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01" r:id="rId2"/>
  </p:sldMasterIdLst>
  <p:notesMasterIdLst>
    <p:notesMasterId r:id="rId46"/>
  </p:notesMasterIdLst>
  <p:sldIdLst>
    <p:sldId id="256" r:id="rId3"/>
    <p:sldId id="262" r:id="rId4"/>
    <p:sldId id="263" r:id="rId5"/>
    <p:sldId id="287" r:id="rId6"/>
    <p:sldId id="269" r:id="rId7"/>
    <p:sldId id="270" r:id="rId8"/>
    <p:sldId id="288" r:id="rId9"/>
    <p:sldId id="266" r:id="rId10"/>
    <p:sldId id="276" r:id="rId11"/>
    <p:sldId id="274" r:id="rId12"/>
    <p:sldId id="277" r:id="rId13"/>
    <p:sldId id="278" r:id="rId14"/>
    <p:sldId id="289" r:id="rId15"/>
    <p:sldId id="281" r:id="rId16"/>
    <p:sldId id="280" r:id="rId17"/>
    <p:sldId id="282" r:id="rId18"/>
    <p:sldId id="283" r:id="rId19"/>
    <p:sldId id="284" r:id="rId20"/>
    <p:sldId id="285" r:id="rId21"/>
    <p:sldId id="286" r:id="rId22"/>
    <p:sldId id="290" r:id="rId23"/>
    <p:sldId id="291" r:id="rId24"/>
    <p:sldId id="292" r:id="rId25"/>
    <p:sldId id="296" r:id="rId26"/>
    <p:sldId id="293" r:id="rId27"/>
    <p:sldId id="294" r:id="rId28"/>
    <p:sldId id="297" r:id="rId29"/>
    <p:sldId id="298" r:id="rId30"/>
    <p:sldId id="299" r:id="rId31"/>
    <p:sldId id="302" r:id="rId32"/>
    <p:sldId id="303" r:id="rId33"/>
    <p:sldId id="304" r:id="rId34"/>
    <p:sldId id="305" r:id="rId35"/>
    <p:sldId id="306" r:id="rId36"/>
    <p:sldId id="307" r:id="rId37"/>
    <p:sldId id="308" r:id="rId38"/>
    <p:sldId id="309" r:id="rId39"/>
    <p:sldId id="310" r:id="rId40"/>
    <p:sldId id="312" r:id="rId41"/>
    <p:sldId id="311" r:id="rId42"/>
    <p:sldId id="313" r:id="rId43"/>
    <p:sldId id="314" r:id="rId44"/>
    <p:sldId id="315" r:id="rId4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990099"/>
    <a:srgbClr val="CC3399"/>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5018" autoAdjust="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Hoja1!$B$2</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Hoja1!$A$3:$A$4</c:f>
              <c:strCache>
                <c:ptCount val="2"/>
                <c:pt idx="0">
                  <c:v>Público</c:v>
                </c:pt>
                <c:pt idx="1">
                  <c:v>Privado</c:v>
                </c:pt>
              </c:strCache>
            </c:strRef>
          </c:cat>
          <c:val>
            <c:numRef>
              <c:f>Hoja1!$B$3:$B$4</c:f>
              <c:numCache>
                <c:formatCode>General</c:formatCode>
                <c:ptCount val="2"/>
                <c:pt idx="0">
                  <c:v>329</c:v>
                </c:pt>
                <c:pt idx="1">
                  <c:v>55</c:v>
                </c:pt>
              </c:numCache>
            </c:numRef>
          </c:val>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1200"/>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Hoja2!$B$2</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Hoja2!$A$3:$A$4</c:f>
              <c:strCache>
                <c:ptCount val="2"/>
                <c:pt idx="0">
                  <c:v>Hombre</c:v>
                </c:pt>
                <c:pt idx="1">
                  <c:v>Mujer</c:v>
                </c:pt>
              </c:strCache>
            </c:strRef>
          </c:cat>
          <c:val>
            <c:numRef>
              <c:f>Hoja2!$B$3:$B$4</c:f>
              <c:numCache>
                <c:formatCode>General</c:formatCode>
                <c:ptCount val="2"/>
                <c:pt idx="0">
                  <c:v>182</c:v>
                </c:pt>
                <c:pt idx="1">
                  <c:v>202</c:v>
                </c:pt>
              </c:numCache>
            </c:numRef>
          </c:val>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1400"/>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Hoja3!$B$2</c:f>
              <c:strCache>
                <c:ptCount val="1"/>
                <c:pt idx="0">
                  <c:v>Frecuencia</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dPt>
          <c:dPt>
            <c:idx val="6"/>
            <c:bubble3D val="0"/>
            <c:spPr>
              <a:pattFill prst="ltUpDiag">
                <a:fgClr>
                  <a:schemeClr val="accent1">
                    <a:lumMod val="60000"/>
                  </a:schemeClr>
                </a:fgClr>
                <a:bgClr>
                  <a:schemeClr val="accent1">
                    <a:lumMod val="60000"/>
                    <a:lumMod val="20000"/>
                    <a:lumOff val="80000"/>
                  </a:schemeClr>
                </a:bgClr>
              </a:pattFill>
              <a:ln w="19050">
                <a:solidFill>
                  <a:schemeClr val="lt1"/>
                </a:solidFill>
              </a:ln>
              <a:effectLst>
                <a:innerShdw blurRad="114300">
                  <a:schemeClr val="accent1">
                    <a:lumMod val="60000"/>
                  </a:schemeClr>
                </a:innerShdw>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Hoja3!$A$3:$A$9</c:f>
              <c:strCache>
                <c:ptCount val="7"/>
                <c:pt idx="0">
                  <c:v>Básico</c:v>
                </c:pt>
                <c:pt idx="1">
                  <c:v>Bachillerato</c:v>
                </c:pt>
                <c:pt idx="2">
                  <c:v>Licenciatura</c:v>
                </c:pt>
                <c:pt idx="3">
                  <c:v>Ingeniería</c:v>
                </c:pt>
                <c:pt idx="4">
                  <c:v>Doctorado</c:v>
                </c:pt>
                <c:pt idx="5">
                  <c:v>Maestría</c:v>
                </c:pt>
                <c:pt idx="6">
                  <c:v>Otro</c:v>
                </c:pt>
              </c:strCache>
            </c:strRef>
          </c:cat>
          <c:val>
            <c:numRef>
              <c:f>Hoja3!$B$3:$B$9</c:f>
              <c:numCache>
                <c:formatCode>General</c:formatCode>
                <c:ptCount val="7"/>
                <c:pt idx="0">
                  <c:v>33</c:v>
                </c:pt>
                <c:pt idx="1">
                  <c:v>122</c:v>
                </c:pt>
                <c:pt idx="2">
                  <c:v>131</c:v>
                </c:pt>
                <c:pt idx="3">
                  <c:v>64</c:v>
                </c:pt>
                <c:pt idx="4">
                  <c:v>14</c:v>
                </c:pt>
                <c:pt idx="5">
                  <c:v>12</c:v>
                </c:pt>
                <c:pt idx="6">
                  <c:v>8</c:v>
                </c:pt>
              </c:numCache>
            </c:numRef>
          </c:val>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sz="1400"/>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A002C-0431-427D-99E0-F654794F648C}" type="doc">
      <dgm:prSet loTypeId="urn:microsoft.com/office/officeart/2005/8/layout/default" loCatId="list" qsTypeId="urn:microsoft.com/office/officeart/2005/8/quickstyle/simple2" qsCatId="simple" csTypeId="urn:microsoft.com/office/officeart/2005/8/colors/accent2_1" csCatId="accent2" phldr="1"/>
      <dgm:spPr/>
      <dgm:t>
        <a:bodyPr/>
        <a:lstStyle/>
        <a:p>
          <a:endParaRPr lang="es-MX"/>
        </a:p>
      </dgm:t>
    </dgm:pt>
    <dgm:pt modelId="{2999A3C9-6214-4E2B-BBF1-0386D88EF540}">
      <dgm:prSet phldrT="[Texto]" custT="1"/>
      <dgm:spPr>
        <a:xfrm>
          <a:off x="0" y="780710"/>
          <a:ext cx="3344482" cy="2634341"/>
        </a:xfrm>
        <a:prstGeom prst="rect">
          <a:avLst/>
        </a:prstGeom>
        <a:solidFill>
          <a:sysClr val="window" lastClr="FFFFFF">
            <a:hueOff val="0"/>
            <a:satOff val="0"/>
            <a:lumOff val="0"/>
            <a:alphaOff val="0"/>
          </a:sysClr>
        </a:solidFill>
        <a:ln w="28575" cap="rnd" cmpd="sng" algn="ctr">
          <a:solidFill>
            <a:srgbClr val="E33D6F">
              <a:shade val="80000"/>
              <a:hueOff val="0"/>
              <a:satOff val="0"/>
              <a:lumOff val="0"/>
              <a:alphaOff val="0"/>
            </a:srgbClr>
          </a:solidFill>
          <a:prstDash val="solid"/>
        </a:ln>
        <a:effectLst/>
      </dgm:spPr>
      <dgm:t>
        <a:bodyPr/>
        <a:lstStyle/>
        <a:p>
          <a:r>
            <a:rPr lang="es-EC" sz="2000" dirty="0" smtClean="0">
              <a:solidFill>
                <a:sysClr val="windowText" lastClr="000000">
                  <a:hueOff val="0"/>
                  <a:satOff val="0"/>
                  <a:lumOff val="0"/>
                  <a:alphaOff val="0"/>
                </a:sysClr>
              </a:solidFill>
              <a:latin typeface="+mn-lt"/>
              <a:ea typeface="+mn-ea"/>
              <a:cs typeface="+mn-cs"/>
            </a:rPr>
            <a:t>Según el Acuerdo Ministerial 5212 </a:t>
          </a:r>
          <a:r>
            <a:rPr lang="es-CO" sz="2000" dirty="0" smtClean="0">
              <a:solidFill>
                <a:sysClr val="windowText" lastClr="000000">
                  <a:hueOff val="0"/>
                  <a:satOff val="0"/>
                  <a:lumOff val="0"/>
                  <a:alphaOff val="0"/>
                </a:sysClr>
              </a:solidFill>
              <a:latin typeface="+mn-lt"/>
              <a:ea typeface="+mn-ea"/>
              <a:cs typeface="+mn-cs"/>
            </a:rPr>
            <a:t>(2015)</a:t>
          </a:r>
          <a:r>
            <a:rPr lang="es-EC" sz="2000" dirty="0" smtClean="0">
              <a:solidFill>
                <a:sysClr val="windowText" lastClr="000000">
                  <a:hueOff val="0"/>
                  <a:satOff val="0"/>
                  <a:lumOff val="0"/>
                  <a:alphaOff val="0"/>
                </a:sysClr>
              </a:solidFill>
              <a:latin typeface="+mn-lt"/>
              <a:ea typeface="+mn-ea"/>
              <a:cs typeface="+mn-cs"/>
            </a:rPr>
            <a:t>, establece que: La atención de salud  se brindará a través de entidades estatales, privadas, autónomas, comunitarias y aquellas que desempeñen lo que es la medicina ancestral, alternativa y complementaria. </a:t>
          </a:r>
          <a:endParaRPr lang="es-MX" sz="2000" dirty="0">
            <a:solidFill>
              <a:sysClr val="windowText" lastClr="000000">
                <a:hueOff val="0"/>
                <a:satOff val="0"/>
                <a:lumOff val="0"/>
                <a:alphaOff val="0"/>
              </a:sysClr>
            </a:solidFill>
            <a:latin typeface="+mn-lt"/>
            <a:ea typeface="+mn-ea"/>
            <a:cs typeface="+mn-cs"/>
          </a:endParaRPr>
        </a:p>
      </dgm:t>
    </dgm:pt>
    <dgm:pt modelId="{308B48F6-FE40-4512-97D7-8EDB0F2C36BB}" type="parTrans" cxnId="{5D2E6884-F922-43A3-9A39-4ECA09304730}">
      <dgm:prSet/>
      <dgm:spPr/>
      <dgm:t>
        <a:bodyPr/>
        <a:lstStyle/>
        <a:p>
          <a:endParaRPr lang="es-MX" sz="1800">
            <a:solidFill>
              <a:schemeClr val="bg1"/>
            </a:solidFill>
            <a:latin typeface="+mn-lt"/>
          </a:endParaRPr>
        </a:p>
      </dgm:t>
    </dgm:pt>
    <dgm:pt modelId="{E493FAC9-8D6C-4FAD-8EC5-E7564E759DA5}" type="sibTrans" cxnId="{5D2E6884-F922-43A3-9A39-4ECA09304730}">
      <dgm:prSet/>
      <dgm:spPr/>
      <dgm:t>
        <a:bodyPr/>
        <a:lstStyle/>
        <a:p>
          <a:endParaRPr lang="es-MX" sz="1800">
            <a:solidFill>
              <a:schemeClr val="bg1"/>
            </a:solidFill>
            <a:latin typeface="+mn-lt"/>
          </a:endParaRPr>
        </a:p>
      </dgm:t>
    </dgm:pt>
    <dgm:pt modelId="{A12C0D52-5228-4CBF-9A10-9A7659AD697B}">
      <dgm:prSet phldrT="[Texto]" custT="1"/>
      <dgm:spPr>
        <a:xfrm>
          <a:off x="3678930" y="806476"/>
          <a:ext cx="3344482" cy="2582809"/>
        </a:xfrm>
        <a:prstGeom prst="rect">
          <a:avLst/>
        </a:prstGeom>
        <a:solidFill>
          <a:sysClr val="window" lastClr="FFFFFF">
            <a:hueOff val="0"/>
            <a:satOff val="0"/>
            <a:lumOff val="0"/>
            <a:alphaOff val="0"/>
          </a:sysClr>
        </a:solidFill>
        <a:ln w="28575" cap="rnd" cmpd="sng" algn="ctr">
          <a:solidFill>
            <a:srgbClr val="E33D6F">
              <a:shade val="80000"/>
              <a:hueOff val="0"/>
              <a:satOff val="0"/>
              <a:lumOff val="0"/>
              <a:alphaOff val="0"/>
            </a:srgbClr>
          </a:solidFill>
          <a:prstDash val="solid"/>
        </a:ln>
        <a:effectLst/>
      </dgm:spPr>
      <dgm:t>
        <a:bodyPr/>
        <a:lstStyle/>
        <a:p>
          <a:pPr algn="ctr"/>
          <a:r>
            <a:rPr lang="es-EC" sz="2000" dirty="0" smtClean="0">
              <a:solidFill>
                <a:sysClr val="windowText" lastClr="000000">
                  <a:hueOff val="0"/>
                  <a:satOff val="0"/>
                  <a:lumOff val="0"/>
                  <a:alphaOff val="0"/>
                </a:sysClr>
              </a:solidFill>
              <a:latin typeface="+mn-lt"/>
              <a:ea typeface="+mn-ea"/>
              <a:cs typeface="+mn-cs"/>
            </a:rPr>
            <a:t>Clasificación:</a:t>
          </a:r>
        </a:p>
        <a:p>
          <a:pPr algn="l"/>
          <a:r>
            <a:rPr lang="es-EC" sz="2000" dirty="0" smtClean="0">
              <a:solidFill>
                <a:sysClr val="windowText" lastClr="000000">
                  <a:hueOff val="0"/>
                  <a:satOff val="0"/>
                  <a:lumOff val="0"/>
                  <a:alphaOff val="0"/>
                </a:sysClr>
              </a:solidFill>
              <a:latin typeface="+mn-lt"/>
              <a:ea typeface="+mn-ea"/>
              <a:cs typeface="+mn-cs"/>
            </a:rPr>
            <a:t>- Primer Nivel de Atención; </a:t>
          </a:r>
          <a:endParaRPr lang="es-MX" sz="2000" dirty="0" smtClean="0">
            <a:solidFill>
              <a:sysClr val="windowText" lastClr="000000">
                <a:hueOff val="0"/>
                <a:satOff val="0"/>
                <a:lumOff val="0"/>
                <a:alphaOff val="0"/>
              </a:sysClr>
            </a:solidFill>
            <a:latin typeface="+mn-lt"/>
            <a:ea typeface="+mn-ea"/>
            <a:cs typeface="+mn-cs"/>
          </a:endParaRPr>
        </a:p>
        <a:p>
          <a:pPr algn="l"/>
          <a:r>
            <a:rPr lang="es-EC" sz="2000" dirty="0" smtClean="0">
              <a:solidFill>
                <a:sysClr val="windowText" lastClr="000000">
                  <a:hueOff val="0"/>
                  <a:satOff val="0"/>
                  <a:lumOff val="0"/>
                  <a:alphaOff val="0"/>
                </a:sysClr>
              </a:solidFill>
              <a:latin typeface="+mn-lt"/>
              <a:ea typeface="+mn-ea"/>
              <a:cs typeface="+mn-cs"/>
            </a:rPr>
            <a:t>- Segundo Nivel de Atención; </a:t>
          </a:r>
          <a:endParaRPr lang="es-MX" sz="2000" dirty="0" smtClean="0">
            <a:solidFill>
              <a:sysClr val="windowText" lastClr="000000">
                <a:hueOff val="0"/>
                <a:satOff val="0"/>
                <a:lumOff val="0"/>
                <a:alphaOff val="0"/>
              </a:sysClr>
            </a:solidFill>
            <a:latin typeface="+mn-lt"/>
            <a:ea typeface="+mn-ea"/>
            <a:cs typeface="+mn-cs"/>
          </a:endParaRPr>
        </a:p>
        <a:p>
          <a:pPr algn="l"/>
          <a:r>
            <a:rPr lang="es-EC" sz="2000" dirty="0" smtClean="0">
              <a:solidFill>
                <a:sysClr val="windowText" lastClr="000000">
                  <a:hueOff val="0"/>
                  <a:satOff val="0"/>
                  <a:lumOff val="0"/>
                  <a:alphaOff val="0"/>
                </a:sysClr>
              </a:solidFill>
              <a:latin typeface="+mn-lt"/>
              <a:ea typeface="+mn-ea"/>
              <a:cs typeface="+mn-cs"/>
            </a:rPr>
            <a:t>- </a:t>
          </a:r>
          <a:r>
            <a:rPr lang="es-EC" sz="2000" b="1" dirty="0" smtClean="0">
              <a:solidFill>
                <a:sysClr val="windowText" lastClr="000000">
                  <a:hueOff val="0"/>
                  <a:satOff val="0"/>
                  <a:lumOff val="0"/>
                  <a:alphaOff val="0"/>
                </a:sysClr>
              </a:solidFill>
              <a:latin typeface="+mn-lt"/>
              <a:ea typeface="+mn-ea"/>
              <a:cs typeface="+mn-cs"/>
            </a:rPr>
            <a:t>Tercer Nivel de Atención; </a:t>
          </a:r>
          <a:endParaRPr lang="es-MX" sz="2000" b="1" dirty="0" smtClean="0">
            <a:solidFill>
              <a:sysClr val="windowText" lastClr="000000">
                <a:hueOff val="0"/>
                <a:satOff val="0"/>
                <a:lumOff val="0"/>
                <a:alphaOff val="0"/>
              </a:sysClr>
            </a:solidFill>
            <a:latin typeface="+mn-lt"/>
            <a:ea typeface="+mn-ea"/>
            <a:cs typeface="+mn-cs"/>
          </a:endParaRPr>
        </a:p>
        <a:p>
          <a:pPr algn="l"/>
          <a:r>
            <a:rPr lang="es-EC" sz="2000" dirty="0" smtClean="0">
              <a:solidFill>
                <a:sysClr val="windowText" lastClr="000000">
                  <a:hueOff val="0"/>
                  <a:satOff val="0"/>
                  <a:lumOff val="0"/>
                  <a:alphaOff val="0"/>
                </a:sysClr>
              </a:solidFill>
              <a:latin typeface="+mn-lt"/>
              <a:ea typeface="+mn-ea"/>
              <a:cs typeface="+mn-cs"/>
            </a:rPr>
            <a:t>- Cuarto Nivel de Atención y </a:t>
          </a:r>
          <a:endParaRPr lang="es-MX" sz="2000" dirty="0" smtClean="0">
            <a:solidFill>
              <a:sysClr val="windowText" lastClr="000000">
                <a:hueOff val="0"/>
                <a:satOff val="0"/>
                <a:lumOff val="0"/>
                <a:alphaOff val="0"/>
              </a:sysClr>
            </a:solidFill>
            <a:latin typeface="+mn-lt"/>
            <a:ea typeface="+mn-ea"/>
            <a:cs typeface="+mn-cs"/>
          </a:endParaRPr>
        </a:p>
        <a:p>
          <a:pPr algn="l"/>
          <a:r>
            <a:rPr lang="es-EC" sz="2000" dirty="0" smtClean="0">
              <a:solidFill>
                <a:sysClr val="windowText" lastClr="000000">
                  <a:hueOff val="0"/>
                  <a:satOff val="0"/>
                  <a:lumOff val="0"/>
                  <a:alphaOff val="0"/>
                </a:sysClr>
              </a:solidFill>
              <a:latin typeface="+mn-lt"/>
              <a:ea typeface="+mn-ea"/>
              <a:cs typeface="+mn-cs"/>
            </a:rPr>
            <a:t>- Servicios de Apoyo</a:t>
          </a:r>
          <a:endParaRPr lang="es-MX" sz="2000" dirty="0">
            <a:solidFill>
              <a:sysClr val="windowText" lastClr="000000">
                <a:hueOff val="0"/>
                <a:satOff val="0"/>
                <a:lumOff val="0"/>
                <a:alphaOff val="0"/>
              </a:sysClr>
            </a:solidFill>
            <a:latin typeface="+mn-lt"/>
            <a:ea typeface="+mn-ea"/>
            <a:cs typeface="+mn-cs"/>
          </a:endParaRPr>
        </a:p>
      </dgm:t>
    </dgm:pt>
    <dgm:pt modelId="{E27FD03B-531F-4E83-B9C9-6E549EDB2B73}" type="parTrans" cxnId="{E030DD20-7ECF-4F3A-92B0-8F1BB8C5F0A3}">
      <dgm:prSet/>
      <dgm:spPr/>
      <dgm:t>
        <a:bodyPr/>
        <a:lstStyle/>
        <a:p>
          <a:endParaRPr lang="es-MX" sz="1800">
            <a:solidFill>
              <a:schemeClr val="bg1"/>
            </a:solidFill>
            <a:latin typeface="+mn-lt"/>
          </a:endParaRPr>
        </a:p>
      </dgm:t>
    </dgm:pt>
    <dgm:pt modelId="{A09A36AA-9542-4343-AF16-66FE4D74201A}" type="sibTrans" cxnId="{E030DD20-7ECF-4F3A-92B0-8F1BB8C5F0A3}">
      <dgm:prSet/>
      <dgm:spPr/>
      <dgm:t>
        <a:bodyPr/>
        <a:lstStyle/>
        <a:p>
          <a:endParaRPr lang="es-MX" sz="1800">
            <a:solidFill>
              <a:schemeClr val="bg1"/>
            </a:solidFill>
            <a:latin typeface="+mn-lt"/>
          </a:endParaRPr>
        </a:p>
      </dgm:t>
    </dgm:pt>
    <dgm:pt modelId="{1C23C94D-C235-4DD5-80DD-FE325C8165A7}">
      <dgm:prSet phldrT="[Texto]" custT="1"/>
      <dgm:spPr>
        <a:xfrm>
          <a:off x="7357860" y="832231"/>
          <a:ext cx="3344482" cy="2531298"/>
        </a:xfrm>
        <a:prstGeom prst="rect">
          <a:avLst/>
        </a:prstGeom>
        <a:solidFill>
          <a:sysClr val="window" lastClr="FFFFFF">
            <a:hueOff val="0"/>
            <a:satOff val="0"/>
            <a:lumOff val="0"/>
            <a:alphaOff val="0"/>
          </a:sysClr>
        </a:solidFill>
        <a:ln w="28575" cap="rnd" cmpd="sng" algn="ctr">
          <a:solidFill>
            <a:srgbClr val="E33D6F">
              <a:shade val="80000"/>
              <a:hueOff val="0"/>
              <a:satOff val="0"/>
              <a:lumOff val="0"/>
              <a:alphaOff val="0"/>
            </a:srgbClr>
          </a:solidFill>
          <a:prstDash val="solid"/>
        </a:ln>
        <a:effectLst/>
      </dgm:spPr>
      <dgm:t>
        <a:bodyPr/>
        <a:lstStyle/>
        <a:p>
          <a:pPr algn="l"/>
          <a:r>
            <a:rPr lang="es-EC" sz="2000" dirty="0" smtClean="0">
              <a:solidFill>
                <a:sysClr val="windowText" lastClr="000000">
                  <a:hueOff val="0"/>
                  <a:satOff val="0"/>
                  <a:lumOff val="0"/>
                  <a:alphaOff val="0"/>
                </a:sysClr>
              </a:solidFill>
              <a:latin typeface="+mn-lt"/>
              <a:ea typeface="+mn-ea"/>
              <a:cs typeface="+mn-cs"/>
            </a:rPr>
            <a:t>- Servicios ambulatorios y hospitalarios de especialidad.</a:t>
          </a:r>
        </a:p>
        <a:p>
          <a:pPr algn="l"/>
          <a:r>
            <a:rPr lang="es-EC" sz="2000" dirty="0" smtClean="0">
              <a:solidFill>
                <a:sysClr val="windowText" lastClr="000000">
                  <a:hueOff val="0"/>
                  <a:satOff val="0"/>
                  <a:lumOff val="0"/>
                  <a:alphaOff val="0"/>
                </a:sysClr>
              </a:solidFill>
              <a:latin typeface="+mn-lt"/>
              <a:ea typeface="+mn-ea"/>
              <a:cs typeface="+mn-cs"/>
            </a:rPr>
            <a:t>- Tecnología de punta. </a:t>
          </a:r>
        </a:p>
        <a:p>
          <a:pPr algn="l"/>
          <a:r>
            <a:rPr lang="es-EC" sz="2000" dirty="0" smtClean="0">
              <a:solidFill>
                <a:sysClr val="windowText" lastClr="000000">
                  <a:hueOff val="0"/>
                  <a:satOff val="0"/>
                  <a:lumOff val="0"/>
                  <a:alphaOff val="0"/>
                </a:sysClr>
              </a:solidFill>
              <a:latin typeface="+mn-lt"/>
              <a:ea typeface="+mn-ea"/>
              <a:cs typeface="+mn-cs"/>
            </a:rPr>
            <a:t>- Intervenciones quirúrgicas</a:t>
          </a:r>
        </a:p>
        <a:p>
          <a:pPr algn="l"/>
          <a:r>
            <a:rPr lang="es-EC" sz="2000" dirty="0" smtClean="0">
              <a:solidFill>
                <a:sysClr val="windowText" lastClr="000000">
                  <a:hueOff val="0"/>
                  <a:satOff val="0"/>
                  <a:lumOff val="0"/>
                  <a:alphaOff val="0"/>
                </a:sysClr>
              </a:solidFill>
              <a:latin typeface="+mn-lt"/>
              <a:ea typeface="+mn-ea"/>
              <a:cs typeface="+mn-cs"/>
            </a:rPr>
            <a:t>- Trasplantes.</a:t>
          </a:r>
        </a:p>
        <a:p>
          <a:pPr algn="l"/>
          <a:r>
            <a:rPr lang="es-EC" sz="2000" dirty="0" smtClean="0">
              <a:solidFill>
                <a:sysClr val="windowText" lastClr="000000">
                  <a:hueOff val="0"/>
                  <a:satOff val="0"/>
                  <a:lumOff val="0"/>
                  <a:alphaOff val="0"/>
                </a:sysClr>
              </a:solidFill>
              <a:latin typeface="+mn-lt"/>
              <a:ea typeface="+mn-ea"/>
              <a:cs typeface="+mn-cs"/>
            </a:rPr>
            <a:t>- Área de cuidados intensivos y</a:t>
          </a:r>
        </a:p>
        <a:p>
          <a:pPr algn="l"/>
          <a:r>
            <a:rPr lang="es-EC" sz="2000" dirty="0" smtClean="0">
              <a:solidFill>
                <a:sysClr val="windowText" lastClr="000000">
                  <a:hueOff val="0"/>
                  <a:satOff val="0"/>
                  <a:lumOff val="0"/>
                  <a:alphaOff val="0"/>
                </a:sysClr>
              </a:solidFill>
              <a:latin typeface="+mn-lt"/>
              <a:ea typeface="+mn-ea"/>
              <a:cs typeface="+mn-cs"/>
            </a:rPr>
            <a:t>- Subespecialidades</a:t>
          </a:r>
          <a:endParaRPr lang="es-MX" sz="2000" dirty="0">
            <a:solidFill>
              <a:sysClr val="windowText" lastClr="000000">
                <a:hueOff val="0"/>
                <a:satOff val="0"/>
                <a:lumOff val="0"/>
                <a:alphaOff val="0"/>
              </a:sysClr>
            </a:solidFill>
            <a:latin typeface="+mn-lt"/>
            <a:ea typeface="+mn-ea"/>
            <a:cs typeface="+mn-cs"/>
          </a:endParaRPr>
        </a:p>
      </dgm:t>
    </dgm:pt>
    <dgm:pt modelId="{866E43E2-5C84-4A0E-B897-1B1AF5B41FBF}" type="parTrans" cxnId="{1B4EFD3F-9E66-4CE1-B0B0-AFF10EE08A94}">
      <dgm:prSet/>
      <dgm:spPr/>
      <dgm:t>
        <a:bodyPr/>
        <a:lstStyle/>
        <a:p>
          <a:endParaRPr lang="es-MX" sz="1800">
            <a:solidFill>
              <a:schemeClr val="bg1"/>
            </a:solidFill>
            <a:latin typeface="+mn-lt"/>
          </a:endParaRPr>
        </a:p>
      </dgm:t>
    </dgm:pt>
    <dgm:pt modelId="{F59518E0-B82C-4B8D-8BE4-8899A212BBE0}" type="sibTrans" cxnId="{1B4EFD3F-9E66-4CE1-B0B0-AFF10EE08A94}">
      <dgm:prSet/>
      <dgm:spPr/>
      <dgm:t>
        <a:bodyPr/>
        <a:lstStyle/>
        <a:p>
          <a:endParaRPr lang="es-MX" sz="1800">
            <a:solidFill>
              <a:schemeClr val="bg1"/>
            </a:solidFill>
            <a:latin typeface="+mn-lt"/>
          </a:endParaRPr>
        </a:p>
      </dgm:t>
    </dgm:pt>
    <dgm:pt modelId="{30A0ABCB-2EA1-43B7-8C83-F83BA8C092AB}" type="pres">
      <dgm:prSet presAssocID="{43DA002C-0431-427D-99E0-F654794F648C}" presName="diagram" presStyleCnt="0">
        <dgm:presLayoutVars>
          <dgm:dir/>
          <dgm:resizeHandles val="exact"/>
        </dgm:presLayoutVars>
      </dgm:prSet>
      <dgm:spPr/>
      <dgm:t>
        <a:bodyPr/>
        <a:lstStyle/>
        <a:p>
          <a:endParaRPr lang="es-MX"/>
        </a:p>
      </dgm:t>
    </dgm:pt>
    <dgm:pt modelId="{B65ABEBC-99B3-45BC-B9B1-A79883A69B93}" type="pres">
      <dgm:prSet presAssocID="{2999A3C9-6214-4E2B-BBF1-0386D88EF540}" presName="node" presStyleLbl="node1" presStyleIdx="0" presStyleCnt="3" custScaleY="163254">
        <dgm:presLayoutVars>
          <dgm:bulletEnabled val="1"/>
        </dgm:presLayoutVars>
      </dgm:prSet>
      <dgm:spPr/>
      <dgm:t>
        <a:bodyPr/>
        <a:lstStyle/>
        <a:p>
          <a:endParaRPr lang="es-MX"/>
        </a:p>
      </dgm:t>
    </dgm:pt>
    <dgm:pt modelId="{E1B3CA3B-C4B9-4D15-AC8A-331F2357BDDE}" type="pres">
      <dgm:prSet presAssocID="{E493FAC9-8D6C-4FAD-8EC5-E7564E759DA5}" presName="sibTrans" presStyleCnt="0"/>
      <dgm:spPr/>
    </dgm:pt>
    <dgm:pt modelId="{FA4BA94F-4727-49B6-8BB3-C050EFB5B1D8}" type="pres">
      <dgm:prSet presAssocID="{A12C0D52-5228-4CBF-9A10-9A7659AD697B}" presName="node" presStyleLbl="node1" presStyleIdx="1" presStyleCnt="3" custScaleY="163254">
        <dgm:presLayoutVars>
          <dgm:bulletEnabled val="1"/>
        </dgm:presLayoutVars>
      </dgm:prSet>
      <dgm:spPr/>
      <dgm:t>
        <a:bodyPr/>
        <a:lstStyle/>
        <a:p>
          <a:endParaRPr lang="es-MX"/>
        </a:p>
      </dgm:t>
    </dgm:pt>
    <dgm:pt modelId="{E5000256-F473-46F7-A98B-9B5D4A250D2C}" type="pres">
      <dgm:prSet presAssocID="{A09A36AA-9542-4343-AF16-66FE4D74201A}" presName="sibTrans" presStyleCnt="0"/>
      <dgm:spPr/>
    </dgm:pt>
    <dgm:pt modelId="{7B2F1A58-7C00-4AAE-990A-8C48B13BDA91}" type="pres">
      <dgm:prSet presAssocID="{1C23C94D-C235-4DD5-80DD-FE325C8165A7}" presName="node" presStyleLbl="node1" presStyleIdx="2" presStyleCnt="3" custScaleY="163254">
        <dgm:presLayoutVars>
          <dgm:bulletEnabled val="1"/>
        </dgm:presLayoutVars>
      </dgm:prSet>
      <dgm:spPr/>
      <dgm:t>
        <a:bodyPr/>
        <a:lstStyle/>
        <a:p>
          <a:endParaRPr lang="es-MX"/>
        </a:p>
      </dgm:t>
    </dgm:pt>
  </dgm:ptLst>
  <dgm:cxnLst>
    <dgm:cxn modelId="{75E168D5-83A5-45C1-91AB-B4FDB18797CC}" type="presOf" srcId="{2999A3C9-6214-4E2B-BBF1-0386D88EF540}" destId="{B65ABEBC-99B3-45BC-B9B1-A79883A69B93}" srcOrd="0" destOrd="0" presId="urn:microsoft.com/office/officeart/2005/8/layout/default"/>
    <dgm:cxn modelId="{5D2E6884-F922-43A3-9A39-4ECA09304730}" srcId="{43DA002C-0431-427D-99E0-F654794F648C}" destId="{2999A3C9-6214-4E2B-BBF1-0386D88EF540}" srcOrd="0" destOrd="0" parTransId="{308B48F6-FE40-4512-97D7-8EDB0F2C36BB}" sibTransId="{E493FAC9-8D6C-4FAD-8EC5-E7564E759DA5}"/>
    <dgm:cxn modelId="{1B4EFD3F-9E66-4CE1-B0B0-AFF10EE08A94}" srcId="{43DA002C-0431-427D-99E0-F654794F648C}" destId="{1C23C94D-C235-4DD5-80DD-FE325C8165A7}" srcOrd="2" destOrd="0" parTransId="{866E43E2-5C84-4A0E-B897-1B1AF5B41FBF}" sibTransId="{F59518E0-B82C-4B8D-8BE4-8899A212BBE0}"/>
    <dgm:cxn modelId="{60E5973C-55AC-4D62-8A1B-FB795CC69F42}" type="presOf" srcId="{1C23C94D-C235-4DD5-80DD-FE325C8165A7}" destId="{7B2F1A58-7C00-4AAE-990A-8C48B13BDA91}" srcOrd="0" destOrd="0" presId="urn:microsoft.com/office/officeart/2005/8/layout/default"/>
    <dgm:cxn modelId="{343E9F1A-34F8-45BD-AFBC-9645AE1A581D}" type="presOf" srcId="{43DA002C-0431-427D-99E0-F654794F648C}" destId="{30A0ABCB-2EA1-43B7-8C83-F83BA8C092AB}" srcOrd="0" destOrd="0" presId="urn:microsoft.com/office/officeart/2005/8/layout/default"/>
    <dgm:cxn modelId="{E030DD20-7ECF-4F3A-92B0-8F1BB8C5F0A3}" srcId="{43DA002C-0431-427D-99E0-F654794F648C}" destId="{A12C0D52-5228-4CBF-9A10-9A7659AD697B}" srcOrd="1" destOrd="0" parTransId="{E27FD03B-531F-4E83-B9C9-6E549EDB2B73}" sibTransId="{A09A36AA-9542-4343-AF16-66FE4D74201A}"/>
    <dgm:cxn modelId="{A47003E3-F6E1-439D-8733-F2D478F1CEE1}" type="presOf" srcId="{A12C0D52-5228-4CBF-9A10-9A7659AD697B}" destId="{FA4BA94F-4727-49B6-8BB3-C050EFB5B1D8}" srcOrd="0" destOrd="0" presId="urn:microsoft.com/office/officeart/2005/8/layout/default"/>
    <dgm:cxn modelId="{FE752386-DEE2-4B94-BC8C-656DF2335D75}" type="presParOf" srcId="{30A0ABCB-2EA1-43B7-8C83-F83BA8C092AB}" destId="{B65ABEBC-99B3-45BC-B9B1-A79883A69B93}" srcOrd="0" destOrd="0" presId="urn:microsoft.com/office/officeart/2005/8/layout/default"/>
    <dgm:cxn modelId="{4CF762F3-02C3-4467-A76B-4913B6A44B7C}" type="presParOf" srcId="{30A0ABCB-2EA1-43B7-8C83-F83BA8C092AB}" destId="{E1B3CA3B-C4B9-4D15-AC8A-331F2357BDDE}" srcOrd="1" destOrd="0" presId="urn:microsoft.com/office/officeart/2005/8/layout/default"/>
    <dgm:cxn modelId="{7257B66C-2607-4B6F-81B6-BEE362254034}" type="presParOf" srcId="{30A0ABCB-2EA1-43B7-8C83-F83BA8C092AB}" destId="{FA4BA94F-4727-49B6-8BB3-C050EFB5B1D8}" srcOrd="2" destOrd="0" presId="urn:microsoft.com/office/officeart/2005/8/layout/default"/>
    <dgm:cxn modelId="{4234A8A6-44F2-4CBE-95D1-11FDC6798977}" type="presParOf" srcId="{30A0ABCB-2EA1-43B7-8C83-F83BA8C092AB}" destId="{E5000256-F473-46F7-A98B-9B5D4A250D2C}" srcOrd="3" destOrd="0" presId="urn:microsoft.com/office/officeart/2005/8/layout/default"/>
    <dgm:cxn modelId="{8814014C-0632-40A7-A831-285356909FF8}" type="presParOf" srcId="{30A0ABCB-2EA1-43B7-8C83-F83BA8C092AB}" destId="{7B2F1A58-7C00-4AAE-990A-8C48B13BDA9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50172A-B570-4623-AB10-10BB6A1B8300}" type="doc">
      <dgm:prSet loTypeId="urn:microsoft.com/office/officeart/2005/8/layout/hList9" loCatId="list" qsTypeId="urn:microsoft.com/office/officeart/2005/8/quickstyle/simple1" qsCatId="simple" csTypeId="urn:microsoft.com/office/officeart/2005/8/colors/colorful2" csCatId="colorful" phldr="1"/>
      <dgm:spPr/>
      <dgm:t>
        <a:bodyPr/>
        <a:lstStyle/>
        <a:p>
          <a:endParaRPr lang="es-EC"/>
        </a:p>
      </dgm:t>
    </dgm:pt>
    <dgm:pt modelId="{CC7CDCC6-E0FE-49EA-B5F6-B2FA66F3B6CB}">
      <dgm:prSet phldrT="[Texto]" custT="1"/>
      <dgm:spPr>
        <a:xfrm>
          <a:off x="764" y="736240"/>
          <a:ext cx="1225427" cy="1225427"/>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r>
            <a:rPr lang="es-EC" sz="1500" b="0" cap="none" spc="0" dirty="0" smtClean="0">
              <a:ln w="0"/>
              <a:solidFill>
                <a:schemeClr val="tx1"/>
              </a:solidFill>
              <a:effectLst>
                <a:outerShdw blurRad="38100" dist="19050" dir="2700000" algn="tl" rotWithShape="0">
                  <a:schemeClr val="dk1">
                    <a:alpha val="40000"/>
                  </a:schemeClr>
                </a:outerShdw>
              </a:effectLst>
              <a:latin typeface="+mn-lt"/>
            </a:rPr>
            <a:t>Instrumento expertos</a:t>
          </a:r>
          <a:endParaRPr lang="es-EC" sz="1500" b="0" cap="none" spc="0" dirty="0">
            <a:ln w="0"/>
            <a:solidFill>
              <a:schemeClr val="tx1"/>
            </a:solidFill>
            <a:effectLst>
              <a:outerShdw blurRad="38100" dist="19050" dir="2700000" algn="tl" rotWithShape="0">
                <a:schemeClr val="dk1">
                  <a:alpha val="40000"/>
                </a:schemeClr>
              </a:outerShdw>
            </a:effectLst>
            <a:latin typeface="+mn-lt"/>
          </a:endParaRPr>
        </a:p>
      </dgm:t>
    </dgm:pt>
    <dgm:pt modelId="{5EA382D3-EFA8-4F31-B0BA-21C6F41133AB}" type="parTrans" cxnId="{FD90B23D-0178-4ADF-B048-FB30493CF225}">
      <dgm:prSet/>
      <dgm:spPr/>
      <dgm:t>
        <a:bodyPr/>
        <a:lstStyle/>
        <a:p>
          <a:endParaRPr lang="es-EC" sz="1500">
            <a:latin typeface="+mn-lt"/>
          </a:endParaRPr>
        </a:p>
      </dgm:t>
    </dgm:pt>
    <dgm:pt modelId="{E7C6F94F-D679-4F79-8B74-15C2A597C8B9}" type="sibTrans" cxnId="{FD90B23D-0178-4ADF-B048-FB30493CF225}">
      <dgm:prSet/>
      <dgm:spPr/>
      <dgm:t>
        <a:bodyPr/>
        <a:lstStyle/>
        <a:p>
          <a:endParaRPr lang="es-EC" sz="1500">
            <a:latin typeface="+mn-lt"/>
          </a:endParaRPr>
        </a:p>
      </dgm:t>
    </dgm:pt>
    <dgm:pt modelId="{C9929B33-DEF2-491E-822B-E41D70F27F8F}">
      <dgm:prSet phldrT="[Texto]" custT="1"/>
      <dgm:spPr>
        <a:xfrm>
          <a:off x="981106" y="1226411"/>
          <a:ext cx="1838141" cy="2018932"/>
        </a:xfrm>
        <a:prstGeom prst="rect">
          <a:avLst/>
        </a:prstGeom>
        <a:solidFill>
          <a:srgbClr val="E33D6F">
            <a:tint val="40000"/>
            <a:alpha val="90000"/>
            <a:hueOff val="0"/>
            <a:satOff val="0"/>
            <a:lumOff val="0"/>
            <a:alphaOff val="0"/>
          </a:srgbClr>
        </a:solidFill>
        <a:ln w="19050" cap="rnd" cmpd="sng" algn="ctr">
          <a:solidFill>
            <a:srgbClr val="E33D6F">
              <a:tint val="40000"/>
              <a:alpha val="90000"/>
              <a:hueOff val="0"/>
              <a:satOff val="0"/>
              <a:lumOff val="0"/>
              <a:alphaOff val="0"/>
            </a:srgbClr>
          </a:solidFill>
          <a:prstDash val="solid"/>
        </a:ln>
        <a:effectLst/>
      </dgm:spPr>
      <dgm:t>
        <a:bodyPr/>
        <a:lstStyle/>
        <a:p>
          <a:r>
            <a:rPr lang="es-EC" sz="1500" smtClean="0">
              <a:solidFill>
                <a:sysClr val="windowText" lastClr="000000">
                  <a:hueOff val="0"/>
                  <a:satOff val="0"/>
                  <a:lumOff val="0"/>
                  <a:alphaOff val="0"/>
                </a:sysClr>
              </a:solidFill>
              <a:latin typeface="+mn-lt"/>
              <a:ea typeface="+mn-ea"/>
              <a:cs typeface="+mn-cs"/>
            </a:rPr>
            <a:t>Encuesta estructurada en 3 secciones:</a:t>
          </a:r>
        </a:p>
        <a:p>
          <a:r>
            <a:rPr lang="es-EC" sz="1500" smtClean="0">
              <a:solidFill>
                <a:sysClr val="windowText" lastClr="000000">
                  <a:hueOff val="0"/>
                  <a:satOff val="0"/>
                  <a:lumOff val="0"/>
                  <a:alphaOff val="0"/>
                </a:sysClr>
              </a:solidFill>
              <a:latin typeface="+mn-lt"/>
              <a:ea typeface="+mn-ea"/>
              <a:cs typeface="+mn-cs"/>
            </a:rPr>
            <a:t>a)Información demográfica</a:t>
          </a:r>
        </a:p>
        <a:p>
          <a:r>
            <a:rPr lang="es-EC" sz="1500" smtClean="0">
              <a:solidFill>
                <a:sysClr val="windowText" lastClr="000000">
                  <a:hueOff val="0"/>
                  <a:satOff val="0"/>
                  <a:lumOff val="0"/>
                  <a:alphaOff val="0"/>
                </a:sysClr>
              </a:solidFill>
              <a:latin typeface="+mn-lt"/>
              <a:ea typeface="+mn-ea"/>
              <a:cs typeface="+mn-cs"/>
            </a:rPr>
            <a:t>b) 20 ítems agrupados en 4 dimensiones sobre la imagen corporativa</a:t>
          </a:r>
        </a:p>
        <a:p>
          <a:r>
            <a:rPr lang="es-EC" sz="1500" smtClean="0">
              <a:solidFill>
                <a:sysClr val="windowText" lastClr="000000">
                  <a:hueOff val="0"/>
                  <a:satOff val="0"/>
                  <a:lumOff val="0"/>
                  <a:alphaOff val="0"/>
                </a:sysClr>
              </a:solidFill>
              <a:latin typeface="+mn-lt"/>
              <a:ea typeface="+mn-ea"/>
              <a:cs typeface="+mn-cs"/>
            </a:rPr>
            <a:t>c) 15 ítems agrupados en 5 dimensiones sobre el comportamiento del consumidor</a:t>
          </a:r>
          <a:endParaRPr lang="es-EC" sz="1500" dirty="0">
            <a:solidFill>
              <a:sysClr val="windowText" lastClr="000000">
                <a:hueOff val="0"/>
                <a:satOff val="0"/>
                <a:lumOff val="0"/>
                <a:alphaOff val="0"/>
              </a:sysClr>
            </a:solidFill>
            <a:latin typeface="+mn-lt"/>
            <a:ea typeface="+mn-ea"/>
            <a:cs typeface="+mn-cs"/>
          </a:endParaRPr>
        </a:p>
      </dgm:t>
    </dgm:pt>
    <dgm:pt modelId="{B8EA6B6D-5D64-4561-A7A0-F3F3DE1E62E2}" type="parTrans" cxnId="{0A038C9F-EE36-4B73-8CD5-685AB79DECA0}">
      <dgm:prSet/>
      <dgm:spPr/>
      <dgm:t>
        <a:bodyPr/>
        <a:lstStyle/>
        <a:p>
          <a:endParaRPr lang="es-EC" sz="1500">
            <a:latin typeface="+mn-lt"/>
          </a:endParaRPr>
        </a:p>
      </dgm:t>
    </dgm:pt>
    <dgm:pt modelId="{E0F2D7B8-E6DB-4BA7-A133-BB3D23B25AD9}" type="sibTrans" cxnId="{0A038C9F-EE36-4B73-8CD5-685AB79DECA0}">
      <dgm:prSet/>
      <dgm:spPr/>
      <dgm:t>
        <a:bodyPr/>
        <a:lstStyle/>
        <a:p>
          <a:endParaRPr lang="es-EC" sz="1500">
            <a:latin typeface="+mn-lt"/>
          </a:endParaRPr>
        </a:p>
      </dgm:t>
    </dgm:pt>
    <dgm:pt modelId="{502D7DDA-B492-473D-9441-ED459CF4D1C0}">
      <dgm:prSet phldrT="[Texto]" custT="1"/>
      <dgm:spPr>
        <a:xfrm>
          <a:off x="6127902" y="736240"/>
          <a:ext cx="1225427" cy="1225427"/>
        </a:xfrm>
        <a:prstGeom prst="ellipse">
          <a:avLst/>
        </a:prstGeom>
        <a:solidFill>
          <a:srgbClr val="E33D6F">
            <a:hueOff val="-19765721"/>
            <a:satOff val="901"/>
            <a:lumOff val="0"/>
            <a:alphaOff val="0"/>
          </a:srgbClr>
        </a:solidFill>
        <a:ln w="19050" cap="rnd" cmpd="sng" algn="ctr">
          <a:solidFill>
            <a:sysClr val="window" lastClr="FFFFFF">
              <a:hueOff val="0"/>
              <a:satOff val="0"/>
              <a:lumOff val="0"/>
              <a:alphaOff val="0"/>
            </a:sysClr>
          </a:solidFill>
          <a:prstDash val="solid"/>
        </a:ln>
        <a:effectLst/>
      </dgm:spPr>
      <dgm:t>
        <a:bodyPr/>
        <a:lstStyle/>
        <a:p>
          <a:r>
            <a:rPr lang="es-EC" sz="1500" b="0" cap="none" spc="0" dirty="0" smtClean="0">
              <a:ln w="0"/>
              <a:solidFill>
                <a:schemeClr val="tx1"/>
              </a:solidFill>
              <a:effectLst>
                <a:outerShdw blurRad="38100" dist="19050" dir="2700000" algn="tl" rotWithShape="0">
                  <a:schemeClr val="dk1">
                    <a:alpha val="40000"/>
                  </a:schemeClr>
                </a:outerShdw>
              </a:effectLst>
              <a:latin typeface="+mn-lt"/>
            </a:rPr>
            <a:t>Instrumento final</a:t>
          </a:r>
          <a:endParaRPr lang="es-EC" sz="1500" b="0" cap="none" spc="0" dirty="0">
            <a:ln w="0"/>
            <a:solidFill>
              <a:schemeClr val="tx1"/>
            </a:solidFill>
            <a:effectLst>
              <a:outerShdw blurRad="38100" dist="19050" dir="2700000" algn="tl" rotWithShape="0">
                <a:schemeClr val="dk1">
                  <a:alpha val="40000"/>
                </a:schemeClr>
              </a:outerShdw>
            </a:effectLst>
            <a:latin typeface="+mn-lt"/>
          </a:endParaRPr>
        </a:p>
      </dgm:t>
    </dgm:pt>
    <dgm:pt modelId="{C863F449-2BE7-4576-B406-4FA7561A2E49}" type="parTrans" cxnId="{F7C713B9-0FCA-4CE5-88CE-BAEE9C02ED72}">
      <dgm:prSet/>
      <dgm:spPr/>
      <dgm:t>
        <a:bodyPr/>
        <a:lstStyle/>
        <a:p>
          <a:endParaRPr lang="es-EC" sz="1500">
            <a:latin typeface="+mn-lt"/>
          </a:endParaRPr>
        </a:p>
      </dgm:t>
    </dgm:pt>
    <dgm:pt modelId="{7ED3093D-C82A-46F6-82EF-70DCB2AD7B15}" type="sibTrans" cxnId="{F7C713B9-0FCA-4CE5-88CE-BAEE9C02ED72}">
      <dgm:prSet/>
      <dgm:spPr/>
      <dgm:t>
        <a:bodyPr/>
        <a:lstStyle/>
        <a:p>
          <a:endParaRPr lang="es-EC" sz="1500">
            <a:latin typeface="+mn-lt"/>
          </a:endParaRPr>
        </a:p>
      </dgm:t>
    </dgm:pt>
    <dgm:pt modelId="{E2E02AF5-DB77-4EDC-AE6A-8DF18FDFDFDE}">
      <dgm:prSet phldrT="[Texto]" custT="1"/>
      <dgm:spPr>
        <a:xfrm>
          <a:off x="7108244" y="1226411"/>
          <a:ext cx="1838141" cy="2018270"/>
        </a:xfrm>
        <a:prstGeom prst="rect">
          <a:avLst/>
        </a:prstGeom>
        <a:solidFill>
          <a:srgbClr val="E33D6F">
            <a:tint val="40000"/>
            <a:alpha val="90000"/>
            <a:hueOff val="-20604185"/>
            <a:satOff val="1061"/>
            <a:lumOff val="55"/>
            <a:alphaOff val="0"/>
          </a:srgbClr>
        </a:solidFill>
        <a:ln w="19050" cap="rnd" cmpd="sng" algn="ctr">
          <a:solidFill>
            <a:srgbClr val="E33D6F">
              <a:tint val="40000"/>
              <a:alpha val="90000"/>
              <a:hueOff val="-20604185"/>
              <a:satOff val="1061"/>
              <a:lumOff val="55"/>
              <a:alphaOff val="0"/>
            </a:srgbClr>
          </a:solidFill>
          <a:prstDash val="solid"/>
        </a:ln>
        <a:effectLst/>
      </dgm:spPr>
      <dgm:t>
        <a:bodyPr/>
        <a:lstStyle/>
        <a:p>
          <a:r>
            <a:rPr lang="es-EC" sz="1500" dirty="0" smtClean="0">
              <a:solidFill>
                <a:sysClr val="windowText" lastClr="000000">
                  <a:hueOff val="0"/>
                  <a:satOff val="0"/>
                  <a:lumOff val="0"/>
                  <a:alphaOff val="0"/>
                </a:sysClr>
              </a:solidFill>
              <a:latin typeface="+mn-lt"/>
              <a:ea typeface="+mn-ea"/>
              <a:cs typeface="+mn-cs"/>
            </a:rPr>
            <a:t>Encuesta estructurada en 3 secciones:</a:t>
          </a:r>
        </a:p>
        <a:p>
          <a:r>
            <a:rPr lang="es-EC" sz="1500" dirty="0" smtClean="0">
              <a:solidFill>
                <a:sysClr val="windowText" lastClr="000000">
                  <a:hueOff val="0"/>
                  <a:satOff val="0"/>
                  <a:lumOff val="0"/>
                  <a:alphaOff val="0"/>
                </a:sysClr>
              </a:solidFill>
              <a:latin typeface="+mn-lt"/>
              <a:ea typeface="+mn-ea"/>
              <a:cs typeface="+mn-cs"/>
            </a:rPr>
            <a:t>a)Información demográfica</a:t>
          </a:r>
        </a:p>
        <a:p>
          <a:r>
            <a:rPr lang="es-EC" sz="1500" dirty="0" smtClean="0">
              <a:solidFill>
                <a:sysClr val="windowText" lastClr="000000">
                  <a:hueOff val="0"/>
                  <a:satOff val="0"/>
                  <a:lumOff val="0"/>
                  <a:alphaOff val="0"/>
                </a:sysClr>
              </a:solidFill>
              <a:latin typeface="+mn-lt"/>
              <a:ea typeface="+mn-ea"/>
              <a:cs typeface="+mn-cs"/>
            </a:rPr>
            <a:t>b) 20 ítems agrupados en 4 dimensiones sobre la imagen corporativa</a:t>
          </a:r>
        </a:p>
        <a:p>
          <a:r>
            <a:rPr lang="es-EC" sz="1500" dirty="0" smtClean="0">
              <a:solidFill>
                <a:sysClr val="windowText" lastClr="000000">
                  <a:hueOff val="0"/>
                  <a:satOff val="0"/>
                  <a:lumOff val="0"/>
                  <a:alphaOff val="0"/>
                </a:sysClr>
              </a:solidFill>
              <a:latin typeface="+mn-lt"/>
              <a:ea typeface="+mn-ea"/>
              <a:cs typeface="+mn-cs"/>
            </a:rPr>
            <a:t>c) 14 ítems agrupados en 5 dimensiones sobre el comportamiento del consumidor</a:t>
          </a:r>
          <a:endParaRPr lang="es-EC" sz="1500" dirty="0">
            <a:solidFill>
              <a:sysClr val="windowText" lastClr="000000">
                <a:hueOff val="0"/>
                <a:satOff val="0"/>
                <a:lumOff val="0"/>
                <a:alphaOff val="0"/>
              </a:sysClr>
            </a:solidFill>
            <a:latin typeface="+mn-lt"/>
            <a:ea typeface="+mn-ea"/>
            <a:cs typeface="+mn-cs"/>
          </a:endParaRPr>
        </a:p>
      </dgm:t>
    </dgm:pt>
    <dgm:pt modelId="{CD497F30-DEFE-484B-8D21-DC5FD2A48D03}" type="parTrans" cxnId="{7B38E26E-8023-4045-8A93-EA8B04531295}">
      <dgm:prSet/>
      <dgm:spPr/>
      <dgm:t>
        <a:bodyPr/>
        <a:lstStyle/>
        <a:p>
          <a:endParaRPr lang="es-EC" sz="1500">
            <a:latin typeface="+mn-lt"/>
          </a:endParaRPr>
        </a:p>
      </dgm:t>
    </dgm:pt>
    <dgm:pt modelId="{50005A6D-AE7A-4178-8D68-573D0CC6ACAC}" type="sibTrans" cxnId="{7B38E26E-8023-4045-8A93-EA8B04531295}">
      <dgm:prSet/>
      <dgm:spPr/>
      <dgm:t>
        <a:bodyPr/>
        <a:lstStyle/>
        <a:p>
          <a:endParaRPr lang="es-EC" sz="1500">
            <a:latin typeface="+mn-lt"/>
          </a:endParaRPr>
        </a:p>
      </dgm:t>
    </dgm:pt>
    <dgm:pt modelId="{D2205030-0CB2-4736-A392-9F36F40469EB}">
      <dgm:prSet custT="1"/>
      <dgm:spPr>
        <a:xfrm>
          <a:off x="3064333" y="736240"/>
          <a:ext cx="1225427" cy="1225427"/>
        </a:xfrm>
        <a:prstGeom prst="ellipse">
          <a:avLst/>
        </a:prstGeom>
        <a:solidFill>
          <a:srgbClr val="E33D6F">
            <a:hueOff val="-9882860"/>
            <a:satOff val="451"/>
            <a:lumOff val="0"/>
            <a:alphaOff val="0"/>
          </a:srgbClr>
        </a:solidFill>
        <a:ln w="19050" cap="rnd" cmpd="sng" algn="ctr">
          <a:solidFill>
            <a:sysClr val="window" lastClr="FFFFFF">
              <a:hueOff val="0"/>
              <a:satOff val="0"/>
              <a:lumOff val="0"/>
              <a:alphaOff val="0"/>
            </a:sysClr>
          </a:solidFill>
          <a:prstDash val="solid"/>
        </a:ln>
        <a:effectLst/>
      </dgm:spPr>
      <dgm:t>
        <a:bodyPr/>
        <a:lstStyle/>
        <a:p>
          <a:r>
            <a:rPr lang="es-MX" sz="1500" b="0" cap="none" spc="0" dirty="0" smtClean="0">
              <a:ln w="0"/>
              <a:solidFill>
                <a:schemeClr val="tx1"/>
              </a:solidFill>
              <a:effectLst>
                <a:outerShdw blurRad="38100" dist="19050" dir="2700000" algn="tl" rotWithShape="0">
                  <a:schemeClr val="dk1">
                    <a:alpha val="40000"/>
                  </a:schemeClr>
                </a:outerShdw>
              </a:effectLst>
              <a:latin typeface="+mn-lt"/>
            </a:rPr>
            <a:t>Instrumento inicial</a:t>
          </a:r>
          <a:endParaRPr lang="es-MX" sz="1500" b="0" cap="none" spc="0" dirty="0">
            <a:ln w="0"/>
            <a:solidFill>
              <a:schemeClr val="tx1"/>
            </a:solidFill>
            <a:effectLst>
              <a:outerShdw blurRad="38100" dist="19050" dir="2700000" algn="tl" rotWithShape="0">
                <a:schemeClr val="dk1">
                  <a:alpha val="40000"/>
                </a:schemeClr>
              </a:outerShdw>
            </a:effectLst>
            <a:latin typeface="+mn-lt"/>
          </a:endParaRPr>
        </a:p>
      </dgm:t>
    </dgm:pt>
    <dgm:pt modelId="{32D3EA8D-96DD-42FE-B59C-D1CC71A4A1CF}" type="parTrans" cxnId="{487A21D6-5535-4F71-949E-0AD1F2CB8B53}">
      <dgm:prSet/>
      <dgm:spPr/>
      <dgm:t>
        <a:bodyPr/>
        <a:lstStyle/>
        <a:p>
          <a:endParaRPr lang="es-MX" sz="1500">
            <a:latin typeface="+mn-lt"/>
          </a:endParaRPr>
        </a:p>
      </dgm:t>
    </dgm:pt>
    <dgm:pt modelId="{E51EA465-57D8-495A-B6E3-5055EB6F4BD7}" type="sibTrans" cxnId="{487A21D6-5535-4F71-949E-0AD1F2CB8B53}">
      <dgm:prSet/>
      <dgm:spPr/>
      <dgm:t>
        <a:bodyPr/>
        <a:lstStyle/>
        <a:p>
          <a:endParaRPr lang="es-MX" sz="1500">
            <a:latin typeface="+mn-lt"/>
          </a:endParaRPr>
        </a:p>
      </dgm:t>
    </dgm:pt>
    <dgm:pt modelId="{722EA73B-3847-4EBD-9895-1508A6BAE6CD}">
      <dgm:prSet custT="1"/>
      <dgm:spPr>
        <a:xfrm>
          <a:off x="4044675" y="1226411"/>
          <a:ext cx="1838141" cy="2233109"/>
        </a:xfrm>
        <a:prstGeom prst="rect">
          <a:avLst/>
        </a:prstGeom>
        <a:solidFill>
          <a:srgbClr val="E33D6F">
            <a:tint val="40000"/>
            <a:alpha val="90000"/>
            <a:hueOff val="-10302092"/>
            <a:satOff val="530"/>
            <a:lumOff val="28"/>
            <a:alphaOff val="0"/>
          </a:srgbClr>
        </a:solidFill>
        <a:ln w="19050" cap="rnd" cmpd="sng" algn="ctr">
          <a:solidFill>
            <a:srgbClr val="E33D6F">
              <a:tint val="40000"/>
              <a:alpha val="90000"/>
              <a:hueOff val="-10302092"/>
              <a:satOff val="530"/>
              <a:lumOff val="28"/>
              <a:alphaOff val="0"/>
            </a:srgbClr>
          </a:solidFill>
          <a:prstDash val="solid"/>
        </a:ln>
        <a:effectLst/>
      </dgm:spPr>
      <dgm:t>
        <a:bodyPr/>
        <a:lstStyle/>
        <a:p>
          <a:r>
            <a:rPr lang="es-EC" sz="1500" dirty="0" smtClean="0">
              <a:solidFill>
                <a:sysClr val="windowText" lastClr="000000">
                  <a:hueOff val="0"/>
                  <a:satOff val="0"/>
                  <a:lumOff val="0"/>
                  <a:alphaOff val="0"/>
                </a:sysClr>
              </a:solidFill>
              <a:latin typeface="+mn-lt"/>
              <a:ea typeface="+mn-ea"/>
              <a:cs typeface="+mn-cs"/>
            </a:rPr>
            <a:t>Encuesta estructurada en 3 secciones:</a:t>
          </a:r>
        </a:p>
        <a:p>
          <a:r>
            <a:rPr lang="es-EC" sz="1500" dirty="0" smtClean="0">
              <a:solidFill>
                <a:sysClr val="windowText" lastClr="000000">
                  <a:hueOff val="0"/>
                  <a:satOff val="0"/>
                  <a:lumOff val="0"/>
                  <a:alphaOff val="0"/>
                </a:sysClr>
              </a:solidFill>
              <a:latin typeface="+mn-lt"/>
              <a:ea typeface="+mn-ea"/>
              <a:cs typeface="+mn-cs"/>
            </a:rPr>
            <a:t>a)Información demográfica</a:t>
          </a:r>
        </a:p>
        <a:p>
          <a:r>
            <a:rPr lang="es-EC" sz="1500" dirty="0" smtClean="0">
              <a:solidFill>
                <a:sysClr val="windowText" lastClr="000000">
                  <a:hueOff val="0"/>
                  <a:satOff val="0"/>
                  <a:lumOff val="0"/>
                  <a:alphaOff val="0"/>
                </a:sysClr>
              </a:solidFill>
              <a:latin typeface="+mn-lt"/>
              <a:ea typeface="+mn-ea"/>
              <a:cs typeface="+mn-cs"/>
            </a:rPr>
            <a:t>b) 20 ítems agrupados en 4 dimensiones sobre la imagen corporativa</a:t>
          </a:r>
        </a:p>
        <a:p>
          <a:r>
            <a:rPr lang="es-EC" sz="1500" dirty="0" smtClean="0">
              <a:solidFill>
                <a:sysClr val="windowText" lastClr="000000">
                  <a:hueOff val="0"/>
                  <a:satOff val="0"/>
                  <a:lumOff val="0"/>
                  <a:alphaOff val="0"/>
                </a:sysClr>
              </a:solidFill>
              <a:latin typeface="+mn-lt"/>
              <a:ea typeface="+mn-ea"/>
              <a:cs typeface="+mn-cs"/>
            </a:rPr>
            <a:t>c) 14 ítems agrupados en 5 dimensiones sobre el comportamiento del consumidor</a:t>
          </a:r>
          <a:endParaRPr lang="es-MX" sz="1500" dirty="0">
            <a:solidFill>
              <a:sysClr val="windowText" lastClr="000000">
                <a:hueOff val="0"/>
                <a:satOff val="0"/>
                <a:lumOff val="0"/>
                <a:alphaOff val="0"/>
              </a:sysClr>
            </a:solidFill>
            <a:latin typeface="+mn-lt"/>
            <a:ea typeface="+mn-ea"/>
            <a:cs typeface="+mn-cs"/>
          </a:endParaRPr>
        </a:p>
      </dgm:t>
    </dgm:pt>
    <dgm:pt modelId="{0524C584-9A1D-49E2-AC15-CBB8027B4610}" type="parTrans" cxnId="{C3EE57EC-9292-416D-864E-8DBFE704415C}">
      <dgm:prSet/>
      <dgm:spPr/>
      <dgm:t>
        <a:bodyPr/>
        <a:lstStyle/>
        <a:p>
          <a:endParaRPr lang="es-MX" sz="1500">
            <a:latin typeface="+mn-lt"/>
          </a:endParaRPr>
        </a:p>
      </dgm:t>
    </dgm:pt>
    <dgm:pt modelId="{21724C45-BC31-40CB-82A5-1C00D0825239}" type="sibTrans" cxnId="{C3EE57EC-9292-416D-864E-8DBFE704415C}">
      <dgm:prSet/>
      <dgm:spPr/>
      <dgm:t>
        <a:bodyPr/>
        <a:lstStyle/>
        <a:p>
          <a:endParaRPr lang="es-MX" sz="1500">
            <a:latin typeface="+mn-lt"/>
          </a:endParaRPr>
        </a:p>
      </dgm:t>
    </dgm:pt>
    <dgm:pt modelId="{22001527-D622-4769-AD24-DC48B57F4AF9}" type="pres">
      <dgm:prSet presAssocID="{F850172A-B570-4623-AB10-10BB6A1B8300}" presName="list" presStyleCnt="0">
        <dgm:presLayoutVars>
          <dgm:dir/>
          <dgm:animLvl val="lvl"/>
        </dgm:presLayoutVars>
      </dgm:prSet>
      <dgm:spPr/>
      <dgm:t>
        <a:bodyPr/>
        <a:lstStyle/>
        <a:p>
          <a:endParaRPr lang="es-MX"/>
        </a:p>
      </dgm:t>
    </dgm:pt>
    <dgm:pt modelId="{FAE13BCB-EE75-43A6-862B-186ED93FDDAD}" type="pres">
      <dgm:prSet presAssocID="{CC7CDCC6-E0FE-49EA-B5F6-B2FA66F3B6CB}" presName="posSpace" presStyleCnt="0"/>
      <dgm:spPr/>
      <dgm:t>
        <a:bodyPr/>
        <a:lstStyle/>
        <a:p>
          <a:endParaRPr lang="es-MX"/>
        </a:p>
      </dgm:t>
    </dgm:pt>
    <dgm:pt modelId="{5CC586A2-95B3-4093-AD61-9AE4387B53EA}" type="pres">
      <dgm:prSet presAssocID="{CC7CDCC6-E0FE-49EA-B5F6-B2FA66F3B6CB}" presName="vertFlow" presStyleCnt="0"/>
      <dgm:spPr/>
      <dgm:t>
        <a:bodyPr/>
        <a:lstStyle/>
        <a:p>
          <a:endParaRPr lang="es-MX"/>
        </a:p>
      </dgm:t>
    </dgm:pt>
    <dgm:pt modelId="{B28BB278-7AC0-41A2-9F20-9A8135E19DB3}" type="pres">
      <dgm:prSet presAssocID="{CC7CDCC6-E0FE-49EA-B5F6-B2FA66F3B6CB}" presName="topSpace" presStyleCnt="0"/>
      <dgm:spPr/>
      <dgm:t>
        <a:bodyPr/>
        <a:lstStyle/>
        <a:p>
          <a:endParaRPr lang="es-MX"/>
        </a:p>
      </dgm:t>
    </dgm:pt>
    <dgm:pt modelId="{E4006E5D-059A-47CF-B99B-5AE9A5EC4472}" type="pres">
      <dgm:prSet presAssocID="{CC7CDCC6-E0FE-49EA-B5F6-B2FA66F3B6CB}" presName="firstComp" presStyleCnt="0"/>
      <dgm:spPr/>
      <dgm:t>
        <a:bodyPr/>
        <a:lstStyle/>
        <a:p>
          <a:endParaRPr lang="es-MX"/>
        </a:p>
      </dgm:t>
    </dgm:pt>
    <dgm:pt modelId="{90519A00-506B-45AC-BAF9-9331DC811CBE}" type="pres">
      <dgm:prSet presAssocID="{CC7CDCC6-E0FE-49EA-B5F6-B2FA66F3B6CB}" presName="firstChild" presStyleLbl="bgAccFollowNode1" presStyleIdx="0" presStyleCnt="3" custScaleY="237464"/>
      <dgm:spPr>
        <a:prstGeom prst="rect">
          <a:avLst/>
        </a:prstGeom>
      </dgm:spPr>
      <dgm:t>
        <a:bodyPr/>
        <a:lstStyle/>
        <a:p>
          <a:endParaRPr lang="es-MX"/>
        </a:p>
      </dgm:t>
    </dgm:pt>
    <dgm:pt modelId="{4F004182-BF4F-4CD4-B2DF-D4BF8C561DEA}" type="pres">
      <dgm:prSet presAssocID="{CC7CDCC6-E0FE-49EA-B5F6-B2FA66F3B6CB}" presName="firstChildTx" presStyleLbl="bgAccFollowNode1" presStyleIdx="0" presStyleCnt="3">
        <dgm:presLayoutVars>
          <dgm:bulletEnabled val="1"/>
        </dgm:presLayoutVars>
      </dgm:prSet>
      <dgm:spPr/>
      <dgm:t>
        <a:bodyPr/>
        <a:lstStyle/>
        <a:p>
          <a:endParaRPr lang="es-MX"/>
        </a:p>
      </dgm:t>
    </dgm:pt>
    <dgm:pt modelId="{F3C0CA34-A9FD-4986-A293-BE95F651DFC3}" type="pres">
      <dgm:prSet presAssocID="{CC7CDCC6-E0FE-49EA-B5F6-B2FA66F3B6CB}" presName="negSpace" presStyleCnt="0"/>
      <dgm:spPr/>
      <dgm:t>
        <a:bodyPr/>
        <a:lstStyle/>
        <a:p>
          <a:endParaRPr lang="es-MX"/>
        </a:p>
      </dgm:t>
    </dgm:pt>
    <dgm:pt modelId="{0D2337A7-DAA1-40A0-9C58-EC8D28E2DE47}" type="pres">
      <dgm:prSet presAssocID="{CC7CDCC6-E0FE-49EA-B5F6-B2FA66F3B6CB}" presName="circle" presStyleLbl="node1" presStyleIdx="0" presStyleCnt="3"/>
      <dgm:spPr>
        <a:prstGeom prst="ellipse">
          <a:avLst/>
        </a:prstGeom>
      </dgm:spPr>
      <dgm:t>
        <a:bodyPr/>
        <a:lstStyle/>
        <a:p>
          <a:endParaRPr lang="es-EC"/>
        </a:p>
      </dgm:t>
    </dgm:pt>
    <dgm:pt modelId="{6079418C-3E83-4393-9676-AEDDA0BE6AD1}" type="pres">
      <dgm:prSet presAssocID="{E7C6F94F-D679-4F79-8B74-15C2A597C8B9}" presName="transSpace" presStyleCnt="0"/>
      <dgm:spPr/>
      <dgm:t>
        <a:bodyPr/>
        <a:lstStyle/>
        <a:p>
          <a:endParaRPr lang="es-MX"/>
        </a:p>
      </dgm:t>
    </dgm:pt>
    <dgm:pt modelId="{65E06D9C-BC40-4B43-86C2-0227E7CCE78C}" type="pres">
      <dgm:prSet presAssocID="{D2205030-0CB2-4736-A392-9F36F40469EB}" presName="posSpace" presStyleCnt="0"/>
      <dgm:spPr/>
      <dgm:t>
        <a:bodyPr/>
        <a:lstStyle/>
        <a:p>
          <a:endParaRPr lang="es-MX"/>
        </a:p>
      </dgm:t>
    </dgm:pt>
    <dgm:pt modelId="{F68E0E69-4841-496F-BA59-4BBFF607EF91}" type="pres">
      <dgm:prSet presAssocID="{D2205030-0CB2-4736-A392-9F36F40469EB}" presName="vertFlow" presStyleCnt="0"/>
      <dgm:spPr/>
      <dgm:t>
        <a:bodyPr/>
        <a:lstStyle/>
        <a:p>
          <a:endParaRPr lang="es-MX"/>
        </a:p>
      </dgm:t>
    </dgm:pt>
    <dgm:pt modelId="{87C31039-8CEC-474A-86BA-38B6A9342632}" type="pres">
      <dgm:prSet presAssocID="{D2205030-0CB2-4736-A392-9F36F40469EB}" presName="topSpace" presStyleCnt="0"/>
      <dgm:spPr/>
      <dgm:t>
        <a:bodyPr/>
        <a:lstStyle/>
        <a:p>
          <a:endParaRPr lang="es-MX"/>
        </a:p>
      </dgm:t>
    </dgm:pt>
    <dgm:pt modelId="{00294C60-9248-460D-859E-77D022233D6F}" type="pres">
      <dgm:prSet presAssocID="{D2205030-0CB2-4736-A392-9F36F40469EB}" presName="firstComp" presStyleCnt="0"/>
      <dgm:spPr/>
      <dgm:t>
        <a:bodyPr/>
        <a:lstStyle/>
        <a:p>
          <a:endParaRPr lang="es-MX"/>
        </a:p>
      </dgm:t>
    </dgm:pt>
    <dgm:pt modelId="{6327B119-3555-4544-9F46-8D079D4AE5FA}" type="pres">
      <dgm:prSet presAssocID="{D2205030-0CB2-4736-A392-9F36F40469EB}" presName="firstChild" presStyleLbl="bgAccFollowNode1" presStyleIdx="1" presStyleCnt="3" custScaleY="237464"/>
      <dgm:spPr/>
      <dgm:t>
        <a:bodyPr/>
        <a:lstStyle/>
        <a:p>
          <a:endParaRPr lang="es-MX"/>
        </a:p>
      </dgm:t>
    </dgm:pt>
    <dgm:pt modelId="{176F89C9-B4D8-4457-81A2-E0F04999086C}" type="pres">
      <dgm:prSet presAssocID="{D2205030-0CB2-4736-A392-9F36F40469EB}" presName="firstChildTx" presStyleLbl="bgAccFollowNode1" presStyleIdx="1" presStyleCnt="3">
        <dgm:presLayoutVars>
          <dgm:bulletEnabled val="1"/>
        </dgm:presLayoutVars>
      </dgm:prSet>
      <dgm:spPr/>
      <dgm:t>
        <a:bodyPr/>
        <a:lstStyle/>
        <a:p>
          <a:endParaRPr lang="es-MX"/>
        </a:p>
      </dgm:t>
    </dgm:pt>
    <dgm:pt modelId="{5D78B6FE-76EF-457C-8FCD-98D280BF174A}" type="pres">
      <dgm:prSet presAssocID="{D2205030-0CB2-4736-A392-9F36F40469EB}" presName="negSpace" presStyleCnt="0"/>
      <dgm:spPr/>
      <dgm:t>
        <a:bodyPr/>
        <a:lstStyle/>
        <a:p>
          <a:endParaRPr lang="es-MX"/>
        </a:p>
      </dgm:t>
    </dgm:pt>
    <dgm:pt modelId="{2E560C57-27B6-41D8-BB7C-0F70B465D2B3}" type="pres">
      <dgm:prSet presAssocID="{D2205030-0CB2-4736-A392-9F36F40469EB}" presName="circle" presStyleLbl="node1" presStyleIdx="1" presStyleCnt="3"/>
      <dgm:spPr/>
      <dgm:t>
        <a:bodyPr/>
        <a:lstStyle/>
        <a:p>
          <a:endParaRPr lang="es-MX"/>
        </a:p>
      </dgm:t>
    </dgm:pt>
    <dgm:pt modelId="{070EE60D-FB58-4218-8DFA-D65EF3DA953E}" type="pres">
      <dgm:prSet presAssocID="{E51EA465-57D8-495A-B6E3-5055EB6F4BD7}" presName="transSpace" presStyleCnt="0"/>
      <dgm:spPr/>
      <dgm:t>
        <a:bodyPr/>
        <a:lstStyle/>
        <a:p>
          <a:endParaRPr lang="es-MX"/>
        </a:p>
      </dgm:t>
    </dgm:pt>
    <dgm:pt modelId="{840A608E-9742-4913-BB22-1B8A53324F61}" type="pres">
      <dgm:prSet presAssocID="{502D7DDA-B492-473D-9441-ED459CF4D1C0}" presName="posSpace" presStyleCnt="0"/>
      <dgm:spPr/>
      <dgm:t>
        <a:bodyPr/>
        <a:lstStyle/>
        <a:p>
          <a:endParaRPr lang="es-MX"/>
        </a:p>
      </dgm:t>
    </dgm:pt>
    <dgm:pt modelId="{C76143C0-8519-4933-84EF-A3908B825493}" type="pres">
      <dgm:prSet presAssocID="{502D7DDA-B492-473D-9441-ED459CF4D1C0}" presName="vertFlow" presStyleCnt="0"/>
      <dgm:spPr/>
      <dgm:t>
        <a:bodyPr/>
        <a:lstStyle/>
        <a:p>
          <a:endParaRPr lang="es-MX"/>
        </a:p>
      </dgm:t>
    </dgm:pt>
    <dgm:pt modelId="{92C707DD-CDAE-45B1-8D6E-B30FCF50FEC2}" type="pres">
      <dgm:prSet presAssocID="{502D7DDA-B492-473D-9441-ED459CF4D1C0}" presName="topSpace" presStyleCnt="0"/>
      <dgm:spPr/>
      <dgm:t>
        <a:bodyPr/>
        <a:lstStyle/>
        <a:p>
          <a:endParaRPr lang="es-MX"/>
        </a:p>
      </dgm:t>
    </dgm:pt>
    <dgm:pt modelId="{488DF264-3A82-47CE-A89D-9BCB841D04A9}" type="pres">
      <dgm:prSet presAssocID="{502D7DDA-B492-473D-9441-ED459CF4D1C0}" presName="firstComp" presStyleCnt="0"/>
      <dgm:spPr/>
      <dgm:t>
        <a:bodyPr/>
        <a:lstStyle/>
        <a:p>
          <a:endParaRPr lang="es-MX"/>
        </a:p>
      </dgm:t>
    </dgm:pt>
    <dgm:pt modelId="{BF2BAD38-314C-43D2-AF9F-D11FF66045BE}" type="pres">
      <dgm:prSet presAssocID="{502D7DDA-B492-473D-9441-ED459CF4D1C0}" presName="firstChild" presStyleLbl="bgAccFollowNode1" presStyleIdx="2" presStyleCnt="3" custScaleY="239901"/>
      <dgm:spPr>
        <a:prstGeom prst="rect">
          <a:avLst/>
        </a:prstGeom>
      </dgm:spPr>
      <dgm:t>
        <a:bodyPr/>
        <a:lstStyle/>
        <a:p>
          <a:endParaRPr lang="es-MX"/>
        </a:p>
      </dgm:t>
    </dgm:pt>
    <dgm:pt modelId="{9C122DB9-7E2F-4C27-B08C-1DAC6787C764}" type="pres">
      <dgm:prSet presAssocID="{502D7DDA-B492-473D-9441-ED459CF4D1C0}" presName="firstChildTx" presStyleLbl="bgAccFollowNode1" presStyleIdx="2" presStyleCnt="3">
        <dgm:presLayoutVars>
          <dgm:bulletEnabled val="1"/>
        </dgm:presLayoutVars>
      </dgm:prSet>
      <dgm:spPr/>
      <dgm:t>
        <a:bodyPr/>
        <a:lstStyle/>
        <a:p>
          <a:endParaRPr lang="es-MX"/>
        </a:p>
      </dgm:t>
    </dgm:pt>
    <dgm:pt modelId="{78C57E0B-FC14-494A-8498-F2EF2A866CCB}" type="pres">
      <dgm:prSet presAssocID="{502D7DDA-B492-473D-9441-ED459CF4D1C0}" presName="negSpace" presStyleCnt="0"/>
      <dgm:spPr/>
      <dgm:t>
        <a:bodyPr/>
        <a:lstStyle/>
        <a:p>
          <a:endParaRPr lang="es-MX"/>
        </a:p>
      </dgm:t>
    </dgm:pt>
    <dgm:pt modelId="{44CDF910-A44E-453B-84B1-8B7894C57388}" type="pres">
      <dgm:prSet presAssocID="{502D7DDA-B492-473D-9441-ED459CF4D1C0}" presName="circle" presStyleLbl="node1" presStyleIdx="2" presStyleCnt="3"/>
      <dgm:spPr>
        <a:prstGeom prst="ellipse">
          <a:avLst/>
        </a:prstGeom>
      </dgm:spPr>
      <dgm:t>
        <a:bodyPr/>
        <a:lstStyle/>
        <a:p>
          <a:endParaRPr lang="es-EC"/>
        </a:p>
      </dgm:t>
    </dgm:pt>
  </dgm:ptLst>
  <dgm:cxnLst>
    <dgm:cxn modelId="{154A4C9C-B470-48D3-88DE-4BCBDA056DF3}" type="presOf" srcId="{E2E02AF5-DB77-4EDC-AE6A-8DF18FDFDFDE}" destId="{9C122DB9-7E2F-4C27-B08C-1DAC6787C764}" srcOrd="1" destOrd="0" presId="urn:microsoft.com/office/officeart/2005/8/layout/hList9"/>
    <dgm:cxn modelId="{42DD57D3-24E5-4AE7-9DEE-82A3DD310329}" type="presOf" srcId="{E2E02AF5-DB77-4EDC-AE6A-8DF18FDFDFDE}" destId="{BF2BAD38-314C-43D2-AF9F-D11FF66045BE}" srcOrd="0" destOrd="0" presId="urn:microsoft.com/office/officeart/2005/8/layout/hList9"/>
    <dgm:cxn modelId="{C3EE57EC-9292-416D-864E-8DBFE704415C}" srcId="{D2205030-0CB2-4736-A392-9F36F40469EB}" destId="{722EA73B-3847-4EBD-9895-1508A6BAE6CD}" srcOrd="0" destOrd="0" parTransId="{0524C584-9A1D-49E2-AC15-CBB8027B4610}" sibTransId="{21724C45-BC31-40CB-82A5-1C00D0825239}"/>
    <dgm:cxn modelId="{7B38E26E-8023-4045-8A93-EA8B04531295}" srcId="{502D7DDA-B492-473D-9441-ED459CF4D1C0}" destId="{E2E02AF5-DB77-4EDC-AE6A-8DF18FDFDFDE}" srcOrd="0" destOrd="0" parTransId="{CD497F30-DEFE-484B-8D21-DC5FD2A48D03}" sibTransId="{50005A6D-AE7A-4178-8D68-573D0CC6ACAC}"/>
    <dgm:cxn modelId="{487A21D6-5535-4F71-949E-0AD1F2CB8B53}" srcId="{F850172A-B570-4623-AB10-10BB6A1B8300}" destId="{D2205030-0CB2-4736-A392-9F36F40469EB}" srcOrd="1" destOrd="0" parTransId="{32D3EA8D-96DD-42FE-B59C-D1CC71A4A1CF}" sibTransId="{E51EA465-57D8-495A-B6E3-5055EB6F4BD7}"/>
    <dgm:cxn modelId="{2793CA3C-E330-4DF8-B980-9021A2FF3B2F}" type="presOf" srcId="{C9929B33-DEF2-491E-822B-E41D70F27F8F}" destId="{4F004182-BF4F-4CD4-B2DF-D4BF8C561DEA}" srcOrd="1" destOrd="0" presId="urn:microsoft.com/office/officeart/2005/8/layout/hList9"/>
    <dgm:cxn modelId="{2D9C4D7C-126C-4515-A035-2E4AEE5DFB9D}" type="presOf" srcId="{722EA73B-3847-4EBD-9895-1508A6BAE6CD}" destId="{176F89C9-B4D8-4457-81A2-E0F04999086C}" srcOrd="1" destOrd="0" presId="urn:microsoft.com/office/officeart/2005/8/layout/hList9"/>
    <dgm:cxn modelId="{FD90B23D-0178-4ADF-B048-FB30493CF225}" srcId="{F850172A-B570-4623-AB10-10BB6A1B8300}" destId="{CC7CDCC6-E0FE-49EA-B5F6-B2FA66F3B6CB}" srcOrd="0" destOrd="0" parTransId="{5EA382D3-EFA8-4F31-B0BA-21C6F41133AB}" sibTransId="{E7C6F94F-D679-4F79-8B74-15C2A597C8B9}"/>
    <dgm:cxn modelId="{E9AF1ACC-65BE-48A9-BC07-2E23CC779D91}" type="presOf" srcId="{502D7DDA-B492-473D-9441-ED459CF4D1C0}" destId="{44CDF910-A44E-453B-84B1-8B7894C57388}" srcOrd="0" destOrd="0" presId="urn:microsoft.com/office/officeart/2005/8/layout/hList9"/>
    <dgm:cxn modelId="{AC61BA5F-C78E-45F7-9165-4DA2F2C4B4C6}" type="presOf" srcId="{CC7CDCC6-E0FE-49EA-B5F6-B2FA66F3B6CB}" destId="{0D2337A7-DAA1-40A0-9C58-EC8D28E2DE47}" srcOrd="0" destOrd="0" presId="urn:microsoft.com/office/officeart/2005/8/layout/hList9"/>
    <dgm:cxn modelId="{0A038C9F-EE36-4B73-8CD5-685AB79DECA0}" srcId="{CC7CDCC6-E0FE-49EA-B5F6-B2FA66F3B6CB}" destId="{C9929B33-DEF2-491E-822B-E41D70F27F8F}" srcOrd="0" destOrd="0" parTransId="{B8EA6B6D-5D64-4561-A7A0-F3F3DE1E62E2}" sibTransId="{E0F2D7B8-E6DB-4BA7-A133-BB3D23B25AD9}"/>
    <dgm:cxn modelId="{93B8AED9-4358-49BF-8BC2-780C66D02F08}" type="presOf" srcId="{F850172A-B570-4623-AB10-10BB6A1B8300}" destId="{22001527-D622-4769-AD24-DC48B57F4AF9}" srcOrd="0" destOrd="0" presId="urn:microsoft.com/office/officeart/2005/8/layout/hList9"/>
    <dgm:cxn modelId="{7A99D486-8F64-452C-B679-836F0880D9C1}" type="presOf" srcId="{D2205030-0CB2-4736-A392-9F36F40469EB}" destId="{2E560C57-27B6-41D8-BB7C-0F70B465D2B3}" srcOrd="0" destOrd="0" presId="urn:microsoft.com/office/officeart/2005/8/layout/hList9"/>
    <dgm:cxn modelId="{D2B36F13-0E15-438D-9E9E-0E317E812771}" type="presOf" srcId="{722EA73B-3847-4EBD-9895-1508A6BAE6CD}" destId="{6327B119-3555-4544-9F46-8D079D4AE5FA}" srcOrd="0" destOrd="0" presId="urn:microsoft.com/office/officeart/2005/8/layout/hList9"/>
    <dgm:cxn modelId="{F7C713B9-0FCA-4CE5-88CE-BAEE9C02ED72}" srcId="{F850172A-B570-4623-AB10-10BB6A1B8300}" destId="{502D7DDA-B492-473D-9441-ED459CF4D1C0}" srcOrd="2" destOrd="0" parTransId="{C863F449-2BE7-4576-B406-4FA7561A2E49}" sibTransId="{7ED3093D-C82A-46F6-82EF-70DCB2AD7B15}"/>
    <dgm:cxn modelId="{F38E0F48-C9F5-49F1-AEE2-C698074A4F83}" type="presOf" srcId="{C9929B33-DEF2-491E-822B-E41D70F27F8F}" destId="{90519A00-506B-45AC-BAF9-9331DC811CBE}" srcOrd="0" destOrd="0" presId="urn:microsoft.com/office/officeart/2005/8/layout/hList9"/>
    <dgm:cxn modelId="{44A2C22E-84EE-4178-940D-D91B26D583DE}" type="presParOf" srcId="{22001527-D622-4769-AD24-DC48B57F4AF9}" destId="{FAE13BCB-EE75-43A6-862B-186ED93FDDAD}" srcOrd="0" destOrd="0" presId="urn:microsoft.com/office/officeart/2005/8/layout/hList9"/>
    <dgm:cxn modelId="{64AB084E-5249-40D2-BAF3-3819BFC00C04}" type="presParOf" srcId="{22001527-D622-4769-AD24-DC48B57F4AF9}" destId="{5CC586A2-95B3-4093-AD61-9AE4387B53EA}" srcOrd="1" destOrd="0" presId="urn:microsoft.com/office/officeart/2005/8/layout/hList9"/>
    <dgm:cxn modelId="{E56DC9E8-3A1D-41BF-BB72-FE04A9173627}" type="presParOf" srcId="{5CC586A2-95B3-4093-AD61-9AE4387B53EA}" destId="{B28BB278-7AC0-41A2-9F20-9A8135E19DB3}" srcOrd="0" destOrd="0" presId="urn:microsoft.com/office/officeart/2005/8/layout/hList9"/>
    <dgm:cxn modelId="{52991A61-D082-4302-B2FD-25CFBAC4AB91}" type="presParOf" srcId="{5CC586A2-95B3-4093-AD61-9AE4387B53EA}" destId="{E4006E5D-059A-47CF-B99B-5AE9A5EC4472}" srcOrd="1" destOrd="0" presId="urn:microsoft.com/office/officeart/2005/8/layout/hList9"/>
    <dgm:cxn modelId="{08491626-2C58-426D-848C-1C9777EE8F63}" type="presParOf" srcId="{E4006E5D-059A-47CF-B99B-5AE9A5EC4472}" destId="{90519A00-506B-45AC-BAF9-9331DC811CBE}" srcOrd="0" destOrd="0" presId="urn:microsoft.com/office/officeart/2005/8/layout/hList9"/>
    <dgm:cxn modelId="{00D39118-3B88-499E-BF9F-772B84B39E76}" type="presParOf" srcId="{E4006E5D-059A-47CF-B99B-5AE9A5EC4472}" destId="{4F004182-BF4F-4CD4-B2DF-D4BF8C561DEA}" srcOrd="1" destOrd="0" presId="urn:microsoft.com/office/officeart/2005/8/layout/hList9"/>
    <dgm:cxn modelId="{F4ABB56D-A661-4A4B-A3CD-6F4DFD4613B3}" type="presParOf" srcId="{22001527-D622-4769-AD24-DC48B57F4AF9}" destId="{F3C0CA34-A9FD-4986-A293-BE95F651DFC3}" srcOrd="2" destOrd="0" presId="urn:microsoft.com/office/officeart/2005/8/layout/hList9"/>
    <dgm:cxn modelId="{288A488D-FC66-4CE2-BBA9-7263CB88A8FC}" type="presParOf" srcId="{22001527-D622-4769-AD24-DC48B57F4AF9}" destId="{0D2337A7-DAA1-40A0-9C58-EC8D28E2DE47}" srcOrd="3" destOrd="0" presId="urn:microsoft.com/office/officeart/2005/8/layout/hList9"/>
    <dgm:cxn modelId="{371B18F0-AD74-4D7B-8081-F64CEB453E8A}" type="presParOf" srcId="{22001527-D622-4769-AD24-DC48B57F4AF9}" destId="{6079418C-3E83-4393-9676-AEDDA0BE6AD1}" srcOrd="4" destOrd="0" presId="urn:microsoft.com/office/officeart/2005/8/layout/hList9"/>
    <dgm:cxn modelId="{1CC51C26-2497-4994-95DB-2FCC38B6785F}" type="presParOf" srcId="{22001527-D622-4769-AD24-DC48B57F4AF9}" destId="{65E06D9C-BC40-4B43-86C2-0227E7CCE78C}" srcOrd="5" destOrd="0" presId="urn:microsoft.com/office/officeart/2005/8/layout/hList9"/>
    <dgm:cxn modelId="{0086FD18-EB77-477B-A2A4-E4DBA1D9E773}" type="presParOf" srcId="{22001527-D622-4769-AD24-DC48B57F4AF9}" destId="{F68E0E69-4841-496F-BA59-4BBFF607EF91}" srcOrd="6" destOrd="0" presId="urn:microsoft.com/office/officeart/2005/8/layout/hList9"/>
    <dgm:cxn modelId="{A2752B94-1D4B-4513-8C3A-F4172A51BB96}" type="presParOf" srcId="{F68E0E69-4841-496F-BA59-4BBFF607EF91}" destId="{87C31039-8CEC-474A-86BA-38B6A9342632}" srcOrd="0" destOrd="0" presId="urn:microsoft.com/office/officeart/2005/8/layout/hList9"/>
    <dgm:cxn modelId="{CC82620F-BF8F-4BA9-8F73-815D028C28D3}" type="presParOf" srcId="{F68E0E69-4841-496F-BA59-4BBFF607EF91}" destId="{00294C60-9248-460D-859E-77D022233D6F}" srcOrd="1" destOrd="0" presId="urn:microsoft.com/office/officeart/2005/8/layout/hList9"/>
    <dgm:cxn modelId="{037FBF57-482A-479D-BDFB-4657BF0B575C}" type="presParOf" srcId="{00294C60-9248-460D-859E-77D022233D6F}" destId="{6327B119-3555-4544-9F46-8D079D4AE5FA}" srcOrd="0" destOrd="0" presId="urn:microsoft.com/office/officeart/2005/8/layout/hList9"/>
    <dgm:cxn modelId="{ADB97944-8D02-4292-AAA5-6DA89B3CD419}" type="presParOf" srcId="{00294C60-9248-460D-859E-77D022233D6F}" destId="{176F89C9-B4D8-4457-81A2-E0F04999086C}" srcOrd="1" destOrd="0" presId="urn:microsoft.com/office/officeart/2005/8/layout/hList9"/>
    <dgm:cxn modelId="{44DE5FD1-C94E-40CC-AB74-47DE3B00B9BB}" type="presParOf" srcId="{22001527-D622-4769-AD24-DC48B57F4AF9}" destId="{5D78B6FE-76EF-457C-8FCD-98D280BF174A}" srcOrd="7" destOrd="0" presId="urn:microsoft.com/office/officeart/2005/8/layout/hList9"/>
    <dgm:cxn modelId="{C9F41675-736C-45CD-996F-FE7CBBDDA0D9}" type="presParOf" srcId="{22001527-D622-4769-AD24-DC48B57F4AF9}" destId="{2E560C57-27B6-41D8-BB7C-0F70B465D2B3}" srcOrd="8" destOrd="0" presId="urn:microsoft.com/office/officeart/2005/8/layout/hList9"/>
    <dgm:cxn modelId="{594F46B2-6207-4511-8F2B-6F98272DAD39}" type="presParOf" srcId="{22001527-D622-4769-AD24-DC48B57F4AF9}" destId="{070EE60D-FB58-4218-8DFA-D65EF3DA953E}" srcOrd="9" destOrd="0" presId="urn:microsoft.com/office/officeart/2005/8/layout/hList9"/>
    <dgm:cxn modelId="{CB4329D6-CA3F-4191-B6A1-8F7A48F1BC7C}" type="presParOf" srcId="{22001527-D622-4769-AD24-DC48B57F4AF9}" destId="{840A608E-9742-4913-BB22-1B8A53324F61}" srcOrd="10" destOrd="0" presId="urn:microsoft.com/office/officeart/2005/8/layout/hList9"/>
    <dgm:cxn modelId="{B2A727D9-92E0-4271-B1C3-1D1B4B77131C}" type="presParOf" srcId="{22001527-D622-4769-AD24-DC48B57F4AF9}" destId="{C76143C0-8519-4933-84EF-A3908B825493}" srcOrd="11" destOrd="0" presId="urn:microsoft.com/office/officeart/2005/8/layout/hList9"/>
    <dgm:cxn modelId="{4830F423-F413-4E1E-B0C5-EDF3BE389075}" type="presParOf" srcId="{C76143C0-8519-4933-84EF-A3908B825493}" destId="{92C707DD-CDAE-45B1-8D6E-B30FCF50FEC2}" srcOrd="0" destOrd="0" presId="urn:microsoft.com/office/officeart/2005/8/layout/hList9"/>
    <dgm:cxn modelId="{248916D0-F630-42AE-9544-CC39ACDD4EBB}" type="presParOf" srcId="{C76143C0-8519-4933-84EF-A3908B825493}" destId="{488DF264-3A82-47CE-A89D-9BCB841D04A9}" srcOrd="1" destOrd="0" presId="urn:microsoft.com/office/officeart/2005/8/layout/hList9"/>
    <dgm:cxn modelId="{6956F471-53EE-454A-B9C5-99BF3C0BE5BE}" type="presParOf" srcId="{488DF264-3A82-47CE-A89D-9BCB841D04A9}" destId="{BF2BAD38-314C-43D2-AF9F-D11FF66045BE}" srcOrd="0" destOrd="0" presId="urn:microsoft.com/office/officeart/2005/8/layout/hList9"/>
    <dgm:cxn modelId="{C722E411-3E06-43C6-91F6-4E0AAA0B8005}" type="presParOf" srcId="{488DF264-3A82-47CE-A89D-9BCB841D04A9}" destId="{9C122DB9-7E2F-4C27-B08C-1DAC6787C764}" srcOrd="1" destOrd="0" presId="urn:microsoft.com/office/officeart/2005/8/layout/hList9"/>
    <dgm:cxn modelId="{A3771E14-CFAD-47CE-92BA-8F9B57E7C71E}" type="presParOf" srcId="{22001527-D622-4769-AD24-DC48B57F4AF9}" destId="{78C57E0B-FC14-494A-8498-F2EF2A866CCB}" srcOrd="12" destOrd="0" presId="urn:microsoft.com/office/officeart/2005/8/layout/hList9"/>
    <dgm:cxn modelId="{AD87EBD6-C806-4D79-A208-59B63B9A0CE5}" type="presParOf" srcId="{22001527-D622-4769-AD24-DC48B57F4AF9}" destId="{44CDF910-A44E-453B-84B1-8B7894C57388}"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38E701-2A77-40C4-A4B0-DDC7173AE79E}"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MX"/>
        </a:p>
      </dgm:t>
    </dgm:pt>
    <dgm:pt modelId="{FBFC1D76-884C-4E85-8DE5-DC0E9BC6D985}">
      <dgm:prSet phldrT="[Texto]" custT="1"/>
      <dgm:spPr>
        <a:xfrm>
          <a:off x="0" y="0"/>
          <a:ext cx="3578860" cy="1311175"/>
        </a:xfrm>
        <a:prstGeom prst="roundRect">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r>
            <a:rPr lang="es-MX" sz="3200" dirty="0" smtClean="0">
              <a:solidFill>
                <a:sysClr val="window" lastClr="FFFFFF"/>
              </a:solidFill>
              <a:latin typeface="+mn-lt"/>
              <a:ea typeface="+mn-ea"/>
              <a:cs typeface="+mn-cs"/>
            </a:rPr>
            <a:t>Población</a:t>
          </a:r>
          <a:endParaRPr lang="es-MX" sz="3200" dirty="0">
            <a:solidFill>
              <a:sysClr val="window" lastClr="FFFFFF"/>
            </a:solidFill>
            <a:latin typeface="+mn-lt"/>
            <a:ea typeface="+mn-ea"/>
            <a:cs typeface="+mn-cs"/>
          </a:endParaRPr>
        </a:p>
      </dgm:t>
    </dgm:pt>
    <dgm:pt modelId="{BAEEB6F9-0E4E-4284-8738-D4AE6C0F3687}" type="parTrans" cxnId="{7C2B5444-30F9-4278-A038-C27B7E88E374}">
      <dgm:prSet/>
      <dgm:spPr/>
      <dgm:t>
        <a:bodyPr/>
        <a:lstStyle/>
        <a:p>
          <a:endParaRPr lang="es-MX" sz="1600">
            <a:latin typeface="+mn-lt"/>
          </a:endParaRPr>
        </a:p>
      </dgm:t>
    </dgm:pt>
    <dgm:pt modelId="{9A1C8CE9-E68A-4097-904E-CE312D06C4A3}" type="sibTrans" cxnId="{7C2B5444-30F9-4278-A038-C27B7E88E374}">
      <dgm:prSet/>
      <dgm:spPr/>
      <dgm:t>
        <a:bodyPr/>
        <a:lstStyle/>
        <a:p>
          <a:endParaRPr lang="es-MX" sz="1600">
            <a:latin typeface="+mn-lt"/>
          </a:endParaRPr>
        </a:p>
      </dgm:t>
    </dgm:pt>
    <dgm:pt modelId="{0397B1D7-4C34-4695-BC2A-DFA987A15FF8}">
      <dgm:prSet phldrT="[Texto]" custT="1"/>
      <dgm:spPr>
        <a:xfrm>
          <a:off x="3578860" y="0"/>
          <a:ext cx="5368290" cy="1311175"/>
        </a:xfrm>
        <a:prstGeom prst="rightArrow">
          <a:avLst>
            <a:gd name="adj1" fmla="val 75000"/>
            <a:gd name="adj2" fmla="val 50000"/>
          </a:avLst>
        </a:prstGeom>
        <a:solidFill>
          <a:srgbClr val="E33D6F">
            <a:tint val="40000"/>
            <a:alpha val="90000"/>
            <a:hueOff val="0"/>
            <a:satOff val="0"/>
            <a:lumOff val="0"/>
            <a:alphaOff val="0"/>
          </a:srgbClr>
        </a:solidFill>
        <a:ln w="19050" cap="rnd" cmpd="sng" algn="ctr">
          <a:solidFill>
            <a:srgbClr val="E33D6F">
              <a:tint val="40000"/>
              <a:alpha val="90000"/>
              <a:hueOff val="0"/>
              <a:satOff val="0"/>
              <a:lumOff val="0"/>
              <a:alphaOff val="0"/>
            </a:srgbClr>
          </a:solidFill>
          <a:prstDash val="solid"/>
        </a:ln>
        <a:effectLst/>
      </dgm:spPr>
      <dgm:t>
        <a:bodyPr/>
        <a:lstStyle/>
        <a:p>
          <a:r>
            <a:rPr lang="es-MX" sz="2000" dirty="0" smtClean="0">
              <a:solidFill>
                <a:sysClr val="windowText" lastClr="000000">
                  <a:hueOff val="0"/>
                  <a:satOff val="0"/>
                  <a:lumOff val="0"/>
                  <a:alphaOff val="0"/>
                </a:sysClr>
              </a:solidFill>
              <a:latin typeface="+mn-lt"/>
              <a:ea typeface="+mn-ea"/>
              <a:cs typeface="+mn-cs"/>
            </a:rPr>
            <a:t>Usuarios </a:t>
          </a:r>
          <a:r>
            <a:rPr lang="es-EC" sz="2000" dirty="0" smtClean="0">
              <a:solidFill>
                <a:sysClr val="windowText" lastClr="000000">
                  <a:hueOff val="0"/>
                  <a:satOff val="0"/>
                  <a:lumOff val="0"/>
                  <a:alphaOff val="0"/>
                </a:sysClr>
              </a:solidFill>
              <a:latin typeface="+mn-lt"/>
              <a:ea typeface="+mn-ea"/>
              <a:cs typeface="+mn-cs"/>
            </a:rPr>
            <a:t>de los hospitales del Distrito Metropolitano de Quito mayores a 25 años.</a:t>
          </a:r>
          <a:endParaRPr lang="es-MX" sz="2000" dirty="0">
            <a:solidFill>
              <a:sysClr val="windowText" lastClr="000000">
                <a:hueOff val="0"/>
                <a:satOff val="0"/>
                <a:lumOff val="0"/>
                <a:alphaOff val="0"/>
              </a:sysClr>
            </a:solidFill>
            <a:latin typeface="+mn-lt"/>
            <a:ea typeface="+mn-ea"/>
            <a:cs typeface="+mn-cs"/>
          </a:endParaRPr>
        </a:p>
      </dgm:t>
    </dgm:pt>
    <dgm:pt modelId="{8542AA12-7196-422D-B65C-DD3BEB139A54}" type="parTrans" cxnId="{917051F5-76BC-4425-A872-C0877B642BF6}">
      <dgm:prSet/>
      <dgm:spPr/>
      <dgm:t>
        <a:bodyPr/>
        <a:lstStyle/>
        <a:p>
          <a:endParaRPr lang="es-MX" sz="1600">
            <a:latin typeface="+mn-lt"/>
          </a:endParaRPr>
        </a:p>
      </dgm:t>
    </dgm:pt>
    <dgm:pt modelId="{BA51ACB0-CE0C-45E1-BD4D-6A6DED9D1E50}" type="sibTrans" cxnId="{917051F5-76BC-4425-A872-C0877B642BF6}">
      <dgm:prSet/>
      <dgm:spPr/>
      <dgm:t>
        <a:bodyPr/>
        <a:lstStyle/>
        <a:p>
          <a:endParaRPr lang="es-MX" sz="1600">
            <a:latin typeface="+mn-lt"/>
          </a:endParaRPr>
        </a:p>
      </dgm:t>
    </dgm:pt>
    <dgm:pt modelId="{FF4BB942-755E-4386-92A5-454E21C0225A}">
      <dgm:prSet phldrT="[Texto]" custT="1"/>
      <dgm:spPr>
        <a:xfrm>
          <a:off x="0" y="1442293"/>
          <a:ext cx="3578860" cy="1311175"/>
        </a:xfrm>
        <a:prstGeom prst="roundRect">
          <a:avLst/>
        </a:prstGeom>
        <a:solidFill>
          <a:srgbClr val="E45F3C">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r>
            <a:rPr lang="es-MX" sz="3200" dirty="0" smtClean="0">
              <a:solidFill>
                <a:sysClr val="window" lastClr="FFFFFF"/>
              </a:solidFill>
              <a:latin typeface="+mn-lt"/>
              <a:ea typeface="+mn-ea"/>
              <a:cs typeface="+mn-cs"/>
            </a:rPr>
            <a:t>Unidad de análisis</a:t>
          </a:r>
          <a:endParaRPr lang="es-MX" sz="3200" dirty="0">
            <a:solidFill>
              <a:sysClr val="window" lastClr="FFFFFF"/>
            </a:solidFill>
            <a:latin typeface="+mn-lt"/>
            <a:ea typeface="+mn-ea"/>
            <a:cs typeface="+mn-cs"/>
          </a:endParaRPr>
        </a:p>
      </dgm:t>
    </dgm:pt>
    <dgm:pt modelId="{D4EE0928-AB48-4E62-A6BA-0E33FE042AF6}" type="parTrans" cxnId="{A8FFA4EE-184C-466D-944C-ACC4059BBB8B}">
      <dgm:prSet/>
      <dgm:spPr/>
      <dgm:t>
        <a:bodyPr/>
        <a:lstStyle/>
        <a:p>
          <a:endParaRPr lang="es-MX" sz="1600">
            <a:latin typeface="+mn-lt"/>
          </a:endParaRPr>
        </a:p>
      </dgm:t>
    </dgm:pt>
    <dgm:pt modelId="{41BFB916-51DA-4F4E-8AA7-3373B82CE498}" type="sibTrans" cxnId="{A8FFA4EE-184C-466D-944C-ACC4059BBB8B}">
      <dgm:prSet/>
      <dgm:spPr/>
      <dgm:t>
        <a:bodyPr/>
        <a:lstStyle/>
        <a:p>
          <a:endParaRPr lang="es-MX" sz="1600">
            <a:latin typeface="+mn-lt"/>
          </a:endParaRPr>
        </a:p>
      </dgm:t>
    </dgm:pt>
    <dgm:pt modelId="{E4C983D6-D35E-41FB-BD2A-AA49EE323FAB}">
      <dgm:prSet phldrT="[Texto]" custT="1"/>
      <dgm:spPr>
        <a:xfrm>
          <a:off x="3578860" y="1442293"/>
          <a:ext cx="5368290" cy="1311175"/>
        </a:xfrm>
        <a:prstGeom prst="rightArrow">
          <a:avLst>
            <a:gd name="adj1" fmla="val 75000"/>
            <a:gd name="adj2" fmla="val 50000"/>
          </a:avLst>
        </a:prstGeom>
        <a:solidFill>
          <a:srgbClr val="E45F3C">
            <a:tint val="40000"/>
            <a:alpha val="90000"/>
            <a:hueOff val="0"/>
            <a:satOff val="0"/>
            <a:lumOff val="0"/>
            <a:alphaOff val="0"/>
          </a:srgbClr>
        </a:solidFill>
        <a:ln w="19050" cap="rnd" cmpd="sng" algn="ctr">
          <a:solidFill>
            <a:srgbClr val="E45F3C">
              <a:tint val="40000"/>
              <a:alpha val="90000"/>
              <a:hueOff val="0"/>
              <a:satOff val="0"/>
              <a:lumOff val="0"/>
              <a:alphaOff val="0"/>
            </a:srgbClr>
          </a:solidFill>
          <a:prstDash val="solid"/>
        </a:ln>
        <a:effectLst/>
      </dgm:spPr>
      <dgm:t>
        <a:bodyPr/>
        <a:lstStyle/>
        <a:p>
          <a:r>
            <a:rPr lang="es-MX" sz="2000" dirty="0" smtClean="0">
              <a:solidFill>
                <a:sysClr val="windowText" lastClr="000000">
                  <a:hueOff val="0"/>
                  <a:satOff val="0"/>
                  <a:lumOff val="0"/>
                  <a:alphaOff val="0"/>
                </a:sysClr>
              </a:solidFill>
              <a:latin typeface="+mn-lt"/>
              <a:ea typeface="+mn-ea"/>
              <a:cs typeface="+mn-cs"/>
            </a:rPr>
            <a:t>Personas mayores de 25 años que sean usuarios de </a:t>
          </a:r>
          <a:r>
            <a:rPr lang="es-EC" sz="2000" dirty="0" smtClean="0">
              <a:solidFill>
                <a:sysClr val="windowText" lastClr="000000">
                  <a:hueOff val="0"/>
                  <a:satOff val="0"/>
                  <a:lumOff val="0"/>
                  <a:alphaOff val="0"/>
                </a:sysClr>
              </a:solidFill>
              <a:latin typeface="+mn-lt"/>
              <a:ea typeface="+mn-ea"/>
              <a:cs typeface="+mn-cs"/>
            </a:rPr>
            <a:t>los hospitales públicos y privados del DMQ</a:t>
          </a:r>
          <a:endParaRPr lang="es-MX" sz="2000" dirty="0">
            <a:solidFill>
              <a:sysClr val="windowText" lastClr="000000">
                <a:hueOff val="0"/>
                <a:satOff val="0"/>
                <a:lumOff val="0"/>
                <a:alphaOff val="0"/>
              </a:sysClr>
            </a:solidFill>
            <a:latin typeface="+mn-lt"/>
            <a:ea typeface="+mn-ea"/>
            <a:cs typeface="+mn-cs"/>
          </a:endParaRPr>
        </a:p>
      </dgm:t>
    </dgm:pt>
    <dgm:pt modelId="{085DA465-0671-4B34-9851-18C5D49C05B5}" type="parTrans" cxnId="{94CDB062-7D9D-431F-AA53-9F01496FA3C9}">
      <dgm:prSet/>
      <dgm:spPr/>
      <dgm:t>
        <a:bodyPr/>
        <a:lstStyle/>
        <a:p>
          <a:endParaRPr lang="es-MX" sz="1600">
            <a:latin typeface="+mn-lt"/>
          </a:endParaRPr>
        </a:p>
      </dgm:t>
    </dgm:pt>
    <dgm:pt modelId="{980A687C-C87D-4FC3-87E0-315313AB3674}" type="sibTrans" cxnId="{94CDB062-7D9D-431F-AA53-9F01496FA3C9}">
      <dgm:prSet/>
      <dgm:spPr/>
      <dgm:t>
        <a:bodyPr/>
        <a:lstStyle/>
        <a:p>
          <a:endParaRPr lang="es-MX" sz="1600">
            <a:latin typeface="+mn-lt"/>
          </a:endParaRPr>
        </a:p>
      </dgm:t>
    </dgm:pt>
    <dgm:pt modelId="{C4278F72-83D5-4D3E-8760-DFA34B47BECA}">
      <dgm:prSet custT="1"/>
      <dgm:spPr>
        <a:xfrm>
          <a:off x="0" y="2884586"/>
          <a:ext cx="3578860" cy="1311175"/>
        </a:xfrm>
        <a:prstGeom prst="roundRect">
          <a:avLst/>
        </a:prstGeom>
        <a:solidFill>
          <a:srgbClr val="E9943A">
            <a:hueOff val="0"/>
            <a:satOff val="0"/>
            <a:lumOff val="0"/>
            <a:alphaOff val="0"/>
          </a:srgbClr>
        </a:solidFill>
        <a:ln w="19050" cap="rnd" cmpd="sng" algn="ctr">
          <a:solidFill>
            <a:sysClr val="window" lastClr="FFFFFF">
              <a:hueOff val="0"/>
              <a:satOff val="0"/>
              <a:lumOff val="0"/>
              <a:alphaOff val="0"/>
            </a:sysClr>
          </a:solidFill>
          <a:prstDash val="solid"/>
        </a:ln>
        <a:effectLst/>
      </dgm:spPr>
      <dgm:t>
        <a:bodyPr/>
        <a:lstStyle/>
        <a:p>
          <a:r>
            <a:rPr lang="es-MX" sz="3200" dirty="0" smtClean="0">
              <a:solidFill>
                <a:sysClr val="window" lastClr="FFFFFF"/>
              </a:solidFill>
              <a:latin typeface="+mn-lt"/>
              <a:ea typeface="+mn-ea"/>
              <a:cs typeface="+mn-cs"/>
            </a:rPr>
            <a:t>Muestra</a:t>
          </a:r>
          <a:endParaRPr lang="es-MX" sz="3200" dirty="0">
            <a:solidFill>
              <a:sysClr val="window" lastClr="FFFFFF"/>
            </a:solidFill>
            <a:latin typeface="+mn-lt"/>
            <a:ea typeface="+mn-ea"/>
            <a:cs typeface="+mn-cs"/>
          </a:endParaRPr>
        </a:p>
      </dgm:t>
    </dgm:pt>
    <dgm:pt modelId="{74741E90-8344-44B8-9C8E-B82030DF4A5E}" type="parTrans" cxnId="{6B0D5EA0-ED95-43AB-AD57-8E2CA3525A6D}">
      <dgm:prSet/>
      <dgm:spPr/>
      <dgm:t>
        <a:bodyPr/>
        <a:lstStyle/>
        <a:p>
          <a:endParaRPr lang="es-MX" sz="1600">
            <a:latin typeface="+mn-lt"/>
          </a:endParaRPr>
        </a:p>
      </dgm:t>
    </dgm:pt>
    <dgm:pt modelId="{3C46605E-42A7-4ACE-A216-299B6E20FA2C}" type="sibTrans" cxnId="{6B0D5EA0-ED95-43AB-AD57-8E2CA3525A6D}">
      <dgm:prSet/>
      <dgm:spPr/>
      <dgm:t>
        <a:bodyPr/>
        <a:lstStyle/>
        <a:p>
          <a:endParaRPr lang="es-MX" sz="1600">
            <a:latin typeface="+mn-lt"/>
          </a:endParaRPr>
        </a:p>
      </dgm:t>
    </dgm:pt>
    <dgm:pt modelId="{1779CCE7-3CED-441B-A910-0B2931031477}">
      <dgm:prSet custT="1"/>
      <dgm:spPr>
        <a:xfrm>
          <a:off x="3578860" y="2884586"/>
          <a:ext cx="5368290" cy="1311175"/>
        </a:xfrm>
        <a:prstGeom prst="rightArrow">
          <a:avLst>
            <a:gd name="adj1" fmla="val 75000"/>
            <a:gd name="adj2" fmla="val 50000"/>
          </a:avLst>
        </a:prstGeom>
        <a:solidFill>
          <a:srgbClr val="E9943A">
            <a:tint val="40000"/>
            <a:alpha val="90000"/>
            <a:hueOff val="0"/>
            <a:satOff val="0"/>
            <a:lumOff val="0"/>
            <a:alphaOff val="0"/>
          </a:srgbClr>
        </a:solidFill>
        <a:ln w="19050" cap="rnd" cmpd="sng" algn="ctr">
          <a:solidFill>
            <a:srgbClr val="E9943A">
              <a:tint val="40000"/>
              <a:alpha val="90000"/>
              <a:hueOff val="0"/>
              <a:satOff val="0"/>
              <a:lumOff val="0"/>
              <a:alphaOff val="0"/>
            </a:srgbClr>
          </a:solidFill>
          <a:prstDash val="solid"/>
        </a:ln>
        <a:effectLst/>
      </dgm:spPr>
      <dgm:t>
        <a:bodyPr/>
        <a:lstStyle/>
        <a:p>
          <a:r>
            <a:rPr lang="es-MX" sz="2000" dirty="0" smtClean="0">
              <a:solidFill>
                <a:sysClr val="windowText" lastClr="000000">
                  <a:hueOff val="0"/>
                  <a:satOff val="0"/>
                  <a:lumOff val="0"/>
                  <a:alphaOff val="0"/>
                </a:sysClr>
              </a:solidFill>
              <a:latin typeface="+mn-lt"/>
              <a:ea typeface="+mn-ea"/>
              <a:cs typeface="+mn-cs"/>
            </a:rPr>
            <a:t>Usuarios de los hospitales públicos y privados de III nivel del DMQ que sean mayores de 25 años</a:t>
          </a:r>
          <a:endParaRPr lang="es-MX" sz="2000" dirty="0">
            <a:solidFill>
              <a:sysClr val="windowText" lastClr="000000">
                <a:hueOff val="0"/>
                <a:satOff val="0"/>
                <a:lumOff val="0"/>
                <a:alphaOff val="0"/>
              </a:sysClr>
            </a:solidFill>
            <a:latin typeface="+mn-lt"/>
            <a:ea typeface="+mn-ea"/>
            <a:cs typeface="+mn-cs"/>
          </a:endParaRPr>
        </a:p>
      </dgm:t>
    </dgm:pt>
    <dgm:pt modelId="{3C243608-101F-476E-B3AC-3A87D55FD8C1}" type="parTrans" cxnId="{6B09CF7D-87CF-4FC8-96B2-21569806C999}">
      <dgm:prSet/>
      <dgm:spPr/>
      <dgm:t>
        <a:bodyPr/>
        <a:lstStyle/>
        <a:p>
          <a:endParaRPr lang="es-MX" sz="1600">
            <a:latin typeface="+mn-lt"/>
          </a:endParaRPr>
        </a:p>
      </dgm:t>
    </dgm:pt>
    <dgm:pt modelId="{B7650365-052D-43E6-B292-65DC7C26B235}" type="sibTrans" cxnId="{6B09CF7D-87CF-4FC8-96B2-21569806C999}">
      <dgm:prSet/>
      <dgm:spPr/>
      <dgm:t>
        <a:bodyPr/>
        <a:lstStyle/>
        <a:p>
          <a:endParaRPr lang="es-MX" sz="1600">
            <a:latin typeface="+mn-lt"/>
          </a:endParaRPr>
        </a:p>
      </dgm:t>
    </dgm:pt>
    <dgm:pt modelId="{B9C4AE20-CF72-41D2-9EF3-689D6A784989}" type="pres">
      <dgm:prSet presAssocID="{9838E701-2A77-40C4-A4B0-DDC7173AE79E}" presName="Name0" presStyleCnt="0">
        <dgm:presLayoutVars>
          <dgm:dir/>
          <dgm:animLvl val="lvl"/>
          <dgm:resizeHandles/>
        </dgm:presLayoutVars>
      </dgm:prSet>
      <dgm:spPr/>
      <dgm:t>
        <a:bodyPr/>
        <a:lstStyle/>
        <a:p>
          <a:endParaRPr lang="es-MX"/>
        </a:p>
      </dgm:t>
    </dgm:pt>
    <dgm:pt modelId="{0598C37F-8E15-48EA-A579-EE54FB371DAD}" type="pres">
      <dgm:prSet presAssocID="{FBFC1D76-884C-4E85-8DE5-DC0E9BC6D985}" presName="linNode" presStyleCnt="0"/>
      <dgm:spPr/>
    </dgm:pt>
    <dgm:pt modelId="{1DF1D506-CAF0-476E-94BB-9650B4A6C99C}" type="pres">
      <dgm:prSet presAssocID="{FBFC1D76-884C-4E85-8DE5-DC0E9BC6D985}" presName="parentShp" presStyleLbl="node1" presStyleIdx="0" presStyleCnt="3">
        <dgm:presLayoutVars>
          <dgm:bulletEnabled val="1"/>
        </dgm:presLayoutVars>
      </dgm:prSet>
      <dgm:spPr/>
      <dgm:t>
        <a:bodyPr/>
        <a:lstStyle/>
        <a:p>
          <a:endParaRPr lang="es-MX"/>
        </a:p>
      </dgm:t>
    </dgm:pt>
    <dgm:pt modelId="{B3245097-3D3B-4E22-B11E-8C797BFB6C60}" type="pres">
      <dgm:prSet presAssocID="{FBFC1D76-884C-4E85-8DE5-DC0E9BC6D985}" presName="childShp" presStyleLbl="bgAccFollowNode1" presStyleIdx="0" presStyleCnt="3">
        <dgm:presLayoutVars>
          <dgm:bulletEnabled val="1"/>
        </dgm:presLayoutVars>
      </dgm:prSet>
      <dgm:spPr/>
      <dgm:t>
        <a:bodyPr/>
        <a:lstStyle/>
        <a:p>
          <a:endParaRPr lang="es-MX"/>
        </a:p>
      </dgm:t>
    </dgm:pt>
    <dgm:pt modelId="{80F998E5-C9F7-4A29-864B-841BEACF5651}" type="pres">
      <dgm:prSet presAssocID="{9A1C8CE9-E68A-4097-904E-CE312D06C4A3}" presName="spacing" presStyleCnt="0"/>
      <dgm:spPr/>
    </dgm:pt>
    <dgm:pt modelId="{CCB91AE4-66FB-4431-A87D-E1BAF3057AD3}" type="pres">
      <dgm:prSet presAssocID="{FF4BB942-755E-4386-92A5-454E21C0225A}" presName="linNode" presStyleCnt="0"/>
      <dgm:spPr/>
    </dgm:pt>
    <dgm:pt modelId="{57D1FB2A-0FF8-4949-A46F-5EEC0041EBDD}" type="pres">
      <dgm:prSet presAssocID="{FF4BB942-755E-4386-92A5-454E21C0225A}" presName="parentShp" presStyleLbl="node1" presStyleIdx="1" presStyleCnt="3">
        <dgm:presLayoutVars>
          <dgm:bulletEnabled val="1"/>
        </dgm:presLayoutVars>
      </dgm:prSet>
      <dgm:spPr/>
      <dgm:t>
        <a:bodyPr/>
        <a:lstStyle/>
        <a:p>
          <a:endParaRPr lang="es-MX"/>
        </a:p>
      </dgm:t>
    </dgm:pt>
    <dgm:pt modelId="{012AAD77-B6C4-46D2-B9E9-4577D918C688}" type="pres">
      <dgm:prSet presAssocID="{FF4BB942-755E-4386-92A5-454E21C0225A}" presName="childShp" presStyleLbl="bgAccFollowNode1" presStyleIdx="1" presStyleCnt="3">
        <dgm:presLayoutVars>
          <dgm:bulletEnabled val="1"/>
        </dgm:presLayoutVars>
      </dgm:prSet>
      <dgm:spPr/>
      <dgm:t>
        <a:bodyPr/>
        <a:lstStyle/>
        <a:p>
          <a:endParaRPr lang="es-MX"/>
        </a:p>
      </dgm:t>
    </dgm:pt>
    <dgm:pt modelId="{61E022CB-9E7A-4498-AC56-3044D570A6D8}" type="pres">
      <dgm:prSet presAssocID="{41BFB916-51DA-4F4E-8AA7-3373B82CE498}" presName="spacing" presStyleCnt="0"/>
      <dgm:spPr/>
    </dgm:pt>
    <dgm:pt modelId="{FF8BA8FB-F2E2-4380-BAB8-9FEB79884063}" type="pres">
      <dgm:prSet presAssocID="{C4278F72-83D5-4D3E-8760-DFA34B47BECA}" presName="linNode" presStyleCnt="0"/>
      <dgm:spPr/>
    </dgm:pt>
    <dgm:pt modelId="{D6E9D315-CBE0-45FC-ACE7-5BB069A12E68}" type="pres">
      <dgm:prSet presAssocID="{C4278F72-83D5-4D3E-8760-DFA34B47BECA}" presName="parentShp" presStyleLbl="node1" presStyleIdx="2" presStyleCnt="3">
        <dgm:presLayoutVars>
          <dgm:bulletEnabled val="1"/>
        </dgm:presLayoutVars>
      </dgm:prSet>
      <dgm:spPr/>
      <dgm:t>
        <a:bodyPr/>
        <a:lstStyle/>
        <a:p>
          <a:endParaRPr lang="es-MX"/>
        </a:p>
      </dgm:t>
    </dgm:pt>
    <dgm:pt modelId="{7D0A19DB-7F0F-4ACE-A0A8-A7D977EFF179}" type="pres">
      <dgm:prSet presAssocID="{C4278F72-83D5-4D3E-8760-DFA34B47BECA}" presName="childShp" presStyleLbl="bgAccFollowNode1" presStyleIdx="2" presStyleCnt="3">
        <dgm:presLayoutVars>
          <dgm:bulletEnabled val="1"/>
        </dgm:presLayoutVars>
      </dgm:prSet>
      <dgm:spPr/>
      <dgm:t>
        <a:bodyPr/>
        <a:lstStyle/>
        <a:p>
          <a:endParaRPr lang="es-MX"/>
        </a:p>
      </dgm:t>
    </dgm:pt>
  </dgm:ptLst>
  <dgm:cxnLst>
    <dgm:cxn modelId="{50B09D23-22E7-4CAE-B86E-5DE617E5A786}" type="presOf" srcId="{E4C983D6-D35E-41FB-BD2A-AA49EE323FAB}" destId="{012AAD77-B6C4-46D2-B9E9-4577D918C688}" srcOrd="0" destOrd="0" presId="urn:microsoft.com/office/officeart/2005/8/layout/vList6"/>
    <dgm:cxn modelId="{6B09CF7D-87CF-4FC8-96B2-21569806C999}" srcId="{C4278F72-83D5-4D3E-8760-DFA34B47BECA}" destId="{1779CCE7-3CED-441B-A910-0B2931031477}" srcOrd="0" destOrd="0" parTransId="{3C243608-101F-476E-B3AC-3A87D55FD8C1}" sibTransId="{B7650365-052D-43E6-B292-65DC7C26B235}"/>
    <dgm:cxn modelId="{917051F5-76BC-4425-A872-C0877B642BF6}" srcId="{FBFC1D76-884C-4E85-8DE5-DC0E9BC6D985}" destId="{0397B1D7-4C34-4695-BC2A-DFA987A15FF8}" srcOrd="0" destOrd="0" parTransId="{8542AA12-7196-422D-B65C-DD3BEB139A54}" sibTransId="{BA51ACB0-CE0C-45E1-BD4D-6A6DED9D1E50}"/>
    <dgm:cxn modelId="{A8FFA4EE-184C-466D-944C-ACC4059BBB8B}" srcId="{9838E701-2A77-40C4-A4B0-DDC7173AE79E}" destId="{FF4BB942-755E-4386-92A5-454E21C0225A}" srcOrd="1" destOrd="0" parTransId="{D4EE0928-AB48-4E62-A6BA-0E33FE042AF6}" sibTransId="{41BFB916-51DA-4F4E-8AA7-3373B82CE498}"/>
    <dgm:cxn modelId="{CD0A959E-05D5-4B4C-A48D-55B27CDFD17B}" type="presOf" srcId="{FBFC1D76-884C-4E85-8DE5-DC0E9BC6D985}" destId="{1DF1D506-CAF0-476E-94BB-9650B4A6C99C}" srcOrd="0" destOrd="0" presId="urn:microsoft.com/office/officeart/2005/8/layout/vList6"/>
    <dgm:cxn modelId="{7C2B5444-30F9-4278-A038-C27B7E88E374}" srcId="{9838E701-2A77-40C4-A4B0-DDC7173AE79E}" destId="{FBFC1D76-884C-4E85-8DE5-DC0E9BC6D985}" srcOrd="0" destOrd="0" parTransId="{BAEEB6F9-0E4E-4284-8738-D4AE6C0F3687}" sibTransId="{9A1C8CE9-E68A-4097-904E-CE312D06C4A3}"/>
    <dgm:cxn modelId="{94CDB062-7D9D-431F-AA53-9F01496FA3C9}" srcId="{FF4BB942-755E-4386-92A5-454E21C0225A}" destId="{E4C983D6-D35E-41FB-BD2A-AA49EE323FAB}" srcOrd="0" destOrd="0" parTransId="{085DA465-0671-4B34-9851-18C5D49C05B5}" sibTransId="{980A687C-C87D-4FC3-87E0-315313AB3674}"/>
    <dgm:cxn modelId="{6B0D5EA0-ED95-43AB-AD57-8E2CA3525A6D}" srcId="{9838E701-2A77-40C4-A4B0-DDC7173AE79E}" destId="{C4278F72-83D5-4D3E-8760-DFA34B47BECA}" srcOrd="2" destOrd="0" parTransId="{74741E90-8344-44B8-9C8E-B82030DF4A5E}" sibTransId="{3C46605E-42A7-4ACE-A216-299B6E20FA2C}"/>
    <dgm:cxn modelId="{B7712CB7-2BD2-49DE-85CC-89AA0BBD918C}" type="presOf" srcId="{0397B1D7-4C34-4695-BC2A-DFA987A15FF8}" destId="{B3245097-3D3B-4E22-B11E-8C797BFB6C60}" srcOrd="0" destOrd="0" presId="urn:microsoft.com/office/officeart/2005/8/layout/vList6"/>
    <dgm:cxn modelId="{D6449281-4A07-4BB2-98CE-2F5F559AAFC6}" type="presOf" srcId="{1779CCE7-3CED-441B-A910-0B2931031477}" destId="{7D0A19DB-7F0F-4ACE-A0A8-A7D977EFF179}" srcOrd="0" destOrd="0" presId="urn:microsoft.com/office/officeart/2005/8/layout/vList6"/>
    <dgm:cxn modelId="{62C1D586-D80E-429C-8A82-6D7F2DE6E209}" type="presOf" srcId="{C4278F72-83D5-4D3E-8760-DFA34B47BECA}" destId="{D6E9D315-CBE0-45FC-ACE7-5BB069A12E68}" srcOrd="0" destOrd="0" presId="urn:microsoft.com/office/officeart/2005/8/layout/vList6"/>
    <dgm:cxn modelId="{CD788F19-D233-48AA-8353-BEBF281942FE}" type="presOf" srcId="{FF4BB942-755E-4386-92A5-454E21C0225A}" destId="{57D1FB2A-0FF8-4949-A46F-5EEC0041EBDD}" srcOrd="0" destOrd="0" presId="urn:microsoft.com/office/officeart/2005/8/layout/vList6"/>
    <dgm:cxn modelId="{564665B3-144C-4436-A264-0BE2928C5F44}" type="presOf" srcId="{9838E701-2A77-40C4-A4B0-DDC7173AE79E}" destId="{B9C4AE20-CF72-41D2-9EF3-689D6A784989}" srcOrd="0" destOrd="0" presId="urn:microsoft.com/office/officeart/2005/8/layout/vList6"/>
    <dgm:cxn modelId="{2B5B0B1C-90DA-47A2-986B-7E806CBDEE65}" type="presParOf" srcId="{B9C4AE20-CF72-41D2-9EF3-689D6A784989}" destId="{0598C37F-8E15-48EA-A579-EE54FB371DAD}" srcOrd="0" destOrd="0" presId="urn:microsoft.com/office/officeart/2005/8/layout/vList6"/>
    <dgm:cxn modelId="{629953C2-AA5F-4419-80F2-7964E39D1963}" type="presParOf" srcId="{0598C37F-8E15-48EA-A579-EE54FB371DAD}" destId="{1DF1D506-CAF0-476E-94BB-9650B4A6C99C}" srcOrd="0" destOrd="0" presId="urn:microsoft.com/office/officeart/2005/8/layout/vList6"/>
    <dgm:cxn modelId="{D40CFDF4-0BFE-4A42-AEE0-2008F3CB00D8}" type="presParOf" srcId="{0598C37F-8E15-48EA-A579-EE54FB371DAD}" destId="{B3245097-3D3B-4E22-B11E-8C797BFB6C60}" srcOrd="1" destOrd="0" presId="urn:microsoft.com/office/officeart/2005/8/layout/vList6"/>
    <dgm:cxn modelId="{3C922396-28B3-4982-9145-F975BDA8EAF5}" type="presParOf" srcId="{B9C4AE20-CF72-41D2-9EF3-689D6A784989}" destId="{80F998E5-C9F7-4A29-864B-841BEACF5651}" srcOrd="1" destOrd="0" presId="urn:microsoft.com/office/officeart/2005/8/layout/vList6"/>
    <dgm:cxn modelId="{66030941-CE6D-4967-B900-FCA59930BCCC}" type="presParOf" srcId="{B9C4AE20-CF72-41D2-9EF3-689D6A784989}" destId="{CCB91AE4-66FB-4431-A87D-E1BAF3057AD3}" srcOrd="2" destOrd="0" presId="urn:microsoft.com/office/officeart/2005/8/layout/vList6"/>
    <dgm:cxn modelId="{0361D949-1EBB-4207-832A-363ECDFA098E}" type="presParOf" srcId="{CCB91AE4-66FB-4431-A87D-E1BAF3057AD3}" destId="{57D1FB2A-0FF8-4949-A46F-5EEC0041EBDD}" srcOrd="0" destOrd="0" presId="urn:microsoft.com/office/officeart/2005/8/layout/vList6"/>
    <dgm:cxn modelId="{6E60E2E7-E229-4AA5-827C-081AF1FFBE20}" type="presParOf" srcId="{CCB91AE4-66FB-4431-A87D-E1BAF3057AD3}" destId="{012AAD77-B6C4-46D2-B9E9-4577D918C688}" srcOrd="1" destOrd="0" presId="urn:microsoft.com/office/officeart/2005/8/layout/vList6"/>
    <dgm:cxn modelId="{B531B1A4-1F33-4DB5-936C-0FA80BBB7636}" type="presParOf" srcId="{B9C4AE20-CF72-41D2-9EF3-689D6A784989}" destId="{61E022CB-9E7A-4498-AC56-3044D570A6D8}" srcOrd="3" destOrd="0" presId="urn:microsoft.com/office/officeart/2005/8/layout/vList6"/>
    <dgm:cxn modelId="{F7ACA9D1-9E5E-4A1C-AE5D-855F5640B64A}" type="presParOf" srcId="{B9C4AE20-CF72-41D2-9EF3-689D6A784989}" destId="{FF8BA8FB-F2E2-4380-BAB8-9FEB79884063}" srcOrd="4" destOrd="0" presId="urn:microsoft.com/office/officeart/2005/8/layout/vList6"/>
    <dgm:cxn modelId="{ACC01230-C671-4148-AAEA-0497CB8A4A8E}" type="presParOf" srcId="{FF8BA8FB-F2E2-4380-BAB8-9FEB79884063}" destId="{D6E9D315-CBE0-45FC-ACE7-5BB069A12E68}" srcOrd="0" destOrd="0" presId="urn:microsoft.com/office/officeart/2005/8/layout/vList6"/>
    <dgm:cxn modelId="{0CD36E35-6D18-46A2-9FE8-7E21CAD2E239}" type="presParOf" srcId="{FF8BA8FB-F2E2-4380-BAB8-9FEB79884063}" destId="{7D0A19DB-7F0F-4ACE-A0A8-A7D977EFF17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92FB13-A603-4AB5-A36D-6F6A3C807996}" type="doc">
      <dgm:prSet loTypeId="urn:microsoft.com/office/officeart/2005/8/layout/bList2" loCatId="list" qsTypeId="urn:microsoft.com/office/officeart/2005/8/quickstyle/simple2" qsCatId="simple" csTypeId="urn:microsoft.com/office/officeart/2005/8/colors/colorful1" csCatId="colorful" phldr="1"/>
      <dgm:spPr/>
    </dgm:pt>
    <dgm:pt modelId="{7941DF8E-A7D1-490F-8E98-6485D8A850D3}">
      <dgm:prSet phldrT="[Texto]" custT="1"/>
      <dgm:spPr>
        <a:xfrm>
          <a:off x="3538733" y="2031461"/>
          <a:ext cx="2717050" cy="872134"/>
        </a:xfrm>
        <a:prstGeom prst="rect">
          <a:avLst/>
        </a:prstGeom>
        <a:solidFill>
          <a:srgbClr val="80C34F">
            <a:hueOff val="0"/>
            <a:satOff val="0"/>
            <a:lumOff val="0"/>
            <a:alphaOff val="0"/>
          </a:srgbClr>
        </a:solidFill>
        <a:ln w="15875" cap="rnd" cmpd="sng" algn="ctr">
          <a:solidFill>
            <a:srgbClr val="80C34F">
              <a:hueOff val="0"/>
              <a:satOff val="0"/>
              <a:lumOff val="0"/>
              <a:alphaOff val="0"/>
            </a:srgbClr>
          </a:solidFill>
          <a:prstDash val="solid"/>
        </a:ln>
        <a:effectLst/>
      </dgm:spPr>
      <dgm:t>
        <a:bodyPr/>
        <a:lstStyle/>
        <a:p>
          <a:r>
            <a:rPr lang="es-MX" sz="2400" b="1" dirty="0" smtClean="0">
              <a:solidFill>
                <a:sysClr val="window" lastClr="FFFFFF"/>
              </a:solidFill>
              <a:latin typeface="+mn-lt"/>
              <a:ea typeface="+mn-ea"/>
              <a:cs typeface="+mn-cs"/>
            </a:rPr>
            <a:t>Muestreo probabilístico aleatorio</a:t>
          </a:r>
          <a:endParaRPr lang="es-MX" sz="2400" b="1" dirty="0">
            <a:solidFill>
              <a:sysClr val="window" lastClr="FFFFFF"/>
            </a:solidFill>
            <a:latin typeface="+mn-lt"/>
            <a:ea typeface="+mn-ea"/>
            <a:cs typeface="+mn-cs"/>
          </a:endParaRPr>
        </a:p>
      </dgm:t>
    </dgm:pt>
    <dgm:pt modelId="{C19F0550-D1D0-4029-8F4A-8D99989E0F93}" type="parTrans" cxnId="{C60A6CD0-2E2A-4230-8A19-190F20A79D37}">
      <dgm:prSet/>
      <dgm:spPr/>
      <dgm:t>
        <a:bodyPr/>
        <a:lstStyle/>
        <a:p>
          <a:endParaRPr lang="es-MX">
            <a:latin typeface="+mn-lt"/>
          </a:endParaRPr>
        </a:p>
      </dgm:t>
    </dgm:pt>
    <dgm:pt modelId="{5569F907-B01D-44E3-B0E7-750ABBEF8697}" type="sibTrans" cxnId="{C60A6CD0-2E2A-4230-8A19-190F20A79D37}">
      <dgm:prSet/>
      <dgm:spPr/>
      <dgm:t>
        <a:bodyPr/>
        <a:lstStyle/>
        <a:p>
          <a:endParaRPr lang="es-MX">
            <a:latin typeface="+mn-lt"/>
          </a:endParaRPr>
        </a:p>
      </dgm:t>
    </dgm:pt>
    <dgm:pt modelId="{6E87A0EE-9747-4C94-AA6B-67776B80D5CF}">
      <dgm:prSet custT="1"/>
      <dgm:spPr>
        <a:xfrm>
          <a:off x="3538733" y="3240"/>
          <a:ext cx="2717050" cy="2028220"/>
        </a:xfrm>
        <a:prstGeom prst="round2SameRect">
          <a:avLst>
            <a:gd name="adj1" fmla="val 8000"/>
            <a:gd name="adj2" fmla="val 0"/>
          </a:avLst>
        </a:prstGeom>
        <a:solidFill>
          <a:sysClr val="window" lastClr="FFFFFF">
            <a:alpha val="90000"/>
            <a:hueOff val="0"/>
            <a:satOff val="0"/>
            <a:lumOff val="0"/>
            <a:alphaOff val="0"/>
          </a:sysClr>
        </a:solidFill>
        <a:ln w="15875" cap="rnd" cmpd="sng" algn="ctr">
          <a:solidFill>
            <a:srgbClr val="80C34F">
              <a:hueOff val="0"/>
              <a:satOff val="0"/>
              <a:lumOff val="0"/>
              <a:alphaOff val="0"/>
            </a:srgbClr>
          </a:solidFill>
          <a:prstDash val="solid"/>
        </a:ln>
        <a:effectLst/>
      </dgm:spPr>
      <dgm:t>
        <a:bodyPr/>
        <a:lstStyle/>
        <a:p>
          <a:r>
            <a:rPr lang="es-MX" sz="2800" dirty="0" smtClean="0">
              <a:solidFill>
                <a:sysClr val="windowText" lastClr="000000">
                  <a:hueOff val="0"/>
                  <a:satOff val="0"/>
                  <a:lumOff val="0"/>
                  <a:alphaOff val="0"/>
                </a:sysClr>
              </a:solidFill>
              <a:latin typeface="+mn-lt"/>
              <a:ea typeface="+mn-ea"/>
              <a:cs typeface="+mn-cs"/>
            </a:rPr>
            <a:t>Estratificado</a:t>
          </a:r>
          <a:endParaRPr lang="es-MX" sz="2800" dirty="0">
            <a:solidFill>
              <a:sysClr val="windowText" lastClr="000000">
                <a:hueOff val="0"/>
                <a:satOff val="0"/>
                <a:lumOff val="0"/>
                <a:alphaOff val="0"/>
              </a:sysClr>
            </a:solidFill>
            <a:latin typeface="+mn-lt"/>
            <a:ea typeface="+mn-ea"/>
            <a:cs typeface="+mn-cs"/>
          </a:endParaRPr>
        </a:p>
      </dgm:t>
    </dgm:pt>
    <dgm:pt modelId="{775EE142-4CC7-41EB-808C-3C3FC6A2F3B6}" type="parTrans" cxnId="{2A1ACB9D-8395-4AE5-80FE-3CDBB8A33489}">
      <dgm:prSet/>
      <dgm:spPr/>
      <dgm:t>
        <a:bodyPr/>
        <a:lstStyle/>
        <a:p>
          <a:endParaRPr lang="es-MX">
            <a:latin typeface="+mn-lt"/>
          </a:endParaRPr>
        </a:p>
      </dgm:t>
    </dgm:pt>
    <dgm:pt modelId="{FABC2D80-CDD6-4478-AEF7-757F6F5037AC}" type="sibTrans" cxnId="{2A1ACB9D-8395-4AE5-80FE-3CDBB8A33489}">
      <dgm:prSet/>
      <dgm:spPr/>
      <dgm:t>
        <a:bodyPr/>
        <a:lstStyle/>
        <a:p>
          <a:endParaRPr lang="es-MX">
            <a:latin typeface="+mn-lt"/>
          </a:endParaRPr>
        </a:p>
      </dgm:t>
    </dgm:pt>
    <dgm:pt modelId="{4C7001D4-928F-4B21-945E-F97BC5D47CD5}">
      <dgm:prSet custT="1"/>
      <dgm:spPr>
        <a:xfrm>
          <a:off x="3538733" y="3240"/>
          <a:ext cx="2717050" cy="2028220"/>
        </a:xfrm>
        <a:prstGeom prst="round2SameRect">
          <a:avLst>
            <a:gd name="adj1" fmla="val 8000"/>
            <a:gd name="adj2" fmla="val 0"/>
          </a:avLst>
        </a:prstGeom>
        <a:solidFill>
          <a:sysClr val="window" lastClr="FFFFFF">
            <a:alpha val="90000"/>
            <a:hueOff val="0"/>
            <a:satOff val="0"/>
            <a:lumOff val="0"/>
            <a:alphaOff val="0"/>
          </a:sysClr>
        </a:solidFill>
        <a:ln w="15875" cap="rnd" cmpd="sng" algn="ctr">
          <a:solidFill>
            <a:srgbClr val="80C34F">
              <a:hueOff val="0"/>
              <a:satOff val="0"/>
              <a:lumOff val="0"/>
              <a:alphaOff val="0"/>
            </a:srgbClr>
          </a:solidFill>
          <a:prstDash val="solid"/>
        </a:ln>
        <a:effectLst/>
      </dgm:spPr>
      <dgm:t>
        <a:bodyPr/>
        <a:lstStyle/>
        <a:p>
          <a:r>
            <a:rPr lang="es-MX" sz="2800" dirty="0" smtClean="0">
              <a:solidFill>
                <a:sysClr val="windowText" lastClr="000000">
                  <a:hueOff val="0"/>
                  <a:satOff val="0"/>
                  <a:lumOff val="0"/>
                  <a:alphaOff val="0"/>
                </a:sysClr>
              </a:solidFill>
              <a:latin typeface="+mn-lt"/>
              <a:ea typeface="+mn-ea"/>
              <a:cs typeface="+mn-cs"/>
            </a:rPr>
            <a:t>Dividiendo la población en segmentos o estratos</a:t>
          </a:r>
          <a:endParaRPr lang="es-MX" sz="2800" dirty="0">
            <a:solidFill>
              <a:sysClr val="windowText" lastClr="000000">
                <a:hueOff val="0"/>
                <a:satOff val="0"/>
                <a:lumOff val="0"/>
                <a:alphaOff val="0"/>
              </a:sysClr>
            </a:solidFill>
            <a:latin typeface="+mn-lt"/>
            <a:ea typeface="+mn-ea"/>
            <a:cs typeface="+mn-cs"/>
          </a:endParaRPr>
        </a:p>
      </dgm:t>
    </dgm:pt>
    <dgm:pt modelId="{6B00AF44-AA7C-4545-AD84-926C600917BA}" type="parTrans" cxnId="{FD545B08-6A58-4306-9716-F567F7372411}">
      <dgm:prSet/>
      <dgm:spPr/>
      <dgm:t>
        <a:bodyPr/>
        <a:lstStyle/>
        <a:p>
          <a:endParaRPr lang="es-MX">
            <a:latin typeface="+mn-lt"/>
          </a:endParaRPr>
        </a:p>
      </dgm:t>
    </dgm:pt>
    <dgm:pt modelId="{CE0894CB-A2DD-435E-B746-F2D3EEDD751A}" type="sibTrans" cxnId="{FD545B08-6A58-4306-9716-F567F7372411}">
      <dgm:prSet/>
      <dgm:spPr/>
      <dgm:t>
        <a:bodyPr/>
        <a:lstStyle/>
        <a:p>
          <a:endParaRPr lang="es-MX">
            <a:latin typeface="+mn-lt"/>
          </a:endParaRPr>
        </a:p>
      </dgm:t>
    </dgm:pt>
    <dgm:pt modelId="{E2F82B56-B029-4195-9E10-600822712F23}" type="pres">
      <dgm:prSet presAssocID="{8792FB13-A603-4AB5-A36D-6F6A3C807996}" presName="diagram" presStyleCnt="0">
        <dgm:presLayoutVars>
          <dgm:dir/>
          <dgm:animLvl val="lvl"/>
          <dgm:resizeHandles val="exact"/>
        </dgm:presLayoutVars>
      </dgm:prSet>
      <dgm:spPr/>
    </dgm:pt>
    <dgm:pt modelId="{F624F739-2932-4A66-B6BA-1EA21CBD6CE0}" type="pres">
      <dgm:prSet presAssocID="{7941DF8E-A7D1-490F-8E98-6485D8A850D3}" presName="compNode" presStyleCnt="0"/>
      <dgm:spPr/>
    </dgm:pt>
    <dgm:pt modelId="{B241C852-9967-4ADC-B3F6-91EF475B578B}" type="pres">
      <dgm:prSet presAssocID="{7941DF8E-A7D1-490F-8E98-6485D8A850D3}" presName="childRect" presStyleLbl="bgAcc1" presStyleIdx="0" presStyleCnt="1">
        <dgm:presLayoutVars>
          <dgm:bulletEnabled val="1"/>
        </dgm:presLayoutVars>
      </dgm:prSet>
      <dgm:spPr/>
      <dgm:t>
        <a:bodyPr/>
        <a:lstStyle/>
        <a:p>
          <a:endParaRPr lang="es-MX"/>
        </a:p>
      </dgm:t>
    </dgm:pt>
    <dgm:pt modelId="{8DBD9B11-9DAF-47C4-B2BA-D980203F22A0}" type="pres">
      <dgm:prSet presAssocID="{7941DF8E-A7D1-490F-8E98-6485D8A850D3}" presName="parentText" presStyleLbl="node1" presStyleIdx="0" presStyleCnt="0">
        <dgm:presLayoutVars>
          <dgm:chMax val="0"/>
          <dgm:bulletEnabled val="1"/>
        </dgm:presLayoutVars>
      </dgm:prSet>
      <dgm:spPr/>
      <dgm:t>
        <a:bodyPr/>
        <a:lstStyle/>
        <a:p>
          <a:endParaRPr lang="es-MX"/>
        </a:p>
      </dgm:t>
    </dgm:pt>
    <dgm:pt modelId="{E70AB2D6-739E-42DC-ADEF-969A34069309}" type="pres">
      <dgm:prSet presAssocID="{7941DF8E-A7D1-490F-8E98-6485D8A850D3}" presName="parentRect" presStyleLbl="alignNode1" presStyleIdx="0" presStyleCnt="1"/>
      <dgm:spPr/>
      <dgm:t>
        <a:bodyPr/>
        <a:lstStyle/>
        <a:p>
          <a:endParaRPr lang="es-MX"/>
        </a:p>
      </dgm:t>
    </dgm:pt>
    <dgm:pt modelId="{5A76E27A-C5FC-46C3-9508-EE384AE6FE82}" type="pres">
      <dgm:prSet presAssocID="{7941DF8E-A7D1-490F-8E98-6485D8A850D3}" presName="adorn" presStyleLbl="fgAccFollowNode1" presStyleIdx="0" presStyleCnt="1"/>
      <dgm:spPr>
        <a:xfrm>
          <a:off x="5529010" y="2169991"/>
          <a:ext cx="950967" cy="950967"/>
        </a:xfrm>
        <a:prstGeom prst="ellipse">
          <a:avLst/>
        </a:prstGeom>
        <a:solidFill>
          <a:srgbClr val="80C34F">
            <a:tint val="40000"/>
            <a:alpha val="90000"/>
            <a:hueOff val="0"/>
            <a:satOff val="0"/>
            <a:lumOff val="0"/>
            <a:alphaOff val="0"/>
          </a:srgbClr>
        </a:solidFill>
        <a:ln w="15875" cap="rnd" cmpd="sng" algn="ctr">
          <a:solidFill>
            <a:srgbClr val="80C34F">
              <a:tint val="40000"/>
              <a:alpha val="90000"/>
              <a:hueOff val="0"/>
              <a:satOff val="0"/>
              <a:lumOff val="0"/>
              <a:alphaOff val="0"/>
            </a:srgbClr>
          </a:solidFill>
          <a:prstDash val="solid"/>
        </a:ln>
        <a:effectLst/>
      </dgm:spPr>
    </dgm:pt>
  </dgm:ptLst>
  <dgm:cxnLst>
    <dgm:cxn modelId="{24FCCC7D-8CF5-4CD8-8EC5-4433A820927C}" type="presOf" srcId="{4C7001D4-928F-4B21-945E-F97BC5D47CD5}" destId="{B241C852-9967-4ADC-B3F6-91EF475B578B}" srcOrd="0" destOrd="1" presId="urn:microsoft.com/office/officeart/2005/8/layout/bList2"/>
    <dgm:cxn modelId="{E21F96BD-76C3-43CA-A08E-18DBFDE60DC8}" type="presOf" srcId="{8792FB13-A603-4AB5-A36D-6F6A3C807996}" destId="{E2F82B56-B029-4195-9E10-600822712F23}" srcOrd="0" destOrd="0" presId="urn:microsoft.com/office/officeart/2005/8/layout/bList2"/>
    <dgm:cxn modelId="{3D21DAA0-0299-4350-924B-4823C519C876}" type="presOf" srcId="{7941DF8E-A7D1-490F-8E98-6485D8A850D3}" destId="{8DBD9B11-9DAF-47C4-B2BA-D980203F22A0}" srcOrd="0" destOrd="0" presId="urn:microsoft.com/office/officeart/2005/8/layout/bList2"/>
    <dgm:cxn modelId="{FD545B08-6A58-4306-9716-F567F7372411}" srcId="{7941DF8E-A7D1-490F-8E98-6485D8A850D3}" destId="{4C7001D4-928F-4B21-945E-F97BC5D47CD5}" srcOrd="1" destOrd="0" parTransId="{6B00AF44-AA7C-4545-AD84-926C600917BA}" sibTransId="{CE0894CB-A2DD-435E-B746-F2D3EEDD751A}"/>
    <dgm:cxn modelId="{C60A6CD0-2E2A-4230-8A19-190F20A79D37}" srcId="{8792FB13-A603-4AB5-A36D-6F6A3C807996}" destId="{7941DF8E-A7D1-490F-8E98-6485D8A850D3}" srcOrd="0" destOrd="0" parTransId="{C19F0550-D1D0-4029-8F4A-8D99989E0F93}" sibTransId="{5569F907-B01D-44E3-B0E7-750ABBEF8697}"/>
    <dgm:cxn modelId="{2A1ACB9D-8395-4AE5-80FE-3CDBB8A33489}" srcId="{7941DF8E-A7D1-490F-8E98-6485D8A850D3}" destId="{6E87A0EE-9747-4C94-AA6B-67776B80D5CF}" srcOrd="0" destOrd="0" parTransId="{775EE142-4CC7-41EB-808C-3C3FC6A2F3B6}" sibTransId="{FABC2D80-CDD6-4478-AEF7-757F6F5037AC}"/>
    <dgm:cxn modelId="{97BADFAB-EDE6-40EC-92C4-95DF8BBF4EBA}" type="presOf" srcId="{6E87A0EE-9747-4C94-AA6B-67776B80D5CF}" destId="{B241C852-9967-4ADC-B3F6-91EF475B578B}" srcOrd="0" destOrd="0" presId="urn:microsoft.com/office/officeart/2005/8/layout/bList2"/>
    <dgm:cxn modelId="{D065B9F2-FBB9-4402-963E-00AE7544446E}" type="presOf" srcId="{7941DF8E-A7D1-490F-8E98-6485D8A850D3}" destId="{E70AB2D6-739E-42DC-ADEF-969A34069309}" srcOrd="1" destOrd="0" presId="urn:microsoft.com/office/officeart/2005/8/layout/bList2"/>
    <dgm:cxn modelId="{7088FB73-C63C-414D-9576-D2DD8640BAC3}" type="presParOf" srcId="{E2F82B56-B029-4195-9E10-600822712F23}" destId="{F624F739-2932-4A66-B6BA-1EA21CBD6CE0}" srcOrd="0" destOrd="0" presId="urn:microsoft.com/office/officeart/2005/8/layout/bList2"/>
    <dgm:cxn modelId="{C398EFB0-DEE0-4E4E-98CD-AE7EC82416E1}" type="presParOf" srcId="{F624F739-2932-4A66-B6BA-1EA21CBD6CE0}" destId="{B241C852-9967-4ADC-B3F6-91EF475B578B}" srcOrd="0" destOrd="0" presId="urn:microsoft.com/office/officeart/2005/8/layout/bList2"/>
    <dgm:cxn modelId="{F8D63B39-8555-4122-B944-C4ADBCF7D81A}" type="presParOf" srcId="{F624F739-2932-4A66-B6BA-1EA21CBD6CE0}" destId="{8DBD9B11-9DAF-47C4-B2BA-D980203F22A0}" srcOrd="1" destOrd="0" presId="urn:microsoft.com/office/officeart/2005/8/layout/bList2"/>
    <dgm:cxn modelId="{6FA8F3EB-4FB7-40C9-8503-084A283CCA3D}" type="presParOf" srcId="{F624F739-2932-4A66-B6BA-1EA21CBD6CE0}" destId="{E70AB2D6-739E-42DC-ADEF-969A34069309}" srcOrd="2" destOrd="0" presId="urn:microsoft.com/office/officeart/2005/8/layout/bList2"/>
    <dgm:cxn modelId="{E82BB414-1711-42BB-A216-9B886F234822}" type="presParOf" srcId="{F624F739-2932-4A66-B6BA-1EA21CBD6CE0}" destId="{5A76E27A-C5FC-46C3-9508-EE384AE6FE8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59BA72-1155-4677-B4FA-6FDAFC0758B7}"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s-MX"/>
        </a:p>
      </dgm:t>
    </dgm:pt>
    <dgm:pt modelId="{EA524682-CF2A-42B5-A7D2-344ED179AB1E}">
      <dgm:prSet phldrT="[Texto]"/>
      <dgm:spPr>
        <a:xfrm>
          <a:off x="0" y="22822"/>
          <a:ext cx="6243011" cy="835200"/>
        </a:xfrm>
        <a:prstGeom prst="rect">
          <a:avLst/>
        </a:prstGeom>
        <a:solidFill>
          <a:srgbClr val="8BB434">
            <a:hueOff val="0"/>
            <a:satOff val="0"/>
            <a:lumOff val="0"/>
            <a:alphaOff val="0"/>
          </a:srgbClr>
        </a:solidFill>
        <a:ln w="15875" cap="rnd" cmpd="sng" algn="ctr">
          <a:solidFill>
            <a:srgbClr val="8BB434">
              <a:hueOff val="0"/>
              <a:satOff val="0"/>
              <a:lumOff val="0"/>
              <a:alphaOff val="0"/>
            </a:srgbClr>
          </a:solidFill>
          <a:prstDash val="solid"/>
        </a:ln>
        <a:effectLst/>
      </dgm:spPr>
      <dgm:t>
        <a:bodyPr/>
        <a:lstStyle/>
        <a:p>
          <a:r>
            <a:rPr lang="es-MX" dirty="0" smtClean="0">
              <a:solidFill>
                <a:sysClr val="window" lastClr="FFFFFF"/>
              </a:solidFill>
              <a:latin typeface="Corbel" panose="020B0503020204020204"/>
              <a:ea typeface="+mn-ea"/>
              <a:cs typeface="+mn-cs"/>
            </a:rPr>
            <a:t>Resultados de la investigación</a:t>
          </a:r>
          <a:endParaRPr lang="es-MX" dirty="0">
            <a:solidFill>
              <a:sysClr val="window" lastClr="FFFFFF"/>
            </a:solidFill>
            <a:latin typeface="Corbel" panose="020B0503020204020204"/>
            <a:ea typeface="+mn-ea"/>
            <a:cs typeface="+mn-cs"/>
          </a:endParaRPr>
        </a:p>
      </dgm:t>
    </dgm:pt>
    <dgm:pt modelId="{F6FAE75C-373E-4DA4-96CA-1BECD0B6CB1B}" type="parTrans" cxnId="{A80E114B-35B1-402A-BA0B-0FDD0564A1D4}">
      <dgm:prSet/>
      <dgm:spPr/>
      <dgm:t>
        <a:bodyPr/>
        <a:lstStyle/>
        <a:p>
          <a:endParaRPr lang="es-MX"/>
        </a:p>
      </dgm:t>
    </dgm:pt>
    <dgm:pt modelId="{8D709283-FE67-4715-9BF6-33EAC537337D}" type="sibTrans" cxnId="{A80E114B-35B1-402A-BA0B-0FDD0564A1D4}">
      <dgm:prSet/>
      <dgm:spPr/>
      <dgm:t>
        <a:bodyPr/>
        <a:lstStyle/>
        <a:p>
          <a:endParaRPr lang="es-MX"/>
        </a:p>
      </dgm:t>
    </dgm:pt>
    <dgm:pt modelId="{EDA71028-88D1-42F7-B204-51509CB72CB2}">
      <dgm:prSet phldrT="[Texto]"/>
      <dgm:spPr>
        <a:xfrm>
          <a:off x="0" y="858022"/>
          <a:ext cx="6243011" cy="2427952"/>
        </a:xfrm>
        <a:prstGeom prst="rect">
          <a:avLst/>
        </a:prstGeom>
        <a:solidFill>
          <a:srgbClr val="8BB434">
            <a:alpha val="90000"/>
            <a:tint val="40000"/>
            <a:hueOff val="0"/>
            <a:satOff val="0"/>
            <a:lumOff val="0"/>
            <a:alphaOff val="0"/>
          </a:srgbClr>
        </a:solidFill>
        <a:ln w="15875" cap="rnd" cmpd="sng" algn="ctr">
          <a:solidFill>
            <a:srgbClr val="8BB434">
              <a:alpha val="90000"/>
              <a:tint val="40000"/>
              <a:hueOff val="0"/>
              <a:satOff val="0"/>
              <a:lumOff val="0"/>
              <a:alphaOff val="0"/>
            </a:srgbClr>
          </a:solidFill>
          <a:prstDash val="solid"/>
        </a:ln>
        <a:effectLst/>
      </dgm:spPr>
      <dgm:t>
        <a:bodyPr/>
        <a:lstStyle/>
        <a:p>
          <a:r>
            <a:rPr lang="es-MX" dirty="0" smtClean="0">
              <a:solidFill>
                <a:sysClr val="windowText" lastClr="000000">
                  <a:hueOff val="0"/>
                  <a:satOff val="0"/>
                  <a:lumOff val="0"/>
                  <a:alphaOff val="0"/>
                </a:sysClr>
              </a:solidFill>
              <a:latin typeface="Corbel" panose="020B0503020204020204"/>
              <a:ea typeface="+mn-ea"/>
              <a:cs typeface="+mn-cs"/>
            </a:rPr>
            <a:t>Los resultados obtenidos de la prueba de </a:t>
          </a:r>
          <a:r>
            <a:rPr lang="es-MX" dirty="0" err="1" smtClean="0">
              <a:solidFill>
                <a:sysClr val="windowText" lastClr="000000">
                  <a:hueOff val="0"/>
                  <a:satOff val="0"/>
                  <a:lumOff val="0"/>
                  <a:alphaOff val="0"/>
                </a:sysClr>
              </a:solidFill>
              <a:latin typeface="Corbel" panose="020B0503020204020204"/>
              <a:ea typeface="+mn-ea"/>
              <a:cs typeface="+mn-cs"/>
            </a:rPr>
            <a:t>Spearman</a:t>
          </a:r>
          <a:r>
            <a:rPr lang="es-MX" dirty="0" smtClean="0">
              <a:solidFill>
                <a:sysClr val="windowText" lastClr="000000">
                  <a:hueOff val="0"/>
                  <a:satOff val="0"/>
                  <a:lumOff val="0"/>
                  <a:alphaOff val="0"/>
                </a:sysClr>
              </a:solidFill>
              <a:latin typeface="Corbel" panose="020B0503020204020204"/>
              <a:ea typeface="+mn-ea"/>
              <a:cs typeface="+mn-cs"/>
            </a:rPr>
            <a:t> permiten indicar que la imagen corporativa si influye positivamente en el comportamiento del consumidor.</a:t>
          </a:r>
          <a:endParaRPr lang="es-MX" dirty="0">
            <a:solidFill>
              <a:sysClr val="windowText" lastClr="000000">
                <a:hueOff val="0"/>
                <a:satOff val="0"/>
                <a:lumOff val="0"/>
                <a:alphaOff val="0"/>
              </a:sysClr>
            </a:solidFill>
            <a:latin typeface="Corbel" panose="020B0503020204020204"/>
            <a:ea typeface="+mn-ea"/>
            <a:cs typeface="+mn-cs"/>
          </a:endParaRPr>
        </a:p>
      </dgm:t>
    </dgm:pt>
    <dgm:pt modelId="{EF9FD3C8-9865-4CC9-AD0B-7C4887008805}" type="parTrans" cxnId="{1D1A5530-68DA-41E3-97ED-2EF405D19C2F}">
      <dgm:prSet/>
      <dgm:spPr/>
      <dgm:t>
        <a:bodyPr/>
        <a:lstStyle/>
        <a:p>
          <a:endParaRPr lang="es-MX"/>
        </a:p>
      </dgm:t>
    </dgm:pt>
    <dgm:pt modelId="{D0D7AABC-0744-42D6-8B1C-F4E412E2E268}" type="sibTrans" cxnId="{1D1A5530-68DA-41E3-97ED-2EF405D19C2F}">
      <dgm:prSet/>
      <dgm:spPr/>
      <dgm:t>
        <a:bodyPr/>
        <a:lstStyle/>
        <a:p>
          <a:endParaRPr lang="es-MX"/>
        </a:p>
      </dgm:t>
    </dgm:pt>
    <dgm:pt modelId="{003A2769-3F8D-4A0D-AAF2-1053DAA046AA}" type="pres">
      <dgm:prSet presAssocID="{4859BA72-1155-4677-B4FA-6FDAFC0758B7}" presName="Name0" presStyleCnt="0">
        <dgm:presLayoutVars>
          <dgm:dir/>
          <dgm:animLvl val="lvl"/>
          <dgm:resizeHandles val="exact"/>
        </dgm:presLayoutVars>
      </dgm:prSet>
      <dgm:spPr/>
      <dgm:t>
        <a:bodyPr/>
        <a:lstStyle/>
        <a:p>
          <a:endParaRPr lang="es-MX"/>
        </a:p>
      </dgm:t>
    </dgm:pt>
    <dgm:pt modelId="{AD1FD644-2D63-455D-85BC-E90E8B930D1E}" type="pres">
      <dgm:prSet presAssocID="{EA524682-CF2A-42B5-A7D2-344ED179AB1E}" presName="composite" presStyleCnt="0"/>
      <dgm:spPr/>
    </dgm:pt>
    <dgm:pt modelId="{E1E470B3-2310-4806-81F3-36B5ADCCDF56}" type="pres">
      <dgm:prSet presAssocID="{EA524682-CF2A-42B5-A7D2-344ED179AB1E}" presName="parTx" presStyleLbl="alignNode1" presStyleIdx="0" presStyleCnt="1" custLinFactNeighborX="-4591" custLinFactNeighborY="-39901">
        <dgm:presLayoutVars>
          <dgm:chMax val="0"/>
          <dgm:chPref val="0"/>
          <dgm:bulletEnabled val="1"/>
        </dgm:presLayoutVars>
      </dgm:prSet>
      <dgm:spPr/>
      <dgm:t>
        <a:bodyPr/>
        <a:lstStyle/>
        <a:p>
          <a:endParaRPr lang="es-MX"/>
        </a:p>
      </dgm:t>
    </dgm:pt>
    <dgm:pt modelId="{7A3AA456-AB08-4EB2-B650-4BA1F5C1AD8E}" type="pres">
      <dgm:prSet presAssocID="{EA524682-CF2A-42B5-A7D2-344ED179AB1E}" presName="desTx" presStyleLbl="alignAccFollowNode1" presStyleIdx="0" presStyleCnt="1">
        <dgm:presLayoutVars>
          <dgm:bulletEnabled val="1"/>
        </dgm:presLayoutVars>
      </dgm:prSet>
      <dgm:spPr/>
      <dgm:t>
        <a:bodyPr/>
        <a:lstStyle/>
        <a:p>
          <a:endParaRPr lang="es-MX"/>
        </a:p>
      </dgm:t>
    </dgm:pt>
  </dgm:ptLst>
  <dgm:cxnLst>
    <dgm:cxn modelId="{1D1A5530-68DA-41E3-97ED-2EF405D19C2F}" srcId="{EA524682-CF2A-42B5-A7D2-344ED179AB1E}" destId="{EDA71028-88D1-42F7-B204-51509CB72CB2}" srcOrd="0" destOrd="0" parTransId="{EF9FD3C8-9865-4CC9-AD0B-7C4887008805}" sibTransId="{D0D7AABC-0744-42D6-8B1C-F4E412E2E268}"/>
    <dgm:cxn modelId="{A80E114B-35B1-402A-BA0B-0FDD0564A1D4}" srcId="{4859BA72-1155-4677-B4FA-6FDAFC0758B7}" destId="{EA524682-CF2A-42B5-A7D2-344ED179AB1E}" srcOrd="0" destOrd="0" parTransId="{F6FAE75C-373E-4DA4-96CA-1BECD0B6CB1B}" sibTransId="{8D709283-FE67-4715-9BF6-33EAC537337D}"/>
    <dgm:cxn modelId="{865EA151-706D-439C-92E2-05D2318B7927}" type="presOf" srcId="{EA524682-CF2A-42B5-A7D2-344ED179AB1E}" destId="{E1E470B3-2310-4806-81F3-36B5ADCCDF56}" srcOrd="0" destOrd="0" presId="urn:microsoft.com/office/officeart/2005/8/layout/hList1"/>
    <dgm:cxn modelId="{CD1A047C-4BA3-41CE-AE35-5FA71499CF8A}" type="presOf" srcId="{4859BA72-1155-4677-B4FA-6FDAFC0758B7}" destId="{003A2769-3F8D-4A0D-AAF2-1053DAA046AA}" srcOrd="0" destOrd="0" presId="urn:microsoft.com/office/officeart/2005/8/layout/hList1"/>
    <dgm:cxn modelId="{4FE1D0F0-A745-4FB1-90C8-EBA44A4FE9C4}" type="presOf" srcId="{EDA71028-88D1-42F7-B204-51509CB72CB2}" destId="{7A3AA456-AB08-4EB2-B650-4BA1F5C1AD8E}" srcOrd="0" destOrd="0" presId="urn:microsoft.com/office/officeart/2005/8/layout/hList1"/>
    <dgm:cxn modelId="{44D3E893-7068-4B4E-9D1E-232B304AD7FA}" type="presParOf" srcId="{003A2769-3F8D-4A0D-AAF2-1053DAA046AA}" destId="{AD1FD644-2D63-455D-85BC-E90E8B930D1E}" srcOrd="0" destOrd="0" presId="urn:microsoft.com/office/officeart/2005/8/layout/hList1"/>
    <dgm:cxn modelId="{3EE24C57-8CB8-4821-AA0A-7BC93361FAB9}" type="presParOf" srcId="{AD1FD644-2D63-455D-85BC-E90E8B930D1E}" destId="{E1E470B3-2310-4806-81F3-36B5ADCCDF56}" srcOrd="0" destOrd="0" presId="urn:microsoft.com/office/officeart/2005/8/layout/hList1"/>
    <dgm:cxn modelId="{628809EC-0583-4A6B-AEA9-B138FCF1F5CA}" type="presParOf" srcId="{AD1FD644-2D63-455D-85BC-E90E8B930D1E}" destId="{7A3AA456-AB08-4EB2-B650-4BA1F5C1AD8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6F7A6-9F20-4908-97CD-063700E498C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MX"/>
        </a:p>
      </dgm:t>
    </dgm:pt>
    <dgm:pt modelId="{77626207-8174-4039-B58B-1BCA2DD814B0}">
      <dgm:prSet phldrT="[Texto]">
        <dgm:style>
          <a:lnRef idx="2">
            <a:schemeClr val="accent4"/>
          </a:lnRef>
          <a:fillRef idx="1">
            <a:schemeClr val="lt1"/>
          </a:fillRef>
          <a:effectRef idx="0">
            <a:schemeClr val="accent4"/>
          </a:effectRef>
          <a:fontRef idx="minor">
            <a:schemeClr val="dk1"/>
          </a:fontRef>
        </dgm:style>
      </dgm:prSet>
      <dgm:spPr>
        <a:xfrm>
          <a:off x="1077" y="447755"/>
          <a:ext cx="4201313" cy="2520788"/>
        </a:xfrm>
        <a:prstGeom prst="rect">
          <a:avLst/>
        </a:prstGeom>
        <a:solidFill>
          <a:sysClr val="window" lastClr="FFFFFF"/>
        </a:solidFill>
        <a:ln w="38100" cap="rnd" cmpd="sng" algn="ctr">
          <a:solidFill>
            <a:srgbClr val="E9943A"/>
          </a:solidFill>
          <a:prstDash val="solid"/>
        </a:ln>
        <a:effectLst/>
      </dgm:spPr>
      <dgm:t>
        <a:bodyPr/>
        <a:lstStyle/>
        <a:p>
          <a:r>
            <a:rPr lang="es-MX" dirty="0" smtClean="0">
              <a:solidFill>
                <a:sysClr val="windowText" lastClr="000000"/>
              </a:solidFill>
              <a:latin typeface="+mn-lt"/>
              <a:ea typeface="+mn-ea"/>
              <a:cs typeface="+mn-cs"/>
            </a:rPr>
            <a:t>No se conoce la relación entre la imagen corporativa y el comportamiento del consumidor</a:t>
          </a:r>
          <a:endParaRPr lang="es-MX" dirty="0">
            <a:solidFill>
              <a:sysClr val="windowText" lastClr="000000"/>
            </a:solidFill>
            <a:latin typeface="+mn-lt"/>
            <a:ea typeface="+mn-ea"/>
            <a:cs typeface="+mn-cs"/>
          </a:endParaRPr>
        </a:p>
      </dgm:t>
    </dgm:pt>
    <dgm:pt modelId="{B44B35BB-3FE7-4AF2-80BF-2CBC56589255}" type="parTrans" cxnId="{DAD21AA0-9FAE-43B9-B880-EE00F2F4C78A}">
      <dgm:prSet/>
      <dgm:spPr/>
      <dgm:t>
        <a:bodyPr/>
        <a:lstStyle/>
        <a:p>
          <a:endParaRPr lang="es-MX">
            <a:latin typeface="+mn-lt"/>
          </a:endParaRPr>
        </a:p>
      </dgm:t>
    </dgm:pt>
    <dgm:pt modelId="{64F0D440-C4CA-46F8-A213-981D663B819B}" type="sibTrans" cxnId="{DAD21AA0-9FAE-43B9-B880-EE00F2F4C78A}">
      <dgm:prSet/>
      <dgm:spPr/>
      <dgm:t>
        <a:bodyPr/>
        <a:lstStyle/>
        <a:p>
          <a:endParaRPr lang="es-MX">
            <a:latin typeface="+mn-lt"/>
          </a:endParaRPr>
        </a:p>
      </dgm:t>
    </dgm:pt>
    <dgm:pt modelId="{0B0D8E2A-5774-4C26-B8D0-F63C97BFB9DD}">
      <dgm:prSet phldrT="[Texto]">
        <dgm:style>
          <a:lnRef idx="2">
            <a:schemeClr val="accent1"/>
          </a:lnRef>
          <a:fillRef idx="1">
            <a:schemeClr val="lt1"/>
          </a:fillRef>
          <a:effectRef idx="0">
            <a:schemeClr val="accent1"/>
          </a:effectRef>
          <a:fontRef idx="minor">
            <a:schemeClr val="dk1"/>
          </a:fontRef>
        </dgm:style>
      </dgm:prSet>
      <dgm:spPr>
        <a:xfrm>
          <a:off x="4622522" y="447755"/>
          <a:ext cx="4201313" cy="2520788"/>
        </a:xfrm>
        <a:prstGeom prst="rect">
          <a:avLst/>
        </a:prstGeom>
        <a:solidFill>
          <a:sysClr val="window" lastClr="FFFFFF"/>
        </a:solidFill>
        <a:ln w="38100" cap="rnd" cmpd="sng" algn="ctr">
          <a:solidFill>
            <a:srgbClr val="B31166"/>
          </a:solidFill>
          <a:prstDash val="solid"/>
        </a:ln>
        <a:effectLst/>
      </dgm:spPr>
      <dgm:t>
        <a:bodyPr/>
        <a:lstStyle/>
        <a:p>
          <a:r>
            <a:rPr lang="es-MX" dirty="0" smtClean="0">
              <a:solidFill>
                <a:sysClr val="windowText" lastClr="000000"/>
              </a:solidFill>
              <a:latin typeface="+mn-lt"/>
              <a:ea typeface="+mn-ea"/>
              <a:cs typeface="+mn-cs"/>
            </a:rPr>
            <a:t>Falta de conocimiento de los factores</a:t>
          </a:r>
          <a:r>
            <a:rPr lang="es-MX" baseline="0" dirty="0" smtClean="0">
              <a:solidFill>
                <a:sysClr val="windowText" lastClr="000000"/>
              </a:solidFill>
              <a:latin typeface="+mn-lt"/>
              <a:ea typeface="+mn-ea"/>
              <a:cs typeface="+mn-cs"/>
            </a:rPr>
            <a:t> que despiertan el interés en el usuario al cumplir sus expectativas.</a:t>
          </a:r>
          <a:endParaRPr lang="es-MX" dirty="0">
            <a:solidFill>
              <a:sysClr val="windowText" lastClr="000000"/>
            </a:solidFill>
            <a:latin typeface="+mn-lt"/>
            <a:ea typeface="+mn-ea"/>
            <a:cs typeface="+mn-cs"/>
          </a:endParaRPr>
        </a:p>
      </dgm:t>
    </dgm:pt>
    <dgm:pt modelId="{384C16D0-C20C-4A95-9A2A-E64C04FEE544}" type="parTrans" cxnId="{BE88979C-7477-4E36-800B-8AC9ABA18D3E}">
      <dgm:prSet/>
      <dgm:spPr/>
      <dgm:t>
        <a:bodyPr/>
        <a:lstStyle/>
        <a:p>
          <a:endParaRPr lang="es-MX">
            <a:latin typeface="+mn-lt"/>
          </a:endParaRPr>
        </a:p>
      </dgm:t>
    </dgm:pt>
    <dgm:pt modelId="{3ABB52D2-2185-40C1-BBED-0B01340E934B}" type="sibTrans" cxnId="{BE88979C-7477-4E36-800B-8AC9ABA18D3E}">
      <dgm:prSet/>
      <dgm:spPr/>
      <dgm:t>
        <a:bodyPr/>
        <a:lstStyle/>
        <a:p>
          <a:endParaRPr lang="es-MX">
            <a:latin typeface="+mn-lt"/>
          </a:endParaRPr>
        </a:p>
      </dgm:t>
    </dgm:pt>
    <dgm:pt modelId="{C684A29D-E43C-4395-8BE9-5801C5976E68}" type="pres">
      <dgm:prSet presAssocID="{FFF6F7A6-9F20-4908-97CD-063700E498CD}" presName="diagram" presStyleCnt="0">
        <dgm:presLayoutVars>
          <dgm:dir/>
          <dgm:resizeHandles val="exact"/>
        </dgm:presLayoutVars>
      </dgm:prSet>
      <dgm:spPr/>
      <dgm:t>
        <a:bodyPr/>
        <a:lstStyle/>
        <a:p>
          <a:endParaRPr lang="es-EC"/>
        </a:p>
      </dgm:t>
    </dgm:pt>
    <dgm:pt modelId="{89DFB3F8-681F-43AA-87CA-EE00B64B54C4}" type="pres">
      <dgm:prSet presAssocID="{77626207-8174-4039-B58B-1BCA2DD814B0}" presName="node" presStyleLbl="node1" presStyleIdx="0" presStyleCnt="2">
        <dgm:presLayoutVars>
          <dgm:bulletEnabled val="1"/>
        </dgm:presLayoutVars>
      </dgm:prSet>
      <dgm:spPr/>
      <dgm:t>
        <a:bodyPr/>
        <a:lstStyle/>
        <a:p>
          <a:endParaRPr lang="es-MX"/>
        </a:p>
      </dgm:t>
    </dgm:pt>
    <dgm:pt modelId="{F1E50570-5E46-42ED-816B-24A7E8CF9914}" type="pres">
      <dgm:prSet presAssocID="{64F0D440-C4CA-46F8-A213-981D663B819B}" presName="sibTrans" presStyleCnt="0"/>
      <dgm:spPr/>
    </dgm:pt>
    <dgm:pt modelId="{5D08C222-A8DD-4645-8397-9C4B5FC920F0}" type="pres">
      <dgm:prSet presAssocID="{0B0D8E2A-5774-4C26-B8D0-F63C97BFB9DD}" presName="node" presStyleLbl="node1" presStyleIdx="1" presStyleCnt="2">
        <dgm:presLayoutVars>
          <dgm:bulletEnabled val="1"/>
        </dgm:presLayoutVars>
      </dgm:prSet>
      <dgm:spPr/>
      <dgm:t>
        <a:bodyPr/>
        <a:lstStyle/>
        <a:p>
          <a:endParaRPr lang="es-MX"/>
        </a:p>
      </dgm:t>
    </dgm:pt>
  </dgm:ptLst>
  <dgm:cxnLst>
    <dgm:cxn modelId="{7C25E76E-3383-4843-BF7F-2E7C5759CA5D}" type="presOf" srcId="{77626207-8174-4039-B58B-1BCA2DD814B0}" destId="{89DFB3F8-681F-43AA-87CA-EE00B64B54C4}" srcOrd="0" destOrd="0" presId="urn:microsoft.com/office/officeart/2005/8/layout/default"/>
    <dgm:cxn modelId="{BE88979C-7477-4E36-800B-8AC9ABA18D3E}" srcId="{FFF6F7A6-9F20-4908-97CD-063700E498CD}" destId="{0B0D8E2A-5774-4C26-B8D0-F63C97BFB9DD}" srcOrd="1" destOrd="0" parTransId="{384C16D0-C20C-4A95-9A2A-E64C04FEE544}" sibTransId="{3ABB52D2-2185-40C1-BBED-0B01340E934B}"/>
    <dgm:cxn modelId="{59A69EB0-8698-4FAC-BCE1-45EF329DE2C8}" type="presOf" srcId="{FFF6F7A6-9F20-4908-97CD-063700E498CD}" destId="{C684A29D-E43C-4395-8BE9-5801C5976E68}" srcOrd="0" destOrd="0" presId="urn:microsoft.com/office/officeart/2005/8/layout/default"/>
    <dgm:cxn modelId="{3565B625-66D0-4340-9D20-41B171BAED95}" type="presOf" srcId="{0B0D8E2A-5774-4C26-B8D0-F63C97BFB9DD}" destId="{5D08C222-A8DD-4645-8397-9C4B5FC920F0}" srcOrd="0" destOrd="0" presId="urn:microsoft.com/office/officeart/2005/8/layout/default"/>
    <dgm:cxn modelId="{DAD21AA0-9FAE-43B9-B880-EE00F2F4C78A}" srcId="{FFF6F7A6-9F20-4908-97CD-063700E498CD}" destId="{77626207-8174-4039-B58B-1BCA2DD814B0}" srcOrd="0" destOrd="0" parTransId="{B44B35BB-3FE7-4AF2-80BF-2CBC56589255}" sibTransId="{64F0D440-C4CA-46F8-A213-981D663B819B}"/>
    <dgm:cxn modelId="{372B62F0-F779-40A0-88F3-04550D37E12D}" type="presParOf" srcId="{C684A29D-E43C-4395-8BE9-5801C5976E68}" destId="{89DFB3F8-681F-43AA-87CA-EE00B64B54C4}" srcOrd="0" destOrd="0" presId="urn:microsoft.com/office/officeart/2005/8/layout/default"/>
    <dgm:cxn modelId="{C8C2E742-1D1F-462D-9932-49D2DED77C71}" type="presParOf" srcId="{C684A29D-E43C-4395-8BE9-5801C5976E68}" destId="{F1E50570-5E46-42ED-816B-24A7E8CF9914}" srcOrd="1" destOrd="0" presId="urn:microsoft.com/office/officeart/2005/8/layout/default"/>
    <dgm:cxn modelId="{4103ABE0-8BC5-4916-B88E-9AAE3FD7F8CD}" type="presParOf" srcId="{C684A29D-E43C-4395-8BE9-5801C5976E68}" destId="{5D08C222-A8DD-4645-8397-9C4B5FC920F0}" srcOrd="2" destOrd="0" presId="urn:microsoft.com/office/officeart/2005/8/layout/default"/>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344E01-6DB1-4113-B57A-9C3D2C2F9128}" type="doc">
      <dgm:prSet loTypeId="urn:microsoft.com/office/officeart/2005/8/layout/hierarchy3" loCatId="list" qsTypeId="urn:microsoft.com/office/officeart/2005/8/quickstyle/simple1" qsCatId="simple" csTypeId="urn:microsoft.com/office/officeart/2005/8/colors/accent4_5" csCatId="accent4" phldr="1"/>
      <dgm:spPr/>
      <dgm:t>
        <a:bodyPr/>
        <a:lstStyle/>
        <a:p>
          <a:endParaRPr lang="es-MX"/>
        </a:p>
      </dgm:t>
    </dgm:pt>
    <dgm:pt modelId="{B3C6202F-F404-4662-871B-F1B7AD2B40FA}">
      <dgm:prSet phldrT="[Texto]"/>
      <dgm:spPr>
        <a:xfrm>
          <a:off x="2474191" y="2606"/>
          <a:ext cx="2188568" cy="1094284"/>
        </a:xfrm>
        <a:prstGeom prst="roundRect">
          <a:avLst>
            <a:gd name="adj" fmla="val 10000"/>
          </a:avLst>
        </a:prstGeom>
        <a:solidFill>
          <a:srgbClr val="94147C">
            <a:alpha val="90000"/>
            <a:hueOff val="0"/>
            <a:satOff val="0"/>
            <a:lumOff val="0"/>
            <a:alphaOff val="0"/>
          </a:srgbClr>
        </a:solidFill>
        <a:ln w="19050" cap="flat" cmpd="sng" algn="ctr">
          <a:solidFill>
            <a:sysClr val="window" lastClr="FFFFFF">
              <a:hueOff val="0"/>
              <a:satOff val="0"/>
              <a:lumOff val="0"/>
              <a:alphaOff val="0"/>
            </a:sysClr>
          </a:solidFill>
          <a:prstDash val="solid"/>
        </a:ln>
        <a:effectLst/>
      </dgm:spPr>
      <dgm:t>
        <a:bodyPr/>
        <a:lstStyle/>
        <a:p>
          <a:r>
            <a:rPr lang="es-MX"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Objetivo General</a:t>
          </a:r>
          <a:endParaRPr lang="es-MX"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dgm:t>
    </dgm:pt>
    <dgm:pt modelId="{64001B9D-21F0-43FA-842D-502DD3466FB6}" type="parTrans" cxnId="{7F624262-CC68-43E4-8A6E-03C1956F3265}">
      <dgm:prSet/>
      <dgm:spPr/>
      <dgm:t>
        <a:bodyPr/>
        <a:lstStyle/>
        <a:p>
          <a:endParaRPr lang="es-MX">
            <a:latin typeface="+mn-lt"/>
          </a:endParaRPr>
        </a:p>
      </dgm:t>
    </dgm:pt>
    <dgm:pt modelId="{F93F0AA7-D998-4C3B-8083-9E213D5869D7}" type="sibTrans" cxnId="{7F624262-CC68-43E4-8A6E-03C1956F3265}">
      <dgm:prSet/>
      <dgm:spPr/>
      <dgm:t>
        <a:bodyPr/>
        <a:lstStyle/>
        <a:p>
          <a:endParaRPr lang="es-MX">
            <a:latin typeface="+mn-lt"/>
          </a:endParaRPr>
        </a:p>
      </dgm:t>
    </dgm:pt>
    <dgm:pt modelId="{DDFFBDD2-DB5E-41E8-B49E-CCE5D3F5882A}">
      <dgm:prSet phldrT="[Texto]" custT="1"/>
      <dgm:spPr>
        <a:xfrm>
          <a:off x="2911905" y="1370462"/>
          <a:ext cx="1750855" cy="1094284"/>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0"/>
            </a:srgbClr>
          </a:solidFill>
          <a:prstDash val="solid"/>
        </a:ln>
        <a:effectLst/>
      </dgm:spPr>
      <dgm:t>
        <a:bodyPr/>
        <a:lstStyle/>
        <a:p>
          <a:r>
            <a:rPr lang="es-EC" sz="1500" dirty="0" smtClean="0">
              <a:solidFill>
                <a:sysClr val="windowText" lastClr="000000">
                  <a:hueOff val="0"/>
                  <a:satOff val="0"/>
                  <a:lumOff val="0"/>
                  <a:alphaOff val="0"/>
                </a:sysClr>
              </a:solidFill>
              <a:latin typeface="+mn-lt"/>
              <a:ea typeface="+mn-ea"/>
              <a:cs typeface="+mn-cs"/>
            </a:rPr>
            <a:t>Determinar la influencia de la imagen corporativa en el comportamiento del consumidor de los hospitales públicos y privados de III nivel del DMQ a través de las respectivas dimensiones por cada una de las variables de estudio.</a:t>
          </a:r>
          <a:endParaRPr lang="es-MX" sz="1500" dirty="0">
            <a:solidFill>
              <a:sysClr val="windowText" lastClr="000000">
                <a:hueOff val="0"/>
                <a:satOff val="0"/>
                <a:lumOff val="0"/>
                <a:alphaOff val="0"/>
              </a:sysClr>
            </a:solidFill>
            <a:latin typeface="+mn-lt"/>
            <a:ea typeface="+mn-ea"/>
            <a:cs typeface="+mn-cs"/>
          </a:endParaRPr>
        </a:p>
      </dgm:t>
    </dgm:pt>
    <dgm:pt modelId="{B3ADB06B-E1B2-4263-B794-A52384A01EAE}" type="parTrans" cxnId="{FEFD7C2A-78C6-42EF-A069-D7694A4ABFF9}">
      <dgm:prSet/>
      <dgm:spPr>
        <a:xfrm>
          <a:off x="2693048" y="1096891"/>
          <a:ext cx="218856" cy="820713"/>
        </a:xfrm>
        <a:custGeom>
          <a:avLst/>
          <a:gdLst/>
          <a:ahLst/>
          <a:cxnLst/>
          <a:rect l="0" t="0" r="0" b="0"/>
          <a:pathLst>
            <a:path>
              <a:moveTo>
                <a:pt x="0" y="0"/>
              </a:moveTo>
              <a:lnTo>
                <a:pt x="0" y="820713"/>
              </a:lnTo>
              <a:lnTo>
                <a:pt x="218856" y="820713"/>
              </a:lnTo>
            </a:path>
          </a:pathLst>
        </a:custGeom>
        <a:noFill/>
        <a:ln w="19050" cap="flat" cmpd="sng" algn="ctr">
          <a:solidFill>
            <a:srgbClr val="94147C">
              <a:tint val="90000"/>
              <a:hueOff val="0"/>
              <a:satOff val="0"/>
              <a:lumOff val="0"/>
              <a:alphaOff val="0"/>
            </a:srgbClr>
          </a:solidFill>
          <a:prstDash val="solid"/>
        </a:ln>
        <a:effectLst/>
      </dgm:spPr>
      <dgm:t>
        <a:bodyPr/>
        <a:lstStyle/>
        <a:p>
          <a:endParaRPr lang="es-MX">
            <a:latin typeface="+mn-lt"/>
          </a:endParaRPr>
        </a:p>
      </dgm:t>
    </dgm:pt>
    <dgm:pt modelId="{7A8C75EF-EE5A-47DB-AAC0-ED901ADCA810}" type="sibTrans" cxnId="{FEFD7C2A-78C6-42EF-A069-D7694A4ABFF9}">
      <dgm:prSet/>
      <dgm:spPr/>
      <dgm:t>
        <a:bodyPr/>
        <a:lstStyle/>
        <a:p>
          <a:endParaRPr lang="es-MX">
            <a:latin typeface="+mn-lt"/>
          </a:endParaRPr>
        </a:p>
      </dgm:t>
    </dgm:pt>
    <dgm:pt modelId="{E3553C6E-35B6-43DD-BBCC-E5FD8C2C5F8E}">
      <dgm:prSet phldrT="[Texto]"/>
      <dgm:spPr>
        <a:xfrm>
          <a:off x="5209902" y="2606"/>
          <a:ext cx="2188568" cy="1094284"/>
        </a:xfrm>
        <a:prstGeom prst="roundRect">
          <a:avLst>
            <a:gd name="adj" fmla="val 10000"/>
          </a:avLst>
        </a:prstGeom>
        <a:solidFill>
          <a:srgbClr val="94147C">
            <a:alpha val="90000"/>
            <a:hueOff val="0"/>
            <a:satOff val="0"/>
            <a:lumOff val="0"/>
            <a:alphaOff val="-40000"/>
          </a:srgbClr>
        </a:solidFill>
        <a:ln w="19050" cap="flat" cmpd="sng" algn="ctr">
          <a:solidFill>
            <a:sysClr val="window" lastClr="FFFFFF">
              <a:hueOff val="0"/>
              <a:satOff val="0"/>
              <a:lumOff val="0"/>
              <a:alphaOff val="0"/>
            </a:sysClr>
          </a:solidFill>
          <a:prstDash val="solid"/>
        </a:ln>
        <a:effectLst/>
      </dgm:spPr>
      <dgm:t>
        <a:bodyPr/>
        <a:lstStyle/>
        <a:p>
          <a:r>
            <a:rPr lang="es-MX"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Objetivos</a:t>
          </a:r>
        </a:p>
        <a:p>
          <a:r>
            <a:rPr lang="es-MX"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Específicos</a:t>
          </a:r>
          <a:endParaRPr lang="es-MX"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dgm:t>
    </dgm:pt>
    <dgm:pt modelId="{55A3D883-AA4C-480F-AC59-8D33688CC0FC}" type="parTrans" cxnId="{FE055921-A65A-4A0A-8A65-C7AC04BE78DF}">
      <dgm:prSet/>
      <dgm:spPr/>
      <dgm:t>
        <a:bodyPr/>
        <a:lstStyle/>
        <a:p>
          <a:endParaRPr lang="es-MX">
            <a:latin typeface="+mn-lt"/>
          </a:endParaRPr>
        </a:p>
      </dgm:t>
    </dgm:pt>
    <dgm:pt modelId="{EDE6993A-ECC7-43E6-8ABA-EC577EB60812}" type="sibTrans" cxnId="{FE055921-A65A-4A0A-8A65-C7AC04BE78DF}">
      <dgm:prSet/>
      <dgm:spPr/>
      <dgm:t>
        <a:bodyPr/>
        <a:lstStyle/>
        <a:p>
          <a:endParaRPr lang="es-MX">
            <a:latin typeface="+mn-lt"/>
          </a:endParaRPr>
        </a:p>
      </dgm:t>
    </dgm:pt>
    <dgm:pt modelId="{D8F22195-C054-40BC-98AA-46A121F050AC}">
      <dgm:prSet phldrT="[Texto]"/>
      <dgm:spPr>
        <a:xfrm>
          <a:off x="5647616" y="1370462"/>
          <a:ext cx="1750855" cy="1094284"/>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13333"/>
            </a:srgbClr>
          </a:solidFill>
          <a:prstDash val="solid"/>
        </a:ln>
        <a:effectLst/>
      </dgm:spPr>
      <dgm:t>
        <a:bodyPr/>
        <a:lstStyle/>
        <a:p>
          <a:r>
            <a:rPr lang="es-EC" dirty="0" smtClean="0">
              <a:solidFill>
                <a:sysClr val="windowText" lastClr="000000">
                  <a:hueOff val="0"/>
                  <a:satOff val="0"/>
                  <a:lumOff val="0"/>
                  <a:alphaOff val="0"/>
                </a:sysClr>
              </a:solidFill>
              <a:latin typeface="+mn-lt"/>
              <a:ea typeface="+mn-ea"/>
              <a:cs typeface="+mn-cs"/>
            </a:rPr>
            <a:t>Identificar las teorías planteadas en estudios realizados que tengan relación con la imagen corporativa y el comportamiento del consumidor.</a:t>
          </a:r>
          <a:endParaRPr lang="es-MX" dirty="0">
            <a:solidFill>
              <a:sysClr val="windowText" lastClr="000000">
                <a:hueOff val="0"/>
                <a:satOff val="0"/>
                <a:lumOff val="0"/>
                <a:alphaOff val="0"/>
              </a:sysClr>
            </a:solidFill>
            <a:latin typeface="+mn-lt"/>
            <a:ea typeface="+mn-ea"/>
            <a:cs typeface="+mn-cs"/>
          </a:endParaRPr>
        </a:p>
      </dgm:t>
    </dgm:pt>
    <dgm:pt modelId="{992C60E2-92E1-4DCA-B913-5503C6CD1200}" type="parTrans" cxnId="{CBE4143F-C069-4C42-BA6B-943EFBE14EE5}">
      <dgm:prSet/>
      <dgm:spPr>
        <a:xfrm>
          <a:off x="5428759" y="1096891"/>
          <a:ext cx="218856" cy="820713"/>
        </a:xfrm>
        <a:custGeom>
          <a:avLst/>
          <a:gdLst/>
          <a:ahLst/>
          <a:cxnLst/>
          <a:rect l="0" t="0" r="0" b="0"/>
          <a:pathLst>
            <a:path>
              <a:moveTo>
                <a:pt x="0" y="0"/>
              </a:moveTo>
              <a:lnTo>
                <a:pt x="0" y="820713"/>
              </a:lnTo>
              <a:lnTo>
                <a:pt x="218856" y="820713"/>
              </a:lnTo>
            </a:path>
          </a:pathLst>
        </a:custGeom>
        <a:noFill/>
        <a:ln w="19050" cap="flat" cmpd="sng" algn="ctr">
          <a:solidFill>
            <a:srgbClr val="94147C">
              <a:tint val="90000"/>
              <a:hueOff val="0"/>
              <a:satOff val="0"/>
              <a:lumOff val="0"/>
              <a:alphaOff val="0"/>
            </a:srgbClr>
          </a:solidFill>
          <a:prstDash val="solid"/>
        </a:ln>
        <a:effectLst/>
      </dgm:spPr>
      <dgm:t>
        <a:bodyPr/>
        <a:lstStyle/>
        <a:p>
          <a:endParaRPr lang="es-MX">
            <a:latin typeface="+mn-lt"/>
          </a:endParaRPr>
        </a:p>
      </dgm:t>
    </dgm:pt>
    <dgm:pt modelId="{FC4CFADA-A507-4C18-8CA0-2D210BFE6A20}" type="sibTrans" cxnId="{CBE4143F-C069-4C42-BA6B-943EFBE14EE5}">
      <dgm:prSet/>
      <dgm:spPr/>
      <dgm:t>
        <a:bodyPr/>
        <a:lstStyle/>
        <a:p>
          <a:endParaRPr lang="es-MX">
            <a:latin typeface="+mn-lt"/>
          </a:endParaRPr>
        </a:p>
      </dgm:t>
    </dgm:pt>
    <dgm:pt modelId="{3020C4BF-D1CB-4B1E-9B94-8F5BC8C504D1}">
      <dgm:prSet phldrT="[Texto]"/>
      <dgm:spPr>
        <a:xfrm>
          <a:off x="5647616" y="2738318"/>
          <a:ext cx="1750855" cy="1094284"/>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26667"/>
            </a:srgbClr>
          </a:solidFill>
          <a:prstDash val="solid"/>
        </a:ln>
        <a:effectLst/>
      </dgm:spPr>
      <dgm:t>
        <a:bodyPr/>
        <a:lstStyle/>
        <a:p>
          <a:r>
            <a:rPr lang="es-EC" dirty="0" smtClean="0">
              <a:solidFill>
                <a:sysClr val="windowText" lastClr="000000">
                  <a:hueOff val="0"/>
                  <a:satOff val="0"/>
                  <a:lumOff val="0"/>
                  <a:alphaOff val="0"/>
                </a:sysClr>
              </a:solidFill>
              <a:latin typeface="+mn-lt"/>
              <a:ea typeface="+mn-ea"/>
              <a:cs typeface="+mn-cs"/>
            </a:rPr>
            <a:t>Identificar la metodología para tratar el objeto de estudio.</a:t>
          </a:r>
          <a:endParaRPr lang="es-MX" dirty="0">
            <a:solidFill>
              <a:sysClr val="windowText" lastClr="000000">
                <a:hueOff val="0"/>
                <a:satOff val="0"/>
                <a:lumOff val="0"/>
                <a:alphaOff val="0"/>
              </a:sysClr>
            </a:solidFill>
            <a:latin typeface="+mn-lt"/>
            <a:ea typeface="+mn-ea"/>
            <a:cs typeface="+mn-cs"/>
          </a:endParaRPr>
        </a:p>
      </dgm:t>
    </dgm:pt>
    <dgm:pt modelId="{48EFB0BD-A5A1-4616-A85C-7D53E023EF24}" type="parTrans" cxnId="{50EA8CAD-02B0-425D-B162-55CE3D269837}">
      <dgm:prSet/>
      <dgm:spPr>
        <a:xfrm>
          <a:off x="5428759" y="1096891"/>
          <a:ext cx="218856" cy="2188568"/>
        </a:xfrm>
        <a:custGeom>
          <a:avLst/>
          <a:gdLst/>
          <a:ahLst/>
          <a:cxnLst/>
          <a:rect l="0" t="0" r="0" b="0"/>
          <a:pathLst>
            <a:path>
              <a:moveTo>
                <a:pt x="0" y="0"/>
              </a:moveTo>
              <a:lnTo>
                <a:pt x="0" y="2188568"/>
              </a:lnTo>
              <a:lnTo>
                <a:pt x="218856" y="2188568"/>
              </a:lnTo>
            </a:path>
          </a:pathLst>
        </a:custGeom>
        <a:noFill/>
        <a:ln w="19050" cap="flat" cmpd="sng" algn="ctr">
          <a:solidFill>
            <a:srgbClr val="94147C">
              <a:tint val="90000"/>
              <a:hueOff val="0"/>
              <a:satOff val="0"/>
              <a:lumOff val="0"/>
              <a:alphaOff val="0"/>
            </a:srgbClr>
          </a:solidFill>
          <a:prstDash val="solid"/>
        </a:ln>
        <a:effectLst/>
      </dgm:spPr>
      <dgm:t>
        <a:bodyPr/>
        <a:lstStyle/>
        <a:p>
          <a:endParaRPr lang="es-MX">
            <a:latin typeface="+mn-lt"/>
          </a:endParaRPr>
        </a:p>
      </dgm:t>
    </dgm:pt>
    <dgm:pt modelId="{2ADD43A0-50EE-4B2B-AD18-386504FF886B}" type="sibTrans" cxnId="{50EA8CAD-02B0-425D-B162-55CE3D269837}">
      <dgm:prSet/>
      <dgm:spPr/>
      <dgm:t>
        <a:bodyPr/>
        <a:lstStyle/>
        <a:p>
          <a:endParaRPr lang="es-MX">
            <a:latin typeface="+mn-lt"/>
          </a:endParaRPr>
        </a:p>
      </dgm:t>
    </dgm:pt>
    <dgm:pt modelId="{BFE9B234-30A9-447F-ABA8-11AC4347E227}">
      <dgm:prSet/>
      <dgm:spPr>
        <a:xfrm>
          <a:off x="5647616" y="4106173"/>
          <a:ext cx="1750855" cy="1094284"/>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40000"/>
            </a:srgbClr>
          </a:solidFill>
          <a:prstDash val="solid"/>
        </a:ln>
        <a:effectLst/>
      </dgm:spPr>
      <dgm:t>
        <a:bodyPr/>
        <a:lstStyle/>
        <a:p>
          <a:r>
            <a:rPr lang="es-EC" dirty="0" smtClean="0">
              <a:solidFill>
                <a:sysClr val="windowText" lastClr="000000">
                  <a:hueOff val="0"/>
                  <a:satOff val="0"/>
                  <a:lumOff val="0"/>
                  <a:alphaOff val="0"/>
                </a:sysClr>
              </a:solidFill>
              <a:latin typeface="+mn-lt"/>
              <a:ea typeface="+mn-ea"/>
              <a:cs typeface="+mn-cs"/>
            </a:rPr>
            <a:t>Establecer los resultados de la relación entre imagen corporativa y comportamiento del consumidor a través de las dimensiones de cada variable.</a:t>
          </a:r>
          <a:endParaRPr lang="es-EC" dirty="0">
            <a:solidFill>
              <a:sysClr val="windowText" lastClr="000000">
                <a:hueOff val="0"/>
                <a:satOff val="0"/>
                <a:lumOff val="0"/>
                <a:alphaOff val="0"/>
              </a:sysClr>
            </a:solidFill>
            <a:latin typeface="+mn-lt"/>
            <a:ea typeface="+mn-ea"/>
            <a:cs typeface="+mn-cs"/>
          </a:endParaRPr>
        </a:p>
      </dgm:t>
    </dgm:pt>
    <dgm:pt modelId="{087738B5-FA80-4BE1-BFCC-122F7352F784}" type="parTrans" cxnId="{0AE81D4F-79C6-46F5-949E-DF7FE618C537}">
      <dgm:prSet/>
      <dgm:spPr>
        <a:xfrm>
          <a:off x="5428759" y="1096891"/>
          <a:ext cx="218856" cy="3556424"/>
        </a:xfrm>
        <a:custGeom>
          <a:avLst/>
          <a:gdLst/>
          <a:ahLst/>
          <a:cxnLst/>
          <a:rect l="0" t="0" r="0" b="0"/>
          <a:pathLst>
            <a:path>
              <a:moveTo>
                <a:pt x="0" y="0"/>
              </a:moveTo>
              <a:lnTo>
                <a:pt x="0" y="3556424"/>
              </a:lnTo>
              <a:lnTo>
                <a:pt x="218856" y="3556424"/>
              </a:lnTo>
            </a:path>
          </a:pathLst>
        </a:custGeom>
        <a:noFill/>
        <a:ln w="19050" cap="flat" cmpd="sng" algn="ctr">
          <a:solidFill>
            <a:srgbClr val="94147C">
              <a:tint val="90000"/>
              <a:hueOff val="0"/>
              <a:satOff val="0"/>
              <a:lumOff val="0"/>
              <a:alphaOff val="0"/>
            </a:srgbClr>
          </a:solidFill>
          <a:prstDash val="solid"/>
        </a:ln>
        <a:effectLst/>
      </dgm:spPr>
      <dgm:t>
        <a:bodyPr/>
        <a:lstStyle/>
        <a:p>
          <a:endParaRPr lang="es-EC">
            <a:latin typeface="+mn-lt"/>
          </a:endParaRPr>
        </a:p>
      </dgm:t>
    </dgm:pt>
    <dgm:pt modelId="{760F621C-9575-4E37-ABEF-745628250D5A}" type="sibTrans" cxnId="{0AE81D4F-79C6-46F5-949E-DF7FE618C537}">
      <dgm:prSet/>
      <dgm:spPr/>
      <dgm:t>
        <a:bodyPr/>
        <a:lstStyle/>
        <a:p>
          <a:endParaRPr lang="es-EC">
            <a:latin typeface="+mn-lt"/>
          </a:endParaRPr>
        </a:p>
      </dgm:t>
    </dgm:pt>
    <dgm:pt modelId="{DB6B2F82-45FA-4CE8-8521-AAF65325C895}" type="pres">
      <dgm:prSet presAssocID="{D3344E01-6DB1-4113-B57A-9C3D2C2F9128}" presName="diagram" presStyleCnt="0">
        <dgm:presLayoutVars>
          <dgm:chPref val="1"/>
          <dgm:dir/>
          <dgm:animOne val="branch"/>
          <dgm:animLvl val="lvl"/>
          <dgm:resizeHandles/>
        </dgm:presLayoutVars>
      </dgm:prSet>
      <dgm:spPr/>
      <dgm:t>
        <a:bodyPr/>
        <a:lstStyle/>
        <a:p>
          <a:endParaRPr lang="es-EC"/>
        </a:p>
      </dgm:t>
    </dgm:pt>
    <dgm:pt modelId="{38C64975-5931-4EE3-A6E2-31879341C25B}" type="pres">
      <dgm:prSet presAssocID="{B3C6202F-F404-4662-871B-F1B7AD2B40FA}" presName="root" presStyleCnt="0"/>
      <dgm:spPr/>
      <dgm:t>
        <a:bodyPr/>
        <a:lstStyle/>
        <a:p>
          <a:endParaRPr lang="es-EC"/>
        </a:p>
      </dgm:t>
    </dgm:pt>
    <dgm:pt modelId="{F4B9D30A-862F-49C7-9A96-1DA010CE4CDC}" type="pres">
      <dgm:prSet presAssocID="{B3C6202F-F404-4662-871B-F1B7AD2B40FA}" presName="rootComposite" presStyleCnt="0"/>
      <dgm:spPr/>
      <dgm:t>
        <a:bodyPr/>
        <a:lstStyle/>
        <a:p>
          <a:endParaRPr lang="es-EC"/>
        </a:p>
      </dgm:t>
    </dgm:pt>
    <dgm:pt modelId="{833CF8DE-703A-49D6-BB36-287820A8489D}" type="pres">
      <dgm:prSet presAssocID="{B3C6202F-F404-4662-871B-F1B7AD2B40FA}" presName="rootText" presStyleLbl="node1" presStyleIdx="0" presStyleCnt="2"/>
      <dgm:spPr/>
      <dgm:t>
        <a:bodyPr/>
        <a:lstStyle/>
        <a:p>
          <a:endParaRPr lang="es-MX"/>
        </a:p>
      </dgm:t>
    </dgm:pt>
    <dgm:pt modelId="{029380C1-4970-4024-AB6C-08A1EF9BB486}" type="pres">
      <dgm:prSet presAssocID="{B3C6202F-F404-4662-871B-F1B7AD2B40FA}" presName="rootConnector" presStyleLbl="node1" presStyleIdx="0" presStyleCnt="2"/>
      <dgm:spPr/>
      <dgm:t>
        <a:bodyPr/>
        <a:lstStyle/>
        <a:p>
          <a:endParaRPr lang="es-EC"/>
        </a:p>
      </dgm:t>
    </dgm:pt>
    <dgm:pt modelId="{F4352E76-1E9A-464C-876D-EE195AA3B6C0}" type="pres">
      <dgm:prSet presAssocID="{B3C6202F-F404-4662-871B-F1B7AD2B40FA}" presName="childShape" presStyleCnt="0"/>
      <dgm:spPr/>
      <dgm:t>
        <a:bodyPr/>
        <a:lstStyle/>
        <a:p>
          <a:endParaRPr lang="es-EC"/>
        </a:p>
      </dgm:t>
    </dgm:pt>
    <dgm:pt modelId="{D4F9C276-4818-42F6-AB2E-77641AC02539}" type="pres">
      <dgm:prSet presAssocID="{B3ADB06B-E1B2-4263-B794-A52384A01EAE}" presName="Name13" presStyleLbl="parChTrans1D2" presStyleIdx="0" presStyleCnt="4"/>
      <dgm:spPr/>
      <dgm:t>
        <a:bodyPr/>
        <a:lstStyle/>
        <a:p>
          <a:endParaRPr lang="es-EC"/>
        </a:p>
      </dgm:t>
    </dgm:pt>
    <dgm:pt modelId="{B170CE4B-7417-4C88-831C-29C0AD5B92BC}" type="pres">
      <dgm:prSet presAssocID="{DDFFBDD2-DB5E-41E8-B49E-CCE5D3F5882A}" presName="childText" presStyleLbl="bgAcc1" presStyleIdx="0" presStyleCnt="4" custScaleX="147084" custScaleY="191812">
        <dgm:presLayoutVars>
          <dgm:bulletEnabled val="1"/>
        </dgm:presLayoutVars>
      </dgm:prSet>
      <dgm:spPr/>
      <dgm:t>
        <a:bodyPr/>
        <a:lstStyle/>
        <a:p>
          <a:endParaRPr lang="es-EC"/>
        </a:p>
      </dgm:t>
    </dgm:pt>
    <dgm:pt modelId="{8AA8F493-EC6F-47A9-B68B-535BFEBEAFE0}" type="pres">
      <dgm:prSet presAssocID="{E3553C6E-35B6-43DD-BBCC-E5FD8C2C5F8E}" presName="root" presStyleCnt="0"/>
      <dgm:spPr/>
      <dgm:t>
        <a:bodyPr/>
        <a:lstStyle/>
        <a:p>
          <a:endParaRPr lang="es-EC"/>
        </a:p>
      </dgm:t>
    </dgm:pt>
    <dgm:pt modelId="{35CDA9E2-A8AC-4307-8B47-768F49E1BCA8}" type="pres">
      <dgm:prSet presAssocID="{E3553C6E-35B6-43DD-BBCC-E5FD8C2C5F8E}" presName="rootComposite" presStyleCnt="0"/>
      <dgm:spPr/>
      <dgm:t>
        <a:bodyPr/>
        <a:lstStyle/>
        <a:p>
          <a:endParaRPr lang="es-EC"/>
        </a:p>
      </dgm:t>
    </dgm:pt>
    <dgm:pt modelId="{B51A0926-08E8-472D-80BE-993B054EE4B5}" type="pres">
      <dgm:prSet presAssocID="{E3553C6E-35B6-43DD-BBCC-E5FD8C2C5F8E}" presName="rootText" presStyleLbl="node1" presStyleIdx="1" presStyleCnt="2"/>
      <dgm:spPr/>
      <dgm:t>
        <a:bodyPr/>
        <a:lstStyle/>
        <a:p>
          <a:endParaRPr lang="es-EC"/>
        </a:p>
      </dgm:t>
    </dgm:pt>
    <dgm:pt modelId="{49D8DCE8-E515-4D9B-91F3-3233D6A0198D}" type="pres">
      <dgm:prSet presAssocID="{E3553C6E-35B6-43DD-BBCC-E5FD8C2C5F8E}" presName="rootConnector" presStyleLbl="node1" presStyleIdx="1" presStyleCnt="2"/>
      <dgm:spPr/>
      <dgm:t>
        <a:bodyPr/>
        <a:lstStyle/>
        <a:p>
          <a:endParaRPr lang="es-EC"/>
        </a:p>
      </dgm:t>
    </dgm:pt>
    <dgm:pt modelId="{9FA2B49E-0C54-4F28-96BA-BCD9967127BD}" type="pres">
      <dgm:prSet presAssocID="{E3553C6E-35B6-43DD-BBCC-E5FD8C2C5F8E}" presName="childShape" presStyleCnt="0"/>
      <dgm:spPr/>
      <dgm:t>
        <a:bodyPr/>
        <a:lstStyle/>
        <a:p>
          <a:endParaRPr lang="es-EC"/>
        </a:p>
      </dgm:t>
    </dgm:pt>
    <dgm:pt modelId="{9A754264-C7B3-4420-9C85-79085F64E580}" type="pres">
      <dgm:prSet presAssocID="{992C60E2-92E1-4DCA-B913-5503C6CD1200}" presName="Name13" presStyleLbl="parChTrans1D2" presStyleIdx="1" presStyleCnt="4"/>
      <dgm:spPr/>
      <dgm:t>
        <a:bodyPr/>
        <a:lstStyle/>
        <a:p>
          <a:endParaRPr lang="es-EC"/>
        </a:p>
      </dgm:t>
    </dgm:pt>
    <dgm:pt modelId="{73D9B99C-F971-4ACD-8D16-D4C93447D45C}" type="pres">
      <dgm:prSet presAssocID="{D8F22195-C054-40BC-98AA-46A121F050AC}" presName="childText" presStyleLbl="bgAcc1" presStyleIdx="1" presStyleCnt="4" custScaleX="161294">
        <dgm:presLayoutVars>
          <dgm:bulletEnabled val="1"/>
        </dgm:presLayoutVars>
      </dgm:prSet>
      <dgm:spPr/>
      <dgm:t>
        <a:bodyPr/>
        <a:lstStyle/>
        <a:p>
          <a:endParaRPr lang="es-EC"/>
        </a:p>
      </dgm:t>
    </dgm:pt>
    <dgm:pt modelId="{9363AED3-C1E7-4ECA-B10F-F160FE683DFD}" type="pres">
      <dgm:prSet presAssocID="{48EFB0BD-A5A1-4616-A85C-7D53E023EF24}" presName="Name13" presStyleLbl="parChTrans1D2" presStyleIdx="2" presStyleCnt="4"/>
      <dgm:spPr/>
      <dgm:t>
        <a:bodyPr/>
        <a:lstStyle/>
        <a:p>
          <a:endParaRPr lang="es-EC"/>
        </a:p>
      </dgm:t>
    </dgm:pt>
    <dgm:pt modelId="{0E667A7D-A9CC-4CEE-A5AA-CA451565557E}" type="pres">
      <dgm:prSet presAssocID="{3020C4BF-D1CB-4B1E-9B94-8F5BC8C504D1}" presName="childText" presStyleLbl="bgAcc1" presStyleIdx="2" presStyleCnt="4" custScaleX="161294">
        <dgm:presLayoutVars>
          <dgm:bulletEnabled val="1"/>
        </dgm:presLayoutVars>
      </dgm:prSet>
      <dgm:spPr/>
      <dgm:t>
        <a:bodyPr/>
        <a:lstStyle/>
        <a:p>
          <a:endParaRPr lang="es-EC"/>
        </a:p>
      </dgm:t>
    </dgm:pt>
    <dgm:pt modelId="{AA0E7653-6034-47CD-8AD3-4E688018EEDA}" type="pres">
      <dgm:prSet presAssocID="{087738B5-FA80-4BE1-BFCC-122F7352F784}" presName="Name13" presStyleLbl="parChTrans1D2" presStyleIdx="3" presStyleCnt="4"/>
      <dgm:spPr/>
      <dgm:t>
        <a:bodyPr/>
        <a:lstStyle/>
        <a:p>
          <a:endParaRPr lang="es-EC"/>
        </a:p>
      </dgm:t>
    </dgm:pt>
    <dgm:pt modelId="{B61F3C2B-B8FE-43FF-9983-CE60065127EA}" type="pres">
      <dgm:prSet presAssocID="{BFE9B234-30A9-447F-ABA8-11AC4347E227}" presName="childText" presStyleLbl="bgAcc1" presStyleIdx="3" presStyleCnt="4" custScaleX="161294">
        <dgm:presLayoutVars>
          <dgm:bulletEnabled val="1"/>
        </dgm:presLayoutVars>
      </dgm:prSet>
      <dgm:spPr/>
      <dgm:t>
        <a:bodyPr/>
        <a:lstStyle/>
        <a:p>
          <a:endParaRPr lang="es-EC"/>
        </a:p>
      </dgm:t>
    </dgm:pt>
  </dgm:ptLst>
  <dgm:cxnLst>
    <dgm:cxn modelId="{38B3119C-DE53-464B-9BDE-25300A424B27}" type="presOf" srcId="{48EFB0BD-A5A1-4616-A85C-7D53E023EF24}" destId="{9363AED3-C1E7-4ECA-B10F-F160FE683DFD}" srcOrd="0" destOrd="0" presId="urn:microsoft.com/office/officeart/2005/8/layout/hierarchy3"/>
    <dgm:cxn modelId="{A8E694D3-FC19-4168-BC2D-724390DF88D5}" type="presOf" srcId="{992C60E2-92E1-4DCA-B913-5503C6CD1200}" destId="{9A754264-C7B3-4420-9C85-79085F64E580}" srcOrd="0" destOrd="0" presId="urn:microsoft.com/office/officeart/2005/8/layout/hierarchy3"/>
    <dgm:cxn modelId="{0AE81D4F-79C6-46F5-949E-DF7FE618C537}" srcId="{E3553C6E-35B6-43DD-BBCC-E5FD8C2C5F8E}" destId="{BFE9B234-30A9-447F-ABA8-11AC4347E227}" srcOrd="2" destOrd="0" parTransId="{087738B5-FA80-4BE1-BFCC-122F7352F784}" sibTransId="{760F621C-9575-4E37-ABEF-745628250D5A}"/>
    <dgm:cxn modelId="{50EA8CAD-02B0-425D-B162-55CE3D269837}" srcId="{E3553C6E-35B6-43DD-BBCC-E5FD8C2C5F8E}" destId="{3020C4BF-D1CB-4B1E-9B94-8F5BC8C504D1}" srcOrd="1" destOrd="0" parTransId="{48EFB0BD-A5A1-4616-A85C-7D53E023EF24}" sibTransId="{2ADD43A0-50EE-4B2B-AD18-386504FF886B}"/>
    <dgm:cxn modelId="{FEFD7C2A-78C6-42EF-A069-D7694A4ABFF9}" srcId="{B3C6202F-F404-4662-871B-F1B7AD2B40FA}" destId="{DDFFBDD2-DB5E-41E8-B49E-CCE5D3F5882A}" srcOrd="0" destOrd="0" parTransId="{B3ADB06B-E1B2-4263-B794-A52384A01EAE}" sibTransId="{7A8C75EF-EE5A-47DB-AAC0-ED901ADCA810}"/>
    <dgm:cxn modelId="{A2551FE1-4E22-4ADF-B1A5-E63B5827B663}" type="presOf" srcId="{B3ADB06B-E1B2-4263-B794-A52384A01EAE}" destId="{D4F9C276-4818-42F6-AB2E-77641AC02539}" srcOrd="0" destOrd="0" presId="urn:microsoft.com/office/officeart/2005/8/layout/hierarchy3"/>
    <dgm:cxn modelId="{C8810CE5-2925-406C-840B-DED7B63AA76F}" type="presOf" srcId="{E3553C6E-35B6-43DD-BBCC-E5FD8C2C5F8E}" destId="{49D8DCE8-E515-4D9B-91F3-3233D6A0198D}" srcOrd="1" destOrd="0" presId="urn:microsoft.com/office/officeart/2005/8/layout/hierarchy3"/>
    <dgm:cxn modelId="{7061A152-25BC-4CB0-A091-FDB14D088974}" type="presOf" srcId="{D3344E01-6DB1-4113-B57A-9C3D2C2F9128}" destId="{DB6B2F82-45FA-4CE8-8521-AAF65325C895}" srcOrd="0" destOrd="0" presId="urn:microsoft.com/office/officeart/2005/8/layout/hierarchy3"/>
    <dgm:cxn modelId="{7F624262-CC68-43E4-8A6E-03C1956F3265}" srcId="{D3344E01-6DB1-4113-B57A-9C3D2C2F9128}" destId="{B3C6202F-F404-4662-871B-F1B7AD2B40FA}" srcOrd="0" destOrd="0" parTransId="{64001B9D-21F0-43FA-842D-502DD3466FB6}" sibTransId="{F93F0AA7-D998-4C3B-8083-9E213D5869D7}"/>
    <dgm:cxn modelId="{2FE6E447-3D05-44D0-8C32-8396DDF3BA16}" type="presOf" srcId="{087738B5-FA80-4BE1-BFCC-122F7352F784}" destId="{AA0E7653-6034-47CD-8AD3-4E688018EEDA}" srcOrd="0" destOrd="0" presId="urn:microsoft.com/office/officeart/2005/8/layout/hierarchy3"/>
    <dgm:cxn modelId="{AA2FEF03-4528-4004-8B64-A7A4D1BAF5ED}" type="presOf" srcId="{DDFFBDD2-DB5E-41E8-B49E-CCE5D3F5882A}" destId="{B170CE4B-7417-4C88-831C-29C0AD5B92BC}" srcOrd="0" destOrd="0" presId="urn:microsoft.com/office/officeart/2005/8/layout/hierarchy3"/>
    <dgm:cxn modelId="{B1E86143-F2AA-4D88-9B0F-D80EF0813C61}" type="presOf" srcId="{E3553C6E-35B6-43DD-BBCC-E5FD8C2C5F8E}" destId="{B51A0926-08E8-472D-80BE-993B054EE4B5}" srcOrd="0" destOrd="0" presId="urn:microsoft.com/office/officeart/2005/8/layout/hierarchy3"/>
    <dgm:cxn modelId="{2AD58072-BFCE-46F8-B638-49199596191B}" type="presOf" srcId="{3020C4BF-D1CB-4B1E-9B94-8F5BC8C504D1}" destId="{0E667A7D-A9CC-4CEE-A5AA-CA451565557E}" srcOrd="0" destOrd="0" presId="urn:microsoft.com/office/officeart/2005/8/layout/hierarchy3"/>
    <dgm:cxn modelId="{00672B31-D516-4CA6-BFD6-FF13B043D8EC}" type="presOf" srcId="{B3C6202F-F404-4662-871B-F1B7AD2B40FA}" destId="{029380C1-4970-4024-AB6C-08A1EF9BB486}" srcOrd="1" destOrd="0" presId="urn:microsoft.com/office/officeart/2005/8/layout/hierarchy3"/>
    <dgm:cxn modelId="{FC2EB523-A5C8-4335-B12F-88C3232773ED}" type="presOf" srcId="{B3C6202F-F404-4662-871B-F1B7AD2B40FA}" destId="{833CF8DE-703A-49D6-BB36-287820A8489D}" srcOrd="0" destOrd="0" presId="urn:microsoft.com/office/officeart/2005/8/layout/hierarchy3"/>
    <dgm:cxn modelId="{FE055921-A65A-4A0A-8A65-C7AC04BE78DF}" srcId="{D3344E01-6DB1-4113-B57A-9C3D2C2F9128}" destId="{E3553C6E-35B6-43DD-BBCC-E5FD8C2C5F8E}" srcOrd="1" destOrd="0" parTransId="{55A3D883-AA4C-480F-AC59-8D33688CC0FC}" sibTransId="{EDE6993A-ECC7-43E6-8ABA-EC577EB60812}"/>
    <dgm:cxn modelId="{881788BE-235D-4F98-8DEF-1273F1AE6D2F}" type="presOf" srcId="{D8F22195-C054-40BC-98AA-46A121F050AC}" destId="{73D9B99C-F971-4ACD-8D16-D4C93447D45C}" srcOrd="0" destOrd="0" presId="urn:microsoft.com/office/officeart/2005/8/layout/hierarchy3"/>
    <dgm:cxn modelId="{0E4EC845-F43E-426F-9848-E8C8989AE15A}" type="presOf" srcId="{BFE9B234-30A9-447F-ABA8-11AC4347E227}" destId="{B61F3C2B-B8FE-43FF-9983-CE60065127EA}" srcOrd="0" destOrd="0" presId="urn:microsoft.com/office/officeart/2005/8/layout/hierarchy3"/>
    <dgm:cxn modelId="{CBE4143F-C069-4C42-BA6B-943EFBE14EE5}" srcId="{E3553C6E-35B6-43DD-BBCC-E5FD8C2C5F8E}" destId="{D8F22195-C054-40BC-98AA-46A121F050AC}" srcOrd="0" destOrd="0" parTransId="{992C60E2-92E1-4DCA-B913-5503C6CD1200}" sibTransId="{FC4CFADA-A507-4C18-8CA0-2D210BFE6A20}"/>
    <dgm:cxn modelId="{351BB236-8457-4318-AADA-0E31F73554CB}" type="presParOf" srcId="{DB6B2F82-45FA-4CE8-8521-AAF65325C895}" destId="{38C64975-5931-4EE3-A6E2-31879341C25B}" srcOrd="0" destOrd="0" presId="urn:microsoft.com/office/officeart/2005/8/layout/hierarchy3"/>
    <dgm:cxn modelId="{27522786-5BF9-4D52-B4A7-33D830E6D03B}" type="presParOf" srcId="{38C64975-5931-4EE3-A6E2-31879341C25B}" destId="{F4B9D30A-862F-49C7-9A96-1DA010CE4CDC}" srcOrd="0" destOrd="0" presId="urn:microsoft.com/office/officeart/2005/8/layout/hierarchy3"/>
    <dgm:cxn modelId="{29C9CEAA-AAA5-4E35-B2CD-05292F9E711F}" type="presParOf" srcId="{F4B9D30A-862F-49C7-9A96-1DA010CE4CDC}" destId="{833CF8DE-703A-49D6-BB36-287820A8489D}" srcOrd="0" destOrd="0" presId="urn:microsoft.com/office/officeart/2005/8/layout/hierarchy3"/>
    <dgm:cxn modelId="{AFD0E7F1-E169-4375-ABD2-0DE1E1B77CCD}" type="presParOf" srcId="{F4B9D30A-862F-49C7-9A96-1DA010CE4CDC}" destId="{029380C1-4970-4024-AB6C-08A1EF9BB486}" srcOrd="1" destOrd="0" presId="urn:microsoft.com/office/officeart/2005/8/layout/hierarchy3"/>
    <dgm:cxn modelId="{1307E1FD-79BF-4F6B-923A-78E46DC7A2A7}" type="presParOf" srcId="{38C64975-5931-4EE3-A6E2-31879341C25B}" destId="{F4352E76-1E9A-464C-876D-EE195AA3B6C0}" srcOrd="1" destOrd="0" presId="urn:microsoft.com/office/officeart/2005/8/layout/hierarchy3"/>
    <dgm:cxn modelId="{1D538704-E7D0-4C34-9E03-F5864040708A}" type="presParOf" srcId="{F4352E76-1E9A-464C-876D-EE195AA3B6C0}" destId="{D4F9C276-4818-42F6-AB2E-77641AC02539}" srcOrd="0" destOrd="0" presId="urn:microsoft.com/office/officeart/2005/8/layout/hierarchy3"/>
    <dgm:cxn modelId="{76B5E51E-FB3F-4963-86D0-550AAA998641}" type="presParOf" srcId="{F4352E76-1E9A-464C-876D-EE195AA3B6C0}" destId="{B170CE4B-7417-4C88-831C-29C0AD5B92BC}" srcOrd="1" destOrd="0" presId="urn:microsoft.com/office/officeart/2005/8/layout/hierarchy3"/>
    <dgm:cxn modelId="{48CA3B8A-E850-4F47-BB26-EE40E175BBCE}" type="presParOf" srcId="{DB6B2F82-45FA-4CE8-8521-AAF65325C895}" destId="{8AA8F493-EC6F-47A9-B68B-535BFEBEAFE0}" srcOrd="1" destOrd="0" presId="urn:microsoft.com/office/officeart/2005/8/layout/hierarchy3"/>
    <dgm:cxn modelId="{2B468A62-F69A-424A-95F5-2FDA05E423F0}" type="presParOf" srcId="{8AA8F493-EC6F-47A9-B68B-535BFEBEAFE0}" destId="{35CDA9E2-A8AC-4307-8B47-768F49E1BCA8}" srcOrd="0" destOrd="0" presId="urn:microsoft.com/office/officeart/2005/8/layout/hierarchy3"/>
    <dgm:cxn modelId="{41750EEB-21AD-4C5B-A68C-E64C33FC53A2}" type="presParOf" srcId="{35CDA9E2-A8AC-4307-8B47-768F49E1BCA8}" destId="{B51A0926-08E8-472D-80BE-993B054EE4B5}" srcOrd="0" destOrd="0" presId="urn:microsoft.com/office/officeart/2005/8/layout/hierarchy3"/>
    <dgm:cxn modelId="{BC0864B2-B2A5-4F15-9EC9-0648F32CCA98}" type="presParOf" srcId="{35CDA9E2-A8AC-4307-8B47-768F49E1BCA8}" destId="{49D8DCE8-E515-4D9B-91F3-3233D6A0198D}" srcOrd="1" destOrd="0" presId="urn:microsoft.com/office/officeart/2005/8/layout/hierarchy3"/>
    <dgm:cxn modelId="{655F7A3F-B78A-4CF8-A6AF-EFB681BBFCB8}" type="presParOf" srcId="{8AA8F493-EC6F-47A9-B68B-535BFEBEAFE0}" destId="{9FA2B49E-0C54-4F28-96BA-BCD9967127BD}" srcOrd="1" destOrd="0" presId="urn:microsoft.com/office/officeart/2005/8/layout/hierarchy3"/>
    <dgm:cxn modelId="{3E15396B-D7E7-4B57-8F53-7932E85080DA}" type="presParOf" srcId="{9FA2B49E-0C54-4F28-96BA-BCD9967127BD}" destId="{9A754264-C7B3-4420-9C85-79085F64E580}" srcOrd="0" destOrd="0" presId="urn:microsoft.com/office/officeart/2005/8/layout/hierarchy3"/>
    <dgm:cxn modelId="{91B12E73-7C5B-43A6-B2C6-F467BB7A8CA1}" type="presParOf" srcId="{9FA2B49E-0C54-4F28-96BA-BCD9967127BD}" destId="{73D9B99C-F971-4ACD-8D16-D4C93447D45C}" srcOrd="1" destOrd="0" presId="urn:microsoft.com/office/officeart/2005/8/layout/hierarchy3"/>
    <dgm:cxn modelId="{A544FD51-6456-40DE-91A8-C01B8F818E51}" type="presParOf" srcId="{9FA2B49E-0C54-4F28-96BA-BCD9967127BD}" destId="{9363AED3-C1E7-4ECA-B10F-F160FE683DFD}" srcOrd="2" destOrd="0" presId="urn:microsoft.com/office/officeart/2005/8/layout/hierarchy3"/>
    <dgm:cxn modelId="{DD8EED68-0E23-4278-BEB3-85F2D5DD48C5}" type="presParOf" srcId="{9FA2B49E-0C54-4F28-96BA-BCD9967127BD}" destId="{0E667A7D-A9CC-4CEE-A5AA-CA451565557E}" srcOrd="3" destOrd="0" presId="urn:microsoft.com/office/officeart/2005/8/layout/hierarchy3"/>
    <dgm:cxn modelId="{2FEDA4FE-DB72-4E42-933D-3533D6B73A35}" type="presParOf" srcId="{9FA2B49E-0C54-4F28-96BA-BCD9967127BD}" destId="{AA0E7653-6034-47CD-8AD3-4E688018EEDA}" srcOrd="4" destOrd="0" presId="urn:microsoft.com/office/officeart/2005/8/layout/hierarchy3"/>
    <dgm:cxn modelId="{639F7A92-247D-4022-8ED8-0F53217A909F}" type="presParOf" srcId="{9FA2B49E-0C54-4F28-96BA-BCD9967127BD}" destId="{B61F3C2B-B8FE-43FF-9983-CE60065127E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3587F0-D546-4934-95A5-3C5CABCF18A6}" type="doc">
      <dgm:prSet loTypeId="urn:microsoft.com/office/officeart/2008/layout/VerticalCurvedList" loCatId="list" qsTypeId="urn:microsoft.com/office/officeart/2005/8/quickstyle/simple2" qsCatId="simple" csTypeId="urn:microsoft.com/office/officeart/2005/8/colors/accent6_1" csCatId="accent6" phldr="1"/>
      <dgm:spPr/>
      <dgm:t>
        <a:bodyPr/>
        <a:lstStyle/>
        <a:p>
          <a:endParaRPr lang="es-MX"/>
        </a:p>
      </dgm:t>
    </dgm:pt>
    <dgm:pt modelId="{5A916F94-A419-4E82-A932-2F4B49E0195F}">
      <dgm:prSet phldrT="[Texto]" custT="1"/>
      <dgm:spPr>
        <a:xfrm>
          <a:off x="448579" y="304441"/>
          <a:ext cx="5708713"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gm:spPr>
      <dgm:t>
        <a:bodyPr/>
        <a:lstStyle/>
        <a:p>
          <a:r>
            <a:rPr lang="es-MX" sz="2400" dirty="0" smtClean="0">
              <a:solidFill>
                <a:sysClr val="windowText" lastClr="000000">
                  <a:hueOff val="0"/>
                  <a:satOff val="0"/>
                  <a:lumOff val="0"/>
                  <a:alphaOff val="0"/>
                </a:sysClr>
              </a:solidFill>
              <a:latin typeface="+mn-lt"/>
              <a:ea typeface="+mn-ea"/>
              <a:cs typeface="+mn-cs"/>
            </a:rPr>
            <a:t>Identidad corporativa</a:t>
          </a:r>
          <a:endParaRPr lang="es-MX" sz="2400" dirty="0">
            <a:solidFill>
              <a:sysClr val="windowText" lastClr="000000">
                <a:hueOff val="0"/>
                <a:satOff val="0"/>
                <a:lumOff val="0"/>
                <a:alphaOff val="0"/>
              </a:sysClr>
            </a:solidFill>
            <a:latin typeface="+mn-lt"/>
            <a:ea typeface="+mn-ea"/>
            <a:cs typeface="+mn-cs"/>
          </a:endParaRPr>
        </a:p>
      </dgm:t>
    </dgm:pt>
    <dgm:pt modelId="{CAF4190D-B115-4E59-BC68-315E18AFF1C0}" type="parTrans" cxnId="{72AF751A-5C41-441E-9016-880B0893564E}">
      <dgm:prSet/>
      <dgm:spPr/>
      <dgm:t>
        <a:bodyPr/>
        <a:lstStyle/>
        <a:p>
          <a:endParaRPr lang="es-MX" sz="2400">
            <a:latin typeface="+mn-lt"/>
          </a:endParaRPr>
        </a:p>
      </dgm:t>
    </dgm:pt>
    <dgm:pt modelId="{010B3AC1-47C4-444C-9831-B3D45343879C}" type="sibTrans" cxnId="{72AF751A-5C41-441E-9016-880B0893564E}">
      <dgm:prSet/>
      <dgm:spPr>
        <a:xfrm>
          <a:off x="-4476621" y="-686512"/>
          <a:ext cx="5332979" cy="5332979"/>
        </a:xfrm>
        <a:prstGeom prst="blockArc">
          <a:avLst>
            <a:gd name="adj1" fmla="val 18900000"/>
            <a:gd name="adj2" fmla="val 2700000"/>
            <a:gd name="adj3" fmla="val 405"/>
          </a:avLst>
        </a:prstGeom>
        <a:noFill/>
        <a:ln w="19050" cap="rnd" cmpd="sng" algn="ctr">
          <a:solidFill>
            <a:srgbClr val="D53DD0">
              <a:shade val="60000"/>
              <a:hueOff val="0"/>
              <a:satOff val="0"/>
              <a:lumOff val="0"/>
              <a:alphaOff val="0"/>
            </a:srgbClr>
          </a:solidFill>
          <a:prstDash val="solid"/>
        </a:ln>
        <a:effectLst/>
      </dgm:spPr>
      <dgm:t>
        <a:bodyPr/>
        <a:lstStyle/>
        <a:p>
          <a:endParaRPr lang="es-MX" sz="2400">
            <a:latin typeface="+mn-lt"/>
          </a:endParaRPr>
        </a:p>
      </dgm:t>
    </dgm:pt>
    <dgm:pt modelId="{AADE6145-A0D0-44DC-B169-65F4038EA336}">
      <dgm:prSet phldrT="[Texto]" custT="1"/>
      <dgm:spPr>
        <a:xfrm>
          <a:off x="797847" y="1218398"/>
          <a:ext cx="5359445"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gm:spPr>
      <dgm:t>
        <a:bodyPr/>
        <a:lstStyle/>
        <a:p>
          <a:r>
            <a:rPr lang="es-MX" sz="2400" dirty="0" smtClean="0">
              <a:solidFill>
                <a:sysClr val="windowText" lastClr="000000">
                  <a:hueOff val="0"/>
                  <a:satOff val="0"/>
                  <a:lumOff val="0"/>
                  <a:alphaOff val="0"/>
                </a:sysClr>
              </a:solidFill>
              <a:latin typeface="+mn-lt"/>
              <a:ea typeface="+mn-ea"/>
              <a:cs typeface="+mn-cs"/>
            </a:rPr>
            <a:t>Comunicación corporativa</a:t>
          </a:r>
          <a:endParaRPr lang="es-MX" sz="2400" dirty="0">
            <a:solidFill>
              <a:sysClr val="windowText" lastClr="000000">
                <a:hueOff val="0"/>
                <a:satOff val="0"/>
                <a:lumOff val="0"/>
                <a:alphaOff val="0"/>
              </a:sysClr>
            </a:solidFill>
            <a:latin typeface="+mn-lt"/>
            <a:ea typeface="+mn-ea"/>
            <a:cs typeface="+mn-cs"/>
          </a:endParaRPr>
        </a:p>
      </dgm:t>
    </dgm:pt>
    <dgm:pt modelId="{263C9D5A-DB2C-43FE-BC65-C0EB8DF3538E}" type="parTrans" cxnId="{DA178C8C-B5C6-4CD6-BC69-18AFA5649B44}">
      <dgm:prSet/>
      <dgm:spPr/>
      <dgm:t>
        <a:bodyPr/>
        <a:lstStyle/>
        <a:p>
          <a:endParaRPr lang="es-MX" sz="2400">
            <a:latin typeface="+mn-lt"/>
          </a:endParaRPr>
        </a:p>
      </dgm:t>
    </dgm:pt>
    <dgm:pt modelId="{790ECB44-37AE-4E59-BA73-2D3FFB6897F0}" type="sibTrans" cxnId="{DA178C8C-B5C6-4CD6-BC69-18AFA5649B44}">
      <dgm:prSet/>
      <dgm:spPr/>
      <dgm:t>
        <a:bodyPr/>
        <a:lstStyle/>
        <a:p>
          <a:endParaRPr lang="es-MX" sz="2400">
            <a:latin typeface="+mn-lt"/>
          </a:endParaRPr>
        </a:p>
      </dgm:t>
    </dgm:pt>
    <dgm:pt modelId="{9F77DB88-7D1A-4293-9F95-79D6E135E6EB}">
      <dgm:prSet custT="1"/>
      <dgm:spPr>
        <a:xfrm>
          <a:off x="797847" y="2132356"/>
          <a:ext cx="5359445"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gm:spPr>
      <dgm:t>
        <a:bodyPr/>
        <a:lstStyle/>
        <a:p>
          <a:r>
            <a:rPr lang="es-MX" sz="2400" dirty="0" smtClean="0">
              <a:solidFill>
                <a:sysClr val="windowText" lastClr="000000">
                  <a:hueOff val="0"/>
                  <a:satOff val="0"/>
                  <a:lumOff val="0"/>
                  <a:alphaOff val="0"/>
                </a:sysClr>
              </a:solidFill>
              <a:latin typeface="+mn-lt"/>
              <a:ea typeface="+mn-ea"/>
              <a:cs typeface="+mn-cs"/>
            </a:rPr>
            <a:t>Cultura corporativa</a:t>
          </a:r>
          <a:endParaRPr lang="es-MX" sz="2400" dirty="0">
            <a:solidFill>
              <a:sysClr val="windowText" lastClr="000000">
                <a:hueOff val="0"/>
                <a:satOff val="0"/>
                <a:lumOff val="0"/>
                <a:alphaOff val="0"/>
              </a:sysClr>
            </a:solidFill>
            <a:latin typeface="+mn-lt"/>
            <a:ea typeface="+mn-ea"/>
            <a:cs typeface="+mn-cs"/>
          </a:endParaRPr>
        </a:p>
      </dgm:t>
    </dgm:pt>
    <dgm:pt modelId="{849404C2-0C6D-4BEA-A240-FBE0F3B6569B}" type="parTrans" cxnId="{471129B0-DAF0-49DF-A765-88D65192BCDB}">
      <dgm:prSet/>
      <dgm:spPr/>
      <dgm:t>
        <a:bodyPr/>
        <a:lstStyle/>
        <a:p>
          <a:endParaRPr lang="es-MX" sz="2400">
            <a:latin typeface="+mn-lt"/>
          </a:endParaRPr>
        </a:p>
      </dgm:t>
    </dgm:pt>
    <dgm:pt modelId="{23AA566B-80C5-4AFC-9ECB-88E71C5D6AB4}" type="sibTrans" cxnId="{471129B0-DAF0-49DF-A765-88D65192BCDB}">
      <dgm:prSet/>
      <dgm:spPr/>
      <dgm:t>
        <a:bodyPr/>
        <a:lstStyle/>
        <a:p>
          <a:endParaRPr lang="es-MX" sz="2400">
            <a:latin typeface="+mn-lt"/>
          </a:endParaRPr>
        </a:p>
      </dgm:t>
    </dgm:pt>
    <dgm:pt modelId="{4EFF60B7-761F-41EE-8C31-88D222BA8CD8}">
      <dgm:prSet custT="1"/>
      <dgm:spPr>
        <a:xfrm>
          <a:off x="448579" y="3046314"/>
          <a:ext cx="5708713"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gm:spPr>
      <dgm:t>
        <a:bodyPr/>
        <a:lstStyle/>
        <a:p>
          <a:r>
            <a:rPr lang="es-MX" sz="2400" dirty="0" smtClean="0">
              <a:solidFill>
                <a:sysClr val="windowText" lastClr="000000">
                  <a:hueOff val="0"/>
                  <a:satOff val="0"/>
                  <a:lumOff val="0"/>
                  <a:alphaOff val="0"/>
                </a:sysClr>
              </a:solidFill>
              <a:latin typeface="+mn-lt"/>
              <a:ea typeface="+mn-ea"/>
              <a:cs typeface="+mn-cs"/>
            </a:rPr>
            <a:t>Propuesta de valor</a:t>
          </a:r>
          <a:endParaRPr lang="es-MX" sz="2400" dirty="0">
            <a:solidFill>
              <a:sysClr val="windowText" lastClr="000000">
                <a:hueOff val="0"/>
                <a:satOff val="0"/>
                <a:lumOff val="0"/>
                <a:alphaOff val="0"/>
              </a:sysClr>
            </a:solidFill>
            <a:latin typeface="+mn-lt"/>
            <a:ea typeface="+mn-ea"/>
            <a:cs typeface="+mn-cs"/>
          </a:endParaRPr>
        </a:p>
      </dgm:t>
    </dgm:pt>
    <dgm:pt modelId="{14D5AED6-7F53-45CB-B11F-0B91A5200079}" type="parTrans" cxnId="{8719B193-4980-4628-9FC8-50DCCD83ED6C}">
      <dgm:prSet/>
      <dgm:spPr/>
      <dgm:t>
        <a:bodyPr/>
        <a:lstStyle/>
        <a:p>
          <a:endParaRPr lang="es-MX" sz="2400">
            <a:latin typeface="+mn-lt"/>
          </a:endParaRPr>
        </a:p>
      </dgm:t>
    </dgm:pt>
    <dgm:pt modelId="{C57235EB-91C6-4AF7-B346-41CED56E60ED}" type="sibTrans" cxnId="{8719B193-4980-4628-9FC8-50DCCD83ED6C}">
      <dgm:prSet/>
      <dgm:spPr/>
      <dgm:t>
        <a:bodyPr/>
        <a:lstStyle/>
        <a:p>
          <a:endParaRPr lang="es-MX" sz="2400">
            <a:latin typeface="+mn-lt"/>
          </a:endParaRPr>
        </a:p>
      </dgm:t>
    </dgm:pt>
    <dgm:pt modelId="{25BE9FD1-E488-41DE-905B-29890C544FA9}" type="pres">
      <dgm:prSet presAssocID="{513587F0-D546-4934-95A5-3C5CABCF18A6}" presName="Name0" presStyleCnt="0">
        <dgm:presLayoutVars>
          <dgm:chMax val="7"/>
          <dgm:chPref val="7"/>
          <dgm:dir/>
        </dgm:presLayoutVars>
      </dgm:prSet>
      <dgm:spPr/>
      <dgm:t>
        <a:bodyPr/>
        <a:lstStyle/>
        <a:p>
          <a:endParaRPr lang="es-MX"/>
        </a:p>
      </dgm:t>
    </dgm:pt>
    <dgm:pt modelId="{49DAB693-FAF9-4316-BD8D-4C79776DC3DA}" type="pres">
      <dgm:prSet presAssocID="{513587F0-D546-4934-95A5-3C5CABCF18A6}" presName="Name1" presStyleCnt="0"/>
      <dgm:spPr/>
      <dgm:t>
        <a:bodyPr/>
        <a:lstStyle/>
        <a:p>
          <a:endParaRPr lang="es-MX"/>
        </a:p>
      </dgm:t>
    </dgm:pt>
    <dgm:pt modelId="{3E234B3C-355C-4FA0-9D89-6BF6A7FC7C85}" type="pres">
      <dgm:prSet presAssocID="{513587F0-D546-4934-95A5-3C5CABCF18A6}" presName="cycle" presStyleCnt="0"/>
      <dgm:spPr/>
      <dgm:t>
        <a:bodyPr/>
        <a:lstStyle/>
        <a:p>
          <a:endParaRPr lang="es-MX"/>
        </a:p>
      </dgm:t>
    </dgm:pt>
    <dgm:pt modelId="{C766DA30-B535-4613-BCF8-26F84E2821B4}" type="pres">
      <dgm:prSet presAssocID="{513587F0-D546-4934-95A5-3C5CABCF18A6}" presName="srcNode" presStyleLbl="node1" presStyleIdx="0" presStyleCnt="4"/>
      <dgm:spPr/>
      <dgm:t>
        <a:bodyPr/>
        <a:lstStyle/>
        <a:p>
          <a:endParaRPr lang="es-MX"/>
        </a:p>
      </dgm:t>
    </dgm:pt>
    <dgm:pt modelId="{33A3F1E1-2403-4B87-B0C3-1C0069EDC7F1}" type="pres">
      <dgm:prSet presAssocID="{513587F0-D546-4934-95A5-3C5CABCF18A6}" presName="conn" presStyleLbl="parChTrans1D2" presStyleIdx="0" presStyleCnt="1"/>
      <dgm:spPr/>
      <dgm:t>
        <a:bodyPr/>
        <a:lstStyle/>
        <a:p>
          <a:endParaRPr lang="es-MX"/>
        </a:p>
      </dgm:t>
    </dgm:pt>
    <dgm:pt modelId="{BA527968-DA6D-462E-826E-053F15113239}" type="pres">
      <dgm:prSet presAssocID="{513587F0-D546-4934-95A5-3C5CABCF18A6}" presName="extraNode" presStyleLbl="node1" presStyleIdx="0" presStyleCnt="4"/>
      <dgm:spPr/>
      <dgm:t>
        <a:bodyPr/>
        <a:lstStyle/>
        <a:p>
          <a:endParaRPr lang="es-MX"/>
        </a:p>
      </dgm:t>
    </dgm:pt>
    <dgm:pt modelId="{560B9C36-4BD3-4626-92FF-B46295254822}" type="pres">
      <dgm:prSet presAssocID="{513587F0-D546-4934-95A5-3C5CABCF18A6}" presName="dstNode" presStyleLbl="node1" presStyleIdx="0" presStyleCnt="4"/>
      <dgm:spPr/>
      <dgm:t>
        <a:bodyPr/>
        <a:lstStyle/>
        <a:p>
          <a:endParaRPr lang="es-MX"/>
        </a:p>
      </dgm:t>
    </dgm:pt>
    <dgm:pt modelId="{02CCBFB4-95B5-4327-858B-F1F3EFEB1713}" type="pres">
      <dgm:prSet presAssocID="{5A916F94-A419-4E82-A932-2F4B49E0195F}" presName="text_1" presStyleLbl="node1" presStyleIdx="0" presStyleCnt="4">
        <dgm:presLayoutVars>
          <dgm:bulletEnabled val="1"/>
        </dgm:presLayoutVars>
      </dgm:prSet>
      <dgm:spPr/>
      <dgm:t>
        <a:bodyPr/>
        <a:lstStyle/>
        <a:p>
          <a:endParaRPr lang="es-MX"/>
        </a:p>
      </dgm:t>
    </dgm:pt>
    <dgm:pt modelId="{B8EEFBFC-3F2C-4223-B228-3807DD7B0B99}" type="pres">
      <dgm:prSet presAssocID="{5A916F94-A419-4E82-A932-2F4B49E0195F}" presName="accent_1" presStyleCnt="0"/>
      <dgm:spPr/>
      <dgm:t>
        <a:bodyPr/>
        <a:lstStyle/>
        <a:p>
          <a:endParaRPr lang="es-MX"/>
        </a:p>
      </dgm:t>
    </dgm:pt>
    <dgm:pt modelId="{C8C6F83A-8AEC-4291-B26E-DD536EC79997}" type="pres">
      <dgm:prSet presAssocID="{5A916F94-A419-4E82-A932-2F4B49E0195F}" presName="accentRepeatNode" presStyleLbl="solidFgAcc1" presStyleIdx="0" presStyleCnt="4"/>
      <dgm:spPr>
        <a:xfrm>
          <a:off x="67829" y="228291"/>
          <a:ext cx="761499" cy="761499"/>
        </a:xfrm>
        <a:prstGeom prst="ellipse">
          <a:avLst/>
        </a:prstGeom>
        <a:blipFill rotWithShape="0">
          <a:blip xmlns:r="http://schemas.openxmlformats.org/officeDocument/2006/relationships" r:embed="rId1"/>
          <a:stretch>
            <a:fillRect/>
          </a:stretch>
        </a:blipFill>
        <a:ln w="19050" cap="rnd" cmpd="sng" algn="ctr">
          <a:solidFill>
            <a:srgbClr val="D53DD0">
              <a:hueOff val="0"/>
              <a:satOff val="0"/>
              <a:lumOff val="0"/>
              <a:alphaOff val="0"/>
            </a:srgbClr>
          </a:solidFill>
          <a:prstDash val="solid"/>
        </a:ln>
        <a:effectLst/>
      </dgm:spPr>
      <dgm:t>
        <a:bodyPr/>
        <a:lstStyle/>
        <a:p>
          <a:endParaRPr lang="es-MX"/>
        </a:p>
      </dgm:t>
    </dgm:pt>
    <dgm:pt modelId="{390D4B6D-09EC-45AD-B02D-5FE578299F84}" type="pres">
      <dgm:prSet presAssocID="{AADE6145-A0D0-44DC-B169-65F4038EA336}" presName="text_2" presStyleLbl="node1" presStyleIdx="1" presStyleCnt="4">
        <dgm:presLayoutVars>
          <dgm:bulletEnabled val="1"/>
        </dgm:presLayoutVars>
      </dgm:prSet>
      <dgm:spPr/>
      <dgm:t>
        <a:bodyPr/>
        <a:lstStyle/>
        <a:p>
          <a:endParaRPr lang="es-MX"/>
        </a:p>
      </dgm:t>
    </dgm:pt>
    <dgm:pt modelId="{C3BF030B-040D-49BF-8F6C-671529FBF9AB}" type="pres">
      <dgm:prSet presAssocID="{AADE6145-A0D0-44DC-B169-65F4038EA336}" presName="accent_2" presStyleCnt="0"/>
      <dgm:spPr/>
      <dgm:t>
        <a:bodyPr/>
        <a:lstStyle/>
        <a:p>
          <a:endParaRPr lang="es-MX"/>
        </a:p>
      </dgm:t>
    </dgm:pt>
    <dgm:pt modelId="{54456C4D-627A-4407-8AE4-3F66490B32D6}" type="pres">
      <dgm:prSet presAssocID="{AADE6145-A0D0-44DC-B169-65F4038EA336}" presName="accentRepeatNode" presStyleLbl="solidFgAcc1" presStyleIdx="1" presStyleCnt="4"/>
      <dgm:spPr>
        <a:xfrm>
          <a:off x="417097" y="1142249"/>
          <a:ext cx="761499" cy="761499"/>
        </a:xfrm>
        <a:prstGeom prst="ellipse">
          <a:avLst/>
        </a:prstGeom>
        <a:blipFill rotWithShape="0">
          <a:blip xmlns:r="http://schemas.openxmlformats.org/officeDocument/2006/relationships" r:embed="rId2"/>
          <a:stretch>
            <a:fillRect/>
          </a:stretch>
        </a:blipFill>
        <a:ln w="19050" cap="rnd" cmpd="sng" algn="ctr">
          <a:solidFill>
            <a:srgbClr val="D53DD0">
              <a:hueOff val="0"/>
              <a:satOff val="0"/>
              <a:lumOff val="0"/>
              <a:alphaOff val="0"/>
            </a:srgbClr>
          </a:solidFill>
          <a:prstDash val="solid"/>
        </a:ln>
        <a:effectLst/>
      </dgm:spPr>
      <dgm:t>
        <a:bodyPr/>
        <a:lstStyle/>
        <a:p>
          <a:endParaRPr lang="es-MX"/>
        </a:p>
      </dgm:t>
    </dgm:pt>
    <dgm:pt modelId="{E857A8FF-3387-4EB4-A72C-6A8AC7B074B1}" type="pres">
      <dgm:prSet presAssocID="{9F77DB88-7D1A-4293-9F95-79D6E135E6EB}" presName="text_3" presStyleLbl="node1" presStyleIdx="2" presStyleCnt="4">
        <dgm:presLayoutVars>
          <dgm:bulletEnabled val="1"/>
        </dgm:presLayoutVars>
      </dgm:prSet>
      <dgm:spPr/>
      <dgm:t>
        <a:bodyPr/>
        <a:lstStyle/>
        <a:p>
          <a:endParaRPr lang="es-MX"/>
        </a:p>
      </dgm:t>
    </dgm:pt>
    <dgm:pt modelId="{CFA117C2-20FE-47DD-B0F6-34602B74CB7F}" type="pres">
      <dgm:prSet presAssocID="{9F77DB88-7D1A-4293-9F95-79D6E135E6EB}" presName="accent_3" presStyleCnt="0"/>
      <dgm:spPr/>
      <dgm:t>
        <a:bodyPr/>
        <a:lstStyle/>
        <a:p>
          <a:endParaRPr lang="es-MX"/>
        </a:p>
      </dgm:t>
    </dgm:pt>
    <dgm:pt modelId="{2AEAEF90-70A0-427F-9C44-F2DE7F1BEF38}" type="pres">
      <dgm:prSet presAssocID="{9F77DB88-7D1A-4293-9F95-79D6E135E6EB}" presName="accentRepeatNode" presStyleLbl="solidFgAcc1" presStyleIdx="2" presStyleCnt="4"/>
      <dgm:spPr>
        <a:xfrm>
          <a:off x="417097" y="2056206"/>
          <a:ext cx="761499" cy="761499"/>
        </a:xfrm>
        <a:prstGeom prst="ellipse">
          <a:avLst/>
        </a:prstGeom>
        <a:blipFill rotWithShape="0">
          <a:blip xmlns:r="http://schemas.openxmlformats.org/officeDocument/2006/relationships" r:embed="rId3"/>
          <a:stretch>
            <a:fillRect/>
          </a:stretch>
        </a:blipFill>
        <a:ln w="19050" cap="rnd" cmpd="sng" algn="ctr">
          <a:solidFill>
            <a:srgbClr val="D53DD0">
              <a:hueOff val="0"/>
              <a:satOff val="0"/>
              <a:lumOff val="0"/>
              <a:alphaOff val="0"/>
            </a:srgbClr>
          </a:solidFill>
          <a:prstDash val="solid"/>
        </a:ln>
        <a:effectLst/>
      </dgm:spPr>
      <dgm:t>
        <a:bodyPr/>
        <a:lstStyle/>
        <a:p>
          <a:endParaRPr lang="es-MX"/>
        </a:p>
      </dgm:t>
    </dgm:pt>
    <dgm:pt modelId="{E5DC38C6-929C-4CA2-9AC2-88033BB58D9F}" type="pres">
      <dgm:prSet presAssocID="{4EFF60B7-761F-41EE-8C31-88D222BA8CD8}" presName="text_4" presStyleLbl="node1" presStyleIdx="3" presStyleCnt="4">
        <dgm:presLayoutVars>
          <dgm:bulletEnabled val="1"/>
        </dgm:presLayoutVars>
      </dgm:prSet>
      <dgm:spPr/>
      <dgm:t>
        <a:bodyPr/>
        <a:lstStyle/>
        <a:p>
          <a:endParaRPr lang="es-MX"/>
        </a:p>
      </dgm:t>
    </dgm:pt>
    <dgm:pt modelId="{F39C45A3-08C1-481D-A045-1FCBD47DB2F9}" type="pres">
      <dgm:prSet presAssocID="{4EFF60B7-761F-41EE-8C31-88D222BA8CD8}" presName="accent_4" presStyleCnt="0"/>
      <dgm:spPr/>
      <dgm:t>
        <a:bodyPr/>
        <a:lstStyle/>
        <a:p>
          <a:endParaRPr lang="es-MX"/>
        </a:p>
      </dgm:t>
    </dgm:pt>
    <dgm:pt modelId="{328B8EA8-5F13-40BF-BA8B-5F672B552A94}" type="pres">
      <dgm:prSet presAssocID="{4EFF60B7-761F-41EE-8C31-88D222BA8CD8}" presName="accentRepeatNode" presStyleLbl="solidFgAcc1" presStyleIdx="3" presStyleCnt="4"/>
      <dgm:spPr>
        <a:xfrm>
          <a:off x="67829" y="2970164"/>
          <a:ext cx="761499" cy="761499"/>
        </a:xfrm>
        <a:prstGeom prst="ellipse">
          <a:avLst/>
        </a:prstGeom>
        <a:blipFill rotWithShape="0">
          <a:blip xmlns:r="http://schemas.openxmlformats.org/officeDocument/2006/relationships" r:embed="rId4"/>
          <a:stretch>
            <a:fillRect/>
          </a:stretch>
        </a:blipFill>
        <a:ln w="19050" cap="rnd" cmpd="sng" algn="ctr">
          <a:solidFill>
            <a:srgbClr val="D53DD0">
              <a:hueOff val="0"/>
              <a:satOff val="0"/>
              <a:lumOff val="0"/>
              <a:alphaOff val="0"/>
            </a:srgbClr>
          </a:solidFill>
          <a:prstDash val="solid"/>
        </a:ln>
        <a:effectLst/>
      </dgm:spPr>
      <dgm:t>
        <a:bodyPr/>
        <a:lstStyle/>
        <a:p>
          <a:endParaRPr lang="es-MX"/>
        </a:p>
      </dgm:t>
    </dgm:pt>
  </dgm:ptLst>
  <dgm:cxnLst>
    <dgm:cxn modelId="{B062DAF8-6EF5-4658-9A6B-36CD0B49908B}" type="presOf" srcId="{4EFF60B7-761F-41EE-8C31-88D222BA8CD8}" destId="{E5DC38C6-929C-4CA2-9AC2-88033BB58D9F}" srcOrd="0" destOrd="0" presId="urn:microsoft.com/office/officeart/2008/layout/VerticalCurvedList"/>
    <dgm:cxn modelId="{67E9CFB4-A38F-4B8C-94CC-367C6966231E}" type="presOf" srcId="{010B3AC1-47C4-444C-9831-B3D45343879C}" destId="{33A3F1E1-2403-4B87-B0C3-1C0069EDC7F1}" srcOrd="0" destOrd="0" presId="urn:microsoft.com/office/officeart/2008/layout/VerticalCurvedList"/>
    <dgm:cxn modelId="{9D74602B-BCC3-487C-975A-4C2D27DAB9AF}" type="presOf" srcId="{AADE6145-A0D0-44DC-B169-65F4038EA336}" destId="{390D4B6D-09EC-45AD-B02D-5FE578299F84}" srcOrd="0" destOrd="0" presId="urn:microsoft.com/office/officeart/2008/layout/VerticalCurvedList"/>
    <dgm:cxn modelId="{6A2D0221-983E-42F7-9E3F-F581421919EF}" type="presOf" srcId="{5A916F94-A419-4E82-A932-2F4B49E0195F}" destId="{02CCBFB4-95B5-4327-858B-F1F3EFEB1713}" srcOrd="0" destOrd="0" presId="urn:microsoft.com/office/officeart/2008/layout/VerticalCurvedList"/>
    <dgm:cxn modelId="{72AF751A-5C41-441E-9016-880B0893564E}" srcId="{513587F0-D546-4934-95A5-3C5CABCF18A6}" destId="{5A916F94-A419-4E82-A932-2F4B49E0195F}" srcOrd="0" destOrd="0" parTransId="{CAF4190D-B115-4E59-BC68-315E18AFF1C0}" sibTransId="{010B3AC1-47C4-444C-9831-B3D45343879C}"/>
    <dgm:cxn modelId="{DA178C8C-B5C6-4CD6-BC69-18AFA5649B44}" srcId="{513587F0-D546-4934-95A5-3C5CABCF18A6}" destId="{AADE6145-A0D0-44DC-B169-65F4038EA336}" srcOrd="1" destOrd="0" parTransId="{263C9D5A-DB2C-43FE-BC65-C0EB8DF3538E}" sibTransId="{790ECB44-37AE-4E59-BA73-2D3FFB6897F0}"/>
    <dgm:cxn modelId="{30B9A9D4-03F4-4BBA-B10E-7FA57899D90C}" type="presOf" srcId="{9F77DB88-7D1A-4293-9F95-79D6E135E6EB}" destId="{E857A8FF-3387-4EB4-A72C-6A8AC7B074B1}" srcOrd="0" destOrd="0" presId="urn:microsoft.com/office/officeart/2008/layout/VerticalCurvedList"/>
    <dgm:cxn modelId="{8719B193-4980-4628-9FC8-50DCCD83ED6C}" srcId="{513587F0-D546-4934-95A5-3C5CABCF18A6}" destId="{4EFF60B7-761F-41EE-8C31-88D222BA8CD8}" srcOrd="3" destOrd="0" parTransId="{14D5AED6-7F53-45CB-B11F-0B91A5200079}" sibTransId="{C57235EB-91C6-4AF7-B346-41CED56E60ED}"/>
    <dgm:cxn modelId="{471129B0-DAF0-49DF-A765-88D65192BCDB}" srcId="{513587F0-D546-4934-95A5-3C5CABCF18A6}" destId="{9F77DB88-7D1A-4293-9F95-79D6E135E6EB}" srcOrd="2" destOrd="0" parTransId="{849404C2-0C6D-4BEA-A240-FBE0F3B6569B}" sibTransId="{23AA566B-80C5-4AFC-9ECB-88E71C5D6AB4}"/>
    <dgm:cxn modelId="{F7C32D71-3BD7-4EB4-AA02-421C7FDA8BF7}" type="presOf" srcId="{513587F0-D546-4934-95A5-3C5CABCF18A6}" destId="{25BE9FD1-E488-41DE-905B-29890C544FA9}" srcOrd="0" destOrd="0" presId="urn:microsoft.com/office/officeart/2008/layout/VerticalCurvedList"/>
    <dgm:cxn modelId="{39F94C77-C6FD-41E7-A791-A56468783E3A}" type="presParOf" srcId="{25BE9FD1-E488-41DE-905B-29890C544FA9}" destId="{49DAB693-FAF9-4316-BD8D-4C79776DC3DA}" srcOrd="0" destOrd="0" presId="urn:microsoft.com/office/officeart/2008/layout/VerticalCurvedList"/>
    <dgm:cxn modelId="{37C8900D-8C44-4E56-990F-BECEEA4D0AE7}" type="presParOf" srcId="{49DAB693-FAF9-4316-BD8D-4C79776DC3DA}" destId="{3E234B3C-355C-4FA0-9D89-6BF6A7FC7C85}" srcOrd="0" destOrd="0" presId="urn:microsoft.com/office/officeart/2008/layout/VerticalCurvedList"/>
    <dgm:cxn modelId="{E9550FCC-532E-4E95-843C-DED194FBEBDE}" type="presParOf" srcId="{3E234B3C-355C-4FA0-9D89-6BF6A7FC7C85}" destId="{C766DA30-B535-4613-BCF8-26F84E2821B4}" srcOrd="0" destOrd="0" presId="urn:microsoft.com/office/officeart/2008/layout/VerticalCurvedList"/>
    <dgm:cxn modelId="{D3BC2DEB-73F1-46FA-B49D-CC2E722E7DF1}" type="presParOf" srcId="{3E234B3C-355C-4FA0-9D89-6BF6A7FC7C85}" destId="{33A3F1E1-2403-4B87-B0C3-1C0069EDC7F1}" srcOrd="1" destOrd="0" presId="urn:microsoft.com/office/officeart/2008/layout/VerticalCurvedList"/>
    <dgm:cxn modelId="{2FA13661-A3D5-4EDE-B041-776957287980}" type="presParOf" srcId="{3E234B3C-355C-4FA0-9D89-6BF6A7FC7C85}" destId="{BA527968-DA6D-462E-826E-053F15113239}" srcOrd="2" destOrd="0" presId="urn:microsoft.com/office/officeart/2008/layout/VerticalCurvedList"/>
    <dgm:cxn modelId="{D986B670-F710-4EE8-86E8-3AD3D4459E37}" type="presParOf" srcId="{3E234B3C-355C-4FA0-9D89-6BF6A7FC7C85}" destId="{560B9C36-4BD3-4626-92FF-B46295254822}" srcOrd="3" destOrd="0" presId="urn:microsoft.com/office/officeart/2008/layout/VerticalCurvedList"/>
    <dgm:cxn modelId="{BA770F20-E03E-43DD-836D-CA213FC53283}" type="presParOf" srcId="{49DAB693-FAF9-4316-BD8D-4C79776DC3DA}" destId="{02CCBFB4-95B5-4327-858B-F1F3EFEB1713}" srcOrd="1" destOrd="0" presId="urn:microsoft.com/office/officeart/2008/layout/VerticalCurvedList"/>
    <dgm:cxn modelId="{DA616C4B-14A1-4516-B53A-B77704EB3671}" type="presParOf" srcId="{49DAB693-FAF9-4316-BD8D-4C79776DC3DA}" destId="{B8EEFBFC-3F2C-4223-B228-3807DD7B0B99}" srcOrd="2" destOrd="0" presId="urn:microsoft.com/office/officeart/2008/layout/VerticalCurvedList"/>
    <dgm:cxn modelId="{21F11277-E8A2-4049-8A73-3B750485A728}" type="presParOf" srcId="{B8EEFBFC-3F2C-4223-B228-3807DD7B0B99}" destId="{C8C6F83A-8AEC-4291-B26E-DD536EC79997}" srcOrd="0" destOrd="0" presId="urn:microsoft.com/office/officeart/2008/layout/VerticalCurvedList"/>
    <dgm:cxn modelId="{678EC038-FEFD-40EF-B2BD-E57D76C8EA08}" type="presParOf" srcId="{49DAB693-FAF9-4316-BD8D-4C79776DC3DA}" destId="{390D4B6D-09EC-45AD-B02D-5FE578299F84}" srcOrd="3" destOrd="0" presId="urn:microsoft.com/office/officeart/2008/layout/VerticalCurvedList"/>
    <dgm:cxn modelId="{C555EAD5-0760-494D-A708-C50BF5632AD1}" type="presParOf" srcId="{49DAB693-FAF9-4316-BD8D-4C79776DC3DA}" destId="{C3BF030B-040D-49BF-8F6C-671529FBF9AB}" srcOrd="4" destOrd="0" presId="urn:microsoft.com/office/officeart/2008/layout/VerticalCurvedList"/>
    <dgm:cxn modelId="{94397414-4E28-4031-B09D-1BDF1C8996AA}" type="presParOf" srcId="{C3BF030B-040D-49BF-8F6C-671529FBF9AB}" destId="{54456C4D-627A-4407-8AE4-3F66490B32D6}" srcOrd="0" destOrd="0" presId="urn:microsoft.com/office/officeart/2008/layout/VerticalCurvedList"/>
    <dgm:cxn modelId="{FFE41C28-2D02-4D99-966C-365E21A96CBF}" type="presParOf" srcId="{49DAB693-FAF9-4316-BD8D-4C79776DC3DA}" destId="{E857A8FF-3387-4EB4-A72C-6A8AC7B074B1}" srcOrd="5" destOrd="0" presId="urn:microsoft.com/office/officeart/2008/layout/VerticalCurvedList"/>
    <dgm:cxn modelId="{1282075A-D9EA-4368-8E95-4C48B3520C96}" type="presParOf" srcId="{49DAB693-FAF9-4316-BD8D-4C79776DC3DA}" destId="{CFA117C2-20FE-47DD-B0F6-34602B74CB7F}" srcOrd="6" destOrd="0" presId="urn:microsoft.com/office/officeart/2008/layout/VerticalCurvedList"/>
    <dgm:cxn modelId="{C82832F7-004E-4635-8BF6-26A00A837D4B}" type="presParOf" srcId="{CFA117C2-20FE-47DD-B0F6-34602B74CB7F}" destId="{2AEAEF90-70A0-427F-9C44-F2DE7F1BEF38}" srcOrd="0" destOrd="0" presId="urn:microsoft.com/office/officeart/2008/layout/VerticalCurvedList"/>
    <dgm:cxn modelId="{D71CB4E5-53A5-47E9-80DF-D40D76465CB9}" type="presParOf" srcId="{49DAB693-FAF9-4316-BD8D-4C79776DC3DA}" destId="{E5DC38C6-929C-4CA2-9AC2-88033BB58D9F}" srcOrd="7" destOrd="0" presId="urn:microsoft.com/office/officeart/2008/layout/VerticalCurvedList"/>
    <dgm:cxn modelId="{AA4F2E44-BB66-45E5-9764-4E79C8FF21F2}" type="presParOf" srcId="{49DAB693-FAF9-4316-BD8D-4C79776DC3DA}" destId="{F39C45A3-08C1-481D-A045-1FCBD47DB2F9}" srcOrd="8" destOrd="0" presId="urn:microsoft.com/office/officeart/2008/layout/VerticalCurvedList"/>
    <dgm:cxn modelId="{F1ECD06C-9AC2-4F6B-B35C-F9B1C47C4A51}" type="presParOf" srcId="{F39C45A3-08C1-481D-A045-1FCBD47DB2F9}" destId="{328B8EA8-5F13-40BF-BA8B-5F672B552A94}" srcOrd="0" destOrd="0" presId="urn:microsoft.com/office/officeart/2008/layout/VerticalCurvedList"/>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1692B9-F221-4E53-BFAB-5DCCCE129BF4}"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s-MX"/>
        </a:p>
      </dgm:t>
    </dgm:pt>
    <dgm:pt modelId="{6F3EFF1F-FD40-4F5F-B4CB-612D0ED059D2}">
      <dgm:prSet phldrT="[Texto]">
        <dgm:style>
          <a:lnRef idx="2">
            <a:schemeClr val="accent1"/>
          </a:lnRef>
          <a:fillRef idx="1">
            <a:schemeClr val="lt1"/>
          </a:fillRef>
          <a:effectRef idx="0">
            <a:schemeClr val="accent1"/>
          </a:effectRef>
          <a:fontRef idx="minor">
            <a:schemeClr val="dk1"/>
          </a:fontRef>
        </dgm:style>
      </dgm:prSet>
      <dgm:spPr>
        <a:ln>
          <a:solidFill>
            <a:srgbClr val="990099"/>
          </a:solidFill>
        </a:ln>
      </dgm:spPr>
      <dgm:t>
        <a:bodyPr/>
        <a:lstStyle/>
        <a:p>
          <a:r>
            <a:rPr lang="es-MX" b="0" cap="none" spc="0" dirty="0" smtClean="0">
              <a:ln w="0"/>
              <a:solidFill>
                <a:schemeClr val="tx1"/>
              </a:solidFill>
              <a:effectLst/>
            </a:rPr>
            <a:t>Factores culturales</a:t>
          </a:r>
          <a:endParaRPr lang="es-MX" b="0" cap="none" spc="0" dirty="0">
            <a:ln w="0"/>
            <a:solidFill>
              <a:schemeClr val="tx1"/>
            </a:solidFill>
            <a:effectLst/>
          </a:endParaRPr>
        </a:p>
      </dgm:t>
    </dgm:pt>
    <dgm:pt modelId="{DE8C54A5-9E0B-4E89-A950-42159943C327}" type="parTrans" cxnId="{7C246B2A-7F16-4BCA-8C52-F8FCC54527CC}">
      <dgm:prSet/>
      <dgm:spPr/>
      <dgm:t>
        <a:bodyPr/>
        <a:lstStyle/>
        <a:p>
          <a:endParaRPr lang="es-MX"/>
        </a:p>
      </dgm:t>
    </dgm:pt>
    <dgm:pt modelId="{93B76545-E970-4F68-83DD-DAC774D3E808}" type="sibTrans" cxnId="{7C246B2A-7F16-4BCA-8C52-F8FCC54527CC}">
      <dgm:prSet/>
      <dgm:spPr>
        <a:noFill/>
        <a:ln>
          <a:solidFill>
            <a:srgbClr val="990099"/>
          </a:solidFill>
        </a:ln>
      </dgm:spPr>
      <dgm:t>
        <a:bodyPr/>
        <a:lstStyle/>
        <a:p>
          <a:endParaRPr lang="es-MX"/>
        </a:p>
      </dgm:t>
    </dgm:pt>
    <dgm:pt modelId="{526B6C38-EA24-43D7-8F42-FB4CFC57031A}">
      <dgm:prSet phldrT="[Texto]">
        <dgm:style>
          <a:lnRef idx="2">
            <a:schemeClr val="accent1"/>
          </a:lnRef>
          <a:fillRef idx="1">
            <a:schemeClr val="lt1"/>
          </a:fillRef>
          <a:effectRef idx="0">
            <a:schemeClr val="accent1"/>
          </a:effectRef>
          <a:fontRef idx="minor">
            <a:schemeClr val="dk1"/>
          </a:fontRef>
        </dgm:style>
      </dgm:prSet>
      <dgm:spPr>
        <a:ln>
          <a:solidFill>
            <a:srgbClr val="990099"/>
          </a:solidFill>
        </a:ln>
      </dgm:spPr>
      <dgm:t>
        <a:bodyPr/>
        <a:lstStyle/>
        <a:p>
          <a:r>
            <a:rPr lang="es-MX" dirty="0" smtClean="0">
              <a:solidFill>
                <a:schemeClr val="tx1"/>
              </a:solidFill>
              <a:effectLst/>
            </a:rPr>
            <a:t>Factores sociales</a:t>
          </a:r>
          <a:endParaRPr lang="es-MX" dirty="0">
            <a:solidFill>
              <a:schemeClr val="tx1"/>
            </a:solidFill>
            <a:effectLst/>
          </a:endParaRPr>
        </a:p>
      </dgm:t>
    </dgm:pt>
    <dgm:pt modelId="{1F90178B-FA44-4070-8AEF-28DCBAD4D4D9}" type="parTrans" cxnId="{96A15908-5F9E-49AA-A527-D3498B909980}">
      <dgm:prSet/>
      <dgm:spPr/>
      <dgm:t>
        <a:bodyPr/>
        <a:lstStyle/>
        <a:p>
          <a:endParaRPr lang="es-MX"/>
        </a:p>
      </dgm:t>
    </dgm:pt>
    <dgm:pt modelId="{5E832812-6F25-4EC2-A546-3CA1BB05F904}" type="sibTrans" cxnId="{96A15908-5F9E-49AA-A527-D3498B909980}">
      <dgm:prSet/>
      <dgm:spPr>
        <a:noFill/>
        <a:ln>
          <a:solidFill>
            <a:srgbClr val="990099"/>
          </a:solidFill>
        </a:ln>
      </dgm:spPr>
      <dgm:t>
        <a:bodyPr/>
        <a:lstStyle/>
        <a:p>
          <a:endParaRPr lang="es-MX"/>
        </a:p>
      </dgm:t>
    </dgm:pt>
    <dgm:pt modelId="{DEBE42DE-768F-4E85-9A5C-EB7A1FA8006C}">
      <dgm:prSet phldrT="[Texto]">
        <dgm:style>
          <a:lnRef idx="2">
            <a:schemeClr val="accent1"/>
          </a:lnRef>
          <a:fillRef idx="1">
            <a:schemeClr val="lt1"/>
          </a:fillRef>
          <a:effectRef idx="0">
            <a:schemeClr val="accent1"/>
          </a:effectRef>
          <a:fontRef idx="minor">
            <a:schemeClr val="dk1"/>
          </a:fontRef>
        </dgm:style>
      </dgm:prSet>
      <dgm:spPr>
        <a:ln>
          <a:solidFill>
            <a:srgbClr val="990099"/>
          </a:solidFill>
        </a:ln>
      </dgm:spPr>
      <dgm:t>
        <a:bodyPr/>
        <a:lstStyle/>
        <a:p>
          <a:r>
            <a:rPr lang="es-MX" dirty="0" smtClean="0">
              <a:solidFill>
                <a:schemeClr val="tx1"/>
              </a:solidFill>
            </a:rPr>
            <a:t>Factores personales</a:t>
          </a:r>
          <a:endParaRPr lang="es-MX" dirty="0">
            <a:solidFill>
              <a:schemeClr val="tx1"/>
            </a:solidFill>
          </a:endParaRPr>
        </a:p>
      </dgm:t>
    </dgm:pt>
    <dgm:pt modelId="{380162DD-02AF-4041-BCC5-0AC448242C89}" type="parTrans" cxnId="{B10EDA69-44EF-4EC3-8DC0-5085ED98BF73}">
      <dgm:prSet/>
      <dgm:spPr/>
      <dgm:t>
        <a:bodyPr/>
        <a:lstStyle/>
        <a:p>
          <a:endParaRPr lang="es-MX"/>
        </a:p>
      </dgm:t>
    </dgm:pt>
    <dgm:pt modelId="{41A472F7-A35E-4F8D-BFCF-A837329255B0}" type="sibTrans" cxnId="{B10EDA69-44EF-4EC3-8DC0-5085ED98BF73}">
      <dgm:prSet/>
      <dgm:spPr>
        <a:noFill/>
        <a:ln>
          <a:solidFill>
            <a:srgbClr val="990099"/>
          </a:solidFill>
        </a:ln>
      </dgm:spPr>
      <dgm:t>
        <a:bodyPr/>
        <a:lstStyle/>
        <a:p>
          <a:endParaRPr lang="es-MX"/>
        </a:p>
      </dgm:t>
    </dgm:pt>
    <dgm:pt modelId="{C15A75EE-D044-48A3-B43A-829DD52454B2}">
      <dgm:prSet phldrT="[Texto]">
        <dgm:style>
          <a:lnRef idx="2">
            <a:schemeClr val="accent1"/>
          </a:lnRef>
          <a:fillRef idx="1">
            <a:schemeClr val="lt1"/>
          </a:fillRef>
          <a:effectRef idx="0">
            <a:schemeClr val="accent1"/>
          </a:effectRef>
          <a:fontRef idx="minor">
            <a:schemeClr val="dk1"/>
          </a:fontRef>
        </dgm:style>
      </dgm:prSet>
      <dgm:spPr>
        <a:ln>
          <a:solidFill>
            <a:srgbClr val="990099"/>
          </a:solidFill>
        </a:ln>
      </dgm:spPr>
      <dgm:t>
        <a:bodyPr/>
        <a:lstStyle/>
        <a:p>
          <a:r>
            <a:rPr lang="es-MX" dirty="0" smtClean="0">
              <a:solidFill>
                <a:schemeClr val="tx1"/>
              </a:solidFill>
            </a:rPr>
            <a:t>Factores psicológicos</a:t>
          </a:r>
          <a:endParaRPr lang="es-MX" dirty="0">
            <a:solidFill>
              <a:schemeClr val="tx1"/>
            </a:solidFill>
          </a:endParaRPr>
        </a:p>
      </dgm:t>
    </dgm:pt>
    <dgm:pt modelId="{995A3093-D5F7-48A6-94E1-466C33D096A3}" type="parTrans" cxnId="{730166C0-7269-4D7C-A3AB-027D2FDEFF82}">
      <dgm:prSet/>
      <dgm:spPr/>
      <dgm:t>
        <a:bodyPr/>
        <a:lstStyle/>
        <a:p>
          <a:endParaRPr lang="es-MX"/>
        </a:p>
      </dgm:t>
    </dgm:pt>
    <dgm:pt modelId="{AD6BCC95-8151-49C3-B1D5-15C2BCD28854}" type="sibTrans" cxnId="{730166C0-7269-4D7C-A3AB-027D2FDEFF82}">
      <dgm:prSet/>
      <dgm:spPr>
        <a:noFill/>
        <a:ln>
          <a:solidFill>
            <a:srgbClr val="990099"/>
          </a:solidFill>
        </a:ln>
      </dgm:spPr>
      <dgm:t>
        <a:bodyPr/>
        <a:lstStyle/>
        <a:p>
          <a:endParaRPr lang="es-MX"/>
        </a:p>
      </dgm:t>
    </dgm:pt>
    <dgm:pt modelId="{3A020B73-27B8-4DA4-B932-A3A8A7B7A8DB}" type="pres">
      <dgm:prSet presAssocID="{0D1692B9-F221-4E53-BFAB-5DCCCE129BF4}" presName="Name0" presStyleCnt="0">
        <dgm:presLayoutVars>
          <dgm:dir/>
          <dgm:animLvl val="lvl"/>
          <dgm:resizeHandles val="exact"/>
        </dgm:presLayoutVars>
      </dgm:prSet>
      <dgm:spPr/>
      <dgm:t>
        <a:bodyPr/>
        <a:lstStyle/>
        <a:p>
          <a:endParaRPr lang="es-MX"/>
        </a:p>
      </dgm:t>
    </dgm:pt>
    <dgm:pt modelId="{69880BAB-9E20-4EA6-8365-49529961ED5C}" type="pres">
      <dgm:prSet presAssocID="{6F3EFF1F-FD40-4F5F-B4CB-612D0ED059D2}" presName="parTxOnly" presStyleLbl="node1" presStyleIdx="0" presStyleCnt="4">
        <dgm:presLayoutVars>
          <dgm:chMax val="0"/>
          <dgm:chPref val="0"/>
          <dgm:bulletEnabled val="1"/>
        </dgm:presLayoutVars>
      </dgm:prSet>
      <dgm:spPr/>
      <dgm:t>
        <a:bodyPr/>
        <a:lstStyle/>
        <a:p>
          <a:endParaRPr lang="es-MX"/>
        </a:p>
      </dgm:t>
    </dgm:pt>
    <dgm:pt modelId="{E0FB9961-8211-476F-87E3-E0999A09B7F2}" type="pres">
      <dgm:prSet presAssocID="{93B76545-E970-4F68-83DD-DAC774D3E808}" presName="parTxOnlySpace" presStyleCnt="0"/>
      <dgm:spPr/>
    </dgm:pt>
    <dgm:pt modelId="{8D4DECA3-8FAB-41DF-9339-C52E69ECB719}" type="pres">
      <dgm:prSet presAssocID="{526B6C38-EA24-43D7-8F42-FB4CFC57031A}" presName="parTxOnly" presStyleLbl="node1" presStyleIdx="1" presStyleCnt="4">
        <dgm:presLayoutVars>
          <dgm:chMax val="0"/>
          <dgm:chPref val="0"/>
          <dgm:bulletEnabled val="1"/>
        </dgm:presLayoutVars>
      </dgm:prSet>
      <dgm:spPr/>
      <dgm:t>
        <a:bodyPr/>
        <a:lstStyle/>
        <a:p>
          <a:endParaRPr lang="es-MX"/>
        </a:p>
      </dgm:t>
    </dgm:pt>
    <dgm:pt modelId="{0F73BDD5-0300-40F6-9D1F-F97BC75CC1B8}" type="pres">
      <dgm:prSet presAssocID="{5E832812-6F25-4EC2-A546-3CA1BB05F904}" presName="parTxOnlySpace" presStyleCnt="0"/>
      <dgm:spPr/>
    </dgm:pt>
    <dgm:pt modelId="{AEA77447-9183-4CD8-A789-E53C713A67F8}" type="pres">
      <dgm:prSet presAssocID="{DEBE42DE-768F-4E85-9A5C-EB7A1FA8006C}" presName="parTxOnly" presStyleLbl="node1" presStyleIdx="2" presStyleCnt="4">
        <dgm:presLayoutVars>
          <dgm:chMax val="0"/>
          <dgm:chPref val="0"/>
          <dgm:bulletEnabled val="1"/>
        </dgm:presLayoutVars>
      </dgm:prSet>
      <dgm:spPr/>
      <dgm:t>
        <a:bodyPr/>
        <a:lstStyle/>
        <a:p>
          <a:endParaRPr lang="es-MX"/>
        </a:p>
      </dgm:t>
    </dgm:pt>
    <dgm:pt modelId="{E8BC0A87-808C-4BC7-8F0B-A7C48E82050F}" type="pres">
      <dgm:prSet presAssocID="{41A472F7-A35E-4F8D-BFCF-A837329255B0}" presName="parTxOnlySpace" presStyleCnt="0"/>
      <dgm:spPr/>
    </dgm:pt>
    <dgm:pt modelId="{9F2C0C72-EC43-4911-B660-3CCE5F0FA3D5}" type="pres">
      <dgm:prSet presAssocID="{C15A75EE-D044-48A3-B43A-829DD52454B2}" presName="parTxOnly" presStyleLbl="node1" presStyleIdx="3" presStyleCnt="4">
        <dgm:presLayoutVars>
          <dgm:chMax val="0"/>
          <dgm:chPref val="0"/>
          <dgm:bulletEnabled val="1"/>
        </dgm:presLayoutVars>
      </dgm:prSet>
      <dgm:spPr/>
      <dgm:t>
        <a:bodyPr/>
        <a:lstStyle/>
        <a:p>
          <a:endParaRPr lang="es-MX"/>
        </a:p>
      </dgm:t>
    </dgm:pt>
  </dgm:ptLst>
  <dgm:cxnLst>
    <dgm:cxn modelId="{C7260BC9-58D8-4E67-B7FA-C5F1842DE40E}" type="presOf" srcId="{DEBE42DE-768F-4E85-9A5C-EB7A1FA8006C}" destId="{AEA77447-9183-4CD8-A789-E53C713A67F8}" srcOrd="0" destOrd="0" presId="urn:microsoft.com/office/officeart/2005/8/layout/chevron1"/>
    <dgm:cxn modelId="{96A15908-5F9E-49AA-A527-D3498B909980}" srcId="{0D1692B9-F221-4E53-BFAB-5DCCCE129BF4}" destId="{526B6C38-EA24-43D7-8F42-FB4CFC57031A}" srcOrd="1" destOrd="0" parTransId="{1F90178B-FA44-4070-8AEF-28DCBAD4D4D9}" sibTransId="{5E832812-6F25-4EC2-A546-3CA1BB05F904}"/>
    <dgm:cxn modelId="{B10EDA69-44EF-4EC3-8DC0-5085ED98BF73}" srcId="{0D1692B9-F221-4E53-BFAB-5DCCCE129BF4}" destId="{DEBE42DE-768F-4E85-9A5C-EB7A1FA8006C}" srcOrd="2" destOrd="0" parTransId="{380162DD-02AF-4041-BCC5-0AC448242C89}" sibTransId="{41A472F7-A35E-4F8D-BFCF-A837329255B0}"/>
    <dgm:cxn modelId="{730166C0-7269-4D7C-A3AB-027D2FDEFF82}" srcId="{0D1692B9-F221-4E53-BFAB-5DCCCE129BF4}" destId="{C15A75EE-D044-48A3-B43A-829DD52454B2}" srcOrd="3" destOrd="0" parTransId="{995A3093-D5F7-48A6-94E1-466C33D096A3}" sibTransId="{AD6BCC95-8151-49C3-B1D5-15C2BCD28854}"/>
    <dgm:cxn modelId="{7C246B2A-7F16-4BCA-8C52-F8FCC54527CC}" srcId="{0D1692B9-F221-4E53-BFAB-5DCCCE129BF4}" destId="{6F3EFF1F-FD40-4F5F-B4CB-612D0ED059D2}" srcOrd="0" destOrd="0" parTransId="{DE8C54A5-9E0B-4E89-A950-42159943C327}" sibTransId="{93B76545-E970-4F68-83DD-DAC774D3E808}"/>
    <dgm:cxn modelId="{33EB3F8B-E20C-48D7-8F61-EAB9591C5F9A}" type="presOf" srcId="{6F3EFF1F-FD40-4F5F-B4CB-612D0ED059D2}" destId="{69880BAB-9E20-4EA6-8365-49529961ED5C}" srcOrd="0" destOrd="0" presId="urn:microsoft.com/office/officeart/2005/8/layout/chevron1"/>
    <dgm:cxn modelId="{3CE34258-AD42-4991-9C4C-4A06B95ECC46}" type="presOf" srcId="{526B6C38-EA24-43D7-8F42-FB4CFC57031A}" destId="{8D4DECA3-8FAB-41DF-9339-C52E69ECB719}" srcOrd="0" destOrd="0" presId="urn:microsoft.com/office/officeart/2005/8/layout/chevron1"/>
    <dgm:cxn modelId="{56B33FCD-143C-49BD-9DF2-36A6ABE4FB0B}" type="presOf" srcId="{C15A75EE-D044-48A3-B43A-829DD52454B2}" destId="{9F2C0C72-EC43-4911-B660-3CCE5F0FA3D5}" srcOrd="0" destOrd="0" presId="urn:microsoft.com/office/officeart/2005/8/layout/chevron1"/>
    <dgm:cxn modelId="{2438B502-4055-4D85-9138-E82FEA16FD90}" type="presOf" srcId="{0D1692B9-F221-4E53-BFAB-5DCCCE129BF4}" destId="{3A020B73-27B8-4DA4-B932-A3A8A7B7A8DB}" srcOrd="0" destOrd="0" presId="urn:microsoft.com/office/officeart/2005/8/layout/chevron1"/>
    <dgm:cxn modelId="{05E5694E-5666-45D7-B8FD-87C331472E48}" type="presParOf" srcId="{3A020B73-27B8-4DA4-B932-A3A8A7B7A8DB}" destId="{69880BAB-9E20-4EA6-8365-49529961ED5C}" srcOrd="0" destOrd="0" presId="urn:microsoft.com/office/officeart/2005/8/layout/chevron1"/>
    <dgm:cxn modelId="{52AE3D33-A10C-415A-8C3F-39FC9A30A7C3}" type="presParOf" srcId="{3A020B73-27B8-4DA4-B932-A3A8A7B7A8DB}" destId="{E0FB9961-8211-476F-87E3-E0999A09B7F2}" srcOrd="1" destOrd="0" presId="urn:microsoft.com/office/officeart/2005/8/layout/chevron1"/>
    <dgm:cxn modelId="{12541A8D-0575-4498-9C5D-827E4E07317A}" type="presParOf" srcId="{3A020B73-27B8-4DA4-B932-A3A8A7B7A8DB}" destId="{8D4DECA3-8FAB-41DF-9339-C52E69ECB719}" srcOrd="2" destOrd="0" presId="urn:microsoft.com/office/officeart/2005/8/layout/chevron1"/>
    <dgm:cxn modelId="{9E7FF4E9-37D3-4F10-9649-0843E1703E39}" type="presParOf" srcId="{3A020B73-27B8-4DA4-B932-A3A8A7B7A8DB}" destId="{0F73BDD5-0300-40F6-9D1F-F97BC75CC1B8}" srcOrd="3" destOrd="0" presId="urn:microsoft.com/office/officeart/2005/8/layout/chevron1"/>
    <dgm:cxn modelId="{A787F205-FE86-4EC1-B800-FC6100BD057A}" type="presParOf" srcId="{3A020B73-27B8-4DA4-B932-A3A8A7B7A8DB}" destId="{AEA77447-9183-4CD8-A789-E53C713A67F8}" srcOrd="4" destOrd="0" presId="urn:microsoft.com/office/officeart/2005/8/layout/chevron1"/>
    <dgm:cxn modelId="{7921FE3A-ED30-44AE-B36C-7CC2B5E4575E}" type="presParOf" srcId="{3A020B73-27B8-4DA4-B932-A3A8A7B7A8DB}" destId="{E8BC0A87-808C-4BC7-8F0B-A7C48E82050F}" srcOrd="5" destOrd="0" presId="urn:microsoft.com/office/officeart/2005/8/layout/chevron1"/>
    <dgm:cxn modelId="{1D59F973-E03B-427F-BF7D-D56FA03CC97D}" type="presParOf" srcId="{3A020B73-27B8-4DA4-B932-A3A8A7B7A8DB}" destId="{9F2C0C72-EC43-4911-B660-3CCE5F0FA3D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184B870-107C-4753-8160-E33EFF9D52BB}" type="doc">
      <dgm:prSet loTypeId="urn:microsoft.com/office/officeart/2005/8/layout/chevron1" loCatId="process" qsTypeId="urn:microsoft.com/office/officeart/2005/8/quickstyle/simple1" qsCatId="simple" csTypeId="urn:microsoft.com/office/officeart/2005/8/colors/accent1_2" csCatId="accent1" phldr="1"/>
      <dgm:spPr/>
    </dgm:pt>
    <dgm:pt modelId="{BC267666-94D0-46E7-B35B-63F2F031FAE5}">
      <dgm:prSet phldrT="[Texto]" custT="1"/>
      <dgm:spPr>
        <a:noFill/>
        <a:ln>
          <a:solidFill>
            <a:srgbClr val="990099"/>
          </a:solidFill>
        </a:ln>
      </dgm:spPr>
      <dgm:t>
        <a:bodyPr/>
        <a:lstStyle/>
        <a:p>
          <a:r>
            <a:rPr lang="es-MX" sz="1600" dirty="0" smtClean="0">
              <a:solidFill>
                <a:schemeClr val="tx1"/>
              </a:solidFill>
            </a:rPr>
            <a:t>Cultura</a:t>
          </a:r>
        </a:p>
        <a:p>
          <a:r>
            <a:rPr lang="es-MX" sz="1600" dirty="0" smtClean="0">
              <a:solidFill>
                <a:schemeClr val="tx1"/>
              </a:solidFill>
            </a:rPr>
            <a:t>Subcultura</a:t>
          </a:r>
        </a:p>
        <a:p>
          <a:r>
            <a:rPr lang="es-MX" sz="1600" dirty="0" smtClean="0">
              <a:solidFill>
                <a:schemeClr val="tx1"/>
              </a:solidFill>
            </a:rPr>
            <a:t>Clase social</a:t>
          </a:r>
          <a:endParaRPr lang="es-MX" sz="1600" dirty="0">
            <a:solidFill>
              <a:schemeClr val="tx1"/>
            </a:solidFill>
          </a:endParaRPr>
        </a:p>
      </dgm:t>
    </dgm:pt>
    <dgm:pt modelId="{F44FF865-83D7-488A-9CF3-41172F57743E}" type="parTrans" cxnId="{B9B79346-B988-4D2D-A4F0-7037C017E3DB}">
      <dgm:prSet/>
      <dgm:spPr/>
      <dgm:t>
        <a:bodyPr/>
        <a:lstStyle/>
        <a:p>
          <a:endParaRPr lang="es-MX" sz="1600">
            <a:solidFill>
              <a:schemeClr val="tx1"/>
            </a:solidFill>
          </a:endParaRPr>
        </a:p>
      </dgm:t>
    </dgm:pt>
    <dgm:pt modelId="{ECC13414-A61B-4614-B8D0-A6F862B102AA}" type="sibTrans" cxnId="{B9B79346-B988-4D2D-A4F0-7037C017E3DB}">
      <dgm:prSet/>
      <dgm:spPr/>
      <dgm:t>
        <a:bodyPr/>
        <a:lstStyle/>
        <a:p>
          <a:endParaRPr lang="es-MX" sz="1600">
            <a:solidFill>
              <a:schemeClr val="tx1"/>
            </a:solidFill>
          </a:endParaRPr>
        </a:p>
      </dgm:t>
    </dgm:pt>
    <dgm:pt modelId="{B86F7BDE-AF5F-4518-8393-C744C7FABC11}">
      <dgm:prSet phldrT="[Texto]" custT="1"/>
      <dgm:spPr>
        <a:noFill/>
        <a:ln>
          <a:solidFill>
            <a:srgbClr val="990099"/>
          </a:solidFill>
        </a:ln>
      </dgm:spPr>
      <dgm:t>
        <a:bodyPr/>
        <a:lstStyle/>
        <a:p>
          <a:r>
            <a:rPr lang="es-MX" sz="1600" dirty="0" smtClean="0">
              <a:solidFill>
                <a:schemeClr val="tx1"/>
              </a:solidFill>
            </a:rPr>
            <a:t>Grupos de referencia</a:t>
          </a:r>
        </a:p>
        <a:p>
          <a:r>
            <a:rPr lang="es-MX" sz="1600" dirty="0" smtClean="0">
              <a:solidFill>
                <a:schemeClr val="tx1"/>
              </a:solidFill>
            </a:rPr>
            <a:t>La familia</a:t>
          </a:r>
        </a:p>
        <a:p>
          <a:r>
            <a:rPr lang="es-MX" sz="1600" dirty="0" smtClean="0">
              <a:solidFill>
                <a:schemeClr val="tx1"/>
              </a:solidFill>
            </a:rPr>
            <a:t>Roles y estatus</a:t>
          </a:r>
          <a:endParaRPr lang="es-MX" sz="1600" dirty="0">
            <a:solidFill>
              <a:schemeClr val="tx1"/>
            </a:solidFill>
          </a:endParaRPr>
        </a:p>
      </dgm:t>
    </dgm:pt>
    <dgm:pt modelId="{95DB69E3-1C4F-4589-82DA-726DFB33C17A}" type="parTrans" cxnId="{BFB5B264-CFB7-48E1-A968-0107B6DDDEBC}">
      <dgm:prSet/>
      <dgm:spPr/>
      <dgm:t>
        <a:bodyPr/>
        <a:lstStyle/>
        <a:p>
          <a:endParaRPr lang="es-MX" sz="1600">
            <a:solidFill>
              <a:schemeClr val="tx1"/>
            </a:solidFill>
          </a:endParaRPr>
        </a:p>
      </dgm:t>
    </dgm:pt>
    <dgm:pt modelId="{52344C29-9E44-48CE-9C0F-BF5500A70936}" type="sibTrans" cxnId="{BFB5B264-CFB7-48E1-A968-0107B6DDDEBC}">
      <dgm:prSet/>
      <dgm:spPr/>
      <dgm:t>
        <a:bodyPr/>
        <a:lstStyle/>
        <a:p>
          <a:endParaRPr lang="es-MX" sz="1600">
            <a:solidFill>
              <a:schemeClr val="tx1"/>
            </a:solidFill>
          </a:endParaRPr>
        </a:p>
      </dgm:t>
    </dgm:pt>
    <dgm:pt modelId="{22390E4A-8A69-402F-93C1-A75795F7D0DC}">
      <dgm:prSet phldrT="[Texto]" custT="1"/>
      <dgm:spPr>
        <a:noFill/>
        <a:ln>
          <a:solidFill>
            <a:srgbClr val="990099"/>
          </a:solidFill>
        </a:ln>
      </dgm:spPr>
      <dgm:t>
        <a:bodyPr/>
        <a:lstStyle/>
        <a:p>
          <a:r>
            <a:rPr lang="es-MX" sz="1600" dirty="0" smtClean="0">
              <a:solidFill>
                <a:schemeClr val="tx1"/>
              </a:solidFill>
            </a:rPr>
            <a:t>Edad, etapa del ciclo de vida, Ocupación, situación económica</a:t>
          </a:r>
          <a:endParaRPr lang="es-MX" sz="1600" dirty="0">
            <a:solidFill>
              <a:schemeClr val="tx1"/>
            </a:solidFill>
          </a:endParaRPr>
        </a:p>
      </dgm:t>
    </dgm:pt>
    <dgm:pt modelId="{570526C2-2914-47E9-B217-AD29F5F384BD}" type="parTrans" cxnId="{C6139A9E-38BF-4753-ABAE-88AFBEBEEE20}">
      <dgm:prSet/>
      <dgm:spPr/>
      <dgm:t>
        <a:bodyPr/>
        <a:lstStyle/>
        <a:p>
          <a:endParaRPr lang="es-MX" sz="1600">
            <a:solidFill>
              <a:schemeClr val="tx1"/>
            </a:solidFill>
          </a:endParaRPr>
        </a:p>
      </dgm:t>
    </dgm:pt>
    <dgm:pt modelId="{C97545A8-61B9-42EE-AD5F-5C0756EAB21A}" type="sibTrans" cxnId="{C6139A9E-38BF-4753-ABAE-88AFBEBEEE20}">
      <dgm:prSet/>
      <dgm:spPr/>
      <dgm:t>
        <a:bodyPr/>
        <a:lstStyle/>
        <a:p>
          <a:endParaRPr lang="es-MX" sz="1600">
            <a:solidFill>
              <a:schemeClr val="tx1"/>
            </a:solidFill>
          </a:endParaRPr>
        </a:p>
      </dgm:t>
    </dgm:pt>
    <dgm:pt modelId="{1FDA005A-8D65-40F2-B4C1-918863FB18AF}">
      <dgm:prSet custT="1"/>
      <dgm:spPr>
        <a:noFill/>
        <a:ln>
          <a:solidFill>
            <a:srgbClr val="990099"/>
          </a:solidFill>
        </a:ln>
      </dgm:spPr>
      <dgm:t>
        <a:bodyPr/>
        <a:lstStyle/>
        <a:p>
          <a:r>
            <a:rPr lang="es-MX" sz="1600" dirty="0" smtClean="0">
              <a:solidFill>
                <a:schemeClr val="tx1"/>
              </a:solidFill>
            </a:rPr>
            <a:t>Motivación, percepción, aprendizaje, emociones, memoria</a:t>
          </a:r>
          <a:endParaRPr lang="es-MX" sz="1600" dirty="0">
            <a:solidFill>
              <a:schemeClr val="tx1"/>
            </a:solidFill>
          </a:endParaRPr>
        </a:p>
      </dgm:t>
    </dgm:pt>
    <dgm:pt modelId="{BD01A806-2590-4A09-9B2E-8099DE806DB4}" type="parTrans" cxnId="{3D8F2577-7D76-4315-930B-644B16719A7B}">
      <dgm:prSet/>
      <dgm:spPr/>
      <dgm:t>
        <a:bodyPr/>
        <a:lstStyle/>
        <a:p>
          <a:endParaRPr lang="es-MX" sz="1600">
            <a:solidFill>
              <a:schemeClr val="tx1"/>
            </a:solidFill>
          </a:endParaRPr>
        </a:p>
      </dgm:t>
    </dgm:pt>
    <dgm:pt modelId="{2705F785-4B1C-4865-8A1C-313D0AB7B4E3}" type="sibTrans" cxnId="{3D8F2577-7D76-4315-930B-644B16719A7B}">
      <dgm:prSet/>
      <dgm:spPr/>
      <dgm:t>
        <a:bodyPr/>
        <a:lstStyle/>
        <a:p>
          <a:endParaRPr lang="es-MX" sz="1600">
            <a:solidFill>
              <a:schemeClr val="tx1"/>
            </a:solidFill>
          </a:endParaRPr>
        </a:p>
      </dgm:t>
    </dgm:pt>
    <dgm:pt modelId="{D11CB47C-55DA-4823-811F-195EC5E7B714}" type="pres">
      <dgm:prSet presAssocID="{6184B870-107C-4753-8160-E33EFF9D52BB}" presName="Name0" presStyleCnt="0">
        <dgm:presLayoutVars>
          <dgm:dir/>
          <dgm:animLvl val="lvl"/>
          <dgm:resizeHandles val="exact"/>
        </dgm:presLayoutVars>
      </dgm:prSet>
      <dgm:spPr/>
    </dgm:pt>
    <dgm:pt modelId="{9DDE52FA-7D92-4340-AC2D-63AB8983E9C1}" type="pres">
      <dgm:prSet presAssocID="{BC267666-94D0-46E7-B35B-63F2F031FAE5}" presName="parTxOnly" presStyleLbl="node1" presStyleIdx="0" presStyleCnt="4">
        <dgm:presLayoutVars>
          <dgm:chMax val="0"/>
          <dgm:chPref val="0"/>
          <dgm:bulletEnabled val="1"/>
        </dgm:presLayoutVars>
      </dgm:prSet>
      <dgm:spPr/>
      <dgm:t>
        <a:bodyPr/>
        <a:lstStyle/>
        <a:p>
          <a:endParaRPr lang="es-MX"/>
        </a:p>
      </dgm:t>
    </dgm:pt>
    <dgm:pt modelId="{82AE0044-CFE1-4C07-938B-86EC2132A2E5}" type="pres">
      <dgm:prSet presAssocID="{ECC13414-A61B-4614-B8D0-A6F862B102AA}" presName="parTxOnlySpace" presStyleCnt="0"/>
      <dgm:spPr/>
    </dgm:pt>
    <dgm:pt modelId="{7E3FE2EF-7159-4237-80E0-6883D1A8F56F}" type="pres">
      <dgm:prSet presAssocID="{B86F7BDE-AF5F-4518-8393-C744C7FABC11}" presName="parTxOnly" presStyleLbl="node1" presStyleIdx="1" presStyleCnt="4">
        <dgm:presLayoutVars>
          <dgm:chMax val="0"/>
          <dgm:chPref val="0"/>
          <dgm:bulletEnabled val="1"/>
        </dgm:presLayoutVars>
      </dgm:prSet>
      <dgm:spPr/>
      <dgm:t>
        <a:bodyPr/>
        <a:lstStyle/>
        <a:p>
          <a:endParaRPr lang="es-MX"/>
        </a:p>
      </dgm:t>
    </dgm:pt>
    <dgm:pt modelId="{5A7C0A22-AF83-4882-8761-818020FBA9BA}" type="pres">
      <dgm:prSet presAssocID="{52344C29-9E44-48CE-9C0F-BF5500A70936}" presName="parTxOnlySpace" presStyleCnt="0"/>
      <dgm:spPr/>
    </dgm:pt>
    <dgm:pt modelId="{9871DE3D-36CE-4F1E-9791-9952F8717FD1}" type="pres">
      <dgm:prSet presAssocID="{22390E4A-8A69-402F-93C1-A75795F7D0DC}" presName="parTxOnly" presStyleLbl="node1" presStyleIdx="2" presStyleCnt="4">
        <dgm:presLayoutVars>
          <dgm:chMax val="0"/>
          <dgm:chPref val="0"/>
          <dgm:bulletEnabled val="1"/>
        </dgm:presLayoutVars>
      </dgm:prSet>
      <dgm:spPr/>
      <dgm:t>
        <a:bodyPr/>
        <a:lstStyle/>
        <a:p>
          <a:endParaRPr lang="es-MX"/>
        </a:p>
      </dgm:t>
    </dgm:pt>
    <dgm:pt modelId="{37895D27-63C3-4032-B492-08DA549C095B}" type="pres">
      <dgm:prSet presAssocID="{C97545A8-61B9-42EE-AD5F-5C0756EAB21A}" presName="parTxOnlySpace" presStyleCnt="0"/>
      <dgm:spPr/>
    </dgm:pt>
    <dgm:pt modelId="{28A9A35D-4BFD-4088-9EF0-0117F501E0A6}" type="pres">
      <dgm:prSet presAssocID="{1FDA005A-8D65-40F2-B4C1-918863FB18AF}" presName="parTxOnly" presStyleLbl="node1" presStyleIdx="3" presStyleCnt="4">
        <dgm:presLayoutVars>
          <dgm:chMax val="0"/>
          <dgm:chPref val="0"/>
          <dgm:bulletEnabled val="1"/>
        </dgm:presLayoutVars>
      </dgm:prSet>
      <dgm:spPr/>
      <dgm:t>
        <a:bodyPr/>
        <a:lstStyle/>
        <a:p>
          <a:endParaRPr lang="es-MX"/>
        </a:p>
      </dgm:t>
    </dgm:pt>
  </dgm:ptLst>
  <dgm:cxnLst>
    <dgm:cxn modelId="{3D8F2577-7D76-4315-930B-644B16719A7B}" srcId="{6184B870-107C-4753-8160-E33EFF9D52BB}" destId="{1FDA005A-8D65-40F2-B4C1-918863FB18AF}" srcOrd="3" destOrd="0" parTransId="{BD01A806-2590-4A09-9B2E-8099DE806DB4}" sibTransId="{2705F785-4B1C-4865-8A1C-313D0AB7B4E3}"/>
    <dgm:cxn modelId="{FCD435FA-EB98-40B9-8DB1-7062FEBB0DC6}" type="presOf" srcId="{BC267666-94D0-46E7-B35B-63F2F031FAE5}" destId="{9DDE52FA-7D92-4340-AC2D-63AB8983E9C1}" srcOrd="0" destOrd="0" presId="urn:microsoft.com/office/officeart/2005/8/layout/chevron1"/>
    <dgm:cxn modelId="{2B016751-2082-43CD-BD59-7D70B0280E3E}" type="presOf" srcId="{6184B870-107C-4753-8160-E33EFF9D52BB}" destId="{D11CB47C-55DA-4823-811F-195EC5E7B714}" srcOrd="0" destOrd="0" presId="urn:microsoft.com/office/officeart/2005/8/layout/chevron1"/>
    <dgm:cxn modelId="{5C0A54BB-4C2A-485B-933D-A04406983E43}" type="presOf" srcId="{1FDA005A-8D65-40F2-B4C1-918863FB18AF}" destId="{28A9A35D-4BFD-4088-9EF0-0117F501E0A6}" srcOrd="0" destOrd="0" presId="urn:microsoft.com/office/officeart/2005/8/layout/chevron1"/>
    <dgm:cxn modelId="{BFB5B264-CFB7-48E1-A968-0107B6DDDEBC}" srcId="{6184B870-107C-4753-8160-E33EFF9D52BB}" destId="{B86F7BDE-AF5F-4518-8393-C744C7FABC11}" srcOrd="1" destOrd="0" parTransId="{95DB69E3-1C4F-4589-82DA-726DFB33C17A}" sibTransId="{52344C29-9E44-48CE-9C0F-BF5500A70936}"/>
    <dgm:cxn modelId="{B9B79346-B988-4D2D-A4F0-7037C017E3DB}" srcId="{6184B870-107C-4753-8160-E33EFF9D52BB}" destId="{BC267666-94D0-46E7-B35B-63F2F031FAE5}" srcOrd="0" destOrd="0" parTransId="{F44FF865-83D7-488A-9CF3-41172F57743E}" sibTransId="{ECC13414-A61B-4614-B8D0-A6F862B102AA}"/>
    <dgm:cxn modelId="{472D61FF-7721-43E2-BABF-1875A70991AD}" type="presOf" srcId="{B86F7BDE-AF5F-4518-8393-C744C7FABC11}" destId="{7E3FE2EF-7159-4237-80E0-6883D1A8F56F}" srcOrd="0" destOrd="0" presId="urn:microsoft.com/office/officeart/2005/8/layout/chevron1"/>
    <dgm:cxn modelId="{C6139A9E-38BF-4753-ABAE-88AFBEBEEE20}" srcId="{6184B870-107C-4753-8160-E33EFF9D52BB}" destId="{22390E4A-8A69-402F-93C1-A75795F7D0DC}" srcOrd="2" destOrd="0" parTransId="{570526C2-2914-47E9-B217-AD29F5F384BD}" sibTransId="{C97545A8-61B9-42EE-AD5F-5C0756EAB21A}"/>
    <dgm:cxn modelId="{5F8EDA6D-136A-40C0-95E4-D4C3806563E0}" type="presOf" srcId="{22390E4A-8A69-402F-93C1-A75795F7D0DC}" destId="{9871DE3D-36CE-4F1E-9791-9952F8717FD1}" srcOrd="0" destOrd="0" presId="urn:microsoft.com/office/officeart/2005/8/layout/chevron1"/>
    <dgm:cxn modelId="{8EDAAD37-02AD-4296-8341-F4984FB14261}" type="presParOf" srcId="{D11CB47C-55DA-4823-811F-195EC5E7B714}" destId="{9DDE52FA-7D92-4340-AC2D-63AB8983E9C1}" srcOrd="0" destOrd="0" presId="urn:microsoft.com/office/officeart/2005/8/layout/chevron1"/>
    <dgm:cxn modelId="{9A5650A6-EA88-4FCF-A3FD-1281726BA548}" type="presParOf" srcId="{D11CB47C-55DA-4823-811F-195EC5E7B714}" destId="{82AE0044-CFE1-4C07-938B-86EC2132A2E5}" srcOrd="1" destOrd="0" presId="urn:microsoft.com/office/officeart/2005/8/layout/chevron1"/>
    <dgm:cxn modelId="{304339C1-626B-4977-932E-703A83C70F01}" type="presParOf" srcId="{D11CB47C-55DA-4823-811F-195EC5E7B714}" destId="{7E3FE2EF-7159-4237-80E0-6883D1A8F56F}" srcOrd="2" destOrd="0" presId="urn:microsoft.com/office/officeart/2005/8/layout/chevron1"/>
    <dgm:cxn modelId="{3E1155D5-006A-4063-A054-80033E0C57D5}" type="presParOf" srcId="{D11CB47C-55DA-4823-811F-195EC5E7B714}" destId="{5A7C0A22-AF83-4882-8761-818020FBA9BA}" srcOrd="3" destOrd="0" presId="urn:microsoft.com/office/officeart/2005/8/layout/chevron1"/>
    <dgm:cxn modelId="{C4A31E15-7B55-4D5C-97FA-CFBB1A6396CC}" type="presParOf" srcId="{D11CB47C-55DA-4823-811F-195EC5E7B714}" destId="{9871DE3D-36CE-4F1E-9791-9952F8717FD1}" srcOrd="4" destOrd="0" presId="urn:microsoft.com/office/officeart/2005/8/layout/chevron1"/>
    <dgm:cxn modelId="{5C02DF17-DDD3-4914-B7B9-B32609129FD6}" type="presParOf" srcId="{D11CB47C-55DA-4823-811F-195EC5E7B714}" destId="{37895D27-63C3-4032-B492-08DA549C095B}" srcOrd="5" destOrd="0" presId="urn:microsoft.com/office/officeart/2005/8/layout/chevron1"/>
    <dgm:cxn modelId="{B24A040F-C6E6-4AEF-8968-A315C1E9A494}" type="presParOf" srcId="{D11CB47C-55DA-4823-811F-195EC5E7B714}" destId="{28A9A35D-4BFD-4088-9EF0-0117F501E0A6}"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68D7B0-7B45-4337-8314-4CD38B0E64DF}" type="doc">
      <dgm:prSet loTypeId="urn:microsoft.com/office/officeart/2005/8/layout/hProcess11" loCatId="process" qsTypeId="urn:microsoft.com/office/officeart/2005/8/quickstyle/simple1" qsCatId="simple" csTypeId="urn:microsoft.com/office/officeart/2005/8/colors/accent2_2" csCatId="accent2" phldr="1"/>
      <dgm:spPr/>
    </dgm:pt>
    <dgm:pt modelId="{36DD2E52-FAEA-40F4-9591-BFE3989A8347}">
      <dgm:prSet phldrT="[Texto]"/>
      <dgm:spPr>
        <a:xfrm>
          <a:off x="4122" y="0"/>
          <a:ext cx="1802260" cy="1353670"/>
        </a:xfrm>
        <a:prstGeom prst="rect">
          <a:avLst/>
        </a:prstGeom>
        <a:noFill/>
        <a:ln>
          <a:noFill/>
        </a:ln>
        <a:effectLst/>
      </dgm:spPr>
      <dgm:t>
        <a:bodyPr/>
        <a:lstStyle/>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1</a:t>
          </a:r>
        </a:p>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Reconocimiento del problema</a:t>
          </a:r>
          <a:endParaRPr lang="es-MX" b="1"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gm:t>
    </dgm:pt>
    <dgm:pt modelId="{B5089EFB-728B-4CC1-8901-03E1397A7AFB}" type="parTrans" cxnId="{A653AAE2-14C6-4350-A836-47545A98E9DE}">
      <dgm:prSet/>
      <dgm:spPr/>
      <dgm:t>
        <a:bodyPr/>
        <a:lstStyle/>
        <a:p>
          <a:endParaRPr lang="es-MX"/>
        </a:p>
      </dgm:t>
    </dgm:pt>
    <dgm:pt modelId="{227C3DB1-1F05-4E7F-A06F-770B5F87BABF}" type="sibTrans" cxnId="{A653AAE2-14C6-4350-A836-47545A98E9DE}">
      <dgm:prSet/>
      <dgm:spPr/>
      <dgm:t>
        <a:bodyPr/>
        <a:lstStyle/>
        <a:p>
          <a:endParaRPr lang="es-MX"/>
        </a:p>
      </dgm:t>
    </dgm:pt>
    <dgm:pt modelId="{F164B02F-AE21-4848-A81D-0C4BDD294F16}">
      <dgm:prSet phldrT="[Texto]"/>
      <dgm:spPr>
        <a:xfrm>
          <a:off x="5681241" y="2030505"/>
          <a:ext cx="1802260" cy="1353670"/>
        </a:xfrm>
        <a:prstGeom prst="rect">
          <a:avLst/>
        </a:prstGeom>
        <a:noFill/>
        <a:ln>
          <a:noFill/>
        </a:ln>
        <a:effectLst/>
      </dgm:spPr>
      <dgm:t>
        <a:bodyPr/>
        <a:lstStyle/>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4</a:t>
          </a:r>
        </a:p>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Decisión de compra</a:t>
          </a:r>
          <a:endParaRPr lang="es-MX" b="1"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gm:t>
    </dgm:pt>
    <dgm:pt modelId="{0FBB5E3B-6974-475C-B556-F2AE2D9A4166}" type="parTrans" cxnId="{0128CBB6-0337-4E67-9B83-180467A1508F}">
      <dgm:prSet/>
      <dgm:spPr/>
      <dgm:t>
        <a:bodyPr/>
        <a:lstStyle/>
        <a:p>
          <a:endParaRPr lang="es-MX"/>
        </a:p>
      </dgm:t>
    </dgm:pt>
    <dgm:pt modelId="{D1015AB3-7195-46B4-9DAD-CCD7F715330C}" type="sibTrans" cxnId="{0128CBB6-0337-4E67-9B83-180467A1508F}">
      <dgm:prSet/>
      <dgm:spPr/>
      <dgm:t>
        <a:bodyPr/>
        <a:lstStyle/>
        <a:p>
          <a:endParaRPr lang="es-MX"/>
        </a:p>
      </dgm:t>
    </dgm:pt>
    <dgm:pt modelId="{7AD91668-16BC-46BC-9151-475C89F4C767}">
      <dgm:prSet phldrT="[Texto]"/>
      <dgm:spPr>
        <a:xfrm>
          <a:off x="7573614" y="0"/>
          <a:ext cx="1802260" cy="1353670"/>
        </a:xfrm>
        <a:prstGeom prst="rect">
          <a:avLst/>
        </a:prstGeom>
        <a:noFill/>
        <a:ln>
          <a:noFill/>
        </a:ln>
        <a:effectLst/>
      </dgm:spPr>
      <dgm:t>
        <a:bodyPr/>
        <a:lstStyle/>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5</a:t>
          </a:r>
        </a:p>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Comportamiento post - compra</a:t>
          </a:r>
          <a:endParaRPr lang="es-MX" b="1"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gm:t>
    </dgm:pt>
    <dgm:pt modelId="{382C94BF-866D-4ED6-91A8-6D8FCCE8E705}" type="parTrans" cxnId="{B11475F4-C229-4ECC-BA39-D5EE36164CBA}">
      <dgm:prSet/>
      <dgm:spPr/>
      <dgm:t>
        <a:bodyPr/>
        <a:lstStyle/>
        <a:p>
          <a:endParaRPr lang="es-MX"/>
        </a:p>
      </dgm:t>
    </dgm:pt>
    <dgm:pt modelId="{1901B6B5-9E3B-4DE2-937D-CD4490CE94AA}" type="sibTrans" cxnId="{B11475F4-C229-4ECC-BA39-D5EE36164CBA}">
      <dgm:prSet/>
      <dgm:spPr/>
      <dgm:t>
        <a:bodyPr/>
        <a:lstStyle/>
        <a:p>
          <a:endParaRPr lang="es-MX"/>
        </a:p>
      </dgm:t>
    </dgm:pt>
    <dgm:pt modelId="{2F63BA04-E8B1-4A4B-806C-ABAA6DEF50E0}">
      <dgm:prSet/>
      <dgm:spPr>
        <a:xfrm>
          <a:off x="1896495" y="2030505"/>
          <a:ext cx="1802260" cy="1353670"/>
        </a:xfrm>
        <a:prstGeom prst="rect">
          <a:avLst/>
        </a:prstGeom>
        <a:noFill/>
        <a:ln>
          <a:noFill/>
        </a:ln>
        <a:effectLst/>
      </dgm:spPr>
      <dgm:t>
        <a:bodyPr/>
        <a:lstStyle/>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2</a:t>
          </a:r>
        </a:p>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Búsqueda de información</a:t>
          </a:r>
          <a:endParaRPr lang="es-MX" b="1"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gm:t>
    </dgm:pt>
    <dgm:pt modelId="{34BB7FD9-4817-4BA5-9EC4-5C25BBAB42AF}" type="parTrans" cxnId="{17615C87-E1AB-4D11-9EEF-302F28D1215C}">
      <dgm:prSet/>
      <dgm:spPr/>
      <dgm:t>
        <a:bodyPr/>
        <a:lstStyle/>
        <a:p>
          <a:endParaRPr lang="es-MX"/>
        </a:p>
      </dgm:t>
    </dgm:pt>
    <dgm:pt modelId="{0640D150-21C8-4D63-9E85-268AF16D9D0C}" type="sibTrans" cxnId="{17615C87-E1AB-4D11-9EEF-302F28D1215C}">
      <dgm:prSet/>
      <dgm:spPr/>
      <dgm:t>
        <a:bodyPr/>
        <a:lstStyle/>
        <a:p>
          <a:endParaRPr lang="es-MX"/>
        </a:p>
      </dgm:t>
    </dgm:pt>
    <dgm:pt modelId="{F3B0C9F0-8A30-4F21-BB73-255C5E04EAAE}">
      <dgm:prSet/>
      <dgm:spPr>
        <a:xfrm>
          <a:off x="3788868" y="0"/>
          <a:ext cx="1802260" cy="1353670"/>
        </a:xfrm>
        <a:prstGeom prst="rect">
          <a:avLst/>
        </a:prstGeom>
        <a:noFill/>
        <a:ln>
          <a:noFill/>
        </a:ln>
        <a:effectLst/>
      </dgm:spPr>
      <dgm:t>
        <a:bodyPr/>
        <a:lstStyle/>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3</a:t>
          </a:r>
        </a:p>
        <a:p>
          <a:r>
            <a:rPr lang="es-MX" b="1"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Evaluación de alternativas</a:t>
          </a:r>
          <a:endParaRPr lang="es-MX" b="1"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gm:t>
    </dgm:pt>
    <dgm:pt modelId="{1A482C40-98F6-4CB0-A233-EC84A98B1FE4}" type="parTrans" cxnId="{4E641209-7E65-4F0D-8127-B12FD3380725}">
      <dgm:prSet/>
      <dgm:spPr/>
      <dgm:t>
        <a:bodyPr/>
        <a:lstStyle/>
        <a:p>
          <a:endParaRPr lang="es-MX"/>
        </a:p>
      </dgm:t>
    </dgm:pt>
    <dgm:pt modelId="{BEB73184-0438-448C-A228-9C5C0B28D300}" type="sibTrans" cxnId="{4E641209-7E65-4F0D-8127-B12FD3380725}">
      <dgm:prSet/>
      <dgm:spPr/>
      <dgm:t>
        <a:bodyPr/>
        <a:lstStyle/>
        <a:p>
          <a:endParaRPr lang="es-MX"/>
        </a:p>
      </dgm:t>
    </dgm:pt>
    <dgm:pt modelId="{151E3229-E17C-4FAD-A0E9-6E45C455CE1D}" type="pres">
      <dgm:prSet presAssocID="{6268D7B0-7B45-4337-8314-4CD38B0E64DF}" presName="Name0" presStyleCnt="0">
        <dgm:presLayoutVars>
          <dgm:dir/>
          <dgm:resizeHandles val="exact"/>
        </dgm:presLayoutVars>
      </dgm:prSet>
      <dgm:spPr/>
    </dgm:pt>
    <dgm:pt modelId="{5D427C23-5367-4769-AB9B-ED8C000A75AD}" type="pres">
      <dgm:prSet presAssocID="{6268D7B0-7B45-4337-8314-4CD38B0E64DF}" presName="arrow" presStyleLbl="bgShp" presStyleIdx="0" presStyleCnt="1"/>
      <dgm:spPr>
        <a:xfrm>
          <a:off x="0" y="1015252"/>
          <a:ext cx="10422218" cy="1353670"/>
        </a:xfrm>
        <a:prstGeom prst="notchedRightArrow">
          <a:avLst/>
        </a:prstGeom>
        <a:solidFill>
          <a:srgbClr val="E33D6F">
            <a:tint val="40000"/>
            <a:hueOff val="0"/>
            <a:satOff val="0"/>
            <a:lumOff val="0"/>
            <a:alphaOff val="0"/>
          </a:srgbClr>
        </a:solidFill>
        <a:ln>
          <a:noFill/>
        </a:ln>
        <a:effectLst/>
      </dgm:spPr>
    </dgm:pt>
    <dgm:pt modelId="{33074D74-C0E4-496D-8591-CA37977EB920}" type="pres">
      <dgm:prSet presAssocID="{6268D7B0-7B45-4337-8314-4CD38B0E64DF}" presName="points" presStyleCnt="0"/>
      <dgm:spPr/>
    </dgm:pt>
    <dgm:pt modelId="{679B94E3-3EE9-4C13-B99E-CBC15315F3E8}" type="pres">
      <dgm:prSet presAssocID="{36DD2E52-FAEA-40F4-9591-BFE3989A8347}" presName="compositeA" presStyleCnt="0"/>
      <dgm:spPr/>
    </dgm:pt>
    <dgm:pt modelId="{6C4B3D59-A1E3-4468-9318-37C945CD2D10}" type="pres">
      <dgm:prSet presAssocID="{36DD2E52-FAEA-40F4-9591-BFE3989A8347}" presName="textA" presStyleLbl="revTx" presStyleIdx="0" presStyleCnt="5">
        <dgm:presLayoutVars>
          <dgm:bulletEnabled val="1"/>
        </dgm:presLayoutVars>
      </dgm:prSet>
      <dgm:spPr/>
      <dgm:t>
        <a:bodyPr/>
        <a:lstStyle/>
        <a:p>
          <a:endParaRPr lang="es-MX"/>
        </a:p>
      </dgm:t>
    </dgm:pt>
    <dgm:pt modelId="{47942CCA-8E32-4CB2-B982-7D09E819DFB8}" type="pres">
      <dgm:prSet presAssocID="{36DD2E52-FAEA-40F4-9591-BFE3989A8347}" presName="circleA" presStyleLbl="node1" presStyleIdx="0" presStyleCnt="5"/>
      <dgm:spPr>
        <a:xfrm>
          <a:off x="736043" y="1522879"/>
          <a:ext cx="338417" cy="338417"/>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92AA45CC-7703-4884-845B-CA0D648FBC1D}" type="pres">
      <dgm:prSet presAssocID="{36DD2E52-FAEA-40F4-9591-BFE3989A8347}" presName="spaceA" presStyleCnt="0"/>
      <dgm:spPr/>
    </dgm:pt>
    <dgm:pt modelId="{2106C6E5-8BB0-4E9E-AE66-2BB601DF7D35}" type="pres">
      <dgm:prSet presAssocID="{227C3DB1-1F05-4E7F-A06F-770B5F87BABF}" presName="space" presStyleCnt="0"/>
      <dgm:spPr/>
    </dgm:pt>
    <dgm:pt modelId="{9B9F0487-51CE-4FB0-A692-82D4F5B6EFC4}" type="pres">
      <dgm:prSet presAssocID="{2F63BA04-E8B1-4A4B-806C-ABAA6DEF50E0}" presName="compositeB" presStyleCnt="0"/>
      <dgm:spPr/>
    </dgm:pt>
    <dgm:pt modelId="{22913B69-2B2B-476F-9F6A-EE9910CCEEC0}" type="pres">
      <dgm:prSet presAssocID="{2F63BA04-E8B1-4A4B-806C-ABAA6DEF50E0}" presName="textB" presStyleLbl="revTx" presStyleIdx="1" presStyleCnt="5">
        <dgm:presLayoutVars>
          <dgm:bulletEnabled val="1"/>
        </dgm:presLayoutVars>
      </dgm:prSet>
      <dgm:spPr/>
      <dgm:t>
        <a:bodyPr/>
        <a:lstStyle/>
        <a:p>
          <a:endParaRPr lang="es-MX"/>
        </a:p>
      </dgm:t>
    </dgm:pt>
    <dgm:pt modelId="{A6AF7D70-3933-4231-BE17-A375F0F3D9FB}" type="pres">
      <dgm:prSet presAssocID="{2F63BA04-E8B1-4A4B-806C-ABAA6DEF50E0}" presName="circleB" presStyleLbl="node1" presStyleIdx="1" presStyleCnt="5"/>
      <dgm:spPr>
        <a:xfrm>
          <a:off x="2628416" y="1522879"/>
          <a:ext cx="338417" cy="338417"/>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34B91CAE-694A-4175-847F-E0C87B7C33DC}" type="pres">
      <dgm:prSet presAssocID="{2F63BA04-E8B1-4A4B-806C-ABAA6DEF50E0}" presName="spaceB" presStyleCnt="0"/>
      <dgm:spPr/>
    </dgm:pt>
    <dgm:pt modelId="{C9B5851B-B35D-468D-8E69-D37B2018D949}" type="pres">
      <dgm:prSet presAssocID="{0640D150-21C8-4D63-9E85-268AF16D9D0C}" presName="space" presStyleCnt="0"/>
      <dgm:spPr/>
    </dgm:pt>
    <dgm:pt modelId="{B66106B1-FBD7-40EF-A7A6-32406DE63A13}" type="pres">
      <dgm:prSet presAssocID="{F3B0C9F0-8A30-4F21-BB73-255C5E04EAAE}" presName="compositeA" presStyleCnt="0"/>
      <dgm:spPr/>
    </dgm:pt>
    <dgm:pt modelId="{C8AF8D6E-6EA9-4464-8535-944A470B793D}" type="pres">
      <dgm:prSet presAssocID="{F3B0C9F0-8A30-4F21-BB73-255C5E04EAAE}" presName="textA" presStyleLbl="revTx" presStyleIdx="2" presStyleCnt="5">
        <dgm:presLayoutVars>
          <dgm:bulletEnabled val="1"/>
        </dgm:presLayoutVars>
      </dgm:prSet>
      <dgm:spPr/>
      <dgm:t>
        <a:bodyPr/>
        <a:lstStyle/>
        <a:p>
          <a:endParaRPr lang="es-MX"/>
        </a:p>
      </dgm:t>
    </dgm:pt>
    <dgm:pt modelId="{564B5F1F-8813-4790-BE93-88E3B9804BCA}" type="pres">
      <dgm:prSet presAssocID="{F3B0C9F0-8A30-4F21-BB73-255C5E04EAAE}" presName="circleA" presStyleLbl="node1" presStyleIdx="2" presStyleCnt="5"/>
      <dgm:spPr>
        <a:xfrm>
          <a:off x="4520789" y="1522879"/>
          <a:ext cx="338417" cy="338417"/>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A239D01E-3CDA-4C00-9410-19B1889C2267}" type="pres">
      <dgm:prSet presAssocID="{F3B0C9F0-8A30-4F21-BB73-255C5E04EAAE}" presName="spaceA" presStyleCnt="0"/>
      <dgm:spPr/>
    </dgm:pt>
    <dgm:pt modelId="{F796EEBB-9685-4732-949B-6C044F2E60F9}" type="pres">
      <dgm:prSet presAssocID="{BEB73184-0438-448C-A228-9C5C0B28D300}" presName="space" presStyleCnt="0"/>
      <dgm:spPr/>
    </dgm:pt>
    <dgm:pt modelId="{9D3308A8-D841-4379-8546-A1D551BF6B60}" type="pres">
      <dgm:prSet presAssocID="{F164B02F-AE21-4848-A81D-0C4BDD294F16}" presName="compositeB" presStyleCnt="0"/>
      <dgm:spPr/>
    </dgm:pt>
    <dgm:pt modelId="{A9CB244E-816A-459A-9DA1-6A90FDC576FD}" type="pres">
      <dgm:prSet presAssocID="{F164B02F-AE21-4848-A81D-0C4BDD294F16}" presName="textB" presStyleLbl="revTx" presStyleIdx="3" presStyleCnt="5">
        <dgm:presLayoutVars>
          <dgm:bulletEnabled val="1"/>
        </dgm:presLayoutVars>
      </dgm:prSet>
      <dgm:spPr/>
      <dgm:t>
        <a:bodyPr/>
        <a:lstStyle/>
        <a:p>
          <a:endParaRPr lang="es-MX"/>
        </a:p>
      </dgm:t>
    </dgm:pt>
    <dgm:pt modelId="{52276CA9-C385-4070-9F72-C4AF2DAD09CF}" type="pres">
      <dgm:prSet presAssocID="{F164B02F-AE21-4848-A81D-0C4BDD294F16}" presName="circleB" presStyleLbl="node1" presStyleIdx="3" presStyleCnt="5"/>
      <dgm:spPr>
        <a:xfrm>
          <a:off x="6413162" y="1522879"/>
          <a:ext cx="338417" cy="338417"/>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3104E243-3848-4C57-8007-DB0CFCA1A32A}" type="pres">
      <dgm:prSet presAssocID="{F164B02F-AE21-4848-A81D-0C4BDD294F16}" presName="spaceB" presStyleCnt="0"/>
      <dgm:spPr/>
    </dgm:pt>
    <dgm:pt modelId="{6C976560-643C-451C-AD26-905DA74D4FAF}" type="pres">
      <dgm:prSet presAssocID="{D1015AB3-7195-46B4-9DAD-CCD7F715330C}" presName="space" presStyleCnt="0"/>
      <dgm:spPr/>
    </dgm:pt>
    <dgm:pt modelId="{35D22CCE-3DC5-443B-9D5E-8B17A5BAFB86}" type="pres">
      <dgm:prSet presAssocID="{7AD91668-16BC-46BC-9151-475C89F4C767}" presName="compositeA" presStyleCnt="0"/>
      <dgm:spPr/>
    </dgm:pt>
    <dgm:pt modelId="{962278FE-7A72-4FEB-960D-70C83BAFE325}" type="pres">
      <dgm:prSet presAssocID="{7AD91668-16BC-46BC-9151-475C89F4C767}" presName="textA" presStyleLbl="revTx" presStyleIdx="4" presStyleCnt="5">
        <dgm:presLayoutVars>
          <dgm:bulletEnabled val="1"/>
        </dgm:presLayoutVars>
      </dgm:prSet>
      <dgm:spPr/>
      <dgm:t>
        <a:bodyPr/>
        <a:lstStyle/>
        <a:p>
          <a:endParaRPr lang="es-MX"/>
        </a:p>
      </dgm:t>
    </dgm:pt>
    <dgm:pt modelId="{BCFAA06B-ED2D-4B57-AC92-4791CA597251}" type="pres">
      <dgm:prSet presAssocID="{7AD91668-16BC-46BC-9151-475C89F4C767}" presName="circleA" presStyleLbl="node1" presStyleIdx="4" presStyleCnt="5"/>
      <dgm:spPr>
        <a:xfrm>
          <a:off x="8305535" y="1522879"/>
          <a:ext cx="338417" cy="338417"/>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gm:spPr>
    </dgm:pt>
    <dgm:pt modelId="{78E09661-BE71-4248-9C5E-6903A002BC6C}" type="pres">
      <dgm:prSet presAssocID="{7AD91668-16BC-46BC-9151-475C89F4C767}" presName="spaceA" presStyleCnt="0"/>
      <dgm:spPr/>
    </dgm:pt>
  </dgm:ptLst>
  <dgm:cxnLst>
    <dgm:cxn modelId="{D5D0446F-98C2-4825-A163-3FD2AC4D11C9}" type="presOf" srcId="{F164B02F-AE21-4848-A81D-0C4BDD294F16}" destId="{A9CB244E-816A-459A-9DA1-6A90FDC576FD}" srcOrd="0" destOrd="0" presId="urn:microsoft.com/office/officeart/2005/8/layout/hProcess11"/>
    <dgm:cxn modelId="{4E641209-7E65-4F0D-8127-B12FD3380725}" srcId="{6268D7B0-7B45-4337-8314-4CD38B0E64DF}" destId="{F3B0C9F0-8A30-4F21-BB73-255C5E04EAAE}" srcOrd="2" destOrd="0" parTransId="{1A482C40-98F6-4CB0-A233-EC84A98B1FE4}" sibTransId="{BEB73184-0438-448C-A228-9C5C0B28D300}"/>
    <dgm:cxn modelId="{B11475F4-C229-4ECC-BA39-D5EE36164CBA}" srcId="{6268D7B0-7B45-4337-8314-4CD38B0E64DF}" destId="{7AD91668-16BC-46BC-9151-475C89F4C767}" srcOrd="4" destOrd="0" parTransId="{382C94BF-866D-4ED6-91A8-6D8FCCE8E705}" sibTransId="{1901B6B5-9E3B-4DE2-937D-CD4490CE94AA}"/>
    <dgm:cxn modelId="{A653AAE2-14C6-4350-A836-47545A98E9DE}" srcId="{6268D7B0-7B45-4337-8314-4CD38B0E64DF}" destId="{36DD2E52-FAEA-40F4-9591-BFE3989A8347}" srcOrd="0" destOrd="0" parTransId="{B5089EFB-728B-4CC1-8901-03E1397A7AFB}" sibTransId="{227C3DB1-1F05-4E7F-A06F-770B5F87BABF}"/>
    <dgm:cxn modelId="{0128CBB6-0337-4E67-9B83-180467A1508F}" srcId="{6268D7B0-7B45-4337-8314-4CD38B0E64DF}" destId="{F164B02F-AE21-4848-A81D-0C4BDD294F16}" srcOrd="3" destOrd="0" parTransId="{0FBB5E3B-6974-475C-B556-F2AE2D9A4166}" sibTransId="{D1015AB3-7195-46B4-9DAD-CCD7F715330C}"/>
    <dgm:cxn modelId="{7982CF12-4039-460F-A024-ED254EB57C3B}" type="presOf" srcId="{7AD91668-16BC-46BC-9151-475C89F4C767}" destId="{962278FE-7A72-4FEB-960D-70C83BAFE325}" srcOrd="0" destOrd="0" presId="urn:microsoft.com/office/officeart/2005/8/layout/hProcess11"/>
    <dgm:cxn modelId="{17615C87-E1AB-4D11-9EEF-302F28D1215C}" srcId="{6268D7B0-7B45-4337-8314-4CD38B0E64DF}" destId="{2F63BA04-E8B1-4A4B-806C-ABAA6DEF50E0}" srcOrd="1" destOrd="0" parTransId="{34BB7FD9-4817-4BA5-9EC4-5C25BBAB42AF}" sibTransId="{0640D150-21C8-4D63-9E85-268AF16D9D0C}"/>
    <dgm:cxn modelId="{D82AE6F0-AA95-4DCB-87C9-FE5FCA849A08}" type="presOf" srcId="{2F63BA04-E8B1-4A4B-806C-ABAA6DEF50E0}" destId="{22913B69-2B2B-476F-9F6A-EE9910CCEEC0}" srcOrd="0" destOrd="0" presId="urn:microsoft.com/office/officeart/2005/8/layout/hProcess11"/>
    <dgm:cxn modelId="{FD735F69-4059-4A18-90F8-7516E3D1A78D}" type="presOf" srcId="{F3B0C9F0-8A30-4F21-BB73-255C5E04EAAE}" destId="{C8AF8D6E-6EA9-4464-8535-944A470B793D}" srcOrd="0" destOrd="0" presId="urn:microsoft.com/office/officeart/2005/8/layout/hProcess11"/>
    <dgm:cxn modelId="{29A2D70B-7AD2-42D7-AFC1-9DB5F2C4C56A}" type="presOf" srcId="{6268D7B0-7B45-4337-8314-4CD38B0E64DF}" destId="{151E3229-E17C-4FAD-A0E9-6E45C455CE1D}" srcOrd="0" destOrd="0" presId="urn:microsoft.com/office/officeart/2005/8/layout/hProcess11"/>
    <dgm:cxn modelId="{FF51EDA0-E9D1-4076-8D78-C5421B1A011A}" type="presOf" srcId="{36DD2E52-FAEA-40F4-9591-BFE3989A8347}" destId="{6C4B3D59-A1E3-4468-9318-37C945CD2D10}" srcOrd="0" destOrd="0" presId="urn:microsoft.com/office/officeart/2005/8/layout/hProcess11"/>
    <dgm:cxn modelId="{F52F0A81-25C9-44C8-847F-597B840A0E7C}" type="presParOf" srcId="{151E3229-E17C-4FAD-A0E9-6E45C455CE1D}" destId="{5D427C23-5367-4769-AB9B-ED8C000A75AD}" srcOrd="0" destOrd="0" presId="urn:microsoft.com/office/officeart/2005/8/layout/hProcess11"/>
    <dgm:cxn modelId="{03F99A22-9157-47EA-9ADA-2F9D8691D211}" type="presParOf" srcId="{151E3229-E17C-4FAD-A0E9-6E45C455CE1D}" destId="{33074D74-C0E4-496D-8591-CA37977EB920}" srcOrd="1" destOrd="0" presId="urn:microsoft.com/office/officeart/2005/8/layout/hProcess11"/>
    <dgm:cxn modelId="{A797435B-0D62-47B2-898F-83ABBF48780A}" type="presParOf" srcId="{33074D74-C0E4-496D-8591-CA37977EB920}" destId="{679B94E3-3EE9-4C13-B99E-CBC15315F3E8}" srcOrd="0" destOrd="0" presId="urn:microsoft.com/office/officeart/2005/8/layout/hProcess11"/>
    <dgm:cxn modelId="{30A4B063-1110-4CE5-8290-159324FDFBA1}" type="presParOf" srcId="{679B94E3-3EE9-4C13-B99E-CBC15315F3E8}" destId="{6C4B3D59-A1E3-4468-9318-37C945CD2D10}" srcOrd="0" destOrd="0" presId="urn:microsoft.com/office/officeart/2005/8/layout/hProcess11"/>
    <dgm:cxn modelId="{DD62987C-49D9-4762-BB79-A35A91B21064}" type="presParOf" srcId="{679B94E3-3EE9-4C13-B99E-CBC15315F3E8}" destId="{47942CCA-8E32-4CB2-B982-7D09E819DFB8}" srcOrd="1" destOrd="0" presId="urn:microsoft.com/office/officeart/2005/8/layout/hProcess11"/>
    <dgm:cxn modelId="{D8EAAD2D-2FF1-4ACD-8147-DABB727041D5}" type="presParOf" srcId="{679B94E3-3EE9-4C13-B99E-CBC15315F3E8}" destId="{92AA45CC-7703-4884-845B-CA0D648FBC1D}" srcOrd="2" destOrd="0" presId="urn:microsoft.com/office/officeart/2005/8/layout/hProcess11"/>
    <dgm:cxn modelId="{4AED6450-E6D1-4E18-B845-CE3ABEA12287}" type="presParOf" srcId="{33074D74-C0E4-496D-8591-CA37977EB920}" destId="{2106C6E5-8BB0-4E9E-AE66-2BB601DF7D35}" srcOrd="1" destOrd="0" presId="urn:microsoft.com/office/officeart/2005/8/layout/hProcess11"/>
    <dgm:cxn modelId="{B539D6FE-E96A-4967-97F2-FF106D953794}" type="presParOf" srcId="{33074D74-C0E4-496D-8591-CA37977EB920}" destId="{9B9F0487-51CE-4FB0-A692-82D4F5B6EFC4}" srcOrd="2" destOrd="0" presId="urn:microsoft.com/office/officeart/2005/8/layout/hProcess11"/>
    <dgm:cxn modelId="{5412F6EE-3639-488D-B0A9-7B959965F9AA}" type="presParOf" srcId="{9B9F0487-51CE-4FB0-A692-82D4F5B6EFC4}" destId="{22913B69-2B2B-476F-9F6A-EE9910CCEEC0}" srcOrd="0" destOrd="0" presId="urn:microsoft.com/office/officeart/2005/8/layout/hProcess11"/>
    <dgm:cxn modelId="{07F34D21-652D-4251-AC23-A10D18A0429F}" type="presParOf" srcId="{9B9F0487-51CE-4FB0-A692-82D4F5B6EFC4}" destId="{A6AF7D70-3933-4231-BE17-A375F0F3D9FB}" srcOrd="1" destOrd="0" presId="urn:microsoft.com/office/officeart/2005/8/layout/hProcess11"/>
    <dgm:cxn modelId="{F0EE92F4-7857-4165-A665-6F9A0C6FAB5D}" type="presParOf" srcId="{9B9F0487-51CE-4FB0-A692-82D4F5B6EFC4}" destId="{34B91CAE-694A-4175-847F-E0C87B7C33DC}" srcOrd="2" destOrd="0" presId="urn:microsoft.com/office/officeart/2005/8/layout/hProcess11"/>
    <dgm:cxn modelId="{A3567E67-DA20-444C-B448-5DB71C239890}" type="presParOf" srcId="{33074D74-C0E4-496D-8591-CA37977EB920}" destId="{C9B5851B-B35D-468D-8E69-D37B2018D949}" srcOrd="3" destOrd="0" presId="urn:microsoft.com/office/officeart/2005/8/layout/hProcess11"/>
    <dgm:cxn modelId="{7CCA15A8-05A2-45F7-8432-54BBCCE9E190}" type="presParOf" srcId="{33074D74-C0E4-496D-8591-CA37977EB920}" destId="{B66106B1-FBD7-40EF-A7A6-32406DE63A13}" srcOrd="4" destOrd="0" presId="urn:microsoft.com/office/officeart/2005/8/layout/hProcess11"/>
    <dgm:cxn modelId="{58A879DC-EE01-48F2-A39A-938CCB98156F}" type="presParOf" srcId="{B66106B1-FBD7-40EF-A7A6-32406DE63A13}" destId="{C8AF8D6E-6EA9-4464-8535-944A470B793D}" srcOrd="0" destOrd="0" presId="urn:microsoft.com/office/officeart/2005/8/layout/hProcess11"/>
    <dgm:cxn modelId="{E2E95AB3-B237-4D8A-A2CF-BF0749684342}" type="presParOf" srcId="{B66106B1-FBD7-40EF-A7A6-32406DE63A13}" destId="{564B5F1F-8813-4790-BE93-88E3B9804BCA}" srcOrd="1" destOrd="0" presId="urn:microsoft.com/office/officeart/2005/8/layout/hProcess11"/>
    <dgm:cxn modelId="{C141CE3B-798D-45F4-BB3A-ADD93D747B92}" type="presParOf" srcId="{B66106B1-FBD7-40EF-A7A6-32406DE63A13}" destId="{A239D01E-3CDA-4C00-9410-19B1889C2267}" srcOrd="2" destOrd="0" presId="urn:microsoft.com/office/officeart/2005/8/layout/hProcess11"/>
    <dgm:cxn modelId="{F9908246-0BFB-4DD2-86AF-73D1CB6D0BBF}" type="presParOf" srcId="{33074D74-C0E4-496D-8591-CA37977EB920}" destId="{F796EEBB-9685-4732-949B-6C044F2E60F9}" srcOrd="5" destOrd="0" presId="urn:microsoft.com/office/officeart/2005/8/layout/hProcess11"/>
    <dgm:cxn modelId="{F686228D-1D50-4DC4-B95E-AACDD9D27043}" type="presParOf" srcId="{33074D74-C0E4-496D-8591-CA37977EB920}" destId="{9D3308A8-D841-4379-8546-A1D551BF6B60}" srcOrd="6" destOrd="0" presId="urn:microsoft.com/office/officeart/2005/8/layout/hProcess11"/>
    <dgm:cxn modelId="{09BD6362-B2B7-47D7-8594-2946CF718D45}" type="presParOf" srcId="{9D3308A8-D841-4379-8546-A1D551BF6B60}" destId="{A9CB244E-816A-459A-9DA1-6A90FDC576FD}" srcOrd="0" destOrd="0" presId="urn:microsoft.com/office/officeart/2005/8/layout/hProcess11"/>
    <dgm:cxn modelId="{B95CAE1A-7A7A-453A-A271-7D4519CAF61A}" type="presParOf" srcId="{9D3308A8-D841-4379-8546-A1D551BF6B60}" destId="{52276CA9-C385-4070-9F72-C4AF2DAD09CF}" srcOrd="1" destOrd="0" presId="urn:microsoft.com/office/officeart/2005/8/layout/hProcess11"/>
    <dgm:cxn modelId="{5001E82D-2E63-4446-9A5A-1B429C10F1E9}" type="presParOf" srcId="{9D3308A8-D841-4379-8546-A1D551BF6B60}" destId="{3104E243-3848-4C57-8007-DB0CFCA1A32A}" srcOrd="2" destOrd="0" presId="urn:microsoft.com/office/officeart/2005/8/layout/hProcess11"/>
    <dgm:cxn modelId="{4196941B-55AA-4262-AD1A-96B6EC9C19B0}" type="presParOf" srcId="{33074D74-C0E4-496D-8591-CA37977EB920}" destId="{6C976560-643C-451C-AD26-905DA74D4FAF}" srcOrd="7" destOrd="0" presId="urn:microsoft.com/office/officeart/2005/8/layout/hProcess11"/>
    <dgm:cxn modelId="{6DA5942E-D4B3-49E5-909D-DF37148118A0}" type="presParOf" srcId="{33074D74-C0E4-496D-8591-CA37977EB920}" destId="{35D22CCE-3DC5-443B-9D5E-8B17A5BAFB86}" srcOrd="8" destOrd="0" presId="urn:microsoft.com/office/officeart/2005/8/layout/hProcess11"/>
    <dgm:cxn modelId="{1767809A-1B74-40C2-BEAC-09A424C82E35}" type="presParOf" srcId="{35D22CCE-3DC5-443B-9D5E-8B17A5BAFB86}" destId="{962278FE-7A72-4FEB-960D-70C83BAFE325}" srcOrd="0" destOrd="0" presId="urn:microsoft.com/office/officeart/2005/8/layout/hProcess11"/>
    <dgm:cxn modelId="{D6852332-6006-4E7C-B6B2-8A014FF45D0A}" type="presParOf" srcId="{35D22CCE-3DC5-443B-9D5E-8B17A5BAFB86}" destId="{BCFAA06B-ED2D-4B57-AC92-4791CA597251}" srcOrd="1" destOrd="0" presId="urn:microsoft.com/office/officeart/2005/8/layout/hProcess11"/>
    <dgm:cxn modelId="{A7DBF893-82AA-4E85-9F3F-3180AB963423}" type="presParOf" srcId="{35D22CCE-3DC5-443B-9D5E-8B17A5BAFB86}" destId="{78E09661-BE71-4248-9C5E-6903A002BC6C}"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941705-589A-4845-8B3D-F7CC910702A8}"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t>
        <a:bodyPr/>
        <a:lstStyle/>
        <a:p>
          <a:endParaRPr lang="es-EC"/>
        </a:p>
      </dgm:t>
    </dgm:pt>
    <dgm:pt modelId="{01276E11-FD2B-4D7D-8A21-653549B68E70}">
      <dgm:prSet phldrT="[Texto]"/>
      <dgm:spPr>
        <a:xfrm rot="16200000">
          <a:off x="306326" y="2089237"/>
          <a:ext cx="3516652"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dirty="0" smtClean="0">
              <a:solidFill>
                <a:sysClr val="windowText" lastClr="000000">
                  <a:hueOff val="0"/>
                  <a:satOff val="0"/>
                  <a:lumOff val="0"/>
                  <a:alphaOff val="0"/>
                </a:sysClr>
              </a:solidFill>
              <a:latin typeface="+mn-lt"/>
              <a:ea typeface="+mn-ea"/>
              <a:cs typeface="+mn-cs"/>
            </a:rPr>
            <a:t>Tipología de la investigación</a:t>
          </a:r>
          <a:endParaRPr lang="es-EC" dirty="0">
            <a:solidFill>
              <a:sysClr val="windowText" lastClr="000000">
                <a:hueOff val="0"/>
                <a:satOff val="0"/>
                <a:lumOff val="0"/>
                <a:alphaOff val="0"/>
              </a:sysClr>
            </a:solidFill>
            <a:latin typeface="+mn-lt"/>
            <a:ea typeface="+mn-ea"/>
            <a:cs typeface="+mn-cs"/>
          </a:endParaRPr>
        </a:p>
      </dgm:t>
    </dgm:pt>
    <dgm:pt modelId="{589F6E62-4F25-42E6-93EA-D2F985E36AC8}" type="parTrans" cxnId="{6540B000-B866-485B-B5C8-8A03DD9F246D}">
      <dgm:prSet/>
      <dgm:spPr/>
      <dgm:t>
        <a:bodyPr/>
        <a:lstStyle/>
        <a:p>
          <a:endParaRPr lang="es-EC">
            <a:latin typeface="+mn-lt"/>
          </a:endParaRPr>
        </a:p>
      </dgm:t>
    </dgm:pt>
    <dgm:pt modelId="{7FB38DD4-D932-4BF2-9412-8BA351457D6C}" type="sibTrans" cxnId="{6540B000-B866-485B-B5C8-8A03DD9F246D}">
      <dgm:prSet/>
      <dgm:spPr/>
      <dgm:t>
        <a:bodyPr/>
        <a:lstStyle/>
        <a:p>
          <a:endParaRPr lang="es-EC">
            <a:latin typeface="+mn-lt"/>
          </a:endParaRPr>
        </a:p>
      </dgm:t>
    </dgm:pt>
    <dgm:pt modelId="{C400AE7A-A04C-4D5D-A38D-F219EEB75198}">
      <dgm:prSet phldrT="[Texto]"/>
      <dgm:spPr>
        <a:xfrm>
          <a:off x="2837049" y="1224"/>
          <a:ext cx="2671379"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dirty="0" smtClean="0">
              <a:solidFill>
                <a:sysClr val="windowText" lastClr="000000">
                  <a:hueOff val="0"/>
                  <a:satOff val="0"/>
                  <a:lumOff val="0"/>
                  <a:alphaOff val="0"/>
                </a:sysClr>
              </a:solidFill>
              <a:latin typeface="+mn-lt"/>
              <a:ea typeface="+mn-ea"/>
              <a:cs typeface="+mn-cs"/>
            </a:rPr>
            <a:t>Investigación cuantitativa</a:t>
          </a:r>
          <a:endParaRPr lang="es-EC" dirty="0">
            <a:solidFill>
              <a:sysClr val="windowText" lastClr="000000">
                <a:hueOff val="0"/>
                <a:satOff val="0"/>
                <a:lumOff val="0"/>
                <a:alphaOff val="0"/>
              </a:sysClr>
            </a:solidFill>
            <a:latin typeface="+mn-lt"/>
            <a:ea typeface="+mn-ea"/>
            <a:cs typeface="+mn-cs"/>
          </a:endParaRPr>
        </a:p>
      </dgm:t>
    </dgm:pt>
    <dgm:pt modelId="{645572F4-B345-4266-83DC-1039739AA2D8}" type="parTrans" cxnId="{66755A00-3604-4631-A678-AFE6A09167CD}">
      <dgm:prSet/>
      <dgm:spPr>
        <a:xfrm>
          <a:off x="2398734" y="335306"/>
          <a:ext cx="438315" cy="2088012"/>
        </a:xfrm>
        <a:custGeom>
          <a:avLst/>
          <a:gdLst/>
          <a:ahLst/>
          <a:cxnLst/>
          <a:rect l="0" t="0" r="0" b="0"/>
          <a:pathLst>
            <a:path>
              <a:moveTo>
                <a:pt x="0" y="1969693"/>
              </a:moveTo>
              <a:lnTo>
                <a:pt x="206739" y="1969693"/>
              </a:lnTo>
              <a:lnTo>
                <a:pt x="206739" y="0"/>
              </a:lnTo>
              <a:lnTo>
                <a:pt x="413478" y="0"/>
              </a:lnTo>
            </a:path>
          </a:pathLst>
        </a:custGeom>
        <a:noFill/>
        <a:ln w="40000" cap="flat" cmpd="sng" algn="ctr">
          <a:solidFill>
            <a:srgbClr val="DE6C36">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mn-lt"/>
            <a:ea typeface="+mn-ea"/>
            <a:cs typeface="+mn-cs"/>
          </a:endParaRPr>
        </a:p>
      </dgm:t>
    </dgm:pt>
    <dgm:pt modelId="{90DC3A9C-9A09-4CB5-AD86-C9A3D93FE583}" type="sibTrans" cxnId="{66755A00-3604-4631-A678-AFE6A09167CD}">
      <dgm:prSet/>
      <dgm:spPr/>
      <dgm:t>
        <a:bodyPr/>
        <a:lstStyle/>
        <a:p>
          <a:endParaRPr lang="es-EC">
            <a:latin typeface="+mn-lt"/>
          </a:endParaRPr>
        </a:p>
      </dgm:t>
    </dgm:pt>
    <dgm:pt modelId="{3F200AAA-E985-47E6-9E17-073B74395375}">
      <dgm:prSet phldrT="[Texto]"/>
      <dgm:spPr>
        <a:xfrm>
          <a:off x="2837049" y="836429"/>
          <a:ext cx="2671379"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smtClean="0">
              <a:solidFill>
                <a:sysClr val="windowText" lastClr="000000">
                  <a:hueOff val="0"/>
                  <a:satOff val="0"/>
                  <a:lumOff val="0"/>
                  <a:alphaOff val="0"/>
                </a:sysClr>
              </a:solidFill>
              <a:latin typeface="+mn-lt"/>
              <a:ea typeface="+mn-ea"/>
              <a:cs typeface="+mn-cs"/>
            </a:rPr>
            <a:t>Ciencia aplicada</a:t>
          </a:r>
          <a:endParaRPr lang="es-EC" dirty="0">
            <a:solidFill>
              <a:sysClr val="windowText" lastClr="000000">
                <a:hueOff val="0"/>
                <a:satOff val="0"/>
                <a:lumOff val="0"/>
                <a:alphaOff val="0"/>
              </a:sysClr>
            </a:solidFill>
            <a:latin typeface="+mn-lt"/>
            <a:ea typeface="+mn-ea"/>
            <a:cs typeface="+mn-cs"/>
          </a:endParaRPr>
        </a:p>
      </dgm:t>
    </dgm:pt>
    <dgm:pt modelId="{AB9F5827-831A-43B2-844C-07A2B0CCFBD7}" type="parTrans" cxnId="{266299A4-9B6B-4A84-B839-27EFD7C8FE7A}">
      <dgm:prSet/>
      <dgm:spPr>
        <a:xfrm>
          <a:off x="2398734" y="1170511"/>
          <a:ext cx="438315" cy="1252807"/>
        </a:xfrm>
        <a:custGeom>
          <a:avLst/>
          <a:gdLst/>
          <a:ahLst/>
          <a:cxnLst/>
          <a:rect l="0" t="0" r="0" b="0"/>
          <a:pathLst>
            <a:path>
              <a:moveTo>
                <a:pt x="0" y="1181816"/>
              </a:moveTo>
              <a:lnTo>
                <a:pt x="206739" y="1181816"/>
              </a:lnTo>
              <a:lnTo>
                <a:pt x="206739" y="0"/>
              </a:lnTo>
              <a:lnTo>
                <a:pt x="413478" y="0"/>
              </a:lnTo>
            </a:path>
          </a:pathLst>
        </a:custGeom>
        <a:noFill/>
        <a:ln w="40000" cap="flat" cmpd="sng" algn="ctr">
          <a:solidFill>
            <a:srgbClr val="DE6C36">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mn-lt"/>
            <a:ea typeface="+mn-ea"/>
            <a:cs typeface="+mn-cs"/>
          </a:endParaRPr>
        </a:p>
      </dgm:t>
    </dgm:pt>
    <dgm:pt modelId="{B9A30D59-2109-40DD-9555-3227A8CB18DA}" type="sibTrans" cxnId="{266299A4-9B6B-4A84-B839-27EFD7C8FE7A}">
      <dgm:prSet/>
      <dgm:spPr/>
      <dgm:t>
        <a:bodyPr/>
        <a:lstStyle/>
        <a:p>
          <a:endParaRPr lang="es-EC">
            <a:latin typeface="+mn-lt"/>
          </a:endParaRPr>
        </a:p>
      </dgm:t>
    </dgm:pt>
    <dgm:pt modelId="{38DDC9D9-2FD9-4703-9C26-A8E38C56899C}">
      <dgm:prSet phldrT="[Texto]"/>
      <dgm:spPr>
        <a:xfrm>
          <a:off x="2837049" y="1671634"/>
          <a:ext cx="2671379"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dirty="0" smtClean="0">
              <a:solidFill>
                <a:sysClr val="windowText" lastClr="000000">
                  <a:hueOff val="0"/>
                  <a:satOff val="0"/>
                  <a:lumOff val="0"/>
                  <a:alphaOff val="0"/>
                </a:sysClr>
              </a:solidFill>
              <a:latin typeface="+mn-lt"/>
              <a:ea typeface="+mn-ea"/>
              <a:cs typeface="+mn-cs"/>
            </a:rPr>
            <a:t>Investigación documental y de campo</a:t>
          </a:r>
          <a:endParaRPr lang="es-EC" dirty="0">
            <a:solidFill>
              <a:sysClr val="windowText" lastClr="000000">
                <a:hueOff val="0"/>
                <a:satOff val="0"/>
                <a:lumOff val="0"/>
                <a:alphaOff val="0"/>
              </a:sysClr>
            </a:solidFill>
            <a:latin typeface="+mn-lt"/>
            <a:ea typeface="+mn-ea"/>
            <a:cs typeface="+mn-cs"/>
          </a:endParaRPr>
        </a:p>
      </dgm:t>
    </dgm:pt>
    <dgm:pt modelId="{E9A724B8-C62D-47CF-8077-217592879668}" type="parTrans" cxnId="{754B4F42-EBFE-42C5-ABB4-C7C5077426FB}">
      <dgm:prSet/>
      <dgm:spPr>
        <a:xfrm>
          <a:off x="2398734" y="2005716"/>
          <a:ext cx="438315" cy="417602"/>
        </a:xfrm>
        <a:custGeom>
          <a:avLst/>
          <a:gdLst/>
          <a:ahLst/>
          <a:cxnLst/>
          <a:rect l="0" t="0" r="0" b="0"/>
          <a:pathLst>
            <a:path>
              <a:moveTo>
                <a:pt x="0" y="393938"/>
              </a:moveTo>
              <a:lnTo>
                <a:pt x="206739" y="393938"/>
              </a:lnTo>
              <a:lnTo>
                <a:pt x="206739" y="0"/>
              </a:lnTo>
              <a:lnTo>
                <a:pt x="413478" y="0"/>
              </a:lnTo>
            </a:path>
          </a:pathLst>
        </a:custGeom>
        <a:noFill/>
        <a:ln w="40000" cap="flat" cmpd="sng" algn="ctr">
          <a:solidFill>
            <a:srgbClr val="DE6C36">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mn-lt"/>
            <a:ea typeface="+mn-ea"/>
            <a:cs typeface="+mn-cs"/>
          </a:endParaRPr>
        </a:p>
      </dgm:t>
    </dgm:pt>
    <dgm:pt modelId="{DB6B2115-23AB-4C09-8959-416D2427488A}" type="sibTrans" cxnId="{754B4F42-EBFE-42C5-ABB4-C7C5077426FB}">
      <dgm:prSet/>
      <dgm:spPr/>
      <dgm:t>
        <a:bodyPr/>
        <a:lstStyle/>
        <a:p>
          <a:endParaRPr lang="es-EC">
            <a:latin typeface="+mn-lt"/>
          </a:endParaRPr>
        </a:p>
      </dgm:t>
    </dgm:pt>
    <dgm:pt modelId="{30D39D8E-66FE-40F8-95E7-1E54634A24B3}">
      <dgm:prSet/>
      <dgm:spPr>
        <a:xfrm>
          <a:off x="2837049" y="2506839"/>
          <a:ext cx="2671379"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dirty="0" smtClean="0">
              <a:solidFill>
                <a:sysClr val="windowText" lastClr="000000">
                  <a:hueOff val="0"/>
                  <a:satOff val="0"/>
                  <a:lumOff val="0"/>
                  <a:alphaOff val="0"/>
                </a:sysClr>
              </a:solidFill>
              <a:latin typeface="+mn-lt"/>
              <a:ea typeface="+mn-ea"/>
              <a:cs typeface="+mn-cs"/>
            </a:rPr>
            <a:t>Lugar del objeto de estudio</a:t>
          </a:r>
          <a:endParaRPr lang="es-EC" dirty="0">
            <a:solidFill>
              <a:sysClr val="windowText" lastClr="000000">
                <a:hueOff val="0"/>
                <a:satOff val="0"/>
                <a:lumOff val="0"/>
                <a:alphaOff val="0"/>
              </a:sysClr>
            </a:solidFill>
            <a:latin typeface="+mn-lt"/>
            <a:ea typeface="+mn-ea"/>
            <a:cs typeface="+mn-cs"/>
          </a:endParaRPr>
        </a:p>
      </dgm:t>
    </dgm:pt>
    <dgm:pt modelId="{9F2C5A0D-556C-46C7-8B72-3E4929FE6271}" type="parTrans" cxnId="{5F47BF08-A325-43DA-BBA3-D8A9525F6C12}">
      <dgm:prSet/>
      <dgm:spPr>
        <a:xfrm>
          <a:off x="2398734" y="2423319"/>
          <a:ext cx="438315" cy="417602"/>
        </a:xfrm>
        <a:custGeom>
          <a:avLst/>
          <a:gdLst/>
          <a:ahLst/>
          <a:cxnLst/>
          <a:rect l="0" t="0" r="0" b="0"/>
          <a:pathLst>
            <a:path>
              <a:moveTo>
                <a:pt x="0" y="0"/>
              </a:moveTo>
              <a:lnTo>
                <a:pt x="206739" y="0"/>
              </a:lnTo>
              <a:lnTo>
                <a:pt x="206739" y="393938"/>
              </a:lnTo>
              <a:lnTo>
                <a:pt x="413478" y="393938"/>
              </a:lnTo>
            </a:path>
          </a:pathLst>
        </a:custGeom>
        <a:noFill/>
        <a:ln w="40000" cap="flat" cmpd="sng" algn="ctr">
          <a:solidFill>
            <a:srgbClr val="DE6C36">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mn-lt"/>
            <a:ea typeface="+mn-ea"/>
            <a:cs typeface="+mn-cs"/>
          </a:endParaRPr>
        </a:p>
      </dgm:t>
    </dgm:pt>
    <dgm:pt modelId="{0CC4F1E8-14C6-4161-8058-5A569966D987}" type="sibTrans" cxnId="{5F47BF08-A325-43DA-BBA3-D8A9525F6C12}">
      <dgm:prSet/>
      <dgm:spPr/>
      <dgm:t>
        <a:bodyPr/>
        <a:lstStyle/>
        <a:p>
          <a:endParaRPr lang="es-EC">
            <a:latin typeface="+mn-lt"/>
          </a:endParaRPr>
        </a:p>
      </dgm:t>
    </dgm:pt>
    <dgm:pt modelId="{D3CD2F4C-27F1-46E3-9EE8-4833E1C30123}">
      <dgm:prSet/>
      <dgm:spPr>
        <a:xfrm>
          <a:off x="2837049" y="3342044"/>
          <a:ext cx="2671379"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smtClean="0">
              <a:solidFill>
                <a:sysClr val="windowText" lastClr="000000">
                  <a:hueOff val="0"/>
                  <a:satOff val="0"/>
                  <a:lumOff val="0"/>
                  <a:alphaOff val="0"/>
                </a:sysClr>
              </a:solidFill>
              <a:latin typeface="+mn-lt"/>
              <a:ea typeface="+mn-ea"/>
              <a:cs typeface="+mn-cs"/>
            </a:rPr>
            <a:t>No experimental transversal</a:t>
          </a:r>
          <a:endParaRPr lang="es-EC" dirty="0">
            <a:solidFill>
              <a:sysClr val="windowText" lastClr="000000">
                <a:hueOff val="0"/>
                <a:satOff val="0"/>
                <a:lumOff val="0"/>
                <a:alphaOff val="0"/>
              </a:sysClr>
            </a:solidFill>
            <a:latin typeface="+mn-lt"/>
            <a:ea typeface="+mn-ea"/>
            <a:cs typeface="+mn-cs"/>
          </a:endParaRPr>
        </a:p>
      </dgm:t>
    </dgm:pt>
    <dgm:pt modelId="{0B90E45C-529D-41F2-8D9A-84D6D826CDEE}" type="parTrans" cxnId="{B083A71B-2631-48D5-AEE6-DE375ADC2670}">
      <dgm:prSet/>
      <dgm:spPr>
        <a:xfrm>
          <a:off x="2398734" y="2423319"/>
          <a:ext cx="438315" cy="1252807"/>
        </a:xfrm>
        <a:custGeom>
          <a:avLst/>
          <a:gdLst/>
          <a:ahLst/>
          <a:cxnLst/>
          <a:rect l="0" t="0" r="0" b="0"/>
          <a:pathLst>
            <a:path>
              <a:moveTo>
                <a:pt x="0" y="0"/>
              </a:moveTo>
              <a:lnTo>
                <a:pt x="206739" y="0"/>
              </a:lnTo>
              <a:lnTo>
                <a:pt x="206739" y="1181816"/>
              </a:lnTo>
              <a:lnTo>
                <a:pt x="413478" y="1181816"/>
              </a:lnTo>
            </a:path>
          </a:pathLst>
        </a:custGeom>
        <a:noFill/>
        <a:ln w="40000" cap="flat" cmpd="sng" algn="ctr">
          <a:solidFill>
            <a:srgbClr val="DE6C36">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mn-lt"/>
            <a:ea typeface="+mn-ea"/>
            <a:cs typeface="+mn-cs"/>
          </a:endParaRPr>
        </a:p>
      </dgm:t>
    </dgm:pt>
    <dgm:pt modelId="{9F16575E-8045-44EF-8DC5-70EB7A74CFB6}" type="sibTrans" cxnId="{B083A71B-2631-48D5-AEE6-DE375ADC2670}">
      <dgm:prSet/>
      <dgm:spPr/>
      <dgm:t>
        <a:bodyPr/>
        <a:lstStyle/>
        <a:p>
          <a:endParaRPr lang="es-EC">
            <a:latin typeface="+mn-lt"/>
          </a:endParaRPr>
        </a:p>
      </dgm:t>
    </dgm:pt>
    <dgm:pt modelId="{DB715D2B-3134-482D-B665-91A1C6507C2E}">
      <dgm:prSet/>
      <dgm:spPr>
        <a:xfrm>
          <a:off x="2837049" y="4177249"/>
          <a:ext cx="2671379" cy="668163"/>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gm:spPr>
      <dgm:t>
        <a:bodyPr/>
        <a:lstStyle/>
        <a:p>
          <a:r>
            <a:rPr lang="es-EC" smtClean="0">
              <a:solidFill>
                <a:sysClr val="windowText" lastClr="000000">
                  <a:hueOff val="0"/>
                  <a:satOff val="0"/>
                  <a:lumOff val="0"/>
                  <a:alphaOff val="0"/>
                </a:sysClr>
              </a:solidFill>
              <a:latin typeface="+mn-lt"/>
              <a:ea typeface="+mn-ea"/>
              <a:cs typeface="+mn-cs"/>
            </a:rPr>
            <a:t>Correlacional</a:t>
          </a:r>
          <a:endParaRPr lang="es-EC">
            <a:solidFill>
              <a:sysClr val="windowText" lastClr="000000">
                <a:hueOff val="0"/>
                <a:satOff val="0"/>
                <a:lumOff val="0"/>
                <a:alphaOff val="0"/>
              </a:sysClr>
            </a:solidFill>
            <a:latin typeface="+mn-lt"/>
            <a:ea typeface="+mn-ea"/>
            <a:cs typeface="+mn-cs"/>
          </a:endParaRPr>
        </a:p>
      </dgm:t>
    </dgm:pt>
    <dgm:pt modelId="{FB021F5D-0998-4A9F-B706-157BE5264827}" type="parTrans" cxnId="{9A213941-2EAF-46DE-9453-FA03E0BB4687}">
      <dgm:prSet/>
      <dgm:spPr>
        <a:xfrm>
          <a:off x="2398734" y="2423319"/>
          <a:ext cx="438315" cy="2088012"/>
        </a:xfrm>
        <a:custGeom>
          <a:avLst/>
          <a:gdLst/>
          <a:ahLst/>
          <a:cxnLst/>
          <a:rect l="0" t="0" r="0" b="0"/>
          <a:pathLst>
            <a:path>
              <a:moveTo>
                <a:pt x="0" y="0"/>
              </a:moveTo>
              <a:lnTo>
                <a:pt x="206739" y="0"/>
              </a:lnTo>
              <a:lnTo>
                <a:pt x="206739" y="1969693"/>
              </a:lnTo>
              <a:lnTo>
                <a:pt x="413478" y="1969693"/>
              </a:lnTo>
            </a:path>
          </a:pathLst>
        </a:custGeom>
        <a:noFill/>
        <a:ln w="40000" cap="flat" cmpd="sng" algn="ctr">
          <a:solidFill>
            <a:srgbClr val="DE6C36">
              <a:shade val="60000"/>
              <a:hueOff val="0"/>
              <a:satOff val="0"/>
              <a:lumOff val="0"/>
              <a:alphaOff val="0"/>
            </a:srgbClr>
          </a:solidFill>
          <a:prstDash val="solid"/>
        </a:ln>
        <a:effectLst/>
      </dgm:spPr>
      <dgm:t>
        <a:bodyPr/>
        <a:lstStyle/>
        <a:p>
          <a:endParaRPr lang="es-EC">
            <a:solidFill>
              <a:sysClr val="window" lastClr="FFFFFF">
                <a:hueOff val="0"/>
                <a:satOff val="0"/>
                <a:lumOff val="0"/>
                <a:alphaOff val="0"/>
              </a:sysClr>
            </a:solidFill>
            <a:latin typeface="+mn-lt"/>
            <a:ea typeface="+mn-ea"/>
            <a:cs typeface="+mn-cs"/>
          </a:endParaRPr>
        </a:p>
      </dgm:t>
    </dgm:pt>
    <dgm:pt modelId="{2765B896-F16B-49A7-9EF7-987594DF171A}" type="sibTrans" cxnId="{9A213941-2EAF-46DE-9453-FA03E0BB4687}">
      <dgm:prSet/>
      <dgm:spPr/>
      <dgm:t>
        <a:bodyPr/>
        <a:lstStyle/>
        <a:p>
          <a:endParaRPr lang="es-EC">
            <a:latin typeface="+mn-lt"/>
          </a:endParaRPr>
        </a:p>
      </dgm:t>
    </dgm:pt>
    <dgm:pt modelId="{81B82BDD-AAFE-41C0-AB35-47D4C412CB08}" type="pres">
      <dgm:prSet presAssocID="{1B941705-589A-4845-8B3D-F7CC910702A8}" presName="Name0" presStyleCnt="0">
        <dgm:presLayoutVars>
          <dgm:chPref val="1"/>
          <dgm:dir/>
          <dgm:animOne val="branch"/>
          <dgm:animLvl val="lvl"/>
          <dgm:resizeHandles val="exact"/>
        </dgm:presLayoutVars>
      </dgm:prSet>
      <dgm:spPr/>
      <dgm:t>
        <a:bodyPr/>
        <a:lstStyle/>
        <a:p>
          <a:endParaRPr lang="es-MX"/>
        </a:p>
      </dgm:t>
    </dgm:pt>
    <dgm:pt modelId="{2D32A0CE-BAE3-4FA7-B0BF-284CC9646599}" type="pres">
      <dgm:prSet presAssocID="{01276E11-FD2B-4D7D-8A21-653549B68E70}" presName="root1" presStyleCnt="0"/>
      <dgm:spPr/>
    </dgm:pt>
    <dgm:pt modelId="{86460C93-E4E1-49B6-8990-A96C61941A35}" type="pres">
      <dgm:prSet presAssocID="{01276E11-FD2B-4D7D-8A21-653549B68E70}" presName="LevelOneTextNode" presStyleLbl="node0" presStyleIdx="0" presStyleCnt="1">
        <dgm:presLayoutVars>
          <dgm:chPref val="3"/>
        </dgm:presLayoutVars>
      </dgm:prSet>
      <dgm:spPr>
        <a:prstGeom prst="rect">
          <a:avLst/>
        </a:prstGeom>
      </dgm:spPr>
      <dgm:t>
        <a:bodyPr/>
        <a:lstStyle/>
        <a:p>
          <a:endParaRPr lang="es-EC"/>
        </a:p>
      </dgm:t>
    </dgm:pt>
    <dgm:pt modelId="{4A049344-BAD0-4A6E-9CE1-1E92ED29395E}" type="pres">
      <dgm:prSet presAssocID="{01276E11-FD2B-4D7D-8A21-653549B68E70}" presName="level2hierChild" presStyleCnt="0"/>
      <dgm:spPr/>
    </dgm:pt>
    <dgm:pt modelId="{437FEE73-0944-46AB-AEEB-602A261C889E}" type="pres">
      <dgm:prSet presAssocID="{645572F4-B345-4266-83DC-1039739AA2D8}" presName="conn2-1" presStyleLbl="parChTrans1D2" presStyleIdx="0" presStyleCnt="6"/>
      <dgm:spPr>
        <a:custGeom>
          <a:avLst/>
          <a:gdLst/>
          <a:ahLst/>
          <a:cxnLst/>
          <a:rect l="0" t="0" r="0" b="0"/>
          <a:pathLst>
            <a:path>
              <a:moveTo>
                <a:pt x="0" y="1969693"/>
              </a:moveTo>
              <a:lnTo>
                <a:pt x="206739" y="1969693"/>
              </a:lnTo>
              <a:lnTo>
                <a:pt x="206739" y="0"/>
              </a:lnTo>
              <a:lnTo>
                <a:pt x="413478" y="0"/>
              </a:lnTo>
            </a:path>
          </a:pathLst>
        </a:custGeom>
      </dgm:spPr>
      <dgm:t>
        <a:bodyPr/>
        <a:lstStyle/>
        <a:p>
          <a:endParaRPr lang="es-MX"/>
        </a:p>
      </dgm:t>
    </dgm:pt>
    <dgm:pt modelId="{69B0CD4B-1967-434F-AF7D-D4A9E6924469}" type="pres">
      <dgm:prSet presAssocID="{645572F4-B345-4266-83DC-1039739AA2D8}" presName="connTx" presStyleLbl="parChTrans1D2" presStyleIdx="0" presStyleCnt="6"/>
      <dgm:spPr/>
      <dgm:t>
        <a:bodyPr/>
        <a:lstStyle/>
        <a:p>
          <a:endParaRPr lang="es-MX"/>
        </a:p>
      </dgm:t>
    </dgm:pt>
    <dgm:pt modelId="{3DB663E2-D917-42CF-9E00-806C09BF6B36}" type="pres">
      <dgm:prSet presAssocID="{C400AE7A-A04C-4D5D-A38D-F219EEB75198}" presName="root2" presStyleCnt="0"/>
      <dgm:spPr/>
    </dgm:pt>
    <dgm:pt modelId="{10540B8E-9C08-44BF-93B5-937A49CE4794}" type="pres">
      <dgm:prSet presAssocID="{C400AE7A-A04C-4D5D-A38D-F219EEB75198}" presName="LevelTwoTextNode" presStyleLbl="node2" presStyleIdx="0" presStyleCnt="6" custScaleX="155261">
        <dgm:presLayoutVars>
          <dgm:chPref val="3"/>
        </dgm:presLayoutVars>
      </dgm:prSet>
      <dgm:spPr>
        <a:prstGeom prst="rect">
          <a:avLst/>
        </a:prstGeom>
      </dgm:spPr>
      <dgm:t>
        <a:bodyPr/>
        <a:lstStyle/>
        <a:p>
          <a:endParaRPr lang="es-EC"/>
        </a:p>
      </dgm:t>
    </dgm:pt>
    <dgm:pt modelId="{F5D75AF6-9D82-4105-856E-A5C837DCD75E}" type="pres">
      <dgm:prSet presAssocID="{C400AE7A-A04C-4D5D-A38D-F219EEB75198}" presName="level3hierChild" presStyleCnt="0"/>
      <dgm:spPr/>
    </dgm:pt>
    <dgm:pt modelId="{74A721E7-033B-4511-99CA-286C3F4F604B}" type="pres">
      <dgm:prSet presAssocID="{AB9F5827-831A-43B2-844C-07A2B0CCFBD7}" presName="conn2-1" presStyleLbl="parChTrans1D2" presStyleIdx="1" presStyleCnt="6"/>
      <dgm:spPr>
        <a:custGeom>
          <a:avLst/>
          <a:gdLst/>
          <a:ahLst/>
          <a:cxnLst/>
          <a:rect l="0" t="0" r="0" b="0"/>
          <a:pathLst>
            <a:path>
              <a:moveTo>
                <a:pt x="0" y="1181816"/>
              </a:moveTo>
              <a:lnTo>
                <a:pt x="206739" y="1181816"/>
              </a:lnTo>
              <a:lnTo>
                <a:pt x="206739" y="0"/>
              </a:lnTo>
              <a:lnTo>
                <a:pt x="413478" y="0"/>
              </a:lnTo>
            </a:path>
          </a:pathLst>
        </a:custGeom>
      </dgm:spPr>
      <dgm:t>
        <a:bodyPr/>
        <a:lstStyle/>
        <a:p>
          <a:endParaRPr lang="es-MX"/>
        </a:p>
      </dgm:t>
    </dgm:pt>
    <dgm:pt modelId="{0A4AA079-F661-4285-BE27-AED0D629CD9A}" type="pres">
      <dgm:prSet presAssocID="{AB9F5827-831A-43B2-844C-07A2B0CCFBD7}" presName="connTx" presStyleLbl="parChTrans1D2" presStyleIdx="1" presStyleCnt="6"/>
      <dgm:spPr/>
      <dgm:t>
        <a:bodyPr/>
        <a:lstStyle/>
        <a:p>
          <a:endParaRPr lang="es-MX"/>
        </a:p>
      </dgm:t>
    </dgm:pt>
    <dgm:pt modelId="{D854F987-6C82-4D67-88CE-7E757B03D04C}" type="pres">
      <dgm:prSet presAssocID="{3F200AAA-E985-47E6-9E17-073B74395375}" presName="root2" presStyleCnt="0"/>
      <dgm:spPr/>
    </dgm:pt>
    <dgm:pt modelId="{1B419A54-B632-4F69-88CD-D83A81CE94E0}" type="pres">
      <dgm:prSet presAssocID="{3F200AAA-E985-47E6-9E17-073B74395375}" presName="LevelTwoTextNode" presStyleLbl="node2" presStyleIdx="1" presStyleCnt="6" custScaleX="155217">
        <dgm:presLayoutVars>
          <dgm:chPref val="3"/>
        </dgm:presLayoutVars>
      </dgm:prSet>
      <dgm:spPr>
        <a:prstGeom prst="rect">
          <a:avLst/>
        </a:prstGeom>
      </dgm:spPr>
      <dgm:t>
        <a:bodyPr/>
        <a:lstStyle/>
        <a:p>
          <a:endParaRPr lang="es-MX"/>
        </a:p>
      </dgm:t>
    </dgm:pt>
    <dgm:pt modelId="{360BAC77-274B-4DB1-B959-7EBEE3CE9C39}" type="pres">
      <dgm:prSet presAssocID="{3F200AAA-E985-47E6-9E17-073B74395375}" presName="level3hierChild" presStyleCnt="0"/>
      <dgm:spPr/>
    </dgm:pt>
    <dgm:pt modelId="{79FCA8F9-923C-42B1-BFA8-F2328C623F87}" type="pres">
      <dgm:prSet presAssocID="{E9A724B8-C62D-47CF-8077-217592879668}" presName="conn2-1" presStyleLbl="parChTrans1D2" presStyleIdx="2" presStyleCnt="6"/>
      <dgm:spPr>
        <a:custGeom>
          <a:avLst/>
          <a:gdLst/>
          <a:ahLst/>
          <a:cxnLst/>
          <a:rect l="0" t="0" r="0" b="0"/>
          <a:pathLst>
            <a:path>
              <a:moveTo>
                <a:pt x="0" y="393938"/>
              </a:moveTo>
              <a:lnTo>
                <a:pt x="206739" y="393938"/>
              </a:lnTo>
              <a:lnTo>
                <a:pt x="206739" y="0"/>
              </a:lnTo>
              <a:lnTo>
                <a:pt x="413478" y="0"/>
              </a:lnTo>
            </a:path>
          </a:pathLst>
        </a:custGeom>
      </dgm:spPr>
      <dgm:t>
        <a:bodyPr/>
        <a:lstStyle/>
        <a:p>
          <a:endParaRPr lang="es-MX"/>
        </a:p>
      </dgm:t>
    </dgm:pt>
    <dgm:pt modelId="{E4C48119-26D2-40ED-93DA-F3AA9742D805}" type="pres">
      <dgm:prSet presAssocID="{E9A724B8-C62D-47CF-8077-217592879668}" presName="connTx" presStyleLbl="parChTrans1D2" presStyleIdx="2" presStyleCnt="6"/>
      <dgm:spPr/>
      <dgm:t>
        <a:bodyPr/>
        <a:lstStyle/>
        <a:p>
          <a:endParaRPr lang="es-MX"/>
        </a:p>
      </dgm:t>
    </dgm:pt>
    <dgm:pt modelId="{A9A507D1-B2A0-47DC-B700-D903F2BDAD99}" type="pres">
      <dgm:prSet presAssocID="{38DDC9D9-2FD9-4703-9C26-A8E38C56899C}" presName="root2" presStyleCnt="0"/>
      <dgm:spPr/>
    </dgm:pt>
    <dgm:pt modelId="{D299E1B2-CC69-4207-9C9C-19E0F389C2DA}" type="pres">
      <dgm:prSet presAssocID="{38DDC9D9-2FD9-4703-9C26-A8E38C56899C}" presName="LevelTwoTextNode" presStyleLbl="node2" presStyleIdx="2" presStyleCnt="6" custScaleX="155261">
        <dgm:presLayoutVars>
          <dgm:chPref val="3"/>
        </dgm:presLayoutVars>
      </dgm:prSet>
      <dgm:spPr>
        <a:prstGeom prst="rect">
          <a:avLst/>
        </a:prstGeom>
      </dgm:spPr>
      <dgm:t>
        <a:bodyPr/>
        <a:lstStyle/>
        <a:p>
          <a:endParaRPr lang="es-MX"/>
        </a:p>
      </dgm:t>
    </dgm:pt>
    <dgm:pt modelId="{24F24D0B-EE86-4B52-BB8B-7677E5C84A97}" type="pres">
      <dgm:prSet presAssocID="{38DDC9D9-2FD9-4703-9C26-A8E38C56899C}" presName="level3hierChild" presStyleCnt="0"/>
      <dgm:spPr/>
    </dgm:pt>
    <dgm:pt modelId="{D1E1595D-2D40-4CCF-BC36-51B366EF1C08}" type="pres">
      <dgm:prSet presAssocID="{9F2C5A0D-556C-46C7-8B72-3E4929FE6271}" presName="conn2-1" presStyleLbl="parChTrans1D2" presStyleIdx="3" presStyleCnt="6"/>
      <dgm:spPr>
        <a:custGeom>
          <a:avLst/>
          <a:gdLst/>
          <a:ahLst/>
          <a:cxnLst/>
          <a:rect l="0" t="0" r="0" b="0"/>
          <a:pathLst>
            <a:path>
              <a:moveTo>
                <a:pt x="0" y="0"/>
              </a:moveTo>
              <a:lnTo>
                <a:pt x="206739" y="0"/>
              </a:lnTo>
              <a:lnTo>
                <a:pt x="206739" y="393938"/>
              </a:lnTo>
              <a:lnTo>
                <a:pt x="413478" y="393938"/>
              </a:lnTo>
            </a:path>
          </a:pathLst>
        </a:custGeom>
      </dgm:spPr>
      <dgm:t>
        <a:bodyPr/>
        <a:lstStyle/>
        <a:p>
          <a:endParaRPr lang="es-MX"/>
        </a:p>
      </dgm:t>
    </dgm:pt>
    <dgm:pt modelId="{474E95A6-196F-44F9-B73A-01506A2A47A5}" type="pres">
      <dgm:prSet presAssocID="{9F2C5A0D-556C-46C7-8B72-3E4929FE6271}" presName="connTx" presStyleLbl="parChTrans1D2" presStyleIdx="3" presStyleCnt="6"/>
      <dgm:spPr/>
      <dgm:t>
        <a:bodyPr/>
        <a:lstStyle/>
        <a:p>
          <a:endParaRPr lang="es-MX"/>
        </a:p>
      </dgm:t>
    </dgm:pt>
    <dgm:pt modelId="{41A149B2-6F62-488B-8847-94349988260B}" type="pres">
      <dgm:prSet presAssocID="{30D39D8E-66FE-40F8-95E7-1E54634A24B3}" presName="root2" presStyleCnt="0"/>
      <dgm:spPr/>
    </dgm:pt>
    <dgm:pt modelId="{48C6DD3B-A9ED-4828-84ED-532418F364C4}" type="pres">
      <dgm:prSet presAssocID="{30D39D8E-66FE-40F8-95E7-1E54634A24B3}" presName="LevelTwoTextNode" presStyleLbl="node2" presStyleIdx="3" presStyleCnt="6" custScaleX="155261">
        <dgm:presLayoutVars>
          <dgm:chPref val="3"/>
        </dgm:presLayoutVars>
      </dgm:prSet>
      <dgm:spPr>
        <a:prstGeom prst="rect">
          <a:avLst/>
        </a:prstGeom>
      </dgm:spPr>
      <dgm:t>
        <a:bodyPr/>
        <a:lstStyle/>
        <a:p>
          <a:endParaRPr lang="es-EC"/>
        </a:p>
      </dgm:t>
    </dgm:pt>
    <dgm:pt modelId="{6570E3A3-556A-4D78-9708-4285325489A5}" type="pres">
      <dgm:prSet presAssocID="{30D39D8E-66FE-40F8-95E7-1E54634A24B3}" presName="level3hierChild" presStyleCnt="0"/>
      <dgm:spPr/>
    </dgm:pt>
    <dgm:pt modelId="{65EDEF95-BC19-48F4-8362-D221B175AED3}" type="pres">
      <dgm:prSet presAssocID="{0B90E45C-529D-41F2-8D9A-84D6D826CDEE}" presName="conn2-1" presStyleLbl="parChTrans1D2" presStyleIdx="4" presStyleCnt="6"/>
      <dgm:spPr>
        <a:custGeom>
          <a:avLst/>
          <a:gdLst/>
          <a:ahLst/>
          <a:cxnLst/>
          <a:rect l="0" t="0" r="0" b="0"/>
          <a:pathLst>
            <a:path>
              <a:moveTo>
                <a:pt x="0" y="0"/>
              </a:moveTo>
              <a:lnTo>
                <a:pt x="206739" y="0"/>
              </a:lnTo>
              <a:lnTo>
                <a:pt x="206739" y="1181816"/>
              </a:lnTo>
              <a:lnTo>
                <a:pt x="413478" y="1181816"/>
              </a:lnTo>
            </a:path>
          </a:pathLst>
        </a:custGeom>
      </dgm:spPr>
      <dgm:t>
        <a:bodyPr/>
        <a:lstStyle/>
        <a:p>
          <a:endParaRPr lang="es-MX"/>
        </a:p>
      </dgm:t>
    </dgm:pt>
    <dgm:pt modelId="{5A5C2E7F-8876-46CF-B684-4959A4C6D0B6}" type="pres">
      <dgm:prSet presAssocID="{0B90E45C-529D-41F2-8D9A-84D6D826CDEE}" presName="connTx" presStyleLbl="parChTrans1D2" presStyleIdx="4" presStyleCnt="6"/>
      <dgm:spPr/>
      <dgm:t>
        <a:bodyPr/>
        <a:lstStyle/>
        <a:p>
          <a:endParaRPr lang="es-MX"/>
        </a:p>
      </dgm:t>
    </dgm:pt>
    <dgm:pt modelId="{7E3DC563-F061-418C-B9A5-0062D6C601D6}" type="pres">
      <dgm:prSet presAssocID="{D3CD2F4C-27F1-46E3-9EE8-4833E1C30123}" presName="root2" presStyleCnt="0"/>
      <dgm:spPr/>
    </dgm:pt>
    <dgm:pt modelId="{2AE39816-B5F5-476E-A8C4-E32505A968ED}" type="pres">
      <dgm:prSet presAssocID="{D3CD2F4C-27F1-46E3-9EE8-4833E1C30123}" presName="LevelTwoTextNode" presStyleLbl="node2" presStyleIdx="4" presStyleCnt="6" custScaleX="155261">
        <dgm:presLayoutVars>
          <dgm:chPref val="3"/>
        </dgm:presLayoutVars>
      </dgm:prSet>
      <dgm:spPr>
        <a:prstGeom prst="rect">
          <a:avLst/>
        </a:prstGeom>
      </dgm:spPr>
      <dgm:t>
        <a:bodyPr/>
        <a:lstStyle/>
        <a:p>
          <a:endParaRPr lang="es-MX"/>
        </a:p>
      </dgm:t>
    </dgm:pt>
    <dgm:pt modelId="{57606284-254D-4B0F-B250-EE3CD8A4B126}" type="pres">
      <dgm:prSet presAssocID="{D3CD2F4C-27F1-46E3-9EE8-4833E1C30123}" presName="level3hierChild" presStyleCnt="0"/>
      <dgm:spPr/>
    </dgm:pt>
    <dgm:pt modelId="{75832302-8F70-462F-8465-25904A786D03}" type="pres">
      <dgm:prSet presAssocID="{FB021F5D-0998-4A9F-B706-157BE5264827}" presName="conn2-1" presStyleLbl="parChTrans1D2" presStyleIdx="5" presStyleCnt="6"/>
      <dgm:spPr>
        <a:custGeom>
          <a:avLst/>
          <a:gdLst/>
          <a:ahLst/>
          <a:cxnLst/>
          <a:rect l="0" t="0" r="0" b="0"/>
          <a:pathLst>
            <a:path>
              <a:moveTo>
                <a:pt x="0" y="0"/>
              </a:moveTo>
              <a:lnTo>
                <a:pt x="206739" y="0"/>
              </a:lnTo>
              <a:lnTo>
                <a:pt x="206739" y="1969693"/>
              </a:lnTo>
              <a:lnTo>
                <a:pt x="413478" y="1969693"/>
              </a:lnTo>
            </a:path>
          </a:pathLst>
        </a:custGeom>
      </dgm:spPr>
      <dgm:t>
        <a:bodyPr/>
        <a:lstStyle/>
        <a:p>
          <a:endParaRPr lang="es-MX"/>
        </a:p>
      </dgm:t>
    </dgm:pt>
    <dgm:pt modelId="{6812377C-7771-4008-92EE-DFFCCEB6B0CB}" type="pres">
      <dgm:prSet presAssocID="{FB021F5D-0998-4A9F-B706-157BE5264827}" presName="connTx" presStyleLbl="parChTrans1D2" presStyleIdx="5" presStyleCnt="6"/>
      <dgm:spPr/>
      <dgm:t>
        <a:bodyPr/>
        <a:lstStyle/>
        <a:p>
          <a:endParaRPr lang="es-MX"/>
        </a:p>
      </dgm:t>
    </dgm:pt>
    <dgm:pt modelId="{5F5E4D5D-A8AE-4E9F-9F08-7B242B66E671}" type="pres">
      <dgm:prSet presAssocID="{DB715D2B-3134-482D-B665-91A1C6507C2E}" presName="root2" presStyleCnt="0"/>
      <dgm:spPr/>
    </dgm:pt>
    <dgm:pt modelId="{4E41DA5C-DADA-4C6C-9B15-ABFFECDDBBB0}" type="pres">
      <dgm:prSet presAssocID="{DB715D2B-3134-482D-B665-91A1C6507C2E}" presName="LevelTwoTextNode" presStyleLbl="node2" presStyleIdx="5" presStyleCnt="6" custScaleX="155261">
        <dgm:presLayoutVars>
          <dgm:chPref val="3"/>
        </dgm:presLayoutVars>
      </dgm:prSet>
      <dgm:spPr>
        <a:prstGeom prst="rect">
          <a:avLst/>
        </a:prstGeom>
      </dgm:spPr>
      <dgm:t>
        <a:bodyPr/>
        <a:lstStyle/>
        <a:p>
          <a:endParaRPr lang="es-MX"/>
        </a:p>
      </dgm:t>
    </dgm:pt>
    <dgm:pt modelId="{E0E0BDA0-87B9-48C3-8BF4-F527743567CE}" type="pres">
      <dgm:prSet presAssocID="{DB715D2B-3134-482D-B665-91A1C6507C2E}" presName="level3hierChild" presStyleCnt="0"/>
      <dgm:spPr/>
    </dgm:pt>
  </dgm:ptLst>
  <dgm:cxnLst>
    <dgm:cxn modelId="{165CF0C8-A7B6-431D-B555-76CEB9ADCF3F}" type="presOf" srcId="{DB715D2B-3134-482D-B665-91A1C6507C2E}" destId="{4E41DA5C-DADA-4C6C-9B15-ABFFECDDBBB0}" srcOrd="0" destOrd="0" presId="urn:microsoft.com/office/officeart/2008/layout/HorizontalMultiLevelHierarchy"/>
    <dgm:cxn modelId="{8788D358-2F2C-4CE4-B475-A4595F979998}" type="presOf" srcId="{30D39D8E-66FE-40F8-95E7-1E54634A24B3}" destId="{48C6DD3B-A9ED-4828-84ED-532418F364C4}" srcOrd="0" destOrd="0" presId="urn:microsoft.com/office/officeart/2008/layout/HorizontalMultiLevelHierarchy"/>
    <dgm:cxn modelId="{8A4B4CE1-F96D-43D0-8F9B-62D97151C1AF}" type="presOf" srcId="{FB021F5D-0998-4A9F-B706-157BE5264827}" destId="{6812377C-7771-4008-92EE-DFFCCEB6B0CB}" srcOrd="1" destOrd="0" presId="urn:microsoft.com/office/officeart/2008/layout/HorizontalMultiLevelHierarchy"/>
    <dgm:cxn modelId="{DB677928-C283-49B0-A1AF-A1DDA5215131}" type="presOf" srcId="{E9A724B8-C62D-47CF-8077-217592879668}" destId="{79FCA8F9-923C-42B1-BFA8-F2328C623F87}" srcOrd="0" destOrd="0" presId="urn:microsoft.com/office/officeart/2008/layout/HorizontalMultiLevelHierarchy"/>
    <dgm:cxn modelId="{EA256B73-3DF5-47A0-978C-B6262D334506}" type="presOf" srcId="{0B90E45C-529D-41F2-8D9A-84D6D826CDEE}" destId="{5A5C2E7F-8876-46CF-B684-4959A4C6D0B6}" srcOrd="1" destOrd="0" presId="urn:microsoft.com/office/officeart/2008/layout/HorizontalMultiLevelHierarchy"/>
    <dgm:cxn modelId="{907C137D-5A0E-4A41-AAC4-3DB489D9635B}" type="presOf" srcId="{AB9F5827-831A-43B2-844C-07A2B0CCFBD7}" destId="{74A721E7-033B-4511-99CA-286C3F4F604B}" srcOrd="0" destOrd="0" presId="urn:microsoft.com/office/officeart/2008/layout/HorizontalMultiLevelHierarchy"/>
    <dgm:cxn modelId="{266299A4-9B6B-4A84-B839-27EFD7C8FE7A}" srcId="{01276E11-FD2B-4D7D-8A21-653549B68E70}" destId="{3F200AAA-E985-47E6-9E17-073B74395375}" srcOrd="1" destOrd="0" parTransId="{AB9F5827-831A-43B2-844C-07A2B0CCFBD7}" sibTransId="{B9A30D59-2109-40DD-9555-3227A8CB18DA}"/>
    <dgm:cxn modelId="{B8195D6B-61C7-451A-A53F-720A81548C01}" type="presOf" srcId="{E9A724B8-C62D-47CF-8077-217592879668}" destId="{E4C48119-26D2-40ED-93DA-F3AA9742D805}" srcOrd="1" destOrd="0" presId="urn:microsoft.com/office/officeart/2008/layout/HorizontalMultiLevelHierarchy"/>
    <dgm:cxn modelId="{D1D376DB-4A25-45BF-B4AF-76E0BDBC896C}" type="presOf" srcId="{D3CD2F4C-27F1-46E3-9EE8-4833E1C30123}" destId="{2AE39816-B5F5-476E-A8C4-E32505A968ED}" srcOrd="0" destOrd="0" presId="urn:microsoft.com/office/officeart/2008/layout/HorizontalMultiLevelHierarchy"/>
    <dgm:cxn modelId="{EFDC02F6-95E4-4612-8F1B-0778B0D08D76}" type="presOf" srcId="{AB9F5827-831A-43B2-844C-07A2B0CCFBD7}" destId="{0A4AA079-F661-4285-BE27-AED0D629CD9A}" srcOrd="1" destOrd="0" presId="urn:microsoft.com/office/officeart/2008/layout/HorizontalMultiLevelHierarchy"/>
    <dgm:cxn modelId="{11D69F04-4E13-4625-9A79-D10B07914B42}" type="presOf" srcId="{9F2C5A0D-556C-46C7-8B72-3E4929FE6271}" destId="{D1E1595D-2D40-4CCF-BC36-51B366EF1C08}" srcOrd="0" destOrd="0" presId="urn:microsoft.com/office/officeart/2008/layout/HorizontalMultiLevelHierarchy"/>
    <dgm:cxn modelId="{5F47BF08-A325-43DA-BBA3-D8A9525F6C12}" srcId="{01276E11-FD2B-4D7D-8A21-653549B68E70}" destId="{30D39D8E-66FE-40F8-95E7-1E54634A24B3}" srcOrd="3" destOrd="0" parTransId="{9F2C5A0D-556C-46C7-8B72-3E4929FE6271}" sibTransId="{0CC4F1E8-14C6-4161-8058-5A569966D987}"/>
    <dgm:cxn modelId="{754B4F42-EBFE-42C5-ABB4-C7C5077426FB}" srcId="{01276E11-FD2B-4D7D-8A21-653549B68E70}" destId="{38DDC9D9-2FD9-4703-9C26-A8E38C56899C}" srcOrd="2" destOrd="0" parTransId="{E9A724B8-C62D-47CF-8077-217592879668}" sibTransId="{DB6B2115-23AB-4C09-8959-416D2427488A}"/>
    <dgm:cxn modelId="{9A213941-2EAF-46DE-9453-FA03E0BB4687}" srcId="{01276E11-FD2B-4D7D-8A21-653549B68E70}" destId="{DB715D2B-3134-482D-B665-91A1C6507C2E}" srcOrd="5" destOrd="0" parTransId="{FB021F5D-0998-4A9F-B706-157BE5264827}" sibTransId="{2765B896-F16B-49A7-9EF7-987594DF171A}"/>
    <dgm:cxn modelId="{8EA37501-BA7F-425A-A548-34E116B9AD70}" type="presOf" srcId="{C400AE7A-A04C-4D5D-A38D-F219EEB75198}" destId="{10540B8E-9C08-44BF-93B5-937A49CE4794}" srcOrd="0" destOrd="0" presId="urn:microsoft.com/office/officeart/2008/layout/HorizontalMultiLevelHierarchy"/>
    <dgm:cxn modelId="{66755A00-3604-4631-A678-AFE6A09167CD}" srcId="{01276E11-FD2B-4D7D-8A21-653549B68E70}" destId="{C400AE7A-A04C-4D5D-A38D-F219EEB75198}" srcOrd="0" destOrd="0" parTransId="{645572F4-B345-4266-83DC-1039739AA2D8}" sibTransId="{90DC3A9C-9A09-4CB5-AD86-C9A3D93FE583}"/>
    <dgm:cxn modelId="{96EC6F4B-2AD2-45DC-AC2A-385640B2E435}" type="presOf" srcId="{645572F4-B345-4266-83DC-1039739AA2D8}" destId="{69B0CD4B-1967-434F-AF7D-D4A9E6924469}" srcOrd="1" destOrd="0" presId="urn:microsoft.com/office/officeart/2008/layout/HorizontalMultiLevelHierarchy"/>
    <dgm:cxn modelId="{8BCB7464-12CC-48B8-8C1A-35B0E7E30B3C}" type="presOf" srcId="{9F2C5A0D-556C-46C7-8B72-3E4929FE6271}" destId="{474E95A6-196F-44F9-B73A-01506A2A47A5}" srcOrd="1" destOrd="0" presId="urn:microsoft.com/office/officeart/2008/layout/HorizontalMultiLevelHierarchy"/>
    <dgm:cxn modelId="{6540B000-B866-485B-B5C8-8A03DD9F246D}" srcId="{1B941705-589A-4845-8B3D-F7CC910702A8}" destId="{01276E11-FD2B-4D7D-8A21-653549B68E70}" srcOrd="0" destOrd="0" parTransId="{589F6E62-4F25-42E6-93EA-D2F985E36AC8}" sibTransId="{7FB38DD4-D932-4BF2-9412-8BA351457D6C}"/>
    <dgm:cxn modelId="{B083A71B-2631-48D5-AEE6-DE375ADC2670}" srcId="{01276E11-FD2B-4D7D-8A21-653549B68E70}" destId="{D3CD2F4C-27F1-46E3-9EE8-4833E1C30123}" srcOrd="4" destOrd="0" parTransId="{0B90E45C-529D-41F2-8D9A-84D6D826CDEE}" sibTransId="{9F16575E-8045-44EF-8DC5-70EB7A74CFB6}"/>
    <dgm:cxn modelId="{8CE9C988-B5CA-41E3-A911-B28958DF50E5}" type="presOf" srcId="{1B941705-589A-4845-8B3D-F7CC910702A8}" destId="{81B82BDD-AAFE-41C0-AB35-47D4C412CB08}" srcOrd="0" destOrd="0" presId="urn:microsoft.com/office/officeart/2008/layout/HorizontalMultiLevelHierarchy"/>
    <dgm:cxn modelId="{A1CA038F-5F31-40D2-87BA-BA08AE648724}" type="presOf" srcId="{FB021F5D-0998-4A9F-B706-157BE5264827}" destId="{75832302-8F70-462F-8465-25904A786D03}" srcOrd="0" destOrd="0" presId="urn:microsoft.com/office/officeart/2008/layout/HorizontalMultiLevelHierarchy"/>
    <dgm:cxn modelId="{67D3DFC5-72FF-4B83-8974-8459A59C75BD}" type="presOf" srcId="{38DDC9D9-2FD9-4703-9C26-A8E38C56899C}" destId="{D299E1B2-CC69-4207-9C9C-19E0F389C2DA}" srcOrd="0" destOrd="0" presId="urn:microsoft.com/office/officeart/2008/layout/HorizontalMultiLevelHierarchy"/>
    <dgm:cxn modelId="{CEF32F41-F472-44BA-8487-FAD49142ECBD}" type="presOf" srcId="{0B90E45C-529D-41F2-8D9A-84D6D826CDEE}" destId="{65EDEF95-BC19-48F4-8362-D221B175AED3}" srcOrd="0" destOrd="0" presId="urn:microsoft.com/office/officeart/2008/layout/HorizontalMultiLevelHierarchy"/>
    <dgm:cxn modelId="{88CA40FC-C69F-46D3-84DC-CFA9AFE67474}" type="presOf" srcId="{645572F4-B345-4266-83DC-1039739AA2D8}" destId="{437FEE73-0944-46AB-AEEB-602A261C889E}" srcOrd="0" destOrd="0" presId="urn:microsoft.com/office/officeart/2008/layout/HorizontalMultiLevelHierarchy"/>
    <dgm:cxn modelId="{842EC5CD-0BAB-41FC-A76C-931FC418256D}" type="presOf" srcId="{3F200AAA-E985-47E6-9E17-073B74395375}" destId="{1B419A54-B632-4F69-88CD-D83A81CE94E0}" srcOrd="0" destOrd="0" presId="urn:microsoft.com/office/officeart/2008/layout/HorizontalMultiLevelHierarchy"/>
    <dgm:cxn modelId="{1D6581CD-96DA-4936-9BF0-B4604D1BB723}" type="presOf" srcId="{01276E11-FD2B-4D7D-8A21-653549B68E70}" destId="{86460C93-E4E1-49B6-8990-A96C61941A35}" srcOrd="0" destOrd="0" presId="urn:microsoft.com/office/officeart/2008/layout/HorizontalMultiLevelHierarchy"/>
    <dgm:cxn modelId="{6A5B9764-575B-4B49-8F9B-61B44C043C42}" type="presParOf" srcId="{81B82BDD-AAFE-41C0-AB35-47D4C412CB08}" destId="{2D32A0CE-BAE3-4FA7-B0BF-284CC9646599}" srcOrd="0" destOrd="0" presId="urn:microsoft.com/office/officeart/2008/layout/HorizontalMultiLevelHierarchy"/>
    <dgm:cxn modelId="{64457CD0-8FB2-42E5-AA2F-7A0279641219}" type="presParOf" srcId="{2D32A0CE-BAE3-4FA7-B0BF-284CC9646599}" destId="{86460C93-E4E1-49B6-8990-A96C61941A35}" srcOrd="0" destOrd="0" presId="urn:microsoft.com/office/officeart/2008/layout/HorizontalMultiLevelHierarchy"/>
    <dgm:cxn modelId="{76B0899E-B138-459C-9408-37E6F1D3750D}" type="presParOf" srcId="{2D32A0CE-BAE3-4FA7-B0BF-284CC9646599}" destId="{4A049344-BAD0-4A6E-9CE1-1E92ED29395E}" srcOrd="1" destOrd="0" presId="urn:microsoft.com/office/officeart/2008/layout/HorizontalMultiLevelHierarchy"/>
    <dgm:cxn modelId="{98AA8BF3-4EDA-41B7-9944-39C45FB28D79}" type="presParOf" srcId="{4A049344-BAD0-4A6E-9CE1-1E92ED29395E}" destId="{437FEE73-0944-46AB-AEEB-602A261C889E}" srcOrd="0" destOrd="0" presId="urn:microsoft.com/office/officeart/2008/layout/HorizontalMultiLevelHierarchy"/>
    <dgm:cxn modelId="{CA6EADDE-B044-4A66-AADC-2D18F165CEF7}" type="presParOf" srcId="{437FEE73-0944-46AB-AEEB-602A261C889E}" destId="{69B0CD4B-1967-434F-AF7D-D4A9E6924469}" srcOrd="0" destOrd="0" presId="urn:microsoft.com/office/officeart/2008/layout/HorizontalMultiLevelHierarchy"/>
    <dgm:cxn modelId="{C312DC7C-37A3-457A-B89A-EE22DE585D63}" type="presParOf" srcId="{4A049344-BAD0-4A6E-9CE1-1E92ED29395E}" destId="{3DB663E2-D917-42CF-9E00-806C09BF6B36}" srcOrd="1" destOrd="0" presId="urn:microsoft.com/office/officeart/2008/layout/HorizontalMultiLevelHierarchy"/>
    <dgm:cxn modelId="{52FD82D6-6510-457B-97BE-C1E7A82FC0E7}" type="presParOf" srcId="{3DB663E2-D917-42CF-9E00-806C09BF6B36}" destId="{10540B8E-9C08-44BF-93B5-937A49CE4794}" srcOrd="0" destOrd="0" presId="urn:microsoft.com/office/officeart/2008/layout/HorizontalMultiLevelHierarchy"/>
    <dgm:cxn modelId="{AA0A7D97-04F2-470D-8928-399237E9F99E}" type="presParOf" srcId="{3DB663E2-D917-42CF-9E00-806C09BF6B36}" destId="{F5D75AF6-9D82-4105-856E-A5C837DCD75E}" srcOrd="1" destOrd="0" presId="urn:microsoft.com/office/officeart/2008/layout/HorizontalMultiLevelHierarchy"/>
    <dgm:cxn modelId="{243FB2EE-332A-417B-9FAA-5A1BFDE6A11D}" type="presParOf" srcId="{4A049344-BAD0-4A6E-9CE1-1E92ED29395E}" destId="{74A721E7-033B-4511-99CA-286C3F4F604B}" srcOrd="2" destOrd="0" presId="urn:microsoft.com/office/officeart/2008/layout/HorizontalMultiLevelHierarchy"/>
    <dgm:cxn modelId="{81FA5FFA-C23E-4109-99AA-A2AFB708E044}" type="presParOf" srcId="{74A721E7-033B-4511-99CA-286C3F4F604B}" destId="{0A4AA079-F661-4285-BE27-AED0D629CD9A}" srcOrd="0" destOrd="0" presId="urn:microsoft.com/office/officeart/2008/layout/HorizontalMultiLevelHierarchy"/>
    <dgm:cxn modelId="{40E2C4E1-971A-445E-9038-0457D8C25541}" type="presParOf" srcId="{4A049344-BAD0-4A6E-9CE1-1E92ED29395E}" destId="{D854F987-6C82-4D67-88CE-7E757B03D04C}" srcOrd="3" destOrd="0" presId="urn:microsoft.com/office/officeart/2008/layout/HorizontalMultiLevelHierarchy"/>
    <dgm:cxn modelId="{1B35DFE0-FCEC-498A-B932-33050FA6A50C}" type="presParOf" srcId="{D854F987-6C82-4D67-88CE-7E757B03D04C}" destId="{1B419A54-B632-4F69-88CD-D83A81CE94E0}" srcOrd="0" destOrd="0" presId="urn:microsoft.com/office/officeart/2008/layout/HorizontalMultiLevelHierarchy"/>
    <dgm:cxn modelId="{E8C858AA-F061-4A96-AB86-8DB45587FD15}" type="presParOf" srcId="{D854F987-6C82-4D67-88CE-7E757B03D04C}" destId="{360BAC77-274B-4DB1-B959-7EBEE3CE9C39}" srcOrd="1" destOrd="0" presId="urn:microsoft.com/office/officeart/2008/layout/HorizontalMultiLevelHierarchy"/>
    <dgm:cxn modelId="{8BB902E7-52E6-41E4-9FDA-A99C55F150D5}" type="presParOf" srcId="{4A049344-BAD0-4A6E-9CE1-1E92ED29395E}" destId="{79FCA8F9-923C-42B1-BFA8-F2328C623F87}" srcOrd="4" destOrd="0" presId="urn:microsoft.com/office/officeart/2008/layout/HorizontalMultiLevelHierarchy"/>
    <dgm:cxn modelId="{F288358E-4157-49D2-ADC3-406185B58291}" type="presParOf" srcId="{79FCA8F9-923C-42B1-BFA8-F2328C623F87}" destId="{E4C48119-26D2-40ED-93DA-F3AA9742D805}" srcOrd="0" destOrd="0" presId="urn:microsoft.com/office/officeart/2008/layout/HorizontalMultiLevelHierarchy"/>
    <dgm:cxn modelId="{7645D0B0-E91C-4091-BDF0-4C06847A482B}" type="presParOf" srcId="{4A049344-BAD0-4A6E-9CE1-1E92ED29395E}" destId="{A9A507D1-B2A0-47DC-B700-D903F2BDAD99}" srcOrd="5" destOrd="0" presId="urn:microsoft.com/office/officeart/2008/layout/HorizontalMultiLevelHierarchy"/>
    <dgm:cxn modelId="{BB41E5DB-58CB-41E7-B960-0CCDCD164A46}" type="presParOf" srcId="{A9A507D1-B2A0-47DC-B700-D903F2BDAD99}" destId="{D299E1B2-CC69-4207-9C9C-19E0F389C2DA}" srcOrd="0" destOrd="0" presId="urn:microsoft.com/office/officeart/2008/layout/HorizontalMultiLevelHierarchy"/>
    <dgm:cxn modelId="{DA925846-79A5-4C0F-9653-7488377B297F}" type="presParOf" srcId="{A9A507D1-B2A0-47DC-B700-D903F2BDAD99}" destId="{24F24D0B-EE86-4B52-BB8B-7677E5C84A97}" srcOrd="1" destOrd="0" presId="urn:microsoft.com/office/officeart/2008/layout/HorizontalMultiLevelHierarchy"/>
    <dgm:cxn modelId="{7838A1BB-1BDA-4FB2-8700-D3161BD3C49C}" type="presParOf" srcId="{4A049344-BAD0-4A6E-9CE1-1E92ED29395E}" destId="{D1E1595D-2D40-4CCF-BC36-51B366EF1C08}" srcOrd="6" destOrd="0" presId="urn:microsoft.com/office/officeart/2008/layout/HorizontalMultiLevelHierarchy"/>
    <dgm:cxn modelId="{D69AEEFF-A446-4C55-939C-77FF21010E7C}" type="presParOf" srcId="{D1E1595D-2D40-4CCF-BC36-51B366EF1C08}" destId="{474E95A6-196F-44F9-B73A-01506A2A47A5}" srcOrd="0" destOrd="0" presId="urn:microsoft.com/office/officeart/2008/layout/HorizontalMultiLevelHierarchy"/>
    <dgm:cxn modelId="{797D63A9-23D4-4627-859F-4C6096A14727}" type="presParOf" srcId="{4A049344-BAD0-4A6E-9CE1-1E92ED29395E}" destId="{41A149B2-6F62-488B-8847-94349988260B}" srcOrd="7" destOrd="0" presId="urn:microsoft.com/office/officeart/2008/layout/HorizontalMultiLevelHierarchy"/>
    <dgm:cxn modelId="{04A4F82E-FB64-4B49-8F20-2E332F8186F6}" type="presParOf" srcId="{41A149B2-6F62-488B-8847-94349988260B}" destId="{48C6DD3B-A9ED-4828-84ED-532418F364C4}" srcOrd="0" destOrd="0" presId="urn:microsoft.com/office/officeart/2008/layout/HorizontalMultiLevelHierarchy"/>
    <dgm:cxn modelId="{C7E54DFC-DFBA-459C-9FDD-1CC8D799A8D1}" type="presParOf" srcId="{41A149B2-6F62-488B-8847-94349988260B}" destId="{6570E3A3-556A-4D78-9708-4285325489A5}" srcOrd="1" destOrd="0" presId="urn:microsoft.com/office/officeart/2008/layout/HorizontalMultiLevelHierarchy"/>
    <dgm:cxn modelId="{A03ECF9B-D11D-4B4C-903D-1AC45A0502F5}" type="presParOf" srcId="{4A049344-BAD0-4A6E-9CE1-1E92ED29395E}" destId="{65EDEF95-BC19-48F4-8362-D221B175AED3}" srcOrd="8" destOrd="0" presId="urn:microsoft.com/office/officeart/2008/layout/HorizontalMultiLevelHierarchy"/>
    <dgm:cxn modelId="{66561E81-58C7-457C-9BEA-B5DA4288805A}" type="presParOf" srcId="{65EDEF95-BC19-48F4-8362-D221B175AED3}" destId="{5A5C2E7F-8876-46CF-B684-4959A4C6D0B6}" srcOrd="0" destOrd="0" presId="urn:microsoft.com/office/officeart/2008/layout/HorizontalMultiLevelHierarchy"/>
    <dgm:cxn modelId="{DD5321D2-7F57-49B2-AF0F-A9F0B9243220}" type="presParOf" srcId="{4A049344-BAD0-4A6E-9CE1-1E92ED29395E}" destId="{7E3DC563-F061-418C-B9A5-0062D6C601D6}" srcOrd="9" destOrd="0" presId="urn:microsoft.com/office/officeart/2008/layout/HorizontalMultiLevelHierarchy"/>
    <dgm:cxn modelId="{6166EFFA-0292-4D0D-B032-527E3B6EAF27}" type="presParOf" srcId="{7E3DC563-F061-418C-B9A5-0062D6C601D6}" destId="{2AE39816-B5F5-476E-A8C4-E32505A968ED}" srcOrd="0" destOrd="0" presId="urn:microsoft.com/office/officeart/2008/layout/HorizontalMultiLevelHierarchy"/>
    <dgm:cxn modelId="{37384745-7CDE-439E-AA7C-9FFF6AEE96A5}" type="presParOf" srcId="{7E3DC563-F061-418C-B9A5-0062D6C601D6}" destId="{57606284-254D-4B0F-B250-EE3CD8A4B126}" srcOrd="1" destOrd="0" presId="urn:microsoft.com/office/officeart/2008/layout/HorizontalMultiLevelHierarchy"/>
    <dgm:cxn modelId="{CF31AA52-E0C3-4B25-937D-E3EEC1715F76}" type="presParOf" srcId="{4A049344-BAD0-4A6E-9CE1-1E92ED29395E}" destId="{75832302-8F70-462F-8465-25904A786D03}" srcOrd="10" destOrd="0" presId="urn:microsoft.com/office/officeart/2008/layout/HorizontalMultiLevelHierarchy"/>
    <dgm:cxn modelId="{39D53072-6C8C-4ECB-BD69-4283ECC848EE}" type="presParOf" srcId="{75832302-8F70-462F-8465-25904A786D03}" destId="{6812377C-7771-4008-92EE-DFFCCEB6B0CB}" srcOrd="0" destOrd="0" presId="urn:microsoft.com/office/officeart/2008/layout/HorizontalMultiLevelHierarchy"/>
    <dgm:cxn modelId="{99CA0532-8594-49C3-896E-88DB7365B78C}" type="presParOf" srcId="{4A049344-BAD0-4A6E-9CE1-1E92ED29395E}" destId="{5F5E4D5D-A8AE-4E9F-9F08-7B242B66E671}" srcOrd="11" destOrd="0" presId="urn:microsoft.com/office/officeart/2008/layout/HorizontalMultiLevelHierarchy"/>
    <dgm:cxn modelId="{CBC6BDA8-F785-4599-9294-CD006B53D247}" type="presParOf" srcId="{5F5E4D5D-A8AE-4E9F-9F08-7B242B66E671}" destId="{4E41DA5C-DADA-4C6C-9B15-ABFFECDDBBB0}" srcOrd="0" destOrd="0" presId="urn:microsoft.com/office/officeart/2008/layout/HorizontalMultiLevelHierarchy"/>
    <dgm:cxn modelId="{F26EA076-1F2E-4DD4-9054-57B85748EC8E}" type="presParOf" srcId="{5F5E4D5D-A8AE-4E9F-9F08-7B242B66E671}" destId="{E0E0BDA0-87B9-48C3-8BF4-F527743567CE}"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60FB2B3-6E5A-4B8D-B4B8-210FBE0C4F40}" type="doc">
      <dgm:prSet loTypeId="urn:microsoft.com/office/officeart/2005/8/layout/chevron2" loCatId="list" qsTypeId="urn:microsoft.com/office/officeart/2005/8/quickstyle/simple2" qsCatId="simple" csTypeId="urn:microsoft.com/office/officeart/2005/8/colors/accent2_2" csCatId="accent2" phldr="1"/>
      <dgm:spPr/>
      <dgm:t>
        <a:bodyPr/>
        <a:lstStyle/>
        <a:p>
          <a:endParaRPr lang="es-EC"/>
        </a:p>
      </dgm:t>
    </dgm:pt>
    <dgm:pt modelId="{4C2C2B1B-1839-4592-8C09-2B6FF5D078C1}">
      <dgm:prSet phldrT="[Texto]"/>
      <dgm:spPr>
        <a:xfrm rot="5400000">
          <a:off x="-181889" y="183090"/>
          <a:ext cx="1212598" cy="848818"/>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gm:spPr>
      <dgm:t>
        <a:bodyPr/>
        <a:lstStyle/>
        <a:p>
          <a:r>
            <a:rPr lang="es-EC" b="1" cap="none" spc="50" smtClean="0">
              <a:ln w="9525" cmpd="sng">
                <a:prstDash val="solid"/>
              </a:ln>
              <a:solidFill>
                <a:sysClr val="window" lastClr="FFFFFF"/>
              </a:solidFill>
              <a:effectLst>
                <a:glow rad="38100">
                  <a:srgbClr val="B31166">
                    <a:alpha val="40000"/>
                  </a:srgbClr>
                </a:glow>
              </a:effectLst>
              <a:latin typeface="+mn-lt"/>
              <a:ea typeface="+mn-ea"/>
              <a:cs typeface="+mn-cs"/>
            </a:rPr>
            <a:t>H1</a:t>
          </a:r>
          <a:endParaRPr lang="es-EC" b="1" cap="none" spc="50" dirty="0">
            <a:ln w="9525" cmpd="sng">
              <a:prstDash val="solid"/>
            </a:ln>
            <a:solidFill>
              <a:sysClr val="window" lastClr="FFFFFF"/>
            </a:solidFill>
            <a:effectLst>
              <a:glow rad="38100">
                <a:srgbClr val="B31166">
                  <a:alpha val="40000"/>
                </a:srgbClr>
              </a:glow>
            </a:effectLst>
            <a:latin typeface="+mn-lt"/>
            <a:ea typeface="+mn-ea"/>
            <a:cs typeface="+mn-cs"/>
          </a:endParaRPr>
        </a:p>
      </dgm:t>
    </dgm:pt>
    <dgm:pt modelId="{01C19D70-01D2-4B1E-9AFC-37BE9A5677F4}" type="parTrans" cxnId="{762250D3-6E45-4E37-B5D0-A5952B7F1194}">
      <dgm:prSet/>
      <dgm:spPr/>
      <dgm:t>
        <a:bodyPr/>
        <a:lstStyle/>
        <a:p>
          <a:endParaRPr lang="es-EC">
            <a:latin typeface="+mn-lt"/>
          </a:endParaRPr>
        </a:p>
      </dgm:t>
    </dgm:pt>
    <dgm:pt modelId="{2A447A92-A32C-48BC-95C4-0FEC6311067E}" type="sibTrans" cxnId="{762250D3-6E45-4E37-B5D0-A5952B7F1194}">
      <dgm:prSet/>
      <dgm:spPr/>
      <dgm:t>
        <a:bodyPr/>
        <a:lstStyle/>
        <a:p>
          <a:endParaRPr lang="es-EC">
            <a:latin typeface="+mn-lt"/>
          </a:endParaRPr>
        </a:p>
      </dgm:t>
    </dgm:pt>
    <dgm:pt modelId="{76652445-B650-43E0-B99F-16D612DA118F}">
      <dgm:prSet phldrT="[Texto]"/>
      <dgm:spPr>
        <a:xfrm rot="5400000">
          <a:off x="-181889" y="1248428"/>
          <a:ext cx="1212598" cy="848818"/>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gm:spPr>
      <dgm:t>
        <a:bodyPr/>
        <a:lstStyle/>
        <a:p>
          <a:r>
            <a:rPr lang="es-EC" b="1" cap="none" spc="50" smtClean="0">
              <a:ln w="9525" cmpd="sng">
                <a:prstDash val="solid"/>
              </a:ln>
              <a:solidFill>
                <a:sysClr val="window" lastClr="FFFFFF"/>
              </a:solidFill>
              <a:effectLst>
                <a:glow rad="38100">
                  <a:srgbClr val="B31166">
                    <a:alpha val="40000"/>
                  </a:srgbClr>
                </a:glow>
              </a:effectLst>
              <a:latin typeface="+mn-lt"/>
              <a:ea typeface="+mn-ea"/>
              <a:cs typeface="+mn-cs"/>
            </a:rPr>
            <a:t>H2</a:t>
          </a:r>
          <a:endParaRPr lang="es-EC" b="1" cap="none" spc="50" dirty="0">
            <a:ln w="9525" cmpd="sng">
              <a:prstDash val="solid"/>
            </a:ln>
            <a:solidFill>
              <a:sysClr val="window" lastClr="FFFFFF"/>
            </a:solidFill>
            <a:effectLst>
              <a:glow rad="38100">
                <a:srgbClr val="B31166">
                  <a:alpha val="40000"/>
                </a:srgbClr>
              </a:glow>
            </a:effectLst>
            <a:latin typeface="+mn-lt"/>
            <a:ea typeface="+mn-ea"/>
            <a:cs typeface="+mn-cs"/>
          </a:endParaRPr>
        </a:p>
      </dgm:t>
    </dgm:pt>
    <dgm:pt modelId="{280B9B34-A99E-41CF-9260-962A8B643E56}" type="parTrans" cxnId="{C94159B5-ED67-4F1D-A79C-CBD84B09BBCB}">
      <dgm:prSet/>
      <dgm:spPr/>
      <dgm:t>
        <a:bodyPr/>
        <a:lstStyle/>
        <a:p>
          <a:endParaRPr lang="es-EC">
            <a:latin typeface="+mn-lt"/>
          </a:endParaRPr>
        </a:p>
      </dgm:t>
    </dgm:pt>
    <dgm:pt modelId="{A38D6223-1ACC-43C4-A016-33AB9B3D0550}" type="sibTrans" cxnId="{C94159B5-ED67-4F1D-A79C-CBD84B09BBCB}">
      <dgm:prSet/>
      <dgm:spPr/>
      <dgm:t>
        <a:bodyPr/>
        <a:lstStyle/>
        <a:p>
          <a:endParaRPr lang="es-EC">
            <a:latin typeface="+mn-lt"/>
          </a:endParaRPr>
        </a:p>
      </dgm:t>
    </dgm:pt>
    <dgm:pt modelId="{12A44BA1-3E30-4525-A674-7D850F652910}">
      <dgm:prSet phldrT="[Texto]"/>
      <dgm:spPr>
        <a:xfrm rot="5400000">
          <a:off x="-181889" y="2313766"/>
          <a:ext cx="1212598" cy="848818"/>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gm:spPr>
      <dgm:t>
        <a:bodyPr/>
        <a:lstStyle/>
        <a:p>
          <a:r>
            <a:rPr lang="es-EC" b="1" cap="none" spc="50" smtClean="0">
              <a:ln w="9525" cmpd="sng">
                <a:prstDash val="solid"/>
              </a:ln>
              <a:solidFill>
                <a:sysClr val="window" lastClr="FFFFFF"/>
              </a:solidFill>
              <a:effectLst>
                <a:glow rad="38100">
                  <a:srgbClr val="B31166">
                    <a:alpha val="40000"/>
                  </a:srgbClr>
                </a:glow>
              </a:effectLst>
              <a:latin typeface="+mn-lt"/>
              <a:ea typeface="+mn-ea"/>
              <a:cs typeface="+mn-cs"/>
            </a:rPr>
            <a:t>H3</a:t>
          </a:r>
          <a:endParaRPr lang="es-EC" b="1" cap="none" spc="50" dirty="0">
            <a:ln w="9525" cmpd="sng">
              <a:prstDash val="solid"/>
            </a:ln>
            <a:solidFill>
              <a:sysClr val="window" lastClr="FFFFFF"/>
            </a:solidFill>
            <a:effectLst>
              <a:glow rad="38100">
                <a:srgbClr val="B31166">
                  <a:alpha val="40000"/>
                </a:srgbClr>
              </a:glow>
            </a:effectLst>
            <a:latin typeface="+mn-lt"/>
            <a:ea typeface="+mn-ea"/>
            <a:cs typeface="+mn-cs"/>
          </a:endParaRPr>
        </a:p>
      </dgm:t>
    </dgm:pt>
    <dgm:pt modelId="{D0EC009F-C0F1-448F-8B66-3680314A16AE}" type="parTrans" cxnId="{04133CD4-4F9D-4970-BF2A-09FBC6F0590F}">
      <dgm:prSet/>
      <dgm:spPr/>
      <dgm:t>
        <a:bodyPr/>
        <a:lstStyle/>
        <a:p>
          <a:endParaRPr lang="es-EC">
            <a:latin typeface="+mn-lt"/>
          </a:endParaRPr>
        </a:p>
      </dgm:t>
    </dgm:pt>
    <dgm:pt modelId="{F299BBD5-4A09-42E1-A9D7-8AB54D04DB83}" type="sibTrans" cxnId="{04133CD4-4F9D-4970-BF2A-09FBC6F0590F}">
      <dgm:prSet/>
      <dgm:spPr/>
      <dgm:t>
        <a:bodyPr/>
        <a:lstStyle/>
        <a:p>
          <a:endParaRPr lang="es-EC">
            <a:latin typeface="+mn-lt"/>
          </a:endParaRPr>
        </a:p>
      </dgm:t>
    </dgm:pt>
    <dgm:pt modelId="{9609AEEF-4925-4536-951C-5F4CF3AA4270}">
      <dgm:prSet/>
      <dgm:spPr>
        <a:xfrm rot="5400000">
          <a:off x="4830163" y="-3980144"/>
          <a:ext cx="788188" cy="8750878"/>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gm:spPr>
      <dgm:t>
        <a:bodyPr/>
        <a:lstStyle/>
        <a:p>
          <a:r>
            <a:rPr lang="es-EC" dirty="0" smtClean="0">
              <a:solidFill>
                <a:sysClr val="windowText" lastClr="000000">
                  <a:hueOff val="0"/>
                  <a:satOff val="0"/>
                  <a:lumOff val="0"/>
                  <a:alphaOff val="0"/>
                </a:sysClr>
              </a:solidFill>
              <a:latin typeface="+mn-lt"/>
              <a:ea typeface="+mn-ea"/>
              <a:cs typeface="+mn-cs"/>
            </a:rPr>
            <a:t>La identidad corporativa tiene un efecto positivo sobre las dimensiones del comportamiento del consumidor: (1) factor cultural, (2) factor social, (3) factores personales, (4) factores psicológicos y (5) proceso de decisión de compra.</a:t>
          </a:r>
          <a:endParaRPr lang="es-EC" dirty="0">
            <a:solidFill>
              <a:sysClr val="windowText" lastClr="000000">
                <a:hueOff val="0"/>
                <a:satOff val="0"/>
                <a:lumOff val="0"/>
                <a:alphaOff val="0"/>
              </a:sysClr>
            </a:solidFill>
            <a:latin typeface="+mn-lt"/>
            <a:ea typeface="+mn-ea"/>
            <a:cs typeface="+mn-cs"/>
          </a:endParaRPr>
        </a:p>
      </dgm:t>
    </dgm:pt>
    <dgm:pt modelId="{61930C4F-1C6A-4F43-B8A7-683922ACF775}" type="parTrans" cxnId="{C89F2707-6220-454F-B6DA-FC3D97A6AF63}">
      <dgm:prSet/>
      <dgm:spPr/>
      <dgm:t>
        <a:bodyPr/>
        <a:lstStyle/>
        <a:p>
          <a:endParaRPr lang="es-EC">
            <a:latin typeface="+mn-lt"/>
          </a:endParaRPr>
        </a:p>
      </dgm:t>
    </dgm:pt>
    <dgm:pt modelId="{209820BB-787D-44D0-8A54-B0D863824FBA}" type="sibTrans" cxnId="{C89F2707-6220-454F-B6DA-FC3D97A6AF63}">
      <dgm:prSet/>
      <dgm:spPr/>
      <dgm:t>
        <a:bodyPr/>
        <a:lstStyle/>
        <a:p>
          <a:endParaRPr lang="es-EC">
            <a:latin typeface="+mn-lt"/>
          </a:endParaRPr>
        </a:p>
      </dgm:t>
    </dgm:pt>
    <dgm:pt modelId="{B0733212-B2ED-4909-A39A-5ABCE8BC708E}">
      <dgm:prSet/>
      <dgm:spPr>
        <a:xfrm rot="5400000">
          <a:off x="-181889" y="3379105"/>
          <a:ext cx="1212598" cy="848818"/>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gm:spPr>
      <dgm:t>
        <a:bodyPr/>
        <a:lstStyle/>
        <a:p>
          <a:r>
            <a:rPr lang="es-EC" b="1" cap="none" spc="50" smtClean="0">
              <a:ln w="9525" cmpd="sng">
                <a:prstDash val="solid"/>
              </a:ln>
              <a:solidFill>
                <a:sysClr val="window" lastClr="FFFFFF"/>
              </a:solidFill>
              <a:effectLst>
                <a:glow rad="38100">
                  <a:srgbClr val="B31166">
                    <a:alpha val="40000"/>
                  </a:srgbClr>
                </a:glow>
              </a:effectLst>
              <a:latin typeface="+mn-lt"/>
              <a:ea typeface="+mn-ea"/>
              <a:cs typeface="+mn-cs"/>
            </a:rPr>
            <a:t>H4</a:t>
          </a:r>
          <a:endParaRPr lang="es-EC" b="1" cap="none" spc="50" dirty="0">
            <a:ln w="9525" cmpd="sng">
              <a:prstDash val="solid"/>
            </a:ln>
            <a:solidFill>
              <a:sysClr val="window" lastClr="FFFFFF"/>
            </a:solidFill>
            <a:effectLst>
              <a:glow rad="38100">
                <a:srgbClr val="B31166">
                  <a:alpha val="40000"/>
                </a:srgbClr>
              </a:glow>
            </a:effectLst>
            <a:latin typeface="+mn-lt"/>
            <a:ea typeface="+mn-ea"/>
            <a:cs typeface="+mn-cs"/>
          </a:endParaRPr>
        </a:p>
      </dgm:t>
    </dgm:pt>
    <dgm:pt modelId="{1AF5C602-30BA-4773-B128-1B24698C0D74}" type="parTrans" cxnId="{8989CBAC-70CC-41A2-ABF1-CCE67C6FED36}">
      <dgm:prSet/>
      <dgm:spPr/>
      <dgm:t>
        <a:bodyPr/>
        <a:lstStyle/>
        <a:p>
          <a:endParaRPr lang="es-EC">
            <a:latin typeface="+mn-lt"/>
          </a:endParaRPr>
        </a:p>
      </dgm:t>
    </dgm:pt>
    <dgm:pt modelId="{638E831B-B8E1-41D0-B0A2-0C67F8D0A8E9}" type="sibTrans" cxnId="{8989CBAC-70CC-41A2-ABF1-CCE67C6FED36}">
      <dgm:prSet/>
      <dgm:spPr/>
      <dgm:t>
        <a:bodyPr/>
        <a:lstStyle/>
        <a:p>
          <a:endParaRPr lang="es-EC">
            <a:latin typeface="+mn-lt"/>
          </a:endParaRPr>
        </a:p>
      </dgm:t>
    </dgm:pt>
    <dgm:pt modelId="{45D86153-EA9C-4393-ADC7-205541D65138}">
      <dgm:prSet/>
      <dgm:spPr>
        <a:xfrm rot="5400000">
          <a:off x="4830163" y="-2914806"/>
          <a:ext cx="788188" cy="8750878"/>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gm:spPr>
      <dgm:t>
        <a:bodyPr/>
        <a:lstStyle/>
        <a:p>
          <a:r>
            <a:rPr lang="es-EC" smtClean="0">
              <a:solidFill>
                <a:sysClr val="windowText" lastClr="000000">
                  <a:hueOff val="0"/>
                  <a:satOff val="0"/>
                  <a:lumOff val="0"/>
                  <a:alphaOff val="0"/>
                </a:sysClr>
              </a:solidFill>
              <a:latin typeface="+mn-lt"/>
              <a:ea typeface="+mn-ea"/>
              <a:cs typeface="+mn-cs"/>
            </a:rPr>
            <a:t>La comunicación corporativa tiene un efecto positivo sobre las dimensiones del comportamiento del consumidor: (1) factor cultural, (2) factor social, (3) factores personales, (4) factores psicológicos y (5) proceso de decisión de compra.</a:t>
          </a:r>
          <a:endParaRPr lang="es-EC" dirty="0">
            <a:solidFill>
              <a:sysClr val="windowText" lastClr="000000">
                <a:hueOff val="0"/>
                <a:satOff val="0"/>
                <a:lumOff val="0"/>
                <a:alphaOff val="0"/>
              </a:sysClr>
            </a:solidFill>
            <a:latin typeface="+mn-lt"/>
            <a:ea typeface="+mn-ea"/>
            <a:cs typeface="+mn-cs"/>
          </a:endParaRPr>
        </a:p>
      </dgm:t>
    </dgm:pt>
    <dgm:pt modelId="{96191853-9B2F-4D16-835C-0201AF5C8CA8}" type="parTrans" cxnId="{6DE63E0E-6D08-494C-BD36-6B5FB48F49F0}">
      <dgm:prSet/>
      <dgm:spPr/>
      <dgm:t>
        <a:bodyPr/>
        <a:lstStyle/>
        <a:p>
          <a:endParaRPr lang="es-EC">
            <a:latin typeface="+mn-lt"/>
          </a:endParaRPr>
        </a:p>
      </dgm:t>
    </dgm:pt>
    <dgm:pt modelId="{8E59EC2A-56C5-4769-823B-F6F5BDDBCD61}" type="sibTrans" cxnId="{6DE63E0E-6D08-494C-BD36-6B5FB48F49F0}">
      <dgm:prSet/>
      <dgm:spPr/>
      <dgm:t>
        <a:bodyPr/>
        <a:lstStyle/>
        <a:p>
          <a:endParaRPr lang="es-EC">
            <a:latin typeface="+mn-lt"/>
          </a:endParaRPr>
        </a:p>
      </dgm:t>
    </dgm:pt>
    <dgm:pt modelId="{D5CF282E-15A9-459D-A4D6-B3F0D04FC1C1}">
      <dgm:prSet/>
      <dgm:spPr>
        <a:xfrm rot="5400000">
          <a:off x="4830163" y="-1849467"/>
          <a:ext cx="788188" cy="8750878"/>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gm:spPr>
      <dgm:t>
        <a:bodyPr/>
        <a:lstStyle/>
        <a:p>
          <a:r>
            <a:rPr lang="es-EC" smtClean="0">
              <a:solidFill>
                <a:sysClr val="windowText" lastClr="000000">
                  <a:hueOff val="0"/>
                  <a:satOff val="0"/>
                  <a:lumOff val="0"/>
                  <a:alphaOff val="0"/>
                </a:sysClr>
              </a:solidFill>
              <a:latin typeface="+mn-lt"/>
              <a:ea typeface="+mn-ea"/>
              <a:cs typeface="+mn-cs"/>
            </a:rPr>
            <a:t>La cultura corporativa tiene un efecto positivo sobre las dimensiones del comportamiento del consumidor: (1) factor cultural, (2) factor social, (3) factores personales, (4) factores psicológicos y (5) proceso de decisión de compra.</a:t>
          </a:r>
          <a:endParaRPr lang="es-EC" dirty="0">
            <a:solidFill>
              <a:sysClr val="windowText" lastClr="000000">
                <a:hueOff val="0"/>
                <a:satOff val="0"/>
                <a:lumOff val="0"/>
                <a:alphaOff val="0"/>
              </a:sysClr>
            </a:solidFill>
            <a:latin typeface="+mn-lt"/>
            <a:ea typeface="+mn-ea"/>
            <a:cs typeface="+mn-cs"/>
          </a:endParaRPr>
        </a:p>
      </dgm:t>
    </dgm:pt>
    <dgm:pt modelId="{53B595DD-1605-47C5-A3C6-5390E658A84D}" type="parTrans" cxnId="{12187413-2962-4289-88DD-7501D643CAA2}">
      <dgm:prSet/>
      <dgm:spPr/>
      <dgm:t>
        <a:bodyPr/>
        <a:lstStyle/>
        <a:p>
          <a:endParaRPr lang="es-EC">
            <a:latin typeface="+mn-lt"/>
          </a:endParaRPr>
        </a:p>
      </dgm:t>
    </dgm:pt>
    <dgm:pt modelId="{5F778772-2F58-4F64-ACC5-474E45F45890}" type="sibTrans" cxnId="{12187413-2962-4289-88DD-7501D643CAA2}">
      <dgm:prSet/>
      <dgm:spPr/>
      <dgm:t>
        <a:bodyPr/>
        <a:lstStyle/>
        <a:p>
          <a:endParaRPr lang="es-EC">
            <a:latin typeface="+mn-lt"/>
          </a:endParaRPr>
        </a:p>
      </dgm:t>
    </dgm:pt>
    <dgm:pt modelId="{F94DA88A-DF06-486A-A880-FC7B17646694}">
      <dgm:prSet/>
      <dgm:spPr>
        <a:xfrm rot="5400000">
          <a:off x="4830163" y="-784129"/>
          <a:ext cx="788188" cy="8750878"/>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gm:spPr>
      <dgm:t>
        <a:bodyPr/>
        <a:lstStyle/>
        <a:p>
          <a:r>
            <a:rPr lang="es-EC" smtClean="0">
              <a:solidFill>
                <a:sysClr val="windowText" lastClr="000000">
                  <a:hueOff val="0"/>
                  <a:satOff val="0"/>
                  <a:lumOff val="0"/>
                  <a:alphaOff val="0"/>
                </a:sysClr>
              </a:solidFill>
              <a:latin typeface="+mn-lt"/>
              <a:ea typeface="+mn-ea"/>
              <a:cs typeface="+mn-cs"/>
            </a:rPr>
            <a:t>La propuesta de valor tiene un efecto positivo sobre las dimensiones del comportamiento del consumidor: (1) factor cultural, (2) factor social, (3) factores personales, (4) factores psicológicos y (5) proceso de decisión de compra.</a:t>
          </a:r>
          <a:endParaRPr lang="es-EC">
            <a:solidFill>
              <a:sysClr val="windowText" lastClr="000000">
                <a:hueOff val="0"/>
                <a:satOff val="0"/>
                <a:lumOff val="0"/>
                <a:alphaOff val="0"/>
              </a:sysClr>
            </a:solidFill>
            <a:latin typeface="+mn-lt"/>
            <a:ea typeface="+mn-ea"/>
            <a:cs typeface="+mn-cs"/>
          </a:endParaRPr>
        </a:p>
      </dgm:t>
    </dgm:pt>
    <dgm:pt modelId="{3385D2B0-8EFE-408C-A4E9-A0D0162A9DB1}" type="parTrans" cxnId="{381B141D-ED3E-46DD-9B8D-EC73FF94951E}">
      <dgm:prSet/>
      <dgm:spPr/>
      <dgm:t>
        <a:bodyPr/>
        <a:lstStyle/>
        <a:p>
          <a:endParaRPr lang="es-EC">
            <a:latin typeface="+mn-lt"/>
          </a:endParaRPr>
        </a:p>
      </dgm:t>
    </dgm:pt>
    <dgm:pt modelId="{3074CFD0-F324-4330-B7B8-0BAF07300AFE}" type="sibTrans" cxnId="{381B141D-ED3E-46DD-9B8D-EC73FF94951E}">
      <dgm:prSet/>
      <dgm:spPr/>
      <dgm:t>
        <a:bodyPr/>
        <a:lstStyle/>
        <a:p>
          <a:endParaRPr lang="es-EC">
            <a:latin typeface="+mn-lt"/>
          </a:endParaRPr>
        </a:p>
      </dgm:t>
    </dgm:pt>
    <dgm:pt modelId="{7F206378-BC11-4483-A48B-3BB88F531F8C}" type="pres">
      <dgm:prSet presAssocID="{560FB2B3-6E5A-4B8D-B4B8-210FBE0C4F40}" presName="linearFlow" presStyleCnt="0">
        <dgm:presLayoutVars>
          <dgm:dir/>
          <dgm:animLvl val="lvl"/>
          <dgm:resizeHandles val="exact"/>
        </dgm:presLayoutVars>
      </dgm:prSet>
      <dgm:spPr/>
      <dgm:t>
        <a:bodyPr/>
        <a:lstStyle/>
        <a:p>
          <a:endParaRPr lang="es-MX"/>
        </a:p>
      </dgm:t>
    </dgm:pt>
    <dgm:pt modelId="{07BB1A4F-5847-4E31-AA09-FDEC6E0289B1}" type="pres">
      <dgm:prSet presAssocID="{4C2C2B1B-1839-4592-8C09-2B6FF5D078C1}" presName="composite" presStyleCnt="0"/>
      <dgm:spPr/>
      <dgm:t>
        <a:bodyPr/>
        <a:lstStyle/>
        <a:p>
          <a:endParaRPr lang="es-MX"/>
        </a:p>
      </dgm:t>
    </dgm:pt>
    <dgm:pt modelId="{A2EB3276-7D09-4EDE-B44B-B52F3F42AB34}" type="pres">
      <dgm:prSet presAssocID="{4C2C2B1B-1839-4592-8C09-2B6FF5D078C1}" presName="parentText" presStyleLbl="alignNode1" presStyleIdx="0" presStyleCnt="4">
        <dgm:presLayoutVars>
          <dgm:chMax val="1"/>
          <dgm:bulletEnabled val="1"/>
        </dgm:presLayoutVars>
      </dgm:prSet>
      <dgm:spPr>
        <a:prstGeom prst="chevron">
          <a:avLst/>
        </a:prstGeom>
      </dgm:spPr>
      <dgm:t>
        <a:bodyPr/>
        <a:lstStyle/>
        <a:p>
          <a:endParaRPr lang="es-EC"/>
        </a:p>
      </dgm:t>
    </dgm:pt>
    <dgm:pt modelId="{775D9501-DC08-4B02-868A-5A0C4A7BD647}" type="pres">
      <dgm:prSet presAssocID="{4C2C2B1B-1839-4592-8C09-2B6FF5D078C1}" presName="descendantText" presStyleLbl="alignAcc1" presStyleIdx="0" presStyleCnt="4">
        <dgm:presLayoutVars>
          <dgm:bulletEnabled val="1"/>
        </dgm:presLayoutVars>
      </dgm:prSet>
      <dgm:spPr>
        <a:prstGeom prst="round2SameRect">
          <a:avLst/>
        </a:prstGeom>
      </dgm:spPr>
      <dgm:t>
        <a:bodyPr/>
        <a:lstStyle/>
        <a:p>
          <a:endParaRPr lang="es-EC"/>
        </a:p>
      </dgm:t>
    </dgm:pt>
    <dgm:pt modelId="{D5F8581C-5996-42F8-ABD9-9201A007BB1B}" type="pres">
      <dgm:prSet presAssocID="{2A447A92-A32C-48BC-95C4-0FEC6311067E}" presName="sp" presStyleCnt="0"/>
      <dgm:spPr/>
      <dgm:t>
        <a:bodyPr/>
        <a:lstStyle/>
        <a:p>
          <a:endParaRPr lang="es-MX"/>
        </a:p>
      </dgm:t>
    </dgm:pt>
    <dgm:pt modelId="{404520F1-B7FC-4F52-B8D5-C8ED0FF3176F}" type="pres">
      <dgm:prSet presAssocID="{76652445-B650-43E0-B99F-16D612DA118F}" presName="composite" presStyleCnt="0"/>
      <dgm:spPr/>
      <dgm:t>
        <a:bodyPr/>
        <a:lstStyle/>
        <a:p>
          <a:endParaRPr lang="es-MX"/>
        </a:p>
      </dgm:t>
    </dgm:pt>
    <dgm:pt modelId="{BD7A1D99-DCD8-4993-89B8-099028A7EB09}" type="pres">
      <dgm:prSet presAssocID="{76652445-B650-43E0-B99F-16D612DA118F}" presName="parentText" presStyleLbl="alignNode1" presStyleIdx="1" presStyleCnt="4">
        <dgm:presLayoutVars>
          <dgm:chMax val="1"/>
          <dgm:bulletEnabled val="1"/>
        </dgm:presLayoutVars>
      </dgm:prSet>
      <dgm:spPr>
        <a:prstGeom prst="chevron">
          <a:avLst/>
        </a:prstGeom>
      </dgm:spPr>
      <dgm:t>
        <a:bodyPr/>
        <a:lstStyle/>
        <a:p>
          <a:endParaRPr lang="es-MX"/>
        </a:p>
      </dgm:t>
    </dgm:pt>
    <dgm:pt modelId="{956C841B-B812-464E-BB02-B77BE782222C}" type="pres">
      <dgm:prSet presAssocID="{76652445-B650-43E0-B99F-16D612DA118F}" presName="descendantText" presStyleLbl="alignAcc1" presStyleIdx="1" presStyleCnt="4">
        <dgm:presLayoutVars>
          <dgm:bulletEnabled val="1"/>
        </dgm:presLayoutVars>
      </dgm:prSet>
      <dgm:spPr>
        <a:prstGeom prst="round2SameRect">
          <a:avLst/>
        </a:prstGeom>
      </dgm:spPr>
      <dgm:t>
        <a:bodyPr/>
        <a:lstStyle/>
        <a:p>
          <a:endParaRPr lang="es-MX"/>
        </a:p>
      </dgm:t>
    </dgm:pt>
    <dgm:pt modelId="{5B758D45-A67F-45F8-9771-26D8C8EA52DF}" type="pres">
      <dgm:prSet presAssocID="{A38D6223-1ACC-43C4-A016-33AB9B3D0550}" presName="sp" presStyleCnt="0"/>
      <dgm:spPr/>
      <dgm:t>
        <a:bodyPr/>
        <a:lstStyle/>
        <a:p>
          <a:endParaRPr lang="es-MX"/>
        </a:p>
      </dgm:t>
    </dgm:pt>
    <dgm:pt modelId="{939B2D64-0A09-4134-A1D7-018F2818E20B}" type="pres">
      <dgm:prSet presAssocID="{12A44BA1-3E30-4525-A674-7D850F652910}" presName="composite" presStyleCnt="0"/>
      <dgm:spPr/>
      <dgm:t>
        <a:bodyPr/>
        <a:lstStyle/>
        <a:p>
          <a:endParaRPr lang="es-MX"/>
        </a:p>
      </dgm:t>
    </dgm:pt>
    <dgm:pt modelId="{B0C296B8-90C2-4BEE-8A4E-10EA532A055B}" type="pres">
      <dgm:prSet presAssocID="{12A44BA1-3E30-4525-A674-7D850F652910}" presName="parentText" presStyleLbl="alignNode1" presStyleIdx="2" presStyleCnt="4">
        <dgm:presLayoutVars>
          <dgm:chMax val="1"/>
          <dgm:bulletEnabled val="1"/>
        </dgm:presLayoutVars>
      </dgm:prSet>
      <dgm:spPr>
        <a:prstGeom prst="chevron">
          <a:avLst/>
        </a:prstGeom>
      </dgm:spPr>
      <dgm:t>
        <a:bodyPr/>
        <a:lstStyle/>
        <a:p>
          <a:endParaRPr lang="es-MX"/>
        </a:p>
      </dgm:t>
    </dgm:pt>
    <dgm:pt modelId="{CC3FF03F-703A-468F-987D-CBB30624C46A}" type="pres">
      <dgm:prSet presAssocID="{12A44BA1-3E30-4525-A674-7D850F652910}" presName="descendantText" presStyleLbl="alignAcc1" presStyleIdx="2" presStyleCnt="4">
        <dgm:presLayoutVars>
          <dgm:bulletEnabled val="1"/>
        </dgm:presLayoutVars>
      </dgm:prSet>
      <dgm:spPr>
        <a:prstGeom prst="round2SameRect">
          <a:avLst/>
        </a:prstGeom>
      </dgm:spPr>
      <dgm:t>
        <a:bodyPr/>
        <a:lstStyle/>
        <a:p>
          <a:endParaRPr lang="es-MX"/>
        </a:p>
      </dgm:t>
    </dgm:pt>
    <dgm:pt modelId="{7F960485-74A1-4438-B2C2-A911991614B5}" type="pres">
      <dgm:prSet presAssocID="{F299BBD5-4A09-42E1-A9D7-8AB54D04DB83}" presName="sp" presStyleCnt="0"/>
      <dgm:spPr/>
      <dgm:t>
        <a:bodyPr/>
        <a:lstStyle/>
        <a:p>
          <a:endParaRPr lang="es-MX"/>
        </a:p>
      </dgm:t>
    </dgm:pt>
    <dgm:pt modelId="{0C7B6259-0B1F-477D-96A1-90F5FA960ECC}" type="pres">
      <dgm:prSet presAssocID="{B0733212-B2ED-4909-A39A-5ABCE8BC708E}" presName="composite" presStyleCnt="0"/>
      <dgm:spPr/>
      <dgm:t>
        <a:bodyPr/>
        <a:lstStyle/>
        <a:p>
          <a:endParaRPr lang="es-MX"/>
        </a:p>
      </dgm:t>
    </dgm:pt>
    <dgm:pt modelId="{150B703E-C9BE-4710-9193-8E178FAFC8D1}" type="pres">
      <dgm:prSet presAssocID="{B0733212-B2ED-4909-A39A-5ABCE8BC708E}" presName="parentText" presStyleLbl="alignNode1" presStyleIdx="3" presStyleCnt="4">
        <dgm:presLayoutVars>
          <dgm:chMax val="1"/>
          <dgm:bulletEnabled val="1"/>
        </dgm:presLayoutVars>
      </dgm:prSet>
      <dgm:spPr>
        <a:prstGeom prst="chevron">
          <a:avLst/>
        </a:prstGeom>
      </dgm:spPr>
      <dgm:t>
        <a:bodyPr/>
        <a:lstStyle/>
        <a:p>
          <a:endParaRPr lang="es-MX"/>
        </a:p>
      </dgm:t>
    </dgm:pt>
    <dgm:pt modelId="{3ECED62A-38F1-416B-9B2F-FD4FC54E2714}" type="pres">
      <dgm:prSet presAssocID="{B0733212-B2ED-4909-A39A-5ABCE8BC708E}" presName="descendantText" presStyleLbl="alignAcc1" presStyleIdx="3" presStyleCnt="4">
        <dgm:presLayoutVars>
          <dgm:bulletEnabled val="1"/>
        </dgm:presLayoutVars>
      </dgm:prSet>
      <dgm:spPr>
        <a:prstGeom prst="round2SameRect">
          <a:avLst/>
        </a:prstGeom>
      </dgm:spPr>
      <dgm:t>
        <a:bodyPr/>
        <a:lstStyle/>
        <a:p>
          <a:endParaRPr lang="es-MX"/>
        </a:p>
      </dgm:t>
    </dgm:pt>
  </dgm:ptLst>
  <dgm:cxnLst>
    <dgm:cxn modelId="{FAB669C0-C1AB-4D2D-9023-35010EEB1EA3}" type="presOf" srcId="{45D86153-EA9C-4393-ADC7-205541D65138}" destId="{956C841B-B812-464E-BB02-B77BE782222C}" srcOrd="0" destOrd="0" presId="urn:microsoft.com/office/officeart/2005/8/layout/chevron2"/>
    <dgm:cxn modelId="{BE8DDC17-8090-488B-9C73-DB8D28A28411}" type="presOf" srcId="{9609AEEF-4925-4536-951C-5F4CF3AA4270}" destId="{775D9501-DC08-4B02-868A-5A0C4A7BD647}" srcOrd="0" destOrd="0" presId="urn:microsoft.com/office/officeart/2005/8/layout/chevron2"/>
    <dgm:cxn modelId="{37CE703B-111E-495B-BCF5-4FEE76A023CC}" type="presOf" srcId="{D5CF282E-15A9-459D-A4D6-B3F0D04FC1C1}" destId="{CC3FF03F-703A-468F-987D-CBB30624C46A}" srcOrd="0" destOrd="0" presId="urn:microsoft.com/office/officeart/2005/8/layout/chevron2"/>
    <dgm:cxn modelId="{932DACE2-13A2-4DC3-AE3F-ADC119473984}" type="presOf" srcId="{4C2C2B1B-1839-4592-8C09-2B6FF5D078C1}" destId="{A2EB3276-7D09-4EDE-B44B-B52F3F42AB34}" srcOrd="0" destOrd="0" presId="urn:microsoft.com/office/officeart/2005/8/layout/chevron2"/>
    <dgm:cxn modelId="{8EF15685-8862-4721-B485-E2280BBE7396}" type="presOf" srcId="{560FB2B3-6E5A-4B8D-B4B8-210FBE0C4F40}" destId="{7F206378-BC11-4483-A48B-3BB88F531F8C}" srcOrd="0" destOrd="0" presId="urn:microsoft.com/office/officeart/2005/8/layout/chevron2"/>
    <dgm:cxn modelId="{04133CD4-4F9D-4970-BF2A-09FBC6F0590F}" srcId="{560FB2B3-6E5A-4B8D-B4B8-210FBE0C4F40}" destId="{12A44BA1-3E30-4525-A674-7D850F652910}" srcOrd="2" destOrd="0" parTransId="{D0EC009F-C0F1-448F-8B66-3680314A16AE}" sibTransId="{F299BBD5-4A09-42E1-A9D7-8AB54D04DB83}"/>
    <dgm:cxn modelId="{194DE6C1-0916-4D85-B4CA-8DA82CE49CD7}" type="presOf" srcId="{76652445-B650-43E0-B99F-16D612DA118F}" destId="{BD7A1D99-DCD8-4993-89B8-099028A7EB09}" srcOrd="0" destOrd="0" presId="urn:microsoft.com/office/officeart/2005/8/layout/chevron2"/>
    <dgm:cxn modelId="{762250D3-6E45-4E37-B5D0-A5952B7F1194}" srcId="{560FB2B3-6E5A-4B8D-B4B8-210FBE0C4F40}" destId="{4C2C2B1B-1839-4592-8C09-2B6FF5D078C1}" srcOrd="0" destOrd="0" parTransId="{01C19D70-01D2-4B1E-9AFC-37BE9A5677F4}" sibTransId="{2A447A92-A32C-48BC-95C4-0FEC6311067E}"/>
    <dgm:cxn modelId="{2C78CF06-D529-4D8B-B213-C26BBE856EE2}" type="presOf" srcId="{B0733212-B2ED-4909-A39A-5ABCE8BC708E}" destId="{150B703E-C9BE-4710-9193-8E178FAFC8D1}" srcOrd="0" destOrd="0" presId="urn:microsoft.com/office/officeart/2005/8/layout/chevron2"/>
    <dgm:cxn modelId="{6DE63E0E-6D08-494C-BD36-6B5FB48F49F0}" srcId="{76652445-B650-43E0-B99F-16D612DA118F}" destId="{45D86153-EA9C-4393-ADC7-205541D65138}" srcOrd="0" destOrd="0" parTransId="{96191853-9B2F-4D16-835C-0201AF5C8CA8}" sibTransId="{8E59EC2A-56C5-4769-823B-F6F5BDDBCD61}"/>
    <dgm:cxn modelId="{D7AAE6C2-8F99-4B60-8AFE-F15178F75C5E}" type="presOf" srcId="{12A44BA1-3E30-4525-A674-7D850F652910}" destId="{B0C296B8-90C2-4BEE-8A4E-10EA532A055B}" srcOrd="0" destOrd="0" presId="urn:microsoft.com/office/officeart/2005/8/layout/chevron2"/>
    <dgm:cxn modelId="{C94159B5-ED67-4F1D-A79C-CBD84B09BBCB}" srcId="{560FB2B3-6E5A-4B8D-B4B8-210FBE0C4F40}" destId="{76652445-B650-43E0-B99F-16D612DA118F}" srcOrd="1" destOrd="0" parTransId="{280B9B34-A99E-41CF-9260-962A8B643E56}" sibTransId="{A38D6223-1ACC-43C4-A016-33AB9B3D0550}"/>
    <dgm:cxn modelId="{8989CBAC-70CC-41A2-ABF1-CCE67C6FED36}" srcId="{560FB2B3-6E5A-4B8D-B4B8-210FBE0C4F40}" destId="{B0733212-B2ED-4909-A39A-5ABCE8BC708E}" srcOrd="3" destOrd="0" parTransId="{1AF5C602-30BA-4773-B128-1B24698C0D74}" sibTransId="{638E831B-B8E1-41D0-B0A2-0C67F8D0A8E9}"/>
    <dgm:cxn modelId="{381B141D-ED3E-46DD-9B8D-EC73FF94951E}" srcId="{B0733212-B2ED-4909-A39A-5ABCE8BC708E}" destId="{F94DA88A-DF06-486A-A880-FC7B17646694}" srcOrd="0" destOrd="0" parTransId="{3385D2B0-8EFE-408C-A4E9-A0D0162A9DB1}" sibTransId="{3074CFD0-F324-4330-B7B8-0BAF07300AFE}"/>
    <dgm:cxn modelId="{E36E38C0-EFF1-46BA-89FC-98D600807C61}" type="presOf" srcId="{F94DA88A-DF06-486A-A880-FC7B17646694}" destId="{3ECED62A-38F1-416B-9B2F-FD4FC54E2714}" srcOrd="0" destOrd="0" presId="urn:microsoft.com/office/officeart/2005/8/layout/chevron2"/>
    <dgm:cxn modelId="{C89F2707-6220-454F-B6DA-FC3D97A6AF63}" srcId="{4C2C2B1B-1839-4592-8C09-2B6FF5D078C1}" destId="{9609AEEF-4925-4536-951C-5F4CF3AA4270}" srcOrd="0" destOrd="0" parTransId="{61930C4F-1C6A-4F43-B8A7-683922ACF775}" sibTransId="{209820BB-787D-44D0-8A54-B0D863824FBA}"/>
    <dgm:cxn modelId="{12187413-2962-4289-88DD-7501D643CAA2}" srcId="{12A44BA1-3E30-4525-A674-7D850F652910}" destId="{D5CF282E-15A9-459D-A4D6-B3F0D04FC1C1}" srcOrd="0" destOrd="0" parTransId="{53B595DD-1605-47C5-A3C6-5390E658A84D}" sibTransId="{5F778772-2F58-4F64-ACC5-474E45F45890}"/>
    <dgm:cxn modelId="{09D6FABB-56D2-4CF0-936B-63A7B1BDA938}" type="presParOf" srcId="{7F206378-BC11-4483-A48B-3BB88F531F8C}" destId="{07BB1A4F-5847-4E31-AA09-FDEC6E0289B1}" srcOrd="0" destOrd="0" presId="urn:microsoft.com/office/officeart/2005/8/layout/chevron2"/>
    <dgm:cxn modelId="{1DF5468F-A91D-46EA-8466-4BC58CD4B042}" type="presParOf" srcId="{07BB1A4F-5847-4E31-AA09-FDEC6E0289B1}" destId="{A2EB3276-7D09-4EDE-B44B-B52F3F42AB34}" srcOrd="0" destOrd="0" presId="urn:microsoft.com/office/officeart/2005/8/layout/chevron2"/>
    <dgm:cxn modelId="{B954E84C-9572-4360-A4D8-AF1614C204F8}" type="presParOf" srcId="{07BB1A4F-5847-4E31-AA09-FDEC6E0289B1}" destId="{775D9501-DC08-4B02-868A-5A0C4A7BD647}" srcOrd="1" destOrd="0" presId="urn:microsoft.com/office/officeart/2005/8/layout/chevron2"/>
    <dgm:cxn modelId="{8106F7A2-65A9-430F-B114-157322A48AB9}" type="presParOf" srcId="{7F206378-BC11-4483-A48B-3BB88F531F8C}" destId="{D5F8581C-5996-42F8-ABD9-9201A007BB1B}" srcOrd="1" destOrd="0" presId="urn:microsoft.com/office/officeart/2005/8/layout/chevron2"/>
    <dgm:cxn modelId="{52C84346-6DA4-4575-AE26-663EE5E3C06F}" type="presParOf" srcId="{7F206378-BC11-4483-A48B-3BB88F531F8C}" destId="{404520F1-B7FC-4F52-B8D5-C8ED0FF3176F}" srcOrd="2" destOrd="0" presId="urn:microsoft.com/office/officeart/2005/8/layout/chevron2"/>
    <dgm:cxn modelId="{E02400F5-98D6-4CD5-A991-DCC8C1542701}" type="presParOf" srcId="{404520F1-B7FC-4F52-B8D5-C8ED0FF3176F}" destId="{BD7A1D99-DCD8-4993-89B8-099028A7EB09}" srcOrd="0" destOrd="0" presId="urn:microsoft.com/office/officeart/2005/8/layout/chevron2"/>
    <dgm:cxn modelId="{B26D65AA-7EE2-4D87-BC37-CC9797A1746E}" type="presParOf" srcId="{404520F1-B7FC-4F52-B8D5-C8ED0FF3176F}" destId="{956C841B-B812-464E-BB02-B77BE782222C}" srcOrd="1" destOrd="0" presId="urn:microsoft.com/office/officeart/2005/8/layout/chevron2"/>
    <dgm:cxn modelId="{3D3B8EF0-FF53-45BE-A17D-EF6F87480D10}" type="presParOf" srcId="{7F206378-BC11-4483-A48B-3BB88F531F8C}" destId="{5B758D45-A67F-45F8-9771-26D8C8EA52DF}" srcOrd="3" destOrd="0" presId="urn:microsoft.com/office/officeart/2005/8/layout/chevron2"/>
    <dgm:cxn modelId="{5B6B9C7D-8812-429D-9B29-3F9FFCA0AD88}" type="presParOf" srcId="{7F206378-BC11-4483-A48B-3BB88F531F8C}" destId="{939B2D64-0A09-4134-A1D7-018F2818E20B}" srcOrd="4" destOrd="0" presId="urn:microsoft.com/office/officeart/2005/8/layout/chevron2"/>
    <dgm:cxn modelId="{A08259E0-272E-4A72-BE11-4097983626B5}" type="presParOf" srcId="{939B2D64-0A09-4134-A1D7-018F2818E20B}" destId="{B0C296B8-90C2-4BEE-8A4E-10EA532A055B}" srcOrd="0" destOrd="0" presId="urn:microsoft.com/office/officeart/2005/8/layout/chevron2"/>
    <dgm:cxn modelId="{A0BF84D5-43B1-457D-8D26-E5F8BCA31889}" type="presParOf" srcId="{939B2D64-0A09-4134-A1D7-018F2818E20B}" destId="{CC3FF03F-703A-468F-987D-CBB30624C46A}" srcOrd="1" destOrd="0" presId="urn:microsoft.com/office/officeart/2005/8/layout/chevron2"/>
    <dgm:cxn modelId="{3EE5E340-D75B-478B-8D32-675ECF28F515}" type="presParOf" srcId="{7F206378-BC11-4483-A48B-3BB88F531F8C}" destId="{7F960485-74A1-4438-B2C2-A911991614B5}" srcOrd="5" destOrd="0" presId="urn:microsoft.com/office/officeart/2005/8/layout/chevron2"/>
    <dgm:cxn modelId="{8E169D66-E097-445E-B253-F748BC21CA78}" type="presParOf" srcId="{7F206378-BC11-4483-A48B-3BB88F531F8C}" destId="{0C7B6259-0B1F-477D-96A1-90F5FA960ECC}" srcOrd="6" destOrd="0" presId="urn:microsoft.com/office/officeart/2005/8/layout/chevron2"/>
    <dgm:cxn modelId="{A651C878-C655-4EF4-8715-522FDFCD0328}" type="presParOf" srcId="{0C7B6259-0B1F-477D-96A1-90F5FA960ECC}" destId="{150B703E-C9BE-4710-9193-8E178FAFC8D1}" srcOrd="0" destOrd="0" presId="urn:microsoft.com/office/officeart/2005/8/layout/chevron2"/>
    <dgm:cxn modelId="{4ABF8AFC-C632-40D5-8AD3-B34217F9AE18}" type="presParOf" srcId="{0C7B6259-0B1F-477D-96A1-90F5FA960ECC}" destId="{3ECED62A-38F1-416B-9B2F-FD4FC54E271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ABEBC-99B3-45BC-B9B1-A79883A69B93}">
      <dsp:nvSpPr>
        <dsp:cNvPr id="0" name=""/>
        <dsp:cNvSpPr/>
      </dsp:nvSpPr>
      <dsp:spPr>
        <a:xfrm>
          <a:off x="0" y="325973"/>
          <a:ext cx="3344482" cy="3276000"/>
        </a:xfrm>
        <a:prstGeom prst="rect">
          <a:avLst/>
        </a:prstGeom>
        <a:solidFill>
          <a:sysClr val="window" lastClr="FFFFFF">
            <a:hueOff val="0"/>
            <a:satOff val="0"/>
            <a:lumOff val="0"/>
            <a:alphaOff val="0"/>
          </a:sysClr>
        </a:solidFill>
        <a:ln w="28575" cap="rnd" cmpd="sng" algn="ctr">
          <a:solidFill>
            <a:srgbClr val="E33D6F">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Según el Acuerdo Ministerial 5212 </a:t>
          </a:r>
          <a:r>
            <a:rPr lang="es-CO" sz="2000" kern="1200" dirty="0" smtClean="0">
              <a:solidFill>
                <a:sysClr val="windowText" lastClr="000000">
                  <a:hueOff val="0"/>
                  <a:satOff val="0"/>
                  <a:lumOff val="0"/>
                  <a:alphaOff val="0"/>
                </a:sysClr>
              </a:solidFill>
              <a:latin typeface="+mn-lt"/>
              <a:ea typeface="+mn-ea"/>
              <a:cs typeface="+mn-cs"/>
            </a:rPr>
            <a:t>(2015)</a:t>
          </a:r>
          <a:r>
            <a:rPr lang="es-EC" sz="2000" kern="1200" dirty="0" smtClean="0">
              <a:solidFill>
                <a:sysClr val="windowText" lastClr="000000">
                  <a:hueOff val="0"/>
                  <a:satOff val="0"/>
                  <a:lumOff val="0"/>
                  <a:alphaOff val="0"/>
                </a:sysClr>
              </a:solidFill>
              <a:latin typeface="+mn-lt"/>
              <a:ea typeface="+mn-ea"/>
              <a:cs typeface="+mn-cs"/>
            </a:rPr>
            <a:t>, establece que: La atención de salud  se brindará a través de entidades estatales, privadas, autónomas, comunitarias y aquellas que desempeñen lo que es la medicina ancestral, alternativa y complementaria. </a:t>
          </a:r>
          <a:endParaRPr lang="es-MX" sz="2000" kern="1200" dirty="0">
            <a:solidFill>
              <a:sysClr val="windowText" lastClr="000000">
                <a:hueOff val="0"/>
                <a:satOff val="0"/>
                <a:lumOff val="0"/>
                <a:alphaOff val="0"/>
              </a:sysClr>
            </a:solidFill>
            <a:latin typeface="+mn-lt"/>
            <a:ea typeface="+mn-ea"/>
            <a:cs typeface="+mn-cs"/>
          </a:endParaRPr>
        </a:p>
      </dsp:txBody>
      <dsp:txXfrm>
        <a:off x="0" y="325973"/>
        <a:ext cx="3344482" cy="3276000"/>
      </dsp:txXfrm>
    </dsp:sp>
    <dsp:sp modelId="{FA4BA94F-4727-49B6-8BB3-C050EFB5B1D8}">
      <dsp:nvSpPr>
        <dsp:cNvPr id="0" name=""/>
        <dsp:cNvSpPr/>
      </dsp:nvSpPr>
      <dsp:spPr>
        <a:xfrm>
          <a:off x="3678930" y="325973"/>
          <a:ext cx="3344482" cy="3276000"/>
        </a:xfrm>
        <a:prstGeom prst="rect">
          <a:avLst/>
        </a:prstGeom>
        <a:solidFill>
          <a:sysClr val="window" lastClr="FFFFFF">
            <a:hueOff val="0"/>
            <a:satOff val="0"/>
            <a:lumOff val="0"/>
            <a:alphaOff val="0"/>
          </a:sysClr>
        </a:solidFill>
        <a:ln w="28575" cap="rnd" cmpd="sng" algn="ctr">
          <a:solidFill>
            <a:srgbClr val="E33D6F">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Clasificación:</a:t>
          </a: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Primer Nivel de Atención; </a:t>
          </a:r>
          <a:endParaRPr lang="es-MX" sz="2000" kern="1200" dirty="0" smtClean="0">
            <a:solidFill>
              <a:sysClr val="windowText" lastClr="000000">
                <a:hueOff val="0"/>
                <a:satOff val="0"/>
                <a:lumOff val="0"/>
                <a:alphaOff val="0"/>
              </a:sysClr>
            </a:solidFill>
            <a:latin typeface="+mn-lt"/>
            <a:ea typeface="+mn-ea"/>
            <a:cs typeface="+mn-cs"/>
          </a:endParaRP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Segundo Nivel de Atención; </a:t>
          </a:r>
          <a:endParaRPr lang="es-MX" sz="2000" kern="1200" dirty="0" smtClean="0">
            <a:solidFill>
              <a:sysClr val="windowText" lastClr="000000">
                <a:hueOff val="0"/>
                <a:satOff val="0"/>
                <a:lumOff val="0"/>
                <a:alphaOff val="0"/>
              </a:sysClr>
            </a:solidFill>
            <a:latin typeface="+mn-lt"/>
            <a:ea typeface="+mn-ea"/>
            <a:cs typeface="+mn-cs"/>
          </a:endParaRP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a:t>
          </a:r>
          <a:r>
            <a:rPr lang="es-EC" sz="2000" b="1" kern="1200" dirty="0" smtClean="0">
              <a:solidFill>
                <a:sysClr val="windowText" lastClr="000000">
                  <a:hueOff val="0"/>
                  <a:satOff val="0"/>
                  <a:lumOff val="0"/>
                  <a:alphaOff val="0"/>
                </a:sysClr>
              </a:solidFill>
              <a:latin typeface="+mn-lt"/>
              <a:ea typeface="+mn-ea"/>
              <a:cs typeface="+mn-cs"/>
            </a:rPr>
            <a:t>Tercer Nivel de Atención; </a:t>
          </a:r>
          <a:endParaRPr lang="es-MX" sz="2000" b="1" kern="1200" dirty="0" smtClean="0">
            <a:solidFill>
              <a:sysClr val="windowText" lastClr="000000">
                <a:hueOff val="0"/>
                <a:satOff val="0"/>
                <a:lumOff val="0"/>
                <a:alphaOff val="0"/>
              </a:sysClr>
            </a:solidFill>
            <a:latin typeface="+mn-lt"/>
            <a:ea typeface="+mn-ea"/>
            <a:cs typeface="+mn-cs"/>
          </a:endParaRP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Cuarto Nivel de Atención y </a:t>
          </a:r>
          <a:endParaRPr lang="es-MX" sz="2000" kern="1200" dirty="0" smtClean="0">
            <a:solidFill>
              <a:sysClr val="windowText" lastClr="000000">
                <a:hueOff val="0"/>
                <a:satOff val="0"/>
                <a:lumOff val="0"/>
                <a:alphaOff val="0"/>
              </a:sysClr>
            </a:solidFill>
            <a:latin typeface="+mn-lt"/>
            <a:ea typeface="+mn-ea"/>
            <a:cs typeface="+mn-cs"/>
          </a:endParaRP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Servicios de Apoyo</a:t>
          </a:r>
          <a:endParaRPr lang="es-MX" sz="2000" kern="1200" dirty="0">
            <a:solidFill>
              <a:sysClr val="windowText" lastClr="000000">
                <a:hueOff val="0"/>
                <a:satOff val="0"/>
                <a:lumOff val="0"/>
                <a:alphaOff val="0"/>
              </a:sysClr>
            </a:solidFill>
            <a:latin typeface="+mn-lt"/>
            <a:ea typeface="+mn-ea"/>
            <a:cs typeface="+mn-cs"/>
          </a:endParaRPr>
        </a:p>
      </dsp:txBody>
      <dsp:txXfrm>
        <a:off x="3678930" y="325973"/>
        <a:ext cx="3344482" cy="3276000"/>
      </dsp:txXfrm>
    </dsp:sp>
    <dsp:sp modelId="{7B2F1A58-7C00-4AAE-990A-8C48B13BDA91}">
      <dsp:nvSpPr>
        <dsp:cNvPr id="0" name=""/>
        <dsp:cNvSpPr/>
      </dsp:nvSpPr>
      <dsp:spPr>
        <a:xfrm>
          <a:off x="7357860" y="325973"/>
          <a:ext cx="3344482" cy="3276000"/>
        </a:xfrm>
        <a:prstGeom prst="rect">
          <a:avLst/>
        </a:prstGeom>
        <a:solidFill>
          <a:sysClr val="window" lastClr="FFFFFF">
            <a:hueOff val="0"/>
            <a:satOff val="0"/>
            <a:lumOff val="0"/>
            <a:alphaOff val="0"/>
          </a:sysClr>
        </a:solidFill>
        <a:ln w="28575" cap="rnd" cmpd="sng" algn="ctr">
          <a:solidFill>
            <a:srgbClr val="E33D6F">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Servicios ambulatorios y hospitalarios de especialidad.</a:t>
          </a: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Tecnología de punta. </a:t>
          </a: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Intervenciones quirúrgicas</a:t>
          </a: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Trasplantes.</a:t>
          </a: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Área de cuidados intensivos y</a:t>
          </a:r>
        </a:p>
        <a:p>
          <a:pPr lvl="0" algn="l"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 Subespecialidades</a:t>
          </a:r>
          <a:endParaRPr lang="es-MX" sz="2000" kern="1200" dirty="0">
            <a:solidFill>
              <a:sysClr val="windowText" lastClr="000000">
                <a:hueOff val="0"/>
                <a:satOff val="0"/>
                <a:lumOff val="0"/>
                <a:alphaOff val="0"/>
              </a:sysClr>
            </a:solidFill>
            <a:latin typeface="+mn-lt"/>
            <a:ea typeface="+mn-ea"/>
            <a:cs typeface="+mn-cs"/>
          </a:endParaRPr>
        </a:p>
      </dsp:txBody>
      <dsp:txXfrm>
        <a:off x="7357860" y="325973"/>
        <a:ext cx="3344482" cy="3276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19A00-506B-45AC-BAF9-9331DC811CBE}">
      <dsp:nvSpPr>
        <dsp:cNvPr id="0" name=""/>
        <dsp:cNvSpPr/>
      </dsp:nvSpPr>
      <dsp:spPr>
        <a:xfrm>
          <a:off x="1171803" y="634115"/>
          <a:ext cx="2195418" cy="3477290"/>
        </a:xfrm>
        <a:prstGeom prst="rect">
          <a:avLst/>
        </a:prstGeom>
        <a:solidFill>
          <a:srgbClr val="E33D6F">
            <a:tint val="40000"/>
            <a:alpha val="90000"/>
            <a:hueOff val="0"/>
            <a:satOff val="0"/>
            <a:lumOff val="0"/>
            <a:alphaOff val="0"/>
          </a:srgbClr>
        </a:solidFill>
        <a:ln w="19050" cap="rnd" cmpd="sng" algn="ctr">
          <a:solidFill>
            <a:srgbClr val="E33D6F">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C" sz="1500" kern="1200" smtClean="0">
              <a:solidFill>
                <a:sysClr val="windowText" lastClr="000000">
                  <a:hueOff val="0"/>
                  <a:satOff val="0"/>
                  <a:lumOff val="0"/>
                  <a:alphaOff val="0"/>
                </a:sysClr>
              </a:solidFill>
              <a:latin typeface="+mn-lt"/>
              <a:ea typeface="+mn-ea"/>
              <a:cs typeface="+mn-cs"/>
            </a:rPr>
            <a:t>Encuesta estructurada en 3 secciones:</a:t>
          </a:r>
        </a:p>
        <a:p>
          <a:pPr lvl="0" algn="l" defTabSz="666750">
            <a:lnSpc>
              <a:spcPct val="90000"/>
            </a:lnSpc>
            <a:spcBef>
              <a:spcPct val="0"/>
            </a:spcBef>
            <a:spcAft>
              <a:spcPct val="35000"/>
            </a:spcAft>
          </a:pPr>
          <a:r>
            <a:rPr lang="es-EC" sz="1500" kern="1200" smtClean="0">
              <a:solidFill>
                <a:sysClr val="windowText" lastClr="000000">
                  <a:hueOff val="0"/>
                  <a:satOff val="0"/>
                  <a:lumOff val="0"/>
                  <a:alphaOff val="0"/>
                </a:sysClr>
              </a:solidFill>
              <a:latin typeface="+mn-lt"/>
              <a:ea typeface="+mn-ea"/>
              <a:cs typeface="+mn-cs"/>
            </a:rPr>
            <a:t>a)Información demográfica</a:t>
          </a:r>
        </a:p>
        <a:p>
          <a:pPr lvl="0" algn="l" defTabSz="666750">
            <a:lnSpc>
              <a:spcPct val="90000"/>
            </a:lnSpc>
            <a:spcBef>
              <a:spcPct val="0"/>
            </a:spcBef>
            <a:spcAft>
              <a:spcPct val="35000"/>
            </a:spcAft>
          </a:pPr>
          <a:r>
            <a:rPr lang="es-EC" sz="1500" kern="1200" smtClean="0">
              <a:solidFill>
                <a:sysClr val="windowText" lastClr="000000">
                  <a:hueOff val="0"/>
                  <a:satOff val="0"/>
                  <a:lumOff val="0"/>
                  <a:alphaOff val="0"/>
                </a:sysClr>
              </a:solidFill>
              <a:latin typeface="+mn-lt"/>
              <a:ea typeface="+mn-ea"/>
              <a:cs typeface="+mn-cs"/>
            </a:rPr>
            <a:t>b) 20 ítems agrupados en 4 dimensiones sobre la imagen corporativa</a:t>
          </a:r>
        </a:p>
        <a:p>
          <a:pPr lvl="0" algn="l" defTabSz="666750">
            <a:lnSpc>
              <a:spcPct val="90000"/>
            </a:lnSpc>
            <a:spcBef>
              <a:spcPct val="0"/>
            </a:spcBef>
            <a:spcAft>
              <a:spcPct val="35000"/>
            </a:spcAft>
          </a:pPr>
          <a:r>
            <a:rPr lang="es-EC" sz="1500" kern="1200" smtClean="0">
              <a:solidFill>
                <a:sysClr val="windowText" lastClr="000000">
                  <a:hueOff val="0"/>
                  <a:satOff val="0"/>
                  <a:lumOff val="0"/>
                  <a:alphaOff val="0"/>
                </a:sysClr>
              </a:solidFill>
              <a:latin typeface="+mn-lt"/>
              <a:ea typeface="+mn-ea"/>
              <a:cs typeface="+mn-cs"/>
            </a:rPr>
            <a:t>c) 15 ítems agrupados en 5 dimensiones sobre el comportamiento del consumidor</a:t>
          </a:r>
          <a:endParaRPr lang="es-EC" sz="1500" kern="1200" dirty="0">
            <a:solidFill>
              <a:sysClr val="windowText" lastClr="000000">
                <a:hueOff val="0"/>
                <a:satOff val="0"/>
                <a:lumOff val="0"/>
                <a:alphaOff val="0"/>
              </a:sysClr>
            </a:solidFill>
            <a:latin typeface="+mn-lt"/>
            <a:ea typeface="+mn-ea"/>
            <a:cs typeface="+mn-cs"/>
          </a:endParaRPr>
        </a:p>
      </dsp:txBody>
      <dsp:txXfrm>
        <a:off x="1523070" y="634115"/>
        <a:ext cx="1844151" cy="3477290"/>
      </dsp:txXfrm>
    </dsp:sp>
    <dsp:sp modelId="{0D2337A7-DAA1-40A0-9C58-EC8D28E2DE47}">
      <dsp:nvSpPr>
        <dsp:cNvPr id="0" name=""/>
        <dsp:cNvSpPr/>
      </dsp:nvSpPr>
      <dsp:spPr>
        <a:xfrm>
          <a:off x="913" y="48670"/>
          <a:ext cx="1463612" cy="1463612"/>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b="0" kern="1200" cap="none" spc="0" dirty="0" smtClean="0">
              <a:ln w="0"/>
              <a:solidFill>
                <a:schemeClr val="tx1"/>
              </a:solidFill>
              <a:effectLst>
                <a:outerShdw blurRad="38100" dist="19050" dir="2700000" algn="tl" rotWithShape="0">
                  <a:schemeClr val="dk1">
                    <a:alpha val="40000"/>
                  </a:schemeClr>
                </a:outerShdw>
              </a:effectLst>
              <a:latin typeface="+mn-lt"/>
            </a:rPr>
            <a:t>Instrumento expertos</a:t>
          </a:r>
          <a:endParaRPr lang="es-EC" sz="1500" b="0" kern="1200" cap="none" spc="0" dirty="0">
            <a:ln w="0"/>
            <a:solidFill>
              <a:schemeClr val="tx1"/>
            </a:solidFill>
            <a:effectLst>
              <a:outerShdw blurRad="38100" dist="19050" dir="2700000" algn="tl" rotWithShape="0">
                <a:schemeClr val="dk1">
                  <a:alpha val="40000"/>
                </a:schemeClr>
              </a:outerShdw>
            </a:effectLst>
            <a:latin typeface="+mn-lt"/>
          </a:endParaRPr>
        </a:p>
      </dsp:txBody>
      <dsp:txXfrm>
        <a:off x="215254" y="263011"/>
        <a:ext cx="1034930" cy="1034930"/>
      </dsp:txXfrm>
    </dsp:sp>
    <dsp:sp modelId="{6327B119-3555-4544-9F46-8D079D4AE5FA}">
      <dsp:nvSpPr>
        <dsp:cNvPr id="0" name=""/>
        <dsp:cNvSpPr/>
      </dsp:nvSpPr>
      <dsp:spPr>
        <a:xfrm>
          <a:off x="4830834" y="634115"/>
          <a:ext cx="2195418" cy="3477290"/>
        </a:xfrm>
        <a:prstGeom prst="rect">
          <a:avLst/>
        </a:prstGeom>
        <a:solidFill>
          <a:srgbClr val="E33D6F">
            <a:tint val="40000"/>
            <a:alpha val="90000"/>
            <a:hueOff val="-10302092"/>
            <a:satOff val="530"/>
            <a:lumOff val="28"/>
            <a:alphaOff val="0"/>
          </a:srgbClr>
        </a:solidFill>
        <a:ln w="19050" cap="rnd" cmpd="sng" algn="ctr">
          <a:solidFill>
            <a:srgbClr val="E33D6F">
              <a:tint val="40000"/>
              <a:alpha val="90000"/>
              <a:hueOff val="-10302092"/>
              <a:satOff val="530"/>
              <a:lumOff val="28"/>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Encuesta estructurada en 3 secciones:</a:t>
          </a:r>
        </a:p>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a)Información demográfica</a:t>
          </a:r>
        </a:p>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b) 20 ítems agrupados en 4 dimensiones sobre la imagen corporativa</a:t>
          </a:r>
        </a:p>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c) 14 ítems agrupados en 5 dimensiones sobre el comportamiento del consumidor</a:t>
          </a:r>
          <a:endParaRPr lang="es-MX" sz="1500" kern="1200" dirty="0">
            <a:solidFill>
              <a:sysClr val="windowText" lastClr="000000">
                <a:hueOff val="0"/>
                <a:satOff val="0"/>
                <a:lumOff val="0"/>
                <a:alphaOff val="0"/>
              </a:sysClr>
            </a:solidFill>
            <a:latin typeface="+mn-lt"/>
            <a:ea typeface="+mn-ea"/>
            <a:cs typeface="+mn-cs"/>
          </a:endParaRPr>
        </a:p>
      </dsp:txBody>
      <dsp:txXfrm>
        <a:off x="5182101" y="634115"/>
        <a:ext cx="1844151" cy="3477290"/>
      </dsp:txXfrm>
    </dsp:sp>
    <dsp:sp modelId="{2E560C57-27B6-41D8-BB7C-0F70B465D2B3}">
      <dsp:nvSpPr>
        <dsp:cNvPr id="0" name=""/>
        <dsp:cNvSpPr/>
      </dsp:nvSpPr>
      <dsp:spPr>
        <a:xfrm>
          <a:off x="3659944" y="48670"/>
          <a:ext cx="1463612" cy="1463612"/>
        </a:xfrm>
        <a:prstGeom prst="ellipse">
          <a:avLst/>
        </a:prstGeom>
        <a:solidFill>
          <a:srgbClr val="E33D6F">
            <a:hueOff val="-9882860"/>
            <a:satOff val="451"/>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MX" sz="1500" b="0" kern="1200" cap="none" spc="0" dirty="0" smtClean="0">
              <a:ln w="0"/>
              <a:solidFill>
                <a:schemeClr val="tx1"/>
              </a:solidFill>
              <a:effectLst>
                <a:outerShdw blurRad="38100" dist="19050" dir="2700000" algn="tl" rotWithShape="0">
                  <a:schemeClr val="dk1">
                    <a:alpha val="40000"/>
                  </a:schemeClr>
                </a:outerShdw>
              </a:effectLst>
              <a:latin typeface="+mn-lt"/>
            </a:rPr>
            <a:t>Instrumento inicial</a:t>
          </a:r>
          <a:endParaRPr lang="es-MX" sz="1500" b="0" kern="1200" cap="none" spc="0" dirty="0">
            <a:ln w="0"/>
            <a:solidFill>
              <a:schemeClr val="tx1"/>
            </a:solidFill>
            <a:effectLst>
              <a:outerShdw blurRad="38100" dist="19050" dir="2700000" algn="tl" rotWithShape="0">
                <a:schemeClr val="dk1">
                  <a:alpha val="40000"/>
                </a:schemeClr>
              </a:outerShdw>
            </a:effectLst>
            <a:latin typeface="+mn-lt"/>
          </a:endParaRPr>
        </a:p>
      </dsp:txBody>
      <dsp:txXfrm>
        <a:off x="3874285" y="263011"/>
        <a:ext cx="1034930" cy="1034930"/>
      </dsp:txXfrm>
    </dsp:sp>
    <dsp:sp modelId="{BF2BAD38-314C-43D2-AF9F-D11FF66045BE}">
      <dsp:nvSpPr>
        <dsp:cNvPr id="0" name=""/>
        <dsp:cNvSpPr/>
      </dsp:nvSpPr>
      <dsp:spPr>
        <a:xfrm>
          <a:off x="8489865" y="634115"/>
          <a:ext cx="2195418" cy="3512976"/>
        </a:xfrm>
        <a:prstGeom prst="rect">
          <a:avLst/>
        </a:prstGeom>
        <a:solidFill>
          <a:srgbClr val="E33D6F">
            <a:tint val="40000"/>
            <a:alpha val="90000"/>
            <a:hueOff val="-20604185"/>
            <a:satOff val="1061"/>
            <a:lumOff val="55"/>
            <a:alphaOff val="0"/>
          </a:srgbClr>
        </a:solidFill>
        <a:ln w="19050" cap="rnd" cmpd="sng" algn="ctr">
          <a:solidFill>
            <a:srgbClr val="E33D6F">
              <a:tint val="40000"/>
              <a:alpha val="90000"/>
              <a:hueOff val="-20604185"/>
              <a:satOff val="1061"/>
              <a:lumOff val="5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Encuesta estructurada en 3 secciones:</a:t>
          </a:r>
        </a:p>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a)Información demográfica</a:t>
          </a:r>
        </a:p>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b) 20 ítems agrupados en 4 dimensiones sobre la imagen corporativa</a:t>
          </a:r>
        </a:p>
        <a:p>
          <a:pPr lvl="0" algn="l"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c) 14 ítems agrupados en 5 dimensiones sobre el comportamiento del consumidor</a:t>
          </a:r>
          <a:endParaRPr lang="es-EC" sz="1500" kern="1200" dirty="0">
            <a:solidFill>
              <a:sysClr val="windowText" lastClr="000000">
                <a:hueOff val="0"/>
                <a:satOff val="0"/>
                <a:lumOff val="0"/>
                <a:alphaOff val="0"/>
              </a:sysClr>
            </a:solidFill>
            <a:latin typeface="+mn-lt"/>
            <a:ea typeface="+mn-ea"/>
            <a:cs typeface="+mn-cs"/>
          </a:endParaRPr>
        </a:p>
      </dsp:txBody>
      <dsp:txXfrm>
        <a:off x="8841132" y="634115"/>
        <a:ext cx="1844151" cy="3512976"/>
      </dsp:txXfrm>
    </dsp:sp>
    <dsp:sp modelId="{44CDF910-A44E-453B-84B1-8B7894C57388}">
      <dsp:nvSpPr>
        <dsp:cNvPr id="0" name=""/>
        <dsp:cNvSpPr/>
      </dsp:nvSpPr>
      <dsp:spPr>
        <a:xfrm>
          <a:off x="7318975" y="48670"/>
          <a:ext cx="1463612" cy="1463612"/>
        </a:xfrm>
        <a:prstGeom prst="ellipse">
          <a:avLst/>
        </a:prstGeom>
        <a:solidFill>
          <a:srgbClr val="E33D6F">
            <a:hueOff val="-19765721"/>
            <a:satOff val="901"/>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C" sz="1500" b="0" kern="1200" cap="none" spc="0" dirty="0" smtClean="0">
              <a:ln w="0"/>
              <a:solidFill>
                <a:schemeClr val="tx1"/>
              </a:solidFill>
              <a:effectLst>
                <a:outerShdw blurRad="38100" dist="19050" dir="2700000" algn="tl" rotWithShape="0">
                  <a:schemeClr val="dk1">
                    <a:alpha val="40000"/>
                  </a:schemeClr>
                </a:outerShdw>
              </a:effectLst>
              <a:latin typeface="+mn-lt"/>
            </a:rPr>
            <a:t>Instrumento final</a:t>
          </a:r>
          <a:endParaRPr lang="es-EC" sz="1500" b="0" kern="1200" cap="none" spc="0" dirty="0">
            <a:ln w="0"/>
            <a:solidFill>
              <a:schemeClr val="tx1"/>
            </a:solidFill>
            <a:effectLst>
              <a:outerShdw blurRad="38100" dist="19050" dir="2700000" algn="tl" rotWithShape="0">
                <a:schemeClr val="dk1">
                  <a:alpha val="40000"/>
                </a:schemeClr>
              </a:outerShdw>
            </a:effectLst>
            <a:latin typeface="+mn-lt"/>
          </a:endParaRPr>
        </a:p>
      </dsp:txBody>
      <dsp:txXfrm>
        <a:off x="7533316" y="263011"/>
        <a:ext cx="1034930" cy="1034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45097-3D3B-4E22-B11E-8C797BFB6C60}">
      <dsp:nvSpPr>
        <dsp:cNvPr id="0" name=""/>
        <dsp:cNvSpPr/>
      </dsp:nvSpPr>
      <dsp:spPr>
        <a:xfrm>
          <a:off x="3578860" y="0"/>
          <a:ext cx="5368290" cy="1304466"/>
        </a:xfrm>
        <a:prstGeom prst="rightArrow">
          <a:avLst>
            <a:gd name="adj1" fmla="val 75000"/>
            <a:gd name="adj2" fmla="val 50000"/>
          </a:avLst>
        </a:prstGeom>
        <a:solidFill>
          <a:srgbClr val="E33D6F">
            <a:tint val="40000"/>
            <a:alpha val="90000"/>
            <a:hueOff val="0"/>
            <a:satOff val="0"/>
            <a:lumOff val="0"/>
            <a:alphaOff val="0"/>
          </a:srgbClr>
        </a:solidFill>
        <a:ln w="19050" cap="rnd" cmpd="sng" algn="ctr">
          <a:solidFill>
            <a:srgbClr val="E33D6F">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solidFill>
                <a:sysClr val="windowText" lastClr="000000">
                  <a:hueOff val="0"/>
                  <a:satOff val="0"/>
                  <a:lumOff val="0"/>
                  <a:alphaOff val="0"/>
                </a:sysClr>
              </a:solidFill>
              <a:latin typeface="+mn-lt"/>
              <a:ea typeface="+mn-ea"/>
              <a:cs typeface="+mn-cs"/>
            </a:rPr>
            <a:t>Usuarios </a:t>
          </a:r>
          <a:r>
            <a:rPr lang="es-EC" sz="2000" kern="1200" dirty="0" smtClean="0">
              <a:solidFill>
                <a:sysClr val="windowText" lastClr="000000">
                  <a:hueOff val="0"/>
                  <a:satOff val="0"/>
                  <a:lumOff val="0"/>
                  <a:alphaOff val="0"/>
                </a:sysClr>
              </a:solidFill>
              <a:latin typeface="+mn-lt"/>
              <a:ea typeface="+mn-ea"/>
              <a:cs typeface="+mn-cs"/>
            </a:rPr>
            <a:t>de los hospitales del Distrito Metropolitano de Quito mayores a 25 años.</a:t>
          </a:r>
          <a:endParaRPr lang="es-MX" sz="2000" kern="1200" dirty="0">
            <a:solidFill>
              <a:sysClr val="windowText" lastClr="000000">
                <a:hueOff val="0"/>
                <a:satOff val="0"/>
                <a:lumOff val="0"/>
                <a:alphaOff val="0"/>
              </a:sysClr>
            </a:solidFill>
            <a:latin typeface="+mn-lt"/>
            <a:ea typeface="+mn-ea"/>
            <a:cs typeface="+mn-cs"/>
          </a:endParaRPr>
        </a:p>
      </dsp:txBody>
      <dsp:txXfrm>
        <a:off x="3578860" y="163058"/>
        <a:ext cx="4879115" cy="978350"/>
      </dsp:txXfrm>
    </dsp:sp>
    <dsp:sp modelId="{1DF1D506-CAF0-476E-94BB-9650B4A6C99C}">
      <dsp:nvSpPr>
        <dsp:cNvPr id="0" name=""/>
        <dsp:cNvSpPr/>
      </dsp:nvSpPr>
      <dsp:spPr>
        <a:xfrm>
          <a:off x="0" y="0"/>
          <a:ext cx="3578860" cy="1304466"/>
        </a:xfrm>
        <a:prstGeom prst="roundRect">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MX" sz="3200" kern="1200" dirty="0" smtClean="0">
              <a:solidFill>
                <a:sysClr val="window" lastClr="FFFFFF"/>
              </a:solidFill>
              <a:latin typeface="+mn-lt"/>
              <a:ea typeface="+mn-ea"/>
              <a:cs typeface="+mn-cs"/>
            </a:rPr>
            <a:t>Población</a:t>
          </a:r>
          <a:endParaRPr lang="es-MX" sz="3200" kern="1200" dirty="0">
            <a:solidFill>
              <a:sysClr val="window" lastClr="FFFFFF"/>
            </a:solidFill>
            <a:latin typeface="+mn-lt"/>
            <a:ea typeface="+mn-ea"/>
            <a:cs typeface="+mn-cs"/>
          </a:endParaRPr>
        </a:p>
      </dsp:txBody>
      <dsp:txXfrm>
        <a:off x="63679" y="63679"/>
        <a:ext cx="3451502" cy="1177108"/>
      </dsp:txXfrm>
    </dsp:sp>
    <dsp:sp modelId="{012AAD77-B6C4-46D2-B9E9-4577D918C688}">
      <dsp:nvSpPr>
        <dsp:cNvPr id="0" name=""/>
        <dsp:cNvSpPr/>
      </dsp:nvSpPr>
      <dsp:spPr>
        <a:xfrm>
          <a:off x="3578860" y="1434913"/>
          <a:ext cx="5368290" cy="1304466"/>
        </a:xfrm>
        <a:prstGeom prst="rightArrow">
          <a:avLst>
            <a:gd name="adj1" fmla="val 75000"/>
            <a:gd name="adj2" fmla="val 50000"/>
          </a:avLst>
        </a:prstGeom>
        <a:solidFill>
          <a:srgbClr val="E45F3C">
            <a:tint val="40000"/>
            <a:alpha val="90000"/>
            <a:hueOff val="0"/>
            <a:satOff val="0"/>
            <a:lumOff val="0"/>
            <a:alphaOff val="0"/>
          </a:srgbClr>
        </a:solidFill>
        <a:ln w="19050" cap="rnd" cmpd="sng" algn="ctr">
          <a:solidFill>
            <a:srgbClr val="E45F3C">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solidFill>
                <a:sysClr val="windowText" lastClr="000000">
                  <a:hueOff val="0"/>
                  <a:satOff val="0"/>
                  <a:lumOff val="0"/>
                  <a:alphaOff val="0"/>
                </a:sysClr>
              </a:solidFill>
              <a:latin typeface="+mn-lt"/>
              <a:ea typeface="+mn-ea"/>
              <a:cs typeface="+mn-cs"/>
            </a:rPr>
            <a:t>Personas mayores de 25 años que sean usuarios de </a:t>
          </a:r>
          <a:r>
            <a:rPr lang="es-EC" sz="2000" kern="1200" dirty="0" smtClean="0">
              <a:solidFill>
                <a:sysClr val="windowText" lastClr="000000">
                  <a:hueOff val="0"/>
                  <a:satOff val="0"/>
                  <a:lumOff val="0"/>
                  <a:alphaOff val="0"/>
                </a:sysClr>
              </a:solidFill>
              <a:latin typeface="+mn-lt"/>
              <a:ea typeface="+mn-ea"/>
              <a:cs typeface="+mn-cs"/>
            </a:rPr>
            <a:t>los hospitales públicos y privados del DMQ</a:t>
          </a:r>
          <a:endParaRPr lang="es-MX" sz="2000" kern="1200" dirty="0">
            <a:solidFill>
              <a:sysClr val="windowText" lastClr="000000">
                <a:hueOff val="0"/>
                <a:satOff val="0"/>
                <a:lumOff val="0"/>
                <a:alphaOff val="0"/>
              </a:sysClr>
            </a:solidFill>
            <a:latin typeface="+mn-lt"/>
            <a:ea typeface="+mn-ea"/>
            <a:cs typeface="+mn-cs"/>
          </a:endParaRPr>
        </a:p>
      </dsp:txBody>
      <dsp:txXfrm>
        <a:off x="3578860" y="1597971"/>
        <a:ext cx="4879115" cy="978350"/>
      </dsp:txXfrm>
    </dsp:sp>
    <dsp:sp modelId="{57D1FB2A-0FF8-4949-A46F-5EEC0041EBDD}">
      <dsp:nvSpPr>
        <dsp:cNvPr id="0" name=""/>
        <dsp:cNvSpPr/>
      </dsp:nvSpPr>
      <dsp:spPr>
        <a:xfrm>
          <a:off x="0" y="1434913"/>
          <a:ext cx="3578860" cy="1304466"/>
        </a:xfrm>
        <a:prstGeom prst="roundRect">
          <a:avLst/>
        </a:prstGeom>
        <a:solidFill>
          <a:srgbClr val="E45F3C">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MX" sz="3200" kern="1200" dirty="0" smtClean="0">
              <a:solidFill>
                <a:sysClr val="window" lastClr="FFFFFF"/>
              </a:solidFill>
              <a:latin typeface="+mn-lt"/>
              <a:ea typeface="+mn-ea"/>
              <a:cs typeface="+mn-cs"/>
            </a:rPr>
            <a:t>Unidad de análisis</a:t>
          </a:r>
          <a:endParaRPr lang="es-MX" sz="3200" kern="1200" dirty="0">
            <a:solidFill>
              <a:sysClr val="window" lastClr="FFFFFF"/>
            </a:solidFill>
            <a:latin typeface="+mn-lt"/>
            <a:ea typeface="+mn-ea"/>
            <a:cs typeface="+mn-cs"/>
          </a:endParaRPr>
        </a:p>
      </dsp:txBody>
      <dsp:txXfrm>
        <a:off x="63679" y="1498592"/>
        <a:ext cx="3451502" cy="1177108"/>
      </dsp:txXfrm>
    </dsp:sp>
    <dsp:sp modelId="{7D0A19DB-7F0F-4ACE-A0A8-A7D977EFF179}">
      <dsp:nvSpPr>
        <dsp:cNvPr id="0" name=""/>
        <dsp:cNvSpPr/>
      </dsp:nvSpPr>
      <dsp:spPr>
        <a:xfrm>
          <a:off x="3578860" y="2869827"/>
          <a:ext cx="5368290" cy="1304466"/>
        </a:xfrm>
        <a:prstGeom prst="rightArrow">
          <a:avLst>
            <a:gd name="adj1" fmla="val 75000"/>
            <a:gd name="adj2" fmla="val 50000"/>
          </a:avLst>
        </a:prstGeom>
        <a:solidFill>
          <a:srgbClr val="E9943A">
            <a:tint val="40000"/>
            <a:alpha val="90000"/>
            <a:hueOff val="0"/>
            <a:satOff val="0"/>
            <a:lumOff val="0"/>
            <a:alphaOff val="0"/>
          </a:srgbClr>
        </a:solidFill>
        <a:ln w="19050" cap="rnd" cmpd="sng" algn="ctr">
          <a:solidFill>
            <a:srgbClr val="E9943A">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solidFill>
                <a:sysClr val="windowText" lastClr="000000">
                  <a:hueOff val="0"/>
                  <a:satOff val="0"/>
                  <a:lumOff val="0"/>
                  <a:alphaOff val="0"/>
                </a:sysClr>
              </a:solidFill>
              <a:latin typeface="+mn-lt"/>
              <a:ea typeface="+mn-ea"/>
              <a:cs typeface="+mn-cs"/>
            </a:rPr>
            <a:t>Usuarios de los hospitales públicos y privados de III nivel del DMQ que sean mayores de 25 años</a:t>
          </a:r>
          <a:endParaRPr lang="es-MX" sz="2000" kern="1200" dirty="0">
            <a:solidFill>
              <a:sysClr val="windowText" lastClr="000000">
                <a:hueOff val="0"/>
                <a:satOff val="0"/>
                <a:lumOff val="0"/>
                <a:alphaOff val="0"/>
              </a:sysClr>
            </a:solidFill>
            <a:latin typeface="+mn-lt"/>
            <a:ea typeface="+mn-ea"/>
            <a:cs typeface="+mn-cs"/>
          </a:endParaRPr>
        </a:p>
      </dsp:txBody>
      <dsp:txXfrm>
        <a:off x="3578860" y="3032885"/>
        <a:ext cx="4879115" cy="978350"/>
      </dsp:txXfrm>
    </dsp:sp>
    <dsp:sp modelId="{D6E9D315-CBE0-45FC-ACE7-5BB069A12E68}">
      <dsp:nvSpPr>
        <dsp:cNvPr id="0" name=""/>
        <dsp:cNvSpPr/>
      </dsp:nvSpPr>
      <dsp:spPr>
        <a:xfrm>
          <a:off x="0" y="2869827"/>
          <a:ext cx="3578860" cy="1304466"/>
        </a:xfrm>
        <a:prstGeom prst="roundRect">
          <a:avLst/>
        </a:prstGeom>
        <a:solidFill>
          <a:srgbClr val="E9943A">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MX" sz="3200" kern="1200" dirty="0" smtClean="0">
              <a:solidFill>
                <a:sysClr val="window" lastClr="FFFFFF"/>
              </a:solidFill>
              <a:latin typeface="+mn-lt"/>
              <a:ea typeface="+mn-ea"/>
              <a:cs typeface="+mn-cs"/>
            </a:rPr>
            <a:t>Muestra</a:t>
          </a:r>
          <a:endParaRPr lang="es-MX" sz="3200" kern="1200" dirty="0">
            <a:solidFill>
              <a:sysClr val="window" lastClr="FFFFFF"/>
            </a:solidFill>
            <a:latin typeface="+mn-lt"/>
            <a:ea typeface="+mn-ea"/>
            <a:cs typeface="+mn-cs"/>
          </a:endParaRPr>
        </a:p>
      </dsp:txBody>
      <dsp:txXfrm>
        <a:off x="63679" y="2933506"/>
        <a:ext cx="3451502" cy="11771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C852-9967-4ADC-B3F6-91EF475B578B}">
      <dsp:nvSpPr>
        <dsp:cNvPr id="0" name=""/>
        <dsp:cNvSpPr/>
      </dsp:nvSpPr>
      <dsp:spPr>
        <a:xfrm>
          <a:off x="3381418" y="2724"/>
          <a:ext cx="3322999" cy="2480548"/>
        </a:xfrm>
        <a:prstGeom prst="round2SameRect">
          <a:avLst>
            <a:gd name="adj1" fmla="val 8000"/>
            <a:gd name="adj2" fmla="val 0"/>
          </a:avLst>
        </a:prstGeom>
        <a:solidFill>
          <a:sysClr val="window" lastClr="FFFFFF">
            <a:alpha val="90000"/>
            <a:hueOff val="0"/>
            <a:satOff val="0"/>
            <a:lumOff val="0"/>
            <a:alphaOff val="0"/>
          </a:sysClr>
        </a:solidFill>
        <a:ln w="15875" cap="rnd" cmpd="sng" algn="ctr">
          <a:solidFill>
            <a:srgbClr val="80C34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r>
            <a:rPr lang="es-MX" sz="2800" kern="1200" dirty="0" smtClean="0">
              <a:solidFill>
                <a:sysClr val="windowText" lastClr="000000">
                  <a:hueOff val="0"/>
                  <a:satOff val="0"/>
                  <a:lumOff val="0"/>
                  <a:alphaOff val="0"/>
                </a:sysClr>
              </a:solidFill>
              <a:latin typeface="+mn-lt"/>
              <a:ea typeface="+mn-ea"/>
              <a:cs typeface="+mn-cs"/>
            </a:rPr>
            <a:t>Estratificado</a:t>
          </a:r>
          <a:endParaRPr lang="es-MX" sz="2800" kern="1200" dirty="0">
            <a:solidFill>
              <a:sysClr val="windowText" lastClr="000000">
                <a:hueOff val="0"/>
                <a:satOff val="0"/>
                <a:lumOff val="0"/>
                <a:alphaOff val="0"/>
              </a:sysClr>
            </a:solidFill>
            <a:latin typeface="+mn-lt"/>
            <a:ea typeface="+mn-ea"/>
            <a:cs typeface="+mn-cs"/>
          </a:endParaRPr>
        </a:p>
        <a:p>
          <a:pPr marL="285750" lvl="1" indent="-285750" algn="l" defTabSz="1244600">
            <a:lnSpc>
              <a:spcPct val="90000"/>
            </a:lnSpc>
            <a:spcBef>
              <a:spcPct val="0"/>
            </a:spcBef>
            <a:spcAft>
              <a:spcPct val="15000"/>
            </a:spcAft>
            <a:buChar char="••"/>
          </a:pPr>
          <a:r>
            <a:rPr lang="es-MX" sz="2800" kern="1200" dirty="0" smtClean="0">
              <a:solidFill>
                <a:sysClr val="windowText" lastClr="000000">
                  <a:hueOff val="0"/>
                  <a:satOff val="0"/>
                  <a:lumOff val="0"/>
                  <a:alphaOff val="0"/>
                </a:sysClr>
              </a:solidFill>
              <a:latin typeface="+mn-lt"/>
              <a:ea typeface="+mn-ea"/>
              <a:cs typeface="+mn-cs"/>
            </a:rPr>
            <a:t>Dividiendo la población en segmentos o estratos</a:t>
          </a:r>
          <a:endParaRPr lang="es-MX" sz="2800" kern="1200" dirty="0">
            <a:solidFill>
              <a:sysClr val="windowText" lastClr="000000">
                <a:hueOff val="0"/>
                <a:satOff val="0"/>
                <a:lumOff val="0"/>
                <a:alphaOff val="0"/>
              </a:sysClr>
            </a:solidFill>
            <a:latin typeface="+mn-lt"/>
            <a:ea typeface="+mn-ea"/>
            <a:cs typeface="+mn-cs"/>
          </a:endParaRPr>
        </a:p>
      </dsp:txBody>
      <dsp:txXfrm>
        <a:off x="3439540" y="60846"/>
        <a:ext cx="3206755" cy="2422426"/>
      </dsp:txXfrm>
    </dsp:sp>
    <dsp:sp modelId="{E70AB2D6-739E-42DC-ADEF-969A34069309}">
      <dsp:nvSpPr>
        <dsp:cNvPr id="0" name=""/>
        <dsp:cNvSpPr/>
      </dsp:nvSpPr>
      <dsp:spPr>
        <a:xfrm>
          <a:off x="3381418" y="2483273"/>
          <a:ext cx="3322999" cy="1066636"/>
        </a:xfrm>
        <a:prstGeom prst="rect">
          <a:avLst/>
        </a:prstGeom>
        <a:solidFill>
          <a:srgbClr val="80C34F">
            <a:hueOff val="0"/>
            <a:satOff val="0"/>
            <a:lumOff val="0"/>
            <a:alphaOff val="0"/>
          </a:srgbClr>
        </a:solidFill>
        <a:ln w="15875" cap="rnd" cmpd="sng" algn="ctr">
          <a:solidFill>
            <a:srgbClr val="80C34F">
              <a:hueOff val="0"/>
              <a:satOff val="0"/>
              <a:lumOff val="0"/>
              <a:alphaOff val="0"/>
            </a:srgb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s-MX" sz="2400" b="1" kern="1200" dirty="0" smtClean="0">
              <a:solidFill>
                <a:sysClr val="window" lastClr="FFFFFF"/>
              </a:solidFill>
              <a:latin typeface="+mn-lt"/>
              <a:ea typeface="+mn-ea"/>
              <a:cs typeface="+mn-cs"/>
            </a:rPr>
            <a:t>Muestreo probabilístico aleatorio</a:t>
          </a:r>
          <a:endParaRPr lang="es-MX" sz="2400" b="1" kern="1200" dirty="0">
            <a:solidFill>
              <a:sysClr val="window" lastClr="FFFFFF"/>
            </a:solidFill>
            <a:latin typeface="+mn-lt"/>
            <a:ea typeface="+mn-ea"/>
            <a:cs typeface="+mn-cs"/>
          </a:endParaRPr>
        </a:p>
      </dsp:txBody>
      <dsp:txXfrm>
        <a:off x="3381418" y="2483273"/>
        <a:ext cx="2340140" cy="1066636"/>
      </dsp:txXfrm>
    </dsp:sp>
    <dsp:sp modelId="{5A76E27A-C5FC-46C3-9508-EE384AE6FE82}">
      <dsp:nvSpPr>
        <dsp:cNvPr id="0" name=""/>
        <dsp:cNvSpPr/>
      </dsp:nvSpPr>
      <dsp:spPr>
        <a:xfrm>
          <a:off x="5815560" y="2652699"/>
          <a:ext cx="1163049" cy="1163049"/>
        </a:xfrm>
        <a:prstGeom prst="ellipse">
          <a:avLst/>
        </a:prstGeom>
        <a:solidFill>
          <a:srgbClr val="80C34F">
            <a:tint val="40000"/>
            <a:alpha val="90000"/>
            <a:hueOff val="0"/>
            <a:satOff val="0"/>
            <a:lumOff val="0"/>
            <a:alphaOff val="0"/>
          </a:srgbClr>
        </a:solidFill>
        <a:ln w="15875" cap="rnd" cmpd="sng" algn="ctr">
          <a:solidFill>
            <a:srgbClr val="80C34F">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FB3F8-681F-43AA-87CA-EE00B64B54C4}">
      <dsp:nvSpPr>
        <dsp:cNvPr id="0" name=""/>
        <dsp:cNvSpPr/>
      </dsp:nvSpPr>
      <dsp:spPr>
        <a:xfrm>
          <a:off x="404792" y="657"/>
          <a:ext cx="3480978" cy="2088587"/>
        </a:xfrm>
        <a:prstGeom prst="rect">
          <a:avLst/>
        </a:prstGeom>
        <a:solidFill>
          <a:sysClr val="window" lastClr="FFFFFF"/>
        </a:solidFill>
        <a:ln w="38100" cap="rnd" cmpd="sng" algn="ctr">
          <a:solidFill>
            <a:srgbClr val="E9943A"/>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solidFill>
                <a:sysClr val="windowText" lastClr="000000"/>
              </a:solidFill>
              <a:latin typeface="+mn-lt"/>
              <a:ea typeface="+mn-ea"/>
              <a:cs typeface="+mn-cs"/>
            </a:rPr>
            <a:t>No se conoce la relación entre la imagen corporativa y el comportamiento del consumidor</a:t>
          </a:r>
          <a:endParaRPr lang="es-MX" sz="2600" kern="1200" dirty="0">
            <a:solidFill>
              <a:sysClr val="windowText" lastClr="000000"/>
            </a:solidFill>
            <a:latin typeface="+mn-lt"/>
            <a:ea typeface="+mn-ea"/>
            <a:cs typeface="+mn-cs"/>
          </a:endParaRPr>
        </a:p>
      </dsp:txBody>
      <dsp:txXfrm>
        <a:off x="404792" y="657"/>
        <a:ext cx="3480978" cy="2088587"/>
      </dsp:txXfrm>
    </dsp:sp>
    <dsp:sp modelId="{5D08C222-A8DD-4645-8397-9C4B5FC920F0}">
      <dsp:nvSpPr>
        <dsp:cNvPr id="0" name=""/>
        <dsp:cNvSpPr/>
      </dsp:nvSpPr>
      <dsp:spPr>
        <a:xfrm>
          <a:off x="4233868" y="657"/>
          <a:ext cx="3480978" cy="2088587"/>
        </a:xfrm>
        <a:prstGeom prst="rect">
          <a:avLst/>
        </a:prstGeom>
        <a:solidFill>
          <a:sysClr val="window" lastClr="FFFFFF"/>
        </a:solidFill>
        <a:ln w="38100" cap="rnd" cmpd="sng" algn="ctr">
          <a:solidFill>
            <a:srgbClr val="B31166"/>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MX" sz="2600" kern="1200" dirty="0" smtClean="0">
              <a:solidFill>
                <a:sysClr val="windowText" lastClr="000000"/>
              </a:solidFill>
              <a:latin typeface="+mn-lt"/>
              <a:ea typeface="+mn-ea"/>
              <a:cs typeface="+mn-cs"/>
            </a:rPr>
            <a:t>Falta de conocimiento de los factores</a:t>
          </a:r>
          <a:r>
            <a:rPr lang="es-MX" sz="2600" kern="1200" baseline="0" dirty="0" smtClean="0">
              <a:solidFill>
                <a:sysClr val="windowText" lastClr="000000"/>
              </a:solidFill>
              <a:latin typeface="+mn-lt"/>
              <a:ea typeface="+mn-ea"/>
              <a:cs typeface="+mn-cs"/>
            </a:rPr>
            <a:t> que despiertan el interés en el usuario al cumplir sus expectativas.</a:t>
          </a:r>
          <a:endParaRPr lang="es-MX" sz="2600" kern="1200" dirty="0">
            <a:solidFill>
              <a:sysClr val="windowText" lastClr="000000"/>
            </a:solidFill>
            <a:latin typeface="+mn-lt"/>
            <a:ea typeface="+mn-ea"/>
            <a:cs typeface="+mn-cs"/>
          </a:endParaRPr>
        </a:p>
      </dsp:txBody>
      <dsp:txXfrm>
        <a:off x="4233868" y="657"/>
        <a:ext cx="3480978" cy="2088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CF8DE-703A-49D6-BB36-287820A8489D}">
      <dsp:nvSpPr>
        <dsp:cNvPr id="0" name=""/>
        <dsp:cNvSpPr/>
      </dsp:nvSpPr>
      <dsp:spPr>
        <a:xfrm>
          <a:off x="1765370" y="462"/>
          <a:ext cx="2174106" cy="1087053"/>
        </a:xfrm>
        <a:prstGeom prst="roundRect">
          <a:avLst>
            <a:gd name="adj" fmla="val 10000"/>
          </a:avLst>
        </a:prstGeom>
        <a:solidFill>
          <a:srgbClr val="94147C">
            <a:alpha val="90000"/>
            <a:hueOff val="0"/>
            <a:satOff val="0"/>
            <a:lumOff val="0"/>
            <a:alphaOff val="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Objetivo General</a:t>
          </a:r>
          <a:endParaRPr lang="es-MX" sz="2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dsp:txBody>
      <dsp:txXfrm>
        <a:off x="1797209" y="32301"/>
        <a:ext cx="2110428" cy="1023375"/>
      </dsp:txXfrm>
    </dsp:sp>
    <dsp:sp modelId="{D4F9C276-4818-42F6-AB2E-77641AC02539}">
      <dsp:nvSpPr>
        <dsp:cNvPr id="0" name=""/>
        <dsp:cNvSpPr/>
      </dsp:nvSpPr>
      <dsp:spPr>
        <a:xfrm>
          <a:off x="1982781" y="1087515"/>
          <a:ext cx="217410" cy="1314312"/>
        </a:xfrm>
        <a:custGeom>
          <a:avLst/>
          <a:gdLst/>
          <a:ahLst/>
          <a:cxnLst/>
          <a:rect l="0" t="0" r="0" b="0"/>
          <a:pathLst>
            <a:path>
              <a:moveTo>
                <a:pt x="0" y="0"/>
              </a:moveTo>
              <a:lnTo>
                <a:pt x="0" y="820713"/>
              </a:lnTo>
              <a:lnTo>
                <a:pt x="218856" y="820713"/>
              </a:lnTo>
            </a:path>
          </a:pathLst>
        </a:custGeom>
        <a:noFill/>
        <a:ln w="19050" cap="flat" cmpd="sng" algn="ctr">
          <a:solidFill>
            <a:srgbClr val="94147C">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170CE4B-7417-4C88-831C-29C0AD5B92BC}">
      <dsp:nvSpPr>
        <dsp:cNvPr id="0" name=""/>
        <dsp:cNvSpPr/>
      </dsp:nvSpPr>
      <dsp:spPr>
        <a:xfrm>
          <a:off x="2200191" y="1359279"/>
          <a:ext cx="2558210" cy="2085099"/>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C" sz="1500" kern="1200" dirty="0" smtClean="0">
              <a:solidFill>
                <a:sysClr val="windowText" lastClr="000000">
                  <a:hueOff val="0"/>
                  <a:satOff val="0"/>
                  <a:lumOff val="0"/>
                  <a:alphaOff val="0"/>
                </a:sysClr>
              </a:solidFill>
              <a:latin typeface="+mn-lt"/>
              <a:ea typeface="+mn-ea"/>
              <a:cs typeface="+mn-cs"/>
            </a:rPr>
            <a:t>Determinar la influencia de la imagen corporativa en el comportamiento del consumidor de los hospitales públicos y privados de III nivel del DMQ a través de las respectivas dimensiones por cada una de las variables de estudio.</a:t>
          </a:r>
          <a:endParaRPr lang="es-MX" sz="1500" kern="1200" dirty="0">
            <a:solidFill>
              <a:sysClr val="windowText" lastClr="000000">
                <a:hueOff val="0"/>
                <a:satOff val="0"/>
                <a:lumOff val="0"/>
                <a:alphaOff val="0"/>
              </a:sysClr>
            </a:solidFill>
            <a:latin typeface="+mn-lt"/>
            <a:ea typeface="+mn-ea"/>
            <a:cs typeface="+mn-cs"/>
          </a:endParaRPr>
        </a:p>
      </dsp:txBody>
      <dsp:txXfrm>
        <a:off x="2261261" y="1420349"/>
        <a:ext cx="2436070" cy="1962959"/>
      </dsp:txXfrm>
    </dsp:sp>
    <dsp:sp modelId="{B51A0926-08E8-472D-80BE-993B054EE4B5}">
      <dsp:nvSpPr>
        <dsp:cNvPr id="0" name=""/>
        <dsp:cNvSpPr/>
      </dsp:nvSpPr>
      <dsp:spPr>
        <a:xfrm>
          <a:off x="4867107" y="462"/>
          <a:ext cx="2174106" cy="1087053"/>
        </a:xfrm>
        <a:prstGeom prst="roundRect">
          <a:avLst>
            <a:gd name="adj" fmla="val 10000"/>
          </a:avLst>
        </a:prstGeom>
        <a:solidFill>
          <a:srgbClr val="94147C">
            <a:alpha val="90000"/>
            <a:hueOff val="0"/>
            <a:satOff val="0"/>
            <a:lumOff val="0"/>
            <a:alphaOff val="-40000"/>
          </a:srgbClr>
        </a:solidFill>
        <a:ln w="1905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MX"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Objetivos</a:t>
          </a:r>
        </a:p>
        <a:p>
          <a:pPr lvl="0" algn="ctr" defTabSz="1244600">
            <a:lnSpc>
              <a:spcPct val="90000"/>
            </a:lnSpc>
            <a:spcBef>
              <a:spcPct val="0"/>
            </a:spcBef>
            <a:spcAft>
              <a:spcPct val="35000"/>
            </a:spcAft>
          </a:pPr>
          <a:r>
            <a:rPr lang="es-MX"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Específicos</a:t>
          </a:r>
          <a:endParaRPr lang="es-MX" sz="2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dsp:txBody>
      <dsp:txXfrm>
        <a:off x="4898946" y="32301"/>
        <a:ext cx="2110428" cy="1023375"/>
      </dsp:txXfrm>
    </dsp:sp>
    <dsp:sp modelId="{9A754264-C7B3-4420-9C85-79085F64E580}">
      <dsp:nvSpPr>
        <dsp:cNvPr id="0" name=""/>
        <dsp:cNvSpPr/>
      </dsp:nvSpPr>
      <dsp:spPr>
        <a:xfrm>
          <a:off x="5084518" y="1087515"/>
          <a:ext cx="217410" cy="815290"/>
        </a:xfrm>
        <a:custGeom>
          <a:avLst/>
          <a:gdLst/>
          <a:ahLst/>
          <a:cxnLst/>
          <a:rect l="0" t="0" r="0" b="0"/>
          <a:pathLst>
            <a:path>
              <a:moveTo>
                <a:pt x="0" y="0"/>
              </a:moveTo>
              <a:lnTo>
                <a:pt x="0" y="820713"/>
              </a:lnTo>
              <a:lnTo>
                <a:pt x="218856" y="820713"/>
              </a:lnTo>
            </a:path>
          </a:pathLst>
        </a:custGeom>
        <a:noFill/>
        <a:ln w="19050" cap="flat" cmpd="sng" algn="ctr">
          <a:solidFill>
            <a:srgbClr val="94147C">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3D9B99C-F971-4ACD-8D16-D4C93447D45C}">
      <dsp:nvSpPr>
        <dsp:cNvPr id="0" name=""/>
        <dsp:cNvSpPr/>
      </dsp:nvSpPr>
      <dsp:spPr>
        <a:xfrm>
          <a:off x="5301929" y="1359279"/>
          <a:ext cx="2805363" cy="1087053"/>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13333"/>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solidFill>
                <a:sysClr val="windowText" lastClr="000000">
                  <a:hueOff val="0"/>
                  <a:satOff val="0"/>
                  <a:lumOff val="0"/>
                  <a:alphaOff val="0"/>
                </a:sysClr>
              </a:solidFill>
              <a:latin typeface="+mn-lt"/>
              <a:ea typeface="+mn-ea"/>
              <a:cs typeface="+mn-cs"/>
            </a:rPr>
            <a:t>Identificar las teorías planteadas en estudios realizados que tengan relación con la imagen corporativa y el comportamiento del consumidor.</a:t>
          </a:r>
          <a:endParaRPr lang="es-MX" sz="1400" kern="1200" dirty="0">
            <a:solidFill>
              <a:sysClr val="windowText" lastClr="000000">
                <a:hueOff val="0"/>
                <a:satOff val="0"/>
                <a:lumOff val="0"/>
                <a:alphaOff val="0"/>
              </a:sysClr>
            </a:solidFill>
            <a:latin typeface="+mn-lt"/>
            <a:ea typeface="+mn-ea"/>
            <a:cs typeface="+mn-cs"/>
          </a:endParaRPr>
        </a:p>
      </dsp:txBody>
      <dsp:txXfrm>
        <a:off x="5333768" y="1391118"/>
        <a:ext cx="2741685" cy="1023375"/>
      </dsp:txXfrm>
    </dsp:sp>
    <dsp:sp modelId="{9363AED3-C1E7-4ECA-B10F-F160FE683DFD}">
      <dsp:nvSpPr>
        <dsp:cNvPr id="0" name=""/>
        <dsp:cNvSpPr/>
      </dsp:nvSpPr>
      <dsp:spPr>
        <a:xfrm>
          <a:off x="5084518" y="1087515"/>
          <a:ext cx="217410" cy="2174106"/>
        </a:xfrm>
        <a:custGeom>
          <a:avLst/>
          <a:gdLst/>
          <a:ahLst/>
          <a:cxnLst/>
          <a:rect l="0" t="0" r="0" b="0"/>
          <a:pathLst>
            <a:path>
              <a:moveTo>
                <a:pt x="0" y="0"/>
              </a:moveTo>
              <a:lnTo>
                <a:pt x="0" y="2188568"/>
              </a:lnTo>
              <a:lnTo>
                <a:pt x="218856" y="2188568"/>
              </a:lnTo>
            </a:path>
          </a:pathLst>
        </a:custGeom>
        <a:noFill/>
        <a:ln w="19050" cap="flat" cmpd="sng" algn="ctr">
          <a:solidFill>
            <a:srgbClr val="94147C">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E667A7D-A9CC-4CEE-A5AA-CA451565557E}">
      <dsp:nvSpPr>
        <dsp:cNvPr id="0" name=""/>
        <dsp:cNvSpPr/>
      </dsp:nvSpPr>
      <dsp:spPr>
        <a:xfrm>
          <a:off x="5301929" y="2718096"/>
          <a:ext cx="2805363" cy="1087053"/>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26667"/>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solidFill>
                <a:sysClr val="windowText" lastClr="000000">
                  <a:hueOff val="0"/>
                  <a:satOff val="0"/>
                  <a:lumOff val="0"/>
                  <a:alphaOff val="0"/>
                </a:sysClr>
              </a:solidFill>
              <a:latin typeface="+mn-lt"/>
              <a:ea typeface="+mn-ea"/>
              <a:cs typeface="+mn-cs"/>
            </a:rPr>
            <a:t>Identificar la metodología para tratar el objeto de estudio.</a:t>
          </a:r>
          <a:endParaRPr lang="es-MX" sz="1400" kern="1200" dirty="0">
            <a:solidFill>
              <a:sysClr val="windowText" lastClr="000000">
                <a:hueOff val="0"/>
                <a:satOff val="0"/>
                <a:lumOff val="0"/>
                <a:alphaOff val="0"/>
              </a:sysClr>
            </a:solidFill>
            <a:latin typeface="+mn-lt"/>
            <a:ea typeface="+mn-ea"/>
            <a:cs typeface="+mn-cs"/>
          </a:endParaRPr>
        </a:p>
      </dsp:txBody>
      <dsp:txXfrm>
        <a:off x="5333768" y="2749935"/>
        <a:ext cx="2741685" cy="1023375"/>
      </dsp:txXfrm>
    </dsp:sp>
    <dsp:sp modelId="{AA0E7653-6034-47CD-8AD3-4E688018EEDA}">
      <dsp:nvSpPr>
        <dsp:cNvPr id="0" name=""/>
        <dsp:cNvSpPr/>
      </dsp:nvSpPr>
      <dsp:spPr>
        <a:xfrm>
          <a:off x="5084518" y="1087515"/>
          <a:ext cx="217410" cy="3532923"/>
        </a:xfrm>
        <a:custGeom>
          <a:avLst/>
          <a:gdLst/>
          <a:ahLst/>
          <a:cxnLst/>
          <a:rect l="0" t="0" r="0" b="0"/>
          <a:pathLst>
            <a:path>
              <a:moveTo>
                <a:pt x="0" y="0"/>
              </a:moveTo>
              <a:lnTo>
                <a:pt x="0" y="3556424"/>
              </a:lnTo>
              <a:lnTo>
                <a:pt x="218856" y="3556424"/>
              </a:lnTo>
            </a:path>
          </a:pathLst>
        </a:custGeom>
        <a:noFill/>
        <a:ln w="19050" cap="flat" cmpd="sng" algn="ctr">
          <a:solidFill>
            <a:srgbClr val="94147C">
              <a:tint val="9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61F3C2B-B8FE-43FF-9983-CE60065127EA}">
      <dsp:nvSpPr>
        <dsp:cNvPr id="0" name=""/>
        <dsp:cNvSpPr/>
      </dsp:nvSpPr>
      <dsp:spPr>
        <a:xfrm>
          <a:off x="5301929" y="4076913"/>
          <a:ext cx="2805363" cy="1087053"/>
        </a:xfrm>
        <a:prstGeom prst="roundRect">
          <a:avLst>
            <a:gd name="adj" fmla="val 10000"/>
          </a:avLst>
        </a:prstGeom>
        <a:solidFill>
          <a:sysClr val="window" lastClr="FFFFFF">
            <a:alpha val="90000"/>
            <a:hueOff val="0"/>
            <a:satOff val="0"/>
            <a:lumOff val="0"/>
            <a:alphaOff val="0"/>
          </a:sysClr>
        </a:solidFill>
        <a:ln w="19050" cap="flat" cmpd="sng" algn="ctr">
          <a:solidFill>
            <a:srgbClr val="94147C">
              <a:alpha val="90000"/>
              <a:hueOff val="0"/>
              <a:satOff val="0"/>
              <a:lumOff val="0"/>
              <a:alphaOff val="-4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smtClean="0">
              <a:solidFill>
                <a:sysClr val="windowText" lastClr="000000">
                  <a:hueOff val="0"/>
                  <a:satOff val="0"/>
                  <a:lumOff val="0"/>
                  <a:alphaOff val="0"/>
                </a:sysClr>
              </a:solidFill>
              <a:latin typeface="+mn-lt"/>
              <a:ea typeface="+mn-ea"/>
              <a:cs typeface="+mn-cs"/>
            </a:rPr>
            <a:t>Establecer los resultados de la relación entre imagen corporativa y comportamiento del consumidor a través de las dimensiones de cada variable.</a:t>
          </a:r>
          <a:endParaRPr lang="es-EC" sz="1400" kern="1200" dirty="0">
            <a:solidFill>
              <a:sysClr val="windowText" lastClr="000000">
                <a:hueOff val="0"/>
                <a:satOff val="0"/>
                <a:lumOff val="0"/>
                <a:alphaOff val="0"/>
              </a:sysClr>
            </a:solidFill>
            <a:latin typeface="+mn-lt"/>
            <a:ea typeface="+mn-ea"/>
            <a:cs typeface="+mn-cs"/>
          </a:endParaRPr>
        </a:p>
      </dsp:txBody>
      <dsp:txXfrm>
        <a:off x="5333768" y="4108752"/>
        <a:ext cx="2741685" cy="1023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3F1E1-2403-4B87-B0C3-1C0069EDC7F1}">
      <dsp:nvSpPr>
        <dsp:cNvPr id="0" name=""/>
        <dsp:cNvSpPr/>
      </dsp:nvSpPr>
      <dsp:spPr>
        <a:xfrm>
          <a:off x="-4476621" y="-686512"/>
          <a:ext cx="5332979" cy="5332979"/>
        </a:xfrm>
        <a:prstGeom prst="blockArc">
          <a:avLst>
            <a:gd name="adj1" fmla="val 18900000"/>
            <a:gd name="adj2" fmla="val 2700000"/>
            <a:gd name="adj3" fmla="val 405"/>
          </a:avLst>
        </a:prstGeom>
        <a:noFill/>
        <a:ln w="19050" cap="rnd" cmpd="sng" algn="ctr">
          <a:solidFill>
            <a:srgbClr val="D53DD0">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2CCBFB4-95B5-4327-858B-F1F3EFEB1713}">
      <dsp:nvSpPr>
        <dsp:cNvPr id="0" name=""/>
        <dsp:cNvSpPr/>
      </dsp:nvSpPr>
      <dsp:spPr>
        <a:xfrm>
          <a:off x="448579" y="304441"/>
          <a:ext cx="5370644"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5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hueOff val="0"/>
                  <a:satOff val="0"/>
                  <a:lumOff val="0"/>
                  <a:alphaOff val="0"/>
                </a:sysClr>
              </a:solidFill>
              <a:latin typeface="+mn-lt"/>
              <a:ea typeface="+mn-ea"/>
              <a:cs typeface="+mn-cs"/>
            </a:rPr>
            <a:t>Identidad corporativa</a:t>
          </a:r>
          <a:endParaRPr lang="es-MX" sz="2400" kern="1200" dirty="0">
            <a:solidFill>
              <a:sysClr val="windowText" lastClr="000000">
                <a:hueOff val="0"/>
                <a:satOff val="0"/>
                <a:lumOff val="0"/>
                <a:alphaOff val="0"/>
              </a:sysClr>
            </a:solidFill>
            <a:latin typeface="+mn-lt"/>
            <a:ea typeface="+mn-ea"/>
            <a:cs typeface="+mn-cs"/>
          </a:endParaRPr>
        </a:p>
      </dsp:txBody>
      <dsp:txXfrm>
        <a:off x="448579" y="304441"/>
        <a:ext cx="5370644" cy="609199"/>
      </dsp:txXfrm>
    </dsp:sp>
    <dsp:sp modelId="{C8C6F83A-8AEC-4291-B26E-DD536EC79997}">
      <dsp:nvSpPr>
        <dsp:cNvPr id="0" name=""/>
        <dsp:cNvSpPr/>
      </dsp:nvSpPr>
      <dsp:spPr>
        <a:xfrm>
          <a:off x="67829" y="228291"/>
          <a:ext cx="761499" cy="761499"/>
        </a:xfrm>
        <a:prstGeom prst="ellipse">
          <a:avLst/>
        </a:prstGeom>
        <a:blipFill rotWithShape="0">
          <a:blip xmlns:r="http://schemas.openxmlformats.org/officeDocument/2006/relationships" r:embed="rId1"/>
          <a:stretch>
            <a:fillRect/>
          </a:stretch>
        </a:blipFill>
        <a:ln w="19050" cap="rnd" cmpd="sng" algn="ctr">
          <a:solidFill>
            <a:srgbClr val="D53DD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90D4B6D-09EC-45AD-B02D-5FE578299F84}">
      <dsp:nvSpPr>
        <dsp:cNvPr id="0" name=""/>
        <dsp:cNvSpPr/>
      </dsp:nvSpPr>
      <dsp:spPr>
        <a:xfrm>
          <a:off x="797847" y="1218398"/>
          <a:ext cx="5021376"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5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hueOff val="0"/>
                  <a:satOff val="0"/>
                  <a:lumOff val="0"/>
                  <a:alphaOff val="0"/>
                </a:sysClr>
              </a:solidFill>
              <a:latin typeface="+mn-lt"/>
              <a:ea typeface="+mn-ea"/>
              <a:cs typeface="+mn-cs"/>
            </a:rPr>
            <a:t>Comunicación corporativa</a:t>
          </a:r>
          <a:endParaRPr lang="es-MX" sz="2400" kern="1200" dirty="0">
            <a:solidFill>
              <a:sysClr val="windowText" lastClr="000000">
                <a:hueOff val="0"/>
                <a:satOff val="0"/>
                <a:lumOff val="0"/>
                <a:alphaOff val="0"/>
              </a:sysClr>
            </a:solidFill>
            <a:latin typeface="+mn-lt"/>
            <a:ea typeface="+mn-ea"/>
            <a:cs typeface="+mn-cs"/>
          </a:endParaRPr>
        </a:p>
      </dsp:txBody>
      <dsp:txXfrm>
        <a:off x="797847" y="1218398"/>
        <a:ext cx="5021376" cy="609199"/>
      </dsp:txXfrm>
    </dsp:sp>
    <dsp:sp modelId="{54456C4D-627A-4407-8AE4-3F66490B32D6}">
      <dsp:nvSpPr>
        <dsp:cNvPr id="0" name=""/>
        <dsp:cNvSpPr/>
      </dsp:nvSpPr>
      <dsp:spPr>
        <a:xfrm>
          <a:off x="417097" y="1142249"/>
          <a:ext cx="761499" cy="761499"/>
        </a:xfrm>
        <a:prstGeom prst="ellipse">
          <a:avLst/>
        </a:prstGeom>
        <a:blipFill rotWithShape="0">
          <a:blip xmlns:r="http://schemas.openxmlformats.org/officeDocument/2006/relationships" r:embed="rId2"/>
          <a:stretch>
            <a:fillRect/>
          </a:stretch>
        </a:blipFill>
        <a:ln w="19050" cap="rnd" cmpd="sng" algn="ctr">
          <a:solidFill>
            <a:srgbClr val="D53DD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857A8FF-3387-4EB4-A72C-6A8AC7B074B1}">
      <dsp:nvSpPr>
        <dsp:cNvPr id="0" name=""/>
        <dsp:cNvSpPr/>
      </dsp:nvSpPr>
      <dsp:spPr>
        <a:xfrm>
          <a:off x="797847" y="2132356"/>
          <a:ext cx="5021376"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5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hueOff val="0"/>
                  <a:satOff val="0"/>
                  <a:lumOff val="0"/>
                  <a:alphaOff val="0"/>
                </a:sysClr>
              </a:solidFill>
              <a:latin typeface="+mn-lt"/>
              <a:ea typeface="+mn-ea"/>
              <a:cs typeface="+mn-cs"/>
            </a:rPr>
            <a:t>Cultura corporativa</a:t>
          </a:r>
          <a:endParaRPr lang="es-MX" sz="2400" kern="1200" dirty="0">
            <a:solidFill>
              <a:sysClr val="windowText" lastClr="000000">
                <a:hueOff val="0"/>
                <a:satOff val="0"/>
                <a:lumOff val="0"/>
                <a:alphaOff val="0"/>
              </a:sysClr>
            </a:solidFill>
            <a:latin typeface="+mn-lt"/>
            <a:ea typeface="+mn-ea"/>
            <a:cs typeface="+mn-cs"/>
          </a:endParaRPr>
        </a:p>
      </dsp:txBody>
      <dsp:txXfrm>
        <a:off x="797847" y="2132356"/>
        <a:ext cx="5021376" cy="609199"/>
      </dsp:txXfrm>
    </dsp:sp>
    <dsp:sp modelId="{2AEAEF90-70A0-427F-9C44-F2DE7F1BEF38}">
      <dsp:nvSpPr>
        <dsp:cNvPr id="0" name=""/>
        <dsp:cNvSpPr/>
      </dsp:nvSpPr>
      <dsp:spPr>
        <a:xfrm>
          <a:off x="417097" y="2056206"/>
          <a:ext cx="761499" cy="761499"/>
        </a:xfrm>
        <a:prstGeom prst="ellipse">
          <a:avLst/>
        </a:prstGeom>
        <a:blipFill rotWithShape="0">
          <a:blip xmlns:r="http://schemas.openxmlformats.org/officeDocument/2006/relationships" r:embed="rId3"/>
          <a:stretch>
            <a:fillRect/>
          </a:stretch>
        </a:blipFill>
        <a:ln w="19050" cap="rnd" cmpd="sng" algn="ctr">
          <a:solidFill>
            <a:srgbClr val="D53DD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5DC38C6-929C-4CA2-9AC2-88033BB58D9F}">
      <dsp:nvSpPr>
        <dsp:cNvPr id="0" name=""/>
        <dsp:cNvSpPr/>
      </dsp:nvSpPr>
      <dsp:spPr>
        <a:xfrm>
          <a:off x="448579" y="3046314"/>
          <a:ext cx="5370644" cy="609199"/>
        </a:xfrm>
        <a:prstGeom prst="rect">
          <a:avLst/>
        </a:prstGeom>
        <a:solidFill>
          <a:sysClr val="window" lastClr="FFFFFF">
            <a:hueOff val="0"/>
            <a:satOff val="0"/>
            <a:lumOff val="0"/>
            <a:alphaOff val="0"/>
          </a:sysClr>
        </a:solidFill>
        <a:ln w="28575" cap="rnd" cmpd="sng" algn="ctr">
          <a:solidFill>
            <a:srgbClr val="D53DD0">
              <a:shade val="80000"/>
              <a:hueOff val="0"/>
              <a:satOff val="0"/>
              <a:lumOff val="0"/>
              <a:alphaOff val="0"/>
            </a:srgb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83552"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solidFill>
                <a:sysClr val="windowText" lastClr="000000">
                  <a:hueOff val="0"/>
                  <a:satOff val="0"/>
                  <a:lumOff val="0"/>
                  <a:alphaOff val="0"/>
                </a:sysClr>
              </a:solidFill>
              <a:latin typeface="+mn-lt"/>
              <a:ea typeface="+mn-ea"/>
              <a:cs typeface="+mn-cs"/>
            </a:rPr>
            <a:t>Propuesta de valor</a:t>
          </a:r>
          <a:endParaRPr lang="es-MX" sz="2400" kern="1200" dirty="0">
            <a:solidFill>
              <a:sysClr val="windowText" lastClr="000000">
                <a:hueOff val="0"/>
                <a:satOff val="0"/>
                <a:lumOff val="0"/>
                <a:alphaOff val="0"/>
              </a:sysClr>
            </a:solidFill>
            <a:latin typeface="+mn-lt"/>
            <a:ea typeface="+mn-ea"/>
            <a:cs typeface="+mn-cs"/>
          </a:endParaRPr>
        </a:p>
      </dsp:txBody>
      <dsp:txXfrm>
        <a:off x="448579" y="3046314"/>
        <a:ext cx="5370644" cy="609199"/>
      </dsp:txXfrm>
    </dsp:sp>
    <dsp:sp modelId="{328B8EA8-5F13-40BF-BA8B-5F672B552A94}">
      <dsp:nvSpPr>
        <dsp:cNvPr id="0" name=""/>
        <dsp:cNvSpPr/>
      </dsp:nvSpPr>
      <dsp:spPr>
        <a:xfrm>
          <a:off x="67829" y="2970164"/>
          <a:ext cx="761499" cy="761499"/>
        </a:xfrm>
        <a:prstGeom prst="ellipse">
          <a:avLst/>
        </a:prstGeom>
        <a:blipFill rotWithShape="0">
          <a:blip xmlns:r="http://schemas.openxmlformats.org/officeDocument/2006/relationships" r:embed="rId4"/>
          <a:stretch>
            <a:fillRect/>
          </a:stretch>
        </a:blipFill>
        <a:ln w="19050" cap="rnd" cmpd="sng" algn="ctr">
          <a:solidFill>
            <a:srgbClr val="D53DD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80BAB-9E20-4EA6-8365-49529961ED5C}">
      <dsp:nvSpPr>
        <dsp:cNvPr id="0" name=""/>
        <dsp:cNvSpPr/>
      </dsp:nvSpPr>
      <dsp:spPr>
        <a:xfrm>
          <a:off x="4922" y="109960"/>
          <a:ext cx="2865498" cy="1146199"/>
        </a:xfrm>
        <a:prstGeom prst="chevron">
          <a:avLst/>
        </a:prstGeom>
        <a:solidFill>
          <a:schemeClr val="lt1"/>
        </a:solidFill>
        <a:ln w="19050" cap="flat" cmpd="sng" algn="ctr">
          <a:solidFill>
            <a:srgbClr val="990099"/>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MX" sz="2400" b="0" kern="1200" cap="none" spc="0" dirty="0" smtClean="0">
              <a:ln w="0"/>
              <a:solidFill>
                <a:schemeClr val="tx1"/>
              </a:solidFill>
              <a:effectLst/>
            </a:rPr>
            <a:t>Factores culturales</a:t>
          </a:r>
          <a:endParaRPr lang="es-MX" sz="2400" b="0" kern="1200" cap="none" spc="0" dirty="0">
            <a:ln w="0"/>
            <a:solidFill>
              <a:schemeClr val="tx1"/>
            </a:solidFill>
            <a:effectLst/>
          </a:endParaRPr>
        </a:p>
      </dsp:txBody>
      <dsp:txXfrm>
        <a:off x="578022" y="109960"/>
        <a:ext cx="1719299" cy="1146199"/>
      </dsp:txXfrm>
    </dsp:sp>
    <dsp:sp modelId="{8D4DECA3-8FAB-41DF-9339-C52E69ECB719}">
      <dsp:nvSpPr>
        <dsp:cNvPr id="0" name=""/>
        <dsp:cNvSpPr/>
      </dsp:nvSpPr>
      <dsp:spPr>
        <a:xfrm>
          <a:off x="2583871" y="109960"/>
          <a:ext cx="2865498" cy="1146199"/>
        </a:xfrm>
        <a:prstGeom prst="chevron">
          <a:avLst/>
        </a:prstGeom>
        <a:solidFill>
          <a:schemeClr val="lt1"/>
        </a:solidFill>
        <a:ln w="19050" cap="flat" cmpd="sng" algn="ctr">
          <a:solidFill>
            <a:srgbClr val="990099"/>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effectLst/>
            </a:rPr>
            <a:t>Factores sociales</a:t>
          </a:r>
          <a:endParaRPr lang="es-MX" sz="2400" kern="1200" dirty="0">
            <a:solidFill>
              <a:schemeClr val="tx1"/>
            </a:solidFill>
            <a:effectLst/>
          </a:endParaRPr>
        </a:p>
      </dsp:txBody>
      <dsp:txXfrm>
        <a:off x="3156971" y="109960"/>
        <a:ext cx="1719299" cy="1146199"/>
      </dsp:txXfrm>
    </dsp:sp>
    <dsp:sp modelId="{AEA77447-9183-4CD8-A789-E53C713A67F8}">
      <dsp:nvSpPr>
        <dsp:cNvPr id="0" name=""/>
        <dsp:cNvSpPr/>
      </dsp:nvSpPr>
      <dsp:spPr>
        <a:xfrm>
          <a:off x="5162820" y="109960"/>
          <a:ext cx="2865498" cy="1146199"/>
        </a:xfrm>
        <a:prstGeom prst="chevron">
          <a:avLst/>
        </a:prstGeom>
        <a:solidFill>
          <a:schemeClr val="lt1"/>
        </a:solidFill>
        <a:ln w="19050" cap="flat" cmpd="sng" algn="ctr">
          <a:solidFill>
            <a:srgbClr val="990099"/>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Factores personales</a:t>
          </a:r>
          <a:endParaRPr lang="es-MX" sz="2400" kern="1200" dirty="0">
            <a:solidFill>
              <a:schemeClr val="tx1"/>
            </a:solidFill>
          </a:endParaRPr>
        </a:p>
      </dsp:txBody>
      <dsp:txXfrm>
        <a:off x="5735920" y="109960"/>
        <a:ext cx="1719299" cy="1146199"/>
      </dsp:txXfrm>
    </dsp:sp>
    <dsp:sp modelId="{9F2C0C72-EC43-4911-B660-3CCE5F0FA3D5}">
      <dsp:nvSpPr>
        <dsp:cNvPr id="0" name=""/>
        <dsp:cNvSpPr/>
      </dsp:nvSpPr>
      <dsp:spPr>
        <a:xfrm>
          <a:off x="7741769" y="109960"/>
          <a:ext cx="2865498" cy="1146199"/>
        </a:xfrm>
        <a:prstGeom prst="chevron">
          <a:avLst/>
        </a:prstGeom>
        <a:solidFill>
          <a:schemeClr val="lt1"/>
        </a:solidFill>
        <a:ln w="19050" cap="flat" cmpd="sng" algn="ctr">
          <a:solidFill>
            <a:srgbClr val="990099"/>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MX" sz="2400" kern="1200" dirty="0" smtClean="0">
              <a:solidFill>
                <a:schemeClr val="tx1"/>
              </a:solidFill>
            </a:rPr>
            <a:t>Factores psicológicos</a:t>
          </a:r>
          <a:endParaRPr lang="es-MX" sz="2400" kern="1200" dirty="0">
            <a:solidFill>
              <a:schemeClr val="tx1"/>
            </a:solidFill>
          </a:endParaRPr>
        </a:p>
      </dsp:txBody>
      <dsp:txXfrm>
        <a:off x="8314869" y="109960"/>
        <a:ext cx="1719299" cy="1146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E52FA-7D92-4340-AC2D-63AB8983E9C1}">
      <dsp:nvSpPr>
        <dsp:cNvPr id="0" name=""/>
        <dsp:cNvSpPr/>
      </dsp:nvSpPr>
      <dsp:spPr>
        <a:xfrm>
          <a:off x="4922" y="422691"/>
          <a:ext cx="2865498" cy="1146199"/>
        </a:xfrm>
        <a:prstGeom prst="chevron">
          <a:avLst/>
        </a:prstGeom>
        <a:noFill/>
        <a:ln w="19050" cap="flat" cmpd="sng" algn="ctr">
          <a:solidFill>
            <a:srgbClr val="99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Cultura</a:t>
          </a:r>
        </a:p>
        <a:p>
          <a:pPr lvl="0" algn="ctr" defTabSz="711200">
            <a:lnSpc>
              <a:spcPct val="90000"/>
            </a:lnSpc>
            <a:spcBef>
              <a:spcPct val="0"/>
            </a:spcBef>
            <a:spcAft>
              <a:spcPct val="35000"/>
            </a:spcAft>
          </a:pPr>
          <a:r>
            <a:rPr lang="es-MX" sz="1600" kern="1200" dirty="0" smtClean="0">
              <a:solidFill>
                <a:schemeClr val="tx1"/>
              </a:solidFill>
            </a:rPr>
            <a:t>Subcultura</a:t>
          </a:r>
        </a:p>
        <a:p>
          <a:pPr lvl="0" algn="ctr" defTabSz="711200">
            <a:lnSpc>
              <a:spcPct val="90000"/>
            </a:lnSpc>
            <a:spcBef>
              <a:spcPct val="0"/>
            </a:spcBef>
            <a:spcAft>
              <a:spcPct val="35000"/>
            </a:spcAft>
          </a:pPr>
          <a:r>
            <a:rPr lang="es-MX" sz="1600" kern="1200" dirty="0" smtClean="0">
              <a:solidFill>
                <a:schemeClr val="tx1"/>
              </a:solidFill>
            </a:rPr>
            <a:t>Clase social</a:t>
          </a:r>
          <a:endParaRPr lang="es-MX" sz="1600" kern="1200" dirty="0">
            <a:solidFill>
              <a:schemeClr val="tx1"/>
            </a:solidFill>
          </a:endParaRPr>
        </a:p>
      </dsp:txBody>
      <dsp:txXfrm>
        <a:off x="578022" y="422691"/>
        <a:ext cx="1719299" cy="1146199"/>
      </dsp:txXfrm>
    </dsp:sp>
    <dsp:sp modelId="{7E3FE2EF-7159-4237-80E0-6883D1A8F56F}">
      <dsp:nvSpPr>
        <dsp:cNvPr id="0" name=""/>
        <dsp:cNvSpPr/>
      </dsp:nvSpPr>
      <dsp:spPr>
        <a:xfrm>
          <a:off x="2583871" y="422691"/>
          <a:ext cx="2865498" cy="1146199"/>
        </a:xfrm>
        <a:prstGeom prst="chevron">
          <a:avLst/>
        </a:prstGeom>
        <a:noFill/>
        <a:ln w="19050" cap="flat" cmpd="sng" algn="ctr">
          <a:solidFill>
            <a:srgbClr val="99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Grupos de referencia</a:t>
          </a:r>
        </a:p>
        <a:p>
          <a:pPr lvl="0" algn="ctr" defTabSz="711200">
            <a:lnSpc>
              <a:spcPct val="90000"/>
            </a:lnSpc>
            <a:spcBef>
              <a:spcPct val="0"/>
            </a:spcBef>
            <a:spcAft>
              <a:spcPct val="35000"/>
            </a:spcAft>
          </a:pPr>
          <a:r>
            <a:rPr lang="es-MX" sz="1600" kern="1200" dirty="0" smtClean="0">
              <a:solidFill>
                <a:schemeClr val="tx1"/>
              </a:solidFill>
            </a:rPr>
            <a:t>La familia</a:t>
          </a:r>
        </a:p>
        <a:p>
          <a:pPr lvl="0" algn="ctr" defTabSz="711200">
            <a:lnSpc>
              <a:spcPct val="90000"/>
            </a:lnSpc>
            <a:spcBef>
              <a:spcPct val="0"/>
            </a:spcBef>
            <a:spcAft>
              <a:spcPct val="35000"/>
            </a:spcAft>
          </a:pPr>
          <a:r>
            <a:rPr lang="es-MX" sz="1600" kern="1200" dirty="0" smtClean="0">
              <a:solidFill>
                <a:schemeClr val="tx1"/>
              </a:solidFill>
            </a:rPr>
            <a:t>Roles y estatus</a:t>
          </a:r>
          <a:endParaRPr lang="es-MX" sz="1600" kern="1200" dirty="0">
            <a:solidFill>
              <a:schemeClr val="tx1"/>
            </a:solidFill>
          </a:endParaRPr>
        </a:p>
      </dsp:txBody>
      <dsp:txXfrm>
        <a:off x="3156971" y="422691"/>
        <a:ext cx="1719299" cy="1146199"/>
      </dsp:txXfrm>
    </dsp:sp>
    <dsp:sp modelId="{9871DE3D-36CE-4F1E-9791-9952F8717FD1}">
      <dsp:nvSpPr>
        <dsp:cNvPr id="0" name=""/>
        <dsp:cNvSpPr/>
      </dsp:nvSpPr>
      <dsp:spPr>
        <a:xfrm>
          <a:off x="5162820" y="422691"/>
          <a:ext cx="2865498" cy="1146199"/>
        </a:xfrm>
        <a:prstGeom prst="chevron">
          <a:avLst/>
        </a:prstGeom>
        <a:noFill/>
        <a:ln w="19050" cap="flat" cmpd="sng" algn="ctr">
          <a:solidFill>
            <a:srgbClr val="99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Edad, etapa del ciclo de vida, Ocupación, situación económica</a:t>
          </a:r>
          <a:endParaRPr lang="es-MX" sz="1600" kern="1200" dirty="0">
            <a:solidFill>
              <a:schemeClr val="tx1"/>
            </a:solidFill>
          </a:endParaRPr>
        </a:p>
      </dsp:txBody>
      <dsp:txXfrm>
        <a:off x="5735920" y="422691"/>
        <a:ext cx="1719299" cy="1146199"/>
      </dsp:txXfrm>
    </dsp:sp>
    <dsp:sp modelId="{28A9A35D-4BFD-4088-9EF0-0117F501E0A6}">
      <dsp:nvSpPr>
        <dsp:cNvPr id="0" name=""/>
        <dsp:cNvSpPr/>
      </dsp:nvSpPr>
      <dsp:spPr>
        <a:xfrm>
          <a:off x="7741769" y="422691"/>
          <a:ext cx="2865498" cy="1146199"/>
        </a:xfrm>
        <a:prstGeom prst="chevron">
          <a:avLst/>
        </a:prstGeom>
        <a:noFill/>
        <a:ln w="19050" cap="flat" cmpd="sng" algn="ctr">
          <a:solidFill>
            <a:srgbClr val="9900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rPr>
            <a:t>Motivación, percepción, aprendizaje, emociones, memoria</a:t>
          </a:r>
          <a:endParaRPr lang="es-MX" sz="1600" kern="1200" dirty="0">
            <a:solidFill>
              <a:schemeClr val="tx1"/>
            </a:solidFill>
          </a:endParaRPr>
        </a:p>
      </dsp:txBody>
      <dsp:txXfrm>
        <a:off x="8314869" y="422691"/>
        <a:ext cx="1719299" cy="1146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27C23-5367-4769-AB9B-ED8C000A75AD}">
      <dsp:nvSpPr>
        <dsp:cNvPr id="0" name=""/>
        <dsp:cNvSpPr/>
      </dsp:nvSpPr>
      <dsp:spPr>
        <a:xfrm>
          <a:off x="0" y="1105007"/>
          <a:ext cx="10669915" cy="1473342"/>
        </a:xfrm>
        <a:prstGeom prst="notchedRightArrow">
          <a:avLst/>
        </a:prstGeom>
        <a:solidFill>
          <a:srgbClr val="E33D6F">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6C4B3D59-A1E3-4468-9318-37C945CD2D10}">
      <dsp:nvSpPr>
        <dsp:cNvPr id="0" name=""/>
        <dsp:cNvSpPr/>
      </dsp:nvSpPr>
      <dsp:spPr>
        <a:xfrm>
          <a:off x="4220" y="0"/>
          <a:ext cx="1845092" cy="147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1</a:t>
          </a:r>
        </a:p>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Reconocimiento del problema</a:t>
          </a:r>
          <a:endParaRPr lang="es-MX" sz="1500" b="1" kern="1200"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sp:txBody>
      <dsp:txXfrm>
        <a:off x="4220" y="0"/>
        <a:ext cx="1845092" cy="1473342"/>
      </dsp:txXfrm>
    </dsp:sp>
    <dsp:sp modelId="{47942CCA-8E32-4CB2-B982-7D09E819DFB8}">
      <dsp:nvSpPr>
        <dsp:cNvPr id="0" name=""/>
        <dsp:cNvSpPr/>
      </dsp:nvSpPr>
      <dsp:spPr>
        <a:xfrm>
          <a:off x="742598" y="1657510"/>
          <a:ext cx="368335" cy="368335"/>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22913B69-2B2B-476F-9F6A-EE9910CCEEC0}">
      <dsp:nvSpPr>
        <dsp:cNvPr id="0" name=""/>
        <dsp:cNvSpPr/>
      </dsp:nvSpPr>
      <dsp:spPr>
        <a:xfrm>
          <a:off x="1941567" y="2210014"/>
          <a:ext cx="1845092" cy="147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2</a:t>
          </a:r>
        </a:p>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Búsqueda de información</a:t>
          </a:r>
          <a:endParaRPr lang="es-MX" sz="1500" b="1" kern="1200"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sp:txBody>
      <dsp:txXfrm>
        <a:off x="1941567" y="2210014"/>
        <a:ext cx="1845092" cy="1473342"/>
      </dsp:txXfrm>
    </dsp:sp>
    <dsp:sp modelId="{A6AF7D70-3933-4231-BE17-A375F0F3D9FB}">
      <dsp:nvSpPr>
        <dsp:cNvPr id="0" name=""/>
        <dsp:cNvSpPr/>
      </dsp:nvSpPr>
      <dsp:spPr>
        <a:xfrm>
          <a:off x="2679946" y="1657510"/>
          <a:ext cx="368335" cy="368335"/>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8AF8D6E-6EA9-4464-8535-944A470B793D}">
      <dsp:nvSpPr>
        <dsp:cNvPr id="0" name=""/>
        <dsp:cNvSpPr/>
      </dsp:nvSpPr>
      <dsp:spPr>
        <a:xfrm>
          <a:off x="3878915" y="0"/>
          <a:ext cx="1845092" cy="147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3</a:t>
          </a:r>
        </a:p>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Evaluación de alternativas</a:t>
          </a:r>
          <a:endParaRPr lang="es-MX" sz="1500" b="1" kern="1200"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sp:txBody>
      <dsp:txXfrm>
        <a:off x="3878915" y="0"/>
        <a:ext cx="1845092" cy="1473342"/>
      </dsp:txXfrm>
    </dsp:sp>
    <dsp:sp modelId="{564B5F1F-8813-4790-BE93-88E3B9804BCA}">
      <dsp:nvSpPr>
        <dsp:cNvPr id="0" name=""/>
        <dsp:cNvSpPr/>
      </dsp:nvSpPr>
      <dsp:spPr>
        <a:xfrm>
          <a:off x="4617293" y="1657510"/>
          <a:ext cx="368335" cy="368335"/>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9CB244E-816A-459A-9DA1-6A90FDC576FD}">
      <dsp:nvSpPr>
        <dsp:cNvPr id="0" name=""/>
        <dsp:cNvSpPr/>
      </dsp:nvSpPr>
      <dsp:spPr>
        <a:xfrm>
          <a:off x="5816262" y="2210014"/>
          <a:ext cx="1845092" cy="147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4</a:t>
          </a:r>
        </a:p>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Decisión de compra</a:t>
          </a:r>
          <a:endParaRPr lang="es-MX" sz="1500" b="1" kern="1200"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sp:txBody>
      <dsp:txXfrm>
        <a:off x="5816262" y="2210014"/>
        <a:ext cx="1845092" cy="1473342"/>
      </dsp:txXfrm>
    </dsp:sp>
    <dsp:sp modelId="{52276CA9-C385-4070-9F72-C4AF2DAD09CF}">
      <dsp:nvSpPr>
        <dsp:cNvPr id="0" name=""/>
        <dsp:cNvSpPr/>
      </dsp:nvSpPr>
      <dsp:spPr>
        <a:xfrm>
          <a:off x="6554641" y="1657510"/>
          <a:ext cx="368335" cy="368335"/>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962278FE-7A72-4FEB-960D-70C83BAFE325}">
      <dsp:nvSpPr>
        <dsp:cNvPr id="0" name=""/>
        <dsp:cNvSpPr/>
      </dsp:nvSpPr>
      <dsp:spPr>
        <a:xfrm>
          <a:off x="7753610" y="0"/>
          <a:ext cx="1845092" cy="1473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5</a:t>
          </a:r>
        </a:p>
        <a:p>
          <a:pPr lvl="0" algn="ctr" defTabSz="666750">
            <a:lnSpc>
              <a:spcPct val="90000"/>
            </a:lnSpc>
            <a:spcBef>
              <a:spcPct val="0"/>
            </a:spcBef>
            <a:spcAft>
              <a:spcPct val="35000"/>
            </a:spcAft>
          </a:pPr>
          <a:r>
            <a:rPr lang="es-MX" sz="1500" b="1" kern="1200" cap="none" spc="0" dirty="0" smtClean="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rPr>
            <a:t>Comportamiento post - compra</a:t>
          </a:r>
          <a:endParaRPr lang="es-MX" sz="1500" b="1" kern="1200" cap="none" spc="0" dirty="0">
            <a:ln/>
            <a:pattFill prst="dkUpDiag">
              <a:fgClr>
                <a:sysClr val="window" lastClr="FFFFFF">
                  <a:lumMod val="50000"/>
                </a:sysClr>
              </a:fgClr>
              <a:bgClr>
                <a:sysClr val="windowText" lastClr="000000">
                  <a:lumMod val="75000"/>
                  <a:lumOff val="25000"/>
                </a:sysClr>
              </a:bgClr>
            </a:pattFill>
            <a:effectLst>
              <a:outerShdw blurRad="38100" dist="19050" dir="2700000" algn="tl" rotWithShape="0">
                <a:sysClr val="windowText" lastClr="000000">
                  <a:lumMod val="50000"/>
                  <a:alpha val="40000"/>
                </a:sysClr>
              </a:outerShdw>
            </a:effectLst>
            <a:latin typeface="Century Gothic" panose="020B0502020202020204"/>
            <a:ea typeface="+mn-ea"/>
            <a:cs typeface="+mn-cs"/>
          </a:endParaRPr>
        </a:p>
      </dsp:txBody>
      <dsp:txXfrm>
        <a:off x="7753610" y="0"/>
        <a:ext cx="1845092" cy="1473342"/>
      </dsp:txXfrm>
    </dsp:sp>
    <dsp:sp modelId="{BCFAA06B-ED2D-4B57-AC92-4791CA597251}">
      <dsp:nvSpPr>
        <dsp:cNvPr id="0" name=""/>
        <dsp:cNvSpPr/>
      </dsp:nvSpPr>
      <dsp:spPr>
        <a:xfrm>
          <a:off x="8491989" y="1657510"/>
          <a:ext cx="368335" cy="368335"/>
        </a:xfrm>
        <a:prstGeom prst="ellipse">
          <a:avLst/>
        </a:prstGeom>
        <a:solidFill>
          <a:srgbClr val="E33D6F">
            <a:hueOff val="0"/>
            <a:satOff val="0"/>
            <a:lumOff val="0"/>
            <a:alphaOff val="0"/>
          </a:srgbClr>
        </a:solidFill>
        <a:ln w="19050"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32302-8F70-462F-8465-25904A786D03}">
      <dsp:nvSpPr>
        <dsp:cNvPr id="0" name=""/>
        <dsp:cNvSpPr/>
      </dsp:nvSpPr>
      <dsp:spPr>
        <a:xfrm>
          <a:off x="2482269" y="2128938"/>
          <a:ext cx="385069" cy="1834364"/>
        </a:xfrm>
        <a:custGeom>
          <a:avLst/>
          <a:gdLst/>
          <a:ahLst/>
          <a:cxnLst/>
          <a:rect l="0" t="0" r="0" b="0"/>
          <a:pathLst>
            <a:path>
              <a:moveTo>
                <a:pt x="0" y="0"/>
              </a:moveTo>
              <a:lnTo>
                <a:pt x="206739" y="0"/>
              </a:lnTo>
              <a:lnTo>
                <a:pt x="206739" y="1969693"/>
              </a:lnTo>
              <a:lnTo>
                <a:pt x="413478" y="1969693"/>
              </a:lnTo>
            </a:path>
          </a:pathLst>
        </a:custGeom>
        <a:noFill/>
        <a:ln w="40000" cap="flat" cmpd="sng" algn="ctr">
          <a:solidFill>
            <a:srgbClr val="DE6C3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 lastClr="FFFFFF">
                <a:hueOff val="0"/>
                <a:satOff val="0"/>
                <a:lumOff val="0"/>
                <a:alphaOff val="0"/>
              </a:sysClr>
            </a:solidFill>
            <a:latin typeface="+mn-lt"/>
            <a:ea typeface="+mn-ea"/>
            <a:cs typeface="+mn-cs"/>
          </a:endParaRPr>
        </a:p>
      </dsp:txBody>
      <dsp:txXfrm>
        <a:off x="2627945" y="2999262"/>
        <a:ext cx="0" cy="0"/>
      </dsp:txXfrm>
    </dsp:sp>
    <dsp:sp modelId="{65EDEF95-BC19-48F4-8362-D221B175AED3}">
      <dsp:nvSpPr>
        <dsp:cNvPr id="0" name=""/>
        <dsp:cNvSpPr/>
      </dsp:nvSpPr>
      <dsp:spPr>
        <a:xfrm>
          <a:off x="2482269" y="2128938"/>
          <a:ext cx="385069" cy="1100618"/>
        </a:xfrm>
        <a:custGeom>
          <a:avLst/>
          <a:gdLst/>
          <a:ahLst/>
          <a:cxnLst/>
          <a:rect l="0" t="0" r="0" b="0"/>
          <a:pathLst>
            <a:path>
              <a:moveTo>
                <a:pt x="0" y="0"/>
              </a:moveTo>
              <a:lnTo>
                <a:pt x="206739" y="0"/>
              </a:lnTo>
              <a:lnTo>
                <a:pt x="206739" y="1181816"/>
              </a:lnTo>
              <a:lnTo>
                <a:pt x="413478" y="1181816"/>
              </a:lnTo>
            </a:path>
          </a:pathLst>
        </a:custGeom>
        <a:noFill/>
        <a:ln w="40000" cap="flat" cmpd="sng" algn="ctr">
          <a:solidFill>
            <a:srgbClr val="DE6C3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 lastClr="FFFFFF">
                <a:hueOff val="0"/>
                <a:satOff val="0"/>
                <a:lumOff val="0"/>
                <a:alphaOff val="0"/>
              </a:sysClr>
            </a:solidFill>
            <a:latin typeface="+mn-lt"/>
            <a:ea typeface="+mn-ea"/>
            <a:cs typeface="+mn-cs"/>
          </a:endParaRPr>
        </a:p>
      </dsp:txBody>
      <dsp:txXfrm>
        <a:off x="2645653" y="2650096"/>
        <a:ext cx="0" cy="0"/>
      </dsp:txXfrm>
    </dsp:sp>
    <dsp:sp modelId="{D1E1595D-2D40-4CCF-BC36-51B366EF1C08}">
      <dsp:nvSpPr>
        <dsp:cNvPr id="0" name=""/>
        <dsp:cNvSpPr/>
      </dsp:nvSpPr>
      <dsp:spPr>
        <a:xfrm>
          <a:off x="2482269" y="2128938"/>
          <a:ext cx="385069" cy="366872"/>
        </a:xfrm>
        <a:custGeom>
          <a:avLst/>
          <a:gdLst/>
          <a:ahLst/>
          <a:cxnLst/>
          <a:rect l="0" t="0" r="0" b="0"/>
          <a:pathLst>
            <a:path>
              <a:moveTo>
                <a:pt x="0" y="0"/>
              </a:moveTo>
              <a:lnTo>
                <a:pt x="206739" y="0"/>
              </a:lnTo>
              <a:lnTo>
                <a:pt x="206739" y="393938"/>
              </a:lnTo>
              <a:lnTo>
                <a:pt x="413478" y="393938"/>
              </a:lnTo>
            </a:path>
          </a:pathLst>
        </a:custGeom>
        <a:noFill/>
        <a:ln w="40000" cap="flat" cmpd="sng" algn="ctr">
          <a:solidFill>
            <a:srgbClr val="DE6C3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 lastClr="FFFFFF">
                <a:hueOff val="0"/>
                <a:satOff val="0"/>
                <a:lumOff val="0"/>
                <a:alphaOff val="0"/>
              </a:sysClr>
            </a:solidFill>
            <a:latin typeface="+mn-lt"/>
            <a:ea typeface="+mn-ea"/>
            <a:cs typeface="+mn-cs"/>
          </a:endParaRPr>
        </a:p>
      </dsp:txBody>
      <dsp:txXfrm>
        <a:off x="2661507" y="2299078"/>
        <a:ext cx="0" cy="0"/>
      </dsp:txXfrm>
    </dsp:sp>
    <dsp:sp modelId="{79FCA8F9-923C-42B1-BFA8-F2328C623F87}">
      <dsp:nvSpPr>
        <dsp:cNvPr id="0" name=""/>
        <dsp:cNvSpPr/>
      </dsp:nvSpPr>
      <dsp:spPr>
        <a:xfrm>
          <a:off x="2482269" y="1762065"/>
          <a:ext cx="385069" cy="366872"/>
        </a:xfrm>
        <a:custGeom>
          <a:avLst/>
          <a:gdLst/>
          <a:ahLst/>
          <a:cxnLst/>
          <a:rect l="0" t="0" r="0" b="0"/>
          <a:pathLst>
            <a:path>
              <a:moveTo>
                <a:pt x="0" y="393938"/>
              </a:moveTo>
              <a:lnTo>
                <a:pt x="206739" y="393938"/>
              </a:lnTo>
              <a:lnTo>
                <a:pt x="206739" y="0"/>
              </a:lnTo>
              <a:lnTo>
                <a:pt x="413478" y="0"/>
              </a:lnTo>
            </a:path>
          </a:pathLst>
        </a:custGeom>
        <a:noFill/>
        <a:ln w="40000" cap="flat" cmpd="sng" algn="ctr">
          <a:solidFill>
            <a:srgbClr val="DE6C3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 lastClr="FFFFFF">
                <a:hueOff val="0"/>
                <a:satOff val="0"/>
                <a:lumOff val="0"/>
                <a:alphaOff val="0"/>
              </a:sysClr>
            </a:solidFill>
            <a:latin typeface="+mn-lt"/>
            <a:ea typeface="+mn-ea"/>
            <a:cs typeface="+mn-cs"/>
          </a:endParaRPr>
        </a:p>
      </dsp:txBody>
      <dsp:txXfrm>
        <a:off x="2661507" y="1932205"/>
        <a:ext cx="0" cy="0"/>
      </dsp:txXfrm>
    </dsp:sp>
    <dsp:sp modelId="{74A721E7-033B-4511-99CA-286C3F4F604B}">
      <dsp:nvSpPr>
        <dsp:cNvPr id="0" name=""/>
        <dsp:cNvSpPr/>
      </dsp:nvSpPr>
      <dsp:spPr>
        <a:xfrm>
          <a:off x="2482269" y="1028319"/>
          <a:ext cx="385069" cy="1100618"/>
        </a:xfrm>
        <a:custGeom>
          <a:avLst/>
          <a:gdLst/>
          <a:ahLst/>
          <a:cxnLst/>
          <a:rect l="0" t="0" r="0" b="0"/>
          <a:pathLst>
            <a:path>
              <a:moveTo>
                <a:pt x="0" y="1181816"/>
              </a:moveTo>
              <a:lnTo>
                <a:pt x="206739" y="1181816"/>
              </a:lnTo>
              <a:lnTo>
                <a:pt x="206739" y="0"/>
              </a:lnTo>
              <a:lnTo>
                <a:pt x="413478" y="0"/>
              </a:lnTo>
            </a:path>
          </a:pathLst>
        </a:custGeom>
        <a:noFill/>
        <a:ln w="40000" cap="flat" cmpd="sng" algn="ctr">
          <a:solidFill>
            <a:srgbClr val="DE6C3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 lastClr="FFFFFF">
                <a:hueOff val="0"/>
                <a:satOff val="0"/>
                <a:lumOff val="0"/>
                <a:alphaOff val="0"/>
              </a:sysClr>
            </a:solidFill>
            <a:latin typeface="+mn-lt"/>
            <a:ea typeface="+mn-ea"/>
            <a:cs typeface="+mn-cs"/>
          </a:endParaRPr>
        </a:p>
      </dsp:txBody>
      <dsp:txXfrm>
        <a:off x="2645653" y="1549478"/>
        <a:ext cx="0" cy="0"/>
      </dsp:txXfrm>
    </dsp:sp>
    <dsp:sp modelId="{437FEE73-0944-46AB-AEEB-602A261C889E}">
      <dsp:nvSpPr>
        <dsp:cNvPr id="0" name=""/>
        <dsp:cNvSpPr/>
      </dsp:nvSpPr>
      <dsp:spPr>
        <a:xfrm>
          <a:off x="2482269" y="294574"/>
          <a:ext cx="385069" cy="1834364"/>
        </a:xfrm>
        <a:custGeom>
          <a:avLst/>
          <a:gdLst/>
          <a:ahLst/>
          <a:cxnLst/>
          <a:rect l="0" t="0" r="0" b="0"/>
          <a:pathLst>
            <a:path>
              <a:moveTo>
                <a:pt x="0" y="1969693"/>
              </a:moveTo>
              <a:lnTo>
                <a:pt x="206739" y="1969693"/>
              </a:lnTo>
              <a:lnTo>
                <a:pt x="206739" y="0"/>
              </a:lnTo>
              <a:lnTo>
                <a:pt x="413478" y="0"/>
              </a:lnTo>
            </a:path>
          </a:pathLst>
        </a:custGeom>
        <a:noFill/>
        <a:ln w="40000" cap="flat" cmpd="sng" algn="ctr">
          <a:solidFill>
            <a:srgbClr val="DE6C36">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solidFill>
              <a:sysClr val="window" lastClr="FFFFFF">
                <a:hueOff val="0"/>
                <a:satOff val="0"/>
                <a:lumOff val="0"/>
                <a:alphaOff val="0"/>
              </a:sysClr>
            </a:solidFill>
            <a:latin typeface="+mn-lt"/>
            <a:ea typeface="+mn-ea"/>
            <a:cs typeface="+mn-cs"/>
          </a:endParaRPr>
        </a:p>
      </dsp:txBody>
      <dsp:txXfrm>
        <a:off x="2627945" y="1164897"/>
        <a:ext cx="0" cy="0"/>
      </dsp:txXfrm>
    </dsp:sp>
    <dsp:sp modelId="{86460C93-E4E1-49B6-8990-A96C61941A35}">
      <dsp:nvSpPr>
        <dsp:cNvPr id="0" name=""/>
        <dsp:cNvSpPr/>
      </dsp:nvSpPr>
      <dsp:spPr>
        <a:xfrm rot="16200000">
          <a:off x="644043" y="1835440"/>
          <a:ext cx="3089455"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ysClr val="windowText" lastClr="000000">
                  <a:hueOff val="0"/>
                  <a:satOff val="0"/>
                  <a:lumOff val="0"/>
                  <a:alphaOff val="0"/>
                </a:sysClr>
              </a:solidFill>
              <a:latin typeface="+mn-lt"/>
              <a:ea typeface="+mn-ea"/>
              <a:cs typeface="+mn-cs"/>
            </a:rPr>
            <a:t>Tipología de la investigación</a:t>
          </a:r>
          <a:endParaRPr lang="es-EC" sz="2000" kern="1200" dirty="0">
            <a:solidFill>
              <a:sysClr val="windowText" lastClr="000000">
                <a:hueOff val="0"/>
                <a:satOff val="0"/>
                <a:lumOff val="0"/>
                <a:alphaOff val="0"/>
              </a:sysClr>
            </a:solidFill>
            <a:latin typeface="+mn-lt"/>
            <a:ea typeface="+mn-ea"/>
            <a:cs typeface="+mn-cs"/>
          </a:endParaRPr>
        </a:p>
      </dsp:txBody>
      <dsp:txXfrm>
        <a:off x="644043" y="1835440"/>
        <a:ext cx="3089455" cy="586996"/>
      </dsp:txXfrm>
    </dsp:sp>
    <dsp:sp modelId="{10540B8E-9C08-44BF-93B5-937A49CE4794}">
      <dsp:nvSpPr>
        <dsp:cNvPr id="0" name=""/>
        <dsp:cNvSpPr/>
      </dsp:nvSpPr>
      <dsp:spPr>
        <a:xfrm>
          <a:off x="2867339" y="1075"/>
          <a:ext cx="2989315"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ysClr val="windowText" lastClr="000000">
                  <a:hueOff val="0"/>
                  <a:satOff val="0"/>
                  <a:lumOff val="0"/>
                  <a:alphaOff val="0"/>
                </a:sysClr>
              </a:solidFill>
              <a:latin typeface="+mn-lt"/>
              <a:ea typeface="+mn-ea"/>
              <a:cs typeface="+mn-cs"/>
            </a:rPr>
            <a:t>Investigación cuantitativa</a:t>
          </a:r>
          <a:endParaRPr lang="es-EC" sz="1900" kern="1200" dirty="0">
            <a:solidFill>
              <a:sysClr val="windowText" lastClr="000000">
                <a:hueOff val="0"/>
                <a:satOff val="0"/>
                <a:lumOff val="0"/>
                <a:alphaOff val="0"/>
              </a:sysClr>
            </a:solidFill>
            <a:latin typeface="+mn-lt"/>
            <a:ea typeface="+mn-ea"/>
            <a:cs typeface="+mn-cs"/>
          </a:endParaRPr>
        </a:p>
      </dsp:txBody>
      <dsp:txXfrm>
        <a:off x="2867339" y="1075"/>
        <a:ext cx="2989315" cy="586996"/>
      </dsp:txXfrm>
    </dsp:sp>
    <dsp:sp modelId="{1B419A54-B632-4F69-88CD-D83A81CE94E0}">
      <dsp:nvSpPr>
        <dsp:cNvPr id="0" name=""/>
        <dsp:cNvSpPr/>
      </dsp:nvSpPr>
      <dsp:spPr>
        <a:xfrm>
          <a:off x="2867339" y="734821"/>
          <a:ext cx="2988468"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smtClean="0">
              <a:solidFill>
                <a:sysClr val="windowText" lastClr="000000">
                  <a:hueOff val="0"/>
                  <a:satOff val="0"/>
                  <a:lumOff val="0"/>
                  <a:alphaOff val="0"/>
                </a:sysClr>
              </a:solidFill>
              <a:latin typeface="+mn-lt"/>
              <a:ea typeface="+mn-ea"/>
              <a:cs typeface="+mn-cs"/>
            </a:rPr>
            <a:t>Ciencia aplicada</a:t>
          </a:r>
          <a:endParaRPr lang="es-EC" sz="1900" kern="1200" dirty="0">
            <a:solidFill>
              <a:sysClr val="windowText" lastClr="000000">
                <a:hueOff val="0"/>
                <a:satOff val="0"/>
                <a:lumOff val="0"/>
                <a:alphaOff val="0"/>
              </a:sysClr>
            </a:solidFill>
            <a:latin typeface="+mn-lt"/>
            <a:ea typeface="+mn-ea"/>
            <a:cs typeface="+mn-cs"/>
          </a:endParaRPr>
        </a:p>
      </dsp:txBody>
      <dsp:txXfrm>
        <a:off x="2867339" y="734821"/>
        <a:ext cx="2988468" cy="586996"/>
      </dsp:txXfrm>
    </dsp:sp>
    <dsp:sp modelId="{D299E1B2-CC69-4207-9C9C-19E0F389C2DA}">
      <dsp:nvSpPr>
        <dsp:cNvPr id="0" name=""/>
        <dsp:cNvSpPr/>
      </dsp:nvSpPr>
      <dsp:spPr>
        <a:xfrm>
          <a:off x="2867339" y="1468567"/>
          <a:ext cx="2989315"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ysClr val="windowText" lastClr="000000">
                  <a:hueOff val="0"/>
                  <a:satOff val="0"/>
                  <a:lumOff val="0"/>
                  <a:alphaOff val="0"/>
                </a:sysClr>
              </a:solidFill>
              <a:latin typeface="+mn-lt"/>
              <a:ea typeface="+mn-ea"/>
              <a:cs typeface="+mn-cs"/>
            </a:rPr>
            <a:t>Investigación documental y de campo</a:t>
          </a:r>
          <a:endParaRPr lang="es-EC" sz="1900" kern="1200" dirty="0">
            <a:solidFill>
              <a:sysClr val="windowText" lastClr="000000">
                <a:hueOff val="0"/>
                <a:satOff val="0"/>
                <a:lumOff val="0"/>
                <a:alphaOff val="0"/>
              </a:sysClr>
            </a:solidFill>
            <a:latin typeface="+mn-lt"/>
            <a:ea typeface="+mn-ea"/>
            <a:cs typeface="+mn-cs"/>
          </a:endParaRPr>
        </a:p>
      </dsp:txBody>
      <dsp:txXfrm>
        <a:off x="2867339" y="1468567"/>
        <a:ext cx="2989315" cy="586996"/>
      </dsp:txXfrm>
    </dsp:sp>
    <dsp:sp modelId="{48C6DD3B-A9ED-4828-84ED-532418F364C4}">
      <dsp:nvSpPr>
        <dsp:cNvPr id="0" name=""/>
        <dsp:cNvSpPr/>
      </dsp:nvSpPr>
      <dsp:spPr>
        <a:xfrm>
          <a:off x="2867339" y="2202313"/>
          <a:ext cx="2989315"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solidFill>
                <a:sysClr val="windowText" lastClr="000000">
                  <a:hueOff val="0"/>
                  <a:satOff val="0"/>
                  <a:lumOff val="0"/>
                  <a:alphaOff val="0"/>
                </a:sysClr>
              </a:solidFill>
              <a:latin typeface="+mn-lt"/>
              <a:ea typeface="+mn-ea"/>
              <a:cs typeface="+mn-cs"/>
            </a:rPr>
            <a:t>Lugar del objeto de estudio</a:t>
          </a:r>
          <a:endParaRPr lang="es-EC" sz="1900" kern="1200" dirty="0">
            <a:solidFill>
              <a:sysClr val="windowText" lastClr="000000">
                <a:hueOff val="0"/>
                <a:satOff val="0"/>
                <a:lumOff val="0"/>
                <a:alphaOff val="0"/>
              </a:sysClr>
            </a:solidFill>
            <a:latin typeface="+mn-lt"/>
            <a:ea typeface="+mn-ea"/>
            <a:cs typeface="+mn-cs"/>
          </a:endParaRPr>
        </a:p>
      </dsp:txBody>
      <dsp:txXfrm>
        <a:off x="2867339" y="2202313"/>
        <a:ext cx="2989315" cy="586996"/>
      </dsp:txXfrm>
    </dsp:sp>
    <dsp:sp modelId="{2AE39816-B5F5-476E-A8C4-E32505A968ED}">
      <dsp:nvSpPr>
        <dsp:cNvPr id="0" name=""/>
        <dsp:cNvSpPr/>
      </dsp:nvSpPr>
      <dsp:spPr>
        <a:xfrm>
          <a:off x="2867339" y="2936058"/>
          <a:ext cx="2989315"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smtClean="0">
              <a:solidFill>
                <a:sysClr val="windowText" lastClr="000000">
                  <a:hueOff val="0"/>
                  <a:satOff val="0"/>
                  <a:lumOff val="0"/>
                  <a:alphaOff val="0"/>
                </a:sysClr>
              </a:solidFill>
              <a:latin typeface="+mn-lt"/>
              <a:ea typeface="+mn-ea"/>
              <a:cs typeface="+mn-cs"/>
            </a:rPr>
            <a:t>No experimental transversal</a:t>
          </a:r>
          <a:endParaRPr lang="es-EC" sz="1900" kern="1200" dirty="0">
            <a:solidFill>
              <a:sysClr val="windowText" lastClr="000000">
                <a:hueOff val="0"/>
                <a:satOff val="0"/>
                <a:lumOff val="0"/>
                <a:alphaOff val="0"/>
              </a:sysClr>
            </a:solidFill>
            <a:latin typeface="+mn-lt"/>
            <a:ea typeface="+mn-ea"/>
            <a:cs typeface="+mn-cs"/>
          </a:endParaRPr>
        </a:p>
      </dsp:txBody>
      <dsp:txXfrm>
        <a:off x="2867339" y="2936058"/>
        <a:ext cx="2989315" cy="586996"/>
      </dsp:txXfrm>
    </dsp:sp>
    <dsp:sp modelId="{4E41DA5C-DADA-4C6C-9B15-ABFFECDDBBB0}">
      <dsp:nvSpPr>
        <dsp:cNvPr id="0" name=""/>
        <dsp:cNvSpPr/>
      </dsp:nvSpPr>
      <dsp:spPr>
        <a:xfrm>
          <a:off x="2867339" y="3669804"/>
          <a:ext cx="2989315" cy="586996"/>
        </a:xfrm>
        <a:prstGeom prst="rect">
          <a:avLst/>
        </a:prstGeom>
        <a:solidFill>
          <a:sysClr val="window" lastClr="FFFFFF">
            <a:hueOff val="0"/>
            <a:satOff val="0"/>
            <a:lumOff val="0"/>
            <a:alphaOff val="0"/>
          </a:sysClr>
        </a:solidFill>
        <a:ln w="31800" cap="flat" cmpd="sng" algn="ctr">
          <a:solidFill>
            <a:srgbClr val="DE6C36">
              <a:shade val="80000"/>
              <a:hueOff val="0"/>
              <a:satOff val="0"/>
              <a:lumOff val="0"/>
              <a:alphaOff val="0"/>
            </a:srgbClr>
          </a:solidFill>
          <a:prstDash val="solid"/>
        </a:ln>
        <a:effectLst>
          <a:outerShdw blurRad="50800" dist="25000" dir="5400000" rotWithShape="0">
            <a:sysClr val="window" lastClr="FFFFFF">
              <a:hueOff val="0"/>
              <a:satOff val="0"/>
              <a:lumOff val="0"/>
              <a:alphaOff val="0"/>
              <a:shade val="30000"/>
              <a:satMod val="150000"/>
              <a:alpha val="3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smtClean="0">
              <a:solidFill>
                <a:sysClr val="windowText" lastClr="000000">
                  <a:hueOff val="0"/>
                  <a:satOff val="0"/>
                  <a:lumOff val="0"/>
                  <a:alphaOff val="0"/>
                </a:sysClr>
              </a:solidFill>
              <a:latin typeface="+mn-lt"/>
              <a:ea typeface="+mn-ea"/>
              <a:cs typeface="+mn-cs"/>
            </a:rPr>
            <a:t>Correlacional</a:t>
          </a:r>
          <a:endParaRPr lang="es-EC" sz="1900" kern="1200">
            <a:solidFill>
              <a:sysClr val="windowText" lastClr="000000">
                <a:hueOff val="0"/>
                <a:satOff val="0"/>
                <a:lumOff val="0"/>
                <a:alphaOff val="0"/>
              </a:sysClr>
            </a:solidFill>
            <a:latin typeface="+mn-lt"/>
            <a:ea typeface="+mn-ea"/>
            <a:cs typeface="+mn-cs"/>
          </a:endParaRPr>
        </a:p>
      </dsp:txBody>
      <dsp:txXfrm>
        <a:off x="2867339" y="3669804"/>
        <a:ext cx="2989315" cy="5869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B3276-7D09-4EDE-B44B-B52F3F42AB34}">
      <dsp:nvSpPr>
        <dsp:cNvPr id="0" name=""/>
        <dsp:cNvSpPr/>
      </dsp:nvSpPr>
      <dsp:spPr>
        <a:xfrm rot="5400000">
          <a:off x="-180321" y="183415"/>
          <a:ext cx="1202144" cy="841500"/>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cap="none" spc="50" smtClean="0">
              <a:ln w="9525" cmpd="sng">
                <a:prstDash val="solid"/>
              </a:ln>
              <a:solidFill>
                <a:sysClr val="window" lastClr="FFFFFF"/>
              </a:solidFill>
              <a:effectLst>
                <a:glow rad="38100">
                  <a:srgbClr val="B31166">
                    <a:alpha val="40000"/>
                  </a:srgbClr>
                </a:glow>
              </a:effectLst>
              <a:latin typeface="+mn-lt"/>
              <a:ea typeface="+mn-ea"/>
              <a:cs typeface="+mn-cs"/>
            </a:rPr>
            <a:t>H1</a:t>
          </a:r>
          <a:endParaRPr lang="es-EC" sz="2300" b="1" kern="1200" cap="none" spc="50" dirty="0">
            <a:ln w="9525" cmpd="sng">
              <a:prstDash val="solid"/>
            </a:ln>
            <a:solidFill>
              <a:sysClr val="window" lastClr="FFFFFF"/>
            </a:solidFill>
            <a:effectLst>
              <a:glow rad="38100">
                <a:srgbClr val="B31166">
                  <a:alpha val="40000"/>
                </a:srgbClr>
              </a:glow>
            </a:effectLst>
            <a:latin typeface="+mn-lt"/>
            <a:ea typeface="+mn-ea"/>
            <a:cs typeface="+mn-cs"/>
          </a:endParaRPr>
        </a:p>
      </dsp:txBody>
      <dsp:txXfrm rot="-5400000">
        <a:off x="1" y="423843"/>
        <a:ext cx="841500" cy="360644"/>
      </dsp:txXfrm>
    </dsp:sp>
    <dsp:sp modelId="{775D9501-DC08-4B02-868A-5A0C4A7BD647}">
      <dsp:nvSpPr>
        <dsp:cNvPr id="0" name=""/>
        <dsp:cNvSpPr/>
      </dsp:nvSpPr>
      <dsp:spPr>
        <a:xfrm rot="5400000">
          <a:off x="4829902" y="-3985306"/>
          <a:ext cx="781393" cy="8758196"/>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solidFill>
                <a:sysClr val="windowText" lastClr="000000">
                  <a:hueOff val="0"/>
                  <a:satOff val="0"/>
                  <a:lumOff val="0"/>
                  <a:alphaOff val="0"/>
                </a:sysClr>
              </a:solidFill>
              <a:latin typeface="+mn-lt"/>
              <a:ea typeface="+mn-ea"/>
              <a:cs typeface="+mn-cs"/>
            </a:rPr>
            <a:t>La identidad corporativa tiene un efecto positivo sobre las dimensiones del comportamiento del consumidor: (1) factor cultural, (2) factor social, (3) factores personales, (4) factores psicológicos y (5) proceso de decisión de compra.</a:t>
          </a:r>
          <a:endParaRPr lang="es-EC" sz="1600" kern="1200" dirty="0">
            <a:solidFill>
              <a:sysClr val="windowText" lastClr="000000">
                <a:hueOff val="0"/>
                <a:satOff val="0"/>
                <a:lumOff val="0"/>
                <a:alphaOff val="0"/>
              </a:sysClr>
            </a:solidFill>
            <a:latin typeface="+mn-lt"/>
            <a:ea typeface="+mn-ea"/>
            <a:cs typeface="+mn-cs"/>
          </a:endParaRPr>
        </a:p>
      </dsp:txBody>
      <dsp:txXfrm rot="-5400000">
        <a:off x="841501" y="41239"/>
        <a:ext cx="8720052" cy="705105"/>
      </dsp:txXfrm>
    </dsp:sp>
    <dsp:sp modelId="{BD7A1D99-DCD8-4993-89B8-099028A7EB09}">
      <dsp:nvSpPr>
        <dsp:cNvPr id="0" name=""/>
        <dsp:cNvSpPr/>
      </dsp:nvSpPr>
      <dsp:spPr>
        <a:xfrm rot="5400000">
          <a:off x="-180321" y="1238300"/>
          <a:ext cx="1202144" cy="841500"/>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cap="none" spc="50" smtClean="0">
              <a:ln w="9525" cmpd="sng">
                <a:prstDash val="solid"/>
              </a:ln>
              <a:solidFill>
                <a:sysClr val="window" lastClr="FFFFFF"/>
              </a:solidFill>
              <a:effectLst>
                <a:glow rad="38100">
                  <a:srgbClr val="B31166">
                    <a:alpha val="40000"/>
                  </a:srgbClr>
                </a:glow>
              </a:effectLst>
              <a:latin typeface="+mn-lt"/>
              <a:ea typeface="+mn-ea"/>
              <a:cs typeface="+mn-cs"/>
            </a:rPr>
            <a:t>H2</a:t>
          </a:r>
          <a:endParaRPr lang="es-EC" sz="2300" b="1" kern="1200" cap="none" spc="50" dirty="0">
            <a:ln w="9525" cmpd="sng">
              <a:prstDash val="solid"/>
            </a:ln>
            <a:solidFill>
              <a:sysClr val="window" lastClr="FFFFFF"/>
            </a:solidFill>
            <a:effectLst>
              <a:glow rad="38100">
                <a:srgbClr val="B31166">
                  <a:alpha val="40000"/>
                </a:srgbClr>
              </a:glow>
            </a:effectLst>
            <a:latin typeface="+mn-lt"/>
            <a:ea typeface="+mn-ea"/>
            <a:cs typeface="+mn-cs"/>
          </a:endParaRPr>
        </a:p>
      </dsp:txBody>
      <dsp:txXfrm rot="-5400000">
        <a:off x="1" y="1478728"/>
        <a:ext cx="841500" cy="360644"/>
      </dsp:txXfrm>
    </dsp:sp>
    <dsp:sp modelId="{956C841B-B812-464E-BB02-B77BE782222C}">
      <dsp:nvSpPr>
        <dsp:cNvPr id="0" name=""/>
        <dsp:cNvSpPr/>
      </dsp:nvSpPr>
      <dsp:spPr>
        <a:xfrm rot="5400000">
          <a:off x="4829902" y="-2930422"/>
          <a:ext cx="781393" cy="8758196"/>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smtClean="0">
              <a:solidFill>
                <a:sysClr val="windowText" lastClr="000000">
                  <a:hueOff val="0"/>
                  <a:satOff val="0"/>
                  <a:lumOff val="0"/>
                  <a:alphaOff val="0"/>
                </a:sysClr>
              </a:solidFill>
              <a:latin typeface="+mn-lt"/>
              <a:ea typeface="+mn-ea"/>
              <a:cs typeface="+mn-cs"/>
            </a:rPr>
            <a:t>La comunicación corporativa tiene un efecto positivo sobre las dimensiones del comportamiento del consumidor: (1) factor cultural, (2) factor social, (3) factores personales, (4) factores psicológicos y (5) proceso de decisión de compra.</a:t>
          </a:r>
          <a:endParaRPr lang="es-EC" sz="1600" kern="1200" dirty="0">
            <a:solidFill>
              <a:sysClr val="windowText" lastClr="000000">
                <a:hueOff val="0"/>
                <a:satOff val="0"/>
                <a:lumOff val="0"/>
                <a:alphaOff val="0"/>
              </a:sysClr>
            </a:solidFill>
            <a:latin typeface="+mn-lt"/>
            <a:ea typeface="+mn-ea"/>
            <a:cs typeface="+mn-cs"/>
          </a:endParaRPr>
        </a:p>
      </dsp:txBody>
      <dsp:txXfrm rot="-5400000">
        <a:off x="841501" y="1096123"/>
        <a:ext cx="8720052" cy="705105"/>
      </dsp:txXfrm>
    </dsp:sp>
    <dsp:sp modelId="{B0C296B8-90C2-4BEE-8A4E-10EA532A055B}">
      <dsp:nvSpPr>
        <dsp:cNvPr id="0" name=""/>
        <dsp:cNvSpPr/>
      </dsp:nvSpPr>
      <dsp:spPr>
        <a:xfrm rot="5400000">
          <a:off x="-180321" y="2293184"/>
          <a:ext cx="1202144" cy="841500"/>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cap="none" spc="50" smtClean="0">
              <a:ln w="9525" cmpd="sng">
                <a:prstDash val="solid"/>
              </a:ln>
              <a:solidFill>
                <a:sysClr val="window" lastClr="FFFFFF"/>
              </a:solidFill>
              <a:effectLst>
                <a:glow rad="38100">
                  <a:srgbClr val="B31166">
                    <a:alpha val="40000"/>
                  </a:srgbClr>
                </a:glow>
              </a:effectLst>
              <a:latin typeface="+mn-lt"/>
              <a:ea typeface="+mn-ea"/>
              <a:cs typeface="+mn-cs"/>
            </a:rPr>
            <a:t>H3</a:t>
          </a:r>
          <a:endParaRPr lang="es-EC" sz="2300" b="1" kern="1200" cap="none" spc="50" dirty="0">
            <a:ln w="9525" cmpd="sng">
              <a:prstDash val="solid"/>
            </a:ln>
            <a:solidFill>
              <a:sysClr val="window" lastClr="FFFFFF"/>
            </a:solidFill>
            <a:effectLst>
              <a:glow rad="38100">
                <a:srgbClr val="B31166">
                  <a:alpha val="40000"/>
                </a:srgbClr>
              </a:glow>
            </a:effectLst>
            <a:latin typeface="+mn-lt"/>
            <a:ea typeface="+mn-ea"/>
            <a:cs typeface="+mn-cs"/>
          </a:endParaRPr>
        </a:p>
      </dsp:txBody>
      <dsp:txXfrm rot="-5400000">
        <a:off x="1" y="2533612"/>
        <a:ext cx="841500" cy="360644"/>
      </dsp:txXfrm>
    </dsp:sp>
    <dsp:sp modelId="{CC3FF03F-703A-468F-987D-CBB30624C46A}">
      <dsp:nvSpPr>
        <dsp:cNvPr id="0" name=""/>
        <dsp:cNvSpPr/>
      </dsp:nvSpPr>
      <dsp:spPr>
        <a:xfrm rot="5400000">
          <a:off x="4829902" y="-1875538"/>
          <a:ext cx="781393" cy="8758196"/>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smtClean="0">
              <a:solidFill>
                <a:sysClr val="windowText" lastClr="000000">
                  <a:hueOff val="0"/>
                  <a:satOff val="0"/>
                  <a:lumOff val="0"/>
                  <a:alphaOff val="0"/>
                </a:sysClr>
              </a:solidFill>
              <a:latin typeface="+mn-lt"/>
              <a:ea typeface="+mn-ea"/>
              <a:cs typeface="+mn-cs"/>
            </a:rPr>
            <a:t>La cultura corporativa tiene un efecto positivo sobre las dimensiones del comportamiento del consumidor: (1) factor cultural, (2) factor social, (3) factores personales, (4) factores psicológicos y (5) proceso de decisión de compra.</a:t>
          </a:r>
          <a:endParaRPr lang="es-EC" sz="1600" kern="1200" dirty="0">
            <a:solidFill>
              <a:sysClr val="windowText" lastClr="000000">
                <a:hueOff val="0"/>
                <a:satOff val="0"/>
                <a:lumOff val="0"/>
                <a:alphaOff val="0"/>
              </a:sysClr>
            </a:solidFill>
            <a:latin typeface="+mn-lt"/>
            <a:ea typeface="+mn-ea"/>
            <a:cs typeface="+mn-cs"/>
          </a:endParaRPr>
        </a:p>
      </dsp:txBody>
      <dsp:txXfrm rot="-5400000">
        <a:off x="841501" y="2151007"/>
        <a:ext cx="8720052" cy="705105"/>
      </dsp:txXfrm>
    </dsp:sp>
    <dsp:sp modelId="{150B703E-C9BE-4710-9193-8E178FAFC8D1}">
      <dsp:nvSpPr>
        <dsp:cNvPr id="0" name=""/>
        <dsp:cNvSpPr/>
      </dsp:nvSpPr>
      <dsp:spPr>
        <a:xfrm rot="5400000">
          <a:off x="-180321" y="3348069"/>
          <a:ext cx="1202144" cy="841500"/>
        </a:xfrm>
        <a:prstGeom prst="chevron">
          <a:avLst/>
        </a:prstGeom>
        <a:solidFill>
          <a:srgbClr val="E33D6F">
            <a:hueOff val="0"/>
            <a:satOff val="0"/>
            <a:lumOff val="0"/>
            <a:alphaOff val="0"/>
          </a:srgb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C" sz="2300" b="1" kern="1200" cap="none" spc="50" smtClean="0">
              <a:ln w="9525" cmpd="sng">
                <a:prstDash val="solid"/>
              </a:ln>
              <a:solidFill>
                <a:sysClr val="window" lastClr="FFFFFF"/>
              </a:solidFill>
              <a:effectLst>
                <a:glow rad="38100">
                  <a:srgbClr val="B31166">
                    <a:alpha val="40000"/>
                  </a:srgbClr>
                </a:glow>
              </a:effectLst>
              <a:latin typeface="+mn-lt"/>
              <a:ea typeface="+mn-ea"/>
              <a:cs typeface="+mn-cs"/>
            </a:rPr>
            <a:t>H4</a:t>
          </a:r>
          <a:endParaRPr lang="es-EC" sz="2300" b="1" kern="1200" cap="none" spc="50" dirty="0">
            <a:ln w="9525" cmpd="sng">
              <a:prstDash val="solid"/>
            </a:ln>
            <a:solidFill>
              <a:sysClr val="window" lastClr="FFFFFF"/>
            </a:solidFill>
            <a:effectLst>
              <a:glow rad="38100">
                <a:srgbClr val="B31166">
                  <a:alpha val="40000"/>
                </a:srgbClr>
              </a:glow>
            </a:effectLst>
            <a:latin typeface="+mn-lt"/>
            <a:ea typeface="+mn-ea"/>
            <a:cs typeface="+mn-cs"/>
          </a:endParaRPr>
        </a:p>
      </dsp:txBody>
      <dsp:txXfrm rot="-5400000">
        <a:off x="1" y="3588497"/>
        <a:ext cx="841500" cy="360644"/>
      </dsp:txXfrm>
    </dsp:sp>
    <dsp:sp modelId="{3ECED62A-38F1-416B-9B2F-FD4FC54E2714}">
      <dsp:nvSpPr>
        <dsp:cNvPr id="0" name=""/>
        <dsp:cNvSpPr/>
      </dsp:nvSpPr>
      <dsp:spPr>
        <a:xfrm rot="5400000">
          <a:off x="4829902" y="-820653"/>
          <a:ext cx="781393" cy="8758196"/>
        </a:xfrm>
        <a:prstGeom prst="round2SameRect">
          <a:avLst/>
        </a:prstGeom>
        <a:solidFill>
          <a:sysClr val="window" lastClr="FFFFFF">
            <a:alpha val="90000"/>
            <a:hueOff val="0"/>
            <a:satOff val="0"/>
            <a:lumOff val="0"/>
            <a:alphaOff val="0"/>
          </a:sysClr>
        </a:solidFill>
        <a:ln w="19050" cap="rnd" cmpd="sng" algn="ctr">
          <a:solidFill>
            <a:srgbClr val="E33D6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smtClean="0">
              <a:solidFill>
                <a:sysClr val="windowText" lastClr="000000">
                  <a:hueOff val="0"/>
                  <a:satOff val="0"/>
                  <a:lumOff val="0"/>
                  <a:alphaOff val="0"/>
                </a:sysClr>
              </a:solidFill>
              <a:latin typeface="+mn-lt"/>
              <a:ea typeface="+mn-ea"/>
              <a:cs typeface="+mn-cs"/>
            </a:rPr>
            <a:t>La propuesta de valor tiene un efecto positivo sobre las dimensiones del comportamiento del consumidor: (1) factor cultural, (2) factor social, (3) factores personales, (4) factores psicológicos y (5) proceso de decisión de compra.</a:t>
          </a:r>
          <a:endParaRPr lang="es-EC" sz="1600" kern="1200">
            <a:solidFill>
              <a:sysClr val="windowText" lastClr="000000">
                <a:hueOff val="0"/>
                <a:satOff val="0"/>
                <a:lumOff val="0"/>
                <a:alphaOff val="0"/>
              </a:sysClr>
            </a:solidFill>
            <a:latin typeface="+mn-lt"/>
            <a:ea typeface="+mn-ea"/>
            <a:cs typeface="+mn-cs"/>
          </a:endParaRPr>
        </a:p>
      </dsp:txBody>
      <dsp:txXfrm rot="-5400000">
        <a:off x="841501" y="3205892"/>
        <a:ext cx="8720052" cy="7051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7AD7D-0907-42CB-9C9A-098F011EDFFA}" type="datetimeFigureOut">
              <a:rPr lang="es-EC" smtClean="0"/>
              <a:t>7/8/2018</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6809C-5570-48CC-A44A-3C98D12C1B22}" type="slidenum">
              <a:rPr lang="es-EC" smtClean="0"/>
              <a:t>‹Nº›</a:t>
            </a:fld>
            <a:endParaRPr lang="es-EC"/>
          </a:p>
        </p:txBody>
      </p:sp>
    </p:spTree>
    <p:extLst>
      <p:ext uri="{BB962C8B-B14F-4D97-AF65-F5344CB8AC3E}">
        <p14:creationId xmlns:p14="http://schemas.microsoft.com/office/powerpoint/2010/main" val="228919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076809C-5570-48CC-A44A-3C98D12C1B22}" type="slidenum">
              <a:rPr lang="es-EC" smtClean="0"/>
              <a:t>8</a:t>
            </a:fld>
            <a:endParaRPr lang="es-EC"/>
          </a:p>
        </p:txBody>
      </p:sp>
    </p:spTree>
    <p:extLst>
      <p:ext uri="{BB962C8B-B14F-4D97-AF65-F5344CB8AC3E}">
        <p14:creationId xmlns:p14="http://schemas.microsoft.com/office/powerpoint/2010/main" val="263600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1.-</a:t>
            </a:r>
            <a:r>
              <a:rPr lang="es-MX" baseline="0" dirty="0" smtClean="0"/>
              <a:t> Identifica la necesidad que nace de una serie de </a:t>
            </a:r>
            <a:r>
              <a:rPr lang="es-MX" baseline="0" dirty="0" err="1" smtClean="0"/>
              <a:t>estimulos</a:t>
            </a:r>
            <a:endParaRPr lang="es-MX" baseline="0" dirty="0" smtClean="0"/>
          </a:p>
          <a:p>
            <a:r>
              <a:rPr lang="es-MX" baseline="0" dirty="0" smtClean="0"/>
              <a:t>2.- Varias fuentes de información para comparar alternativas</a:t>
            </a:r>
          </a:p>
          <a:p>
            <a:r>
              <a:rPr lang="es-MX" baseline="0" dirty="0" smtClean="0"/>
              <a:t>3.- El consumidor intenta satisfacer una necesidad, busca que el producto satisfaga esa necesidad </a:t>
            </a:r>
            <a:r>
              <a:rPr lang="es-MX" baseline="0" dirty="0" err="1" smtClean="0"/>
              <a:t>brindadno</a:t>
            </a:r>
            <a:r>
              <a:rPr lang="es-MX" baseline="0" dirty="0" smtClean="0"/>
              <a:t> ciertos beneficios, percibe cada producto para notar los atributos.</a:t>
            </a:r>
          </a:p>
          <a:p>
            <a:r>
              <a:rPr lang="es-MX" baseline="0" dirty="0" smtClean="0"/>
              <a:t>4.- Preferencia entre marcas, posible intensión de compra.</a:t>
            </a:r>
          </a:p>
          <a:p>
            <a:r>
              <a:rPr lang="es-MX" baseline="0" dirty="0" smtClean="0"/>
              <a:t>5.- seguimiento por cualquier inquietud y brindar seguridad de la marca</a:t>
            </a:r>
            <a:endParaRPr lang="es-MX" dirty="0"/>
          </a:p>
        </p:txBody>
      </p:sp>
      <p:sp>
        <p:nvSpPr>
          <p:cNvPr id="4" name="Marcador de número de diapositiva 3"/>
          <p:cNvSpPr>
            <a:spLocks noGrp="1"/>
          </p:cNvSpPr>
          <p:nvPr>
            <p:ph type="sldNum" sz="quarter" idx="10"/>
          </p:nvPr>
        </p:nvSpPr>
        <p:spPr/>
        <p:txBody>
          <a:bodyPr/>
          <a:lstStyle/>
          <a:p>
            <a:fld id="{0076809C-5570-48CC-A44A-3C98D12C1B22}" type="slidenum">
              <a:rPr lang="es-EC" smtClean="0"/>
              <a:t>12</a:t>
            </a:fld>
            <a:endParaRPr lang="es-EC"/>
          </a:p>
        </p:txBody>
      </p:sp>
    </p:spTree>
    <p:extLst>
      <p:ext uri="{BB962C8B-B14F-4D97-AF65-F5344CB8AC3E}">
        <p14:creationId xmlns:p14="http://schemas.microsoft.com/office/powerpoint/2010/main" val="45800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1.- </a:t>
            </a:r>
            <a:r>
              <a:rPr lang="es-EC" sz="1200" kern="1200" dirty="0" smtClean="0">
                <a:solidFill>
                  <a:schemeClr val="tx1"/>
                </a:solidFill>
                <a:effectLst/>
                <a:latin typeface="+mn-lt"/>
                <a:ea typeface="+mn-ea"/>
                <a:cs typeface="+mn-cs"/>
              </a:rPr>
              <a:t>debía recolectar datos medibles, los cuales fueron analizados estadísticamente</a:t>
            </a:r>
          </a:p>
          <a:p>
            <a:r>
              <a:rPr lang="es-EC" sz="1200" kern="1200" dirty="0" smtClean="0">
                <a:solidFill>
                  <a:schemeClr val="tx1"/>
                </a:solidFill>
                <a:effectLst/>
                <a:latin typeface="+mn-lt"/>
                <a:ea typeface="+mn-ea"/>
                <a:cs typeface="+mn-cs"/>
              </a:rPr>
              <a:t>2.- por su finalidad fue de</a:t>
            </a:r>
            <a:r>
              <a:rPr lang="es-EC" sz="1200" kern="1200" baseline="0" dirty="0" smtClean="0">
                <a:solidFill>
                  <a:schemeClr val="tx1"/>
                </a:solidFill>
                <a:effectLst/>
                <a:latin typeface="+mn-lt"/>
                <a:ea typeface="+mn-ea"/>
                <a:cs typeface="+mn-cs"/>
              </a:rPr>
              <a:t> ciencia aplicada </a:t>
            </a:r>
            <a:r>
              <a:rPr lang="es-MX" sz="1200" kern="1200" baseline="0" dirty="0" smtClean="0">
                <a:solidFill>
                  <a:schemeClr val="tx1"/>
                </a:solidFill>
                <a:effectLst/>
                <a:latin typeface="+mn-lt"/>
                <a:ea typeface="+mn-ea"/>
                <a:cs typeface="+mn-cs"/>
              </a:rPr>
              <a:t>la cual transforma el conocimiento puro en conocimiento útil para dar solución a un problema puntual </a:t>
            </a:r>
          </a:p>
          <a:p>
            <a:r>
              <a:rPr lang="es-MX" sz="1200" kern="1200" baseline="0" dirty="0" smtClean="0">
                <a:solidFill>
                  <a:schemeClr val="tx1"/>
                </a:solidFill>
                <a:effectLst/>
                <a:latin typeface="+mn-lt"/>
                <a:ea typeface="+mn-ea"/>
                <a:cs typeface="+mn-cs"/>
              </a:rPr>
              <a:t>3.- Por las fuentes de información </a:t>
            </a:r>
          </a:p>
          <a:p>
            <a:r>
              <a:rPr lang="es-MX" sz="1200" kern="1200" baseline="0" dirty="0" smtClean="0">
                <a:solidFill>
                  <a:schemeClr val="tx1"/>
                </a:solidFill>
                <a:effectLst/>
                <a:latin typeface="+mn-lt"/>
                <a:ea typeface="+mn-ea"/>
                <a:cs typeface="+mn-cs"/>
              </a:rPr>
              <a:t>4.-  Por las unidades de análisis </a:t>
            </a:r>
          </a:p>
          <a:p>
            <a:r>
              <a:rPr lang="es-MX" sz="1200" kern="1200" baseline="0" dirty="0" smtClean="0">
                <a:solidFill>
                  <a:schemeClr val="tx1"/>
                </a:solidFill>
                <a:effectLst/>
                <a:latin typeface="+mn-lt"/>
                <a:ea typeface="+mn-ea"/>
                <a:cs typeface="+mn-cs"/>
              </a:rPr>
              <a:t>5.-  Por el control de las variables : un modelo no experimental transversal, en el cual no se manipulan las variables para su análisis, por lo contrario son observadas en un momento único </a:t>
            </a:r>
          </a:p>
          <a:p>
            <a:r>
              <a:rPr lang="es-MX" sz="1200" kern="1200" baseline="0" dirty="0" smtClean="0">
                <a:solidFill>
                  <a:schemeClr val="tx1"/>
                </a:solidFill>
                <a:effectLst/>
                <a:latin typeface="+mn-lt"/>
                <a:ea typeface="+mn-ea"/>
                <a:cs typeface="+mn-cs"/>
              </a:rPr>
              <a:t>6.- Por el alcance :  el cual evalúa la relación positiva o negativa entre dos o más variables en un contexto particular, expresadas como hipótesis </a:t>
            </a:r>
            <a:endParaRPr lang="es-MX" dirty="0"/>
          </a:p>
        </p:txBody>
      </p:sp>
      <p:sp>
        <p:nvSpPr>
          <p:cNvPr id="4" name="Marcador de número de diapositiva 3"/>
          <p:cNvSpPr>
            <a:spLocks noGrp="1"/>
          </p:cNvSpPr>
          <p:nvPr>
            <p:ph type="sldNum" sz="quarter" idx="10"/>
          </p:nvPr>
        </p:nvSpPr>
        <p:spPr/>
        <p:txBody>
          <a:bodyPr/>
          <a:lstStyle/>
          <a:p>
            <a:fld id="{0076809C-5570-48CC-A44A-3C98D12C1B22}" type="slidenum">
              <a:rPr lang="es-EC" smtClean="0"/>
              <a:t>14</a:t>
            </a:fld>
            <a:endParaRPr lang="es-EC"/>
          </a:p>
        </p:txBody>
      </p:sp>
    </p:spTree>
    <p:extLst>
      <p:ext uri="{BB962C8B-B14F-4D97-AF65-F5344CB8AC3E}">
        <p14:creationId xmlns:p14="http://schemas.microsoft.com/office/powerpoint/2010/main" val="2725725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Prueba</a:t>
            </a:r>
            <a:r>
              <a:rPr lang="es-MX" baseline="0" dirty="0" smtClean="0"/>
              <a:t> Alfa de </a:t>
            </a:r>
            <a:r>
              <a:rPr lang="es-MX" baseline="0" dirty="0" err="1" smtClean="0"/>
              <a:t>Cronbach</a:t>
            </a:r>
            <a:r>
              <a:rPr lang="es-MX" baseline="0" dirty="0" smtClean="0"/>
              <a:t>, mide la fiabilidad de las preguntas, </a:t>
            </a:r>
            <a:r>
              <a:rPr lang="es-MX" baseline="0" dirty="0" err="1" smtClean="0"/>
              <a:t>fluctua</a:t>
            </a:r>
            <a:r>
              <a:rPr lang="es-MX" baseline="0" dirty="0" smtClean="0"/>
              <a:t> de 0 a 1</a:t>
            </a:r>
            <a:endParaRPr lang="es-MX" dirty="0"/>
          </a:p>
        </p:txBody>
      </p:sp>
      <p:sp>
        <p:nvSpPr>
          <p:cNvPr id="4" name="Marcador de número de diapositiva 3"/>
          <p:cNvSpPr>
            <a:spLocks noGrp="1"/>
          </p:cNvSpPr>
          <p:nvPr>
            <p:ph type="sldNum" sz="quarter" idx="10"/>
          </p:nvPr>
        </p:nvSpPr>
        <p:spPr/>
        <p:txBody>
          <a:bodyPr/>
          <a:lstStyle/>
          <a:p>
            <a:fld id="{0076809C-5570-48CC-A44A-3C98D12C1B22}" type="slidenum">
              <a:rPr lang="es-EC" smtClean="0"/>
              <a:t>17</a:t>
            </a:fld>
            <a:endParaRPr lang="es-EC"/>
          </a:p>
        </p:txBody>
      </p:sp>
    </p:spTree>
    <p:extLst>
      <p:ext uri="{BB962C8B-B14F-4D97-AF65-F5344CB8AC3E}">
        <p14:creationId xmlns:p14="http://schemas.microsoft.com/office/powerpoint/2010/main" val="3231374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60"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FECHA ÚLTIMA REVISIÓN: </a:t>
            </a:r>
            <a:r>
              <a:rPr lang="es-EC" dirty="0">
                <a:solidFill>
                  <a:srgbClr val="000000"/>
                </a:solidFill>
              </a:rPr>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VERSIÓN: </a:t>
            </a:r>
            <a:r>
              <a:rPr lang="es-EC" dirty="0">
                <a:solidFill>
                  <a:srgbClr val="000000"/>
                </a:solidFill>
              </a:rPr>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59782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7955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95570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solidFill>
                  <a:srgbClr val="000000"/>
                </a:solidFill>
              </a:rPr>
              <a:t>FECHA ÚLTIMA REVISIÓN: 13/12/11</a:t>
            </a:r>
            <a:endParaRPr lang="es-EC" dirty="0">
              <a:solidFill>
                <a:srgbClr val="000000"/>
              </a:solidFill>
            </a:endParaRPr>
          </a:p>
        </p:txBody>
      </p:sp>
      <p:sp>
        <p:nvSpPr>
          <p:cNvPr id="3" name="2 Marcador de número de diapositiva"/>
          <p:cNvSpPr>
            <a:spLocks noGrp="1"/>
          </p:cNvSpPr>
          <p:nvPr>
            <p:ph type="sldNum" sz="quarter" idx="11"/>
          </p:nvPr>
        </p:nvSpPr>
        <p:spPr/>
        <p:txBody>
          <a:bodyPr/>
          <a:lstStyle/>
          <a:p>
            <a:r>
              <a:rPr lang="es-EC" b="1">
                <a:solidFill>
                  <a:srgbClr val="000000"/>
                </a:solidFill>
              </a:rPr>
              <a:t>VERSIÓN: </a:t>
            </a:r>
            <a:r>
              <a:rPr lang="es-EC">
                <a:solidFill>
                  <a:srgbClr val="000000"/>
                </a:solidFill>
              </a:rPr>
              <a:t>1.0</a:t>
            </a:r>
            <a:endParaRPr lang="es-EC" dirty="0">
              <a:solidFill>
                <a:srgbClr val="000000"/>
              </a:solidFill>
            </a:endParaRPr>
          </a:p>
        </p:txBody>
      </p:sp>
      <p:sp>
        <p:nvSpPr>
          <p:cNvPr id="4" name="3 Marcador de pie de página"/>
          <p:cNvSpPr>
            <a:spLocks noGrp="1"/>
          </p:cNvSpPr>
          <p:nvPr>
            <p:ph type="ftr" sz="quarter" idx="12"/>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Tree>
    <p:extLst>
      <p:ext uri="{BB962C8B-B14F-4D97-AF65-F5344CB8AC3E}">
        <p14:creationId xmlns:p14="http://schemas.microsoft.com/office/powerpoint/2010/main" val="550757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E5D6E6B-D9A9-4DA9-970D-A3C0EB7F8E57}" type="datetimeFigureOut">
              <a:rPr lang="es-MX" smtClean="0"/>
              <a:t>07/08/2018</a:t>
            </a:fld>
            <a:endParaRPr lang="es-MX"/>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MX"/>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AAC4D2F-E232-4B56-AB26-83DA6C15B0EA}" type="slidenum">
              <a:rPr lang="es-MX" smtClean="0"/>
              <a:t>‹Nº›</a:t>
            </a:fld>
            <a:endParaRPr lang="es-MX"/>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233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5D6E6B-D9A9-4DA9-970D-A3C0EB7F8E57}" type="datetimeFigureOut">
              <a:rPr lang="es-MX" smtClean="0"/>
              <a:t>07/08/2018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384643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5D6E6B-D9A9-4DA9-970D-A3C0EB7F8E57}" type="datetimeFigureOut">
              <a:rPr lang="es-MX" smtClean="0"/>
              <a:t>07/08/2018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AC4D2F-E232-4B56-AB26-83DA6C15B0EA}" type="slidenum">
              <a:rPr lang="es-MX" smtClean="0"/>
              <a:t>‹Nº›</a:t>
            </a:fld>
            <a:endParaRPr lang="es-MX"/>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42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E5D6E6B-D9A9-4DA9-970D-A3C0EB7F8E57}" type="datetimeFigureOut">
              <a:rPr lang="es-MX" smtClean="0"/>
              <a:t>07/08/2018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333477239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E5D6E6B-D9A9-4DA9-970D-A3C0EB7F8E57}" type="datetimeFigureOut">
              <a:rPr lang="es-MX" smtClean="0"/>
              <a:t>07/08/2018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330922849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E5D6E6B-D9A9-4DA9-970D-A3C0EB7F8E57}" type="datetimeFigureOut">
              <a:rPr lang="es-MX" smtClean="0"/>
              <a:t>07/08/2018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4859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5D6E6B-D9A9-4DA9-970D-A3C0EB7F8E57}" type="datetimeFigureOut">
              <a:rPr lang="es-MX" smtClean="0"/>
              <a:t>07/08/2018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256529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521107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5D6E6B-D9A9-4DA9-970D-A3C0EB7F8E57}" type="datetimeFigureOut">
              <a:rPr lang="es-MX" smtClean="0"/>
              <a:t>07/08/2018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13483374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5D6E6B-D9A9-4DA9-970D-A3C0EB7F8E57}" type="datetimeFigureOut">
              <a:rPr lang="es-MX" smtClean="0"/>
              <a:t>07/08/2018</a:t>
            </a:fld>
            <a:endParaRPr lang="es-MX"/>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176180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5D6E6B-D9A9-4DA9-970D-A3C0EB7F8E57}" type="datetimeFigureOut">
              <a:rPr lang="es-MX" smtClean="0"/>
              <a:t>07/08/2018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635954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5D6E6B-D9A9-4DA9-970D-A3C0EB7F8E57}" type="datetimeFigureOut">
              <a:rPr lang="es-MX" smtClean="0"/>
              <a:t>07/08/2018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AC4D2F-E232-4B56-AB26-83DA6C15B0EA}" type="slidenum">
              <a:rPr lang="es-MX" smtClean="0"/>
              <a:t>‹Nº›</a:t>
            </a:fld>
            <a:endParaRPr lang="es-MX"/>
          </a:p>
        </p:txBody>
      </p:sp>
    </p:spTree>
    <p:extLst>
      <p:ext uri="{BB962C8B-B14F-4D97-AF65-F5344CB8AC3E}">
        <p14:creationId xmlns:p14="http://schemas.microsoft.com/office/powerpoint/2010/main" val="203596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10473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4940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5979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1938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38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10572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18006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solidFill>
                <a:srgbClr val="000000"/>
              </a:solidFill>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rgbClr val="000000"/>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rgbClr val="000000"/>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rgbClr val="000000"/>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FECHA ÚLTIMA REVISIÓN: </a:t>
            </a:r>
            <a:r>
              <a:rPr lang="es-EC" dirty="0">
                <a:solidFill>
                  <a:srgbClr val="000000"/>
                </a:solidFill>
              </a:rPr>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solidFill>
                  <a:srgbClr val="000000"/>
                </a:solidFill>
              </a:rPr>
              <a:t>VERSIÓN: </a:t>
            </a:r>
            <a:r>
              <a:rPr lang="es-EC" dirty="0">
                <a:solidFill>
                  <a:srgbClr val="000000"/>
                </a:solidFill>
              </a:rPr>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4046760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r>
              <a:rPr lang="es-EC" b="1" smtClean="0">
                <a:solidFill>
                  <a:srgbClr val="000000"/>
                </a:solidFill>
              </a:rPr>
              <a:t>FECHA ÚLTIMA REVISIÓN: </a:t>
            </a:r>
            <a:r>
              <a:rPr lang="es-EC" smtClean="0">
                <a:solidFill>
                  <a:srgbClr val="000000"/>
                </a:solidFill>
              </a:rPr>
              <a:t>09/10/13</a:t>
            </a:r>
            <a:endParaRPr lang="es-EC" dirty="0">
              <a:solidFill>
                <a:srgbClr val="000000"/>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r>
              <a:rPr lang="es-EC" b="1" smtClean="0">
                <a:solidFill>
                  <a:srgbClr val="000000"/>
                </a:solidFill>
              </a:rPr>
              <a:t>VERSIÓN: </a:t>
            </a:r>
            <a:r>
              <a:rPr lang="es-EC" smtClean="0">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06526818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6.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png"/><Relationship Id="rId7" Type="http://schemas.openxmlformats.org/officeDocument/2006/relationships/diagramColors" Target="../diagrams/colors8.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chart" Target="../charts/chart2.xml"/><Relationship Id="rId5" Type="http://schemas.openxmlformats.org/officeDocument/2006/relationships/image" Target="../media/image21.png"/><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208628"/>
            <a:ext cx="9875520" cy="4206240"/>
          </a:xfrm>
        </p:spPr>
        <p:txBody>
          <a:bodyPr>
            <a:noAutofit/>
          </a:bodyPr>
          <a:lstStyle/>
          <a:p>
            <a:pPr algn="ctr"/>
            <a:r>
              <a:rPr lang="es-EC" sz="2400" dirty="0">
                <a:solidFill>
                  <a:schemeClr val="tx1"/>
                </a:solidFill>
                <a:latin typeface="+mn-lt"/>
                <a:cs typeface="Times New Roman" panose="02020603050405020304" pitchFamily="18" charset="0"/>
              </a:rPr>
              <a:t>DEPARTAMENTO DE CIENCIAS </a:t>
            </a:r>
            <a:r>
              <a:rPr lang="es-EC" sz="2400" dirty="0" smtClean="0">
                <a:solidFill>
                  <a:schemeClr val="tx1"/>
                </a:solidFill>
                <a:latin typeface="+mn-lt"/>
                <a:cs typeface="Times New Roman" panose="02020603050405020304" pitchFamily="18" charset="0"/>
              </a:rPr>
              <a:t>ECONÓMICAS,</a:t>
            </a:r>
            <a:r>
              <a:rPr lang="es-MX" sz="2400" dirty="0" smtClean="0">
                <a:solidFill>
                  <a:schemeClr val="tx1"/>
                </a:solidFill>
                <a:latin typeface="+mn-lt"/>
                <a:cs typeface="Times New Roman" panose="02020603050405020304" pitchFamily="18" charset="0"/>
              </a:rPr>
              <a:t> </a:t>
            </a:r>
            <a:r>
              <a:rPr lang="es-EC" sz="2400" dirty="0" smtClean="0">
                <a:solidFill>
                  <a:schemeClr val="tx1"/>
                </a:solidFill>
                <a:latin typeface="+mn-lt"/>
                <a:cs typeface="Times New Roman" panose="02020603050405020304" pitchFamily="18" charset="0"/>
              </a:rPr>
              <a:t>ADMINISTRATIVAS </a:t>
            </a:r>
            <a:r>
              <a:rPr lang="es-EC" sz="2400" dirty="0">
                <a:solidFill>
                  <a:schemeClr val="tx1"/>
                </a:solidFill>
                <a:latin typeface="+mn-lt"/>
                <a:cs typeface="Times New Roman" panose="02020603050405020304" pitchFamily="18" charset="0"/>
              </a:rPr>
              <a:t>Y DE </a:t>
            </a:r>
            <a:r>
              <a:rPr lang="es-EC" sz="2400" dirty="0" smtClean="0">
                <a:solidFill>
                  <a:schemeClr val="tx1"/>
                </a:solidFill>
                <a:latin typeface="+mn-lt"/>
                <a:cs typeface="Times New Roman" panose="02020603050405020304" pitchFamily="18" charset="0"/>
              </a:rPr>
              <a:t>COMERCIO</a:t>
            </a:r>
            <a:br>
              <a:rPr lang="es-EC" sz="2400" dirty="0" smtClean="0">
                <a:solidFill>
                  <a:schemeClr val="tx1"/>
                </a:solidFill>
                <a:latin typeface="+mn-lt"/>
                <a:cs typeface="Times New Roman" panose="02020603050405020304" pitchFamily="18" charset="0"/>
              </a:rPr>
            </a:br>
            <a:r>
              <a:rPr lang="es-EC" sz="2400" dirty="0" smtClean="0">
                <a:solidFill>
                  <a:schemeClr val="tx1"/>
                </a:solidFill>
                <a:latin typeface="+mn-lt"/>
                <a:cs typeface="Times New Roman" panose="02020603050405020304" pitchFamily="18" charset="0"/>
              </a:rPr>
              <a:t/>
            </a:r>
            <a:br>
              <a:rPr lang="es-EC" sz="2400" dirty="0" smtClean="0">
                <a:solidFill>
                  <a:schemeClr val="tx1"/>
                </a:solidFill>
                <a:latin typeface="+mn-lt"/>
                <a:cs typeface="Times New Roman" panose="02020603050405020304" pitchFamily="18" charset="0"/>
              </a:rPr>
            </a:br>
            <a:r>
              <a:rPr lang="es-EC" sz="2400" dirty="0" smtClean="0">
                <a:solidFill>
                  <a:schemeClr val="tx1"/>
                </a:solidFill>
                <a:latin typeface="+mn-lt"/>
                <a:cs typeface="Times New Roman" panose="02020603050405020304" pitchFamily="18" charset="0"/>
              </a:rPr>
              <a:t>PROYECTO DE INVESTIGACIÓN PREVIO A LA OBTENCIÓN DEL TÍTULO DE: INGENIERÍA EN MERCADOTECNIA</a:t>
            </a:r>
            <a:br>
              <a:rPr lang="es-EC" sz="2400" dirty="0" smtClean="0">
                <a:solidFill>
                  <a:schemeClr val="tx1"/>
                </a:solidFill>
                <a:latin typeface="+mn-lt"/>
                <a:cs typeface="Times New Roman" panose="02020603050405020304" pitchFamily="18" charset="0"/>
              </a:rPr>
            </a:br>
            <a:r>
              <a:rPr lang="es-EC" sz="2400" dirty="0">
                <a:solidFill>
                  <a:schemeClr val="tx1"/>
                </a:solidFill>
                <a:latin typeface="+mn-lt"/>
                <a:cs typeface="Times New Roman" panose="02020603050405020304" pitchFamily="18" charset="0"/>
              </a:rPr>
              <a:t/>
            </a:r>
            <a:br>
              <a:rPr lang="es-EC" sz="2400" dirty="0">
                <a:solidFill>
                  <a:schemeClr val="tx1"/>
                </a:solidFill>
                <a:latin typeface="+mn-lt"/>
                <a:cs typeface="Times New Roman" panose="02020603050405020304" pitchFamily="18" charset="0"/>
              </a:rPr>
            </a:br>
            <a:r>
              <a:rPr lang="es-EC" sz="2400" b="1" dirty="0" smtClean="0">
                <a:solidFill>
                  <a:schemeClr val="tx1"/>
                </a:solidFill>
                <a:latin typeface="+mn-lt"/>
                <a:cs typeface="Times New Roman" panose="02020603050405020304" pitchFamily="18" charset="0"/>
              </a:rPr>
              <a:t>AUTORA:</a:t>
            </a:r>
            <a:r>
              <a:rPr lang="es-EC" sz="2400" dirty="0" smtClean="0">
                <a:solidFill>
                  <a:schemeClr val="tx1"/>
                </a:solidFill>
                <a:latin typeface="+mn-lt"/>
                <a:cs typeface="Times New Roman" panose="02020603050405020304" pitchFamily="18" charset="0"/>
              </a:rPr>
              <a:t/>
            </a:r>
            <a:br>
              <a:rPr lang="es-EC" sz="2400" dirty="0" smtClean="0">
                <a:solidFill>
                  <a:schemeClr val="tx1"/>
                </a:solidFill>
                <a:latin typeface="+mn-lt"/>
                <a:cs typeface="Times New Roman" panose="02020603050405020304" pitchFamily="18" charset="0"/>
              </a:rPr>
            </a:br>
            <a:r>
              <a:rPr lang="es-EC" sz="2400" dirty="0" smtClean="0">
                <a:solidFill>
                  <a:schemeClr val="tx1"/>
                </a:solidFill>
                <a:latin typeface="+mn-lt"/>
                <a:cs typeface="Times New Roman" panose="02020603050405020304" pitchFamily="18" charset="0"/>
              </a:rPr>
              <a:t>BUSTILLOS OLIVO, ESTEFANÍA GISSELA</a:t>
            </a:r>
            <a:br>
              <a:rPr lang="es-EC" sz="2400" dirty="0" smtClean="0">
                <a:solidFill>
                  <a:schemeClr val="tx1"/>
                </a:solidFill>
                <a:latin typeface="+mn-lt"/>
                <a:cs typeface="Times New Roman" panose="02020603050405020304" pitchFamily="18" charset="0"/>
              </a:rPr>
            </a:br>
            <a:r>
              <a:rPr lang="es-EC" sz="2400" dirty="0">
                <a:solidFill>
                  <a:schemeClr val="tx1"/>
                </a:solidFill>
                <a:latin typeface="+mn-lt"/>
                <a:cs typeface="Times New Roman" panose="02020603050405020304" pitchFamily="18" charset="0"/>
              </a:rPr>
              <a:t/>
            </a:r>
            <a:br>
              <a:rPr lang="es-EC" sz="2400" dirty="0">
                <a:solidFill>
                  <a:schemeClr val="tx1"/>
                </a:solidFill>
                <a:latin typeface="+mn-lt"/>
                <a:cs typeface="Times New Roman" panose="02020603050405020304" pitchFamily="18" charset="0"/>
              </a:rPr>
            </a:br>
            <a:r>
              <a:rPr lang="es-EC" sz="2400" b="1" dirty="0" smtClean="0">
                <a:solidFill>
                  <a:schemeClr val="tx1"/>
                </a:solidFill>
                <a:latin typeface="+mn-lt"/>
                <a:cs typeface="Times New Roman" panose="02020603050405020304" pitchFamily="18" charset="0"/>
              </a:rPr>
              <a:t>DIRECTOR:</a:t>
            </a:r>
            <a:r>
              <a:rPr lang="es-EC" sz="2400" dirty="0" smtClean="0">
                <a:solidFill>
                  <a:schemeClr val="tx1"/>
                </a:solidFill>
                <a:latin typeface="+mn-lt"/>
                <a:cs typeface="Times New Roman" panose="02020603050405020304" pitchFamily="18" charset="0"/>
              </a:rPr>
              <a:t/>
            </a:r>
            <a:br>
              <a:rPr lang="es-EC" sz="2400" dirty="0" smtClean="0">
                <a:solidFill>
                  <a:schemeClr val="tx1"/>
                </a:solidFill>
                <a:latin typeface="+mn-lt"/>
                <a:cs typeface="Times New Roman" panose="02020603050405020304" pitchFamily="18" charset="0"/>
              </a:rPr>
            </a:br>
            <a:r>
              <a:rPr lang="es-EC" sz="2400" dirty="0" smtClean="0">
                <a:solidFill>
                  <a:schemeClr val="tx1"/>
                </a:solidFill>
                <a:latin typeface="+mn-lt"/>
                <a:cs typeface="Times New Roman" panose="02020603050405020304" pitchFamily="18" charset="0"/>
              </a:rPr>
              <a:t>ING. ITURRALDE JUAN FERNANDO</a:t>
            </a:r>
            <a:br>
              <a:rPr lang="es-EC" sz="2400" dirty="0" smtClean="0">
                <a:solidFill>
                  <a:schemeClr val="tx1"/>
                </a:solidFill>
                <a:latin typeface="+mn-lt"/>
                <a:cs typeface="Times New Roman" panose="02020603050405020304" pitchFamily="18" charset="0"/>
              </a:rPr>
            </a:br>
            <a:r>
              <a:rPr lang="es-EC" sz="2400" dirty="0">
                <a:solidFill>
                  <a:schemeClr val="tx1"/>
                </a:solidFill>
                <a:latin typeface="+mn-lt"/>
                <a:cs typeface="Times New Roman" panose="02020603050405020304" pitchFamily="18" charset="0"/>
              </a:rPr>
              <a:t/>
            </a:r>
            <a:br>
              <a:rPr lang="es-EC" sz="2400" dirty="0">
                <a:solidFill>
                  <a:schemeClr val="tx1"/>
                </a:solidFill>
                <a:latin typeface="+mn-lt"/>
                <a:cs typeface="Times New Roman" panose="02020603050405020304" pitchFamily="18" charset="0"/>
              </a:rPr>
            </a:br>
            <a:r>
              <a:rPr lang="es-EC" sz="2400" dirty="0" smtClean="0">
                <a:solidFill>
                  <a:schemeClr val="tx1"/>
                </a:solidFill>
                <a:latin typeface="+mn-lt"/>
                <a:cs typeface="Times New Roman" panose="02020603050405020304" pitchFamily="18" charset="0"/>
              </a:rPr>
              <a:t>SANGOLQUÍ, 2018</a:t>
            </a:r>
            <a:endParaRPr lang="es-MX" sz="2400" dirty="0">
              <a:solidFill>
                <a:schemeClr val="tx1"/>
              </a:solidFill>
              <a:latin typeface="+mn-lt"/>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063514" y="371653"/>
            <a:ext cx="6034491" cy="1485282"/>
          </a:xfrm>
          <a:prstGeom prst="rect">
            <a:avLst/>
          </a:prstGeom>
        </p:spPr>
      </p:pic>
    </p:spTree>
    <p:extLst>
      <p:ext uri="{BB962C8B-B14F-4D97-AF65-F5344CB8AC3E}">
        <p14:creationId xmlns:p14="http://schemas.microsoft.com/office/powerpoint/2010/main" val="151012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91620"/>
            <a:ext cx="9875520" cy="804742"/>
          </a:xfrm>
        </p:spPr>
        <p:txBody>
          <a:bodyPr/>
          <a:lstStyle/>
          <a:p>
            <a:r>
              <a:rPr lang="es-MX" b="1" dirty="0" smtClean="0">
                <a:solidFill>
                  <a:schemeClr val="tx1"/>
                </a:solidFill>
              </a:rPr>
              <a:t>Marco Teórico</a:t>
            </a:r>
            <a:endParaRPr lang="es-MX" b="1" dirty="0">
              <a:solidFill>
                <a:schemeClr val="tx1"/>
              </a:solidFill>
            </a:endParaRPr>
          </a:p>
        </p:txBody>
      </p:sp>
      <p:sp>
        <p:nvSpPr>
          <p:cNvPr id="10" name="Marcador de contenido 9"/>
          <p:cNvSpPr>
            <a:spLocks noGrp="1"/>
          </p:cNvSpPr>
          <p:nvPr>
            <p:ph idx="1"/>
          </p:nvPr>
        </p:nvSpPr>
        <p:spPr>
          <a:xfrm>
            <a:off x="799618" y="2578742"/>
            <a:ext cx="5013101" cy="2025978"/>
          </a:xfrm>
        </p:spPr>
        <p:txBody>
          <a:bodyPr>
            <a:noAutofit/>
          </a:bodyPr>
          <a:lstStyle/>
          <a:p>
            <a:pPr algn="just"/>
            <a:r>
              <a:rPr lang="es-MX" sz="2400" dirty="0" smtClean="0">
                <a:solidFill>
                  <a:schemeClr val="tx1"/>
                </a:solidFill>
              </a:rPr>
              <a:t>Según la Teoría económica de Marshall (1890), El consumidor siempre tratará de comprar un producto o servicio que más utilidad le dé en función al precio que pagará por el mismo.</a:t>
            </a:r>
            <a:endParaRPr lang="es-MX" sz="2400" dirty="0">
              <a:solidFill>
                <a:schemeClr val="tx1"/>
              </a:solidFill>
            </a:endParaRPr>
          </a:p>
        </p:txBody>
      </p:sp>
      <p:pic>
        <p:nvPicPr>
          <p:cNvPr id="3076" name="Picture 4"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566" y="4696631"/>
            <a:ext cx="1719204" cy="171920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3"/>
          <a:stretch>
            <a:fillRect/>
          </a:stretch>
        </p:blipFill>
        <p:spPr>
          <a:xfrm>
            <a:off x="9299660" y="313532"/>
            <a:ext cx="2561082" cy="629249"/>
          </a:xfrm>
          <a:prstGeom prst="rect">
            <a:avLst/>
          </a:prstGeom>
        </p:spPr>
      </p:pic>
      <p:sp>
        <p:nvSpPr>
          <p:cNvPr id="13" name="Marcador de contenido 9"/>
          <p:cNvSpPr txBox="1">
            <a:spLocks/>
          </p:cNvSpPr>
          <p:nvPr/>
        </p:nvSpPr>
        <p:spPr>
          <a:xfrm>
            <a:off x="6399782" y="2578742"/>
            <a:ext cx="5013101" cy="202597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sz="2400" dirty="0" smtClean="0">
                <a:solidFill>
                  <a:schemeClr val="tx1"/>
                </a:solidFill>
              </a:rPr>
              <a:t>Es el estudio de los procesos que intervienen cuando una persona compra o desecha un producto o servicio para satisfacer necesidades (</a:t>
            </a:r>
            <a:r>
              <a:rPr lang="es-ES" sz="2400" dirty="0">
                <a:solidFill>
                  <a:schemeClr val="tx1"/>
                </a:solidFill>
              </a:rPr>
              <a:t>Salomón </a:t>
            </a:r>
            <a:r>
              <a:rPr lang="es-ES" sz="2400" dirty="0" smtClean="0">
                <a:solidFill>
                  <a:schemeClr val="tx1"/>
                </a:solidFill>
              </a:rPr>
              <a:t>Michael, 2008).</a:t>
            </a:r>
            <a:endParaRPr lang="es-MX" sz="2400" dirty="0">
              <a:solidFill>
                <a:schemeClr val="tx1"/>
              </a:solidFill>
            </a:endParaRPr>
          </a:p>
        </p:txBody>
      </p:sp>
      <p:pic>
        <p:nvPicPr>
          <p:cNvPr id="3078" name="Picture 6"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9913" y="4604720"/>
            <a:ext cx="2460618" cy="1811115"/>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txBox="1">
            <a:spLocks/>
          </p:cNvSpPr>
          <p:nvPr/>
        </p:nvSpPr>
        <p:spPr>
          <a:xfrm>
            <a:off x="1378398" y="1288272"/>
            <a:ext cx="9404723" cy="9090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smtClean="0">
                <a:ln w="12700">
                  <a:solidFill>
                    <a:srgbClr val="9B6BF2"/>
                  </a:solidFill>
                  <a:prstDash val="solid"/>
                </a:ln>
                <a:pattFill prst="ltDnDiag">
                  <a:fgClr>
                    <a:srgbClr val="9B6BF2">
                      <a:lumMod val="60000"/>
                      <a:lumOff val="40000"/>
                    </a:srgbClr>
                  </a:fgClr>
                  <a:bgClr>
                    <a:sysClr val="windowText" lastClr="000000"/>
                  </a:bgClr>
                </a:pattFill>
                <a:effectLst/>
                <a:uLnTx/>
                <a:uFillTx/>
                <a:latin typeface="Century Gothic" panose="020B0502020202020204"/>
                <a:ea typeface="+mj-ea"/>
                <a:cs typeface="+mj-cs"/>
              </a:rPr>
              <a:t>Comportamiento del consumidor</a:t>
            </a:r>
            <a:endParaRPr kumimoji="0" lang="es-MX" sz="4000" b="1" i="0" u="none" strike="noStrike" kern="1200" cap="none" spc="0" normalizeH="0" baseline="0" noProof="0" dirty="0">
              <a:ln w="12700">
                <a:solidFill>
                  <a:srgbClr val="9B6BF2"/>
                </a:solidFill>
                <a:prstDash val="solid"/>
              </a:ln>
              <a:pattFill prst="ltDnDiag">
                <a:fgClr>
                  <a:srgbClr val="9B6BF2">
                    <a:lumMod val="60000"/>
                    <a:lumOff val="40000"/>
                  </a:srgbClr>
                </a:fgClr>
                <a:bgClr>
                  <a:sysClr val="windowText" lastClr="000000"/>
                </a:bgClr>
              </a:patt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27060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91620"/>
            <a:ext cx="9875520" cy="804742"/>
          </a:xfrm>
        </p:spPr>
        <p:txBody>
          <a:bodyPr/>
          <a:lstStyle/>
          <a:p>
            <a:r>
              <a:rPr lang="es-MX" b="1" dirty="0" smtClean="0">
                <a:solidFill>
                  <a:schemeClr val="tx1"/>
                </a:solidFill>
              </a:rPr>
              <a:t>Marco Teórico</a:t>
            </a:r>
            <a:endParaRPr lang="es-MX" b="1" dirty="0">
              <a:solidFill>
                <a:schemeClr val="tx1"/>
              </a:solidFill>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540610111"/>
              </p:ext>
            </p:extLst>
          </p:nvPr>
        </p:nvGraphicFramePr>
        <p:xfrm>
          <a:off x="875763" y="2871028"/>
          <a:ext cx="10612191" cy="136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Imagen 11"/>
          <p:cNvPicPr>
            <a:picLocks noChangeAspect="1"/>
          </p:cNvPicPr>
          <p:nvPr/>
        </p:nvPicPr>
        <p:blipFill>
          <a:blip r:embed="rId7"/>
          <a:stretch>
            <a:fillRect/>
          </a:stretch>
        </p:blipFill>
        <p:spPr>
          <a:xfrm>
            <a:off x="9299660" y="313532"/>
            <a:ext cx="2561082" cy="629249"/>
          </a:xfrm>
          <a:prstGeom prst="rect">
            <a:avLst/>
          </a:prstGeom>
        </p:spPr>
      </p:pic>
      <p:sp>
        <p:nvSpPr>
          <p:cNvPr id="11" name="Título 1"/>
          <p:cNvSpPr txBox="1">
            <a:spLocks/>
          </p:cNvSpPr>
          <p:nvPr/>
        </p:nvSpPr>
        <p:spPr>
          <a:xfrm>
            <a:off x="1160227" y="2224400"/>
            <a:ext cx="9875520" cy="6466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MX" sz="2600" dirty="0" smtClean="0">
                <a:ln w="0"/>
                <a:solidFill>
                  <a:schemeClr val="tx1"/>
                </a:solidFill>
              </a:rPr>
              <a:t>Sus variables son:</a:t>
            </a:r>
            <a:endParaRPr lang="es-MX" sz="2600" dirty="0">
              <a:ln w="0"/>
              <a:solidFill>
                <a:schemeClr val="tx1"/>
              </a:solidFill>
            </a:endParaRPr>
          </a:p>
        </p:txBody>
      </p:sp>
      <p:grpSp>
        <p:nvGrpSpPr>
          <p:cNvPr id="14" name="Grupo 13"/>
          <p:cNvGrpSpPr/>
          <p:nvPr/>
        </p:nvGrpSpPr>
        <p:grpSpPr>
          <a:xfrm rot="5400000">
            <a:off x="2053597" y="4186074"/>
            <a:ext cx="340543" cy="398371"/>
            <a:chOff x="1772152" y="483874"/>
            <a:chExt cx="340543" cy="398371"/>
          </a:xfrm>
        </p:grpSpPr>
        <p:sp>
          <p:nvSpPr>
            <p:cNvPr id="15" name="Flecha derecha 14"/>
            <p:cNvSpPr/>
            <p:nvPr/>
          </p:nvSpPr>
          <p:spPr>
            <a:xfrm>
              <a:off x="1772152" y="483874"/>
              <a:ext cx="340543" cy="398371"/>
            </a:xfrm>
            <a:prstGeom prst="rightArrow">
              <a:avLst>
                <a:gd name="adj1" fmla="val 60000"/>
                <a:gd name="adj2" fmla="val 50000"/>
              </a:avLst>
            </a:prstGeom>
            <a:noFill/>
            <a:ln>
              <a:solidFill>
                <a:srgbClr val="990099"/>
              </a:solidFill>
            </a:ln>
          </p:spPr>
          <p:style>
            <a:lnRef idx="0">
              <a:scrgbClr r="0" g="0" b="0"/>
            </a:lnRef>
            <a:fillRef idx="3">
              <a:scrgbClr r="0" g="0" b="0"/>
            </a:fillRef>
            <a:effectRef idx="2">
              <a:schemeClr val="accent1">
                <a:tint val="60000"/>
                <a:hueOff val="0"/>
                <a:satOff val="0"/>
                <a:lumOff val="0"/>
                <a:alphaOff val="0"/>
              </a:schemeClr>
            </a:effectRef>
            <a:fontRef idx="minor">
              <a:schemeClr val="lt1"/>
            </a:fontRef>
          </p:style>
        </p:sp>
        <p:sp>
          <p:nvSpPr>
            <p:cNvPr id="16" name="Flecha derecha 4"/>
            <p:cNvSpPr/>
            <p:nvPr/>
          </p:nvSpPr>
          <p:spPr>
            <a:xfrm>
              <a:off x="1772152" y="563548"/>
              <a:ext cx="238380" cy="23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p:txBody>
        </p:sp>
      </p:grpSp>
      <p:grpSp>
        <p:nvGrpSpPr>
          <p:cNvPr id="17" name="Grupo 16"/>
          <p:cNvGrpSpPr/>
          <p:nvPr/>
        </p:nvGrpSpPr>
        <p:grpSpPr>
          <a:xfrm rot="5400000">
            <a:off x="4577389" y="4182680"/>
            <a:ext cx="340543" cy="398371"/>
            <a:chOff x="1772152" y="483874"/>
            <a:chExt cx="340543" cy="398371"/>
          </a:xfrm>
        </p:grpSpPr>
        <p:sp>
          <p:nvSpPr>
            <p:cNvPr id="18" name="Flecha derecha 17"/>
            <p:cNvSpPr/>
            <p:nvPr/>
          </p:nvSpPr>
          <p:spPr>
            <a:xfrm>
              <a:off x="1772152" y="483874"/>
              <a:ext cx="340543" cy="398371"/>
            </a:xfrm>
            <a:prstGeom prst="rightArrow">
              <a:avLst>
                <a:gd name="adj1" fmla="val 60000"/>
                <a:gd name="adj2" fmla="val 50000"/>
              </a:avLst>
            </a:prstGeom>
            <a:noFill/>
            <a:ln>
              <a:solidFill>
                <a:srgbClr val="990099"/>
              </a:solidFill>
            </a:ln>
          </p:spPr>
          <p:style>
            <a:lnRef idx="0">
              <a:scrgbClr r="0" g="0" b="0"/>
            </a:lnRef>
            <a:fillRef idx="3">
              <a:scrgbClr r="0" g="0" b="0"/>
            </a:fillRef>
            <a:effectRef idx="2">
              <a:schemeClr val="accent1">
                <a:tint val="60000"/>
                <a:hueOff val="0"/>
                <a:satOff val="0"/>
                <a:lumOff val="0"/>
                <a:alphaOff val="0"/>
              </a:schemeClr>
            </a:effectRef>
            <a:fontRef idx="minor">
              <a:schemeClr val="lt1"/>
            </a:fontRef>
          </p:style>
        </p:sp>
        <p:sp>
          <p:nvSpPr>
            <p:cNvPr id="19" name="Flecha derecha 4"/>
            <p:cNvSpPr/>
            <p:nvPr/>
          </p:nvSpPr>
          <p:spPr>
            <a:xfrm>
              <a:off x="1772152" y="563548"/>
              <a:ext cx="238380" cy="23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p:txBody>
        </p:sp>
      </p:grpSp>
      <p:grpSp>
        <p:nvGrpSpPr>
          <p:cNvPr id="23" name="Grupo 22"/>
          <p:cNvGrpSpPr/>
          <p:nvPr/>
        </p:nvGrpSpPr>
        <p:grpSpPr>
          <a:xfrm rot="5400000">
            <a:off x="9784317" y="4179286"/>
            <a:ext cx="340543" cy="398371"/>
            <a:chOff x="1772152" y="483874"/>
            <a:chExt cx="340543" cy="398371"/>
          </a:xfrm>
        </p:grpSpPr>
        <p:sp>
          <p:nvSpPr>
            <p:cNvPr id="24" name="Flecha derecha 23"/>
            <p:cNvSpPr/>
            <p:nvPr/>
          </p:nvSpPr>
          <p:spPr>
            <a:xfrm>
              <a:off x="1772152" y="483874"/>
              <a:ext cx="340543" cy="398371"/>
            </a:xfrm>
            <a:prstGeom prst="rightArrow">
              <a:avLst>
                <a:gd name="adj1" fmla="val 60000"/>
                <a:gd name="adj2" fmla="val 50000"/>
              </a:avLst>
            </a:prstGeom>
            <a:noFill/>
            <a:ln>
              <a:solidFill>
                <a:srgbClr val="990099"/>
              </a:solidFill>
            </a:ln>
          </p:spPr>
          <p:style>
            <a:lnRef idx="0">
              <a:scrgbClr r="0" g="0" b="0"/>
            </a:lnRef>
            <a:fillRef idx="3">
              <a:scrgbClr r="0" g="0" b="0"/>
            </a:fillRef>
            <a:effectRef idx="2">
              <a:schemeClr val="accent1">
                <a:tint val="60000"/>
                <a:hueOff val="0"/>
                <a:satOff val="0"/>
                <a:lumOff val="0"/>
                <a:alphaOff val="0"/>
              </a:schemeClr>
            </a:effectRef>
            <a:fontRef idx="minor">
              <a:schemeClr val="lt1"/>
            </a:fontRef>
          </p:style>
        </p:sp>
        <p:sp>
          <p:nvSpPr>
            <p:cNvPr id="25" name="Flecha derecha 4"/>
            <p:cNvSpPr/>
            <p:nvPr/>
          </p:nvSpPr>
          <p:spPr>
            <a:xfrm>
              <a:off x="1772152" y="563548"/>
              <a:ext cx="238380" cy="23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p:txBody>
        </p:sp>
      </p:grpSp>
      <p:grpSp>
        <p:nvGrpSpPr>
          <p:cNvPr id="26" name="Grupo 25"/>
          <p:cNvGrpSpPr/>
          <p:nvPr/>
        </p:nvGrpSpPr>
        <p:grpSpPr>
          <a:xfrm rot="5400000">
            <a:off x="7180853" y="4182680"/>
            <a:ext cx="340543" cy="398371"/>
            <a:chOff x="1772152" y="483874"/>
            <a:chExt cx="340543" cy="398371"/>
          </a:xfrm>
        </p:grpSpPr>
        <p:sp>
          <p:nvSpPr>
            <p:cNvPr id="27" name="Flecha derecha 26"/>
            <p:cNvSpPr/>
            <p:nvPr/>
          </p:nvSpPr>
          <p:spPr>
            <a:xfrm>
              <a:off x="1772152" y="483874"/>
              <a:ext cx="340543" cy="398371"/>
            </a:xfrm>
            <a:prstGeom prst="rightArrow">
              <a:avLst>
                <a:gd name="adj1" fmla="val 60000"/>
                <a:gd name="adj2" fmla="val 50000"/>
              </a:avLst>
            </a:prstGeom>
            <a:noFill/>
            <a:ln>
              <a:solidFill>
                <a:srgbClr val="990099"/>
              </a:solidFill>
            </a:ln>
          </p:spPr>
          <p:style>
            <a:lnRef idx="0">
              <a:scrgbClr r="0" g="0" b="0"/>
            </a:lnRef>
            <a:fillRef idx="3">
              <a:scrgbClr r="0" g="0" b="0"/>
            </a:fillRef>
            <a:effectRef idx="2">
              <a:schemeClr val="accent1">
                <a:tint val="60000"/>
                <a:hueOff val="0"/>
                <a:satOff val="0"/>
                <a:lumOff val="0"/>
                <a:alphaOff val="0"/>
              </a:schemeClr>
            </a:effectRef>
            <a:fontRef idx="minor">
              <a:schemeClr val="lt1"/>
            </a:fontRef>
          </p:style>
        </p:sp>
        <p:sp>
          <p:nvSpPr>
            <p:cNvPr id="28" name="Flecha derecha 4"/>
            <p:cNvSpPr/>
            <p:nvPr/>
          </p:nvSpPr>
          <p:spPr>
            <a:xfrm>
              <a:off x="1772152" y="563548"/>
              <a:ext cx="238380" cy="239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p:txBody>
        </p:sp>
      </p:grpSp>
      <p:graphicFrame>
        <p:nvGraphicFramePr>
          <p:cNvPr id="4" name="Diagrama 3"/>
          <p:cNvGraphicFramePr/>
          <p:nvPr>
            <p:extLst>
              <p:ext uri="{D42A27DB-BD31-4B8C-83A1-F6EECF244321}">
                <p14:modId xmlns:p14="http://schemas.microsoft.com/office/powerpoint/2010/main" val="3633550977"/>
              </p:ext>
            </p:extLst>
          </p:nvPr>
        </p:nvGraphicFramePr>
        <p:xfrm>
          <a:off x="875762" y="4545695"/>
          <a:ext cx="10612191" cy="19915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ítulo 1"/>
          <p:cNvSpPr txBox="1">
            <a:spLocks/>
          </p:cNvSpPr>
          <p:nvPr/>
        </p:nvSpPr>
        <p:spPr>
          <a:xfrm>
            <a:off x="1479495" y="1295476"/>
            <a:ext cx="9404723" cy="7746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smtClean="0">
                <a:ln w="12700">
                  <a:solidFill>
                    <a:srgbClr val="9B6BF2"/>
                  </a:solidFill>
                  <a:prstDash val="solid"/>
                </a:ln>
                <a:pattFill prst="ltDnDiag">
                  <a:fgClr>
                    <a:srgbClr val="9B6BF2">
                      <a:lumMod val="60000"/>
                      <a:lumOff val="40000"/>
                    </a:srgbClr>
                  </a:fgClr>
                  <a:bgClr>
                    <a:sysClr val="windowText" lastClr="000000"/>
                  </a:bgClr>
                </a:pattFill>
                <a:effectLst/>
                <a:uLnTx/>
                <a:uFillTx/>
                <a:latin typeface="Century Gothic" panose="020B0502020202020204"/>
                <a:ea typeface="+mj-ea"/>
                <a:cs typeface="+mj-cs"/>
              </a:rPr>
              <a:t>Comportamiento del consumidor</a:t>
            </a:r>
            <a:endParaRPr kumimoji="0" lang="es-MX" sz="4000" b="1" i="0" u="none" strike="noStrike" kern="1200" cap="none" spc="0" normalizeH="0" baseline="0" noProof="0" dirty="0">
              <a:ln w="12700">
                <a:solidFill>
                  <a:srgbClr val="9B6BF2"/>
                </a:solidFill>
                <a:prstDash val="solid"/>
              </a:ln>
              <a:pattFill prst="ltDnDiag">
                <a:fgClr>
                  <a:srgbClr val="9B6BF2">
                    <a:lumMod val="60000"/>
                    <a:lumOff val="40000"/>
                  </a:srgbClr>
                </a:fgClr>
                <a:bgClr>
                  <a:sysClr val="windowText" lastClr="000000"/>
                </a:bgClr>
              </a:patt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188632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91620"/>
            <a:ext cx="9875520" cy="804742"/>
          </a:xfrm>
        </p:spPr>
        <p:txBody>
          <a:bodyPr/>
          <a:lstStyle/>
          <a:p>
            <a:r>
              <a:rPr lang="es-MX" b="1" dirty="0" smtClean="0">
                <a:solidFill>
                  <a:schemeClr val="tx1"/>
                </a:solidFill>
              </a:rPr>
              <a:t>Marco Teórico</a:t>
            </a:r>
            <a:endParaRPr lang="es-MX" b="1" dirty="0">
              <a:solidFill>
                <a:schemeClr val="tx1"/>
              </a:solidFill>
            </a:endParaRPr>
          </a:p>
        </p:txBody>
      </p:sp>
      <p:sp>
        <p:nvSpPr>
          <p:cNvPr id="9" name="Título 1"/>
          <p:cNvSpPr txBox="1">
            <a:spLocks/>
          </p:cNvSpPr>
          <p:nvPr/>
        </p:nvSpPr>
        <p:spPr>
          <a:xfrm>
            <a:off x="1143000" y="2361005"/>
            <a:ext cx="10045147" cy="7723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s-MX" sz="2400" dirty="0" smtClean="0">
                <a:solidFill>
                  <a:schemeClr val="tx1"/>
                </a:solidFill>
              </a:rPr>
              <a:t>Según </a:t>
            </a:r>
            <a:r>
              <a:rPr lang="es-CO" sz="2400" dirty="0" smtClean="0">
                <a:solidFill>
                  <a:schemeClr val="tx1"/>
                </a:solidFill>
              </a:rPr>
              <a:t>Kotler y Keller (2012), el proceso que los consumidores siguen para realizar o no la compra es: </a:t>
            </a:r>
            <a:endParaRPr lang="es-MX" sz="2400" dirty="0">
              <a:solidFill>
                <a:schemeClr val="tx1"/>
              </a:solidFill>
            </a:endParaRPr>
          </a:p>
        </p:txBody>
      </p:sp>
      <p:pic>
        <p:nvPicPr>
          <p:cNvPr id="12" name="Imagen 11"/>
          <p:cNvPicPr>
            <a:picLocks noChangeAspect="1"/>
          </p:cNvPicPr>
          <p:nvPr/>
        </p:nvPicPr>
        <p:blipFill>
          <a:blip r:embed="rId3"/>
          <a:stretch>
            <a:fillRect/>
          </a:stretch>
        </p:blipFill>
        <p:spPr>
          <a:xfrm>
            <a:off x="9299660" y="313532"/>
            <a:ext cx="2561082" cy="629249"/>
          </a:xfrm>
          <a:prstGeom prst="rect">
            <a:avLst/>
          </a:prstGeom>
        </p:spPr>
      </p:pic>
      <p:graphicFrame>
        <p:nvGraphicFramePr>
          <p:cNvPr id="10" name="Marcador de contenido 5"/>
          <p:cNvGraphicFramePr>
            <a:graphicFrameLocks/>
          </p:cNvGraphicFramePr>
          <p:nvPr>
            <p:extLst>
              <p:ext uri="{D42A27DB-BD31-4B8C-83A1-F6EECF244321}">
                <p14:modId xmlns:p14="http://schemas.microsoft.com/office/powerpoint/2010/main" val="2498506636"/>
              </p:ext>
            </p:extLst>
          </p:nvPr>
        </p:nvGraphicFramePr>
        <p:xfrm>
          <a:off x="830614" y="3000777"/>
          <a:ext cx="10669915" cy="36833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ítulo 1"/>
          <p:cNvSpPr txBox="1">
            <a:spLocks/>
          </p:cNvSpPr>
          <p:nvPr/>
        </p:nvSpPr>
        <p:spPr>
          <a:xfrm>
            <a:off x="1463209" y="1228031"/>
            <a:ext cx="9404723" cy="6568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smtClean="0">
                <a:ln w="12700">
                  <a:solidFill>
                    <a:srgbClr val="9B6BF2"/>
                  </a:solidFill>
                  <a:prstDash val="solid"/>
                </a:ln>
                <a:pattFill prst="ltDnDiag">
                  <a:fgClr>
                    <a:srgbClr val="9B6BF2">
                      <a:lumMod val="60000"/>
                      <a:lumOff val="40000"/>
                    </a:srgbClr>
                  </a:fgClr>
                  <a:bgClr>
                    <a:sysClr val="windowText" lastClr="000000"/>
                  </a:bgClr>
                </a:pattFill>
                <a:effectLst/>
                <a:uLnTx/>
                <a:uFillTx/>
                <a:latin typeface="Century Gothic" panose="020B0502020202020204"/>
                <a:ea typeface="+mj-ea"/>
                <a:cs typeface="+mj-cs"/>
              </a:rPr>
              <a:t>Comportamiento del consumidor</a:t>
            </a:r>
            <a:endParaRPr kumimoji="0" lang="es-MX" sz="4000" b="1" i="0" u="none" strike="noStrike" kern="1200" cap="none" spc="0" normalizeH="0" baseline="0" noProof="0" dirty="0">
              <a:ln w="12700">
                <a:solidFill>
                  <a:srgbClr val="9B6BF2"/>
                </a:solidFill>
                <a:prstDash val="solid"/>
              </a:ln>
              <a:pattFill prst="ltDnDiag">
                <a:fgClr>
                  <a:srgbClr val="9B6BF2">
                    <a:lumMod val="60000"/>
                    <a:lumOff val="40000"/>
                  </a:srgbClr>
                </a:fgClr>
                <a:bgClr>
                  <a:sysClr val="windowText" lastClr="000000"/>
                </a:bgClr>
              </a:patt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3304031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chemeClr val="tx1"/>
              </a:buClr>
              <a:buSzPct val="140000"/>
              <a:buFont typeface="Wingdings" panose="05000000000000000000" pitchFamily="2" charset="2"/>
              <a:buChar char="§"/>
            </a:pPr>
            <a:r>
              <a:rPr lang="es-MX" sz="3200" dirty="0">
                <a:solidFill>
                  <a:schemeClr val="tx1"/>
                </a:solidFill>
              </a:rPr>
              <a:t>Planteamiento del problema </a:t>
            </a:r>
            <a:endParaRPr lang="es-MX" sz="3200" dirty="0" smtClean="0">
              <a:solidFill>
                <a:schemeClr val="tx1"/>
              </a:solidFill>
            </a:endParaRPr>
          </a:p>
          <a:p>
            <a:pPr>
              <a:buClr>
                <a:schemeClr val="tx1"/>
              </a:buClr>
              <a:buSzPct val="140000"/>
              <a:buFont typeface="Wingdings" panose="05000000000000000000" pitchFamily="2" charset="2"/>
              <a:buChar char="§"/>
            </a:pPr>
            <a:r>
              <a:rPr lang="es-MX" sz="3200" dirty="0" smtClean="0">
                <a:solidFill>
                  <a:schemeClr val="tx1"/>
                </a:solidFill>
              </a:rPr>
              <a:t>Marco Teórico</a:t>
            </a:r>
          </a:p>
          <a:p>
            <a:pPr>
              <a:buClr>
                <a:srgbClr val="CC3399"/>
              </a:buClr>
              <a:buSzPct val="140000"/>
              <a:buFont typeface="Wingdings" panose="05000000000000000000" pitchFamily="2" charset="2"/>
              <a:buChar char="§"/>
            </a:pPr>
            <a:r>
              <a:rPr lang="es-MX" sz="3200" dirty="0" smtClean="0">
                <a:solidFill>
                  <a:srgbClr val="CC3399"/>
                </a:solidFill>
              </a:rPr>
              <a:t>Marco Metodológico</a:t>
            </a:r>
          </a:p>
          <a:p>
            <a:pPr>
              <a:buClr>
                <a:schemeClr val="tx1"/>
              </a:buClr>
              <a:buSzPct val="140000"/>
              <a:buFont typeface="Wingdings" panose="05000000000000000000" pitchFamily="2" charset="2"/>
              <a:buChar char="§"/>
            </a:pPr>
            <a:r>
              <a:rPr lang="es-MX" sz="3200" dirty="0" smtClean="0">
                <a:solidFill>
                  <a:schemeClr val="tx1"/>
                </a:solidFill>
              </a:rPr>
              <a:t>Análisis de resultados</a:t>
            </a:r>
          </a:p>
          <a:p>
            <a:pPr>
              <a:buClr>
                <a:schemeClr val="tx1"/>
              </a:buClr>
              <a:buSzPct val="140000"/>
              <a:buFont typeface="Wingdings" panose="05000000000000000000" pitchFamily="2" charset="2"/>
              <a:buChar char="§"/>
            </a:pPr>
            <a:r>
              <a:rPr lang="es-MX" sz="3200" dirty="0" smtClean="0">
                <a:solidFill>
                  <a:schemeClr val="tx1"/>
                </a:solidFill>
              </a:rPr>
              <a:t>Discusión</a:t>
            </a:r>
          </a:p>
          <a:p>
            <a:pPr>
              <a:buClr>
                <a:schemeClr val="tx1"/>
              </a:buClr>
              <a:buSzPct val="140000"/>
              <a:buFont typeface="Wingdings" panose="05000000000000000000" pitchFamily="2" charset="2"/>
              <a:buChar char="§"/>
            </a:pPr>
            <a:r>
              <a:rPr lang="es-MX" sz="3200" dirty="0" smtClean="0">
                <a:solidFill>
                  <a:schemeClr val="tx1"/>
                </a:solidFill>
              </a:rPr>
              <a:t>Conclusiones</a:t>
            </a:r>
          </a:p>
          <a:p>
            <a:pPr>
              <a:buClr>
                <a:schemeClr val="tx1"/>
              </a:buClr>
              <a:buSzPct val="140000"/>
              <a:buFont typeface="Wingdings" panose="05000000000000000000" pitchFamily="2" charset="2"/>
              <a:buChar char="§"/>
            </a:pPr>
            <a:r>
              <a:rPr lang="es-MX" sz="3200" dirty="0" smtClean="0">
                <a:solidFill>
                  <a:schemeClr val="tx1"/>
                </a:solidFill>
              </a:rPr>
              <a:t>Recomendaciones</a:t>
            </a:r>
            <a:endParaRPr lang="es-MX" sz="3200" dirty="0">
              <a:solidFill>
                <a:schemeClr val="tx1"/>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245805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68628"/>
          </a:xfrm>
        </p:spPr>
        <p:txBody>
          <a:bodyPr>
            <a:noAutofit/>
          </a:bodyPr>
          <a:lstStyle/>
          <a:p>
            <a:r>
              <a:rPr lang="es-MX" b="1" dirty="0" smtClean="0">
                <a:solidFill>
                  <a:schemeClr val="tx1"/>
                </a:solidFill>
              </a:rPr>
              <a:t>Marco metodológico</a:t>
            </a:r>
            <a:endParaRPr lang="es-MX" b="1" dirty="0">
              <a:solidFill>
                <a:schemeClr val="tx1"/>
              </a:solidFill>
            </a:endParaRPr>
          </a:p>
        </p:txBody>
      </p:sp>
      <p:pic>
        <p:nvPicPr>
          <p:cNvPr id="8" name="Imagen 7"/>
          <p:cNvPicPr>
            <a:picLocks noChangeAspect="1"/>
          </p:cNvPicPr>
          <p:nvPr/>
        </p:nvPicPr>
        <p:blipFill>
          <a:blip r:embed="rId3"/>
          <a:stretch>
            <a:fillRect/>
          </a:stretch>
        </p:blipFill>
        <p:spPr>
          <a:xfrm>
            <a:off x="9299660" y="388182"/>
            <a:ext cx="2561082" cy="629249"/>
          </a:xfrm>
          <a:prstGeom prst="rect">
            <a:avLst/>
          </a:prstGeom>
        </p:spPr>
      </p:pic>
      <p:sp>
        <p:nvSpPr>
          <p:cNvPr id="10" name="Título 1"/>
          <p:cNvSpPr txBox="1">
            <a:spLocks/>
          </p:cNvSpPr>
          <p:nvPr/>
        </p:nvSpPr>
        <p:spPr>
          <a:xfrm>
            <a:off x="1295400" y="1431701"/>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Diseño de la investigación</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graphicFrame>
        <p:nvGraphicFramePr>
          <p:cNvPr id="13" name="5 Marcador de contenido"/>
          <p:cNvGraphicFramePr>
            <a:graphicFrameLocks/>
          </p:cNvGraphicFramePr>
          <p:nvPr>
            <p:extLst>
              <p:ext uri="{D42A27DB-BD31-4B8C-83A1-F6EECF244321}">
                <p14:modId xmlns:p14="http://schemas.microsoft.com/office/powerpoint/2010/main" val="572612524"/>
              </p:ext>
            </p:extLst>
          </p:nvPr>
        </p:nvGraphicFramePr>
        <p:xfrm>
          <a:off x="2279176" y="2331076"/>
          <a:ext cx="7751928" cy="4257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3005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68628"/>
          </a:xfrm>
        </p:spPr>
        <p:txBody>
          <a:bodyPr>
            <a:noAutofit/>
          </a:bodyPr>
          <a:lstStyle/>
          <a:p>
            <a:r>
              <a:rPr lang="es-MX" b="1" dirty="0" smtClean="0">
                <a:solidFill>
                  <a:schemeClr val="tx1"/>
                </a:solidFill>
              </a:rPr>
              <a:t>Marco metodológico</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315791"/>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graphicFrame>
        <p:nvGraphicFramePr>
          <p:cNvPr id="9" name="5 Marcador de contenido"/>
          <p:cNvGraphicFramePr>
            <a:graphicFrameLocks/>
          </p:cNvGraphicFramePr>
          <p:nvPr>
            <p:extLst>
              <p:ext uri="{D42A27DB-BD31-4B8C-83A1-F6EECF244321}">
                <p14:modId xmlns:p14="http://schemas.microsoft.com/office/powerpoint/2010/main" val="307110841"/>
              </p:ext>
            </p:extLst>
          </p:nvPr>
        </p:nvGraphicFramePr>
        <p:xfrm>
          <a:off x="1280911" y="2177939"/>
          <a:ext cx="9599697" cy="4372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518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68628"/>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37851" y="1331119"/>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rPr>
              <a:t>Validación del instrumento</a:t>
            </a:r>
          </a:p>
        </p:txBody>
      </p:sp>
      <p:graphicFrame>
        <p:nvGraphicFramePr>
          <p:cNvPr id="11" name="3 Marcador de contenido"/>
          <p:cNvGraphicFramePr>
            <a:graphicFrameLocks/>
          </p:cNvGraphicFramePr>
          <p:nvPr>
            <p:extLst>
              <p:ext uri="{D42A27DB-BD31-4B8C-83A1-F6EECF244321}">
                <p14:modId xmlns:p14="http://schemas.microsoft.com/office/powerpoint/2010/main" val="2407688780"/>
              </p:ext>
            </p:extLst>
          </p:nvPr>
        </p:nvGraphicFramePr>
        <p:xfrm>
          <a:off x="832513" y="2052638"/>
          <a:ext cx="10686197"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95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823009"/>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3"/>
          <a:stretch>
            <a:fillRect/>
          </a:stretch>
        </p:blipFill>
        <p:spPr>
          <a:xfrm>
            <a:off x="9299660" y="388182"/>
            <a:ext cx="2561082" cy="629249"/>
          </a:xfrm>
          <a:prstGeom prst="rect">
            <a:avLst/>
          </a:prstGeom>
        </p:spPr>
      </p:pic>
      <p:sp>
        <p:nvSpPr>
          <p:cNvPr id="10" name="Título 1"/>
          <p:cNvSpPr txBox="1">
            <a:spLocks/>
          </p:cNvSpPr>
          <p:nvPr/>
        </p:nvSpPr>
        <p:spPr>
          <a:xfrm>
            <a:off x="1295400" y="1308871"/>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V</a:t>
            </a: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alidación del instrumento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16 Tabla"/>
          <p:cNvGraphicFramePr>
            <a:graphicFrameLocks noGrp="1"/>
          </p:cNvGraphicFramePr>
          <p:nvPr>
            <p:extLst>
              <p:ext uri="{D42A27DB-BD31-4B8C-83A1-F6EECF244321}">
                <p14:modId xmlns:p14="http://schemas.microsoft.com/office/powerpoint/2010/main" val="3791695576"/>
              </p:ext>
            </p:extLst>
          </p:nvPr>
        </p:nvGraphicFramePr>
        <p:xfrm>
          <a:off x="1419367" y="2057399"/>
          <a:ext cx="9253182" cy="4548223"/>
        </p:xfrm>
        <a:graphic>
          <a:graphicData uri="http://schemas.openxmlformats.org/drawingml/2006/table">
            <a:tbl>
              <a:tblPr firstRow="1" firstCol="1" bandRow="1"/>
              <a:tblGrid>
                <a:gridCol w="4586512"/>
                <a:gridCol w="1259950"/>
                <a:gridCol w="1443114"/>
                <a:gridCol w="96809"/>
                <a:gridCol w="1866797"/>
              </a:tblGrid>
              <a:tr h="185429">
                <a:tc>
                  <a:txBody>
                    <a:bodyPr/>
                    <a:lstStyle/>
                    <a:p>
                      <a:pPr algn="ctr">
                        <a:lnSpc>
                          <a:spcPct val="115000"/>
                        </a:lnSpc>
                        <a:spcAft>
                          <a:spcPts val="0"/>
                        </a:spcAft>
                      </a:pPr>
                      <a:r>
                        <a:rPr lang="es-EC" sz="1100" b="1" dirty="0">
                          <a:solidFill>
                            <a:srgbClr val="000000"/>
                          </a:solidFill>
                          <a:effectLst/>
                          <a:latin typeface="+mn-lt"/>
                          <a:ea typeface="Calibri"/>
                          <a:cs typeface="Times New Roman"/>
                        </a:rPr>
                        <a:t>VARIABLES</a:t>
                      </a:r>
                      <a:endParaRPr lang="es-EC" sz="1050" dirty="0">
                        <a:solidFill>
                          <a:srgbClr val="000000"/>
                        </a:solidFill>
                        <a:effectLst/>
                        <a:latin typeface="+mn-lt"/>
                        <a:ea typeface="Calibri"/>
                        <a:cs typeface="Times New Roman"/>
                      </a:endParaRPr>
                    </a:p>
                  </a:txBody>
                  <a:tcPr marL="52401" marR="524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α</a:t>
                      </a:r>
                      <a:endParaRPr lang="es-EC" sz="1050">
                        <a:solidFill>
                          <a:srgbClr val="000000"/>
                        </a:solidFill>
                        <a:effectLst/>
                        <a:latin typeface="+mn-lt"/>
                        <a:ea typeface="Calibri"/>
                        <a:cs typeface="Times New Roman"/>
                      </a:endParaRPr>
                    </a:p>
                  </a:txBody>
                  <a:tcPr marL="52401" marR="524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ACCIÓN</a:t>
                      </a:r>
                      <a:endParaRPr lang="es-EC" sz="1050">
                        <a:solidFill>
                          <a:srgbClr val="000000"/>
                        </a:solidFill>
                        <a:effectLst/>
                        <a:latin typeface="+mn-lt"/>
                        <a:ea typeface="Calibri"/>
                        <a:cs typeface="Times New Roman"/>
                      </a:endParaRPr>
                    </a:p>
                  </a:txBody>
                  <a:tcPr marL="52401" marR="524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b="1">
                          <a:solidFill>
                            <a:srgbClr val="000000"/>
                          </a:solidFill>
                          <a:effectLst/>
                          <a:latin typeface="+mn-lt"/>
                          <a:ea typeface="Calibri"/>
                          <a:cs typeface="Times New Roman"/>
                        </a:rPr>
                        <a:t>α DIMENSIÓN</a:t>
                      </a:r>
                      <a:endParaRPr lang="es-EC" sz="1050">
                        <a:solidFill>
                          <a:srgbClr val="000000"/>
                        </a:solidFill>
                        <a:effectLst/>
                        <a:latin typeface="+mn-lt"/>
                        <a:ea typeface="Calibri"/>
                        <a:cs typeface="Times New Roman"/>
                      </a:endParaRPr>
                    </a:p>
                  </a:txBody>
                  <a:tcPr marL="52401" marR="5240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91715">
                <a:tc>
                  <a:txBody>
                    <a:bodyPr/>
                    <a:lstStyle/>
                    <a:p>
                      <a:pPr>
                        <a:lnSpc>
                          <a:spcPct val="115000"/>
                        </a:lnSpc>
                        <a:spcAft>
                          <a:spcPts val="0"/>
                        </a:spcAft>
                      </a:pPr>
                      <a:r>
                        <a:rPr lang="es-EC" sz="1100">
                          <a:solidFill>
                            <a:srgbClr val="000000"/>
                          </a:solidFill>
                          <a:effectLst/>
                          <a:latin typeface="+mn-lt"/>
                          <a:ea typeface="Calibri"/>
                          <a:cs typeface="Times New Roman"/>
                        </a:rPr>
                        <a:t>ICic_Identifica con claridad el logotipo actual del hospital</a:t>
                      </a:r>
                      <a:endParaRPr lang="es-EC" sz="1050">
                        <a:solidFill>
                          <a:srgbClr val="000000"/>
                        </a:solidFill>
                        <a:effectLst/>
                        <a:latin typeface="+mn-lt"/>
                        <a:ea typeface="Calibri"/>
                        <a:cs typeface="Times New Roman"/>
                      </a:endParaRPr>
                    </a:p>
                  </a:txBody>
                  <a:tcPr marL="52401" marR="5240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,956</a:t>
                      </a:r>
                      <a:endParaRPr lang="es-EC" sz="1050">
                        <a:solidFill>
                          <a:srgbClr val="000000"/>
                        </a:solidFill>
                        <a:effectLst/>
                        <a:latin typeface="+mn-lt"/>
                        <a:ea typeface="Calibri"/>
                        <a:cs typeface="Times New Roman"/>
                      </a:endParaRPr>
                    </a:p>
                  </a:txBody>
                  <a:tcPr marL="52401" marR="52401"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ctr">
                        <a:lnSpc>
                          <a:spcPct val="115000"/>
                        </a:lnSpc>
                        <a:spcAft>
                          <a:spcPts val="0"/>
                        </a:spcAft>
                      </a:pPr>
                      <a:r>
                        <a:rPr lang="es-EC" sz="1100">
                          <a:solidFill>
                            <a:srgbClr val="000000"/>
                          </a:solidFill>
                          <a:effectLst/>
                          <a:latin typeface="+mn-lt"/>
                          <a:ea typeface="Calibri"/>
                          <a:cs typeface="Times New Roman"/>
                        </a:rPr>
                        <a:t>,956</a:t>
                      </a:r>
                      <a:endParaRPr lang="es-EC" sz="1050">
                        <a:solidFill>
                          <a:srgbClr val="000000"/>
                        </a:solidFill>
                        <a:effectLst/>
                        <a:latin typeface="+mn-lt"/>
                        <a:ea typeface="Calibri"/>
                        <a:cs typeface="Times New Roman"/>
                      </a:endParaRPr>
                    </a:p>
                  </a:txBody>
                  <a:tcPr marL="52401" marR="52401" marT="0" marB="0" anchor="ctr">
                    <a:lnL>
                      <a:noFill/>
                    </a:lnL>
                    <a:lnR>
                      <a:noFill/>
                    </a:lnR>
                    <a:lnT w="12700" cap="flat" cmpd="sng" algn="ctr">
                      <a:solidFill>
                        <a:srgbClr val="000000"/>
                      </a:solidFill>
                      <a:prstDash val="solid"/>
                      <a:round/>
                      <a:headEnd type="none" w="med" len="med"/>
                      <a:tailEnd type="none" w="med" len="med"/>
                    </a:lnT>
                    <a:lnB>
                      <a:noFill/>
                    </a:lnB>
                  </a:tcPr>
                </a:tc>
              </a:tr>
              <a:tr h="370859">
                <a:tc>
                  <a:txBody>
                    <a:bodyPr/>
                    <a:lstStyle/>
                    <a:p>
                      <a:pPr>
                        <a:lnSpc>
                          <a:spcPct val="115000"/>
                        </a:lnSpc>
                        <a:spcAft>
                          <a:spcPts val="0"/>
                        </a:spcAft>
                      </a:pPr>
                      <a:r>
                        <a:rPr lang="es-EC" sz="1100">
                          <a:solidFill>
                            <a:srgbClr val="000000"/>
                          </a:solidFill>
                          <a:effectLst/>
                          <a:latin typeface="+mn-lt"/>
                          <a:ea typeface="Calibri"/>
                          <a:cs typeface="Times New Roman"/>
                        </a:rPr>
                        <a:t>ICic_El eslogan que tiene el hospital comunica lo que hace, lo que representa y el propósito del mismo</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,956</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291715">
                <a:tc>
                  <a:txBody>
                    <a:bodyPr/>
                    <a:lstStyle/>
                    <a:p>
                      <a:pPr>
                        <a:lnSpc>
                          <a:spcPct val="115000"/>
                        </a:lnSpc>
                        <a:spcAft>
                          <a:spcPts val="0"/>
                        </a:spcAft>
                      </a:pPr>
                      <a:r>
                        <a:rPr lang="es-EC" sz="1100" dirty="0">
                          <a:solidFill>
                            <a:srgbClr val="000000"/>
                          </a:solidFill>
                          <a:effectLst/>
                          <a:latin typeface="+mn-lt"/>
                          <a:ea typeface="Calibri"/>
                          <a:cs typeface="Times New Roman"/>
                        </a:rPr>
                        <a:t>ICic_Las instalaciones del hospital se encuentran en buen estado</a:t>
                      </a:r>
                      <a:endParaRPr lang="es-EC" sz="1050" dirty="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,952</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291715">
                <a:tc>
                  <a:txBody>
                    <a:bodyPr/>
                    <a:lstStyle/>
                    <a:p>
                      <a:pPr marR="38100">
                        <a:lnSpc>
                          <a:spcPct val="115000"/>
                        </a:lnSpc>
                        <a:spcAft>
                          <a:spcPts val="0"/>
                        </a:spcAft>
                      </a:pPr>
                      <a:r>
                        <a:rPr lang="es-EC" sz="1100" dirty="0">
                          <a:solidFill>
                            <a:srgbClr val="000000"/>
                          </a:solidFill>
                          <a:effectLst/>
                          <a:latin typeface="+mn-lt"/>
                          <a:ea typeface="Calibri"/>
                          <a:cs typeface="Times New Roman"/>
                        </a:rPr>
                        <a:t>ICic_Las instalaciones del hospital son higiénicas</a:t>
                      </a:r>
                      <a:endParaRPr lang="es-EC" sz="1050" dirty="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,952</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291715">
                <a:tc>
                  <a:txBody>
                    <a:bodyPr/>
                    <a:lstStyle/>
                    <a:p>
                      <a:pPr marR="38100">
                        <a:lnSpc>
                          <a:spcPct val="115000"/>
                        </a:lnSpc>
                        <a:spcAft>
                          <a:spcPts val="0"/>
                        </a:spcAft>
                      </a:pPr>
                      <a:r>
                        <a:rPr lang="es-EC" sz="1100">
                          <a:solidFill>
                            <a:srgbClr val="000000"/>
                          </a:solidFill>
                          <a:effectLst/>
                          <a:latin typeface="+mn-lt"/>
                          <a:ea typeface="Calibri"/>
                          <a:cs typeface="Times New Roman"/>
                        </a:rPr>
                        <a:t>ICic_El hospital cuenta con tecnología avanzada</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,956</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370859">
                <a:tc>
                  <a:txBody>
                    <a:bodyPr/>
                    <a:lstStyle/>
                    <a:p>
                      <a:pPr marR="38100">
                        <a:lnSpc>
                          <a:spcPct val="115000"/>
                        </a:lnSpc>
                        <a:spcAft>
                          <a:spcPts val="0"/>
                        </a:spcAft>
                      </a:pPr>
                      <a:r>
                        <a:rPr lang="es-EC" sz="1100">
                          <a:solidFill>
                            <a:srgbClr val="000000"/>
                          </a:solidFill>
                          <a:effectLst/>
                          <a:latin typeface="+mn-lt"/>
                          <a:ea typeface="Calibri"/>
                          <a:cs typeface="Times New Roman"/>
                        </a:rPr>
                        <a:t>ICic_El hospital tiene señaléticas y direccionamiento para que el usuario pueda orientarse con facilidad internamente</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,952</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291715">
                <a:tc>
                  <a:txBody>
                    <a:bodyPr/>
                    <a:lstStyle/>
                    <a:p>
                      <a:pPr marR="38100">
                        <a:lnSpc>
                          <a:spcPct val="115000"/>
                        </a:lnSpc>
                        <a:spcAft>
                          <a:spcPts val="0"/>
                        </a:spcAft>
                      </a:pPr>
                      <a:r>
                        <a:rPr lang="es-EC" sz="1100">
                          <a:solidFill>
                            <a:srgbClr val="000000"/>
                          </a:solidFill>
                          <a:effectLst/>
                          <a:latin typeface="+mn-lt"/>
                          <a:ea typeface="Calibri"/>
                          <a:cs typeface="Times New Roman"/>
                        </a:rPr>
                        <a:t>ICic_Siente que el hospital se compromete e identifica con el usuario</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,952</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291715">
                <a:tc>
                  <a:txBody>
                    <a:bodyPr/>
                    <a:lstStyle/>
                    <a:p>
                      <a:pPr marR="38100">
                        <a:lnSpc>
                          <a:spcPct val="115000"/>
                        </a:lnSpc>
                        <a:spcAft>
                          <a:spcPts val="0"/>
                        </a:spcAft>
                      </a:pPr>
                      <a:r>
                        <a:rPr lang="es-EC" sz="1100">
                          <a:solidFill>
                            <a:srgbClr val="000000"/>
                          </a:solidFill>
                          <a:effectLst/>
                          <a:latin typeface="+mn-lt"/>
                          <a:ea typeface="Calibri"/>
                          <a:cs typeface="Times New Roman"/>
                        </a:rPr>
                        <a:t>ICcoc_El personal que labora en el hospital es atento al brindar el servicio</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,951</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b="1" i="1" dirty="0">
                          <a:solidFill>
                            <a:srgbClr val="000000"/>
                          </a:solidFill>
                          <a:effectLst/>
                          <a:latin typeface="+mn-lt"/>
                          <a:ea typeface="Calibri"/>
                          <a:cs typeface="Times New Roman"/>
                        </a:rPr>
                        <a:t> </a:t>
                      </a:r>
                      <a:endParaRPr lang="es-EC" sz="1050" dirty="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370859">
                <a:tc>
                  <a:txBody>
                    <a:bodyPr/>
                    <a:lstStyle/>
                    <a:p>
                      <a:pPr marR="38100">
                        <a:lnSpc>
                          <a:spcPct val="115000"/>
                        </a:lnSpc>
                        <a:spcAft>
                          <a:spcPts val="0"/>
                        </a:spcAft>
                      </a:pPr>
                      <a:r>
                        <a:rPr lang="es-EC" sz="1100">
                          <a:solidFill>
                            <a:srgbClr val="000000"/>
                          </a:solidFill>
                          <a:effectLst/>
                          <a:latin typeface="+mn-lt"/>
                          <a:ea typeface="Calibri"/>
                          <a:cs typeface="Times New Roman"/>
                        </a:rPr>
                        <a:t>ICcoc_Siempre existe personal disponible en el hospital que solvente sus inquietudes</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,954</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370859">
                <a:tc>
                  <a:txBody>
                    <a:bodyPr/>
                    <a:lstStyle/>
                    <a:p>
                      <a:pPr marR="38100">
                        <a:lnSpc>
                          <a:spcPct val="115000"/>
                        </a:lnSpc>
                        <a:spcAft>
                          <a:spcPts val="0"/>
                        </a:spcAft>
                      </a:pPr>
                      <a:r>
                        <a:rPr lang="es-EC" sz="1100">
                          <a:solidFill>
                            <a:srgbClr val="000000"/>
                          </a:solidFill>
                          <a:effectLst/>
                          <a:latin typeface="+mn-lt"/>
                          <a:ea typeface="Calibri"/>
                          <a:cs typeface="Times New Roman"/>
                        </a:rPr>
                        <a:t>ICcoc_El hospital posee página web o red social en donde el usuario encuentre información de interés</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,953</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370859">
                <a:tc>
                  <a:txBody>
                    <a:bodyPr/>
                    <a:lstStyle/>
                    <a:p>
                      <a:pPr marR="38100">
                        <a:lnSpc>
                          <a:spcPct val="115000"/>
                        </a:lnSpc>
                        <a:spcAft>
                          <a:spcPts val="0"/>
                        </a:spcAft>
                      </a:pPr>
                      <a:r>
                        <a:rPr lang="es-EC" sz="1100">
                          <a:solidFill>
                            <a:srgbClr val="000000"/>
                          </a:solidFill>
                          <a:effectLst/>
                          <a:latin typeface="+mn-lt"/>
                          <a:ea typeface="Calibri"/>
                          <a:cs typeface="Times New Roman"/>
                        </a:rPr>
                        <a:t>ICcoc_Los servicios que brinda el hospital están publicados en un lugar visible para que el usuario tenga conocimiento</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,953</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370859">
                <a:tc>
                  <a:txBody>
                    <a:bodyPr/>
                    <a:lstStyle/>
                    <a:p>
                      <a:pPr marR="38100">
                        <a:lnSpc>
                          <a:spcPct val="115000"/>
                        </a:lnSpc>
                        <a:spcAft>
                          <a:spcPts val="0"/>
                        </a:spcAft>
                      </a:pPr>
                      <a:r>
                        <a:rPr lang="es-EC" sz="1100">
                          <a:solidFill>
                            <a:srgbClr val="000000"/>
                          </a:solidFill>
                          <a:effectLst/>
                          <a:latin typeface="+mn-lt"/>
                          <a:ea typeface="Calibri"/>
                          <a:cs typeface="Times New Roman"/>
                        </a:rPr>
                        <a:t>ICcoc_En general, la comunicación por parte del personal del hospital es clara y concisa</a:t>
                      </a:r>
                      <a:endParaRPr lang="es-EC" sz="1050">
                        <a:solidFill>
                          <a:srgbClr val="000000"/>
                        </a:solidFill>
                        <a:effectLst/>
                        <a:latin typeface="+mn-lt"/>
                        <a:ea typeface="Calibri"/>
                        <a:cs typeface="Times New Roman"/>
                      </a:endParaRPr>
                    </a:p>
                  </a:txBody>
                  <a:tcPr marL="52401" marR="52401"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,951</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gridSpan="2">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2401" marR="52401" marT="0" marB="0">
                    <a:lnL>
                      <a:noFill/>
                    </a:lnL>
                    <a:lnR>
                      <a:noFill/>
                    </a:lnR>
                    <a:lnT>
                      <a:noFill/>
                    </a:lnT>
                    <a:lnB>
                      <a:noFill/>
                    </a:lnB>
                  </a:tcPr>
                </a:tc>
                <a:tc hMerge="1">
                  <a:txBody>
                    <a:bodyPr/>
                    <a:lstStyle/>
                    <a:p>
                      <a:endParaRPr lang="es-EC"/>
                    </a:p>
                  </a:txBody>
                  <a:tcPr/>
                </a:tc>
              </a:tr>
              <a:tr h="291715">
                <a:tc>
                  <a:txBody>
                    <a:bodyPr/>
                    <a:lstStyle/>
                    <a:p>
                      <a:pPr marR="38100">
                        <a:lnSpc>
                          <a:spcPct val="115000"/>
                        </a:lnSpc>
                        <a:spcAft>
                          <a:spcPts val="0"/>
                        </a:spcAft>
                      </a:pPr>
                      <a:r>
                        <a:rPr lang="es-EC" sz="1100" dirty="0">
                          <a:solidFill>
                            <a:srgbClr val="000000"/>
                          </a:solidFill>
                          <a:effectLst/>
                          <a:latin typeface="+mn-lt"/>
                          <a:ea typeface="Calibri"/>
                          <a:cs typeface="Times New Roman"/>
                        </a:rPr>
                        <a:t>ICcc_La misión y visión es visible para el usuario</a:t>
                      </a:r>
                      <a:endParaRPr lang="es-EC" sz="1050" dirty="0">
                        <a:solidFill>
                          <a:srgbClr val="000000"/>
                        </a:solidFill>
                        <a:effectLst/>
                        <a:latin typeface="+mn-lt"/>
                        <a:ea typeface="Calibri"/>
                        <a:cs typeface="Times New Roman"/>
                      </a:endParaRPr>
                    </a:p>
                  </a:txBody>
                  <a:tcPr marL="52401" marR="5240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,955</a:t>
                      </a:r>
                      <a:endParaRPr lang="es-EC" sz="1050">
                        <a:solidFill>
                          <a:srgbClr val="000000"/>
                        </a:solidFill>
                        <a:effectLst/>
                        <a:latin typeface="+mn-lt"/>
                        <a:ea typeface="Calibri"/>
                        <a:cs typeface="Times New Roman"/>
                      </a:endParaRPr>
                    </a:p>
                  </a:txBody>
                  <a:tcPr marL="52401" marR="5240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2401" marR="52401"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100" i="1" dirty="0">
                          <a:solidFill>
                            <a:srgbClr val="000000"/>
                          </a:solidFill>
                          <a:effectLst/>
                          <a:latin typeface="+mn-lt"/>
                          <a:ea typeface="Calibri"/>
                          <a:cs typeface="Times New Roman"/>
                        </a:rPr>
                        <a:t> </a:t>
                      </a:r>
                      <a:endParaRPr lang="es-EC" sz="1050" dirty="0">
                        <a:solidFill>
                          <a:srgbClr val="000000"/>
                        </a:solidFill>
                        <a:effectLst/>
                        <a:latin typeface="+mn-lt"/>
                        <a:ea typeface="Calibri"/>
                        <a:cs typeface="Times New Roman"/>
                      </a:endParaRPr>
                    </a:p>
                  </a:txBody>
                  <a:tcPr marL="52401" marR="52401"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Tree>
    <p:extLst>
      <p:ext uri="{BB962C8B-B14F-4D97-AF65-F5344CB8AC3E}">
        <p14:creationId xmlns:p14="http://schemas.microsoft.com/office/powerpoint/2010/main" val="4140222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90724"/>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334768"/>
            <a:ext cx="9875520" cy="5503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V</a:t>
            </a: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alidación del instrumento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15 Tabla"/>
          <p:cNvGraphicFramePr>
            <a:graphicFrameLocks noGrp="1"/>
          </p:cNvGraphicFramePr>
          <p:nvPr>
            <p:extLst>
              <p:ext uri="{D42A27DB-BD31-4B8C-83A1-F6EECF244321}">
                <p14:modId xmlns:p14="http://schemas.microsoft.com/office/powerpoint/2010/main" val="88107214"/>
              </p:ext>
            </p:extLst>
          </p:nvPr>
        </p:nvGraphicFramePr>
        <p:xfrm>
          <a:off x="1611922" y="2040934"/>
          <a:ext cx="9242475" cy="4515648"/>
        </p:xfrm>
        <a:graphic>
          <a:graphicData uri="http://schemas.openxmlformats.org/drawingml/2006/table">
            <a:tbl>
              <a:tblPr firstRow="1" firstCol="1" bandRow="1"/>
              <a:tblGrid>
                <a:gridCol w="4582419"/>
                <a:gridCol w="1258825"/>
                <a:gridCol w="1441826"/>
                <a:gridCol w="1959405"/>
              </a:tblGrid>
              <a:tr h="329213">
                <a:tc>
                  <a:txBody>
                    <a:bodyPr/>
                    <a:lstStyle/>
                    <a:p>
                      <a:pPr algn="ctr">
                        <a:lnSpc>
                          <a:spcPct val="115000"/>
                        </a:lnSpc>
                        <a:spcAft>
                          <a:spcPts val="0"/>
                        </a:spcAft>
                      </a:pPr>
                      <a:r>
                        <a:rPr lang="es-EC" sz="1100" b="1" dirty="0">
                          <a:solidFill>
                            <a:srgbClr val="000000"/>
                          </a:solidFill>
                          <a:effectLst/>
                          <a:latin typeface="+mn-lt"/>
                          <a:ea typeface="Calibri"/>
                          <a:cs typeface="Times New Roman"/>
                        </a:rPr>
                        <a:t>VARIABLES</a:t>
                      </a:r>
                      <a:endParaRPr lang="es-EC" sz="1050" dirty="0">
                        <a:solidFill>
                          <a:srgbClr val="000000"/>
                        </a:solidFill>
                        <a:effectLst/>
                        <a:latin typeface="+mn-lt"/>
                        <a:ea typeface="Calibri"/>
                        <a:cs typeface="Times New Roman"/>
                      </a:endParaRPr>
                    </a:p>
                  </a:txBody>
                  <a:tcPr marL="55807" marR="558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α</a:t>
                      </a:r>
                      <a:endParaRPr lang="es-EC" sz="1050">
                        <a:solidFill>
                          <a:srgbClr val="000000"/>
                        </a:solidFill>
                        <a:effectLst/>
                        <a:latin typeface="+mn-lt"/>
                        <a:ea typeface="Calibri"/>
                        <a:cs typeface="Times New Roman"/>
                      </a:endParaRPr>
                    </a:p>
                  </a:txBody>
                  <a:tcPr marL="55807" marR="558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ACCIÓN</a:t>
                      </a:r>
                      <a:endParaRPr lang="es-EC" sz="1050">
                        <a:solidFill>
                          <a:srgbClr val="000000"/>
                        </a:solidFill>
                        <a:effectLst/>
                        <a:latin typeface="+mn-lt"/>
                        <a:ea typeface="Calibri"/>
                        <a:cs typeface="Times New Roman"/>
                      </a:endParaRPr>
                    </a:p>
                  </a:txBody>
                  <a:tcPr marL="55807" marR="558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dirty="0">
                          <a:solidFill>
                            <a:srgbClr val="000000"/>
                          </a:solidFill>
                          <a:effectLst/>
                          <a:latin typeface="+mn-lt"/>
                          <a:ea typeface="Calibri"/>
                          <a:cs typeface="Times New Roman"/>
                        </a:rPr>
                        <a:t>α DIMENSIÓN</a:t>
                      </a:r>
                      <a:endParaRPr lang="es-EC" sz="1050" dirty="0">
                        <a:solidFill>
                          <a:srgbClr val="000000"/>
                        </a:solidFill>
                        <a:effectLst/>
                        <a:latin typeface="+mn-lt"/>
                        <a:ea typeface="Calibri"/>
                        <a:cs typeface="Times New Roman"/>
                      </a:endParaRPr>
                    </a:p>
                  </a:txBody>
                  <a:tcPr marL="55807" marR="5580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13">
                <a:tc>
                  <a:txBody>
                    <a:bodyPr/>
                    <a:lstStyle/>
                    <a:p>
                      <a:pPr marR="38100">
                        <a:lnSpc>
                          <a:spcPct val="115000"/>
                        </a:lnSpc>
                        <a:spcAft>
                          <a:spcPts val="0"/>
                        </a:spcAft>
                      </a:pPr>
                      <a:r>
                        <a:rPr lang="es-EC" sz="1100">
                          <a:solidFill>
                            <a:srgbClr val="000000"/>
                          </a:solidFill>
                          <a:effectLst/>
                          <a:latin typeface="+mn-lt"/>
                          <a:ea typeface="Calibri"/>
                          <a:cs typeface="Times New Roman"/>
                        </a:rPr>
                        <a:t>ICcc_Existe buena relación y comunicación entre el personal del hospital</a:t>
                      </a:r>
                      <a:endParaRPr lang="es-EC" sz="1050">
                        <a:solidFill>
                          <a:srgbClr val="000000"/>
                        </a:solidFill>
                        <a:effectLst/>
                        <a:latin typeface="+mn-lt"/>
                        <a:ea typeface="Calibri"/>
                        <a:cs typeface="Times New Roman"/>
                      </a:endParaRPr>
                    </a:p>
                  </a:txBody>
                  <a:tcPr marL="55807" marR="558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,951</a:t>
                      </a:r>
                      <a:endParaRPr lang="es-EC" sz="1050">
                        <a:solidFill>
                          <a:srgbClr val="000000"/>
                        </a:solidFill>
                        <a:effectLst/>
                        <a:latin typeface="+mn-lt"/>
                        <a:ea typeface="Calibri"/>
                        <a:cs typeface="Times New Roman"/>
                      </a:endParaRPr>
                    </a:p>
                  </a:txBody>
                  <a:tcPr marL="55807" marR="558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w="12700" cap="flat" cmpd="sng" algn="ctr">
                      <a:solidFill>
                        <a:srgbClr val="000000"/>
                      </a:solidFill>
                      <a:prstDash val="solid"/>
                      <a:round/>
                      <a:headEnd type="none" w="med" len="med"/>
                      <a:tailEnd type="none" w="med" len="med"/>
                    </a:lnT>
                    <a:lnB>
                      <a:noFill/>
                    </a:lnB>
                  </a:tcPr>
                </a:tc>
              </a:tr>
              <a:tr h="329213">
                <a:tc>
                  <a:txBody>
                    <a:bodyPr/>
                    <a:lstStyle/>
                    <a:p>
                      <a:pPr marR="38100">
                        <a:lnSpc>
                          <a:spcPct val="115000"/>
                        </a:lnSpc>
                        <a:spcAft>
                          <a:spcPts val="0"/>
                        </a:spcAft>
                      </a:pPr>
                      <a:r>
                        <a:rPr lang="es-EC" sz="1100" dirty="0">
                          <a:solidFill>
                            <a:srgbClr val="000000"/>
                          </a:solidFill>
                          <a:effectLst/>
                          <a:latin typeface="+mn-lt"/>
                          <a:ea typeface="Calibri"/>
                          <a:cs typeface="Times New Roman"/>
                        </a:rPr>
                        <a:t>ICcc_El personal porta adecuadamente el uniforme del hospital</a:t>
                      </a:r>
                      <a:endParaRPr lang="es-EC" sz="1050" dirty="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,954</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29213">
                <a:tc>
                  <a:txBody>
                    <a:bodyPr/>
                    <a:lstStyle/>
                    <a:p>
                      <a:pPr marR="38100">
                        <a:lnSpc>
                          <a:spcPct val="115000"/>
                        </a:lnSpc>
                        <a:spcAft>
                          <a:spcPts val="0"/>
                        </a:spcAft>
                      </a:pPr>
                      <a:r>
                        <a:rPr lang="es-EC" sz="1100" dirty="0">
                          <a:solidFill>
                            <a:srgbClr val="000000"/>
                          </a:solidFill>
                          <a:effectLst/>
                          <a:latin typeface="+mn-lt"/>
                          <a:ea typeface="Calibri"/>
                          <a:cs typeface="Times New Roman"/>
                        </a:rPr>
                        <a:t>ICcc_La equidad de género entre el personal es percibido por el usuario</a:t>
                      </a:r>
                      <a:endParaRPr lang="es-EC" sz="1050" dirty="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,953</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29213">
                <a:tc>
                  <a:txBody>
                    <a:bodyPr/>
                    <a:lstStyle/>
                    <a:p>
                      <a:pPr marR="38100">
                        <a:lnSpc>
                          <a:spcPct val="115000"/>
                        </a:lnSpc>
                        <a:spcAft>
                          <a:spcPts val="0"/>
                        </a:spcAft>
                      </a:pPr>
                      <a:r>
                        <a:rPr lang="es-EC" sz="1100" dirty="0">
                          <a:solidFill>
                            <a:srgbClr val="000000"/>
                          </a:solidFill>
                          <a:effectLst/>
                          <a:latin typeface="+mn-lt"/>
                          <a:ea typeface="Calibri"/>
                          <a:cs typeface="Times New Roman"/>
                        </a:rPr>
                        <a:t>ICcc_El hospital cuenta con personal discapacitado</a:t>
                      </a:r>
                      <a:endParaRPr lang="es-EC" sz="1050" dirty="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,956</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29213">
                <a:tc>
                  <a:txBody>
                    <a:bodyPr/>
                    <a:lstStyle/>
                    <a:p>
                      <a:pPr marR="38100">
                        <a:lnSpc>
                          <a:spcPct val="115000"/>
                        </a:lnSpc>
                        <a:spcAft>
                          <a:spcPts val="0"/>
                        </a:spcAft>
                      </a:pPr>
                      <a:r>
                        <a:rPr lang="es-EC" sz="1100">
                          <a:solidFill>
                            <a:srgbClr val="000000"/>
                          </a:solidFill>
                          <a:effectLst/>
                          <a:latin typeface="+mn-lt"/>
                          <a:ea typeface="Calibri"/>
                          <a:cs typeface="Times New Roman"/>
                        </a:rPr>
                        <a:t>ICpv_El valor que cancela por el servicio recibido es justo</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,957</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29213">
                <a:tc>
                  <a:txBody>
                    <a:bodyPr/>
                    <a:lstStyle/>
                    <a:p>
                      <a:pPr marR="38100">
                        <a:lnSpc>
                          <a:spcPct val="115000"/>
                        </a:lnSpc>
                        <a:spcAft>
                          <a:spcPts val="0"/>
                        </a:spcAft>
                      </a:pPr>
                      <a:r>
                        <a:rPr lang="es-EC" sz="1100">
                          <a:solidFill>
                            <a:srgbClr val="000000"/>
                          </a:solidFill>
                          <a:effectLst/>
                          <a:latin typeface="+mn-lt"/>
                          <a:ea typeface="Calibri"/>
                          <a:cs typeface="Times New Roman"/>
                        </a:rPr>
                        <a:t>ICpv_El hospital cumple con todas sus expectativas</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,953</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dirty="0">
                          <a:solidFill>
                            <a:srgbClr val="000000"/>
                          </a:solidFill>
                          <a:effectLst/>
                          <a:latin typeface="+mn-lt"/>
                          <a:ea typeface="Calibri"/>
                          <a:cs typeface="Times New Roman"/>
                        </a:rPr>
                        <a:t> </a:t>
                      </a:r>
                      <a:endParaRPr lang="es-EC" sz="1050" dirty="0">
                        <a:solidFill>
                          <a:srgbClr val="000000"/>
                        </a:solidFill>
                        <a:effectLst/>
                        <a:latin typeface="+mn-lt"/>
                        <a:ea typeface="Calibri"/>
                        <a:cs typeface="Times New Roman"/>
                      </a:endParaRPr>
                    </a:p>
                  </a:txBody>
                  <a:tcPr marL="55807" marR="55807" marT="0" marB="0">
                    <a:lnL>
                      <a:noFill/>
                    </a:lnL>
                    <a:lnR>
                      <a:noFill/>
                    </a:lnR>
                    <a:lnT>
                      <a:noFill/>
                    </a:lnT>
                    <a:lnB>
                      <a:noFill/>
                    </a:lnB>
                  </a:tcPr>
                </a:tc>
              </a:tr>
              <a:tr h="329213">
                <a:tc>
                  <a:txBody>
                    <a:bodyPr/>
                    <a:lstStyle/>
                    <a:p>
                      <a:pPr marR="38100">
                        <a:lnSpc>
                          <a:spcPct val="115000"/>
                        </a:lnSpc>
                        <a:spcAft>
                          <a:spcPts val="0"/>
                        </a:spcAft>
                      </a:pPr>
                      <a:r>
                        <a:rPr lang="es-EC" sz="1100">
                          <a:solidFill>
                            <a:srgbClr val="000000"/>
                          </a:solidFill>
                          <a:effectLst/>
                          <a:latin typeface="+mn-lt"/>
                          <a:ea typeface="Calibri"/>
                          <a:cs typeface="Times New Roman"/>
                        </a:rPr>
                        <a:t>ICpv_En general, se siente satisfecho con el hospital</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,952</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89053">
                <a:tc>
                  <a:txBody>
                    <a:bodyPr/>
                    <a:lstStyle/>
                    <a:p>
                      <a:pPr marR="38100">
                        <a:lnSpc>
                          <a:spcPct val="115000"/>
                        </a:lnSpc>
                        <a:spcAft>
                          <a:spcPts val="0"/>
                        </a:spcAft>
                      </a:pPr>
                      <a:r>
                        <a:rPr lang="es-EC" sz="1100">
                          <a:solidFill>
                            <a:srgbClr val="000000"/>
                          </a:solidFill>
                          <a:effectLst/>
                          <a:latin typeface="+mn-lt"/>
                          <a:ea typeface="Calibri"/>
                          <a:cs typeface="Times New Roman"/>
                        </a:rPr>
                        <a:t>CCfc_Existe discriminación por parte del hospital en cuanto a la raza, creencias, religión o genero del usuario</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,839</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,801</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89053">
                <a:tc>
                  <a:txBody>
                    <a:bodyPr/>
                    <a:lstStyle/>
                    <a:p>
                      <a:pPr marR="38100">
                        <a:lnSpc>
                          <a:spcPct val="115000"/>
                        </a:lnSpc>
                        <a:spcAft>
                          <a:spcPts val="0"/>
                        </a:spcAft>
                      </a:pPr>
                      <a:r>
                        <a:rPr lang="es-EC" sz="1100">
                          <a:solidFill>
                            <a:srgbClr val="000000"/>
                          </a:solidFill>
                          <a:effectLst/>
                          <a:latin typeface="+mn-lt"/>
                          <a:ea typeface="Calibri"/>
                          <a:cs typeface="Times New Roman"/>
                        </a:rPr>
                        <a:t>CCfc_El hospital cuenta con espacios para la movilidad de usuarios discapacitados</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,772</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89053">
                <a:tc>
                  <a:txBody>
                    <a:bodyPr/>
                    <a:lstStyle/>
                    <a:p>
                      <a:pPr marR="38100">
                        <a:lnSpc>
                          <a:spcPct val="115000"/>
                        </a:lnSpc>
                        <a:spcAft>
                          <a:spcPts val="0"/>
                        </a:spcAft>
                      </a:pPr>
                      <a:r>
                        <a:rPr lang="es-EC" sz="1100">
                          <a:solidFill>
                            <a:srgbClr val="000000"/>
                          </a:solidFill>
                          <a:effectLst/>
                          <a:latin typeface="+mn-lt"/>
                          <a:ea typeface="Calibri"/>
                          <a:cs typeface="Times New Roman"/>
                        </a:rPr>
                        <a:t>CCfc_Usted considera que los usuarios que asisten al hospital son personas de economía solvente, media y baja</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,812</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29213">
                <a:tc>
                  <a:txBody>
                    <a:bodyPr/>
                    <a:lstStyle/>
                    <a:p>
                      <a:pPr marR="38100">
                        <a:lnSpc>
                          <a:spcPct val="115000"/>
                        </a:lnSpc>
                        <a:spcAft>
                          <a:spcPts val="0"/>
                        </a:spcAft>
                      </a:pPr>
                      <a:r>
                        <a:rPr lang="es-EC" sz="1100" dirty="0">
                          <a:solidFill>
                            <a:srgbClr val="000000"/>
                          </a:solidFill>
                          <a:effectLst/>
                          <a:latin typeface="+mn-lt"/>
                          <a:ea typeface="Calibri"/>
                          <a:cs typeface="Times New Roman"/>
                        </a:rPr>
                        <a:t>CCfs_Usted recomendaría este hospital a otras personas</a:t>
                      </a:r>
                      <a:endParaRPr lang="es-EC" sz="1050" dirty="0">
                        <a:solidFill>
                          <a:srgbClr val="000000"/>
                        </a:solidFill>
                        <a:effectLst/>
                        <a:latin typeface="+mn-lt"/>
                        <a:ea typeface="Calibri"/>
                        <a:cs typeface="Times New Roman"/>
                      </a:endParaRPr>
                    </a:p>
                  </a:txBody>
                  <a:tcPr marL="55807" marR="55807"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,768</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55807" marR="55807" marT="0" marB="0">
                    <a:lnL>
                      <a:noFill/>
                    </a:lnL>
                    <a:lnR>
                      <a:noFill/>
                    </a:lnR>
                    <a:lnT>
                      <a:noFill/>
                    </a:lnT>
                    <a:lnB>
                      <a:noFill/>
                    </a:lnB>
                  </a:tcPr>
                </a:tc>
              </a:tr>
              <a:tr h="379914">
                <a:tc>
                  <a:txBody>
                    <a:bodyPr/>
                    <a:lstStyle/>
                    <a:p>
                      <a:pPr marR="38100">
                        <a:lnSpc>
                          <a:spcPct val="115000"/>
                        </a:lnSpc>
                        <a:spcAft>
                          <a:spcPts val="0"/>
                        </a:spcAft>
                      </a:pPr>
                      <a:r>
                        <a:rPr lang="es-EC" sz="1100">
                          <a:solidFill>
                            <a:srgbClr val="000000"/>
                          </a:solidFill>
                          <a:effectLst/>
                          <a:latin typeface="+mn-lt"/>
                          <a:ea typeface="Calibri"/>
                          <a:cs typeface="Times New Roman"/>
                        </a:rPr>
                        <a:t>CCfs_Asiste a este hospital por referencias familiares, amistades o conocidos.</a:t>
                      </a:r>
                      <a:endParaRPr lang="es-EC" sz="1050">
                        <a:solidFill>
                          <a:srgbClr val="000000"/>
                        </a:solidFill>
                        <a:effectLst/>
                        <a:latin typeface="+mn-lt"/>
                        <a:ea typeface="Calibri"/>
                        <a:cs typeface="Times New Roman"/>
                      </a:endParaRPr>
                    </a:p>
                  </a:txBody>
                  <a:tcPr marL="55807" marR="5580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,764</a:t>
                      </a:r>
                      <a:endParaRPr lang="es-EC" sz="1050">
                        <a:solidFill>
                          <a:srgbClr val="000000"/>
                        </a:solidFill>
                        <a:effectLst/>
                        <a:latin typeface="+mn-lt"/>
                        <a:ea typeface="Calibri"/>
                        <a:cs typeface="Times New Roman"/>
                      </a:endParaRPr>
                    </a:p>
                  </a:txBody>
                  <a:tcPr marL="55807" marR="558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55807" marR="558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i="1" dirty="0">
                          <a:solidFill>
                            <a:srgbClr val="000000"/>
                          </a:solidFill>
                          <a:effectLst/>
                          <a:latin typeface="+mn-lt"/>
                          <a:ea typeface="Calibri"/>
                          <a:cs typeface="Times New Roman"/>
                        </a:rPr>
                        <a:t> </a:t>
                      </a:r>
                      <a:endParaRPr lang="es-EC" sz="1050" dirty="0">
                        <a:solidFill>
                          <a:srgbClr val="000000"/>
                        </a:solidFill>
                        <a:effectLst/>
                        <a:latin typeface="+mn-lt"/>
                        <a:ea typeface="Calibri"/>
                        <a:cs typeface="Times New Roman"/>
                      </a:endParaRPr>
                    </a:p>
                  </a:txBody>
                  <a:tcPr marL="55807" marR="55807"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20305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629249"/>
          </a:xfrm>
        </p:spPr>
        <p:txBody>
          <a:bodyPr>
            <a:noAutofit/>
          </a:bodyPr>
          <a:lstStyle/>
          <a:p>
            <a:r>
              <a:rPr lang="es-MX" b="1" dirty="0">
                <a:solidFill>
                  <a:schemeClr val="tx1"/>
                </a:solidFill>
              </a:rPr>
              <a:t>Marco metodológico</a:t>
            </a:r>
          </a:p>
        </p:txBody>
      </p:sp>
      <p:sp>
        <p:nvSpPr>
          <p:cNvPr id="4" name="Marcador de fecha 3"/>
          <p:cNvSpPr>
            <a:spLocks noGrp="1"/>
          </p:cNvSpPr>
          <p:nvPr>
            <p:ph type="dt" sz="half" idx="10"/>
          </p:nvPr>
        </p:nvSpPr>
        <p:spPr/>
        <p:txBody>
          <a:bodyPr/>
          <a:lstStyle/>
          <a:p>
            <a:fld id="{737D10D0-2BC4-40AB-8FBE-15D9215AF531}" type="datetime1">
              <a:rPr lang="es-MX" smtClean="0"/>
              <a:t>07/08/2018</a:t>
            </a:fld>
            <a:endParaRPr lang="es-MX"/>
          </a:p>
        </p:txBody>
      </p:sp>
      <p:sp>
        <p:nvSpPr>
          <p:cNvPr id="6" name="Marcador de número de diapositiva 5"/>
          <p:cNvSpPr>
            <a:spLocks noGrp="1"/>
          </p:cNvSpPr>
          <p:nvPr>
            <p:ph type="sldNum" sz="quarter" idx="12"/>
          </p:nvPr>
        </p:nvSpPr>
        <p:spPr/>
        <p:txBody>
          <a:bodyPr/>
          <a:lstStyle/>
          <a:p>
            <a:fld id="{5AAC4D2F-E232-4B56-AB26-83DA6C15B0EA}" type="slidenum">
              <a:rPr lang="es-MX" smtClean="0"/>
              <a:t>19</a:t>
            </a:fld>
            <a:endParaRPr lang="es-MX"/>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230676"/>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V</a:t>
            </a: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alidación del instrumento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723713989"/>
              </p:ext>
            </p:extLst>
          </p:nvPr>
        </p:nvGraphicFramePr>
        <p:xfrm>
          <a:off x="602896" y="2112549"/>
          <a:ext cx="6698656" cy="4315546"/>
        </p:xfrm>
        <a:graphic>
          <a:graphicData uri="http://schemas.openxmlformats.org/drawingml/2006/table">
            <a:tbl>
              <a:tblPr firstRow="1" firstCol="1" bandRow="1"/>
              <a:tblGrid>
                <a:gridCol w="3321194"/>
                <a:gridCol w="912357"/>
                <a:gridCol w="1044990"/>
                <a:gridCol w="1420115"/>
              </a:tblGrid>
              <a:tr h="378395">
                <a:tc>
                  <a:txBody>
                    <a:bodyPr/>
                    <a:lstStyle/>
                    <a:p>
                      <a:pPr algn="ctr">
                        <a:lnSpc>
                          <a:spcPct val="115000"/>
                        </a:lnSpc>
                        <a:spcAft>
                          <a:spcPts val="0"/>
                        </a:spcAft>
                      </a:pPr>
                      <a:r>
                        <a:rPr lang="es-EC" sz="1100" b="1" dirty="0">
                          <a:solidFill>
                            <a:srgbClr val="000000"/>
                          </a:solidFill>
                          <a:effectLst/>
                          <a:latin typeface="+mn-lt"/>
                          <a:ea typeface="Calibri"/>
                          <a:cs typeface="Times New Roman"/>
                        </a:rPr>
                        <a:t>VARIABLES</a:t>
                      </a:r>
                      <a:endParaRPr lang="es-EC" sz="1050" dirty="0">
                        <a:solidFill>
                          <a:srgbClr val="000000"/>
                        </a:solidFill>
                        <a:effectLst/>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α</a:t>
                      </a:r>
                      <a:endParaRPr lang="es-EC" sz="1050">
                        <a:solidFill>
                          <a:srgbClr val="000000"/>
                        </a:solidFill>
                        <a:effectLst/>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ACCIÓN</a:t>
                      </a:r>
                      <a:endParaRPr lang="es-EC" sz="1050">
                        <a:solidFill>
                          <a:srgbClr val="000000"/>
                        </a:solidFill>
                        <a:effectLst/>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b="1">
                          <a:solidFill>
                            <a:srgbClr val="000000"/>
                          </a:solidFill>
                          <a:effectLst/>
                          <a:latin typeface="+mn-lt"/>
                          <a:ea typeface="Calibri"/>
                          <a:cs typeface="Times New Roman"/>
                        </a:rPr>
                        <a:t>α DIMENSIÓN</a:t>
                      </a:r>
                      <a:endParaRPr lang="es-EC" sz="1050">
                        <a:solidFill>
                          <a:srgbClr val="000000"/>
                        </a:solidFill>
                        <a:effectLst/>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281">
                <a:tc>
                  <a:txBody>
                    <a:bodyPr/>
                    <a:lstStyle/>
                    <a:p>
                      <a:pPr marR="38100">
                        <a:lnSpc>
                          <a:spcPct val="115000"/>
                        </a:lnSpc>
                        <a:spcAft>
                          <a:spcPts val="0"/>
                        </a:spcAft>
                      </a:pPr>
                      <a:r>
                        <a:rPr lang="es-EC" sz="1100">
                          <a:solidFill>
                            <a:srgbClr val="000000"/>
                          </a:solidFill>
                          <a:effectLst/>
                          <a:latin typeface="+mn-lt"/>
                          <a:ea typeface="Calibri"/>
                          <a:cs typeface="Times New Roman"/>
                        </a:rPr>
                        <a:t>CCfp_Si tuviera que asistir a un hospital, su primera opción es este hospital</a:t>
                      </a:r>
                      <a:endParaRPr lang="es-EC" sz="1050">
                        <a:solidFill>
                          <a:srgbClr val="000000"/>
                        </a:solidFill>
                        <a:effectLst/>
                        <a:latin typeface="+mn-lt"/>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,761</a:t>
                      </a:r>
                      <a:endParaRPr lang="es-EC" sz="1050">
                        <a:solidFill>
                          <a:srgbClr val="000000"/>
                        </a:solidFill>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78395">
                <a:tc>
                  <a:txBody>
                    <a:bodyPr/>
                    <a:lstStyle/>
                    <a:p>
                      <a:pPr marR="38100">
                        <a:lnSpc>
                          <a:spcPct val="115000"/>
                        </a:lnSpc>
                        <a:spcAft>
                          <a:spcPts val="0"/>
                        </a:spcAft>
                      </a:pPr>
                      <a:r>
                        <a:rPr lang="es-EC" sz="1100">
                          <a:solidFill>
                            <a:srgbClr val="000000"/>
                          </a:solidFill>
                          <a:effectLst/>
                          <a:latin typeface="+mn-lt"/>
                          <a:ea typeface="Calibri"/>
                          <a:cs typeface="Times New Roman"/>
                        </a:rPr>
                        <a:t>CCfp_Le es más factible recibir atención en su hospital</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,783</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r>
              <a:tr h="400281">
                <a:tc>
                  <a:txBody>
                    <a:bodyPr/>
                    <a:lstStyle/>
                    <a:p>
                      <a:pPr marR="38100">
                        <a:lnSpc>
                          <a:spcPct val="115000"/>
                        </a:lnSpc>
                        <a:spcAft>
                          <a:spcPts val="0"/>
                        </a:spcAft>
                      </a:pPr>
                      <a:r>
                        <a:rPr lang="es-EC" sz="1100">
                          <a:solidFill>
                            <a:srgbClr val="000000"/>
                          </a:solidFill>
                          <a:effectLst/>
                          <a:latin typeface="+mn-lt"/>
                          <a:ea typeface="Calibri"/>
                          <a:cs typeface="Times New Roman"/>
                        </a:rPr>
                        <a:t>CCfps_El servicio prestado por parte del hospital es de calidad</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,761</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r>
              <a:tr h="600421">
                <a:tc>
                  <a:txBody>
                    <a:bodyPr/>
                    <a:lstStyle/>
                    <a:p>
                      <a:pPr marR="38100">
                        <a:lnSpc>
                          <a:spcPct val="115000"/>
                        </a:lnSpc>
                        <a:spcAft>
                          <a:spcPts val="0"/>
                        </a:spcAft>
                      </a:pPr>
                      <a:r>
                        <a:rPr lang="es-EC" sz="1100">
                          <a:solidFill>
                            <a:srgbClr val="000000"/>
                          </a:solidFill>
                          <a:effectLst/>
                          <a:latin typeface="+mn-lt"/>
                          <a:ea typeface="Calibri"/>
                          <a:cs typeface="Times New Roman"/>
                        </a:rPr>
                        <a:t>CCfps_El hospital cuenta con la medicación, equipo médico, instalaciones, entre otros factores para ser considerado de III nivel</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,776</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dirty="0">
                          <a:solidFill>
                            <a:srgbClr val="000000"/>
                          </a:solidFill>
                          <a:effectLst/>
                          <a:latin typeface="+mn-lt"/>
                          <a:ea typeface="Calibri"/>
                          <a:cs typeface="Times New Roman"/>
                        </a:rPr>
                        <a:t> </a:t>
                      </a:r>
                      <a:endParaRPr lang="es-EC" sz="1050" dirty="0">
                        <a:solidFill>
                          <a:srgbClr val="000000"/>
                        </a:solidFill>
                        <a:effectLst/>
                        <a:latin typeface="+mn-lt"/>
                        <a:ea typeface="Calibri"/>
                        <a:cs typeface="Times New Roman"/>
                      </a:endParaRPr>
                    </a:p>
                  </a:txBody>
                  <a:tcPr marL="68580" marR="68580" marT="0" marB="0">
                    <a:lnL>
                      <a:noFill/>
                    </a:lnL>
                    <a:lnR>
                      <a:noFill/>
                    </a:lnR>
                    <a:lnT>
                      <a:noFill/>
                    </a:lnT>
                    <a:lnB>
                      <a:noFill/>
                    </a:lnB>
                  </a:tcPr>
                </a:tc>
              </a:tr>
              <a:tr h="400281">
                <a:tc>
                  <a:txBody>
                    <a:bodyPr/>
                    <a:lstStyle/>
                    <a:p>
                      <a:pPr marR="38100">
                        <a:lnSpc>
                          <a:spcPct val="115000"/>
                        </a:lnSpc>
                        <a:spcAft>
                          <a:spcPts val="0"/>
                        </a:spcAft>
                      </a:pPr>
                      <a:r>
                        <a:rPr lang="es-EC" sz="1100">
                          <a:solidFill>
                            <a:srgbClr val="000000"/>
                          </a:solidFill>
                          <a:effectLst/>
                          <a:latin typeface="+mn-lt"/>
                          <a:ea typeface="Calibri"/>
                          <a:cs typeface="Times New Roman"/>
                        </a:rPr>
                        <a:t>CCpc_Usted considera que el servicio prestado por parte del hospital es un motivo para elegirlo</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,768</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r>
              <a:tr h="378395">
                <a:tc>
                  <a:txBody>
                    <a:bodyPr/>
                    <a:lstStyle/>
                    <a:p>
                      <a:pPr marR="38100">
                        <a:lnSpc>
                          <a:spcPct val="115000"/>
                        </a:lnSpc>
                        <a:spcAft>
                          <a:spcPts val="0"/>
                        </a:spcAft>
                      </a:pPr>
                      <a:r>
                        <a:rPr lang="es-EC" sz="1100">
                          <a:solidFill>
                            <a:srgbClr val="000000"/>
                          </a:solidFill>
                          <a:effectLst/>
                          <a:latin typeface="+mn-lt"/>
                          <a:ea typeface="Calibri"/>
                          <a:cs typeface="Times New Roman"/>
                        </a:rPr>
                        <a:t>CCpc_Ha buscado otros hospitales como opciones</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,829</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r>
              <a:tr h="378395">
                <a:tc>
                  <a:txBody>
                    <a:bodyPr/>
                    <a:lstStyle/>
                    <a:p>
                      <a:pPr marR="38100">
                        <a:lnSpc>
                          <a:spcPct val="115000"/>
                        </a:lnSpc>
                        <a:spcAft>
                          <a:spcPts val="0"/>
                        </a:spcAft>
                      </a:pPr>
                      <a:r>
                        <a:rPr lang="es-EC" sz="1100">
                          <a:solidFill>
                            <a:srgbClr val="000000"/>
                          </a:solidFill>
                          <a:effectLst/>
                          <a:latin typeface="+mn-lt"/>
                          <a:ea typeface="Calibri"/>
                          <a:cs typeface="Times New Roman"/>
                        </a:rPr>
                        <a:t>CCpc_Usted ha comparado otros hospitales con este</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,823</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r>
              <a:tr h="600421">
                <a:tc>
                  <a:txBody>
                    <a:bodyPr/>
                    <a:lstStyle/>
                    <a:p>
                      <a:pPr marR="38100">
                        <a:lnSpc>
                          <a:spcPct val="115000"/>
                        </a:lnSpc>
                        <a:spcAft>
                          <a:spcPts val="0"/>
                        </a:spcAft>
                      </a:pPr>
                      <a:r>
                        <a:rPr lang="es-EC" sz="1100">
                          <a:solidFill>
                            <a:srgbClr val="000000"/>
                          </a:solidFill>
                          <a:effectLst/>
                          <a:latin typeface="+mn-lt"/>
                          <a:ea typeface="Calibri"/>
                          <a:cs typeface="Times New Roman"/>
                        </a:rPr>
                        <a:t>CCpc_Personal de calidad, transparencia, ética y responsabilidad, son características por las cuales elige este hospital</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a:noFill/>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,769</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c>
                  <a:txBody>
                    <a:bodyPr/>
                    <a:lstStyle/>
                    <a:p>
                      <a:pPr algn="ctr">
                        <a:lnSpc>
                          <a:spcPct val="115000"/>
                        </a:lnSpc>
                        <a:spcAft>
                          <a:spcPts val="0"/>
                        </a:spcAft>
                      </a:pPr>
                      <a:r>
                        <a:rPr lang="es-EC" sz="1100" i="1">
                          <a:solidFill>
                            <a:srgbClr val="000000"/>
                          </a:solidFill>
                          <a:effectLst/>
                          <a:latin typeface="+mn-lt"/>
                          <a:ea typeface="Calibri"/>
                          <a:cs typeface="Times New Roman"/>
                        </a:rPr>
                        <a:t> </a:t>
                      </a:r>
                      <a:endParaRPr lang="es-EC" sz="1050">
                        <a:solidFill>
                          <a:srgbClr val="000000"/>
                        </a:solidFill>
                        <a:effectLst/>
                        <a:latin typeface="+mn-lt"/>
                        <a:ea typeface="Calibri"/>
                        <a:cs typeface="Times New Roman"/>
                      </a:endParaRPr>
                    </a:p>
                  </a:txBody>
                  <a:tcPr marL="68580" marR="68580" marT="0" marB="0">
                    <a:lnL>
                      <a:noFill/>
                    </a:lnL>
                    <a:lnR>
                      <a:noFill/>
                    </a:lnR>
                    <a:lnT>
                      <a:noFill/>
                    </a:lnT>
                    <a:lnB>
                      <a:noFill/>
                    </a:lnB>
                  </a:tcPr>
                </a:tc>
              </a:tr>
              <a:tr h="400281">
                <a:tc>
                  <a:txBody>
                    <a:bodyPr/>
                    <a:lstStyle/>
                    <a:p>
                      <a:pPr marR="38100">
                        <a:lnSpc>
                          <a:spcPct val="115000"/>
                        </a:lnSpc>
                        <a:spcAft>
                          <a:spcPts val="0"/>
                        </a:spcAft>
                      </a:pPr>
                      <a:r>
                        <a:rPr lang="es-EC" sz="1100">
                          <a:solidFill>
                            <a:srgbClr val="000000"/>
                          </a:solidFill>
                          <a:effectLst/>
                          <a:latin typeface="+mn-lt"/>
                          <a:ea typeface="Calibri"/>
                          <a:cs typeface="Times New Roman"/>
                        </a:rPr>
                        <a:t>CCpc_le gustaría recibir notificaciones de citas médicas o información relevante por parte del hospital</a:t>
                      </a:r>
                      <a:endParaRPr lang="es-EC" sz="1050">
                        <a:solidFill>
                          <a:srgbClr val="000000"/>
                        </a:solidFill>
                        <a:effectLst/>
                        <a:latin typeface="+mn-lt"/>
                        <a:ea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0"/>
                        </a:spcAft>
                      </a:pPr>
                      <a:r>
                        <a:rPr lang="es-EC" sz="1100">
                          <a:solidFill>
                            <a:srgbClr val="000000"/>
                          </a:solidFill>
                          <a:effectLst/>
                          <a:latin typeface="+mn-lt"/>
                          <a:ea typeface="Calibri"/>
                          <a:cs typeface="Times New Roman"/>
                        </a:rPr>
                        <a:t>,783</a:t>
                      </a:r>
                      <a:endParaRPr lang="es-EC" sz="1050">
                        <a:solidFill>
                          <a:srgbClr val="000000"/>
                        </a:solidFill>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mn-lt"/>
                          <a:ea typeface="Calibri"/>
                          <a:cs typeface="Times New Roman"/>
                        </a:rPr>
                        <a:t>Se acepta</a:t>
                      </a:r>
                      <a:endParaRPr lang="es-EC" sz="1050">
                        <a:solidFill>
                          <a:srgbClr val="000000"/>
                        </a:solidFill>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i="1" dirty="0">
                          <a:solidFill>
                            <a:srgbClr val="000000"/>
                          </a:solidFill>
                          <a:effectLst/>
                          <a:latin typeface="+mn-lt"/>
                          <a:ea typeface="Calibri"/>
                          <a:cs typeface="Times New Roman"/>
                        </a:rPr>
                        <a:t> </a:t>
                      </a:r>
                      <a:endParaRPr lang="es-EC" sz="1050" dirty="0">
                        <a:solidFill>
                          <a:srgbClr val="000000"/>
                        </a:solidFill>
                        <a:effectLst/>
                        <a:latin typeface="+mn-lt"/>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7451677" y="2714478"/>
            <a:ext cx="4409065" cy="3052054"/>
          </a:xfrm>
          <a:prstGeom prst="rect">
            <a:avLst/>
          </a:prstGeom>
        </p:spPr>
        <p:txBody>
          <a:bodyPr wrap="square">
            <a:spAutoFit/>
          </a:bodyPr>
          <a:lstStyle/>
          <a:p>
            <a:pPr algn="just">
              <a:lnSpc>
                <a:spcPct val="115000"/>
              </a:lnSpc>
              <a:spcAft>
                <a:spcPts val="1000"/>
              </a:spcAft>
            </a:pPr>
            <a:r>
              <a:rPr lang="es-EC" sz="1200" i="1" dirty="0">
                <a:ea typeface="Calibri"/>
                <a:cs typeface="Times New Roman"/>
              </a:rPr>
              <a:t>Nota: </a:t>
            </a:r>
            <a:r>
              <a:rPr lang="es-EC" sz="1200" dirty="0">
                <a:ea typeface="Calibri"/>
                <a:cs typeface="Times New Roman"/>
              </a:rPr>
              <a:t>Análisis de Fiabilidad Interna con modelo de Alfa de </a:t>
            </a:r>
            <a:r>
              <a:rPr lang="es-EC" sz="1200" dirty="0" err="1">
                <a:ea typeface="Calibri"/>
                <a:cs typeface="Times New Roman"/>
              </a:rPr>
              <a:t>Cronbach</a:t>
            </a:r>
            <a:r>
              <a:rPr lang="es-EC" sz="1200" dirty="0">
                <a:ea typeface="Calibri"/>
                <a:cs typeface="Times New Roman"/>
              </a:rPr>
              <a:t>, SPSS. α=Alfa de </a:t>
            </a:r>
            <a:r>
              <a:rPr lang="es-EC" sz="1200" dirty="0" err="1">
                <a:ea typeface="Calibri"/>
                <a:cs typeface="Times New Roman"/>
              </a:rPr>
              <a:t>Cronbach</a:t>
            </a:r>
            <a:r>
              <a:rPr lang="es-EC" sz="1200" dirty="0">
                <a:ea typeface="Calibri"/>
                <a:cs typeface="Times New Roman"/>
              </a:rPr>
              <a:t> si se elimina un elemento, Acción = se acepta o se elimina la dimensión de acuerdo al resultado, valor de comparación α&gt;=.6  </a:t>
            </a:r>
            <a:r>
              <a:rPr lang="es-EC" sz="1200" dirty="0" err="1">
                <a:solidFill>
                  <a:srgbClr val="000000"/>
                </a:solidFill>
                <a:ea typeface="Calibri"/>
                <a:cs typeface="Times New Roman"/>
              </a:rPr>
              <a:t>ICic</a:t>
            </a:r>
            <a:r>
              <a:rPr lang="es-EC" sz="1200" dirty="0">
                <a:ea typeface="Calibri"/>
                <a:cs typeface="Times New Roman"/>
              </a:rPr>
              <a:t>=Imagen Corporativa - Identidad Corporativa, </a:t>
            </a:r>
            <a:r>
              <a:rPr lang="es-EC" sz="1200" dirty="0" err="1">
                <a:solidFill>
                  <a:srgbClr val="000000"/>
                </a:solidFill>
                <a:ea typeface="Calibri"/>
                <a:cs typeface="Times New Roman"/>
              </a:rPr>
              <a:t>ICcoc</a:t>
            </a:r>
            <a:r>
              <a:rPr lang="es-EC" sz="1200" dirty="0">
                <a:solidFill>
                  <a:srgbClr val="000000"/>
                </a:solidFill>
                <a:ea typeface="Calibri"/>
                <a:cs typeface="Times New Roman"/>
              </a:rPr>
              <a:t>=Imagen Corporativa – Comunicación Corporativa, </a:t>
            </a:r>
            <a:r>
              <a:rPr lang="es-EC" sz="1200" dirty="0" err="1">
                <a:solidFill>
                  <a:srgbClr val="000000"/>
                </a:solidFill>
                <a:ea typeface="Calibri"/>
                <a:cs typeface="Times New Roman"/>
              </a:rPr>
              <a:t>ICcc</a:t>
            </a:r>
            <a:r>
              <a:rPr lang="es-EC" sz="1200" dirty="0">
                <a:solidFill>
                  <a:srgbClr val="000000"/>
                </a:solidFill>
                <a:ea typeface="Calibri"/>
                <a:cs typeface="Times New Roman"/>
              </a:rPr>
              <a:t>=Imagen Corporativa – Cultura Corporativa, </a:t>
            </a:r>
            <a:r>
              <a:rPr lang="es-EC" sz="1200" dirty="0" err="1">
                <a:solidFill>
                  <a:srgbClr val="000000"/>
                </a:solidFill>
                <a:ea typeface="Calibri"/>
                <a:cs typeface="Times New Roman"/>
              </a:rPr>
              <a:t>ICpv</a:t>
            </a:r>
            <a:r>
              <a:rPr lang="es-EC" sz="1200" dirty="0">
                <a:solidFill>
                  <a:srgbClr val="000000"/>
                </a:solidFill>
                <a:ea typeface="Calibri"/>
                <a:cs typeface="Times New Roman"/>
              </a:rPr>
              <a:t>=Imagen Corporativa – Propuesta de Valor, </a:t>
            </a:r>
            <a:r>
              <a:rPr lang="es-EC" sz="1200" dirty="0" err="1">
                <a:solidFill>
                  <a:srgbClr val="000000"/>
                </a:solidFill>
                <a:ea typeface="Calibri"/>
                <a:cs typeface="Times New Roman"/>
              </a:rPr>
              <a:t>CCfc</a:t>
            </a:r>
            <a:r>
              <a:rPr lang="es-EC" sz="1200" dirty="0">
                <a:solidFill>
                  <a:srgbClr val="000000"/>
                </a:solidFill>
                <a:ea typeface="Calibri"/>
                <a:cs typeface="Times New Roman"/>
              </a:rPr>
              <a:t>=Comportamiento del consumidor – Factor cultural, </a:t>
            </a:r>
            <a:r>
              <a:rPr lang="es-EC" sz="1200" dirty="0" err="1">
                <a:solidFill>
                  <a:srgbClr val="000000"/>
                </a:solidFill>
                <a:ea typeface="Calibri"/>
                <a:cs typeface="Times New Roman"/>
              </a:rPr>
              <a:t>CCfs</a:t>
            </a:r>
            <a:r>
              <a:rPr lang="es-EC" sz="1200" dirty="0">
                <a:solidFill>
                  <a:srgbClr val="000000"/>
                </a:solidFill>
                <a:ea typeface="Calibri"/>
                <a:cs typeface="Times New Roman"/>
              </a:rPr>
              <a:t>=Comportamiento del consumidor – Factor social, </a:t>
            </a:r>
            <a:r>
              <a:rPr lang="es-EC" sz="1200" dirty="0" err="1">
                <a:solidFill>
                  <a:srgbClr val="000000"/>
                </a:solidFill>
                <a:ea typeface="Calibri"/>
                <a:cs typeface="Times New Roman"/>
              </a:rPr>
              <a:t>CCfp</a:t>
            </a:r>
            <a:r>
              <a:rPr lang="es-EC" sz="1200" dirty="0">
                <a:solidFill>
                  <a:srgbClr val="000000"/>
                </a:solidFill>
                <a:ea typeface="Calibri"/>
                <a:cs typeface="Times New Roman"/>
              </a:rPr>
              <a:t>=Comportamiento del consumidor – Factor personal, </a:t>
            </a:r>
            <a:r>
              <a:rPr lang="es-EC" sz="1200" dirty="0" err="1">
                <a:solidFill>
                  <a:srgbClr val="000000"/>
                </a:solidFill>
                <a:ea typeface="Calibri"/>
                <a:cs typeface="Times New Roman"/>
              </a:rPr>
              <a:t>CCfps</a:t>
            </a:r>
            <a:r>
              <a:rPr lang="es-EC" sz="1200" dirty="0">
                <a:solidFill>
                  <a:srgbClr val="000000"/>
                </a:solidFill>
                <a:ea typeface="Calibri"/>
                <a:cs typeface="Times New Roman"/>
              </a:rPr>
              <a:t>=Comportamiento del consumidor – Factor psicológico, </a:t>
            </a:r>
            <a:r>
              <a:rPr lang="es-EC" sz="1200" dirty="0" err="1">
                <a:solidFill>
                  <a:srgbClr val="000000"/>
                </a:solidFill>
                <a:ea typeface="Calibri"/>
                <a:cs typeface="Times New Roman"/>
              </a:rPr>
              <a:t>CCpc</a:t>
            </a:r>
            <a:r>
              <a:rPr lang="es-EC" sz="1200" dirty="0">
                <a:solidFill>
                  <a:srgbClr val="000000"/>
                </a:solidFill>
                <a:ea typeface="Calibri"/>
                <a:cs typeface="Times New Roman"/>
              </a:rPr>
              <a:t>=Comportamiento del consumidor –Proceso de decisión de compra.</a:t>
            </a:r>
            <a:r>
              <a:rPr lang="es-EC" sz="1200" dirty="0">
                <a:ea typeface="Calibri"/>
                <a:cs typeface="Times New Roman"/>
              </a:rPr>
              <a:t> </a:t>
            </a:r>
            <a:r>
              <a:rPr lang="es-EC" sz="1200" i="1" dirty="0">
                <a:solidFill>
                  <a:srgbClr val="000000"/>
                </a:solidFill>
                <a:ea typeface="Calibri"/>
                <a:cs typeface="Times New Roman"/>
              </a:rPr>
              <a:t>Fuente:</a:t>
            </a:r>
            <a:r>
              <a:rPr lang="es-EC" sz="1200" dirty="0">
                <a:solidFill>
                  <a:srgbClr val="000000"/>
                </a:solidFill>
                <a:ea typeface="Calibri"/>
                <a:cs typeface="Times New Roman"/>
              </a:rPr>
              <a:t> Elaboración propia con base en resultados de encuesta piloto.</a:t>
            </a:r>
            <a:endParaRPr lang="es-EC" sz="1600" dirty="0">
              <a:effectLst/>
              <a:ea typeface="Calibri"/>
              <a:cs typeface="Times New Roman"/>
            </a:endParaRPr>
          </a:p>
        </p:txBody>
      </p:sp>
    </p:spTree>
    <p:extLst>
      <p:ext uri="{BB962C8B-B14F-4D97-AF65-F5344CB8AC3E}">
        <p14:creationId xmlns:p14="http://schemas.microsoft.com/office/powerpoint/2010/main" val="4120305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9555" y="2194561"/>
            <a:ext cx="9362942" cy="2813538"/>
          </a:xfrm>
        </p:spPr>
        <p:txBody>
          <a:bodyPr>
            <a:noAutofit/>
          </a:bodyPr>
          <a:lstStyle/>
          <a:p>
            <a:pPr algn="ctr"/>
            <a:r>
              <a:rPr lang="es-MX" sz="4400" dirty="0" smtClean="0">
                <a:solidFill>
                  <a:schemeClr val="tx1"/>
                </a:solidFill>
                <a:cs typeface="Calibri" panose="020F0502020204030204" pitchFamily="34" charset="0"/>
              </a:rPr>
              <a:t>I</a:t>
            </a:r>
            <a:r>
              <a:rPr lang="es-MX" sz="4400" cap="none" dirty="0" smtClean="0">
                <a:solidFill>
                  <a:schemeClr val="tx1"/>
                </a:solidFill>
                <a:cs typeface="Calibri" panose="020F0502020204030204" pitchFamily="34" charset="0"/>
              </a:rPr>
              <a:t>nfluencia de la imagen corporativa en el comportamiento del consumidor de los hospitales públicos y privados de III nivel del </a:t>
            </a:r>
            <a:r>
              <a:rPr lang="es-MX" sz="4400" dirty="0" smtClean="0">
                <a:solidFill>
                  <a:schemeClr val="tx1"/>
                </a:solidFill>
                <a:cs typeface="Calibri" panose="020F0502020204030204" pitchFamily="34" charset="0"/>
              </a:rPr>
              <a:t>DMQ</a:t>
            </a:r>
            <a:endParaRPr lang="es-MX" sz="4400" dirty="0">
              <a:solidFill>
                <a:schemeClr val="tx1"/>
              </a:solidFill>
            </a:endParaRPr>
          </a:p>
        </p:txBody>
      </p:sp>
      <p:pic>
        <p:nvPicPr>
          <p:cNvPr id="8" name="Imagen 7"/>
          <p:cNvPicPr>
            <a:picLocks noChangeAspect="1"/>
          </p:cNvPicPr>
          <p:nvPr/>
        </p:nvPicPr>
        <p:blipFill>
          <a:blip r:embed="rId2"/>
          <a:stretch>
            <a:fillRect/>
          </a:stretch>
        </p:blipFill>
        <p:spPr>
          <a:xfrm>
            <a:off x="7838518" y="518112"/>
            <a:ext cx="3896751" cy="959115"/>
          </a:xfrm>
          <a:prstGeom prst="rect">
            <a:avLst/>
          </a:prstGeom>
        </p:spPr>
      </p:pic>
    </p:spTree>
    <p:extLst>
      <p:ext uri="{BB962C8B-B14F-4D97-AF65-F5344CB8AC3E}">
        <p14:creationId xmlns:p14="http://schemas.microsoft.com/office/powerpoint/2010/main" val="3553799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378039"/>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Marco muestral</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Marcador de contenido 4"/>
          <p:cNvGraphicFramePr>
            <a:graphicFrameLocks/>
          </p:cNvGraphicFramePr>
          <p:nvPr>
            <p:extLst>
              <p:ext uri="{D42A27DB-BD31-4B8C-83A1-F6EECF244321}">
                <p14:modId xmlns:p14="http://schemas.microsoft.com/office/powerpoint/2010/main" val="468038289"/>
              </p:ext>
            </p:extLst>
          </p:nvPr>
        </p:nvGraphicFramePr>
        <p:xfrm>
          <a:off x="1607185" y="2253802"/>
          <a:ext cx="8947150" cy="4174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9574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378039"/>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Técnica de muestreo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Marcador de contenido 3"/>
          <p:cNvGraphicFramePr>
            <a:graphicFrameLocks/>
          </p:cNvGraphicFramePr>
          <p:nvPr>
            <p:extLst>
              <p:ext uri="{D42A27DB-BD31-4B8C-83A1-F6EECF244321}">
                <p14:modId xmlns:p14="http://schemas.microsoft.com/office/powerpoint/2010/main" val="3213178220"/>
              </p:ext>
            </p:extLst>
          </p:nvPr>
        </p:nvGraphicFramePr>
        <p:xfrm>
          <a:off x="1142996" y="2407275"/>
          <a:ext cx="10360029" cy="381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438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268857"/>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Cálculo de la muestra</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ítulo 1"/>
          <p:cNvSpPr txBox="1">
            <a:spLocks/>
          </p:cNvSpPr>
          <p:nvPr/>
        </p:nvSpPr>
        <p:spPr>
          <a:xfrm>
            <a:off x="684549" y="1937485"/>
            <a:ext cx="10792422"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defRPr/>
            </a:pPr>
            <a:r>
              <a:rPr lang="es-MX" sz="2200" dirty="0">
                <a:solidFill>
                  <a:schemeClr val="tx1"/>
                </a:solidFill>
                <a:latin typeface="+mn-lt"/>
              </a:rPr>
              <a:t>Para el cálculo de la muestra se usó la formula para poblaciones finitas </a:t>
            </a:r>
            <a:r>
              <a:rPr lang="es-MX" sz="2200" dirty="0" smtClean="0">
                <a:solidFill>
                  <a:schemeClr val="tx1"/>
                </a:solidFill>
                <a:latin typeface="+mn-lt"/>
              </a:rPr>
              <a:t>de </a:t>
            </a:r>
            <a:r>
              <a:rPr lang="es-EC" sz="2200" dirty="0" smtClean="0">
                <a:solidFill>
                  <a:schemeClr val="tx1"/>
                </a:solidFill>
                <a:latin typeface="+mn-lt"/>
              </a:rPr>
              <a:t>Scheffer </a:t>
            </a:r>
            <a:r>
              <a:rPr lang="es-EC" sz="2200" dirty="0">
                <a:solidFill>
                  <a:schemeClr val="tx1"/>
                </a:solidFill>
                <a:latin typeface="+mn-lt"/>
              </a:rPr>
              <a:t>(2006</a:t>
            </a:r>
            <a:r>
              <a:rPr lang="es-EC" sz="2200" dirty="0" smtClean="0">
                <a:solidFill>
                  <a:schemeClr val="tx1"/>
                </a:solidFill>
                <a:latin typeface="+mn-lt"/>
              </a:rPr>
              <a:t>)</a:t>
            </a:r>
            <a:r>
              <a:rPr lang="es-MX" sz="2200" dirty="0" smtClean="0">
                <a:solidFill>
                  <a:schemeClr val="tx1"/>
                </a:solidFill>
                <a:latin typeface="+mn-lt"/>
              </a:rPr>
              <a:t>:</a:t>
            </a:r>
            <a:endParaRPr lang="es-MX" sz="2200" dirty="0">
              <a:solidFill>
                <a:schemeClr val="tx1"/>
              </a:solidFill>
              <a:latin typeface="+mn-lt"/>
            </a:endParaRPr>
          </a:p>
        </p:txBody>
      </p:sp>
      <mc:AlternateContent xmlns:mc="http://schemas.openxmlformats.org/markup-compatibility/2006" xmlns:a14="http://schemas.microsoft.com/office/drawing/2010/main">
        <mc:Choice Requires="a14">
          <p:sp>
            <p:nvSpPr>
              <p:cNvPr id="3" name="Rectángulo 2"/>
              <p:cNvSpPr/>
              <p:nvPr/>
            </p:nvSpPr>
            <p:spPr>
              <a:xfrm>
                <a:off x="4526264" y="2704066"/>
                <a:ext cx="3108992" cy="694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𝑛</m:t>
                      </m:r>
                      <m:r>
                        <a:rPr lang="es-MX" i="0">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𝑁</m:t>
                          </m:r>
                          <m:r>
                            <a:rPr lang="es-MX" i="0">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𝑍</m:t>
                              </m:r>
                            </m:e>
                            <m:sup>
                              <m:r>
                                <a:rPr lang="es-MX" i="0">
                                  <a:latin typeface="Cambria Math" panose="02040503050406030204" pitchFamily="18" charset="0"/>
                                </a:rPr>
                                <m:t>2</m:t>
                              </m:r>
                            </m:sup>
                          </m:sSup>
                          <m:r>
                            <a:rPr lang="es-MX" i="0">
                              <a:latin typeface="Cambria Math" panose="02040503050406030204" pitchFamily="18" charset="0"/>
                            </a:rPr>
                            <m:t>∗</m:t>
                          </m:r>
                          <m:r>
                            <a:rPr lang="es-MX" i="1">
                              <a:latin typeface="Cambria Math" panose="02040503050406030204" pitchFamily="18" charset="0"/>
                            </a:rPr>
                            <m:t>𝑝</m:t>
                          </m:r>
                          <m:r>
                            <a:rPr lang="es-MX" i="0">
                              <a:latin typeface="Cambria Math" panose="02040503050406030204" pitchFamily="18" charset="0"/>
                            </a:rPr>
                            <m:t>∗</m:t>
                          </m:r>
                          <m:r>
                            <a:rPr lang="es-MX" i="1">
                              <a:latin typeface="Cambria Math" panose="02040503050406030204" pitchFamily="18" charset="0"/>
                            </a:rPr>
                            <m:t>𝑞</m:t>
                          </m:r>
                        </m:num>
                        <m:den>
                          <m:sSup>
                            <m:sSupPr>
                              <m:ctrlPr>
                                <a:rPr lang="es-MX" i="1">
                                  <a:latin typeface="Cambria Math" panose="02040503050406030204" pitchFamily="18" charset="0"/>
                                </a:rPr>
                              </m:ctrlPr>
                            </m:sSupPr>
                            <m:e>
                              <m:r>
                                <a:rPr lang="es-MX" i="1">
                                  <a:latin typeface="Cambria Math" panose="02040503050406030204" pitchFamily="18" charset="0"/>
                                </a:rPr>
                                <m:t>𝑒</m:t>
                              </m:r>
                            </m:e>
                            <m:sup>
                              <m:r>
                                <a:rPr lang="es-MX" i="0">
                                  <a:latin typeface="Cambria Math" panose="02040503050406030204" pitchFamily="18" charset="0"/>
                                </a:rPr>
                                <m:t>2</m:t>
                              </m:r>
                            </m:sup>
                          </m:sSup>
                          <m:r>
                            <a:rPr lang="es-MX" i="0">
                              <a:latin typeface="Cambria Math" panose="02040503050406030204" pitchFamily="18" charset="0"/>
                            </a:rPr>
                            <m:t>∗</m:t>
                          </m:r>
                          <m:d>
                            <m:dPr>
                              <m:ctrlPr>
                                <a:rPr lang="es-MX" i="1">
                                  <a:latin typeface="Cambria Math" panose="02040503050406030204" pitchFamily="18" charset="0"/>
                                </a:rPr>
                              </m:ctrlPr>
                            </m:dPr>
                            <m:e>
                              <m:r>
                                <a:rPr lang="es-MX" i="1">
                                  <a:latin typeface="Cambria Math" panose="02040503050406030204" pitchFamily="18" charset="0"/>
                                </a:rPr>
                                <m:t>𝑁</m:t>
                              </m:r>
                              <m:r>
                                <a:rPr lang="es-MX" i="0">
                                  <a:latin typeface="Cambria Math" panose="02040503050406030204" pitchFamily="18" charset="0"/>
                                </a:rPr>
                                <m:t>−1</m:t>
                              </m:r>
                            </m:e>
                          </m:d>
                          <m:r>
                            <a:rPr lang="es-MX" i="0">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𝑍</m:t>
                              </m:r>
                            </m:e>
                            <m:sup>
                              <m:r>
                                <a:rPr lang="es-MX" i="0">
                                  <a:latin typeface="Cambria Math" panose="02040503050406030204" pitchFamily="18" charset="0"/>
                                </a:rPr>
                                <m:t>2</m:t>
                              </m:r>
                            </m:sup>
                          </m:sSup>
                          <m:r>
                            <a:rPr lang="es-MX" i="0">
                              <a:latin typeface="Cambria Math" panose="02040503050406030204" pitchFamily="18" charset="0"/>
                            </a:rPr>
                            <m:t>∗</m:t>
                          </m:r>
                          <m:r>
                            <a:rPr lang="es-MX" i="1">
                              <a:latin typeface="Cambria Math" panose="02040503050406030204" pitchFamily="18" charset="0"/>
                            </a:rPr>
                            <m:t>𝑝</m:t>
                          </m:r>
                          <m:r>
                            <a:rPr lang="es-MX" i="0">
                              <a:latin typeface="Cambria Math" panose="02040503050406030204" pitchFamily="18" charset="0"/>
                            </a:rPr>
                            <m:t>∗</m:t>
                          </m:r>
                          <m:r>
                            <a:rPr lang="es-MX" i="1">
                              <a:latin typeface="Cambria Math" panose="02040503050406030204" pitchFamily="18" charset="0"/>
                            </a:rPr>
                            <m:t>𝑞</m:t>
                          </m:r>
                        </m:den>
                      </m:f>
                    </m:oMath>
                  </m:oMathPara>
                </a14:m>
                <a:endParaRPr lang="es-MX" dirty="0"/>
              </a:p>
            </p:txBody>
          </p:sp>
        </mc:Choice>
        <mc:Fallback xmlns="">
          <p:sp>
            <p:nvSpPr>
              <p:cNvPr id="3" name="Rectángulo 2"/>
              <p:cNvSpPr>
                <a:spLocks noRot="1" noChangeAspect="1" noMove="1" noResize="1" noEditPoints="1" noAdjustHandles="1" noChangeArrowheads="1" noChangeShapeType="1" noTextEdit="1"/>
              </p:cNvSpPr>
              <p:nvPr/>
            </p:nvSpPr>
            <p:spPr>
              <a:xfrm>
                <a:off x="4526264" y="2704066"/>
                <a:ext cx="3108992" cy="694806"/>
              </a:xfrm>
              <a:prstGeom prst="rect">
                <a:avLst/>
              </a:prstGeom>
              <a:blipFill rotWithShape="0">
                <a:blip r:embed="rId3"/>
                <a:stretch>
                  <a:fillRect/>
                </a:stretch>
              </a:blipFill>
            </p:spPr>
            <p:txBody>
              <a:bodyPr/>
              <a:lstStyle/>
              <a:p>
                <a:r>
                  <a:rPr lang="es-MX">
                    <a:noFill/>
                  </a:rPr>
                  <a:t> </a:t>
                </a:r>
              </a:p>
            </p:txBody>
          </p:sp>
        </mc:Fallback>
      </mc:AlternateContent>
      <p:sp>
        <p:nvSpPr>
          <p:cNvPr id="5" name="CuadroTexto 4"/>
          <p:cNvSpPr txBox="1"/>
          <p:nvPr/>
        </p:nvSpPr>
        <p:spPr>
          <a:xfrm>
            <a:off x="684549" y="3496825"/>
            <a:ext cx="4146758" cy="2862322"/>
          </a:xfrm>
          <a:prstGeom prst="rect">
            <a:avLst/>
          </a:prstGeom>
          <a:noFill/>
        </p:spPr>
        <p:txBody>
          <a:bodyPr wrap="square" rtlCol="0">
            <a:spAutoFit/>
          </a:bodyPr>
          <a:lstStyle/>
          <a:p>
            <a:r>
              <a:rPr lang="es-EC" b="1" dirty="0"/>
              <a:t>Dónde:</a:t>
            </a:r>
            <a:endParaRPr lang="es-MX" dirty="0"/>
          </a:p>
          <a:p>
            <a:r>
              <a:rPr lang="es-EC" dirty="0"/>
              <a:t>n = Tamaño de la muestra </a:t>
            </a:r>
            <a:endParaRPr lang="es-MX" dirty="0"/>
          </a:p>
          <a:p>
            <a:r>
              <a:rPr lang="es-EC" dirty="0"/>
              <a:t>N = Tamaño de la población </a:t>
            </a:r>
            <a:endParaRPr lang="es-MX" dirty="0"/>
          </a:p>
          <a:p>
            <a:r>
              <a:rPr lang="es-EC" dirty="0"/>
              <a:t>Z = valor de Z crítico o nivel de confianza.</a:t>
            </a:r>
            <a:endParaRPr lang="es-MX" dirty="0"/>
          </a:p>
          <a:p>
            <a:r>
              <a:rPr lang="es-EC" dirty="0"/>
              <a:t>e = Nivel de precisión absoluta. Margen de error. </a:t>
            </a:r>
            <a:endParaRPr lang="es-MX" dirty="0"/>
          </a:p>
          <a:p>
            <a:r>
              <a:rPr lang="es-EC" dirty="0"/>
              <a:t>p = Proporción aproximada del fenómeno en estudio de la población de referencia. </a:t>
            </a:r>
            <a:endParaRPr lang="es-MX" dirty="0"/>
          </a:p>
          <a:p>
            <a:r>
              <a:rPr lang="es-EC" dirty="0"/>
              <a:t>q = Proporción de la población de referencia que no presenta el </a:t>
            </a:r>
            <a:r>
              <a:rPr lang="es-EC" dirty="0" smtClean="0"/>
              <a:t>fenómeno</a:t>
            </a:r>
            <a:endParaRPr lang="es-MX" dirty="0"/>
          </a:p>
        </p:txBody>
      </p:sp>
      <p:sp>
        <p:nvSpPr>
          <p:cNvPr id="13" name="Título 1"/>
          <p:cNvSpPr txBox="1">
            <a:spLocks/>
          </p:cNvSpPr>
          <p:nvPr/>
        </p:nvSpPr>
        <p:spPr>
          <a:xfrm>
            <a:off x="6502948" y="3908892"/>
            <a:ext cx="5171421" cy="509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a:ln w="12700">
                  <a:solidFill>
                    <a:srgbClr val="30ACEC"/>
                  </a:solidFill>
                  <a:prstDash val="solid"/>
                </a:ln>
                <a:pattFill prst="pct50">
                  <a:fgClr>
                    <a:srgbClr val="30ACEC"/>
                  </a:fgClr>
                  <a:bgClr>
                    <a:srgbClr val="30ACEC">
                      <a:lumMod val="20000"/>
                      <a:lumOff val="80000"/>
                    </a:srgbClr>
                  </a:bgClr>
                </a:pattFill>
                <a:effectLst>
                  <a:outerShdw dist="38100" dir="2640000" algn="bl" rotWithShape="0">
                    <a:srgbClr val="30ACEC"/>
                  </a:outerShdw>
                </a:effectLst>
              </a:rPr>
              <a:t>Reemplazando: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mc:AlternateContent xmlns:mc="http://schemas.openxmlformats.org/markup-compatibility/2006" xmlns:a14="http://schemas.microsoft.com/office/drawing/2010/main">
        <mc:Choice Requires="a14">
          <p:sp>
            <p:nvSpPr>
              <p:cNvPr id="11" name="Rectángulo 10"/>
              <p:cNvSpPr/>
              <p:nvPr/>
            </p:nvSpPr>
            <p:spPr>
              <a:xfrm>
                <a:off x="6713949" y="4927986"/>
                <a:ext cx="4749420" cy="12413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i="1" smtClean="0">
                          <a:latin typeface="Cambria Math" panose="02040503050406030204" pitchFamily="18" charset="0"/>
                        </a:rPr>
                        <m:t>𝑛</m:t>
                      </m:r>
                      <m:r>
                        <a:rPr lang="es-MX" i="0">
                          <a:latin typeface="Cambria Math" panose="02040503050406030204" pitchFamily="18" charset="0"/>
                        </a:rPr>
                        <m:t>=</m:t>
                      </m:r>
                      <m:f>
                        <m:fPr>
                          <m:ctrlPr>
                            <a:rPr lang="es-MX" i="1">
                              <a:latin typeface="Cambria Math" panose="02040503050406030204" pitchFamily="18" charset="0"/>
                            </a:rPr>
                          </m:ctrlPr>
                        </m:fPr>
                        <m:num>
                          <m:r>
                            <a:rPr lang="es-MX" i="0">
                              <a:latin typeface="Cambria Math" panose="02040503050406030204" pitchFamily="18" charset="0"/>
                            </a:rPr>
                            <m:t>1,612.922∗</m:t>
                          </m:r>
                          <m:sSup>
                            <m:sSupPr>
                              <m:ctrlPr>
                                <a:rPr lang="es-MX" i="1">
                                  <a:latin typeface="Cambria Math" panose="02040503050406030204" pitchFamily="18" charset="0"/>
                                </a:rPr>
                              </m:ctrlPr>
                            </m:sSupPr>
                            <m:e>
                              <m:r>
                                <a:rPr lang="es-MX" i="0">
                                  <a:latin typeface="Cambria Math" panose="02040503050406030204" pitchFamily="18" charset="0"/>
                                </a:rPr>
                                <m:t>1.96</m:t>
                              </m:r>
                            </m:e>
                            <m:sup>
                              <m:r>
                                <a:rPr lang="es-MX" i="0">
                                  <a:latin typeface="Cambria Math" panose="02040503050406030204" pitchFamily="18" charset="0"/>
                                </a:rPr>
                                <m:t>2</m:t>
                              </m:r>
                            </m:sup>
                          </m:sSup>
                          <m:r>
                            <a:rPr lang="es-MX" i="0">
                              <a:latin typeface="Cambria Math" panose="02040503050406030204" pitchFamily="18" charset="0"/>
                            </a:rPr>
                            <m:t>∗0.5∗0.5</m:t>
                          </m:r>
                        </m:num>
                        <m:den>
                          <m:sSup>
                            <m:sSupPr>
                              <m:ctrlPr>
                                <a:rPr lang="es-MX" i="1">
                                  <a:latin typeface="Cambria Math" panose="02040503050406030204" pitchFamily="18" charset="0"/>
                                </a:rPr>
                              </m:ctrlPr>
                            </m:sSupPr>
                            <m:e>
                              <m:r>
                                <a:rPr lang="es-MX" i="0">
                                  <a:latin typeface="Cambria Math" panose="02040503050406030204" pitchFamily="18" charset="0"/>
                                </a:rPr>
                                <m:t>0.05</m:t>
                              </m:r>
                            </m:e>
                            <m:sup>
                              <m:r>
                                <a:rPr lang="es-MX" i="0">
                                  <a:latin typeface="Cambria Math" panose="02040503050406030204" pitchFamily="18" charset="0"/>
                                </a:rPr>
                                <m:t>2</m:t>
                              </m:r>
                            </m:sup>
                          </m:sSup>
                          <m:d>
                            <m:dPr>
                              <m:ctrlPr>
                                <a:rPr lang="es-MX" i="1">
                                  <a:latin typeface="Cambria Math" panose="02040503050406030204" pitchFamily="18" charset="0"/>
                                </a:rPr>
                              </m:ctrlPr>
                            </m:dPr>
                            <m:e>
                              <m:r>
                                <a:rPr lang="es-MX" i="0">
                                  <a:latin typeface="Cambria Math" panose="02040503050406030204" pitchFamily="18" charset="0"/>
                                </a:rPr>
                                <m:t>1,612.922−1</m:t>
                              </m:r>
                            </m:e>
                          </m:d>
                          <m:r>
                            <a:rPr lang="es-MX" i="0">
                              <a:latin typeface="Cambria Math" panose="02040503050406030204" pitchFamily="18" charset="0"/>
                            </a:rPr>
                            <m:t>+</m:t>
                          </m:r>
                          <m:sSup>
                            <m:sSupPr>
                              <m:ctrlPr>
                                <a:rPr lang="es-MX" i="1">
                                  <a:latin typeface="Cambria Math" panose="02040503050406030204" pitchFamily="18" charset="0"/>
                                </a:rPr>
                              </m:ctrlPr>
                            </m:sSupPr>
                            <m:e>
                              <m:r>
                                <a:rPr lang="es-MX" i="0">
                                  <a:latin typeface="Cambria Math" panose="02040503050406030204" pitchFamily="18" charset="0"/>
                                </a:rPr>
                                <m:t>1.96</m:t>
                              </m:r>
                            </m:e>
                            <m:sup>
                              <m:r>
                                <a:rPr lang="es-MX" i="0">
                                  <a:latin typeface="Cambria Math" panose="02040503050406030204" pitchFamily="18" charset="0"/>
                                </a:rPr>
                                <m:t>2</m:t>
                              </m:r>
                            </m:sup>
                          </m:sSup>
                          <m:r>
                            <a:rPr lang="es-MX" i="0">
                              <a:latin typeface="Cambria Math" panose="02040503050406030204" pitchFamily="18" charset="0"/>
                            </a:rPr>
                            <m:t>∗0.5∗0.5</m:t>
                          </m:r>
                        </m:den>
                      </m:f>
                    </m:oMath>
                  </m:oMathPara>
                </a14:m>
                <a:endParaRPr lang="es-MX" i="1" dirty="0" smtClean="0">
                  <a:latin typeface="Cambria Math" panose="02040503050406030204" pitchFamily="18" charset="0"/>
                </a:endParaRPr>
              </a:p>
              <a:p>
                <a:endParaRPr lang="es-MX"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MX" i="0">
                          <a:latin typeface="Cambria Math" panose="02040503050406030204" pitchFamily="18" charset="0"/>
                        </a:rPr>
                        <m:t>=384,0678 ≈  384</m:t>
                      </m:r>
                    </m:oMath>
                  </m:oMathPara>
                </a14:m>
                <a:endParaRPr lang="es-MX" dirty="0"/>
              </a:p>
            </p:txBody>
          </p:sp>
        </mc:Choice>
        <mc:Fallback xmlns="">
          <p:sp>
            <p:nvSpPr>
              <p:cNvPr id="11" name="Rectángulo 10"/>
              <p:cNvSpPr>
                <a:spLocks noRot="1" noChangeAspect="1" noMove="1" noResize="1" noEditPoints="1" noAdjustHandles="1" noChangeArrowheads="1" noChangeShapeType="1" noTextEdit="1"/>
              </p:cNvSpPr>
              <p:nvPr/>
            </p:nvSpPr>
            <p:spPr>
              <a:xfrm>
                <a:off x="6713949" y="4927986"/>
                <a:ext cx="4749420" cy="1241365"/>
              </a:xfrm>
              <a:prstGeom prst="rect">
                <a:avLst/>
              </a:prstGeom>
              <a:blipFill rotWithShape="0">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087401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Marco metodológico</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268857"/>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MX" sz="4000" b="1"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rPr>
              <a:t>Muestreo estratificado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847163829"/>
              </p:ext>
            </p:extLst>
          </p:nvPr>
        </p:nvGraphicFramePr>
        <p:xfrm>
          <a:off x="872315" y="2035433"/>
          <a:ext cx="6306406" cy="4566064"/>
        </p:xfrm>
        <a:graphic>
          <a:graphicData uri="http://schemas.openxmlformats.org/drawingml/2006/table">
            <a:tbl>
              <a:tblPr firstRow="1" firstCol="1" bandRow="1"/>
              <a:tblGrid>
                <a:gridCol w="2428971"/>
                <a:gridCol w="1291260"/>
                <a:gridCol w="1291260"/>
                <a:gridCol w="1294915"/>
              </a:tblGrid>
              <a:tr h="227124">
                <a:tc>
                  <a:txBody>
                    <a:bodyPr/>
                    <a:lstStyle/>
                    <a:p>
                      <a:pPr algn="ctr">
                        <a:lnSpc>
                          <a:spcPct val="107000"/>
                        </a:lnSpc>
                        <a:spcAft>
                          <a:spcPts val="0"/>
                        </a:spcAft>
                      </a:pPr>
                      <a:r>
                        <a:rPr lang="es-MX" sz="1600" b="1" dirty="0">
                          <a:solidFill>
                            <a:srgbClr val="000000"/>
                          </a:solidFill>
                          <a:effectLst/>
                          <a:latin typeface="+mn-lt"/>
                          <a:ea typeface="Times New Roman" panose="02020603050405020304" pitchFamily="18" charset="0"/>
                          <a:cs typeface="Times New Roman" panose="02020603050405020304" pitchFamily="18" charset="0"/>
                        </a:rPr>
                        <a:t>ESTRATOS</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a</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b</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c</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HEE</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284,540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17.64</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67</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HCAM</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565,262</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35.05</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135</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HFFAA</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9,730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0.60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2</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HBO</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389,474</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24.15</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93</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SOLCA</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6,383</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0.40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2</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POLICIA</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120,778</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7.49</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29</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VOZANDES</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5,847</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0.36</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1</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METROPOLITANO</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13,249</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0.82</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3</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JULIO ENDARA</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25,727</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1.60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6</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ISIDRO AYORA</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95,460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5.92</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23</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ADULTO MAYOR</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52,284</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3.24</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dirty="0">
                          <a:solidFill>
                            <a:srgbClr val="000000"/>
                          </a:solidFill>
                          <a:effectLst/>
                          <a:latin typeface="+mn-lt"/>
                          <a:ea typeface="Times New Roman" panose="02020603050405020304" pitchFamily="18" charset="0"/>
                          <a:cs typeface="Times New Roman" panose="02020603050405020304" pitchFamily="18" charset="0"/>
                        </a:rPr>
                        <a:t>12 </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GONZALO GONZALEZ</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44,188</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2.74</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11</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249084">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TOTAL</a:t>
                      </a:r>
                      <a:endParaRPr lang="es-MX" sz="14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1,612,922</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100.00</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07000"/>
                        </a:lnSpc>
                        <a:spcAft>
                          <a:spcPts val="0"/>
                        </a:spcAft>
                      </a:pPr>
                      <a:r>
                        <a:rPr lang="es-MX" sz="1600" b="1">
                          <a:solidFill>
                            <a:srgbClr val="000000"/>
                          </a:solidFill>
                          <a:effectLst/>
                          <a:latin typeface="+mn-lt"/>
                          <a:ea typeface="Times New Roman" panose="02020603050405020304" pitchFamily="18" charset="0"/>
                          <a:cs typeface="Times New Roman" panose="02020603050405020304" pitchFamily="18" charset="0"/>
                        </a:rPr>
                        <a:t>384</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r>
              <a:tr h="391313">
                <a:tc>
                  <a:txBody>
                    <a:bodyPr/>
                    <a:lstStyle/>
                    <a:p>
                      <a:pP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PONDERADO</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gridSpan="3">
                  <a:txBody>
                    <a:bodyPr/>
                    <a:lstStyle/>
                    <a:p>
                      <a:pPr algn="ctr">
                        <a:lnSpc>
                          <a:spcPct val="107000"/>
                        </a:lnSpc>
                        <a:spcAft>
                          <a:spcPts val="0"/>
                        </a:spcAft>
                      </a:pPr>
                      <a:r>
                        <a:rPr lang="es-MX" sz="1600">
                          <a:solidFill>
                            <a:srgbClr val="000000"/>
                          </a:solidFill>
                          <a:effectLst/>
                          <a:latin typeface="+mn-lt"/>
                          <a:ea typeface="Times New Roman" panose="02020603050405020304" pitchFamily="18" charset="0"/>
                          <a:cs typeface="Times New Roman" panose="02020603050405020304" pitchFamily="18" charset="0"/>
                        </a:rPr>
                        <a:t>16.67</a:t>
                      </a:r>
                      <a:endParaRPr lang="es-MX" sz="1400">
                        <a:effectLst/>
                        <a:latin typeface="+mn-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es-MX"/>
                    </a:p>
                  </a:txBody>
                  <a:tcPr/>
                </a:tc>
                <a:tc hMerge="1">
                  <a:txBody>
                    <a:bodyPr/>
                    <a:lstStyle/>
                    <a:p>
                      <a:endParaRPr lang="es-MX"/>
                    </a:p>
                  </a:txBody>
                  <a:tcPr/>
                </a:tc>
              </a:tr>
              <a:tr h="454246">
                <a:tc>
                  <a:txBody>
                    <a:bodyPr/>
                    <a:lstStyle/>
                    <a:p>
                      <a:pPr>
                        <a:lnSpc>
                          <a:spcPct val="107000"/>
                        </a:lnSpc>
                        <a:spcAft>
                          <a:spcPts val="0"/>
                        </a:spcAft>
                      </a:pPr>
                      <a:r>
                        <a:rPr lang="es-MX" sz="1600" dirty="0">
                          <a:solidFill>
                            <a:srgbClr val="000000"/>
                          </a:solidFill>
                          <a:effectLst/>
                          <a:latin typeface="+mn-lt"/>
                          <a:ea typeface="Times New Roman" panose="02020603050405020304" pitchFamily="18" charset="0"/>
                          <a:cs typeface="Times New Roman" panose="02020603050405020304" pitchFamily="18" charset="0"/>
                        </a:rPr>
                        <a:t>CANTIDAD DE </a:t>
                      </a:r>
                      <a:br>
                        <a:rPr lang="es-MX" sz="1600" dirty="0">
                          <a:solidFill>
                            <a:srgbClr val="000000"/>
                          </a:solidFill>
                          <a:effectLst/>
                          <a:latin typeface="+mn-lt"/>
                          <a:ea typeface="Times New Roman" panose="02020603050405020304" pitchFamily="18" charset="0"/>
                          <a:cs typeface="Times New Roman" panose="02020603050405020304" pitchFamily="18" charset="0"/>
                        </a:rPr>
                      </a:br>
                      <a:r>
                        <a:rPr lang="es-MX" sz="1600" dirty="0">
                          <a:solidFill>
                            <a:srgbClr val="000000"/>
                          </a:solidFill>
                          <a:effectLst/>
                          <a:latin typeface="+mn-lt"/>
                          <a:ea typeface="Times New Roman" panose="02020603050405020304" pitchFamily="18" charset="0"/>
                          <a:cs typeface="Times New Roman" panose="02020603050405020304" pitchFamily="18" charset="0"/>
                        </a:rPr>
                        <a:t>ENCUESTAS</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MX" sz="1600" dirty="0">
                          <a:solidFill>
                            <a:srgbClr val="000000"/>
                          </a:solidFill>
                          <a:effectLst/>
                          <a:latin typeface="+mn-lt"/>
                          <a:ea typeface="Times New Roman" panose="02020603050405020304" pitchFamily="18" charset="0"/>
                          <a:cs typeface="Times New Roman" panose="02020603050405020304" pitchFamily="18" charset="0"/>
                        </a:rPr>
                        <a:t>384</a:t>
                      </a:r>
                      <a:endParaRPr lang="es-MX"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r>
            </a:tbl>
          </a:graphicData>
        </a:graphic>
      </p:graphicFrame>
      <p:sp>
        <p:nvSpPr>
          <p:cNvPr id="7" name="Rectángulo 6"/>
          <p:cNvSpPr/>
          <p:nvPr/>
        </p:nvSpPr>
        <p:spPr>
          <a:xfrm>
            <a:off x="7438867" y="2188911"/>
            <a:ext cx="4094328" cy="2585323"/>
          </a:xfrm>
          <a:prstGeom prst="rect">
            <a:avLst/>
          </a:prstGeom>
        </p:spPr>
        <p:txBody>
          <a:bodyPr wrap="square">
            <a:spAutoFit/>
          </a:bodyPr>
          <a:lstStyle/>
          <a:p>
            <a:pPr algn="just">
              <a:spcAft>
                <a:spcPts val="0"/>
              </a:spcAft>
            </a:pPr>
            <a:r>
              <a:rPr lang="es-EC" i="1" dirty="0">
                <a:solidFill>
                  <a:srgbClr val="000000"/>
                </a:solidFill>
                <a:ea typeface="Calibri" panose="020F0502020204030204" pitchFamily="34" charset="0"/>
              </a:rPr>
              <a:t>Nota:</a:t>
            </a:r>
            <a:r>
              <a:rPr lang="es-EC" dirty="0">
                <a:solidFill>
                  <a:srgbClr val="000000"/>
                </a:solidFill>
                <a:ea typeface="Calibri" panose="020F0502020204030204" pitchFamily="34" charset="0"/>
              </a:rPr>
              <a:t> a= Usuarios por estrato de atención en Hospitales de III nivel, b = Porcentaje de usuarios por estrato de atención en Hospitales de III nivel, c = Número de encuestas por estrato de atención en Hospitales de III nivel. </a:t>
            </a:r>
            <a:r>
              <a:rPr lang="es-EC" i="1" dirty="0">
                <a:solidFill>
                  <a:srgbClr val="000000"/>
                </a:solidFill>
                <a:ea typeface="Calibri" panose="020F0502020204030204" pitchFamily="34" charset="0"/>
              </a:rPr>
              <a:t>Fuente:</a:t>
            </a:r>
            <a:r>
              <a:rPr lang="es-EC" dirty="0">
                <a:solidFill>
                  <a:srgbClr val="000000"/>
                </a:solidFill>
                <a:ea typeface="Calibri" panose="020F0502020204030204" pitchFamily="34" charset="0"/>
              </a:rPr>
              <a:t> Elaboración propia con base en información proporcionada por el Ministerio de Salud Pública </a:t>
            </a:r>
            <a:r>
              <a:rPr lang="es-MX" dirty="0">
                <a:solidFill>
                  <a:srgbClr val="000000"/>
                </a:solidFill>
                <a:ea typeface="Calibri" panose="020F0502020204030204" pitchFamily="34" charset="0"/>
              </a:rPr>
              <a:t>(2016)</a:t>
            </a:r>
            <a:r>
              <a:rPr lang="es-EC" dirty="0">
                <a:solidFill>
                  <a:srgbClr val="000000"/>
                </a:solidFill>
                <a:ea typeface="Calibri" panose="020F0502020204030204" pitchFamily="34" charset="0"/>
              </a:rPr>
              <a:t>.</a:t>
            </a:r>
            <a:endParaRPr lang="es-MX" sz="2800" dirty="0">
              <a:solidFill>
                <a:srgbClr val="000000"/>
              </a:solidFill>
              <a:effectLst/>
              <a:ea typeface="Calibri" panose="020F0502020204030204" pitchFamily="34" charset="0"/>
            </a:endParaRPr>
          </a:p>
        </p:txBody>
      </p:sp>
      <mc:AlternateContent xmlns:mc="http://schemas.openxmlformats.org/markup-compatibility/2006">
        <mc:Choice xmlns:a14="http://schemas.microsoft.com/office/drawing/2010/main" Requires="a14">
          <p:sp>
            <p:nvSpPr>
              <p:cNvPr id="3" name="CuadroTexto 2"/>
              <p:cNvSpPr txBox="1"/>
              <p:nvPr/>
            </p:nvSpPr>
            <p:spPr>
              <a:xfrm>
                <a:off x="8443236" y="4885900"/>
                <a:ext cx="1983654" cy="522515"/>
              </a:xfrm>
              <a:prstGeom prst="rect">
                <a:avLst/>
              </a:prstGeom>
              <a:noFill/>
            </p:spPr>
            <p:txBody>
              <a:bodyPr wrap="square" lIns="0" tIns="0" rIns="0" bIns="0" rtlCol="0">
                <a:spAutoFit/>
              </a:bodyPr>
              <a:lstStyle/>
              <a:p>
                <a:r>
                  <a:rPr lang="es-MX" sz="2400" dirty="0" smtClean="0"/>
                  <a:t>nh1</a:t>
                </a:r>
                <a14:m>
                  <m:oMath xmlns:m="http://schemas.openxmlformats.org/officeDocument/2006/math">
                    <m:r>
                      <a:rPr lang="es-MX" sz="2400" i="1" smtClean="0">
                        <a:latin typeface="Cambria Math" panose="02040503050406030204" pitchFamily="18" charset="0"/>
                      </a:rPr>
                      <m:t>=</m:t>
                    </m:r>
                    <m:r>
                      <a:rPr lang="es-MX" sz="2400" b="0" i="1" smtClean="0">
                        <a:latin typeface="Cambria Math" panose="02040503050406030204" pitchFamily="18" charset="0"/>
                      </a:rPr>
                      <m:t>𝑛</m:t>
                    </m:r>
                    <m:r>
                      <a:rPr lang="es-MX" sz="2400" b="0" i="1" smtClean="0">
                        <a:latin typeface="Cambria Math" panose="02040503050406030204" pitchFamily="18" charset="0"/>
                      </a:rPr>
                      <m:t>∗</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𝑁𝐻</m:t>
                        </m:r>
                        <m:r>
                          <a:rPr lang="es-MX" sz="2400" b="0" i="1" smtClean="0">
                            <a:latin typeface="Cambria Math" panose="02040503050406030204" pitchFamily="18" charset="0"/>
                          </a:rPr>
                          <m:t>1</m:t>
                        </m:r>
                      </m:num>
                      <m:den>
                        <m:r>
                          <a:rPr lang="es-MX" sz="2400" b="0" i="1" smtClean="0">
                            <a:latin typeface="Cambria Math" panose="02040503050406030204" pitchFamily="18" charset="0"/>
                          </a:rPr>
                          <m:t>𝑁</m:t>
                        </m:r>
                      </m:den>
                    </m:f>
                  </m:oMath>
                </a14:m>
                <a:endParaRPr lang="es-MX" sz="2400" dirty="0"/>
              </a:p>
            </p:txBody>
          </p:sp>
        </mc:Choice>
        <mc:Fallback>
          <p:sp>
            <p:nvSpPr>
              <p:cNvPr id="3" name="CuadroTexto 2"/>
              <p:cNvSpPr txBox="1">
                <a:spLocks noRot="1" noChangeAspect="1" noMove="1" noResize="1" noEditPoints="1" noAdjustHandles="1" noChangeArrowheads="1" noChangeShapeType="1" noTextEdit="1"/>
              </p:cNvSpPr>
              <p:nvPr/>
            </p:nvSpPr>
            <p:spPr>
              <a:xfrm>
                <a:off x="8443236" y="4885900"/>
                <a:ext cx="1983654" cy="522515"/>
              </a:xfrm>
              <a:prstGeom prst="rect">
                <a:avLst/>
              </a:prstGeom>
              <a:blipFill rotWithShape="0">
                <a:blip r:embed="rId3"/>
                <a:stretch>
                  <a:fillRect l="-9231" t="-2326" b="-20930"/>
                </a:stretch>
              </a:blipFill>
            </p:spPr>
            <p:txBody>
              <a:bodyPr/>
              <a:lstStyle/>
              <a:p>
                <a:r>
                  <a:rPr lang="es-MX">
                    <a:noFill/>
                  </a:rPr>
                  <a:t> </a:t>
                </a:r>
              </a:p>
            </p:txBody>
          </p:sp>
        </mc:Fallback>
      </mc:AlternateContent>
      <mc:AlternateContent xmlns:mc="http://schemas.openxmlformats.org/markup-compatibility/2006">
        <mc:Choice xmlns:a14="http://schemas.microsoft.com/office/drawing/2010/main" Requires="a14">
          <p:sp>
            <p:nvSpPr>
              <p:cNvPr id="9" name="CuadroTexto 8"/>
              <p:cNvSpPr txBox="1"/>
              <p:nvPr/>
            </p:nvSpPr>
            <p:spPr>
              <a:xfrm>
                <a:off x="7873350" y="5854081"/>
                <a:ext cx="3225362" cy="557845"/>
              </a:xfrm>
              <a:prstGeom prst="rect">
                <a:avLst/>
              </a:prstGeom>
              <a:noFill/>
            </p:spPr>
            <p:txBody>
              <a:bodyPr wrap="square" lIns="0" tIns="0" rIns="0" bIns="0" rtlCol="0">
                <a:spAutoFit/>
              </a:bodyPr>
              <a:lstStyle/>
              <a:p>
                <a:r>
                  <a:rPr lang="es-MX" sz="2400" dirty="0" smtClean="0"/>
                  <a:t>HEE</a:t>
                </a:r>
                <a14:m>
                  <m:oMath xmlns:m="http://schemas.openxmlformats.org/officeDocument/2006/math">
                    <m:r>
                      <a:rPr lang="es-MX" sz="2400" i="1" smtClean="0">
                        <a:latin typeface="Cambria Math" panose="02040503050406030204" pitchFamily="18" charset="0"/>
                      </a:rPr>
                      <m:t>=</m:t>
                    </m:r>
                    <m:r>
                      <a:rPr lang="es-MX" sz="2400" b="0" i="1" smtClean="0">
                        <a:latin typeface="Cambria Math" panose="02040503050406030204" pitchFamily="18" charset="0"/>
                      </a:rPr>
                      <m:t>384∗</m:t>
                    </m:r>
                    <m:f>
                      <m:fPr>
                        <m:ctrlPr>
                          <a:rPr lang="es-MX" sz="2400" b="0" i="1" smtClean="0">
                            <a:latin typeface="Cambria Math" panose="02040503050406030204" pitchFamily="18" charset="0"/>
                          </a:rPr>
                        </m:ctrlPr>
                      </m:fPr>
                      <m:num>
                        <m:r>
                          <a:rPr lang="es-MX" sz="2400" b="0" i="1" smtClean="0">
                            <a:latin typeface="Cambria Math" panose="02040503050406030204" pitchFamily="18" charset="0"/>
                          </a:rPr>
                          <m:t>284,540</m:t>
                        </m:r>
                      </m:num>
                      <m:den>
                        <m:r>
                          <a:rPr lang="es-MX" sz="2400" b="0" i="1" smtClean="0">
                            <a:latin typeface="Cambria Math" panose="02040503050406030204" pitchFamily="18" charset="0"/>
                          </a:rPr>
                          <m:t>1,612,922</m:t>
                        </m:r>
                      </m:den>
                    </m:f>
                  </m:oMath>
                </a14:m>
                <a:r>
                  <a:rPr lang="es-MX" sz="2400" dirty="0" smtClean="0"/>
                  <a:t> = 67</a:t>
                </a:r>
                <a:endParaRPr lang="es-MX" sz="2400" dirty="0"/>
              </a:p>
            </p:txBody>
          </p:sp>
        </mc:Choice>
        <mc:Fallback>
          <p:sp>
            <p:nvSpPr>
              <p:cNvPr id="9" name="CuadroTexto 8"/>
              <p:cNvSpPr txBox="1">
                <a:spLocks noRot="1" noChangeAspect="1" noMove="1" noResize="1" noEditPoints="1" noAdjustHandles="1" noChangeArrowheads="1" noChangeShapeType="1" noTextEdit="1"/>
              </p:cNvSpPr>
              <p:nvPr/>
            </p:nvSpPr>
            <p:spPr>
              <a:xfrm>
                <a:off x="7873350" y="5854081"/>
                <a:ext cx="3225362" cy="557845"/>
              </a:xfrm>
              <a:prstGeom prst="rect">
                <a:avLst/>
              </a:prstGeom>
              <a:blipFill rotWithShape="0">
                <a:blip r:embed="rId4"/>
                <a:stretch>
                  <a:fillRect l="-5860" t="-1087" r="-4159" b="-14130"/>
                </a:stretch>
              </a:blipFill>
            </p:spPr>
            <p:txBody>
              <a:bodyPr/>
              <a:lstStyle/>
              <a:p>
                <a:r>
                  <a:rPr lang="es-MX">
                    <a:noFill/>
                  </a:rPr>
                  <a:t> </a:t>
                </a:r>
              </a:p>
            </p:txBody>
          </p:sp>
        </mc:Fallback>
      </mc:AlternateContent>
    </p:spTree>
    <p:extLst>
      <p:ext uri="{BB962C8B-B14F-4D97-AF65-F5344CB8AC3E}">
        <p14:creationId xmlns:p14="http://schemas.microsoft.com/office/powerpoint/2010/main" val="3915324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chemeClr val="tx1"/>
              </a:buClr>
              <a:buSzPct val="140000"/>
              <a:buFont typeface="Wingdings" panose="05000000000000000000" pitchFamily="2" charset="2"/>
              <a:buChar char="§"/>
            </a:pPr>
            <a:r>
              <a:rPr lang="es-MX" sz="3200" dirty="0">
                <a:solidFill>
                  <a:schemeClr val="tx1"/>
                </a:solidFill>
              </a:rPr>
              <a:t>Planteamiento del problema </a:t>
            </a:r>
            <a:endParaRPr lang="es-MX" sz="3200" dirty="0" smtClean="0">
              <a:solidFill>
                <a:schemeClr val="tx1"/>
              </a:solidFill>
            </a:endParaRPr>
          </a:p>
          <a:p>
            <a:pPr>
              <a:buClr>
                <a:schemeClr val="tx1"/>
              </a:buClr>
              <a:buSzPct val="140000"/>
              <a:buFont typeface="Wingdings" panose="05000000000000000000" pitchFamily="2" charset="2"/>
              <a:buChar char="§"/>
            </a:pPr>
            <a:r>
              <a:rPr lang="es-MX" sz="3200" dirty="0" smtClean="0">
                <a:solidFill>
                  <a:schemeClr val="tx1"/>
                </a:solidFill>
              </a:rPr>
              <a:t>Marco Teórico</a:t>
            </a:r>
          </a:p>
          <a:p>
            <a:pPr>
              <a:buClr>
                <a:schemeClr val="tx1"/>
              </a:buClr>
              <a:buSzPct val="140000"/>
              <a:buFont typeface="Wingdings" panose="05000000000000000000" pitchFamily="2" charset="2"/>
              <a:buChar char="§"/>
            </a:pPr>
            <a:r>
              <a:rPr lang="es-MX" sz="3200" dirty="0" smtClean="0">
                <a:solidFill>
                  <a:schemeClr val="tx1"/>
                </a:solidFill>
              </a:rPr>
              <a:t>Marco Metodológico</a:t>
            </a:r>
          </a:p>
          <a:p>
            <a:pPr>
              <a:buClr>
                <a:srgbClr val="CC3399"/>
              </a:buClr>
              <a:buSzPct val="140000"/>
              <a:buFont typeface="Wingdings" panose="05000000000000000000" pitchFamily="2" charset="2"/>
              <a:buChar char="§"/>
            </a:pPr>
            <a:r>
              <a:rPr lang="es-MX" sz="3200" dirty="0" smtClean="0">
                <a:solidFill>
                  <a:srgbClr val="CC3399"/>
                </a:solidFill>
              </a:rPr>
              <a:t>Análisis de resultados</a:t>
            </a:r>
          </a:p>
          <a:p>
            <a:pPr>
              <a:buClr>
                <a:schemeClr val="tx1"/>
              </a:buClr>
              <a:buSzPct val="140000"/>
              <a:buFont typeface="Wingdings" panose="05000000000000000000" pitchFamily="2" charset="2"/>
              <a:buChar char="§"/>
            </a:pPr>
            <a:r>
              <a:rPr lang="es-MX" sz="3200" dirty="0" smtClean="0">
                <a:solidFill>
                  <a:schemeClr val="tx1"/>
                </a:solidFill>
              </a:rPr>
              <a:t>Discusión</a:t>
            </a:r>
          </a:p>
          <a:p>
            <a:pPr>
              <a:buClr>
                <a:schemeClr val="tx1"/>
              </a:buClr>
              <a:buSzPct val="140000"/>
              <a:buFont typeface="Wingdings" panose="05000000000000000000" pitchFamily="2" charset="2"/>
              <a:buChar char="§"/>
            </a:pPr>
            <a:r>
              <a:rPr lang="es-MX" sz="3200" dirty="0" smtClean="0">
                <a:solidFill>
                  <a:schemeClr val="tx1"/>
                </a:solidFill>
              </a:rPr>
              <a:t>Conclusiones</a:t>
            </a:r>
          </a:p>
          <a:p>
            <a:pPr>
              <a:buClr>
                <a:schemeClr val="tx1"/>
              </a:buClr>
              <a:buSzPct val="140000"/>
              <a:buFont typeface="Wingdings" panose="05000000000000000000" pitchFamily="2" charset="2"/>
              <a:buChar char="§"/>
            </a:pPr>
            <a:r>
              <a:rPr lang="es-MX" sz="3200" dirty="0" smtClean="0">
                <a:solidFill>
                  <a:schemeClr val="tx1"/>
                </a:solidFill>
              </a:rPr>
              <a:t>Recomendaciones</a:t>
            </a:r>
            <a:endParaRPr lang="es-MX" sz="3200" dirty="0">
              <a:solidFill>
                <a:schemeClr val="tx1"/>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3447007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smtClean="0">
                <a:solidFill>
                  <a:schemeClr val="tx1"/>
                </a:solidFill>
              </a:rPr>
              <a:t>Análisis de resultados </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083167" y="1160201"/>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Análisis univariado</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a typeface="+mn-ea"/>
              <a:cs typeface="+mn-cs"/>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Imagen 15"/>
          <p:cNvPicPr>
            <a:picLocks noChangeAspect="1"/>
          </p:cNvPicPr>
          <p:nvPr/>
        </p:nvPicPr>
        <p:blipFill>
          <a:blip r:embed="rId3"/>
          <a:stretch>
            <a:fillRect/>
          </a:stretch>
        </p:blipFill>
        <p:spPr>
          <a:xfrm>
            <a:off x="1272987" y="3925157"/>
            <a:ext cx="1713712" cy="1285498"/>
          </a:xfrm>
          <a:prstGeom prst="rect">
            <a:avLst/>
          </a:prstGeom>
        </p:spPr>
      </p:pic>
      <p:graphicFrame>
        <p:nvGraphicFramePr>
          <p:cNvPr id="20" name="Gráfico 19"/>
          <p:cNvGraphicFramePr>
            <a:graphicFrameLocks/>
          </p:cNvGraphicFramePr>
          <p:nvPr>
            <p:extLst>
              <p:ext uri="{D42A27DB-BD31-4B8C-83A1-F6EECF244321}">
                <p14:modId xmlns:p14="http://schemas.microsoft.com/office/powerpoint/2010/main" val="387869875"/>
              </p:ext>
            </p:extLst>
          </p:nvPr>
        </p:nvGraphicFramePr>
        <p:xfrm>
          <a:off x="-489010" y="2594746"/>
          <a:ext cx="5110407" cy="3946320"/>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descr="Resultado de imagen para GENER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8005" y="4125914"/>
            <a:ext cx="1338451" cy="10695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Gráfico 20"/>
          <p:cNvGraphicFramePr>
            <a:graphicFrameLocks/>
          </p:cNvGraphicFramePr>
          <p:nvPr>
            <p:extLst>
              <p:ext uri="{D42A27DB-BD31-4B8C-83A1-F6EECF244321}">
                <p14:modId xmlns:p14="http://schemas.microsoft.com/office/powerpoint/2010/main" val="3090578278"/>
              </p:ext>
            </p:extLst>
          </p:nvPr>
        </p:nvGraphicFramePr>
        <p:xfrm>
          <a:off x="7161843" y="2448090"/>
          <a:ext cx="6041590" cy="3958300"/>
        </p:xfrm>
        <a:graphic>
          <a:graphicData uri="http://schemas.openxmlformats.org/drawingml/2006/chart">
            <c:chart xmlns:c="http://schemas.openxmlformats.org/drawingml/2006/chart" xmlns:r="http://schemas.openxmlformats.org/officeDocument/2006/relationships" r:id="rId6"/>
          </a:graphicData>
        </a:graphic>
      </p:graphicFrame>
      <p:pic>
        <p:nvPicPr>
          <p:cNvPr id="22" name="Imagen 21"/>
          <p:cNvPicPr>
            <a:picLocks noChangeAspect="1"/>
          </p:cNvPicPr>
          <p:nvPr/>
        </p:nvPicPr>
        <p:blipFill>
          <a:blip r:embed="rId7"/>
          <a:stretch>
            <a:fillRect/>
          </a:stretch>
        </p:blipFill>
        <p:spPr>
          <a:xfrm>
            <a:off x="5221022" y="4132793"/>
            <a:ext cx="1595281" cy="1395872"/>
          </a:xfrm>
          <a:prstGeom prst="rect">
            <a:avLst/>
          </a:prstGeom>
        </p:spPr>
      </p:pic>
      <p:graphicFrame>
        <p:nvGraphicFramePr>
          <p:cNvPr id="24" name="Gráfico 23"/>
          <p:cNvGraphicFramePr>
            <a:graphicFrameLocks/>
          </p:cNvGraphicFramePr>
          <p:nvPr>
            <p:extLst>
              <p:ext uri="{D42A27DB-BD31-4B8C-83A1-F6EECF244321}">
                <p14:modId xmlns:p14="http://schemas.microsoft.com/office/powerpoint/2010/main" val="4207126592"/>
              </p:ext>
            </p:extLst>
          </p:nvPr>
        </p:nvGraphicFramePr>
        <p:xfrm>
          <a:off x="3111690" y="2135058"/>
          <a:ext cx="5813946" cy="457964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07114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52750" y="1131525"/>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Prueba de </a:t>
            </a:r>
            <a:r>
              <a:rPr lang="es-EC" sz="4000" b="1" kern="0" dirty="0" err="1"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Kolmogórov-Smirov</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77707657"/>
              </p:ext>
            </p:extLst>
          </p:nvPr>
        </p:nvGraphicFramePr>
        <p:xfrm>
          <a:off x="1252750" y="1800153"/>
          <a:ext cx="9656019" cy="4678997"/>
        </p:xfrm>
        <a:graphic>
          <a:graphicData uri="http://schemas.openxmlformats.org/drawingml/2006/table">
            <a:tbl>
              <a:tblPr firstRow="1" firstCol="1" bandRow="1"/>
              <a:tblGrid>
                <a:gridCol w="4311894"/>
                <a:gridCol w="941278"/>
                <a:gridCol w="919065"/>
                <a:gridCol w="1666800"/>
                <a:gridCol w="1816982"/>
              </a:tblGrid>
              <a:tr h="129473">
                <a:tc gridSpan="5">
                  <a:txBody>
                    <a:bodyPr/>
                    <a:lstStyle/>
                    <a:p>
                      <a:pPr algn="ct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n = 384</a:t>
                      </a:r>
                      <a:endParaRPr lang="es-MX" sz="1100" dirty="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29473">
                <a:tc gridSpan="5">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Parámetros normales</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58946">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Variables</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M</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De</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Estadísticos de prueba</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Sig. Asintótica  (bilateral)</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r>
              <a:tr h="258946">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Identifica con claridad el logotipo actual del hospital.</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3.59</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1.257</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4.387</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w="12700" cap="flat" cmpd="sng" algn="ctr">
                      <a:solidFill>
                        <a:srgbClr val="000000"/>
                      </a:solidFill>
                      <a:prstDash val="solid"/>
                      <a:round/>
                      <a:headEnd type="none" w="med" len="med"/>
                      <a:tailEnd type="none" w="med" len="med"/>
                    </a:lnT>
                    <a:lnB>
                      <a:noFill/>
                    </a:lnB>
                  </a:tcPr>
                </a:tc>
              </a:tr>
              <a:tr h="38841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eslogan que tiene el hospital comunica lo que hace, lo que representa y el propósito del mismo.</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3.39</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1.180</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3.966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258946">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Las instalaciones del hospital se encuentran en buen estado.</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3.86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.976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4.398</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258946">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Las instalaciones del hospital son higiénicas.</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1.034</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4.481</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258946">
                <a:tc>
                  <a:txBody>
                    <a:bodyPr/>
                    <a:lstStyle/>
                    <a:p>
                      <a:pP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El hospital cuenta con tecnología avanzada.</a:t>
                      </a:r>
                      <a:endParaRPr lang="es-MX" sz="1100" dirty="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3.88</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.907</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4.471</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517891">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hospital tiene señaléticas y direccionamiento para que el usuario pueda orientarse con facilidad internamente.</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3.89</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.932</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4.976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258946">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Siente que el hospital se compromete e identifica con el usuario.</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1.040</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4.203</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258946">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personal que labora en el hospital es atento al brindar el servicio.</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3.59</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.971</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4.901</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38841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Siempre existe personal disponible en el hospital que solvente sus inquietudes.</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3.62</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.986</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4.862</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38841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hospital posee página web o red social en donde el usuario encuentre información de interés.</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3.72</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.968</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4.241</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38841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Los servicios que brinda el hospital están publicados en un lugar visible para que el usuario tenga conocimiento.</a:t>
                      </a:r>
                      <a:endParaRPr lang="es-MX" sz="110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3.78</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.978</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4.664</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a:noFill/>
                    </a:lnB>
                  </a:tcPr>
                </a:tc>
              </a:tr>
              <a:tr h="388419">
                <a:tc>
                  <a:txBody>
                    <a:bodyPr/>
                    <a:lstStyle/>
                    <a:p>
                      <a:pP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En general, la comunicación por parte del personal del hospital es clara y concisa.</a:t>
                      </a:r>
                      <a:endParaRPr lang="es-MX" sz="1100" dirty="0">
                        <a:effectLst/>
                        <a:latin typeface="+mn-lt"/>
                        <a:ea typeface="Calibri" panose="020F0502020204030204" pitchFamily="34" charset="0"/>
                        <a:cs typeface="Times New Roman" panose="02020603050405020304" pitchFamily="18" charset="0"/>
                      </a:endParaRPr>
                    </a:p>
                  </a:txBody>
                  <a:tcPr marL="40435" marR="4043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3.72</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1.788</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4.581</a:t>
                      </a:r>
                      <a:endParaRPr lang="es-MX" sz="110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.000c</a:t>
                      </a:r>
                      <a:endParaRPr lang="es-MX" sz="1100" dirty="0">
                        <a:effectLst/>
                        <a:latin typeface="+mn-lt"/>
                        <a:ea typeface="Calibri" panose="020F0502020204030204" pitchFamily="34" charset="0"/>
                        <a:cs typeface="Times New Roman" panose="02020603050405020304" pitchFamily="18" charset="0"/>
                      </a:endParaRPr>
                    </a:p>
                  </a:txBody>
                  <a:tcPr marL="40435" marR="4043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280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Prueba de </a:t>
            </a:r>
            <a:r>
              <a:rPr lang="es-EC" sz="4000" b="1" kern="0" dirty="0" err="1">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Kolmogórov-Smirov</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284579053"/>
              </p:ext>
            </p:extLst>
          </p:nvPr>
        </p:nvGraphicFramePr>
        <p:xfrm>
          <a:off x="1295400" y="1948846"/>
          <a:ext cx="9740347" cy="4538048"/>
        </p:xfrm>
        <a:graphic>
          <a:graphicData uri="http://schemas.openxmlformats.org/drawingml/2006/table">
            <a:tbl>
              <a:tblPr firstRow="1" firstCol="1" bandRow="1"/>
              <a:tblGrid>
                <a:gridCol w="4349550"/>
                <a:gridCol w="949499"/>
                <a:gridCol w="927094"/>
                <a:gridCol w="1681356"/>
                <a:gridCol w="1832848"/>
              </a:tblGrid>
              <a:tr h="318972">
                <a:tc>
                  <a:txBody>
                    <a:bodyPr/>
                    <a:lstStyle/>
                    <a:p>
                      <a:pPr algn="ctr">
                        <a:lnSpc>
                          <a:spcPct val="107000"/>
                        </a:lnSpc>
                        <a:spcAft>
                          <a:spcPts val="0"/>
                        </a:spcAft>
                      </a:pPr>
                      <a:r>
                        <a:rPr lang="es-EC" sz="1200" b="1" dirty="0">
                          <a:effectLst/>
                          <a:latin typeface="+mn-lt"/>
                          <a:ea typeface="Calibri" panose="020F0502020204030204" pitchFamily="34" charset="0"/>
                          <a:cs typeface="Times New Roman" panose="02020603050405020304" pitchFamily="18" charset="0"/>
                        </a:rPr>
                        <a:t>Variables</a:t>
                      </a:r>
                      <a:endParaRPr lang="es-MX" sz="1100" dirty="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M</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De</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Estadísticos de prueba</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Sig. Asintótica  (bilateral)</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La misión y visión del hospital es visible para el usuario.</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3.36</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1.092</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4.235</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w="12700" cap="flat" cmpd="sng" algn="ctr">
                      <a:solidFill>
                        <a:srgbClr val="000000"/>
                      </a:solidFill>
                      <a:prstDash val="solid"/>
                      <a:round/>
                      <a:headEnd type="none" w="med" len="med"/>
                      <a:tailEnd type="none" w="med" len="med"/>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Existe buena relación y comunicación entre el personal del hospital.</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3.52</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.922</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4.211</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personal porta adecuadamente el uniforme del hospital.</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3.85</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.839</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4.873</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La equidad de género entre el personal es percibido por el usuario.</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3.79</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.929</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4.881</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hospital cuenta con personal discapacitado.</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3.75</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.953</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4.661</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valor que cancela por el servicio recibido es justo.</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3.49</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1.050</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4.678</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hospital cumple con todas sus expectativas.</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3.62</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.986</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4.982</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En general, se siente satisfecho con el hospital.</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3.66</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1.027</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4.861</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47845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Existe discriminación por parte del hospital en cuanto a la raza, creencias, religión o género del usuario.</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2.62</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1.265</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3.173</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hospital cuenta con espacios para la movilidad de usuarios discapacitados.</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3.79</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.915</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4.856</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47845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Usted considera que los usuarios que asisten al hospital son personas de economía solvente, media o baja.</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3.75</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.928</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4.530</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a:noFill/>
                    </a:lnB>
                  </a:tcPr>
                </a:tc>
              </a:tr>
              <a:tr h="31897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Usted recomendaría este hospital a otras personas.</a:t>
                      </a:r>
                      <a:endParaRPr lang="es-MX" sz="1100">
                        <a:effectLst/>
                        <a:latin typeface="+mn-lt"/>
                        <a:ea typeface="Calibri" panose="020F0502020204030204" pitchFamily="34" charset="0"/>
                        <a:cs typeface="Times New Roman" panose="02020603050405020304" pitchFamily="18" charset="0"/>
                      </a:endParaRPr>
                    </a:p>
                  </a:txBody>
                  <a:tcPr marL="50543" marR="5054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3.74</a:t>
                      </a:r>
                      <a:endParaRPr lang="es-MX" sz="1100" dirty="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.930</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4.844</a:t>
                      </a:r>
                      <a:endParaRPr lang="es-MX" sz="110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.000c</a:t>
                      </a:r>
                      <a:endParaRPr lang="es-MX" sz="1100" dirty="0">
                        <a:effectLst/>
                        <a:latin typeface="+mn-lt"/>
                        <a:ea typeface="Calibri" panose="020F0502020204030204" pitchFamily="34" charset="0"/>
                        <a:cs typeface="Times New Roman" panose="02020603050405020304" pitchFamily="18" charset="0"/>
                      </a:endParaRPr>
                    </a:p>
                  </a:txBody>
                  <a:tcPr marL="50543" marR="50543"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309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515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Prueba de </a:t>
            </a:r>
            <a:r>
              <a:rPr lang="es-EC" sz="4000" b="1" kern="0" dirty="0" err="1">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Kolmogórov-Smirov</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635467399"/>
              </p:ext>
            </p:extLst>
          </p:nvPr>
        </p:nvGraphicFramePr>
        <p:xfrm>
          <a:off x="421947" y="1839532"/>
          <a:ext cx="7780358" cy="4707728"/>
        </p:xfrm>
        <a:graphic>
          <a:graphicData uri="http://schemas.openxmlformats.org/drawingml/2006/table">
            <a:tbl>
              <a:tblPr firstRow="1" firstCol="1" bandRow="1"/>
              <a:tblGrid>
                <a:gridCol w="3474317"/>
                <a:gridCol w="758436"/>
                <a:gridCol w="740540"/>
                <a:gridCol w="1343028"/>
                <a:gridCol w="1464037"/>
              </a:tblGrid>
              <a:tr h="324767">
                <a:tc>
                  <a:txBody>
                    <a:bodyPr/>
                    <a:lstStyle/>
                    <a:p>
                      <a:pPr algn="ctr">
                        <a:lnSpc>
                          <a:spcPct val="107000"/>
                        </a:lnSpc>
                        <a:spcAft>
                          <a:spcPts val="0"/>
                        </a:spcAft>
                      </a:pPr>
                      <a:r>
                        <a:rPr lang="es-EC" sz="1200" b="1" dirty="0">
                          <a:effectLst/>
                          <a:latin typeface="+mn-lt"/>
                          <a:ea typeface="Calibri" panose="020F0502020204030204" pitchFamily="34" charset="0"/>
                          <a:cs typeface="Times New Roman" panose="02020603050405020304" pitchFamily="18" charset="0"/>
                        </a:rPr>
                        <a:t>Variables</a:t>
                      </a:r>
                      <a:endParaRPr lang="es-MX" sz="1100" dirty="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M</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De</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Estadísticos de prueba</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b="1">
                          <a:effectLst/>
                          <a:latin typeface="+mn-lt"/>
                          <a:ea typeface="Calibri" panose="020F0502020204030204" pitchFamily="34" charset="0"/>
                          <a:cs typeface="Times New Roman" panose="02020603050405020304" pitchFamily="18" charset="0"/>
                        </a:rPr>
                        <a:t>Sig. Asintótica  (bilateral)</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76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Asiste a este hospital por referencias familiares, amistades o conocidos.</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3.96</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.931</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4.851</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w="12700" cap="flat" cmpd="sng" algn="ctr">
                      <a:solidFill>
                        <a:srgbClr val="000000"/>
                      </a:solidFill>
                      <a:prstDash val="solid"/>
                      <a:round/>
                      <a:headEnd type="none" w="med" len="med"/>
                      <a:tailEnd type="none" w="med" len="med"/>
                    </a:lnT>
                    <a:lnB>
                      <a:noFill/>
                    </a:lnB>
                  </a:tcPr>
                </a:tc>
              </a:tr>
              <a:tr h="32476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Si tuviera que asistir a un hospital, su primera opción es este hospital.</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3.60</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1.069</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4.531</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32476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Le es más factible hacerse atender en su hospital.</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3.74</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.991</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4.602</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32476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servicio prestado por parte del hospital es de calidad.</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3.69</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.994</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4.134</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649532">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El hospital cuenta con la medicación, equipo médico, instalaciones, entre otros factores para ser considerado de III nivel.</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3.68</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1.004</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4.513</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48714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Usted considera que el servicio prestado por parte del hospital es un motivo para elegirlo.</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3.61</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.950</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4.403</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32476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Ha buscado otros hospitales como opciones.</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3.70</a:t>
                      </a:r>
                      <a:endParaRPr lang="es-MX" sz="1100" dirty="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1.031</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5.218</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324767">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Usted ha comparado otros hospitales con este.</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3.70</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.995</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4.788</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48714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Personal de calidad, transparencia, ética y responsabilidad, con características por las cuales elige este hospital.</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3.65</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.963</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4.423</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.000c</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a:noFill/>
                    </a:lnB>
                  </a:tcPr>
                </a:tc>
              </a:tr>
              <a:tr h="487149">
                <a:tc>
                  <a:txBody>
                    <a:bodyPr/>
                    <a:lstStyle/>
                    <a:p>
                      <a:pPr>
                        <a:lnSpc>
                          <a:spcPct val="107000"/>
                        </a:lnSpc>
                        <a:spcAft>
                          <a:spcPts val="0"/>
                        </a:spcAft>
                      </a:pPr>
                      <a:r>
                        <a:rPr lang="es-EC" sz="1200">
                          <a:effectLst/>
                          <a:latin typeface="+mn-lt"/>
                          <a:ea typeface="Calibri" panose="020F0502020204030204" pitchFamily="34" charset="0"/>
                          <a:cs typeface="Times New Roman" panose="02020603050405020304" pitchFamily="18" charset="0"/>
                        </a:rPr>
                        <a:t>Le gustaría recibir notificaciones de citas médicas o información relevante por parte del hospital.</a:t>
                      </a:r>
                      <a:endParaRPr lang="es-MX" sz="1100">
                        <a:effectLst/>
                        <a:latin typeface="+mn-lt"/>
                        <a:ea typeface="Calibri" panose="020F0502020204030204" pitchFamily="34" charset="0"/>
                        <a:cs typeface="Times New Roman" panose="02020603050405020304" pitchFamily="18" charset="0"/>
                      </a:endParaRPr>
                    </a:p>
                  </a:txBody>
                  <a:tcPr marL="52415" marR="524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3.46</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1.284</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a:effectLst/>
                          <a:latin typeface="+mn-lt"/>
                          <a:ea typeface="Calibri" panose="020F0502020204030204" pitchFamily="34" charset="0"/>
                          <a:cs typeface="Times New Roman" panose="02020603050405020304" pitchFamily="18" charset="0"/>
                        </a:rPr>
                        <a:t>3.582</a:t>
                      </a:r>
                      <a:endParaRPr lang="es-MX" sz="110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200" dirty="0">
                          <a:effectLst/>
                          <a:latin typeface="+mn-lt"/>
                          <a:ea typeface="Calibri" panose="020F0502020204030204" pitchFamily="34" charset="0"/>
                          <a:cs typeface="Times New Roman" panose="02020603050405020304" pitchFamily="18" charset="0"/>
                        </a:rPr>
                        <a:t>.000c</a:t>
                      </a:r>
                      <a:endParaRPr lang="es-MX" sz="1100" dirty="0">
                        <a:effectLst/>
                        <a:latin typeface="+mn-lt"/>
                        <a:ea typeface="Calibri" panose="020F0502020204030204" pitchFamily="34" charset="0"/>
                        <a:cs typeface="Times New Roman" panose="02020603050405020304" pitchFamily="18" charset="0"/>
                      </a:endParaRPr>
                    </a:p>
                  </a:txBody>
                  <a:tcPr marL="52415" marR="5241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ángulo 6"/>
          <p:cNvSpPr/>
          <p:nvPr/>
        </p:nvSpPr>
        <p:spPr>
          <a:xfrm>
            <a:off x="8394279" y="1839532"/>
            <a:ext cx="3650094" cy="1003031"/>
          </a:xfrm>
          <a:prstGeom prst="rect">
            <a:avLst/>
          </a:prstGeom>
        </p:spPr>
        <p:txBody>
          <a:bodyPr wrap="square">
            <a:spAutoFit/>
          </a:bodyPr>
          <a:lstStyle/>
          <a:p>
            <a:pPr>
              <a:lnSpc>
                <a:spcPct val="107000"/>
              </a:lnSpc>
              <a:spcAft>
                <a:spcPts val="800"/>
              </a:spcAft>
            </a:pPr>
            <a:r>
              <a:rPr lang="es-EC" sz="1400" i="1" dirty="0">
                <a:ea typeface="Calibri" panose="020F0502020204030204" pitchFamily="34" charset="0"/>
                <a:cs typeface="Times New Roman" panose="02020603050405020304" pitchFamily="18" charset="0"/>
              </a:rPr>
              <a:t>Nota: </a:t>
            </a:r>
            <a:r>
              <a:rPr lang="es-EC" sz="1400" dirty="0">
                <a:ea typeface="Calibri" panose="020F0502020204030204" pitchFamily="34" charset="0"/>
                <a:cs typeface="Times New Roman" panose="02020603050405020304" pitchFamily="18" charset="0"/>
              </a:rPr>
              <a:t>n=muestra, M=media, De=Desviación estándar. </a:t>
            </a:r>
            <a:r>
              <a:rPr lang="es-EC" sz="1400" i="1" dirty="0">
                <a:ea typeface="Calibri" panose="020F0502020204030204" pitchFamily="34" charset="0"/>
                <a:cs typeface="Times New Roman" panose="02020603050405020304" pitchFamily="18" charset="0"/>
              </a:rPr>
              <a:t>Fuente</a:t>
            </a:r>
            <a:r>
              <a:rPr lang="es-EC" sz="1400" dirty="0">
                <a:ea typeface="Calibri" panose="020F0502020204030204" pitchFamily="34" charset="0"/>
                <a:cs typeface="Times New Roman" panose="02020603050405020304" pitchFamily="18" charset="0"/>
              </a:rPr>
              <a:t>: Elaboración propia con base en resultados de las encuestas aplicadas a los usuarios de los hospitales.</a:t>
            </a:r>
            <a:endParaRPr lang="es-MX" dirty="0">
              <a:effectLst/>
              <a:ea typeface="Calibri" panose="020F0502020204030204" pitchFamily="34" charset="0"/>
              <a:cs typeface="Times New Roman" panose="02020603050405020304" pitchFamily="18" charset="0"/>
            </a:endParaRPr>
          </a:p>
        </p:txBody>
      </p:sp>
      <p:sp>
        <p:nvSpPr>
          <p:cNvPr id="9" name="CuadroTexto 8"/>
          <p:cNvSpPr txBox="1"/>
          <p:nvPr/>
        </p:nvSpPr>
        <p:spPr>
          <a:xfrm>
            <a:off x="8495279" y="3242191"/>
            <a:ext cx="3179928" cy="1569660"/>
          </a:xfrm>
          <a:prstGeom prst="rect">
            <a:avLst/>
          </a:prstGeom>
          <a:noFill/>
        </p:spPr>
        <p:txBody>
          <a:bodyPr wrap="square" rtlCol="0">
            <a:spAutoFit/>
          </a:bodyPr>
          <a:lstStyle/>
          <a:p>
            <a:pPr algn="ctr"/>
            <a:r>
              <a:rPr lang="es-MX" sz="1600" dirty="0"/>
              <a:t>Esta prueba de bondad de ajuste permitió identificar que las variables de estudio no seguían una distribución normal, por lo cual las pruebas de hipótesis se realizó con pruebas no paramétricas.</a:t>
            </a:r>
          </a:p>
        </p:txBody>
      </p:sp>
      <p:sp>
        <p:nvSpPr>
          <p:cNvPr id="11" name="CuadroTexto 10"/>
          <p:cNvSpPr txBox="1"/>
          <p:nvPr/>
        </p:nvSpPr>
        <p:spPr>
          <a:xfrm>
            <a:off x="8495279" y="5211479"/>
            <a:ext cx="3179928" cy="461665"/>
          </a:xfrm>
          <a:prstGeom prst="rect">
            <a:avLst/>
          </a:prstGeom>
          <a:noFill/>
        </p:spPr>
        <p:txBody>
          <a:bodyPr wrap="square" rtlCol="0">
            <a:spAutoFit/>
          </a:bodyPr>
          <a:lstStyle/>
          <a:p>
            <a:pPr algn="ctr"/>
            <a:r>
              <a:rPr lang="es-MX" sz="2400" b="1" dirty="0">
                <a:solidFill>
                  <a:srgbClr val="990099"/>
                </a:solidFill>
              </a:rPr>
              <a:t>P valor = .000c &lt; </a:t>
            </a:r>
            <a:r>
              <a:rPr lang="el-GR" sz="2400" b="1" dirty="0">
                <a:solidFill>
                  <a:srgbClr val="990099"/>
                </a:solidFill>
              </a:rPr>
              <a:t>α .05</a:t>
            </a:r>
            <a:endParaRPr lang="es-MX" sz="2400" b="1" dirty="0">
              <a:solidFill>
                <a:srgbClr val="990099"/>
              </a:solidFill>
            </a:endParaRPr>
          </a:p>
        </p:txBody>
      </p:sp>
    </p:spTree>
    <p:extLst>
      <p:ext uri="{BB962C8B-B14F-4D97-AF65-F5344CB8AC3E}">
        <p14:creationId xmlns:p14="http://schemas.microsoft.com/office/powerpoint/2010/main" val="302306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4744800" cy="1815882"/>
          </a:xfrm>
          <a:prstGeom prst="rect">
            <a:avLst/>
          </a:prstGeom>
        </p:spPr>
        <p:txBody>
          <a:bodyPr wrap="square">
            <a:spAutoFit/>
          </a:bodyPr>
          <a:lstStyle/>
          <a:p>
            <a:pPr algn="just">
              <a:lnSpc>
                <a:spcPct val="200000"/>
              </a:lnSpc>
              <a:spcAft>
                <a:spcPts val="800"/>
              </a:spcAft>
            </a:pPr>
            <a:r>
              <a:rPr lang="es-EC" sz="1400" b="1" dirty="0" smtClean="0">
                <a:ea typeface="Calibri" panose="020F0502020204030204" pitchFamily="34" charset="0"/>
                <a:cs typeface="Times New Roman" panose="02020603050405020304" pitchFamily="18" charset="0"/>
              </a:rPr>
              <a:t>Hₒ1</a:t>
            </a:r>
            <a:r>
              <a:rPr lang="es-EC" sz="1400" b="1" dirty="0">
                <a:ea typeface="Calibri" panose="020F0502020204030204" pitchFamily="34" charset="0"/>
                <a:cs typeface="Times New Roman" panose="02020603050405020304" pitchFamily="18" charset="0"/>
              </a:rPr>
              <a:t>: </a:t>
            </a:r>
            <a:r>
              <a:rPr lang="es-EC" sz="1400" dirty="0">
                <a:ea typeface="Calibri" panose="020F0502020204030204" pitchFamily="34" charset="0"/>
                <a:cs typeface="Times New Roman" panose="02020603050405020304" pitchFamily="18" charset="0"/>
              </a:rPr>
              <a:t>La identidad corporativa no influye positivamente sobre las dimensiones del comportamiento del consumidor: (1) factor cultural, (2) factor social, (3) factores personales, (4) factores psicológicos y (5) proceso de decisión de compra.</a:t>
            </a:r>
            <a:endParaRPr lang="es-MX" sz="1400" dirty="0">
              <a:effectLst/>
              <a:ea typeface="Calibri" panose="020F0502020204030204" pitchFamily="34" charset="0"/>
              <a:cs typeface="Times New Roman" panose="02020603050405020304" pitchFamily="18" charset="0"/>
            </a:endParaRPr>
          </a:p>
        </p:txBody>
      </p:sp>
      <p:sp>
        <p:nvSpPr>
          <p:cNvPr id="4" name="Rectángulo 3"/>
          <p:cNvSpPr/>
          <p:nvPr/>
        </p:nvSpPr>
        <p:spPr>
          <a:xfrm>
            <a:off x="6578222" y="2012602"/>
            <a:ext cx="4745098" cy="1815882"/>
          </a:xfrm>
          <a:prstGeom prst="rect">
            <a:avLst/>
          </a:prstGeom>
        </p:spPr>
        <p:txBody>
          <a:bodyPr wrap="square">
            <a:spAutoFit/>
          </a:bodyPr>
          <a:lstStyle/>
          <a:p>
            <a:pPr algn="just">
              <a:lnSpc>
                <a:spcPct val="200000"/>
              </a:lnSpc>
              <a:spcAft>
                <a:spcPts val="0"/>
              </a:spcAft>
            </a:pPr>
            <a:r>
              <a:rPr lang="es-EC" sz="1400" b="1" dirty="0" smtClean="0">
                <a:ea typeface="Calibri" panose="020F0502020204030204" pitchFamily="34" charset="0"/>
                <a:cs typeface="Times New Roman" panose="02020603050405020304" pitchFamily="18" charset="0"/>
              </a:rPr>
              <a:t>Hₐ1</a:t>
            </a:r>
            <a:r>
              <a:rPr lang="es-EC" sz="1400" b="1" dirty="0">
                <a:ea typeface="Calibri" panose="020F0502020204030204" pitchFamily="34" charset="0"/>
                <a:cs typeface="Times New Roman" panose="02020603050405020304" pitchFamily="18" charset="0"/>
              </a:rPr>
              <a:t>: </a:t>
            </a:r>
            <a:r>
              <a:rPr lang="es-EC" sz="1400" dirty="0">
                <a:ea typeface="Calibri" panose="020F0502020204030204" pitchFamily="34" charset="0"/>
                <a:cs typeface="Times New Roman" panose="02020603050405020304" pitchFamily="18" charset="0"/>
              </a:rPr>
              <a:t>La identidad corporativa influencia positivamente sobre las dimensiones del comportamiento del consumidor: (1) factor cultural, (2) factor social, (3) factores personales, (4) factores psicológicos y (5) proceso de decisión de compra.</a:t>
            </a:r>
            <a:endParaRPr lang="es-MX" sz="1400" dirty="0">
              <a:effectLst/>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116881355"/>
              </p:ext>
            </p:extLst>
          </p:nvPr>
        </p:nvGraphicFramePr>
        <p:xfrm>
          <a:off x="1295395" y="4326340"/>
          <a:ext cx="9875525" cy="1692323"/>
        </p:xfrm>
        <a:graphic>
          <a:graphicData uri="http://schemas.openxmlformats.org/drawingml/2006/table">
            <a:tbl>
              <a:tblPr/>
              <a:tblGrid>
                <a:gridCol w="897775"/>
                <a:gridCol w="897775"/>
                <a:gridCol w="897775"/>
                <a:gridCol w="897775"/>
                <a:gridCol w="897775"/>
                <a:gridCol w="897775"/>
                <a:gridCol w="897775"/>
                <a:gridCol w="897775"/>
                <a:gridCol w="897775"/>
                <a:gridCol w="897775"/>
                <a:gridCol w="897775"/>
              </a:tblGrid>
              <a:tr h="626293">
                <a:tc rowSpan="2">
                  <a:txBody>
                    <a:bodyPr/>
                    <a:lstStyle/>
                    <a:p>
                      <a:pPr algn="ctr" fontAlgn="ctr"/>
                      <a:r>
                        <a:rPr lang="es-MX" sz="1400" b="0" i="0" u="none" strike="noStrike" dirty="0">
                          <a:solidFill>
                            <a:srgbClr val="000000"/>
                          </a:solidFill>
                          <a:effectLst/>
                          <a:latin typeface="+mn-lt"/>
                          <a:cs typeface="Times New Roman" panose="02020603050405020304" pitchFamily="18" charset="0"/>
                        </a:rPr>
                        <a:t>Variables</a:t>
                      </a:r>
                    </a:p>
                  </a:txBody>
                  <a:tcPr marL="9525" marR="9525" marT="9525" marB="0" anchor="ctr">
                    <a:lnL>
                      <a:noFill/>
                    </a:lnL>
                    <a:lnR>
                      <a:noFill/>
                    </a:lnR>
                    <a:lnT>
                      <a:noFill/>
                    </a:lnT>
                    <a:lnB>
                      <a:noFill/>
                    </a:lnB>
                  </a:tcPr>
                </a:tc>
                <a:tc gridSpan="2">
                  <a:txBody>
                    <a:bodyPr/>
                    <a:lstStyle/>
                    <a:p>
                      <a:pPr algn="ctr" fontAlgn="ctr"/>
                      <a:r>
                        <a:rPr lang="es-MX" sz="1400" b="0" i="0" u="none" strike="noStrike">
                          <a:solidFill>
                            <a:srgbClr val="000000"/>
                          </a:solidFill>
                          <a:effectLst/>
                          <a:latin typeface="+mn-lt"/>
                          <a:cs typeface="Times New Roman" panose="02020603050405020304" pitchFamily="18" charset="0"/>
                        </a:rPr>
                        <a:t>Factor cultural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cs typeface="Times New Roman" panose="02020603050405020304" pitchFamily="18" charset="0"/>
                        </a:rPr>
                        <a:t>Factor social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cs typeface="Times New Roman" panose="02020603050405020304" pitchFamily="18" charset="0"/>
                        </a:rPr>
                        <a:t>Factor personal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cs typeface="Times New Roman" panose="02020603050405020304" pitchFamily="18" charset="0"/>
                        </a:rPr>
                        <a:t>Factor psicológico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cs typeface="Times New Roman" panose="02020603050405020304" pitchFamily="18" charset="0"/>
                        </a:rPr>
                        <a:t>Proceso decisión compra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r h="266507">
                <a:tc vMerge="1">
                  <a:txBody>
                    <a:bodyPr/>
                    <a:lstStyle/>
                    <a:p>
                      <a:endParaRPr lang="es-MX"/>
                    </a:p>
                  </a:txBody>
                  <a:tcPr/>
                </a:tc>
                <a:tc>
                  <a:txBody>
                    <a:bodyPr/>
                    <a:lstStyle/>
                    <a:p>
                      <a:pPr algn="ctr" fontAlgn="ctr"/>
                      <a:r>
                        <a:rPr lang="es-MX" sz="1400" b="0" i="0" u="none" strike="noStrike">
                          <a:solidFill>
                            <a:srgbClr val="000000"/>
                          </a:solidFill>
                          <a:effectLst/>
                          <a:latin typeface="+mn-lt"/>
                          <a:cs typeface="Times New Roman" panose="02020603050405020304" pitchFamily="18" charset="0"/>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523">
                <a:tc>
                  <a:txBody>
                    <a:bodyPr/>
                    <a:lstStyle/>
                    <a:p>
                      <a:pPr algn="ctr" fontAlgn="b"/>
                      <a:r>
                        <a:rPr lang="es-MX" sz="1400" b="0" i="0" u="none" strike="noStrike" dirty="0">
                          <a:solidFill>
                            <a:srgbClr val="000000"/>
                          </a:solidFill>
                          <a:effectLst/>
                          <a:latin typeface="+mn-lt"/>
                          <a:cs typeface="Times New Roman" panose="02020603050405020304" pitchFamily="18" charset="0"/>
                        </a:rPr>
                        <a:t>Identidad corporativa global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a:t>
                      </a:r>
                      <a:r>
                        <a:rPr lang="es-MX" sz="1400" b="0" i="0" u="none" strike="noStrike" dirty="0" smtClean="0">
                          <a:solidFill>
                            <a:srgbClr val="000000"/>
                          </a:solidFill>
                          <a:effectLst/>
                          <a:latin typeface="+mn-lt"/>
                          <a:cs typeface="Times New Roman" panose="02020603050405020304" pitchFamily="18" charset="0"/>
                        </a:rPr>
                        <a:t>304</a:t>
                      </a:r>
                      <a:r>
                        <a:rPr lang="es-MX" sz="1200" b="0" i="0" u="none" strike="noStrike" dirty="0" smtClean="0">
                          <a:solidFill>
                            <a:srgbClr val="000000"/>
                          </a:solidFill>
                          <a:effectLst/>
                          <a:latin typeface="+mn-lt"/>
                          <a:cs typeface="Times New Roman" panose="02020603050405020304" pitchFamily="18" charset="0"/>
                        </a:rPr>
                        <a:t>**</a:t>
                      </a:r>
                      <a:endParaRPr lang="es-MX" sz="1200" b="0" i="0" u="none" strike="noStrike" dirty="0">
                        <a:solidFill>
                          <a:srgbClr val="000000"/>
                        </a:solidFill>
                        <a:effectLst/>
                        <a:latin typeface="+mn-lt"/>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a:t>
                      </a:r>
                      <a:r>
                        <a:rPr lang="es-MX" sz="1400" b="0" i="0" u="none" strike="noStrike" dirty="0" smtClean="0">
                          <a:solidFill>
                            <a:srgbClr val="000000"/>
                          </a:solidFill>
                          <a:effectLst/>
                          <a:latin typeface="+mn-lt"/>
                          <a:cs typeface="Times New Roman" panose="02020603050405020304" pitchFamily="18" charset="0"/>
                        </a:rPr>
                        <a:t>421</a:t>
                      </a:r>
                      <a:r>
                        <a:rPr lang="es-MX" sz="1200" b="0" i="0" u="none" strike="noStrike" dirty="0" smtClean="0">
                          <a:solidFill>
                            <a:srgbClr val="000000"/>
                          </a:solidFill>
                          <a:effectLst/>
                          <a:latin typeface="+mn-lt"/>
                          <a:cs typeface="Times New Roman" panose="02020603050405020304" pitchFamily="18" charset="0"/>
                        </a:rPr>
                        <a:t>**</a:t>
                      </a:r>
                      <a:endParaRPr lang="es-MX" sz="1200" b="0" i="0" u="none" strike="noStrike" dirty="0">
                        <a:solidFill>
                          <a:srgbClr val="000000"/>
                        </a:solidFill>
                        <a:effectLst/>
                        <a:latin typeface="+mn-lt"/>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a:t>
                      </a:r>
                      <a:r>
                        <a:rPr lang="es-MX" sz="1400" b="0" i="0" u="none" strike="noStrike" dirty="0" smtClean="0">
                          <a:solidFill>
                            <a:srgbClr val="000000"/>
                          </a:solidFill>
                          <a:effectLst/>
                          <a:latin typeface="+mn-lt"/>
                          <a:cs typeface="Times New Roman" panose="02020603050405020304" pitchFamily="18" charset="0"/>
                        </a:rPr>
                        <a:t>449</a:t>
                      </a:r>
                      <a:r>
                        <a:rPr lang="es-MX" sz="1200" b="0" i="0" u="none" strike="noStrike" dirty="0" smtClean="0">
                          <a:solidFill>
                            <a:srgbClr val="000000"/>
                          </a:solidFill>
                          <a:effectLst/>
                          <a:latin typeface="+mn-lt"/>
                          <a:cs typeface="Times New Roman" panose="02020603050405020304" pitchFamily="18" charset="0"/>
                        </a:rPr>
                        <a:t>**</a:t>
                      </a:r>
                      <a:endParaRPr lang="es-MX" sz="1200" b="0" i="0" u="none" strike="noStrike" dirty="0">
                        <a:solidFill>
                          <a:srgbClr val="000000"/>
                        </a:solidFill>
                        <a:effectLst/>
                        <a:latin typeface="+mn-lt"/>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a:t>
                      </a:r>
                      <a:r>
                        <a:rPr lang="es-MX" sz="1400" b="0" i="0" u="none" strike="noStrike" dirty="0" smtClean="0">
                          <a:solidFill>
                            <a:srgbClr val="000000"/>
                          </a:solidFill>
                          <a:effectLst/>
                          <a:latin typeface="+mn-lt"/>
                          <a:cs typeface="Times New Roman" panose="02020603050405020304" pitchFamily="18" charset="0"/>
                        </a:rPr>
                        <a:t>535</a:t>
                      </a:r>
                      <a:r>
                        <a:rPr lang="es-MX" sz="1200" b="0" i="0" u="none" strike="noStrike" dirty="0" smtClean="0">
                          <a:solidFill>
                            <a:srgbClr val="000000"/>
                          </a:solidFill>
                          <a:effectLst/>
                          <a:latin typeface="+mn-lt"/>
                          <a:cs typeface="Times New Roman" panose="02020603050405020304" pitchFamily="18" charset="0"/>
                        </a:rPr>
                        <a:t>**</a:t>
                      </a:r>
                      <a:endParaRPr lang="es-MX" sz="1200" b="0" i="0" u="none" strike="noStrike" dirty="0">
                        <a:solidFill>
                          <a:srgbClr val="000000"/>
                        </a:solidFill>
                        <a:effectLst/>
                        <a:latin typeface="+mn-lt"/>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cs typeface="Times New Roman" panose="02020603050405020304" pitchFamily="18" charset="0"/>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a:t>
                      </a:r>
                      <a:r>
                        <a:rPr lang="es-MX" sz="1400" b="0" i="0" u="none" strike="noStrike" dirty="0" smtClean="0">
                          <a:solidFill>
                            <a:srgbClr val="000000"/>
                          </a:solidFill>
                          <a:effectLst/>
                          <a:latin typeface="+mn-lt"/>
                          <a:cs typeface="Times New Roman" panose="02020603050405020304" pitchFamily="18" charset="0"/>
                        </a:rPr>
                        <a:t>453</a:t>
                      </a:r>
                      <a:r>
                        <a:rPr lang="es-MX" sz="1200" b="0" i="0" u="none" strike="noStrike" dirty="0" smtClean="0">
                          <a:solidFill>
                            <a:srgbClr val="000000"/>
                          </a:solidFill>
                          <a:effectLst/>
                          <a:latin typeface="+mn-lt"/>
                          <a:cs typeface="Times New Roman" panose="02020603050405020304" pitchFamily="18" charset="0"/>
                        </a:rPr>
                        <a:t>**</a:t>
                      </a:r>
                      <a:endParaRPr lang="es-MX" sz="1400" b="0" i="0" u="none" strike="noStrike" dirty="0">
                        <a:solidFill>
                          <a:srgbClr val="000000"/>
                        </a:solidFill>
                        <a:effectLst/>
                        <a:latin typeface="+mn-lt"/>
                        <a:cs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cs typeface="Times New Roman" panose="02020603050405020304" pitchFamily="18" charset="0"/>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Rectángulo 11"/>
          <p:cNvSpPr/>
          <p:nvPr/>
        </p:nvSpPr>
        <p:spPr>
          <a:xfrm>
            <a:off x="1295394" y="6018663"/>
            <a:ext cx="9875525" cy="429541"/>
          </a:xfrm>
          <a:prstGeom prst="rect">
            <a:avLst/>
          </a:prstGeom>
        </p:spPr>
        <p:txBody>
          <a:bodyPr wrap="square">
            <a:spAutoFit/>
          </a:bodyPr>
          <a:lstStyle/>
          <a:p>
            <a:pPr algn="just">
              <a:lnSpc>
                <a:spcPct val="107000"/>
              </a:lnSpc>
              <a:spcAft>
                <a:spcPts val="800"/>
              </a:spcAft>
            </a:pPr>
            <a:r>
              <a:rPr lang="es-EC" sz="1050" i="1" dirty="0">
                <a:ea typeface="Calibri" panose="020F0502020204030204" pitchFamily="34" charset="0"/>
                <a:cs typeface="Times New Roman" panose="02020603050405020304" pitchFamily="18" charset="0"/>
              </a:rPr>
              <a:t>Nota:</a:t>
            </a:r>
            <a:r>
              <a:rPr lang="es-EC" sz="1050" dirty="0">
                <a:ea typeface="Calibri" panose="020F0502020204030204" pitchFamily="34" charset="0"/>
                <a:cs typeface="Times New Roman" panose="02020603050405020304" pitchFamily="18" charset="0"/>
              </a:rPr>
              <a:t> Rho de Spearman = rho, Sig. Asintótica bilateral = p, ** La correlación es significativa al nivel .01 (2 colas). </a:t>
            </a:r>
            <a:r>
              <a:rPr lang="es-EC" sz="1050" i="1" dirty="0">
                <a:ea typeface="Calibri" panose="020F0502020204030204" pitchFamily="34" charset="0"/>
                <a:cs typeface="Times New Roman" panose="02020603050405020304" pitchFamily="18" charset="0"/>
              </a:rPr>
              <a:t>Fuente:</a:t>
            </a:r>
            <a:r>
              <a:rPr lang="es-EC" sz="1050" dirty="0">
                <a:ea typeface="Calibri" panose="020F0502020204030204" pitchFamily="34" charset="0"/>
                <a:cs typeface="Times New Roman" panose="02020603050405020304" pitchFamily="18" charset="0"/>
              </a:rPr>
              <a:t> Elaboración propia con base en los resultados obtenidos de la encuesta realizada.</a:t>
            </a:r>
            <a:endParaRPr lang="es-MX"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268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rgbClr val="CC3399"/>
              </a:buClr>
              <a:buSzPct val="140000"/>
              <a:buFont typeface="Wingdings" panose="05000000000000000000" pitchFamily="2" charset="2"/>
              <a:buChar char="§"/>
            </a:pPr>
            <a:r>
              <a:rPr lang="es-MX" sz="3200" dirty="0">
                <a:solidFill>
                  <a:srgbClr val="CC3399"/>
                </a:solidFill>
              </a:rPr>
              <a:t>Planteamiento del problema </a:t>
            </a:r>
            <a:endParaRPr lang="es-MX" sz="3200" dirty="0" smtClean="0">
              <a:solidFill>
                <a:srgbClr val="CC3399"/>
              </a:solidFill>
            </a:endParaRPr>
          </a:p>
          <a:p>
            <a:pPr>
              <a:buClr>
                <a:schemeClr val="tx1"/>
              </a:buClr>
              <a:buSzPct val="140000"/>
              <a:buFont typeface="Wingdings" panose="05000000000000000000" pitchFamily="2" charset="2"/>
              <a:buChar char="§"/>
            </a:pPr>
            <a:r>
              <a:rPr lang="es-MX" sz="3200" dirty="0" smtClean="0">
                <a:solidFill>
                  <a:schemeClr val="tx1"/>
                </a:solidFill>
              </a:rPr>
              <a:t>Marco Teórico</a:t>
            </a:r>
          </a:p>
          <a:p>
            <a:pPr>
              <a:buClr>
                <a:schemeClr val="tx1"/>
              </a:buClr>
              <a:buSzPct val="140000"/>
              <a:buFont typeface="Wingdings" panose="05000000000000000000" pitchFamily="2" charset="2"/>
              <a:buChar char="§"/>
            </a:pPr>
            <a:r>
              <a:rPr lang="es-MX" sz="3200" dirty="0" smtClean="0">
                <a:solidFill>
                  <a:schemeClr val="tx1"/>
                </a:solidFill>
              </a:rPr>
              <a:t>Marco Metodológico</a:t>
            </a:r>
          </a:p>
          <a:p>
            <a:pPr>
              <a:buClr>
                <a:schemeClr val="tx1"/>
              </a:buClr>
              <a:buSzPct val="140000"/>
              <a:buFont typeface="Wingdings" panose="05000000000000000000" pitchFamily="2" charset="2"/>
              <a:buChar char="§"/>
            </a:pPr>
            <a:r>
              <a:rPr lang="es-MX" sz="3200" dirty="0" smtClean="0">
                <a:solidFill>
                  <a:schemeClr val="tx1"/>
                </a:solidFill>
              </a:rPr>
              <a:t>Análisis de resultados</a:t>
            </a:r>
          </a:p>
          <a:p>
            <a:pPr>
              <a:buClr>
                <a:schemeClr val="tx1"/>
              </a:buClr>
              <a:buSzPct val="140000"/>
              <a:buFont typeface="Wingdings" panose="05000000000000000000" pitchFamily="2" charset="2"/>
              <a:buChar char="§"/>
            </a:pPr>
            <a:r>
              <a:rPr lang="es-MX" sz="3200" dirty="0" smtClean="0">
                <a:solidFill>
                  <a:schemeClr val="tx1"/>
                </a:solidFill>
              </a:rPr>
              <a:t>Discusión</a:t>
            </a:r>
          </a:p>
          <a:p>
            <a:pPr>
              <a:buClr>
                <a:schemeClr val="tx1"/>
              </a:buClr>
              <a:buSzPct val="140000"/>
              <a:buFont typeface="Wingdings" panose="05000000000000000000" pitchFamily="2" charset="2"/>
              <a:buChar char="§"/>
            </a:pPr>
            <a:r>
              <a:rPr lang="es-MX" sz="3200" dirty="0" smtClean="0">
                <a:solidFill>
                  <a:schemeClr val="tx1"/>
                </a:solidFill>
              </a:rPr>
              <a:t>Conclusiones</a:t>
            </a:r>
          </a:p>
          <a:p>
            <a:pPr>
              <a:buClr>
                <a:schemeClr val="tx1"/>
              </a:buClr>
              <a:buSzPct val="140000"/>
              <a:buFont typeface="Wingdings" panose="05000000000000000000" pitchFamily="2" charset="2"/>
              <a:buChar char="§"/>
            </a:pPr>
            <a:r>
              <a:rPr lang="es-MX" sz="3200" dirty="0" smtClean="0">
                <a:solidFill>
                  <a:schemeClr val="tx1"/>
                </a:solidFill>
              </a:rPr>
              <a:t>Recomendaciones</a:t>
            </a:r>
            <a:endParaRPr lang="es-MX" sz="3200" dirty="0">
              <a:solidFill>
                <a:schemeClr val="tx1"/>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290092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2528248" cy="725648"/>
          </a:xfrm>
          <a:prstGeom prst="rect">
            <a:avLst/>
          </a:prstGeom>
        </p:spPr>
        <p:txBody>
          <a:bodyPr wrap="square">
            <a:spAutoFit/>
          </a:bodyPr>
          <a:lstStyle/>
          <a:p>
            <a:pPr algn="ctr">
              <a:lnSpc>
                <a:spcPct val="200000"/>
              </a:lnSpc>
              <a:spcAft>
                <a:spcPts val="800"/>
              </a:spcAft>
            </a:pPr>
            <a:r>
              <a:rPr lang="es-EC" sz="2400" b="1" dirty="0" smtClean="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rPr>
              <a:t>Rho de Spearman</a:t>
            </a:r>
            <a:endParaRPr lang="es-MX" sz="2400" b="1" dirty="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endParaRPr>
          </a:p>
        </p:txBody>
      </p:sp>
      <p:sp>
        <p:nvSpPr>
          <p:cNvPr id="5" name="CuadroTexto 4"/>
          <p:cNvSpPr txBox="1"/>
          <p:nvPr/>
        </p:nvSpPr>
        <p:spPr>
          <a:xfrm>
            <a:off x="1143000" y="3242191"/>
            <a:ext cx="10027920" cy="2723823"/>
          </a:xfrm>
          <a:prstGeom prst="rect">
            <a:avLst/>
          </a:prstGeom>
          <a:noFill/>
        </p:spPr>
        <p:txBody>
          <a:bodyPr wrap="square" rtlCol="0">
            <a:spAutoFit/>
          </a:bodyPr>
          <a:lstStyle/>
          <a:p>
            <a:pPr marL="285750" indent="-285750">
              <a:buFont typeface="Arial" panose="020B0604020202020204" pitchFamily="34" charset="0"/>
              <a:buChar char="•"/>
            </a:pPr>
            <a:r>
              <a:rPr lang="es-MX" dirty="0"/>
              <a:t>Se rechaza </a:t>
            </a:r>
            <a:r>
              <a:rPr lang="es-MX" dirty="0" smtClean="0"/>
              <a:t>Hₒ1</a:t>
            </a:r>
          </a:p>
          <a:p>
            <a:pPr marL="285750" indent="-285750">
              <a:buFont typeface="Arial" panose="020B0604020202020204" pitchFamily="34" charset="0"/>
              <a:buChar char="•"/>
            </a:pPr>
            <a:endParaRPr lang="es-MX" dirty="0"/>
          </a:p>
          <a:p>
            <a:pPr marL="285750" indent="-285750" algn="just">
              <a:lnSpc>
                <a:spcPct val="150000"/>
              </a:lnSpc>
              <a:buFont typeface="Arial" panose="020B0604020202020204" pitchFamily="34" charset="0"/>
              <a:buChar char="•"/>
            </a:pPr>
            <a:r>
              <a:rPr lang="es-EC" dirty="0"/>
              <a:t>Los factores de la variable identidad corporativa, </a:t>
            </a:r>
            <a:r>
              <a:rPr lang="es-EC" b="1" dirty="0" smtClean="0"/>
              <a:t>el </a:t>
            </a:r>
            <a:r>
              <a:rPr lang="es-EC" b="1" dirty="0"/>
              <a:t>hospital tiene señaléticas y direccionamiento para que el usuario pueda orientarse con facilidad internamente </a:t>
            </a:r>
            <a:r>
              <a:rPr lang="es-EC" dirty="0"/>
              <a:t>(</a:t>
            </a:r>
            <a:r>
              <a:rPr lang="es-EC" dirty="0" err="1"/>
              <a:t>r</a:t>
            </a:r>
            <a:r>
              <a:rPr lang="es-EC" sz="1600" dirty="0" err="1"/>
              <a:t>s</a:t>
            </a:r>
            <a:r>
              <a:rPr lang="es-EC" dirty="0"/>
              <a:t>=.318, p=.000&lt;.01), </a:t>
            </a:r>
            <a:r>
              <a:rPr lang="es-EC" b="1" dirty="0"/>
              <a:t>siente que el hospital se compromete e identifica con el </a:t>
            </a:r>
            <a:r>
              <a:rPr lang="es-EC" b="1" dirty="0" smtClean="0"/>
              <a:t>usuario</a:t>
            </a:r>
            <a:r>
              <a:rPr lang="es-EC" dirty="0" smtClean="0"/>
              <a:t> </a:t>
            </a:r>
            <a:r>
              <a:rPr lang="es-EC" dirty="0"/>
              <a:t>(</a:t>
            </a:r>
            <a:r>
              <a:rPr lang="es-EC" dirty="0" err="1"/>
              <a:t>r</a:t>
            </a:r>
            <a:r>
              <a:rPr lang="es-EC" sz="1600" dirty="0" err="1"/>
              <a:t>s</a:t>
            </a:r>
            <a:r>
              <a:rPr lang="es-EC" dirty="0"/>
              <a:t>=.423, p=.000&lt;.01) y </a:t>
            </a:r>
            <a:r>
              <a:rPr lang="es-EC" b="1" dirty="0"/>
              <a:t>el hospital cuenta con tecnología avanzada</a:t>
            </a:r>
            <a:r>
              <a:rPr lang="es-EC" dirty="0"/>
              <a:t> (</a:t>
            </a:r>
            <a:r>
              <a:rPr lang="es-EC" dirty="0" err="1"/>
              <a:t>r</a:t>
            </a:r>
            <a:r>
              <a:rPr lang="es-EC" sz="1600" dirty="0" err="1"/>
              <a:t>s</a:t>
            </a:r>
            <a:r>
              <a:rPr lang="es-EC" dirty="0"/>
              <a:t>=.429, p=.000&lt;.01) presenta una correlación lineal estadísticamente significativa, moderada y directamente proporcional respecto al comportamiento del consumidor.</a:t>
            </a:r>
            <a:endParaRPr lang="es-MX" dirty="0"/>
          </a:p>
        </p:txBody>
      </p:sp>
    </p:spTree>
    <p:extLst>
      <p:ext uri="{BB962C8B-B14F-4D97-AF65-F5344CB8AC3E}">
        <p14:creationId xmlns:p14="http://schemas.microsoft.com/office/powerpoint/2010/main" val="2336753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4744800" cy="1815882"/>
          </a:xfrm>
          <a:prstGeom prst="rect">
            <a:avLst/>
          </a:prstGeom>
        </p:spPr>
        <p:txBody>
          <a:bodyPr wrap="square">
            <a:spAutoFit/>
          </a:bodyPr>
          <a:lstStyle/>
          <a:p>
            <a:pPr algn="just">
              <a:lnSpc>
                <a:spcPct val="200000"/>
              </a:lnSpc>
            </a:pPr>
            <a:r>
              <a:rPr lang="es-EC" sz="1400" b="1" dirty="0" smtClean="0">
                <a:ea typeface="Calibri" panose="020F0502020204030204" pitchFamily="34" charset="0"/>
                <a:cs typeface="Times New Roman" panose="02020603050405020304" pitchFamily="18" charset="0"/>
              </a:rPr>
              <a:t>Hₒ2: </a:t>
            </a:r>
            <a:r>
              <a:rPr lang="es-EC" sz="1400" dirty="0"/>
              <a:t>La comunicación corporativa no influye positivamente sobre las dimensiones del comportamiento del consumidor: (1) factor cultural, (2) factor social, (3) factores personales, (4) factores psicológicos y (5) proceso de decisión de compra.</a:t>
            </a:r>
            <a:endParaRPr lang="es-MX" sz="1400" dirty="0"/>
          </a:p>
        </p:txBody>
      </p:sp>
      <p:sp>
        <p:nvSpPr>
          <p:cNvPr id="4" name="Rectángulo 3"/>
          <p:cNvSpPr/>
          <p:nvPr/>
        </p:nvSpPr>
        <p:spPr>
          <a:xfrm>
            <a:off x="6578222" y="2012602"/>
            <a:ext cx="4745098" cy="1755545"/>
          </a:xfrm>
          <a:prstGeom prst="rect">
            <a:avLst/>
          </a:prstGeom>
        </p:spPr>
        <p:txBody>
          <a:bodyPr wrap="square">
            <a:spAutoFit/>
          </a:bodyPr>
          <a:lstStyle/>
          <a:p>
            <a:pPr algn="just">
              <a:lnSpc>
                <a:spcPct val="200000"/>
              </a:lnSpc>
            </a:pPr>
            <a:r>
              <a:rPr lang="es-EC" sz="1400" b="1" dirty="0" smtClean="0">
                <a:ea typeface="Calibri" panose="020F0502020204030204" pitchFamily="34" charset="0"/>
                <a:cs typeface="Times New Roman" panose="02020603050405020304" pitchFamily="18" charset="0"/>
              </a:rPr>
              <a:t>Hₐ2: </a:t>
            </a:r>
            <a:r>
              <a:rPr lang="es-EC" sz="1400" dirty="0"/>
              <a:t>La comunicación corporativa influye positivamente sobre las dimensiones del comportamiento del consumidor: (1) factor cultural, (2) factor social, (3) factores personales, (4) factores psicológicos y (5) proceso de decisión de compra.</a:t>
            </a:r>
            <a:endParaRPr lang="es-MX" sz="1400" dirty="0"/>
          </a:p>
        </p:txBody>
      </p:sp>
      <p:sp>
        <p:nvSpPr>
          <p:cNvPr id="12" name="Rectángulo 11"/>
          <p:cNvSpPr/>
          <p:nvPr/>
        </p:nvSpPr>
        <p:spPr>
          <a:xfrm>
            <a:off x="1295394" y="6018663"/>
            <a:ext cx="9875525" cy="429541"/>
          </a:xfrm>
          <a:prstGeom prst="rect">
            <a:avLst/>
          </a:prstGeom>
        </p:spPr>
        <p:txBody>
          <a:bodyPr wrap="square">
            <a:spAutoFit/>
          </a:bodyPr>
          <a:lstStyle/>
          <a:p>
            <a:pPr algn="just">
              <a:lnSpc>
                <a:spcPct val="107000"/>
              </a:lnSpc>
              <a:spcAft>
                <a:spcPts val="800"/>
              </a:spcAft>
            </a:pPr>
            <a:r>
              <a:rPr lang="es-EC" sz="1050" i="1" dirty="0">
                <a:latin typeface="Times New Roman" panose="02020603050405020304" pitchFamily="18" charset="0"/>
                <a:ea typeface="Calibri" panose="020F0502020204030204" pitchFamily="34" charset="0"/>
                <a:cs typeface="Times New Roman" panose="02020603050405020304" pitchFamily="18" charset="0"/>
              </a:rPr>
              <a:t>Nota:</a:t>
            </a:r>
            <a:r>
              <a:rPr lang="es-EC" sz="1050" dirty="0">
                <a:latin typeface="Times New Roman" panose="02020603050405020304" pitchFamily="18" charset="0"/>
                <a:ea typeface="Calibri" panose="020F0502020204030204" pitchFamily="34" charset="0"/>
                <a:cs typeface="Times New Roman" panose="02020603050405020304" pitchFamily="18" charset="0"/>
              </a:rPr>
              <a:t> Rho de Spearman = rho, Sig. Asintótica bilateral = p, ** La correlación es significativa al nivel .01 (2 colas). </a:t>
            </a:r>
            <a:r>
              <a:rPr lang="es-EC" sz="1050" i="1" dirty="0">
                <a:latin typeface="Times New Roman" panose="02020603050405020304" pitchFamily="18" charset="0"/>
                <a:ea typeface="Calibri" panose="020F0502020204030204" pitchFamily="34" charset="0"/>
                <a:cs typeface="Times New Roman" panose="02020603050405020304" pitchFamily="18" charset="0"/>
              </a:rPr>
              <a:t>Fuente:</a:t>
            </a:r>
            <a:r>
              <a:rPr lang="es-EC" sz="1050" dirty="0">
                <a:latin typeface="Times New Roman" panose="02020603050405020304" pitchFamily="18" charset="0"/>
                <a:ea typeface="Calibri" panose="020F0502020204030204" pitchFamily="34" charset="0"/>
                <a:cs typeface="Times New Roman" panose="02020603050405020304" pitchFamily="18" charset="0"/>
              </a:rPr>
              <a:t> Elaboración propia con base en los resultados obtenidos de la encuesta realizada.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804207772"/>
              </p:ext>
            </p:extLst>
          </p:nvPr>
        </p:nvGraphicFramePr>
        <p:xfrm>
          <a:off x="1143002" y="4267941"/>
          <a:ext cx="9875515" cy="1690386"/>
        </p:xfrm>
        <a:graphic>
          <a:graphicData uri="http://schemas.openxmlformats.org/drawingml/2006/table">
            <a:tbl>
              <a:tblPr/>
              <a:tblGrid>
                <a:gridCol w="1095231"/>
                <a:gridCol w="832513"/>
                <a:gridCol w="765579"/>
                <a:gridCol w="897774"/>
                <a:gridCol w="897774"/>
                <a:gridCol w="897774"/>
                <a:gridCol w="897774"/>
                <a:gridCol w="897774"/>
                <a:gridCol w="897774"/>
                <a:gridCol w="897774"/>
                <a:gridCol w="897774"/>
              </a:tblGrid>
              <a:tr h="516507">
                <a:tc rowSpan="2">
                  <a:txBody>
                    <a:bodyPr/>
                    <a:lstStyle/>
                    <a:p>
                      <a:pPr algn="ctr" fontAlgn="ctr"/>
                      <a:r>
                        <a:rPr lang="es-MX" sz="1400" b="0" i="0" u="none" strike="noStrike" dirty="0">
                          <a:solidFill>
                            <a:srgbClr val="000000"/>
                          </a:solidFill>
                          <a:effectLst/>
                          <a:latin typeface="+mn-lt"/>
                        </a:rPr>
                        <a:t>Variables</a:t>
                      </a:r>
                    </a:p>
                  </a:txBody>
                  <a:tcPr marL="9525" marR="9525" marT="9525" marB="0" anchor="ctr">
                    <a:lnL>
                      <a:noFill/>
                    </a:lnL>
                    <a:lnR>
                      <a:noFill/>
                    </a:lnR>
                    <a:lnT>
                      <a:noFill/>
                    </a:lnT>
                    <a:lnB>
                      <a:noFill/>
                    </a:lnB>
                  </a:tcPr>
                </a:tc>
                <a:tc gridSpan="2">
                  <a:txBody>
                    <a:bodyPr/>
                    <a:lstStyle/>
                    <a:p>
                      <a:pPr algn="ctr" fontAlgn="ctr"/>
                      <a:r>
                        <a:rPr lang="es-MX" sz="1400" b="0" i="0" u="none" strike="noStrike">
                          <a:solidFill>
                            <a:srgbClr val="000000"/>
                          </a:solidFill>
                          <a:effectLst/>
                          <a:latin typeface="+mn-lt"/>
                        </a:rPr>
                        <a:t>Factor cultural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dirty="0">
                          <a:solidFill>
                            <a:srgbClr val="000000"/>
                          </a:solidFill>
                          <a:effectLst/>
                          <a:latin typeface="+mn-lt"/>
                        </a:rPr>
                        <a:t>Factor social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personal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psicológico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Proceso decisión compra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r h="234776">
                <a:tc vMerge="1">
                  <a:txBody>
                    <a:bodyPr/>
                    <a:lstStyle/>
                    <a:p>
                      <a:endParaRPr lang="es-MX"/>
                    </a:p>
                  </a:txBody>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err="1">
                          <a:solidFill>
                            <a:srgbClr val="000000"/>
                          </a:solidFill>
                          <a:effectLst/>
                          <a:latin typeface="+mn-lt"/>
                        </a:rPr>
                        <a:t>rh</a:t>
                      </a:r>
                      <a:endParaRPr lang="es-MX" sz="14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39103">
                <a:tc>
                  <a:txBody>
                    <a:bodyPr/>
                    <a:lstStyle/>
                    <a:p>
                      <a:pPr algn="ctr" fontAlgn="b"/>
                      <a:r>
                        <a:rPr lang="es-MX" sz="1400" b="0" i="0" u="none" strike="noStrike" dirty="0">
                          <a:solidFill>
                            <a:srgbClr val="000000"/>
                          </a:solidFill>
                          <a:effectLst/>
                          <a:latin typeface="+mn-lt"/>
                        </a:rPr>
                        <a:t>Comunicación corporativa global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263</a:t>
                      </a:r>
                      <a:r>
                        <a:rPr lang="es-MX" sz="1200" b="0" i="0" u="none" strike="noStrike" dirty="0" smtClean="0">
                          <a:solidFill>
                            <a:srgbClr val="000000"/>
                          </a:solidFill>
                          <a:effectLst/>
                          <a:latin typeface="+mn-lt"/>
                        </a:rPr>
                        <a:t>**</a:t>
                      </a:r>
                      <a:endParaRPr lang="es-MX" sz="14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511</a:t>
                      </a:r>
                      <a:r>
                        <a:rPr lang="es-MX" sz="1200" b="0" i="0" u="none" strike="noStrike" dirty="0" smtClean="0">
                          <a:solidFill>
                            <a:srgbClr val="000000"/>
                          </a:solidFill>
                          <a:effectLst/>
                          <a:latin typeface="+mn-lt"/>
                        </a:rPr>
                        <a:t>**</a:t>
                      </a:r>
                      <a:endParaRPr lang="es-MX" sz="1200" b="0" i="0" u="none" strike="noStrike" dirty="0">
                        <a:solidFill>
                          <a:srgbClr val="000000"/>
                        </a:solidFill>
                        <a:effectLst/>
                        <a:latin typeface="+mn-lt"/>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509</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596</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386</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5666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2528248" cy="725648"/>
          </a:xfrm>
          <a:prstGeom prst="rect">
            <a:avLst/>
          </a:prstGeom>
        </p:spPr>
        <p:txBody>
          <a:bodyPr wrap="square">
            <a:spAutoFit/>
          </a:bodyPr>
          <a:lstStyle/>
          <a:p>
            <a:pPr algn="ctr">
              <a:lnSpc>
                <a:spcPct val="200000"/>
              </a:lnSpc>
              <a:spcAft>
                <a:spcPts val="800"/>
              </a:spcAft>
            </a:pPr>
            <a:r>
              <a:rPr lang="es-EC" sz="2400" b="1" dirty="0" smtClean="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rPr>
              <a:t>Rho de Spearman</a:t>
            </a:r>
            <a:endParaRPr lang="es-MX" sz="2400" b="1" dirty="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endParaRPr>
          </a:p>
        </p:txBody>
      </p:sp>
      <p:sp>
        <p:nvSpPr>
          <p:cNvPr id="5" name="CuadroTexto 4"/>
          <p:cNvSpPr txBox="1"/>
          <p:nvPr/>
        </p:nvSpPr>
        <p:spPr>
          <a:xfrm>
            <a:off x="1143000" y="3242191"/>
            <a:ext cx="10027920" cy="2723823"/>
          </a:xfrm>
          <a:prstGeom prst="rect">
            <a:avLst/>
          </a:prstGeom>
          <a:noFill/>
        </p:spPr>
        <p:txBody>
          <a:bodyPr wrap="square" rtlCol="0">
            <a:spAutoFit/>
          </a:bodyPr>
          <a:lstStyle/>
          <a:p>
            <a:pPr marL="285750" indent="-285750">
              <a:buFont typeface="Arial" panose="020B0604020202020204" pitchFamily="34" charset="0"/>
              <a:buChar char="•"/>
            </a:pPr>
            <a:r>
              <a:rPr lang="es-MX" dirty="0"/>
              <a:t>Se rechaza </a:t>
            </a:r>
            <a:r>
              <a:rPr lang="es-MX" dirty="0" smtClean="0"/>
              <a:t>Hₒ1</a:t>
            </a:r>
          </a:p>
          <a:p>
            <a:pPr marL="285750" indent="-285750">
              <a:buFont typeface="Arial" panose="020B0604020202020204" pitchFamily="34" charset="0"/>
              <a:buChar char="•"/>
            </a:pPr>
            <a:endParaRPr lang="es-MX" dirty="0"/>
          </a:p>
          <a:p>
            <a:pPr marL="285750" indent="-285750" algn="just">
              <a:lnSpc>
                <a:spcPct val="150000"/>
              </a:lnSpc>
              <a:buFont typeface="Arial" panose="020B0604020202020204" pitchFamily="34" charset="0"/>
              <a:buChar char="•"/>
            </a:pPr>
            <a:r>
              <a:rPr lang="es-EC" dirty="0"/>
              <a:t>Los factores de la variable identidad corporativa, </a:t>
            </a:r>
            <a:r>
              <a:rPr lang="es-EC" b="1" dirty="0"/>
              <a:t>s</a:t>
            </a:r>
            <a:r>
              <a:rPr lang="es-EC" b="1" dirty="0" smtClean="0"/>
              <a:t>iempre </a:t>
            </a:r>
            <a:r>
              <a:rPr lang="es-EC" b="1" dirty="0"/>
              <a:t>existe personal disponible en el hospital que solvente sus </a:t>
            </a:r>
            <a:r>
              <a:rPr lang="es-EC" b="1" dirty="0" smtClean="0"/>
              <a:t>inquietudes </a:t>
            </a:r>
            <a:r>
              <a:rPr lang="es-EC" dirty="0"/>
              <a:t>(</a:t>
            </a:r>
            <a:r>
              <a:rPr lang="es-EC" dirty="0" err="1"/>
              <a:t>r</a:t>
            </a:r>
            <a:r>
              <a:rPr lang="es-EC" sz="1600" dirty="0" err="1"/>
              <a:t>s</a:t>
            </a:r>
            <a:r>
              <a:rPr lang="es-EC" dirty="0" smtClean="0"/>
              <a:t>=.535, </a:t>
            </a:r>
            <a:r>
              <a:rPr lang="es-EC" dirty="0"/>
              <a:t>p=.000&lt;.</a:t>
            </a:r>
            <a:r>
              <a:rPr lang="es-EC" dirty="0" smtClean="0"/>
              <a:t>01) y </a:t>
            </a:r>
            <a:r>
              <a:rPr lang="es-EC" b="1" dirty="0"/>
              <a:t>l</a:t>
            </a:r>
            <a:r>
              <a:rPr lang="es-EC" b="1" dirty="0" smtClean="0"/>
              <a:t>os </a:t>
            </a:r>
            <a:r>
              <a:rPr lang="es-EC" b="1" dirty="0"/>
              <a:t>servicios que brinda el hospital están publicados en un lugar visible para que el usuario tenga </a:t>
            </a:r>
            <a:r>
              <a:rPr lang="es-EC" b="1" dirty="0" smtClean="0"/>
              <a:t>conocimiento </a:t>
            </a:r>
            <a:r>
              <a:rPr lang="es-EC" dirty="0"/>
              <a:t>(</a:t>
            </a:r>
            <a:r>
              <a:rPr lang="es-EC" dirty="0" err="1"/>
              <a:t>r</a:t>
            </a:r>
            <a:r>
              <a:rPr lang="es-EC" sz="1600" dirty="0" err="1"/>
              <a:t>s</a:t>
            </a:r>
            <a:r>
              <a:rPr lang="es-EC" dirty="0"/>
              <a:t>=.394, p=.000&lt;.01) </a:t>
            </a:r>
            <a:r>
              <a:rPr lang="es-EC" dirty="0" smtClean="0"/>
              <a:t>presenta </a:t>
            </a:r>
            <a:r>
              <a:rPr lang="es-EC" dirty="0"/>
              <a:t>una correlación lineal estadísticamente significativa, moderada y directamente proporcional respecto al comportamiento del consumidor.</a:t>
            </a:r>
            <a:endParaRPr lang="es-MX" dirty="0"/>
          </a:p>
        </p:txBody>
      </p:sp>
    </p:spTree>
    <p:extLst>
      <p:ext uri="{BB962C8B-B14F-4D97-AF65-F5344CB8AC3E}">
        <p14:creationId xmlns:p14="http://schemas.microsoft.com/office/powerpoint/2010/main" val="226222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4744800" cy="1815882"/>
          </a:xfrm>
          <a:prstGeom prst="rect">
            <a:avLst/>
          </a:prstGeom>
        </p:spPr>
        <p:txBody>
          <a:bodyPr wrap="square">
            <a:spAutoFit/>
          </a:bodyPr>
          <a:lstStyle/>
          <a:p>
            <a:pPr algn="just">
              <a:lnSpc>
                <a:spcPct val="200000"/>
              </a:lnSpc>
            </a:pPr>
            <a:r>
              <a:rPr lang="es-EC" sz="1400" b="1" dirty="0" smtClean="0">
                <a:ea typeface="Calibri" panose="020F0502020204030204" pitchFamily="34" charset="0"/>
                <a:cs typeface="Times New Roman" panose="02020603050405020304" pitchFamily="18" charset="0"/>
              </a:rPr>
              <a:t>Hₒ3: </a:t>
            </a:r>
            <a:r>
              <a:rPr lang="es-EC" sz="1400" dirty="0"/>
              <a:t>La </a:t>
            </a:r>
            <a:r>
              <a:rPr lang="es-EC" sz="1400" dirty="0" smtClean="0"/>
              <a:t>cultura </a:t>
            </a:r>
            <a:r>
              <a:rPr lang="es-EC" sz="1400" dirty="0"/>
              <a:t>corporativa no influye positivamente sobre las dimensiones del comportamiento del consumidor: (1) factor cultural, (2) factor social, (3) factores personales, (4) factores psicológicos y (5) proceso de decisión de compra.</a:t>
            </a:r>
            <a:endParaRPr lang="es-MX" sz="1400" dirty="0"/>
          </a:p>
        </p:txBody>
      </p:sp>
      <p:sp>
        <p:nvSpPr>
          <p:cNvPr id="4" name="Rectángulo 3"/>
          <p:cNvSpPr/>
          <p:nvPr/>
        </p:nvSpPr>
        <p:spPr>
          <a:xfrm>
            <a:off x="6578222" y="2012602"/>
            <a:ext cx="4745098" cy="1815882"/>
          </a:xfrm>
          <a:prstGeom prst="rect">
            <a:avLst/>
          </a:prstGeom>
        </p:spPr>
        <p:txBody>
          <a:bodyPr wrap="square">
            <a:spAutoFit/>
          </a:bodyPr>
          <a:lstStyle/>
          <a:p>
            <a:pPr algn="just">
              <a:lnSpc>
                <a:spcPct val="200000"/>
              </a:lnSpc>
            </a:pPr>
            <a:r>
              <a:rPr lang="es-EC" sz="1400" b="1" dirty="0" smtClean="0">
                <a:ea typeface="Calibri" panose="020F0502020204030204" pitchFamily="34" charset="0"/>
                <a:cs typeface="Times New Roman" panose="02020603050405020304" pitchFamily="18" charset="0"/>
              </a:rPr>
              <a:t>Hₐ3: </a:t>
            </a:r>
            <a:r>
              <a:rPr lang="es-EC" sz="1400" dirty="0"/>
              <a:t>La </a:t>
            </a:r>
            <a:r>
              <a:rPr lang="es-EC" sz="1400" dirty="0" smtClean="0"/>
              <a:t>cultura </a:t>
            </a:r>
            <a:r>
              <a:rPr lang="es-EC" sz="1400" dirty="0"/>
              <a:t>corporativa influye positivamente sobre las dimensiones del comportamiento del consumidor: (1) factor cultural, (2) factor social, (3) factores personales, (4) factores psicológicos y (5) proceso de decisión de compra.</a:t>
            </a:r>
            <a:endParaRPr lang="es-MX" sz="1400" dirty="0"/>
          </a:p>
        </p:txBody>
      </p:sp>
      <p:sp>
        <p:nvSpPr>
          <p:cNvPr id="12" name="Rectángulo 11"/>
          <p:cNvSpPr/>
          <p:nvPr/>
        </p:nvSpPr>
        <p:spPr>
          <a:xfrm>
            <a:off x="1295394" y="6018663"/>
            <a:ext cx="9875525" cy="429541"/>
          </a:xfrm>
          <a:prstGeom prst="rect">
            <a:avLst/>
          </a:prstGeom>
        </p:spPr>
        <p:txBody>
          <a:bodyPr wrap="square">
            <a:spAutoFit/>
          </a:bodyPr>
          <a:lstStyle/>
          <a:p>
            <a:pPr algn="just">
              <a:lnSpc>
                <a:spcPct val="107000"/>
              </a:lnSpc>
              <a:spcAft>
                <a:spcPts val="800"/>
              </a:spcAft>
            </a:pPr>
            <a:r>
              <a:rPr lang="es-EC" sz="1050" i="1" dirty="0">
                <a:latin typeface="Times New Roman" panose="02020603050405020304" pitchFamily="18" charset="0"/>
                <a:ea typeface="Calibri" panose="020F0502020204030204" pitchFamily="34" charset="0"/>
                <a:cs typeface="Times New Roman" panose="02020603050405020304" pitchFamily="18" charset="0"/>
              </a:rPr>
              <a:t>Nota:</a:t>
            </a:r>
            <a:r>
              <a:rPr lang="es-EC" sz="1050" dirty="0">
                <a:latin typeface="Times New Roman" panose="02020603050405020304" pitchFamily="18" charset="0"/>
                <a:ea typeface="Calibri" panose="020F0502020204030204" pitchFamily="34" charset="0"/>
                <a:cs typeface="Times New Roman" panose="02020603050405020304" pitchFamily="18" charset="0"/>
              </a:rPr>
              <a:t> Rho de Spearman = rho, Sig. Asintótica bilateral = p, ** La correlación es significativa al nivel .01 (2 colas). </a:t>
            </a:r>
            <a:r>
              <a:rPr lang="es-EC" sz="1050" i="1" dirty="0">
                <a:latin typeface="Times New Roman" panose="02020603050405020304" pitchFamily="18" charset="0"/>
                <a:ea typeface="Calibri" panose="020F0502020204030204" pitchFamily="34" charset="0"/>
                <a:cs typeface="Times New Roman" panose="02020603050405020304" pitchFamily="18" charset="0"/>
              </a:rPr>
              <a:t>Fuente:</a:t>
            </a:r>
            <a:r>
              <a:rPr lang="es-EC" sz="1050" dirty="0">
                <a:latin typeface="Times New Roman" panose="02020603050405020304" pitchFamily="18" charset="0"/>
                <a:ea typeface="Calibri" panose="020F0502020204030204" pitchFamily="34" charset="0"/>
                <a:cs typeface="Times New Roman" panose="02020603050405020304" pitchFamily="18" charset="0"/>
              </a:rPr>
              <a:t> Elaboración propia con base en los resultados obtenidos de la encuesta realizada.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204013642"/>
              </p:ext>
            </p:extLst>
          </p:nvPr>
        </p:nvGraphicFramePr>
        <p:xfrm>
          <a:off x="1143000" y="4217158"/>
          <a:ext cx="10027919" cy="1705970"/>
        </p:xfrm>
        <a:graphic>
          <a:graphicData uri="http://schemas.openxmlformats.org/drawingml/2006/table">
            <a:tbl>
              <a:tblPr/>
              <a:tblGrid>
                <a:gridCol w="911629"/>
                <a:gridCol w="911629"/>
                <a:gridCol w="911629"/>
                <a:gridCol w="911629"/>
                <a:gridCol w="911629"/>
                <a:gridCol w="911629"/>
                <a:gridCol w="911629"/>
                <a:gridCol w="911629"/>
                <a:gridCol w="911629"/>
                <a:gridCol w="911629"/>
                <a:gridCol w="911629"/>
              </a:tblGrid>
              <a:tr h="587301">
                <a:tc rowSpan="2">
                  <a:txBody>
                    <a:bodyPr/>
                    <a:lstStyle/>
                    <a:p>
                      <a:pPr algn="ctr" fontAlgn="ctr"/>
                      <a:r>
                        <a:rPr lang="es-MX" sz="1400" b="0" i="0" u="none" strike="noStrike" dirty="0">
                          <a:solidFill>
                            <a:srgbClr val="000000"/>
                          </a:solidFill>
                          <a:effectLst/>
                          <a:latin typeface="+mn-lt"/>
                        </a:rPr>
                        <a:t>Variables</a:t>
                      </a:r>
                    </a:p>
                  </a:txBody>
                  <a:tcPr marL="9525" marR="9525" marT="9525" marB="0" anchor="ctr">
                    <a:lnL>
                      <a:noFill/>
                    </a:lnL>
                    <a:lnR>
                      <a:noFill/>
                    </a:lnR>
                    <a:lnT>
                      <a:noFill/>
                    </a:lnT>
                    <a:lnB>
                      <a:noFill/>
                    </a:lnB>
                  </a:tcPr>
                </a:tc>
                <a:tc gridSpan="2">
                  <a:txBody>
                    <a:bodyPr/>
                    <a:lstStyle/>
                    <a:p>
                      <a:pPr algn="ctr" fontAlgn="ctr"/>
                      <a:r>
                        <a:rPr lang="es-MX" sz="1400" b="0" i="0" u="none" strike="noStrike">
                          <a:solidFill>
                            <a:srgbClr val="000000"/>
                          </a:solidFill>
                          <a:effectLst/>
                          <a:latin typeface="+mn-lt"/>
                        </a:rPr>
                        <a:t>Factor cultural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social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personal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psicológico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dirty="0">
                          <a:solidFill>
                            <a:srgbClr val="000000"/>
                          </a:solidFill>
                          <a:effectLst/>
                          <a:latin typeface="+mn-lt"/>
                        </a:rPr>
                        <a:t>Proceso decisión compra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r h="279667">
                <a:tc vMerge="1">
                  <a:txBody>
                    <a:bodyPr/>
                    <a:lstStyle/>
                    <a:p>
                      <a:endParaRPr lang="es-MX"/>
                    </a:p>
                  </a:txBody>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39002">
                <a:tc>
                  <a:txBody>
                    <a:bodyPr/>
                    <a:lstStyle/>
                    <a:p>
                      <a:pPr algn="ctr" fontAlgn="ctr"/>
                      <a:r>
                        <a:rPr lang="es-MX" sz="1400" b="0" i="0" u="none" strike="noStrike" dirty="0">
                          <a:solidFill>
                            <a:srgbClr val="000000"/>
                          </a:solidFill>
                          <a:effectLst/>
                          <a:latin typeface="+mn-lt"/>
                        </a:rPr>
                        <a:t>Cultura corporativa global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240</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497</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486</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mn-lt"/>
                        </a:rPr>
                        <a:t>.540</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smtClean="0">
                          <a:solidFill>
                            <a:srgbClr val="000000"/>
                          </a:solidFill>
                          <a:effectLst/>
                          <a:latin typeface="+mn-lt"/>
                        </a:rPr>
                        <a:t>.443</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67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2528248" cy="725648"/>
          </a:xfrm>
          <a:prstGeom prst="rect">
            <a:avLst/>
          </a:prstGeom>
        </p:spPr>
        <p:txBody>
          <a:bodyPr wrap="square">
            <a:spAutoFit/>
          </a:bodyPr>
          <a:lstStyle/>
          <a:p>
            <a:pPr algn="ctr">
              <a:lnSpc>
                <a:spcPct val="200000"/>
              </a:lnSpc>
              <a:spcAft>
                <a:spcPts val="800"/>
              </a:spcAft>
            </a:pPr>
            <a:r>
              <a:rPr lang="es-EC" sz="2400" b="1" dirty="0" smtClean="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rPr>
              <a:t>Rho de Spearman</a:t>
            </a:r>
            <a:endParaRPr lang="es-MX" sz="2400" b="1" dirty="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endParaRPr>
          </a:p>
        </p:txBody>
      </p:sp>
      <p:sp>
        <p:nvSpPr>
          <p:cNvPr id="5" name="CuadroTexto 4"/>
          <p:cNvSpPr txBox="1"/>
          <p:nvPr/>
        </p:nvSpPr>
        <p:spPr>
          <a:xfrm>
            <a:off x="1143000" y="3242191"/>
            <a:ext cx="10027920" cy="2308324"/>
          </a:xfrm>
          <a:prstGeom prst="rect">
            <a:avLst/>
          </a:prstGeom>
          <a:noFill/>
        </p:spPr>
        <p:txBody>
          <a:bodyPr wrap="square" rtlCol="0">
            <a:spAutoFit/>
          </a:bodyPr>
          <a:lstStyle/>
          <a:p>
            <a:pPr marL="285750" indent="-285750">
              <a:buFont typeface="Arial" panose="020B0604020202020204" pitchFamily="34" charset="0"/>
              <a:buChar char="•"/>
            </a:pPr>
            <a:r>
              <a:rPr lang="es-MX" dirty="0"/>
              <a:t>Se rechaza </a:t>
            </a:r>
            <a:r>
              <a:rPr lang="es-MX" dirty="0" smtClean="0"/>
              <a:t>Hₒ1</a:t>
            </a:r>
          </a:p>
          <a:p>
            <a:pPr marL="285750" indent="-285750">
              <a:buFont typeface="Arial" panose="020B0604020202020204" pitchFamily="34" charset="0"/>
              <a:buChar char="•"/>
            </a:pPr>
            <a:endParaRPr lang="es-MX" dirty="0"/>
          </a:p>
          <a:p>
            <a:pPr marL="285750" indent="-285750" algn="just">
              <a:lnSpc>
                <a:spcPct val="150000"/>
              </a:lnSpc>
              <a:buFont typeface="Arial" panose="020B0604020202020204" pitchFamily="34" charset="0"/>
              <a:buChar char="•"/>
            </a:pPr>
            <a:r>
              <a:rPr lang="es-EC" dirty="0"/>
              <a:t>Los factores de la variable identidad corporativa, </a:t>
            </a:r>
            <a:r>
              <a:rPr lang="es-EC" b="1" dirty="0"/>
              <a:t>l</a:t>
            </a:r>
            <a:r>
              <a:rPr lang="es-EC" b="1" dirty="0" smtClean="0"/>
              <a:t>a </a:t>
            </a:r>
            <a:r>
              <a:rPr lang="es-EC" b="1" dirty="0"/>
              <a:t>misión y visión del hospital es visible para el usuario</a:t>
            </a:r>
            <a:r>
              <a:rPr lang="es-EC" dirty="0"/>
              <a:t> (</a:t>
            </a:r>
            <a:r>
              <a:rPr lang="es-EC" dirty="0" err="1"/>
              <a:t>r</a:t>
            </a:r>
            <a:r>
              <a:rPr lang="es-EC" sz="1600" dirty="0" err="1"/>
              <a:t>s</a:t>
            </a:r>
            <a:r>
              <a:rPr lang="es-EC" dirty="0"/>
              <a:t>=.238, p=.000&lt;.</a:t>
            </a:r>
            <a:r>
              <a:rPr lang="es-EC" dirty="0" smtClean="0"/>
              <a:t>01) y </a:t>
            </a:r>
            <a:r>
              <a:rPr lang="es-EC" b="1" dirty="0" smtClean="0"/>
              <a:t>existe </a:t>
            </a:r>
            <a:r>
              <a:rPr lang="es-EC" b="1" dirty="0"/>
              <a:t>buena relación y comunicación entre el personal del hospital </a:t>
            </a:r>
            <a:r>
              <a:rPr lang="es-EC" dirty="0"/>
              <a:t>(</a:t>
            </a:r>
            <a:r>
              <a:rPr lang="es-EC" dirty="0" err="1"/>
              <a:t>r</a:t>
            </a:r>
            <a:r>
              <a:rPr lang="es-EC" sz="1600" dirty="0" err="1"/>
              <a:t>s</a:t>
            </a:r>
            <a:r>
              <a:rPr lang="es-EC" dirty="0"/>
              <a:t>=.</a:t>
            </a:r>
            <a:r>
              <a:rPr lang="es-EC" dirty="0" smtClean="0"/>
              <a:t>470, </a:t>
            </a:r>
            <a:r>
              <a:rPr lang="es-EC" dirty="0"/>
              <a:t>p=.000&lt;.01) </a:t>
            </a:r>
            <a:r>
              <a:rPr lang="es-EC" dirty="0" smtClean="0"/>
              <a:t>presenta </a:t>
            </a:r>
            <a:r>
              <a:rPr lang="es-EC" dirty="0"/>
              <a:t>una correlación lineal estadísticamente significativa, moderada y directamente proporcional respecto al comportamiento del consumidor.</a:t>
            </a:r>
            <a:endParaRPr lang="es-MX" dirty="0"/>
          </a:p>
        </p:txBody>
      </p:sp>
    </p:spTree>
    <p:extLst>
      <p:ext uri="{BB962C8B-B14F-4D97-AF65-F5344CB8AC3E}">
        <p14:creationId xmlns:p14="http://schemas.microsoft.com/office/powerpoint/2010/main" val="864227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4744800" cy="1815882"/>
          </a:xfrm>
          <a:prstGeom prst="rect">
            <a:avLst/>
          </a:prstGeom>
        </p:spPr>
        <p:txBody>
          <a:bodyPr wrap="square">
            <a:spAutoFit/>
          </a:bodyPr>
          <a:lstStyle/>
          <a:p>
            <a:pPr algn="just">
              <a:lnSpc>
                <a:spcPct val="200000"/>
              </a:lnSpc>
            </a:pPr>
            <a:r>
              <a:rPr lang="es-EC" sz="1400" b="1" dirty="0" smtClean="0">
                <a:ea typeface="Calibri" panose="020F0502020204030204" pitchFamily="34" charset="0"/>
                <a:cs typeface="Times New Roman" panose="02020603050405020304" pitchFamily="18" charset="0"/>
              </a:rPr>
              <a:t>Hₒ4: </a:t>
            </a:r>
            <a:r>
              <a:rPr lang="es-EC" sz="1400" dirty="0"/>
              <a:t>La </a:t>
            </a:r>
            <a:r>
              <a:rPr lang="es-EC" sz="1400" dirty="0" smtClean="0"/>
              <a:t>propuesta de valor no </a:t>
            </a:r>
            <a:r>
              <a:rPr lang="es-EC" sz="1400" dirty="0"/>
              <a:t>influye positivamente sobre las dimensiones del comportamiento del consumidor: (1) factor cultural, (2) factor social, (3) factores personales, (4) factores psicológicos y (5) proceso de decisión de compra.</a:t>
            </a:r>
            <a:endParaRPr lang="es-MX" sz="1400" dirty="0"/>
          </a:p>
        </p:txBody>
      </p:sp>
      <p:sp>
        <p:nvSpPr>
          <p:cNvPr id="4" name="Rectángulo 3"/>
          <p:cNvSpPr/>
          <p:nvPr/>
        </p:nvSpPr>
        <p:spPr>
          <a:xfrm>
            <a:off x="6578222" y="2012602"/>
            <a:ext cx="4745098" cy="1815882"/>
          </a:xfrm>
          <a:prstGeom prst="rect">
            <a:avLst/>
          </a:prstGeom>
        </p:spPr>
        <p:txBody>
          <a:bodyPr wrap="square">
            <a:spAutoFit/>
          </a:bodyPr>
          <a:lstStyle/>
          <a:p>
            <a:pPr algn="just">
              <a:lnSpc>
                <a:spcPct val="200000"/>
              </a:lnSpc>
            </a:pPr>
            <a:r>
              <a:rPr lang="es-EC" sz="1400" b="1" dirty="0" smtClean="0">
                <a:ea typeface="Calibri" panose="020F0502020204030204" pitchFamily="34" charset="0"/>
                <a:cs typeface="Times New Roman" panose="02020603050405020304" pitchFamily="18" charset="0"/>
              </a:rPr>
              <a:t>Hₐ4: </a:t>
            </a:r>
            <a:r>
              <a:rPr lang="es-EC" sz="1400" dirty="0"/>
              <a:t>La </a:t>
            </a:r>
            <a:r>
              <a:rPr lang="es-EC" sz="1400" dirty="0" smtClean="0"/>
              <a:t>propuesta de valor </a:t>
            </a:r>
            <a:r>
              <a:rPr lang="es-EC" sz="1400" dirty="0"/>
              <a:t>influye positivamente sobre las dimensiones del comportamiento del consumidor: (1) factor cultural, (2) factor social, (3) factores personales, (4) factores psicológicos y (5) proceso de decisión de compra.</a:t>
            </a:r>
            <a:endParaRPr lang="es-MX" sz="1400" dirty="0"/>
          </a:p>
        </p:txBody>
      </p:sp>
      <p:sp>
        <p:nvSpPr>
          <p:cNvPr id="12" name="Rectángulo 11"/>
          <p:cNvSpPr/>
          <p:nvPr/>
        </p:nvSpPr>
        <p:spPr>
          <a:xfrm>
            <a:off x="1295394" y="6018663"/>
            <a:ext cx="9875525" cy="429541"/>
          </a:xfrm>
          <a:prstGeom prst="rect">
            <a:avLst/>
          </a:prstGeom>
        </p:spPr>
        <p:txBody>
          <a:bodyPr wrap="square">
            <a:spAutoFit/>
          </a:bodyPr>
          <a:lstStyle/>
          <a:p>
            <a:pPr algn="just">
              <a:lnSpc>
                <a:spcPct val="107000"/>
              </a:lnSpc>
              <a:spcAft>
                <a:spcPts val="800"/>
              </a:spcAft>
            </a:pPr>
            <a:r>
              <a:rPr lang="es-EC" sz="1050" i="1" dirty="0">
                <a:latin typeface="Times New Roman" panose="02020603050405020304" pitchFamily="18" charset="0"/>
                <a:ea typeface="Calibri" panose="020F0502020204030204" pitchFamily="34" charset="0"/>
                <a:cs typeface="Times New Roman" panose="02020603050405020304" pitchFamily="18" charset="0"/>
              </a:rPr>
              <a:t>Nota:</a:t>
            </a:r>
            <a:r>
              <a:rPr lang="es-EC" sz="1050" dirty="0">
                <a:latin typeface="Times New Roman" panose="02020603050405020304" pitchFamily="18" charset="0"/>
                <a:ea typeface="Calibri" panose="020F0502020204030204" pitchFamily="34" charset="0"/>
                <a:cs typeface="Times New Roman" panose="02020603050405020304" pitchFamily="18" charset="0"/>
              </a:rPr>
              <a:t> Rho de Spearman = rho, Sig. Asintótica bilateral = p, ** La correlación es significativa al nivel .01 (2 colas). </a:t>
            </a:r>
            <a:r>
              <a:rPr lang="es-EC" sz="1050" i="1" dirty="0">
                <a:latin typeface="Times New Roman" panose="02020603050405020304" pitchFamily="18" charset="0"/>
                <a:ea typeface="Calibri" panose="020F0502020204030204" pitchFamily="34" charset="0"/>
                <a:cs typeface="Times New Roman" panose="02020603050405020304" pitchFamily="18" charset="0"/>
              </a:rPr>
              <a:t>Fuente:</a:t>
            </a:r>
            <a:r>
              <a:rPr lang="es-EC" sz="1050" dirty="0">
                <a:latin typeface="Times New Roman" panose="02020603050405020304" pitchFamily="18" charset="0"/>
                <a:ea typeface="Calibri" panose="020F0502020204030204" pitchFamily="34" charset="0"/>
                <a:cs typeface="Times New Roman" panose="02020603050405020304" pitchFamily="18" charset="0"/>
              </a:rPr>
              <a:t> Elaboración propia con base en los resultados obtenidos de la encuesta realizada.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944821746"/>
              </p:ext>
            </p:extLst>
          </p:nvPr>
        </p:nvGraphicFramePr>
        <p:xfrm>
          <a:off x="1143000" y="4203510"/>
          <a:ext cx="9875525" cy="1719619"/>
        </p:xfrm>
        <a:graphic>
          <a:graphicData uri="http://schemas.openxmlformats.org/drawingml/2006/table">
            <a:tbl>
              <a:tblPr/>
              <a:tblGrid>
                <a:gridCol w="897775"/>
                <a:gridCol w="897775"/>
                <a:gridCol w="897775"/>
                <a:gridCol w="897775"/>
                <a:gridCol w="897775"/>
                <a:gridCol w="897775"/>
                <a:gridCol w="897775"/>
                <a:gridCol w="897775"/>
                <a:gridCol w="897775"/>
                <a:gridCol w="897775"/>
                <a:gridCol w="897775"/>
              </a:tblGrid>
              <a:tr h="553776">
                <a:tc rowSpan="2">
                  <a:txBody>
                    <a:bodyPr/>
                    <a:lstStyle/>
                    <a:p>
                      <a:pPr algn="ctr" fontAlgn="ctr"/>
                      <a:r>
                        <a:rPr lang="es-MX" sz="1400" b="0" i="0" u="none" strike="noStrike" dirty="0">
                          <a:solidFill>
                            <a:srgbClr val="000000"/>
                          </a:solidFill>
                          <a:effectLst/>
                          <a:latin typeface="+mn-lt"/>
                        </a:rPr>
                        <a:t>Variables</a:t>
                      </a:r>
                    </a:p>
                  </a:txBody>
                  <a:tcPr marL="9525" marR="9525" marT="9525" marB="0" anchor="ctr">
                    <a:lnL>
                      <a:noFill/>
                    </a:lnL>
                    <a:lnR>
                      <a:noFill/>
                    </a:lnR>
                    <a:lnT>
                      <a:noFill/>
                    </a:lnT>
                    <a:lnB>
                      <a:noFill/>
                    </a:lnB>
                  </a:tcPr>
                </a:tc>
                <a:tc gridSpan="2">
                  <a:txBody>
                    <a:bodyPr/>
                    <a:lstStyle/>
                    <a:p>
                      <a:pPr algn="ctr" fontAlgn="ctr"/>
                      <a:r>
                        <a:rPr lang="es-MX" sz="1400" b="0" i="0" u="none" strike="noStrike">
                          <a:solidFill>
                            <a:srgbClr val="000000"/>
                          </a:solidFill>
                          <a:effectLst/>
                          <a:latin typeface="+mn-lt"/>
                        </a:rPr>
                        <a:t>Factor cultural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dirty="0">
                          <a:solidFill>
                            <a:srgbClr val="000000"/>
                          </a:solidFill>
                          <a:effectLst/>
                          <a:latin typeface="+mn-lt"/>
                        </a:rPr>
                        <a:t>Factor social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personal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Factor psicológico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c gridSpan="2">
                  <a:txBody>
                    <a:bodyPr/>
                    <a:lstStyle/>
                    <a:p>
                      <a:pPr algn="ctr" fontAlgn="ctr"/>
                      <a:r>
                        <a:rPr lang="es-MX" sz="1400" b="0" i="0" u="none" strike="noStrike">
                          <a:solidFill>
                            <a:srgbClr val="000000"/>
                          </a:solidFill>
                          <a:effectLst/>
                          <a:latin typeface="+mn-lt"/>
                        </a:rPr>
                        <a:t>Proceso decisión compra global</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MX"/>
                    </a:p>
                  </a:txBody>
                  <a:tcPr/>
                </a:tc>
              </a:tr>
              <a:tr h="291461">
                <a:tc vMerge="1">
                  <a:txBody>
                    <a:bodyPr/>
                    <a:lstStyle/>
                    <a:p>
                      <a:endParaRPr lang="es-MX"/>
                    </a:p>
                  </a:txBody>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rh</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p</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4382">
                <a:tc>
                  <a:txBody>
                    <a:bodyPr/>
                    <a:lstStyle/>
                    <a:p>
                      <a:pPr algn="ctr" fontAlgn="ctr"/>
                      <a:r>
                        <a:rPr lang="es-MX" sz="1400" b="0" i="0" u="none" strike="noStrike">
                          <a:solidFill>
                            <a:srgbClr val="000000"/>
                          </a:solidFill>
                          <a:effectLst/>
                          <a:latin typeface="+mn-lt"/>
                        </a:rPr>
                        <a:t>Propuesta de valor global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292</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534</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573</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575</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400" b="0" i="0" u="none" strike="noStrike" dirty="0">
                          <a:solidFill>
                            <a:srgbClr val="000000"/>
                          </a:solidFill>
                          <a:effectLst/>
                          <a:latin typeface="+mn-lt"/>
                        </a:rPr>
                        <a:t>.</a:t>
                      </a:r>
                      <a:r>
                        <a:rPr lang="es-MX" sz="1400" b="0" i="0" u="none" strike="noStrike" dirty="0" smtClean="0">
                          <a:solidFill>
                            <a:srgbClr val="000000"/>
                          </a:solidFill>
                          <a:effectLst/>
                          <a:latin typeface="+mn-lt"/>
                        </a:rPr>
                        <a:t>388</a:t>
                      </a:r>
                      <a:r>
                        <a:rPr kumimoji="0" lang="es-MX" sz="1200" b="0" i="0" u="none" strike="noStrike" kern="1200" cap="none" spc="0" normalizeH="0" baseline="0" noProof="0" dirty="0" smtClean="0">
                          <a:ln>
                            <a:noFill/>
                          </a:ln>
                          <a:solidFill>
                            <a:srgbClr val="000000"/>
                          </a:solidFill>
                          <a:effectLst/>
                          <a:uLnTx/>
                          <a:uFillTx/>
                          <a:latin typeface="+mn-lt"/>
                          <a:ea typeface="+mn-ea"/>
                          <a:cs typeface="+mn-cs"/>
                        </a:rPr>
                        <a:t>**</a:t>
                      </a:r>
                      <a:endParaRPr kumimoji="0" lang="es-MX" sz="1400" b="0" i="0" u="none" strike="noStrike" kern="1200" cap="none" spc="0" normalizeH="0" baseline="0" noProof="0" dirty="0" smtClean="0">
                        <a:ln>
                          <a:noFill/>
                        </a:ln>
                        <a:solidFill>
                          <a:srgbClr val="000000"/>
                        </a:solidFill>
                        <a:effectLst/>
                        <a:uLnTx/>
                        <a:uFillTx/>
                        <a:latin typeface="+mn-lt"/>
                        <a:ea typeface="+mn-ea"/>
                        <a:cs typeface="+mn-cs"/>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effectLst/>
                          <a:latin typeface="+mn-lt"/>
                        </a:rPr>
                        <a:t>.000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245713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a:solidFill>
                  <a:schemeClr val="tx1"/>
                </a:solidFill>
              </a:rPr>
              <a:t>Análisis de resultados </a:t>
            </a: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0" name="Título 1"/>
          <p:cNvSpPr txBox="1">
            <a:spLocks/>
          </p:cNvSpPr>
          <p:nvPr/>
        </p:nvSpPr>
        <p:spPr>
          <a:xfrm>
            <a:off x="1295400" y="1170904"/>
            <a:ext cx="9875520" cy="6686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lvl="0" algn="ctr">
              <a:defRPr/>
            </a:pPr>
            <a:r>
              <a:rPr lang="es-EC" sz="4000" b="1" kern="0" dirty="0" smtClean="0">
                <a:ln w="12700">
                  <a:solidFill>
                    <a:srgbClr val="8BB434"/>
                  </a:solidFill>
                  <a:prstDash val="solid"/>
                </a:ln>
                <a:pattFill prst="pct50">
                  <a:fgClr>
                    <a:srgbClr val="8BB434"/>
                  </a:fgClr>
                  <a:bgClr>
                    <a:srgbClr val="8BB434">
                      <a:lumMod val="20000"/>
                      <a:lumOff val="80000"/>
                    </a:srgbClr>
                  </a:bgClr>
                </a:pattFill>
                <a:effectLst>
                  <a:outerShdw dist="38100" dir="2640000" algn="bl" rotWithShape="0">
                    <a:srgbClr val="8BB434"/>
                  </a:outerShdw>
                </a:effectLst>
              </a:rPr>
              <a:t>Resultados prueba de hipótesis</a:t>
            </a:r>
            <a:endParaRPr lang="es-MX" sz="4000" b="1"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endParaRPr>
          </a:p>
        </p:txBody>
      </p:sp>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ángulo 2"/>
          <p:cNvSpPr/>
          <p:nvPr/>
        </p:nvSpPr>
        <p:spPr>
          <a:xfrm>
            <a:off x="1143000" y="2012602"/>
            <a:ext cx="2528248" cy="725648"/>
          </a:xfrm>
          <a:prstGeom prst="rect">
            <a:avLst/>
          </a:prstGeom>
        </p:spPr>
        <p:txBody>
          <a:bodyPr wrap="square">
            <a:spAutoFit/>
          </a:bodyPr>
          <a:lstStyle/>
          <a:p>
            <a:pPr algn="ctr">
              <a:lnSpc>
                <a:spcPct val="200000"/>
              </a:lnSpc>
              <a:spcAft>
                <a:spcPts val="800"/>
              </a:spcAft>
            </a:pPr>
            <a:r>
              <a:rPr lang="es-EC" sz="2400" b="1" dirty="0" smtClean="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rPr>
              <a:t>Rho de Spearman</a:t>
            </a:r>
            <a:endParaRPr lang="es-MX" sz="2400" b="1" dirty="0">
              <a:ln w="0"/>
              <a:solidFill>
                <a:srgbClr val="990099"/>
              </a:solidFill>
              <a:effectLst>
                <a:outerShdw blurRad="38100" dist="19050" dir="2700000" algn="tl" rotWithShape="0">
                  <a:schemeClr val="dk1">
                    <a:alpha val="40000"/>
                  </a:schemeClr>
                </a:outerShdw>
              </a:effectLst>
              <a:latin typeface="+mj-lt"/>
              <a:ea typeface="Calibri" panose="020F0502020204030204" pitchFamily="34" charset="0"/>
              <a:cs typeface="Times New Roman" panose="02020603050405020304" pitchFamily="18" charset="0"/>
            </a:endParaRPr>
          </a:p>
        </p:txBody>
      </p:sp>
      <p:sp>
        <p:nvSpPr>
          <p:cNvPr id="5" name="CuadroTexto 4"/>
          <p:cNvSpPr txBox="1"/>
          <p:nvPr/>
        </p:nvSpPr>
        <p:spPr>
          <a:xfrm>
            <a:off x="1143000" y="3242191"/>
            <a:ext cx="10027920" cy="2723823"/>
          </a:xfrm>
          <a:prstGeom prst="rect">
            <a:avLst/>
          </a:prstGeom>
          <a:noFill/>
        </p:spPr>
        <p:txBody>
          <a:bodyPr wrap="square" rtlCol="0">
            <a:spAutoFit/>
          </a:bodyPr>
          <a:lstStyle/>
          <a:p>
            <a:pPr marL="285750" indent="-285750">
              <a:buFont typeface="Arial" panose="020B0604020202020204" pitchFamily="34" charset="0"/>
              <a:buChar char="•"/>
            </a:pPr>
            <a:r>
              <a:rPr lang="es-MX" dirty="0"/>
              <a:t>Se rechaza </a:t>
            </a:r>
            <a:r>
              <a:rPr lang="es-MX" dirty="0" smtClean="0"/>
              <a:t>Hₒ1</a:t>
            </a:r>
          </a:p>
          <a:p>
            <a:pPr marL="285750" indent="-285750">
              <a:buFont typeface="Arial" panose="020B0604020202020204" pitchFamily="34" charset="0"/>
              <a:buChar char="•"/>
            </a:pPr>
            <a:endParaRPr lang="es-MX" dirty="0"/>
          </a:p>
          <a:p>
            <a:pPr marL="285750" indent="-285750" algn="just">
              <a:lnSpc>
                <a:spcPct val="150000"/>
              </a:lnSpc>
              <a:buFont typeface="Arial" panose="020B0604020202020204" pitchFamily="34" charset="0"/>
              <a:buChar char="•"/>
            </a:pPr>
            <a:r>
              <a:rPr lang="es-EC" dirty="0"/>
              <a:t>Los factores de la variable identidad corporativa, </a:t>
            </a:r>
            <a:r>
              <a:rPr lang="es-EC" b="1" dirty="0"/>
              <a:t>e</a:t>
            </a:r>
            <a:r>
              <a:rPr lang="es-EC" b="1" dirty="0" smtClean="0"/>
              <a:t>l </a:t>
            </a:r>
            <a:r>
              <a:rPr lang="es-EC" b="1" dirty="0"/>
              <a:t>valor que cancela por el servicio recibido es justo </a:t>
            </a:r>
            <a:r>
              <a:rPr lang="es-EC" dirty="0"/>
              <a:t>(</a:t>
            </a:r>
            <a:r>
              <a:rPr lang="es-EC" dirty="0" err="1"/>
              <a:t>r</a:t>
            </a:r>
            <a:r>
              <a:rPr lang="es-EC" sz="1600" dirty="0" err="1"/>
              <a:t>s</a:t>
            </a:r>
            <a:r>
              <a:rPr lang="es-EC" dirty="0"/>
              <a:t>=.273, p=.000&lt;.</a:t>
            </a:r>
            <a:r>
              <a:rPr lang="es-EC" dirty="0" smtClean="0"/>
              <a:t>01), </a:t>
            </a:r>
            <a:r>
              <a:rPr lang="es-EC" b="1" dirty="0" smtClean="0"/>
              <a:t>en </a:t>
            </a:r>
            <a:r>
              <a:rPr lang="es-EC" b="1" dirty="0"/>
              <a:t>general, se siente satisfecho con el </a:t>
            </a:r>
            <a:r>
              <a:rPr lang="es-EC" b="1" dirty="0" smtClean="0"/>
              <a:t>hospital </a:t>
            </a:r>
            <a:r>
              <a:rPr lang="es-EC" dirty="0"/>
              <a:t>(</a:t>
            </a:r>
            <a:r>
              <a:rPr lang="es-EC" dirty="0" err="1"/>
              <a:t>r</a:t>
            </a:r>
            <a:r>
              <a:rPr lang="es-EC" sz="1600" dirty="0" err="1"/>
              <a:t>s</a:t>
            </a:r>
            <a:r>
              <a:rPr lang="es-EC" dirty="0"/>
              <a:t>=.</a:t>
            </a:r>
            <a:r>
              <a:rPr lang="es-EC" dirty="0" smtClean="0"/>
              <a:t>563, </a:t>
            </a:r>
            <a:r>
              <a:rPr lang="es-EC" dirty="0"/>
              <a:t>p=.000&lt;.01</a:t>
            </a:r>
            <a:r>
              <a:rPr lang="es-EC" dirty="0" smtClean="0"/>
              <a:t>) y </a:t>
            </a:r>
            <a:r>
              <a:rPr lang="es-EC" b="1" dirty="0"/>
              <a:t>e</a:t>
            </a:r>
            <a:r>
              <a:rPr lang="es-EC" b="1" dirty="0" smtClean="0"/>
              <a:t>l </a:t>
            </a:r>
            <a:r>
              <a:rPr lang="es-EC" b="1" dirty="0"/>
              <a:t>hospital cumple con todas sus expectativas</a:t>
            </a:r>
            <a:r>
              <a:rPr lang="es-EC" dirty="0"/>
              <a:t> (</a:t>
            </a:r>
            <a:r>
              <a:rPr lang="es-EC" dirty="0" err="1"/>
              <a:t>r</a:t>
            </a:r>
            <a:r>
              <a:rPr lang="es-EC" sz="1600" dirty="0" err="1"/>
              <a:t>s</a:t>
            </a:r>
            <a:r>
              <a:rPr lang="es-EC" dirty="0"/>
              <a:t>=.</a:t>
            </a:r>
            <a:r>
              <a:rPr lang="es-EC" dirty="0" smtClean="0"/>
              <a:t>552, </a:t>
            </a:r>
            <a:r>
              <a:rPr lang="es-EC" dirty="0"/>
              <a:t>p=.000&lt;.01</a:t>
            </a:r>
            <a:r>
              <a:rPr lang="es-EC" dirty="0" smtClean="0"/>
              <a:t>) presenta </a:t>
            </a:r>
            <a:r>
              <a:rPr lang="es-EC" dirty="0"/>
              <a:t>una correlación lineal estadísticamente significativa, moderada y directamente proporcional respecto al comportamiento del consumidor.</a:t>
            </a:r>
            <a:endParaRPr lang="es-MX" dirty="0"/>
          </a:p>
        </p:txBody>
      </p:sp>
    </p:spTree>
    <p:extLst>
      <p:ext uri="{BB962C8B-B14F-4D97-AF65-F5344CB8AC3E}">
        <p14:creationId xmlns:p14="http://schemas.microsoft.com/office/powerpoint/2010/main" val="674599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chemeClr val="tx1"/>
              </a:buClr>
              <a:buSzPct val="140000"/>
              <a:buFont typeface="Wingdings" panose="05000000000000000000" pitchFamily="2" charset="2"/>
              <a:buChar char="§"/>
            </a:pPr>
            <a:r>
              <a:rPr lang="es-MX" sz="3200" dirty="0">
                <a:solidFill>
                  <a:schemeClr val="tx1"/>
                </a:solidFill>
              </a:rPr>
              <a:t>Planteamiento del problema </a:t>
            </a:r>
            <a:endParaRPr lang="es-MX" sz="3200" dirty="0" smtClean="0">
              <a:solidFill>
                <a:schemeClr val="tx1"/>
              </a:solidFill>
            </a:endParaRPr>
          </a:p>
          <a:p>
            <a:pPr>
              <a:buClr>
                <a:schemeClr val="tx1"/>
              </a:buClr>
              <a:buSzPct val="140000"/>
              <a:buFont typeface="Wingdings" panose="05000000000000000000" pitchFamily="2" charset="2"/>
              <a:buChar char="§"/>
            </a:pPr>
            <a:r>
              <a:rPr lang="es-MX" sz="3200" dirty="0" smtClean="0">
                <a:solidFill>
                  <a:schemeClr val="tx1"/>
                </a:solidFill>
              </a:rPr>
              <a:t>Marco Teórico</a:t>
            </a:r>
          </a:p>
          <a:p>
            <a:pPr>
              <a:buClr>
                <a:schemeClr val="tx1"/>
              </a:buClr>
              <a:buSzPct val="140000"/>
              <a:buFont typeface="Wingdings" panose="05000000000000000000" pitchFamily="2" charset="2"/>
              <a:buChar char="§"/>
            </a:pPr>
            <a:r>
              <a:rPr lang="es-MX" sz="3200" dirty="0" smtClean="0">
                <a:solidFill>
                  <a:schemeClr val="tx1"/>
                </a:solidFill>
              </a:rPr>
              <a:t>Marco Metodológico</a:t>
            </a:r>
          </a:p>
          <a:p>
            <a:pPr>
              <a:buClr>
                <a:schemeClr val="tx1"/>
              </a:buClr>
              <a:buSzPct val="140000"/>
              <a:buFont typeface="Wingdings" panose="05000000000000000000" pitchFamily="2" charset="2"/>
              <a:buChar char="§"/>
            </a:pPr>
            <a:r>
              <a:rPr lang="es-MX" sz="3200" dirty="0" smtClean="0">
                <a:solidFill>
                  <a:schemeClr val="tx1"/>
                </a:solidFill>
              </a:rPr>
              <a:t>Análisis de resultados</a:t>
            </a:r>
          </a:p>
          <a:p>
            <a:pPr>
              <a:buClr>
                <a:srgbClr val="CC3399"/>
              </a:buClr>
              <a:buSzPct val="140000"/>
              <a:buFont typeface="Wingdings" panose="05000000000000000000" pitchFamily="2" charset="2"/>
              <a:buChar char="§"/>
            </a:pPr>
            <a:r>
              <a:rPr lang="es-MX" sz="3200" dirty="0" smtClean="0">
                <a:solidFill>
                  <a:srgbClr val="CC3399"/>
                </a:solidFill>
              </a:rPr>
              <a:t>Discusión</a:t>
            </a:r>
          </a:p>
          <a:p>
            <a:pPr>
              <a:buClr>
                <a:schemeClr val="tx1"/>
              </a:buClr>
              <a:buSzPct val="140000"/>
              <a:buFont typeface="Wingdings" panose="05000000000000000000" pitchFamily="2" charset="2"/>
              <a:buChar char="§"/>
            </a:pPr>
            <a:r>
              <a:rPr lang="es-MX" sz="3200" dirty="0" smtClean="0">
                <a:solidFill>
                  <a:schemeClr val="tx1"/>
                </a:solidFill>
              </a:rPr>
              <a:t>Conclusiones</a:t>
            </a:r>
          </a:p>
          <a:p>
            <a:pPr>
              <a:buClr>
                <a:schemeClr val="tx1"/>
              </a:buClr>
              <a:buSzPct val="140000"/>
              <a:buFont typeface="Wingdings" panose="05000000000000000000" pitchFamily="2" charset="2"/>
              <a:buChar char="§"/>
            </a:pPr>
            <a:r>
              <a:rPr lang="es-MX" sz="3200" dirty="0" smtClean="0">
                <a:solidFill>
                  <a:schemeClr val="tx1"/>
                </a:solidFill>
              </a:rPr>
              <a:t>Recomendaciones</a:t>
            </a:r>
            <a:endParaRPr lang="es-MX" sz="3200" dirty="0">
              <a:solidFill>
                <a:schemeClr val="tx1"/>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424012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smtClean="0">
                <a:solidFill>
                  <a:schemeClr val="tx1"/>
                </a:solidFill>
              </a:rPr>
              <a:t>Discusión</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Marcador de contenido 3"/>
          <p:cNvGraphicFramePr>
            <a:graphicFrameLocks/>
          </p:cNvGraphicFramePr>
          <p:nvPr>
            <p:extLst>
              <p:ext uri="{D42A27DB-BD31-4B8C-83A1-F6EECF244321}">
                <p14:modId xmlns:p14="http://schemas.microsoft.com/office/powerpoint/2010/main" val="3078888778"/>
              </p:ext>
            </p:extLst>
          </p:nvPr>
        </p:nvGraphicFramePr>
        <p:xfrm>
          <a:off x="3062958" y="2107441"/>
          <a:ext cx="6035603" cy="3761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0295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chemeClr val="tx1"/>
              </a:buClr>
              <a:buSzPct val="140000"/>
              <a:buFont typeface="Wingdings" panose="05000000000000000000" pitchFamily="2" charset="2"/>
              <a:buChar char="§"/>
            </a:pPr>
            <a:r>
              <a:rPr lang="es-MX" sz="3200" dirty="0">
                <a:solidFill>
                  <a:schemeClr val="tx1"/>
                </a:solidFill>
              </a:rPr>
              <a:t>Planteamiento del problema </a:t>
            </a:r>
            <a:endParaRPr lang="es-MX" sz="3200" dirty="0" smtClean="0">
              <a:solidFill>
                <a:schemeClr val="tx1"/>
              </a:solidFill>
            </a:endParaRPr>
          </a:p>
          <a:p>
            <a:pPr>
              <a:buClr>
                <a:schemeClr val="tx1"/>
              </a:buClr>
              <a:buSzPct val="140000"/>
              <a:buFont typeface="Wingdings" panose="05000000000000000000" pitchFamily="2" charset="2"/>
              <a:buChar char="§"/>
            </a:pPr>
            <a:r>
              <a:rPr lang="es-MX" sz="3200" dirty="0" smtClean="0">
                <a:solidFill>
                  <a:schemeClr val="tx1"/>
                </a:solidFill>
              </a:rPr>
              <a:t>Marco Teórico</a:t>
            </a:r>
          </a:p>
          <a:p>
            <a:pPr>
              <a:buClr>
                <a:schemeClr val="tx1"/>
              </a:buClr>
              <a:buSzPct val="140000"/>
              <a:buFont typeface="Wingdings" panose="05000000000000000000" pitchFamily="2" charset="2"/>
              <a:buChar char="§"/>
            </a:pPr>
            <a:r>
              <a:rPr lang="es-MX" sz="3200" dirty="0" smtClean="0">
                <a:solidFill>
                  <a:schemeClr val="tx1"/>
                </a:solidFill>
              </a:rPr>
              <a:t>Marco Metodológico</a:t>
            </a:r>
          </a:p>
          <a:p>
            <a:pPr>
              <a:buClr>
                <a:schemeClr val="tx1"/>
              </a:buClr>
              <a:buSzPct val="140000"/>
              <a:buFont typeface="Wingdings" panose="05000000000000000000" pitchFamily="2" charset="2"/>
              <a:buChar char="§"/>
            </a:pPr>
            <a:r>
              <a:rPr lang="es-MX" sz="3200" dirty="0" smtClean="0">
                <a:solidFill>
                  <a:schemeClr val="tx1"/>
                </a:solidFill>
              </a:rPr>
              <a:t>Análisis de resultados</a:t>
            </a:r>
          </a:p>
          <a:p>
            <a:pPr>
              <a:buClr>
                <a:schemeClr val="tx1"/>
              </a:buClr>
              <a:buSzPct val="140000"/>
              <a:buFont typeface="Wingdings" panose="05000000000000000000" pitchFamily="2" charset="2"/>
              <a:buChar char="§"/>
            </a:pPr>
            <a:r>
              <a:rPr lang="es-MX" sz="3200" dirty="0" smtClean="0">
                <a:solidFill>
                  <a:schemeClr val="tx1"/>
                </a:solidFill>
              </a:rPr>
              <a:t>Discusión</a:t>
            </a:r>
          </a:p>
          <a:p>
            <a:pPr>
              <a:buClr>
                <a:srgbClr val="CC3399"/>
              </a:buClr>
              <a:buSzPct val="140000"/>
              <a:buFont typeface="Wingdings" panose="05000000000000000000" pitchFamily="2" charset="2"/>
              <a:buChar char="§"/>
            </a:pPr>
            <a:r>
              <a:rPr lang="es-MX" sz="3200" dirty="0" smtClean="0">
                <a:solidFill>
                  <a:srgbClr val="CC3399"/>
                </a:solidFill>
              </a:rPr>
              <a:t>Conclusiones</a:t>
            </a:r>
          </a:p>
          <a:p>
            <a:pPr>
              <a:buClr>
                <a:schemeClr val="tx1"/>
              </a:buClr>
              <a:buSzPct val="140000"/>
              <a:buFont typeface="Wingdings" panose="05000000000000000000" pitchFamily="2" charset="2"/>
              <a:buChar char="§"/>
            </a:pPr>
            <a:r>
              <a:rPr lang="es-MX" sz="3200" dirty="0" smtClean="0">
                <a:solidFill>
                  <a:schemeClr val="tx1"/>
                </a:solidFill>
              </a:rPr>
              <a:t>Recomendaciones</a:t>
            </a:r>
            <a:endParaRPr lang="es-MX" sz="3200" dirty="0">
              <a:solidFill>
                <a:schemeClr val="tx1"/>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1257487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768824"/>
          </a:xfrm>
        </p:spPr>
        <p:txBody>
          <a:bodyPr/>
          <a:lstStyle/>
          <a:p>
            <a:r>
              <a:rPr lang="es-MX" b="1" dirty="0">
                <a:solidFill>
                  <a:schemeClr val="tx1"/>
                </a:solidFill>
              </a:rPr>
              <a:t>Planteamiento del problema</a:t>
            </a:r>
            <a:endParaRPr lang="es-MX" dirty="0"/>
          </a:p>
        </p:txBody>
      </p:sp>
      <p:pic>
        <p:nvPicPr>
          <p:cNvPr id="7" name="Imagen 6"/>
          <p:cNvPicPr>
            <a:picLocks noChangeAspect="1"/>
          </p:cNvPicPr>
          <p:nvPr/>
        </p:nvPicPr>
        <p:blipFill>
          <a:blip r:embed="rId2"/>
          <a:stretch>
            <a:fillRect/>
          </a:stretch>
        </p:blipFill>
        <p:spPr>
          <a:xfrm>
            <a:off x="9299660" y="388182"/>
            <a:ext cx="2561082" cy="629249"/>
          </a:xfrm>
          <a:prstGeom prst="rect">
            <a:avLst/>
          </a:prstGeom>
        </p:spPr>
      </p:pic>
      <p:graphicFrame>
        <p:nvGraphicFramePr>
          <p:cNvPr id="11" name="Marcador de contenido 7"/>
          <p:cNvGraphicFramePr>
            <a:graphicFrameLocks/>
          </p:cNvGraphicFramePr>
          <p:nvPr>
            <p:extLst>
              <p:ext uri="{D42A27DB-BD31-4B8C-83A1-F6EECF244321}">
                <p14:modId xmlns:p14="http://schemas.microsoft.com/office/powerpoint/2010/main" val="1732546539"/>
              </p:ext>
            </p:extLst>
          </p:nvPr>
        </p:nvGraphicFramePr>
        <p:xfrm>
          <a:off x="729588" y="2306805"/>
          <a:ext cx="10702343" cy="3927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ítulo 1"/>
          <p:cNvSpPr txBox="1">
            <a:spLocks/>
          </p:cNvSpPr>
          <p:nvPr/>
        </p:nvSpPr>
        <p:spPr bwMode="gray">
          <a:xfrm>
            <a:off x="1700052" y="1599842"/>
            <a:ext cx="8761413" cy="706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000" b="1" i="0" u="none" strike="noStrike" kern="1200" cap="none" spc="0" normalizeH="0" baseline="0" noProof="0"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ea typeface="+mj-ea"/>
                <a:cs typeface="+mj-cs"/>
              </a:rPr>
              <a:t>Hospitales</a:t>
            </a:r>
            <a:r>
              <a:rPr kumimoji="0" lang="es-MX" sz="4000" b="1" i="0" u="none" strike="noStrike" kern="1200" cap="none" spc="0" normalizeH="0" noProof="0"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ea typeface="+mj-ea"/>
                <a:cs typeface="+mj-cs"/>
              </a:rPr>
              <a:t> </a:t>
            </a:r>
            <a:endParaRPr kumimoji="0" lang="es-MX" sz="40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ea typeface="+mj-ea"/>
              <a:cs typeface="+mj-cs"/>
            </a:endParaRPr>
          </a:p>
        </p:txBody>
      </p:sp>
    </p:spTree>
    <p:extLst>
      <p:ext uri="{BB962C8B-B14F-4D97-AF65-F5344CB8AC3E}">
        <p14:creationId xmlns:p14="http://schemas.microsoft.com/office/powerpoint/2010/main" val="396187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smtClean="0">
                <a:solidFill>
                  <a:schemeClr val="tx1"/>
                </a:solidFill>
              </a:rPr>
              <a:t>Conclusiones</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uadroTexto 2"/>
          <p:cNvSpPr txBox="1"/>
          <p:nvPr/>
        </p:nvSpPr>
        <p:spPr>
          <a:xfrm>
            <a:off x="968991" y="1815152"/>
            <a:ext cx="9894627" cy="3970318"/>
          </a:xfrm>
          <a:prstGeom prst="rect">
            <a:avLst/>
          </a:prstGeom>
          <a:noFill/>
        </p:spPr>
        <p:txBody>
          <a:bodyPr wrap="square" rtlCol="0">
            <a:spAutoFit/>
          </a:bodyPr>
          <a:lstStyle/>
          <a:p>
            <a:pPr marL="285750" lvl="0" indent="-285750" algn="just">
              <a:buSzPct val="120000"/>
              <a:buFont typeface="Arial" panose="020B0604020202020204" pitchFamily="34" charset="0"/>
              <a:buChar char="•"/>
            </a:pPr>
            <a:r>
              <a:rPr lang="es-MX" dirty="0"/>
              <a:t>El estudio de cada una de las dimensiones de imagen corporativa permitió conocer la influencia que tiene sobre cada una de las dimensiones del comportamiento del consumidor de los hospitales públicos y privados de III nivel del DMQ</a:t>
            </a:r>
            <a:r>
              <a:rPr lang="es-MX" dirty="0" smtClean="0"/>
              <a:t>.</a:t>
            </a:r>
          </a:p>
          <a:p>
            <a:pPr lvl="0" algn="just">
              <a:buSzPct val="120000"/>
            </a:pPr>
            <a:endParaRPr lang="es-MX" dirty="0"/>
          </a:p>
          <a:p>
            <a:pPr marL="285750" lvl="0" indent="-285750" algn="just">
              <a:buSzPct val="120000"/>
              <a:buFont typeface="Arial" panose="020B0604020202020204" pitchFamily="34" charset="0"/>
              <a:buChar char="•"/>
            </a:pPr>
            <a:r>
              <a:rPr lang="es-MX" dirty="0"/>
              <a:t>Las dimensiones de factor cultural, factor social, factores personales, factores psicológicos y el proceso de decisión de compra, son ligadas directamente con las dimensiones de la imagen corporativas y esto demuestra que el personal, la atención, la infraestructura, la comunicación, entre otros elementos afectan al comportamiento del usuario ya que influye en la respuesta y decisión que pueda tomar</a:t>
            </a:r>
            <a:r>
              <a:rPr lang="es-MX" dirty="0" smtClean="0"/>
              <a:t>.</a:t>
            </a:r>
          </a:p>
          <a:p>
            <a:pPr lvl="0" algn="just">
              <a:buSzPct val="120000"/>
            </a:pPr>
            <a:endParaRPr lang="es-MX" dirty="0"/>
          </a:p>
          <a:p>
            <a:pPr marL="285750" lvl="0" indent="-285750" algn="just">
              <a:buSzPct val="120000"/>
              <a:buFont typeface="Arial" panose="020B0604020202020204" pitchFamily="34" charset="0"/>
              <a:buChar char="•"/>
            </a:pPr>
            <a:r>
              <a:rPr lang="es-MX" dirty="0"/>
              <a:t>También se puede concluir que los usuarios a pesar de la emergencia o urgencia que atreviesen, siempre están en una constante evaluación del servicio y del hospital en sí, por lo cual se percatan de cada detalle que le define al hospital.</a:t>
            </a:r>
          </a:p>
          <a:p>
            <a:pPr algn="just"/>
            <a:endParaRPr lang="es-MX" dirty="0"/>
          </a:p>
        </p:txBody>
      </p:sp>
    </p:spTree>
    <p:extLst>
      <p:ext uri="{BB962C8B-B14F-4D97-AF65-F5344CB8AC3E}">
        <p14:creationId xmlns:p14="http://schemas.microsoft.com/office/powerpoint/2010/main" val="32169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chemeClr val="tx1"/>
              </a:buClr>
              <a:buSzPct val="140000"/>
              <a:buFont typeface="Wingdings" panose="05000000000000000000" pitchFamily="2" charset="2"/>
              <a:buChar char="§"/>
            </a:pPr>
            <a:r>
              <a:rPr lang="es-MX" sz="3200" dirty="0">
                <a:solidFill>
                  <a:schemeClr val="tx1"/>
                </a:solidFill>
              </a:rPr>
              <a:t>Planteamiento del problema </a:t>
            </a:r>
            <a:endParaRPr lang="es-MX" sz="3200" dirty="0" smtClean="0">
              <a:solidFill>
                <a:schemeClr val="tx1"/>
              </a:solidFill>
            </a:endParaRPr>
          </a:p>
          <a:p>
            <a:pPr>
              <a:buClr>
                <a:schemeClr val="tx1"/>
              </a:buClr>
              <a:buSzPct val="140000"/>
              <a:buFont typeface="Wingdings" panose="05000000000000000000" pitchFamily="2" charset="2"/>
              <a:buChar char="§"/>
            </a:pPr>
            <a:r>
              <a:rPr lang="es-MX" sz="3200" dirty="0" smtClean="0">
                <a:solidFill>
                  <a:schemeClr val="tx1"/>
                </a:solidFill>
              </a:rPr>
              <a:t>Marco Teórico</a:t>
            </a:r>
          </a:p>
          <a:p>
            <a:pPr>
              <a:buClr>
                <a:schemeClr val="tx1"/>
              </a:buClr>
              <a:buSzPct val="140000"/>
              <a:buFont typeface="Wingdings" panose="05000000000000000000" pitchFamily="2" charset="2"/>
              <a:buChar char="§"/>
            </a:pPr>
            <a:r>
              <a:rPr lang="es-MX" sz="3200" dirty="0" smtClean="0">
                <a:solidFill>
                  <a:schemeClr val="tx1"/>
                </a:solidFill>
              </a:rPr>
              <a:t>Marco Metodológico</a:t>
            </a:r>
          </a:p>
          <a:p>
            <a:pPr>
              <a:buClr>
                <a:schemeClr val="tx1"/>
              </a:buClr>
              <a:buSzPct val="140000"/>
              <a:buFont typeface="Wingdings" panose="05000000000000000000" pitchFamily="2" charset="2"/>
              <a:buChar char="§"/>
            </a:pPr>
            <a:r>
              <a:rPr lang="es-MX" sz="3200" dirty="0" smtClean="0">
                <a:solidFill>
                  <a:schemeClr val="tx1"/>
                </a:solidFill>
              </a:rPr>
              <a:t>Análisis de resultados</a:t>
            </a:r>
          </a:p>
          <a:p>
            <a:pPr>
              <a:buClr>
                <a:schemeClr val="tx1"/>
              </a:buClr>
              <a:buSzPct val="140000"/>
              <a:buFont typeface="Wingdings" panose="05000000000000000000" pitchFamily="2" charset="2"/>
              <a:buChar char="§"/>
            </a:pPr>
            <a:r>
              <a:rPr lang="es-MX" sz="3200" dirty="0" smtClean="0">
                <a:solidFill>
                  <a:schemeClr val="tx1"/>
                </a:solidFill>
              </a:rPr>
              <a:t>Discusión</a:t>
            </a:r>
          </a:p>
          <a:p>
            <a:pPr>
              <a:buClrTx/>
              <a:buSzPct val="140000"/>
              <a:buFont typeface="Wingdings" panose="05000000000000000000" pitchFamily="2" charset="2"/>
              <a:buChar char="§"/>
            </a:pPr>
            <a:r>
              <a:rPr lang="es-MX" sz="3200" dirty="0" smtClean="0">
                <a:solidFill>
                  <a:schemeClr val="tx1"/>
                </a:solidFill>
              </a:rPr>
              <a:t>Conclusiones</a:t>
            </a:r>
          </a:p>
          <a:p>
            <a:pPr>
              <a:buClr>
                <a:srgbClr val="CC3399"/>
              </a:buClr>
              <a:buSzPct val="140000"/>
              <a:buFont typeface="Wingdings" panose="05000000000000000000" pitchFamily="2" charset="2"/>
              <a:buChar char="§"/>
            </a:pPr>
            <a:r>
              <a:rPr lang="es-MX" sz="3200" dirty="0" smtClean="0">
                <a:solidFill>
                  <a:srgbClr val="CC3399"/>
                </a:solidFill>
              </a:rPr>
              <a:t>Recomendaciones</a:t>
            </a:r>
            <a:endParaRPr lang="es-MX" sz="3200" dirty="0">
              <a:solidFill>
                <a:srgbClr val="CC3399"/>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37903041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88182"/>
            <a:ext cx="9875520" cy="782722"/>
          </a:xfrm>
        </p:spPr>
        <p:txBody>
          <a:bodyPr>
            <a:noAutofit/>
          </a:bodyPr>
          <a:lstStyle/>
          <a:p>
            <a:r>
              <a:rPr lang="es-MX" b="1" dirty="0" smtClean="0">
                <a:solidFill>
                  <a:schemeClr val="tx1"/>
                </a:solidFill>
              </a:rPr>
              <a:t>Recomendaciones</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sp>
        <p:nvSpPr>
          <p:cNvPr id="14" name="Rectangle 1"/>
          <p:cNvSpPr>
            <a:spLocks noChangeArrowheads="1"/>
          </p:cNvSpPr>
          <p:nvPr/>
        </p:nvSpPr>
        <p:spPr bwMode="auto">
          <a:xfrm>
            <a:off x="13377282" y="28728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uadroTexto 2"/>
          <p:cNvSpPr txBox="1"/>
          <p:nvPr/>
        </p:nvSpPr>
        <p:spPr>
          <a:xfrm>
            <a:off x="968991" y="1815152"/>
            <a:ext cx="9894627" cy="3416320"/>
          </a:xfrm>
          <a:prstGeom prst="rect">
            <a:avLst/>
          </a:prstGeom>
          <a:noFill/>
        </p:spPr>
        <p:txBody>
          <a:bodyPr wrap="square" rtlCol="0">
            <a:spAutoFit/>
          </a:bodyPr>
          <a:lstStyle/>
          <a:p>
            <a:pPr marL="285750" lvl="0" indent="-285750" algn="just">
              <a:buSzPct val="120000"/>
              <a:buFont typeface="Arial" panose="020B0604020202020204" pitchFamily="34" charset="0"/>
              <a:buChar char="•"/>
            </a:pPr>
            <a:r>
              <a:rPr lang="es-MX" dirty="0"/>
              <a:t>Se recomienda a los hospitales, realicen una investigación acerca de la influencia o efecto que tiene la imagen corporativa en sus usuarios, ya que puede ser de una gran ayuda para detectar problemas y plantear estrategias como solución y así conseguir fidelidad y preferencia por pate del usuario</a:t>
            </a:r>
            <a:r>
              <a:rPr lang="es-MX" dirty="0" smtClean="0"/>
              <a:t>.</a:t>
            </a:r>
          </a:p>
          <a:p>
            <a:pPr lvl="0" algn="just">
              <a:buSzPct val="120000"/>
            </a:pPr>
            <a:endParaRPr lang="es-MX" dirty="0"/>
          </a:p>
          <a:p>
            <a:pPr marL="285750" lvl="0" indent="-285750" algn="just">
              <a:buSzPct val="120000"/>
              <a:buFont typeface="Arial" panose="020B0604020202020204" pitchFamily="34" charset="0"/>
              <a:buChar char="•"/>
            </a:pPr>
            <a:r>
              <a:rPr lang="es-MX" dirty="0"/>
              <a:t>También es importante que si el hospital desea brindar a sus usuarios lealtad, compromiso, satisfacción, entre otros factores, pues debe empezar por el personal interno para que se pueda reflejar y esto conlleve a mostrar una buena imagen corporativa</a:t>
            </a:r>
            <a:r>
              <a:rPr lang="es-MX" dirty="0" smtClean="0"/>
              <a:t>.</a:t>
            </a:r>
          </a:p>
          <a:p>
            <a:pPr lvl="0" algn="just">
              <a:buSzPct val="120000"/>
            </a:pPr>
            <a:endParaRPr lang="es-MX" dirty="0"/>
          </a:p>
          <a:p>
            <a:pPr marL="285750" lvl="0" indent="-285750" algn="just">
              <a:buSzPct val="120000"/>
              <a:buFont typeface="Arial" panose="020B0604020202020204" pitchFamily="34" charset="0"/>
              <a:buChar char="•"/>
            </a:pPr>
            <a:r>
              <a:rPr lang="es-MX" dirty="0"/>
              <a:t>En el Ecuador no se ha investigado lo suficiente con respecto a las instituciones de salud, por lo cual se recomienda realizar un estudio de la influencia de la imagen corporativa en el comportamiento del consumidor en hospitales públicos y privados de primer, segundo y cuarto nivel, a su vez se debería tomar otro tipo de estratos para tener información más definida</a:t>
            </a:r>
            <a:r>
              <a:rPr lang="es-MX" dirty="0" smtClean="0"/>
              <a:t>.</a:t>
            </a:r>
            <a:endParaRPr lang="es-MX" dirty="0"/>
          </a:p>
        </p:txBody>
      </p:sp>
    </p:spTree>
    <p:extLst>
      <p:ext uri="{BB962C8B-B14F-4D97-AF65-F5344CB8AC3E}">
        <p14:creationId xmlns:p14="http://schemas.microsoft.com/office/powerpoint/2010/main" val="805828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2649770" y="396240"/>
            <a:ext cx="6221276" cy="6190170"/>
          </a:xfrm>
          <a:prstGeom prst="rect">
            <a:avLst/>
          </a:prstGeom>
        </p:spPr>
      </p:pic>
    </p:spTree>
    <p:extLst>
      <p:ext uri="{BB962C8B-B14F-4D97-AF65-F5344CB8AC3E}">
        <p14:creationId xmlns:p14="http://schemas.microsoft.com/office/powerpoint/2010/main" val="242766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714590"/>
          </a:xfrm>
        </p:spPr>
        <p:txBody>
          <a:bodyPr/>
          <a:lstStyle/>
          <a:p>
            <a:r>
              <a:rPr lang="es-MX" b="1" dirty="0" smtClean="0">
                <a:solidFill>
                  <a:schemeClr val="tx1"/>
                </a:solidFill>
              </a:rPr>
              <a:t>Planteamiento del problema</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graphicFrame>
        <p:nvGraphicFramePr>
          <p:cNvPr id="11" name="Marcador de contenido 8"/>
          <p:cNvGraphicFramePr>
            <a:graphicFrameLocks/>
          </p:cNvGraphicFramePr>
          <p:nvPr>
            <p:extLst>
              <p:ext uri="{D42A27DB-BD31-4B8C-83A1-F6EECF244321}">
                <p14:modId xmlns:p14="http://schemas.microsoft.com/office/powerpoint/2010/main" val="205906555"/>
              </p:ext>
            </p:extLst>
          </p:nvPr>
        </p:nvGraphicFramePr>
        <p:xfrm>
          <a:off x="2040386" y="2733695"/>
          <a:ext cx="8119640" cy="208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ítulo 1"/>
          <p:cNvSpPr txBox="1">
            <a:spLocks/>
          </p:cNvSpPr>
          <p:nvPr/>
        </p:nvSpPr>
        <p:spPr bwMode="gray">
          <a:xfrm>
            <a:off x="1700052" y="1634465"/>
            <a:ext cx="8761413" cy="706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000" b="1" i="0" u="none" strike="noStrike" kern="1200" cap="none" spc="0" normalizeH="0" baseline="0" noProof="0" dirty="0" smtClean="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ea typeface="+mj-ea"/>
                <a:cs typeface="+mj-cs"/>
              </a:rPr>
              <a:t>Problema</a:t>
            </a:r>
            <a:endParaRPr kumimoji="0" lang="es-MX" sz="4000" b="1" i="0" u="none" strike="noStrike" kern="1200" cap="none" spc="0" normalizeH="0" baseline="0" noProof="0" dirty="0">
              <a:ln w="12700">
                <a:solidFill>
                  <a:srgbClr val="B31166"/>
                </a:solidFill>
                <a:prstDash val="solid"/>
              </a:ln>
              <a:pattFill prst="pct50">
                <a:fgClr>
                  <a:srgbClr val="B31166"/>
                </a:fgClr>
                <a:bgClr>
                  <a:srgbClr val="B31166">
                    <a:lumMod val="20000"/>
                    <a:lumOff val="80000"/>
                  </a:srgbClr>
                </a:bgClr>
              </a:pattFill>
              <a:effectLst>
                <a:outerShdw dist="38100" dir="2640000" algn="bl" rotWithShape="0">
                  <a:srgbClr val="B31166"/>
                </a:outerShdw>
              </a:effectLst>
              <a:uLnTx/>
              <a:uFillTx/>
              <a:ea typeface="+mj-ea"/>
              <a:cs typeface="+mj-cs"/>
            </a:endParaRPr>
          </a:p>
        </p:txBody>
      </p:sp>
      <p:pic>
        <p:nvPicPr>
          <p:cNvPr id="2050"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8092" y="4889254"/>
            <a:ext cx="2404229" cy="159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76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609600"/>
            <a:ext cx="9875520" cy="668628"/>
          </a:xfrm>
        </p:spPr>
        <p:txBody>
          <a:bodyPr>
            <a:noAutofit/>
          </a:bodyPr>
          <a:lstStyle/>
          <a:p>
            <a:r>
              <a:rPr lang="es-MX" b="1" dirty="0" smtClean="0">
                <a:solidFill>
                  <a:schemeClr val="tx1"/>
                </a:solidFill>
              </a:rPr>
              <a:t>Planteamiento del problema</a:t>
            </a:r>
            <a:endParaRPr lang="es-MX" b="1" dirty="0">
              <a:solidFill>
                <a:schemeClr val="tx1"/>
              </a:solidFill>
            </a:endParaRPr>
          </a:p>
        </p:txBody>
      </p:sp>
      <p:pic>
        <p:nvPicPr>
          <p:cNvPr id="8" name="Imagen 7"/>
          <p:cNvPicPr>
            <a:picLocks noChangeAspect="1"/>
          </p:cNvPicPr>
          <p:nvPr/>
        </p:nvPicPr>
        <p:blipFill>
          <a:blip r:embed="rId2"/>
          <a:stretch>
            <a:fillRect/>
          </a:stretch>
        </p:blipFill>
        <p:spPr>
          <a:xfrm>
            <a:off x="9299660" y="388182"/>
            <a:ext cx="2561082" cy="629249"/>
          </a:xfrm>
          <a:prstGeom prst="rect">
            <a:avLst/>
          </a:prstGeom>
        </p:spPr>
      </p:pic>
      <p:graphicFrame>
        <p:nvGraphicFramePr>
          <p:cNvPr id="9" name="Marcador de contenido 9"/>
          <p:cNvGraphicFramePr>
            <a:graphicFrameLocks/>
          </p:cNvGraphicFramePr>
          <p:nvPr>
            <p:extLst>
              <p:ext uri="{D42A27DB-BD31-4B8C-83A1-F6EECF244321}">
                <p14:modId xmlns:p14="http://schemas.microsoft.com/office/powerpoint/2010/main" val="823536567"/>
              </p:ext>
            </p:extLst>
          </p:nvPr>
        </p:nvGraphicFramePr>
        <p:xfrm>
          <a:off x="1145857" y="1499646"/>
          <a:ext cx="9872663" cy="5164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5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chemeClr val="tx1"/>
                </a:solidFill>
              </a:rPr>
              <a:t>Contenido</a:t>
            </a:r>
            <a:endParaRPr lang="es-MX" b="1" dirty="0">
              <a:solidFill>
                <a:schemeClr val="tx1"/>
              </a:solidFill>
            </a:endParaRPr>
          </a:p>
        </p:txBody>
      </p:sp>
      <p:sp>
        <p:nvSpPr>
          <p:cNvPr id="3" name="Marcador de contenido 2"/>
          <p:cNvSpPr>
            <a:spLocks noGrp="1"/>
          </p:cNvSpPr>
          <p:nvPr>
            <p:ph idx="1"/>
          </p:nvPr>
        </p:nvSpPr>
        <p:spPr>
          <a:xfrm>
            <a:off x="1143000" y="1842448"/>
            <a:ext cx="9872871" cy="4253552"/>
          </a:xfrm>
        </p:spPr>
        <p:txBody>
          <a:bodyPr>
            <a:noAutofit/>
          </a:bodyPr>
          <a:lstStyle/>
          <a:p>
            <a:pPr>
              <a:buClr>
                <a:schemeClr val="tx1"/>
              </a:buClr>
              <a:buSzPct val="140000"/>
              <a:buFont typeface="Wingdings" panose="05000000000000000000" pitchFamily="2" charset="2"/>
              <a:buChar char="§"/>
            </a:pPr>
            <a:r>
              <a:rPr lang="es-MX" sz="3200" dirty="0">
                <a:solidFill>
                  <a:schemeClr val="tx1"/>
                </a:solidFill>
              </a:rPr>
              <a:t>Planteamiento del problema </a:t>
            </a:r>
            <a:endParaRPr lang="es-MX" sz="3200" dirty="0" smtClean="0">
              <a:solidFill>
                <a:schemeClr val="tx1"/>
              </a:solidFill>
            </a:endParaRPr>
          </a:p>
          <a:p>
            <a:pPr>
              <a:buClr>
                <a:srgbClr val="CC3399"/>
              </a:buClr>
              <a:buSzPct val="140000"/>
              <a:buFont typeface="Wingdings" panose="05000000000000000000" pitchFamily="2" charset="2"/>
              <a:buChar char="§"/>
            </a:pPr>
            <a:r>
              <a:rPr lang="es-MX" sz="3200" dirty="0" smtClean="0">
                <a:solidFill>
                  <a:srgbClr val="CC3399"/>
                </a:solidFill>
              </a:rPr>
              <a:t>Marco Teórico</a:t>
            </a:r>
          </a:p>
          <a:p>
            <a:pPr>
              <a:buClr>
                <a:schemeClr val="tx1"/>
              </a:buClr>
              <a:buSzPct val="140000"/>
              <a:buFont typeface="Wingdings" panose="05000000000000000000" pitchFamily="2" charset="2"/>
              <a:buChar char="§"/>
            </a:pPr>
            <a:r>
              <a:rPr lang="es-MX" sz="3200" dirty="0" smtClean="0">
                <a:solidFill>
                  <a:schemeClr val="tx1"/>
                </a:solidFill>
              </a:rPr>
              <a:t>Marco Metodológico</a:t>
            </a:r>
          </a:p>
          <a:p>
            <a:pPr>
              <a:buClr>
                <a:schemeClr val="tx1"/>
              </a:buClr>
              <a:buSzPct val="140000"/>
              <a:buFont typeface="Wingdings" panose="05000000000000000000" pitchFamily="2" charset="2"/>
              <a:buChar char="§"/>
            </a:pPr>
            <a:r>
              <a:rPr lang="es-MX" sz="3200" dirty="0" smtClean="0">
                <a:solidFill>
                  <a:schemeClr val="tx1"/>
                </a:solidFill>
              </a:rPr>
              <a:t>Análisis de resultados</a:t>
            </a:r>
          </a:p>
          <a:p>
            <a:pPr>
              <a:buClr>
                <a:schemeClr val="tx1"/>
              </a:buClr>
              <a:buSzPct val="140000"/>
              <a:buFont typeface="Wingdings" panose="05000000000000000000" pitchFamily="2" charset="2"/>
              <a:buChar char="§"/>
            </a:pPr>
            <a:r>
              <a:rPr lang="es-MX" sz="3200" dirty="0" smtClean="0">
                <a:solidFill>
                  <a:schemeClr val="tx1"/>
                </a:solidFill>
              </a:rPr>
              <a:t>Discusión</a:t>
            </a:r>
          </a:p>
          <a:p>
            <a:pPr>
              <a:buClr>
                <a:schemeClr val="tx1"/>
              </a:buClr>
              <a:buSzPct val="140000"/>
              <a:buFont typeface="Wingdings" panose="05000000000000000000" pitchFamily="2" charset="2"/>
              <a:buChar char="§"/>
            </a:pPr>
            <a:r>
              <a:rPr lang="es-MX" sz="3200" dirty="0" smtClean="0">
                <a:solidFill>
                  <a:schemeClr val="tx1"/>
                </a:solidFill>
              </a:rPr>
              <a:t>Conclusiones</a:t>
            </a:r>
          </a:p>
          <a:p>
            <a:pPr>
              <a:buClr>
                <a:schemeClr val="tx1"/>
              </a:buClr>
              <a:buSzPct val="140000"/>
              <a:buFont typeface="Wingdings" panose="05000000000000000000" pitchFamily="2" charset="2"/>
              <a:buChar char="§"/>
            </a:pPr>
            <a:r>
              <a:rPr lang="es-MX" sz="3200" dirty="0" smtClean="0">
                <a:solidFill>
                  <a:schemeClr val="tx1"/>
                </a:solidFill>
              </a:rPr>
              <a:t>Recomendaciones</a:t>
            </a:r>
            <a:endParaRPr lang="es-MX" sz="3200" dirty="0">
              <a:solidFill>
                <a:schemeClr val="tx1"/>
              </a:solidFill>
            </a:endParaRPr>
          </a:p>
        </p:txBody>
      </p:sp>
      <p:pic>
        <p:nvPicPr>
          <p:cNvPr id="8" name="Imagen 7"/>
          <p:cNvPicPr>
            <a:picLocks noChangeAspect="1"/>
          </p:cNvPicPr>
          <p:nvPr/>
        </p:nvPicPr>
        <p:blipFill>
          <a:blip r:embed="rId2"/>
          <a:stretch>
            <a:fillRect/>
          </a:stretch>
        </p:blipFill>
        <p:spPr>
          <a:xfrm rot="20330168">
            <a:off x="8456039" y="2811299"/>
            <a:ext cx="2633345" cy="2530801"/>
          </a:xfrm>
          <a:prstGeom prst="rect">
            <a:avLst/>
          </a:prstGeom>
        </p:spPr>
      </p:pic>
      <p:pic>
        <p:nvPicPr>
          <p:cNvPr id="9" name="Imagen 8"/>
          <p:cNvPicPr>
            <a:picLocks noChangeAspect="1"/>
          </p:cNvPicPr>
          <p:nvPr/>
        </p:nvPicPr>
        <p:blipFill>
          <a:blip r:embed="rId3"/>
          <a:stretch>
            <a:fillRect/>
          </a:stretch>
        </p:blipFill>
        <p:spPr>
          <a:xfrm>
            <a:off x="9196629" y="504092"/>
            <a:ext cx="2561082" cy="629249"/>
          </a:xfrm>
          <a:prstGeom prst="rect">
            <a:avLst/>
          </a:prstGeom>
        </p:spPr>
      </p:pic>
    </p:spTree>
    <p:extLst>
      <p:ext uri="{BB962C8B-B14F-4D97-AF65-F5344CB8AC3E}">
        <p14:creationId xmlns:p14="http://schemas.microsoft.com/office/powerpoint/2010/main" val="413271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91620"/>
            <a:ext cx="9875520" cy="804742"/>
          </a:xfrm>
        </p:spPr>
        <p:txBody>
          <a:bodyPr/>
          <a:lstStyle/>
          <a:p>
            <a:r>
              <a:rPr lang="es-MX" b="1" dirty="0" smtClean="0">
                <a:solidFill>
                  <a:schemeClr val="tx1"/>
                </a:solidFill>
              </a:rPr>
              <a:t>Marco Teórico</a:t>
            </a:r>
            <a:endParaRPr lang="es-MX" b="1" dirty="0">
              <a:solidFill>
                <a:schemeClr val="tx1"/>
              </a:solidFill>
            </a:endParaRPr>
          </a:p>
        </p:txBody>
      </p:sp>
      <p:sp>
        <p:nvSpPr>
          <p:cNvPr id="9" name="Título 1"/>
          <p:cNvSpPr txBox="1">
            <a:spLocks/>
          </p:cNvSpPr>
          <p:nvPr/>
        </p:nvSpPr>
        <p:spPr>
          <a:xfrm>
            <a:off x="1160227" y="1324190"/>
            <a:ext cx="9875520" cy="6683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s-MX" sz="4000" b="1" dirty="0" smtClean="0">
                <a:ln w="10160">
                  <a:solidFill>
                    <a:srgbClr val="990099"/>
                  </a:solidFill>
                  <a:prstDash val="solid"/>
                </a:ln>
                <a:solidFill>
                  <a:srgbClr val="CC3399"/>
                </a:solidFill>
                <a:effectLst>
                  <a:outerShdw blurRad="38100" dist="38100" dir="2700000" algn="tl">
                    <a:srgbClr val="000000">
                      <a:alpha val="43137"/>
                    </a:srgbClr>
                  </a:outerShdw>
                </a:effectLst>
              </a:rPr>
              <a:t>Imagen corporativa</a:t>
            </a:r>
            <a:endParaRPr lang="es-MX" sz="4000" b="1" dirty="0">
              <a:ln w="10160">
                <a:solidFill>
                  <a:srgbClr val="990099"/>
                </a:solidFill>
                <a:prstDash val="solid"/>
              </a:ln>
              <a:solidFill>
                <a:srgbClr val="CC3399"/>
              </a:solidFill>
              <a:effectLst>
                <a:outerShdw blurRad="38100" dist="38100" dir="2700000" algn="tl">
                  <a:srgbClr val="000000">
                    <a:alpha val="43137"/>
                  </a:srgbClr>
                </a:outerShdw>
              </a:effectLst>
            </a:endParaRPr>
          </a:p>
        </p:txBody>
      </p:sp>
      <p:sp>
        <p:nvSpPr>
          <p:cNvPr id="10" name="Marcador de contenido 9"/>
          <p:cNvSpPr>
            <a:spLocks noGrp="1"/>
          </p:cNvSpPr>
          <p:nvPr>
            <p:ph idx="1"/>
          </p:nvPr>
        </p:nvSpPr>
        <p:spPr>
          <a:xfrm>
            <a:off x="786740" y="2480667"/>
            <a:ext cx="5013101" cy="2025978"/>
          </a:xfrm>
        </p:spPr>
        <p:txBody>
          <a:bodyPr>
            <a:noAutofit/>
          </a:bodyPr>
          <a:lstStyle/>
          <a:p>
            <a:pPr algn="just"/>
            <a:r>
              <a:rPr lang="es-MX" sz="2400" dirty="0" smtClean="0">
                <a:solidFill>
                  <a:schemeClr val="tx1"/>
                </a:solidFill>
              </a:rPr>
              <a:t>Según la Teoría de la imagen de Heude (1989), </a:t>
            </a:r>
            <a:r>
              <a:rPr lang="es-EC" sz="2400" dirty="0">
                <a:solidFill>
                  <a:schemeClr val="tx1"/>
                </a:solidFill>
              </a:rPr>
              <a:t>la imagen se forma a partir de las actividades y acciones de todas las personas que conforman y son parte de la empresa.</a:t>
            </a:r>
            <a:endParaRPr lang="es-MX" sz="2400" dirty="0">
              <a:solidFill>
                <a:schemeClr val="tx1"/>
              </a:solidFill>
            </a:endParaRPr>
          </a:p>
        </p:txBody>
      </p:sp>
      <p:pic>
        <p:nvPicPr>
          <p:cNvPr id="11" name="Imagen 10"/>
          <p:cNvPicPr>
            <a:picLocks noChangeAspect="1"/>
          </p:cNvPicPr>
          <p:nvPr/>
        </p:nvPicPr>
        <p:blipFill>
          <a:blip r:embed="rId3"/>
          <a:stretch>
            <a:fillRect/>
          </a:stretch>
        </p:blipFill>
        <p:spPr>
          <a:xfrm>
            <a:off x="1718462" y="4902334"/>
            <a:ext cx="3149655" cy="1485587"/>
          </a:xfrm>
          <a:prstGeom prst="rect">
            <a:avLst/>
          </a:prstGeom>
        </p:spPr>
      </p:pic>
      <p:sp>
        <p:nvSpPr>
          <p:cNvPr id="12" name="Marcador de contenido 9"/>
          <p:cNvSpPr txBox="1">
            <a:spLocks/>
          </p:cNvSpPr>
          <p:nvPr/>
        </p:nvSpPr>
        <p:spPr>
          <a:xfrm>
            <a:off x="6515692" y="2480667"/>
            <a:ext cx="5013101" cy="2025978"/>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gn="just"/>
            <a:r>
              <a:rPr lang="es-MX" sz="2400" dirty="0" smtClean="0">
                <a:solidFill>
                  <a:schemeClr val="tx1"/>
                </a:solidFill>
              </a:rPr>
              <a:t>La imagen corporativa para Gómez y Tapia (2013),  es la forma en la que una empresa se presenta al público objetivo mediante símbolos, comunicación y comportamientos.</a:t>
            </a:r>
            <a:endParaRPr lang="es-MX" sz="2400" dirty="0">
              <a:solidFill>
                <a:schemeClr val="tx1"/>
              </a:solidFill>
            </a:endParaRPr>
          </a:p>
        </p:txBody>
      </p:sp>
      <p:pic>
        <p:nvPicPr>
          <p:cNvPr id="13" name="Imagen 12"/>
          <p:cNvPicPr>
            <a:picLocks noChangeAspect="1"/>
          </p:cNvPicPr>
          <p:nvPr/>
        </p:nvPicPr>
        <p:blipFill>
          <a:blip r:embed="rId4"/>
          <a:stretch>
            <a:fillRect/>
          </a:stretch>
        </p:blipFill>
        <p:spPr>
          <a:xfrm>
            <a:off x="7448579" y="4506645"/>
            <a:ext cx="3147325" cy="2036504"/>
          </a:xfrm>
          <a:prstGeom prst="rect">
            <a:avLst/>
          </a:prstGeom>
        </p:spPr>
      </p:pic>
      <p:pic>
        <p:nvPicPr>
          <p:cNvPr id="14" name="Imagen 13"/>
          <p:cNvPicPr>
            <a:picLocks noChangeAspect="1"/>
          </p:cNvPicPr>
          <p:nvPr/>
        </p:nvPicPr>
        <p:blipFill>
          <a:blip r:embed="rId5"/>
          <a:stretch>
            <a:fillRect/>
          </a:stretch>
        </p:blipFill>
        <p:spPr>
          <a:xfrm>
            <a:off x="9315363" y="316403"/>
            <a:ext cx="2561082" cy="629249"/>
          </a:xfrm>
          <a:prstGeom prst="rect">
            <a:avLst/>
          </a:prstGeom>
        </p:spPr>
      </p:pic>
    </p:spTree>
    <p:extLst>
      <p:ext uri="{BB962C8B-B14F-4D97-AF65-F5344CB8AC3E}">
        <p14:creationId xmlns:p14="http://schemas.microsoft.com/office/powerpoint/2010/main" val="2448817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391620"/>
            <a:ext cx="9875520" cy="804742"/>
          </a:xfrm>
        </p:spPr>
        <p:txBody>
          <a:bodyPr/>
          <a:lstStyle/>
          <a:p>
            <a:r>
              <a:rPr lang="es-MX" b="1" dirty="0" smtClean="0">
                <a:solidFill>
                  <a:schemeClr val="tx1"/>
                </a:solidFill>
              </a:rPr>
              <a:t>Marco Teórico</a:t>
            </a:r>
            <a:endParaRPr lang="es-MX" b="1" dirty="0">
              <a:solidFill>
                <a:schemeClr val="tx1"/>
              </a:solidFill>
            </a:endParaRPr>
          </a:p>
        </p:txBody>
      </p:sp>
      <p:sp>
        <p:nvSpPr>
          <p:cNvPr id="9" name="Título 1"/>
          <p:cNvSpPr txBox="1">
            <a:spLocks/>
          </p:cNvSpPr>
          <p:nvPr/>
        </p:nvSpPr>
        <p:spPr>
          <a:xfrm>
            <a:off x="1160227" y="1274449"/>
            <a:ext cx="9875520" cy="7088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s-MX" sz="4000" b="1" dirty="0" smtClean="0">
                <a:ln w="10160">
                  <a:solidFill>
                    <a:srgbClr val="990099"/>
                  </a:solidFill>
                  <a:prstDash val="solid"/>
                </a:ln>
                <a:solidFill>
                  <a:srgbClr val="CC3399"/>
                </a:solidFill>
                <a:effectLst>
                  <a:outerShdw blurRad="38100" dist="38100" dir="2700000" algn="tl">
                    <a:srgbClr val="000000">
                      <a:alpha val="43137"/>
                    </a:srgbClr>
                  </a:outerShdw>
                </a:effectLst>
              </a:rPr>
              <a:t>Imagen corporativa</a:t>
            </a:r>
            <a:endParaRPr lang="es-MX" sz="4000" b="1" dirty="0">
              <a:ln w="10160">
                <a:solidFill>
                  <a:srgbClr val="990099"/>
                </a:solidFill>
                <a:prstDash val="solid"/>
              </a:ln>
              <a:solidFill>
                <a:srgbClr val="CC3399"/>
              </a:solidFill>
              <a:effectLst>
                <a:outerShdw blurRad="38100" dist="38100" dir="2700000" algn="tl">
                  <a:srgbClr val="000000">
                    <a:alpha val="43137"/>
                  </a:srgbClr>
                </a:outerShdw>
              </a:effectLst>
            </a:endParaRPr>
          </a:p>
        </p:txBody>
      </p:sp>
      <p:sp>
        <p:nvSpPr>
          <p:cNvPr id="14" name="Título 1"/>
          <p:cNvSpPr txBox="1">
            <a:spLocks/>
          </p:cNvSpPr>
          <p:nvPr/>
        </p:nvSpPr>
        <p:spPr>
          <a:xfrm>
            <a:off x="1312627" y="2137169"/>
            <a:ext cx="9875520" cy="405983"/>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s-MX" sz="5400" dirty="0" smtClean="0">
                <a:ln w="0"/>
                <a:solidFill>
                  <a:schemeClr val="tx1"/>
                </a:solidFill>
              </a:rPr>
              <a:t>Sus variables son:</a:t>
            </a:r>
            <a:endParaRPr lang="es-MX" sz="5400" dirty="0">
              <a:ln w="0"/>
              <a:solidFill>
                <a:schemeClr val="tx1"/>
              </a:solidFill>
            </a:endParaRPr>
          </a:p>
        </p:txBody>
      </p:sp>
      <p:pic>
        <p:nvPicPr>
          <p:cNvPr id="15" name="Imagen 14"/>
          <p:cNvPicPr>
            <a:picLocks noChangeAspect="1"/>
          </p:cNvPicPr>
          <p:nvPr/>
        </p:nvPicPr>
        <p:blipFill>
          <a:blip r:embed="rId2"/>
          <a:stretch>
            <a:fillRect/>
          </a:stretch>
        </p:blipFill>
        <p:spPr>
          <a:xfrm>
            <a:off x="9299660" y="313532"/>
            <a:ext cx="2561082" cy="629249"/>
          </a:xfrm>
          <a:prstGeom prst="rect">
            <a:avLst/>
          </a:prstGeom>
        </p:spPr>
      </p:pic>
      <p:sp>
        <p:nvSpPr>
          <p:cNvPr id="6" name="Flecha derecha 5"/>
          <p:cNvSpPr/>
          <p:nvPr/>
        </p:nvSpPr>
        <p:spPr>
          <a:xfrm>
            <a:off x="7572777" y="3102959"/>
            <a:ext cx="399246" cy="257577"/>
          </a:xfrm>
          <a:prstGeom prst="rightArrow">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derecha 15"/>
          <p:cNvSpPr/>
          <p:nvPr/>
        </p:nvSpPr>
        <p:spPr>
          <a:xfrm>
            <a:off x="7572777" y="3958257"/>
            <a:ext cx="399246" cy="257577"/>
          </a:xfrm>
          <a:prstGeom prst="rightArrow">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derecha 16"/>
          <p:cNvSpPr/>
          <p:nvPr/>
        </p:nvSpPr>
        <p:spPr>
          <a:xfrm>
            <a:off x="7572777" y="4883091"/>
            <a:ext cx="399246" cy="257577"/>
          </a:xfrm>
          <a:prstGeom prst="rightArrow">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derecha 17"/>
          <p:cNvSpPr/>
          <p:nvPr/>
        </p:nvSpPr>
        <p:spPr>
          <a:xfrm>
            <a:off x="7572777" y="5807925"/>
            <a:ext cx="399246" cy="257577"/>
          </a:xfrm>
          <a:prstGeom prst="rightArrow">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8281115" y="2961291"/>
            <a:ext cx="2737404" cy="540912"/>
          </a:xfrm>
          <a:prstGeom prst="rect">
            <a:avLst/>
          </a:prstGeom>
          <a:no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Personalidad de la organización</a:t>
            </a:r>
            <a:endParaRPr lang="es-MX" dirty="0">
              <a:solidFill>
                <a:schemeClr val="tx1"/>
              </a:solidFill>
            </a:endParaRPr>
          </a:p>
        </p:txBody>
      </p:sp>
      <p:sp>
        <p:nvSpPr>
          <p:cNvPr id="20" name="Rectángulo 19"/>
          <p:cNvSpPr/>
          <p:nvPr/>
        </p:nvSpPr>
        <p:spPr>
          <a:xfrm>
            <a:off x="8281114" y="3821731"/>
            <a:ext cx="2737405" cy="540912"/>
          </a:xfrm>
          <a:prstGeom prst="rect">
            <a:avLst/>
          </a:prstGeom>
          <a:no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Todo lo que dice a su público a través de canales</a:t>
            </a:r>
            <a:endParaRPr lang="es-MX" dirty="0">
              <a:solidFill>
                <a:schemeClr val="tx1"/>
              </a:solidFill>
            </a:endParaRPr>
          </a:p>
        </p:txBody>
      </p:sp>
      <p:sp>
        <p:nvSpPr>
          <p:cNvPr id="21" name="Rectángulo 20"/>
          <p:cNvSpPr/>
          <p:nvPr/>
        </p:nvSpPr>
        <p:spPr>
          <a:xfrm>
            <a:off x="8281113" y="4741423"/>
            <a:ext cx="2737405" cy="540912"/>
          </a:xfrm>
          <a:prstGeom prst="rect">
            <a:avLst/>
          </a:prstGeom>
          <a:no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Normas, valores y pautas que comparte el personal</a:t>
            </a:r>
            <a:endParaRPr lang="es-MX" dirty="0">
              <a:solidFill>
                <a:schemeClr val="tx1"/>
              </a:solidFill>
            </a:endParaRPr>
          </a:p>
        </p:txBody>
      </p:sp>
      <p:sp>
        <p:nvSpPr>
          <p:cNvPr id="22" name="Rectángulo 21"/>
          <p:cNvSpPr/>
          <p:nvPr/>
        </p:nvSpPr>
        <p:spPr>
          <a:xfrm>
            <a:off x="8298342" y="5661115"/>
            <a:ext cx="2737405" cy="540912"/>
          </a:xfrm>
          <a:prstGeom prst="rect">
            <a:avLst/>
          </a:prstGeom>
          <a:no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Beneficios que satisfacen las necesidades</a:t>
            </a:r>
            <a:endParaRPr lang="es-MX" dirty="0">
              <a:solidFill>
                <a:schemeClr val="tx1"/>
              </a:solidFill>
            </a:endParaRPr>
          </a:p>
        </p:txBody>
      </p:sp>
      <p:graphicFrame>
        <p:nvGraphicFramePr>
          <p:cNvPr id="19" name="Marcador de contenido 4"/>
          <p:cNvGraphicFramePr>
            <a:graphicFrameLocks/>
          </p:cNvGraphicFramePr>
          <p:nvPr>
            <p:extLst>
              <p:ext uri="{D42A27DB-BD31-4B8C-83A1-F6EECF244321}">
                <p14:modId xmlns:p14="http://schemas.microsoft.com/office/powerpoint/2010/main" val="510503786"/>
              </p:ext>
            </p:extLst>
          </p:nvPr>
        </p:nvGraphicFramePr>
        <p:xfrm>
          <a:off x="1481069" y="2621148"/>
          <a:ext cx="5872767" cy="3959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2729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jo n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1325</TotalTime>
  <Words>4478</Words>
  <Application>Microsoft Office PowerPoint</Application>
  <PresentationFormat>Panorámica</PresentationFormat>
  <Paragraphs>799</Paragraphs>
  <Slides>43</Slides>
  <Notes>4</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43</vt:i4>
      </vt:variant>
    </vt:vector>
  </HeadingPairs>
  <TitlesOfParts>
    <vt:vector size="53" baseType="lpstr">
      <vt:lpstr>Arial</vt:lpstr>
      <vt:lpstr>Calibri</vt:lpstr>
      <vt:lpstr>Cambria Math</vt:lpstr>
      <vt:lpstr>Century Gothic</vt:lpstr>
      <vt:lpstr>Corbel</vt:lpstr>
      <vt:lpstr>Times New Roman</vt:lpstr>
      <vt:lpstr>Wingdings</vt:lpstr>
      <vt:lpstr>Diseño predeterminado</vt:lpstr>
      <vt:lpstr>Base</vt:lpstr>
      <vt:lpstr>CorelDRAW</vt:lpstr>
      <vt:lpstr>DEPARTAMENTO DE CIENCIAS ECONÓMICAS, ADMINISTRATIVAS Y DE COMERCIO  PROYECTO DE INVESTIGACIÓN PREVIO A LA OBTENCIÓN DEL TÍTULO DE: INGENIERÍA EN MERCADOTECNIA  AUTORA: BUSTILLOS OLIVO, ESTEFANÍA GISSELA  DIRECTOR: ING. ITURRALDE JUAN FERNANDO  SANGOLQUÍ, 2018</vt:lpstr>
      <vt:lpstr>Influencia de la imagen corporativa en el comportamiento del consumidor de los hospitales públicos y privados de III nivel del DMQ</vt:lpstr>
      <vt:lpstr>Contenido</vt:lpstr>
      <vt:lpstr>Planteamiento del problema</vt:lpstr>
      <vt:lpstr>Planteamiento del problema</vt:lpstr>
      <vt:lpstr>Planteamiento del problema</vt:lpstr>
      <vt:lpstr>Contenido</vt:lpstr>
      <vt:lpstr>Marco Teórico</vt:lpstr>
      <vt:lpstr>Marco Teórico</vt:lpstr>
      <vt:lpstr>Marco Teórico</vt:lpstr>
      <vt:lpstr>Marco Teórico</vt:lpstr>
      <vt:lpstr>Marco Teórico</vt:lpstr>
      <vt:lpstr>Contenido</vt:lpstr>
      <vt:lpstr>Marco metodológico</vt:lpstr>
      <vt:lpstr>Marco metodológico</vt:lpstr>
      <vt:lpstr>Marco metodológico</vt:lpstr>
      <vt:lpstr>Marco metodológico</vt:lpstr>
      <vt:lpstr>Marco metodológico</vt:lpstr>
      <vt:lpstr>Marco metodológico</vt:lpstr>
      <vt:lpstr>Marco metodológico</vt:lpstr>
      <vt:lpstr>Marco metodológico</vt:lpstr>
      <vt:lpstr>Marco metodológico</vt:lpstr>
      <vt:lpstr>Marco metodológico</vt:lpstr>
      <vt:lpstr>Contenido</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Análisis de resultados </vt:lpstr>
      <vt:lpstr>Contenido</vt:lpstr>
      <vt:lpstr>Discusión</vt:lpstr>
      <vt:lpstr>Contenido</vt:lpstr>
      <vt:lpstr>Conclusiones</vt:lpstr>
      <vt:lpstr>Contenido</vt:lpstr>
      <vt:lpstr>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PROYECTO DE INVESTIGACIÓN PREVIO A LA OBTENCIÓN DEL TÍTULO DE: INGENIERÍA EN ERCADOTECNIA  AUTORA: BUSTILLOS OLIVO, ESTEFANÍA GISSELA  DIRECTOR: ING. ITURRALDE JUAN FERNANDO  SANGOLQUÍ, 2018</dc:title>
  <dc:creator>Usuario de Windows</dc:creator>
  <cp:lastModifiedBy>Usuario de Windows</cp:lastModifiedBy>
  <cp:revision>110</cp:revision>
  <dcterms:created xsi:type="dcterms:W3CDTF">2018-08-06T02:07:05Z</dcterms:created>
  <dcterms:modified xsi:type="dcterms:W3CDTF">2018-08-07T18:08:17Z</dcterms:modified>
</cp:coreProperties>
</file>