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307" r:id="rId4"/>
    <p:sldId id="260" r:id="rId5"/>
    <p:sldId id="257" r:id="rId6"/>
    <p:sldId id="263" r:id="rId7"/>
    <p:sldId id="287" r:id="rId8"/>
    <p:sldId id="289" r:id="rId9"/>
    <p:sldId id="290" r:id="rId10"/>
    <p:sldId id="265" r:id="rId11"/>
    <p:sldId id="269" r:id="rId12"/>
    <p:sldId id="291" r:id="rId13"/>
    <p:sldId id="292" r:id="rId14"/>
    <p:sldId id="296" r:id="rId15"/>
    <p:sldId id="297" r:id="rId16"/>
    <p:sldId id="298" r:id="rId17"/>
    <p:sldId id="308" r:id="rId18"/>
    <p:sldId id="303" r:id="rId19"/>
    <p:sldId id="304" r:id="rId20"/>
    <p:sldId id="275" r:id="rId21"/>
    <p:sldId id="305" r:id="rId22"/>
    <p:sldId id="276" r:id="rId23"/>
    <p:sldId id="306" r:id="rId24"/>
    <p:sldId id="277" r:id="rId2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Jimenez" initials="KJ" lastIdx="1" clrIdx="0">
    <p:extLst>
      <p:ext uri="{19B8F6BF-5375-455C-9EA6-DF929625EA0E}">
        <p15:presenceInfo xmlns:p15="http://schemas.microsoft.com/office/powerpoint/2012/main" userId="5ed1a08e388af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00"/>
    <a:srgbClr val="006699"/>
    <a:srgbClr val="008080"/>
    <a:srgbClr val="006666"/>
    <a:srgbClr val="339966"/>
    <a:srgbClr val="003366"/>
    <a:srgbClr val="FFFF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048" autoAdjust="0"/>
  </p:normalViewPr>
  <p:slideViewPr>
    <p:cSldViewPr>
      <p:cViewPr>
        <p:scale>
          <a:sx n="40" d="100"/>
          <a:sy n="40" d="100"/>
        </p:scale>
        <p:origin x="6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95001-76BC-4EB3-ABE7-8D1DD2D82AF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5B5FA941-FC81-4E5C-8EF4-F051C79C9CFB}">
      <dgm:prSet phldrT="[Texto]"/>
      <dgm:spPr/>
      <dgm:t>
        <a:bodyPr/>
        <a:lstStyle/>
        <a:p>
          <a:r>
            <a:rPr lang="es-ES" dirty="0" smtClean="0"/>
            <a:t>Planificación</a:t>
          </a:r>
          <a:endParaRPr lang="es-ES" dirty="0"/>
        </a:p>
      </dgm:t>
    </dgm:pt>
    <dgm:pt modelId="{7762EF54-6FB0-4F39-89CE-87AE22F21514}" type="parTrans" cxnId="{AD57E9E2-0F06-47EA-99F9-1CE8D14E8786}">
      <dgm:prSet/>
      <dgm:spPr/>
      <dgm:t>
        <a:bodyPr/>
        <a:lstStyle/>
        <a:p>
          <a:endParaRPr lang="es-ES"/>
        </a:p>
      </dgm:t>
    </dgm:pt>
    <dgm:pt modelId="{5E04E42E-C076-493E-A7B9-B87C88A3848E}" type="sibTrans" cxnId="{AD57E9E2-0F06-47EA-99F9-1CE8D14E8786}">
      <dgm:prSet/>
      <dgm:spPr/>
      <dgm:t>
        <a:bodyPr/>
        <a:lstStyle/>
        <a:p>
          <a:endParaRPr lang="es-ES"/>
        </a:p>
      </dgm:t>
    </dgm:pt>
    <dgm:pt modelId="{B035FF3F-318F-4BD0-AD00-A4A9205CB2CA}">
      <dgm:prSet phldrT="[Texto]"/>
      <dgm:spPr/>
      <dgm:t>
        <a:bodyPr/>
        <a:lstStyle/>
        <a:p>
          <a:r>
            <a:rPr lang="es-ES" dirty="0" smtClean="0"/>
            <a:t>Gestión</a:t>
          </a:r>
          <a:endParaRPr lang="es-ES" dirty="0"/>
        </a:p>
      </dgm:t>
    </dgm:pt>
    <dgm:pt modelId="{E2DB829E-6D5A-4589-AB58-55F9243511C0}" type="parTrans" cxnId="{05B5C454-5C83-401E-A22C-DDA500BB7C3B}">
      <dgm:prSet/>
      <dgm:spPr/>
      <dgm:t>
        <a:bodyPr/>
        <a:lstStyle/>
        <a:p>
          <a:endParaRPr lang="es-ES"/>
        </a:p>
      </dgm:t>
    </dgm:pt>
    <dgm:pt modelId="{D128D9EC-A973-47F3-8990-55031A71773B}" type="sibTrans" cxnId="{05B5C454-5C83-401E-A22C-DDA500BB7C3B}">
      <dgm:prSet/>
      <dgm:spPr/>
      <dgm:t>
        <a:bodyPr/>
        <a:lstStyle/>
        <a:p>
          <a:endParaRPr lang="es-ES"/>
        </a:p>
      </dgm:t>
    </dgm:pt>
    <dgm:pt modelId="{54476A59-856F-4ECF-9984-02A5CB439711}" type="pres">
      <dgm:prSet presAssocID="{D6F95001-76BC-4EB3-ABE7-8D1DD2D82AFC}" presName="Name0" presStyleCnt="0">
        <dgm:presLayoutVars>
          <dgm:dir/>
          <dgm:animLvl val="lvl"/>
          <dgm:resizeHandles val="exact"/>
        </dgm:presLayoutVars>
      </dgm:prSet>
      <dgm:spPr/>
    </dgm:pt>
    <dgm:pt modelId="{3CB7A3AE-3B00-48C0-9952-A7C14386F15A}" type="pres">
      <dgm:prSet presAssocID="{5B5FA941-FC81-4E5C-8EF4-F051C79C9CF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39108-5160-4FB5-9525-475F63F5CE74}" type="pres">
      <dgm:prSet presAssocID="{5E04E42E-C076-493E-A7B9-B87C88A3848E}" presName="parTxOnlySpace" presStyleCnt="0"/>
      <dgm:spPr/>
    </dgm:pt>
    <dgm:pt modelId="{6AB7EEC9-EF27-4703-B2A9-A640D48A1FD4}" type="pres">
      <dgm:prSet presAssocID="{B035FF3F-318F-4BD0-AD00-A4A9205CB2C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731344-D8B3-4DF2-BBFE-EAD5EC880F44}" type="presOf" srcId="{5B5FA941-FC81-4E5C-8EF4-F051C79C9CFB}" destId="{3CB7A3AE-3B00-48C0-9952-A7C14386F15A}" srcOrd="0" destOrd="0" presId="urn:microsoft.com/office/officeart/2005/8/layout/chevron1"/>
    <dgm:cxn modelId="{AD57E9E2-0F06-47EA-99F9-1CE8D14E8786}" srcId="{D6F95001-76BC-4EB3-ABE7-8D1DD2D82AFC}" destId="{5B5FA941-FC81-4E5C-8EF4-F051C79C9CFB}" srcOrd="0" destOrd="0" parTransId="{7762EF54-6FB0-4F39-89CE-87AE22F21514}" sibTransId="{5E04E42E-C076-493E-A7B9-B87C88A3848E}"/>
    <dgm:cxn modelId="{B7ABE269-ACB1-40B5-8A00-818C90052816}" type="presOf" srcId="{B035FF3F-318F-4BD0-AD00-A4A9205CB2CA}" destId="{6AB7EEC9-EF27-4703-B2A9-A640D48A1FD4}" srcOrd="0" destOrd="0" presId="urn:microsoft.com/office/officeart/2005/8/layout/chevron1"/>
    <dgm:cxn modelId="{7913C32B-E9A2-467F-914C-149A3DF7B741}" type="presOf" srcId="{D6F95001-76BC-4EB3-ABE7-8D1DD2D82AFC}" destId="{54476A59-856F-4ECF-9984-02A5CB439711}" srcOrd="0" destOrd="0" presId="urn:microsoft.com/office/officeart/2005/8/layout/chevron1"/>
    <dgm:cxn modelId="{05B5C454-5C83-401E-A22C-DDA500BB7C3B}" srcId="{D6F95001-76BC-4EB3-ABE7-8D1DD2D82AFC}" destId="{B035FF3F-318F-4BD0-AD00-A4A9205CB2CA}" srcOrd="1" destOrd="0" parTransId="{E2DB829E-6D5A-4589-AB58-55F9243511C0}" sibTransId="{D128D9EC-A973-47F3-8990-55031A71773B}"/>
    <dgm:cxn modelId="{FF808F7E-1E19-4BCD-A861-3CBC3B0CD05D}" type="presParOf" srcId="{54476A59-856F-4ECF-9984-02A5CB439711}" destId="{3CB7A3AE-3B00-48C0-9952-A7C14386F15A}" srcOrd="0" destOrd="0" presId="urn:microsoft.com/office/officeart/2005/8/layout/chevron1"/>
    <dgm:cxn modelId="{38F828A8-8FB4-49F8-8596-9241A24292FF}" type="presParOf" srcId="{54476A59-856F-4ECF-9984-02A5CB439711}" destId="{8D539108-5160-4FB5-9525-475F63F5CE74}" srcOrd="1" destOrd="0" presId="urn:microsoft.com/office/officeart/2005/8/layout/chevron1"/>
    <dgm:cxn modelId="{016B3D2F-1916-4B49-A3ED-7CF58C5BBA28}" type="presParOf" srcId="{54476A59-856F-4ECF-9984-02A5CB439711}" destId="{6AB7EEC9-EF27-4703-B2A9-A640D48A1FD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1A850-4CF1-4031-8A5B-63E0AD0D29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CD3483-86DE-4A12-90CA-1F256352CB15}">
      <dgm:prSet phldrT="[Texto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C" dirty="0" smtClean="0"/>
            <a:t>Sin planificación no hay gestión</a:t>
          </a:r>
          <a:endParaRPr lang="es-ES" dirty="0"/>
        </a:p>
      </dgm:t>
    </dgm:pt>
    <dgm:pt modelId="{F4B76624-6F4E-4D4C-B4B5-F3DC87607277}" type="parTrans" cxnId="{24BDDD9E-C428-4944-B372-C670F7EA649C}">
      <dgm:prSet/>
      <dgm:spPr/>
      <dgm:t>
        <a:bodyPr/>
        <a:lstStyle/>
        <a:p>
          <a:endParaRPr lang="es-ES"/>
        </a:p>
      </dgm:t>
    </dgm:pt>
    <dgm:pt modelId="{F82E92CB-5516-4BBE-B2B7-E9F1C28D7B7F}" type="sibTrans" cxnId="{24BDDD9E-C428-4944-B372-C670F7EA649C}">
      <dgm:prSet/>
      <dgm:spPr/>
      <dgm:t>
        <a:bodyPr/>
        <a:lstStyle/>
        <a:p>
          <a:endParaRPr lang="es-ES"/>
        </a:p>
      </dgm:t>
    </dgm:pt>
    <dgm:pt modelId="{CA62C793-F046-4167-AF27-11BD1151C150}" type="pres">
      <dgm:prSet presAssocID="{1971A850-4CF1-4031-8A5B-63E0AD0D29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826209-B365-4B21-AEC6-C82D0888C55B}" type="pres">
      <dgm:prSet presAssocID="{17CD3483-86DE-4A12-90CA-1F256352CB1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BDDD9E-C428-4944-B372-C670F7EA649C}" srcId="{1971A850-4CF1-4031-8A5B-63E0AD0D2978}" destId="{17CD3483-86DE-4A12-90CA-1F256352CB15}" srcOrd="0" destOrd="0" parTransId="{F4B76624-6F4E-4D4C-B4B5-F3DC87607277}" sibTransId="{F82E92CB-5516-4BBE-B2B7-E9F1C28D7B7F}"/>
    <dgm:cxn modelId="{2DC356EF-6CA5-4F19-8BCC-7095F638770E}" type="presOf" srcId="{17CD3483-86DE-4A12-90CA-1F256352CB15}" destId="{11826209-B365-4B21-AEC6-C82D0888C55B}" srcOrd="0" destOrd="0" presId="urn:microsoft.com/office/officeart/2005/8/layout/default"/>
    <dgm:cxn modelId="{6243AA9B-6DF2-4595-9501-0F919B786441}" type="presOf" srcId="{1971A850-4CF1-4031-8A5B-63E0AD0D2978}" destId="{CA62C793-F046-4167-AF27-11BD1151C150}" srcOrd="0" destOrd="0" presId="urn:microsoft.com/office/officeart/2005/8/layout/default"/>
    <dgm:cxn modelId="{247E57E5-F353-478C-A1DA-DE25604DE703}" type="presParOf" srcId="{CA62C793-F046-4167-AF27-11BD1151C150}" destId="{11826209-B365-4B21-AEC6-C82D0888C55B}" srcOrd="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6156E-F5D5-4694-B176-9C8157CFF1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C24C9-962A-477A-9DF4-EF26FC775D0B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Enfoque de la investigación: mixto, sistémico y transversal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DE90D4-2E5D-4BB0-ABDE-A7EBE08B0BC9}" type="parTrans" cxnId="{C20FBD8D-41D2-4545-A3E2-B842C51180F2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FCA1C2-0B7C-4244-8DFD-33D3DA1D06D9}" type="sibTrans" cxnId="{C20FBD8D-41D2-4545-A3E2-B842C51180F2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DA11D6-619D-455C-B8D4-2FABCDD63E1C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Finalidad: aplicada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2728AC5-BD99-4A35-B2AA-79CD5F50BFCF}" type="parTrans" cxnId="{90B41F3A-E00F-4371-9C5D-3FAAD730AD89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1CDABD-E92B-48A2-A438-96C363145B62}" type="sibTrans" cxnId="{90B41F3A-E00F-4371-9C5D-3FAAD730AD89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3871770-9CE7-459B-BCB2-8DD641AF96DD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Fuentes de Información: mixto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B9E8D7F-119F-432A-9CF3-6161E20530BA}" type="parTrans" cxnId="{C7239D6C-F532-4658-BAF4-D51686E6C150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A2BDE5-1B1C-4AD1-BC88-EE27ADA809A2}" type="sibTrans" cxnId="{C7239D6C-F532-4658-BAF4-D51686E6C150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F26EA06-5EA3-41B3-9A9C-4CAF37B11D23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Unidades de análisis: in situ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A52371-073D-4F89-90F0-32B671DFBE1B}" type="parTrans" cxnId="{E58644DC-76C7-4C51-A69E-7C58C115FC43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E1438D-6004-4784-A24A-81200585CC6A}" type="sibTrans" cxnId="{E58644DC-76C7-4C51-A69E-7C58C115FC43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FB17BB-3814-4026-88BE-75C90D75D828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Por control de variables: no experimental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4394D1B-6E17-414E-9A13-E92952F08A9B}" type="parTrans" cxnId="{79AF909E-6D5E-4F71-AA32-936CE43628CB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FCB4A6-5292-4653-8794-A6B64CAB830F}" type="sibTrans" cxnId="{79AF909E-6D5E-4F71-AA32-936CE43628CB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822296-3835-462B-BEFE-51CDF4899668}">
      <dgm:prSet phldrT="[Texto]"/>
      <dgm:spPr/>
      <dgm:t>
        <a:bodyPr/>
        <a:lstStyle/>
        <a:p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Por alcance: descriptivo </a:t>
          </a:r>
          <a:endParaRPr lang="es-E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AEB0F0-7F20-48D7-BA8E-83696F648EDA}" type="parTrans" cxnId="{F9CA6BFD-0084-4F49-ABE0-3BB0EF2E9B1E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6A4C36-56E4-44EE-9C35-796AB7EF99B0}" type="sibTrans" cxnId="{F9CA6BFD-0084-4F49-ABE0-3BB0EF2E9B1E}">
      <dgm:prSet/>
      <dgm:spPr/>
      <dgm:t>
        <a:bodyPr/>
        <a:lstStyle/>
        <a:p>
          <a:endParaRPr lang="es-E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F142C6-21F1-4340-8645-B6A38952F480}" type="pres">
      <dgm:prSet presAssocID="{4EB6156E-F5D5-4694-B176-9C8157CFF1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93A6893-FEAA-4FFF-8810-4EE620D26839}" type="pres">
      <dgm:prSet presAssocID="{4EB6156E-F5D5-4694-B176-9C8157CFF1E2}" presName="Name1" presStyleCnt="0"/>
      <dgm:spPr/>
    </dgm:pt>
    <dgm:pt modelId="{51EE230D-4F4B-4E67-9185-4F6FA7C1FE5F}" type="pres">
      <dgm:prSet presAssocID="{4EB6156E-F5D5-4694-B176-9C8157CFF1E2}" presName="cycle" presStyleCnt="0"/>
      <dgm:spPr/>
    </dgm:pt>
    <dgm:pt modelId="{68EE108A-56FB-4249-A9BA-DF50D3FBB385}" type="pres">
      <dgm:prSet presAssocID="{4EB6156E-F5D5-4694-B176-9C8157CFF1E2}" presName="srcNode" presStyleLbl="node1" presStyleIdx="0" presStyleCnt="6"/>
      <dgm:spPr/>
    </dgm:pt>
    <dgm:pt modelId="{860A0BA4-D978-456D-88B1-7969AEA1502B}" type="pres">
      <dgm:prSet presAssocID="{4EB6156E-F5D5-4694-B176-9C8157CFF1E2}" presName="conn" presStyleLbl="parChTrans1D2" presStyleIdx="0" presStyleCnt="1"/>
      <dgm:spPr/>
      <dgm:t>
        <a:bodyPr/>
        <a:lstStyle/>
        <a:p>
          <a:endParaRPr lang="es-ES"/>
        </a:p>
      </dgm:t>
    </dgm:pt>
    <dgm:pt modelId="{90ED3D41-CF14-4F64-B4AE-3AFA8E10BEA6}" type="pres">
      <dgm:prSet presAssocID="{4EB6156E-F5D5-4694-B176-9C8157CFF1E2}" presName="extraNode" presStyleLbl="node1" presStyleIdx="0" presStyleCnt="6"/>
      <dgm:spPr/>
    </dgm:pt>
    <dgm:pt modelId="{9EB4AF04-164B-4D0A-9BAF-1F7475121D52}" type="pres">
      <dgm:prSet presAssocID="{4EB6156E-F5D5-4694-B176-9C8157CFF1E2}" presName="dstNode" presStyleLbl="node1" presStyleIdx="0" presStyleCnt="6"/>
      <dgm:spPr/>
    </dgm:pt>
    <dgm:pt modelId="{649FA13B-2099-4B17-B1F8-9630DA2D429F}" type="pres">
      <dgm:prSet presAssocID="{ACBC24C9-962A-477A-9DF4-EF26FC775D0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4283A-B778-4D0F-9647-0B5773423547}" type="pres">
      <dgm:prSet presAssocID="{ACBC24C9-962A-477A-9DF4-EF26FC775D0B}" presName="accent_1" presStyleCnt="0"/>
      <dgm:spPr/>
    </dgm:pt>
    <dgm:pt modelId="{6FE66688-B77F-45C2-BB18-C9AA61D3F316}" type="pres">
      <dgm:prSet presAssocID="{ACBC24C9-962A-477A-9DF4-EF26FC775D0B}" presName="accentRepeatNode" presStyleLbl="solidFgAcc1" presStyleIdx="0" presStyleCnt="6"/>
      <dgm:spPr/>
    </dgm:pt>
    <dgm:pt modelId="{8AD1DABD-6B38-4E63-868D-F4AF7AEB1A63}" type="pres">
      <dgm:prSet presAssocID="{A7DA11D6-619D-455C-B8D4-2FABCDD63E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B2B4D-FA21-4BC4-988A-5BDB91C541F4}" type="pres">
      <dgm:prSet presAssocID="{A7DA11D6-619D-455C-B8D4-2FABCDD63E1C}" presName="accent_2" presStyleCnt="0"/>
      <dgm:spPr/>
    </dgm:pt>
    <dgm:pt modelId="{451FF110-5C34-4EB8-AF4C-05EEA08AEE60}" type="pres">
      <dgm:prSet presAssocID="{A7DA11D6-619D-455C-B8D4-2FABCDD63E1C}" presName="accentRepeatNode" presStyleLbl="solidFgAcc1" presStyleIdx="1" presStyleCnt="6"/>
      <dgm:spPr/>
    </dgm:pt>
    <dgm:pt modelId="{E568D3C3-CA06-44F9-9067-B5113768C7EE}" type="pres">
      <dgm:prSet presAssocID="{83871770-9CE7-459B-BCB2-8DD641AF96D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909C1-28E7-495A-B05E-32F19D02E290}" type="pres">
      <dgm:prSet presAssocID="{83871770-9CE7-459B-BCB2-8DD641AF96DD}" presName="accent_3" presStyleCnt="0"/>
      <dgm:spPr/>
    </dgm:pt>
    <dgm:pt modelId="{15B2573C-11A2-4191-AB47-8FC362B874A8}" type="pres">
      <dgm:prSet presAssocID="{83871770-9CE7-459B-BCB2-8DD641AF96DD}" presName="accentRepeatNode" presStyleLbl="solidFgAcc1" presStyleIdx="2" presStyleCnt="6"/>
      <dgm:spPr/>
    </dgm:pt>
    <dgm:pt modelId="{FB56AEDE-97DB-4156-A541-625F3FAF1446}" type="pres">
      <dgm:prSet presAssocID="{2F26EA06-5EA3-41B3-9A9C-4CAF37B11D2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316A8-383C-4A07-A7DA-CC9EE7F503AE}" type="pres">
      <dgm:prSet presAssocID="{2F26EA06-5EA3-41B3-9A9C-4CAF37B11D23}" presName="accent_4" presStyleCnt="0"/>
      <dgm:spPr/>
    </dgm:pt>
    <dgm:pt modelId="{AE0F7810-1F98-4C03-997D-F3E15D8E0454}" type="pres">
      <dgm:prSet presAssocID="{2F26EA06-5EA3-41B3-9A9C-4CAF37B11D23}" presName="accentRepeatNode" presStyleLbl="solidFgAcc1" presStyleIdx="3" presStyleCnt="6"/>
      <dgm:spPr/>
    </dgm:pt>
    <dgm:pt modelId="{5657655A-90DD-410B-B4BA-FCB4E842E5C1}" type="pres">
      <dgm:prSet presAssocID="{49FB17BB-3814-4026-88BE-75C90D75D82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63E51-9B90-453D-943A-85E5CA3A197F}" type="pres">
      <dgm:prSet presAssocID="{49FB17BB-3814-4026-88BE-75C90D75D828}" presName="accent_5" presStyleCnt="0"/>
      <dgm:spPr/>
    </dgm:pt>
    <dgm:pt modelId="{CC882ADE-D187-4677-A417-82F5C41E1479}" type="pres">
      <dgm:prSet presAssocID="{49FB17BB-3814-4026-88BE-75C90D75D828}" presName="accentRepeatNode" presStyleLbl="solidFgAcc1" presStyleIdx="4" presStyleCnt="6"/>
      <dgm:spPr/>
    </dgm:pt>
    <dgm:pt modelId="{80585BE8-837A-4B8A-A0B7-326587688410}" type="pres">
      <dgm:prSet presAssocID="{A5822296-3835-462B-BEFE-51CDF489966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67F5A-7C97-47A9-AC4E-9010DC512531}" type="pres">
      <dgm:prSet presAssocID="{A5822296-3835-462B-BEFE-51CDF4899668}" presName="accent_6" presStyleCnt="0"/>
      <dgm:spPr/>
    </dgm:pt>
    <dgm:pt modelId="{34210320-87AB-4C06-9A26-74BE2C3EC454}" type="pres">
      <dgm:prSet presAssocID="{A5822296-3835-462B-BEFE-51CDF4899668}" presName="accentRepeatNode" presStyleLbl="solidFgAcc1" presStyleIdx="5" presStyleCnt="6"/>
      <dgm:spPr/>
    </dgm:pt>
  </dgm:ptLst>
  <dgm:cxnLst>
    <dgm:cxn modelId="{05FADEB0-C5D3-411A-8C2E-FF9DAAE23A73}" type="presOf" srcId="{A7DA11D6-619D-455C-B8D4-2FABCDD63E1C}" destId="{8AD1DABD-6B38-4E63-868D-F4AF7AEB1A63}" srcOrd="0" destOrd="0" presId="urn:microsoft.com/office/officeart/2008/layout/VerticalCurvedList"/>
    <dgm:cxn modelId="{66934FDA-E10C-4926-8D27-D8D919F0D7A5}" type="presOf" srcId="{ACBC24C9-962A-477A-9DF4-EF26FC775D0B}" destId="{649FA13B-2099-4B17-B1F8-9630DA2D429F}" srcOrd="0" destOrd="0" presId="urn:microsoft.com/office/officeart/2008/layout/VerticalCurvedList"/>
    <dgm:cxn modelId="{F7666FA9-1280-4381-AF3E-35DDD84208D9}" type="presOf" srcId="{83871770-9CE7-459B-BCB2-8DD641AF96DD}" destId="{E568D3C3-CA06-44F9-9067-B5113768C7EE}" srcOrd="0" destOrd="0" presId="urn:microsoft.com/office/officeart/2008/layout/VerticalCurvedList"/>
    <dgm:cxn modelId="{F9CA6BFD-0084-4F49-ABE0-3BB0EF2E9B1E}" srcId="{4EB6156E-F5D5-4694-B176-9C8157CFF1E2}" destId="{A5822296-3835-462B-BEFE-51CDF4899668}" srcOrd="5" destOrd="0" parTransId="{7CAEB0F0-7F20-48D7-BA8E-83696F648EDA}" sibTransId="{8E6A4C36-56E4-44EE-9C35-796AB7EF99B0}"/>
    <dgm:cxn modelId="{C7239D6C-F532-4658-BAF4-D51686E6C150}" srcId="{4EB6156E-F5D5-4694-B176-9C8157CFF1E2}" destId="{83871770-9CE7-459B-BCB2-8DD641AF96DD}" srcOrd="2" destOrd="0" parTransId="{CB9E8D7F-119F-432A-9CF3-6161E20530BA}" sibTransId="{1FA2BDE5-1B1C-4AD1-BC88-EE27ADA809A2}"/>
    <dgm:cxn modelId="{E7842D37-9787-454E-86DE-AFA1BDE25CAF}" type="presOf" srcId="{18FCA1C2-0B7C-4244-8DFD-33D3DA1D06D9}" destId="{860A0BA4-D978-456D-88B1-7969AEA1502B}" srcOrd="0" destOrd="0" presId="urn:microsoft.com/office/officeart/2008/layout/VerticalCurvedList"/>
    <dgm:cxn modelId="{C562D025-EA13-48A3-A614-9E7134A280BE}" type="presOf" srcId="{4EB6156E-F5D5-4694-B176-9C8157CFF1E2}" destId="{BCF142C6-21F1-4340-8645-B6A38952F480}" srcOrd="0" destOrd="0" presId="urn:microsoft.com/office/officeart/2008/layout/VerticalCurvedList"/>
    <dgm:cxn modelId="{92BCBB30-B05C-4178-B5D9-C02EA73D1432}" type="presOf" srcId="{A5822296-3835-462B-BEFE-51CDF4899668}" destId="{80585BE8-837A-4B8A-A0B7-326587688410}" srcOrd="0" destOrd="0" presId="urn:microsoft.com/office/officeart/2008/layout/VerticalCurvedList"/>
    <dgm:cxn modelId="{79AF909E-6D5E-4F71-AA32-936CE43628CB}" srcId="{4EB6156E-F5D5-4694-B176-9C8157CFF1E2}" destId="{49FB17BB-3814-4026-88BE-75C90D75D828}" srcOrd="4" destOrd="0" parTransId="{94394D1B-6E17-414E-9A13-E92952F08A9B}" sibTransId="{B8FCB4A6-5292-4653-8794-A6B64CAB830F}"/>
    <dgm:cxn modelId="{C20FBD8D-41D2-4545-A3E2-B842C51180F2}" srcId="{4EB6156E-F5D5-4694-B176-9C8157CFF1E2}" destId="{ACBC24C9-962A-477A-9DF4-EF26FC775D0B}" srcOrd="0" destOrd="0" parTransId="{DEDE90D4-2E5D-4BB0-ABDE-A7EBE08B0BC9}" sibTransId="{18FCA1C2-0B7C-4244-8DFD-33D3DA1D06D9}"/>
    <dgm:cxn modelId="{E58644DC-76C7-4C51-A69E-7C58C115FC43}" srcId="{4EB6156E-F5D5-4694-B176-9C8157CFF1E2}" destId="{2F26EA06-5EA3-41B3-9A9C-4CAF37B11D23}" srcOrd="3" destOrd="0" parTransId="{F4A52371-073D-4F89-90F0-32B671DFBE1B}" sibTransId="{F3E1438D-6004-4784-A24A-81200585CC6A}"/>
    <dgm:cxn modelId="{90B41F3A-E00F-4371-9C5D-3FAAD730AD89}" srcId="{4EB6156E-F5D5-4694-B176-9C8157CFF1E2}" destId="{A7DA11D6-619D-455C-B8D4-2FABCDD63E1C}" srcOrd="1" destOrd="0" parTransId="{B2728AC5-BD99-4A35-B2AA-79CD5F50BFCF}" sibTransId="{281CDABD-E92B-48A2-A438-96C363145B62}"/>
    <dgm:cxn modelId="{47163E7F-AF1F-419A-8354-849A9493DE96}" type="presOf" srcId="{2F26EA06-5EA3-41B3-9A9C-4CAF37B11D23}" destId="{FB56AEDE-97DB-4156-A541-625F3FAF1446}" srcOrd="0" destOrd="0" presId="urn:microsoft.com/office/officeart/2008/layout/VerticalCurvedList"/>
    <dgm:cxn modelId="{9202A0E8-860E-465E-A4A0-E090618CFF71}" type="presOf" srcId="{49FB17BB-3814-4026-88BE-75C90D75D828}" destId="{5657655A-90DD-410B-B4BA-FCB4E842E5C1}" srcOrd="0" destOrd="0" presId="urn:microsoft.com/office/officeart/2008/layout/VerticalCurvedList"/>
    <dgm:cxn modelId="{8BC6B3E1-DF88-40A4-9FE6-BDEBD3E9B2C9}" type="presParOf" srcId="{BCF142C6-21F1-4340-8645-B6A38952F480}" destId="{D93A6893-FEAA-4FFF-8810-4EE620D26839}" srcOrd="0" destOrd="0" presId="urn:microsoft.com/office/officeart/2008/layout/VerticalCurvedList"/>
    <dgm:cxn modelId="{FD6AD93F-8E9A-4FBE-9326-C6B67D7D272E}" type="presParOf" srcId="{D93A6893-FEAA-4FFF-8810-4EE620D26839}" destId="{51EE230D-4F4B-4E67-9185-4F6FA7C1FE5F}" srcOrd="0" destOrd="0" presId="urn:microsoft.com/office/officeart/2008/layout/VerticalCurvedList"/>
    <dgm:cxn modelId="{4A780C1B-6F3E-490D-B99A-7490E1D40217}" type="presParOf" srcId="{51EE230D-4F4B-4E67-9185-4F6FA7C1FE5F}" destId="{68EE108A-56FB-4249-A9BA-DF50D3FBB385}" srcOrd="0" destOrd="0" presId="urn:microsoft.com/office/officeart/2008/layout/VerticalCurvedList"/>
    <dgm:cxn modelId="{412B8D9E-3712-45C8-8D06-DBB42BB5BBB5}" type="presParOf" srcId="{51EE230D-4F4B-4E67-9185-4F6FA7C1FE5F}" destId="{860A0BA4-D978-456D-88B1-7969AEA1502B}" srcOrd="1" destOrd="0" presId="urn:microsoft.com/office/officeart/2008/layout/VerticalCurvedList"/>
    <dgm:cxn modelId="{1A4AB5C0-0002-44AE-8E07-B7CDAF7B0CAF}" type="presParOf" srcId="{51EE230D-4F4B-4E67-9185-4F6FA7C1FE5F}" destId="{90ED3D41-CF14-4F64-B4AE-3AFA8E10BEA6}" srcOrd="2" destOrd="0" presId="urn:microsoft.com/office/officeart/2008/layout/VerticalCurvedList"/>
    <dgm:cxn modelId="{14C15879-F592-4666-BA27-C91F628C49FD}" type="presParOf" srcId="{51EE230D-4F4B-4E67-9185-4F6FA7C1FE5F}" destId="{9EB4AF04-164B-4D0A-9BAF-1F7475121D52}" srcOrd="3" destOrd="0" presId="urn:microsoft.com/office/officeart/2008/layout/VerticalCurvedList"/>
    <dgm:cxn modelId="{C796BD4B-B109-49E9-B83C-61D212B29E27}" type="presParOf" srcId="{D93A6893-FEAA-4FFF-8810-4EE620D26839}" destId="{649FA13B-2099-4B17-B1F8-9630DA2D429F}" srcOrd="1" destOrd="0" presId="urn:microsoft.com/office/officeart/2008/layout/VerticalCurvedList"/>
    <dgm:cxn modelId="{2CE397D7-1135-41B4-B8BE-79F48BBB11B8}" type="presParOf" srcId="{D93A6893-FEAA-4FFF-8810-4EE620D26839}" destId="{8D94283A-B778-4D0F-9647-0B5773423547}" srcOrd="2" destOrd="0" presId="urn:microsoft.com/office/officeart/2008/layout/VerticalCurvedList"/>
    <dgm:cxn modelId="{0EC91AFD-EA3C-457F-841D-494C9494E786}" type="presParOf" srcId="{8D94283A-B778-4D0F-9647-0B5773423547}" destId="{6FE66688-B77F-45C2-BB18-C9AA61D3F316}" srcOrd="0" destOrd="0" presId="urn:microsoft.com/office/officeart/2008/layout/VerticalCurvedList"/>
    <dgm:cxn modelId="{22ABD533-2CC3-4413-93B2-3BA0123145D7}" type="presParOf" srcId="{D93A6893-FEAA-4FFF-8810-4EE620D26839}" destId="{8AD1DABD-6B38-4E63-868D-F4AF7AEB1A63}" srcOrd="3" destOrd="0" presId="urn:microsoft.com/office/officeart/2008/layout/VerticalCurvedList"/>
    <dgm:cxn modelId="{5D2D84C7-414A-40F9-A2B3-4C5804EE6E4E}" type="presParOf" srcId="{D93A6893-FEAA-4FFF-8810-4EE620D26839}" destId="{8C2B2B4D-FA21-4BC4-988A-5BDB91C541F4}" srcOrd="4" destOrd="0" presId="urn:microsoft.com/office/officeart/2008/layout/VerticalCurvedList"/>
    <dgm:cxn modelId="{13CEC9B8-3258-4110-9326-83ECB32EB9DB}" type="presParOf" srcId="{8C2B2B4D-FA21-4BC4-988A-5BDB91C541F4}" destId="{451FF110-5C34-4EB8-AF4C-05EEA08AEE60}" srcOrd="0" destOrd="0" presId="urn:microsoft.com/office/officeart/2008/layout/VerticalCurvedList"/>
    <dgm:cxn modelId="{8C957429-F030-4958-89DD-3E69CB5766AC}" type="presParOf" srcId="{D93A6893-FEAA-4FFF-8810-4EE620D26839}" destId="{E568D3C3-CA06-44F9-9067-B5113768C7EE}" srcOrd="5" destOrd="0" presId="urn:microsoft.com/office/officeart/2008/layout/VerticalCurvedList"/>
    <dgm:cxn modelId="{03AEDF4A-F559-4BE3-B427-5D6B3DF9E604}" type="presParOf" srcId="{D93A6893-FEAA-4FFF-8810-4EE620D26839}" destId="{EBF909C1-28E7-495A-B05E-32F19D02E290}" srcOrd="6" destOrd="0" presId="urn:microsoft.com/office/officeart/2008/layout/VerticalCurvedList"/>
    <dgm:cxn modelId="{C2BD6B51-FFCA-4E27-86AF-D42B6CB56BCD}" type="presParOf" srcId="{EBF909C1-28E7-495A-B05E-32F19D02E290}" destId="{15B2573C-11A2-4191-AB47-8FC362B874A8}" srcOrd="0" destOrd="0" presId="urn:microsoft.com/office/officeart/2008/layout/VerticalCurvedList"/>
    <dgm:cxn modelId="{B7698CB2-194A-4DBB-88ED-5DFAA953DFFF}" type="presParOf" srcId="{D93A6893-FEAA-4FFF-8810-4EE620D26839}" destId="{FB56AEDE-97DB-4156-A541-625F3FAF1446}" srcOrd="7" destOrd="0" presId="urn:microsoft.com/office/officeart/2008/layout/VerticalCurvedList"/>
    <dgm:cxn modelId="{04B63243-BF92-491A-AC0B-536EADFFCFD0}" type="presParOf" srcId="{D93A6893-FEAA-4FFF-8810-4EE620D26839}" destId="{DFA316A8-383C-4A07-A7DA-CC9EE7F503AE}" srcOrd="8" destOrd="0" presId="urn:microsoft.com/office/officeart/2008/layout/VerticalCurvedList"/>
    <dgm:cxn modelId="{12622107-E713-49D1-8323-DFF0BD924788}" type="presParOf" srcId="{DFA316A8-383C-4A07-A7DA-CC9EE7F503AE}" destId="{AE0F7810-1F98-4C03-997D-F3E15D8E0454}" srcOrd="0" destOrd="0" presId="urn:microsoft.com/office/officeart/2008/layout/VerticalCurvedList"/>
    <dgm:cxn modelId="{F2C02415-C0A6-4999-90AF-649848F0F4ED}" type="presParOf" srcId="{D93A6893-FEAA-4FFF-8810-4EE620D26839}" destId="{5657655A-90DD-410B-B4BA-FCB4E842E5C1}" srcOrd="9" destOrd="0" presId="urn:microsoft.com/office/officeart/2008/layout/VerticalCurvedList"/>
    <dgm:cxn modelId="{3BD9DCB7-3B5D-426E-8344-B52C509EF3FE}" type="presParOf" srcId="{D93A6893-FEAA-4FFF-8810-4EE620D26839}" destId="{A9663E51-9B90-453D-943A-85E5CA3A197F}" srcOrd="10" destOrd="0" presId="urn:microsoft.com/office/officeart/2008/layout/VerticalCurvedList"/>
    <dgm:cxn modelId="{32FCBF8F-33DE-491E-A685-E9047BEA25E8}" type="presParOf" srcId="{A9663E51-9B90-453D-943A-85E5CA3A197F}" destId="{CC882ADE-D187-4677-A417-82F5C41E1479}" srcOrd="0" destOrd="0" presId="urn:microsoft.com/office/officeart/2008/layout/VerticalCurvedList"/>
    <dgm:cxn modelId="{BE90B0D8-4DBF-4714-89A6-EE16D31D50B5}" type="presParOf" srcId="{D93A6893-FEAA-4FFF-8810-4EE620D26839}" destId="{80585BE8-837A-4B8A-A0B7-326587688410}" srcOrd="11" destOrd="0" presId="urn:microsoft.com/office/officeart/2008/layout/VerticalCurvedList"/>
    <dgm:cxn modelId="{58EE4950-8762-4CF6-BBF4-5227667770CF}" type="presParOf" srcId="{D93A6893-FEAA-4FFF-8810-4EE620D26839}" destId="{58E67F5A-7C97-47A9-AC4E-9010DC512531}" srcOrd="12" destOrd="0" presId="urn:microsoft.com/office/officeart/2008/layout/VerticalCurvedList"/>
    <dgm:cxn modelId="{EA4A332A-1CC9-4AD1-8461-BAFADD8D0B6F}" type="presParOf" srcId="{58E67F5A-7C97-47A9-AC4E-9010DC512531}" destId="{34210320-87AB-4C06-9A26-74BE2C3EC4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4B712-B2C4-43A7-8899-535847A55810}" type="doc">
      <dgm:prSet loTypeId="urn:microsoft.com/office/officeart/2005/8/layout/matrix2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55BEBC35-21B9-4BD5-808D-C89A06C5AA75}">
      <dgm:prSet phldrT="[Texto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es-ES" dirty="0" smtClean="0"/>
            <a:t>Mayor Debilidad</a:t>
          </a:r>
          <a:endParaRPr lang="es-ES" dirty="0"/>
        </a:p>
        <a:p>
          <a:pPr algn="l"/>
          <a:r>
            <a:rPr lang="es-ES" dirty="0"/>
            <a:t>- </a:t>
          </a:r>
          <a:r>
            <a:rPr lang="es-ES" dirty="0" smtClean="0"/>
            <a:t>Administración </a:t>
          </a:r>
          <a:endParaRPr lang="es-ES" dirty="0"/>
        </a:p>
      </dgm:t>
    </dgm:pt>
    <dgm:pt modelId="{D4634410-204F-4B79-AF4C-814BA37A0D7B}" type="parTrans" cxnId="{B9A2AF36-6D30-4DF7-989A-D41F322C8DD9}">
      <dgm:prSet/>
      <dgm:spPr/>
      <dgm:t>
        <a:bodyPr/>
        <a:lstStyle/>
        <a:p>
          <a:endParaRPr lang="es-ES"/>
        </a:p>
      </dgm:t>
    </dgm:pt>
    <dgm:pt modelId="{579D658D-45C2-43D5-ABAA-E6C3E71337FA}" type="sibTrans" cxnId="{B9A2AF36-6D30-4DF7-989A-D41F322C8DD9}">
      <dgm:prSet/>
      <dgm:spPr/>
      <dgm:t>
        <a:bodyPr/>
        <a:lstStyle/>
        <a:p>
          <a:endParaRPr lang="es-ES"/>
        </a:p>
      </dgm:t>
    </dgm:pt>
    <dgm:pt modelId="{B428E1C2-C053-41F9-9ED4-2AC4C1A26EA1}">
      <dgm:prSet phldrT="[Texto]"/>
      <dgm:spPr>
        <a:solidFill>
          <a:schemeClr val="accent6">
            <a:lumMod val="75000"/>
            <a:alpha val="76667"/>
          </a:schemeClr>
        </a:solidFill>
      </dgm:spPr>
      <dgm:t>
        <a:bodyPr/>
        <a:lstStyle/>
        <a:p>
          <a:pPr algn="l"/>
          <a:r>
            <a:rPr lang="es-ES" dirty="0" smtClean="0"/>
            <a:t>Oportunidad</a:t>
          </a:r>
          <a:endParaRPr lang="es-ES" dirty="0"/>
        </a:p>
        <a:p>
          <a:pPr algn="l"/>
          <a:r>
            <a:rPr lang="es-ES" dirty="0" smtClean="0"/>
            <a:t>- </a:t>
          </a:r>
          <a:r>
            <a:rPr lang="es-ES" dirty="0"/>
            <a:t>Creación de un centro  integral para la tercera </a:t>
          </a:r>
          <a:r>
            <a:rPr lang="es-ES" dirty="0" smtClean="0"/>
            <a:t>edad</a:t>
          </a:r>
          <a:endParaRPr lang="es-ES" dirty="0"/>
        </a:p>
      </dgm:t>
    </dgm:pt>
    <dgm:pt modelId="{E01AD10D-C70E-494A-BA63-9AFFEC5E6AFD}" type="parTrans" cxnId="{609A52FC-82B4-467E-A65A-EF2C33ACE43B}">
      <dgm:prSet/>
      <dgm:spPr/>
      <dgm:t>
        <a:bodyPr/>
        <a:lstStyle/>
        <a:p>
          <a:endParaRPr lang="es-ES"/>
        </a:p>
      </dgm:t>
    </dgm:pt>
    <dgm:pt modelId="{5476809C-2CB8-4CB7-9970-B4BF529FD231}" type="sibTrans" cxnId="{609A52FC-82B4-467E-A65A-EF2C33ACE43B}">
      <dgm:prSet/>
      <dgm:spPr/>
      <dgm:t>
        <a:bodyPr/>
        <a:lstStyle/>
        <a:p>
          <a:endParaRPr lang="es-ES"/>
        </a:p>
      </dgm:t>
    </dgm:pt>
    <dgm:pt modelId="{AFAC13D4-A5A5-4F7E-802E-F65CC95ED912}">
      <dgm:prSet phldrT="[Texto]"/>
      <dgm:spPr>
        <a:solidFill>
          <a:srgbClr val="7030A0">
            <a:alpha val="63333"/>
          </a:srgbClr>
        </a:solidFill>
      </dgm:spPr>
      <dgm:t>
        <a:bodyPr/>
        <a:lstStyle/>
        <a:p>
          <a:pPr algn="l"/>
          <a:r>
            <a:rPr lang="es-ES" dirty="0" smtClean="0"/>
            <a:t>Amenaza</a:t>
          </a:r>
          <a:endParaRPr lang="es-ES" dirty="0"/>
        </a:p>
        <a:p>
          <a:pPr algn="l"/>
          <a:r>
            <a:rPr lang="es-ES" dirty="0"/>
            <a:t>- Desarrollo de balnearios privados </a:t>
          </a:r>
          <a:r>
            <a:rPr lang="es-ES" dirty="0" smtClean="0"/>
            <a:t>alrededor</a:t>
          </a:r>
          <a:endParaRPr lang="es-ES" dirty="0"/>
        </a:p>
      </dgm:t>
    </dgm:pt>
    <dgm:pt modelId="{033116CB-B24A-4F61-BC43-7C6AD820B198}" type="parTrans" cxnId="{BC13C640-1D37-4CF1-82C8-6B8C56D9BDD3}">
      <dgm:prSet/>
      <dgm:spPr/>
      <dgm:t>
        <a:bodyPr/>
        <a:lstStyle/>
        <a:p>
          <a:endParaRPr lang="es-ES"/>
        </a:p>
      </dgm:t>
    </dgm:pt>
    <dgm:pt modelId="{8278D405-9A12-40E6-8D1F-D9D2F2F1411A}" type="sibTrans" cxnId="{BC13C640-1D37-4CF1-82C8-6B8C56D9BDD3}">
      <dgm:prSet/>
      <dgm:spPr/>
      <dgm:t>
        <a:bodyPr/>
        <a:lstStyle/>
        <a:p>
          <a:endParaRPr lang="es-ES"/>
        </a:p>
      </dgm:t>
    </dgm:pt>
    <dgm:pt modelId="{9311A130-9835-4C63-ADBD-14D4A0A36CB3}">
      <dgm:prSet phldrT="[Texto]"/>
      <dgm:spPr>
        <a:solidFill>
          <a:schemeClr val="accent4">
            <a:lumMod val="95000"/>
            <a:lumOff val="5000"/>
            <a:alpha val="50000"/>
          </a:schemeClr>
        </a:solidFill>
      </dgm:spPr>
      <dgm:t>
        <a:bodyPr/>
        <a:lstStyle/>
        <a:p>
          <a:pPr algn="l"/>
          <a:r>
            <a:rPr lang="es-ES" dirty="0" smtClean="0"/>
            <a:t>Fortaleza destacada</a:t>
          </a:r>
          <a:endParaRPr lang="es-ES" dirty="0"/>
        </a:p>
        <a:p>
          <a:pPr algn="l"/>
          <a:r>
            <a:rPr lang="es-ES" dirty="0" smtClean="0"/>
            <a:t>- </a:t>
          </a:r>
          <a:r>
            <a:rPr lang="es-ES" dirty="0"/>
            <a:t>Bondades de sus aguas naturales</a:t>
          </a:r>
        </a:p>
        <a:p>
          <a:pPr algn="l"/>
          <a:endParaRPr lang="es-ES" dirty="0"/>
        </a:p>
      </dgm:t>
    </dgm:pt>
    <dgm:pt modelId="{40E1CDA6-D935-442F-B06E-79DED0F3E486}" type="parTrans" cxnId="{5F2E582E-B86A-4748-8348-5196784C4FD8}">
      <dgm:prSet/>
      <dgm:spPr/>
      <dgm:t>
        <a:bodyPr/>
        <a:lstStyle/>
        <a:p>
          <a:endParaRPr lang="es-ES"/>
        </a:p>
      </dgm:t>
    </dgm:pt>
    <dgm:pt modelId="{C0B9769D-45E0-4663-8492-CCC206243F26}" type="sibTrans" cxnId="{5F2E582E-B86A-4748-8348-5196784C4FD8}">
      <dgm:prSet/>
      <dgm:spPr/>
      <dgm:t>
        <a:bodyPr/>
        <a:lstStyle/>
        <a:p>
          <a:endParaRPr lang="es-ES"/>
        </a:p>
      </dgm:t>
    </dgm:pt>
    <dgm:pt modelId="{43546BAA-2549-4DFA-AC77-6A5DBE496E28}" type="pres">
      <dgm:prSet presAssocID="{5714B712-B2C4-43A7-8899-535847A558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863646-870C-4FB3-9C87-60B6104FF8B4}" type="pres">
      <dgm:prSet presAssocID="{5714B712-B2C4-43A7-8899-535847A55810}" presName="axisShape" presStyleLbl="bgShp" presStyleIdx="0" presStyleCnt="1"/>
      <dgm:spPr/>
      <dgm:t>
        <a:bodyPr/>
        <a:lstStyle/>
        <a:p>
          <a:endParaRPr lang="es-ES"/>
        </a:p>
      </dgm:t>
    </dgm:pt>
    <dgm:pt modelId="{CB2F6B42-9D16-4369-8254-D2C04045A614}" type="pres">
      <dgm:prSet presAssocID="{5714B712-B2C4-43A7-8899-535847A5581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CC7D-6A32-453A-9283-20DD856EFBA6}" type="pres">
      <dgm:prSet presAssocID="{5714B712-B2C4-43A7-8899-535847A5581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16131-C690-48DC-8903-93C7584CD262}" type="pres">
      <dgm:prSet presAssocID="{5714B712-B2C4-43A7-8899-535847A5581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B9DCA-162D-44DA-8E0E-CACC8CFECDF7}" type="pres">
      <dgm:prSet presAssocID="{5714B712-B2C4-43A7-8899-535847A5581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13C640-1D37-4CF1-82C8-6B8C56D9BDD3}" srcId="{5714B712-B2C4-43A7-8899-535847A55810}" destId="{AFAC13D4-A5A5-4F7E-802E-F65CC95ED912}" srcOrd="2" destOrd="0" parTransId="{033116CB-B24A-4F61-BC43-7C6AD820B198}" sibTransId="{8278D405-9A12-40E6-8D1F-D9D2F2F1411A}"/>
    <dgm:cxn modelId="{609A52FC-82B4-467E-A65A-EF2C33ACE43B}" srcId="{5714B712-B2C4-43A7-8899-535847A55810}" destId="{B428E1C2-C053-41F9-9ED4-2AC4C1A26EA1}" srcOrd="1" destOrd="0" parTransId="{E01AD10D-C70E-494A-BA63-9AFFEC5E6AFD}" sibTransId="{5476809C-2CB8-4CB7-9970-B4BF529FD231}"/>
    <dgm:cxn modelId="{5F2E582E-B86A-4748-8348-5196784C4FD8}" srcId="{5714B712-B2C4-43A7-8899-535847A55810}" destId="{9311A130-9835-4C63-ADBD-14D4A0A36CB3}" srcOrd="3" destOrd="0" parTransId="{40E1CDA6-D935-442F-B06E-79DED0F3E486}" sibTransId="{C0B9769D-45E0-4663-8492-CCC206243F26}"/>
    <dgm:cxn modelId="{331E562A-5D63-416F-A87A-5893D991DEA1}" type="presOf" srcId="{55BEBC35-21B9-4BD5-808D-C89A06C5AA75}" destId="{CB2F6B42-9D16-4369-8254-D2C04045A614}" srcOrd="0" destOrd="0" presId="urn:microsoft.com/office/officeart/2005/8/layout/matrix2"/>
    <dgm:cxn modelId="{3C1ECC34-59A8-4084-9D9D-BCE739EB8B4E}" type="presOf" srcId="{5714B712-B2C4-43A7-8899-535847A55810}" destId="{43546BAA-2549-4DFA-AC77-6A5DBE496E28}" srcOrd="0" destOrd="0" presId="urn:microsoft.com/office/officeart/2005/8/layout/matrix2"/>
    <dgm:cxn modelId="{AEFC3BA8-7947-4092-94D7-0DF463DFB159}" type="presOf" srcId="{AFAC13D4-A5A5-4F7E-802E-F65CC95ED912}" destId="{63316131-C690-48DC-8903-93C7584CD262}" srcOrd="0" destOrd="0" presId="urn:microsoft.com/office/officeart/2005/8/layout/matrix2"/>
    <dgm:cxn modelId="{35D6D52F-97BA-4942-8EE4-6EB1B05899B3}" type="presOf" srcId="{B428E1C2-C053-41F9-9ED4-2AC4C1A26EA1}" destId="{3730CC7D-6A32-453A-9283-20DD856EFBA6}" srcOrd="0" destOrd="0" presId="urn:microsoft.com/office/officeart/2005/8/layout/matrix2"/>
    <dgm:cxn modelId="{B9A2AF36-6D30-4DF7-989A-D41F322C8DD9}" srcId="{5714B712-B2C4-43A7-8899-535847A55810}" destId="{55BEBC35-21B9-4BD5-808D-C89A06C5AA75}" srcOrd="0" destOrd="0" parTransId="{D4634410-204F-4B79-AF4C-814BA37A0D7B}" sibTransId="{579D658D-45C2-43D5-ABAA-E6C3E71337FA}"/>
    <dgm:cxn modelId="{A3693749-0F2F-47AE-9176-26EC62658179}" type="presOf" srcId="{9311A130-9835-4C63-ADBD-14D4A0A36CB3}" destId="{674B9DCA-162D-44DA-8E0E-CACC8CFECDF7}" srcOrd="0" destOrd="0" presId="urn:microsoft.com/office/officeart/2005/8/layout/matrix2"/>
    <dgm:cxn modelId="{3330341F-0E99-4349-94B8-DF5E31EACD4D}" type="presParOf" srcId="{43546BAA-2549-4DFA-AC77-6A5DBE496E28}" destId="{53863646-870C-4FB3-9C87-60B6104FF8B4}" srcOrd="0" destOrd="0" presId="urn:microsoft.com/office/officeart/2005/8/layout/matrix2"/>
    <dgm:cxn modelId="{84D9187F-8A01-4EC2-9308-2D9BCBB9F28C}" type="presParOf" srcId="{43546BAA-2549-4DFA-AC77-6A5DBE496E28}" destId="{CB2F6B42-9D16-4369-8254-D2C04045A614}" srcOrd="1" destOrd="0" presId="urn:microsoft.com/office/officeart/2005/8/layout/matrix2"/>
    <dgm:cxn modelId="{DF5218DF-5FF9-4EF5-BD53-9BD7AE7B3951}" type="presParOf" srcId="{43546BAA-2549-4DFA-AC77-6A5DBE496E28}" destId="{3730CC7D-6A32-453A-9283-20DD856EFBA6}" srcOrd="2" destOrd="0" presId="urn:microsoft.com/office/officeart/2005/8/layout/matrix2"/>
    <dgm:cxn modelId="{68384CAB-40F5-4758-AC4D-7CFD9B362FF5}" type="presParOf" srcId="{43546BAA-2549-4DFA-AC77-6A5DBE496E28}" destId="{63316131-C690-48DC-8903-93C7584CD262}" srcOrd="3" destOrd="0" presId="urn:microsoft.com/office/officeart/2005/8/layout/matrix2"/>
    <dgm:cxn modelId="{75D1232A-41C0-4073-911A-8B5560C648CC}" type="presParOf" srcId="{43546BAA-2549-4DFA-AC77-6A5DBE496E28}" destId="{674B9DCA-162D-44DA-8E0E-CACC8CFECD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4B712-B2C4-43A7-8899-535847A55810}" type="doc">
      <dgm:prSet loTypeId="urn:microsoft.com/office/officeart/2005/8/layout/matrix2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55BEBC35-21B9-4BD5-808D-C89A06C5AA75}">
      <dgm:prSet phldrT="[Texto]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es-ES" dirty="0" smtClean="0"/>
            <a:t>Mayor Debilidad</a:t>
          </a:r>
          <a:endParaRPr lang="es-ES" dirty="0"/>
        </a:p>
        <a:p>
          <a:pPr algn="l"/>
          <a:r>
            <a:rPr lang="es-ES" dirty="0" smtClean="0"/>
            <a:t>-Comunicación y promoción</a:t>
          </a:r>
          <a:endParaRPr lang="es-ES" dirty="0"/>
        </a:p>
      </dgm:t>
    </dgm:pt>
    <dgm:pt modelId="{D4634410-204F-4B79-AF4C-814BA37A0D7B}" type="parTrans" cxnId="{B9A2AF36-6D30-4DF7-989A-D41F322C8DD9}">
      <dgm:prSet/>
      <dgm:spPr/>
      <dgm:t>
        <a:bodyPr/>
        <a:lstStyle/>
        <a:p>
          <a:endParaRPr lang="es-ES"/>
        </a:p>
      </dgm:t>
    </dgm:pt>
    <dgm:pt modelId="{579D658D-45C2-43D5-ABAA-E6C3E71337FA}" type="sibTrans" cxnId="{B9A2AF36-6D30-4DF7-989A-D41F322C8DD9}">
      <dgm:prSet/>
      <dgm:spPr/>
      <dgm:t>
        <a:bodyPr/>
        <a:lstStyle/>
        <a:p>
          <a:endParaRPr lang="es-ES"/>
        </a:p>
      </dgm:t>
    </dgm:pt>
    <dgm:pt modelId="{B428E1C2-C053-41F9-9ED4-2AC4C1A26EA1}">
      <dgm:prSet phldrT="[Texto]"/>
      <dgm:spPr>
        <a:solidFill>
          <a:schemeClr val="accent6">
            <a:lumMod val="75000"/>
            <a:alpha val="76667"/>
          </a:schemeClr>
        </a:solidFill>
      </dgm:spPr>
      <dgm:t>
        <a:bodyPr/>
        <a:lstStyle/>
        <a:p>
          <a:pPr algn="l"/>
          <a:r>
            <a:rPr lang="es-ES" dirty="0" smtClean="0"/>
            <a:t>Oportunidad</a:t>
          </a:r>
          <a:endParaRPr lang="es-ES" dirty="0"/>
        </a:p>
        <a:p>
          <a:pPr algn="l"/>
          <a:r>
            <a:rPr lang="es-ES" dirty="0" smtClean="0"/>
            <a:t>- Aumentar participación del mercado</a:t>
          </a:r>
          <a:endParaRPr lang="es-ES" dirty="0"/>
        </a:p>
      </dgm:t>
    </dgm:pt>
    <dgm:pt modelId="{E01AD10D-C70E-494A-BA63-9AFFEC5E6AFD}" type="parTrans" cxnId="{609A52FC-82B4-467E-A65A-EF2C33ACE43B}">
      <dgm:prSet/>
      <dgm:spPr/>
      <dgm:t>
        <a:bodyPr/>
        <a:lstStyle/>
        <a:p>
          <a:endParaRPr lang="es-ES"/>
        </a:p>
      </dgm:t>
    </dgm:pt>
    <dgm:pt modelId="{5476809C-2CB8-4CB7-9970-B4BF529FD231}" type="sibTrans" cxnId="{609A52FC-82B4-467E-A65A-EF2C33ACE43B}">
      <dgm:prSet/>
      <dgm:spPr/>
      <dgm:t>
        <a:bodyPr/>
        <a:lstStyle/>
        <a:p>
          <a:endParaRPr lang="es-ES"/>
        </a:p>
      </dgm:t>
    </dgm:pt>
    <dgm:pt modelId="{AFAC13D4-A5A5-4F7E-802E-F65CC95ED912}">
      <dgm:prSet phldrT="[Texto]"/>
      <dgm:spPr>
        <a:solidFill>
          <a:srgbClr val="7030A0">
            <a:alpha val="63333"/>
          </a:srgbClr>
        </a:solidFill>
      </dgm:spPr>
      <dgm:t>
        <a:bodyPr/>
        <a:lstStyle/>
        <a:p>
          <a:pPr algn="l"/>
          <a:r>
            <a:rPr lang="es-ES" dirty="0" smtClean="0"/>
            <a:t>Amenaza</a:t>
          </a:r>
          <a:endParaRPr lang="es-ES" dirty="0"/>
        </a:p>
        <a:p>
          <a:pPr algn="l"/>
          <a:r>
            <a:rPr lang="es-ES" dirty="0"/>
            <a:t>- </a:t>
          </a:r>
          <a:r>
            <a:rPr lang="es-ES" dirty="0" smtClean="0"/>
            <a:t>Competidores aledaños</a:t>
          </a:r>
          <a:endParaRPr lang="es-ES" dirty="0"/>
        </a:p>
      </dgm:t>
    </dgm:pt>
    <dgm:pt modelId="{033116CB-B24A-4F61-BC43-7C6AD820B198}" type="parTrans" cxnId="{BC13C640-1D37-4CF1-82C8-6B8C56D9BDD3}">
      <dgm:prSet/>
      <dgm:spPr/>
      <dgm:t>
        <a:bodyPr/>
        <a:lstStyle/>
        <a:p>
          <a:endParaRPr lang="es-ES"/>
        </a:p>
      </dgm:t>
    </dgm:pt>
    <dgm:pt modelId="{8278D405-9A12-40E6-8D1F-D9D2F2F1411A}" type="sibTrans" cxnId="{BC13C640-1D37-4CF1-82C8-6B8C56D9BDD3}">
      <dgm:prSet/>
      <dgm:spPr/>
      <dgm:t>
        <a:bodyPr/>
        <a:lstStyle/>
        <a:p>
          <a:endParaRPr lang="es-ES"/>
        </a:p>
      </dgm:t>
    </dgm:pt>
    <dgm:pt modelId="{9311A130-9835-4C63-ADBD-14D4A0A36CB3}">
      <dgm:prSet phldrT="[Texto]"/>
      <dgm:spPr>
        <a:solidFill>
          <a:schemeClr val="accent4">
            <a:lumMod val="95000"/>
            <a:lumOff val="5000"/>
            <a:alpha val="50000"/>
          </a:schemeClr>
        </a:solidFill>
      </dgm:spPr>
      <dgm:t>
        <a:bodyPr/>
        <a:lstStyle/>
        <a:p>
          <a:pPr algn="l"/>
          <a:r>
            <a:rPr lang="es-ES" dirty="0" smtClean="0"/>
            <a:t>Fortaleza destacada</a:t>
          </a:r>
          <a:endParaRPr lang="es-ES" dirty="0"/>
        </a:p>
        <a:p>
          <a:pPr algn="l"/>
          <a:r>
            <a:rPr lang="es-ES" dirty="0" smtClean="0"/>
            <a:t>- Instalaciones propias y buena infraestructura</a:t>
          </a:r>
          <a:endParaRPr lang="es-ES" dirty="0"/>
        </a:p>
      </dgm:t>
    </dgm:pt>
    <dgm:pt modelId="{40E1CDA6-D935-442F-B06E-79DED0F3E486}" type="parTrans" cxnId="{5F2E582E-B86A-4748-8348-5196784C4FD8}">
      <dgm:prSet/>
      <dgm:spPr/>
      <dgm:t>
        <a:bodyPr/>
        <a:lstStyle/>
        <a:p>
          <a:endParaRPr lang="es-ES"/>
        </a:p>
      </dgm:t>
    </dgm:pt>
    <dgm:pt modelId="{C0B9769D-45E0-4663-8492-CCC206243F26}" type="sibTrans" cxnId="{5F2E582E-B86A-4748-8348-5196784C4FD8}">
      <dgm:prSet/>
      <dgm:spPr/>
      <dgm:t>
        <a:bodyPr/>
        <a:lstStyle/>
        <a:p>
          <a:endParaRPr lang="es-ES"/>
        </a:p>
      </dgm:t>
    </dgm:pt>
    <dgm:pt modelId="{43546BAA-2549-4DFA-AC77-6A5DBE496E28}" type="pres">
      <dgm:prSet presAssocID="{5714B712-B2C4-43A7-8899-535847A558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863646-870C-4FB3-9C87-60B6104FF8B4}" type="pres">
      <dgm:prSet presAssocID="{5714B712-B2C4-43A7-8899-535847A55810}" presName="axisShape" presStyleLbl="bgShp" presStyleIdx="0" presStyleCnt="1"/>
      <dgm:spPr/>
      <dgm:t>
        <a:bodyPr/>
        <a:lstStyle/>
        <a:p>
          <a:endParaRPr lang="es-ES"/>
        </a:p>
      </dgm:t>
    </dgm:pt>
    <dgm:pt modelId="{CB2F6B42-9D16-4369-8254-D2C04045A614}" type="pres">
      <dgm:prSet presAssocID="{5714B712-B2C4-43A7-8899-535847A5581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CC7D-6A32-453A-9283-20DD856EFBA6}" type="pres">
      <dgm:prSet presAssocID="{5714B712-B2C4-43A7-8899-535847A5581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16131-C690-48DC-8903-93C7584CD262}" type="pres">
      <dgm:prSet presAssocID="{5714B712-B2C4-43A7-8899-535847A5581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B9DCA-162D-44DA-8E0E-CACC8CFECDF7}" type="pres">
      <dgm:prSet presAssocID="{5714B712-B2C4-43A7-8899-535847A5581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13C640-1D37-4CF1-82C8-6B8C56D9BDD3}" srcId="{5714B712-B2C4-43A7-8899-535847A55810}" destId="{AFAC13D4-A5A5-4F7E-802E-F65CC95ED912}" srcOrd="2" destOrd="0" parTransId="{033116CB-B24A-4F61-BC43-7C6AD820B198}" sibTransId="{8278D405-9A12-40E6-8D1F-D9D2F2F1411A}"/>
    <dgm:cxn modelId="{609A52FC-82B4-467E-A65A-EF2C33ACE43B}" srcId="{5714B712-B2C4-43A7-8899-535847A55810}" destId="{B428E1C2-C053-41F9-9ED4-2AC4C1A26EA1}" srcOrd="1" destOrd="0" parTransId="{E01AD10D-C70E-494A-BA63-9AFFEC5E6AFD}" sibTransId="{5476809C-2CB8-4CB7-9970-B4BF529FD231}"/>
    <dgm:cxn modelId="{5F2E582E-B86A-4748-8348-5196784C4FD8}" srcId="{5714B712-B2C4-43A7-8899-535847A55810}" destId="{9311A130-9835-4C63-ADBD-14D4A0A36CB3}" srcOrd="3" destOrd="0" parTransId="{40E1CDA6-D935-442F-B06E-79DED0F3E486}" sibTransId="{C0B9769D-45E0-4663-8492-CCC206243F26}"/>
    <dgm:cxn modelId="{331E562A-5D63-416F-A87A-5893D991DEA1}" type="presOf" srcId="{55BEBC35-21B9-4BD5-808D-C89A06C5AA75}" destId="{CB2F6B42-9D16-4369-8254-D2C04045A614}" srcOrd="0" destOrd="0" presId="urn:microsoft.com/office/officeart/2005/8/layout/matrix2"/>
    <dgm:cxn modelId="{3C1ECC34-59A8-4084-9D9D-BCE739EB8B4E}" type="presOf" srcId="{5714B712-B2C4-43A7-8899-535847A55810}" destId="{43546BAA-2549-4DFA-AC77-6A5DBE496E28}" srcOrd="0" destOrd="0" presId="urn:microsoft.com/office/officeart/2005/8/layout/matrix2"/>
    <dgm:cxn modelId="{AEFC3BA8-7947-4092-94D7-0DF463DFB159}" type="presOf" srcId="{AFAC13D4-A5A5-4F7E-802E-F65CC95ED912}" destId="{63316131-C690-48DC-8903-93C7584CD262}" srcOrd="0" destOrd="0" presId="urn:microsoft.com/office/officeart/2005/8/layout/matrix2"/>
    <dgm:cxn modelId="{35D6D52F-97BA-4942-8EE4-6EB1B05899B3}" type="presOf" srcId="{B428E1C2-C053-41F9-9ED4-2AC4C1A26EA1}" destId="{3730CC7D-6A32-453A-9283-20DD856EFBA6}" srcOrd="0" destOrd="0" presId="urn:microsoft.com/office/officeart/2005/8/layout/matrix2"/>
    <dgm:cxn modelId="{B9A2AF36-6D30-4DF7-989A-D41F322C8DD9}" srcId="{5714B712-B2C4-43A7-8899-535847A55810}" destId="{55BEBC35-21B9-4BD5-808D-C89A06C5AA75}" srcOrd="0" destOrd="0" parTransId="{D4634410-204F-4B79-AF4C-814BA37A0D7B}" sibTransId="{579D658D-45C2-43D5-ABAA-E6C3E71337FA}"/>
    <dgm:cxn modelId="{A3693749-0F2F-47AE-9176-26EC62658179}" type="presOf" srcId="{9311A130-9835-4C63-ADBD-14D4A0A36CB3}" destId="{674B9DCA-162D-44DA-8E0E-CACC8CFECDF7}" srcOrd="0" destOrd="0" presId="urn:microsoft.com/office/officeart/2005/8/layout/matrix2"/>
    <dgm:cxn modelId="{3330341F-0E99-4349-94B8-DF5E31EACD4D}" type="presParOf" srcId="{43546BAA-2549-4DFA-AC77-6A5DBE496E28}" destId="{53863646-870C-4FB3-9C87-60B6104FF8B4}" srcOrd="0" destOrd="0" presId="urn:microsoft.com/office/officeart/2005/8/layout/matrix2"/>
    <dgm:cxn modelId="{84D9187F-8A01-4EC2-9308-2D9BCBB9F28C}" type="presParOf" srcId="{43546BAA-2549-4DFA-AC77-6A5DBE496E28}" destId="{CB2F6B42-9D16-4369-8254-D2C04045A614}" srcOrd="1" destOrd="0" presId="urn:microsoft.com/office/officeart/2005/8/layout/matrix2"/>
    <dgm:cxn modelId="{DF5218DF-5FF9-4EF5-BD53-9BD7AE7B3951}" type="presParOf" srcId="{43546BAA-2549-4DFA-AC77-6A5DBE496E28}" destId="{3730CC7D-6A32-453A-9283-20DD856EFBA6}" srcOrd="2" destOrd="0" presId="urn:microsoft.com/office/officeart/2005/8/layout/matrix2"/>
    <dgm:cxn modelId="{68384CAB-40F5-4758-AC4D-7CFD9B362FF5}" type="presParOf" srcId="{43546BAA-2549-4DFA-AC77-6A5DBE496E28}" destId="{63316131-C690-48DC-8903-93C7584CD262}" srcOrd="3" destOrd="0" presId="urn:microsoft.com/office/officeart/2005/8/layout/matrix2"/>
    <dgm:cxn modelId="{75D1232A-41C0-4073-911A-8B5560C648CC}" type="presParOf" srcId="{43546BAA-2549-4DFA-AC77-6A5DBE496E28}" destId="{674B9DCA-162D-44DA-8E0E-CACC8CFECD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7A3AE-3B00-48C0-9952-A7C14386F15A}">
      <dsp:nvSpPr>
        <dsp:cNvPr id="0" name=""/>
        <dsp:cNvSpPr/>
      </dsp:nvSpPr>
      <dsp:spPr>
        <a:xfrm>
          <a:off x="3664" y="230790"/>
          <a:ext cx="2190663" cy="876265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Planificación</a:t>
          </a:r>
          <a:endParaRPr lang="es-ES" sz="1700" kern="1200" dirty="0"/>
        </a:p>
      </dsp:txBody>
      <dsp:txXfrm>
        <a:off x="441797" y="230790"/>
        <a:ext cx="1314398" cy="876265"/>
      </dsp:txXfrm>
    </dsp:sp>
    <dsp:sp modelId="{6AB7EEC9-EF27-4703-B2A9-A640D48A1FD4}">
      <dsp:nvSpPr>
        <dsp:cNvPr id="0" name=""/>
        <dsp:cNvSpPr/>
      </dsp:nvSpPr>
      <dsp:spPr>
        <a:xfrm>
          <a:off x="1975261" y="230790"/>
          <a:ext cx="2190663" cy="876265"/>
        </a:xfrm>
        <a:prstGeom prst="chevron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Gestión</a:t>
          </a:r>
          <a:endParaRPr lang="es-ES" sz="1700" kern="1200" dirty="0"/>
        </a:p>
      </dsp:txBody>
      <dsp:txXfrm>
        <a:off x="2413394" y="230790"/>
        <a:ext cx="1314398" cy="876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6209-B365-4B21-AEC6-C82D0888C55B}">
      <dsp:nvSpPr>
        <dsp:cNvPr id="0" name=""/>
        <dsp:cNvSpPr/>
      </dsp:nvSpPr>
      <dsp:spPr>
        <a:xfrm>
          <a:off x="776617" y="833"/>
          <a:ext cx="1615116" cy="96907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Sin planificación no hay gestión</a:t>
          </a:r>
          <a:endParaRPr lang="es-ES" sz="1700" kern="1200" dirty="0"/>
        </a:p>
      </dsp:txBody>
      <dsp:txXfrm>
        <a:off x="776617" y="833"/>
        <a:ext cx="1615116" cy="969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0BA4-D978-456D-88B1-7969AEA1502B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FA13B-2099-4B17-B1F8-9630DA2D429F}">
      <dsp:nvSpPr>
        <dsp:cNvPr id="0" name=""/>
        <dsp:cNvSpPr/>
      </dsp:nvSpPr>
      <dsp:spPr>
        <a:xfrm>
          <a:off x="365143" y="238892"/>
          <a:ext cx="6556983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Enfoque de la investigación: mixto, sistémico y transversal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65143" y="238892"/>
        <a:ext cx="6556983" cy="477603"/>
      </dsp:txXfrm>
    </dsp:sp>
    <dsp:sp modelId="{6FE66688-B77F-45C2-BB18-C9AA61D3F316}">
      <dsp:nvSpPr>
        <dsp:cNvPr id="0" name=""/>
        <dsp:cNvSpPr/>
      </dsp:nvSpPr>
      <dsp:spPr>
        <a:xfrm>
          <a:off x="66641" y="179191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1DABD-6B38-4E63-868D-F4AF7AEB1A63}">
      <dsp:nvSpPr>
        <dsp:cNvPr id="0" name=""/>
        <dsp:cNvSpPr/>
      </dsp:nvSpPr>
      <dsp:spPr>
        <a:xfrm>
          <a:off x="758004" y="955206"/>
          <a:ext cx="6164122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Finalidad: aplicada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8004" y="955206"/>
        <a:ext cx="6164122" cy="477603"/>
      </dsp:txXfrm>
    </dsp:sp>
    <dsp:sp modelId="{451FF110-5C34-4EB8-AF4C-05EEA08AEE60}">
      <dsp:nvSpPr>
        <dsp:cNvPr id="0" name=""/>
        <dsp:cNvSpPr/>
      </dsp:nvSpPr>
      <dsp:spPr>
        <a:xfrm>
          <a:off x="459502" y="895505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D3C3-CA06-44F9-9067-B5113768C7EE}">
      <dsp:nvSpPr>
        <dsp:cNvPr id="0" name=""/>
        <dsp:cNvSpPr/>
      </dsp:nvSpPr>
      <dsp:spPr>
        <a:xfrm>
          <a:off x="937649" y="1671520"/>
          <a:ext cx="5984476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Fuentes de Información: mixto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37649" y="1671520"/>
        <a:ext cx="5984476" cy="477603"/>
      </dsp:txXfrm>
    </dsp:sp>
    <dsp:sp modelId="{15B2573C-11A2-4191-AB47-8FC362B874A8}">
      <dsp:nvSpPr>
        <dsp:cNvPr id="0" name=""/>
        <dsp:cNvSpPr/>
      </dsp:nvSpPr>
      <dsp:spPr>
        <a:xfrm>
          <a:off x="639147" y="1611819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6AEDE-97DB-4156-A541-625F3FAF1446}">
      <dsp:nvSpPr>
        <dsp:cNvPr id="0" name=""/>
        <dsp:cNvSpPr/>
      </dsp:nvSpPr>
      <dsp:spPr>
        <a:xfrm>
          <a:off x="937649" y="2387380"/>
          <a:ext cx="5984476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Unidades de análisis: in situ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37649" y="2387380"/>
        <a:ext cx="5984476" cy="477603"/>
      </dsp:txXfrm>
    </dsp:sp>
    <dsp:sp modelId="{AE0F7810-1F98-4C03-997D-F3E15D8E0454}">
      <dsp:nvSpPr>
        <dsp:cNvPr id="0" name=""/>
        <dsp:cNvSpPr/>
      </dsp:nvSpPr>
      <dsp:spPr>
        <a:xfrm>
          <a:off x="639147" y="2327680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7655A-90DD-410B-B4BA-FCB4E842E5C1}">
      <dsp:nvSpPr>
        <dsp:cNvPr id="0" name=""/>
        <dsp:cNvSpPr/>
      </dsp:nvSpPr>
      <dsp:spPr>
        <a:xfrm>
          <a:off x="758004" y="3103694"/>
          <a:ext cx="6164122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Por control de variables: no experimental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58004" y="3103694"/>
        <a:ext cx="6164122" cy="477603"/>
      </dsp:txXfrm>
    </dsp:sp>
    <dsp:sp modelId="{CC882ADE-D187-4677-A417-82F5C41E1479}">
      <dsp:nvSpPr>
        <dsp:cNvPr id="0" name=""/>
        <dsp:cNvSpPr/>
      </dsp:nvSpPr>
      <dsp:spPr>
        <a:xfrm>
          <a:off x="459502" y="3043994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85BE8-837A-4B8A-A0B7-326587688410}">
      <dsp:nvSpPr>
        <dsp:cNvPr id="0" name=""/>
        <dsp:cNvSpPr/>
      </dsp:nvSpPr>
      <dsp:spPr>
        <a:xfrm>
          <a:off x="365143" y="3820008"/>
          <a:ext cx="6556983" cy="47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Por alcance: descriptivo </a:t>
          </a:r>
          <a:endParaRPr lang="es-E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65143" y="3820008"/>
        <a:ext cx="6556983" cy="477603"/>
      </dsp:txXfrm>
    </dsp:sp>
    <dsp:sp modelId="{34210320-87AB-4C06-9A26-74BE2C3EC454}">
      <dsp:nvSpPr>
        <dsp:cNvPr id="0" name=""/>
        <dsp:cNvSpPr/>
      </dsp:nvSpPr>
      <dsp:spPr>
        <a:xfrm>
          <a:off x="66641" y="3760308"/>
          <a:ext cx="597003" cy="597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3646-870C-4FB3-9C87-60B6104FF8B4}">
      <dsp:nvSpPr>
        <dsp:cNvPr id="0" name=""/>
        <dsp:cNvSpPr/>
      </dsp:nvSpPr>
      <dsp:spPr>
        <a:xfrm>
          <a:off x="326390" y="0"/>
          <a:ext cx="5344795" cy="53447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F6B42-9D16-4369-8254-D2C04045A614}">
      <dsp:nvSpPr>
        <dsp:cNvPr id="0" name=""/>
        <dsp:cNvSpPr/>
      </dsp:nvSpPr>
      <dsp:spPr>
        <a:xfrm>
          <a:off x="673801" y="347411"/>
          <a:ext cx="2137918" cy="2137918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Mayor Debilidad</a:t>
          </a:r>
          <a:endParaRPr lang="es-E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- </a:t>
          </a:r>
          <a:r>
            <a:rPr lang="es-ES" sz="1900" kern="1200" dirty="0" smtClean="0"/>
            <a:t>Administración </a:t>
          </a:r>
          <a:endParaRPr lang="es-ES" sz="1900" kern="1200" dirty="0"/>
        </a:p>
      </dsp:txBody>
      <dsp:txXfrm>
        <a:off x="778166" y="451776"/>
        <a:ext cx="1929188" cy="1929188"/>
      </dsp:txXfrm>
    </dsp:sp>
    <dsp:sp modelId="{3730CC7D-6A32-453A-9283-20DD856EFBA6}">
      <dsp:nvSpPr>
        <dsp:cNvPr id="0" name=""/>
        <dsp:cNvSpPr/>
      </dsp:nvSpPr>
      <dsp:spPr>
        <a:xfrm>
          <a:off x="3185855" y="347411"/>
          <a:ext cx="2137918" cy="2137918"/>
        </a:xfrm>
        <a:prstGeom prst="roundRect">
          <a:avLst/>
        </a:prstGeom>
        <a:solidFill>
          <a:schemeClr val="accent6">
            <a:lumMod val="75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Oportunidad</a:t>
          </a:r>
          <a:endParaRPr lang="es-E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- </a:t>
          </a:r>
          <a:r>
            <a:rPr lang="es-ES" sz="1900" kern="1200" dirty="0"/>
            <a:t>Creación de un centro  integral para la tercera </a:t>
          </a:r>
          <a:r>
            <a:rPr lang="es-ES" sz="1900" kern="1200" dirty="0" smtClean="0"/>
            <a:t>edad</a:t>
          </a:r>
          <a:endParaRPr lang="es-ES" sz="1900" kern="1200" dirty="0"/>
        </a:p>
      </dsp:txBody>
      <dsp:txXfrm>
        <a:off x="3290220" y="451776"/>
        <a:ext cx="1929188" cy="1929188"/>
      </dsp:txXfrm>
    </dsp:sp>
    <dsp:sp modelId="{63316131-C690-48DC-8903-93C7584CD262}">
      <dsp:nvSpPr>
        <dsp:cNvPr id="0" name=""/>
        <dsp:cNvSpPr/>
      </dsp:nvSpPr>
      <dsp:spPr>
        <a:xfrm>
          <a:off x="673801" y="2859465"/>
          <a:ext cx="2137918" cy="2137918"/>
        </a:xfrm>
        <a:prstGeom prst="roundRect">
          <a:avLst/>
        </a:prstGeom>
        <a:solidFill>
          <a:srgbClr val="7030A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Amenaza</a:t>
          </a:r>
          <a:endParaRPr lang="es-E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- Desarrollo de balnearios privados </a:t>
          </a:r>
          <a:r>
            <a:rPr lang="es-ES" sz="1900" kern="1200" dirty="0" smtClean="0"/>
            <a:t>alrededor</a:t>
          </a:r>
          <a:endParaRPr lang="es-ES" sz="1900" kern="1200" dirty="0"/>
        </a:p>
      </dsp:txBody>
      <dsp:txXfrm>
        <a:off x="778166" y="2963830"/>
        <a:ext cx="1929188" cy="1929188"/>
      </dsp:txXfrm>
    </dsp:sp>
    <dsp:sp modelId="{674B9DCA-162D-44DA-8E0E-CACC8CFECDF7}">
      <dsp:nvSpPr>
        <dsp:cNvPr id="0" name=""/>
        <dsp:cNvSpPr/>
      </dsp:nvSpPr>
      <dsp:spPr>
        <a:xfrm>
          <a:off x="3185855" y="2859465"/>
          <a:ext cx="2137918" cy="2137918"/>
        </a:xfrm>
        <a:prstGeom prst="roundRect">
          <a:avLst/>
        </a:prstGeom>
        <a:solidFill>
          <a:schemeClr val="accent4">
            <a:lumMod val="95000"/>
            <a:lumOff val="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Fortaleza destacada</a:t>
          </a:r>
          <a:endParaRPr lang="es-E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- </a:t>
          </a:r>
          <a:r>
            <a:rPr lang="es-ES" sz="1900" kern="1200" dirty="0"/>
            <a:t>Bondades de sus aguas naturales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3290220" y="2963830"/>
        <a:ext cx="1929188" cy="1929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3646-870C-4FB3-9C87-60B6104FF8B4}">
      <dsp:nvSpPr>
        <dsp:cNvPr id="0" name=""/>
        <dsp:cNvSpPr/>
      </dsp:nvSpPr>
      <dsp:spPr>
        <a:xfrm>
          <a:off x="326390" y="0"/>
          <a:ext cx="5344795" cy="53447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F6B42-9D16-4369-8254-D2C04045A614}">
      <dsp:nvSpPr>
        <dsp:cNvPr id="0" name=""/>
        <dsp:cNvSpPr/>
      </dsp:nvSpPr>
      <dsp:spPr>
        <a:xfrm>
          <a:off x="673801" y="347411"/>
          <a:ext cx="2137918" cy="2137918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Mayor Debilidad</a:t>
          </a:r>
          <a:endParaRPr lang="es-E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-Comunicación y promoción</a:t>
          </a:r>
          <a:endParaRPr lang="es-ES" sz="2100" kern="1200" dirty="0"/>
        </a:p>
      </dsp:txBody>
      <dsp:txXfrm>
        <a:off x="778166" y="451776"/>
        <a:ext cx="1929188" cy="1929188"/>
      </dsp:txXfrm>
    </dsp:sp>
    <dsp:sp modelId="{3730CC7D-6A32-453A-9283-20DD856EFBA6}">
      <dsp:nvSpPr>
        <dsp:cNvPr id="0" name=""/>
        <dsp:cNvSpPr/>
      </dsp:nvSpPr>
      <dsp:spPr>
        <a:xfrm>
          <a:off x="3185855" y="347411"/>
          <a:ext cx="2137918" cy="2137918"/>
        </a:xfrm>
        <a:prstGeom prst="roundRect">
          <a:avLst/>
        </a:prstGeom>
        <a:solidFill>
          <a:schemeClr val="accent6">
            <a:lumMod val="75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Oportunidad</a:t>
          </a:r>
          <a:endParaRPr lang="es-E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- Aumentar participación del mercado</a:t>
          </a:r>
          <a:endParaRPr lang="es-ES" sz="2100" kern="1200" dirty="0"/>
        </a:p>
      </dsp:txBody>
      <dsp:txXfrm>
        <a:off x="3290220" y="451776"/>
        <a:ext cx="1929188" cy="1929188"/>
      </dsp:txXfrm>
    </dsp:sp>
    <dsp:sp modelId="{63316131-C690-48DC-8903-93C7584CD262}">
      <dsp:nvSpPr>
        <dsp:cNvPr id="0" name=""/>
        <dsp:cNvSpPr/>
      </dsp:nvSpPr>
      <dsp:spPr>
        <a:xfrm>
          <a:off x="673801" y="2859465"/>
          <a:ext cx="2137918" cy="2137918"/>
        </a:xfrm>
        <a:prstGeom prst="roundRect">
          <a:avLst/>
        </a:prstGeom>
        <a:solidFill>
          <a:srgbClr val="7030A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Amenaza</a:t>
          </a:r>
          <a:endParaRPr lang="es-E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- </a:t>
          </a:r>
          <a:r>
            <a:rPr lang="es-ES" sz="2100" kern="1200" dirty="0" smtClean="0"/>
            <a:t>Competidores aledaños</a:t>
          </a:r>
          <a:endParaRPr lang="es-ES" sz="2100" kern="1200" dirty="0"/>
        </a:p>
      </dsp:txBody>
      <dsp:txXfrm>
        <a:off x="778166" y="2963830"/>
        <a:ext cx="1929188" cy="1929188"/>
      </dsp:txXfrm>
    </dsp:sp>
    <dsp:sp modelId="{674B9DCA-162D-44DA-8E0E-CACC8CFECDF7}">
      <dsp:nvSpPr>
        <dsp:cNvPr id="0" name=""/>
        <dsp:cNvSpPr/>
      </dsp:nvSpPr>
      <dsp:spPr>
        <a:xfrm>
          <a:off x="3185855" y="2859465"/>
          <a:ext cx="2137918" cy="2137918"/>
        </a:xfrm>
        <a:prstGeom prst="roundRect">
          <a:avLst/>
        </a:prstGeom>
        <a:solidFill>
          <a:schemeClr val="accent4">
            <a:lumMod val="95000"/>
            <a:lumOff val="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Fortaleza destacada</a:t>
          </a:r>
          <a:endParaRPr lang="es-E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- Instalaciones propias y buena infraestructura</a:t>
          </a:r>
          <a:endParaRPr lang="es-ES" sz="2100" kern="1200" dirty="0"/>
        </a:p>
      </dsp:txBody>
      <dsp:txXfrm>
        <a:off x="3290220" y="2963830"/>
        <a:ext cx="1929188" cy="1929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09/01/2020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09/01/2020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18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79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Todas estas variable</a:t>
            </a:r>
            <a:r>
              <a:rPr lang="es-MX" baseline="0" dirty="0" smtClean="0"/>
              <a:t>s salieron de la teoría de la resiliencia </a:t>
            </a:r>
            <a:r>
              <a:rPr lang="es-MX" dirty="0" smtClean="0"/>
              <a:t>Primeros planteamientos de cada una de</a:t>
            </a:r>
            <a:r>
              <a:rPr lang="es-MX" baseline="0" dirty="0" smtClean="0"/>
              <a:t> estas variables fueron planteadas por </a:t>
            </a:r>
            <a:r>
              <a:rPr lang="es-MX" baseline="0" dirty="0" err="1" smtClean="0"/>
              <a:t>Elizabet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Cutter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05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Todas estas variable</a:t>
            </a:r>
            <a:r>
              <a:rPr lang="es-MX" baseline="0" dirty="0" smtClean="0"/>
              <a:t>s salieron de la teoría de la resiliencia </a:t>
            </a:r>
            <a:r>
              <a:rPr lang="es-MX" dirty="0" smtClean="0"/>
              <a:t>Primeros planteamientos de cada una de</a:t>
            </a:r>
            <a:r>
              <a:rPr lang="es-MX" baseline="0" dirty="0" smtClean="0"/>
              <a:t> estas variables fueron planteadas por </a:t>
            </a:r>
            <a:r>
              <a:rPr lang="es-MX" baseline="0" dirty="0" err="1" smtClean="0"/>
              <a:t>Elizabet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Cutter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07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GDI.3.1.004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619672" y="126876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+mj-lt"/>
              </a:rPr>
              <a:t>ANÁLISIS COMPARATIVO DE LA GESTIÓN EN LOS BALNEARIOS EL TINGO Y FUENTES CRISTALINAS PARA EL FOMENTO DE LA PLANIFICACIÓN TURÍSTICA</a:t>
            </a:r>
            <a:endParaRPr lang="es-MX" sz="20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52124" y="4869160"/>
            <a:ext cx="22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Sangolqui</a:t>
            </a:r>
            <a:endParaRPr lang="es-ES" dirty="0" smtClean="0"/>
          </a:p>
          <a:p>
            <a:pPr algn="ctr"/>
            <a:r>
              <a:rPr lang="es-ES" dirty="0" smtClean="0"/>
              <a:t>2020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499992" y="285293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Diego Alexander </a:t>
            </a:r>
            <a:r>
              <a:rPr lang="es-ES" dirty="0" err="1" smtClean="0"/>
              <a:t>Imbaquingo</a:t>
            </a:r>
            <a:r>
              <a:rPr lang="es-ES" dirty="0" smtClean="0"/>
              <a:t> Amán</a:t>
            </a:r>
          </a:p>
          <a:p>
            <a:r>
              <a:rPr lang="es-ES" dirty="0" smtClean="0"/>
              <a:t>Autor</a:t>
            </a:r>
          </a:p>
          <a:p>
            <a:endParaRPr lang="es-ES" dirty="0" smtClean="0"/>
          </a:p>
          <a:p>
            <a:r>
              <a:rPr lang="es-ES" dirty="0" smtClean="0"/>
              <a:t>Ing. Jessica Alejandra Vargas Zurita ma.</a:t>
            </a:r>
          </a:p>
          <a:p>
            <a:r>
              <a:rPr lang="es-ES" dirty="0" smtClean="0"/>
              <a:t>Director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0"/>
            <a:ext cx="8229600" cy="624251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Plantilla de Planificación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3000" y="753418"/>
            <a:ext cx="837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Modelo basado en el libro de Martínez y Milla (2005), planteado para redactar la planificación estratégica a través de un cuadro de mando integral.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Dicha plantilla cuenta con el desarrollo de las primeras fases de la planificación:</a:t>
            </a:r>
            <a:endParaRPr lang="es-ES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3693771"/>
            <a:ext cx="1944216" cy="369332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Fases</a:t>
            </a:r>
          </a:p>
        </p:txBody>
      </p:sp>
      <p:sp>
        <p:nvSpPr>
          <p:cNvPr id="7" name="Llaves 6"/>
          <p:cNvSpPr/>
          <p:nvPr/>
        </p:nvSpPr>
        <p:spPr>
          <a:xfrm>
            <a:off x="3055328" y="3139773"/>
            <a:ext cx="4896544" cy="1585371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415368" y="3139773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Fase I: Direccionamiento estratégico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Fase II: Análisis del Entorno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Fase III: Diagnóstico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Fase IV: Decisión de estrategias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976" y="0"/>
            <a:ext cx="9068079" cy="1143000"/>
          </a:xfrm>
        </p:spPr>
        <p:txBody>
          <a:bodyPr/>
          <a:lstStyle/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RESULTADOS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- BALNEARIO EL TINGO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6016" y="992005"/>
            <a:ext cx="3943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Administración pública, municipal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Altamente sensible a los cambios económicos, políticos y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Grandes cantidades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Buena participación en el mercado (familias y tercera edad)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Factor clave de éxito: Aguas termales, precio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92005"/>
            <a:ext cx="3024336" cy="2268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2862"/>
            <a:ext cx="3024336" cy="22682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20" y="3432862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EL TINGO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24195089"/>
              </p:ext>
            </p:extLst>
          </p:nvPr>
        </p:nvGraphicFramePr>
        <p:xfrm>
          <a:off x="1573212" y="756602"/>
          <a:ext cx="5997575" cy="534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0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EL TINGO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95437"/>
              </p:ext>
            </p:extLst>
          </p:nvPr>
        </p:nvGraphicFramePr>
        <p:xfrm>
          <a:off x="683567" y="692696"/>
          <a:ext cx="8064896" cy="51845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131330649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3302642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6789814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35666221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es-EC" b="0" dirty="0" err="1" smtClean="0"/>
                        <a:t>McKinsey</a:t>
                      </a:r>
                      <a:r>
                        <a:rPr lang="es-EC" b="0" baseline="0" dirty="0" smtClean="0"/>
                        <a:t> - GE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Posición competitiva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Atractividad del mercado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600" b="0" dirty="0" smtClean="0"/>
                        <a:t>Limitar expansión</a:t>
                      </a:r>
                      <a:endParaRPr lang="es-EC" sz="2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712457"/>
                  </a:ext>
                </a:extLst>
              </a:tr>
              <a:tr h="143371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Matriz</a:t>
                      </a:r>
                      <a:r>
                        <a:rPr lang="es-EC" b="0" baseline="0" dirty="0" smtClean="0"/>
                        <a:t> BCG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Participación en el mercado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Tasa de Crecimiento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05914"/>
                  </a:ext>
                </a:extLst>
              </a:tr>
              <a:tr h="1230586">
                <a:tc>
                  <a:txBody>
                    <a:bodyPr/>
                    <a:lstStyle/>
                    <a:p>
                      <a:r>
                        <a:rPr lang="es-EC" b="0" dirty="0" smtClean="0"/>
                        <a:t>Matriz </a:t>
                      </a:r>
                      <a:r>
                        <a:rPr lang="es-EC" b="0" dirty="0" err="1" smtClean="0"/>
                        <a:t>Ansoff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Producto existente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Mercado existente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Penetración de mercados</a:t>
                      </a:r>
                      <a:endParaRPr lang="es-EC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79637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s-EC" b="0" dirty="0" smtClean="0"/>
                        <a:t>Estrategias</a:t>
                      </a:r>
                      <a:r>
                        <a:rPr lang="es-EC" b="0" baseline="0" dirty="0" smtClean="0"/>
                        <a:t> de </a:t>
                      </a:r>
                      <a:r>
                        <a:rPr lang="es-EC" b="0" baseline="0" dirty="0" err="1" smtClean="0"/>
                        <a:t>Porter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Exclusividad</a:t>
                      </a:r>
                      <a:r>
                        <a:rPr lang="es-EC" b="0" baseline="0" dirty="0" smtClean="0"/>
                        <a:t> percibida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Segmento</a:t>
                      </a:r>
                      <a:r>
                        <a:rPr lang="es-EC" b="0" baseline="0" dirty="0" smtClean="0"/>
                        <a:t> de mercado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0" dirty="0" smtClean="0"/>
                        <a:t>Especialización</a:t>
                      </a:r>
                      <a:endParaRPr lang="es-EC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525752"/>
                  </a:ext>
                </a:extLst>
              </a:tr>
            </a:tbl>
          </a:graphicData>
        </a:graphic>
      </p:graphicFrame>
      <p:sp>
        <p:nvSpPr>
          <p:cNvPr id="6" name="Flecha abajo 5"/>
          <p:cNvSpPr/>
          <p:nvPr/>
        </p:nvSpPr>
        <p:spPr>
          <a:xfrm>
            <a:off x="2987824" y="1316513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Menos 6"/>
          <p:cNvSpPr/>
          <p:nvPr/>
        </p:nvSpPr>
        <p:spPr>
          <a:xfrm>
            <a:off x="5256076" y="1155981"/>
            <a:ext cx="972108" cy="913538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4"/>
          <a:stretch/>
        </p:blipFill>
        <p:spPr>
          <a:xfrm>
            <a:off x="3499282" y="2544167"/>
            <a:ext cx="749695" cy="661939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5353286" y="2569028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01" y="2228732"/>
            <a:ext cx="1184649" cy="11846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2" y="3883792"/>
            <a:ext cx="704516" cy="6370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7" y="3883792"/>
            <a:ext cx="704516" cy="6370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6" b="17226"/>
          <a:stretch/>
        </p:blipFill>
        <p:spPr>
          <a:xfrm>
            <a:off x="7195110" y="3978856"/>
            <a:ext cx="1197664" cy="599664"/>
          </a:xfrm>
          <a:prstGeom prst="rect">
            <a:avLst/>
          </a:prstGeom>
        </p:spPr>
      </p:pic>
      <p:sp>
        <p:nvSpPr>
          <p:cNvPr id="17" name="Estrella de 7 puntas 16"/>
          <p:cNvSpPr/>
          <p:nvPr/>
        </p:nvSpPr>
        <p:spPr>
          <a:xfrm>
            <a:off x="3499282" y="5013176"/>
            <a:ext cx="749695" cy="648072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75" y="5025506"/>
            <a:ext cx="1193515" cy="7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User\AppData\Local\Temp\Rar$DRa0.241\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" b="55058"/>
          <a:stretch/>
        </p:blipFill>
        <p:spPr bwMode="auto">
          <a:xfrm>
            <a:off x="359531" y="836711"/>
            <a:ext cx="4248472" cy="478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User\AppData\Local\Temp\Rar$DRa0.241\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5" b="8291"/>
          <a:stretch/>
        </p:blipFill>
        <p:spPr bwMode="auto">
          <a:xfrm>
            <a:off x="4509596" y="836712"/>
            <a:ext cx="4248472" cy="4781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EL TINGO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5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FUENTES CRISTALINAS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6016" y="992005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Administración privada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Altamente sensible a los cambios económicos, políticos y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Cantidad moderada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Buena participación en el mercado (familias)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Factor clave de éxito: zonas húmedas, instalaciones y ubicación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" y="3432862"/>
            <a:ext cx="3414023" cy="2560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" y="783313"/>
            <a:ext cx="3356022" cy="25170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3286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FUENTES CRISTALINAS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87246236"/>
              </p:ext>
            </p:extLst>
          </p:nvPr>
        </p:nvGraphicFramePr>
        <p:xfrm>
          <a:off x="1573212" y="756602"/>
          <a:ext cx="5997575" cy="534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EL TINGO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94892"/>
              </p:ext>
            </p:extLst>
          </p:nvPr>
        </p:nvGraphicFramePr>
        <p:xfrm>
          <a:off x="683567" y="692696"/>
          <a:ext cx="8064896" cy="51845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131330649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3302642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6789814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35666221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es-EC" b="0" dirty="0" err="1" smtClean="0"/>
                        <a:t>McKinsey</a:t>
                      </a:r>
                      <a:r>
                        <a:rPr lang="es-EC" b="0" baseline="0" dirty="0" smtClean="0"/>
                        <a:t> - GE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Posición competitiva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Atractividad del mercado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0" dirty="0" smtClean="0"/>
                        <a:t>Invertir selectivamente</a:t>
                      </a:r>
                      <a:endParaRPr lang="es-EC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712457"/>
                  </a:ext>
                </a:extLst>
              </a:tr>
              <a:tr h="143371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Matriz</a:t>
                      </a:r>
                      <a:r>
                        <a:rPr lang="es-EC" b="0" baseline="0" dirty="0" smtClean="0"/>
                        <a:t> BCG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Participación en el mercado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Tasa de Crecimiento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05914"/>
                  </a:ext>
                </a:extLst>
              </a:tr>
              <a:tr h="1230586">
                <a:tc>
                  <a:txBody>
                    <a:bodyPr/>
                    <a:lstStyle/>
                    <a:p>
                      <a:r>
                        <a:rPr lang="es-EC" b="0" dirty="0" smtClean="0"/>
                        <a:t>Matriz </a:t>
                      </a:r>
                      <a:r>
                        <a:rPr lang="es-EC" b="0" dirty="0" err="1" smtClean="0"/>
                        <a:t>Ansoff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Producto existente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Mercado existente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Penetración de mercados</a:t>
                      </a:r>
                      <a:endParaRPr lang="es-EC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79637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s-EC" b="0" dirty="0" smtClean="0"/>
                        <a:t>Estrategias</a:t>
                      </a:r>
                      <a:r>
                        <a:rPr lang="es-EC" b="0" baseline="0" dirty="0" smtClean="0"/>
                        <a:t> de </a:t>
                      </a:r>
                      <a:r>
                        <a:rPr lang="es-EC" b="0" baseline="0" dirty="0" err="1" smtClean="0"/>
                        <a:t>Porter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Exclusividad</a:t>
                      </a:r>
                      <a:r>
                        <a:rPr lang="es-EC" b="0" baseline="0" dirty="0" smtClean="0"/>
                        <a:t> percibida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/>
                        <a:t>Segmento</a:t>
                      </a:r>
                      <a:r>
                        <a:rPr lang="es-EC" b="0" baseline="0" dirty="0" smtClean="0"/>
                        <a:t> de mercado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0" dirty="0" smtClean="0"/>
                        <a:t>Especialización</a:t>
                      </a:r>
                      <a:endParaRPr lang="es-EC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525752"/>
                  </a:ext>
                </a:extLst>
              </a:tr>
            </a:tbl>
          </a:graphicData>
        </a:graphic>
      </p:graphicFrame>
      <p:sp>
        <p:nvSpPr>
          <p:cNvPr id="6" name="Flecha abajo 5"/>
          <p:cNvSpPr/>
          <p:nvPr/>
        </p:nvSpPr>
        <p:spPr>
          <a:xfrm rot="10800000">
            <a:off x="2987824" y="1316513"/>
            <a:ext cx="720080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Menos 6"/>
          <p:cNvSpPr/>
          <p:nvPr/>
        </p:nvSpPr>
        <p:spPr>
          <a:xfrm>
            <a:off x="5256076" y="1155981"/>
            <a:ext cx="972108" cy="913538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4"/>
          <a:stretch/>
        </p:blipFill>
        <p:spPr>
          <a:xfrm>
            <a:off x="3499282" y="2544167"/>
            <a:ext cx="749695" cy="661939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5353286" y="2569028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01" y="2228732"/>
            <a:ext cx="1184649" cy="11846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2" y="3883792"/>
            <a:ext cx="704516" cy="6370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7" y="3883792"/>
            <a:ext cx="704516" cy="6370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6" b="17226"/>
          <a:stretch/>
        </p:blipFill>
        <p:spPr>
          <a:xfrm>
            <a:off x="7195110" y="3978856"/>
            <a:ext cx="1197664" cy="599664"/>
          </a:xfrm>
          <a:prstGeom prst="rect">
            <a:avLst/>
          </a:prstGeom>
        </p:spPr>
      </p:pic>
      <p:sp>
        <p:nvSpPr>
          <p:cNvPr id="17" name="Estrella de 7 puntas 16"/>
          <p:cNvSpPr/>
          <p:nvPr/>
        </p:nvSpPr>
        <p:spPr>
          <a:xfrm>
            <a:off x="3499282" y="5013176"/>
            <a:ext cx="749695" cy="648072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75" y="5025506"/>
            <a:ext cx="1193515" cy="7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BALNEARIO FUENTES CRISTALINAS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Imagen 5" descr="C:\Users\User\AppData\Local\Temp\Rar$DRa0.453\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3"/>
          <a:stretch/>
        </p:blipFill>
        <p:spPr bwMode="auto">
          <a:xfrm>
            <a:off x="467544" y="980728"/>
            <a:ext cx="432048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er\AppData\Local\Temp\Rar$DRa0.453\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8" b="7276"/>
          <a:stretch/>
        </p:blipFill>
        <p:spPr bwMode="auto">
          <a:xfrm>
            <a:off x="4788024" y="980728"/>
            <a:ext cx="4248471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77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COMPARATIVA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24114"/>
              </p:ext>
            </p:extLst>
          </p:nvPr>
        </p:nvGraphicFramePr>
        <p:xfrm>
          <a:off x="827584" y="692696"/>
          <a:ext cx="7920879" cy="520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04829695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56888713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823610970"/>
                    </a:ext>
                  </a:extLst>
                </a:gridCol>
              </a:tblGrid>
              <a:tr h="422128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Aspectos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El</a:t>
                      </a:r>
                      <a:r>
                        <a:rPr lang="es-EC" sz="1700" baseline="0" dirty="0" smtClean="0"/>
                        <a:t> Tingo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Fuentes Cristalinas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21549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Ubicación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Sector popular</a:t>
                      </a:r>
                      <a:r>
                        <a:rPr lang="es-EC" sz="1700" baseline="0" dirty="0" smtClean="0"/>
                        <a:t> de fácil acceso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Acceso restringido, mejor de acceder con vehículo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18263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Precio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$2,72</a:t>
                      </a:r>
                      <a:r>
                        <a:rPr lang="es-EC" sz="1700" baseline="0" dirty="0" smtClean="0"/>
                        <a:t> adultos, $0,99 niños, $1,38, tercera edad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$7,00 adultos,</a:t>
                      </a:r>
                      <a:r>
                        <a:rPr lang="es-EC" sz="1700" baseline="0" dirty="0" smtClean="0"/>
                        <a:t> $3,50 niños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33092"/>
                  </a:ext>
                </a:extLst>
              </a:tr>
              <a:tr h="110865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Infra</a:t>
                      </a:r>
                    </a:p>
                    <a:p>
                      <a:r>
                        <a:rPr lang="es-EC" sz="1700" dirty="0" smtClean="0"/>
                        <a:t>estructura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2 hectáreas</a:t>
                      </a:r>
                      <a:r>
                        <a:rPr lang="es-EC" sz="1700" baseline="0" dirty="0" smtClean="0"/>
                        <a:t> de terreno con construcciones que se deterioran sin acciones inmediatas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1,20 hectáreas</a:t>
                      </a:r>
                      <a:r>
                        <a:rPr lang="es-EC" sz="1700" baseline="0" dirty="0" smtClean="0"/>
                        <a:t> de terreno con construcciones mantenidas al día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66739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Aspecto destacado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Bondades</a:t>
                      </a:r>
                      <a:r>
                        <a:rPr lang="es-EC" sz="1700" baseline="0" dirty="0" smtClean="0"/>
                        <a:t> de sus aguas termales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Zonas húmedas (hidromasaje, sauna y turco)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913896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Opinión y reputación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Reputación</a:t>
                      </a:r>
                      <a:r>
                        <a:rPr lang="es-EC" sz="1700" baseline="0" dirty="0" smtClean="0"/>
                        <a:t> intermedia y recomendaciones normales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Alta reputación y recomendación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559956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Psicología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Fines medicinales y recreativos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Recreación</a:t>
                      </a:r>
                      <a:r>
                        <a:rPr lang="es-EC" sz="1700" baseline="0" dirty="0" smtClean="0"/>
                        <a:t> y relajación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14528"/>
                  </a:ext>
                </a:extLst>
              </a:tr>
              <a:tr h="596965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Espacios deseados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Centro terapéutico</a:t>
                      </a:r>
                      <a:endParaRPr lang="es-EC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Gimnasio</a:t>
                      </a:r>
                      <a:endParaRPr lang="es-EC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03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7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62" y="-13127"/>
            <a:ext cx="8229600" cy="497085"/>
          </a:xfrm>
        </p:spPr>
        <p:txBody>
          <a:bodyPr/>
          <a:lstStyle/>
          <a:p>
            <a:pPr algn="ctr"/>
            <a:r>
              <a:rPr lang="es-E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Justificación y planteamiento del problema</a:t>
            </a:r>
            <a:endParaRPr lang="es-E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4338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PDOT </a:t>
            </a:r>
            <a:r>
              <a:rPr lang="es-MX" sz="2800" dirty="0" err="1" smtClean="0"/>
              <a:t>Alangasí</a:t>
            </a:r>
            <a:r>
              <a:rPr lang="es-MX" sz="2800" dirty="0" smtClean="0"/>
              <a:t>: </a:t>
            </a:r>
            <a:r>
              <a:rPr lang="es-EC" sz="2800" dirty="0"/>
              <a:t>diseñar y planificar programas de desarrollo turístico a través de la difusión y </a:t>
            </a:r>
            <a:r>
              <a:rPr lang="es-EC" sz="2800" dirty="0" smtClean="0"/>
              <a:t>comunicación.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/>
              <a:t>Comparar la gestión de un establecimiento turístico público y otro de tipo privado para identificar sus aspectos positivos y negativos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284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471" y="44041"/>
            <a:ext cx="5665737" cy="5715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Propuesta para El Tingo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9018" y="879813"/>
            <a:ext cx="3131840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Centro terapéutico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81206" y="1363823"/>
            <a:ext cx="836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Objetivo: Ampliar los beneficios de las aguas termales a través de fisioterapia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84091"/>
              </p:ext>
            </p:extLst>
          </p:nvPr>
        </p:nvGraphicFramePr>
        <p:xfrm>
          <a:off x="778467" y="1989650"/>
          <a:ext cx="7321924" cy="30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962">
                  <a:extLst>
                    <a:ext uri="{9D8B030D-6E8A-4147-A177-3AD203B41FA5}">
                      <a16:colId xmlns:a16="http://schemas.microsoft.com/office/drawing/2014/main" val="1487389505"/>
                    </a:ext>
                  </a:extLst>
                </a:gridCol>
                <a:gridCol w="3660962">
                  <a:extLst>
                    <a:ext uri="{9D8B030D-6E8A-4147-A177-3AD203B41FA5}">
                      <a16:colId xmlns:a16="http://schemas.microsoft.com/office/drawing/2014/main" val="1789121"/>
                    </a:ext>
                  </a:extLst>
                </a:gridCol>
              </a:tblGrid>
              <a:tr h="73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FASE</a:t>
                      </a:r>
                      <a:r>
                        <a:rPr lang="es-EC" baseline="0" dirty="0" smtClean="0"/>
                        <a:t> I: 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centro de atención fisioterapéutico</a:t>
                      </a:r>
                      <a:endParaRPr lang="es-E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FASE</a:t>
                      </a:r>
                      <a:r>
                        <a:rPr lang="es-EC" baseline="0" dirty="0" smtClean="0"/>
                        <a:t> II: 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 comunicación y difusión del centro terapéutico</a:t>
                      </a:r>
                      <a:endParaRPr lang="es-E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19215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r>
                        <a:rPr lang="es-EC" dirty="0" smtClean="0"/>
                        <a:t>Planeación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Planeación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42819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r>
                        <a:rPr lang="es-EC" dirty="0" smtClean="0"/>
                        <a:t>Construcción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Creación de campañas publicitarias</a:t>
                      </a:r>
                      <a:r>
                        <a:rPr lang="es-EC" baseline="0" dirty="0" smtClean="0"/>
                        <a:t> y de difusión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6043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EC" dirty="0" smtClean="0"/>
                        <a:t>Contratación de talento humano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0609"/>
                  </a:ext>
                </a:extLst>
              </a:tr>
              <a:tr h="734320">
                <a:tc>
                  <a:txBody>
                    <a:bodyPr/>
                    <a:lstStyle/>
                    <a:p>
                      <a:r>
                        <a:rPr lang="es-EC" dirty="0" smtClean="0"/>
                        <a:t>Total: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$ 511.000,00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Total:</a:t>
                      </a:r>
                      <a:r>
                        <a:rPr lang="es-EC" baseline="0" dirty="0" smtClean="0"/>
                        <a:t> $ 4.300,00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0083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339752" y="53732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Total a invertir: $ 515,300,00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7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471" y="44041"/>
            <a:ext cx="7177905" cy="5715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Propuesta para Fuentes Cristalinas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9018" y="879813"/>
            <a:ext cx="7487358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Digitalización de la información, CRM y Marketing Digital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81206" y="1363823"/>
            <a:ext cx="836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Objetivo: Introducir una era tecnológica al uso diario en Fuentes Cristalinas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75458"/>
              </p:ext>
            </p:extLst>
          </p:nvPr>
        </p:nvGraphicFramePr>
        <p:xfrm>
          <a:off x="778466" y="1989651"/>
          <a:ext cx="739393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933">
                  <a:extLst>
                    <a:ext uri="{9D8B030D-6E8A-4147-A177-3AD203B41FA5}">
                      <a16:colId xmlns:a16="http://schemas.microsoft.com/office/drawing/2014/main" val="1487389505"/>
                    </a:ext>
                  </a:extLst>
                </a:gridCol>
              </a:tblGrid>
              <a:tr h="322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FASE</a:t>
                      </a:r>
                      <a:r>
                        <a:rPr lang="es-EC" baseline="0" dirty="0" smtClean="0"/>
                        <a:t> I: </a:t>
                      </a:r>
                      <a:r>
                        <a:rPr lang="es-EC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s-EC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mplantación de CRM y marketing digital</a:t>
                      </a:r>
                      <a:endParaRPr lang="es-E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19215"/>
                  </a:ext>
                </a:extLst>
              </a:tr>
              <a:tr h="233488">
                <a:tc>
                  <a:txBody>
                    <a:bodyPr/>
                    <a:lstStyle/>
                    <a:p>
                      <a:r>
                        <a:rPr lang="es-EC" dirty="0" smtClean="0"/>
                        <a:t>Perfil corporativo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42819"/>
                  </a:ext>
                </a:extLst>
              </a:tr>
              <a:tr h="290876">
                <a:tc>
                  <a:txBody>
                    <a:bodyPr/>
                    <a:lstStyle/>
                    <a:p>
                      <a:r>
                        <a:rPr lang="es-EC" dirty="0" smtClean="0"/>
                        <a:t>Implementación del CRM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60434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r>
                        <a:rPr lang="es-EC" dirty="0" smtClean="0"/>
                        <a:t>Recolección de la información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0609"/>
                  </a:ext>
                </a:extLst>
              </a:tr>
              <a:tr h="322047">
                <a:tc>
                  <a:txBody>
                    <a:bodyPr/>
                    <a:lstStyle/>
                    <a:p>
                      <a:r>
                        <a:rPr lang="es-EC" dirty="0" smtClean="0"/>
                        <a:t>Creación de estrategias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00836"/>
                  </a:ext>
                </a:extLst>
              </a:tr>
              <a:tr h="322047">
                <a:tc>
                  <a:txBody>
                    <a:bodyPr/>
                    <a:lstStyle/>
                    <a:p>
                      <a:r>
                        <a:rPr lang="es-EC" dirty="0" smtClean="0"/>
                        <a:t>Estrategias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5256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915816" y="45811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Total a invertir: $ 1,812,00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27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97455" y="1097191"/>
            <a:ext cx="61206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Ambos establecimientos carecen de una planificación y la gestión se queda a la deriva.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La gestión documental en ambos lugares es imprecisa.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Gran contraste entre la base teórica con la realidad.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Herramientas de la planificación sirven para tomar decisiones mucho más objetivas.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La administración privada resuelve problemas en menor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2050" name="Picture 2" descr="Resultado de imagen para conclusiones ejemp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544" y="2195669"/>
            <a:ext cx="3686914" cy="20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43808" y="1389156"/>
            <a:ext cx="61206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Creación de una planificación estratégica a corto, mediano y largo plazo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Continua recolección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Aprovechar la oportunidad que abre el turismo de salud en El Tingo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dirty="0" smtClean="0"/>
              <a:t>Manejo eficaz de la información a través los diversos medios digitales para </a:t>
            </a:r>
            <a:r>
              <a:rPr lang="es-EC" sz="2500" smtClean="0"/>
              <a:t>su automatización</a:t>
            </a:r>
            <a:endParaRPr lang="es-EC" sz="25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" y="2127820"/>
            <a:ext cx="2755863" cy="23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GRACIAS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62" y="-13127"/>
            <a:ext cx="8229600" cy="497085"/>
          </a:xfrm>
        </p:spPr>
        <p:txBody>
          <a:bodyPr/>
          <a:lstStyle/>
          <a:p>
            <a:pPr algn="ctr"/>
            <a:r>
              <a:rPr lang="es-E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Antecedentes</a:t>
            </a:r>
            <a:endParaRPr lang="es-E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331" y="835709"/>
            <a:ext cx="203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Alangasí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018" t="34909" r="24752" b="28889"/>
          <a:stretch/>
        </p:blipFill>
        <p:spPr>
          <a:xfrm>
            <a:off x="323528" y="1280033"/>
            <a:ext cx="3456384" cy="372225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267744" y="3868402"/>
            <a:ext cx="1080120" cy="11338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4211960" y="85580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Fuentes Cristalinas</a:t>
            </a:r>
            <a:endParaRPr lang="es-MX" dirty="0"/>
          </a:p>
        </p:txBody>
      </p:sp>
      <p:pic>
        <p:nvPicPr>
          <p:cNvPr id="14" name="Imagen 13" descr="C:\Users\User\AppData\Local\Microsoft\Windows\INetCache\Content.Word\IMG_20191101_0857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80033"/>
            <a:ext cx="2664296" cy="20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6301886" y="3360227"/>
            <a:ext cx="230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Balneario El Tingo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80" y="3802669"/>
            <a:ext cx="2699068" cy="20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954" y="3248"/>
            <a:ext cx="8229600" cy="63408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5278" y="170603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Analizar los modelos de gestión del balneario El Tingo y Fuentes Cristalinas optimizando la planificación turística de ambos establecimientos.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35" y="2246730"/>
            <a:ext cx="3034265" cy="26264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8856" y="2564904"/>
            <a:ext cx="5917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Fundamentar la relación </a:t>
            </a:r>
            <a:r>
              <a:rPr lang="es-ES_tradnl" dirty="0" smtClean="0"/>
              <a:t>de </a:t>
            </a:r>
            <a:r>
              <a:rPr lang="es-ES_tradnl" dirty="0"/>
              <a:t>la teoría </a:t>
            </a:r>
            <a:r>
              <a:rPr lang="es-ES_tradnl" dirty="0" smtClean="0"/>
              <a:t>base con el sistema </a:t>
            </a:r>
            <a:r>
              <a:rPr lang="es-ES_tradnl" dirty="0"/>
              <a:t>turístico.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Analizar la gestión de los balnearios a partir de su situación actual, a través </a:t>
            </a:r>
            <a:r>
              <a:rPr lang="es-ES_tradnl" dirty="0" smtClean="0"/>
              <a:t>de una plantilla de planificación estratégica.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Proponer </a:t>
            </a:r>
            <a:r>
              <a:rPr lang="es-ES_tradnl" dirty="0"/>
              <a:t>estrategias de fortalecimiento y </a:t>
            </a:r>
            <a:r>
              <a:rPr lang="es-ES_tradnl" dirty="0" smtClean="0"/>
              <a:t>mejora, </a:t>
            </a:r>
            <a:r>
              <a:rPr lang="es-ES_tradnl" dirty="0"/>
              <a:t>optimizando la planificación de los balnearios El Tingo y Fuentes Cristalinas.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7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38846" y="735993"/>
            <a:ext cx="38390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/>
              <a:t>Raimundo Cuervo (1967)</a:t>
            </a:r>
          </a:p>
          <a:p>
            <a:pPr algn="r"/>
            <a:r>
              <a:rPr lang="es-MX" dirty="0" smtClean="0"/>
              <a:t>Lista de principales actores</a:t>
            </a:r>
          </a:p>
          <a:p>
            <a:pPr algn="r"/>
            <a:endParaRPr lang="es-MX" dirty="0" smtClean="0"/>
          </a:p>
          <a:p>
            <a:pPr algn="r"/>
            <a:r>
              <a:rPr lang="es-MX" dirty="0" smtClean="0"/>
              <a:t>Clare </a:t>
            </a:r>
            <a:r>
              <a:rPr lang="es-MX" dirty="0" err="1" smtClean="0"/>
              <a:t>Gunn</a:t>
            </a:r>
            <a:r>
              <a:rPr lang="es-MX" dirty="0" smtClean="0"/>
              <a:t> (1976)</a:t>
            </a:r>
          </a:p>
          <a:p>
            <a:pPr algn="r"/>
            <a:r>
              <a:rPr lang="es-MX" dirty="0" smtClean="0"/>
              <a:t>Sistema enfocado a lo económico</a:t>
            </a:r>
          </a:p>
          <a:p>
            <a:pPr algn="r"/>
            <a:endParaRPr lang="es-MX" dirty="0"/>
          </a:p>
          <a:p>
            <a:pPr algn="r"/>
            <a:r>
              <a:rPr lang="es-MX" dirty="0" smtClean="0"/>
              <a:t>Neil </a:t>
            </a:r>
            <a:r>
              <a:rPr lang="es-MX" dirty="0" err="1" smtClean="0"/>
              <a:t>Leiper</a:t>
            </a:r>
            <a:r>
              <a:rPr lang="es-MX" dirty="0" smtClean="0"/>
              <a:t> 1979</a:t>
            </a:r>
          </a:p>
          <a:p>
            <a:pPr algn="r"/>
            <a:r>
              <a:rPr lang="es-MX" dirty="0" smtClean="0"/>
              <a:t>Enfoque social (región de origen y de destino)</a:t>
            </a:r>
          </a:p>
          <a:p>
            <a:pPr algn="r"/>
            <a:endParaRPr lang="es-MX" dirty="0"/>
          </a:p>
          <a:p>
            <a:pPr algn="r"/>
            <a:r>
              <a:rPr lang="es-MX" dirty="0" smtClean="0"/>
              <a:t>Sergio Molina (1982)</a:t>
            </a:r>
          </a:p>
          <a:p>
            <a:pPr algn="r"/>
            <a:r>
              <a:rPr lang="es-MX" dirty="0" smtClean="0"/>
              <a:t>Integración entre los beneficios económicos y sociales</a:t>
            </a:r>
          </a:p>
          <a:p>
            <a:pPr algn="r"/>
            <a:endParaRPr lang="es-MX" dirty="0"/>
          </a:p>
          <a:p>
            <a:pPr algn="r"/>
            <a:r>
              <a:rPr lang="es-MX" dirty="0" smtClean="0"/>
              <a:t>Mario Beni 1990</a:t>
            </a:r>
          </a:p>
          <a:p>
            <a:pPr algn="r"/>
            <a:r>
              <a:rPr lang="es-MX" dirty="0" smtClean="0"/>
              <a:t>Integración de la planificación a fin de satisfacer al turista </a:t>
            </a: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385192" y="1548873"/>
            <a:ext cx="21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Bertalanffy (1947)</a:t>
            </a:r>
          </a:p>
          <a:p>
            <a:r>
              <a:rPr lang="es-MX" dirty="0" smtClean="0"/>
              <a:t>Formado por subsistemas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385192" y="1018741"/>
            <a:ext cx="3881044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Teoría General de Sistemas</a:t>
            </a: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6588720" y="250715"/>
            <a:ext cx="2304256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Sistemas Turísticos </a:t>
            </a: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para sistemas comple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87" y="2010538"/>
            <a:ext cx="2386608" cy="23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/>
          <p:cNvSpPr/>
          <p:nvPr/>
        </p:nvSpPr>
        <p:spPr>
          <a:xfrm>
            <a:off x="385191" y="2516066"/>
            <a:ext cx="21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Cuenta con un objetivo determinado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Representan la realidad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Sistemática, ordenada y científica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85191" y="4888044"/>
            <a:ext cx="2386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Replicable a todas las áreas del conocimiento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588650" y="98696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kern="0" smtClean="0">
                <a:solidFill>
                  <a:schemeClr val="tx1"/>
                </a:solidFill>
              </a:rPr>
              <a:t>MARCO TEÓRICO </a:t>
            </a:r>
            <a:endParaRPr lang="es-ES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0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kern="0" dirty="0" smtClean="0">
                <a:solidFill>
                  <a:schemeClr val="tx1"/>
                </a:solidFill>
              </a:rPr>
              <a:t>Gestión</a:t>
            </a:r>
            <a:endParaRPr lang="es-ES" kern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3957397"/>
            <a:ext cx="3922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/>
              <a:t>Modelo es “</a:t>
            </a:r>
            <a:r>
              <a:rPr lang="es-EC" i="1" dirty="0"/>
              <a:t>estructuración simplificada de realidad que pretende presentar factores o relaciones supuestamente significativas en una forma generalizada</a:t>
            </a:r>
            <a:r>
              <a:rPr lang="es-ES" dirty="0" smtClean="0"/>
              <a:t>” </a:t>
            </a:r>
            <a:r>
              <a:rPr lang="es-EC" dirty="0"/>
              <a:t>(</a:t>
            </a:r>
            <a:r>
              <a:rPr lang="es-EC" dirty="0" err="1"/>
              <a:t>Chorley</a:t>
            </a:r>
            <a:r>
              <a:rPr lang="es-EC" dirty="0"/>
              <a:t> &amp; </a:t>
            </a:r>
            <a:r>
              <a:rPr lang="es-EC" dirty="0" err="1"/>
              <a:t>Haggett</a:t>
            </a:r>
            <a:r>
              <a:rPr lang="es-EC" dirty="0"/>
              <a:t>, </a:t>
            </a:r>
            <a:r>
              <a:rPr lang="es-EC" dirty="0" smtClean="0"/>
              <a:t>1967)</a:t>
            </a:r>
            <a:r>
              <a:rPr lang="es-ES" sz="1400" i="1" dirty="0" smtClean="0"/>
              <a:t>.</a:t>
            </a:r>
            <a:endParaRPr lang="es-ES" sz="14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609947"/>
            <a:ext cx="3687479" cy="30553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09421" y="2524014"/>
            <a:ext cx="340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Gestión de destinos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3444" y="1157738"/>
            <a:ext cx="349599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C" dirty="0"/>
              <a:t>P</a:t>
            </a:r>
            <a:r>
              <a:rPr lang="es-EC" dirty="0" smtClean="0"/>
              <a:t>rocesos </a:t>
            </a:r>
            <a:r>
              <a:rPr lang="es-EC" dirty="0"/>
              <a:t>de dirección, negociación, ventas, supervisión y control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7259868" y="2912519"/>
            <a:ext cx="210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err="1"/>
              <a:t>World</a:t>
            </a:r>
            <a:r>
              <a:rPr lang="es-EC" sz="1400" dirty="0"/>
              <a:t> </a:t>
            </a:r>
            <a:r>
              <a:rPr lang="es-EC" sz="1400" dirty="0" err="1"/>
              <a:t>Tourism</a:t>
            </a:r>
            <a:r>
              <a:rPr lang="es-EC" sz="1400" dirty="0"/>
              <a:t> </a:t>
            </a:r>
            <a:r>
              <a:rPr lang="es-EC" sz="1400" dirty="0" err="1"/>
              <a:t>Organization</a:t>
            </a:r>
            <a:r>
              <a:rPr lang="es-EC" sz="1400" dirty="0"/>
              <a:t>, 2007</a:t>
            </a:r>
            <a:endParaRPr lang="es-MX" sz="1400" i="1" dirty="0"/>
          </a:p>
        </p:txBody>
      </p:sp>
      <p:sp>
        <p:nvSpPr>
          <p:cNvPr id="18" name="Rectángulo 17"/>
          <p:cNvSpPr/>
          <p:nvPr/>
        </p:nvSpPr>
        <p:spPr>
          <a:xfrm>
            <a:off x="2438418" y="2006420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400" i="1" dirty="0" err="1" smtClean="0"/>
              <a:t>Garvin</a:t>
            </a:r>
            <a:r>
              <a:rPr lang="es-MX" sz="1400" i="1" dirty="0" smtClean="0"/>
              <a:t> (2002)</a:t>
            </a:r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2995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0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kern="0" dirty="0" smtClean="0">
                <a:solidFill>
                  <a:schemeClr val="tx1"/>
                </a:solidFill>
              </a:rPr>
              <a:t>Planificación estratégica</a:t>
            </a:r>
            <a:endParaRPr lang="es-ES" kern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5604" y="3174129"/>
            <a:ext cx="39227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/>
              <a:t>Sus fases más importantes son: </a:t>
            </a:r>
            <a:r>
              <a:rPr lang="es-EC" dirty="0"/>
              <a:t>análisis del direccionamiento de la empresa, análisis de mercado, entorno, competidores, clientes, diagnóstico  a través de matrices FODA, CAME y la selección de las estrategias</a:t>
            </a:r>
            <a:r>
              <a:rPr lang="es-ES" sz="1400" i="1" dirty="0" smtClean="0"/>
              <a:t>.</a:t>
            </a:r>
          </a:p>
          <a:p>
            <a:pPr algn="r"/>
            <a:r>
              <a:rPr lang="es-EC" sz="1400" dirty="0"/>
              <a:t>Daniel Martínez y Artemio Milla (2005</a:t>
            </a:r>
            <a:r>
              <a:rPr lang="es-EC" sz="1400" dirty="0" smtClean="0"/>
              <a:t>) y </a:t>
            </a:r>
            <a:r>
              <a:rPr lang="es-EC" sz="1400" dirty="0"/>
              <a:t>Joan Boluda (2018) </a:t>
            </a:r>
            <a:endParaRPr lang="es-ES" sz="14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03479" y="1412776"/>
            <a:ext cx="3495999" cy="14157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R</a:t>
            </a:r>
            <a:r>
              <a:rPr lang="es-EC" dirty="0" smtClean="0"/>
              <a:t>esume </a:t>
            </a:r>
            <a:r>
              <a:rPr lang="es-EC" dirty="0"/>
              <a:t>a nivel económico, financiero, estratégico, y organizativo el posicionamiento actual y futuro de una empresa </a:t>
            </a:r>
            <a:r>
              <a:rPr lang="es-EC" sz="1400" dirty="0"/>
              <a:t>(Martínez &amp; </a:t>
            </a:r>
            <a:r>
              <a:rPr lang="es-EC" sz="1400" dirty="0" err="1"/>
              <a:t>MIlla</a:t>
            </a:r>
            <a:r>
              <a:rPr lang="es-EC" sz="1400" dirty="0"/>
              <a:t>, 2005).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022" t="18388" r="6746" b="10892"/>
          <a:stretch/>
        </p:blipFill>
        <p:spPr>
          <a:xfrm>
            <a:off x="1115616" y="783248"/>
            <a:ext cx="2700148" cy="2327713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9496540"/>
              </p:ext>
            </p:extLst>
          </p:nvPr>
        </p:nvGraphicFramePr>
        <p:xfrm>
          <a:off x="4803479" y="3194008"/>
          <a:ext cx="4169590" cy="133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65603065"/>
              </p:ext>
            </p:extLst>
          </p:nvPr>
        </p:nvGraphicFramePr>
        <p:xfrm>
          <a:off x="5508104" y="4662782"/>
          <a:ext cx="3168352" cy="97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580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0606326"/>
              </p:ext>
            </p:extLst>
          </p:nvPr>
        </p:nvGraphicFramePr>
        <p:xfrm>
          <a:off x="1259632" y="1052736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59832" y="20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39924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3000" y="753418"/>
            <a:ext cx="837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Personas entrevistadas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1391"/>
              </p:ext>
            </p:extLst>
          </p:nvPr>
        </p:nvGraphicFramePr>
        <p:xfrm>
          <a:off x="1439823" y="1150492"/>
          <a:ext cx="609981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15">
                  <a:extLst>
                    <a:ext uri="{9D8B030D-6E8A-4147-A177-3AD203B41FA5}">
                      <a16:colId xmlns:a16="http://schemas.microsoft.com/office/drawing/2014/main" val="84012615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82883088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3565037171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6553452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1778744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Entidad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Cargo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Tipo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17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Ramiro Ayo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Fuentes Cristalinas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Administrador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Entidad Privada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627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Ruth Chalá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Fuentes Cristalinas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Administrador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Entidad Privada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200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Santiago Revelo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Balneario El Tingo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Recaudador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Entidad pública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04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Angélica Bermúdez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Balneario El Tingo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Recaudador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Entidad pública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72791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3000" y="2702235"/>
            <a:ext cx="8373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Personas encuestadas</a:t>
            </a:r>
          </a:p>
          <a:p>
            <a:pPr algn="just"/>
            <a:r>
              <a:rPr lang="es-MX" dirty="0" smtClean="0"/>
              <a:t>Para esto se tomó en cuenta el promedio anual de visitas de ambos lugares y se lo sumó</a:t>
            </a:r>
          </a:p>
          <a:p>
            <a:pPr algn="just"/>
            <a:r>
              <a:rPr lang="es-MX" dirty="0" smtClean="0"/>
              <a:t>El Tingo 175.611 visitantes </a:t>
            </a:r>
          </a:p>
          <a:p>
            <a:pPr algn="just"/>
            <a:r>
              <a:rPr lang="es-MX" dirty="0" smtClean="0"/>
              <a:t>Fuentes Cristalinas 10.518 visitantes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907704" y="4311959"/>
                <a:ext cx="5464616" cy="687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186.129∗ 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0.5∗0.5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186.129−1</m:t>
                              </m:r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0.5∗0.5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=384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11959"/>
                <a:ext cx="5464616" cy="687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453284" y="5194596"/>
            <a:ext cx="837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Las encuestas se las aplicó a 384 personas entre El Tingo y Fuentes Cristalinas</a:t>
            </a:r>
          </a:p>
        </p:txBody>
      </p:sp>
    </p:spTree>
    <p:extLst>
      <p:ext uri="{BB962C8B-B14F-4D97-AF65-F5344CB8AC3E}">
        <p14:creationId xmlns:p14="http://schemas.microsoft.com/office/powerpoint/2010/main" val="15460514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1250</Words>
  <Application>Microsoft Office PowerPoint</Application>
  <PresentationFormat>Presentación en pantalla (4:3)</PresentationFormat>
  <Paragraphs>249</Paragraphs>
  <Slides>24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Diseño predeterminado</vt:lpstr>
      <vt:lpstr>CorelDRAW</vt:lpstr>
      <vt:lpstr>Presentación de PowerPoint</vt:lpstr>
      <vt:lpstr>Justificación y planteamiento del problema</vt:lpstr>
      <vt:lpstr>Antecedentes</vt:lpstr>
      <vt:lpstr>OBJETIVOS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Plantilla de Planificación</vt:lpstr>
      <vt:lpstr>RESULTADOS - BALNEARIO EL TINGO</vt:lpstr>
      <vt:lpstr>BALNEARIO EL TINGO</vt:lpstr>
      <vt:lpstr>BALNEARIO EL TINGO</vt:lpstr>
      <vt:lpstr>BALNEARIO EL TINGO</vt:lpstr>
      <vt:lpstr>BALNEARIO FUENTES CRISTALINAS</vt:lpstr>
      <vt:lpstr>BALNEARIO FUENTES CRISTALINAS</vt:lpstr>
      <vt:lpstr>BALNEARIO EL TINGO</vt:lpstr>
      <vt:lpstr>BALNEARIO FUENTES CRISTALINAS</vt:lpstr>
      <vt:lpstr>COMPARATIVA</vt:lpstr>
      <vt:lpstr>Propuesta para El Tingo</vt:lpstr>
      <vt:lpstr>Propuesta para Fuentes Cristalinas</vt:lpstr>
      <vt:lpstr>Conclusiones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Diego Imbaquingo</cp:lastModifiedBy>
  <cp:revision>276</cp:revision>
  <dcterms:created xsi:type="dcterms:W3CDTF">2008-08-08T13:28:34Z</dcterms:created>
  <dcterms:modified xsi:type="dcterms:W3CDTF">2020-01-09T17:40:54Z</dcterms:modified>
</cp:coreProperties>
</file>