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notesMasterIdLst>
    <p:notesMasterId r:id="rId34"/>
  </p:notesMasterIdLst>
  <p:sldIdLst>
    <p:sldId id="280" r:id="rId3"/>
    <p:sldId id="320" r:id="rId4"/>
    <p:sldId id="265" r:id="rId5"/>
    <p:sldId id="258" r:id="rId6"/>
    <p:sldId id="260" r:id="rId7"/>
    <p:sldId id="285" r:id="rId8"/>
    <p:sldId id="300" r:id="rId9"/>
    <p:sldId id="264" r:id="rId10"/>
    <p:sldId id="325" r:id="rId11"/>
    <p:sldId id="268" r:id="rId12"/>
    <p:sldId id="266" r:id="rId13"/>
    <p:sldId id="269" r:id="rId14"/>
    <p:sldId id="272" r:id="rId15"/>
    <p:sldId id="270" r:id="rId16"/>
    <p:sldId id="326" r:id="rId17"/>
    <p:sldId id="287" r:id="rId18"/>
    <p:sldId id="271" r:id="rId19"/>
    <p:sldId id="273" r:id="rId20"/>
    <p:sldId id="278" r:id="rId21"/>
    <p:sldId id="327" r:id="rId22"/>
    <p:sldId id="329" r:id="rId23"/>
    <p:sldId id="330" r:id="rId24"/>
    <p:sldId id="328" r:id="rId25"/>
    <p:sldId id="279" r:id="rId26"/>
    <p:sldId id="281" r:id="rId27"/>
    <p:sldId id="282" r:id="rId28"/>
    <p:sldId id="283" r:id="rId29"/>
    <p:sldId id="322" r:id="rId30"/>
    <p:sldId id="323" r:id="rId31"/>
    <p:sldId id="324" r:id="rId32"/>
    <p:sldId id="331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D3C889"/>
    <a:srgbClr val="D79185"/>
    <a:srgbClr val="CFD488"/>
    <a:srgbClr val="2E5692"/>
    <a:srgbClr val="ACD28A"/>
    <a:srgbClr val="33CCCC"/>
    <a:srgbClr val="008080"/>
    <a:srgbClr val="33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305" autoAdjust="0"/>
  </p:normalViewPr>
  <p:slideViewPr>
    <p:cSldViewPr snapToGrid="0">
      <p:cViewPr varScale="1">
        <p:scale>
          <a:sx n="67" d="100"/>
          <a:sy n="67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mprimir\expo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mprimir\exp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mprimir\exp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mprimir\exp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mprimir\exp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AppData\Roaming\Microsoft\Excel\promedio%20de%20ingresos%20y%20utilidades%20(version%201).xlsb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Documents\promedio%20de%20ingresos%20y%20utilidad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mprimir\expo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mprimir\expo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mprimir\expo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Documents\promedio%20de%20ingresos%20y%20utilidad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Documents\promedio%20de%20ingresos%20y%20utilidad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Documents\promedio%20de%20ingresos%20y%20utilidade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Documents\promedio%20de%20ingresos%20y%20utilidade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Desktop\Libro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2014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TABLAS%20FINALES\Graficos%20de%20exportaciones%20final%20ya%20con%20todas%20las%20corfrecion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AppData\Roaming\Microsoft\Excel\paises-y-puertos-final%20(version%201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59166812758948E-4"/>
          <c:y val="0.10400173071564184"/>
          <c:w val="0.73020648562832591"/>
          <c:h val="0.86107759494520242"/>
        </c:manualLayout>
      </c:layout>
      <c:pie3DChart>
        <c:varyColors val="1"/>
        <c:ser>
          <c:idx val="0"/>
          <c:order val="0"/>
          <c:tx>
            <c:strRef>
              <c:f>Hoja1!$H$1</c:f>
              <c:strCache>
                <c:ptCount val="1"/>
                <c:pt idx="0">
                  <c:v>Porcentaje de producción 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50-4CEB-93C4-3FB8A8591B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50-4CEB-93C4-3FB8A8591B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50-4CEB-93C4-3FB8A8591B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50-4CEB-93C4-3FB8A8591B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E50-4CEB-93C4-3FB8A8591B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E50-4CEB-93C4-3FB8A8591B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E50-4CEB-93C4-3FB8A8591B9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E50-4CEB-93C4-3FB8A8591B9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E50-4CEB-93C4-3FB8A8591B9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E50-4CEB-93C4-3FB8A8591B9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E50-4CEB-93C4-3FB8A8591B9C}"/>
              </c:ext>
            </c:extLst>
          </c:dPt>
          <c:dLbls>
            <c:dLbl>
              <c:idx val="0"/>
              <c:layout>
                <c:manualLayout>
                  <c:x val="-4.7507229301802074E-2"/>
                  <c:y val="-0.404504636374208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50-4CEB-93C4-3FB8A8591B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50-4CEB-93C4-3FB8A8591B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50-4CEB-93C4-3FB8A8591B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257217847769029E-2"/>
                  <c:y val="0.195604403616214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50-4CEB-93C4-3FB8A8591B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E50-4CEB-93C4-3FB8A8591B9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E50-4CEB-93C4-3FB8A8591B9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E50-4CEB-93C4-3FB8A8591B9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E50-4CEB-93C4-3FB8A8591B9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E50-4CEB-93C4-3FB8A8591B9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E50-4CEB-93C4-3FB8A8591B9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E50-4CEB-93C4-3FB8A8591B9C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Hoja1!$A$2:$A$12</c:f>
              <c:strCache>
                <c:ptCount val="11"/>
                <c:pt idx="0">
                  <c:v>Guayas</c:v>
                </c:pt>
                <c:pt idx="1">
                  <c:v>El Oro</c:v>
                </c:pt>
                <c:pt idx="2">
                  <c:v>Los Ríos</c:v>
                </c:pt>
                <c:pt idx="3">
                  <c:v>Imbabura</c:v>
                </c:pt>
                <c:pt idx="4">
                  <c:v>Manabí</c:v>
                </c:pt>
                <c:pt idx="5">
                  <c:v>Carchi</c:v>
                </c:pt>
                <c:pt idx="6">
                  <c:v>Santa Elena</c:v>
                </c:pt>
                <c:pt idx="7">
                  <c:v>Loja</c:v>
                </c:pt>
                <c:pt idx="8">
                  <c:v>Esmeraldas</c:v>
                </c:pt>
                <c:pt idx="9">
                  <c:v>Azuay</c:v>
                </c:pt>
                <c:pt idx="10">
                  <c:v>Cañar</c:v>
                </c:pt>
              </c:strCache>
            </c:strRef>
          </c:cat>
          <c:val>
            <c:numRef>
              <c:f>Hoja1!$H$2:$H$12</c:f>
              <c:numCache>
                <c:formatCode>0%</c:formatCode>
                <c:ptCount val="11"/>
                <c:pt idx="0">
                  <c:v>0.96779999999999999</c:v>
                </c:pt>
                <c:pt idx="1">
                  <c:v>1.0999999999999999E-2</c:v>
                </c:pt>
                <c:pt idx="2">
                  <c:v>6.1999999999999998E-3</c:v>
                </c:pt>
                <c:pt idx="3">
                  <c:v>6.1999999999999998E-3</c:v>
                </c:pt>
                <c:pt idx="4">
                  <c:v>5.0000000000000001E-3</c:v>
                </c:pt>
                <c:pt idx="5">
                  <c:v>1.2999999999999999E-3</c:v>
                </c:pt>
                <c:pt idx="6">
                  <c:v>1.1000000000000001E-3</c:v>
                </c:pt>
                <c:pt idx="7">
                  <c:v>1E-3</c:v>
                </c:pt>
                <c:pt idx="8">
                  <c:v>2.9999999999999997E-4</c:v>
                </c:pt>
                <c:pt idx="9">
                  <c:v>2.0000000000000001E-4</c:v>
                </c:pt>
                <c:pt idx="10">
                  <c:v>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E50-4CEB-93C4-3FB8A8591B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02722398803382"/>
          <c:y val="0.15351719958365401"/>
          <c:w val="0.19789972040977624"/>
          <c:h val="0.732146981627296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Hoja2!$C$2</c:f>
              <c:strCache>
                <c:ptCount val="1"/>
                <c:pt idx="0">
                  <c:v>Toneladas mango orgánico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Hoja2!$A$3:$A$7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Hoja2!$C$3:$C$7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44</c:v>
                </c:pt>
                <c:pt idx="3">
                  <c:v>728</c:v>
                </c:pt>
                <c:pt idx="4">
                  <c:v>972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B2-46F6-B6D2-A60B777BB3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92126632"/>
        <c:axId val="392128592"/>
      </c:scatterChart>
      <c:valAx>
        <c:axId val="392126632"/>
        <c:scaling>
          <c:orientation val="minMax"/>
          <c:max val="2018"/>
          <c:min val="201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2128592"/>
        <c:crosses val="autoZero"/>
        <c:crossBetween val="midCat"/>
        <c:majorUnit val="1"/>
      </c:valAx>
      <c:valAx>
        <c:axId val="39212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2126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/>
              <a:t>Cantidad de empresas exportadoras</a:t>
            </a:r>
          </a:p>
        </c:rich>
      </c:tx>
      <c:layout>
        <c:manualLayout>
          <c:xMode val="edge"/>
          <c:yMode val="edge"/>
          <c:x val="0.33045410628019323"/>
          <c:y val="3.6376351361623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6589371980676324"/>
          <c:y val="0.15359236850147279"/>
          <c:w val="0.70512077294685993"/>
          <c:h val="0.62891428599127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Hoja1!$B$3:$B$7</c:f>
              <c:strCache>
                <c:ptCount val="5"/>
                <c:pt idx="0">
                  <c:v>23</c:v>
                </c:pt>
                <c:pt idx="1">
                  <c:v>26</c:v>
                </c:pt>
                <c:pt idx="2">
                  <c:v>36</c:v>
                </c:pt>
                <c:pt idx="3">
                  <c:v>38</c:v>
                </c:pt>
                <c:pt idx="4">
                  <c:v>38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8B-4C13-AB93-037E197BD77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558E-3"/>
                  <c:y val="-4.62962962962967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8B-4C13-AB93-037E197BD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8B-4C13-AB93-037E197BD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8B-4C13-AB93-037E197BD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8B-4C13-AB93-037E197BD7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Hoja1!$C$3:$C$7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Hoja1!$B$3:$B$7</c:f>
              <c:numCache>
                <c:formatCode>General</c:formatCode>
                <c:ptCount val="5"/>
                <c:pt idx="0">
                  <c:v>23</c:v>
                </c:pt>
                <c:pt idx="1">
                  <c:v>26</c:v>
                </c:pt>
                <c:pt idx="2">
                  <c:v>36</c:v>
                </c:pt>
                <c:pt idx="3">
                  <c:v>38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8B-4C13-AB93-037E197BD7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2130944"/>
        <c:axId val="392128984"/>
      </c:barChart>
      <c:catAx>
        <c:axId val="392130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92128984"/>
        <c:crosses val="autoZero"/>
        <c:auto val="1"/>
        <c:lblAlgn val="ctr"/>
        <c:lblOffset val="100"/>
        <c:noMultiLvlLbl val="0"/>
      </c:catAx>
      <c:valAx>
        <c:axId val="39212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Número de empresas</a:t>
                </a:r>
              </a:p>
            </c:rich>
          </c:tx>
          <c:layout>
            <c:manualLayout>
              <c:xMode val="edge"/>
              <c:yMode val="edge"/>
              <c:x val="8.3091787439613526E-2"/>
              <c:y val="0.32010726506903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9213094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es-EC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mercado </a:t>
            </a:r>
            <a:r>
              <a:rPr lang="en-US" dirty="0" err="1"/>
              <a:t>empresas</a:t>
            </a:r>
            <a:r>
              <a:rPr lang="en-US" dirty="0"/>
              <a:t>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6.8866324027679893E-2"/>
          <c:y val="0.14575479982386438"/>
          <c:w val="0.54939190180764375"/>
          <c:h val="0.63063020328488828"/>
        </c:manualLayout>
      </c:layout>
      <c:pieChart>
        <c:varyColors val="1"/>
        <c:ser>
          <c:idx val="0"/>
          <c:order val="0"/>
          <c:tx>
            <c:strRef>
              <c:f>Hoja3!$F$1</c:f>
              <c:strCache>
                <c:ptCount val="1"/>
                <c:pt idx="0">
                  <c:v>Participación en el mercado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55-4C0D-AA43-E52010465D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55-4C0D-AA43-E52010465D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55-4C0D-AA43-E52010465D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55-4C0D-AA43-E52010465D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55-4C0D-AA43-E52010465D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Hoja3!$B$2:$B$6</c:f>
              <c:strCache>
                <c:ptCount val="5"/>
                <c:pt idx="0">
                  <c:v>Exportaciones Durexporta S.A. </c:v>
                </c:pt>
                <c:pt idx="1">
                  <c:v>Refin S.A. </c:v>
                </c:pt>
                <c:pt idx="2">
                  <c:v>Bresson S.A. </c:v>
                </c:pt>
                <c:pt idx="3">
                  <c:v>Pivano S.A. </c:v>
                </c:pt>
                <c:pt idx="4">
                  <c:v>Otros</c:v>
                </c:pt>
              </c:strCache>
            </c:strRef>
          </c:cat>
          <c:val>
            <c:numRef>
              <c:f>Hoja3!$F$2:$F$6</c:f>
              <c:numCache>
                <c:formatCode>0%</c:formatCode>
                <c:ptCount val="5"/>
                <c:pt idx="0">
                  <c:v>0.27860000000000001</c:v>
                </c:pt>
                <c:pt idx="1">
                  <c:v>0.13919999999999999</c:v>
                </c:pt>
                <c:pt idx="2">
                  <c:v>0.1226</c:v>
                </c:pt>
                <c:pt idx="3">
                  <c:v>8.5000000000000006E-2</c:v>
                </c:pt>
                <c:pt idx="4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55-4C0D-AA43-E52010465D4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Empresas sostenibles en el tiempo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E2-4BB5-9CC0-4E73CF9B46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E2-4BB5-9CC0-4E73CF9B4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Hoja5!$D$3:$D$4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Hoja5!$B$3:$B$4</c:f>
              <c:numCache>
                <c:formatCode>0%</c:formatCode>
                <c:ptCount val="2"/>
                <c:pt idx="0">
                  <c:v>0.16216216216216217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E2-4BB5-9CC0-4E73CF9B46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9492563429572"/>
          <c:y val="5.0925925925925923E-2"/>
          <c:w val="0.75534951881014878"/>
          <c:h val="0.53078667249927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Hoja6!$B$1</c:f>
              <c:strCache>
                <c:ptCount val="1"/>
                <c:pt idx="0">
                  <c:v>FOB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20-4A7F-97E2-E74A6ED174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820-4A7F-97E2-E74A6ED174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20-4A7F-97E2-E74A6ED174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820-4A7F-97E2-E74A6ED174E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20-4A7F-97E2-E74A6ED17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20-4A7F-97E2-E74A6ED17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20-4A7F-97E2-E74A6ED17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20-4A7F-97E2-E74A6ED17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Hoja6!$A$2:$A$5</c:f>
              <c:strCache>
                <c:ptCount val="4"/>
                <c:pt idx="0">
                  <c:v> Durexporta S.A. </c:v>
                </c:pt>
                <c:pt idx="1">
                  <c:v>Refin S.A. </c:v>
                </c:pt>
                <c:pt idx="2">
                  <c:v>Pivano S.A. </c:v>
                </c:pt>
                <c:pt idx="3">
                  <c:v>Bresson S.A. </c:v>
                </c:pt>
              </c:strCache>
            </c:strRef>
          </c:cat>
          <c:val>
            <c:numRef>
              <c:f>Hoja6!$B$2:$B$5</c:f>
              <c:numCache>
                <c:formatCode>#,##0</c:formatCode>
                <c:ptCount val="4"/>
                <c:pt idx="0">
                  <c:v>64768953</c:v>
                </c:pt>
                <c:pt idx="1">
                  <c:v>24070521</c:v>
                </c:pt>
                <c:pt idx="2">
                  <c:v>22782525</c:v>
                </c:pt>
                <c:pt idx="3">
                  <c:v>21200439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20-4A7F-97E2-E74A6ED174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2131728"/>
        <c:axId val="510129320"/>
      </c:barChart>
      <c:catAx>
        <c:axId val="3921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0129320"/>
        <c:crosses val="autoZero"/>
        <c:auto val="1"/>
        <c:lblAlgn val="ctr"/>
        <c:lblOffset val="100"/>
        <c:noMultiLvlLbl val="0"/>
      </c:catAx>
      <c:valAx>
        <c:axId val="51012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FOB </a:t>
                </a:r>
                <a:r>
                  <a:rPr lang="en-US" dirty="0" err="1"/>
                  <a:t>millones</a:t>
                </a:r>
                <a:r>
                  <a:rPr lang="en-US" dirty="0"/>
                  <a:t>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21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Hoja6!$C$1</c:f>
              <c:strCache>
                <c:ptCount val="1"/>
                <c:pt idx="0">
                  <c:v>Toneladas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9D-480C-88D6-27651DEDC05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19D-480C-88D6-27651DEDC0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9D-480C-88D6-27651DEDC05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19D-480C-88D6-27651DEDC05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9D-480C-88D6-27651DEDC0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9D-480C-88D6-27651DEDC0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9D-480C-88D6-27651DEDC0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9D-480C-88D6-27651DEDC0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Hoja6!$A$2:$A$5</c:f>
              <c:strCache>
                <c:ptCount val="4"/>
                <c:pt idx="0">
                  <c:v> Durexporta S.A. </c:v>
                </c:pt>
                <c:pt idx="1">
                  <c:v>Refin S.A. </c:v>
                </c:pt>
                <c:pt idx="2">
                  <c:v>Pivano S.A. </c:v>
                </c:pt>
                <c:pt idx="3">
                  <c:v>Bresson S.A. </c:v>
                </c:pt>
              </c:strCache>
            </c:strRef>
          </c:cat>
          <c:val>
            <c:numRef>
              <c:f>Hoja6!$C$2:$C$5</c:f>
              <c:numCache>
                <c:formatCode>#,##0</c:formatCode>
                <c:ptCount val="4"/>
                <c:pt idx="0">
                  <c:v>53939.025000000001</c:v>
                </c:pt>
                <c:pt idx="1">
                  <c:v>24384.620999999999</c:v>
                </c:pt>
                <c:pt idx="2">
                  <c:v>30475.434180000004</c:v>
                </c:pt>
                <c:pt idx="3">
                  <c:v>21976.331970000003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9D-480C-88D6-27651DEDC0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0130496"/>
        <c:axId val="510124616"/>
      </c:barChart>
      <c:catAx>
        <c:axId val="51013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0124616"/>
        <c:crosses val="autoZero"/>
        <c:auto val="1"/>
        <c:lblAlgn val="ctr"/>
        <c:lblOffset val="100"/>
        <c:noMultiLvlLbl val="0"/>
      </c:catAx>
      <c:valAx>
        <c:axId val="51012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Miles de Toneladas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013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220422646036"/>
          <c:y val="6.3492063492063489E-2"/>
          <c:w val="0.83118018696817297"/>
          <c:h val="0.72532147767243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Hoja6!$D$1</c:f>
              <c:strCache>
                <c:ptCount val="1"/>
                <c:pt idx="0">
                  <c:v>Número de exportaciones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B7-4931-9CD2-EF929A10F8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0B7-4931-9CD2-EF929A10F8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B7-4931-9CD2-EF929A10F8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0B7-4931-9CD2-EF929A10F8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Hoja6!$A$2:$A$5</c:f>
              <c:strCache>
                <c:ptCount val="4"/>
                <c:pt idx="0">
                  <c:v> Durexporta S.A. </c:v>
                </c:pt>
                <c:pt idx="1">
                  <c:v>Refin S.A. </c:v>
                </c:pt>
                <c:pt idx="2">
                  <c:v>Pivano S.A. </c:v>
                </c:pt>
                <c:pt idx="3">
                  <c:v>Bresson S.A. </c:v>
                </c:pt>
              </c:strCache>
            </c:strRef>
          </c:cat>
          <c:val>
            <c:numRef>
              <c:f>Hoja6!$D$2:$D$5</c:f>
              <c:numCache>
                <c:formatCode>#,##0</c:formatCode>
                <c:ptCount val="4"/>
                <c:pt idx="0" formatCode="General">
                  <c:v>927</c:v>
                </c:pt>
                <c:pt idx="1">
                  <c:v>1292</c:v>
                </c:pt>
                <c:pt idx="2">
                  <c:v>1456</c:v>
                </c:pt>
                <c:pt idx="3">
                  <c:v>1113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7-4931-9CD2-EF929A10F8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0127360"/>
        <c:axId val="510127752"/>
      </c:barChart>
      <c:catAx>
        <c:axId val="51012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0127752"/>
        <c:crosses val="autoZero"/>
        <c:auto val="1"/>
        <c:lblAlgn val="ctr"/>
        <c:lblOffset val="100"/>
        <c:noMultiLvlLbl val="0"/>
      </c:catAx>
      <c:valAx>
        <c:axId val="51012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Número</a:t>
                </a:r>
                <a:r>
                  <a:rPr lang="en-US" dirty="0"/>
                  <a:t> de </a:t>
                </a:r>
                <a:r>
                  <a:rPr lang="en-US" dirty="0" err="1"/>
                  <a:t>exportaciones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012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Hoja5!$B$8</c:f>
              <c:strCache>
                <c:ptCount val="1"/>
                <c:pt idx="0">
                  <c:v>Exportaciones no Tradicionales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Hoja5!$A$9:$A$13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Hoja5!$B$9:$B$13</c:f>
              <c:numCache>
                <c:formatCode>General</c:formatCode>
                <c:ptCount val="5"/>
                <c:pt idx="0">
                  <c:v>6173000000</c:v>
                </c:pt>
                <c:pt idx="1">
                  <c:v>5365890000</c:v>
                </c:pt>
                <c:pt idx="2">
                  <c:v>4881232000</c:v>
                </c:pt>
                <c:pt idx="3">
                  <c:v>5085581000</c:v>
                </c:pt>
                <c:pt idx="4">
                  <c:v>5209487000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6A-4861-8147-60F7A9F7C393}"/>
            </c:ext>
          </c:extLst>
        </c:ser>
        <c:ser>
          <c:idx val="1"/>
          <c:order val="1"/>
          <c:tx>
            <c:strRef>
              <c:f>Hoja5!$C$8</c:f>
              <c:strCache>
                <c:ptCount val="1"/>
                <c:pt idx="0">
                  <c:v>Exportaciones de Mango (USD)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0.18%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6A-4861-8147-60F7A9F7C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0.85%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16A-4861-8147-60F7A9F7C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1.20%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6A-4861-8147-60F7A9F7C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16A-4861-8147-60F7A9F7C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1.17%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6A-4861-8147-60F7A9F7C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Hoja5!$A$9:$A$13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Hoja5!$C$9:$C$13</c:f>
              <c:numCache>
                <c:formatCode>General</c:formatCode>
                <c:ptCount val="5"/>
                <c:pt idx="0">
                  <c:v>11192012</c:v>
                </c:pt>
                <c:pt idx="1">
                  <c:v>45881935</c:v>
                </c:pt>
                <c:pt idx="2">
                  <c:v>56655543</c:v>
                </c:pt>
                <c:pt idx="3">
                  <c:v>50731326</c:v>
                </c:pt>
                <c:pt idx="4">
                  <c:v>58180291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6A-4861-8147-60F7A9F7C3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0128144"/>
        <c:axId val="510125008"/>
      </c:barChart>
      <c:catAx>
        <c:axId val="51012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0125008"/>
        <c:crosses val="autoZero"/>
        <c:auto val="1"/>
        <c:lblAlgn val="ctr"/>
        <c:lblOffset val="100"/>
        <c:noMultiLvlLbl val="0"/>
      </c:catAx>
      <c:valAx>
        <c:axId val="5101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Influencia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012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29218107261091"/>
          <c:y val="3.708385517068926E-2"/>
          <c:w val="0.56970781892738909"/>
          <c:h val="0.925832289658621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40A-429D-97D6-1BBF238D6D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Hoja1!$A$3:$A$13</c:f>
              <c:strCache>
                <c:ptCount val="11"/>
                <c:pt idx="0">
                  <c:v>Exportaciones Durexporta S.A.</c:v>
                </c:pt>
                <c:pt idx="1">
                  <c:v>Pivano S.A</c:v>
                </c:pt>
                <c:pt idx="2">
                  <c:v>Refin S.A</c:v>
                </c:pt>
                <c:pt idx="3">
                  <c:v>Bresson S.A</c:v>
                </c:pt>
                <c:pt idx="4">
                  <c:v>Blix S.A.</c:v>
                </c:pt>
                <c:pt idx="5">
                  <c:v>Agrícola Victoriosa  Agrivicsa S.A.</c:v>
                </c:pt>
                <c:pt idx="6">
                  <c:v>Ariegra S.A.</c:v>
                </c:pt>
                <c:pt idx="7">
                  <c:v>Compañía Agrícola Ganadera S.A.</c:v>
                </c:pt>
                <c:pt idx="8">
                  <c:v>Exofrut S.A.</c:v>
                </c:pt>
                <c:pt idx="9">
                  <c:v>Pilot S.A.</c:v>
                </c:pt>
                <c:pt idx="10">
                  <c:v>Somecet S.A.</c:v>
                </c:pt>
              </c:strCache>
            </c:strRef>
          </c:cat>
          <c:val>
            <c:numRef>
              <c:f>Hoja1!$H$3:$H$13</c:f>
              <c:numCache>
                <c:formatCode>0.00%</c:formatCode>
                <c:ptCount val="11"/>
                <c:pt idx="0">
                  <c:v>0.49909999999999999</c:v>
                </c:pt>
                <c:pt idx="1">
                  <c:v>8.8999999999999996E-2</c:v>
                </c:pt>
                <c:pt idx="2">
                  <c:v>0.1951</c:v>
                </c:pt>
                <c:pt idx="3">
                  <c:v>6.0999999999999999E-2</c:v>
                </c:pt>
                <c:pt idx="4">
                  <c:v>3.4000000000000002E-2</c:v>
                </c:pt>
                <c:pt idx="5">
                  <c:v>3.0099999999999998E-2</c:v>
                </c:pt>
                <c:pt idx="6">
                  <c:v>2.3099999999999999E-2</c:v>
                </c:pt>
                <c:pt idx="7">
                  <c:v>2.5700000000000001E-2</c:v>
                </c:pt>
                <c:pt idx="8">
                  <c:v>1.5900000000000001E-2</c:v>
                </c:pt>
                <c:pt idx="9">
                  <c:v>1.12E-2</c:v>
                </c:pt>
                <c:pt idx="10">
                  <c:v>1.5699999999999999E-2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F4-4E30-B56E-EF2376E6C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10123832"/>
        <c:axId val="510125400"/>
      </c:barChart>
      <c:catAx>
        <c:axId val="510123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1000" dirty="0"/>
                  <a:t>Empresas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10125400"/>
        <c:crosses val="autoZero"/>
        <c:auto val="1"/>
        <c:lblAlgn val="ctr"/>
        <c:lblOffset val="100"/>
        <c:noMultiLvlLbl val="0"/>
      </c:catAx>
      <c:valAx>
        <c:axId val="510125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1100" dirty="0"/>
                  <a:t>Porcentaje de Ingresos obtenidos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.00%" sourceLinked="1"/>
        <c:majorTickMark val="out"/>
        <c:minorTickMark val="none"/>
        <c:tickLblPos val="nextTo"/>
        <c:crossAx val="51012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800" dirty="0">
                <a:effectLst/>
              </a:rPr>
              <a:t>Utilidades obtenidas</a:t>
            </a:r>
            <a:endParaRPr lang="es-EC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Hoja1!$G$20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AF-4F02-99DF-95284CD0DE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AF-4F02-99DF-95284CD0DE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AF-4F02-99DF-95284CD0DE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AF-4F02-99DF-95284CD0DE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AF-4F02-99DF-95284CD0DE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AF-4F02-99DF-95284CD0DE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AF-4F02-99DF-95284CD0DE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1AF-4F02-99DF-95284CD0DE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1AF-4F02-99DF-95284CD0DED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1AF-4F02-99DF-95284CD0DED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1AF-4F02-99DF-95284CD0DED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377437295488322E-4"/>
                  <c:y val="5.59676087387317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0.1%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1AF-4F02-99DF-95284CD0DE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Hoja1!$A$21:$A$31</c:f>
              <c:strCache>
                <c:ptCount val="11"/>
                <c:pt idx="0">
                  <c:v>Exportaciones Durexporta S.A.</c:v>
                </c:pt>
                <c:pt idx="1">
                  <c:v>Pivano S.A</c:v>
                </c:pt>
                <c:pt idx="2">
                  <c:v>Refin S.A</c:v>
                </c:pt>
                <c:pt idx="3">
                  <c:v>Bresson S.A</c:v>
                </c:pt>
                <c:pt idx="4">
                  <c:v>Blix S.A.</c:v>
                </c:pt>
                <c:pt idx="5">
                  <c:v>Agrícola Victoriosa S.A.</c:v>
                </c:pt>
                <c:pt idx="6">
                  <c:v>Ariegra S.A.</c:v>
                </c:pt>
                <c:pt idx="7">
                  <c:v>Compañía Agrícola Ganadera</c:v>
                </c:pt>
                <c:pt idx="8">
                  <c:v>Exofrut S.A.</c:v>
                </c:pt>
                <c:pt idx="9">
                  <c:v>Pilot S.A.</c:v>
                </c:pt>
                <c:pt idx="10">
                  <c:v>Somecet S.A.</c:v>
                </c:pt>
              </c:strCache>
            </c:strRef>
          </c:cat>
          <c:val>
            <c:numRef>
              <c:f>Hoja1!$G$21:$G$31</c:f>
              <c:numCache>
                <c:formatCode>_("$"* #,##0.00_);_("$"* \(#,##0.00\);_("$"* "-"??_);_(@_)</c:formatCode>
                <c:ptCount val="11"/>
                <c:pt idx="0">
                  <c:v>526438.86</c:v>
                </c:pt>
                <c:pt idx="1">
                  <c:v>865766.56</c:v>
                </c:pt>
                <c:pt idx="2">
                  <c:v>597569.86</c:v>
                </c:pt>
                <c:pt idx="3">
                  <c:v>227795.83</c:v>
                </c:pt>
                <c:pt idx="4">
                  <c:v>83335.239999999991</c:v>
                </c:pt>
                <c:pt idx="5">
                  <c:v>455286.18000000005</c:v>
                </c:pt>
                <c:pt idx="6">
                  <c:v>217262.84</c:v>
                </c:pt>
                <c:pt idx="7">
                  <c:v>917442.4</c:v>
                </c:pt>
                <c:pt idx="8">
                  <c:v>162929.94</c:v>
                </c:pt>
                <c:pt idx="9">
                  <c:v>5840.55</c:v>
                </c:pt>
                <c:pt idx="10">
                  <c:v>85031.15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1AF-4F02-99DF-95284CD0DE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6062573445647"/>
          <c:y val="0.11724641931016649"/>
          <c:w val="0.83376247640182866"/>
          <c:h val="0.6974042556385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E569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905392073580056E-3"/>
                  <c:y val="1.7499712701567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D1-4948-9D80-A6D405A6A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Hoja1!$B$13:$F$13</c:f>
              <c:numCache>
                <c:formatCode>General</c:formatCode>
                <c:ptCount val="5"/>
                <c:pt idx="0">
                  <c:v>170.108</c:v>
                </c:pt>
                <c:pt idx="1">
                  <c:v>60.133000000000003</c:v>
                </c:pt>
                <c:pt idx="2">
                  <c:v>82.245999999999995</c:v>
                </c:pt>
                <c:pt idx="3">
                  <c:v>70.16</c:v>
                </c:pt>
                <c:pt idx="4">
                  <c:v>90.718000000000004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6E-44FD-B4BE-642DF9DE42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663584"/>
        <c:axId val="390662800"/>
      </c:barChart>
      <c:catAx>
        <c:axId val="390663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dirty="0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0662800"/>
        <c:crosses val="autoZero"/>
        <c:auto val="1"/>
        <c:lblAlgn val="ctr"/>
        <c:lblOffset val="100"/>
        <c:noMultiLvlLbl val="0"/>
      </c:catAx>
      <c:valAx>
        <c:axId val="39066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dirty="0"/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066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Empleo</a:t>
            </a:r>
            <a:r>
              <a:rPr lang="en-US" dirty="0"/>
              <a:t> - </a:t>
            </a:r>
            <a:r>
              <a:rPr lang="en-US" dirty="0" err="1"/>
              <a:t>Producción</a:t>
            </a:r>
            <a:r>
              <a:rPr lang="en-US" dirty="0"/>
              <a:t> de mango 2014-2017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5A-4028-ADF2-C302C420BA4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5A-4028-ADF2-C302C420BA4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5A-4028-ADF2-C302C420BA4D}"/>
              </c:ext>
            </c:extLst>
          </c:dPt>
          <c:dLbls>
            <c:dLbl>
              <c:idx val="0"/>
              <c:layout>
                <c:manualLayout>
                  <c:x val="4.1123027794632786E-3"/>
                  <c:y val="-6.0470100273234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5A-4028-ADF2-C302C420BA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Hoja9!$A$1:$A$3</c:f>
              <c:strCache>
                <c:ptCount val="3"/>
                <c:pt idx="0">
                  <c:v>Trabajadores sin remuneración</c:v>
                </c:pt>
                <c:pt idx="1">
                  <c:v>Trabajadores remunerados permanentes</c:v>
                </c:pt>
                <c:pt idx="2">
                  <c:v>Trabajadores remunerados ocasionales</c:v>
                </c:pt>
              </c:strCache>
            </c:strRef>
          </c:cat>
          <c:val>
            <c:numRef>
              <c:f>Hoja9!$B$1:$B$3</c:f>
              <c:numCache>
                <c:formatCode>0%</c:formatCode>
                <c:ptCount val="3"/>
                <c:pt idx="0">
                  <c:v>0.04</c:v>
                </c:pt>
                <c:pt idx="1">
                  <c:v>0.38</c:v>
                </c:pt>
                <c:pt idx="2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5A-4028-ADF2-C302C420B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Disposición final de envases vacíos de agroquímicos 2014-2016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3C8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FF-4A79-A16B-92DE9C6438BA}"/>
              </c:ext>
            </c:extLst>
          </c:dPt>
          <c:dPt>
            <c:idx val="2"/>
            <c:invertIfNegative val="0"/>
            <c:bubble3D val="0"/>
            <c:spPr>
              <a:solidFill>
                <a:srgbClr val="ACD28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FF-4A79-A16B-92DE9C6438BA}"/>
              </c:ext>
            </c:extLst>
          </c:dPt>
          <c:dPt>
            <c:idx val="3"/>
            <c:invertIfNegative val="0"/>
            <c:bubble3D val="0"/>
            <c:spPr>
              <a:solidFill>
                <a:srgbClr val="D7918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FF-4A79-A16B-92DE9C6438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Hoja10!$B$23:$E$23</c:f>
              <c:strCache>
                <c:ptCount val="4"/>
                <c:pt idx="0">
                  <c:v>Desecha</c:v>
                </c:pt>
                <c:pt idx="1">
                  <c:v>Quema</c:v>
                </c:pt>
                <c:pt idx="2">
                  <c:v>Entierra</c:v>
                </c:pt>
                <c:pt idx="3">
                  <c:v>Gestiona</c:v>
                </c:pt>
              </c:strCache>
            </c:strRef>
          </c:cat>
          <c:val>
            <c:numRef>
              <c:f>Hoja10!$B$27:$E$27</c:f>
              <c:numCache>
                <c:formatCode>0%</c:formatCode>
                <c:ptCount val="4"/>
                <c:pt idx="0">
                  <c:v>0.19333333333333333</c:v>
                </c:pt>
                <c:pt idx="1">
                  <c:v>0.29333333333333339</c:v>
                </c:pt>
                <c:pt idx="2">
                  <c:v>6.3333333333333339E-2</c:v>
                </c:pt>
                <c:pt idx="3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F-4A79-A16B-92DE9C6438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0131280"/>
        <c:axId val="384752616"/>
      </c:barChart>
      <c:catAx>
        <c:axId val="51013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84752616"/>
        <c:crosses val="autoZero"/>
        <c:auto val="1"/>
        <c:lblAlgn val="ctr"/>
        <c:lblOffset val="100"/>
        <c:noMultiLvlLbl val="0"/>
      </c:catAx>
      <c:valAx>
        <c:axId val="38475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013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Desecho de envases de agroquímicos</a:t>
            </a:r>
          </a:p>
        </c:rich>
      </c:tx>
      <c:layout>
        <c:manualLayout>
          <c:xMode val="edge"/>
          <c:yMode val="edge"/>
          <c:x val="0.226347112860892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FD48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46-4668-8DF9-4CA9CEB85F7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46-4668-8DF9-4CA9CEB85F7C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46-4668-8DF9-4CA9CEB85F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Hoja10!$B$30:$D$30</c:f>
              <c:strCache>
                <c:ptCount val="3"/>
                <c:pt idx="0">
                  <c:v>En bolsas separdas</c:v>
                </c:pt>
                <c:pt idx="1">
                  <c:v>En la basura común</c:v>
                </c:pt>
                <c:pt idx="2">
                  <c:v>En el campo</c:v>
                </c:pt>
              </c:strCache>
            </c:strRef>
          </c:cat>
          <c:val>
            <c:numRef>
              <c:f>Hoja10!$B$34:$D$34</c:f>
              <c:numCache>
                <c:formatCode>0%</c:formatCode>
                <c:ptCount val="3"/>
                <c:pt idx="0">
                  <c:v>0.26</c:v>
                </c:pt>
                <c:pt idx="1">
                  <c:v>0.39666666666666667</c:v>
                </c:pt>
                <c:pt idx="2">
                  <c:v>0.34333333333333332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846-4668-8DF9-4CA9CEB85F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09545309446324"/>
          <c:y val="0.3800546903143211"/>
          <c:w val="0.32243360531938264"/>
          <c:h val="0.36449621003885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Exportaciones Durexporta S.A.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4C-4064-B9A0-B3813AC936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16E-2"/>
                  <c:y val="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4C-4064-B9A0-B3813AC936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334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EF-4F53-B11D-79E72F574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333333333333438E-2"/>
                  <c:y val="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4C-4064-B9A0-B3813AC936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8888888888888989E-2"/>
                  <c:y val="-1.8518518518518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4C-4064-B9A0-B3813AC936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Hoja1!$B$3:$F$3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Hoja1!$B$4:$F$4</c:f>
              <c:numCache>
                <c:formatCode>_("$"* #,##0.00_);_("$"* \(#,##0.00\);_("$"* "-"??_);_(@_)</c:formatCode>
                <c:ptCount val="5"/>
                <c:pt idx="0">
                  <c:v>31748342.899999999</c:v>
                </c:pt>
                <c:pt idx="1">
                  <c:v>25194382.399999999</c:v>
                </c:pt>
                <c:pt idx="2">
                  <c:v>24882549.800000001</c:v>
                </c:pt>
                <c:pt idx="3">
                  <c:v>20409242.699999999</c:v>
                </c:pt>
                <c:pt idx="4">
                  <c:v>23001387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84C-4064-B9A0-B3813AC93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246816"/>
        <c:axId val="509247208"/>
      </c:lineChart>
      <c:catAx>
        <c:axId val="509246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09247208"/>
        <c:crosses val="autoZero"/>
        <c:auto val="1"/>
        <c:lblAlgn val="ctr"/>
        <c:lblOffset val="100"/>
        <c:noMultiLvlLbl val="0"/>
      </c:catAx>
      <c:valAx>
        <c:axId val="50924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/>
                  <a:t>Ingresos en Dólares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0924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Pivano S.A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47-4454-ABCC-91AA0AD88F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-1%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Hoja1!$B$3:$F$3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Hoja1!$B$5:$F$5</c:f>
              <c:numCache>
                <c:formatCode>_("$"* #,##0.00_);_("$"* \(#,##0.00\);_("$"* "-"??_);_(@_)</c:formatCode>
                <c:ptCount val="5"/>
                <c:pt idx="0">
                  <c:v>3494616</c:v>
                </c:pt>
                <c:pt idx="1">
                  <c:v>4422787.05</c:v>
                </c:pt>
                <c:pt idx="2">
                  <c:v>4640733.33</c:v>
                </c:pt>
                <c:pt idx="3">
                  <c:v>4899041</c:v>
                </c:pt>
                <c:pt idx="4">
                  <c:v>4868295.26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547-4454-ABCC-91AA0AD88F84}"/>
            </c:ext>
          </c:extLst>
        </c:ser>
        <c:ser>
          <c:idx val="1"/>
          <c:order val="1"/>
          <c:tx>
            <c:strRef>
              <c:f>Hoja1!$A$6</c:f>
              <c:strCache>
                <c:ptCount val="1"/>
                <c:pt idx="0">
                  <c:v>Bresson S.A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547-4454-ABCC-91AA0AD88F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1204%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-1%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Hoja1!$B$3:$F$3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Hoja1!$B$6:$F$6</c:f>
              <c:numCache>
                <c:formatCode>_("$"* #,##0.00_);_("$"* \(#,##0.00\);_("$"* "-"??_);_(@_)</c:formatCode>
                <c:ptCount val="5"/>
                <c:pt idx="0">
                  <c:v>222566.12</c:v>
                </c:pt>
                <c:pt idx="1">
                  <c:v>2901836.84</c:v>
                </c:pt>
                <c:pt idx="2">
                  <c:v>3820332.77</c:v>
                </c:pt>
                <c:pt idx="3">
                  <c:v>4196912.99</c:v>
                </c:pt>
                <c:pt idx="4">
                  <c:v>4164782.2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547-4454-ABCC-91AA0AD88F84}"/>
            </c:ext>
          </c:extLst>
        </c:ser>
        <c:ser>
          <c:idx val="2"/>
          <c:order val="2"/>
          <c:tx>
            <c:strRef>
              <c:f>Hoja1!$A$7</c:f>
              <c:strCache>
                <c:ptCount val="1"/>
                <c:pt idx="0">
                  <c:v>Agrícola Victoriosa  Agrivicsa S.A.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547-4454-ABCC-91AA0AD88F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410113646272143E-2"/>
                  <c:y val="3.28277335827347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Hoja1!$B$3:$F$3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Hoja1!$B$7:$F$7</c:f>
              <c:numCache>
                <c:formatCode>_("$"* #,##0.00_);_("$"* \(#,##0.00\);_("$"* "-"??_);_(@_)</c:formatCode>
                <c:ptCount val="5"/>
                <c:pt idx="0">
                  <c:v>1388020.24</c:v>
                </c:pt>
                <c:pt idx="1">
                  <c:v>1196236.8</c:v>
                </c:pt>
                <c:pt idx="2">
                  <c:v>1506067.2</c:v>
                </c:pt>
                <c:pt idx="3">
                  <c:v>1678918.05</c:v>
                </c:pt>
                <c:pt idx="4">
                  <c:v>1795153.12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4547-4454-ABCC-91AA0AD88F84}"/>
            </c:ext>
          </c:extLst>
        </c:ser>
        <c:ser>
          <c:idx val="3"/>
          <c:order val="3"/>
          <c:tx>
            <c:strRef>
              <c:f>Hoja1!$A$8</c:f>
              <c:strCache>
                <c:ptCount val="1"/>
                <c:pt idx="0">
                  <c:v>Compañía Agrícola Ganadera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547-4454-ABCC-91AA0AD88F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381%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883259080643955E-2"/>
                  <c:y val="2.93749014447518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23752175375113E-2"/>
                  <c:y val="5.00918942726485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061932515962745E-2"/>
                  <c:y val="4.66390621346657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547-4454-ABCC-91AA0AD88F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Hoja1!$B$3:$F$3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Hoja1!$B$8:$F$8</c:f>
              <c:numCache>
                <c:formatCode>_("$"* #,##0.00_);_("$"* \(#,##0.00\);_("$"* "-"??_);_(@_)</c:formatCode>
                <c:ptCount val="5"/>
                <c:pt idx="0">
                  <c:v>374896.63</c:v>
                </c:pt>
                <c:pt idx="1">
                  <c:v>1803120</c:v>
                </c:pt>
                <c:pt idx="2">
                  <c:v>1266576</c:v>
                </c:pt>
                <c:pt idx="3">
                  <c:v>1410812</c:v>
                </c:pt>
                <c:pt idx="4">
                  <c:v>1603672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4547-4454-ABCC-91AA0AD88F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9245640"/>
        <c:axId val="509248384"/>
      </c:lineChart>
      <c:catAx>
        <c:axId val="509245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dirty="0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9248384"/>
        <c:crosses val="autoZero"/>
        <c:auto val="1"/>
        <c:lblAlgn val="ctr"/>
        <c:lblOffset val="100"/>
        <c:noMultiLvlLbl val="0"/>
      </c:catAx>
      <c:valAx>
        <c:axId val="50924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100" dirty="0"/>
                  <a:t>Ingresos en Dólares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924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Hoja1!$A$21</c:f>
              <c:strCache>
                <c:ptCount val="1"/>
                <c:pt idx="0">
                  <c:v>Exportaciones Durexporta S.A.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54-4F8A-9494-291F7EE8BB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-21%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54-4F8A-9494-291F7EE8BB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54-4F8A-9494-291F7EE8BB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-49%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54-4F8A-9494-291F7EE8BB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54-4F8A-9494-291F7EE8BB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Hoja1!$B$20:$F$20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Hoja1!$B$21:$F$21</c:f>
              <c:numCache>
                <c:formatCode>_("$"* #,##0.00_);_("$"* \(#,##0.00\);_("$"* "-"??_);_(@_)</c:formatCode>
                <c:ptCount val="5"/>
                <c:pt idx="0">
                  <c:v>136875.18</c:v>
                </c:pt>
                <c:pt idx="1">
                  <c:v>106997.96</c:v>
                </c:pt>
                <c:pt idx="2">
                  <c:v>130493.92</c:v>
                </c:pt>
                <c:pt idx="3">
                  <c:v>66334.990000000005</c:v>
                </c:pt>
                <c:pt idx="4">
                  <c:v>85736.81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154-4F8A-9494-291F7EE8BB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9249168"/>
        <c:axId val="509248776"/>
      </c:lineChart>
      <c:catAx>
        <c:axId val="509249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09248776"/>
        <c:crosses val="autoZero"/>
        <c:auto val="1"/>
        <c:lblAlgn val="ctr"/>
        <c:lblOffset val="100"/>
        <c:noMultiLvlLbl val="0"/>
      </c:catAx>
      <c:valAx>
        <c:axId val="50924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/>
                  <a:t>Utilidades en Dólares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0924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Hoja1!$A$22</c:f>
              <c:strCache>
                <c:ptCount val="1"/>
                <c:pt idx="0">
                  <c:v>Pivano S.A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9D-4EB2-92E3-D6B55B9059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220179164263599E-2"/>
                  <c:y val="-2.45369047631326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88325922556056E-2"/>
                  <c:y val="2.78607521951833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-84%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990151416751589E-2"/>
                  <c:y val="-4.88778340376417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dk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Hoja1!$B$20:$F$20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Hoja1!$B$22:$F$22</c:f>
              <c:numCache>
                <c:formatCode>_("$"* #,##0.00_);_("$"* \(#,##0.00\);_("$"* "-"??_);_(@_)</c:formatCode>
                <c:ptCount val="5"/>
                <c:pt idx="0">
                  <c:v>257111.5</c:v>
                </c:pt>
                <c:pt idx="1">
                  <c:v>288417.13</c:v>
                </c:pt>
                <c:pt idx="2">
                  <c:v>221609.62</c:v>
                </c:pt>
                <c:pt idx="3">
                  <c:v>36341.56</c:v>
                </c:pt>
                <c:pt idx="4">
                  <c:v>62286.75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19D-4EB2-92E3-D6B55B9059F0}"/>
            </c:ext>
          </c:extLst>
        </c:ser>
        <c:ser>
          <c:idx val="1"/>
          <c:order val="1"/>
          <c:tx>
            <c:strRef>
              <c:f>Hoja1!$A$23</c:f>
              <c:strCache>
                <c:ptCount val="1"/>
                <c:pt idx="0">
                  <c:v>Bresson S.A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19D-4EB2-92E3-D6B55B9059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5208523594133967E-2"/>
                  <c:y val="-8.16263696365892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155180803002088E-2"/>
                  <c:y val="-3.43614654428170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Hoja1!$B$20:$F$20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Hoja1!$B$23:$F$23</c:f>
              <c:numCache>
                <c:formatCode>_("$"* #,##0.00_);_("$"* \(#,##0.00\);_("$"* "-"??_);_(@_)</c:formatCode>
                <c:ptCount val="5"/>
                <c:pt idx="0">
                  <c:v>17366.87</c:v>
                </c:pt>
                <c:pt idx="1">
                  <c:v>43130.02</c:v>
                </c:pt>
                <c:pt idx="2">
                  <c:v>49922.23</c:v>
                </c:pt>
                <c:pt idx="3">
                  <c:v>55697.52</c:v>
                </c:pt>
                <c:pt idx="4">
                  <c:v>61679.19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19D-4EB2-92E3-D6B55B9059F0}"/>
            </c:ext>
          </c:extLst>
        </c:ser>
        <c:ser>
          <c:idx val="2"/>
          <c:order val="2"/>
          <c:tx>
            <c:strRef>
              <c:f>Hoja1!$A$24</c:f>
              <c:strCache>
                <c:ptCount val="1"/>
                <c:pt idx="0">
                  <c:v>Agrícola Victoriosa S.A.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19D-4EB2-92E3-D6B55B9059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-22%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-12%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092004234473541E-2"/>
                  <c:y val="7.69835555936045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Hoja1!$B$20:$F$20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Hoja1!$B$24:$F$24</c:f>
              <c:numCache>
                <c:formatCode>_("$"* #,##0.00_);_("$"* \(#,##0.00\);_("$"* "-"??_);_(@_)</c:formatCode>
                <c:ptCount val="5"/>
                <c:pt idx="0">
                  <c:v>119387.9</c:v>
                </c:pt>
                <c:pt idx="1">
                  <c:v>93224.48</c:v>
                </c:pt>
                <c:pt idx="2">
                  <c:v>99248.56</c:v>
                </c:pt>
                <c:pt idx="3">
                  <c:v>87555.72</c:v>
                </c:pt>
                <c:pt idx="4">
                  <c:v>55869.52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319D-4EB2-92E3-D6B55B9059F0}"/>
            </c:ext>
          </c:extLst>
        </c:ser>
        <c:ser>
          <c:idx val="3"/>
          <c:order val="3"/>
          <c:tx>
            <c:strRef>
              <c:f>Hoja1!$A$25</c:f>
              <c:strCache>
                <c:ptCount val="1"/>
                <c:pt idx="0">
                  <c:v>Compañía Agrícola Ganadera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19D-4EB2-92E3-D6B55B9059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214818773012162E-2"/>
                  <c:y val="3.44104593149728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-85%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720%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-2%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-58%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19D-4EB2-92E3-D6B55B905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Hoja1!$B$20:$F$20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Hoja1!$B$25:$F$25</c:f>
              <c:numCache>
                <c:formatCode>_("$"* #,##0.00_);_("$"* \(#,##0.00\);_("$"* "-"??_);_(@_)</c:formatCode>
                <c:ptCount val="5"/>
                <c:pt idx="0">
                  <c:v>228439.84</c:v>
                </c:pt>
                <c:pt idx="1">
                  <c:v>33272.519999999997</c:v>
                </c:pt>
                <c:pt idx="2">
                  <c:v>272765.93</c:v>
                </c:pt>
                <c:pt idx="3">
                  <c:v>268299.98</c:v>
                </c:pt>
                <c:pt idx="4">
                  <c:v>114664.13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319D-4EB2-92E3-D6B55B9059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9249952"/>
        <c:axId val="509250736"/>
      </c:lineChart>
      <c:catAx>
        <c:axId val="509249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100" dirty="0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9250736"/>
        <c:crosses val="autoZero"/>
        <c:auto val="1"/>
        <c:lblAlgn val="ctr"/>
        <c:lblOffset val="100"/>
        <c:noMultiLvlLbl val="0"/>
      </c:catAx>
      <c:valAx>
        <c:axId val="50925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100" dirty="0"/>
                  <a:t>Utilidades en</a:t>
                </a:r>
                <a:r>
                  <a:rPr lang="es-EC" sz="1100" baseline="0" dirty="0"/>
                  <a:t> Dólares</a:t>
                </a:r>
                <a:endParaRPr lang="es-EC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924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3731312"/>
        <c:axId val="393731704"/>
      </c:barChart>
      <c:catAx>
        <c:axId val="39373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3731704"/>
        <c:crosses val="autoZero"/>
        <c:auto val="1"/>
        <c:lblAlgn val="ctr"/>
        <c:lblOffset val="100"/>
        <c:noMultiLvlLbl val="0"/>
      </c:catAx>
      <c:valAx>
        <c:axId val="39373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 de empresas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373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Convencional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15-4F47-80C0-1002672A429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15-4F47-80C0-1002672A42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C15-4F47-80C0-1002672A42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15-4F47-80C0-1002672A42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26</c:v>
                </c:pt>
                <c:pt idx="1">
                  <c:v>36</c:v>
                </c:pt>
                <c:pt idx="2">
                  <c:v>38</c:v>
                </c:pt>
                <c:pt idx="3">
                  <c:v>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C15-4F47-80C0-1002672A42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Orgánico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15-4F47-80C0-1002672A429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C15-4F47-80C0-1002672A42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-50%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15-4F47-80C0-1002672A42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-25%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C15-4F47-80C0-1002672A42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C15-4F47-80C0-1002672A429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93734448"/>
        <c:axId val="384753400"/>
      </c:lineChart>
      <c:catAx>
        <c:axId val="39373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84753400"/>
        <c:crosses val="autoZero"/>
        <c:auto val="1"/>
        <c:lblAlgn val="ctr"/>
        <c:lblOffset val="100"/>
        <c:noMultiLvlLbl val="0"/>
      </c:catAx>
      <c:valAx>
        <c:axId val="38475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100" dirty="0"/>
                  <a:t>Porcentaje</a:t>
                </a:r>
                <a:r>
                  <a:rPr lang="es-EC" sz="1100" baseline="0" dirty="0"/>
                  <a:t> de Crecimiento</a:t>
                </a:r>
                <a:endParaRPr lang="es-EC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373444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/>
              <a:t>Exportación de mango ecuatoriano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5418772375256471"/>
          <c:y val="0.12947681355139806"/>
          <c:w val="0.72181248102736306"/>
          <c:h val="0.73532003235560617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Hoja3!$B$3</c:f>
              <c:strCache>
                <c:ptCount val="1"/>
                <c:pt idx="0">
                  <c:v>FOB USD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D9-40A6-B1DA-9FAAA2BD81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D9-40A6-B1DA-9FAAA2BD81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D9-40A6-B1DA-9FAAA2BD81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-14%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D9-40A6-B1DA-9FAAA2BD81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7D9-40A6-B1DA-9FAAA2BD81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Hoja3!$B$4:$B$8</c:f>
              <c:numCache>
                <c:formatCode>"$"#,##0</c:formatCode>
                <c:ptCount val="5"/>
                <c:pt idx="0">
                  <c:v>11192011.730000008</c:v>
                </c:pt>
                <c:pt idx="1">
                  <c:v>45881934.659999982</c:v>
                </c:pt>
                <c:pt idx="2">
                  <c:v>58655542.859999985</c:v>
                </c:pt>
                <c:pt idx="3">
                  <c:v>50731325.530000031</c:v>
                </c:pt>
                <c:pt idx="4">
                  <c:v>58180290.670000009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D9-40A6-B1DA-9FAAA2BD81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100472"/>
        <c:axId val="3881008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Hoja3!$A$3</c15:sqref>
                        </c15:formulaRef>
                      </c:ext>
                    </c:extLst>
                    <c:strCache>
                      <c:ptCount val="1"/>
                      <c:pt idx="0">
                        <c:v>Años</c:v>
                      </c:pt>
                    </c:strCache>
                  </c:strRef>
                </c:tx>
                <c:spPr>
                  <a:solidFill>
                    <a:schemeClr val="accent3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Hoja3!$A$4:$A$8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Hoja3!$A$4:$A$8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37D9-40A6-B1DA-9FAAA2BD81F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Hoja3!$B$3</c15:sqref>
                        </c15:formulaRef>
                      </c:ext>
                    </c:extLst>
                    <c:strCache>
                      <c:ptCount val="1"/>
                      <c:pt idx="0">
                        <c:v>FOB USD</c:v>
                      </c:pt>
                    </c:strCache>
                  </c:strRef>
                </c:tx>
                <c:spPr>
                  <a:solidFill>
                    <a:schemeClr val="accent3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Hoja3!$B$4</c15:sqref>
                        </c15:formulaRef>
                      </c:ext>
                    </c:extLst>
                    <c:numCache>
                      <c:formatCode>"$"#,##0</c:formatCode>
                      <c:ptCount val="1"/>
                      <c:pt idx="0">
                        <c:v>11192011.730000008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37D9-40A6-B1DA-9FAAA2BD81F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Hoja3!$B$4</c15:sqref>
                        </c15:formulaRef>
                      </c:ext>
                    </c:extLst>
                    <c:strCache>
                      <c:ptCount val="1"/>
                      <c:pt idx="0">
                        <c:v>$11.192.012</c:v>
                      </c:pt>
                    </c:strCache>
                  </c:strRef>
                </c:tx>
                <c:spPr>
                  <a:solidFill>
                    <a:schemeClr val="accent3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Hoja3!$B$5:$B$8</c15:sqref>
                        </c15:formulaRef>
                      </c:ext>
                    </c:extLst>
                    <c:numCache>
                      <c:formatCode>"$"#,##0</c:formatCode>
                      <c:ptCount val="4"/>
                      <c:pt idx="0">
                        <c:v>45881934.659999982</c:v>
                      </c:pt>
                      <c:pt idx="1">
                        <c:v>58655542.859999985</c:v>
                      </c:pt>
                      <c:pt idx="2">
                        <c:v>50731325.530000031</c:v>
                      </c:pt>
                      <c:pt idx="3">
                        <c:v>58180290.670000009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37D9-40A6-B1DA-9FAAA2BD81FA}"/>
                  </c:ext>
                </c:extLst>
              </c15:ser>
            </c15:filteredBarSeries>
          </c:ext>
        </c:extLst>
      </c:barChart>
      <c:catAx>
        <c:axId val="38810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88100864"/>
        <c:crosses val="autoZero"/>
        <c:auto val="1"/>
        <c:lblAlgn val="ctr"/>
        <c:lblOffset val="100"/>
        <c:noMultiLvlLbl val="0"/>
      </c:catAx>
      <c:valAx>
        <c:axId val="38810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FOB millones USD</a:t>
                </a:r>
              </a:p>
            </c:rich>
          </c:tx>
          <c:layout>
            <c:manualLayout>
              <c:xMode val="edge"/>
              <c:yMode val="edge"/>
              <c:x val="1.5272596958227816E-2"/>
              <c:y val="0.28806788659799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8810047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es-EC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/>
              <a:t>Toneladas de mango producidas y exportadas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5790507436570428"/>
          <c:y val="0.15650481189851267"/>
          <c:w val="0.75856714785651791"/>
          <c:h val="0.532037037037037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EXPGENEGRAFICOS!$E$3</c:f>
              <c:strCache>
                <c:ptCount val="1"/>
                <c:pt idx="0">
                  <c:v>Toneladas producidas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EXPGENEGRAFICOS!$A$4:$A$8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EXPGENEGRAFICOS!$E$4:$E$8</c:f>
              <c:numCache>
                <c:formatCode>#,##0</c:formatCode>
                <c:ptCount val="5"/>
                <c:pt idx="0">
                  <c:v>170108</c:v>
                </c:pt>
                <c:pt idx="1">
                  <c:v>60133</c:v>
                </c:pt>
                <c:pt idx="2">
                  <c:v>82246</c:v>
                </c:pt>
                <c:pt idx="3">
                  <c:v>70160</c:v>
                </c:pt>
                <c:pt idx="4">
                  <c:v>90718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31-47E3-8F0C-ED24693A95AE}"/>
            </c:ext>
          </c:extLst>
        </c:ser>
        <c:ser>
          <c:idx val="0"/>
          <c:order val="1"/>
          <c:tx>
            <c:strRef>
              <c:f>EXPGENEGRAFICOS!$D$3</c:f>
              <c:strCache>
                <c:ptCount val="1"/>
                <c:pt idx="0">
                  <c:v>Toneladas exportadas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EXPGENEGRAFICOS!$A$4:$A$8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EXPGENEGRAFICOS!$D$4:$D$8</c:f>
              <c:numCache>
                <c:formatCode>#,##0</c:formatCode>
                <c:ptCount val="5"/>
                <c:pt idx="0">
                  <c:v>16380.732339999999</c:v>
                </c:pt>
                <c:pt idx="1">
                  <c:v>53628.88306</c:v>
                </c:pt>
                <c:pt idx="2">
                  <c:v>67429.91582899999</c:v>
                </c:pt>
                <c:pt idx="3">
                  <c:v>61881.093577999978</c:v>
                </c:pt>
                <c:pt idx="4">
                  <c:v>64180.621323000007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31-47E3-8F0C-ED24693A9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2127024"/>
        <c:axId val="392132120"/>
      </c:barChart>
      <c:catAx>
        <c:axId val="392127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92132120"/>
        <c:crosses val="autoZero"/>
        <c:auto val="1"/>
        <c:lblAlgn val="ctr"/>
        <c:lblOffset val="100"/>
        <c:noMultiLvlLbl val="0"/>
      </c:catAx>
      <c:valAx>
        <c:axId val="392132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9212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es-EC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/>
              <a:t>Principales mercados de exportación</a:t>
            </a:r>
          </a:p>
        </c:rich>
      </c:tx>
      <c:layout>
        <c:manualLayout>
          <c:xMode val="edge"/>
          <c:yMode val="edge"/>
          <c:x val="0.23321637426900585"/>
          <c:y val="5.7791543929157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F9-49BB-8224-2381D2B2E9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F9-49BB-8224-2381D2B2E9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F9-49BB-8224-2381D2B2E9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F9-49BB-8224-2381D2B2E9B8}"/>
              </c:ext>
            </c:extLst>
          </c:dPt>
          <c:dLbls>
            <c:dLbl>
              <c:idx val="1"/>
              <c:layout>
                <c:manualLayout>
                  <c:x val="-1.0333379380209054E-2"/>
                  <c:y val="2.7582406581171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F9-49BB-8224-2381D2B2E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Hoja1!$T$3:$T$6</c:f>
              <c:strCache>
                <c:ptCount val="4"/>
                <c:pt idx="0">
                  <c:v>Estados Unidos</c:v>
                </c:pt>
                <c:pt idx="1">
                  <c:v>Canadá</c:v>
                </c:pt>
                <c:pt idx="2">
                  <c:v>Chile</c:v>
                </c:pt>
                <c:pt idx="3">
                  <c:v>Otros</c:v>
                </c:pt>
              </c:strCache>
            </c:strRef>
          </c:cat>
          <c:val>
            <c:numRef>
              <c:f>Hoja1!$U$3:$U$6</c:f>
              <c:numCache>
                <c:formatCode>0%</c:formatCode>
                <c:ptCount val="4"/>
                <c:pt idx="0">
                  <c:v>0.89</c:v>
                </c:pt>
                <c:pt idx="1">
                  <c:v>0.04</c:v>
                </c:pt>
                <c:pt idx="2">
                  <c:v>0.02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F9-49BB-8224-2381D2B2E9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s-EC" dirty="0"/>
              <a:t>Puertos y medios de transporte</a:t>
            </a:r>
          </a:p>
        </c:rich>
      </c:tx>
      <c:layout>
        <c:manualLayout>
          <c:xMode val="edge"/>
          <c:yMode val="edge"/>
          <c:x val="0.28327872173873003"/>
          <c:y val="2.5900021690794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6552908734283989"/>
          <c:y val="0.16285517591970811"/>
          <c:w val="0.83319095639360874"/>
          <c:h val="0.50962401684471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GUAYAQUIL AEREO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0350877192982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695906432748537E-2"/>
                  <c:y val="2.75197887867045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Hoja2!$C$3:$G$3</c:f>
              <c:numCache>
                <c:formatCode>#,##0</c:formatCode>
                <c:ptCount val="5"/>
                <c:pt idx="0">
                  <c:v>42</c:v>
                </c:pt>
                <c:pt idx="1">
                  <c:v>134</c:v>
                </c:pt>
                <c:pt idx="2">
                  <c:v>206</c:v>
                </c:pt>
                <c:pt idx="3">
                  <c:v>223</c:v>
                </c:pt>
                <c:pt idx="4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B3-46F3-85C7-5E9F2D7C7324}"/>
            </c:ext>
          </c:extLst>
        </c:ser>
        <c:ser>
          <c:idx val="1"/>
          <c:order val="1"/>
          <c:tx>
            <c:strRef>
              <c:f>Hoja2!$B$4</c:f>
              <c:strCache>
                <c:ptCount val="1"/>
                <c:pt idx="0">
                  <c:v>GUAYAQUIL MARITIMO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1B3-46F3-85C7-5E9F2D7C73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Hoja2!$C$4:$G$4</c:f>
              <c:numCache>
                <c:formatCode>#,##0</c:formatCode>
                <c:ptCount val="5"/>
                <c:pt idx="0">
                  <c:v>598</c:v>
                </c:pt>
                <c:pt idx="1">
                  <c:v>1757</c:v>
                </c:pt>
                <c:pt idx="2">
                  <c:v>2128</c:v>
                </c:pt>
                <c:pt idx="3">
                  <c:v>1982</c:v>
                </c:pt>
                <c:pt idx="4">
                  <c:v>1981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1B3-46F3-85C7-5E9F2D7C7324}"/>
            </c:ext>
          </c:extLst>
        </c:ser>
        <c:ser>
          <c:idx val="2"/>
          <c:order val="2"/>
          <c:tx>
            <c:strRef>
              <c:f>Hoja2!$B$5</c:f>
              <c:strCache>
                <c:ptCount val="1"/>
                <c:pt idx="0">
                  <c:v>PUERTO BOLIVAR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Hoja2!$C$2:$G$2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Hoja2!$C$5:$G$5</c:f>
              <c:numCache>
                <c:formatCode>General</c:formatCode>
                <c:ptCount val="5"/>
                <c:pt idx="3" formatCode="#,##0">
                  <c:v>22</c:v>
                </c:pt>
                <c:pt idx="4" formatCode="#,##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1B3-46F3-85C7-5E9F2D7C7324}"/>
            </c:ext>
          </c:extLst>
        </c:ser>
        <c:ser>
          <c:idx val="3"/>
          <c:order val="3"/>
          <c:tx>
            <c:strRef>
              <c:f>Hoja2!$B$6</c:f>
              <c:strCache>
                <c:ptCount val="1"/>
                <c:pt idx="0">
                  <c:v>QUITO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Hoja2!$C$2:$G$2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Hoja2!$C$6:$G$6</c:f>
              <c:numCache>
                <c:formatCode>#,##0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10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1B3-46F3-85C7-5E9F2D7C7324}"/>
            </c:ext>
          </c:extLst>
        </c:ser>
        <c:ser>
          <c:idx val="4"/>
          <c:order val="4"/>
          <c:tx>
            <c:strRef>
              <c:f>Hoja2!$B$7</c:f>
              <c:strCache>
                <c:ptCount val="1"/>
                <c:pt idx="0">
                  <c:v>TULCAN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Hoja2!$C$2:$G$2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Hoja2!$C$7:$G$7</c:f>
              <c:numCache>
                <c:formatCode>#,##0</c:formatCode>
                <c:ptCount val="5"/>
                <c:pt idx="0">
                  <c:v>21</c:v>
                </c:pt>
                <c:pt idx="1">
                  <c:v>32</c:v>
                </c:pt>
                <c:pt idx="2">
                  <c:v>74</c:v>
                </c:pt>
                <c:pt idx="3">
                  <c:v>48</c:v>
                </c:pt>
                <c:pt idx="4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1B3-46F3-85C7-5E9F2D7C73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2130552"/>
        <c:axId val="392125456"/>
      </c:barChart>
      <c:catAx>
        <c:axId val="39213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92125456"/>
        <c:crosses val="autoZero"/>
        <c:auto val="1"/>
        <c:lblAlgn val="ctr"/>
        <c:lblOffset val="100"/>
        <c:noMultiLvlLbl val="0"/>
      </c:catAx>
      <c:valAx>
        <c:axId val="39212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dirty="0" err="1"/>
                  <a:t>Número</a:t>
                </a:r>
                <a:r>
                  <a:rPr lang="en-US" dirty="0"/>
                  <a:t> de </a:t>
                </a:r>
                <a:r>
                  <a:rPr lang="en-US" dirty="0" err="1"/>
                  <a:t>envíos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8042239050423231E-3"/>
              <c:y val="0.27494955969421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9213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9177602799647"/>
          <c:y val="0.79090161112111501"/>
          <c:w val="0.73196260993691575"/>
          <c:h val="0.13479495915478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Exportación</a:t>
            </a:r>
            <a:r>
              <a:rPr lang="en-US" dirty="0"/>
              <a:t> mango 2014-2018</a:t>
            </a:r>
          </a:p>
          <a:p>
            <a:pPr>
              <a:defRPr/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Hoja2!$G$4</c:f>
              <c:strCache>
                <c:ptCount val="1"/>
                <c:pt idx="0">
                  <c:v>Convencional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332E-3"/>
                  <c:y val="-5.092592592592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A3-4F5F-A68D-FA742D3CC8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99999999999897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A3-4F5F-A68D-FA742D3CC8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Hoja2!$H$3:$I$3</c:f>
              <c:strCache>
                <c:ptCount val="2"/>
                <c:pt idx="0">
                  <c:v> USD FOB </c:v>
                </c:pt>
                <c:pt idx="1">
                  <c:v>Toneladas</c:v>
                </c:pt>
              </c:strCache>
            </c:strRef>
          </c:cat>
          <c:val>
            <c:numRef>
              <c:f>Hoja2!$H$4:$I$4</c:f>
              <c:numCache>
                <c:formatCode>0.00%</c:formatCode>
                <c:ptCount val="2"/>
                <c:pt idx="0">
                  <c:v>0.99250000000000005</c:v>
                </c:pt>
                <c:pt idx="1">
                  <c:v>0.99329999999999996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A3-4F5F-A68D-FA742D3CC8A9}"/>
            </c:ext>
          </c:extLst>
        </c:ser>
        <c:ser>
          <c:idx val="1"/>
          <c:order val="1"/>
          <c:tx>
            <c:strRef>
              <c:f>Hoja2!$G$5</c:f>
              <c:strCache>
                <c:ptCount val="1"/>
                <c:pt idx="0">
                  <c:v>Orgánico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605333320756973E-2"/>
                  <c:y val="-6.4814831432442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A3-4F5F-A68D-FA742D3CC8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A3-4F5F-A68D-FA742D3CC8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Hoja2!$H$3:$I$3</c:f>
              <c:strCache>
                <c:ptCount val="2"/>
                <c:pt idx="0">
                  <c:v> USD FOB </c:v>
                </c:pt>
                <c:pt idx="1">
                  <c:v>Toneladas</c:v>
                </c:pt>
              </c:strCache>
            </c:strRef>
          </c:cat>
          <c:val>
            <c:numRef>
              <c:f>Hoja2!$H$5:$I$5</c:f>
              <c:numCache>
                <c:formatCode>0.00%</c:formatCode>
                <c:ptCount val="2"/>
                <c:pt idx="0">
                  <c:v>7.4999999999999997E-3</c:v>
                </c:pt>
                <c:pt idx="1">
                  <c:v>6.7000000000000002E-3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A3-4F5F-A68D-FA742D3CC8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2132512"/>
        <c:axId val="392132904"/>
        <c:axId val="0"/>
      </c:bar3DChart>
      <c:catAx>
        <c:axId val="39213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2132904"/>
        <c:crosses val="autoZero"/>
        <c:auto val="1"/>
        <c:lblAlgn val="ctr"/>
        <c:lblOffset val="100"/>
        <c:noMultiLvlLbl val="0"/>
      </c:catAx>
      <c:valAx>
        <c:axId val="39213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213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2B8BF-7B5F-4871-997D-527C4511C6F8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302D240-153A-40CD-9533-AC27E04387A8}">
      <dgm:prSet phldrT="[Texto]" phldr="1"/>
      <dgm:spPr/>
      <dgm:t>
        <a:bodyPr/>
        <a:lstStyle/>
        <a:p>
          <a:endParaRPr lang="es-EC" dirty="0"/>
        </a:p>
      </dgm:t>
    </dgm:pt>
    <dgm:pt modelId="{7BE88383-6DC0-4D58-8577-BEB1B3AA00F2}" type="parTrans" cxnId="{C5DBFEF1-1469-4033-86DD-446678C84121}">
      <dgm:prSet/>
      <dgm:spPr/>
      <dgm:t>
        <a:bodyPr/>
        <a:lstStyle/>
        <a:p>
          <a:endParaRPr lang="es-EC"/>
        </a:p>
      </dgm:t>
    </dgm:pt>
    <dgm:pt modelId="{A969A67B-CA7C-465C-9222-70010F137D33}" type="sibTrans" cxnId="{C5DBFEF1-1469-4033-86DD-446678C84121}">
      <dgm:prSet/>
      <dgm:spPr/>
      <dgm:t>
        <a:bodyPr/>
        <a:lstStyle/>
        <a:p>
          <a:endParaRPr lang="es-EC"/>
        </a:p>
      </dgm:t>
    </dgm:pt>
    <dgm:pt modelId="{D721E671-836B-4DF8-A345-C3E67D60F1A8}">
      <dgm:prSet phldrT="[Texto]"/>
      <dgm:spPr/>
      <dgm:t>
        <a:bodyPr/>
        <a:lstStyle/>
        <a:p>
          <a:endParaRPr lang="es-EC" dirty="0"/>
        </a:p>
      </dgm:t>
    </dgm:pt>
    <dgm:pt modelId="{9AE4EB8A-BF4E-4A7A-89D0-BBF2430B23AD}" type="parTrans" cxnId="{EBD4AEA9-0E9A-4001-BDF9-AF2D1877D25B}">
      <dgm:prSet/>
      <dgm:spPr/>
      <dgm:t>
        <a:bodyPr/>
        <a:lstStyle/>
        <a:p>
          <a:endParaRPr lang="es-EC"/>
        </a:p>
      </dgm:t>
    </dgm:pt>
    <dgm:pt modelId="{39855B64-0D2B-413F-A333-E767A863E767}" type="sibTrans" cxnId="{EBD4AEA9-0E9A-4001-BDF9-AF2D1877D25B}">
      <dgm:prSet/>
      <dgm:spPr/>
      <dgm:t>
        <a:bodyPr/>
        <a:lstStyle/>
        <a:p>
          <a:endParaRPr lang="es-EC"/>
        </a:p>
      </dgm:t>
    </dgm:pt>
    <dgm:pt modelId="{D3D3E75D-D62C-4308-98DC-52675E3A0113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490B5D72-601B-413B-B726-9BC2E8080169}" type="parTrans" cxnId="{000B1877-D126-4DAD-8DAC-8A70C0719A0A}">
      <dgm:prSet/>
      <dgm:spPr/>
      <dgm:t>
        <a:bodyPr/>
        <a:lstStyle/>
        <a:p>
          <a:endParaRPr lang="es-EC"/>
        </a:p>
      </dgm:t>
    </dgm:pt>
    <dgm:pt modelId="{77061059-AD91-4057-8019-4C163F9037DA}" type="sibTrans" cxnId="{000B1877-D126-4DAD-8DAC-8A70C0719A0A}">
      <dgm:prSet/>
      <dgm:spPr/>
      <dgm:t>
        <a:bodyPr/>
        <a:lstStyle/>
        <a:p>
          <a:endParaRPr lang="es-EC"/>
        </a:p>
      </dgm:t>
    </dgm:pt>
    <dgm:pt modelId="{6EBA95C5-A3A1-4FB1-A4EC-08064362F761}">
      <dgm:prSet phldrT="[Texto]" phldr="1"/>
      <dgm:spPr/>
      <dgm:t>
        <a:bodyPr/>
        <a:lstStyle/>
        <a:p>
          <a:endParaRPr lang="es-EC" dirty="0"/>
        </a:p>
      </dgm:t>
    </dgm:pt>
    <dgm:pt modelId="{81D5812C-0C7B-4D54-BCA2-8F68A9F52115}" type="parTrans" cxnId="{69BC8871-E772-48B1-B84A-D9F2E21D607A}">
      <dgm:prSet/>
      <dgm:spPr/>
      <dgm:t>
        <a:bodyPr/>
        <a:lstStyle/>
        <a:p>
          <a:endParaRPr lang="es-EC"/>
        </a:p>
      </dgm:t>
    </dgm:pt>
    <dgm:pt modelId="{0E8C710B-E8BF-496A-9442-91C1C1040166}" type="sibTrans" cxnId="{69BC8871-E772-48B1-B84A-D9F2E21D607A}">
      <dgm:prSet/>
      <dgm:spPr/>
      <dgm:t>
        <a:bodyPr/>
        <a:lstStyle/>
        <a:p>
          <a:endParaRPr lang="es-EC"/>
        </a:p>
      </dgm:t>
    </dgm:pt>
    <dgm:pt modelId="{C1041EE2-F026-4894-8AB7-EA6329338829}" type="pres">
      <dgm:prSet presAssocID="{5FF2B8BF-7B5F-4871-997D-527C4511C6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A5354E-E18F-49E8-8ED6-E6E431D01234}" type="pres">
      <dgm:prSet presAssocID="{5302D240-153A-40CD-9533-AC27E04387A8}" presName="compositeNode" presStyleCnt="0">
        <dgm:presLayoutVars>
          <dgm:bulletEnabled val="1"/>
        </dgm:presLayoutVars>
      </dgm:prSet>
      <dgm:spPr/>
    </dgm:pt>
    <dgm:pt modelId="{5721BB33-D86B-463A-BA8E-60D02383E80B}" type="pres">
      <dgm:prSet presAssocID="{5302D240-153A-40CD-9533-AC27E04387A8}" presName="bgRect" presStyleLbl="node1" presStyleIdx="0" presStyleCnt="2"/>
      <dgm:spPr/>
      <dgm:t>
        <a:bodyPr/>
        <a:lstStyle/>
        <a:p>
          <a:endParaRPr lang="es-EC"/>
        </a:p>
      </dgm:t>
    </dgm:pt>
    <dgm:pt modelId="{F30FFA47-1398-41D5-B5D7-9F6A8749650C}" type="pres">
      <dgm:prSet presAssocID="{5302D240-153A-40CD-9533-AC27E04387A8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C5812D-E45E-46D7-9EDC-EE87EE8E60EA}" type="pres">
      <dgm:prSet presAssocID="{5302D240-153A-40CD-9533-AC27E04387A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E07B40-61DF-464D-AED6-7AF3F4E2FF1B}" type="pres">
      <dgm:prSet presAssocID="{A969A67B-CA7C-465C-9222-70010F137D33}" presName="hSp" presStyleCnt="0"/>
      <dgm:spPr/>
    </dgm:pt>
    <dgm:pt modelId="{283955ED-BA4B-4E3E-8B1F-CF4EE8D35CA4}" type="pres">
      <dgm:prSet presAssocID="{A969A67B-CA7C-465C-9222-70010F137D33}" presName="vProcSp" presStyleCnt="0"/>
      <dgm:spPr/>
    </dgm:pt>
    <dgm:pt modelId="{929E56D9-7908-425F-8D6A-06D7D2CBB5FA}" type="pres">
      <dgm:prSet presAssocID="{A969A67B-CA7C-465C-9222-70010F137D33}" presName="vSp1" presStyleCnt="0"/>
      <dgm:spPr/>
    </dgm:pt>
    <dgm:pt modelId="{15F8C653-4A7C-4441-B5CA-12E8B725EA6D}" type="pres">
      <dgm:prSet presAssocID="{A969A67B-CA7C-465C-9222-70010F137D33}" presName="simulatedConn" presStyleLbl="solidFgAcc1" presStyleIdx="0" presStyleCnt="1"/>
      <dgm:spPr/>
    </dgm:pt>
    <dgm:pt modelId="{7C5AFC9C-929A-4752-8588-C77373C772F0}" type="pres">
      <dgm:prSet presAssocID="{A969A67B-CA7C-465C-9222-70010F137D33}" presName="vSp2" presStyleCnt="0"/>
      <dgm:spPr/>
    </dgm:pt>
    <dgm:pt modelId="{4B0ACD04-F4DD-40E3-8EAC-35CFBD10D490}" type="pres">
      <dgm:prSet presAssocID="{A969A67B-CA7C-465C-9222-70010F137D33}" presName="sibTrans" presStyleCnt="0"/>
      <dgm:spPr/>
    </dgm:pt>
    <dgm:pt modelId="{FB7142BB-9A63-4168-9DE1-93D94E6DDC48}" type="pres">
      <dgm:prSet presAssocID="{D3D3E75D-D62C-4308-98DC-52675E3A0113}" presName="compositeNode" presStyleCnt="0">
        <dgm:presLayoutVars>
          <dgm:bulletEnabled val="1"/>
        </dgm:presLayoutVars>
      </dgm:prSet>
      <dgm:spPr/>
    </dgm:pt>
    <dgm:pt modelId="{2141A66C-765A-4A03-B5FD-34FB5E2C86B1}" type="pres">
      <dgm:prSet presAssocID="{D3D3E75D-D62C-4308-98DC-52675E3A0113}" presName="bgRect" presStyleLbl="node1" presStyleIdx="1" presStyleCnt="2"/>
      <dgm:spPr/>
      <dgm:t>
        <a:bodyPr/>
        <a:lstStyle/>
        <a:p>
          <a:endParaRPr lang="es-EC"/>
        </a:p>
      </dgm:t>
    </dgm:pt>
    <dgm:pt modelId="{BACF25A1-583A-43CF-8179-EA6525854CFD}" type="pres">
      <dgm:prSet presAssocID="{D3D3E75D-D62C-4308-98DC-52675E3A0113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CB3FAA-5271-4402-A052-93CFA13D7D44}" type="pres">
      <dgm:prSet presAssocID="{D3D3E75D-D62C-4308-98DC-52675E3A011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BC8871-E772-48B1-B84A-D9F2E21D607A}" srcId="{D3D3E75D-D62C-4308-98DC-52675E3A0113}" destId="{6EBA95C5-A3A1-4FB1-A4EC-08064362F761}" srcOrd="0" destOrd="0" parTransId="{81D5812C-0C7B-4D54-BCA2-8F68A9F52115}" sibTransId="{0E8C710B-E8BF-496A-9442-91C1C1040166}"/>
    <dgm:cxn modelId="{EBD4AEA9-0E9A-4001-BDF9-AF2D1877D25B}" srcId="{5302D240-153A-40CD-9533-AC27E04387A8}" destId="{D721E671-836B-4DF8-A345-C3E67D60F1A8}" srcOrd="0" destOrd="0" parTransId="{9AE4EB8A-BF4E-4A7A-89D0-BBF2430B23AD}" sibTransId="{39855B64-0D2B-413F-A333-E767A863E767}"/>
    <dgm:cxn modelId="{7D3AC8D2-CCB2-40E8-A0B0-A6A4A491A5C7}" type="presOf" srcId="{D3D3E75D-D62C-4308-98DC-52675E3A0113}" destId="{BACF25A1-583A-43CF-8179-EA6525854CFD}" srcOrd="1" destOrd="0" presId="urn:microsoft.com/office/officeart/2005/8/layout/hProcess7"/>
    <dgm:cxn modelId="{F76E832E-2A89-4E2C-A5C6-F16207CC9F58}" type="presOf" srcId="{D721E671-836B-4DF8-A345-C3E67D60F1A8}" destId="{C0C5812D-E45E-46D7-9EDC-EE87EE8E60EA}" srcOrd="0" destOrd="0" presId="urn:microsoft.com/office/officeart/2005/8/layout/hProcess7"/>
    <dgm:cxn modelId="{5EBA3464-89CF-4EAD-956D-BBF3CB308EEB}" type="presOf" srcId="{5302D240-153A-40CD-9533-AC27E04387A8}" destId="{5721BB33-D86B-463A-BA8E-60D02383E80B}" srcOrd="0" destOrd="0" presId="urn:microsoft.com/office/officeart/2005/8/layout/hProcess7"/>
    <dgm:cxn modelId="{C5DBFEF1-1469-4033-86DD-446678C84121}" srcId="{5FF2B8BF-7B5F-4871-997D-527C4511C6F8}" destId="{5302D240-153A-40CD-9533-AC27E04387A8}" srcOrd="0" destOrd="0" parTransId="{7BE88383-6DC0-4D58-8577-BEB1B3AA00F2}" sibTransId="{A969A67B-CA7C-465C-9222-70010F137D33}"/>
    <dgm:cxn modelId="{C787BA05-482C-4A72-859F-1E9BBEB9B22F}" type="presOf" srcId="{D3D3E75D-D62C-4308-98DC-52675E3A0113}" destId="{2141A66C-765A-4A03-B5FD-34FB5E2C86B1}" srcOrd="0" destOrd="0" presId="urn:microsoft.com/office/officeart/2005/8/layout/hProcess7"/>
    <dgm:cxn modelId="{F86E7BFA-0DD2-443B-B1B0-87550CC39FA6}" type="presOf" srcId="{5302D240-153A-40CD-9533-AC27E04387A8}" destId="{F30FFA47-1398-41D5-B5D7-9F6A8749650C}" srcOrd="1" destOrd="0" presId="urn:microsoft.com/office/officeart/2005/8/layout/hProcess7"/>
    <dgm:cxn modelId="{6F6A90D5-FDDB-42BE-9008-BFCC11B71455}" type="presOf" srcId="{5FF2B8BF-7B5F-4871-997D-527C4511C6F8}" destId="{C1041EE2-F026-4894-8AB7-EA6329338829}" srcOrd="0" destOrd="0" presId="urn:microsoft.com/office/officeart/2005/8/layout/hProcess7"/>
    <dgm:cxn modelId="{7E107230-CF7D-4B51-9E08-311E2F12BA66}" type="presOf" srcId="{6EBA95C5-A3A1-4FB1-A4EC-08064362F761}" destId="{89CB3FAA-5271-4402-A052-93CFA13D7D44}" srcOrd="0" destOrd="0" presId="urn:microsoft.com/office/officeart/2005/8/layout/hProcess7"/>
    <dgm:cxn modelId="{000B1877-D126-4DAD-8DAC-8A70C0719A0A}" srcId="{5FF2B8BF-7B5F-4871-997D-527C4511C6F8}" destId="{D3D3E75D-D62C-4308-98DC-52675E3A0113}" srcOrd="1" destOrd="0" parTransId="{490B5D72-601B-413B-B726-9BC2E8080169}" sibTransId="{77061059-AD91-4057-8019-4C163F9037DA}"/>
    <dgm:cxn modelId="{F041C996-0970-449D-8B92-C62C65C036ED}" type="presParOf" srcId="{C1041EE2-F026-4894-8AB7-EA6329338829}" destId="{B0A5354E-E18F-49E8-8ED6-E6E431D01234}" srcOrd="0" destOrd="0" presId="urn:microsoft.com/office/officeart/2005/8/layout/hProcess7"/>
    <dgm:cxn modelId="{FD8A9413-4CAB-401A-B9DD-05D8EE6B6F3F}" type="presParOf" srcId="{B0A5354E-E18F-49E8-8ED6-E6E431D01234}" destId="{5721BB33-D86B-463A-BA8E-60D02383E80B}" srcOrd="0" destOrd="0" presId="urn:microsoft.com/office/officeart/2005/8/layout/hProcess7"/>
    <dgm:cxn modelId="{DA82A1E7-699B-4CFE-BD2F-C2F45DB6112F}" type="presParOf" srcId="{B0A5354E-E18F-49E8-8ED6-E6E431D01234}" destId="{F30FFA47-1398-41D5-B5D7-9F6A8749650C}" srcOrd="1" destOrd="0" presId="urn:microsoft.com/office/officeart/2005/8/layout/hProcess7"/>
    <dgm:cxn modelId="{A5E1CF12-A283-4D38-8ECC-717370F63191}" type="presParOf" srcId="{B0A5354E-E18F-49E8-8ED6-E6E431D01234}" destId="{C0C5812D-E45E-46D7-9EDC-EE87EE8E60EA}" srcOrd="2" destOrd="0" presId="urn:microsoft.com/office/officeart/2005/8/layout/hProcess7"/>
    <dgm:cxn modelId="{9E7DAC10-2289-4F98-A5EB-F8670FF8DCCB}" type="presParOf" srcId="{C1041EE2-F026-4894-8AB7-EA6329338829}" destId="{24E07B40-61DF-464D-AED6-7AF3F4E2FF1B}" srcOrd="1" destOrd="0" presId="urn:microsoft.com/office/officeart/2005/8/layout/hProcess7"/>
    <dgm:cxn modelId="{1AB5D4B5-D2DA-435E-B3A5-9BF93708F4DE}" type="presParOf" srcId="{C1041EE2-F026-4894-8AB7-EA6329338829}" destId="{283955ED-BA4B-4E3E-8B1F-CF4EE8D35CA4}" srcOrd="2" destOrd="0" presId="urn:microsoft.com/office/officeart/2005/8/layout/hProcess7"/>
    <dgm:cxn modelId="{B7410CD2-C7ED-40DF-9004-8B8AEECCBAE3}" type="presParOf" srcId="{283955ED-BA4B-4E3E-8B1F-CF4EE8D35CA4}" destId="{929E56D9-7908-425F-8D6A-06D7D2CBB5FA}" srcOrd="0" destOrd="0" presId="urn:microsoft.com/office/officeart/2005/8/layout/hProcess7"/>
    <dgm:cxn modelId="{4035EAEF-45DC-4201-8EFD-FB0002B233B0}" type="presParOf" srcId="{283955ED-BA4B-4E3E-8B1F-CF4EE8D35CA4}" destId="{15F8C653-4A7C-4441-B5CA-12E8B725EA6D}" srcOrd="1" destOrd="0" presId="urn:microsoft.com/office/officeart/2005/8/layout/hProcess7"/>
    <dgm:cxn modelId="{66E89AD3-E68B-4F11-B015-C20BA4A5EC13}" type="presParOf" srcId="{283955ED-BA4B-4E3E-8B1F-CF4EE8D35CA4}" destId="{7C5AFC9C-929A-4752-8588-C77373C772F0}" srcOrd="2" destOrd="0" presId="urn:microsoft.com/office/officeart/2005/8/layout/hProcess7"/>
    <dgm:cxn modelId="{5A0B2F17-38CF-4137-B4C8-8AED3D69A7DD}" type="presParOf" srcId="{C1041EE2-F026-4894-8AB7-EA6329338829}" destId="{4B0ACD04-F4DD-40E3-8EAC-35CFBD10D490}" srcOrd="3" destOrd="0" presId="urn:microsoft.com/office/officeart/2005/8/layout/hProcess7"/>
    <dgm:cxn modelId="{F70B6733-AB15-43B4-A725-10066CB8E9E9}" type="presParOf" srcId="{C1041EE2-F026-4894-8AB7-EA6329338829}" destId="{FB7142BB-9A63-4168-9DE1-93D94E6DDC48}" srcOrd="4" destOrd="0" presId="urn:microsoft.com/office/officeart/2005/8/layout/hProcess7"/>
    <dgm:cxn modelId="{21F8B0E4-058B-4C8A-9A06-B62D952249AC}" type="presParOf" srcId="{FB7142BB-9A63-4168-9DE1-93D94E6DDC48}" destId="{2141A66C-765A-4A03-B5FD-34FB5E2C86B1}" srcOrd="0" destOrd="0" presId="urn:microsoft.com/office/officeart/2005/8/layout/hProcess7"/>
    <dgm:cxn modelId="{5087AE9D-C042-45E7-B82E-7A0BD43C0727}" type="presParOf" srcId="{FB7142BB-9A63-4168-9DE1-93D94E6DDC48}" destId="{BACF25A1-583A-43CF-8179-EA6525854CFD}" srcOrd="1" destOrd="0" presId="urn:microsoft.com/office/officeart/2005/8/layout/hProcess7"/>
    <dgm:cxn modelId="{8E78F459-6B9E-4BEB-B5A2-3575A4CF8A95}" type="presParOf" srcId="{FB7142BB-9A63-4168-9DE1-93D94E6DDC48}" destId="{89CB3FAA-5271-4402-A052-93CFA13D7D4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9DE86-FD85-42D3-84EC-FE8A60DF3D8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0589764-E7E9-4444-B575-E8A7D1774655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3200" dirty="0">
              <a:solidFill>
                <a:schemeClr val="tx1"/>
              </a:solidFill>
            </a:rPr>
            <a:t>General</a:t>
          </a:r>
        </a:p>
      </dgm:t>
    </dgm:pt>
    <dgm:pt modelId="{F9C694E6-73ED-4D73-ADB5-DBABC028580C}" type="parTrans" cxnId="{37C0B7D4-EB8F-4A94-8361-97F273343793}">
      <dgm:prSet/>
      <dgm:spPr/>
      <dgm:t>
        <a:bodyPr/>
        <a:lstStyle/>
        <a:p>
          <a:endParaRPr lang="es-ES"/>
        </a:p>
      </dgm:t>
    </dgm:pt>
    <dgm:pt modelId="{E2C954A7-366C-4045-B3C7-709706D7DF93}" type="sibTrans" cxnId="{37C0B7D4-EB8F-4A94-8361-97F273343793}">
      <dgm:prSet/>
      <dgm:spPr/>
      <dgm:t>
        <a:bodyPr/>
        <a:lstStyle/>
        <a:p>
          <a:endParaRPr lang="es-ES"/>
        </a:p>
      </dgm:t>
    </dgm:pt>
    <dgm:pt modelId="{0132AFED-F71A-467E-BA34-2292FBA7AED0}">
      <dgm:prSet phldrT="[Texto]" custT="1"/>
      <dgm:spPr/>
      <dgm:t>
        <a:bodyPr/>
        <a:lstStyle/>
        <a:p>
          <a:r>
            <a:rPr lang="es-ES" sz="2000" dirty="0">
              <a:latin typeface="+mn-lt"/>
            </a:rPr>
            <a:t>Análisis del sector exportador de mango subpartida 0804.50.20.10, bajo el enfoque de sostenibilidad</a:t>
          </a:r>
        </a:p>
      </dgm:t>
    </dgm:pt>
    <dgm:pt modelId="{6A3A6DDD-B0B9-449A-8C6E-27BD1CF7EE99}" type="parTrans" cxnId="{CBFAACB9-252A-4F86-8EFA-6F567F55ABF3}">
      <dgm:prSet/>
      <dgm:spPr/>
      <dgm:t>
        <a:bodyPr/>
        <a:lstStyle/>
        <a:p>
          <a:endParaRPr lang="es-ES"/>
        </a:p>
      </dgm:t>
    </dgm:pt>
    <dgm:pt modelId="{6703EB05-6970-44AE-B8E4-E220C4C5EF64}" type="sibTrans" cxnId="{CBFAACB9-252A-4F86-8EFA-6F567F55ABF3}">
      <dgm:prSet/>
      <dgm:spPr/>
      <dgm:t>
        <a:bodyPr/>
        <a:lstStyle/>
        <a:p>
          <a:endParaRPr lang="es-ES"/>
        </a:p>
      </dgm:t>
    </dgm:pt>
    <dgm:pt modelId="{7457D91F-4072-4504-A05E-788BC1A0D50F}" type="pres">
      <dgm:prSet presAssocID="{9C49DE86-FD85-42D3-84EC-FE8A60DF3D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CC6B1A-1B34-4F0C-8FBF-604EAF8ECA29}" type="pres">
      <dgm:prSet presAssocID="{00589764-E7E9-4444-B575-E8A7D1774655}" presName="parentLin" presStyleCnt="0"/>
      <dgm:spPr/>
    </dgm:pt>
    <dgm:pt modelId="{CBAF209B-597A-46A8-A904-ABEBD33A79AA}" type="pres">
      <dgm:prSet presAssocID="{00589764-E7E9-4444-B575-E8A7D1774655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8A93AA41-0F02-4AFE-AB95-04EE837FCB22}" type="pres">
      <dgm:prSet presAssocID="{00589764-E7E9-4444-B575-E8A7D17746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54227C-7A4A-4A82-98C2-D3B11B7838C4}" type="pres">
      <dgm:prSet presAssocID="{00589764-E7E9-4444-B575-E8A7D1774655}" presName="negativeSpace" presStyleCnt="0"/>
      <dgm:spPr/>
    </dgm:pt>
    <dgm:pt modelId="{FF70F555-7A3A-42A8-91FC-023A61308C6C}" type="pres">
      <dgm:prSet presAssocID="{00589764-E7E9-4444-B575-E8A7D177465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C0B7D4-EB8F-4A94-8361-97F273343793}" srcId="{9C49DE86-FD85-42D3-84EC-FE8A60DF3D82}" destId="{00589764-E7E9-4444-B575-E8A7D1774655}" srcOrd="0" destOrd="0" parTransId="{F9C694E6-73ED-4D73-ADB5-DBABC028580C}" sibTransId="{E2C954A7-366C-4045-B3C7-709706D7DF93}"/>
    <dgm:cxn modelId="{CBFAACB9-252A-4F86-8EFA-6F567F55ABF3}" srcId="{00589764-E7E9-4444-B575-E8A7D1774655}" destId="{0132AFED-F71A-467E-BA34-2292FBA7AED0}" srcOrd="0" destOrd="0" parTransId="{6A3A6DDD-B0B9-449A-8C6E-27BD1CF7EE99}" sibTransId="{6703EB05-6970-44AE-B8E4-E220C4C5EF64}"/>
    <dgm:cxn modelId="{3CD7A9FD-0C2E-4476-BB0F-2C3E025C0F9B}" type="presOf" srcId="{0132AFED-F71A-467E-BA34-2292FBA7AED0}" destId="{FF70F555-7A3A-42A8-91FC-023A61308C6C}" srcOrd="0" destOrd="0" presId="urn:microsoft.com/office/officeart/2005/8/layout/list1"/>
    <dgm:cxn modelId="{E69F9B29-39BA-4937-B7BA-89EDB23DEFEE}" type="presOf" srcId="{00589764-E7E9-4444-B575-E8A7D1774655}" destId="{8A93AA41-0F02-4AFE-AB95-04EE837FCB22}" srcOrd="1" destOrd="0" presId="urn:microsoft.com/office/officeart/2005/8/layout/list1"/>
    <dgm:cxn modelId="{E50EC978-CE42-46F8-8E81-8ECA65A3239B}" type="presOf" srcId="{00589764-E7E9-4444-B575-E8A7D1774655}" destId="{CBAF209B-597A-46A8-A904-ABEBD33A79AA}" srcOrd="0" destOrd="0" presId="urn:microsoft.com/office/officeart/2005/8/layout/list1"/>
    <dgm:cxn modelId="{B94D581A-7449-4458-B9D4-15768D9EDA67}" type="presOf" srcId="{9C49DE86-FD85-42D3-84EC-FE8A60DF3D82}" destId="{7457D91F-4072-4504-A05E-788BC1A0D50F}" srcOrd="0" destOrd="0" presId="urn:microsoft.com/office/officeart/2005/8/layout/list1"/>
    <dgm:cxn modelId="{A1CD8013-5D93-42F3-86B7-0D53E954680F}" type="presParOf" srcId="{7457D91F-4072-4504-A05E-788BC1A0D50F}" destId="{60CC6B1A-1B34-4F0C-8FBF-604EAF8ECA29}" srcOrd="0" destOrd="0" presId="urn:microsoft.com/office/officeart/2005/8/layout/list1"/>
    <dgm:cxn modelId="{1B8C9840-92B4-4A40-97B0-2E0D778241DC}" type="presParOf" srcId="{60CC6B1A-1B34-4F0C-8FBF-604EAF8ECA29}" destId="{CBAF209B-597A-46A8-A904-ABEBD33A79AA}" srcOrd="0" destOrd="0" presId="urn:microsoft.com/office/officeart/2005/8/layout/list1"/>
    <dgm:cxn modelId="{011BF77B-0180-40A8-BAB7-96C1225E7339}" type="presParOf" srcId="{60CC6B1A-1B34-4F0C-8FBF-604EAF8ECA29}" destId="{8A93AA41-0F02-4AFE-AB95-04EE837FCB22}" srcOrd="1" destOrd="0" presId="urn:microsoft.com/office/officeart/2005/8/layout/list1"/>
    <dgm:cxn modelId="{672242FF-A6BA-47AB-86B5-621137910638}" type="presParOf" srcId="{7457D91F-4072-4504-A05E-788BC1A0D50F}" destId="{F154227C-7A4A-4A82-98C2-D3B11B7838C4}" srcOrd="1" destOrd="0" presId="urn:microsoft.com/office/officeart/2005/8/layout/list1"/>
    <dgm:cxn modelId="{9CADC321-81EE-4F6E-BA11-82D0364627AB}" type="presParOf" srcId="{7457D91F-4072-4504-A05E-788BC1A0D50F}" destId="{FF70F555-7A3A-42A8-91FC-023A61308C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9CD9FA-6055-48F1-97F2-9063BC9809C3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EACA5C3-EC61-4AE9-AFB0-D52867854B87}">
      <dgm:prSet phldrT="[Texto]"/>
      <dgm:spPr/>
      <dgm:t>
        <a:bodyPr/>
        <a:lstStyle/>
        <a:p>
          <a:r>
            <a:rPr lang="es-EC">
              <a:solidFill>
                <a:schemeClr val="tx1"/>
              </a:solidFill>
            </a:rPr>
            <a:t>Tres dimensiones del Desarrollo Sostenible</a:t>
          </a:r>
          <a:endParaRPr lang="es-EC" dirty="0">
            <a:solidFill>
              <a:schemeClr val="tx1"/>
            </a:solidFill>
          </a:endParaRPr>
        </a:p>
      </dgm:t>
    </dgm:pt>
    <dgm:pt modelId="{15504D54-1322-41AE-BB1B-FAA58E538803}" type="parTrans" cxnId="{3255D3F0-3241-44F6-AD63-750F3F41BC1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746B12C-8C40-49D1-8B57-0009142E6B84}" type="sibTrans" cxnId="{3255D3F0-3241-44F6-AD63-750F3F41BC1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1D428B-76BD-4C79-BF91-17DAE583C8ED}">
      <dgm:prSet phldrT="[Texto]"/>
      <dgm:spPr/>
      <dgm:t>
        <a:bodyPr/>
        <a:lstStyle/>
        <a:p>
          <a:r>
            <a:rPr lang="es-EC">
              <a:solidFill>
                <a:schemeClr val="tx1"/>
              </a:solidFill>
            </a:rPr>
            <a:t>Dimensión Social</a:t>
          </a:r>
          <a:endParaRPr lang="es-EC" dirty="0">
            <a:solidFill>
              <a:schemeClr val="tx1"/>
            </a:solidFill>
          </a:endParaRPr>
        </a:p>
      </dgm:t>
    </dgm:pt>
    <dgm:pt modelId="{A6A2BCCC-453E-43DB-B826-938DADB2406B}" type="parTrans" cxnId="{01F8ECA5-6982-47C1-AD16-5CD563EC19C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1FE0D8-F583-4E03-963B-3621C8164E2A}" type="sibTrans" cxnId="{01F8ECA5-6982-47C1-AD16-5CD563EC19C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F65C11-5469-4BC6-B48E-DC1FE456AA48}">
      <dgm:prSet phldrT="[Texto]"/>
      <dgm:spPr/>
      <dgm:t>
        <a:bodyPr/>
        <a:lstStyle/>
        <a:p>
          <a:r>
            <a:rPr lang="es-EC">
              <a:solidFill>
                <a:schemeClr val="tx1"/>
              </a:solidFill>
            </a:rPr>
            <a:t>Dimensión Económica</a:t>
          </a:r>
          <a:endParaRPr lang="es-EC" dirty="0">
            <a:solidFill>
              <a:schemeClr val="tx1"/>
            </a:solidFill>
          </a:endParaRPr>
        </a:p>
      </dgm:t>
    </dgm:pt>
    <dgm:pt modelId="{7CACAB9D-E2B7-47BA-9DE1-07863E441C18}" type="parTrans" cxnId="{6BEF04B8-4558-4CF8-ABE2-1724D01B1F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786F07-8604-4F49-8E05-88F3CE10FE86}" type="sibTrans" cxnId="{6BEF04B8-4558-4CF8-ABE2-1724D01B1F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36AAE20-DEB1-4A50-BE4F-AA3612B8FEC0}">
      <dgm:prSet phldrT="[Texto]"/>
      <dgm:spPr/>
      <dgm:t>
        <a:bodyPr/>
        <a:lstStyle/>
        <a:p>
          <a:r>
            <a:rPr lang="es-EC">
              <a:solidFill>
                <a:schemeClr val="tx1"/>
              </a:solidFill>
            </a:rPr>
            <a:t>Dimensión Ambiental</a:t>
          </a:r>
          <a:endParaRPr lang="es-EC" dirty="0">
            <a:solidFill>
              <a:schemeClr val="tx1"/>
            </a:solidFill>
          </a:endParaRPr>
        </a:p>
      </dgm:t>
    </dgm:pt>
    <dgm:pt modelId="{BA606A84-E3CD-4994-A0A5-67393D9E5B19}" type="parTrans" cxnId="{18A9C6F6-4180-4ABB-B52F-13311E0B121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9006945-37EB-4D8A-9D6A-AB2CA58DDF30}" type="sibTrans" cxnId="{18A9C6F6-4180-4ABB-B52F-13311E0B121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8B6BC5-AC2D-4EAC-842E-EE12E1C3843D}" type="pres">
      <dgm:prSet presAssocID="{559CD9FA-6055-48F1-97F2-9063BC9809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FCDD87-F806-4B17-B25F-8A9C2242D154}" type="pres">
      <dgm:prSet presAssocID="{559CD9FA-6055-48F1-97F2-9063BC9809C3}" presName="cycle" presStyleCnt="0"/>
      <dgm:spPr/>
    </dgm:pt>
    <dgm:pt modelId="{99400007-072C-405D-A66F-44413DBA976B}" type="pres">
      <dgm:prSet presAssocID="{5EACA5C3-EC61-4AE9-AFB0-D52867854B87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E4DB13-0636-433C-B66A-3C0FCA859868}" type="pres">
      <dgm:prSet presAssocID="{C746B12C-8C40-49D1-8B57-0009142E6B84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441D35B3-F5CC-41EF-834B-3DF120268253}" type="pres">
      <dgm:prSet presAssocID="{111D428B-76BD-4C79-BF91-17DAE583C8ED}" presName="nodeFollowingNodes" presStyleLbl="node1" presStyleIdx="1" presStyleCnt="4" custScaleX="75892" custScaleY="668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933A98-8220-46AD-9C98-C58FD35477BB}" type="pres">
      <dgm:prSet presAssocID="{33F65C11-5469-4BC6-B48E-DC1FE456AA48}" presName="nodeFollowingNodes" presStyleLbl="node1" presStyleIdx="2" presStyleCnt="4" custScaleX="72978" custScaleY="650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3EC1F7-71EF-4EF8-B3A6-D17AA7826D68}" type="pres">
      <dgm:prSet presAssocID="{A36AAE20-DEB1-4A50-BE4F-AA3612B8FEC0}" presName="nodeFollowingNodes" presStyleLbl="node1" presStyleIdx="3" presStyleCnt="4" custScaleX="79522" custScaleY="686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4DE550-DB97-4025-88B2-C3A28A87F6A0}" type="presOf" srcId="{C746B12C-8C40-49D1-8B57-0009142E6B84}" destId="{0CE4DB13-0636-433C-B66A-3C0FCA859868}" srcOrd="0" destOrd="0" presId="urn:microsoft.com/office/officeart/2005/8/layout/cycle3"/>
    <dgm:cxn modelId="{5A47AB2B-71D4-4F16-8180-4C7867094EBD}" type="presOf" srcId="{A36AAE20-DEB1-4A50-BE4F-AA3612B8FEC0}" destId="{D93EC1F7-71EF-4EF8-B3A6-D17AA7826D68}" srcOrd="0" destOrd="0" presId="urn:microsoft.com/office/officeart/2005/8/layout/cycle3"/>
    <dgm:cxn modelId="{B1AC7D85-08A2-4411-AF90-AA6EB3794338}" type="presOf" srcId="{111D428B-76BD-4C79-BF91-17DAE583C8ED}" destId="{441D35B3-F5CC-41EF-834B-3DF120268253}" srcOrd="0" destOrd="0" presId="urn:microsoft.com/office/officeart/2005/8/layout/cycle3"/>
    <dgm:cxn modelId="{6BEF04B8-4558-4CF8-ABE2-1724D01B1FE9}" srcId="{559CD9FA-6055-48F1-97F2-9063BC9809C3}" destId="{33F65C11-5469-4BC6-B48E-DC1FE456AA48}" srcOrd="2" destOrd="0" parTransId="{7CACAB9D-E2B7-47BA-9DE1-07863E441C18}" sibTransId="{1F786F07-8604-4F49-8E05-88F3CE10FE86}"/>
    <dgm:cxn modelId="{01F8ECA5-6982-47C1-AD16-5CD563EC19CD}" srcId="{559CD9FA-6055-48F1-97F2-9063BC9809C3}" destId="{111D428B-76BD-4C79-BF91-17DAE583C8ED}" srcOrd="1" destOrd="0" parTransId="{A6A2BCCC-453E-43DB-B826-938DADB2406B}" sibTransId="{E81FE0D8-F583-4E03-963B-3621C8164E2A}"/>
    <dgm:cxn modelId="{018E0185-BC50-44D7-8171-E89D43742EB5}" type="presOf" srcId="{33F65C11-5469-4BC6-B48E-DC1FE456AA48}" destId="{A8933A98-8220-46AD-9C98-C58FD35477BB}" srcOrd="0" destOrd="0" presId="urn:microsoft.com/office/officeart/2005/8/layout/cycle3"/>
    <dgm:cxn modelId="{4CEC0087-0D44-4179-812E-9A731B4BB6B9}" type="presOf" srcId="{5EACA5C3-EC61-4AE9-AFB0-D52867854B87}" destId="{99400007-072C-405D-A66F-44413DBA976B}" srcOrd="0" destOrd="0" presId="urn:microsoft.com/office/officeart/2005/8/layout/cycle3"/>
    <dgm:cxn modelId="{18A9C6F6-4180-4ABB-B52F-13311E0B121A}" srcId="{559CD9FA-6055-48F1-97F2-9063BC9809C3}" destId="{A36AAE20-DEB1-4A50-BE4F-AA3612B8FEC0}" srcOrd="3" destOrd="0" parTransId="{BA606A84-E3CD-4994-A0A5-67393D9E5B19}" sibTransId="{99006945-37EB-4D8A-9D6A-AB2CA58DDF30}"/>
    <dgm:cxn modelId="{3255D3F0-3241-44F6-AD63-750F3F41BC13}" srcId="{559CD9FA-6055-48F1-97F2-9063BC9809C3}" destId="{5EACA5C3-EC61-4AE9-AFB0-D52867854B87}" srcOrd="0" destOrd="0" parTransId="{15504D54-1322-41AE-BB1B-FAA58E538803}" sibTransId="{C746B12C-8C40-49D1-8B57-0009142E6B84}"/>
    <dgm:cxn modelId="{E51494D4-FCDE-4F1B-BEFA-C04C35228248}" type="presOf" srcId="{559CD9FA-6055-48F1-97F2-9063BC9809C3}" destId="{C08B6BC5-AC2D-4EAC-842E-EE12E1C3843D}" srcOrd="0" destOrd="0" presId="urn:microsoft.com/office/officeart/2005/8/layout/cycle3"/>
    <dgm:cxn modelId="{FF90DB71-62CA-47FE-B205-2D04C9A416E3}" type="presParOf" srcId="{C08B6BC5-AC2D-4EAC-842E-EE12E1C3843D}" destId="{29FCDD87-F806-4B17-B25F-8A9C2242D154}" srcOrd="0" destOrd="0" presId="urn:microsoft.com/office/officeart/2005/8/layout/cycle3"/>
    <dgm:cxn modelId="{70B0887D-7AED-4BAF-AB9A-7646A54B55AB}" type="presParOf" srcId="{29FCDD87-F806-4B17-B25F-8A9C2242D154}" destId="{99400007-072C-405D-A66F-44413DBA976B}" srcOrd="0" destOrd="0" presId="urn:microsoft.com/office/officeart/2005/8/layout/cycle3"/>
    <dgm:cxn modelId="{0A9E7FDE-133A-4D17-B3F4-5D6B3CE7A9E4}" type="presParOf" srcId="{29FCDD87-F806-4B17-B25F-8A9C2242D154}" destId="{0CE4DB13-0636-433C-B66A-3C0FCA859868}" srcOrd="1" destOrd="0" presId="urn:microsoft.com/office/officeart/2005/8/layout/cycle3"/>
    <dgm:cxn modelId="{E1C890B8-5CCC-4E26-9F64-A0C756842842}" type="presParOf" srcId="{29FCDD87-F806-4B17-B25F-8A9C2242D154}" destId="{441D35B3-F5CC-41EF-834B-3DF120268253}" srcOrd="2" destOrd="0" presId="urn:microsoft.com/office/officeart/2005/8/layout/cycle3"/>
    <dgm:cxn modelId="{7668F655-A0C0-414C-95CA-7F4CB49709A5}" type="presParOf" srcId="{29FCDD87-F806-4B17-B25F-8A9C2242D154}" destId="{A8933A98-8220-46AD-9C98-C58FD35477BB}" srcOrd="3" destOrd="0" presId="urn:microsoft.com/office/officeart/2005/8/layout/cycle3"/>
    <dgm:cxn modelId="{B6C43FA9-0B90-4F59-8561-9FD96215EDCE}" type="presParOf" srcId="{29FCDD87-F806-4B17-B25F-8A9C2242D154}" destId="{D93EC1F7-71EF-4EF8-B3A6-D17AA7826D6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C5379A-A463-4AE6-B298-DED973F1F157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7B4B5ACC-C7FD-40C5-B3DE-528F3E275CF3}">
      <dgm:prSet phldrT="[Texto]"/>
      <dgm:spPr/>
      <dgm:t>
        <a:bodyPr/>
        <a:lstStyle/>
        <a:p>
          <a:r>
            <a:rPr lang="es-EC" dirty="0"/>
            <a:t>Quema</a:t>
          </a:r>
        </a:p>
        <a:p>
          <a:r>
            <a:rPr lang="es-EC" dirty="0"/>
            <a:t>Cielo abierto INEN 2078</a:t>
          </a:r>
          <a:endParaRPr lang="en-US" dirty="0"/>
        </a:p>
      </dgm:t>
    </dgm:pt>
    <dgm:pt modelId="{0D3714D9-7709-426A-8CB2-7693204464D0}" type="parTrans" cxnId="{28FE6D45-748D-45A3-9A6D-8AF1E4B2D54C}">
      <dgm:prSet/>
      <dgm:spPr/>
      <dgm:t>
        <a:bodyPr/>
        <a:lstStyle/>
        <a:p>
          <a:endParaRPr lang="en-US"/>
        </a:p>
      </dgm:t>
    </dgm:pt>
    <dgm:pt modelId="{C5869168-3B4C-4CF1-8F5F-7495A9DFD8FA}" type="sibTrans" cxnId="{28FE6D45-748D-45A3-9A6D-8AF1E4B2D54C}">
      <dgm:prSet/>
      <dgm:spPr/>
      <dgm:t>
        <a:bodyPr/>
        <a:lstStyle/>
        <a:p>
          <a:endParaRPr lang="en-US"/>
        </a:p>
      </dgm:t>
    </dgm:pt>
    <dgm:pt modelId="{0F2435F3-4D4E-4DE6-ABB8-639822EABF3D}" type="pres">
      <dgm:prSet presAssocID="{FCC5379A-A463-4AE6-B298-DED973F1F157}" presName="Name0" presStyleCnt="0">
        <dgm:presLayoutVars>
          <dgm:dir/>
          <dgm:animLvl val="lvl"/>
          <dgm:resizeHandles val="exact"/>
        </dgm:presLayoutVars>
      </dgm:prSet>
      <dgm:spPr/>
    </dgm:pt>
    <dgm:pt modelId="{E27555EA-7672-4DE6-B7AC-54DE25270AEC}" type="pres">
      <dgm:prSet presAssocID="{7B4B5ACC-C7FD-40C5-B3DE-528F3E275CF3}" presName="parTxOnly" presStyleLbl="node1" presStyleIdx="0" presStyleCnt="1" custLinFactNeighborX="1440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7D2C97-6733-4091-AB42-8B0B521D0DA8}" type="presOf" srcId="{FCC5379A-A463-4AE6-B298-DED973F1F157}" destId="{0F2435F3-4D4E-4DE6-ABB8-639822EABF3D}" srcOrd="0" destOrd="0" presId="urn:microsoft.com/office/officeart/2005/8/layout/chevron1"/>
    <dgm:cxn modelId="{28FE6D45-748D-45A3-9A6D-8AF1E4B2D54C}" srcId="{FCC5379A-A463-4AE6-B298-DED973F1F157}" destId="{7B4B5ACC-C7FD-40C5-B3DE-528F3E275CF3}" srcOrd="0" destOrd="0" parTransId="{0D3714D9-7709-426A-8CB2-7693204464D0}" sibTransId="{C5869168-3B4C-4CF1-8F5F-7495A9DFD8FA}"/>
    <dgm:cxn modelId="{D473047A-7323-4E5A-BBE9-5CD4DBC32174}" type="presOf" srcId="{7B4B5ACC-C7FD-40C5-B3DE-528F3E275CF3}" destId="{E27555EA-7672-4DE6-B7AC-54DE25270AEC}" srcOrd="0" destOrd="0" presId="urn:microsoft.com/office/officeart/2005/8/layout/chevron1"/>
    <dgm:cxn modelId="{99356E3C-E360-4EA2-8FEB-7AD14CCC32B4}" type="presParOf" srcId="{0F2435F3-4D4E-4DE6-ABB8-639822EABF3D}" destId="{E27555EA-7672-4DE6-B7AC-54DE25270AE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BB33-D86B-463A-BA8E-60D02383E80B}">
      <dsp:nvSpPr>
        <dsp:cNvPr id="0" name=""/>
        <dsp:cNvSpPr/>
      </dsp:nvSpPr>
      <dsp:spPr>
        <a:xfrm>
          <a:off x="1402" y="404975"/>
          <a:ext cx="3571347" cy="428561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100" kern="1200" dirty="0"/>
        </a:p>
      </dsp:txBody>
      <dsp:txXfrm rot="16200000">
        <a:off x="-1398565" y="1804943"/>
        <a:ext cx="3514205" cy="714269"/>
      </dsp:txXfrm>
    </dsp:sp>
    <dsp:sp modelId="{C0C5812D-E45E-46D7-9EDC-EE87EE8E60EA}">
      <dsp:nvSpPr>
        <dsp:cNvPr id="0" name=""/>
        <dsp:cNvSpPr/>
      </dsp:nvSpPr>
      <dsp:spPr>
        <a:xfrm>
          <a:off x="715671" y="404975"/>
          <a:ext cx="2660653" cy="428561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715671" y="404975"/>
        <a:ext cx="2660653" cy="4285616"/>
      </dsp:txXfrm>
    </dsp:sp>
    <dsp:sp modelId="{2141A66C-765A-4A03-B5FD-34FB5E2C86B1}">
      <dsp:nvSpPr>
        <dsp:cNvPr id="0" name=""/>
        <dsp:cNvSpPr/>
      </dsp:nvSpPr>
      <dsp:spPr>
        <a:xfrm>
          <a:off x="3697746" y="404975"/>
          <a:ext cx="3571347" cy="428561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100" kern="1200" dirty="0"/>
        </a:p>
      </dsp:txBody>
      <dsp:txXfrm rot="16200000">
        <a:off x="2297778" y="1804943"/>
        <a:ext cx="3514205" cy="714269"/>
      </dsp:txXfrm>
    </dsp:sp>
    <dsp:sp modelId="{15F8C653-4A7C-4441-B5CA-12E8B725EA6D}">
      <dsp:nvSpPr>
        <dsp:cNvPr id="0" name=""/>
        <dsp:cNvSpPr/>
      </dsp:nvSpPr>
      <dsp:spPr>
        <a:xfrm rot="5400000">
          <a:off x="3400840" y="3809360"/>
          <a:ext cx="629526" cy="5357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B3FAA-5271-4402-A052-93CFA13D7D44}">
      <dsp:nvSpPr>
        <dsp:cNvPr id="0" name=""/>
        <dsp:cNvSpPr/>
      </dsp:nvSpPr>
      <dsp:spPr>
        <a:xfrm>
          <a:off x="4412016" y="404975"/>
          <a:ext cx="2660653" cy="428561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4412016" y="404975"/>
        <a:ext cx="2660653" cy="4285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F555-7A3A-42A8-91FC-023A61308C6C}">
      <dsp:nvSpPr>
        <dsp:cNvPr id="0" name=""/>
        <dsp:cNvSpPr/>
      </dsp:nvSpPr>
      <dsp:spPr>
        <a:xfrm>
          <a:off x="0" y="386356"/>
          <a:ext cx="4613932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8092" tIns="541528" rIns="3580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+mn-lt"/>
            </a:rPr>
            <a:t>Análisis del sector exportador de mango subpartida 0804.50.20.10, bajo el enfoque de sostenibilidad</a:t>
          </a:r>
        </a:p>
      </dsp:txBody>
      <dsp:txXfrm>
        <a:off x="0" y="386356"/>
        <a:ext cx="4613932" cy="1556100"/>
      </dsp:txXfrm>
    </dsp:sp>
    <dsp:sp modelId="{8A93AA41-0F02-4AFE-AB95-04EE837FCB22}">
      <dsp:nvSpPr>
        <dsp:cNvPr id="0" name=""/>
        <dsp:cNvSpPr/>
      </dsp:nvSpPr>
      <dsp:spPr>
        <a:xfrm>
          <a:off x="230696" y="2596"/>
          <a:ext cx="3229752" cy="7675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077" tIns="0" rIns="1220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1"/>
              </a:solidFill>
            </a:rPr>
            <a:t>General</a:t>
          </a:r>
        </a:p>
      </dsp:txBody>
      <dsp:txXfrm>
        <a:off x="268163" y="40063"/>
        <a:ext cx="3154818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4DB13-0636-433C-B66A-3C0FCA859868}">
      <dsp:nvSpPr>
        <dsp:cNvPr id="0" name=""/>
        <dsp:cNvSpPr/>
      </dsp:nvSpPr>
      <dsp:spPr>
        <a:xfrm>
          <a:off x="1475944" y="24721"/>
          <a:ext cx="4696960" cy="4696960"/>
        </a:xfrm>
        <a:prstGeom prst="circularArrow">
          <a:avLst>
            <a:gd name="adj1" fmla="val 4668"/>
            <a:gd name="adj2" fmla="val 272909"/>
            <a:gd name="adj3" fmla="val 12913194"/>
            <a:gd name="adj4" fmla="val 17975300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00007-072C-405D-A66F-44413DBA976B}">
      <dsp:nvSpPr>
        <dsp:cNvPr id="0" name=""/>
        <dsp:cNvSpPr/>
      </dsp:nvSpPr>
      <dsp:spPr>
        <a:xfrm>
          <a:off x="2293165" y="134161"/>
          <a:ext cx="3062518" cy="15312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>
              <a:solidFill>
                <a:schemeClr val="tx1"/>
              </a:solidFill>
            </a:rPr>
            <a:t>Tres dimensiones del Desarrollo Sostenible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2367915" y="208911"/>
        <a:ext cx="2913018" cy="1381759"/>
      </dsp:txXfrm>
    </dsp:sp>
    <dsp:sp modelId="{441D35B3-F5CC-41EF-834B-3DF120268253}">
      <dsp:nvSpPr>
        <dsp:cNvPr id="0" name=""/>
        <dsp:cNvSpPr/>
      </dsp:nvSpPr>
      <dsp:spPr>
        <a:xfrm>
          <a:off x="4348842" y="2074817"/>
          <a:ext cx="2324206" cy="10229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>
              <a:solidFill>
                <a:schemeClr val="tx1"/>
              </a:solidFill>
            </a:rPr>
            <a:t>Dimensión Social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4398780" y="2124755"/>
        <a:ext cx="2224330" cy="923112"/>
      </dsp:txXfrm>
    </dsp:sp>
    <dsp:sp modelId="{A8933A98-8220-46AD-9C98-C58FD35477BB}">
      <dsp:nvSpPr>
        <dsp:cNvPr id="0" name=""/>
        <dsp:cNvSpPr/>
      </dsp:nvSpPr>
      <dsp:spPr>
        <a:xfrm>
          <a:off x="2706942" y="3775027"/>
          <a:ext cx="2234964" cy="9956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>
              <a:solidFill>
                <a:schemeClr val="tx1"/>
              </a:solidFill>
            </a:rPr>
            <a:t>Dimensión Económica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2755544" y="3823629"/>
        <a:ext cx="2137760" cy="898405"/>
      </dsp:txXfrm>
    </dsp:sp>
    <dsp:sp modelId="{D93EC1F7-71EF-4EF8-B3A6-D17AA7826D68}">
      <dsp:nvSpPr>
        <dsp:cNvPr id="0" name=""/>
        <dsp:cNvSpPr/>
      </dsp:nvSpPr>
      <dsp:spPr>
        <a:xfrm>
          <a:off x="920216" y="2060530"/>
          <a:ext cx="2435375" cy="10515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>
              <a:solidFill>
                <a:schemeClr val="tx1"/>
              </a:solidFill>
            </a:rPr>
            <a:t>Dimensión Ambiental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971549" y="2111863"/>
        <a:ext cx="2332709" cy="948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555EA-7672-4DE6-B7AC-54DE25270AEC}">
      <dsp:nvSpPr>
        <dsp:cNvPr id="0" name=""/>
        <dsp:cNvSpPr/>
      </dsp:nvSpPr>
      <dsp:spPr>
        <a:xfrm>
          <a:off x="4395" y="0"/>
          <a:ext cx="4496111" cy="58477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Quema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Cielo abierto INEN 2078</a:t>
          </a:r>
          <a:endParaRPr lang="en-US" sz="1600" kern="1200" dirty="0"/>
        </a:p>
      </dsp:txBody>
      <dsp:txXfrm>
        <a:off x="296782" y="0"/>
        <a:ext cx="3911337" cy="584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0.25924</cdr:x>
      <cdr:y>0.93105</cdr:y>
    </cdr:from>
    <cdr:to>
      <cdr:x>0.39694</cdr:x>
      <cdr:y>0.97693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000860DB-C527-4D6C-9B27-55BAF601E182}"/>
            </a:ext>
          </a:extLst>
        </cdr:cNvPr>
        <cdr:cNvSpPr txBox="1"/>
      </cdr:nvSpPr>
      <cdr:spPr>
        <a:xfrm xmlns:a="http://schemas.openxmlformats.org/drawingml/2006/main">
          <a:off x="1509006" y="4022820"/>
          <a:ext cx="801535" cy="19823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$ 11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0.37108</cdr:x>
      <cdr:y>0.93334</cdr:y>
    </cdr:from>
    <cdr:to>
      <cdr:x>0.54425</cdr:x>
      <cdr:y>1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6CEDC250-64D5-4E26-A79E-DA13B44A15A8}"/>
            </a:ext>
          </a:extLst>
        </cdr:cNvPr>
        <cdr:cNvSpPr txBox="1"/>
      </cdr:nvSpPr>
      <cdr:spPr>
        <a:xfrm xmlns:a="http://schemas.openxmlformats.org/drawingml/2006/main">
          <a:off x="2160001" y="4032735"/>
          <a:ext cx="1008000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$ 45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0.54963</cdr:x>
      <cdr:y>0.93366</cdr:y>
    </cdr:from>
    <cdr:to>
      <cdr:x>0.69806</cdr:x>
      <cdr:y>0.99198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6CEDC250-64D5-4E26-A79E-DA13B44A15A8}"/>
            </a:ext>
          </a:extLst>
        </cdr:cNvPr>
        <cdr:cNvSpPr txBox="1"/>
      </cdr:nvSpPr>
      <cdr:spPr>
        <a:xfrm xmlns:a="http://schemas.openxmlformats.org/drawingml/2006/main">
          <a:off x="3199349" y="4034089"/>
          <a:ext cx="864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$ 58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0.68962</cdr:x>
      <cdr:y>0.93357</cdr:y>
    </cdr:from>
    <cdr:to>
      <cdr:x>0.82082</cdr:x>
      <cdr:y>1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0E22FCA6-58AC-4067-A954-295F45D19B33}"/>
            </a:ext>
          </a:extLst>
        </cdr:cNvPr>
        <cdr:cNvSpPr txBox="1"/>
      </cdr:nvSpPr>
      <cdr:spPr>
        <a:xfrm xmlns:a="http://schemas.openxmlformats.org/drawingml/2006/main">
          <a:off x="4014197" y="4033709"/>
          <a:ext cx="763700" cy="2870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rPr>
            <a:t>$ 50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0.8338</cdr:x>
      <cdr:y>0.93357</cdr:y>
    </cdr:from>
    <cdr:to>
      <cdr:x>0.96828</cdr:x>
      <cdr:y>0.98253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AD1851D2-9955-4F1E-B618-4B5A11AE14F9}"/>
            </a:ext>
          </a:extLst>
        </cdr:cNvPr>
        <cdr:cNvSpPr txBox="1"/>
      </cdr:nvSpPr>
      <cdr:spPr>
        <a:xfrm xmlns:a="http://schemas.openxmlformats.org/drawingml/2006/main">
          <a:off x="4853452" y="4033709"/>
          <a:ext cx="782793" cy="21152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$ 58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0.21458</cdr:x>
      <cdr:y>0.57292</cdr:y>
    </cdr:from>
    <cdr:to>
      <cdr:x>0.33098</cdr:x>
      <cdr:y>0.64583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65A87CC7-6CE6-4CF2-9DD3-6BFB4FF5DFDA}"/>
            </a:ext>
          </a:extLst>
        </cdr:cNvPr>
        <cdr:cNvSpPr txBox="1"/>
      </cdr:nvSpPr>
      <cdr:spPr>
        <a:xfrm xmlns:a="http://schemas.openxmlformats.org/drawingml/2006/main">
          <a:off x="1103692" y="2295534"/>
          <a:ext cx="598711" cy="292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10%</a:t>
          </a:r>
        </a:p>
      </cdr:txBody>
    </cdr:sp>
  </cdr:relSizeAnchor>
  <cdr:relSizeAnchor xmlns:cdr="http://schemas.openxmlformats.org/drawingml/2006/chartDrawing">
    <cdr:from>
      <cdr:x>0.35839</cdr:x>
      <cdr:y>0.4671</cdr:y>
    </cdr:from>
    <cdr:to>
      <cdr:x>0.48042</cdr:x>
      <cdr:y>0.54002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CE530D44-380A-45D9-98B0-943F3DAC7A90}"/>
            </a:ext>
          </a:extLst>
        </cdr:cNvPr>
        <cdr:cNvSpPr txBox="1"/>
      </cdr:nvSpPr>
      <cdr:spPr>
        <a:xfrm xmlns:a="http://schemas.openxmlformats.org/drawingml/2006/main">
          <a:off x="1855789" y="2160367"/>
          <a:ext cx="631918" cy="33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89%</a:t>
          </a:r>
        </a:p>
      </cdr:txBody>
    </cdr:sp>
  </cdr:relSizeAnchor>
  <cdr:relSizeAnchor xmlns:cdr="http://schemas.openxmlformats.org/drawingml/2006/chartDrawing">
    <cdr:from>
      <cdr:x>0.40802</cdr:x>
      <cdr:y>0.36872</cdr:y>
    </cdr:from>
    <cdr:to>
      <cdr:x>0.53383</cdr:x>
      <cdr:y>0.44164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819FC682-F24E-494E-ABEC-5B8896DFADE2}"/>
            </a:ext>
          </a:extLst>
        </cdr:cNvPr>
        <cdr:cNvSpPr txBox="1"/>
      </cdr:nvSpPr>
      <cdr:spPr>
        <a:xfrm xmlns:a="http://schemas.openxmlformats.org/drawingml/2006/main">
          <a:off x="2112801" y="1705372"/>
          <a:ext cx="651467" cy="33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82%</a:t>
          </a:r>
        </a:p>
      </cdr:txBody>
    </cdr:sp>
  </cdr:relSizeAnchor>
  <cdr:relSizeAnchor xmlns:cdr="http://schemas.openxmlformats.org/drawingml/2006/chartDrawing">
    <cdr:from>
      <cdr:x>0.39913</cdr:x>
      <cdr:y>0.26258</cdr:y>
    </cdr:from>
    <cdr:to>
      <cdr:x>0.52408</cdr:x>
      <cdr:y>0.3355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B9C5DEBE-E5DF-4622-B8B9-996D4F9E192B}"/>
            </a:ext>
          </a:extLst>
        </cdr:cNvPr>
        <cdr:cNvSpPr txBox="1"/>
      </cdr:nvSpPr>
      <cdr:spPr>
        <a:xfrm xmlns:a="http://schemas.openxmlformats.org/drawingml/2006/main">
          <a:off x="2066748" y="1214457"/>
          <a:ext cx="647014" cy="33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88%</a:t>
          </a:r>
        </a:p>
      </cdr:txBody>
    </cdr:sp>
  </cdr:relSizeAnchor>
  <cdr:relSizeAnchor xmlns:cdr="http://schemas.openxmlformats.org/drawingml/2006/chartDrawing">
    <cdr:from>
      <cdr:x>0.38966</cdr:x>
      <cdr:y>0.14724</cdr:y>
    </cdr:from>
    <cdr:to>
      <cdr:x>0.52644</cdr:x>
      <cdr:y>0.22016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8195DABC-EFF1-4B6F-9E8F-69CE13141BCD}"/>
            </a:ext>
          </a:extLst>
        </cdr:cNvPr>
        <cdr:cNvSpPr txBox="1"/>
      </cdr:nvSpPr>
      <cdr:spPr>
        <a:xfrm xmlns:a="http://schemas.openxmlformats.org/drawingml/2006/main">
          <a:off x="2004207" y="589970"/>
          <a:ext cx="703514" cy="292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71%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0.08982</cdr:x>
      <cdr:y>0.83804</cdr:y>
    </cdr:from>
    <cdr:to>
      <cdr:x>0.29855</cdr:x>
      <cdr:y>0.96424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61B97229-2A91-4EAC-8D39-45BEB0490B22}"/>
            </a:ext>
          </a:extLst>
        </cdr:cNvPr>
        <cdr:cNvSpPr txBox="1"/>
      </cdr:nvSpPr>
      <cdr:spPr>
        <a:xfrm xmlns:a="http://schemas.openxmlformats.org/drawingml/2006/main">
          <a:off x="590322" y="3803561"/>
          <a:ext cx="1371840" cy="57281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EC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rPr>
            <a:t>Total </a:t>
          </a:r>
          <a:r>
            <a:rPr lang="es-EC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empresas</a:t>
          </a:r>
        </a:p>
        <a:p xmlns:a="http://schemas.openxmlformats.org/drawingml/2006/main">
          <a:pPr algn="ctr"/>
          <a:r>
            <a:rPr lang="es-EC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rPr>
            <a:t>74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0.672</cdr:x>
      <cdr:y>0.74249</cdr:y>
    </cdr:from>
    <cdr:to>
      <cdr:x>0.8726</cdr:x>
      <cdr:y>0.96038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677CF02B-96A6-48AD-9EB9-A6201B2F9D3F}"/>
            </a:ext>
          </a:extLst>
        </cdr:cNvPr>
        <cdr:cNvSpPr txBox="1"/>
      </cdr:nvSpPr>
      <cdr:spPr>
        <a:xfrm xmlns:a="http://schemas.openxmlformats.org/drawingml/2006/main">
          <a:off x="3333619" y="3619199"/>
          <a:ext cx="995082" cy="1062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7846-33E3-42B3-A05A-D40E5C53E2C1}" type="datetimeFigureOut">
              <a:rPr lang="es-SV" smtClean="0"/>
              <a:t>30/1/2020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2A0B-13E3-4E84-B613-4E63BA95B2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156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046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8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21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9323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22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7486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38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933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545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5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2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202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7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7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24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45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00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686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2A0B-13E3-4E84-B613-4E63BA95B20C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75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4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7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7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348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1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5828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959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028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0773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055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7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878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797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98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8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71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0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25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39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5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03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B3AB47-04E5-48DF-8FB9-656F0D2DFDE9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5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C55698-3B18-40EA-9507-A1676B346014}" type="datetimeFigureOut">
              <a:rPr lang="es-EC" smtClean="0"/>
              <a:t>30/01/2020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69CC92-80D9-4721-B4C9-6FE22CB554D3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chart" Target="../charts/chart1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chart" Target="../charts/chart20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11" Type="http://schemas.openxmlformats.org/officeDocument/2006/relationships/chart" Target="../charts/chart22.xml"/><Relationship Id="rId5" Type="http://schemas.openxmlformats.org/officeDocument/2006/relationships/diagramData" Target="../diagrams/data4.xml"/><Relationship Id="rId10" Type="http://schemas.openxmlformats.org/officeDocument/2006/relationships/chart" Target="../charts/chart21.xml"/><Relationship Id="rId4" Type="http://schemas.openxmlformats.org/officeDocument/2006/relationships/image" Target="../media/image2.jpe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4.xml"/><Relationship Id="rId11" Type="http://schemas.microsoft.com/office/2007/relationships/hdphoto" Target="../media/hdphoto7.wdp"/><Relationship Id="rId5" Type="http://schemas.openxmlformats.org/officeDocument/2006/relationships/chart" Target="../charts/chart23.xml"/><Relationship Id="rId10" Type="http://schemas.openxmlformats.org/officeDocument/2006/relationships/image" Target="../media/image19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microsoft.com/office/2007/relationships/hdphoto" Target="../media/hdphoto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chart" Target="../charts/chart26.xml"/><Relationship Id="rId5" Type="http://schemas.openxmlformats.org/officeDocument/2006/relationships/image" Target="../media/image2.jpeg"/><Relationship Id="rId10" Type="http://schemas.openxmlformats.org/officeDocument/2006/relationships/chart" Target="../charts/chart25.xml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3.wdp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3380" y="3022983"/>
            <a:ext cx="10220670" cy="1443781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“Análisis del sector exportador de mango bajo el enfoque de sostenibilidad 2014 - 2018”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63715" y="5374881"/>
            <a:ext cx="4484726" cy="905827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dirty="0"/>
              <a:t>PILLAJO TIPANTUÑA LESLIE MARICELA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dirty="0"/>
              <a:t>TRÁVEZ CHANGOLUISA BRYAN PAÚL</a:t>
            </a:r>
          </a:p>
        </p:txBody>
      </p:sp>
      <p:pic>
        <p:nvPicPr>
          <p:cNvPr id="7170" name="Picture 2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21" y="264751"/>
            <a:ext cx="4762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2CE60E2-7CEE-4E82-9D0B-1080144E9D8E}"/>
              </a:ext>
            </a:extLst>
          </p:cNvPr>
          <p:cNvSpPr txBox="1">
            <a:spLocks/>
          </p:cNvSpPr>
          <p:nvPr/>
        </p:nvSpPr>
        <p:spPr>
          <a:xfrm>
            <a:off x="985665" y="2117156"/>
            <a:ext cx="10650812" cy="905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/>
              <a:t>Carrera de Ingeniería en Comercio Exterior y Negociación Internacional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ED35FAF-115B-4ABC-9C9E-A3A89D282543}"/>
              </a:ext>
            </a:extLst>
          </p:cNvPr>
          <p:cNvSpPr/>
          <p:nvPr/>
        </p:nvSpPr>
        <p:spPr>
          <a:xfrm>
            <a:off x="307258" y="3428999"/>
            <a:ext cx="1356813" cy="61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>
                <a:solidFill>
                  <a:schemeClr val="tx1"/>
                </a:solidFill>
                <a:latin typeface="+mj-lt"/>
              </a:rPr>
              <a:t>Tema:</a:t>
            </a:r>
          </a:p>
        </p:txBody>
      </p:sp>
      <p:pic>
        <p:nvPicPr>
          <p:cNvPr id="8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224"/>
            <a:ext cx="1749299" cy="1274776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67654" y="377218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1722" y="4996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595" y="51496"/>
            <a:ext cx="9692640" cy="1066882"/>
          </a:xfrm>
        </p:spPr>
        <p:txBody>
          <a:bodyPr>
            <a:noAutofit/>
          </a:bodyPr>
          <a:lstStyle/>
          <a:p>
            <a:r>
              <a:rPr lang="es-ES" sz="3600" dirty="0"/>
              <a:t>Exportación mango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8FC404B6-596F-4EC6-BC77-5799A9A22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378432"/>
              </p:ext>
            </p:extLst>
          </p:nvPr>
        </p:nvGraphicFramePr>
        <p:xfrm>
          <a:off x="370277" y="1116872"/>
          <a:ext cx="5429250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8B51E833-8C7C-4BE5-A009-D53ED0061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779384"/>
              </p:ext>
            </p:extLst>
          </p:nvPr>
        </p:nvGraphicFramePr>
        <p:xfrm>
          <a:off x="5925787" y="1274951"/>
          <a:ext cx="5599463" cy="461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2766902-3E1C-4E32-8ABE-8F14976F88B5}"/>
              </a:ext>
            </a:extLst>
          </p:cNvPr>
          <p:cNvSpPr/>
          <p:nvPr/>
        </p:nvSpPr>
        <p:spPr>
          <a:xfrm>
            <a:off x="1675702" y="6059035"/>
            <a:ext cx="2818400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0C86F2A-9C1A-493D-BA09-115E534FC775}"/>
              </a:ext>
            </a:extLst>
          </p:cNvPr>
          <p:cNvSpPr/>
          <p:nvPr/>
        </p:nvSpPr>
        <p:spPr>
          <a:xfrm>
            <a:off x="6288700" y="6046385"/>
            <a:ext cx="2818400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67654" y="377218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1722" y="4996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595" y="51496"/>
            <a:ext cx="9692640" cy="1066882"/>
          </a:xfrm>
        </p:spPr>
        <p:txBody>
          <a:bodyPr>
            <a:noAutofit/>
          </a:bodyPr>
          <a:lstStyle/>
          <a:p>
            <a:r>
              <a:rPr lang="es-ES" sz="3600" dirty="0"/>
              <a:t>Exportación mango orgánico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estados unidos bandera">
            <a:extLst>
              <a:ext uri="{FF2B5EF4-FFF2-40B4-BE49-F238E27FC236}">
                <a16:creationId xmlns:a16="http://schemas.microsoft.com/office/drawing/2014/main" xmlns="" id="{B7A42D33-E012-4E18-88DD-3EFF7C36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35" y="5138426"/>
            <a:ext cx="1913659" cy="10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aises bajos bandera">
            <a:extLst>
              <a:ext uri="{FF2B5EF4-FFF2-40B4-BE49-F238E27FC236}">
                <a16:creationId xmlns:a16="http://schemas.microsoft.com/office/drawing/2014/main" xmlns="" id="{76FB63DE-A8D4-4E56-B5EF-B571BEDC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38426"/>
            <a:ext cx="1791752" cy="10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22E82F26-5FB2-4B16-8666-E43121F3365D}"/>
              </a:ext>
            </a:extLst>
          </p:cNvPr>
          <p:cNvGraphicFramePr>
            <a:graphicFrameLocks/>
          </p:cNvGraphicFramePr>
          <p:nvPr/>
        </p:nvGraphicFramePr>
        <p:xfrm>
          <a:off x="361722" y="1326096"/>
          <a:ext cx="5734278" cy="368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7C8BFF0C-4D9A-436F-987D-474D2EA4A556}"/>
              </a:ext>
            </a:extLst>
          </p:cNvPr>
          <p:cNvGraphicFramePr>
            <a:graphicFrameLocks/>
          </p:cNvGraphicFramePr>
          <p:nvPr/>
        </p:nvGraphicFramePr>
        <p:xfrm>
          <a:off x="6372356" y="1349428"/>
          <a:ext cx="4924425" cy="353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717F306-2E13-42ED-BA4E-7B5D4FC2DC4D}"/>
              </a:ext>
            </a:extLst>
          </p:cNvPr>
          <p:cNvSpPr/>
          <p:nvPr/>
        </p:nvSpPr>
        <p:spPr>
          <a:xfrm>
            <a:off x="559595" y="4888337"/>
            <a:ext cx="2818400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6F4FE4A-EE81-4C9D-BB5F-AC55CBE7ACF9}"/>
              </a:ext>
            </a:extLst>
          </p:cNvPr>
          <p:cNvSpPr/>
          <p:nvPr/>
        </p:nvSpPr>
        <p:spPr>
          <a:xfrm>
            <a:off x="6991876" y="4796118"/>
            <a:ext cx="2818400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67654" y="377218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1722" y="4996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595" y="51496"/>
            <a:ext cx="9692640" cy="1066882"/>
          </a:xfrm>
        </p:spPr>
        <p:txBody>
          <a:bodyPr>
            <a:noAutofit/>
          </a:bodyPr>
          <a:lstStyle/>
          <a:p>
            <a:r>
              <a:rPr lang="es-ES" sz="3600" dirty="0"/>
              <a:t>Empresas Exportadoras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CD876F2D-702A-4189-8628-CB011A3B8018}"/>
              </a:ext>
            </a:extLst>
          </p:cNvPr>
          <p:cNvGraphicFramePr/>
          <p:nvPr/>
        </p:nvGraphicFramePr>
        <p:xfrm>
          <a:off x="-188259" y="1240812"/>
          <a:ext cx="6572250" cy="453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74C0259-E273-449E-A5E6-D114B8E5C6CD}"/>
              </a:ext>
            </a:extLst>
          </p:cNvPr>
          <p:cNvSpPr txBox="1"/>
          <p:nvPr/>
        </p:nvSpPr>
        <p:spPr>
          <a:xfrm>
            <a:off x="5540187" y="1801906"/>
            <a:ext cx="41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A7D7A1D7-DEF3-4FE2-8ED0-BAFB01F7ABE2}"/>
              </a:ext>
            </a:extLst>
          </p:cNvPr>
          <p:cNvGraphicFramePr>
            <a:graphicFrameLocks/>
          </p:cNvGraphicFramePr>
          <p:nvPr/>
        </p:nvGraphicFramePr>
        <p:xfrm>
          <a:off x="6724781" y="1326095"/>
          <a:ext cx="4960712" cy="475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877473C-43F3-4C55-B343-6530932C7196}"/>
              </a:ext>
            </a:extLst>
          </p:cNvPr>
          <p:cNvSpPr/>
          <p:nvPr/>
        </p:nvSpPr>
        <p:spPr>
          <a:xfrm>
            <a:off x="1659550" y="5889812"/>
            <a:ext cx="2818400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FA6F34C-A166-438E-A696-01932EEEF8D8}"/>
              </a:ext>
            </a:extLst>
          </p:cNvPr>
          <p:cNvSpPr/>
          <p:nvPr/>
        </p:nvSpPr>
        <p:spPr>
          <a:xfrm>
            <a:off x="7084594" y="5889811"/>
            <a:ext cx="2818400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dondear rectángulo de esquina diagonal 7"/>
          <p:cNvSpPr/>
          <p:nvPr/>
        </p:nvSpPr>
        <p:spPr>
          <a:xfrm>
            <a:off x="594149" y="651923"/>
            <a:ext cx="6686427" cy="1698605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63607" y="1144037"/>
            <a:ext cx="4638979" cy="7143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CAPÍTULO V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4149" y="2842642"/>
            <a:ext cx="6189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Sostenibilidad en el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Exportador de mango</a:t>
            </a:r>
          </a:p>
        </p:txBody>
      </p:sp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591"/>
            <a:ext cx="2133600" cy="1554830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n relacionada">
            <a:extLst>
              <a:ext uri="{FF2B5EF4-FFF2-40B4-BE49-F238E27FC236}">
                <a16:creationId xmlns:a16="http://schemas.microsoft.com/office/drawing/2014/main" xmlns="" id="{126A1CDD-3830-4098-9C3F-2201A49F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30" y="2417271"/>
            <a:ext cx="4209551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67654" y="377218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1722" y="4996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595" y="51496"/>
            <a:ext cx="9692640" cy="1066882"/>
          </a:xfrm>
        </p:spPr>
        <p:txBody>
          <a:bodyPr>
            <a:noAutofit/>
          </a:bodyPr>
          <a:lstStyle/>
          <a:p>
            <a:r>
              <a:rPr lang="es-ES" sz="3600" dirty="0"/>
              <a:t>Sostenibilidad en el tiempo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CA92D2A3-8C11-454F-A132-19F02FABB04A}"/>
              </a:ext>
            </a:extLst>
          </p:cNvPr>
          <p:cNvGraphicFramePr>
            <a:graphicFrameLocks/>
          </p:cNvGraphicFramePr>
          <p:nvPr/>
        </p:nvGraphicFramePr>
        <p:xfrm>
          <a:off x="138953" y="1326096"/>
          <a:ext cx="4056529" cy="37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582CB93-2512-4ECB-968A-B2FD74E9F054}"/>
              </a:ext>
            </a:extLst>
          </p:cNvPr>
          <p:cNvSpPr txBox="1"/>
          <p:nvPr/>
        </p:nvSpPr>
        <p:spPr>
          <a:xfrm>
            <a:off x="2823882" y="1999682"/>
            <a:ext cx="14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empresas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4BE5C1E1-D4AA-4CB9-B4D9-DA9326F80BF8}"/>
              </a:ext>
            </a:extLst>
          </p:cNvPr>
          <p:cNvGraphicFramePr>
            <a:graphicFrameLocks noGrp="1"/>
          </p:cNvGraphicFramePr>
          <p:nvPr/>
        </p:nvGraphicFramePr>
        <p:xfrm>
          <a:off x="6192371" y="1999682"/>
          <a:ext cx="4551828" cy="22517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75914">
                  <a:extLst>
                    <a:ext uri="{9D8B030D-6E8A-4147-A177-3AD203B41FA5}">
                      <a16:colId xmlns:a16="http://schemas.microsoft.com/office/drawing/2014/main" xmlns="" val="4255463061"/>
                    </a:ext>
                  </a:extLst>
                </a:gridCol>
                <a:gridCol w="2275914">
                  <a:extLst>
                    <a:ext uri="{9D8B030D-6E8A-4147-A177-3AD203B41FA5}">
                      <a16:colId xmlns:a16="http://schemas.microsoft.com/office/drawing/2014/main" xmlns="" val="1462763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Exportaciones Durexporta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Compañia Agricola Ganadera S.A. 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31505757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Refin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Ariegra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27898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Pivano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Pilot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157543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Bresson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Exofrut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85142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Blix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Somecet S.A.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23538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Agrícola Victoriosa </a:t>
                      </a:r>
                      <a:r>
                        <a:rPr lang="es-EC" sz="1800" u="none" strike="noStrike" dirty="0" err="1">
                          <a:effectLst/>
                        </a:rPr>
                        <a:t>Agrivicsa</a:t>
                      </a:r>
                      <a:r>
                        <a:rPr lang="es-EC" sz="1800" u="none" strike="noStrike" dirty="0">
                          <a:effectLst/>
                        </a:rPr>
                        <a:t> S.A.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Roman Alvarado Luis </a:t>
                      </a:r>
                      <a:r>
                        <a:rPr lang="en-US" sz="1800" u="none" strike="noStrike" dirty="0" err="1">
                          <a:effectLst/>
                        </a:rPr>
                        <a:t>Arcenio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680699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D500B37-7BC2-4423-ACC7-32E7F8EB2058}"/>
              </a:ext>
            </a:extLst>
          </p:cNvPr>
          <p:cNvSpPr txBox="1"/>
          <p:nvPr/>
        </p:nvSpPr>
        <p:spPr>
          <a:xfrm>
            <a:off x="6484844" y="1326096"/>
            <a:ext cx="396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Resultado de imagen para mango">
            <a:extLst>
              <a:ext uri="{FF2B5EF4-FFF2-40B4-BE49-F238E27FC236}">
                <a16:creationId xmlns:a16="http://schemas.microsoft.com/office/drawing/2014/main" xmlns="" id="{841DA849-7F11-45A3-A6B4-7A5B62DF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79" y="4481354"/>
            <a:ext cx="2236031" cy="16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mango">
            <a:extLst>
              <a:ext uri="{FF2B5EF4-FFF2-40B4-BE49-F238E27FC236}">
                <a16:creationId xmlns:a16="http://schemas.microsoft.com/office/drawing/2014/main" xmlns="" id="{F0D322B2-DF73-438F-B2A5-95B77401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89" y="4456313"/>
            <a:ext cx="2933873" cy="17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611FF8D-D241-4E51-A7B0-CC95009AAEAE}"/>
              </a:ext>
            </a:extLst>
          </p:cNvPr>
          <p:cNvSpPr/>
          <p:nvPr/>
        </p:nvSpPr>
        <p:spPr>
          <a:xfrm>
            <a:off x="651238" y="5195708"/>
            <a:ext cx="2818400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2614" y="69430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0632" y="1158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2065" y="-293360"/>
            <a:ext cx="9691688" cy="1066800"/>
          </a:xfrm>
        </p:spPr>
        <p:txBody>
          <a:bodyPr>
            <a:noAutofit/>
          </a:bodyPr>
          <a:lstStyle/>
          <a:p>
            <a:r>
              <a:rPr lang="es-ES" sz="3600" dirty="0"/>
              <a:t>Sostenibilidad en el tiempo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A9E74BAA-FABF-423C-89B3-60960D4D267C}"/>
              </a:ext>
            </a:extLst>
          </p:cNvPr>
          <p:cNvGraphicFramePr>
            <a:graphicFrameLocks/>
          </p:cNvGraphicFramePr>
          <p:nvPr/>
        </p:nvGraphicFramePr>
        <p:xfrm>
          <a:off x="47129" y="866284"/>
          <a:ext cx="5938609" cy="340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38F09CA1-312D-49F0-932A-F73E5775A21E}"/>
              </a:ext>
            </a:extLst>
          </p:cNvPr>
          <p:cNvGraphicFramePr>
            <a:graphicFrameLocks/>
          </p:cNvGraphicFramePr>
          <p:nvPr/>
        </p:nvGraphicFramePr>
        <p:xfrm>
          <a:off x="6206264" y="857146"/>
          <a:ext cx="52371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577EACD8-65E8-454A-9130-1E0666126362}"/>
              </a:ext>
            </a:extLst>
          </p:cNvPr>
          <p:cNvGraphicFramePr>
            <a:graphicFrameLocks/>
          </p:cNvGraphicFramePr>
          <p:nvPr/>
        </p:nvGraphicFramePr>
        <p:xfrm>
          <a:off x="3277299" y="3637630"/>
          <a:ext cx="575912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42A283F-4D8B-443B-B4AC-F5F1FE63F213}"/>
              </a:ext>
            </a:extLst>
          </p:cNvPr>
          <p:cNvSpPr/>
          <p:nvPr/>
        </p:nvSpPr>
        <p:spPr>
          <a:xfrm>
            <a:off x="1659550" y="6408616"/>
            <a:ext cx="2818400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43553" y="377218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61722" y="4996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>
                <a:solidFill>
                  <a:schemeClr val="tx1"/>
                </a:solidFill>
                <a:latin typeface="+mj-lt"/>
              </a:rPr>
              <a:t>Dimensión Económica en el sector</a:t>
            </a:r>
          </a:p>
        </p:txBody>
      </p:sp>
      <p:pic>
        <p:nvPicPr>
          <p:cNvPr id="13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8047"/>
            <a:ext cx="1659550" cy="1209373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369871"/>
              </p:ext>
            </p:extLst>
          </p:nvPr>
        </p:nvGraphicFramePr>
        <p:xfrm>
          <a:off x="2644487" y="2201481"/>
          <a:ext cx="6227396" cy="367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125944" y="1359474"/>
            <a:ext cx="83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Influencia de las exportaciones de mango en las exportaciones no tradicionales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59550" y="6358348"/>
            <a:ext cx="457054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(Banco Central del Ecuador, 2019)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45127" y="681919"/>
            <a:ext cx="5029200" cy="745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Ingresos obtenidos por exportaciones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97527" y="820464"/>
            <a:ext cx="5029200" cy="745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Ingresos y Utilidades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1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079"/>
            <a:ext cx="1343891" cy="979341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205597006"/>
              </p:ext>
            </p:extLst>
          </p:nvPr>
        </p:nvGraphicFramePr>
        <p:xfrm>
          <a:off x="285750" y="2311944"/>
          <a:ext cx="6206836" cy="393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97527" y="1828800"/>
            <a:ext cx="53062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Ingresos generados por las exportaciones</a:t>
            </a:r>
          </a:p>
          <a:p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37944" y="1828800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3799194" y="6437749"/>
            <a:ext cx="3724096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(Superintendencia de Compañías, 2019)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780021"/>
              </p:ext>
            </p:extLst>
          </p:nvPr>
        </p:nvGraphicFramePr>
        <p:xfrm>
          <a:off x="5874327" y="2013466"/>
          <a:ext cx="6181493" cy="389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96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2614" y="69430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0632" y="1158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2065" y="-293360"/>
            <a:ext cx="9691688" cy="1066800"/>
          </a:xfrm>
        </p:spPr>
        <p:txBody>
          <a:bodyPr>
            <a:noAutofit/>
          </a:bodyPr>
          <a:lstStyle/>
          <a:p>
            <a:r>
              <a:rPr lang="es-ES" sz="3600" dirty="0"/>
              <a:t>Dimensión social en el sector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0654A30-F6F8-422C-9EE8-50A760FB108E}"/>
              </a:ext>
            </a:extLst>
          </p:cNvPr>
          <p:cNvSpPr txBox="1"/>
          <p:nvPr/>
        </p:nvSpPr>
        <p:spPr>
          <a:xfrm>
            <a:off x="829775" y="2962294"/>
            <a:ext cx="204405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13.488 trabajadores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93EC74E6-A5BE-49DB-BDA1-B59B2BC5B727}"/>
              </a:ext>
            </a:extLst>
          </p:cNvPr>
          <p:cNvGraphicFramePr>
            <a:graphicFrameLocks/>
          </p:cNvGraphicFramePr>
          <p:nvPr/>
        </p:nvGraphicFramePr>
        <p:xfrm>
          <a:off x="2474688" y="1229074"/>
          <a:ext cx="5994253" cy="420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Resultado de imagen para masculino">
            <a:extLst>
              <a:ext uri="{FF2B5EF4-FFF2-40B4-BE49-F238E27FC236}">
                <a16:creationId xmlns:a16="http://schemas.microsoft.com/office/drawing/2014/main" xmlns="" id="{4ED9F35D-2E7F-466B-A1FF-2E94A08A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37" y="2071396"/>
            <a:ext cx="1806617" cy="135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femenino">
            <a:extLst>
              <a:ext uri="{FF2B5EF4-FFF2-40B4-BE49-F238E27FC236}">
                <a16:creationId xmlns:a16="http://schemas.microsoft.com/office/drawing/2014/main" xmlns="" id="{DFEA4B38-4F8C-491E-898D-AB54E558F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2F1F6"/>
              </a:clrFrom>
              <a:clrTo>
                <a:srgbClr val="F2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1013" r="12089" b="43216"/>
          <a:stretch/>
        </p:blipFill>
        <p:spPr bwMode="auto">
          <a:xfrm>
            <a:off x="8858143" y="3935290"/>
            <a:ext cx="778404" cy="15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081C58A5-38DA-45F0-8F66-A6E96BC3F181}"/>
              </a:ext>
            </a:extLst>
          </p:cNvPr>
          <p:cNvSpPr/>
          <p:nvPr/>
        </p:nvSpPr>
        <p:spPr>
          <a:xfrm>
            <a:off x="9636547" y="2387127"/>
            <a:ext cx="1909483" cy="7261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Esfuerzo físico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79B04E02-1765-4E56-BE25-5CF03AA584AE}"/>
              </a:ext>
            </a:extLst>
          </p:cNvPr>
          <p:cNvSpPr/>
          <p:nvPr/>
        </p:nvSpPr>
        <p:spPr>
          <a:xfrm>
            <a:off x="9636547" y="4582201"/>
            <a:ext cx="1909483" cy="7261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Empaque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7A8A429-9547-4A80-84AF-36C07E646C78}"/>
              </a:ext>
            </a:extLst>
          </p:cNvPr>
          <p:cNvSpPr/>
          <p:nvPr/>
        </p:nvSpPr>
        <p:spPr>
          <a:xfrm>
            <a:off x="1753335" y="603813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Fuente: (Encuesta de Superficie y Producción Agrícola Continua ESPAC, 2017).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2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2614" y="69430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0632" y="1158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2065" y="-293360"/>
            <a:ext cx="9691688" cy="1066800"/>
          </a:xfrm>
        </p:spPr>
        <p:txBody>
          <a:bodyPr>
            <a:noAutofit/>
          </a:bodyPr>
          <a:lstStyle/>
          <a:p>
            <a:r>
              <a:rPr lang="es-ES" sz="3600" dirty="0"/>
              <a:t>Dimensión ambiental en el sector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4E1F6A0-ABB8-4048-9F48-33E84F0C61E3}"/>
              </a:ext>
            </a:extLst>
          </p:cNvPr>
          <p:cNvGraphicFramePr/>
          <p:nvPr/>
        </p:nvGraphicFramePr>
        <p:xfrm>
          <a:off x="3734439" y="5288982"/>
          <a:ext cx="450050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61153240-D4C5-419F-A89D-FC7A2A15359A}"/>
              </a:ext>
            </a:extLst>
          </p:cNvPr>
          <p:cNvGraphicFramePr>
            <a:graphicFrameLocks/>
          </p:cNvGraphicFramePr>
          <p:nvPr/>
        </p:nvGraphicFramePr>
        <p:xfrm>
          <a:off x="1239337" y="1451351"/>
          <a:ext cx="5225268" cy="328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EDC9E830-F237-44F1-A1C0-225E0017AFAC}"/>
              </a:ext>
            </a:extLst>
          </p:cNvPr>
          <p:cNvGraphicFramePr>
            <a:graphicFrameLocks/>
          </p:cNvGraphicFramePr>
          <p:nvPr/>
        </p:nvGraphicFramePr>
        <p:xfrm>
          <a:off x="6632351" y="1824147"/>
          <a:ext cx="5225268" cy="239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B967D8D-CF4C-402E-9B06-337C04C61622}"/>
              </a:ext>
            </a:extLst>
          </p:cNvPr>
          <p:cNvSpPr/>
          <p:nvPr/>
        </p:nvSpPr>
        <p:spPr>
          <a:xfrm>
            <a:off x="1659550" y="649592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Fuente: (Encuesta de Superficie y Producción Agrícola Continua ESPAC, 2017).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084FC13-36C0-4F8A-9953-4C0EE352590B}"/>
              </a:ext>
            </a:extLst>
          </p:cNvPr>
          <p:cNvSpPr txBox="1"/>
          <p:nvPr/>
        </p:nvSpPr>
        <p:spPr>
          <a:xfrm>
            <a:off x="9075744" y="4219818"/>
            <a:ext cx="165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74% desecho inadecuado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6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224"/>
            <a:ext cx="1749299" cy="1274776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03650720"/>
              </p:ext>
            </p:extLst>
          </p:nvPr>
        </p:nvGraphicFramePr>
        <p:xfrm>
          <a:off x="2218944" y="1335374"/>
          <a:ext cx="7270496" cy="509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35808" y="2633473"/>
            <a:ext cx="234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800" dirty="0"/>
              <a:t>Problema de investigación</a:t>
            </a: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563232" y="584937"/>
            <a:ext cx="4221531" cy="710185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097470" y="580468"/>
            <a:ext cx="3876675" cy="714375"/>
          </a:xfrm>
        </p:spPr>
        <p:txBody>
          <a:bodyPr>
            <a:normAutofit/>
          </a:bodyPr>
          <a:lstStyle/>
          <a:p>
            <a:r>
              <a:rPr lang="es-ES" sz="4000" b="1" dirty="0"/>
              <a:t>CAPÍTULO I</a:t>
            </a:r>
          </a:p>
        </p:txBody>
      </p:sp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23" b="98615" l="10000" r="90000">
                        <a14:foregroundMark x1="43308" y1="69385" x2="57615" y2="78000"/>
                        <a14:foregroundMark x1="56923" y1="78000" x2="53385" y2="8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8" y="3587580"/>
            <a:ext cx="1995644" cy="19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066800" y="2943505"/>
            <a:ext cx="5918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Análisis de sostenibilidad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empresa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591"/>
            <a:ext cx="2133600" cy="1554830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n relacionada">
            <a:extLst>
              <a:ext uri="{FF2B5EF4-FFF2-40B4-BE49-F238E27FC236}">
                <a16:creationId xmlns:a16="http://schemas.microsoft.com/office/drawing/2014/main" xmlns="" id="{126A1CDD-3830-4098-9C3F-2201A49F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30" y="2417271"/>
            <a:ext cx="4209551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832764" y="-34482"/>
            <a:ext cx="6359236" cy="7121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0" y="-14068"/>
            <a:ext cx="5955957" cy="71006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" y1="23301" x2="4733" y2="23301"/>
                        <a14:foregroundMark x1="5761" y1="20388" x2="12963" y2="23301"/>
                        <a14:foregroundMark x1="1235" y1="50485" x2="3292" y2="33010"/>
                        <a14:foregroundMark x1="14403" y1="10680" x2="12346" y2="971"/>
                        <a14:foregroundMark x1="10494" y1="6796" x2="10494" y2="6796"/>
                        <a14:foregroundMark x1="22428" y1="34951" x2="22428" y2="34951"/>
                        <a14:foregroundMark x1="27572" y1="37864" x2="27572" y2="37864"/>
                        <a14:foregroundMark x1="36214" y1="50485" x2="36214" y2="50485"/>
                        <a14:foregroundMark x1="46091" y1="54369" x2="46091" y2="54369"/>
                        <a14:foregroundMark x1="53704" y1="45631" x2="53704" y2="45631"/>
                        <a14:foregroundMark x1="60700" y1="43689" x2="60700" y2="43689"/>
                        <a14:foregroundMark x1="82716" y1="56311" x2="82716" y2="56311"/>
                        <a14:foregroundMark x1="88683" y1="38835" x2="88683" y2="38835"/>
                        <a14:foregroundMark x1="94856" y1="38835" x2="94856" y2="38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298" y="6033054"/>
            <a:ext cx="3332020" cy="576890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48512489"/>
              </p:ext>
            </p:extLst>
          </p:nvPr>
        </p:nvGraphicFramePr>
        <p:xfrm>
          <a:off x="0" y="1431246"/>
          <a:ext cx="5985875" cy="41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3477"/>
              </p:ext>
            </p:extLst>
          </p:nvPr>
        </p:nvGraphicFramePr>
        <p:xfrm>
          <a:off x="6155229" y="1713947"/>
          <a:ext cx="5837499" cy="415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2158"/>
            <a:ext cx="1754659" cy="1278682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951130" y="252825"/>
            <a:ext cx="1408048" cy="745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10763" y="376852"/>
            <a:ext cx="1559862" cy="745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Ingresos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97333" l="9375" r="96875">
                        <a14:foregroundMark x1="71429" y1="8000" x2="71429" y2="8000"/>
                        <a14:foregroundMark x1="81250" y1="15556" x2="81250" y2="15556"/>
                        <a14:foregroundMark x1="86161" y1="22222" x2="86161" y2="22222"/>
                        <a14:foregroundMark x1="16964" y1="78667" x2="16964" y2="78667"/>
                        <a14:foregroundMark x1="24554" y1="82222" x2="24554" y2="82222"/>
                        <a14:foregroundMark x1="28571" y1="82222" x2="28571" y2="82222"/>
                        <a14:foregroundMark x1="37054" y1="79556" x2="37054" y2="79556"/>
                        <a14:foregroundMark x1="45536" y1="77778" x2="45536" y2="77778"/>
                        <a14:foregroundMark x1="52679" y1="79556" x2="52679" y2="79556"/>
                        <a14:foregroundMark x1="58929" y1="80889" x2="58929" y2="80889"/>
                        <a14:foregroundMark x1="73214" y1="79111" x2="73214" y2="79111"/>
                        <a14:foregroundMark x1="77232" y1="94667" x2="77232" y2="94667"/>
                        <a14:foregroundMark x1="79911" y1="90222" x2="79911" y2="90222"/>
                        <a14:foregroundMark x1="88393" y1="94667" x2="88393" y2="94667"/>
                      </a14:backgroundRemoval>
                    </a14:imgEffect>
                  </a14:imgLayer>
                </a14:imgProps>
              </a:ext>
            </a:extLst>
          </a:blip>
          <a:srcRect t="74106"/>
          <a:stretch/>
        </p:blipFill>
        <p:spPr>
          <a:xfrm>
            <a:off x="9599424" y="697612"/>
            <a:ext cx="2126618" cy="5531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97333" l="9375" r="96875">
                        <a14:foregroundMark x1="71429" y1="8000" x2="71429" y2="8000"/>
                        <a14:foregroundMark x1="81250" y1="15556" x2="81250" y2="15556"/>
                        <a14:foregroundMark x1="86161" y1="22222" x2="86161" y2="22222"/>
                        <a14:foregroundMark x1="16964" y1="78667" x2="16964" y2="78667"/>
                        <a14:foregroundMark x1="24554" y1="82222" x2="24554" y2="82222"/>
                        <a14:foregroundMark x1="28571" y1="82222" x2="28571" y2="82222"/>
                        <a14:foregroundMark x1="37054" y1="79556" x2="37054" y2="79556"/>
                        <a14:foregroundMark x1="45536" y1="77778" x2="45536" y2="77778"/>
                        <a14:foregroundMark x1="52679" y1="79556" x2="52679" y2="79556"/>
                        <a14:foregroundMark x1="58929" y1="80889" x2="58929" y2="80889"/>
                        <a14:foregroundMark x1="73214" y1="79111" x2="73214" y2="79111"/>
                        <a14:foregroundMark x1="77232" y1="94667" x2="77232" y2="94667"/>
                        <a14:foregroundMark x1="79911" y1="90222" x2="79911" y2="90222"/>
                        <a14:foregroundMark x1="88393" y1="94667" x2="88393" y2="94667"/>
                      </a14:backgroundRemoval>
                    </a14:imgEffect>
                  </a14:imgLayer>
                </a14:imgProps>
              </a:ext>
            </a:extLst>
          </a:blip>
          <a:srcRect l="-3144" t="-25039" r="3144" b="25039"/>
          <a:stretch/>
        </p:blipFill>
        <p:spPr>
          <a:xfrm>
            <a:off x="8888674" y="229080"/>
            <a:ext cx="1110053" cy="1115009"/>
          </a:xfrm>
          <a:prstGeom prst="rect">
            <a:avLst/>
          </a:prstGeom>
        </p:spPr>
      </p:pic>
      <p:pic>
        <p:nvPicPr>
          <p:cNvPr id="15" name="Picture 4" descr="Resultado de imagen para pivano man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48896">
                        <a14:foregroundMark x1="22397" y1="50617" x2="22397" y2="50617"/>
                        <a14:foregroundMark x1="26814" y1="58025" x2="26814" y2="58025"/>
                        <a14:foregroundMark x1="29653" y1="60494" x2="29653" y2="60494"/>
                        <a14:foregroundMark x1="33754" y1="59259" x2="33754" y2="59259"/>
                        <a14:foregroundMark x1="38486" y1="50617" x2="38486" y2="50617"/>
                        <a14:foregroundMark x1="42902" y1="50617" x2="42902" y2="50617"/>
                        <a14:backgroundMark x1="3470" y1="38272" x2="3470" y2="38272"/>
                        <a14:backgroundMark x1="2208" y1="91358" x2="2208" y2="91358"/>
                        <a14:backgroundMark x1="8517" y1="19753" x2="8517" y2="19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15" r="48255"/>
          <a:stretch/>
        </p:blipFill>
        <p:spPr bwMode="auto">
          <a:xfrm>
            <a:off x="6578140" y="601629"/>
            <a:ext cx="2310534" cy="6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7211931" y="6394532"/>
            <a:ext cx="3724096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(Superintendencia de Compañías, 2019)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0" y="-23399"/>
            <a:ext cx="6359236" cy="6881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6035038" y="-23399"/>
            <a:ext cx="6156962" cy="6881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" y1="23301" x2="4733" y2="23301"/>
                        <a14:foregroundMark x1="5761" y1="20388" x2="12963" y2="23301"/>
                        <a14:foregroundMark x1="1235" y1="50485" x2="3292" y2="33010"/>
                        <a14:foregroundMark x1="14403" y1="10680" x2="12346" y2="971"/>
                        <a14:foregroundMark x1="10494" y1="6796" x2="10494" y2="6796"/>
                        <a14:foregroundMark x1="22428" y1="34951" x2="22428" y2="34951"/>
                        <a14:foregroundMark x1="27572" y1="37864" x2="27572" y2="37864"/>
                        <a14:foregroundMark x1="36214" y1="50485" x2="36214" y2="50485"/>
                        <a14:foregroundMark x1="46091" y1="54369" x2="46091" y2="54369"/>
                        <a14:foregroundMark x1="53704" y1="45631" x2="53704" y2="45631"/>
                        <a14:foregroundMark x1="60700" y1="43689" x2="60700" y2="43689"/>
                        <a14:foregroundMark x1="82716" y1="56311" x2="82716" y2="56311"/>
                        <a14:foregroundMark x1="88683" y1="38835" x2="88683" y2="38835"/>
                        <a14:foregroundMark x1="94856" y1="38835" x2="94856" y2="38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298" y="6033054"/>
            <a:ext cx="3332020" cy="576890"/>
          </a:xfrm>
          <a:prstGeom prst="rect">
            <a:avLst/>
          </a:prstGeom>
        </p:spPr>
      </p:pic>
      <p:pic>
        <p:nvPicPr>
          <p:cNvPr id="8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437"/>
            <a:ext cx="1754659" cy="1278682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pivano man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896">
                        <a14:foregroundMark x1="22397" y1="50617" x2="22397" y2="50617"/>
                        <a14:foregroundMark x1="26814" y1="58025" x2="26814" y2="58025"/>
                        <a14:foregroundMark x1="29653" y1="60494" x2="29653" y2="60494"/>
                        <a14:foregroundMark x1="33754" y1="59259" x2="33754" y2="59259"/>
                        <a14:foregroundMark x1="38486" y1="50617" x2="38486" y2="50617"/>
                        <a14:foregroundMark x1="42902" y1="50617" x2="42902" y2="50617"/>
                        <a14:backgroundMark x1="3470" y1="38272" x2="3470" y2="38272"/>
                        <a14:backgroundMark x1="2208" y1="91358" x2="2208" y2="91358"/>
                        <a14:backgroundMark x1="8517" y1="19753" x2="8517" y2="19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15" r="48255"/>
          <a:stretch/>
        </p:blipFill>
        <p:spPr bwMode="auto">
          <a:xfrm>
            <a:off x="6578140" y="601629"/>
            <a:ext cx="2310534" cy="6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97333" l="9375" r="96875">
                        <a14:foregroundMark x1="71429" y1="8000" x2="71429" y2="8000"/>
                        <a14:foregroundMark x1="81250" y1="15556" x2="81250" y2="15556"/>
                        <a14:foregroundMark x1="86161" y1="22222" x2="86161" y2="22222"/>
                        <a14:foregroundMark x1="16964" y1="78667" x2="16964" y2="78667"/>
                        <a14:foregroundMark x1="24554" y1="82222" x2="24554" y2="82222"/>
                        <a14:foregroundMark x1="28571" y1="82222" x2="28571" y2="82222"/>
                        <a14:foregroundMark x1="37054" y1="79556" x2="37054" y2="79556"/>
                        <a14:foregroundMark x1="45536" y1="77778" x2="45536" y2="77778"/>
                        <a14:foregroundMark x1="52679" y1="79556" x2="52679" y2="79556"/>
                        <a14:foregroundMark x1="58929" y1="80889" x2="58929" y2="80889"/>
                        <a14:foregroundMark x1="73214" y1="79111" x2="73214" y2="79111"/>
                        <a14:foregroundMark x1="77232" y1="94667" x2="77232" y2="94667"/>
                        <a14:foregroundMark x1="79911" y1="90222" x2="79911" y2="90222"/>
                        <a14:foregroundMark x1="88393" y1="94667" x2="88393" y2="94667"/>
                      </a14:backgroundRemoval>
                    </a14:imgEffect>
                  </a14:imgLayer>
                </a14:imgProps>
              </a:ext>
            </a:extLst>
          </a:blip>
          <a:srcRect t="74106"/>
          <a:stretch/>
        </p:blipFill>
        <p:spPr>
          <a:xfrm>
            <a:off x="9599424" y="697612"/>
            <a:ext cx="2126618" cy="5531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97333" l="9375" r="96875">
                        <a14:foregroundMark x1="71429" y1="8000" x2="71429" y2="8000"/>
                        <a14:foregroundMark x1="81250" y1="15556" x2="81250" y2="15556"/>
                        <a14:foregroundMark x1="86161" y1="22222" x2="86161" y2="22222"/>
                        <a14:foregroundMark x1="16964" y1="78667" x2="16964" y2="78667"/>
                        <a14:foregroundMark x1="24554" y1="82222" x2="24554" y2="82222"/>
                        <a14:foregroundMark x1="28571" y1="82222" x2="28571" y2="82222"/>
                        <a14:foregroundMark x1="37054" y1="79556" x2="37054" y2="79556"/>
                        <a14:foregroundMark x1="45536" y1="77778" x2="45536" y2="77778"/>
                        <a14:foregroundMark x1="52679" y1="79556" x2="52679" y2="79556"/>
                        <a14:foregroundMark x1="58929" y1="80889" x2="58929" y2="80889"/>
                        <a14:foregroundMark x1="73214" y1="79111" x2="73214" y2="79111"/>
                        <a14:foregroundMark x1="77232" y1="94667" x2="77232" y2="94667"/>
                        <a14:foregroundMark x1="79911" y1="90222" x2="79911" y2="90222"/>
                        <a14:foregroundMark x1="88393" y1="94667" x2="88393" y2="94667"/>
                      </a14:backgroundRemoval>
                    </a14:imgEffect>
                  </a14:imgLayer>
                </a14:imgProps>
              </a:ext>
            </a:extLst>
          </a:blip>
          <a:srcRect l="-3144" t="-25039" r="3144" b="25039"/>
          <a:stretch/>
        </p:blipFill>
        <p:spPr>
          <a:xfrm>
            <a:off x="8888674" y="229080"/>
            <a:ext cx="1110053" cy="1115009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685313333"/>
              </p:ext>
            </p:extLst>
          </p:nvPr>
        </p:nvGraphicFramePr>
        <p:xfrm>
          <a:off x="331217" y="1691289"/>
          <a:ext cx="5190101" cy="344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052988"/>
              </p:ext>
            </p:extLst>
          </p:nvPr>
        </p:nvGraphicFramePr>
        <p:xfrm>
          <a:off x="6035038" y="1569075"/>
          <a:ext cx="6156962" cy="399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553044" y="229080"/>
            <a:ext cx="1636254" cy="745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2372" y="337454"/>
            <a:ext cx="1725829" cy="745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Utilidades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431584" y="6151452"/>
            <a:ext cx="3724096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(Superintendencia de Compañías, 2019)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2614" y="69430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0632" y="1158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2065" y="-293360"/>
            <a:ext cx="9691688" cy="1066800"/>
          </a:xfrm>
        </p:spPr>
        <p:txBody>
          <a:bodyPr>
            <a:noAutofit/>
          </a:bodyPr>
          <a:lstStyle/>
          <a:p>
            <a:r>
              <a:rPr lang="es-ES" sz="3600" dirty="0"/>
              <a:t>Dimensión social por empresa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05196E97-7124-4C23-BFE6-F30FBC231B6A}"/>
              </a:ext>
            </a:extLst>
          </p:cNvPr>
          <p:cNvGraphicFramePr>
            <a:graphicFrameLocks noGrp="1"/>
          </p:cNvGraphicFramePr>
          <p:nvPr/>
        </p:nvGraphicFramePr>
        <p:xfrm>
          <a:off x="702515" y="1229074"/>
          <a:ext cx="8631424" cy="3879523"/>
        </p:xfrm>
        <a:graphic>
          <a:graphicData uri="http://schemas.openxmlformats.org/drawingml/2006/table">
            <a:tbl>
              <a:tblPr firstRow="1" firstCol="1" bandRow="1"/>
              <a:tblGrid>
                <a:gridCol w="3066427">
                  <a:extLst>
                    <a:ext uri="{9D8B030D-6E8A-4147-A177-3AD203B41FA5}">
                      <a16:colId xmlns:a16="http://schemas.microsoft.com/office/drawing/2014/main" xmlns="" val="4104204283"/>
                    </a:ext>
                  </a:extLst>
                </a:gridCol>
                <a:gridCol w="3066427">
                  <a:extLst>
                    <a:ext uri="{9D8B030D-6E8A-4147-A177-3AD203B41FA5}">
                      <a16:colId xmlns:a16="http://schemas.microsoft.com/office/drawing/2014/main" xmlns="" val="558280063"/>
                    </a:ext>
                  </a:extLst>
                </a:gridCol>
                <a:gridCol w="2498570">
                  <a:extLst>
                    <a:ext uri="{9D8B030D-6E8A-4147-A177-3AD203B41FA5}">
                      <a16:colId xmlns:a16="http://schemas.microsoft.com/office/drawing/2014/main" xmlns="" val="3041651362"/>
                    </a:ext>
                  </a:extLst>
                </a:gridCol>
              </a:tblGrid>
              <a:tr h="2887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dimensión social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2734327"/>
                  </a:ext>
                </a:extLst>
              </a:tr>
              <a:tr h="5954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Funciones del personal operativo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Hombres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Preparación del terreno, cultivo y cosecha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356183"/>
                  </a:ext>
                </a:extLst>
              </a:tr>
              <a:tr h="28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manuales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3752563"/>
                  </a:ext>
                </a:extLst>
              </a:tr>
              <a:tr h="90222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Beneficios sociales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Trabajadores permanentes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 social, remuneración económica, vacaciones, alimentación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0671739"/>
                  </a:ext>
                </a:extLst>
              </a:tr>
              <a:tr h="902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Trabajadores ocasionales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Remuneración económica, alimentación (excepto Pivano S.A.)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325876"/>
                  </a:ext>
                </a:extLst>
              </a:tr>
              <a:tr h="902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Contratación de personas de las comunidades cercanas a los cultivos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868481"/>
                  </a:ext>
                </a:extLst>
              </a:tr>
            </a:tbl>
          </a:graphicData>
        </a:graphic>
      </p:graphicFrame>
      <p:pic>
        <p:nvPicPr>
          <p:cNvPr id="16386" name="Picture 2" descr="Imagen relacionada">
            <a:extLst>
              <a:ext uri="{FF2B5EF4-FFF2-40B4-BE49-F238E27FC236}">
                <a16:creationId xmlns:a16="http://schemas.microsoft.com/office/drawing/2014/main" xmlns="" id="{63252B79-1BBE-4EB3-A7E9-8CC51AF7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857" y="1398494"/>
            <a:ext cx="2547032" cy="16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n relacionada">
            <a:extLst>
              <a:ext uri="{FF2B5EF4-FFF2-40B4-BE49-F238E27FC236}">
                <a16:creationId xmlns:a16="http://schemas.microsoft.com/office/drawing/2014/main" xmlns="" id="{F4AFBF99-E0BF-4788-8552-ADEB15B6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857" y="3277322"/>
            <a:ext cx="2538322" cy="16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747DD2A-CED0-4A55-A32C-B2A0052CB431}"/>
              </a:ext>
            </a:extLst>
          </p:cNvPr>
          <p:cNvSpPr/>
          <p:nvPr/>
        </p:nvSpPr>
        <p:spPr>
          <a:xfrm>
            <a:off x="702515" y="5276565"/>
            <a:ext cx="11210365" cy="2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Entrevista realizada (Salvador Antonio, 2019); </a:t>
            </a:r>
            <a:r>
              <a:rPr lang="es-EC" sz="1000" dirty="0"/>
              <a:t>(Martín Ortiz, 2019); (Angela León, 2019); (Zapata Antonio, 2019); (Méndez </a:t>
            </a:r>
            <a:r>
              <a:rPr lang="es-EC" sz="1000" dirty="0" err="1"/>
              <a:t>Jhon</a:t>
            </a:r>
            <a:r>
              <a:rPr lang="es-EC" sz="1000" dirty="0"/>
              <a:t>, 2019);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(Superintendencia de Compañías,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2614" y="69430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0632" y="1158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2065" y="-293360"/>
            <a:ext cx="9691688" cy="1066800"/>
          </a:xfrm>
        </p:spPr>
        <p:txBody>
          <a:bodyPr>
            <a:noAutofit/>
          </a:bodyPr>
          <a:lstStyle/>
          <a:p>
            <a:r>
              <a:rPr lang="es-ES" sz="3600" dirty="0"/>
              <a:t>Dimensión social por empresa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C61C20FC-A7B0-4174-8EF7-1FA1EC8F8DDA}"/>
              </a:ext>
            </a:extLst>
          </p:cNvPr>
          <p:cNvGraphicFramePr>
            <a:graphicFrameLocks noGrp="1"/>
          </p:cNvGraphicFramePr>
          <p:nvPr/>
        </p:nvGraphicFramePr>
        <p:xfrm>
          <a:off x="981635" y="1071374"/>
          <a:ext cx="10663518" cy="3842928"/>
        </p:xfrm>
        <a:graphic>
          <a:graphicData uri="http://schemas.openxmlformats.org/drawingml/2006/table">
            <a:tbl>
              <a:tblPr firstRow="1" firstCol="1" bandRow="1"/>
              <a:tblGrid>
                <a:gridCol w="1569529">
                  <a:extLst>
                    <a:ext uri="{9D8B030D-6E8A-4147-A177-3AD203B41FA5}">
                      <a16:colId xmlns:a16="http://schemas.microsoft.com/office/drawing/2014/main" xmlns="" val="3168168408"/>
                    </a:ext>
                  </a:extLst>
                </a:gridCol>
                <a:gridCol w="2332024">
                  <a:extLst>
                    <a:ext uri="{9D8B030D-6E8A-4147-A177-3AD203B41FA5}">
                      <a16:colId xmlns:a16="http://schemas.microsoft.com/office/drawing/2014/main" xmlns="" val="3649845821"/>
                    </a:ext>
                  </a:extLst>
                </a:gridCol>
                <a:gridCol w="1540915">
                  <a:extLst>
                    <a:ext uri="{9D8B030D-6E8A-4147-A177-3AD203B41FA5}">
                      <a16:colId xmlns:a16="http://schemas.microsoft.com/office/drawing/2014/main" xmlns="" val="3821467350"/>
                    </a:ext>
                  </a:extLst>
                </a:gridCol>
                <a:gridCol w="1231079">
                  <a:extLst>
                    <a:ext uri="{9D8B030D-6E8A-4147-A177-3AD203B41FA5}">
                      <a16:colId xmlns:a16="http://schemas.microsoft.com/office/drawing/2014/main" xmlns="" val="559851792"/>
                    </a:ext>
                  </a:extLst>
                </a:gridCol>
                <a:gridCol w="1156719">
                  <a:extLst>
                    <a:ext uri="{9D8B030D-6E8A-4147-A177-3AD203B41FA5}">
                      <a16:colId xmlns:a16="http://schemas.microsoft.com/office/drawing/2014/main" xmlns="" val="1638815914"/>
                    </a:ext>
                  </a:extLst>
                </a:gridCol>
                <a:gridCol w="1242440">
                  <a:extLst>
                    <a:ext uri="{9D8B030D-6E8A-4147-A177-3AD203B41FA5}">
                      <a16:colId xmlns:a16="http://schemas.microsoft.com/office/drawing/2014/main" xmlns="" val="4049189370"/>
                    </a:ext>
                  </a:extLst>
                </a:gridCol>
                <a:gridCol w="1590812">
                  <a:extLst>
                    <a:ext uri="{9D8B030D-6E8A-4147-A177-3AD203B41FA5}">
                      <a16:colId xmlns:a16="http://schemas.microsoft.com/office/drawing/2014/main" xmlns="" val="1325015047"/>
                    </a:ext>
                  </a:extLst>
                </a:gridCol>
              </a:tblGrid>
              <a:tr h="2410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9105660"/>
                  </a:ext>
                </a:extLst>
              </a:tr>
              <a:tr h="8700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dimensión social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Durexporta</a:t>
                      </a: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S.A.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Pivano</a:t>
                      </a: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S.A.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Bresson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Agrivic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Compañía Agrícola Ganadera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7467058"/>
                  </a:ext>
                </a:extLst>
              </a:tr>
              <a:tr h="3915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trabajadores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Permanentes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45072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Ocasionales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contratan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0986957"/>
                  </a:ext>
                </a:extLst>
              </a:tr>
              <a:tr h="4971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Equidad de género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Puestos gerenciales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8543643"/>
                  </a:ext>
                </a:extLst>
              </a:tr>
              <a:tr h="497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Puestos operativos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2237222"/>
                  </a:ext>
                </a:extLst>
              </a:tr>
              <a:tr h="730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Igualdad de oportunidades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Puestos de presidencia y gerenciales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177834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CB0FF05-FBBA-4CDD-A3B5-A1B90C203916}"/>
              </a:ext>
            </a:extLst>
          </p:cNvPr>
          <p:cNvSpPr/>
          <p:nvPr/>
        </p:nvSpPr>
        <p:spPr>
          <a:xfrm>
            <a:off x="981635" y="5108802"/>
            <a:ext cx="11210365" cy="2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Entrevista realizada (Salvador Antonio, 2019); </a:t>
            </a:r>
            <a:r>
              <a:rPr lang="es-EC" sz="1000" dirty="0"/>
              <a:t>(Martín Ortiz, 2019); (Angela León, 2019); (Zapata Antonio, 2019); (Méndez </a:t>
            </a:r>
            <a:r>
              <a:rPr lang="es-EC" sz="1000" dirty="0" err="1"/>
              <a:t>Jhon</a:t>
            </a:r>
            <a:r>
              <a:rPr lang="es-EC" sz="1000" dirty="0"/>
              <a:t>, 2019);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(Superintendencia de Compañías,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2614" y="69430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0632" y="1158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2065" y="-293360"/>
            <a:ext cx="9691688" cy="1066800"/>
          </a:xfrm>
        </p:spPr>
        <p:txBody>
          <a:bodyPr>
            <a:noAutofit/>
          </a:bodyPr>
          <a:lstStyle/>
          <a:p>
            <a:r>
              <a:rPr lang="es-ES" sz="3600" dirty="0"/>
              <a:t>Dimensión ambiental por empresa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B04AC4D5-5A32-403B-BAE8-B164D11AD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25707"/>
              </p:ext>
            </p:extLst>
          </p:nvPr>
        </p:nvGraphicFramePr>
        <p:xfrm>
          <a:off x="310632" y="971829"/>
          <a:ext cx="11401756" cy="4800682"/>
        </p:xfrm>
        <a:graphic>
          <a:graphicData uri="http://schemas.openxmlformats.org/drawingml/2006/table">
            <a:tbl>
              <a:tblPr firstRow="1" firstCol="1" bandRow="1"/>
              <a:tblGrid>
                <a:gridCol w="1424039">
                  <a:extLst>
                    <a:ext uri="{9D8B030D-6E8A-4147-A177-3AD203B41FA5}">
                      <a16:colId xmlns:a16="http://schemas.microsoft.com/office/drawing/2014/main" xmlns="" val="1967038941"/>
                    </a:ext>
                  </a:extLst>
                </a:gridCol>
                <a:gridCol w="1895927">
                  <a:extLst>
                    <a:ext uri="{9D8B030D-6E8A-4147-A177-3AD203B41FA5}">
                      <a16:colId xmlns:a16="http://schemas.microsoft.com/office/drawing/2014/main" xmlns="" val="637821835"/>
                    </a:ext>
                  </a:extLst>
                </a:gridCol>
                <a:gridCol w="1761673">
                  <a:extLst>
                    <a:ext uri="{9D8B030D-6E8A-4147-A177-3AD203B41FA5}">
                      <a16:colId xmlns:a16="http://schemas.microsoft.com/office/drawing/2014/main" xmlns="" val="1636048700"/>
                    </a:ext>
                  </a:extLst>
                </a:gridCol>
                <a:gridCol w="1546411">
                  <a:extLst>
                    <a:ext uri="{9D8B030D-6E8A-4147-A177-3AD203B41FA5}">
                      <a16:colId xmlns:a16="http://schemas.microsoft.com/office/drawing/2014/main" xmlns="" val="3022169403"/>
                    </a:ext>
                  </a:extLst>
                </a:gridCol>
                <a:gridCol w="1331259">
                  <a:extLst>
                    <a:ext uri="{9D8B030D-6E8A-4147-A177-3AD203B41FA5}">
                      <a16:colId xmlns:a16="http://schemas.microsoft.com/office/drawing/2014/main" xmlns="" val="557203228"/>
                    </a:ext>
                  </a:extLst>
                </a:gridCol>
                <a:gridCol w="1353829">
                  <a:extLst>
                    <a:ext uri="{9D8B030D-6E8A-4147-A177-3AD203B41FA5}">
                      <a16:colId xmlns:a16="http://schemas.microsoft.com/office/drawing/2014/main" xmlns="" val="1139601532"/>
                    </a:ext>
                  </a:extLst>
                </a:gridCol>
                <a:gridCol w="2088618">
                  <a:extLst>
                    <a:ext uri="{9D8B030D-6E8A-4147-A177-3AD203B41FA5}">
                      <a16:colId xmlns:a16="http://schemas.microsoft.com/office/drawing/2014/main" xmlns="" val="1041861930"/>
                    </a:ext>
                  </a:extLst>
                </a:gridCol>
              </a:tblGrid>
              <a:tr h="14146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ambientes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1933334"/>
                  </a:ext>
                </a:extLst>
              </a:tr>
              <a:tr h="59444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Durexporta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Pivano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Bresson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Agrivic</a:t>
                      </a: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S.A.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Compañía Agrícola Ganadera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434659"/>
                  </a:ext>
                </a:extLst>
              </a:tr>
              <a:tr h="2680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Orgánica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Período de prueba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828992"/>
                  </a:ext>
                </a:extLst>
              </a:tr>
              <a:tr h="129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Convencional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15159"/>
                  </a:ext>
                </a:extLst>
              </a:tr>
              <a:tr h="1375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apta para la exportación (rechazo)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Venta a empresas locales dedicadas a la elaboración de jugos y concentrados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Venta a la empresa local Quicornac S.A. (Sunny) dedicada a la elaboración de jugos.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Venta local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Venta local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entrega a las plantas del grupo Nirsa, para la alimentación de los trabajadores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930576"/>
                  </a:ext>
                </a:extLst>
              </a:tr>
              <a:tr h="1513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Certificaciones internacionales (mango fresco)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Buenas prácticas agrícolas, inocuidad alimentaria, cuidado del medio ambiente y biodiversidad, manejo de plagas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G.A.P, PrimusGFS y Rainforest Allience, FSMA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G.A.P, Rainforest Allience, FSMA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G.A.P, FSMA, HACCP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G.A.P, FSMA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G.A.P, FSMA, APHIS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7" marR="492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8277287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B4AD613-64D3-47ED-9A7D-548AE319F2BA}"/>
              </a:ext>
            </a:extLst>
          </p:cNvPr>
          <p:cNvSpPr/>
          <p:nvPr/>
        </p:nvSpPr>
        <p:spPr>
          <a:xfrm>
            <a:off x="1659550" y="6081013"/>
            <a:ext cx="11210365" cy="2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Entrevista realizada (Salvador Antonio, 2019); </a:t>
            </a:r>
            <a:r>
              <a:rPr lang="es-EC" sz="1000" dirty="0"/>
              <a:t>(Martín Ortiz, 2019); (Angela León, 2019); (Zapata Antonio, 2019); (Méndez </a:t>
            </a:r>
            <a:r>
              <a:rPr lang="es-EC" sz="1000" dirty="0" err="1"/>
              <a:t>Jhon</a:t>
            </a:r>
            <a:r>
              <a:rPr lang="es-EC" sz="1000" dirty="0"/>
              <a:t>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2614" y="69430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0632" y="1158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2065" y="-293360"/>
            <a:ext cx="9691688" cy="1066800"/>
          </a:xfrm>
        </p:spPr>
        <p:txBody>
          <a:bodyPr>
            <a:noAutofit/>
          </a:bodyPr>
          <a:lstStyle/>
          <a:p>
            <a:r>
              <a:rPr lang="es-ES" sz="3600" dirty="0"/>
              <a:t>Dimensión ambiental por empresa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356"/>
            <a:ext cx="1659550" cy="887064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D8977C5A-3CEA-4C4A-AD99-83BDFE7F9C4A}"/>
              </a:ext>
            </a:extLst>
          </p:cNvPr>
          <p:cNvGraphicFramePr>
            <a:graphicFrameLocks noGrp="1"/>
          </p:cNvGraphicFramePr>
          <p:nvPr/>
        </p:nvGraphicFramePr>
        <p:xfrm>
          <a:off x="482065" y="1411959"/>
          <a:ext cx="11338267" cy="3473413"/>
        </p:xfrm>
        <a:graphic>
          <a:graphicData uri="http://schemas.openxmlformats.org/drawingml/2006/table">
            <a:tbl>
              <a:tblPr firstRow="1" firstCol="1" bandRow="1"/>
              <a:tblGrid>
                <a:gridCol w="1562256">
                  <a:extLst>
                    <a:ext uri="{9D8B030D-6E8A-4147-A177-3AD203B41FA5}">
                      <a16:colId xmlns:a16="http://schemas.microsoft.com/office/drawing/2014/main" xmlns="" val="977309165"/>
                    </a:ext>
                  </a:extLst>
                </a:gridCol>
                <a:gridCol w="2433917">
                  <a:extLst>
                    <a:ext uri="{9D8B030D-6E8A-4147-A177-3AD203B41FA5}">
                      <a16:colId xmlns:a16="http://schemas.microsoft.com/office/drawing/2014/main" xmlns="" val="2077508857"/>
                    </a:ext>
                  </a:extLst>
                </a:gridCol>
                <a:gridCol w="1035424">
                  <a:extLst>
                    <a:ext uri="{9D8B030D-6E8A-4147-A177-3AD203B41FA5}">
                      <a16:colId xmlns:a16="http://schemas.microsoft.com/office/drawing/2014/main" xmlns="" val="2598341925"/>
                    </a:ext>
                  </a:extLst>
                </a:gridCol>
                <a:gridCol w="1426337">
                  <a:extLst>
                    <a:ext uri="{9D8B030D-6E8A-4147-A177-3AD203B41FA5}">
                      <a16:colId xmlns:a16="http://schemas.microsoft.com/office/drawing/2014/main" xmlns="" val="2229450635"/>
                    </a:ext>
                  </a:extLst>
                </a:gridCol>
                <a:gridCol w="1531830">
                  <a:extLst>
                    <a:ext uri="{9D8B030D-6E8A-4147-A177-3AD203B41FA5}">
                      <a16:colId xmlns:a16="http://schemas.microsoft.com/office/drawing/2014/main" xmlns="" val="2669531909"/>
                    </a:ext>
                  </a:extLst>
                </a:gridCol>
                <a:gridCol w="1531830">
                  <a:extLst>
                    <a:ext uri="{9D8B030D-6E8A-4147-A177-3AD203B41FA5}">
                      <a16:colId xmlns:a16="http://schemas.microsoft.com/office/drawing/2014/main" xmlns="" val="86842808"/>
                    </a:ext>
                  </a:extLst>
                </a:gridCol>
                <a:gridCol w="1816673">
                  <a:extLst>
                    <a:ext uri="{9D8B030D-6E8A-4147-A177-3AD203B41FA5}">
                      <a16:colId xmlns:a16="http://schemas.microsoft.com/office/drawing/2014/main" xmlns="" val="2506791986"/>
                    </a:ext>
                  </a:extLst>
                </a:gridCol>
              </a:tblGrid>
              <a:tr h="11521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ambientes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6721177"/>
                  </a:ext>
                </a:extLst>
              </a:tr>
              <a:tr h="48415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Durexporta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Pivano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Bresson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Agrivic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Compañía Agrícola Ganadera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2077153"/>
                  </a:ext>
                </a:extLst>
              </a:tr>
              <a:tr h="44379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Capacitaciones a los trabajadores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Prevención de riesgos y accidentes laborales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8464707"/>
                  </a:ext>
                </a:extLst>
              </a:tr>
              <a:tr h="443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Manejo de agroquímicos y equipo de protección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9711053"/>
                  </a:ext>
                </a:extLst>
              </a:tr>
              <a:tr h="218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Inocuidad alimentaria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260224"/>
                  </a:ext>
                </a:extLst>
              </a:tr>
              <a:tr h="218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 y bienestar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9030915"/>
                  </a:ext>
                </a:extLst>
              </a:tr>
              <a:tr h="105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Higiene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602399"/>
                  </a:ext>
                </a:extLst>
              </a:tr>
              <a:tr h="669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Almacenamiento de agroquímicos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Bodegas construidas con materiales impermeables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2" marR="40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422618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D36784C-C030-4AC2-AA3F-5F855AB2085B}"/>
              </a:ext>
            </a:extLst>
          </p:cNvPr>
          <p:cNvSpPr/>
          <p:nvPr/>
        </p:nvSpPr>
        <p:spPr>
          <a:xfrm>
            <a:off x="1659550" y="6483888"/>
            <a:ext cx="11210365" cy="2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Entrevista realizada (Salvador Antonio, 2019); </a:t>
            </a:r>
            <a:r>
              <a:rPr lang="es-EC" sz="1000" dirty="0"/>
              <a:t>(Martín Ortiz, 2019); (Angela León, 2019); (Zapata Antonio, 2019); (Méndez </a:t>
            </a:r>
            <a:r>
              <a:rPr lang="es-EC" sz="1000" dirty="0" err="1"/>
              <a:t>Jhon</a:t>
            </a:r>
            <a:r>
              <a:rPr lang="es-EC" sz="1000" dirty="0"/>
              <a:t>, 2019);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(Superintendencia de Compañías,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2614" y="69430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0632" y="1158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2065" y="-293360"/>
            <a:ext cx="9691688" cy="1066800"/>
          </a:xfrm>
        </p:spPr>
        <p:txBody>
          <a:bodyPr>
            <a:noAutofit/>
          </a:bodyPr>
          <a:lstStyle/>
          <a:p>
            <a:r>
              <a:rPr lang="es-ES" sz="3600" dirty="0"/>
              <a:t>Dimensión ambiental por empresa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356"/>
            <a:ext cx="1659550" cy="887064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C4E8243A-CFBB-4EF2-A44E-47263BF033CC}"/>
              </a:ext>
            </a:extLst>
          </p:cNvPr>
          <p:cNvGraphicFramePr>
            <a:graphicFrameLocks noGrp="1"/>
          </p:cNvGraphicFramePr>
          <p:nvPr/>
        </p:nvGraphicFramePr>
        <p:xfrm>
          <a:off x="296268" y="1417835"/>
          <a:ext cx="11210365" cy="3593553"/>
        </p:xfrm>
        <a:graphic>
          <a:graphicData uri="http://schemas.openxmlformats.org/drawingml/2006/table">
            <a:tbl>
              <a:tblPr firstRow="1" firstCol="1" bandRow="1"/>
              <a:tblGrid>
                <a:gridCol w="1721235">
                  <a:extLst>
                    <a:ext uri="{9D8B030D-6E8A-4147-A177-3AD203B41FA5}">
                      <a16:colId xmlns:a16="http://schemas.microsoft.com/office/drawing/2014/main" xmlns="" val="1315997718"/>
                    </a:ext>
                  </a:extLst>
                </a:gridCol>
                <a:gridCol w="1721235">
                  <a:extLst>
                    <a:ext uri="{9D8B030D-6E8A-4147-A177-3AD203B41FA5}">
                      <a16:colId xmlns:a16="http://schemas.microsoft.com/office/drawing/2014/main" xmlns="" val="1663434581"/>
                    </a:ext>
                  </a:extLst>
                </a:gridCol>
                <a:gridCol w="1553579">
                  <a:extLst>
                    <a:ext uri="{9D8B030D-6E8A-4147-A177-3AD203B41FA5}">
                      <a16:colId xmlns:a16="http://schemas.microsoft.com/office/drawing/2014/main" xmlns="" val="3507200142"/>
                    </a:ext>
                  </a:extLst>
                </a:gridCol>
                <a:gridCol w="1553579">
                  <a:extLst>
                    <a:ext uri="{9D8B030D-6E8A-4147-A177-3AD203B41FA5}">
                      <a16:colId xmlns:a16="http://schemas.microsoft.com/office/drawing/2014/main" xmlns="" val="3128266690"/>
                    </a:ext>
                  </a:extLst>
                </a:gridCol>
                <a:gridCol w="1553579">
                  <a:extLst>
                    <a:ext uri="{9D8B030D-6E8A-4147-A177-3AD203B41FA5}">
                      <a16:colId xmlns:a16="http://schemas.microsoft.com/office/drawing/2014/main" xmlns="" val="871266375"/>
                    </a:ext>
                  </a:extLst>
                </a:gridCol>
                <a:gridCol w="1553579">
                  <a:extLst>
                    <a:ext uri="{9D8B030D-6E8A-4147-A177-3AD203B41FA5}">
                      <a16:colId xmlns:a16="http://schemas.microsoft.com/office/drawing/2014/main" xmlns="" val="948110783"/>
                    </a:ext>
                  </a:extLst>
                </a:gridCol>
                <a:gridCol w="1553579">
                  <a:extLst>
                    <a:ext uri="{9D8B030D-6E8A-4147-A177-3AD203B41FA5}">
                      <a16:colId xmlns:a16="http://schemas.microsoft.com/office/drawing/2014/main" xmlns="" val="1243788514"/>
                    </a:ext>
                  </a:extLst>
                </a:gridCol>
              </a:tblGrid>
              <a:tr h="28891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ambientes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134176"/>
                  </a:ext>
                </a:extLst>
              </a:tr>
              <a:tr h="90290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Durexporta</a:t>
                      </a: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S.A.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Pivano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Bresson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Agrivic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Compañía Agrícola Ganadera S.A.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7378991"/>
                  </a:ext>
                </a:extLst>
              </a:tr>
              <a:tr h="5959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57175" algn="l"/>
                          <a:tab pos="2486025" algn="l"/>
                        </a:tabLst>
                        <a:defRPr/>
                      </a:pPr>
                      <a:r>
                        <a:rPr lang="es-EC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 de residuos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	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Identificación de residuos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1986343"/>
                  </a:ext>
                </a:extLst>
              </a:tr>
              <a:tr h="902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Sólidos: envases plásticos de agroquímicos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Proceso: perforación, triple lavado, almacenamiento en bodegas temporales y entrega a la casa comercial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8511654"/>
                  </a:ext>
                </a:extLst>
              </a:tr>
              <a:tr h="902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Líquidos: residuos de agroquímicos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Vertidos en tanques de aspersión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Vertidos en pozos tipo cisterna,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Tanques de aspersión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Tratados en tanques de filtrado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" algn="l"/>
                          <a:tab pos="2486025" algn="l"/>
                        </a:tabLst>
                      </a:pPr>
                      <a:r>
                        <a:rPr lang="es-EC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Vierte en la bomba de fumigación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1" marR="509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6767499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82D1FD0-F414-4052-9110-F0A829EC0724}"/>
              </a:ext>
            </a:extLst>
          </p:cNvPr>
          <p:cNvSpPr/>
          <p:nvPr/>
        </p:nvSpPr>
        <p:spPr>
          <a:xfrm>
            <a:off x="1659550" y="6517891"/>
            <a:ext cx="11210365" cy="2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Fuente: Entrevista realizada (Salvador Antonio, 2019); </a:t>
            </a:r>
            <a:r>
              <a:rPr lang="es-EC" sz="1000" dirty="0"/>
              <a:t>(Martín Ortiz, 2019); (Angela León, 2019); (Zapata Antonio, 2019); (Méndez </a:t>
            </a:r>
            <a:r>
              <a:rPr lang="es-EC" sz="1000" dirty="0" err="1"/>
              <a:t>Jhon</a:t>
            </a:r>
            <a:r>
              <a:rPr lang="es-EC" sz="1000" dirty="0"/>
              <a:t>, 2019);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(Superintendencia de Compañías, 2019)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5099538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013" y1="71765" x2="68013" y2="80588"/>
                        <a14:backgroundMark x1="64310" y1="64706" x2="64310" y2="64706"/>
                        <a14:backgroundMark x1="60943" y1="71765" x2="60943" y2="71765"/>
                        <a14:backgroundMark x1="59259" y1="65882" x2="59259" y2="65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1858" y="340923"/>
            <a:ext cx="2828925" cy="16192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21434" y="625150"/>
            <a:ext cx="40430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endParaRPr lang="es-ES" sz="4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0717" y="3429000"/>
            <a:ext cx="4178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97% de los cultivos se encuentran en la provincia del Guayas. </a:t>
            </a:r>
          </a:p>
          <a:p>
            <a:r>
              <a:rPr lang="es-EC" dirty="0"/>
              <a:t>Aumento de exportaciones de mango orgánico a pesar de la disminución de las empresas dedicadas a la producción del mismo</a:t>
            </a:r>
          </a:p>
          <a:p>
            <a:r>
              <a:rPr lang="es-EC" dirty="0"/>
              <a:t>El principal problema que presenta la producción de mango son los factores climáticos.</a:t>
            </a:r>
          </a:p>
        </p:txBody>
      </p:sp>
      <p:pic>
        <p:nvPicPr>
          <p:cNvPr id="12292" name="Picture 4" descr="Resultado de imagen para agricultura dibuj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" b="98692" l="0" r="92296">
                        <a14:foregroundMark x1="38746" y1="45846" x2="38746" y2="45846"/>
                        <a14:foregroundMark x1="65785" y1="35308" x2="65785" y2="35308"/>
                        <a14:foregroundMark x1="56571" y1="34462" x2="56571" y2="34462"/>
                        <a14:foregroundMark x1="80287" y1="42692" x2="80287" y2="42692"/>
                        <a14:foregroundMark x1="70846" y1="43846" x2="70846" y2="43846"/>
                        <a14:foregroundMark x1="55740" y1="47538" x2="55740" y2="47538"/>
                        <a14:foregroundMark x1="43731" y1="64000" x2="43731" y2="64000"/>
                        <a14:foregroundMark x1="18580" y1="63769" x2="18580" y2="63769"/>
                        <a14:foregroundMark x1="71375" y1="49846" x2="71375" y2="49846"/>
                        <a14:foregroundMark x1="60196" y1="65462" x2="59668" y2="65462"/>
                        <a14:foregroundMark x1="26435" y1="70308" x2="23338" y2="55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4"/>
          <a:stretch/>
        </p:blipFill>
        <p:spPr bwMode="auto">
          <a:xfrm>
            <a:off x="1654724" y="1568170"/>
            <a:ext cx="1480601" cy="15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5099538" y="0"/>
            <a:ext cx="7092462" cy="342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5099538" y="2031325"/>
            <a:ext cx="7092462" cy="342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7548052" y="518935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Las exportaciones presentan un crecimiento promedio del 68%, siendo los meses de mayor exportación octubre, noviembre y diciembre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222" y1="57940" x2="22222" y2="57940"/>
                        <a14:foregroundMark x1="85185" y1="29185" x2="85185" y2="2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945" y="157309"/>
            <a:ext cx="2057400" cy="221932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099538" y="4250651"/>
            <a:ext cx="7092462" cy="2646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5253728" y="2182622"/>
            <a:ext cx="4882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La exportación de mango orgánico corresponde el 0.75%, mientras que el 99.25% de las exportaciones es de mango convencional.</a:t>
            </a:r>
          </a:p>
          <a:p>
            <a:pPr lvl="0"/>
            <a:r>
              <a:rPr lang="es-EC" dirty="0"/>
              <a:t>Los principales destinos de las exportaciones de mango orgánico son Estados Unidos y Países Bajos; del mango convencional son: Estados Unidos, Canadá y Chile</a:t>
            </a:r>
          </a:p>
        </p:txBody>
      </p:sp>
      <p:pic>
        <p:nvPicPr>
          <p:cNvPr id="12296" name="Picture 8" descr="Resultado de imagen para organico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385" y1="32518" x2="45385" y2="32518"/>
                        <a14:foregroundMark x1="42615" y1="35755" x2="42615" y2="35755"/>
                        <a14:foregroundMark x1="53000" y1="31871" x2="53000" y2="31871"/>
                        <a14:foregroundMark x1="37077" y1="39712" x2="37077" y2="39712"/>
                        <a14:foregroundMark x1="42615" y1="41655" x2="42615" y2="41655"/>
                        <a14:foregroundMark x1="49538" y1="42302" x2="49538" y2="42302"/>
                        <a14:foregroundMark x1="55077" y1="43597" x2="55077" y2="43597"/>
                        <a14:foregroundMark x1="57846" y1="42302" x2="57846" y2="42302"/>
                        <a14:foregroundMark x1="64077" y1="41655" x2="64077" y2="41655"/>
                        <a14:foregroundMark x1="69692" y1="41007" x2="69692" y2="41007"/>
                        <a14:foregroundMark x1="50923" y1="76691" x2="50923" y2="76691"/>
                        <a14:foregroundMark x1="78692" y1="28633" x2="78692" y2="28633"/>
                        <a14:foregroundMark x1="62692" y1="13094" x2="62692" y2="13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728" y="2031325"/>
            <a:ext cx="2264865" cy="24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7867707" y="4861319"/>
            <a:ext cx="402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Estados Unidos es el principal mercado, importando el 89% del total de las exportaciones en dólares FOB de mango </a:t>
            </a:r>
            <a:r>
              <a:rPr lang="es-EC" dirty="0" smtClean="0"/>
              <a:t>ecuatoriano</a:t>
            </a:r>
            <a:endParaRPr lang="es-EC" dirty="0"/>
          </a:p>
        </p:txBody>
      </p:sp>
      <p:pic>
        <p:nvPicPr>
          <p:cNvPr id="12298" name="Picture 10" descr="Resultado de imagen para comercio internaciona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13315"/>
          <a:stretch/>
        </p:blipFill>
        <p:spPr bwMode="auto">
          <a:xfrm>
            <a:off x="5269238" y="4937212"/>
            <a:ext cx="2432306" cy="13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7596554" cy="247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436098" y="343205"/>
            <a:ext cx="3967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puerto de Guayaquil es el más empleado para la exportación de mango, debido a la proximidad geográfica con respecto a las empresas productoras y exportadoras de mango</a:t>
            </a:r>
          </a:p>
        </p:txBody>
      </p:sp>
      <p:pic>
        <p:nvPicPr>
          <p:cNvPr id="14340" name="Picture 4" descr="Resultado de imagen para puerto maritimo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1" r="8001" b="21170"/>
          <a:stretch/>
        </p:blipFill>
        <p:spPr bwMode="auto">
          <a:xfrm>
            <a:off x="4276579" y="183058"/>
            <a:ext cx="3074611" cy="18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2171015"/>
            <a:ext cx="7596554" cy="24759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3277772" y="2656736"/>
            <a:ext cx="4318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Se registraron un total de 74 empresas dedicadas a la exportación de mango en el Ecuador, registrando un crecimiento promedio del 14%, sin embargo, solo 12 de ellas registran sostenibilidad en el período de tiempo comprendido entre 2014 - 2018</a:t>
            </a:r>
          </a:p>
        </p:txBody>
      </p:sp>
      <p:pic>
        <p:nvPicPr>
          <p:cNvPr id="14344" name="Picture 8" descr="Resultado de imagen para crecimiento de negocios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6" y="2525666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0" y="4555313"/>
            <a:ext cx="7596554" cy="2361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436098" y="5068178"/>
            <a:ext cx="4642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En cuanto a la dimensión económica de las empresas, se evidencia que, a pesar del aumento de ingresos percibidos, existen anormalidades en cuanto a las utilidades declaradas en los estados financieros</a:t>
            </a:r>
          </a:p>
        </p:txBody>
      </p:sp>
      <p:pic>
        <p:nvPicPr>
          <p:cNvPr id="14348" name="Picture 1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63" y="4909544"/>
            <a:ext cx="1822859" cy="18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7596554" y="0"/>
            <a:ext cx="4595446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8508902" y="2841402"/>
            <a:ext cx="2799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La dimensión social en el sector exportador de mango presenta ciertas dificultades con respecto a la generación de empleos permanentes, pues solo el 38% de los trabajadores laboran bajo esta modalidad</a:t>
            </a:r>
          </a:p>
          <a:p>
            <a:pPr lvl="0"/>
            <a:endParaRPr lang="es-EC" dirty="0"/>
          </a:p>
        </p:txBody>
      </p:sp>
      <p:pic>
        <p:nvPicPr>
          <p:cNvPr id="14350" name="Picture 14" descr="Resultado de imagen para trabajo dibuj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68" y="360944"/>
            <a:ext cx="2053883" cy="20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00639769"/>
              </p:ext>
            </p:extLst>
          </p:nvPr>
        </p:nvGraphicFramePr>
        <p:xfrm>
          <a:off x="542760" y="3035759"/>
          <a:ext cx="4613932" cy="194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1" name="Group 5"/>
          <p:cNvGrpSpPr/>
          <p:nvPr/>
        </p:nvGrpSpPr>
        <p:grpSpPr>
          <a:xfrm>
            <a:off x="6388544" y="2629123"/>
            <a:ext cx="5256584" cy="720000"/>
            <a:chOff x="3131840" y="1491630"/>
            <a:chExt cx="5256584" cy="576064"/>
          </a:xfrm>
          <a:solidFill>
            <a:schemeClr val="bg1"/>
          </a:solidFill>
        </p:grpSpPr>
        <p:sp>
          <p:nvSpPr>
            <p:cNvPr id="7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3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4" name="Group 16"/>
          <p:cNvGrpSpPr/>
          <p:nvPr/>
        </p:nvGrpSpPr>
        <p:grpSpPr>
          <a:xfrm>
            <a:off x="6397287" y="3545488"/>
            <a:ext cx="5256584" cy="780616"/>
            <a:chOff x="3131840" y="1491630"/>
            <a:chExt cx="5256584" cy="576064"/>
          </a:xfrm>
          <a:solidFill>
            <a:schemeClr val="bg1"/>
          </a:solidFill>
        </p:grpSpPr>
        <p:sp>
          <p:nvSpPr>
            <p:cNvPr id="75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Group 19"/>
          <p:cNvGrpSpPr/>
          <p:nvPr/>
        </p:nvGrpSpPr>
        <p:grpSpPr>
          <a:xfrm>
            <a:off x="6396628" y="4652591"/>
            <a:ext cx="5256584" cy="720000"/>
            <a:chOff x="3131840" y="1491630"/>
            <a:chExt cx="5256584" cy="576064"/>
          </a:xfrm>
          <a:solidFill>
            <a:schemeClr val="bg1"/>
          </a:solidFill>
        </p:grpSpPr>
        <p:sp>
          <p:nvSpPr>
            <p:cNvPr id="78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7" name="TextBox 30"/>
          <p:cNvSpPr txBox="1"/>
          <p:nvPr/>
        </p:nvSpPr>
        <p:spPr>
          <a:xfrm>
            <a:off x="7180552" y="2659245"/>
            <a:ext cx="439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cs typeface="Calibri Light" panose="020F0302020204030204" pitchFamily="34" charset="0"/>
              </a:rPr>
              <a:t>Determinar situación actual del sector, áreas de producción y  evolución en el tiempo</a:t>
            </a:r>
          </a:p>
        </p:txBody>
      </p:sp>
      <p:grpSp>
        <p:nvGrpSpPr>
          <p:cNvPr id="88" name="Group 35"/>
          <p:cNvGrpSpPr/>
          <p:nvPr/>
        </p:nvGrpSpPr>
        <p:grpSpPr>
          <a:xfrm>
            <a:off x="7038488" y="3557779"/>
            <a:ext cx="4539751" cy="680594"/>
            <a:chOff x="3851840" y="1244431"/>
            <a:chExt cx="4466987" cy="646331"/>
          </a:xfrm>
        </p:grpSpPr>
        <p:sp>
          <p:nvSpPr>
            <p:cNvPr id="89" name="TextBox 36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37"/>
            <p:cNvSpPr txBox="1"/>
            <p:nvPr/>
          </p:nvSpPr>
          <p:spPr>
            <a:xfrm>
              <a:off x="3926259" y="1244431"/>
              <a:ext cx="439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/>
                <a:t>Analizar la evolución de las exportaciones, principales destinos, medios y empresas</a:t>
              </a:r>
            </a:p>
          </p:txBody>
        </p:sp>
      </p:grpSp>
      <p:sp>
        <p:nvSpPr>
          <p:cNvPr id="91" name="TextBox 40"/>
          <p:cNvSpPr txBox="1"/>
          <p:nvPr/>
        </p:nvSpPr>
        <p:spPr>
          <a:xfrm>
            <a:off x="7260644" y="4689385"/>
            <a:ext cx="439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Identificar las dimensiones de sostenibilidad  dentro de las empresas exportadoras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2006063" y="584937"/>
            <a:ext cx="32288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OBJETIVOS</a:t>
            </a:r>
            <a:endParaRPr lang="es-ES" sz="4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0" name="Picture 2" descr="Resultado de imagen para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7500519" y="1378041"/>
            <a:ext cx="2799817" cy="755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>
                <a:solidFill>
                  <a:schemeClr val="tx1"/>
                </a:solidFill>
              </a:rPr>
              <a:t>Específicos</a:t>
            </a:r>
          </a:p>
        </p:txBody>
      </p:sp>
      <p:pic>
        <p:nvPicPr>
          <p:cNvPr id="37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591"/>
            <a:ext cx="2133600" cy="1554830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8013" y1="71765" x2="68013" y2="80588"/>
                        <a14:backgroundMark x1="64310" y1="64706" x2="64310" y2="64706"/>
                        <a14:backgroundMark x1="60943" y1="71765" x2="60943" y2="71765"/>
                        <a14:backgroundMark x1="59259" y1="65882" x2="59259" y2="65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024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87" grpId="0"/>
      <p:bldP spid="91" grpId="0"/>
      <p:bldP spid="93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0"/>
            <a:ext cx="7174523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7174523" y="0"/>
            <a:ext cx="5017477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8449994" y="2651869"/>
            <a:ext cx="2715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000" dirty="0"/>
              <a:t>Se evidencia equidad de género en los puestos operativos, sin embargo, los puestos gerenciales son ocupados por un grupo determinado de personas que rotan cargos  y que generalmente son del género masculino.</a:t>
            </a:r>
          </a:p>
          <a:p>
            <a:endParaRPr lang="es-EC" sz="2000" dirty="0"/>
          </a:p>
        </p:txBody>
      </p:sp>
      <p:pic>
        <p:nvPicPr>
          <p:cNvPr id="15362" name="Picture 2" descr="Resultado de imagen para equidad genero dibuj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66" y="175368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15667" y="343545"/>
            <a:ext cx="4572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Al analizar la dimensión ambiental de sector exportador de mango en el Ecuador se pudo concluir que las empresas están direccionadas a preservar el medio ambiente y conservar la biodiversidad, pues se encuentran certificadas internacionalmente por organismos que exigen que la producción debe basarse en procesos sostenibles.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15667" y="2784064"/>
            <a:ext cx="4684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A pesar de los esfuerzos de las empresas por incorporar actividades para conservar el medio ambiente, aún existen organizaciones que  no realizan una adecuada gestión de residuos.</a:t>
            </a:r>
          </a:p>
          <a:p>
            <a:pPr lvl="0"/>
            <a:r>
              <a:rPr lang="es-EC" dirty="0"/>
              <a:t>Además, ponen en riesgo la salud de los trabajadores al momento de aplicar agroquímicos, pues su forma de almacenamiento y equipo de protección no es adecuada.</a:t>
            </a:r>
          </a:p>
          <a:p>
            <a:endParaRPr lang="es-EC" dirty="0"/>
          </a:p>
        </p:txBody>
      </p:sp>
      <p:pic>
        <p:nvPicPr>
          <p:cNvPr id="15366" name="Picture 6" descr="Resultado de imagen para sostenibilidad ambiental dibuj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" b="91960" l="9971" r="89932">
                        <a14:foregroundMark x1="34409" y1="11893" x2="34409" y2="11893"/>
                        <a14:foregroundMark x1="37537" y1="14573" x2="37537" y2="14573"/>
                        <a14:foregroundMark x1="51417" y1="85092" x2="51417" y2="85092"/>
                        <a14:foregroundMark x1="52102" y1="88107" x2="52102" y2="88107"/>
                        <a14:foregroundMark x1="56109" y1="87772" x2="56109" y2="87772"/>
                        <a14:foregroundMark x1="42913" y1="86265" x2="42913" y2="86265"/>
                        <a14:foregroundMark x1="59726" y1="87772" x2="59726" y2="87772"/>
                        <a14:foregroundMark x1="39785" y1="87437" x2="39785" y2="87437"/>
                        <a14:foregroundMark x1="36461" y1="88610" x2="36461" y2="88610"/>
                        <a14:foregroundMark x1="64027" y1="90117" x2="64027" y2="90117"/>
                        <a14:foregroundMark x1="34897" y1="90452" x2="34897" y2="90452"/>
                        <a14:foregroundMark x1="37830" y1="88442" x2="37830" y2="88442"/>
                        <a14:foregroundMark x1="61779" y1="89950" x2="61779" y2="89950"/>
                        <a14:foregroundMark x1="61975" y1="28811" x2="61975" y2="28811"/>
                        <a14:foregroundMark x1="35582" y1="28643" x2="35582" y2="28643"/>
                        <a14:foregroundMark x1="34409" y1="36683" x2="34409" y2="36683"/>
                        <a14:foregroundMark x1="34897" y1="42881" x2="34897" y2="42881"/>
                        <a14:foregroundMark x1="36950" y1="46064" x2="36950" y2="46064"/>
                        <a14:foregroundMark x1="36461" y1="51424" x2="36461" y2="51424"/>
                        <a14:foregroundMark x1="63930" y1="35678" x2="63930" y2="35678"/>
                        <a14:foregroundMark x1="61975" y1="42211" x2="61975" y2="42211"/>
                        <a14:foregroundMark x1="61975" y1="37856" x2="61975" y2="37856"/>
                        <a14:foregroundMark x1="61975" y1="52764" x2="61975" y2="52764"/>
                        <a14:foregroundMark x1="61975" y1="46734" x2="61975" y2="46734"/>
                        <a14:foregroundMark x1="64223" y1="54439" x2="64223" y2="54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4862670"/>
            <a:ext cx="3419133" cy="19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racias">
            <a:extLst>
              <a:ext uri="{FF2B5EF4-FFF2-40B4-BE49-F238E27FC236}">
                <a16:creationId xmlns:a16="http://schemas.microsoft.com/office/drawing/2014/main" xmlns="" id="{B1A9E345-CF72-483D-BEE7-2D7411BA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127"/>
            <a:ext cx="121920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062" y="377218"/>
            <a:ext cx="9692640" cy="793879"/>
          </a:xfrm>
        </p:spPr>
        <p:txBody>
          <a:bodyPr/>
          <a:lstStyle/>
          <a:p>
            <a:r>
              <a:rPr lang="es-ES" b="1" dirty="0"/>
              <a:t>Teoría de soporte</a:t>
            </a:r>
          </a:p>
        </p:txBody>
      </p:sp>
      <p:pic>
        <p:nvPicPr>
          <p:cNvPr id="68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591"/>
            <a:ext cx="2133600" cy="1554830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15193280"/>
              </p:ext>
            </p:extLst>
          </p:nvPr>
        </p:nvGraphicFramePr>
        <p:xfrm>
          <a:off x="2522284" y="1245208"/>
          <a:ext cx="7593265" cy="4904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22" b="98895" l="22581" r="71326"/>
                    </a14:imgEffect>
                  </a14:imgLayer>
                </a14:imgProps>
              </a:ext>
            </a:extLst>
          </a:blip>
          <a:srcRect l="16538" t="6743" r="22557"/>
          <a:stretch/>
        </p:blipFill>
        <p:spPr>
          <a:xfrm>
            <a:off x="5329142" y="2807088"/>
            <a:ext cx="1894860" cy="18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dondear rectángulo de esquina diagonal 7"/>
          <p:cNvSpPr/>
          <p:nvPr/>
        </p:nvSpPr>
        <p:spPr>
          <a:xfrm>
            <a:off x="594149" y="651923"/>
            <a:ext cx="6686427" cy="1698605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63607" y="1144037"/>
            <a:ext cx="4638979" cy="7143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dirty="0"/>
              <a:t>CAPÍTULO III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66800" y="2943505"/>
            <a:ext cx="5703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Situación actual de </a:t>
            </a:r>
          </a:p>
          <a:p>
            <a:r>
              <a:rPr lang="es-ES" sz="4400" dirty="0"/>
              <a:t>la producción de mango</a:t>
            </a:r>
          </a:p>
        </p:txBody>
      </p:sp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591"/>
            <a:ext cx="2133600" cy="1554830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322949"/>
            <a:ext cx="4066189" cy="30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67654" y="377218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361722" y="4996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595" y="51496"/>
            <a:ext cx="9692640" cy="1066882"/>
          </a:xfrm>
        </p:spPr>
        <p:txBody>
          <a:bodyPr>
            <a:noAutofit/>
          </a:bodyPr>
          <a:lstStyle/>
          <a:p>
            <a:r>
              <a:rPr lang="es-ES" sz="3600" dirty="0"/>
              <a:t>Producción de Mango en Ecuador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8047"/>
            <a:ext cx="1659550" cy="1209373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748089"/>
              </p:ext>
            </p:extLst>
          </p:nvPr>
        </p:nvGraphicFramePr>
        <p:xfrm>
          <a:off x="396240" y="2260679"/>
          <a:ext cx="5510214" cy="41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59550" y="1992957"/>
            <a:ext cx="4251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b="1" dirty="0"/>
              <a:t>Producción por Provincia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383051"/>
              </p:ext>
            </p:extLst>
          </p:nvPr>
        </p:nvGraphicFramePr>
        <p:xfrm>
          <a:off x="6143625" y="2193012"/>
          <a:ext cx="5676817" cy="412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7863840" y="1823680"/>
            <a:ext cx="43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Evolución de producción en Toneladas </a:t>
            </a:r>
            <a:endParaRPr lang="es-EC" sz="2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009549" y="4808393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FF0000"/>
                </a:solidFill>
              </a:rPr>
              <a:t>458.000 </a:t>
            </a:r>
          </a:p>
          <a:p>
            <a:r>
              <a:rPr lang="es-EC" sz="1400" dirty="0">
                <a:solidFill>
                  <a:srgbClr val="FF0000"/>
                </a:solidFill>
              </a:rPr>
              <a:t>Toneladas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845892" y="2519257"/>
            <a:ext cx="1640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15.000 Toneladas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90259" y="6503178"/>
            <a:ext cx="6096000" cy="2910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(Instituto Nacional de Estadísticas y Censos INEC, 2018)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ángulo 7168"/>
          <p:cNvSpPr/>
          <p:nvPr/>
        </p:nvSpPr>
        <p:spPr>
          <a:xfrm>
            <a:off x="2189019" y="377218"/>
            <a:ext cx="6428509" cy="9389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372803025"/>
              </p:ext>
            </p:extLst>
          </p:nvPr>
        </p:nvGraphicFramePr>
        <p:xfrm>
          <a:off x="1417469" y="2207969"/>
          <a:ext cx="5748138" cy="402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8047"/>
            <a:ext cx="1659550" cy="1209373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419371" y="584937"/>
            <a:ext cx="666747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dirty="0"/>
              <a:t>Comparación del número de empresas dedicadas a la producción y exportación de mango convencional y orgánico</a:t>
            </a:r>
          </a:p>
          <a:p>
            <a:endParaRPr lang="es-EC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185397"/>
              </p:ext>
            </p:extLst>
          </p:nvPr>
        </p:nvGraphicFramePr>
        <p:xfrm>
          <a:off x="1524000" y="2389632"/>
          <a:ext cx="6489506" cy="405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Resultado de imagen para agrocalidad grafic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64" r="35382">
                        <a14:foregroundMark x1="10797" y1="47236" x2="10797" y2="47236"/>
                        <a14:foregroundMark x1="25581" y1="29648" x2="25581" y2="29648"/>
                        <a14:foregroundMark x1="20930" y1="40704" x2="20930" y2="40704"/>
                        <a14:foregroundMark x1="10797" y1="56281" x2="10797" y2="56281"/>
                        <a14:foregroundMark x1="16777" y1="72362" x2="16777" y2="72362"/>
                        <a14:foregroundMark x1="18937" y1="49749" x2="18937" y2="49749"/>
                        <a14:foregroundMark x1="28405" y1="35176" x2="28405" y2="35176"/>
                        <a14:foregroundMark x1="21595" y1="20603" x2="17940" y2="16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90"/>
          <a:stretch/>
        </p:blipFill>
        <p:spPr bwMode="auto">
          <a:xfrm>
            <a:off x="8699934" y="3306024"/>
            <a:ext cx="19272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252019" y="6437860"/>
            <a:ext cx="6096000" cy="2910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(Agencia de regulación y control </a:t>
            </a:r>
            <a:r>
              <a:rPr lang="es-EC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fito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zoosanitario AGROCALIDAD, 2019)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59550" y="6445259"/>
            <a:ext cx="6096000" cy="2910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(Instituto Nacional de Estadísticas y Censos INEC, 2018)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dondear rectángulo de esquina diagonal 7"/>
          <p:cNvSpPr/>
          <p:nvPr/>
        </p:nvSpPr>
        <p:spPr>
          <a:xfrm>
            <a:off x="594149" y="651923"/>
            <a:ext cx="6686427" cy="1698605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63607" y="1144037"/>
            <a:ext cx="4638979" cy="7143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CAPÍTULO IV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66800" y="2943505"/>
            <a:ext cx="53244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Exportación de mango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ecuatoriano</a:t>
            </a:r>
          </a:p>
        </p:txBody>
      </p:sp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591"/>
            <a:ext cx="2133600" cy="1554830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n relacionada">
            <a:extLst>
              <a:ext uri="{FF2B5EF4-FFF2-40B4-BE49-F238E27FC236}">
                <a16:creationId xmlns:a16="http://schemas.microsoft.com/office/drawing/2014/main" xmlns="" id="{126A1CDD-3830-4098-9C3F-2201A49F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30" y="2417271"/>
            <a:ext cx="4209551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67654" y="377218"/>
            <a:ext cx="6645210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1722" y="499652"/>
            <a:ext cx="6847615" cy="70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595" y="51496"/>
            <a:ext cx="9692640" cy="1066882"/>
          </a:xfrm>
        </p:spPr>
        <p:txBody>
          <a:bodyPr>
            <a:noAutofit/>
          </a:bodyPr>
          <a:lstStyle/>
          <a:p>
            <a:r>
              <a:rPr lang="es-ES" sz="3600" dirty="0"/>
              <a:t>Cantidades exportadas</a:t>
            </a:r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812"/>
            <a:ext cx="1659550" cy="1037608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6EB3E8AE-0A6D-4FF3-8E01-1ED362DE53EE}"/>
              </a:ext>
            </a:extLst>
          </p:cNvPr>
          <p:cNvGraphicFramePr/>
          <p:nvPr/>
        </p:nvGraphicFramePr>
        <p:xfrm>
          <a:off x="154180" y="1386369"/>
          <a:ext cx="5628055" cy="432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D88D3540-9C17-487B-81AA-51FB6295529D}"/>
              </a:ext>
            </a:extLst>
          </p:cNvPr>
          <p:cNvGraphicFramePr/>
          <p:nvPr/>
        </p:nvGraphicFramePr>
        <p:xfrm>
          <a:off x="6750423" y="1386369"/>
          <a:ext cx="5178181" cy="462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268E4EC-3469-4D45-B74F-D757950550C0}"/>
              </a:ext>
            </a:extLst>
          </p:cNvPr>
          <p:cNvSpPr/>
          <p:nvPr/>
        </p:nvSpPr>
        <p:spPr>
          <a:xfrm>
            <a:off x="1659550" y="6017614"/>
            <a:ext cx="3342775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Fuente: (Cobus Group Commercial Business, 2019)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1_Retrospección">
  <a:themeElements>
    <a:clrScheme name="Retrospección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7173</TotalTime>
  <Words>1912</Words>
  <Application>Microsoft Office PowerPoint</Application>
  <PresentationFormat>Panorámica</PresentationFormat>
  <Paragraphs>450</Paragraphs>
  <Slides>31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Malgun Gothic</vt:lpstr>
      <vt:lpstr>Arial</vt:lpstr>
      <vt:lpstr>Calibri</vt:lpstr>
      <vt:lpstr>Calibri Light</vt:lpstr>
      <vt:lpstr>Times New Roman</vt:lpstr>
      <vt:lpstr>Wingdings</vt:lpstr>
      <vt:lpstr>Retrospección</vt:lpstr>
      <vt:lpstr>1_Retrospección</vt:lpstr>
      <vt:lpstr>    “Análisis del sector exportador de mango bajo el enfoque de sostenibilidad 2014 - 2018”</vt:lpstr>
      <vt:lpstr>CAPÍTULO I</vt:lpstr>
      <vt:lpstr>Presentación de PowerPoint</vt:lpstr>
      <vt:lpstr>Teoría de soporte</vt:lpstr>
      <vt:lpstr>Presentación de PowerPoint</vt:lpstr>
      <vt:lpstr>Producción de Mango en Ecuador</vt:lpstr>
      <vt:lpstr>Presentación de PowerPoint</vt:lpstr>
      <vt:lpstr>Presentación de PowerPoint</vt:lpstr>
      <vt:lpstr>Cantidades exportadas</vt:lpstr>
      <vt:lpstr>Exportación mango</vt:lpstr>
      <vt:lpstr>Exportación mango orgánico</vt:lpstr>
      <vt:lpstr>Empresas Exportadoras</vt:lpstr>
      <vt:lpstr>Presentación de PowerPoint</vt:lpstr>
      <vt:lpstr>Sostenibilidad en el tiempo</vt:lpstr>
      <vt:lpstr>Sostenibilidad en el tiempo</vt:lpstr>
      <vt:lpstr>Presentación de PowerPoint</vt:lpstr>
      <vt:lpstr>Presentación de PowerPoint</vt:lpstr>
      <vt:lpstr>Dimensión social en el sector</vt:lpstr>
      <vt:lpstr>Dimensión ambiental en el sector</vt:lpstr>
      <vt:lpstr>Presentación de PowerPoint</vt:lpstr>
      <vt:lpstr>Presentación de PowerPoint</vt:lpstr>
      <vt:lpstr>Presentación de PowerPoint</vt:lpstr>
      <vt:lpstr>Dimensión social por empresa</vt:lpstr>
      <vt:lpstr>Dimensión social por empresa</vt:lpstr>
      <vt:lpstr>Dimensión ambiental por empresa</vt:lpstr>
      <vt:lpstr>Dimensión ambiental por empresa</vt:lpstr>
      <vt:lpstr>Dimensión ambiental por empresa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ELKIN ALMEIDA</dc:creator>
  <cp:lastModifiedBy>final</cp:lastModifiedBy>
  <cp:revision>236</cp:revision>
  <dcterms:created xsi:type="dcterms:W3CDTF">2019-01-13T18:59:25Z</dcterms:created>
  <dcterms:modified xsi:type="dcterms:W3CDTF">2020-01-31T15:02:49Z</dcterms:modified>
</cp:coreProperties>
</file>