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397" r:id="rId2"/>
    <p:sldId id="398" r:id="rId3"/>
    <p:sldId id="399" r:id="rId4"/>
    <p:sldId id="400" r:id="rId5"/>
    <p:sldId id="401" r:id="rId6"/>
    <p:sldId id="444" r:id="rId7"/>
    <p:sldId id="467" r:id="rId8"/>
    <p:sldId id="447" r:id="rId9"/>
    <p:sldId id="446" r:id="rId10"/>
    <p:sldId id="448" r:id="rId11"/>
    <p:sldId id="451" r:id="rId12"/>
    <p:sldId id="449" r:id="rId13"/>
    <p:sldId id="453" r:id="rId14"/>
    <p:sldId id="454" r:id="rId15"/>
    <p:sldId id="458" r:id="rId16"/>
    <p:sldId id="471" r:id="rId17"/>
    <p:sldId id="472" r:id="rId18"/>
    <p:sldId id="473" r:id="rId19"/>
    <p:sldId id="457" r:id="rId20"/>
    <p:sldId id="455" r:id="rId21"/>
    <p:sldId id="456" r:id="rId22"/>
    <p:sldId id="474" r:id="rId23"/>
    <p:sldId id="460" r:id="rId24"/>
    <p:sldId id="462" r:id="rId25"/>
    <p:sldId id="463" r:id="rId26"/>
    <p:sldId id="470"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528" autoAdjust="0"/>
  </p:normalViewPr>
  <p:slideViewPr>
    <p:cSldViewPr snapToGrid="0">
      <p:cViewPr varScale="1">
        <p:scale>
          <a:sx n="72" d="100"/>
          <a:sy n="72" d="100"/>
        </p:scale>
        <p:origin x="110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Tiempo</a:t>
            </a:r>
            <a:r>
              <a:rPr lang="es-EC" baseline="0"/>
              <a:t> Promedio de Cada Ruta</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barChart>
        <c:barDir val="col"/>
        <c:grouping val="clustered"/>
        <c:varyColors val="0"/>
        <c:ser>
          <c:idx val="0"/>
          <c:order val="0"/>
          <c:tx>
            <c:v>App</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Sheet1!$J$30:$L$30</c:f>
              <c:strCache>
                <c:ptCount val="3"/>
                <c:pt idx="0">
                  <c:v>Ruta 1</c:v>
                </c:pt>
                <c:pt idx="1">
                  <c:v>Ruta 2</c:v>
                </c:pt>
                <c:pt idx="2">
                  <c:v>Ruta 3</c:v>
                </c:pt>
              </c:strCache>
            </c:strRef>
          </c:cat>
          <c:val>
            <c:numRef>
              <c:f>Sheet1!$J$6:$L$6</c:f>
              <c:numCache>
                <c:formatCode>[$-F400]h:mm:ss\ AM/PM</c:formatCode>
                <c:ptCount val="3"/>
                <c:pt idx="0">
                  <c:v>6.0995370370370361E-3</c:v>
                </c:pt>
                <c:pt idx="1">
                  <c:v>3.0787037037037042E-3</c:v>
                </c:pt>
                <c:pt idx="2">
                  <c:v>3.0208333333333333E-3</c:v>
                </c:pt>
              </c:numCache>
            </c:numRef>
          </c:val>
          <c:extLst>
            <c:ext xmlns:c16="http://schemas.microsoft.com/office/drawing/2014/chart" uri="{C3380CC4-5D6E-409C-BE32-E72D297353CC}">
              <c16:uniqueId val="{00000000-68C2-48C0-8A80-984405E013EB}"/>
            </c:ext>
          </c:extLst>
        </c:ser>
        <c:ser>
          <c:idx val="1"/>
          <c:order val="1"/>
          <c:tx>
            <c:v>Cronometro</c:v>
          </c:tx>
          <c:spPr>
            <a:solidFill>
              <a:schemeClr val="accent2"/>
            </a:solidFill>
            <a:ln>
              <a:noFill/>
            </a:ln>
            <a:effectLst/>
          </c:spPr>
          <c:invertIfNegative val="0"/>
          <c:dLbls>
            <c:dLbl>
              <c:idx val="1"/>
              <c:layout>
                <c:manualLayout>
                  <c:x val="3.61111111111111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C2-48C0-8A80-984405E013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Sheet1!$J$30:$L$30</c:f>
              <c:strCache>
                <c:ptCount val="3"/>
                <c:pt idx="0">
                  <c:v>Ruta 1</c:v>
                </c:pt>
                <c:pt idx="1">
                  <c:v>Ruta 2</c:v>
                </c:pt>
                <c:pt idx="2">
                  <c:v>Ruta 3</c:v>
                </c:pt>
              </c:strCache>
            </c:strRef>
          </c:cat>
          <c:val>
            <c:numRef>
              <c:f>Sheet1!$J$9:$L$9</c:f>
              <c:numCache>
                <c:formatCode>[$-F400]h:mm:ss\ AM/PM</c:formatCode>
                <c:ptCount val="3"/>
                <c:pt idx="0">
                  <c:v>6.4224537037037037E-3</c:v>
                </c:pt>
                <c:pt idx="1">
                  <c:v>3.0462962962962961E-3</c:v>
                </c:pt>
                <c:pt idx="2">
                  <c:v>2.6747685185185186E-3</c:v>
                </c:pt>
              </c:numCache>
            </c:numRef>
          </c:val>
          <c:extLst>
            <c:ext xmlns:c16="http://schemas.microsoft.com/office/drawing/2014/chart" uri="{C3380CC4-5D6E-409C-BE32-E72D297353CC}">
              <c16:uniqueId val="{00000002-68C2-48C0-8A80-984405E013EB}"/>
            </c:ext>
          </c:extLst>
        </c:ser>
        <c:dLbls>
          <c:showLegendKey val="0"/>
          <c:showVal val="0"/>
          <c:showCatName val="0"/>
          <c:showSerName val="0"/>
          <c:showPercent val="0"/>
          <c:showBubbleSize val="0"/>
        </c:dLbls>
        <c:gapWidth val="219"/>
        <c:overlap val="-27"/>
        <c:axId val="424949600"/>
        <c:axId val="434995744"/>
      </c:barChart>
      <c:catAx>
        <c:axId val="42494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434995744"/>
        <c:crosses val="autoZero"/>
        <c:auto val="1"/>
        <c:lblAlgn val="ctr"/>
        <c:lblOffset val="100"/>
        <c:noMultiLvlLbl val="0"/>
      </c:catAx>
      <c:valAx>
        <c:axId val="434995744"/>
        <c:scaling>
          <c:orientation val="minMax"/>
        </c:scaling>
        <c:delete val="0"/>
        <c:axPos val="l"/>
        <c:majorGridlines>
          <c:spPr>
            <a:ln w="9525" cap="flat" cmpd="sng" algn="ctr">
              <a:solidFill>
                <a:schemeClr val="tx1">
                  <a:lumMod val="15000"/>
                  <a:lumOff val="85000"/>
                </a:schemeClr>
              </a:solidFill>
              <a:round/>
            </a:ln>
            <a:effectLst/>
          </c:spPr>
        </c:majorGridlines>
        <c:numFmt formatCode="[$-F400]h:mm:ss\ AM/P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4249496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EC"/>
              <a:t>Error Tiempo</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barChart>
        <c:barDir val="col"/>
        <c:grouping val="clustered"/>
        <c:varyColors val="0"/>
        <c:ser>
          <c:idx val="0"/>
          <c:order val="0"/>
          <c:tx>
            <c:strRef>
              <c:f>Sheet1!$F$43</c:f>
              <c:strCache>
                <c:ptCount val="1"/>
                <c:pt idx="0">
                  <c:v>Ruta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Sheet1!$E$44:$E$46</c:f>
              <c:strCache>
                <c:ptCount val="3"/>
                <c:pt idx="0">
                  <c:v>Ruta 1</c:v>
                </c:pt>
                <c:pt idx="1">
                  <c:v>Ruta 2</c:v>
                </c:pt>
                <c:pt idx="2">
                  <c:v>Ruta 3</c:v>
                </c:pt>
              </c:strCache>
            </c:strRef>
          </c:cat>
          <c:val>
            <c:numRef>
              <c:f>Sheet1!$F$44</c:f>
              <c:numCache>
                <c:formatCode>h:mm:ss</c:formatCode>
                <c:ptCount val="1"/>
                <c:pt idx="0">
                  <c:v>1.8749999999999999E-2</c:v>
                </c:pt>
              </c:numCache>
            </c:numRef>
          </c:val>
          <c:extLst>
            <c:ext xmlns:c16="http://schemas.microsoft.com/office/drawing/2014/chart" uri="{C3380CC4-5D6E-409C-BE32-E72D297353CC}">
              <c16:uniqueId val="{00000000-52C6-4BF3-80C4-02B6918B75A7}"/>
            </c:ext>
          </c:extLst>
        </c:ser>
        <c:ser>
          <c:idx val="1"/>
          <c:order val="1"/>
          <c:tx>
            <c:strRef>
              <c:f>Sheet1!$G$43</c:f>
              <c:strCache>
                <c:ptCount val="1"/>
                <c:pt idx="0">
                  <c:v>Ruta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Sheet1!$E$44:$E$46</c:f>
              <c:strCache>
                <c:ptCount val="3"/>
                <c:pt idx="0">
                  <c:v>Ruta 1</c:v>
                </c:pt>
                <c:pt idx="1">
                  <c:v>Ruta 2</c:v>
                </c:pt>
                <c:pt idx="2">
                  <c:v>Ruta 3</c:v>
                </c:pt>
              </c:strCache>
            </c:strRef>
          </c:cat>
          <c:val>
            <c:numRef>
              <c:f>Sheet1!$G$44</c:f>
              <c:numCache>
                <c:formatCode>h:mm:ss</c:formatCode>
                <c:ptCount val="1"/>
                <c:pt idx="0">
                  <c:v>2.0833333333333333E-3</c:v>
                </c:pt>
              </c:numCache>
            </c:numRef>
          </c:val>
          <c:extLst>
            <c:ext xmlns:c16="http://schemas.microsoft.com/office/drawing/2014/chart" uri="{C3380CC4-5D6E-409C-BE32-E72D297353CC}">
              <c16:uniqueId val="{00000001-52C6-4BF3-80C4-02B6918B75A7}"/>
            </c:ext>
          </c:extLst>
        </c:ser>
        <c:ser>
          <c:idx val="2"/>
          <c:order val="2"/>
          <c:tx>
            <c:strRef>
              <c:f>Sheet1!$H$43</c:f>
              <c:strCache>
                <c:ptCount val="1"/>
                <c:pt idx="0">
                  <c:v>Ruta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Sheet1!$E$44:$E$46</c:f>
              <c:strCache>
                <c:ptCount val="3"/>
                <c:pt idx="0">
                  <c:v>Ruta 1</c:v>
                </c:pt>
                <c:pt idx="1">
                  <c:v>Ruta 2</c:v>
                </c:pt>
                <c:pt idx="2">
                  <c:v>Ruta 3</c:v>
                </c:pt>
              </c:strCache>
            </c:strRef>
          </c:cat>
          <c:val>
            <c:numRef>
              <c:f>Sheet1!$H$44</c:f>
              <c:numCache>
                <c:formatCode>h:mm:ss</c:formatCode>
                <c:ptCount val="1"/>
                <c:pt idx="0">
                  <c:v>2.0833333333333332E-2</c:v>
                </c:pt>
              </c:numCache>
            </c:numRef>
          </c:val>
          <c:extLst>
            <c:ext xmlns:c16="http://schemas.microsoft.com/office/drawing/2014/chart" uri="{C3380CC4-5D6E-409C-BE32-E72D297353CC}">
              <c16:uniqueId val="{00000002-52C6-4BF3-80C4-02B6918B75A7}"/>
            </c:ext>
          </c:extLst>
        </c:ser>
        <c:dLbls>
          <c:showLegendKey val="0"/>
          <c:showVal val="0"/>
          <c:showCatName val="0"/>
          <c:showSerName val="0"/>
          <c:showPercent val="0"/>
          <c:showBubbleSize val="0"/>
        </c:dLbls>
        <c:gapWidth val="219"/>
        <c:overlap val="-27"/>
        <c:axId val="434997704"/>
        <c:axId val="434992608"/>
      </c:barChart>
      <c:catAx>
        <c:axId val="434997704"/>
        <c:scaling>
          <c:orientation val="minMax"/>
        </c:scaling>
        <c:delete val="1"/>
        <c:axPos val="b"/>
        <c:numFmt formatCode="General" sourceLinked="1"/>
        <c:majorTickMark val="none"/>
        <c:minorTickMark val="none"/>
        <c:tickLblPos val="nextTo"/>
        <c:crossAx val="434992608"/>
        <c:crosses val="autoZero"/>
        <c:auto val="1"/>
        <c:lblAlgn val="ctr"/>
        <c:lblOffset val="100"/>
        <c:noMultiLvlLbl val="0"/>
      </c:catAx>
      <c:valAx>
        <c:axId val="434992608"/>
        <c:scaling>
          <c:orientation val="minMax"/>
        </c:scaling>
        <c:delete val="0"/>
        <c:axPos val="l"/>
        <c:majorGridlines>
          <c:spPr>
            <a:ln w="9525" cap="flat" cmpd="sng" algn="ctr">
              <a:solidFill>
                <a:schemeClr val="tx1">
                  <a:lumMod val="15000"/>
                  <a:lumOff val="85000"/>
                </a:schemeClr>
              </a:solidFill>
              <a:round/>
            </a:ln>
            <a:effectLst/>
          </c:spPr>
        </c:majorGridlines>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419"/>
          </a:p>
        </c:txPr>
        <c:crossAx val="4349977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s-EC"/>
              <a:t>Porcentaje de Error</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39-40D4-A608-174E4B2CC7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39-40D4-A608-174E4B2CC7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39-40D4-A608-174E4B2CC721}"/>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Sheet1!$E$49:$E$51</c:f>
              <c:strCache>
                <c:ptCount val="3"/>
                <c:pt idx="0">
                  <c:v>Ruta 1</c:v>
                </c:pt>
                <c:pt idx="1">
                  <c:v>Ruta 2</c:v>
                </c:pt>
                <c:pt idx="2">
                  <c:v>Ruta 3</c:v>
                </c:pt>
              </c:strCache>
            </c:strRef>
          </c:cat>
          <c:val>
            <c:numRef>
              <c:f>Sheet1!$F$49:$F$51</c:f>
              <c:numCache>
                <c:formatCode>0.00%</c:formatCode>
                <c:ptCount val="3"/>
                <c:pt idx="0">
                  <c:v>5.0500000000000003E-2</c:v>
                </c:pt>
                <c:pt idx="1">
                  <c:v>1.1299999999999999E-2</c:v>
                </c:pt>
                <c:pt idx="2">
                  <c:v>0.1149</c:v>
                </c:pt>
              </c:numCache>
            </c:numRef>
          </c:val>
          <c:extLst>
            <c:ext xmlns:c16="http://schemas.microsoft.com/office/drawing/2014/chart" uri="{C3380CC4-5D6E-409C-BE32-E72D297353CC}">
              <c16:uniqueId val="{00000006-7E39-40D4-A608-174E4B2CC72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00881-053A-49FE-9FBA-F667F465EE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4E67C7F-38A1-4930-AC24-9740D95B4E20}">
      <dgm:prSet phldrT="[Texto]"/>
      <dgm:spPr/>
      <dgm:t>
        <a:bodyPr/>
        <a:lstStyle/>
        <a:p>
          <a:r>
            <a:rPr lang="es-EC" dirty="0"/>
            <a:t>Accesibilidad</a:t>
          </a:r>
        </a:p>
      </dgm:t>
    </dgm:pt>
    <dgm:pt modelId="{2D89FD8E-B9E9-4E15-9194-4A74C231EB65}" type="parTrans" cxnId="{8AC3BEF7-04A2-45F9-B1F1-4D852632BD6D}">
      <dgm:prSet/>
      <dgm:spPr/>
      <dgm:t>
        <a:bodyPr/>
        <a:lstStyle/>
        <a:p>
          <a:endParaRPr lang="es-EC"/>
        </a:p>
      </dgm:t>
    </dgm:pt>
    <dgm:pt modelId="{780CE6FE-F509-4508-A3F0-B2A041B89F67}" type="sibTrans" cxnId="{8AC3BEF7-04A2-45F9-B1F1-4D852632BD6D}">
      <dgm:prSet/>
      <dgm:spPr/>
      <dgm:t>
        <a:bodyPr/>
        <a:lstStyle/>
        <a:p>
          <a:endParaRPr lang="es-EC"/>
        </a:p>
      </dgm:t>
    </dgm:pt>
    <dgm:pt modelId="{F4831448-B035-4652-AEFA-88B397AEFD5F}">
      <dgm:prSet phldrT="[Texto]"/>
      <dgm:spPr/>
      <dgm:t>
        <a:bodyPr/>
        <a:lstStyle/>
        <a:p>
          <a:pPr algn="just"/>
          <a:r>
            <a:rPr lang="es-EC" dirty="0"/>
            <a:t>Es la capacidad de un producto, de cumplir con ciertas características para ser utilizado en igualdad de condiciones.</a:t>
          </a:r>
        </a:p>
      </dgm:t>
    </dgm:pt>
    <dgm:pt modelId="{A73EBDCD-135C-4B99-90DE-6C3863CA1730}" type="parTrans" cxnId="{7F8EDC2F-76FA-45DD-BB6F-EED1F21AD2A8}">
      <dgm:prSet/>
      <dgm:spPr/>
      <dgm:t>
        <a:bodyPr/>
        <a:lstStyle/>
        <a:p>
          <a:endParaRPr lang="es-EC"/>
        </a:p>
      </dgm:t>
    </dgm:pt>
    <dgm:pt modelId="{2A021157-7130-4CC5-8699-7CDD3F437D95}" type="sibTrans" cxnId="{7F8EDC2F-76FA-45DD-BB6F-EED1F21AD2A8}">
      <dgm:prSet/>
      <dgm:spPr/>
      <dgm:t>
        <a:bodyPr/>
        <a:lstStyle/>
        <a:p>
          <a:endParaRPr lang="es-EC"/>
        </a:p>
      </dgm:t>
    </dgm:pt>
    <dgm:pt modelId="{4E443CE7-1D95-4C28-B095-E733F1F4BEA3}">
      <dgm:prSet phldrT="[Texto]"/>
      <dgm:spPr/>
      <dgm:t>
        <a:bodyPr/>
        <a:lstStyle/>
        <a:p>
          <a:r>
            <a:rPr lang="es-EC" b="0" dirty="0"/>
            <a:t>Diseño Universal</a:t>
          </a:r>
        </a:p>
      </dgm:t>
    </dgm:pt>
    <dgm:pt modelId="{438384AE-598D-49C8-AABE-94CC51C2584B}" type="parTrans" cxnId="{D5558251-3545-4773-BF8A-C37263B2F4BE}">
      <dgm:prSet/>
      <dgm:spPr/>
      <dgm:t>
        <a:bodyPr/>
        <a:lstStyle/>
        <a:p>
          <a:endParaRPr lang="es-EC"/>
        </a:p>
      </dgm:t>
    </dgm:pt>
    <dgm:pt modelId="{7288BA72-F830-48FF-8A04-F80BEFED9523}" type="sibTrans" cxnId="{D5558251-3545-4773-BF8A-C37263B2F4BE}">
      <dgm:prSet/>
      <dgm:spPr/>
      <dgm:t>
        <a:bodyPr/>
        <a:lstStyle/>
        <a:p>
          <a:endParaRPr lang="es-EC"/>
        </a:p>
      </dgm:t>
    </dgm:pt>
    <dgm:pt modelId="{69DF9E05-CAAE-4282-94DE-C742A7719C88}">
      <dgm:prSet phldrT="[Texto]"/>
      <dgm:spPr/>
      <dgm:t>
        <a:bodyPr/>
        <a:lstStyle/>
        <a:p>
          <a:pPr algn="just"/>
          <a:r>
            <a:rPr lang="es-EC" dirty="0">
              <a:solidFill>
                <a:schemeClr val="tx1"/>
              </a:solidFill>
            </a:rPr>
            <a:t>Es el diseño de productos enfocado en todas las persona en general.</a:t>
          </a:r>
        </a:p>
      </dgm:t>
    </dgm:pt>
    <dgm:pt modelId="{79454452-E7C8-4B33-99F8-2E1989B8EF03}" type="parTrans" cxnId="{6C3EAFB9-F8E8-4C57-80E2-D5F0A3860D6B}">
      <dgm:prSet/>
      <dgm:spPr/>
      <dgm:t>
        <a:bodyPr/>
        <a:lstStyle/>
        <a:p>
          <a:endParaRPr lang="es-EC"/>
        </a:p>
      </dgm:t>
    </dgm:pt>
    <dgm:pt modelId="{7A4DA6F1-7DAF-45FA-8DD2-3C2AE942B266}" type="sibTrans" cxnId="{6C3EAFB9-F8E8-4C57-80E2-D5F0A3860D6B}">
      <dgm:prSet/>
      <dgm:spPr/>
      <dgm:t>
        <a:bodyPr/>
        <a:lstStyle/>
        <a:p>
          <a:endParaRPr lang="es-EC"/>
        </a:p>
      </dgm:t>
    </dgm:pt>
    <dgm:pt modelId="{B7A9C640-9C84-42F8-993D-30453A7372F7}" type="pres">
      <dgm:prSet presAssocID="{EC500881-053A-49FE-9FBA-F667F465EEB2}" presName="linear" presStyleCnt="0">
        <dgm:presLayoutVars>
          <dgm:animLvl val="lvl"/>
          <dgm:resizeHandles val="exact"/>
        </dgm:presLayoutVars>
      </dgm:prSet>
      <dgm:spPr/>
    </dgm:pt>
    <dgm:pt modelId="{463AF8C3-167A-48DA-BBF5-90366DBD0183}" type="pres">
      <dgm:prSet presAssocID="{44E67C7F-38A1-4930-AC24-9740D95B4E20}" presName="parentText" presStyleLbl="node1" presStyleIdx="0" presStyleCnt="2">
        <dgm:presLayoutVars>
          <dgm:chMax val="0"/>
          <dgm:bulletEnabled val="1"/>
        </dgm:presLayoutVars>
      </dgm:prSet>
      <dgm:spPr/>
    </dgm:pt>
    <dgm:pt modelId="{529F992F-4FDF-4B37-9204-10817A86C17C}" type="pres">
      <dgm:prSet presAssocID="{44E67C7F-38A1-4930-AC24-9740D95B4E20}" presName="childText" presStyleLbl="revTx" presStyleIdx="0" presStyleCnt="2">
        <dgm:presLayoutVars>
          <dgm:bulletEnabled val="1"/>
        </dgm:presLayoutVars>
      </dgm:prSet>
      <dgm:spPr/>
    </dgm:pt>
    <dgm:pt modelId="{4F7BF47D-75E5-4A33-9E43-EDEE6ADB881E}" type="pres">
      <dgm:prSet presAssocID="{4E443CE7-1D95-4C28-B095-E733F1F4BEA3}" presName="parentText" presStyleLbl="node1" presStyleIdx="1" presStyleCnt="2" custLinFactNeighborX="-38202" custLinFactNeighborY="0">
        <dgm:presLayoutVars>
          <dgm:chMax val="0"/>
          <dgm:bulletEnabled val="1"/>
        </dgm:presLayoutVars>
      </dgm:prSet>
      <dgm:spPr/>
    </dgm:pt>
    <dgm:pt modelId="{99200479-C1DE-4A6A-A86F-7C7C6DF32059}" type="pres">
      <dgm:prSet presAssocID="{4E443CE7-1D95-4C28-B095-E733F1F4BEA3}" presName="childText" presStyleLbl="revTx" presStyleIdx="1" presStyleCnt="2">
        <dgm:presLayoutVars>
          <dgm:bulletEnabled val="1"/>
        </dgm:presLayoutVars>
      </dgm:prSet>
      <dgm:spPr/>
    </dgm:pt>
  </dgm:ptLst>
  <dgm:cxnLst>
    <dgm:cxn modelId="{7F8EDC2F-76FA-45DD-BB6F-EED1F21AD2A8}" srcId="{44E67C7F-38A1-4930-AC24-9740D95B4E20}" destId="{F4831448-B035-4652-AEFA-88B397AEFD5F}" srcOrd="0" destOrd="0" parTransId="{A73EBDCD-135C-4B99-90DE-6C3863CA1730}" sibTransId="{2A021157-7130-4CC5-8699-7CDD3F437D95}"/>
    <dgm:cxn modelId="{28187241-C3E6-4E9A-8D6C-8D050574289C}" type="presOf" srcId="{4E443CE7-1D95-4C28-B095-E733F1F4BEA3}" destId="{4F7BF47D-75E5-4A33-9E43-EDEE6ADB881E}" srcOrd="0" destOrd="0" presId="urn:microsoft.com/office/officeart/2005/8/layout/vList2"/>
    <dgm:cxn modelId="{D5558251-3545-4773-BF8A-C37263B2F4BE}" srcId="{EC500881-053A-49FE-9FBA-F667F465EEB2}" destId="{4E443CE7-1D95-4C28-B095-E733F1F4BEA3}" srcOrd="1" destOrd="0" parTransId="{438384AE-598D-49C8-AABE-94CC51C2584B}" sibTransId="{7288BA72-F830-48FF-8A04-F80BEFED9523}"/>
    <dgm:cxn modelId="{46F35C55-E7F0-48DF-AE3A-62B4EB37F50D}" type="presOf" srcId="{44E67C7F-38A1-4930-AC24-9740D95B4E20}" destId="{463AF8C3-167A-48DA-BBF5-90366DBD0183}" srcOrd="0" destOrd="0" presId="urn:microsoft.com/office/officeart/2005/8/layout/vList2"/>
    <dgm:cxn modelId="{58752A78-3159-494D-91AB-3620515343A4}" type="presOf" srcId="{EC500881-053A-49FE-9FBA-F667F465EEB2}" destId="{B7A9C640-9C84-42F8-993D-30453A7372F7}" srcOrd="0" destOrd="0" presId="urn:microsoft.com/office/officeart/2005/8/layout/vList2"/>
    <dgm:cxn modelId="{A3406988-26DA-4352-AAB0-879D1ECA86BE}" type="presOf" srcId="{69DF9E05-CAAE-4282-94DE-C742A7719C88}" destId="{99200479-C1DE-4A6A-A86F-7C7C6DF32059}" srcOrd="0" destOrd="0" presId="urn:microsoft.com/office/officeart/2005/8/layout/vList2"/>
    <dgm:cxn modelId="{496269B7-12F6-417D-A910-8845A908FEB0}" type="presOf" srcId="{F4831448-B035-4652-AEFA-88B397AEFD5F}" destId="{529F992F-4FDF-4B37-9204-10817A86C17C}" srcOrd="0" destOrd="0" presId="urn:microsoft.com/office/officeart/2005/8/layout/vList2"/>
    <dgm:cxn modelId="{6C3EAFB9-F8E8-4C57-80E2-D5F0A3860D6B}" srcId="{4E443CE7-1D95-4C28-B095-E733F1F4BEA3}" destId="{69DF9E05-CAAE-4282-94DE-C742A7719C88}" srcOrd="0" destOrd="0" parTransId="{79454452-E7C8-4B33-99F8-2E1989B8EF03}" sibTransId="{7A4DA6F1-7DAF-45FA-8DD2-3C2AE942B266}"/>
    <dgm:cxn modelId="{8AC3BEF7-04A2-45F9-B1F1-4D852632BD6D}" srcId="{EC500881-053A-49FE-9FBA-F667F465EEB2}" destId="{44E67C7F-38A1-4930-AC24-9740D95B4E20}" srcOrd="0" destOrd="0" parTransId="{2D89FD8E-B9E9-4E15-9194-4A74C231EB65}" sibTransId="{780CE6FE-F509-4508-A3F0-B2A041B89F67}"/>
    <dgm:cxn modelId="{73A5B3B7-7BAB-4DB1-8DEA-74BB11E95D20}" type="presParOf" srcId="{B7A9C640-9C84-42F8-993D-30453A7372F7}" destId="{463AF8C3-167A-48DA-BBF5-90366DBD0183}" srcOrd="0" destOrd="0" presId="urn:microsoft.com/office/officeart/2005/8/layout/vList2"/>
    <dgm:cxn modelId="{9E30147E-F721-4294-BF60-D53DDAEA5CE6}" type="presParOf" srcId="{B7A9C640-9C84-42F8-993D-30453A7372F7}" destId="{529F992F-4FDF-4B37-9204-10817A86C17C}" srcOrd="1" destOrd="0" presId="urn:microsoft.com/office/officeart/2005/8/layout/vList2"/>
    <dgm:cxn modelId="{60C03356-0089-4666-A1ED-6D2FABE8C606}" type="presParOf" srcId="{B7A9C640-9C84-42F8-993D-30453A7372F7}" destId="{4F7BF47D-75E5-4A33-9E43-EDEE6ADB881E}" srcOrd="2" destOrd="0" presId="urn:microsoft.com/office/officeart/2005/8/layout/vList2"/>
    <dgm:cxn modelId="{F73CD055-48DD-427E-BA5B-48B7F06A8D81}" type="presParOf" srcId="{B7A9C640-9C84-42F8-993D-30453A7372F7}" destId="{99200479-C1DE-4A6A-A86F-7C7C6DF3205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F8C3-167A-48DA-BBF5-90366DBD0183}">
      <dsp:nvSpPr>
        <dsp:cNvPr id="0" name=""/>
        <dsp:cNvSpPr/>
      </dsp:nvSpPr>
      <dsp:spPr>
        <a:xfrm>
          <a:off x="0" y="52068"/>
          <a:ext cx="6282266"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C" sz="3200" kern="1200" dirty="0"/>
            <a:t>Accesibilidad</a:t>
          </a:r>
        </a:p>
      </dsp:txBody>
      <dsp:txXfrm>
        <a:off x="37467" y="89535"/>
        <a:ext cx="6207332" cy="692586"/>
      </dsp:txXfrm>
    </dsp:sp>
    <dsp:sp modelId="{529F992F-4FDF-4B37-9204-10817A86C17C}">
      <dsp:nvSpPr>
        <dsp:cNvPr id="0" name=""/>
        <dsp:cNvSpPr/>
      </dsp:nvSpPr>
      <dsp:spPr>
        <a:xfrm>
          <a:off x="0" y="819588"/>
          <a:ext cx="6282266"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62"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s-EC" sz="2500" kern="1200" dirty="0"/>
            <a:t>Es la capacidad de un producto, de cumplir con ciertas características para ser utilizado en igualdad de condiciones.</a:t>
          </a:r>
        </a:p>
      </dsp:txBody>
      <dsp:txXfrm>
        <a:off x="0" y="819588"/>
        <a:ext cx="6282266" cy="1159200"/>
      </dsp:txXfrm>
    </dsp:sp>
    <dsp:sp modelId="{4F7BF47D-75E5-4A33-9E43-EDEE6ADB881E}">
      <dsp:nvSpPr>
        <dsp:cNvPr id="0" name=""/>
        <dsp:cNvSpPr/>
      </dsp:nvSpPr>
      <dsp:spPr>
        <a:xfrm>
          <a:off x="0" y="1978789"/>
          <a:ext cx="6282266"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C" sz="3200" b="0" kern="1200" dirty="0"/>
            <a:t>Diseño Universal</a:t>
          </a:r>
        </a:p>
      </dsp:txBody>
      <dsp:txXfrm>
        <a:off x="37467" y="2016256"/>
        <a:ext cx="6207332" cy="692586"/>
      </dsp:txXfrm>
    </dsp:sp>
    <dsp:sp modelId="{99200479-C1DE-4A6A-A86F-7C7C6DF32059}">
      <dsp:nvSpPr>
        <dsp:cNvPr id="0" name=""/>
        <dsp:cNvSpPr/>
      </dsp:nvSpPr>
      <dsp:spPr>
        <a:xfrm>
          <a:off x="0" y="2746309"/>
          <a:ext cx="6282266"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62"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s-EC" sz="2500" kern="1200" dirty="0">
              <a:solidFill>
                <a:schemeClr val="tx1"/>
              </a:solidFill>
            </a:rPr>
            <a:t>Es el diseño de productos enfocado en todas las persona en general.</a:t>
          </a:r>
        </a:p>
      </dsp:txBody>
      <dsp:txXfrm>
        <a:off x="0" y="2746309"/>
        <a:ext cx="6282266" cy="794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1D892-9815-45B8-B81B-16AFB2A9DE0D}" type="datetimeFigureOut">
              <a:rPr lang="es-EC" smtClean="0"/>
              <a:t>12/2/2020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1B5E0-8B14-415C-8137-E534BDD46569}" type="slidenum">
              <a:rPr lang="es-EC" smtClean="0"/>
              <a:t>‹Nº›</a:t>
            </a:fld>
            <a:endParaRPr lang="es-EC"/>
          </a:p>
        </p:txBody>
      </p:sp>
    </p:spTree>
    <p:extLst>
      <p:ext uri="{BB962C8B-B14F-4D97-AF65-F5344CB8AC3E}">
        <p14:creationId xmlns:p14="http://schemas.microsoft.com/office/powerpoint/2010/main" val="286069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Andres</a:t>
            </a:r>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DF857-F72C-44C6-BF8E-9F49AFD44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54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Nodos</a:t>
            </a:r>
            <a:r>
              <a:rPr lang="en-US" dirty="0"/>
              <a:t>:</a:t>
            </a:r>
          </a:p>
          <a:p>
            <a:pPr>
              <a:buFont typeface="Wingdings" panose="05000000000000000000" pitchFamily="2" charset="2"/>
              <a:buChar char="§"/>
            </a:pPr>
            <a:r>
              <a:rPr lang="es-EC" dirty="0"/>
              <a:t>Son los puntos que conforman un Grafo</a:t>
            </a:r>
          </a:p>
          <a:p>
            <a:pPr marL="0" indent="0">
              <a:buNone/>
            </a:pPr>
            <a:endParaRPr lang="es-EC" dirty="0"/>
          </a:p>
          <a:p>
            <a:pPr marL="0" indent="0">
              <a:buNone/>
            </a:pPr>
            <a:r>
              <a:rPr lang="es-EC" dirty="0"/>
              <a:t>Enlaces:</a:t>
            </a:r>
          </a:p>
          <a:p>
            <a:pPr>
              <a:buFont typeface="Wingdings" panose="05000000000000000000" pitchFamily="2" charset="2"/>
              <a:buChar char="§"/>
            </a:pPr>
            <a:r>
              <a:rPr lang="es-EC" dirty="0"/>
              <a:t>Son las líneas que unen dos o más nodos dentro del Grafo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13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Es una matriz formada por los nodos como filas y los enlaces como las columnas, y en las celdas se encuentra la relación que tienen los nodos con los enlaces de todo el grafo.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Es una matriz formada por los nodos como filas y los mismos nodos como columnas, y en las celdas se encuentra un número que representa la cantidad de relaciones que tienen los nodos entre</a:t>
            </a:r>
            <a:endParaRPr lang="es-E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40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Debe visitar cada nodo y verificar si es el de menor peso.</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52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Son aplicaciones web que se adaptan a el dispositivo donde se ejecuten ya sean entornos web, móvil o escritorio.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Adquieren nuevas funcionalidades al ejecutarse en distintos dispositivos.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err="1">
                <a:solidFill>
                  <a:schemeClr val="tx1"/>
                </a:solidFill>
                <a:effectLst/>
                <a:latin typeface="+mn-lt"/>
                <a:ea typeface="+mn-ea"/>
                <a:cs typeface="+mn-cs"/>
              </a:rPr>
              <a:t>Ya</a:t>
            </a:r>
            <a:r>
              <a:rPr lang="en-SG" sz="1200" b="0" i="0" kern="1200" dirty="0">
                <a:solidFill>
                  <a:schemeClr val="tx1"/>
                </a:solidFill>
                <a:effectLst/>
                <a:latin typeface="+mn-lt"/>
                <a:ea typeface="+mn-ea"/>
                <a:cs typeface="+mn-cs"/>
              </a:rPr>
              <a:t> que se </a:t>
            </a:r>
            <a:r>
              <a:rPr lang="en-SG" sz="1200" b="0" i="0" kern="1200" dirty="0" err="1">
                <a:solidFill>
                  <a:schemeClr val="tx1"/>
                </a:solidFill>
                <a:effectLst/>
                <a:latin typeface="+mn-lt"/>
                <a:ea typeface="+mn-ea"/>
                <a:cs typeface="+mn-cs"/>
              </a:rPr>
              <a:t>puede</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instalar</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en</a:t>
            </a:r>
            <a:r>
              <a:rPr lang="en-SG" sz="1200" b="0" i="0" kern="1200" dirty="0">
                <a:solidFill>
                  <a:schemeClr val="tx1"/>
                </a:solidFill>
                <a:effectLst/>
                <a:latin typeface="+mn-lt"/>
                <a:ea typeface="+mn-ea"/>
                <a:cs typeface="+mn-cs"/>
              </a:rPr>
              <a:t> el </a:t>
            </a:r>
            <a:r>
              <a:rPr lang="en-SG" sz="1200" b="0" i="0" kern="1200" dirty="0" err="1">
                <a:solidFill>
                  <a:schemeClr val="tx1"/>
                </a:solidFill>
                <a:effectLst/>
                <a:latin typeface="+mn-lt"/>
                <a:ea typeface="+mn-ea"/>
                <a:cs typeface="+mn-cs"/>
              </a:rPr>
              <a:t>dispositivo</a:t>
            </a: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31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Es un proxy que </a:t>
            </a:r>
            <a:r>
              <a:rPr lang="en-SG" sz="1200" b="0" i="0" kern="1200" dirty="0" err="1">
                <a:solidFill>
                  <a:schemeClr val="tx1"/>
                </a:solidFill>
                <a:effectLst/>
                <a:latin typeface="+mn-lt"/>
                <a:ea typeface="+mn-ea"/>
                <a:cs typeface="+mn-cs"/>
              </a:rPr>
              <a:t>hace</a:t>
            </a:r>
            <a:r>
              <a:rPr lang="en-SG" sz="1200" b="0" i="0" kern="1200" dirty="0">
                <a:solidFill>
                  <a:schemeClr val="tx1"/>
                </a:solidFill>
                <a:effectLst/>
                <a:latin typeface="+mn-lt"/>
                <a:ea typeface="+mn-ea"/>
                <a:cs typeface="+mn-cs"/>
              </a:rPr>
              <a:t> de </a:t>
            </a:r>
            <a:r>
              <a:rPr lang="en-SG" sz="1200" b="0" i="0" kern="1200" dirty="0" err="1">
                <a:solidFill>
                  <a:schemeClr val="tx1"/>
                </a:solidFill>
                <a:effectLst/>
                <a:latin typeface="+mn-lt"/>
                <a:ea typeface="+mn-ea"/>
                <a:cs typeface="+mn-cs"/>
              </a:rPr>
              <a:t>intermediario</a:t>
            </a:r>
            <a:r>
              <a:rPr lang="en-SG" sz="1200" b="0" i="0" kern="1200" dirty="0">
                <a:solidFill>
                  <a:schemeClr val="tx1"/>
                </a:solidFill>
                <a:effectLst/>
                <a:latin typeface="+mn-lt"/>
                <a:ea typeface="+mn-ea"/>
                <a:cs typeface="+mn-cs"/>
              </a:rPr>
              <a:t> entre la </a:t>
            </a:r>
            <a:r>
              <a:rPr lang="en-SG" sz="1200" b="0" i="0" kern="1200" dirty="0" err="1">
                <a:solidFill>
                  <a:schemeClr val="tx1"/>
                </a:solidFill>
                <a:effectLst/>
                <a:latin typeface="+mn-lt"/>
                <a:ea typeface="+mn-ea"/>
                <a:cs typeface="+mn-cs"/>
              </a:rPr>
              <a:t>aplicacion</a:t>
            </a:r>
            <a:r>
              <a:rPr lang="en-SG" sz="1200" b="0" i="0" kern="1200" dirty="0">
                <a:solidFill>
                  <a:schemeClr val="tx1"/>
                </a:solidFill>
                <a:effectLst/>
                <a:latin typeface="+mn-lt"/>
                <a:ea typeface="+mn-ea"/>
                <a:cs typeface="+mn-cs"/>
              </a:rPr>
              <a:t> y el </a:t>
            </a:r>
            <a:r>
              <a:rPr lang="en-SG" sz="1200" b="0" i="0" kern="1200" dirty="0" err="1">
                <a:solidFill>
                  <a:schemeClr val="tx1"/>
                </a:solidFill>
                <a:effectLst/>
                <a:latin typeface="+mn-lt"/>
                <a:ea typeface="+mn-ea"/>
                <a:cs typeface="+mn-cs"/>
              </a:rPr>
              <a:t>servidor</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donde</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esta</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corriendo</a:t>
            </a:r>
            <a:r>
              <a:rPr lang="en-SG" sz="1200" b="0" i="0" kern="1200" dirty="0">
                <a:solidFill>
                  <a:schemeClr val="tx1"/>
                </a:solidFill>
                <a:effectLst/>
                <a:latin typeface="+mn-lt"/>
                <a:ea typeface="+mn-ea"/>
                <a:cs typeface="+mn-cs"/>
              </a:rPr>
              <a:t> la </a:t>
            </a:r>
            <a:r>
              <a:rPr lang="en-SG" sz="1200" b="0" i="0" kern="1200" dirty="0" err="1">
                <a:solidFill>
                  <a:schemeClr val="tx1"/>
                </a:solidFill>
                <a:effectLst/>
                <a:latin typeface="+mn-lt"/>
                <a:ea typeface="+mn-ea"/>
                <a:cs typeface="+mn-cs"/>
              </a:rPr>
              <a:t>aplicacion</a:t>
            </a:r>
            <a:r>
              <a:rPr lang="en-SG" sz="1200" b="0" i="0" kern="1200" dirty="0">
                <a:solidFill>
                  <a:schemeClr val="tx1"/>
                </a:solidFill>
                <a:effectLst/>
                <a:latin typeface="+mn-lt"/>
                <a:ea typeface="+mn-ea"/>
                <a:cs typeface="+mn-cs"/>
              </a:rPr>
              <a:t> frontend</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97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Por los motivos descritos anteriormente, la zona elegida del Centro Histórico se encuentra delimitada al:</a:t>
            </a:r>
          </a:p>
          <a:p>
            <a:pPr lvl="0"/>
            <a:r>
              <a:rPr lang="es-EC" sz="1200" kern="1200" dirty="0">
                <a:solidFill>
                  <a:schemeClr val="tx1"/>
                </a:solidFill>
                <a:effectLst/>
                <a:latin typeface="+mn-lt"/>
                <a:ea typeface="+mn-ea"/>
                <a:cs typeface="+mn-cs"/>
              </a:rPr>
              <a:t>Norte: Calle Carchi, </a:t>
            </a:r>
          </a:p>
          <a:p>
            <a:pPr lvl="0"/>
            <a:r>
              <a:rPr lang="es-EC" sz="1200" kern="1200" dirty="0">
                <a:solidFill>
                  <a:schemeClr val="tx1"/>
                </a:solidFill>
                <a:effectLst/>
                <a:latin typeface="+mn-lt"/>
                <a:ea typeface="+mn-ea"/>
                <a:cs typeface="+mn-cs"/>
              </a:rPr>
              <a:t>Sur: Calles Marañón y Ambato</a:t>
            </a:r>
          </a:p>
          <a:p>
            <a:pPr lvl="0"/>
            <a:r>
              <a:rPr lang="es-EC" sz="1200" kern="1200" dirty="0">
                <a:solidFill>
                  <a:schemeClr val="tx1"/>
                </a:solidFill>
                <a:effectLst/>
                <a:latin typeface="+mn-lt"/>
                <a:ea typeface="+mn-ea"/>
                <a:cs typeface="+mn-cs"/>
              </a:rPr>
              <a:t>Este: Calle Imbabura</a:t>
            </a:r>
          </a:p>
          <a:p>
            <a:pPr lvl="0"/>
            <a:r>
              <a:rPr lang="es-EC" sz="1200" kern="1200" dirty="0">
                <a:solidFill>
                  <a:schemeClr val="tx1"/>
                </a:solidFill>
                <a:effectLst/>
                <a:latin typeface="+mn-lt"/>
                <a:ea typeface="+mn-ea"/>
                <a:cs typeface="+mn-cs"/>
              </a:rPr>
              <a:t>Oeste: Calle Juan Pío Montúfar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Se segment </a:t>
            </a:r>
            <a:r>
              <a:rPr lang="en-SG" sz="1200" b="0" i="0" kern="1200" dirty="0" err="1">
                <a:solidFill>
                  <a:schemeClr val="tx1"/>
                </a:solidFill>
                <a:effectLst/>
                <a:latin typeface="+mn-lt"/>
                <a:ea typeface="+mn-ea"/>
                <a:cs typeface="+mn-cs"/>
              </a:rPr>
              <a:t>en</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tres</a:t>
            </a:r>
            <a:r>
              <a:rPr lang="en-SG" sz="1200" b="0" i="0" kern="1200" dirty="0">
                <a:solidFill>
                  <a:schemeClr val="tx1"/>
                </a:solidFill>
                <a:effectLst/>
                <a:latin typeface="+mn-lt"/>
                <a:ea typeface="+mn-ea"/>
                <a:cs typeface="+mn-cs"/>
              </a:rPr>
              <a:t> zonas </a:t>
            </a:r>
            <a:r>
              <a:rPr lang="en-SG" sz="1200" b="0" i="0" kern="1200" dirty="0" err="1">
                <a:solidFill>
                  <a:schemeClr val="tx1"/>
                </a:solidFill>
                <a:effectLst/>
                <a:latin typeface="+mn-lt"/>
                <a:ea typeface="+mn-ea"/>
                <a:cs typeface="+mn-cs"/>
              </a:rPr>
              <a:t>principales</a:t>
            </a:r>
            <a:r>
              <a:rPr lang="en-SG" sz="1200" b="0" i="0" kern="1200" dirty="0">
                <a:solidFill>
                  <a:schemeClr val="tx1"/>
                </a:solidFill>
                <a:effectLst/>
                <a:latin typeface="+mn-lt"/>
                <a:ea typeface="+mn-ea"/>
                <a:cs typeface="+mn-cs"/>
              </a:rPr>
              <a:t>(</a:t>
            </a:r>
            <a:r>
              <a:rPr lang="en-SG" sz="1200" b="0" i="0" kern="1200" dirty="0" err="1">
                <a:solidFill>
                  <a:schemeClr val="tx1"/>
                </a:solidFill>
                <a:effectLst/>
                <a:latin typeface="+mn-lt"/>
                <a:ea typeface="+mn-ea"/>
                <a:cs typeface="+mn-cs"/>
              </a:rPr>
              <a:t>Amarilla,Roja,Azul</a:t>
            </a:r>
            <a:r>
              <a:rPr lang="en-SG"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Con la </a:t>
            </a:r>
            <a:r>
              <a:rPr lang="en-SG" sz="1200" b="0" i="0" kern="1200" dirty="0" err="1">
                <a:solidFill>
                  <a:schemeClr val="tx1"/>
                </a:solidFill>
                <a:effectLst/>
                <a:latin typeface="+mn-lt"/>
                <a:ea typeface="+mn-ea"/>
                <a:cs typeface="+mn-cs"/>
              </a:rPr>
              <a:t>herramienta</a:t>
            </a:r>
            <a:r>
              <a:rPr lang="en-SG" sz="1200" b="0" i="0" kern="1200" dirty="0">
                <a:solidFill>
                  <a:schemeClr val="tx1"/>
                </a:solidFill>
                <a:effectLst/>
                <a:latin typeface="+mn-lt"/>
                <a:ea typeface="+mn-ea"/>
                <a:cs typeface="+mn-cs"/>
              </a:rPr>
              <a:t> Street View Se </a:t>
            </a:r>
            <a:r>
              <a:rPr lang="en-SG" sz="1200" b="0" i="0" kern="1200" dirty="0" err="1">
                <a:solidFill>
                  <a:schemeClr val="tx1"/>
                </a:solidFill>
                <a:effectLst/>
                <a:latin typeface="+mn-lt"/>
                <a:ea typeface="+mn-ea"/>
                <a:cs typeface="+mn-cs"/>
              </a:rPr>
              <a:t>ubico</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todas</a:t>
            </a:r>
            <a:r>
              <a:rPr lang="en-SG" sz="1200" b="0" i="0" kern="1200" dirty="0">
                <a:solidFill>
                  <a:schemeClr val="tx1"/>
                </a:solidFill>
                <a:effectLst/>
                <a:latin typeface="+mn-lt"/>
                <a:ea typeface="+mn-ea"/>
                <a:cs typeface="+mn-cs"/>
              </a:rPr>
              <a:t> las </a:t>
            </a:r>
            <a:r>
              <a:rPr lang="en-SG" sz="1200" b="0" i="0" kern="1200" dirty="0" err="1">
                <a:solidFill>
                  <a:schemeClr val="tx1"/>
                </a:solidFill>
                <a:effectLst/>
                <a:latin typeface="+mn-lt"/>
                <a:ea typeface="+mn-ea"/>
                <a:cs typeface="+mn-cs"/>
              </a:rPr>
              <a:t>rampas</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existenten</a:t>
            </a:r>
            <a:r>
              <a:rPr lang="en-SG" sz="1200" b="0" i="0" kern="1200" dirty="0">
                <a:solidFill>
                  <a:schemeClr val="tx1"/>
                </a:solidFill>
                <a:effectLst/>
                <a:latin typeface="+mn-lt"/>
                <a:ea typeface="+mn-ea"/>
                <a:cs typeface="+mn-cs"/>
              </a:rPr>
              <a:t> dentro de la zona </a:t>
            </a:r>
            <a:r>
              <a:rPr lang="en-SG" sz="1200" b="0" i="0" kern="1200" dirty="0" err="1">
                <a:solidFill>
                  <a:schemeClr val="tx1"/>
                </a:solidFill>
                <a:effectLst/>
                <a:latin typeface="+mn-lt"/>
                <a:ea typeface="+mn-ea"/>
                <a:cs typeface="+mn-cs"/>
              </a:rPr>
              <a:t>delimitada</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err="1">
                <a:solidFill>
                  <a:schemeClr val="tx1"/>
                </a:solidFill>
                <a:effectLst/>
                <a:latin typeface="+mn-lt"/>
                <a:ea typeface="+mn-ea"/>
                <a:cs typeface="+mn-cs"/>
              </a:rPr>
              <a:t>Nodos</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rampas</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39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a:solidFill>
                  <a:schemeClr val="tx1"/>
                </a:solidFill>
                <a:effectLst/>
                <a:latin typeface="+mn-lt"/>
                <a:ea typeface="+mn-ea"/>
                <a:cs typeface="+mn-cs"/>
              </a:rPr>
              <a:t>Se descarto algunas rampas por su cercanía y por que no cumplían con el nivel de accesibilidad requerido.</a:t>
            </a:r>
          </a:p>
          <a:p>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Adicionalmente a las rampas validadas anteriormente, se sumaron nodos auxiliares llamados vértices, que sirven como secuencia para recorrer la vereda respectiva, ya que la misma puede presentar una forma que no necesariamente sea una línea recta. </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Lo cual arrojo que del 100% ()de nodos solamente el 44.17% fueron escogidos (356) y el 55.83% restante se descartó.</a:t>
            </a:r>
          </a:p>
          <a:p>
            <a:endParaRPr lang="es-EC" dirty="0"/>
          </a:p>
          <a:p>
            <a:endParaRPr lang="es-EC" dirty="0"/>
          </a:p>
        </p:txBody>
      </p:sp>
      <p:sp>
        <p:nvSpPr>
          <p:cNvPr id="4" name="Slide Number Placeholder 3"/>
          <p:cNvSpPr>
            <a:spLocks noGrp="1"/>
          </p:cNvSpPr>
          <p:nvPr>
            <p:ph type="sldNum" sz="quarter" idx="5"/>
          </p:nvPr>
        </p:nvSpPr>
        <p:spPr/>
        <p:txBody>
          <a:bodyPr/>
          <a:lstStyle/>
          <a:p>
            <a:fld id="{5911B5E0-8B14-415C-8137-E534BDD46569}" type="slidenum">
              <a:rPr lang="es-EC" smtClean="0"/>
              <a:t>16</a:t>
            </a:fld>
            <a:endParaRPr lang="es-EC"/>
          </a:p>
        </p:txBody>
      </p:sp>
    </p:spTree>
    <p:extLst>
      <p:ext uri="{BB962C8B-B14F-4D97-AF65-F5344CB8AC3E}">
        <p14:creationId xmlns:p14="http://schemas.microsoft.com/office/powerpoint/2010/main" val="405240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Esta</a:t>
            </a:r>
            <a:r>
              <a:rPr lang="en-US" dirty="0"/>
              <a:t> </a:t>
            </a:r>
            <a:r>
              <a:rPr lang="en-US" dirty="0" err="1"/>
              <a:t>herramienta</a:t>
            </a:r>
            <a:r>
              <a:rPr lang="en-US" dirty="0"/>
              <a:t> </a:t>
            </a:r>
            <a:r>
              <a:rPr lang="en-US" dirty="0" err="1"/>
              <a:t>ademas</a:t>
            </a:r>
            <a:r>
              <a:rPr lang="en-US" dirty="0"/>
              <a:t> de </a:t>
            </a:r>
            <a:r>
              <a:rPr lang="en-US" dirty="0" err="1"/>
              <a:t>construir</a:t>
            </a:r>
            <a:r>
              <a:rPr lang="en-US" dirty="0"/>
              <a:t> el </a:t>
            </a:r>
            <a:r>
              <a:rPr lang="en-US" dirty="0" err="1"/>
              <a:t>grafo</a:t>
            </a:r>
            <a:r>
              <a:rPr lang="en-US" dirty="0"/>
              <a:t> con sus </a:t>
            </a:r>
            <a:r>
              <a:rPr lang="en-US" dirty="0" err="1"/>
              <a:t>respectivos</a:t>
            </a:r>
            <a:r>
              <a:rPr lang="en-US" dirty="0"/>
              <a:t> enlaces (</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Enlaces </a:t>
            </a:r>
            <a:r>
              <a:rPr lang="en-SG" sz="1200" b="0" i="0" kern="1200" dirty="0" err="1">
                <a:solidFill>
                  <a:schemeClr val="tx1"/>
                </a:solidFill>
                <a:effectLst/>
                <a:latin typeface="+mn-lt"/>
                <a:ea typeface="+mn-ea"/>
                <a:cs typeface="+mn-cs"/>
              </a:rPr>
              <a:t>Veredas</a:t>
            </a:r>
            <a:endParaRPr lang="en-SG" sz="1200" b="0" i="0" kern="1200" dirty="0">
              <a:solidFill>
                <a:schemeClr val="tx1"/>
              </a:solidFill>
              <a:effectLst/>
              <a:latin typeface="+mn-lt"/>
              <a:ea typeface="+mn-ea"/>
              <a:cs typeface="+mn-cs"/>
            </a:endParaRPr>
          </a:p>
          <a:p>
            <a:r>
              <a:rPr lang="en-US" dirty="0"/>
              <a:t>)</a:t>
            </a:r>
          </a:p>
          <a:p>
            <a:r>
              <a:rPr lang="en-US" dirty="0"/>
              <a:t>Tambien genera la </a:t>
            </a:r>
            <a:r>
              <a:rPr lang="en-US" dirty="0" err="1"/>
              <a:t>matriz</a:t>
            </a:r>
            <a:r>
              <a:rPr lang="en-US" dirty="0"/>
              <a:t> de </a:t>
            </a:r>
            <a:r>
              <a:rPr lang="en-US" dirty="0" err="1"/>
              <a:t>incidencias</a:t>
            </a:r>
            <a:r>
              <a:rPr lang="en-US" dirty="0"/>
              <a:t> </a:t>
            </a:r>
            <a:endParaRPr lang="es-EC" dirty="0"/>
          </a:p>
        </p:txBody>
      </p:sp>
      <p:sp>
        <p:nvSpPr>
          <p:cNvPr id="4" name="Slide Number Placeholder 3"/>
          <p:cNvSpPr>
            <a:spLocks noGrp="1"/>
          </p:cNvSpPr>
          <p:nvPr>
            <p:ph type="sldNum" sz="quarter" idx="5"/>
          </p:nvPr>
        </p:nvSpPr>
        <p:spPr/>
        <p:txBody>
          <a:bodyPr/>
          <a:lstStyle/>
          <a:p>
            <a:fld id="{5911B5E0-8B14-415C-8137-E534BDD46569}" type="slidenum">
              <a:rPr lang="es-EC" smtClean="0"/>
              <a:t>17</a:t>
            </a:fld>
            <a:endParaRPr lang="es-EC"/>
          </a:p>
        </p:txBody>
      </p:sp>
    </p:spTree>
    <p:extLst>
      <p:ext uri="{BB962C8B-B14F-4D97-AF65-F5344CB8AC3E}">
        <p14:creationId xmlns:p14="http://schemas.microsoft.com/office/powerpoint/2010/main" val="18533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Andres</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55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89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Andres</a:t>
            </a:r>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DF857-F72C-44C6-BF8E-9F49AFD44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39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Andres</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351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5911B5E0-8B14-415C-8137-E534BDD46569}" type="slidenum">
              <a:rPr lang="es-EC" smtClean="0"/>
              <a:t>22</a:t>
            </a:fld>
            <a:endParaRPr lang="es-EC"/>
          </a:p>
        </p:txBody>
      </p:sp>
    </p:spTree>
    <p:extLst>
      <p:ext uri="{BB962C8B-B14F-4D97-AF65-F5344CB8AC3E}">
        <p14:creationId xmlns:p14="http://schemas.microsoft.com/office/powerpoint/2010/main" val="256164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Subdirección de Bienestar de Personal de la Fuerza Terrestre</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R1 Plaza Grande hacia Iglesia Santa Barbara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R2 Antiguo Círculo Militar hacia Plaza Grande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R3 Iglesia San Francisco hacia Plaza Grande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3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63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cálculo para el tiempo previsto no cuenta los semáforos, ni con la cantidad de gente que transita, es por eso que el tiempo real puede variar en comparación con el tiempo que calcula la aplicación.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La diferencia de tiempo se debe al horario y la cantidad de semáforos existentes.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29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13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turismo accesible cada día ha ido ganando popularidad en los países de Latinoamérica porque es una manera de aumentar la competitividad y la calidad de servicio de los destinos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Y se </a:t>
            </a:r>
            <a:r>
              <a:rPr lang="en-SG" sz="1200" b="0" i="0" kern="1200" dirty="0" err="1">
                <a:solidFill>
                  <a:schemeClr val="tx1"/>
                </a:solidFill>
                <a:effectLst/>
                <a:latin typeface="+mn-lt"/>
                <a:ea typeface="+mn-ea"/>
                <a:cs typeface="+mn-cs"/>
              </a:rPr>
              <a:t>prevee</a:t>
            </a:r>
            <a:r>
              <a:rPr lang="en-SG" sz="1200" b="0" i="0" kern="1200" dirty="0">
                <a:solidFill>
                  <a:schemeClr val="tx1"/>
                </a:solidFill>
                <a:effectLst/>
                <a:latin typeface="+mn-lt"/>
                <a:ea typeface="+mn-ea"/>
                <a:cs typeface="+mn-cs"/>
              </a:rPr>
              <a:t> que </a:t>
            </a:r>
            <a:r>
              <a:rPr lang="en-SG" sz="1200" b="0" i="0" kern="1200" dirty="0" err="1">
                <a:solidFill>
                  <a:schemeClr val="tx1"/>
                </a:solidFill>
                <a:effectLst/>
                <a:latin typeface="+mn-lt"/>
                <a:ea typeface="+mn-ea"/>
                <a:cs typeface="+mn-cs"/>
              </a:rPr>
              <a:t>puede</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subir</a:t>
            </a:r>
            <a:r>
              <a:rPr lang="en-SG" sz="1200" b="0" i="0" kern="1200" dirty="0">
                <a:solidFill>
                  <a:schemeClr val="tx1"/>
                </a:solidFill>
                <a:effectLst/>
                <a:latin typeface="+mn-lt"/>
                <a:ea typeface="+mn-ea"/>
                <a:cs typeface="+mn-cs"/>
              </a:rPr>
              <a:t> hasta el 22% para 2050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59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Por ese </a:t>
            </a:r>
            <a:r>
              <a:rPr lang="en-US" dirty="0" err="1"/>
              <a:t>motivo</a:t>
            </a:r>
            <a:r>
              <a:rPr lang="en-US" dirty="0"/>
              <a:t>, se les </a:t>
            </a:r>
            <a:r>
              <a:rPr lang="en-US" dirty="0" err="1"/>
              <a:t>dificulta</a:t>
            </a:r>
            <a:r>
              <a:rPr lang="en-US" dirty="0"/>
              <a:t> la </a:t>
            </a:r>
            <a:r>
              <a:rPr lang="en-US" dirty="0" err="1"/>
              <a:t>movilidad</a:t>
            </a:r>
            <a:r>
              <a:rPr lang="en-US" dirty="0"/>
              <a:t> </a:t>
            </a:r>
            <a:r>
              <a:rPr lang="en-US" dirty="0" err="1"/>
              <a:t>en</a:t>
            </a:r>
            <a:r>
              <a:rPr lang="en-US" dirty="0"/>
              <a:t> el </a:t>
            </a:r>
            <a:r>
              <a:rPr lang="en-US" dirty="0" err="1"/>
              <a:t>centro</a:t>
            </a:r>
            <a:r>
              <a:rPr lang="en-US" dirty="0"/>
              <a:t> </a:t>
            </a:r>
            <a:r>
              <a:rPr lang="en-US" dirty="0" err="1"/>
              <a:t>historico</a:t>
            </a:r>
            <a:r>
              <a:rPr lang="en-US" dirty="0"/>
              <a:t> de la ciudad de Quito, </a:t>
            </a:r>
            <a:r>
              <a:rPr lang="en-US" dirty="0" err="1"/>
              <a:t>ya</a:t>
            </a:r>
            <a:r>
              <a:rPr lang="en-US" dirty="0"/>
              <a:t> que </a:t>
            </a:r>
            <a:r>
              <a:rPr lang="en-US" dirty="0" err="1"/>
              <a:t>encuentran</a:t>
            </a:r>
            <a:r>
              <a:rPr lang="en-US" dirty="0"/>
              <a:t> </a:t>
            </a:r>
            <a:r>
              <a:rPr lang="en-US" dirty="0" err="1"/>
              <a:t>obstaculos</a:t>
            </a:r>
            <a:r>
              <a:rPr lang="en-US" dirty="0"/>
              <a:t> </a:t>
            </a:r>
            <a:r>
              <a:rPr lang="en-US" dirty="0" err="1"/>
              <a:t>en</a:t>
            </a:r>
            <a:r>
              <a:rPr lang="en-US" dirty="0"/>
              <a:t> </a:t>
            </a:r>
            <a:r>
              <a:rPr lang="en-US" dirty="0" err="1"/>
              <a:t>su</a:t>
            </a:r>
            <a:r>
              <a:rPr lang="en-US" dirty="0"/>
              <a:t> </a:t>
            </a:r>
            <a:r>
              <a:rPr lang="en-US" dirty="0" err="1"/>
              <a:t>camino</a:t>
            </a:r>
            <a:r>
              <a:rPr lang="en-US" dirty="0"/>
              <a:t>.</a:t>
            </a: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92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Representado por un 5,6% del total de la población (CEPAL, 2014), de los cuales las personas que presentan minusvalía son del 40% (CONADIS, 2018).</a:t>
            </a:r>
          </a:p>
          <a:p>
            <a:endParaRPr lang="es-EC" dirty="0"/>
          </a:p>
          <a:p>
            <a:endParaRPr lang="es-EC" dirty="0"/>
          </a:p>
        </p:txBody>
      </p:sp>
      <p:sp>
        <p:nvSpPr>
          <p:cNvPr id="4" name="Slide Number Placeholder 3"/>
          <p:cNvSpPr>
            <a:spLocks noGrp="1"/>
          </p:cNvSpPr>
          <p:nvPr>
            <p:ph type="sldNum" sz="quarter" idx="5"/>
          </p:nvPr>
        </p:nvSpPr>
        <p:spPr/>
        <p:txBody>
          <a:bodyPr/>
          <a:lstStyle/>
          <a:p>
            <a:fld id="{5911B5E0-8B14-415C-8137-E534BDD46569}" type="slidenum">
              <a:rPr lang="es-EC" smtClean="0"/>
              <a:t>5</a:t>
            </a:fld>
            <a:endParaRPr lang="es-EC"/>
          </a:p>
        </p:txBody>
      </p:sp>
    </p:spTree>
    <p:extLst>
      <p:ext uri="{BB962C8B-B14F-4D97-AF65-F5344CB8AC3E}">
        <p14:creationId xmlns:p14="http://schemas.microsoft.com/office/powerpoint/2010/main" val="126184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Desarrollar una aplicación móvil que permita a las personas con discapacidad física mejorar la accesibilidad y movilidad a lugares turísticos del centro histórico de la ciudad de Quito, mediante el cálculo del camino óptimo que deben seguir para llegar a su destino. </a:t>
            </a:r>
            <a:r>
              <a:rPr lang="es-EC" sz="1200" dirty="0">
                <a:latin typeface="Times New Roman" panose="02020603050405020304" pitchFamily="18" charset="0"/>
                <a:ea typeface="Calibri" panose="020F0502020204030204" pitchFamily="34" charset="0"/>
                <a:cs typeface="Times New Roman" panose="02020603050405020304" pitchFamily="18" charset="0"/>
              </a:rPr>
              <a:t>haciendo uso de la herramienta “Google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Earth</a:t>
            </a:r>
            <a:r>
              <a:rPr lang="es-EC" sz="1200" dirty="0">
                <a:latin typeface="Times New Roman" panose="02020603050405020304" pitchFamily="18" charset="0"/>
                <a:ea typeface="Calibri" panose="020F0502020204030204" pitchFamily="34" charset="0"/>
                <a:cs typeface="Times New Roman" panose="02020603050405020304" pitchFamily="18" charset="0"/>
              </a:rPr>
              <a:t>”, para encontrar las coordenadas de todas las rampas existentes y también determinar las características de accesibilidad urbana.</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endParaRPr lang="es-EC" dirty="0"/>
          </a:p>
          <a:p>
            <a:r>
              <a:rPr lang="es-EC" dirty="0"/>
              <a:t>Objetivos Específicos</a:t>
            </a:r>
          </a:p>
          <a:p>
            <a:r>
              <a:rPr lang="es-EC" dirty="0"/>
              <a:t>•Mapear un sector del centro histórico de la ciudad de Quito delimitado por las calles Juan Matovelle y Ambato, haciendo uso de la herramienta “Google </a:t>
            </a:r>
            <a:r>
              <a:rPr lang="es-EC" dirty="0" err="1"/>
              <a:t>Earth</a:t>
            </a:r>
            <a:r>
              <a:rPr lang="es-EC" dirty="0"/>
              <a:t>”, para encontrar las coordenadas de todas las rampas existentes y también determinar las características de accesibilidad urbana.</a:t>
            </a:r>
          </a:p>
          <a:p>
            <a:r>
              <a:rPr lang="es-EC" dirty="0"/>
              <a:t>•Graficar la zona utilizando la herramienta “Grafos”, para identificar como se conectan las rampas, descartar rampas muy cercanas y calcular el tiempo de recorrido entre ellas.</a:t>
            </a:r>
          </a:p>
          <a:p>
            <a:r>
              <a:rPr lang="es-EC" dirty="0"/>
              <a:t>•Hacer una investigación literaria de estudios relacionados con la temática del proyecto, mediante la búsqueda de algoritmos que se adaptan mejor al proyecto.</a:t>
            </a:r>
          </a:p>
          <a:p>
            <a:r>
              <a:rPr lang="es-EC" dirty="0"/>
              <a:t>•Desarrollar la aplicación móvil mediante el uso de la arquitectura Progressive Web Application y servicios web, para que la solución propuesta se pueda ejecutar en diferentes dispositivos independientemente del Sistema Operativo que posea.</a:t>
            </a:r>
          </a:p>
          <a:p>
            <a:r>
              <a:rPr lang="es-EC" dirty="0"/>
              <a:t>•Realizar la evaluación, validación de la solución por medio de pruebas unitarias, para su posterior divulgación de los resultados obtenidos.</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92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mejor accesibilidad tiene una característica que siempre se debe cumplir la cual es que los usuarios no se deben dar cuenta de ella</a:t>
            </a: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Sin tener que recurrir al diseño adaptado a diferentes especialidades.</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46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a:solidFill>
                  <a:schemeClr val="tx1"/>
                </a:solidFill>
                <a:effectLst/>
                <a:latin typeface="+mn-lt"/>
                <a:ea typeface="+mn-ea"/>
                <a:cs typeface="+mn-cs"/>
              </a:rPr>
              <a:t>Productos adaptados en su totalidad a sus necesidades, para utilizarlos de una manera autónoma.</a:t>
            </a:r>
          </a:p>
          <a:p>
            <a:pPr lvl="0"/>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Productos adaptados mínimamente a sus necesidades, para utilizarlos de una manera autónoma.</a:t>
            </a:r>
          </a:p>
          <a:p>
            <a:pPr lvl="0"/>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Si por medio de ajustes puede llegar a ser por lo menos practicable con el menor coste posible.</a:t>
            </a:r>
          </a:p>
          <a:p>
            <a:pPr lvl="0"/>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8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Son el grupo de personas que tienen algún grado de dificultad para trasladarse de un lugar a otro y que utilizan o no un objeto ortopédico</a:t>
            </a:r>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A1747D-4662-451F-BA58-82D5929F7F5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C"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90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BCAC5A-FB2B-443F-994D-4D0A4F8AB0DC}"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795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260821-7DFA-46B2-8EBE-E9807BD2D911}"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576853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847D99-873B-41A8-8F17-341FE4154F20}"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5549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01E010-E4B5-44B9-A506-B715F1A17F55}"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1647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63C30-6778-43E7-80CF-62155ED1657C}" type="datetime1">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9107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DB0FB5E-4BA0-4255-A8B7-95639C8F1EA1}"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859063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902571-D6D9-4C3F-A576-35F5E4CD6970}" type="datetime1">
              <a:rPr lang="en-US" smtClean="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8052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030B9D-17CC-426F-B3A2-713B77430EE8}" type="datetime1">
              <a:rPr lang="en-US" smtClean="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96513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932C8F-146B-4CCF-9CB8-BBC8E0DE36B5}" type="datetime1">
              <a:rPr lang="en-US" smtClean="0"/>
              <a:t>2/12/2020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5405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DD9865-C9A4-4F37-96F5-76F35660DBA0}" type="datetime1">
              <a:rPr lang="en-US" smtClean="0"/>
              <a:t>2/12/2020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789255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92CBD49-2A78-4ACB-84AC-31AA1012506D}" type="datetime1">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48871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BF7DEE-24FC-4D46-8FB3-DB0AD6A3B375}" type="datetime1">
              <a:rPr lang="en-US" smtClean="0"/>
              <a:t>2/12/2020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3810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3552" y="476672"/>
            <a:ext cx="82809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716" y="116632"/>
            <a:ext cx="50165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755117" y="2633313"/>
            <a:ext cx="8444977"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2700" b="1" i="0" u="none" strike="noStrike" kern="1200" cap="none" spc="0" normalizeH="0" baseline="0" noProof="0" dirty="0">
                <a:ln>
                  <a:noFill/>
                </a:ln>
                <a:solidFill>
                  <a:prstClr val="black"/>
                </a:solidFill>
                <a:effectLst/>
                <a:uLnTx/>
                <a:uFillTx/>
                <a:latin typeface="Calibri" panose="020F0502020204030204"/>
                <a:ea typeface="+mn-ea"/>
                <a:cs typeface="+mn-cs"/>
              </a:rPr>
              <a:t>APLICACIÓN MÓVIL QUE PERMITA A PERSONAS CON DISCAPACIDAD FÍSICA MEJORAR SU ACCESIBILIDAD A ZONAS TURÍSTICAS DEL CENTRO HISTÓRICO DE LA CIUDAD DE QUITO.</a:t>
            </a:r>
          </a:p>
        </p:txBody>
      </p:sp>
      <p:sp>
        <p:nvSpPr>
          <p:cNvPr id="9" name="8 CuadroTexto"/>
          <p:cNvSpPr txBox="1"/>
          <p:nvPr/>
        </p:nvSpPr>
        <p:spPr>
          <a:xfrm>
            <a:off x="0" y="4328289"/>
            <a:ext cx="12171680"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2200" b="1" i="0" u="none" strike="noStrike" kern="1200" cap="none" spc="0" normalizeH="0" baseline="0" noProof="0" dirty="0">
                <a:ln>
                  <a:noFill/>
                </a:ln>
                <a:solidFill>
                  <a:prstClr val="black"/>
                </a:solidFill>
                <a:effectLst/>
                <a:uLnTx/>
                <a:uFillTx/>
                <a:latin typeface="Calibri" panose="020F0502020204030204"/>
                <a:ea typeface="+mn-ea"/>
                <a:cs typeface="+mn-cs"/>
              </a:rPr>
              <a:t>Autor: </a:t>
            </a:r>
            <a:r>
              <a:rPr kumimoji="0" lang="es-EC" sz="2200" b="0" i="0" u="none" strike="noStrike" kern="1200" cap="none" spc="0" normalizeH="0" baseline="0" noProof="0" dirty="0">
                <a:ln>
                  <a:noFill/>
                </a:ln>
                <a:solidFill>
                  <a:prstClr val="black"/>
                </a:solidFill>
                <a:effectLst/>
                <a:uLnTx/>
                <a:uFillTx/>
                <a:latin typeface="Calibri" panose="020F0502020204030204"/>
                <a:ea typeface="+mn-ea"/>
                <a:cs typeface="+mn-cs"/>
              </a:rPr>
              <a:t>Daniel Armando Del Castillo Montenegro</a:t>
            </a:r>
            <a:endPar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black"/>
                </a:solidFill>
                <a:effectLst/>
                <a:uLnTx/>
                <a:uFillTx/>
                <a:latin typeface="Calibri" panose="020F0502020204030204"/>
                <a:ea typeface="+mn-ea"/>
                <a:cs typeface="+mn-cs"/>
              </a:rPr>
              <a:t>Director:</a:t>
            </a: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ING. TAPIA LEÓN FREDDY MAURICIO MSC</a:t>
            </a:r>
            <a:endPar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black"/>
                </a:solidFill>
                <a:effectLst/>
                <a:uLnTx/>
                <a:uFillTx/>
                <a:latin typeface="Calibri" panose="020F0502020204030204"/>
                <a:ea typeface="+mn-ea"/>
                <a:cs typeface="+mn-cs"/>
              </a:rPr>
              <a:t>SANGOLQUÍ – ECUADOR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white"/>
                </a:solidFill>
                <a:effectLst/>
                <a:uLnTx/>
                <a:uFillTx/>
                <a:latin typeface="Calibri" panose="020F0502020204030204"/>
                <a:ea typeface="+mn-ea"/>
                <a:cs typeface="+mn-cs"/>
              </a:rPr>
              <a:t>2019</a:t>
            </a:r>
            <a:endPar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C"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ángulo 2"/>
          <p:cNvSpPr/>
          <p:nvPr/>
        </p:nvSpPr>
        <p:spPr>
          <a:xfrm>
            <a:off x="2348030" y="1881875"/>
            <a:ext cx="7475620"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DEPARTAMENTO DE CIENCIAS DE LA COMPUTACIÓN</a:t>
            </a:r>
          </a:p>
        </p:txBody>
      </p:sp>
    </p:spTree>
    <p:extLst>
      <p:ext uri="{BB962C8B-B14F-4D97-AF65-F5344CB8AC3E}">
        <p14:creationId xmlns:p14="http://schemas.microsoft.com/office/powerpoint/2010/main" val="3964550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VI. Fundamentos de la Teoría de Grafos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2">
            <a:extLst>
              <a:ext uri="{FF2B5EF4-FFF2-40B4-BE49-F238E27FC236}">
                <a16:creationId xmlns:a16="http://schemas.microsoft.com/office/drawing/2014/main" id="{2A3052A9-1521-40F9-8E18-C7693ED64AFA}"/>
              </a:ext>
            </a:extLst>
          </p:cNvPr>
          <p:cNvPicPr/>
          <p:nvPr/>
        </p:nvPicPr>
        <p:blipFill>
          <a:blip r:embed="rId3"/>
          <a:stretch>
            <a:fillRect/>
          </a:stretch>
        </p:blipFill>
        <p:spPr>
          <a:xfrm>
            <a:off x="7045623" y="2501497"/>
            <a:ext cx="4937270" cy="2977539"/>
          </a:xfrm>
          <a:prstGeom prst="rect">
            <a:avLst/>
          </a:prstGeom>
        </p:spPr>
      </p:pic>
      <p:sp>
        <p:nvSpPr>
          <p:cNvPr id="2" name="TextBox 1">
            <a:extLst>
              <a:ext uri="{FF2B5EF4-FFF2-40B4-BE49-F238E27FC236}">
                <a16:creationId xmlns:a16="http://schemas.microsoft.com/office/drawing/2014/main" id="{380DF04D-735C-40B2-87E7-7A2703F372CE}"/>
              </a:ext>
            </a:extLst>
          </p:cNvPr>
          <p:cNvSpPr txBox="1"/>
          <p:nvPr/>
        </p:nvSpPr>
        <p:spPr>
          <a:xfrm>
            <a:off x="1097280" y="2062716"/>
            <a:ext cx="6079697" cy="3416320"/>
          </a:xfrm>
          <a:prstGeom prst="rect">
            <a:avLst/>
          </a:prstGeom>
          <a:noFill/>
        </p:spPr>
        <p:txBody>
          <a:bodyPr wrap="square" rtlCol="0">
            <a:spAutoFit/>
          </a:bodyPr>
          <a:lstStyle/>
          <a:p>
            <a:pPr lvl="0"/>
            <a:endParaRPr lang="es-EC" sz="2400" dirty="0"/>
          </a:p>
          <a:p>
            <a:pPr lvl="0"/>
            <a:r>
              <a:rPr lang="es-EC" sz="2400" b="1" dirty="0"/>
              <a:t>Grafos:</a:t>
            </a:r>
          </a:p>
          <a:p>
            <a:pPr marL="285750" lvl="0" indent="-285750">
              <a:buFont typeface="Wingdings" panose="05000000000000000000" pitchFamily="2" charset="2"/>
              <a:buChar char="§"/>
            </a:pPr>
            <a:endParaRPr lang="es-EC" sz="2400" dirty="0"/>
          </a:p>
          <a:p>
            <a:pPr marL="285750" lvl="0" indent="-285750">
              <a:buClr>
                <a:schemeClr val="accent1"/>
              </a:buClr>
              <a:buFont typeface="Wingdings" panose="05000000000000000000" pitchFamily="2" charset="2"/>
              <a:buChar char="§"/>
            </a:pPr>
            <a:r>
              <a:rPr lang="es-EC" sz="2400" dirty="0"/>
              <a:t>Se trata de un elemento formado por dos componentes principales los nodos y enlaces.</a:t>
            </a:r>
          </a:p>
          <a:p>
            <a:pPr marL="285750" lvl="0" indent="-285750">
              <a:buFont typeface="Wingdings" panose="05000000000000000000" pitchFamily="2" charset="2"/>
              <a:buChar char="§"/>
            </a:pPr>
            <a:endParaRPr lang="es-EC" sz="2400" dirty="0"/>
          </a:p>
          <a:p>
            <a:pPr marL="285750" lvl="0" indent="-285750">
              <a:buClr>
                <a:schemeClr val="accent1"/>
              </a:buClr>
              <a:buFont typeface="Wingdings" panose="05000000000000000000" pitchFamily="2" charset="2"/>
              <a:buChar char="§"/>
            </a:pPr>
            <a:r>
              <a:rPr lang="es-EC" sz="2400" dirty="0"/>
              <a:t>Se les asocia un valor que corresponde al peso.</a:t>
            </a:r>
          </a:p>
        </p:txBody>
      </p:sp>
    </p:spTree>
    <p:extLst>
      <p:ext uri="{BB962C8B-B14F-4D97-AF65-F5344CB8AC3E}">
        <p14:creationId xmlns:p14="http://schemas.microsoft.com/office/powerpoint/2010/main" val="1148944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s-EC" b="1" spc="0" dirty="0">
                <a:ln w="22225">
                  <a:solidFill>
                    <a:schemeClr val="accent2"/>
                  </a:solidFill>
                  <a:prstDash val="solid"/>
                </a:ln>
                <a:solidFill>
                  <a:schemeClr val="accent1"/>
                </a:solidFill>
              </a:rPr>
              <a:t>Matrices de Incidencia y Adyacencia</a:t>
            </a:r>
          </a:p>
        </p:txBody>
      </p:sp>
      <p:sp>
        <p:nvSpPr>
          <p:cNvPr id="2" name="Content Placeholder 1">
            <a:extLst>
              <a:ext uri="{FF2B5EF4-FFF2-40B4-BE49-F238E27FC236}">
                <a16:creationId xmlns:a16="http://schemas.microsoft.com/office/drawing/2014/main" id="{91936DB6-08CA-41A8-9346-DF6353E93950}"/>
              </a:ext>
            </a:extLst>
          </p:cNvPr>
          <p:cNvSpPr>
            <a:spLocks noGrp="1"/>
          </p:cNvSpPr>
          <p:nvPr>
            <p:ph idx="1"/>
          </p:nvPr>
        </p:nvSpPr>
        <p:spPr>
          <a:xfrm>
            <a:off x="1097280" y="1845734"/>
            <a:ext cx="5250357" cy="4023360"/>
          </a:xfrm>
        </p:spPr>
        <p:txBody>
          <a:bodyPr/>
          <a:lstStyle/>
          <a:p>
            <a:pPr>
              <a:buFont typeface="Wingdings" panose="05000000000000000000" pitchFamily="2" charset="2"/>
              <a:buChar char="§"/>
            </a:pPr>
            <a:r>
              <a:rPr lang="es-EC" sz="2800" b="1" dirty="0"/>
              <a:t>Matriz</a:t>
            </a:r>
            <a:r>
              <a:rPr lang="en-US" sz="2800" b="1" dirty="0"/>
              <a:t> de </a:t>
            </a:r>
            <a:r>
              <a:rPr lang="en-US" sz="2800" b="1" dirty="0" err="1"/>
              <a:t>incidencia</a:t>
            </a:r>
            <a:r>
              <a:rPr lang="en-US" sz="2800" b="1" dirty="0"/>
              <a:t>:</a:t>
            </a:r>
          </a:p>
          <a:p>
            <a:r>
              <a:rPr lang="en-US" sz="2800" dirty="0" err="1"/>
              <a:t>Representa</a:t>
            </a:r>
            <a:r>
              <a:rPr lang="en-US" sz="2800" dirty="0"/>
              <a:t> </a:t>
            </a:r>
            <a:r>
              <a:rPr lang="en-US" sz="2800" dirty="0" err="1"/>
              <a:t>si</a:t>
            </a:r>
            <a:r>
              <a:rPr lang="en-US" sz="2800" dirty="0"/>
              <a:t> </a:t>
            </a:r>
            <a:r>
              <a:rPr lang="es-EC" sz="2800" dirty="0"/>
              <a:t>existe</a:t>
            </a:r>
            <a:r>
              <a:rPr lang="en-US" sz="2800" dirty="0"/>
              <a:t> o no una </a:t>
            </a:r>
            <a:r>
              <a:rPr lang="en-US" sz="2800" dirty="0" err="1"/>
              <a:t>relación</a:t>
            </a:r>
            <a:r>
              <a:rPr lang="en-US" sz="2800" dirty="0"/>
              <a:t> entre </a:t>
            </a:r>
            <a:r>
              <a:rPr lang="en-US" sz="2800" dirty="0" err="1"/>
              <a:t>nodos</a:t>
            </a:r>
            <a:r>
              <a:rPr lang="en-US" sz="2800" dirty="0"/>
              <a:t> y enlaces.</a:t>
            </a:r>
          </a:p>
          <a:p>
            <a:pPr>
              <a:buFont typeface="Wingdings" panose="05000000000000000000" pitchFamily="2" charset="2"/>
              <a:buChar char="§"/>
            </a:pPr>
            <a:r>
              <a:rPr lang="en-US" sz="2800" b="1" dirty="0" err="1"/>
              <a:t>Matriz</a:t>
            </a:r>
            <a:r>
              <a:rPr lang="en-US" sz="2800" b="1" dirty="0"/>
              <a:t> de </a:t>
            </a:r>
            <a:r>
              <a:rPr lang="en-US" sz="2800" b="1" dirty="0" err="1"/>
              <a:t>adyacencia</a:t>
            </a:r>
            <a:r>
              <a:rPr lang="en-US" sz="2800" b="1" dirty="0"/>
              <a:t>:</a:t>
            </a:r>
          </a:p>
          <a:p>
            <a:r>
              <a:rPr lang="es-EC" sz="2800" dirty="0"/>
              <a:t>Representa</a:t>
            </a:r>
            <a:r>
              <a:rPr lang="en-US" sz="2800" dirty="0"/>
              <a:t> </a:t>
            </a:r>
            <a:r>
              <a:rPr lang="es-EC" sz="2800" dirty="0"/>
              <a:t>la</a:t>
            </a:r>
            <a:r>
              <a:rPr lang="en-US" sz="2800" dirty="0"/>
              <a:t> </a:t>
            </a:r>
            <a:r>
              <a:rPr lang="en-US" sz="2800" dirty="0" err="1"/>
              <a:t>cantidad</a:t>
            </a:r>
            <a:r>
              <a:rPr lang="en-US" sz="2800" dirty="0"/>
              <a:t> de </a:t>
            </a:r>
            <a:r>
              <a:rPr lang="en-US" sz="2800" dirty="0" err="1"/>
              <a:t>relaciones</a:t>
            </a:r>
            <a:r>
              <a:rPr lang="en-US" sz="2800" dirty="0"/>
              <a:t> que </a:t>
            </a:r>
            <a:r>
              <a:rPr lang="en-US" sz="2800" dirty="0" err="1"/>
              <a:t>existe</a:t>
            </a:r>
            <a:r>
              <a:rPr lang="en-US" sz="2800" dirty="0"/>
              <a:t> entre los </a:t>
            </a:r>
            <a:r>
              <a:rPr lang="en-US" sz="2800" dirty="0" err="1"/>
              <a:t>nodos</a:t>
            </a:r>
            <a:r>
              <a:rPr lang="en-US" sz="2800" dirty="0"/>
              <a:t>.</a:t>
            </a:r>
          </a:p>
          <a:p>
            <a:endParaRPr lang="en-US" dirty="0"/>
          </a:p>
          <a:p>
            <a:endParaRPr lang="es-EC" dirty="0"/>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Marcador de contenido 2">
            <a:extLst>
              <a:ext uri="{FF2B5EF4-FFF2-40B4-BE49-F238E27FC236}">
                <a16:creationId xmlns:a16="http://schemas.microsoft.com/office/drawing/2014/main" id="{48800FA8-603B-4EF0-9205-A33738C58977}"/>
              </a:ext>
            </a:extLst>
          </p:cNvPr>
          <p:cNvSpPr txBox="1">
            <a:spLocks/>
          </p:cNvSpPr>
          <p:nvPr/>
        </p:nvSpPr>
        <p:spPr>
          <a:xfrm>
            <a:off x="1097280" y="1765572"/>
            <a:ext cx="2824480" cy="4862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just"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es-EC" sz="2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3" name="Imagen 3">
            <a:extLst>
              <a:ext uri="{FF2B5EF4-FFF2-40B4-BE49-F238E27FC236}">
                <a16:creationId xmlns:a16="http://schemas.microsoft.com/office/drawing/2014/main" id="{A3FFC150-3065-4F7A-89C7-355B5208371F}"/>
              </a:ext>
            </a:extLst>
          </p:cNvPr>
          <p:cNvPicPr/>
          <p:nvPr/>
        </p:nvPicPr>
        <p:blipFill rotWithShape="1">
          <a:blip r:embed="rId3"/>
          <a:srcRect l="11018" t="4862" r="9979" b="15972"/>
          <a:stretch/>
        </p:blipFill>
        <p:spPr bwMode="auto">
          <a:xfrm>
            <a:off x="6598388" y="1845733"/>
            <a:ext cx="4948570" cy="3130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2426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s-EC" b="1" spc="0" dirty="0">
                <a:ln w="22225">
                  <a:solidFill>
                    <a:schemeClr val="accent2"/>
                  </a:solidFill>
                  <a:prstDash val="solid"/>
                </a:ln>
                <a:solidFill>
                  <a:schemeClr val="accent1"/>
                </a:solidFill>
              </a:rPr>
              <a:t>Algoritmo de Dijkstra</a:t>
            </a:r>
          </a:p>
        </p:txBody>
      </p:sp>
      <p:sp>
        <p:nvSpPr>
          <p:cNvPr id="5" name="Content Placeholder 4">
            <a:extLst>
              <a:ext uri="{FF2B5EF4-FFF2-40B4-BE49-F238E27FC236}">
                <a16:creationId xmlns:a16="http://schemas.microsoft.com/office/drawing/2014/main" id="{8CBE45C6-6C93-41E3-AF70-E0D03B06F884}"/>
              </a:ext>
            </a:extLst>
          </p:cNvPr>
          <p:cNvSpPr>
            <a:spLocks noGrp="1"/>
          </p:cNvSpPr>
          <p:nvPr>
            <p:ph idx="1"/>
          </p:nvPr>
        </p:nvSpPr>
        <p:spPr>
          <a:xfrm>
            <a:off x="1097280" y="1845734"/>
            <a:ext cx="10058400" cy="854936"/>
          </a:xfrm>
        </p:spPr>
        <p:txBody>
          <a:bodyPr/>
          <a:lstStyle/>
          <a:p>
            <a:r>
              <a:rPr lang="es-MX" dirty="0"/>
              <a:t>Consiste en encontrar todos los posibles caminos que se pueden tomar de un origen y un destino dentro de un Grafo.</a:t>
            </a:r>
          </a:p>
          <a:p>
            <a:endParaRPr lang="es-EC" dirty="0"/>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D9F3436-B6DE-4363-A994-61CF6FB48B20}"/>
              </a:ext>
            </a:extLst>
          </p:cNvPr>
          <p:cNvPicPr>
            <a:picLocks noChangeAspect="1"/>
          </p:cNvPicPr>
          <p:nvPr/>
        </p:nvPicPr>
        <p:blipFill>
          <a:blip r:embed="rId3"/>
          <a:stretch>
            <a:fillRect/>
          </a:stretch>
        </p:blipFill>
        <p:spPr>
          <a:xfrm>
            <a:off x="3324336" y="2930599"/>
            <a:ext cx="5027640" cy="2428210"/>
          </a:xfrm>
          <a:prstGeom prst="rect">
            <a:avLst/>
          </a:prstGeom>
        </p:spPr>
      </p:pic>
    </p:spTree>
    <p:extLst>
      <p:ext uri="{BB962C8B-B14F-4D97-AF65-F5344CB8AC3E}">
        <p14:creationId xmlns:p14="http://schemas.microsoft.com/office/powerpoint/2010/main" val="3211197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p:txBody>
          <a:bodyPr>
            <a:normAutofit/>
          </a:bodyPr>
          <a:lstStyle/>
          <a:p>
            <a:r>
              <a:rPr lang="es-EC" sz="3900" b="1" spc="0" dirty="0">
                <a:ln w="22225">
                  <a:solidFill>
                    <a:schemeClr val="accent2"/>
                  </a:solidFill>
                  <a:prstDash val="solid"/>
                </a:ln>
                <a:solidFill>
                  <a:schemeClr val="accent1"/>
                </a:solidFill>
              </a:rPr>
              <a:t>VII. </a:t>
            </a:r>
            <a:r>
              <a:rPr lang="es-EC" b="1" spc="0" dirty="0">
                <a:ln w="22225">
                  <a:solidFill>
                    <a:schemeClr val="accent2"/>
                  </a:solidFill>
                  <a:prstDash val="solid"/>
                </a:ln>
                <a:solidFill>
                  <a:schemeClr val="accent1"/>
                </a:solidFill>
              </a:rPr>
              <a:t>Progressive Web Application</a:t>
            </a:r>
          </a:p>
        </p:txBody>
      </p:sp>
      <p:sp>
        <p:nvSpPr>
          <p:cNvPr id="3" name="Content Placeholder 2">
            <a:extLst>
              <a:ext uri="{FF2B5EF4-FFF2-40B4-BE49-F238E27FC236}">
                <a16:creationId xmlns:a16="http://schemas.microsoft.com/office/drawing/2014/main" id="{90968286-37E1-4121-B8EC-E2161E2EFAB0}"/>
              </a:ext>
            </a:extLst>
          </p:cNvPr>
          <p:cNvSpPr>
            <a:spLocks noGrp="1"/>
          </p:cNvSpPr>
          <p:nvPr>
            <p:ph idx="1"/>
          </p:nvPr>
        </p:nvSpPr>
        <p:spPr>
          <a:xfrm>
            <a:off x="1097280" y="1845734"/>
            <a:ext cx="10058400" cy="693878"/>
          </a:xfrm>
        </p:spPr>
        <p:txBody>
          <a:bodyPr/>
          <a:lstStyle/>
          <a:p>
            <a:pPr lvl="0"/>
            <a:r>
              <a:rPr lang="es-EC" sz="3200" b="1" dirty="0"/>
              <a:t>Progressive:</a:t>
            </a:r>
            <a:r>
              <a:rPr lang="es-EC" sz="3200" dirty="0"/>
              <a:t> Adquiere nuevas funcionalidades.</a:t>
            </a:r>
          </a:p>
          <a:p>
            <a:endParaRPr lang="es-EC" dirty="0"/>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Marcador de contenido 2">
            <a:extLst>
              <a:ext uri="{FF2B5EF4-FFF2-40B4-BE49-F238E27FC236}">
                <a16:creationId xmlns:a16="http://schemas.microsoft.com/office/drawing/2014/main" id="{48800FA8-603B-4EF0-9205-A33738C58977}"/>
              </a:ext>
            </a:extLst>
          </p:cNvPr>
          <p:cNvSpPr txBox="1">
            <a:spLocks/>
          </p:cNvSpPr>
          <p:nvPr/>
        </p:nvSpPr>
        <p:spPr>
          <a:xfrm>
            <a:off x="1097279" y="1812255"/>
            <a:ext cx="4795521" cy="6938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es-EC" sz="2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1BA5CB0-F9E8-4BA3-83F6-0D4DA755A4D5}"/>
              </a:ext>
            </a:extLst>
          </p:cNvPr>
          <p:cNvPicPr>
            <a:picLocks noChangeAspect="1"/>
          </p:cNvPicPr>
          <p:nvPr/>
        </p:nvPicPr>
        <p:blipFill>
          <a:blip r:embed="rId3"/>
          <a:stretch>
            <a:fillRect/>
          </a:stretch>
        </p:blipFill>
        <p:spPr>
          <a:xfrm>
            <a:off x="9691280" y="640300"/>
            <a:ext cx="2486025" cy="1838325"/>
          </a:xfrm>
          <a:prstGeom prst="rect">
            <a:avLst/>
          </a:prstGeom>
        </p:spPr>
      </p:pic>
      <p:pic>
        <p:nvPicPr>
          <p:cNvPr id="7" name="Picture 6">
            <a:extLst>
              <a:ext uri="{FF2B5EF4-FFF2-40B4-BE49-F238E27FC236}">
                <a16:creationId xmlns:a16="http://schemas.microsoft.com/office/drawing/2014/main" id="{DBC1A5E9-2ECC-4AB8-9BB1-BCE490B93B7C}"/>
              </a:ext>
            </a:extLst>
          </p:cNvPr>
          <p:cNvPicPr>
            <a:picLocks noChangeAspect="1"/>
          </p:cNvPicPr>
          <p:nvPr/>
        </p:nvPicPr>
        <p:blipFill>
          <a:blip r:embed="rId4"/>
          <a:stretch>
            <a:fillRect/>
          </a:stretch>
        </p:blipFill>
        <p:spPr>
          <a:xfrm>
            <a:off x="9799231" y="3584885"/>
            <a:ext cx="1514475" cy="3028950"/>
          </a:xfrm>
          <a:prstGeom prst="rect">
            <a:avLst/>
          </a:prstGeom>
        </p:spPr>
      </p:pic>
      <p:pic>
        <p:nvPicPr>
          <p:cNvPr id="9" name="Picture 8">
            <a:extLst>
              <a:ext uri="{FF2B5EF4-FFF2-40B4-BE49-F238E27FC236}">
                <a16:creationId xmlns:a16="http://schemas.microsoft.com/office/drawing/2014/main" id="{5D2F55C7-8939-4D68-AB0E-927F707A1DDB}"/>
              </a:ext>
            </a:extLst>
          </p:cNvPr>
          <p:cNvPicPr>
            <a:picLocks noChangeAspect="1"/>
          </p:cNvPicPr>
          <p:nvPr/>
        </p:nvPicPr>
        <p:blipFill>
          <a:blip r:embed="rId5"/>
          <a:stretch>
            <a:fillRect/>
          </a:stretch>
        </p:blipFill>
        <p:spPr>
          <a:xfrm>
            <a:off x="4630737" y="5015160"/>
            <a:ext cx="2524125" cy="1809750"/>
          </a:xfrm>
          <a:prstGeom prst="rect">
            <a:avLst/>
          </a:prstGeom>
        </p:spPr>
      </p:pic>
      <p:sp>
        <p:nvSpPr>
          <p:cNvPr id="10" name="TextBox 9">
            <a:extLst>
              <a:ext uri="{FF2B5EF4-FFF2-40B4-BE49-F238E27FC236}">
                <a16:creationId xmlns:a16="http://schemas.microsoft.com/office/drawing/2014/main" id="{0E26C82E-0669-4E80-BBFC-86A7D82C7F2C}"/>
              </a:ext>
            </a:extLst>
          </p:cNvPr>
          <p:cNvSpPr txBox="1"/>
          <p:nvPr/>
        </p:nvSpPr>
        <p:spPr>
          <a:xfrm>
            <a:off x="1097279" y="2742268"/>
            <a:ext cx="7890604" cy="1077218"/>
          </a:xfrm>
          <a:prstGeom prst="rect">
            <a:avLst/>
          </a:prstGeom>
          <a:noFill/>
        </p:spPr>
        <p:txBody>
          <a:bodyPr wrap="square" rtlCol="0">
            <a:spAutoFit/>
          </a:bodyPr>
          <a:lstStyle/>
          <a:p>
            <a:pPr lvl="0"/>
            <a:r>
              <a:rPr lang="es-EC" sz="3200" b="1" dirty="0"/>
              <a:t>Web: </a:t>
            </a:r>
            <a:r>
              <a:rPr lang="es-EC" sz="3200" dirty="0"/>
              <a:t>Se codifica mediante lenguajes de programación orientados a la web.</a:t>
            </a:r>
          </a:p>
        </p:txBody>
      </p:sp>
      <p:sp>
        <p:nvSpPr>
          <p:cNvPr id="13" name="TextBox 12">
            <a:extLst>
              <a:ext uri="{FF2B5EF4-FFF2-40B4-BE49-F238E27FC236}">
                <a16:creationId xmlns:a16="http://schemas.microsoft.com/office/drawing/2014/main" id="{63070AF0-E341-4882-A78E-22CF02A852FC}"/>
              </a:ext>
            </a:extLst>
          </p:cNvPr>
          <p:cNvSpPr txBox="1"/>
          <p:nvPr/>
        </p:nvSpPr>
        <p:spPr>
          <a:xfrm>
            <a:off x="1222743" y="4022142"/>
            <a:ext cx="7890603" cy="1077218"/>
          </a:xfrm>
          <a:prstGeom prst="rect">
            <a:avLst/>
          </a:prstGeom>
          <a:noFill/>
        </p:spPr>
        <p:txBody>
          <a:bodyPr wrap="square" rtlCol="0">
            <a:spAutoFit/>
          </a:bodyPr>
          <a:lstStyle/>
          <a:p>
            <a:r>
              <a:rPr lang="es-EC" sz="3200" b="1" dirty="0"/>
              <a:t>Application:</a:t>
            </a:r>
            <a:r>
              <a:rPr lang="es-EC" sz="3200" dirty="0"/>
              <a:t> Aplicaciones que funcionan como si fueran nativas del dispositivo.</a:t>
            </a:r>
          </a:p>
        </p:txBody>
      </p:sp>
    </p:spTree>
    <p:extLst>
      <p:ext uri="{BB962C8B-B14F-4D97-AF65-F5344CB8AC3E}">
        <p14:creationId xmlns:p14="http://schemas.microsoft.com/office/powerpoint/2010/main" val="341806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s-EC" b="1" spc="0" dirty="0">
                <a:ln w="22225">
                  <a:solidFill>
                    <a:schemeClr val="accent2"/>
                  </a:solidFill>
                  <a:prstDash val="solid"/>
                </a:ln>
                <a:solidFill>
                  <a:schemeClr val="accent1"/>
                </a:solidFill>
              </a:rPr>
              <a:t>Arquitectura de una PWA</a:t>
            </a:r>
          </a:p>
        </p:txBody>
      </p:sp>
      <p:sp>
        <p:nvSpPr>
          <p:cNvPr id="3" name="Content Placeholder 2">
            <a:extLst>
              <a:ext uri="{FF2B5EF4-FFF2-40B4-BE49-F238E27FC236}">
                <a16:creationId xmlns:a16="http://schemas.microsoft.com/office/drawing/2014/main" id="{A56F6049-8B20-4CC7-9194-C261091A64DC}"/>
              </a:ext>
            </a:extLst>
          </p:cNvPr>
          <p:cNvSpPr>
            <a:spLocks noGrp="1"/>
          </p:cNvSpPr>
          <p:nvPr>
            <p:ph idx="1"/>
          </p:nvPr>
        </p:nvSpPr>
        <p:spPr>
          <a:xfrm>
            <a:off x="1097280" y="1845734"/>
            <a:ext cx="10058400" cy="507173"/>
          </a:xfrm>
        </p:spPr>
        <p:txBody>
          <a:bodyPr/>
          <a:lstStyle/>
          <a:p>
            <a:r>
              <a:rPr lang="en-US" dirty="0"/>
              <a:t>Service Worker:</a:t>
            </a:r>
          </a:p>
          <a:p>
            <a:endParaRPr lang="es-EC" dirty="0"/>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4">
            <a:extLst>
              <a:ext uri="{FF2B5EF4-FFF2-40B4-BE49-F238E27FC236}">
                <a16:creationId xmlns:a16="http://schemas.microsoft.com/office/drawing/2014/main" id="{A12D2105-A31D-4156-BC0D-31F90CC285CF}"/>
              </a:ext>
            </a:extLst>
          </p:cNvPr>
          <p:cNvPicPr/>
          <p:nvPr/>
        </p:nvPicPr>
        <p:blipFill>
          <a:blip r:embed="rId3"/>
          <a:stretch>
            <a:fillRect/>
          </a:stretch>
        </p:blipFill>
        <p:spPr>
          <a:xfrm>
            <a:off x="2943970" y="2728280"/>
            <a:ext cx="5413220" cy="2487133"/>
          </a:xfrm>
          <a:prstGeom prst="rect">
            <a:avLst/>
          </a:prstGeom>
        </p:spPr>
      </p:pic>
      <p:sp>
        <p:nvSpPr>
          <p:cNvPr id="5" name="Multiplication Sign 4">
            <a:extLst>
              <a:ext uri="{FF2B5EF4-FFF2-40B4-BE49-F238E27FC236}">
                <a16:creationId xmlns:a16="http://schemas.microsoft.com/office/drawing/2014/main" id="{D5B241C0-F367-4F81-B1F1-83853E5CED50}"/>
              </a:ext>
            </a:extLst>
          </p:cNvPr>
          <p:cNvSpPr/>
          <p:nvPr/>
        </p:nvSpPr>
        <p:spPr>
          <a:xfrm>
            <a:off x="6646129" y="4170556"/>
            <a:ext cx="412593" cy="356839"/>
          </a:xfrm>
          <a:prstGeom prst="mathMultiply">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60443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n-US" b="1" spc="0" dirty="0">
                <a:ln w="22225">
                  <a:solidFill>
                    <a:schemeClr val="accent2"/>
                  </a:solidFill>
                  <a:prstDash val="solid"/>
                </a:ln>
                <a:solidFill>
                  <a:schemeClr val="accent1"/>
                </a:solidFill>
              </a:rPr>
              <a:t>VIII </a:t>
            </a:r>
            <a:r>
              <a:rPr lang="es-EC" b="1" spc="0" dirty="0">
                <a:ln w="22225">
                  <a:solidFill>
                    <a:schemeClr val="accent2"/>
                  </a:solidFill>
                  <a:prstDash val="solid"/>
                </a:ln>
                <a:solidFill>
                  <a:schemeClr val="accent1"/>
                </a:solidFill>
              </a:rPr>
              <a:t>Recolección</a:t>
            </a:r>
            <a:r>
              <a:rPr lang="en-US" b="1" spc="0" dirty="0">
                <a:ln w="22225">
                  <a:solidFill>
                    <a:schemeClr val="accent2"/>
                  </a:solidFill>
                  <a:prstDash val="solid"/>
                </a:ln>
                <a:solidFill>
                  <a:schemeClr val="accent1"/>
                </a:solidFill>
              </a:rPr>
              <a:t> de </a:t>
            </a:r>
            <a:r>
              <a:rPr lang="en-US" b="1" spc="0" dirty="0" err="1">
                <a:ln w="22225">
                  <a:solidFill>
                    <a:schemeClr val="accent2"/>
                  </a:solidFill>
                  <a:prstDash val="solid"/>
                </a:ln>
                <a:solidFill>
                  <a:schemeClr val="accent1"/>
                </a:solidFill>
              </a:rPr>
              <a:t>Datos</a:t>
            </a:r>
            <a:endParaRPr lang="es-EC" b="1" spc="0" dirty="0">
              <a:ln w="22225">
                <a:solidFill>
                  <a:schemeClr val="accent2"/>
                </a:solidFill>
                <a:prstDash val="solid"/>
              </a:ln>
              <a:solidFill>
                <a:schemeClr val="accent1"/>
              </a:solidFill>
            </a:endParaRPr>
          </a:p>
        </p:txBody>
      </p:sp>
      <p:sp>
        <p:nvSpPr>
          <p:cNvPr id="7" name="Content Placeholder 6">
            <a:extLst>
              <a:ext uri="{FF2B5EF4-FFF2-40B4-BE49-F238E27FC236}">
                <a16:creationId xmlns:a16="http://schemas.microsoft.com/office/drawing/2014/main" id="{02D0B769-8B51-4FFE-98CE-E7E9A974395B}"/>
              </a:ext>
            </a:extLst>
          </p:cNvPr>
          <p:cNvSpPr>
            <a:spLocks noGrp="1"/>
          </p:cNvSpPr>
          <p:nvPr>
            <p:ph sz="half" idx="1"/>
          </p:nvPr>
        </p:nvSpPr>
        <p:spPr/>
        <p:txBody>
          <a:bodyPr/>
          <a:lstStyle/>
          <a:p>
            <a:r>
              <a:rPr lang="en-US" dirty="0" err="1"/>
              <a:t>Segmentación</a:t>
            </a:r>
            <a:r>
              <a:rPr lang="en-US" dirty="0"/>
              <a:t> del map</a:t>
            </a:r>
            <a:r>
              <a:rPr lang="es-EC" dirty="0"/>
              <a:t>a</a:t>
            </a:r>
          </a:p>
          <a:p>
            <a:endParaRPr lang="en-US" dirty="0"/>
          </a:p>
        </p:txBody>
      </p:sp>
      <p:sp>
        <p:nvSpPr>
          <p:cNvPr id="9" name="Content Placeholder 8">
            <a:extLst>
              <a:ext uri="{FF2B5EF4-FFF2-40B4-BE49-F238E27FC236}">
                <a16:creationId xmlns:a16="http://schemas.microsoft.com/office/drawing/2014/main" id="{D7F1045C-0AC8-4B6D-9B66-C0E6E45FAD91}"/>
              </a:ext>
            </a:extLst>
          </p:cNvPr>
          <p:cNvSpPr>
            <a:spLocks noGrp="1"/>
          </p:cNvSpPr>
          <p:nvPr>
            <p:ph sz="half" idx="2"/>
          </p:nvPr>
        </p:nvSpPr>
        <p:spPr/>
        <p:txBody>
          <a:bodyPr/>
          <a:lstStyle/>
          <a:p>
            <a:r>
              <a:rPr lang="es-EC" dirty="0"/>
              <a:t>Ubicación de las rampas en el mapa</a:t>
            </a:r>
          </a:p>
          <a:p>
            <a:endParaRPr lang="es-EC" dirty="0"/>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E94D1E9-0269-4BD5-A6DD-A4A75DFF0B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038" y="2472597"/>
            <a:ext cx="5888355" cy="3003550"/>
          </a:xfrm>
          <a:prstGeom prst="rect">
            <a:avLst/>
          </a:prstGeom>
          <a:noFill/>
          <a:ln>
            <a:noFill/>
          </a:ln>
        </p:spPr>
      </p:pic>
      <p:graphicFrame>
        <p:nvGraphicFramePr>
          <p:cNvPr id="14" name="Table 13">
            <a:extLst>
              <a:ext uri="{FF2B5EF4-FFF2-40B4-BE49-F238E27FC236}">
                <a16:creationId xmlns:a16="http://schemas.microsoft.com/office/drawing/2014/main" id="{CE6171A0-F2EC-4763-8475-08688D073BF2}"/>
              </a:ext>
            </a:extLst>
          </p:cNvPr>
          <p:cNvGraphicFramePr>
            <a:graphicFrameLocks noGrp="1"/>
          </p:cNvGraphicFramePr>
          <p:nvPr>
            <p:extLst>
              <p:ext uri="{D42A27DB-BD31-4B8C-83A1-F6EECF244321}">
                <p14:modId xmlns:p14="http://schemas.microsoft.com/office/powerpoint/2010/main" val="3280251535"/>
              </p:ext>
            </p:extLst>
          </p:nvPr>
        </p:nvGraphicFramePr>
        <p:xfrm>
          <a:off x="97788" y="2307205"/>
          <a:ext cx="5665060" cy="3362366"/>
        </p:xfrm>
        <a:graphic>
          <a:graphicData uri="http://schemas.openxmlformats.org/drawingml/2006/table">
            <a:tbl>
              <a:tblPr firstRow="1" firstCol="1" bandRow="1">
                <a:tableStyleId>{5C22544A-7EE6-4342-B048-85BDC9FD1C3A}</a:tableStyleId>
              </a:tblPr>
              <a:tblGrid>
                <a:gridCol w="1687400">
                  <a:extLst>
                    <a:ext uri="{9D8B030D-6E8A-4147-A177-3AD203B41FA5}">
                      <a16:colId xmlns:a16="http://schemas.microsoft.com/office/drawing/2014/main" val="1554966824"/>
                    </a:ext>
                  </a:extLst>
                </a:gridCol>
                <a:gridCol w="904849">
                  <a:extLst>
                    <a:ext uri="{9D8B030D-6E8A-4147-A177-3AD203B41FA5}">
                      <a16:colId xmlns:a16="http://schemas.microsoft.com/office/drawing/2014/main" val="3463689015"/>
                    </a:ext>
                  </a:extLst>
                </a:gridCol>
                <a:gridCol w="1041991">
                  <a:extLst>
                    <a:ext uri="{9D8B030D-6E8A-4147-A177-3AD203B41FA5}">
                      <a16:colId xmlns:a16="http://schemas.microsoft.com/office/drawing/2014/main" val="3966511771"/>
                    </a:ext>
                  </a:extLst>
                </a:gridCol>
                <a:gridCol w="1041991">
                  <a:extLst>
                    <a:ext uri="{9D8B030D-6E8A-4147-A177-3AD203B41FA5}">
                      <a16:colId xmlns:a16="http://schemas.microsoft.com/office/drawing/2014/main" val="2446143607"/>
                    </a:ext>
                  </a:extLst>
                </a:gridCol>
                <a:gridCol w="988829">
                  <a:extLst>
                    <a:ext uri="{9D8B030D-6E8A-4147-A177-3AD203B41FA5}">
                      <a16:colId xmlns:a16="http://schemas.microsoft.com/office/drawing/2014/main" val="1042054054"/>
                    </a:ext>
                  </a:extLst>
                </a:gridCol>
              </a:tblGrid>
              <a:tr h="818722">
                <a:tc>
                  <a:txBody>
                    <a:bodyPr/>
                    <a:lstStyle/>
                    <a:p>
                      <a:pPr marL="0" marR="0" algn="just">
                        <a:lnSpc>
                          <a:spcPct val="200000"/>
                        </a:lnSpc>
                        <a:spcBef>
                          <a:spcPts val="0"/>
                        </a:spcBef>
                        <a:spcAft>
                          <a:spcPts val="0"/>
                        </a:spcAft>
                      </a:pPr>
                      <a:r>
                        <a:rPr lang="es-EC" sz="1000">
                          <a:effectLst/>
                        </a:rPr>
                        <a:t>     Zonas </a:t>
                      </a:r>
                      <a:endParaRPr lang="es-EC" sz="1100">
                        <a:effectLst/>
                      </a:endParaRPr>
                    </a:p>
                    <a:p>
                      <a:pPr marL="0" marR="0" algn="just">
                        <a:lnSpc>
                          <a:spcPct val="200000"/>
                        </a:lnSpc>
                        <a:spcBef>
                          <a:spcPts val="0"/>
                        </a:spcBef>
                        <a:spcAft>
                          <a:spcPts val="0"/>
                        </a:spcAft>
                      </a:pPr>
                      <a:r>
                        <a:rPr lang="es-EC" sz="1000">
                          <a:effectLst/>
                        </a:rPr>
                        <a:t>                               </a:t>
                      </a:r>
                      <a:endParaRPr lang="es-EC" sz="1100">
                        <a:effectLst/>
                      </a:endParaRPr>
                    </a:p>
                    <a:p>
                      <a:pPr marL="0" marR="0" algn="just">
                        <a:lnSpc>
                          <a:spcPct val="200000"/>
                        </a:lnSpc>
                        <a:spcBef>
                          <a:spcPts val="0"/>
                        </a:spcBef>
                        <a:spcAft>
                          <a:spcPts val="0"/>
                        </a:spcAft>
                      </a:pPr>
                      <a:r>
                        <a:rPr lang="es-EC" sz="1000">
                          <a:effectLst/>
                        </a:rPr>
                        <a:t>                   Puntos cardinales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s-EC" sz="1000">
                          <a:effectLst/>
                        </a:rPr>
                        <a:t> </a:t>
                      </a:r>
                      <a:endParaRPr lang="es-EC" sz="1100">
                        <a:effectLst/>
                      </a:endParaRPr>
                    </a:p>
                    <a:p>
                      <a:pPr marL="0" marR="0" algn="ctr">
                        <a:lnSpc>
                          <a:spcPct val="200000"/>
                        </a:lnSpc>
                        <a:spcBef>
                          <a:spcPts val="0"/>
                        </a:spcBef>
                        <a:spcAft>
                          <a:spcPts val="0"/>
                        </a:spcAft>
                      </a:pPr>
                      <a:r>
                        <a:rPr lang="es-EC" sz="1000">
                          <a:effectLst/>
                        </a:rPr>
                        <a:t>Norte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s-EC" sz="1000">
                          <a:effectLst/>
                        </a:rPr>
                        <a:t> </a:t>
                      </a:r>
                      <a:endParaRPr lang="es-EC" sz="1100">
                        <a:effectLst/>
                      </a:endParaRPr>
                    </a:p>
                    <a:p>
                      <a:pPr marL="0" marR="0" algn="ctr">
                        <a:lnSpc>
                          <a:spcPct val="200000"/>
                        </a:lnSpc>
                        <a:spcBef>
                          <a:spcPts val="0"/>
                        </a:spcBef>
                        <a:spcAft>
                          <a:spcPts val="0"/>
                        </a:spcAft>
                      </a:pPr>
                      <a:r>
                        <a:rPr lang="es-EC" sz="1000">
                          <a:effectLst/>
                        </a:rPr>
                        <a:t>Sur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s-EC" sz="1000">
                          <a:effectLst/>
                        </a:rPr>
                        <a:t> </a:t>
                      </a:r>
                      <a:endParaRPr lang="es-EC" sz="1100">
                        <a:effectLst/>
                      </a:endParaRPr>
                    </a:p>
                    <a:p>
                      <a:pPr marL="0" marR="0" algn="ctr">
                        <a:lnSpc>
                          <a:spcPct val="200000"/>
                        </a:lnSpc>
                        <a:spcBef>
                          <a:spcPts val="0"/>
                        </a:spcBef>
                        <a:spcAft>
                          <a:spcPts val="0"/>
                        </a:spcAft>
                      </a:pPr>
                      <a:r>
                        <a:rPr lang="es-EC" sz="1000">
                          <a:effectLst/>
                        </a:rPr>
                        <a:t>Este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s-EC" sz="1000">
                          <a:effectLst/>
                        </a:rPr>
                        <a:t> </a:t>
                      </a:r>
                      <a:endParaRPr lang="es-EC" sz="1100">
                        <a:effectLst/>
                      </a:endParaRPr>
                    </a:p>
                    <a:p>
                      <a:pPr marL="0" marR="0" algn="ctr">
                        <a:lnSpc>
                          <a:spcPct val="200000"/>
                        </a:lnSpc>
                        <a:spcBef>
                          <a:spcPts val="0"/>
                        </a:spcBef>
                        <a:spcAft>
                          <a:spcPts val="0"/>
                        </a:spcAft>
                      </a:pPr>
                      <a:r>
                        <a:rPr lang="es-EC" sz="1000">
                          <a:effectLst/>
                        </a:rPr>
                        <a:t>Oeste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8343604"/>
                  </a:ext>
                </a:extLst>
              </a:tr>
              <a:tr h="532456">
                <a:tc>
                  <a:txBody>
                    <a:bodyPr/>
                    <a:lstStyle/>
                    <a:p>
                      <a:pPr marL="0" marR="0" algn="just">
                        <a:lnSpc>
                          <a:spcPct val="200000"/>
                        </a:lnSpc>
                        <a:spcBef>
                          <a:spcPts val="0"/>
                        </a:spcBef>
                        <a:spcAft>
                          <a:spcPts val="0"/>
                        </a:spcAft>
                      </a:pPr>
                      <a:r>
                        <a:rPr lang="es-EC" sz="1000">
                          <a:effectLst/>
                        </a:rPr>
                        <a:t>I amarilla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Carchi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Mejía</a:t>
                      </a:r>
                      <a:endParaRPr lang="es-EC" sz="1100">
                        <a:effectLst/>
                      </a:endParaRPr>
                    </a:p>
                    <a:p>
                      <a:pPr marL="0" marR="0" algn="just">
                        <a:lnSpc>
                          <a:spcPct val="200000"/>
                        </a:lnSpc>
                        <a:spcBef>
                          <a:spcPts val="0"/>
                        </a:spcBef>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Imbabura </a:t>
                      </a:r>
                      <a:endParaRPr lang="es-EC" sz="1100">
                        <a:effectLst/>
                      </a:endParaRPr>
                    </a:p>
                    <a:p>
                      <a:pPr marL="0" marR="0" algn="just">
                        <a:lnSpc>
                          <a:spcPct val="200000"/>
                        </a:lnSpc>
                        <a:spcBef>
                          <a:spcPts val="0"/>
                        </a:spcBef>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Juan Pío Montufar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7119754"/>
                  </a:ext>
                </a:extLst>
              </a:tr>
              <a:tr h="818722">
                <a:tc>
                  <a:txBody>
                    <a:bodyPr/>
                    <a:lstStyle/>
                    <a:p>
                      <a:pPr marL="0" marR="0" algn="just">
                        <a:lnSpc>
                          <a:spcPct val="200000"/>
                        </a:lnSpc>
                        <a:spcBef>
                          <a:spcPts val="0"/>
                        </a:spcBef>
                        <a:spcAft>
                          <a:spcPts val="0"/>
                        </a:spcAft>
                      </a:pPr>
                      <a:r>
                        <a:rPr lang="es-EC" sz="1000">
                          <a:effectLst/>
                        </a:rPr>
                        <a:t>II roja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Mejía</a:t>
                      </a:r>
                      <a:endParaRPr lang="es-EC" sz="1100">
                        <a:effectLst/>
                      </a:endParaRPr>
                    </a:p>
                    <a:p>
                      <a:pPr marL="0" marR="0" algn="just">
                        <a:lnSpc>
                          <a:spcPct val="200000"/>
                        </a:lnSpc>
                        <a:spcBef>
                          <a:spcPts val="0"/>
                        </a:spcBef>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Vicente Rocafuerte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Imbabura </a:t>
                      </a:r>
                      <a:endParaRPr lang="es-EC" sz="1100">
                        <a:effectLst/>
                      </a:endParaRPr>
                    </a:p>
                    <a:p>
                      <a:pPr marL="0" marR="0" algn="just">
                        <a:lnSpc>
                          <a:spcPct val="200000"/>
                        </a:lnSpc>
                        <a:spcBef>
                          <a:spcPts val="0"/>
                        </a:spcBef>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Juan Pío Montufar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3763627"/>
                  </a:ext>
                </a:extLst>
              </a:tr>
              <a:tr h="1104988">
                <a:tc>
                  <a:txBody>
                    <a:bodyPr/>
                    <a:lstStyle/>
                    <a:p>
                      <a:pPr marL="0" marR="0" algn="just">
                        <a:lnSpc>
                          <a:spcPct val="200000"/>
                        </a:lnSpc>
                        <a:spcBef>
                          <a:spcPts val="0"/>
                        </a:spcBef>
                        <a:spcAft>
                          <a:spcPts val="0"/>
                        </a:spcAft>
                      </a:pPr>
                      <a:r>
                        <a:rPr lang="es-EC" sz="1000">
                          <a:effectLst/>
                        </a:rPr>
                        <a:t>III azul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Vicente Rocafuerte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Calles Marañón y Ambato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a:effectLst/>
                        </a:rPr>
                        <a:t>Calle Imbabura </a:t>
                      </a:r>
                      <a:endParaRPr lang="es-EC" sz="1100">
                        <a:effectLst/>
                      </a:endParaRPr>
                    </a:p>
                    <a:p>
                      <a:pPr marL="0" marR="0" algn="just">
                        <a:lnSpc>
                          <a:spcPct val="200000"/>
                        </a:lnSpc>
                        <a:spcBef>
                          <a:spcPts val="0"/>
                        </a:spcBef>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s-EC" sz="1000" dirty="0">
                          <a:effectLst/>
                        </a:rPr>
                        <a:t>Calle Juan Pío Montufar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0410630"/>
                  </a:ext>
                </a:extLst>
              </a:tr>
            </a:tbl>
          </a:graphicData>
        </a:graphic>
      </p:graphicFrame>
    </p:spTree>
    <p:extLst>
      <p:ext uri="{BB962C8B-B14F-4D97-AF65-F5344CB8AC3E}">
        <p14:creationId xmlns:p14="http://schemas.microsoft.com/office/powerpoint/2010/main" val="130316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E892-5C2A-4FD8-86AF-FEF250232E5E}"/>
              </a:ext>
            </a:extLst>
          </p:cNvPr>
          <p:cNvSpPr>
            <a:spLocks noGrp="1"/>
          </p:cNvSpPr>
          <p:nvPr>
            <p:ph type="title"/>
          </p:nvPr>
        </p:nvSpPr>
        <p:spPr/>
        <p:txBody>
          <a:bodyPr/>
          <a:lstStyle/>
          <a:p>
            <a:r>
              <a:rPr lang="en-US" b="1" spc="0" dirty="0" err="1">
                <a:ln w="22225">
                  <a:solidFill>
                    <a:schemeClr val="accent2"/>
                  </a:solidFill>
                  <a:prstDash val="solid"/>
                </a:ln>
                <a:solidFill>
                  <a:schemeClr val="accent1"/>
                </a:solidFill>
              </a:rPr>
              <a:t>Selección</a:t>
            </a:r>
            <a:r>
              <a:rPr lang="en-US" b="1" spc="0" dirty="0">
                <a:ln w="22225">
                  <a:solidFill>
                    <a:schemeClr val="accent2"/>
                  </a:solidFill>
                  <a:prstDash val="solid"/>
                </a:ln>
                <a:solidFill>
                  <a:schemeClr val="accent1"/>
                </a:solidFill>
              </a:rPr>
              <a:t> de </a:t>
            </a:r>
            <a:r>
              <a:rPr lang="en-US" b="1" spc="0" dirty="0" err="1">
                <a:ln w="22225">
                  <a:solidFill>
                    <a:schemeClr val="accent2"/>
                  </a:solidFill>
                  <a:prstDash val="solid"/>
                </a:ln>
                <a:solidFill>
                  <a:schemeClr val="accent1"/>
                </a:solidFill>
              </a:rPr>
              <a:t>rampas</a:t>
            </a:r>
            <a:endParaRPr lang="es-EC" dirty="0"/>
          </a:p>
        </p:txBody>
      </p:sp>
      <p:sp>
        <p:nvSpPr>
          <p:cNvPr id="5" name="Slide Number Placeholder 4">
            <a:extLst>
              <a:ext uri="{FF2B5EF4-FFF2-40B4-BE49-F238E27FC236}">
                <a16:creationId xmlns:a16="http://schemas.microsoft.com/office/drawing/2014/main" id="{3AC474D9-AF9D-43AC-A941-0547BCC09932}"/>
              </a:ext>
            </a:extLst>
          </p:cNvPr>
          <p:cNvSpPr>
            <a:spLocks noGrp="1"/>
          </p:cNvSpPr>
          <p:nvPr>
            <p:ph type="sldNum" sz="quarter" idx="12"/>
          </p:nvPr>
        </p:nvSpPr>
        <p:spPr/>
        <p:txBody>
          <a:bodyPr/>
          <a:lstStyle/>
          <a:p>
            <a:fld id="{6FF9F0C5-380F-41C2-899A-BAC0F0927E16}" type="slidenum">
              <a:rPr lang="en-US" smtClean="0"/>
              <a:t>16</a:t>
            </a:fld>
            <a:endParaRPr lang="en-US" dirty="0"/>
          </a:p>
        </p:txBody>
      </p:sp>
      <p:pic>
        <p:nvPicPr>
          <p:cNvPr id="8" name="Picture 7">
            <a:extLst>
              <a:ext uri="{FF2B5EF4-FFF2-40B4-BE49-F238E27FC236}">
                <a16:creationId xmlns:a16="http://schemas.microsoft.com/office/drawing/2014/main" id="{387111AA-66AF-4FE1-9282-C09CCD3692BF}"/>
              </a:ext>
            </a:extLst>
          </p:cNvPr>
          <p:cNvPicPr/>
          <p:nvPr/>
        </p:nvPicPr>
        <p:blipFill>
          <a:blip r:embed="rId3"/>
          <a:stretch>
            <a:fillRect/>
          </a:stretch>
        </p:blipFill>
        <p:spPr>
          <a:xfrm>
            <a:off x="998839" y="2020991"/>
            <a:ext cx="2935207" cy="2476581"/>
          </a:xfrm>
          <a:prstGeom prst="rect">
            <a:avLst/>
          </a:prstGeom>
        </p:spPr>
      </p:pic>
      <p:graphicFrame>
        <p:nvGraphicFramePr>
          <p:cNvPr id="11" name="Content Placeholder 10">
            <a:extLst>
              <a:ext uri="{FF2B5EF4-FFF2-40B4-BE49-F238E27FC236}">
                <a16:creationId xmlns:a16="http://schemas.microsoft.com/office/drawing/2014/main" id="{F4E346A7-C772-4216-BE30-F566E58DF673}"/>
              </a:ext>
            </a:extLst>
          </p:cNvPr>
          <p:cNvGraphicFramePr>
            <a:graphicFrameLocks noGrp="1"/>
          </p:cNvGraphicFramePr>
          <p:nvPr>
            <p:ph sz="half" idx="1"/>
            <p:extLst>
              <p:ext uri="{D42A27DB-BD31-4B8C-83A1-F6EECF244321}">
                <p14:modId xmlns:p14="http://schemas.microsoft.com/office/powerpoint/2010/main" val="3121382466"/>
              </p:ext>
            </p:extLst>
          </p:nvPr>
        </p:nvGraphicFramePr>
        <p:xfrm>
          <a:off x="5203667" y="2020991"/>
          <a:ext cx="5672188" cy="4082102"/>
        </p:xfrm>
        <a:graphic>
          <a:graphicData uri="http://schemas.openxmlformats.org/drawingml/2006/table">
            <a:tbl>
              <a:tblPr firstRow="1" firstCol="1" bandRow="1">
                <a:tableStyleId>{5C22544A-7EE6-4342-B048-85BDC9FD1C3A}</a:tableStyleId>
              </a:tblPr>
              <a:tblGrid>
                <a:gridCol w="1496961">
                  <a:extLst>
                    <a:ext uri="{9D8B030D-6E8A-4147-A177-3AD203B41FA5}">
                      <a16:colId xmlns:a16="http://schemas.microsoft.com/office/drawing/2014/main" val="2971145015"/>
                    </a:ext>
                  </a:extLst>
                </a:gridCol>
                <a:gridCol w="1425276">
                  <a:extLst>
                    <a:ext uri="{9D8B030D-6E8A-4147-A177-3AD203B41FA5}">
                      <a16:colId xmlns:a16="http://schemas.microsoft.com/office/drawing/2014/main" val="1570181205"/>
                    </a:ext>
                  </a:extLst>
                </a:gridCol>
                <a:gridCol w="1490335">
                  <a:extLst>
                    <a:ext uri="{9D8B030D-6E8A-4147-A177-3AD203B41FA5}">
                      <a16:colId xmlns:a16="http://schemas.microsoft.com/office/drawing/2014/main" val="1354642675"/>
                    </a:ext>
                  </a:extLst>
                </a:gridCol>
                <a:gridCol w="1259616">
                  <a:extLst>
                    <a:ext uri="{9D8B030D-6E8A-4147-A177-3AD203B41FA5}">
                      <a16:colId xmlns:a16="http://schemas.microsoft.com/office/drawing/2014/main" val="229500540"/>
                    </a:ext>
                  </a:extLst>
                </a:gridCol>
              </a:tblGrid>
              <a:tr h="569612">
                <a:tc>
                  <a:txBody>
                    <a:bodyPr/>
                    <a:lstStyle/>
                    <a:p>
                      <a:pPr marL="0" marR="0" algn="just">
                        <a:lnSpc>
                          <a:spcPct val="200000"/>
                        </a:lnSpc>
                        <a:spcBef>
                          <a:spcPts val="0"/>
                        </a:spcBef>
                        <a:spcAft>
                          <a:spcPts val="0"/>
                        </a:spcAft>
                      </a:pPr>
                      <a:r>
                        <a:rPr lang="es-EC" sz="1400" dirty="0">
                          <a:effectLst/>
                        </a:rPr>
                        <a:t>Zonas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dirty="0">
                          <a:effectLst/>
                        </a:rPr>
                        <a:t>Rampas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dirty="0">
                          <a:effectLst/>
                        </a:rPr>
                        <a:t>Esquinas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a:effectLst/>
                        </a:rPr>
                        <a:t>Veredas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extLst>
                  <a:ext uri="{0D108BD9-81ED-4DB2-BD59-A6C34878D82A}">
                    <a16:rowId xmlns:a16="http://schemas.microsoft.com/office/drawing/2014/main" val="154551008"/>
                  </a:ext>
                </a:extLst>
              </a:tr>
              <a:tr h="569612">
                <a:tc>
                  <a:txBody>
                    <a:bodyPr/>
                    <a:lstStyle/>
                    <a:p>
                      <a:pPr marL="0" marR="0">
                        <a:lnSpc>
                          <a:spcPct val="200000"/>
                        </a:lnSpc>
                        <a:spcBef>
                          <a:spcPts val="0"/>
                        </a:spcBef>
                        <a:spcAft>
                          <a:spcPts val="0"/>
                        </a:spcAft>
                      </a:pPr>
                      <a:r>
                        <a:rPr lang="es-EC" sz="1400">
                          <a:effectLst/>
                        </a:rPr>
                        <a:t>Amarilla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a:effectLst/>
                        </a:rPr>
                        <a:t>157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dirty="0">
                          <a:effectLst/>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a:effectLst/>
                        </a:rPr>
                        <a:t>249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extLst>
                  <a:ext uri="{0D108BD9-81ED-4DB2-BD59-A6C34878D82A}">
                    <a16:rowId xmlns:a16="http://schemas.microsoft.com/office/drawing/2014/main" val="2277617046"/>
                  </a:ext>
                </a:extLst>
              </a:tr>
              <a:tr h="569612">
                <a:tc>
                  <a:txBody>
                    <a:bodyPr/>
                    <a:lstStyle/>
                    <a:p>
                      <a:pPr marL="0" marR="0">
                        <a:lnSpc>
                          <a:spcPct val="200000"/>
                        </a:lnSpc>
                        <a:spcBef>
                          <a:spcPts val="0"/>
                        </a:spcBef>
                        <a:spcAft>
                          <a:spcPts val="0"/>
                        </a:spcAft>
                      </a:pPr>
                      <a:r>
                        <a:rPr lang="es-EC" sz="1400">
                          <a:effectLst/>
                        </a:rPr>
                        <a:t>Roja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a:effectLst/>
                        </a:rPr>
                        <a:t>88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dirty="0">
                          <a:effectLst/>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dirty="0">
                          <a:effectLst/>
                        </a:rPr>
                        <a:t>143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extLst>
                  <a:ext uri="{0D108BD9-81ED-4DB2-BD59-A6C34878D82A}">
                    <a16:rowId xmlns:a16="http://schemas.microsoft.com/office/drawing/2014/main" val="3490637097"/>
                  </a:ext>
                </a:extLst>
              </a:tr>
              <a:tr h="569612">
                <a:tc>
                  <a:txBody>
                    <a:bodyPr/>
                    <a:lstStyle/>
                    <a:p>
                      <a:pPr marL="0" marR="0">
                        <a:lnSpc>
                          <a:spcPct val="200000"/>
                        </a:lnSpc>
                        <a:spcBef>
                          <a:spcPts val="0"/>
                        </a:spcBef>
                        <a:spcAft>
                          <a:spcPts val="0"/>
                        </a:spcAft>
                      </a:pPr>
                      <a:r>
                        <a:rPr lang="es-EC" sz="1400">
                          <a:effectLst/>
                        </a:rPr>
                        <a:t>Azul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a:effectLst/>
                        </a:rPr>
                        <a:t>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dirty="0">
                          <a:effectLst/>
                        </a:rPr>
                        <a:t>19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dirty="0">
                          <a:effectLst/>
                        </a:rPr>
                        <a:t>118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extLst>
                  <a:ext uri="{0D108BD9-81ED-4DB2-BD59-A6C34878D82A}">
                    <a16:rowId xmlns:a16="http://schemas.microsoft.com/office/drawing/2014/main" val="3173196813"/>
                  </a:ext>
                </a:extLst>
              </a:tr>
              <a:tr h="569612">
                <a:tc>
                  <a:txBody>
                    <a:bodyPr/>
                    <a:lstStyle/>
                    <a:p>
                      <a:pPr marL="0" marR="0">
                        <a:lnSpc>
                          <a:spcPct val="200000"/>
                        </a:lnSpc>
                        <a:spcBef>
                          <a:spcPts val="0"/>
                        </a:spcBef>
                        <a:spcAft>
                          <a:spcPts val="0"/>
                        </a:spcAft>
                      </a:pPr>
                      <a:r>
                        <a:rPr lang="es-EC" sz="1400" dirty="0">
                          <a:effectLst/>
                        </a:rPr>
                        <a:t>Suma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a:effectLst/>
                        </a:rPr>
                        <a:t>320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a:effectLst/>
                        </a:rPr>
                        <a:t>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a:txBody>
                    <a:bodyPr/>
                    <a:lstStyle/>
                    <a:p>
                      <a:pPr marL="0" marR="0" algn="ctr">
                        <a:lnSpc>
                          <a:spcPct val="200000"/>
                        </a:lnSpc>
                        <a:spcBef>
                          <a:spcPts val="0"/>
                        </a:spcBef>
                        <a:spcAft>
                          <a:spcPts val="0"/>
                        </a:spcAft>
                      </a:pPr>
                      <a:r>
                        <a:rPr lang="es-EC" sz="1400" dirty="0">
                          <a:effectLst/>
                        </a:rPr>
                        <a:t>510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extLst>
                  <a:ext uri="{0D108BD9-81ED-4DB2-BD59-A6C34878D82A}">
                    <a16:rowId xmlns:a16="http://schemas.microsoft.com/office/drawing/2014/main" val="2156158860"/>
                  </a:ext>
                </a:extLst>
              </a:tr>
              <a:tr h="1234042">
                <a:tc>
                  <a:txBody>
                    <a:bodyPr/>
                    <a:lstStyle/>
                    <a:p>
                      <a:pPr marL="0" marR="0">
                        <a:lnSpc>
                          <a:spcPct val="200000"/>
                        </a:lnSpc>
                        <a:spcBef>
                          <a:spcPts val="0"/>
                        </a:spcBef>
                        <a:spcAft>
                          <a:spcPts val="0"/>
                        </a:spcAft>
                      </a:pPr>
                      <a:r>
                        <a:rPr lang="es-EC" sz="1400">
                          <a:effectLst/>
                        </a:rPr>
                        <a:t>Total, de rampas y esquinas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gridSpan="2">
                  <a:txBody>
                    <a:bodyPr/>
                    <a:lstStyle/>
                    <a:p>
                      <a:pPr marL="0" marR="0" algn="ctr">
                        <a:lnSpc>
                          <a:spcPct val="200000"/>
                        </a:lnSpc>
                        <a:spcBef>
                          <a:spcPts val="0"/>
                        </a:spcBef>
                        <a:spcAft>
                          <a:spcPts val="0"/>
                        </a:spcAft>
                      </a:pPr>
                      <a:r>
                        <a:rPr lang="es-EC" sz="1400">
                          <a:effectLst/>
                        </a:rPr>
                        <a:t>356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6646" marR="56646" marT="0" marB="0"/>
                </a:tc>
                <a:tc hMerge="1">
                  <a:txBody>
                    <a:bodyPr/>
                    <a:lstStyle/>
                    <a:p>
                      <a:endParaRPr lang="es-EC"/>
                    </a:p>
                  </a:txBody>
                  <a:tcPr/>
                </a:tc>
                <a:tc>
                  <a:txBody>
                    <a:bodyPr/>
                    <a:lstStyle/>
                    <a:p>
                      <a:pPr marL="0" marR="0">
                        <a:lnSpc>
                          <a:spcPct val="107000"/>
                        </a:lnSpc>
                        <a:spcBef>
                          <a:spcPts val="0"/>
                        </a:spcBef>
                        <a:spcAft>
                          <a:spcPts val="80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95904416"/>
                  </a:ext>
                </a:extLst>
              </a:tr>
            </a:tbl>
          </a:graphicData>
        </a:graphic>
      </p:graphicFrame>
    </p:spTree>
    <p:extLst>
      <p:ext uri="{BB962C8B-B14F-4D97-AF65-F5344CB8AC3E}">
        <p14:creationId xmlns:p14="http://schemas.microsoft.com/office/powerpoint/2010/main" val="3468775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4116-153A-47AD-B8E4-E3AC86E6D86B}"/>
              </a:ext>
            </a:extLst>
          </p:cNvPr>
          <p:cNvSpPr>
            <a:spLocks noGrp="1"/>
          </p:cNvSpPr>
          <p:nvPr>
            <p:ph type="title"/>
          </p:nvPr>
        </p:nvSpPr>
        <p:spPr/>
        <p:txBody>
          <a:bodyPr/>
          <a:lstStyle/>
          <a:p>
            <a:r>
              <a:rPr lang="en-US" b="1" spc="0" dirty="0">
                <a:ln w="22225">
                  <a:solidFill>
                    <a:schemeClr val="accent2"/>
                  </a:solidFill>
                  <a:prstDash val="solid"/>
                </a:ln>
                <a:solidFill>
                  <a:schemeClr val="accent1"/>
                </a:solidFill>
              </a:rPr>
              <a:t>Graficacion del </a:t>
            </a:r>
            <a:r>
              <a:rPr lang="en-US" b="1" spc="0" dirty="0" err="1">
                <a:ln w="22225">
                  <a:solidFill>
                    <a:schemeClr val="accent2"/>
                  </a:solidFill>
                  <a:prstDash val="solid"/>
                </a:ln>
                <a:solidFill>
                  <a:schemeClr val="accent1"/>
                </a:solidFill>
              </a:rPr>
              <a:t>mapa</a:t>
            </a:r>
            <a:r>
              <a:rPr lang="en-US" b="1" spc="0" dirty="0">
                <a:ln w="22225">
                  <a:solidFill>
                    <a:schemeClr val="accent2"/>
                  </a:solidFill>
                  <a:prstDash val="solid"/>
                </a:ln>
                <a:solidFill>
                  <a:schemeClr val="accent1"/>
                </a:solidFill>
              </a:rPr>
              <a:t> </a:t>
            </a:r>
            <a:r>
              <a:rPr lang="en-US" b="1" spc="0" dirty="0" err="1">
                <a:ln w="22225">
                  <a:solidFill>
                    <a:schemeClr val="accent2"/>
                  </a:solidFill>
                  <a:prstDash val="solid"/>
                </a:ln>
                <a:solidFill>
                  <a:schemeClr val="accent1"/>
                </a:solidFill>
              </a:rPr>
              <a:t>en</a:t>
            </a:r>
            <a:r>
              <a:rPr lang="en-US" b="1" spc="0" dirty="0">
                <a:ln w="22225">
                  <a:solidFill>
                    <a:schemeClr val="accent2"/>
                  </a:solidFill>
                  <a:prstDash val="solid"/>
                </a:ln>
                <a:solidFill>
                  <a:schemeClr val="accent1"/>
                </a:solidFill>
              </a:rPr>
              <a:t> </a:t>
            </a:r>
            <a:r>
              <a:rPr lang="en-US" b="1" spc="0" dirty="0" err="1">
                <a:ln w="22225">
                  <a:solidFill>
                    <a:schemeClr val="accent2"/>
                  </a:solidFill>
                  <a:prstDash val="solid"/>
                </a:ln>
                <a:solidFill>
                  <a:schemeClr val="accent1"/>
                </a:solidFill>
              </a:rPr>
              <a:t>Grafos</a:t>
            </a:r>
            <a:endParaRPr lang="es-EC" dirty="0"/>
          </a:p>
        </p:txBody>
      </p:sp>
      <p:sp>
        <p:nvSpPr>
          <p:cNvPr id="4" name="Content Placeholder 3">
            <a:extLst>
              <a:ext uri="{FF2B5EF4-FFF2-40B4-BE49-F238E27FC236}">
                <a16:creationId xmlns:a16="http://schemas.microsoft.com/office/drawing/2014/main" id="{D837A711-49DA-4C5A-8E8F-61985587D647}"/>
              </a:ext>
            </a:extLst>
          </p:cNvPr>
          <p:cNvSpPr>
            <a:spLocks noGrp="1"/>
          </p:cNvSpPr>
          <p:nvPr>
            <p:ph sz="half" idx="2"/>
          </p:nvPr>
        </p:nvSpPr>
        <p:spPr/>
        <p:txBody>
          <a:bodyPr/>
          <a:lstStyle/>
          <a:p>
            <a:pPr marL="0" indent="0">
              <a:buNone/>
            </a:pPr>
            <a:r>
              <a:rPr lang="en-US" dirty="0"/>
              <a:t>Se </a:t>
            </a:r>
            <a:r>
              <a:rPr lang="en-US" dirty="0" err="1"/>
              <a:t>utilizó</a:t>
            </a:r>
            <a:r>
              <a:rPr lang="en-US" dirty="0"/>
              <a:t> una </a:t>
            </a:r>
            <a:r>
              <a:rPr lang="en-US" dirty="0" err="1"/>
              <a:t>herramienta</a:t>
            </a:r>
            <a:r>
              <a:rPr lang="en-US" dirty="0"/>
              <a:t> </a:t>
            </a:r>
            <a:r>
              <a:rPr lang="en-US" dirty="0" err="1"/>
              <a:t>llamada</a:t>
            </a:r>
            <a:r>
              <a:rPr lang="en-US" dirty="0"/>
              <a:t> </a:t>
            </a:r>
            <a:r>
              <a:rPr lang="en-US" dirty="0" err="1"/>
              <a:t>Grafos</a:t>
            </a:r>
            <a:r>
              <a:rPr lang="en-US" dirty="0"/>
              <a:t>, para </a:t>
            </a:r>
          </a:p>
          <a:p>
            <a:pPr marL="0" indent="0">
              <a:buNone/>
            </a:pPr>
            <a:r>
              <a:rPr lang="en-US" dirty="0" err="1"/>
              <a:t>graficar</a:t>
            </a:r>
            <a:r>
              <a:rPr lang="en-US" dirty="0"/>
              <a:t> el </a:t>
            </a:r>
            <a:r>
              <a:rPr lang="en-US" dirty="0" err="1"/>
              <a:t>grafo</a:t>
            </a:r>
            <a:r>
              <a:rPr lang="en-US" dirty="0"/>
              <a:t> del </a:t>
            </a:r>
            <a:r>
              <a:rPr lang="en-US" dirty="0" err="1"/>
              <a:t>mapa</a:t>
            </a:r>
            <a:r>
              <a:rPr lang="en-US" dirty="0"/>
              <a:t>.</a:t>
            </a:r>
            <a:endParaRPr lang="es-EC" dirty="0"/>
          </a:p>
        </p:txBody>
      </p:sp>
      <p:sp>
        <p:nvSpPr>
          <p:cNvPr id="5" name="Slide Number Placeholder 4">
            <a:extLst>
              <a:ext uri="{FF2B5EF4-FFF2-40B4-BE49-F238E27FC236}">
                <a16:creationId xmlns:a16="http://schemas.microsoft.com/office/drawing/2014/main" id="{84868821-EFBA-479C-B7D8-7E3CDAE8FE13}"/>
              </a:ext>
            </a:extLst>
          </p:cNvPr>
          <p:cNvSpPr>
            <a:spLocks noGrp="1"/>
          </p:cNvSpPr>
          <p:nvPr>
            <p:ph type="sldNum" sz="quarter" idx="12"/>
          </p:nvPr>
        </p:nvSpPr>
        <p:spPr/>
        <p:txBody>
          <a:bodyPr/>
          <a:lstStyle/>
          <a:p>
            <a:fld id="{6FF9F0C5-380F-41C2-899A-BAC0F0927E16}" type="slidenum">
              <a:rPr lang="en-US" smtClean="0"/>
              <a:t>17</a:t>
            </a:fld>
            <a:endParaRPr lang="en-US" dirty="0"/>
          </a:p>
        </p:txBody>
      </p:sp>
      <p:pic>
        <p:nvPicPr>
          <p:cNvPr id="6" name="Content Placeholder 5">
            <a:extLst>
              <a:ext uri="{FF2B5EF4-FFF2-40B4-BE49-F238E27FC236}">
                <a16:creationId xmlns:a16="http://schemas.microsoft.com/office/drawing/2014/main" id="{2F87DF96-36B2-4242-869D-889A020C55DD}"/>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65539" y="1737360"/>
            <a:ext cx="4359029" cy="4022725"/>
          </a:xfrm>
          <a:prstGeom prst="rect">
            <a:avLst/>
          </a:prstGeom>
          <a:noFill/>
          <a:ln>
            <a:noFill/>
          </a:ln>
        </p:spPr>
      </p:pic>
      <p:pic>
        <p:nvPicPr>
          <p:cNvPr id="7" name="Picture 6">
            <a:extLst>
              <a:ext uri="{FF2B5EF4-FFF2-40B4-BE49-F238E27FC236}">
                <a16:creationId xmlns:a16="http://schemas.microsoft.com/office/drawing/2014/main" id="{E1514DB5-22AB-43F2-93A5-4BAA18969A84}"/>
              </a:ext>
            </a:extLst>
          </p:cNvPr>
          <p:cNvPicPr>
            <a:picLocks noChangeAspect="1"/>
          </p:cNvPicPr>
          <p:nvPr/>
        </p:nvPicPr>
        <p:blipFill>
          <a:blip r:embed="rId4"/>
          <a:stretch>
            <a:fillRect/>
          </a:stretch>
        </p:blipFill>
        <p:spPr>
          <a:xfrm>
            <a:off x="6217920" y="2813450"/>
            <a:ext cx="4730461" cy="2800464"/>
          </a:xfrm>
          <a:prstGeom prst="rect">
            <a:avLst/>
          </a:prstGeom>
        </p:spPr>
      </p:pic>
    </p:spTree>
    <p:extLst>
      <p:ext uri="{BB962C8B-B14F-4D97-AF65-F5344CB8AC3E}">
        <p14:creationId xmlns:p14="http://schemas.microsoft.com/office/powerpoint/2010/main" val="2076821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25C-316F-47F7-97DE-26611926A924}"/>
              </a:ext>
            </a:extLst>
          </p:cNvPr>
          <p:cNvSpPr>
            <a:spLocks noGrp="1"/>
          </p:cNvSpPr>
          <p:nvPr>
            <p:ph type="title"/>
          </p:nvPr>
        </p:nvSpPr>
        <p:spPr/>
        <p:txBody>
          <a:bodyPr/>
          <a:lstStyle/>
          <a:p>
            <a:r>
              <a:rPr lang="en-US" b="1" spc="0" dirty="0">
                <a:ln w="22225">
                  <a:solidFill>
                    <a:schemeClr val="accent2"/>
                  </a:solidFill>
                  <a:prstDash val="solid"/>
                </a:ln>
                <a:solidFill>
                  <a:schemeClr val="accent1"/>
                </a:solidFill>
              </a:rPr>
              <a:t>Matrices</a:t>
            </a:r>
            <a:endParaRPr lang="es-EC" b="1" spc="0" dirty="0">
              <a:ln w="22225">
                <a:solidFill>
                  <a:schemeClr val="accent2"/>
                </a:solidFill>
                <a:prstDash val="solid"/>
              </a:ln>
              <a:solidFill>
                <a:schemeClr val="accent1"/>
              </a:solidFill>
            </a:endParaRPr>
          </a:p>
        </p:txBody>
      </p:sp>
      <p:sp>
        <p:nvSpPr>
          <p:cNvPr id="3" name="Content Placeholder 2">
            <a:extLst>
              <a:ext uri="{FF2B5EF4-FFF2-40B4-BE49-F238E27FC236}">
                <a16:creationId xmlns:a16="http://schemas.microsoft.com/office/drawing/2014/main" id="{6DF06B23-A945-403F-8BEA-9B23D8FE672D}"/>
              </a:ext>
            </a:extLst>
          </p:cNvPr>
          <p:cNvSpPr>
            <a:spLocks noGrp="1"/>
          </p:cNvSpPr>
          <p:nvPr>
            <p:ph sz="half" idx="1"/>
          </p:nvPr>
        </p:nvSpPr>
        <p:spPr/>
        <p:txBody>
          <a:bodyPr/>
          <a:lstStyle/>
          <a:p>
            <a:r>
              <a:rPr lang="en-US" b="1" dirty="0" err="1"/>
              <a:t>Matriz</a:t>
            </a:r>
            <a:r>
              <a:rPr lang="en-US" b="1" dirty="0"/>
              <a:t> de </a:t>
            </a:r>
            <a:r>
              <a:rPr lang="en-US" b="1" dirty="0" err="1"/>
              <a:t>Distancias</a:t>
            </a:r>
            <a:endParaRPr lang="en-US" b="1" dirty="0"/>
          </a:p>
          <a:p>
            <a:endParaRPr lang="es-EC" dirty="0"/>
          </a:p>
        </p:txBody>
      </p:sp>
      <p:sp>
        <p:nvSpPr>
          <p:cNvPr id="4" name="Content Placeholder 3">
            <a:extLst>
              <a:ext uri="{FF2B5EF4-FFF2-40B4-BE49-F238E27FC236}">
                <a16:creationId xmlns:a16="http://schemas.microsoft.com/office/drawing/2014/main" id="{02C92D2E-F79A-4A12-9F2D-B991F3EC7D89}"/>
              </a:ext>
            </a:extLst>
          </p:cNvPr>
          <p:cNvSpPr>
            <a:spLocks noGrp="1"/>
          </p:cNvSpPr>
          <p:nvPr>
            <p:ph sz="half" idx="2"/>
          </p:nvPr>
        </p:nvSpPr>
        <p:spPr/>
        <p:txBody>
          <a:bodyPr/>
          <a:lstStyle/>
          <a:p>
            <a:r>
              <a:rPr lang="en-US" b="1" dirty="0" err="1"/>
              <a:t>Matriz</a:t>
            </a:r>
            <a:r>
              <a:rPr lang="en-US" b="1" dirty="0"/>
              <a:t> de </a:t>
            </a:r>
            <a:r>
              <a:rPr lang="en-US" b="1" dirty="0" err="1"/>
              <a:t>Tiempos</a:t>
            </a:r>
            <a:endParaRPr lang="es-EC" b="1" dirty="0"/>
          </a:p>
        </p:txBody>
      </p:sp>
      <p:sp>
        <p:nvSpPr>
          <p:cNvPr id="5" name="Slide Number Placeholder 4">
            <a:extLst>
              <a:ext uri="{FF2B5EF4-FFF2-40B4-BE49-F238E27FC236}">
                <a16:creationId xmlns:a16="http://schemas.microsoft.com/office/drawing/2014/main" id="{EF541521-BD10-47B3-9159-DC28FF473AB4}"/>
              </a:ext>
            </a:extLst>
          </p:cNvPr>
          <p:cNvSpPr>
            <a:spLocks noGrp="1"/>
          </p:cNvSpPr>
          <p:nvPr>
            <p:ph type="sldNum" sz="quarter" idx="12"/>
          </p:nvPr>
        </p:nvSpPr>
        <p:spPr/>
        <p:txBody>
          <a:bodyPr/>
          <a:lstStyle/>
          <a:p>
            <a:fld id="{6FF9F0C5-380F-41C2-899A-BAC0F0927E16}" type="slidenum">
              <a:rPr lang="en-US" smtClean="0"/>
              <a:t>18</a:t>
            </a:fld>
            <a:endParaRPr lang="en-US" dirty="0"/>
          </a:p>
        </p:txBody>
      </p:sp>
      <p:pic>
        <p:nvPicPr>
          <p:cNvPr id="9" name="Picture 8">
            <a:extLst>
              <a:ext uri="{FF2B5EF4-FFF2-40B4-BE49-F238E27FC236}">
                <a16:creationId xmlns:a16="http://schemas.microsoft.com/office/drawing/2014/main" id="{E2A37976-197A-46A7-8007-FE2999028584}"/>
              </a:ext>
            </a:extLst>
          </p:cNvPr>
          <p:cNvPicPr/>
          <p:nvPr/>
        </p:nvPicPr>
        <p:blipFill>
          <a:blip r:embed="rId2"/>
          <a:stretch>
            <a:fillRect/>
          </a:stretch>
        </p:blipFill>
        <p:spPr>
          <a:xfrm>
            <a:off x="6126480" y="2507211"/>
            <a:ext cx="5373501" cy="2798436"/>
          </a:xfrm>
          <a:prstGeom prst="rect">
            <a:avLst/>
          </a:prstGeom>
        </p:spPr>
      </p:pic>
      <p:pic>
        <p:nvPicPr>
          <p:cNvPr id="10" name="Picture 9">
            <a:extLst>
              <a:ext uri="{FF2B5EF4-FFF2-40B4-BE49-F238E27FC236}">
                <a16:creationId xmlns:a16="http://schemas.microsoft.com/office/drawing/2014/main" id="{8F9B590F-F2D8-4FC9-9ECC-69B4D45449A0}"/>
              </a:ext>
            </a:extLst>
          </p:cNvPr>
          <p:cNvPicPr/>
          <p:nvPr/>
        </p:nvPicPr>
        <p:blipFill>
          <a:blip r:embed="rId3"/>
          <a:stretch>
            <a:fillRect/>
          </a:stretch>
        </p:blipFill>
        <p:spPr>
          <a:xfrm>
            <a:off x="228599" y="2507211"/>
            <a:ext cx="5396024" cy="2798436"/>
          </a:xfrm>
          <a:prstGeom prst="rect">
            <a:avLst/>
          </a:prstGeom>
        </p:spPr>
      </p:pic>
    </p:spTree>
    <p:extLst>
      <p:ext uri="{BB962C8B-B14F-4D97-AF65-F5344CB8AC3E}">
        <p14:creationId xmlns:p14="http://schemas.microsoft.com/office/powerpoint/2010/main" val="4017247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IX Implementación </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42" name="Picture 2" descr="Resultado de imagen para node j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981" y="1969346"/>
            <a:ext cx="2919307" cy="291930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a:extLst>
              <a:ext uri="{FF2B5EF4-FFF2-40B4-BE49-F238E27FC236}">
                <a16:creationId xmlns:a16="http://schemas.microsoft.com/office/drawing/2014/main" id="{48800FA8-603B-4EF0-9205-A33738C58977}"/>
              </a:ext>
            </a:extLst>
          </p:cNvPr>
          <p:cNvSpPr txBox="1">
            <a:spLocks/>
          </p:cNvSpPr>
          <p:nvPr/>
        </p:nvSpPr>
        <p:spPr>
          <a:xfrm>
            <a:off x="1097280" y="1764753"/>
            <a:ext cx="2035387" cy="6938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es-EC" sz="2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Herramientas</a:t>
            </a:r>
          </a:p>
        </p:txBody>
      </p:sp>
      <p:pic>
        <p:nvPicPr>
          <p:cNvPr id="3" name="Picture 2">
            <a:extLst>
              <a:ext uri="{FF2B5EF4-FFF2-40B4-BE49-F238E27FC236}">
                <a16:creationId xmlns:a16="http://schemas.microsoft.com/office/drawing/2014/main" id="{66E8E28E-CF1A-4545-830C-89331E02666C}"/>
              </a:ext>
            </a:extLst>
          </p:cNvPr>
          <p:cNvPicPr>
            <a:picLocks noChangeAspect="1"/>
          </p:cNvPicPr>
          <p:nvPr/>
        </p:nvPicPr>
        <p:blipFill>
          <a:blip r:embed="rId4"/>
          <a:stretch>
            <a:fillRect/>
          </a:stretch>
        </p:blipFill>
        <p:spPr>
          <a:xfrm>
            <a:off x="401482" y="3428999"/>
            <a:ext cx="2632499" cy="2632499"/>
          </a:xfrm>
          <a:prstGeom prst="rect">
            <a:avLst/>
          </a:prstGeom>
        </p:spPr>
      </p:pic>
      <p:pic>
        <p:nvPicPr>
          <p:cNvPr id="5" name="Picture 4">
            <a:extLst>
              <a:ext uri="{FF2B5EF4-FFF2-40B4-BE49-F238E27FC236}">
                <a16:creationId xmlns:a16="http://schemas.microsoft.com/office/drawing/2014/main" id="{1CDE3AC6-53BB-4807-9745-1C0759467161}"/>
              </a:ext>
            </a:extLst>
          </p:cNvPr>
          <p:cNvPicPr>
            <a:picLocks noChangeAspect="1"/>
          </p:cNvPicPr>
          <p:nvPr/>
        </p:nvPicPr>
        <p:blipFill>
          <a:blip r:embed="rId5"/>
          <a:stretch>
            <a:fillRect/>
          </a:stretch>
        </p:blipFill>
        <p:spPr>
          <a:xfrm>
            <a:off x="6064418" y="1883996"/>
            <a:ext cx="5006593" cy="2632499"/>
          </a:xfrm>
          <a:prstGeom prst="rect">
            <a:avLst/>
          </a:prstGeom>
        </p:spPr>
      </p:pic>
      <p:pic>
        <p:nvPicPr>
          <p:cNvPr id="6" name="Picture 5">
            <a:extLst>
              <a:ext uri="{FF2B5EF4-FFF2-40B4-BE49-F238E27FC236}">
                <a16:creationId xmlns:a16="http://schemas.microsoft.com/office/drawing/2014/main" id="{DA21BA5E-C32B-45D0-B5F0-6F7894899531}"/>
              </a:ext>
            </a:extLst>
          </p:cNvPr>
          <p:cNvPicPr>
            <a:picLocks noChangeAspect="1"/>
          </p:cNvPicPr>
          <p:nvPr/>
        </p:nvPicPr>
        <p:blipFill>
          <a:blip r:embed="rId6"/>
          <a:stretch>
            <a:fillRect/>
          </a:stretch>
        </p:blipFill>
        <p:spPr>
          <a:xfrm>
            <a:off x="6894150" y="4481701"/>
            <a:ext cx="3314700" cy="1381125"/>
          </a:xfrm>
          <a:prstGeom prst="rect">
            <a:avLst/>
          </a:prstGeom>
        </p:spPr>
      </p:pic>
    </p:spTree>
    <p:extLst>
      <p:ext uri="{BB962C8B-B14F-4D97-AF65-F5344CB8AC3E}">
        <p14:creationId xmlns:p14="http://schemas.microsoft.com/office/powerpoint/2010/main" val="2078740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0347" y="116562"/>
            <a:ext cx="10058400" cy="1450757"/>
          </a:xfrm>
        </p:spPr>
        <p:txBody>
          <a:bodyPr/>
          <a:lstStyle/>
          <a:p>
            <a:r>
              <a:rPr lang="en-US" b="1" dirty="0"/>
              <a:t>Agenda</a:t>
            </a:r>
          </a:p>
        </p:txBody>
      </p:sp>
      <p:sp>
        <p:nvSpPr>
          <p:cNvPr id="3" name="2 Marcador de contenido"/>
          <p:cNvSpPr>
            <a:spLocks noGrp="1"/>
          </p:cNvSpPr>
          <p:nvPr>
            <p:ph sz="quarter" idx="1"/>
          </p:nvPr>
        </p:nvSpPr>
        <p:spPr>
          <a:xfrm>
            <a:off x="1080347" y="1733405"/>
            <a:ext cx="8227391" cy="4351996"/>
          </a:xfrm>
        </p:spPr>
        <p:txBody>
          <a:bodyPr>
            <a:noAutofit/>
          </a:bodyPr>
          <a:lstStyle/>
          <a:p>
            <a:pPr marL="514350" indent="-514350">
              <a:buFont typeface="+mj-lt"/>
              <a:buAutoNum type="romanUcPeriod"/>
            </a:pPr>
            <a:r>
              <a:rPr lang="es-EC" sz="1800" dirty="0"/>
              <a:t>  Antecedentes</a:t>
            </a:r>
          </a:p>
          <a:p>
            <a:pPr marL="514350" indent="-514350">
              <a:buFont typeface="+mj-lt"/>
              <a:buAutoNum type="romanUcPeriod"/>
            </a:pPr>
            <a:r>
              <a:rPr lang="es-EC" sz="1800" dirty="0"/>
              <a:t>  Problemática</a:t>
            </a:r>
          </a:p>
          <a:p>
            <a:pPr marL="514350" indent="-514350">
              <a:buFont typeface="+mj-lt"/>
              <a:buAutoNum type="romanUcPeriod"/>
            </a:pPr>
            <a:r>
              <a:rPr lang="es-EC" sz="1800" dirty="0"/>
              <a:t>  Justificación</a:t>
            </a:r>
          </a:p>
          <a:p>
            <a:pPr marL="514350" indent="-514350">
              <a:buFont typeface="+mj-lt"/>
              <a:buAutoNum type="romanUcPeriod"/>
            </a:pPr>
            <a:r>
              <a:rPr lang="es-EC" sz="1800" dirty="0"/>
              <a:t>  Objetivos</a:t>
            </a:r>
          </a:p>
          <a:p>
            <a:pPr marL="514350" indent="-514350">
              <a:buFont typeface="+mj-lt"/>
              <a:buAutoNum type="romanUcPeriod"/>
            </a:pPr>
            <a:r>
              <a:rPr lang="es-EC" sz="1800" dirty="0"/>
              <a:t>  Accesibilidad Urbana</a:t>
            </a:r>
          </a:p>
          <a:p>
            <a:pPr marL="514350" indent="-514350">
              <a:buFont typeface="+mj-lt"/>
              <a:buAutoNum type="romanUcPeriod"/>
            </a:pPr>
            <a:r>
              <a:rPr lang="es-EC" sz="1800" dirty="0"/>
              <a:t>  Fundamentos de la teoría de Grafos</a:t>
            </a:r>
          </a:p>
          <a:p>
            <a:pPr marL="514350" indent="-514350">
              <a:buFont typeface="+mj-lt"/>
              <a:buAutoNum type="romanUcPeriod"/>
            </a:pPr>
            <a:r>
              <a:rPr lang="es-EC" sz="1800" dirty="0"/>
              <a:t>  PWA</a:t>
            </a:r>
          </a:p>
          <a:p>
            <a:pPr marL="514350" indent="-514350">
              <a:buFont typeface="+mj-lt"/>
              <a:buAutoNum type="romanUcPeriod"/>
            </a:pPr>
            <a:r>
              <a:rPr lang="es-EC" sz="1800" dirty="0"/>
              <a:t>  Recolección de Datos</a:t>
            </a:r>
          </a:p>
          <a:p>
            <a:pPr marL="514350" indent="-514350">
              <a:buFont typeface="+mj-lt"/>
              <a:buAutoNum type="romanUcPeriod"/>
            </a:pPr>
            <a:r>
              <a:rPr lang="es-EC" sz="1800" dirty="0"/>
              <a:t>  Implementación</a:t>
            </a:r>
          </a:p>
          <a:p>
            <a:pPr marL="514350" indent="-514350">
              <a:buFont typeface="+mj-lt"/>
              <a:buAutoNum type="romanUcPeriod"/>
            </a:pPr>
            <a:r>
              <a:rPr lang="es-EC" sz="1800" dirty="0"/>
              <a:t>  Pruebas y evaluación de resultados</a:t>
            </a:r>
          </a:p>
          <a:p>
            <a:pPr marL="514350" indent="-514350">
              <a:buFont typeface="+mj-lt"/>
              <a:buAutoNum type="romanUcPeriod"/>
            </a:pPr>
            <a:r>
              <a:rPr lang="es-EC" sz="1800" dirty="0"/>
              <a:t>  Conclusiones y recomendaciones</a:t>
            </a:r>
            <a:endParaRPr lang="en-US" sz="1800" dirty="0"/>
          </a:p>
        </p:txBody>
      </p:sp>
      <p:sp>
        <p:nvSpPr>
          <p:cNvPr id="4" name="Marcador de número de diapositiva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211" y="728190"/>
            <a:ext cx="2539442" cy="65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3944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4"/>
            <a:ext cx="10726420" cy="914876"/>
          </a:xfrm>
        </p:spPr>
        <p:txBody>
          <a:bodyPr/>
          <a:lstStyle/>
          <a:p>
            <a:r>
              <a:rPr lang="es-EC" b="1" spc="0" dirty="0">
                <a:ln w="22225">
                  <a:solidFill>
                    <a:schemeClr val="accent2"/>
                  </a:solidFill>
                  <a:prstDash val="solid"/>
                </a:ln>
                <a:solidFill>
                  <a:schemeClr val="accent1"/>
                </a:solidFill>
              </a:rPr>
              <a:t>Diagrama de arquitectura</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C826A1F-6924-4D25-9DBE-D67E04F8F695}"/>
              </a:ext>
            </a:extLst>
          </p:cNvPr>
          <p:cNvPicPr/>
          <p:nvPr/>
        </p:nvPicPr>
        <p:blipFill>
          <a:blip r:embed="rId3"/>
          <a:stretch>
            <a:fillRect/>
          </a:stretch>
        </p:blipFill>
        <p:spPr>
          <a:xfrm>
            <a:off x="1986517" y="1286540"/>
            <a:ext cx="7550888" cy="4848446"/>
          </a:xfrm>
          <a:prstGeom prst="rect">
            <a:avLst/>
          </a:prstGeom>
        </p:spPr>
      </p:pic>
    </p:spTree>
    <p:extLst>
      <p:ext uri="{BB962C8B-B14F-4D97-AF65-F5344CB8AC3E}">
        <p14:creationId xmlns:p14="http://schemas.microsoft.com/office/powerpoint/2010/main" val="3592757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4"/>
            <a:ext cx="10726420" cy="840448"/>
          </a:xfrm>
        </p:spPr>
        <p:txBody>
          <a:bodyPr/>
          <a:lstStyle/>
          <a:p>
            <a:r>
              <a:rPr lang="es-EC" b="1" spc="0" dirty="0">
                <a:ln w="22225">
                  <a:solidFill>
                    <a:schemeClr val="accent2"/>
                  </a:solidFill>
                  <a:prstDash val="solid"/>
                </a:ln>
                <a:solidFill>
                  <a:schemeClr val="accent1"/>
                </a:solidFill>
              </a:rPr>
              <a:t>Diagramas de secuencia</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B457D98-8963-4B52-8279-A9F35FD42148}"/>
              </a:ext>
            </a:extLst>
          </p:cNvPr>
          <p:cNvPicPr/>
          <p:nvPr/>
        </p:nvPicPr>
        <p:blipFill>
          <a:blip r:embed="rId3"/>
          <a:stretch>
            <a:fillRect/>
          </a:stretch>
        </p:blipFill>
        <p:spPr>
          <a:xfrm>
            <a:off x="215900" y="1599626"/>
            <a:ext cx="5972810" cy="4536440"/>
          </a:xfrm>
          <a:prstGeom prst="rect">
            <a:avLst/>
          </a:prstGeom>
        </p:spPr>
      </p:pic>
      <p:pic>
        <p:nvPicPr>
          <p:cNvPr id="7" name="Picture 6">
            <a:extLst>
              <a:ext uri="{FF2B5EF4-FFF2-40B4-BE49-F238E27FC236}">
                <a16:creationId xmlns:a16="http://schemas.microsoft.com/office/drawing/2014/main" id="{BD9368F0-1C9C-481F-98F1-43BEB70AB275}"/>
              </a:ext>
            </a:extLst>
          </p:cNvPr>
          <p:cNvPicPr/>
          <p:nvPr/>
        </p:nvPicPr>
        <p:blipFill>
          <a:blip r:embed="rId4"/>
          <a:stretch>
            <a:fillRect/>
          </a:stretch>
        </p:blipFill>
        <p:spPr>
          <a:xfrm>
            <a:off x="6096000" y="1599626"/>
            <a:ext cx="5536019" cy="4607426"/>
          </a:xfrm>
          <a:prstGeom prst="rect">
            <a:avLst/>
          </a:prstGeom>
        </p:spPr>
      </p:pic>
    </p:spTree>
    <p:extLst>
      <p:ext uri="{BB962C8B-B14F-4D97-AF65-F5344CB8AC3E}">
        <p14:creationId xmlns:p14="http://schemas.microsoft.com/office/powerpoint/2010/main" val="939349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0F24-940F-4CB6-A7C3-802794E6E95B}"/>
              </a:ext>
            </a:extLst>
          </p:cNvPr>
          <p:cNvSpPr>
            <a:spLocks noGrp="1"/>
          </p:cNvSpPr>
          <p:nvPr>
            <p:ph type="title"/>
          </p:nvPr>
        </p:nvSpPr>
        <p:spPr>
          <a:xfrm>
            <a:off x="1097280" y="286604"/>
            <a:ext cx="10058400" cy="694354"/>
          </a:xfrm>
        </p:spPr>
        <p:txBody>
          <a:bodyPr>
            <a:normAutofit fontScale="90000"/>
          </a:bodyPr>
          <a:lstStyle/>
          <a:p>
            <a:r>
              <a:rPr lang="en-US" b="1" spc="0" dirty="0" err="1">
                <a:ln w="22225">
                  <a:solidFill>
                    <a:schemeClr val="accent2"/>
                  </a:solidFill>
                  <a:prstDash val="solid"/>
                </a:ln>
                <a:solidFill>
                  <a:schemeClr val="accent1"/>
                </a:solidFill>
              </a:rPr>
              <a:t>Aplicaci</a:t>
            </a:r>
            <a:r>
              <a:rPr lang="es-EC" b="1" spc="0" dirty="0" err="1">
                <a:ln w="22225">
                  <a:solidFill>
                    <a:schemeClr val="accent2"/>
                  </a:solidFill>
                  <a:prstDash val="solid"/>
                </a:ln>
                <a:solidFill>
                  <a:schemeClr val="accent1"/>
                </a:solidFill>
              </a:rPr>
              <a:t>ó</a:t>
            </a:r>
            <a:r>
              <a:rPr lang="en-US" b="1" spc="0" dirty="0">
                <a:ln w="22225">
                  <a:solidFill>
                    <a:schemeClr val="accent2"/>
                  </a:solidFill>
                  <a:prstDash val="solid"/>
                </a:ln>
                <a:solidFill>
                  <a:schemeClr val="accent1"/>
                </a:solidFill>
              </a:rPr>
              <a:t>n</a:t>
            </a:r>
            <a:endParaRPr lang="es-EC" dirty="0"/>
          </a:p>
        </p:txBody>
      </p:sp>
      <p:sp>
        <p:nvSpPr>
          <p:cNvPr id="4" name="Slide Number Placeholder 3">
            <a:extLst>
              <a:ext uri="{FF2B5EF4-FFF2-40B4-BE49-F238E27FC236}">
                <a16:creationId xmlns:a16="http://schemas.microsoft.com/office/drawing/2014/main" id="{B308BC0B-4B28-4661-81FA-DE10359A508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Content Placeholder 4">
            <a:extLst>
              <a:ext uri="{FF2B5EF4-FFF2-40B4-BE49-F238E27FC236}">
                <a16:creationId xmlns:a16="http://schemas.microsoft.com/office/drawing/2014/main" id="{6A4DA2F1-7039-4E5A-B709-BD5A1214A36B}"/>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5743" y="1854318"/>
            <a:ext cx="2236317" cy="4022725"/>
          </a:xfrm>
          <a:prstGeom prst="rect">
            <a:avLst/>
          </a:prstGeom>
          <a:noFill/>
          <a:ln>
            <a:noFill/>
          </a:ln>
        </p:spPr>
      </p:pic>
      <p:pic>
        <p:nvPicPr>
          <p:cNvPr id="6" name="Picture 5">
            <a:extLst>
              <a:ext uri="{FF2B5EF4-FFF2-40B4-BE49-F238E27FC236}">
                <a16:creationId xmlns:a16="http://schemas.microsoft.com/office/drawing/2014/main" id="{8663233B-BCCC-4143-950D-97961A3FD624}"/>
              </a:ext>
            </a:extLst>
          </p:cNvPr>
          <p:cNvPicPr/>
          <p:nvPr/>
        </p:nvPicPr>
        <p:blipFill rotWithShape="1">
          <a:blip r:embed="rId4"/>
          <a:srcRect l="16203" t="14809" r="57006" b="2684"/>
          <a:stretch/>
        </p:blipFill>
        <p:spPr bwMode="auto">
          <a:xfrm>
            <a:off x="3710763" y="286604"/>
            <a:ext cx="4040371" cy="5944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9018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b="1" spc="0" dirty="0">
                <a:ln w="22225">
                  <a:solidFill>
                    <a:schemeClr val="accent2"/>
                  </a:solidFill>
                  <a:prstDash val="solid"/>
                </a:ln>
                <a:solidFill>
                  <a:schemeClr val="accent1"/>
                </a:solidFill>
              </a:rPr>
              <a:t>X. PRUEBAS Y EVALUACIÓN DE RESULTADOS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7BA15C22-60C6-48E9-935C-276FB0FEF154}"/>
              </a:ext>
            </a:extLst>
          </p:cNvPr>
          <p:cNvGraphicFramePr>
            <a:graphicFrameLocks noGrp="1"/>
          </p:cNvGraphicFramePr>
          <p:nvPr>
            <p:extLst>
              <p:ext uri="{D42A27DB-BD31-4B8C-83A1-F6EECF244321}">
                <p14:modId xmlns:p14="http://schemas.microsoft.com/office/powerpoint/2010/main" val="2981505537"/>
              </p:ext>
            </p:extLst>
          </p:nvPr>
        </p:nvGraphicFramePr>
        <p:xfrm>
          <a:off x="649669" y="1879135"/>
          <a:ext cx="5913156" cy="4074033"/>
        </p:xfrm>
        <a:graphic>
          <a:graphicData uri="http://schemas.openxmlformats.org/drawingml/2006/table">
            <a:tbl>
              <a:tblPr firstRow="1" firstCol="1" bandRow="1">
                <a:tableStyleId>{5C22544A-7EE6-4342-B048-85BDC9FD1C3A}</a:tableStyleId>
              </a:tblPr>
              <a:tblGrid>
                <a:gridCol w="942987">
                  <a:extLst>
                    <a:ext uri="{9D8B030D-6E8A-4147-A177-3AD203B41FA5}">
                      <a16:colId xmlns:a16="http://schemas.microsoft.com/office/drawing/2014/main" val="473205898"/>
                    </a:ext>
                  </a:extLst>
                </a:gridCol>
                <a:gridCol w="642488">
                  <a:extLst>
                    <a:ext uri="{9D8B030D-6E8A-4147-A177-3AD203B41FA5}">
                      <a16:colId xmlns:a16="http://schemas.microsoft.com/office/drawing/2014/main" val="3722407691"/>
                    </a:ext>
                  </a:extLst>
                </a:gridCol>
                <a:gridCol w="960589">
                  <a:extLst>
                    <a:ext uri="{9D8B030D-6E8A-4147-A177-3AD203B41FA5}">
                      <a16:colId xmlns:a16="http://schemas.microsoft.com/office/drawing/2014/main" val="11661510"/>
                    </a:ext>
                  </a:extLst>
                </a:gridCol>
                <a:gridCol w="759419">
                  <a:extLst>
                    <a:ext uri="{9D8B030D-6E8A-4147-A177-3AD203B41FA5}">
                      <a16:colId xmlns:a16="http://schemas.microsoft.com/office/drawing/2014/main" val="1850119653"/>
                    </a:ext>
                  </a:extLst>
                </a:gridCol>
                <a:gridCol w="887665">
                  <a:extLst>
                    <a:ext uri="{9D8B030D-6E8A-4147-A177-3AD203B41FA5}">
                      <a16:colId xmlns:a16="http://schemas.microsoft.com/office/drawing/2014/main" val="2260759687"/>
                    </a:ext>
                  </a:extLst>
                </a:gridCol>
                <a:gridCol w="832343">
                  <a:extLst>
                    <a:ext uri="{9D8B030D-6E8A-4147-A177-3AD203B41FA5}">
                      <a16:colId xmlns:a16="http://schemas.microsoft.com/office/drawing/2014/main" val="1016323328"/>
                    </a:ext>
                  </a:extLst>
                </a:gridCol>
                <a:gridCol w="887665">
                  <a:extLst>
                    <a:ext uri="{9D8B030D-6E8A-4147-A177-3AD203B41FA5}">
                      <a16:colId xmlns:a16="http://schemas.microsoft.com/office/drawing/2014/main" val="2499847307"/>
                    </a:ext>
                  </a:extLst>
                </a:gridCol>
              </a:tblGrid>
              <a:tr h="258693">
                <a:tc>
                  <a:txBody>
                    <a:bodyPr/>
                    <a:lstStyle/>
                    <a:p>
                      <a:pPr marL="0" marR="0">
                        <a:lnSpc>
                          <a:spcPct val="200000"/>
                        </a:lnSpc>
                        <a:spcBef>
                          <a:spcPts val="0"/>
                        </a:spcBef>
                        <a:spcAft>
                          <a:spcPts val="0"/>
                        </a:spcAft>
                      </a:pPr>
                      <a:r>
                        <a:rPr lang="es-EC" sz="1000" dirty="0">
                          <a:effectLst/>
                        </a:rPr>
                        <a:t>Participantes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gridSpan="2">
                  <a:txBody>
                    <a:bodyPr/>
                    <a:lstStyle/>
                    <a:p>
                      <a:pPr marL="0" marR="0" algn="ctr">
                        <a:lnSpc>
                          <a:spcPct val="200000"/>
                        </a:lnSpc>
                        <a:spcBef>
                          <a:spcPts val="0"/>
                        </a:spcBef>
                        <a:spcAft>
                          <a:spcPts val="0"/>
                        </a:spcAft>
                      </a:pPr>
                      <a:r>
                        <a:rPr lang="es-EC" sz="1000">
                          <a:effectLst/>
                        </a:rPr>
                        <a:t>Ruta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hMerge="1">
                  <a:txBody>
                    <a:bodyPr/>
                    <a:lstStyle/>
                    <a:p>
                      <a:endParaRPr lang="es-EC"/>
                    </a:p>
                  </a:txBody>
                  <a:tcPr/>
                </a:tc>
                <a:tc gridSpan="2">
                  <a:txBody>
                    <a:bodyPr/>
                    <a:lstStyle/>
                    <a:p>
                      <a:pPr marL="0" marR="0" algn="ctr">
                        <a:lnSpc>
                          <a:spcPct val="200000"/>
                        </a:lnSpc>
                        <a:spcBef>
                          <a:spcPts val="0"/>
                        </a:spcBef>
                        <a:spcAft>
                          <a:spcPts val="0"/>
                        </a:spcAft>
                      </a:pPr>
                      <a:r>
                        <a:rPr lang="es-EC" sz="1000">
                          <a:effectLst/>
                        </a:rPr>
                        <a:t>Ruta 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hMerge="1">
                  <a:txBody>
                    <a:bodyPr/>
                    <a:lstStyle/>
                    <a:p>
                      <a:endParaRPr lang="es-EC"/>
                    </a:p>
                  </a:txBody>
                  <a:tcPr/>
                </a:tc>
                <a:tc gridSpan="2">
                  <a:txBody>
                    <a:bodyPr/>
                    <a:lstStyle/>
                    <a:p>
                      <a:pPr marL="0" marR="0" algn="ctr">
                        <a:lnSpc>
                          <a:spcPct val="200000"/>
                        </a:lnSpc>
                        <a:spcBef>
                          <a:spcPts val="0"/>
                        </a:spcBef>
                        <a:spcAft>
                          <a:spcPts val="0"/>
                        </a:spcAft>
                      </a:pPr>
                      <a:r>
                        <a:rPr lang="es-EC" sz="1000">
                          <a:effectLst/>
                        </a:rPr>
                        <a:t>Ruta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hMerge="1">
                  <a:txBody>
                    <a:bodyPr/>
                    <a:lstStyle/>
                    <a:p>
                      <a:endParaRPr lang="es-EC"/>
                    </a:p>
                  </a:txBody>
                  <a:tcPr/>
                </a:tc>
                <a:extLst>
                  <a:ext uri="{0D108BD9-81ED-4DB2-BD59-A6C34878D82A}">
                    <a16:rowId xmlns:a16="http://schemas.microsoft.com/office/drawing/2014/main" val="895391641"/>
                  </a:ext>
                </a:extLst>
              </a:tr>
              <a:tr h="862205">
                <a:tc>
                  <a:txBody>
                    <a:bodyPr/>
                    <a:lstStyle/>
                    <a:p>
                      <a:pPr marL="0" marR="0">
                        <a:lnSpc>
                          <a:spcPct val="200000"/>
                        </a:lnSpc>
                        <a:spcBef>
                          <a:spcPts val="0"/>
                        </a:spcBef>
                        <a:spcAft>
                          <a:spcPts val="0"/>
                        </a:spcAft>
                      </a:pPr>
                      <a:r>
                        <a:rPr lang="es-EC" sz="1000">
                          <a:effectLst/>
                        </a:rPr>
                        <a:t>Tiempos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nSpc>
                          <a:spcPct val="200000"/>
                        </a:lnSpc>
                        <a:spcBef>
                          <a:spcPts val="0"/>
                        </a:spcBef>
                        <a:spcAft>
                          <a:spcPts val="0"/>
                        </a:spcAft>
                      </a:pPr>
                      <a:r>
                        <a:rPr lang="es-EC" sz="1000">
                          <a:effectLst/>
                        </a:rPr>
                        <a:t>App (hh:mm:ss)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nSpc>
                          <a:spcPct val="200000"/>
                        </a:lnSpc>
                        <a:spcBef>
                          <a:spcPts val="0"/>
                        </a:spcBef>
                        <a:spcAft>
                          <a:spcPts val="0"/>
                        </a:spcAft>
                      </a:pPr>
                      <a:r>
                        <a:rPr lang="es-EC" sz="1000" dirty="0">
                          <a:effectLst/>
                        </a:rPr>
                        <a:t>Cronómetro </a:t>
                      </a:r>
                      <a:endParaRPr lang="es-EC" sz="1100" dirty="0">
                        <a:effectLst/>
                      </a:endParaRPr>
                    </a:p>
                    <a:p>
                      <a:pPr marL="0" marR="0">
                        <a:lnSpc>
                          <a:spcPct val="200000"/>
                        </a:lnSpc>
                        <a:spcBef>
                          <a:spcPts val="0"/>
                        </a:spcBef>
                        <a:spcAft>
                          <a:spcPts val="0"/>
                        </a:spcAft>
                      </a:pPr>
                      <a:r>
                        <a:rPr lang="es-EC" sz="1000" dirty="0">
                          <a:effectLst/>
                        </a:rPr>
                        <a:t>(hh:mm:ss)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nSpc>
                          <a:spcPct val="200000"/>
                        </a:lnSpc>
                        <a:spcBef>
                          <a:spcPts val="0"/>
                        </a:spcBef>
                        <a:spcAft>
                          <a:spcPts val="0"/>
                        </a:spcAft>
                      </a:pPr>
                      <a:r>
                        <a:rPr lang="es-EC" sz="1000" dirty="0">
                          <a:effectLst/>
                        </a:rPr>
                        <a:t>App</a:t>
                      </a:r>
                      <a:endParaRPr lang="es-EC" sz="1100" dirty="0">
                        <a:effectLst/>
                      </a:endParaRPr>
                    </a:p>
                    <a:p>
                      <a:pPr marL="0" marR="0">
                        <a:lnSpc>
                          <a:spcPct val="200000"/>
                        </a:lnSpc>
                        <a:spcBef>
                          <a:spcPts val="0"/>
                        </a:spcBef>
                        <a:spcAft>
                          <a:spcPts val="0"/>
                        </a:spcAft>
                      </a:pPr>
                      <a:r>
                        <a:rPr lang="es-EC" sz="1000" dirty="0">
                          <a:effectLst/>
                        </a:rPr>
                        <a:t>(hh:mm:ss)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nSpc>
                          <a:spcPct val="200000"/>
                        </a:lnSpc>
                        <a:spcBef>
                          <a:spcPts val="0"/>
                        </a:spcBef>
                        <a:spcAft>
                          <a:spcPts val="0"/>
                        </a:spcAft>
                      </a:pPr>
                      <a:r>
                        <a:rPr lang="es-EC" sz="1000" dirty="0">
                          <a:effectLst/>
                        </a:rPr>
                        <a:t>Cronómetro </a:t>
                      </a:r>
                      <a:endParaRPr lang="es-EC" sz="1100" dirty="0">
                        <a:effectLst/>
                      </a:endParaRPr>
                    </a:p>
                    <a:p>
                      <a:pPr marL="0" marR="0">
                        <a:lnSpc>
                          <a:spcPct val="200000"/>
                        </a:lnSpc>
                        <a:spcBef>
                          <a:spcPts val="0"/>
                        </a:spcBef>
                        <a:spcAft>
                          <a:spcPts val="0"/>
                        </a:spcAft>
                      </a:pPr>
                      <a:r>
                        <a:rPr lang="es-EC" sz="1000" dirty="0">
                          <a:effectLst/>
                        </a:rPr>
                        <a:t>(hh:mm:ss)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nSpc>
                          <a:spcPct val="200000"/>
                        </a:lnSpc>
                        <a:spcBef>
                          <a:spcPts val="0"/>
                        </a:spcBef>
                        <a:spcAft>
                          <a:spcPts val="0"/>
                        </a:spcAft>
                      </a:pPr>
                      <a:r>
                        <a:rPr lang="es-EC" sz="1000">
                          <a:effectLst/>
                        </a:rPr>
                        <a:t>App</a:t>
                      </a:r>
                      <a:endParaRPr lang="es-EC" sz="1100">
                        <a:effectLst/>
                      </a:endParaRPr>
                    </a:p>
                    <a:p>
                      <a:pPr marL="0" marR="0">
                        <a:lnSpc>
                          <a:spcPct val="200000"/>
                        </a:lnSpc>
                        <a:spcBef>
                          <a:spcPts val="0"/>
                        </a:spcBef>
                        <a:spcAft>
                          <a:spcPts val="0"/>
                        </a:spcAft>
                      </a:pPr>
                      <a:r>
                        <a:rPr lang="es-EC" sz="1000">
                          <a:effectLst/>
                        </a:rPr>
                        <a:t>(hh:mm:ss)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nSpc>
                          <a:spcPct val="200000"/>
                        </a:lnSpc>
                        <a:spcBef>
                          <a:spcPts val="0"/>
                        </a:spcBef>
                        <a:spcAft>
                          <a:spcPts val="0"/>
                        </a:spcAft>
                      </a:pPr>
                      <a:r>
                        <a:rPr lang="es-EC" sz="1000" dirty="0">
                          <a:effectLst/>
                        </a:rPr>
                        <a:t>Cronómetro </a:t>
                      </a:r>
                      <a:endParaRPr lang="es-EC" sz="1100" dirty="0">
                        <a:effectLst/>
                      </a:endParaRPr>
                    </a:p>
                    <a:p>
                      <a:pPr marL="0" marR="0">
                        <a:lnSpc>
                          <a:spcPct val="200000"/>
                        </a:lnSpc>
                        <a:spcBef>
                          <a:spcPts val="0"/>
                        </a:spcBef>
                        <a:spcAft>
                          <a:spcPts val="0"/>
                        </a:spcAft>
                      </a:pPr>
                      <a:r>
                        <a:rPr lang="es-EC" sz="1000" dirty="0">
                          <a:effectLst/>
                        </a:rPr>
                        <a:t>(hh:mm:ss)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1852905124"/>
                  </a:ext>
                </a:extLst>
              </a:tr>
              <a:tr h="258693">
                <a:tc>
                  <a:txBody>
                    <a:bodyPr/>
                    <a:lstStyle/>
                    <a:p>
                      <a:pPr marL="0" marR="0" algn="ctr">
                        <a:lnSpc>
                          <a:spcPct val="200000"/>
                        </a:lnSpc>
                        <a:spcBef>
                          <a:spcPts val="0"/>
                        </a:spcBef>
                        <a:spcAft>
                          <a:spcPts val="0"/>
                        </a:spcAft>
                      </a:pPr>
                      <a:r>
                        <a:rPr lang="es-EC" sz="1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875522058"/>
                  </a:ext>
                </a:extLst>
              </a:tr>
              <a:tr h="258693">
                <a:tc>
                  <a:txBody>
                    <a:bodyPr/>
                    <a:lstStyle/>
                    <a:p>
                      <a:pPr marL="0" marR="0" algn="ctr">
                        <a:lnSpc>
                          <a:spcPct val="200000"/>
                        </a:lnSpc>
                        <a:spcBef>
                          <a:spcPts val="0"/>
                        </a:spcBef>
                        <a:spcAft>
                          <a:spcPts val="0"/>
                        </a:spcAft>
                      </a:pPr>
                      <a:r>
                        <a:rPr lang="es-EC" sz="10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617765830"/>
                  </a:ext>
                </a:extLst>
              </a:tr>
              <a:tr h="258693">
                <a:tc>
                  <a:txBody>
                    <a:bodyPr/>
                    <a:lstStyle/>
                    <a:p>
                      <a:pPr marL="0" marR="0" algn="ctr">
                        <a:lnSpc>
                          <a:spcPct val="200000"/>
                        </a:lnSpc>
                        <a:spcBef>
                          <a:spcPts val="0"/>
                        </a:spcBef>
                        <a:spcAft>
                          <a:spcPts val="0"/>
                        </a:spcAft>
                      </a:pPr>
                      <a:r>
                        <a:rPr lang="es-EC" sz="10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2506178394"/>
                  </a:ext>
                </a:extLst>
              </a:tr>
              <a:tr h="258693">
                <a:tc>
                  <a:txBody>
                    <a:bodyPr/>
                    <a:lstStyle/>
                    <a:p>
                      <a:pPr marL="0" marR="0" algn="ctr">
                        <a:lnSpc>
                          <a:spcPct val="200000"/>
                        </a:lnSpc>
                        <a:spcBef>
                          <a:spcPts val="0"/>
                        </a:spcBef>
                        <a:spcAft>
                          <a:spcPts val="0"/>
                        </a:spcAft>
                      </a:pPr>
                      <a:r>
                        <a:rPr lang="es-EC" sz="10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581632076"/>
                  </a:ext>
                </a:extLst>
              </a:tr>
              <a:tr h="258693">
                <a:tc>
                  <a:txBody>
                    <a:bodyPr/>
                    <a:lstStyle/>
                    <a:p>
                      <a:pPr marL="0" marR="0" algn="ctr">
                        <a:lnSpc>
                          <a:spcPct val="200000"/>
                        </a:lnSpc>
                        <a:spcBef>
                          <a:spcPts val="0"/>
                        </a:spcBef>
                        <a:spcAft>
                          <a:spcPts val="0"/>
                        </a:spcAft>
                      </a:pPr>
                      <a:r>
                        <a:rPr lang="es-EC" sz="10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914731782"/>
                  </a:ext>
                </a:extLst>
              </a:tr>
              <a:tr h="258693">
                <a:tc>
                  <a:txBody>
                    <a:bodyPr/>
                    <a:lstStyle/>
                    <a:p>
                      <a:pPr marL="0" marR="0" algn="ctr">
                        <a:lnSpc>
                          <a:spcPct val="200000"/>
                        </a:lnSpc>
                        <a:spcBef>
                          <a:spcPts val="0"/>
                        </a:spcBef>
                        <a:spcAft>
                          <a:spcPts val="0"/>
                        </a:spcAft>
                      </a:pPr>
                      <a:r>
                        <a:rPr lang="es-EC" sz="10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1802000661"/>
                  </a:ext>
                </a:extLst>
              </a:tr>
              <a:tr h="258693">
                <a:tc>
                  <a:txBody>
                    <a:bodyPr/>
                    <a:lstStyle/>
                    <a:p>
                      <a:pPr marL="0" marR="0" algn="ctr">
                        <a:lnSpc>
                          <a:spcPct val="200000"/>
                        </a:lnSpc>
                        <a:spcBef>
                          <a:spcPts val="0"/>
                        </a:spcBef>
                        <a:spcAft>
                          <a:spcPts val="0"/>
                        </a:spcAft>
                      </a:pPr>
                      <a:r>
                        <a:rPr lang="es-EC" sz="10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3191511458"/>
                  </a:ext>
                </a:extLst>
              </a:tr>
              <a:tr h="258693">
                <a:tc>
                  <a:txBody>
                    <a:bodyPr/>
                    <a:lstStyle/>
                    <a:p>
                      <a:pPr marL="0" marR="0" algn="ctr">
                        <a:lnSpc>
                          <a:spcPct val="200000"/>
                        </a:lnSpc>
                        <a:spcBef>
                          <a:spcPts val="0"/>
                        </a:spcBef>
                        <a:spcAft>
                          <a:spcPts val="0"/>
                        </a:spcAft>
                      </a:pPr>
                      <a:r>
                        <a:rPr lang="es-EC" sz="10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1477173341"/>
                  </a:ext>
                </a:extLst>
              </a:tr>
              <a:tr h="258693">
                <a:tc>
                  <a:txBody>
                    <a:bodyPr/>
                    <a:lstStyle/>
                    <a:p>
                      <a:pPr marL="0" marR="0" algn="ctr">
                        <a:lnSpc>
                          <a:spcPct val="200000"/>
                        </a:lnSpc>
                        <a:spcBef>
                          <a:spcPts val="0"/>
                        </a:spcBef>
                        <a:spcAft>
                          <a:spcPts val="0"/>
                        </a:spcAft>
                      </a:pPr>
                      <a:r>
                        <a:rPr lang="es-EC" sz="10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2200003564"/>
                  </a:ext>
                </a:extLst>
              </a:tr>
              <a:tr h="258693">
                <a:tc>
                  <a:txBody>
                    <a:bodyPr/>
                    <a:lstStyle/>
                    <a:p>
                      <a:pPr marL="0" marR="0" algn="ctr">
                        <a:lnSpc>
                          <a:spcPct val="200000"/>
                        </a:lnSpc>
                        <a:spcBef>
                          <a:spcPts val="0"/>
                        </a:spcBef>
                        <a:spcAft>
                          <a:spcPts val="0"/>
                        </a:spcAft>
                      </a:pPr>
                      <a:r>
                        <a:rPr lang="es-EC" sz="10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00:03:53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2764847675"/>
                  </a:ext>
                </a:extLst>
              </a:tr>
              <a:tr h="314895">
                <a:tc>
                  <a:txBody>
                    <a:bodyPr/>
                    <a:lstStyle/>
                    <a:p>
                      <a:pPr marL="0" marR="0" algn="ctr">
                        <a:lnSpc>
                          <a:spcPct val="107000"/>
                        </a:lnSpc>
                        <a:spcBef>
                          <a:spcPts val="0"/>
                        </a:spcBef>
                        <a:spcAft>
                          <a:spcPts val="0"/>
                        </a:spcAft>
                      </a:pPr>
                      <a:r>
                        <a:rPr lang="es-EC" sz="1000">
                          <a:effectLst/>
                        </a:rPr>
                        <a:t>Tiempo 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00:09:18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a:effectLst/>
                        </a:rPr>
                        <a:t>00:04:21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marL="0" marR="0" algn="ctr">
                        <a:lnSpc>
                          <a:spcPct val="200000"/>
                        </a:lnSpc>
                        <a:spcBef>
                          <a:spcPts val="0"/>
                        </a:spcBef>
                        <a:spcAft>
                          <a:spcPts val="0"/>
                        </a:spcAft>
                      </a:pPr>
                      <a:r>
                        <a:rPr lang="es-EC" sz="1000" dirty="0">
                          <a:effectLst/>
                        </a:rPr>
                        <a:t>00:03:37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2220165886"/>
                  </a:ext>
                </a:extLst>
              </a:tr>
            </a:tbl>
          </a:graphicData>
        </a:graphic>
      </p:graphicFrame>
      <p:graphicFrame>
        <p:nvGraphicFramePr>
          <p:cNvPr id="12" name="Chart 11">
            <a:extLst>
              <a:ext uri="{FF2B5EF4-FFF2-40B4-BE49-F238E27FC236}">
                <a16:creationId xmlns:a16="http://schemas.microsoft.com/office/drawing/2014/main" id="{6867A367-D302-4C40-AF2D-CCFBE4479022}"/>
              </a:ext>
            </a:extLst>
          </p:cNvPr>
          <p:cNvGraphicFramePr/>
          <p:nvPr>
            <p:extLst>
              <p:ext uri="{D42A27DB-BD31-4B8C-83A1-F6EECF244321}">
                <p14:modId xmlns:p14="http://schemas.microsoft.com/office/powerpoint/2010/main" val="1852143023"/>
              </p:ext>
            </p:extLst>
          </p:nvPr>
        </p:nvGraphicFramePr>
        <p:xfrm>
          <a:off x="6695440" y="2225041"/>
          <a:ext cx="512826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5074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Resultados del experimento</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Marcador de contenido 2">
            <a:extLst>
              <a:ext uri="{FF2B5EF4-FFF2-40B4-BE49-F238E27FC236}">
                <a16:creationId xmlns:a16="http://schemas.microsoft.com/office/drawing/2014/main" id="{48800FA8-603B-4EF0-9205-A33738C58977}"/>
              </a:ext>
            </a:extLst>
          </p:cNvPr>
          <p:cNvSpPr txBox="1">
            <a:spLocks/>
          </p:cNvSpPr>
          <p:nvPr/>
        </p:nvSpPr>
        <p:spPr>
          <a:xfrm>
            <a:off x="6116504" y="5619081"/>
            <a:ext cx="5930900" cy="6938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es-EC"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D1BC6306-0ADC-488E-9D24-4864AC8943DE}"/>
              </a:ext>
            </a:extLst>
          </p:cNvPr>
          <p:cNvGraphicFramePr>
            <a:graphicFrameLocks noGrp="1"/>
          </p:cNvGraphicFramePr>
          <p:nvPr>
            <p:extLst>
              <p:ext uri="{D42A27DB-BD31-4B8C-83A1-F6EECF244321}">
                <p14:modId xmlns:p14="http://schemas.microsoft.com/office/powerpoint/2010/main" val="2740593930"/>
              </p:ext>
            </p:extLst>
          </p:nvPr>
        </p:nvGraphicFramePr>
        <p:xfrm>
          <a:off x="1097279" y="2075687"/>
          <a:ext cx="9673500" cy="2880716"/>
        </p:xfrm>
        <a:graphic>
          <a:graphicData uri="http://schemas.openxmlformats.org/drawingml/2006/table">
            <a:tbl>
              <a:tblPr firstRow="1" firstCol="1" bandRow="1">
                <a:tableStyleId>{5C22544A-7EE6-4342-B048-85BDC9FD1C3A}</a:tableStyleId>
              </a:tblPr>
              <a:tblGrid>
                <a:gridCol w="1642512">
                  <a:extLst>
                    <a:ext uri="{9D8B030D-6E8A-4147-A177-3AD203B41FA5}">
                      <a16:colId xmlns:a16="http://schemas.microsoft.com/office/drawing/2014/main" val="2425253427"/>
                    </a:ext>
                  </a:extLst>
                </a:gridCol>
                <a:gridCol w="2020269">
                  <a:extLst>
                    <a:ext uri="{9D8B030D-6E8A-4147-A177-3AD203B41FA5}">
                      <a16:colId xmlns:a16="http://schemas.microsoft.com/office/drawing/2014/main" val="1078593808"/>
                    </a:ext>
                  </a:extLst>
                </a:gridCol>
                <a:gridCol w="1972267">
                  <a:extLst>
                    <a:ext uri="{9D8B030D-6E8A-4147-A177-3AD203B41FA5}">
                      <a16:colId xmlns:a16="http://schemas.microsoft.com/office/drawing/2014/main" val="2873808236"/>
                    </a:ext>
                  </a:extLst>
                </a:gridCol>
                <a:gridCol w="1784432">
                  <a:extLst>
                    <a:ext uri="{9D8B030D-6E8A-4147-A177-3AD203B41FA5}">
                      <a16:colId xmlns:a16="http://schemas.microsoft.com/office/drawing/2014/main" val="4007194112"/>
                    </a:ext>
                  </a:extLst>
                </a:gridCol>
                <a:gridCol w="2254020">
                  <a:extLst>
                    <a:ext uri="{9D8B030D-6E8A-4147-A177-3AD203B41FA5}">
                      <a16:colId xmlns:a16="http://schemas.microsoft.com/office/drawing/2014/main" val="2000511487"/>
                    </a:ext>
                  </a:extLst>
                </a:gridCol>
              </a:tblGrid>
              <a:tr h="327271">
                <a:tc>
                  <a:txBody>
                    <a:bodyPr/>
                    <a:lstStyle/>
                    <a:p>
                      <a:pPr marL="0" marR="0">
                        <a:lnSpc>
                          <a:spcPct val="200000"/>
                        </a:lnSpc>
                        <a:spcBef>
                          <a:spcPts val="0"/>
                        </a:spcBef>
                        <a:spcAft>
                          <a:spcPts val="0"/>
                        </a:spcAft>
                      </a:pPr>
                      <a:r>
                        <a:rPr lang="es-EC" sz="1600" dirty="0">
                          <a:effectLst/>
                        </a:rPr>
                        <a:t>Ruta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Tiempo promedio etapa 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Tiempo promedio etapa 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Error Tiempo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Porcentaje de Error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176429"/>
                  </a:ext>
                </a:extLst>
              </a:tr>
              <a:tr h="657894">
                <a:tc>
                  <a:txBody>
                    <a:bodyPr/>
                    <a:lstStyle/>
                    <a:p>
                      <a:pPr marL="0" marR="0">
                        <a:lnSpc>
                          <a:spcPct val="200000"/>
                        </a:lnSpc>
                        <a:spcBef>
                          <a:spcPts val="0"/>
                        </a:spcBef>
                        <a:spcAft>
                          <a:spcPts val="0"/>
                        </a:spcAft>
                      </a:pPr>
                      <a:r>
                        <a:rPr lang="es-EC" sz="1600">
                          <a:effectLst/>
                        </a:rPr>
                        <a:t>Ruta 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08:47:00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09:15:00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00:27:00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5.05%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6401195"/>
                  </a:ext>
                </a:extLst>
              </a:tr>
              <a:tr h="657894">
                <a:tc>
                  <a:txBody>
                    <a:bodyPr/>
                    <a:lstStyle/>
                    <a:p>
                      <a:pPr marL="0" marR="0">
                        <a:lnSpc>
                          <a:spcPct val="200000"/>
                        </a:lnSpc>
                        <a:spcBef>
                          <a:spcPts val="0"/>
                        </a:spcBef>
                        <a:spcAft>
                          <a:spcPts val="0"/>
                        </a:spcAft>
                      </a:pPr>
                      <a:r>
                        <a:rPr lang="es-EC" sz="1600">
                          <a:effectLst/>
                        </a:rPr>
                        <a:t>Ruta 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04:26:00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dirty="0">
                          <a:effectLst/>
                        </a:rPr>
                        <a:t>04:23:00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00:03:00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1,13%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2971459"/>
                  </a:ext>
                </a:extLst>
              </a:tr>
              <a:tr h="657894">
                <a:tc>
                  <a:txBody>
                    <a:bodyPr/>
                    <a:lstStyle/>
                    <a:p>
                      <a:pPr marL="0" marR="0">
                        <a:lnSpc>
                          <a:spcPct val="200000"/>
                        </a:lnSpc>
                        <a:spcBef>
                          <a:spcPts val="0"/>
                        </a:spcBef>
                        <a:spcAft>
                          <a:spcPts val="0"/>
                        </a:spcAft>
                      </a:pPr>
                      <a:r>
                        <a:rPr lang="es-EC" sz="1600">
                          <a:effectLst/>
                        </a:rPr>
                        <a:t>Ruta 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04:21:00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03:51:00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a:effectLst/>
                        </a:rPr>
                        <a:t>00:30:00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s-EC" sz="1600" dirty="0">
                          <a:effectLst/>
                        </a:rPr>
                        <a:t>11,49%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8956858"/>
                  </a:ext>
                </a:extLst>
              </a:tr>
            </a:tbl>
          </a:graphicData>
        </a:graphic>
      </p:graphicFrame>
    </p:spTree>
    <p:extLst>
      <p:ext uri="{BB962C8B-B14F-4D97-AF65-F5344CB8AC3E}">
        <p14:creationId xmlns:p14="http://schemas.microsoft.com/office/powerpoint/2010/main" val="3056725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Resultados del experimento</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9EEF2B08-6891-44DB-8C70-E02DE8E08CD6}"/>
              </a:ext>
            </a:extLst>
          </p:cNvPr>
          <p:cNvGraphicFramePr/>
          <p:nvPr>
            <p:extLst>
              <p:ext uri="{D42A27DB-BD31-4B8C-83A1-F6EECF244321}">
                <p14:modId xmlns:p14="http://schemas.microsoft.com/office/powerpoint/2010/main" val="2311540989"/>
              </p:ext>
            </p:extLst>
          </p:nvPr>
        </p:nvGraphicFramePr>
        <p:xfrm>
          <a:off x="1097280" y="2328517"/>
          <a:ext cx="5420478" cy="3508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C1E2258-6075-4DE3-B353-02393711C1EA}"/>
              </a:ext>
            </a:extLst>
          </p:cNvPr>
          <p:cNvGraphicFramePr/>
          <p:nvPr>
            <p:extLst>
              <p:ext uri="{D42A27DB-BD31-4B8C-83A1-F6EECF244321}">
                <p14:modId xmlns:p14="http://schemas.microsoft.com/office/powerpoint/2010/main" val="530462474"/>
              </p:ext>
            </p:extLst>
          </p:nvPr>
        </p:nvGraphicFramePr>
        <p:xfrm>
          <a:off x="6460490" y="2219140"/>
          <a:ext cx="6520347" cy="37588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6728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XI. CONCLUSIONES  Y RECOMENDACIONES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a 1"/>
          <p:cNvGraphicFramePr>
            <a:graphicFrameLocks noGrp="1"/>
          </p:cNvGraphicFramePr>
          <p:nvPr>
            <p:extLst>
              <p:ext uri="{D42A27DB-BD31-4B8C-83A1-F6EECF244321}">
                <p14:modId xmlns:p14="http://schemas.microsoft.com/office/powerpoint/2010/main" val="2347841524"/>
              </p:ext>
            </p:extLst>
          </p:nvPr>
        </p:nvGraphicFramePr>
        <p:xfrm>
          <a:off x="733425" y="1891243"/>
          <a:ext cx="10715625" cy="4857866"/>
        </p:xfrm>
        <a:graphic>
          <a:graphicData uri="http://schemas.openxmlformats.org/drawingml/2006/table">
            <a:tbl>
              <a:tblPr firstRow="1" bandRow="1">
                <a:tableStyleId>{5C22544A-7EE6-4342-B048-85BDC9FD1C3A}</a:tableStyleId>
              </a:tblPr>
              <a:tblGrid>
                <a:gridCol w="5556544">
                  <a:extLst>
                    <a:ext uri="{9D8B030D-6E8A-4147-A177-3AD203B41FA5}">
                      <a16:colId xmlns:a16="http://schemas.microsoft.com/office/drawing/2014/main" val="91525518"/>
                    </a:ext>
                  </a:extLst>
                </a:gridCol>
                <a:gridCol w="5159081">
                  <a:extLst>
                    <a:ext uri="{9D8B030D-6E8A-4147-A177-3AD203B41FA5}">
                      <a16:colId xmlns:a16="http://schemas.microsoft.com/office/drawing/2014/main" val="1965100449"/>
                    </a:ext>
                  </a:extLst>
                </a:gridCol>
              </a:tblGrid>
              <a:tr h="438266">
                <a:tc>
                  <a:txBody>
                    <a:bodyPr/>
                    <a:lstStyle/>
                    <a:p>
                      <a:pPr marL="0" indent="0" algn="ctr">
                        <a:buFont typeface="Wingdings" panose="05000000000000000000" pitchFamily="2" charset="2"/>
                        <a:buNone/>
                      </a:pPr>
                      <a:r>
                        <a:rPr lang="es-EC" sz="2400" dirty="0"/>
                        <a:t>Conclusiones</a:t>
                      </a:r>
                    </a:p>
                  </a:txBody>
                  <a:tcPr/>
                </a:tc>
                <a:tc>
                  <a:txBody>
                    <a:bodyPr/>
                    <a:lstStyle/>
                    <a:p>
                      <a:pPr algn="ctr"/>
                      <a:r>
                        <a:rPr lang="es-EC" sz="2400" dirty="0"/>
                        <a:t>Recomendaciones</a:t>
                      </a:r>
                    </a:p>
                  </a:txBody>
                  <a:tcPr/>
                </a:tc>
                <a:extLst>
                  <a:ext uri="{0D108BD9-81ED-4DB2-BD59-A6C34878D82A}">
                    <a16:rowId xmlns:a16="http://schemas.microsoft.com/office/drawing/2014/main" val="2990758105"/>
                  </a:ext>
                </a:extLst>
              </a:tr>
              <a:tr h="340207">
                <a:tc>
                  <a:txBody>
                    <a:bodyPr/>
                    <a:lstStyle/>
                    <a:p>
                      <a:pPr marL="285750" lvl="0" indent="-285750">
                        <a:buClr>
                          <a:schemeClr val="accent1"/>
                        </a:buClr>
                        <a:buFont typeface="Wingdings" panose="05000000000000000000" pitchFamily="2" charset="2"/>
                        <a:buChar char="§"/>
                      </a:pPr>
                      <a:r>
                        <a:rPr lang="es-EC" sz="2000" kern="1200" dirty="0">
                          <a:solidFill>
                            <a:schemeClr val="dk1"/>
                          </a:solidFill>
                          <a:effectLst/>
                          <a:latin typeface="+mn-lt"/>
                          <a:ea typeface="+mn-ea"/>
                          <a:cs typeface="+mn-cs"/>
                        </a:rPr>
                        <a:t>Se desarrolló la aplicación permitiendo mejorar la accesibilidad y movilidad de las personas con discapacidad física.</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s-EC" sz="2000" kern="1200" dirty="0">
                          <a:solidFill>
                            <a:schemeClr val="dk1"/>
                          </a:solidFill>
                          <a:effectLst/>
                          <a:latin typeface="+mn-lt"/>
                          <a:ea typeface="+mn-ea"/>
                          <a:cs typeface="+mn-cs"/>
                        </a:rPr>
                        <a:t>Al hacer uso de las herramientas Google Earth y Grafos, ayudó a mejorar la eficiencia al recolectar la ubicación de las rampas en todas las zonas.</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s-EC" sz="2000" kern="1200" dirty="0">
                          <a:solidFill>
                            <a:schemeClr val="dk1"/>
                          </a:solidFill>
                          <a:effectLst/>
                          <a:latin typeface="+mn-lt"/>
                          <a:ea typeface="+mn-ea"/>
                          <a:cs typeface="+mn-cs"/>
                        </a:rPr>
                        <a:t>La arquitectura PWA ayudó a que la aplicación se pueda ejecutar en cualquier dispositivo.</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s-EC" sz="2000" kern="1200" dirty="0">
                          <a:solidFill>
                            <a:schemeClr val="dk1"/>
                          </a:solidFill>
                          <a:effectLst/>
                          <a:latin typeface="+mn-lt"/>
                          <a:ea typeface="+mn-ea"/>
                          <a:cs typeface="+mn-cs"/>
                        </a:rPr>
                        <a:t>Los resultados obtenidos permitieron verificar si la aplicación realmente está arrojando rutas con condiciones básicas de accesibilidad.</a:t>
                      </a:r>
                    </a:p>
                  </a:txBody>
                  <a:tcPr>
                    <a:noFill/>
                  </a:tcPr>
                </a:tc>
                <a:tc>
                  <a:txBody>
                    <a:bodyPr/>
                    <a:lstStyle/>
                    <a:p>
                      <a:pPr marL="285750" indent="-285750" algn="just">
                        <a:buClr>
                          <a:schemeClr val="accent1"/>
                        </a:buClr>
                        <a:buFont typeface="Wingdings" panose="05000000000000000000" pitchFamily="2" charset="2"/>
                        <a:buChar char="§"/>
                      </a:pPr>
                      <a:r>
                        <a:rPr lang="es-EC" sz="2000" kern="1200" dirty="0">
                          <a:solidFill>
                            <a:schemeClr val="dk1"/>
                          </a:solidFill>
                          <a:effectLst/>
                          <a:latin typeface="+mn-lt"/>
                          <a:ea typeface="+mn-ea"/>
                          <a:cs typeface="+mn-cs"/>
                        </a:rPr>
                        <a:t>Se recomienda que se ejecute en los navegadores preinstalados del dispositivo.</a:t>
                      </a:r>
                      <a:endParaRPr lang="en-US" sz="2000" dirty="0"/>
                    </a:p>
                    <a:p>
                      <a:pPr marL="285750" indent="-285750" algn="just">
                        <a:buClr>
                          <a:schemeClr val="accent1"/>
                        </a:buClr>
                        <a:buFont typeface="Wingdings" panose="05000000000000000000" pitchFamily="2" charset="2"/>
                        <a:buChar char="§"/>
                      </a:pPr>
                      <a:r>
                        <a:rPr lang="es-EC" sz="2000" kern="1200" dirty="0">
                          <a:solidFill>
                            <a:schemeClr val="dk1"/>
                          </a:solidFill>
                          <a:effectLst/>
                          <a:latin typeface="+mn-lt"/>
                          <a:ea typeface="+mn-ea"/>
                          <a:cs typeface="+mn-cs"/>
                        </a:rPr>
                        <a:t>Se recomienda el uso de la arquitectura PWA, cuando la aplicación a desarrollar no necesite de características especiales de hardware</a:t>
                      </a:r>
                      <a:r>
                        <a:rPr lang="es-EC" sz="2000" dirty="0"/>
                        <a:t>.</a:t>
                      </a:r>
                    </a:p>
                    <a:p>
                      <a:pPr marL="285750" indent="-285750" algn="just">
                        <a:buClr>
                          <a:schemeClr val="accent1"/>
                        </a:buClr>
                        <a:buFont typeface="Wingdings" panose="05000000000000000000" pitchFamily="2" charset="2"/>
                        <a:buChar char="§"/>
                      </a:pPr>
                      <a:r>
                        <a:rPr lang="es-EC" sz="1800" kern="1200" dirty="0">
                          <a:solidFill>
                            <a:schemeClr val="dk1"/>
                          </a:solidFill>
                          <a:effectLst/>
                          <a:latin typeface="+mn-lt"/>
                          <a:ea typeface="+mn-ea"/>
                          <a:cs typeface="+mn-cs"/>
                        </a:rPr>
                        <a:t>Se recomienda a la ciudad de Quito, la mejora de las veredas y medios de acceso que están disponibles en la ciudad.</a:t>
                      </a:r>
                      <a:endParaRPr lang="es-EC" sz="2000" dirty="0"/>
                    </a:p>
                  </a:txBody>
                  <a:tcPr>
                    <a:noFill/>
                  </a:tcPr>
                </a:tc>
                <a:extLst>
                  <a:ext uri="{0D108BD9-81ED-4DB2-BD59-A6C34878D82A}">
                    <a16:rowId xmlns:a16="http://schemas.microsoft.com/office/drawing/2014/main" val="1454318127"/>
                  </a:ext>
                </a:extLst>
              </a:tr>
              <a:tr h="438266">
                <a:tc>
                  <a:txBody>
                    <a:bodyPr/>
                    <a:lstStyle/>
                    <a:p>
                      <a:pPr marL="285750" indent="-285750" algn="just">
                        <a:buFont typeface="Wingdings" panose="05000000000000000000" pitchFamily="2" charset="2"/>
                        <a:buChar char="q"/>
                      </a:pPr>
                      <a:endParaRPr lang="es-EC" sz="2800" dirty="0"/>
                    </a:p>
                  </a:txBody>
                  <a:tcPr>
                    <a:noFill/>
                  </a:tcPr>
                </a:tc>
                <a:tc>
                  <a:txBody>
                    <a:bodyPr/>
                    <a:lstStyle/>
                    <a:p>
                      <a:pPr marL="285750" indent="-285750" algn="just">
                        <a:buFont typeface="Wingdings" panose="05000000000000000000" pitchFamily="2" charset="2"/>
                        <a:buChar char="q"/>
                      </a:pPr>
                      <a:endParaRPr lang="es-EC" dirty="0"/>
                    </a:p>
                  </a:txBody>
                  <a:tcPr>
                    <a:noFill/>
                  </a:tcPr>
                </a:tc>
                <a:extLst>
                  <a:ext uri="{0D108BD9-81ED-4DB2-BD59-A6C34878D82A}">
                    <a16:rowId xmlns:a16="http://schemas.microsoft.com/office/drawing/2014/main" val="1105209677"/>
                  </a:ext>
                </a:extLst>
              </a:tr>
              <a:tr h="438266">
                <a:tc>
                  <a:txBody>
                    <a:bodyPr/>
                    <a:lstStyle/>
                    <a:p>
                      <a:pPr marL="285750" indent="-285750" algn="just">
                        <a:buFont typeface="Wingdings" panose="05000000000000000000" pitchFamily="2" charset="2"/>
                        <a:buChar char="q"/>
                      </a:pPr>
                      <a:endParaRPr lang="es-EC" dirty="0"/>
                    </a:p>
                  </a:txBody>
                  <a:tcPr>
                    <a:noFill/>
                  </a:tcPr>
                </a:tc>
                <a:tc>
                  <a:txBody>
                    <a:bodyPr/>
                    <a:lstStyle/>
                    <a:p>
                      <a:pPr marL="285750" indent="-285750" algn="just">
                        <a:buFont typeface="Wingdings" panose="05000000000000000000" pitchFamily="2" charset="2"/>
                        <a:buChar char="q"/>
                      </a:pPr>
                      <a:endParaRPr lang="es-EC" dirty="0"/>
                    </a:p>
                  </a:txBody>
                  <a:tcPr>
                    <a:noFill/>
                  </a:tcPr>
                </a:tc>
                <a:extLst>
                  <a:ext uri="{0D108BD9-81ED-4DB2-BD59-A6C34878D82A}">
                    <a16:rowId xmlns:a16="http://schemas.microsoft.com/office/drawing/2014/main" val="2163064070"/>
                  </a:ext>
                </a:extLst>
              </a:tr>
            </a:tbl>
          </a:graphicData>
        </a:graphic>
      </p:graphicFrame>
    </p:spTree>
    <p:extLst>
      <p:ext uri="{BB962C8B-B14F-4D97-AF65-F5344CB8AC3E}">
        <p14:creationId xmlns:p14="http://schemas.microsoft.com/office/powerpoint/2010/main" val="1475172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n-SG" b="1" spc="0" dirty="0">
                <a:ln w="22225">
                  <a:solidFill>
                    <a:schemeClr val="accent2"/>
                  </a:solidFill>
                  <a:prstDash val="solid"/>
                </a:ln>
                <a:solidFill>
                  <a:schemeClr val="accent1"/>
                </a:solidFill>
              </a:rPr>
              <a:t>I. ANTECEDENTES</a:t>
            </a:r>
            <a:endParaRPr lang="es-ES"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Marcador de contenido 2">
            <a:extLst>
              <a:ext uri="{FF2B5EF4-FFF2-40B4-BE49-F238E27FC236}">
                <a16:creationId xmlns:a16="http://schemas.microsoft.com/office/drawing/2014/main" id="{48800FA8-603B-4EF0-9205-A33738C58977}"/>
              </a:ext>
            </a:extLst>
          </p:cNvPr>
          <p:cNvSpPr txBox="1">
            <a:spLocks/>
          </p:cNvSpPr>
          <p:nvPr/>
        </p:nvSpPr>
        <p:spPr>
          <a:xfrm>
            <a:off x="1155481" y="2352426"/>
            <a:ext cx="4649896" cy="32934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lgn="just">
              <a:buClr>
                <a:srgbClr val="99CB38"/>
              </a:buClr>
              <a:buFont typeface="Wingdings" panose="05000000000000000000" pitchFamily="2" charset="2"/>
              <a:buChar char="§"/>
              <a:defRPr/>
            </a:pPr>
            <a:r>
              <a:rPr lang="es-EC" sz="2400" dirty="0">
                <a:solidFill>
                  <a:schemeClr val="tx1"/>
                </a:solidFill>
              </a:rPr>
              <a:t>El turismo accesible cada día ha ido ganando popularidad en los países de Latinoamérica </a:t>
            </a:r>
            <a:r>
              <a:rPr lang="es-EC" sz="2400" dirty="0">
                <a:solidFill>
                  <a:prstClr val="black">
                    <a:lumMod val="75000"/>
                    <a:lumOff val="25000"/>
                  </a:prstClr>
                </a:solidFill>
              </a:rPr>
              <a:t>.</a:t>
            </a:r>
          </a:p>
          <a:p>
            <a:pPr lvl="0" algn="just">
              <a:buClr>
                <a:srgbClr val="99CB38"/>
              </a:buClr>
              <a:buFont typeface="Wingdings" panose="05000000000000000000" pitchFamily="2" charset="2"/>
              <a:buChar char="§"/>
            </a:pPr>
            <a:r>
              <a:rPr lang="es-EC" sz="2400" dirty="0"/>
              <a:t>Según la Organización Mundial de la Salud las personas con discapacidad  representan un 15%.</a:t>
            </a:r>
            <a:endParaRPr kumimoji="0" lang="es-EC"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49CC32E-6B91-478E-8641-0858855A2737}"/>
              </a:ext>
            </a:extLst>
          </p:cNvPr>
          <p:cNvPicPr>
            <a:picLocks noChangeAspect="1"/>
          </p:cNvPicPr>
          <p:nvPr/>
        </p:nvPicPr>
        <p:blipFill>
          <a:blip r:embed="rId3"/>
          <a:stretch>
            <a:fillRect/>
          </a:stretch>
        </p:blipFill>
        <p:spPr>
          <a:xfrm>
            <a:off x="6386625" y="3764574"/>
            <a:ext cx="2238375" cy="2047875"/>
          </a:xfrm>
          <a:prstGeom prst="rect">
            <a:avLst/>
          </a:prstGeom>
        </p:spPr>
      </p:pic>
      <p:pic>
        <p:nvPicPr>
          <p:cNvPr id="5" name="Picture 4">
            <a:extLst>
              <a:ext uri="{FF2B5EF4-FFF2-40B4-BE49-F238E27FC236}">
                <a16:creationId xmlns:a16="http://schemas.microsoft.com/office/drawing/2014/main" id="{7304AFF6-5452-44EF-AA56-C378D4841D21}"/>
              </a:ext>
            </a:extLst>
          </p:cNvPr>
          <p:cNvPicPr>
            <a:picLocks noChangeAspect="1"/>
          </p:cNvPicPr>
          <p:nvPr/>
        </p:nvPicPr>
        <p:blipFill>
          <a:blip r:embed="rId4"/>
          <a:stretch>
            <a:fillRect/>
          </a:stretch>
        </p:blipFill>
        <p:spPr>
          <a:xfrm>
            <a:off x="7887035" y="2031024"/>
            <a:ext cx="2638425" cy="1733550"/>
          </a:xfrm>
          <a:prstGeom prst="rect">
            <a:avLst/>
          </a:prstGeom>
        </p:spPr>
      </p:pic>
    </p:spTree>
    <p:extLst>
      <p:ext uri="{BB962C8B-B14F-4D97-AF65-F5344CB8AC3E}">
        <p14:creationId xmlns:p14="http://schemas.microsoft.com/office/powerpoint/2010/main" val="901778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058400" cy="1450757"/>
          </a:xfrm>
        </p:spPr>
        <p:txBody>
          <a:bodyPr/>
          <a:lstStyle/>
          <a:p>
            <a:r>
              <a:rPr lang="en-SG" b="1" spc="0" dirty="0">
                <a:ln w="22225">
                  <a:solidFill>
                    <a:schemeClr val="accent2"/>
                  </a:solidFill>
                  <a:prstDash val="solid"/>
                </a:ln>
                <a:solidFill>
                  <a:schemeClr val="accent1"/>
                </a:solidFill>
              </a:rPr>
              <a:t>II. PROBLEMÁTICA</a:t>
            </a:r>
            <a:endParaRPr lang="es-ES" b="1" spc="0" dirty="0">
              <a:ln w="22225">
                <a:solidFill>
                  <a:schemeClr val="accent2"/>
                </a:solidFill>
                <a:prstDash val="solid"/>
              </a:ln>
              <a:solidFill>
                <a:schemeClr val="accent1"/>
              </a:solidFill>
            </a:endParaRPr>
          </a:p>
        </p:txBody>
      </p:sp>
      <p:sp>
        <p:nvSpPr>
          <p:cNvPr id="19" name="Marcador de contenido 2">
            <a:extLst>
              <a:ext uri="{FF2B5EF4-FFF2-40B4-BE49-F238E27FC236}">
                <a16:creationId xmlns:a16="http://schemas.microsoft.com/office/drawing/2014/main" id="{48800FA8-603B-4EF0-9205-A33738C58977}"/>
              </a:ext>
            </a:extLst>
          </p:cNvPr>
          <p:cNvSpPr txBox="1">
            <a:spLocks/>
          </p:cNvSpPr>
          <p:nvPr/>
        </p:nvSpPr>
        <p:spPr>
          <a:xfrm>
            <a:off x="6364640" y="2189871"/>
            <a:ext cx="5293322" cy="20811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Clr>
                <a:srgbClr val="99CB38"/>
              </a:buClr>
              <a:buFont typeface="Wingdings" panose="05000000000000000000" pitchFamily="2" charset="2"/>
              <a:buChar char="§"/>
            </a:pPr>
            <a:r>
              <a:rPr lang="es-MX" sz="2800" dirty="0"/>
              <a:t>El desconocimiento de la ubicación de los medio de acceso en el centro histórico de la ciudad de Quito.</a:t>
            </a:r>
          </a:p>
          <a:p>
            <a:pPr marL="0" marR="0" lvl="0" indent="0" algn="just" defTabSz="914400" rtl="0" eaLnBrk="1" fontAlgn="auto" latinLnBrk="0" hangingPunct="1">
              <a:lnSpc>
                <a:spcPct val="90000"/>
              </a:lnSpc>
              <a:spcBef>
                <a:spcPts val="1200"/>
              </a:spcBef>
              <a:spcAft>
                <a:spcPts val="200"/>
              </a:spcAft>
              <a:buClr>
                <a:srgbClr val="99CB38"/>
              </a:buClr>
              <a:buSzPct val="100000"/>
              <a:buNone/>
              <a:tabLst/>
              <a:defRPr/>
            </a:pPr>
            <a:endParaRPr kumimoji="0" lang="es-EC"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A28CC73-2FB4-4E20-BCF2-2B8D59C6E683}"/>
              </a:ext>
            </a:extLst>
          </p:cNvPr>
          <p:cNvPicPr>
            <a:picLocks noChangeAspect="1"/>
          </p:cNvPicPr>
          <p:nvPr/>
        </p:nvPicPr>
        <p:blipFill>
          <a:blip r:embed="rId3"/>
          <a:stretch>
            <a:fillRect/>
          </a:stretch>
        </p:blipFill>
        <p:spPr>
          <a:xfrm>
            <a:off x="2233612" y="2822991"/>
            <a:ext cx="3092768" cy="2316591"/>
          </a:xfrm>
          <a:prstGeom prst="rect">
            <a:avLst/>
          </a:prstGeom>
        </p:spPr>
      </p:pic>
    </p:spTree>
    <p:extLst>
      <p:ext uri="{BB962C8B-B14F-4D97-AF65-F5344CB8AC3E}">
        <p14:creationId xmlns:p14="http://schemas.microsoft.com/office/powerpoint/2010/main" val="60130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9BA3-3396-447D-9303-12B10BF20E14}"/>
              </a:ext>
            </a:extLst>
          </p:cNvPr>
          <p:cNvSpPr>
            <a:spLocks noGrp="1"/>
          </p:cNvSpPr>
          <p:nvPr>
            <p:ph type="title"/>
          </p:nvPr>
        </p:nvSpPr>
        <p:spPr/>
        <p:txBody>
          <a:bodyPr/>
          <a:lstStyle/>
          <a:p>
            <a:r>
              <a:rPr lang="en-SG" b="1" spc="0" dirty="0">
                <a:ln w="22225">
                  <a:solidFill>
                    <a:srgbClr val="63A537"/>
                  </a:solidFill>
                  <a:prstDash val="solid"/>
                </a:ln>
                <a:solidFill>
                  <a:srgbClr val="99CB38"/>
                </a:solidFill>
              </a:rPr>
              <a:t>III. JUSTIFICACIÓN </a:t>
            </a:r>
            <a:endParaRPr lang="es-EC" dirty="0"/>
          </a:p>
        </p:txBody>
      </p:sp>
      <p:sp>
        <p:nvSpPr>
          <p:cNvPr id="3" name="Content Placeholder 2">
            <a:extLst>
              <a:ext uri="{FF2B5EF4-FFF2-40B4-BE49-F238E27FC236}">
                <a16:creationId xmlns:a16="http://schemas.microsoft.com/office/drawing/2014/main" id="{5EB6F33F-2E1C-4127-8EA2-3F0F67C425B6}"/>
              </a:ext>
            </a:extLst>
          </p:cNvPr>
          <p:cNvSpPr>
            <a:spLocks noGrp="1"/>
          </p:cNvSpPr>
          <p:nvPr>
            <p:ph idx="1"/>
          </p:nvPr>
        </p:nvSpPr>
        <p:spPr>
          <a:xfrm>
            <a:off x="1097280" y="2191292"/>
            <a:ext cx="5675660" cy="1237708"/>
          </a:xfrm>
        </p:spPr>
        <p:txBody>
          <a:bodyPr>
            <a:noAutofit/>
          </a:bodyPr>
          <a:lstStyle/>
          <a:p>
            <a:pPr marL="0" algn="just">
              <a:buNone/>
            </a:pPr>
            <a:r>
              <a:rPr lang="es-EC" sz="2800" dirty="0">
                <a:ea typeface="Calibri" panose="020F0502020204030204" pitchFamily="34" charset="0"/>
              </a:rPr>
              <a:t>Ecuador es el séptimo país en Latinoamérica con mayor número de personas que sufren algún tipo de discapacidad.</a:t>
            </a:r>
          </a:p>
          <a:p>
            <a:pPr marL="0" algn="just">
              <a:buNone/>
            </a:pPr>
            <a:endParaRPr lang="es-EC" sz="2800" dirty="0">
              <a:ea typeface="Calibri" panose="020F0502020204030204" pitchFamily="34" charset="0"/>
            </a:endParaRPr>
          </a:p>
        </p:txBody>
      </p:sp>
      <p:sp>
        <p:nvSpPr>
          <p:cNvPr id="4" name="Slide Number Placeholder 3">
            <a:extLst>
              <a:ext uri="{FF2B5EF4-FFF2-40B4-BE49-F238E27FC236}">
                <a16:creationId xmlns:a16="http://schemas.microsoft.com/office/drawing/2014/main" id="{13BB1F92-9A4D-42F7-B640-AB567EE0094F}"/>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4">
            <a:extLst>
              <a:ext uri="{FF2B5EF4-FFF2-40B4-BE49-F238E27FC236}">
                <a16:creationId xmlns:a16="http://schemas.microsoft.com/office/drawing/2014/main" id="{59884118-971C-440A-9040-1082D3016C75}"/>
              </a:ext>
            </a:extLst>
          </p:cNvPr>
          <p:cNvPicPr>
            <a:picLocks noChangeAspect="1"/>
          </p:cNvPicPr>
          <p:nvPr/>
        </p:nvPicPr>
        <p:blipFill>
          <a:blip r:embed="rId3"/>
          <a:stretch>
            <a:fillRect/>
          </a:stretch>
        </p:blipFill>
        <p:spPr>
          <a:xfrm>
            <a:off x="8518120" y="1973580"/>
            <a:ext cx="2038350" cy="2247900"/>
          </a:xfrm>
          <a:prstGeom prst="rect">
            <a:avLst/>
          </a:prstGeom>
        </p:spPr>
      </p:pic>
      <p:sp>
        <p:nvSpPr>
          <p:cNvPr id="6" name="Rectangle 5">
            <a:extLst>
              <a:ext uri="{FF2B5EF4-FFF2-40B4-BE49-F238E27FC236}">
                <a16:creationId xmlns:a16="http://schemas.microsoft.com/office/drawing/2014/main" id="{41514E1D-768C-4FCE-85E2-F38A640C738F}"/>
              </a:ext>
            </a:extLst>
          </p:cNvPr>
          <p:cNvSpPr/>
          <p:nvPr/>
        </p:nvSpPr>
        <p:spPr>
          <a:xfrm>
            <a:off x="7192240" y="2400300"/>
            <a:ext cx="11430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5,6%</a:t>
            </a:r>
            <a:endParaRPr lang="es-EC" dirty="0"/>
          </a:p>
        </p:txBody>
      </p:sp>
      <p:sp>
        <p:nvSpPr>
          <p:cNvPr id="7" name="Rectangle 6">
            <a:extLst>
              <a:ext uri="{FF2B5EF4-FFF2-40B4-BE49-F238E27FC236}">
                <a16:creationId xmlns:a16="http://schemas.microsoft.com/office/drawing/2014/main" id="{DEFC4323-C609-43DE-BC95-24F704C52FC3}"/>
              </a:ext>
            </a:extLst>
          </p:cNvPr>
          <p:cNvSpPr/>
          <p:nvPr/>
        </p:nvSpPr>
        <p:spPr>
          <a:xfrm>
            <a:off x="10069483" y="3429000"/>
            <a:ext cx="11430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40% </a:t>
            </a:r>
          </a:p>
        </p:txBody>
      </p:sp>
      <p:pic>
        <p:nvPicPr>
          <p:cNvPr id="8" name="Picture 7">
            <a:extLst>
              <a:ext uri="{FF2B5EF4-FFF2-40B4-BE49-F238E27FC236}">
                <a16:creationId xmlns:a16="http://schemas.microsoft.com/office/drawing/2014/main" id="{02D2A6FE-B6F5-4780-B1D0-2D039AA696E0}"/>
              </a:ext>
            </a:extLst>
          </p:cNvPr>
          <p:cNvPicPr>
            <a:picLocks noChangeAspect="1"/>
          </p:cNvPicPr>
          <p:nvPr/>
        </p:nvPicPr>
        <p:blipFill rotWithShape="1">
          <a:blip r:embed="rId4"/>
          <a:srcRect r="6623"/>
          <a:stretch/>
        </p:blipFill>
        <p:spPr>
          <a:xfrm>
            <a:off x="6413559" y="3943350"/>
            <a:ext cx="2217420" cy="2322401"/>
          </a:xfrm>
          <a:prstGeom prst="rect">
            <a:avLst/>
          </a:prstGeom>
        </p:spPr>
      </p:pic>
      <p:sp>
        <p:nvSpPr>
          <p:cNvPr id="11" name="TextBox 10">
            <a:extLst>
              <a:ext uri="{FF2B5EF4-FFF2-40B4-BE49-F238E27FC236}">
                <a16:creationId xmlns:a16="http://schemas.microsoft.com/office/drawing/2014/main" id="{D78154F9-3402-4CBC-A268-84DB746B36C6}"/>
              </a:ext>
            </a:extLst>
          </p:cNvPr>
          <p:cNvSpPr txBox="1"/>
          <p:nvPr/>
        </p:nvSpPr>
        <p:spPr>
          <a:xfrm flipH="1">
            <a:off x="993081" y="4061639"/>
            <a:ext cx="5133399" cy="1661993"/>
          </a:xfrm>
          <a:prstGeom prst="rect">
            <a:avLst/>
          </a:prstGeom>
          <a:noFill/>
        </p:spPr>
        <p:txBody>
          <a:bodyPr wrap="square" rtlCol="0">
            <a:spAutoFit/>
          </a:bodyPr>
          <a:lstStyle/>
          <a:p>
            <a:pPr>
              <a:buClr>
                <a:schemeClr val="accent1"/>
              </a:buClr>
            </a:pPr>
            <a:r>
              <a:rPr lang="es-EC" sz="2800" dirty="0"/>
              <a:t>Por cada viajero con discapacidad lo acompañan 1,5 personas adicionales.</a:t>
            </a:r>
          </a:p>
          <a:p>
            <a:endParaRPr lang="es-EC" dirty="0"/>
          </a:p>
        </p:txBody>
      </p:sp>
    </p:spTree>
    <p:extLst>
      <p:ext uri="{BB962C8B-B14F-4D97-AF65-F5344CB8AC3E}">
        <p14:creationId xmlns:p14="http://schemas.microsoft.com/office/powerpoint/2010/main" val="7605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Marcador de contenido 2">
            <a:extLst>
              <a:ext uri="{FF2B5EF4-FFF2-40B4-BE49-F238E27FC236}">
                <a16:creationId xmlns:a16="http://schemas.microsoft.com/office/drawing/2014/main" id="{48800FA8-603B-4EF0-9205-A33738C58977}"/>
              </a:ext>
            </a:extLst>
          </p:cNvPr>
          <p:cNvSpPr txBox="1">
            <a:spLocks/>
          </p:cNvSpPr>
          <p:nvPr/>
        </p:nvSpPr>
        <p:spPr>
          <a:xfrm>
            <a:off x="1284448" y="2270758"/>
            <a:ext cx="9928035" cy="98890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MX" sz="2600" dirty="0"/>
              <a:t>Desarrollar una aplicación que permita a personas con discapacidad física mejorar la accesibilidad y movilidad a zonas turísticas del centro histórico de la ciudad de Quito.</a:t>
            </a:r>
          </a:p>
          <a:p>
            <a:pPr marL="0" marR="0" lvl="0" indent="0" algn="just"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es-EC"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058400" cy="1450757"/>
          </a:xfrm>
        </p:spPr>
        <p:txBody>
          <a:bodyPr/>
          <a:lstStyle/>
          <a:p>
            <a:r>
              <a:rPr lang="en-SG" b="1" spc="0" dirty="0">
                <a:ln w="22225">
                  <a:solidFill>
                    <a:schemeClr val="accent2"/>
                  </a:solidFill>
                  <a:prstDash val="solid"/>
                </a:ln>
                <a:solidFill>
                  <a:schemeClr val="accent1"/>
                </a:solidFill>
              </a:rPr>
              <a:t>IV. OBJETIVOS</a:t>
            </a:r>
            <a:endParaRPr lang="es-ES" b="1" spc="0" dirty="0">
              <a:ln w="22225">
                <a:solidFill>
                  <a:schemeClr val="accent2"/>
                </a:solidFill>
                <a:prstDash val="solid"/>
              </a:ln>
              <a:solidFill>
                <a:schemeClr val="accent1"/>
              </a:solidFill>
            </a:endParaRPr>
          </a:p>
        </p:txBody>
      </p:sp>
      <p:sp>
        <p:nvSpPr>
          <p:cNvPr id="15" name="Marcador de contenido 2">
            <a:extLst>
              <a:ext uri="{FF2B5EF4-FFF2-40B4-BE49-F238E27FC236}">
                <a16:creationId xmlns:a16="http://schemas.microsoft.com/office/drawing/2014/main" id="{48800FA8-603B-4EF0-9205-A33738C58977}"/>
              </a:ext>
            </a:extLst>
          </p:cNvPr>
          <p:cNvSpPr txBox="1">
            <a:spLocks/>
          </p:cNvSpPr>
          <p:nvPr/>
        </p:nvSpPr>
        <p:spPr>
          <a:xfrm>
            <a:off x="1097280" y="1830492"/>
            <a:ext cx="2125156" cy="4944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just"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es-EC"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General</a:t>
            </a:r>
            <a:endParaRPr kumimoji="0" lang="es-EC" sz="2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8" name="Marcador de contenido 2">
            <a:extLst>
              <a:ext uri="{FF2B5EF4-FFF2-40B4-BE49-F238E27FC236}">
                <a16:creationId xmlns:a16="http://schemas.microsoft.com/office/drawing/2014/main" id="{48800FA8-603B-4EF0-9205-A33738C58977}"/>
              </a:ext>
            </a:extLst>
          </p:cNvPr>
          <p:cNvSpPr txBox="1">
            <a:spLocks/>
          </p:cNvSpPr>
          <p:nvPr/>
        </p:nvSpPr>
        <p:spPr>
          <a:xfrm>
            <a:off x="1097280" y="3227493"/>
            <a:ext cx="2125156" cy="4944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just"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es-EC"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Específicos</a:t>
            </a:r>
            <a:r>
              <a:rPr kumimoji="0" lang="es-EC" sz="2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
        <p:nvSpPr>
          <p:cNvPr id="20" name="Marcador de contenido 2">
            <a:extLst>
              <a:ext uri="{FF2B5EF4-FFF2-40B4-BE49-F238E27FC236}">
                <a16:creationId xmlns:a16="http://schemas.microsoft.com/office/drawing/2014/main" id="{48800FA8-603B-4EF0-9205-A33738C58977}"/>
              </a:ext>
            </a:extLst>
          </p:cNvPr>
          <p:cNvSpPr txBox="1">
            <a:spLocks/>
          </p:cNvSpPr>
          <p:nvPr/>
        </p:nvSpPr>
        <p:spPr>
          <a:xfrm>
            <a:off x="1284448" y="3723498"/>
            <a:ext cx="9928035" cy="25858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es-EC" sz="2400" dirty="0"/>
              <a:t>Mapear un sector del centro histórico de la ciudad de Quito. </a:t>
            </a:r>
          </a:p>
          <a:p>
            <a:pPr algn="just">
              <a:buFont typeface="Wingdings" panose="05000000000000000000" pitchFamily="2" charset="2"/>
              <a:buChar char="§"/>
            </a:pPr>
            <a:r>
              <a:rPr lang="es-EC" sz="2400" dirty="0"/>
              <a:t>Realizar los grafos de las zonas  donde se evidencie como se conectan las rampas.</a:t>
            </a:r>
          </a:p>
          <a:p>
            <a:pPr algn="just">
              <a:buFont typeface="Wingdings" panose="05000000000000000000" pitchFamily="2" charset="2"/>
              <a:buChar char="§"/>
            </a:pPr>
            <a:r>
              <a:rPr lang="es-EC" sz="2400" dirty="0"/>
              <a:t>Desarrollar la aplicación con la arquitectura PWA.</a:t>
            </a:r>
          </a:p>
          <a:p>
            <a:pPr algn="just">
              <a:buFont typeface="Wingdings" panose="05000000000000000000" pitchFamily="2" charset="2"/>
              <a:buChar char="§"/>
            </a:pPr>
            <a:r>
              <a:rPr lang="es-MX" sz="2400" dirty="0"/>
              <a:t>Realizar la evaluación, validación y divulgación de los resultados obtenidos.</a:t>
            </a:r>
          </a:p>
          <a:p>
            <a:pPr marL="0" marR="0" lvl="0" indent="0" algn="just"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es-EC"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907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Marcador de contenido 2">
            <a:extLst>
              <a:ext uri="{FF2B5EF4-FFF2-40B4-BE49-F238E27FC236}">
                <a16:creationId xmlns:a16="http://schemas.microsoft.com/office/drawing/2014/main" id="{48800FA8-603B-4EF0-9205-A33738C58977}"/>
              </a:ext>
            </a:extLst>
          </p:cNvPr>
          <p:cNvSpPr txBox="1">
            <a:spLocks/>
          </p:cNvSpPr>
          <p:nvPr/>
        </p:nvSpPr>
        <p:spPr>
          <a:xfrm>
            <a:off x="389463" y="1801709"/>
            <a:ext cx="5130800" cy="32444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just"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es-EC"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383520" cy="1450757"/>
          </a:xfrm>
        </p:spPr>
        <p:txBody>
          <a:bodyPr>
            <a:normAutofit/>
          </a:bodyPr>
          <a:lstStyle/>
          <a:p>
            <a:r>
              <a:rPr lang="es-EC" b="1" spc="0" dirty="0">
                <a:ln w="22225">
                  <a:solidFill>
                    <a:schemeClr val="accent2"/>
                  </a:solidFill>
                  <a:prstDash val="solid"/>
                </a:ln>
                <a:solidFill>
                  <a:schemeClr val="accent1"/>
                </a:solidFill>
              </a:rPr>
              <a:t>V. Accesibilidad Urbana</a:t>
            </a:r>
          </a:p>
        </p:txBody>
      </p:sp>
      <p:graphicFrame>
        <p:nvGraphicFramePr>
          <p:cNvPr id="2" name="Diagrama 1"/>
          <p:cNvGraphicFramePr/>
          <p:nvPr>
            <p:extLst>
              <p:ext uri="{D42A27DB-BD31-4B8C-83A1-F6EECF244321}">
                <p14:modId xmlns:p14="http://schemas.microsoft.com/office/powerpoint/2010/main" val="1265242212"/>
              </p:ext>
            </p:extLst>
          </p:nvPr>
        </p:nvGraphicFramePr>
        <p:xfrm>
          <a:off x="5689601" y="2384209"/>
          <a:ext cx="6282266" cy="3593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B794925-B1AB-4E8D-8956-8D1D84EA9B30}"/>
              </a:ext>
            </a:extLst>
          </p:cNvPr>
          <p:cNvPicPr>
            <a:picLocks noChangeAspect="1"/>
          </p:cNvPicPr>
          <p:nvPr/>
        </p:nvPicPr>
        <p:blipFill>
          <a:blip r:embed="rId8"/>
          <a:stretch>
            <a:fillRect/>
          </a:stretch>
        </p:blipFill>
        <p:spPr>
          <a:xfrm>
            <a:off x="389463" y="2800928"/>
            <a:ext cx="5016442" cy="2153845"/>
          </a:xfrm>
          <a:prstGeom prst="rect">
            <a:avLst/>
          </a:prstGeom>
        </p:spPr>
      </p:pic>
    </p:spTree>
    <p:extLst>
      <p:ext uri="{BB962C8B-B14F-4D97-AF65-F5344CB8AC3E}">
        <p14:creationId xmlns:p14="http://schemas.microsoft.com/office/powerpoint/2010/main" val="3586461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383520" cy="1450757"/>
          </a:xfrm>
        </p:spPr>
        <p:txBody>
          <a:bodyPr/>
          <a:lstStyle/>
          <a:p>
            <a:r>
              <a:rPr lang="es-EC" b="1" spc="0">
                <a:ln w="22225">
                  <a:solidFill>
                    <a:schemeClr val="accent2"/>
                  </a:solidFill>
                  <a:prstDash val="solid"/>
                </a:ln>
                <a:solidFill>
                  <a:schemeClr val="accent1"/>
                </a:solidFill>
              </a:rPr>
              <a:t>Niveles de accesibilidad</a:t>
            </a:r>
            <a:br>
              <a:rPr lang="es-EC"/>
            </a:br>
            <a:endParaRPr lang="es-EC" b="1" spc="0" dirty="0">
              <a:ln w="22225">
                <a:solidFill>
                  <a:schemeClr val="accent2"/>
                </a:solidFill>
                <a:prstDash val="solid"/>
              </a:ln>
              <a:solidFill>
                <a:schemeClr val="accent1"/>
              </a:solidFill>
            </a:endParaRP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Marcador de contenido 2">
            <a:extLst>
              <a:ext uri="{FF2B5EF4-FFF2-40B4-BE49-F238E27FC236}">
                <a16:creationId xmlns:a16="http://schemas.microsoft.com/office/drawing/2014/main" id="{48800FA8-603B-4EF0-9205-A33738C58977}"/>
              </a:ext>
            </a:extLst>
          </p:cNvPr>
          <p:cNvSpPr txBox="1">
            <a:spLocks/>
          </p:cNvSpPr>
          <p:nvPr/>
        </p:nvSpPr>
        <p:spPr>
          <a:xfrm>
            <a:off x="1097280" y="1992064"/>
            <a:ext cx="1374987" cy="7349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just"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es-EC" sz="2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 name="Marcador de contenido 2">
            <a:extLst>
              <a:ext uri="{FF2B5EF4-FFF2-40B4-BE49-F238E27FC236}">
                <a16:creationId xmlns:a16="http://schemas.microsoft.com/office/drawing/2014/main" id="{3D9713C4-095E-4D20-9986-799BABA7A417}"/>
              </a:ext>
            </a:extLst>
          </p:cNvPr>
          <p:cNvSpPr txBox="1">
            <a:spLocks/>
          </p:cNvSpPr>
          <p:nvPr/>
        </p:nvSpPr>
        <p:spPr>
          <a:xfrm>
            <a:off x="1402837" y="2142947"/>
            <a:ext cx="6794865" cy="3588002"/>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s-EC" sz="3200" dirty="0">
                <a:solidFill>
                  <a:schemeClr val="tx1"/>
                </a:solidFill>
              </a:rPr>
              <a:t>Adaptable</a:t>
            </a:r>
          </a:p>
          <a:p>
            <a:pPr marL="0" indent="0">
              <a:buNone/>
            </a:pPr>
            <a:r>
              <a:rPr lang="es-EC" sz="3200" dirty="0">
                <a:solidFill>
                  <a:schemeClr val="tx1"/>
                </a:solidFill>
              </a:rPr>
              <a:t>Productos adaptados en su totalidad.</a:t>
            </a:r>
          </a:p>
          <a:p>
            <a:pPr>
              <a:buFont typeface="Wingdings" panose="05000000000000000000" pitchFamily="2" charset="2"/>
              <a:buChar char="§"/>
            </a:pPr>
            <a:r>
              <a:rPr lang="es-EC" sz="3200" dirty="0">
                <a:solidFill>
                  <a:schemeClr val="tx1"/>
                </a:solidFill>
                <a:ea typeface="Calibri" panose="020F0502020204030204" pitchFamily="34" charset="0"/>
              </a:rPr>
              <a:t>Practicable</a:t>
            </a:r>
          </a:p>
          <a:p>
            <a:pPr marL="0" indent="0">
              <a:buNone/>
            </a:pPr>
            <a:r>
              <a:rPr lang="es-EC" sz="3200" dirty="0">
                <a:solidFill>
                  <a:schemeClr val="tx1"/>
                </a:solidFill>
              </a:rPr>
              <a:t>Adaptados mínimamente </a:t>
            </a:r>
            <a:endParaRPr lang="es-EC" sz="3200" b="1" dirty="0">
              <a:solidFill>
                <a:schemeClr val="tx1"/>
              </a:solidFill>
            </a:endParaRPr>
          </a:p>
          <a:p>
            <a:pPr>
              <a:buFont typeface="Wingdings" panose="05000000000000000000" pitchFamily="2" charset="2"/>
              <a:buChar char="§"/>
            </a:pPr>
            <a:r>
              <a:rPr lang="es-EC" sz="3200" noProof="0" dirty="0">
                <a:solidFill>
                  <a:schemeClr val="tx1"/>
                </a:solidFill>
              </a:rPr>
              <a:t>Convertible</a:t>
            </a:r>
          </a:p>
          <a:p>
            <a:pPr marL="0" indent="0">
              <a:buNone/>
            </a:pPr>
            <a:r>
              <a:rPr kumimoji="0" lang="es-EC" sz="3200" i="0" u="none" strike="noStrike" kern="1200" cap="none" spc="0" normalizeH="0" baseline="0" dirty="0">
                <a:ln>
                  <a:noFill/>
                </a:ln>
                <a:solidFill>
                  <a:schemeClr val="tx1"/>
                </a:solidFill>
                <a:effectLst/>
                <a:uLnTx/>
                <a:uFillTx/>
                <a:latin typeface="Calibri" panose="020F0502020204030204"/>
              </a:rPr>
              <a:t>Ajuste con el menor costo posible</a:t>
            </a:r>
            <a:endParaRPr kumimoji="0" lang="es-EC" sz="2600" i="0" u="none" strike="noStrike" kern="1200" cap="none" spc="0" normalizeH="0" baseline="0" noProof="0" dirty="0">
              <a:ln>
                <a:noFill/>
              </a:ln>
              <a:solidFill>
                <a:schemeClr val="tx1"/>
              </a:solidFill>
              <a:effectLst/>
              <a:uLnTx/>
              <a:uFillTx/>
              <a:latin typeface="Calibri" panose="020F0502020204030204"/>
            </a:endParaRPr>
          </a:p>
        </p:txBody>
      </p:sp>
      <p:pic>
        <p:nvPicPr>
          <p:cNvPr id="3" name="Picture 2">
            <a:extLst>
              <a:ext uri="{FF2B5EF4-FFF2-40B4-BE49-F238E27FC236}">
                <a16:creationId xmlns:a16="http://schemas.microsoft.com/office/drawing/2014/main" id="{FE2CA794-1F2F-4201-BBAA-366939C6BA49}"/>
              </a:ext>
            </a:extLst>
          </p:cNvPr>
          <p:cNvPicPr>
            <a:picLocks noChangeAspect="1"/>
          </p:cNvPicPr>
          <p:nvPr/>
        </p:nvPicPr>
        <p:blipFill>
          <a:blip r:embed="rId3"/>
          <a:stretch>
            <a:fillRect/>
          </a:stretch>
        </p:blipFill>
        <p:spPr>
          <a:xfrm>
            <a:off x="8117809" y="2160541"/>
            <a:ext cx="2740287" cy="2517785"/>
          </a:xfrm>
          <a:prstGeom prst="rect">
            <a:avLst/>
          </a:prstGeom>
        </p:spPr>
      </p:pic>
    </p:spTree>
    <p:extLst>
      <p:ext uri="{BB962C8B-B14F-4D97-AF65-F5344CB8AC3E}">
        <p14:creationId xmlns:p14="http://schemas.microsoft.com/office/powerpoint/2010/main" val="2677732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383520" cy="1450757"/>
          </a:xfrm>
        </p:spPr>
        <p:txBody>
          <a:bodyPr/>
          <a:lstStyle/>
          <a:p>
            <a:r>
              <a:rPr lang="es-EC" b="1" spc="0" dirty="0">
                <a:ln w="22225">
                  <a:solidFill>
                    <a:schemeClr val="accent2"/>
                  </a:solidFill>
                  <a:prstDash val="solid"/>
                </a:ln>
                <a:solidFill>
                  <a:schemeClr val="accent1"/>
                </a:solidFill>
              </a:rPr>
              <a:t>Tipos de usuarios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Marcador de contenido 2">
            <a:extLst>
              <a:ext uri="{FF2B5EF4-FFF2-40B4-BE49-F238E27FC236}">
                <a16:creationId xmlns:a16="http://schemas.microsoft.com/office/drawing/2014/main" id="{48800FA8-603B-4EF0-9205-A33738C58977}"/>
              </a:ext>
            </a:extLst>
          </p:cNvPr>
          <p:cNvSpPr txBox="1">
            <a:spLocks/>
          </p:cNvSpPr>
          <p:nvPr/>
        </p:nvSpPr>
        <p:spPr>
          <a:xfrm>
            <a:off x="1402837" y="2142947"/>
            <a:ext cx="4074373" cy="8572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s-EC" sz="3200" dirty="0"/>
              <a:t>Ambulantes</a:t>
            </a:r>
          </a:p>
          <a:p>
            <a:pPr marL="0" marR="0" lvl="0" indent="0" algn="just"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es-EC" sz="2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3" name="Marcador de contenido 2">
            <a:extLst>
              <a:ext uri="{FF2B5EF4-FFF2-40B4-BE49-F238E27FC236}">
                <a16:creationId xmlns:a16="http://schemas.microsoft.com/office/drawing/2014/main" id="{48800FA8-603B-4EF0-9205-A33738C58977}"/>
              </a:ext>
            </a:extLst>
          </p:cNvPr>
          <p:cNvSpPr txBox="1">
            <a:spLocks/>
          </p:cNvSpPr>
          <p:nvPr/>
        </p:nvSpPr>
        <p:spPr>
          <a:xfrm>
            <a:off x="1402837" y="3167737"/>
            <a:ext cx="3988989" cy="7349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s-EC" sz="3200" dirty="0">
                <a:solidFill>
                  <a:prstClr val="black">
                    <a:lumMod val="75000"/>
                    <a:lumOff val="25000"/>
                  </a:prstClr>
                </a:solidFill>
                <a:ea typeface="Calibri" panose="020F0502020204030204" pitchFamily="34" charset="0"/>
              </a:rPr>
              <a:t>Sensoriales</a:t>
            </a:r>
            <a:endParaRPr lang="es-EC" sz="2800" b="1" dirty="0">
              <a:solidFill>
                <a:prstClr val="black">
                  <a:lumMod val="75000"/>
                  <a:lumOff val="25000"/>
                </a:prstClr>
              </a:solidFill>
            </a:endParaRPr>
          </a:p>
          <a:p>
            <a:pPr marL="0" marR="0" lvl="0" indent="0" algn="just" defTabSz="914400" rtl="0" eaLnBrk="1" fontAlgn="auto" latinLnBrk="0" hangingPunct="1">
              <a:lnSpc>
                <a:spcPct val="90000"/>
              </a:lnSpc>
              <a:spcBef>
                <a:spcPts val="1200"/>
              </a:spcBef>
              <a:spcAft>
                <a:spcPts val="200"/>
              </a:spcAft>
              <a:buClr>
                <a:srgbClr val="99CB38"/>
              </a:buClr>
              <a:buSzPct val="100000"/>
              <a:buNone/>
              <a:tabLst/>
              <a:defRPr/>
            </a:pPr>
            <a:endParaRPr kumimoji="0" lang="es-EC" sz="2600" b="1" i="0" u="none" strike="noStrike" kern="1200" cap="none" spc="0" normalizeH="0" baseline="0" noProof="0" dirty="0">
              <a:ln>
                <a:noFill/>
              </a:ln>
              <a:solidFill>
                <a:prstClr val="black">
                  <a:lumMod val="75000"/>
                  <a:lumOff val="25000"/>
                </a:prstClr>
              </a:solidFill>
              <a:effectLst/>
              <a:uLnTx/>
              <a:uFillTx/>
              <a:cs typeface="+mn-cs"/>
            </a:endParaRPr>
          </a:p>
        </p:txBody>
      </p:sp>
      <p:sp>
        <p:nvSpPr>
          <p:cNvPr id="15" name="Marcador de contenido 2">
            <a:extLst>
              <a:ext uri="{FF2B5EF4-FFF2-40B4-BE49-F238E27FC236}">
                <a16:creationId xmlns:a16="http://schemas.microsoft.com/office/drawing/2014/main" id="{6846A3FA-573C-4586-B0B1-D733A8ADEF51}"/>
              </a:ext>
            </a:extLst>
          </p:cNvPr>
          <p:cNvSpPr txBox="1">
            <a:spLocks/>
          </p:cNvSpPr>
          <p:nvPr/>
        </p:nvSpPr>
        <p:spPr>
          <a:xfrm>
            <a:off x="1402837" y="4220988"/>
            <a:ext cx="3084104" cy="11059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Clr>
                <a:srgbClr val="99CB38"/>
              </a:buClr>
              <a:buFont typeface="Wingdings" panose="05000000000000000000" pitchFamily="2" charset="2"/>
              <a:buChar char="§"/>
            </a:pPr>
            <a:r>
              <a:rPr kumimoji="0" lang="en-US" sz="320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Usuario </a:t>
            </a:r>
            <a:r>
              <a:rPr kumimoji="0" lang="en-US" sz="320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en</a:t>
            </a:r>
            <a:r>
              <a:rPr kumimoji="0" lang="en-US" sz="320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320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silla</a:t>
            </a:r>
            <a:r>
              <a:rPr kumimoji="0" lang="en-US" sz="320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de </a:t>
            </a:r>
            <a:r>
              <a:rPr kumimoji="0" lang="en-US" sz="320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ruedas</a:t>
            </a:r>
            <a:endParaRPr kumimoji="0" lang="es-EC" sz="320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C434B12-E813-45F2-83DE-98AFAA4DF072}"/>
              </a:ext>
            </a:extLst>
          </p:cNvPr>
          <p:cNvPicPr>
            <a:picLocks noChangeAspect="1"/>
          </p:cNvPicPr>
          <p:nvPr/>
        </p:nvPicPr>
        <p:blipFill>
          <a:blip r:embed="rId3"/>
          <a:stretch>
            <a:fillRect/>
          </a:stretch>
        </p:blipFill>
        <p:spPr>
          <a:xfrm>
            <a:off x="7794561" y="3216840"/>
            <a:ext cx="3343275" cy="1371600"/>
          </a:xfrm>
          <a:prstGeom prst="rect">
            <a:avLst/>
          </a:prstGeom>
        </p:spPr>
      </p:pic>
      <p:pic>
        <p:nvPicPr>
          <p:cNvPr id="3" name="Picture 2">
            <a:extLst>
              <a:ext uri="{FF2B5EF4-FFF2-40B4-BE49-F238E27FC236}">
                <a16:creationId xmlns:a16="http://schemas.microsoft.com/office/drawing/2014/main" id="{D8B86C2F-425A-404D-ADD8-FF65413191F4}"/>
              </a:ext>
            </a:extLst>
          </p:cNvPr>
          <p:cNvPicPr>
            <a:picLocks noChangeAspect="1"/>
          </p:cNvPicPr>
          <p:nvPr/>
        </p:nvPicPr>
        <p:blipFill>
          <a:blip r:embed="rId4"/>
          <a:stretch>
            <a:fillRect/>
          </a:stretch>
        </p:blipFill>
        <p:spPr>
          <a:xfrm>
            <a:off x="4535793" y="1845070"/>
            <a:ext cx="1740683" cy="1877681"/>
          </a:xfrm>
          <a:prstGeom prst="rect">
            <a:avLst/>
          </a:prstGeom>
        </p:spPr>
      </p:pic>
      <p:pic>
        <p:nvPicPr>
          <p:cNvPr id="5" name="Picture 4">
            <a:extLst>
              <a:ext uri="{FF2B5EF4-FFF2-40B4-BE49-F238E27FC236}">
                <a16:creationId xmlns:a16="http://schemas.microsoft.com/office/drawing/2014/main" id="{88738BFF-ED9A-49E3-9BBE-D2FB0F1D2F99}"/>
              </a:ext>
            </a:extLst>
          </p:cNvPr>
          <p:cNvPicPr>
            <a:picLocks noChangeAspect="1"/>
          </p:cNvPicPr>
          <p:nvPr/>
        </p:nvPicPr>
        <p:blipFill>
          <a:blip r:embed="rId5"/>
          <a:stretch>
            <a:fillRect/>
          </a:stretch>
        </p:blipFill>
        <p:spPr>
          <a:xfrm>
            <a:off x="5774475" y="4129349"/>
            <a:ext cx="1637438" cy="1982584"/>
          </a:xfrm>
          <a:prstGeom prst="rect">
            <a:avLst/>
          </a:prstGeom>
        </p:spPr>
      </p:pic>
    </p:spTree>
    <p:extLst>
      <p:ext uri="{BB962C8B-B14F-4D97-AF65-F5344CB8AC3E}">
        <p14:creationId xmlns:p14="http://schemas.microsoft.com/office/powerpoint/2010/main" val="3031664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15" grpId="0"/>
    </p:bld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815</TotalTime>
  <Words>1874</Words>
  <Application>Microsoft Office PowerPoint</Application>
  <PresentationFormat>Panorámica</PresentationFormat>
  <Paragraphs>394</Paragraphs>
  <Slides>26</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Times New Roman</vt:lpstr>
      <vt:lpstr>Wingdings</vt:lpstr>
      <vt:lpstr>Retrospección</vt:lpstr>
      <vt:lpstr>Presentación de PowerPoint</vt:lpstr>
      <vt:lpstr>Agenda</vt:lpstr>
      <vt:lpstr>I. ANTECEDENTES</vt:lpstr>
      <vt:lpstr>II. PROBLEMÁTICA</vt:lpstr>
      <vt:lpstr>III. JUSTIFICACIÓN </vt:lpstr>
      <vt:lpstr>IV. OBJETIVOS</vt:lpstr>
      <vt:lpstr>V. Accesibilidad Urbana</vt:lpstr>
      <vt:lpstr>Niveles de accesibilidad </vt:lpstr>
      <vt:lpstr>Tipos de usuarios</vt:lpstr>
      <vt:lpstr>VI. Fundamentos de la Teoría de Grafos</vt:lpstr>
      <vt:lpstr>Matrices de Incidencia y Adyacencia</vt:lpstr>
      <vt:lpstr>Algoritmo de Dijkstra</vt:lpstr>
      <vt:lpstr>VII. Progressive Web Application</vt:lpstr>
      <vt:lpstr>Arquitectura de una PWA</vt:lpstr>
      <vt:lpstr>VIII Recolección de Datos</vt:lpstr>
      <vt:lpstr>Selección de rampas</vt:lpstr>
      <vt:lpstr>Graficacion del mapa en Grafos</vt:lpstr>
      <vt:lpstr>Matrices</vt:lpstr>
      <vt:lpstr>IX Implementación </vt:lpstr>
      <vt:lpstr>Diagrama de arquitectura</vt:lpstr>
      <vt:lpstr>Diagramas de secuencia</vt:lpstr>
      <vt:lpstr>Aplicación</vt:lpstr>
      <vt:lpstr>X. PRUEBAS Y EVALUACIÓN DE RESULTADOS</vt:lpstr>
      <vt:lpstr>Resultados del experimento</vt:lpstr>
      <vt:lpstr>Resultados del experimento</vt:lpstr>
      <vt:lpstr>XI. CONCLUSIONES  Y 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que permita a las personas con discapacidad física mejorar la accesibilidad a zonas turísticas del centro histórico de la ciudad de Quito.</dc:title>
  <dc:creator>Usuario de Windows</dc:creator>
  <cp:lastModifiedBy>Daniel Del Castillo</cp:lastModifiedBy>
  <cp:revision>124</cp:revision>
  <dcterms:created xsi:type="dcterms:W3CDTF">2018-11-08T02:15:03Z</dcterms:created>
  <dcterms:modified xsi:type="dcterms:W3CDTF">2020-02-12T22:49:14Z</dcterms:modified>
</cp:coreProperties>
</file>