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76" r:id="rId3"/>
    <p:sldId id="377" r:id="rId4"/>
    <p:sldId id="412" r:id="rId5"/>
    <p:sldId id="379" r:id="rId6"/>
    <p:sldId id="380" r:id="rId7"/>
    <p:sldId id="381" r:id="rId8"/>
    <p:sldId id="406" r:id="rId9"/>
    <p:sldId id="385" r:id="rId10"/>
    <p:sldId id="409" r:id="rId11"/>
    <p:sldId id="403" r:id="rId12"/>
    <p:sldId id="404" r:id="rId13"/>
    <p:sldId id="405" r:id="rId14"/>
    <p:sldId id="401" r:id="rId15"/>
    <p:sldId id="417" r:id="rId16"/>
    <p:sldId id="402" r:id="rId17"/>
    <p:sldId id="390" r:id="rId18"/>
    <p:sldId id="410" r:id="rId19"/>
    <p:sldId id="411" r:id="rId20"/>
    <p:sldId id="408" r:id="rId21"/>
    <p:sldId id="407" r:id="rId22"/>
    <p:sldId id="393" r:id="rId23"/>
    <p:sldId id="394" r:id="rId24"/>
    <p:sldId id="399" r:id="rId25"/>
    <p:sldId id="396" r:id="rId26"/>
    <p:sldId id="365" r:id="rId27"/>
    <p:sldId id="414" r:id="rId28"/>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84237"/>
    <a:srgbClr val="0070C0"/>
    <a:srgbClr val="002200"/>
    <a:srgbClr val="00713D"/>
    <a:srgbClr val="00703C"/>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464" autoAdjust="0"/>
  </p:normalViewPr>
  <p:slideViewPr>
    <p:cSldViewPr snapToGrid="0">
      <p:cViewPr varScale="1">
        <p:scale>
          <a:sx n="88" d="100"/>
          <a:sy n="88" d="100"/>
        </p:scale>
        <p:origin x="413" y="67"/>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dgm:t>
        <a:bodyPr/>
        <a:lstStyle/>
        <a:p>
          <a:r>
            <a:rPr lang="es-EC" sz="2400" dirty="0" smtClean="0">
              <a:latin typeface="Georgia" panose="02040502050405020303" pitchFamily="18" charset="0"/>
            </a:rPr>
            <a:t>1.- INTRODUCCIÓN</a:t>
          </a:r>
          <a:endParaRPr lang="es-EC" sz="2400" dirty="0">
            <a:latin typeface="Georgia" panose="02040502050405020303" pitchFamily="18" charset="0"/>
          </a:endParaRPr>
        </a:p>
      </dgm:t>
    </dgm:pt>
    <dgm:pt modelId="{11CF7E89-1DC9-4E5F-A926-487080FAE350}" type="parTrans" cxnId="{17FEA757-92AC-4E80-B287-5C9508432AB8}">
      <dgm:prSet/>
      <dgm:spPr/>
      <dgm:t>
        <a:bodyPr/>
        <a:lstStyle/>
        <a:p>
          <a:endParaRPr lang="es-EC" sz="1400">
            <a:latin typeface="Georgia" panose="02040502050405020303" pitchFamily="18" charset="0"/>
          </a:endParaRPr>
        </a:p>
      </dgm:t>
    </dgm:pt>
    <dgm:pt modelId="{578AEC27-F882-4355-B379-D1A32A3C8D05}" type="sibTrans" cxnId="{17FEA757-92AC-4E80-B287-5C9508432AB8}">
      <dgm:prSet/>
      <dgm:spPr/>
      <dgm:t>
        <a:bodyPr/>
        <a:lstStyle/>
        <a:p>
          <a:endParaRPr lang="es-EC" sz="1400">
            <a:latin typeface="Georgia" panose="02040502050405020303" pitchFamily="18" charset="0"/>
          </a:endParaRPr>
        </a:p>
      </dgm:t>
    </dgm:pt>
    <dgm:pt modelId="{1DF938E1-278A-4FD6-A1CA-DE06BCD4899A}">
      <dgm:prSet phldrT="[Texto]" custT="1"/>
      <dgm:spPr/>
      <dgm:t>
        <a:bodyPr/>
        <a:lstStyle/>
        <a:p>
          <a:r>
            <a:rPr lang="es-EC" sz="2400" dirty="0" smtClean="0">
              <a:latin typeface="Georgia" panose="02040502050405020303" pitchFamily="18" charset="0"/>
            </a:rPr>
            <a:t>2.- OBJETIVOS</a:t>
          </a:r>
          <a:endParaRPr lang="es-EC" sz="2400" dirty="0">
            <a:latin typeface="Georgia" panose="02040502050405020303" pitchFamily="18" charset="0"/>
          </a:endParaRPr>
        </a:p>
      </dgm:t>
    </dgm:pt>
    <dgm:pt modelId="{F4555CFF-EE8E-4C79-99F7-BBF0153CFD4E}" type="parTrans" cxnId="{A61C54B1-727C-4B91-A03B-66F4069026DC}">
      <dgm:prSet/>
      <dgm:spPr/>
      <dgm:t>
        <a:bodyPr/>
        <a:lstStyle/>
        <a:p>
          <a:endParaRPr lang="es-EC" sz="1400">
            <a:latin typeface="Georgia" panose="02040502050405020303" pitchFamily="18" charset="0"/>
          </a:endParaRPr>
        </a:p>
      </dgm:t>
    </dgm:pt>
    <dgm:pt modelId="{33605C18-F691-4B41-A8FB-8494560D39C3}" type="sibTrans" cxnId="{A61C54B1-727C-4B91-A03B-66F4069026DC}">
      <dgm:prSet/>
      <dgm:spPr/>
      <dgm:t>
        <a:bodyPr/>
        <a:lstStyle/>
        <a:p>
          <a:endParaRPr lang="es-EC" sz="1400">
            <a:latin typeface="Georgia" panose="02040502050405020303" pitchFamily="18" charset="0"/>
          </a:endParaRPr>
        </a:p>
      </dgm:t>
    </dgm:pt>
    <dgm:pt modelId="{18B98F34-C256-4D36-A774-7A67B50E597E}">
      <dgm:prSet phldrT="[Texto]" custT="1"/>
      <dgm:spPr/>
      <dgm:t>
        <a:bodyPr/>
        <a:lstStyle/>
        <a:p>
          <a:r>
            <a:rPr lang="es-EC" sz="2400" dirty="0" smtClean="0">
              <a:latin typeface="Georgia" panose="02040502050405020303" pitchFamily="18" charset="0"/>
            </a:rPr>
            <a:t>3.- ESTADO DEL ARTE</a:t>
          </a:r>
          <a:endParaRPr lang="es-EC" sz="2400" dirty="0">
            <a:latin typeface="Georgia" panose="02040502050405020303" pitchFamily="18" charset="0"/>
          </a:endParaRPr>
        </a:p>
      </dgm:t>
    </dgm:pt>
    <dgm:pt modelId="{87CE7CEF-6395-4289-B18F-84278DB7D26B}" type="parTrans" cxnId="{6E7ED795-AE50-46DA-B92A-90BB8B4DE414}">
      <dgm:prSet/>
      <dgm:spPr/>
      <dgm:t>
        <a:bodyPr/>
        <a:lstStyle/>
        <a:p>
          <a:endParaRPr lang="es-EC" sz="1400">
            <a:latin typeface="Georgia" panose="02040502050405020303" pitchFamily="18" charset="0"/>
          </a:endParaRPr>
        </a:p>
      </dgm:t>
    </dgm:pt>
    <dgm:pt modelId="{B9F60E3B-A543-48E2-AFDC-9FACD7719C64}" type="sibTrans" cxnId="{6E7ED795-AE50-46DA-B92A-90BB8B4DE414}">
      <dgm:prSet/>
      <dgm:spPr/>
      <dgm:t>
        <a:bodyPr/>
        <a:lstStyle/>
        <a:p>
          <a:endParaRPr lang="es-EC" sz="1400">
            <a:latin typeface="Georgia" panose="02040502050405020303" pitchFamily="18" charset="0"/>
          </a:endParaRPr>
        </a:p>
      </dgm:t>
    </dgm:pt>
    <dgm:pt modelId="{1971F5CF-9B81-4658-B315-D3D9C9642D3B}">
      <dgm:prSet phldrT="[Texto]" custT="1"/>
      <dgm:spPr/>
      <dgm:t>
        <a:bodyPr/>
        <a:lstStyle/>
        <a:p>
          <a:r>
            <a:rPr lang="es-EC" sz="2400" dirty="0" smtClean="0">
              <a:latin typeface="Georgia" panose="02040502050405020303" pitchFamily="18" charset="0"/>
            </a:rPr>
            <a:t>4.- DISEÑO E IMPLEMENTACIÓN</a:t>
          </a:r>
          <a:endParaRPr lang="es-EC" sz="2400" dirty="0">
            <a:latin typeface="Georgia" panose="02040502050405020303" pitchFamily="18" charset="0"/>
          </a:endParaRPr>
        </a:p>
      </dgm:t>
    </dgm:pt>
    <dgm:pt modelId="{CA8C8FEC-A89C-449A-B58B-485E965BAFC4}" type="parTrans" cxnId="{87ADD404-27FB-4221-AE17-5BE882E45526}">
      <dgm:prSet/>
      <dgm:spPr/>
      <dgm:t>
        <a:bodyPr/>
        <a:lstStyle/>
        <a:p>
          <a:endParaRPr lang="es-EC" sz="1400">
            <a:latin typeface="Georgia" panose="02040502050405020303" pitchFamily="18" charset="0"/>
          </a:endParaRPr>
        </a:p>
      </dgm:t>
    </dgm:pt>
    <dgm:pt modelId="{5977EB26-A2B4-413D-A60F-AE7970BD7830}" type="sibTrans" cxnId="{87ADD404-27FB-4221-AE17-5BE882E45526}">
      <dgm:prSet/>
      <dgm:spPr/>
      <dgm:t>
        <a:bodyPr/>
        <a:lstStyle/>
        <a:p>
          <a:endParaRPr lang="es-EC" sz="1400">
            <a:latin typeface="Georgia" panose="02040502050405020303" pitchFamily="18" charset="0"/>
          </a:endParaRPr>
        </a:p>
      </dgm:t>
    </dgm:pt>
    <dgm:pt modelId="{BE66DF20-BF52-443D-A790-6773382F5A11}">
      <dgm:prSet phldrT="[Texto]" custT="1"/>
      <dgm:spPr/>
      <dgm:t>
        <a:bodyPr/>
        <a:lstStyle/>
        <a:p>
          <a:r>
            <a:rPr lang="es-EC" sz="2400" dirty="0" smtClean="0">
              <a:latin typeface="Georgia" panose="02040502050405020303" pitchFamily="18" charset="0"/>
            </a:rPr>
            <a:t>5.- PRUEBAS Y RESULTADOS</a:t>
          </a:r>
          <a:endParaRPr lang="es-EC" sz="2400" dirty="0">
            <a:latin typeface="Georgia" panose="02040502050405020303" pitchFamily="18" charset="0"/>
          </a:endParaRPr>
        </a:p>
      </dgm:t>
    </dgm:pt>
    <dgm:pt modelId="{F6E97B9A-5E44-4197-BF9F-1099D44E1C08}" type="parTrans" cxnId="{7B8DE10A-634C-40F3-9926-D9D30E5B8030}">
      <dgm:prSet/>
      <dgm:spPr/>
      <dgm:t>
        <a:bodyPr/>
        <a:lstStyle/>
        <a:p>
          <a:endParaRPr lang="es-EC" sz="1400">
            <a:latin typeface="Georgia" panose="02040502050405020303" pitchFamily="18" charset="0"/>
          </a:endParaRPr>
        </a:p>
      </dgm:t>
    </dgm:pt>
    <dgm:pt modelId="{B413F0A3-657E-4361-9E5E-0B5C240964A9}" type="sibTrans" cxnId="{7B8DE10A-634C-40F3-9926-D9D30E5B8030}">
      <dgm:prSet/>
      <dgm:spPr/>
      <dgm:t>
        <a:bodyPr/>
        <a:lstStyle/>
        <a:p>
          <a:endParaRPr lang="es-EC" sz="1400">
            <a:latin typeface="Georgia" panose="02040502050405020303" pitchFamily="18" charset="0"/>
          </a:endParaRPr>
        </a:p>
      </dgm:t>
    </dgm:pt>
    <dgm:pt modelId="{878948C5-E3F1-437D-9D76-6AB40DE20D17}">
      <dgm:prSet phldrT="[Texto]" custT="1"/>
      <dgm:spPr/>
      <dgm:t>
        <a:bodyPr/>
        <a:lstStyle/>
        <a:p>
          <a:r>
            <a:rPr lang="es-EC" sz="2400" dirty="0" smtClean="0">
              <a:latin typeface="Georgia" panose="02040502050405020303" pitchFamily="18" charset="0"/>
            </a:rPr>
            <a:t>6.- CONCLUSIONES Y TRABAJOS FUTUROS</a:t>
          </a:r>
          <a:endParaRPr lang="es-EC" sz="2400" dirty="0">
            <a:latin typeface="Georgia" panose="02040502050405020303" pitchFamily="18" charset="0"/>
          </a:endParaRPr>
        </a:p>
      </dgm:t>
    </dgm:pt>
    <dgm:pt modelId="{71098E17-9EFD-4B84-AC02-D7F122B59118}" type="parTrans" cxnId="{E6166C27-20E1-4E5C-8F25-5BA406EF5507}">
      <dgm:prSet/>
      <dgm:spPr/>
      <dgm:t>
        <a:bodyPr/>
        <a:lstStyle/>
        <a:p>
          <a:endParaRPr lang="es-EC" sz="1400">
            <a:latin typeface="Georgia" panose="02040502050405020303" pitchFamily="18" charset="0"/>
          </a:endParaRPr>
        </a:p>
      </dgm:t>
    </dgm:pt>
    <dgm:pt modelId="{A2ED155D-7D5B-47DB-94C5-8B6B2F4AA6BA}" type="sibTrans" cxnId="{E6166C27-20E1-4E5C-8F25-5BA406EF5507}">
      <dgm:prSet/>
      <dgm:spPr/>
      <dgm:t>
        <a:bodyPr/>
        <a:lstStyle/>
        <a:p>
          <a:endParaRPr lang="es-EC" sz="1400">
            <a:latin typeface="Georgia" panose="02040502050405020303" pitchFamily="18" charset="0"/>
          </a:endParaRPr>
        </a:p>
      </dgm:t>
    </dgm:pt>
    <dgm:pt modelId="{529ECAC0-007E-4783-865E-43A883F1E9AB}" type="pres">
      <dgm:prSet presAssocID="{87B6FA0F-7101-4A99-BBA3-0FEC8E239276}" presName="Name0" presStyleCnt="0">
        <dgm:presLayoutVars>
          <dgm:chMax val="7"/>
          <dgm:chPref val="7"/>
          <dgm:dir/>
        </dgm:presLayoutVars>
      </dgm:prSet>
      <dgm:spPr/>
      <dgm:t>
        <a:bodyPr/>
        <a:lstStyle/>
        <a:p>
          <a:endParaRPr lang="es-ES"/>
        </a:p>
      </dgm:t>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6"/>
      <dgm:spPr/>
    </dgm:pt>
    <dgm:pt modelId="{F8F0A8AF-4FD1-4698-A888-DCD17BAE2A6B}" type="pres">
      <dgm:prSet presAssocID="{87B6FA0F-7101-4A99-BBA3-0FEC8E239276}" presName="conn" presStyleLbl="parChTrans1D2" presStyleIdx="0" presStyleCnt="1"/>
      <dgm:spPr/>
      <dgm:t>
        <a:bodyPr/>
        <a:lstStyle/>
        <a:p>
          <a:endParaRPr lang="es-ES"/>
        </a:p>
      </dgm:t>
    </dgm:pt>
    <dgm:pt modelId="{F0FD2DC8-AAFB-44FD-A73D-1544D499A604}" type="pres">
      <dgm:prSet presAssocID="{87B6FA0F-7101-4A99-BBA3-0FEC8E239276}" presName="extraNode" presStyleLbl="node1" presStyleIdx="0" presStyleCnt="6"/>
      <dgm:spPr/>
    </dgm:pt>
    <dgm:pt modelId="{CA3D052D-D31A-4B4B-8C9F-7C6D97FCB059}" type="pres">
      <dgm:prSet presAssocID="{87B6FA0F-7101-4A99-BBA3-0FEC8E239276}" presName="dstNode" presStyleLbl="node1" presStyleIdx="0" presStyleCnt="6"/>
      <dgm:spPr/>
    </dgm:pt>
    <dgm:pt modelId="{8E705C3F-00C9-4958-9A28-F996E63BE9F4}" type="pres">
      <dgm:prSet presAssocID="{05450837-240E-4FFA-95F2-1A8EF6BE5AF3}" presName="text_1" presStyleLbl="node1" presStyleIdx="0" presStyleCnt="6">
        <dgm:presLayoutVars>
          <dgm:bulletEnabled val="1"/>
        </dgm:presLayoutVars>
      </dgm:prSet>
      <dgm:spPr/>
      <dgm:t>
        <a:bodyPr/>
        <a:lstStyle/>
        <a:p>
          <a:endParaRPr lang="es-EC"/>
        </a:p>
      </dgm:t>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6"/>
      <dgm:spPr/>
    </dgm:pt>
    <dgm:pt modelId="{49D932CB-DEB5-495F-B291-7661D8D46A94}" type="pres">
      <dgm:prSet presAssocID="{1DF938E1-278A-4FD6-A1CA-DE06BCD4899A}" presName="text_2" presStyleLbl="node1" presStyleIdx="1" presStyleCnt="6">
        <dgm:presLayoutVars>
          <dgm:bulletEnabled val="1"/>
        </dgm:presLayoutVars>
      </dgm:prSet>
      <dgm:spPr/>
      <dgm:t>
        <a:bodyPr/>
        <a:lstStyle/>
        <a:p>
          <a:endParaRPr lang="es-EC"/>
        </a:p>
      </dgm:t>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6"/>
      <dgm:spPr/>
    </dgm:pt>
    <dgm:pt modelId="{4C1B2A54-6AB1-4D38-8194-27D9F1595FF7}" type="pres">
      <dgm:prSet presAssocID="{18B98F34-C256-4D36-A774-7A67B50E597E}" presName="text_3" presStyleLbl="node1" presStyleIdx="2" presStyleCnt="6">
        <dgm:presLayoutVars>
          <dgm:bulletEnabled val="1"/>
        </dgm:presLayoutVars>
      </dgm:prSet>
      <dgm:spPr/>
      <dgm:t>
        <a:bodyPr/>
        <a:lstStyle/>
        <a:p>
          <a:endParaRPr lang="es-ES"/>
        </a:p>
      </dgm:t>
    </dgm:pt>
    <dgm:pt modelId="{A3E10FD6-0384-4EC7-B807-03A805406EF4}" type="pres">
      <dgm:prSet presAssocID="{18B98F34-C256-4D36-A774-7A67B50E597E}" presName="accent_3" presStyleCnt="0"/>
      <dgm:spPr/>
    </dgm:pt>
    <dgm:pt modelId="{B2AA6CBF-3BC5-4AF6-B012-E12FDCC6F6A4}" type="pres">
      <dgm:prSet presAssocID="{18B98F34-C256-4D36-A774-7A67B50E597E}" presName="accentRepeatNode" presStyleLbl="solidFgAcc1" presStyleIdx="2" presStyleCnt="6"/>
      <dgm:spPr/>
    </dgm:pt>
    <dgm:pt modelId="{364BD6D7-7A8A-4315-8FE7-4B178A2E8545}" type="pres">
      <dgm:prSet presAssocID="{1971F5CF-9B81-4658-B315-D3D9C9642D3B}" presName="text_4" presStyleLbl="node1" presStyleIdx="3" presStyleCnt="6">
        <dgm:presLayoutVars>
          <dgm:bulletEnabled val="1"/>
        </dgm:presLayoutVars>
      </dgm:prSet>
      <dgm:spPr/>
      <dgm:t>
        <a:bodyPr/>
        <a:lstStyle/>
        <a:p>
          <a:endParaRPr lang="es-ES"/>
        </a:p>
      </dgm:t>
    </dgm:pt>
    <dgm:pt modelId="{57913AA2-D4F2-4272-84C1-A43747C5AEEF}" type="pres">
      <dgm:prSet presAssocID="{1971F5CF-9B81-4658-B315-D3D9C9642D3B}" presName="accent_4" presStyleCnt="0"/>
      <dgm:spPr/>
    </dgm:pt>
    <dgm:pt modelId="{6AEDB1B0-F5BC-4BC0-8DD8-5C81998B921E}" type="pres">
      <dgm:prSet presAssocID="{1971F5CF-9B81-4658-B315-D3D9C9642D3B}" presName="accentRepeatNode" presStyleLbl="solidFgAcc1" presStyleIdx="3" presStyleCnt="6"/>
      <dgm:spPr/>
    </dgm:pt>
    <dgm:pt modelId="{5A015C4E-7D70-4DF1-973E-D973F2722A2C}" type="pres">
      <dgm:prSet presAssocID="{BE66DF20-BF52-443D-A790-6773382F5A11}" presName="text_5" presStyleLbl="node1" presStyleIdx="4" presStyleCnt="6">
        <dgm:presLayoutVars>
          <dgm:bulletEnabled val="1"/>
        </dgm:presLayoutVars>
      </dgm:prSet>
      <dgm:spPr/>
      <dgm:t>
        <a:bodyPr/>
        <a:lstStyle/>
        <a:p>
          <a:endParaRPr lang="es-ES"/>
        </a:p>
      </dgm:t>
    </dgm:pt>
    <dgm:pt modelId="{A0E268EB-735B-4250-8830-86C9EC5E36FA}" type="pres">
      <dgm:prSet presAssocID="{BE66DF20-BF52-443D-A790-6773382F5A11}" presName="accent_5" presStyleCnt="0"/>
      <dgm:spPr/>
    </dgm:pt>
    <dgm:pt modelId="{DBC4BEF0-E382-4331-A94E-5D279B34041E}" type="pres">
      <dgm:prSet presAssocID="{BE66DF20-BF52-443D-A790-6773382F5A11}" presName="accentRepeatNode" presStyleLbl="solidFgAcc1" presStyleIdx="4" presStyleCnt="6"/>
      <dgm:spPr/>
    </dgm:pt>
    <dgm:pt modelId="{16AA2521-10C9-44F8-8B87-B6E755A927DE}" type="pres">
      <dgm:prSet presAssocID="{878948C5-E3F1-437D-9D76-6AB40DE20D17}" presName="text_6" presStyleLbl="node1" presStyleIdx="5" presStyleCnt="6">
        <dgm:presLayoutVars>
          <dgm:bulletEnabled val="1"/>
        </dgm:presLayoutVars>
      </dgm:prSet>
      <dgm:spPr/>
      <dgm:t>
        <a:bodyPr/>
        <a:lstStyle/>
        <a:p>
          <a:endParaRPr lang="es-EC"/>
        </a:p>
      </dgm:t>
    </dgm:pt>
    <dgm:pt modelId="{A133F0BB-4460-4A67-93A4-FB7C9B0976E1}" type="pres">
      <dgm:prSet presAssocID="{878948C5-E3F1-437D-9D76-6AB40DE20D17}" presName="accent_6" presStyleCnt="0"/>
      <dgm:spPr/>
    </dgm:pt>
    <dgm:pt modelId="{26613157-4253-42DC-8C41-DCFF7D207CC7}" type="pres">
      <dgm:prSet presAssocID="{878948C5-E3F1-437D-9D76-6AB40DE20D17}" presName="accentRepeatNode" presStyleLbl="solidFgAcc1" presStyleIdx="5" presStyleCnt="6"/>
      <dgm:spPr/>
    </dgm:pt>
  </dgm:ptLst>
  <dgm:cxnLst>
    <dgm:cxn modelId="{7B8DE10A-634C-40F3-9926-D9D30E5B8030}" srcId="{87B6FA0F-7101-4A99-BBA3-0FEC8E239276}" destId="{BE66DF20-BF52-443D-A790-6773382F5A11}" srcOrd="4" destOrd="0" parTransId="{F6E97B9A-5E44-4197-BF9F-1099D44E1C08}" sibTransId="{B413F0A3-657E-4361-9E5E-0B5C240964A9}"/>
    <dgm:cxn modelId="{BFD4B5B8-8AB4-4B54-B75F-2D8034956C45}" type="presOf" srcId="{1DF938E1-278A-4FD6-A1CA-DE06BCD4899A}" destId="{49D932CB-DEB5-495F-B291-7661D8D46A94}" srcOrd="0" destOrd="0" presId="urn:microsoft.com/office/officeart/2008/layout/VerticalCurvedList"/>
    <dgm:cxn modelId="{FEC2DC16-3990-4A56-A6AB-764A5FA7EAA4}" type="presOf" srcId="{87B6FA0F-7101-4A99-BBA3-0FEC8E239276}" destId="{529ECAC0-007E-4783-865E-43A883F1E9AB}" srcOrd="0" destOrd="0" presId="urn:microsoft.com/office/officeart/2008/layout/VerticalCurvedList"/>
    <dgm:cxn modelId="{0831B695-4FA4-4890-87CF-9C94FF09BA7F}" type="presOf" srcId="{18B98F34-C256-4D36-A774-7A67B50E597E}" destId="{4C1B2A54-6AB1-4D38-8194-27D9F1595FF7}" srcOrd="0" destOrd="0" presId="urn:microsoft.com/office/officeart/2008/layout/VerticalCurvedList"/>
    <dgm:cxn modelId="{E6166C27-20E1-4E5C-8F25-5BA406EF5507}" srcId="{87B6FA0F-7101-4A99-BBA3-0FEC8E239276}" destId="{878948C5-E3F1-437D-9D76-6AB40DE20D17}" srcOrd="5" destOrd="0" parTransId="{71098E17-9EFD-4B84-AC02-D7F122B59118}" sibTransId="{A2ED155D-7D5B-47DB-94C5-8B6B2F4AA6BA}"/>
    <dgm:cxn modelId="{57B7B29D-B0C1-4DCA-BBFC-E9DDC4633F1F}" type="presOf" srcId="{BE66DF20-BF52-443D-A790-6773382F5A11}" destId="{5A015C4E-7D70-4DF1-973E-D973F2722A2C}" srcOrd="0" destOrd="0" presId="urn:microsoft.com/office/officeart/2008/layout/VerticalCurvedList"/>
    <dgm:cxn modelId="{87ADD404-27FB-4221-AE17-5BE882E45526}" srcId="{87B6FA0F-7101-4A99-BBA3-0FEC8E239276}" destId="{1971F5CF-9B81-4658-B315-D3D9C9642D3B}" srcOrd="3" destOrd="0" parTransId="{CA8C8FEC-A89C-449A-B58B-485E965BAFC4}" sibTransId="{5977EB26-A2B4-413D-A60F-AE7970BD7830}"/>
    <dgm:cxn modelId="{3C842EE5-D16A-4158-A309-3D4BDC5457F5}" type="presOf" srcId="{05450837-240E-4FFA-95F2-1A8EF6BE5AF3}" destId="{8E705C3F-00C9-4958-9A28-F996E63BE9F4}" srcOrd="0" destOrd="0" presId="urn:microsoft.com/office/officeart/2008/layout/VerticalCurvedList"/>
    <dgm:cxn modelId="{9FEF6B48-E072-4BC3-B73F-CB298FB4B64C}" type="presOf" srcId="{578AEC27-F882-4355-B379-D1A32A3C8D05}" destId="{F8F0A8AF-4FD1-4698-A888-DCD17BAE2A6B}"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6E7ED795-AE50-46DA-B92A-90BB8B4DE414}" srcId="{87B6FA0F-7101-4A99-BBA3-0FEC8E239276}" destId="{18B98F34-C256-4D36-A774-7A67B50E597E}" srcOrd="2" destOrd="0" parTransId="{87CE7CEF-6395-4289-B18F-84278DB7D26B}" sibTransId="{B9F60E3B-A543-48E2-AFDC-9FACD7719C64}"/>
    <dgm:cxn modelId="{FFC4D4D1-E60B-488C-ADB9-2B9011998E6B}" type="presOf" srcId="{878948C5-E3F1-437D-9D76-6AB40DE20D17}" destId="{16AA2521-10C9-44F8-8B87-B6E755A927DE}"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66BA7B8F-09BE-497A-B9CE-9A4E1635D00F}" type="presOf" srcId="{1971F5CF-9B81-4658-B315-D3D9C9642D3B}" destId="{364BD6D7-7A8A-4315-8FE7-4B178A2E8545}" srcOrd="0" destOrd="0" presId="urn:microsoft.com/office/officeart/2008/layout/VerticalCurvedList"/>
    <dgm:cxn modelId="{9377ACDB-6DEA-455B-B4FA-DD97B96B6517}" type="presParOf" srcId="{529ECAC0-007E-4783-865E-43A883F1E9AB}" destId="{A1C334B8-2AB1-4DB3-B7EE-6C66AF4D25FE}" srcOrd="0" destOrd="0" presId="urn:microsoft.com/office/officeart/2008/layout/VerticalCurvedList"/>
    <dgm:cxn modelId="{324A2CDA-D8C5-46DC-A31E-13A5C7B6AF6B}" type="presParOf" srcId="{A1C334B8-2AB1-4DB3-B7EE-6C66AF4D25FE}" destId="{F598F8BE-EB67-41EA-B6CC-A281E023158F}" srcOrd="0" destOrd="0" presId="urn:microsoft.com/office/officeart/2008/layout/VerticalCurvedList"/>
    <dgm:cxn modelId="{0BC3C047-FBCF-456C-AE83-C96D0193149D}" type="presParOf" srcId="{F598F8BE-EB67-41EA-B6CC-A281E023158F}" destId="{C586C594-44A9-4249-B2EF-681504A169B5}" srcOrd="0" destOrd="0" presId="urn:microsoft.com/office/officeart/2008/layout/VerticalCurvedList"/>
    <dgm:cxn modelId="{EDCADC4F-2AA7-4254-B271-7DBB5E92CCF0}" type="presParOf" srcId="{F598F8BE-EB67-41EA-B6CC-A281E023158F}" destId="{F8F0A8AF-4FD1-4698-A888-DCD17BAE2A6B}" srcOrd="1" destOrd="0" presId="urn:microsoft.com/office/officeart/2008/layout/VerticalCurvedList"/>
    <dgm:cxn modelId="{ED3D4C19-DBA5-4197-A8BB-5E4745EAA429}" type="presParOf" srcId="{F598F8BE-EB67-41EA-B6CC-A281E023158F}" destId="{F0FD2DC8-AAFB-44FD-A73D-1544D499A604}" srcOrd="2" destOrd="0" presId="urn:microsoft.com/office/officeart/2008/layout/VerticalCurvedList"/>
    <dgm:cxn modelId="{44C50D9B-60B3-4EB9-975F-DA42AB9C30E3}" type="presParOf" srcId="{F598F8BE-EB67-41EA-B6CC-A281E023158F}" destId="{CA3D052D-D31A-4B4B-8C9F-7C6D97FCB059}" srcOrd="3" destOrd="0" presId="urn:microsoft.com/office/officeart/2008/layout/VerticalCurvedList"/>
    <dgm:cxn modelId="{E2225906-8444-4FCE-ACDD-24818BA9E343}" type="presParOf" srcId="{A1C334B8-2AB1-4DB3-B7EE-6C66AF4D25FE}" destId="{8E705C3F-00C9-4958-9A28-F996E63BE9F4}" srcOrd="1" destOrd="0" presId="urn:microsoft.com/office/officeart/2008/layout/VerticalCurvedList"/>
    <dgm:cxn modelId="{974E5E4A-3AAA-4F2B-B7C3-0380EE817844}" type="presParOf" srcId="{A1C334B8-2AB1-4DB3-B7EE-6C66AF4D25FE}" destId="{0DA6EFC1-C999-489F-80D6-E89B3548A6CE}" srcOrd="2" destOrd="0" presId="urn:microsoft.com/office/officeart/2008/layout/VerticalCurvedList"/>
    <dgm:cxn modelId="{F4B1361C-954B-4D9F-B035-21625CA850A4}" type="presParOf" srcId="{0DA6EFC1-C999-489F-80D6-E89B3548A6CE}" destId="{09009058-4714-4E62-8E3E-72D87B8E9DA6}" srcOrd="0" destOrd="0" presId="urn:microsoft.com/office/officeart/2008/layout/VerticalCurvedList"/>
    <dgm:cxn modelId="{7EE485EA-C877-4F82-A407-8BE29CDF8272}" type="presParOf" srcId="{A1C334B8-2AB1-4DB3-B7EE-6C66AF4D25FE}" destId="{49D932CB-DEB5-495F-B291-7661D8D46A94}" srcOrd="3" destOrd="0" presId="urn:microsoft.com/office/officeart/2008/layout/VerticalCurvedList"/>
    <dgm:cxn modelId="{DBFF82BA-DC2F-4F02-B764-C059CB160A0B}" type="presParOf" srcId="{A1C334B8-2AB1-4DB3-B7EE-6C66AF4D25FE}" destId="{5FF3131C-A9F4-4341-887C-AAC6F8E80D36}" srcOrd="4" destOrd="0" presId="urn:microsoft.com/office/officeart/2008/layout/VerticalCurvedList"/>
    <dgm:cxn modelId="{4E5E6864-81F6-406D-8C75-239CC5151295}" type="presParOf" srcId="{5FF3131C-A9F4-4341-887C-AAC6F8E80D36}" destId="{44F3FC4D-A5DB-4D1C-BC00-BF55B727CE30}" srcOrd="0" destOrd="0" presId="urn:microsoft.com/office/officeart/2008/layout/VerticalCurvedList"/>
    <dgm:cxn modelId="{D51FBB36-F429-4AAA-A9F8-A4CB422ACD59}" type="presParOf" srcId="{A1C334B8-2AB1-4DB3-B7EE-6C66AF4D25FE}" destId="{4C1B2A54-6AB1-4D38-8194-27D9F1595FF7}" srcOrd="5" destOrd="0" presId="urn:microsoft.com/office/officeart/2008/layout/VerticalCurvedList"/>
    <dgm:cxn modelId="{747C35E2-1A1A-433A-8772-F75FB200E224}" type="presParOf" srcId="{A1C334B8-2AB1-4DB3-B7EE-6C66AF4D25FE}" destId="{A3E10FD6-0384-4EC7-B807-03A805406EF4}" srcOrd="6" destOrd="0" presId="urn:microsoft.com/office/officeart/2008/layout/VerticalCurvedList"/>
    <dgm:cxn modelId="{0EA65D1D-0828-4E22-8E20-60BE41DD7E24}" type="presParOf" srcId="{A3E10FD6-0384-4EC7-B807-03A805406EF4}" destId="{B2AA6CBF-3BC5-4AF6-B012-E12FDCC6F6A4}" srcOrd="0" destOrd="0" presId="urn:microsoft.com/office/officeart/2008/layout/VerticalCurvedList"/>
    <dgm:cxn modelId="{7C5C764F-0414-4839-BAB1-7AD15A130A84}" type="presParOf" srcId="{A1C334B8-2AB1-4DB3-B7EE-6C66AF4D25FE}" destId="{364BD6D7-7A8A-4315-8FE7-4B178A2E8545}" srcOrd="7" destOrd="0" presId="urn:microsoft.com/office/officeart/2008/layout/VerticalCurvedList"/>
    <dgm:cxn modelId="{7F133806-27EB-4D76-8E93-F12F24C70A79}" type="presParOf" srcId="{A1C334B8-2AB1-4DB3-B7EE-6C66AF4D25FE}" destId="{57913AA2-D4F2-4272-84C1-A43747C5AEEF}" srcOrd="8" destOrd="0" presId="urn:microsoft.com/office/officeart/2008/layout/VerticalCurvedList"/>
    <dgm:cxn modelId="{9B764214-6450-4217-9C54-62EE7E0BB2BC}" type="presParOf" srcId="{57913AA2-D4F2-4272-84C1-A43747C5AEEF}" destId="{6AEDB1B0-F5BC-4BC0-8DD8-5C81998B921E}" srcOrd="0" destOrd="0" presId="urn:microsoft.com/office/officeart/2008/layout/VerticalCurvedList"/>
    <dgm:cxn modelId="{725A2341-3760-4750-9E46-E4239157EAF7}" type="presParOf" srcId="{A1C334B8-2AB1-4DB3-B7EE-6C66AF4D25FE}" destId="{5A015C4E-7D70-4DF1-973E-D973F2722A2C}" srcOrd="9" destOrd="0" presId="urn:microsoft.com/office/officeart/2008/layout/VerticalCurvedList"/>
    <dgm:cxn modelId="{B5C05674-9AA2-47D5-9D94-E688CDCAEC20}" type="presParOf" srcId="{A1C334B8-2AB1-4DB3-B7EE-6C66AF4D25FE}" destId="{A0E268EB-735B-4250-8830-86C9EC5E36FA}" srcOrd="10" destOrd="0" presId="urn:microsoft.com/office/officeart/2008/layout/VerticalCurvedList"/>
    <dgm:cxn modelId="{79F4C72D-52CB-4743-AED8-D92A59181D68}" type="presParOf" srcId="{A0E268EB-735B-4250-8830-86C9EC5E36FA}" destId="{DBC4BEF0-E382-4331-A94E-5D279B34041E}" srcOrd="0" destOrd="0" presId="urn:microsoft.com/office/officeart/2008/layout/VerticalCurvedList"/>
    <dgm:cxn modelId="{7AE4882D-27B0-4F17-BDF9-8A0AA68C68DA}" type="presParOf" srcId="{A1C334B8-2AB1-4DB3-B7EE-6C66AF4D25FE}" destId="{16AA2521-10C9-44F8-8B87-B6E755A927DE}" srcOrd="11" destOrd="0" presId="urn:microsoft.com/office/officeart/2008/layout/VerticalCurvedList"/>
    <dgm:cxn modelId="{DEBABC41-7177-4E93-A471-BD1821CC9F30}" type="presParOf" srcId="{A1C334B8-2AB1-4DB3-B7EE-6C66AF4D25FE}" destId="{A133F0BB-4460-4A67-93A4-FB7C9B0976E1}" srcOrd="12" destOrd="0" presId="urn:microsoft.com/office/officeart/2008/layout/VerticalCurvedList"/>
    <dgm:cxn modelId="{CC245BDD-5520-479B-B079-F776A27A604E}" type="presParOf" srcId="{A133F0BB-4460-4A67-93A4-FB7C9B0976E1}" destId="{26613157-4253-42DC-8C41-DCFF7D207C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34398" y="285347"/>
          <a:ext cx="7617019"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1.- INTRODUCCIÓN</a:t>
          </a:r>
          <a:endParaRPr lang="es-EC" sz="2400" kern="1200" dirty="0">
            <a:latin typeface="Georgia" panose="02040502050405020303" pitchFamily="18" charset="0"/>
          </a:endParaRPr>
        </a:p>
      </dsp:txBody>
      <dsp:txXfrm>
        <a:off x="434398" y="285347"/>
        <a:ext cx="7617019" cy="570477"/>
      </dsp:txXfrm>
    </dsp:sp>
    <dsp:sp modelId="{09009058-4714-4E62-8E3E-72D87B8E9DA6}">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903654" y="1140954"/>
          <a:ext cx="7147763"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2.- OBJETIVOS</a:t>
          </a:r>
          <a:endParaRPr lang="es-EC" sz="2400" kern="1200" dirty="0">
            <a:latin typeface="Georgia" panose="02040502050405020303" pitchFamily="18" charset="0"/>
          </a:endParaRPr>
        </a:p>
      </dsp:txBody>
      <dsp:txXfrm>
        <a:off x="903654" y="1140954"/>
        <a:ext cx="7147763" cy="570477"/>
      </dsp:txXfrm>
    </dsp:sp>
    <dsp:sp modelId="{44F3FC4D-A5DB-4D1C-BC00-BF55B727CE30}">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1B2A54-6AB1-4D38-8194-27D9F1595FF7}">
      <dsp:nvSpPr>
        <dsp:cNvPr id="0" name=""/>
        <dsp:cNvSpPr/>
      </dsp:nvSpPr>
      <dsp:spPr>
        <a:xfrm>
          <a:off x="1118233" y="1996562"/>
          <a:ext cx="6933183"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3.- ESTADO DEL ARTE</a:t>
          </a:r>
          <a:endParaRPr lang="es-EC" sz="2400" kern="1200" dirty="0">
            <a:latin typeface="Georgia" panose="02040502050405020303" pitchFamily="18" charset="0"/>
          </a:endParaRPr>
        </a:p>
      </dsp:txBody>
      <dsp:txXfrm>
        <a:off x="1118233" y="1996562"/>
        <a:ext cx="6933183" cy="570477"/>
      </dsp:txXfrm>
    </dsp:sp>
    <dsp:sp modelId="{B2AA6CBF-3BC5-4AF6-B012-E12FDCC6F6A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BD6D7-7A8A-4315-8FE7-4B178A2E8545}">
      <dsp:nvSpPr>
        <dsp:cNvPr id="0" name=""/>
        <dsp:cNvSpPr/>
      </dsp:nvSpPr>
      <dsp:spPr>
        <a:xfrm>
          <a:off x="1118233" y="2851627"/>
          <a:ext cx="6933183"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4.- DISEÑO E IMPLEMENTACIÓN</a:t>
          </a:r>
          <a:endParaRPr lang="es-EC" sz="2400" kern="1200" dirty="0">
            <a:latin typeface="Georgia" panose="02040502050405020303" pitchFamily="18" charset="0"/>
          </a:endParaRPr>
        </a:p>
      </dsp:txBody>
      <dsp:txXfrm>
        <a:off x="1118233" y="2851627"/>
        <a:ext cx="6933183" cy="570477"/>
      </dsp:txXfrm>
    </dsp:sp>
    <dsp:sp modelId="{6AEDB1B0-F5BC-4BC0-8DD8-5C81998B921E}">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15C4E-7D70-4DF1-973E-D973F2722A2C}">
      <dsp:nvSpPr>
        <dsp:cNvPr id="0" name=""/>
        <dsp:cNvSpPr/>
      </dsp:nvSpPr>
      <dsp:spPr>
        <a:xfrm>
          <a:off x="903654" y="3707235"/>
          <a:ext cx="7147763"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5.- PRUEBAS Y RESULTADOS</a:t>
          </a:r>
          <a:endParaRPr lang="es-EC" sz="2400" kern="1200" dirty="0">
            <a:latin typeface="Georgia" panose="02040502050405020303" pitchFamily="18" charset="0"/>
          </a:endParaRPr>
        </a:p>
      </dsp:txBody>
      <dsp:txXfrm>
        <a:off x="903654" y="3707235"/>
        <a:ext cx="7147763" cy="570477"/>
      </dsp:txXfrm>
    </dsp:sp>
    <dsp:sp modelId="{DBC4BEF0-E382-4331-A94E-5D279B34041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A2521-10C9-44F8-8B87-B6E755A927DE}">
      <dsp:nvSpPr>
        <dsp:cNvPr id="0" name=""/>
        <dsp:cNvSpPr/>
      </dsp:nvSpPr>
      <dsp:spPr>
        <a:xfrm>
          <a:off x="434398" y="4562842"/>
          <a:ext cx="7617019"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latin typeface="Georgia" panose="02040502050405020303" pitchFamily="18" charset="0"/>
            </a:rPr>
            <a:t>6.- CONCLUSIONES Y TRABAJOS FUTUROS</a:t>
          </a:r>
          <a:endParaRPr lang="es-EC" sz="2400" kern="1200" dirty="0">
            <a:latin typeface="Georgia" panose="02040502050405020303" pitchFamily="18" charset="0"/>
          </a:endParaRPr>
        </a:p>
      </dsp:txBody>
      <dsp:txXfrm>
        <a:off x="434398" y="4562842"/>
        <a:ext cx="7617019" cy="570477"/>
      </dsp:txXfrm>
    </dsp:sp>
    <dsp:sp modelId="{26613157-4253-42DC-8C41-DCFF7D207CC7}">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1/19/2020</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389942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400526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340750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193531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342147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863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1510397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383597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48845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357328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2964297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427985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2093618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390368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2731903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189272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407228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2378185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15629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365608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361660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90201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311135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1490479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1/19/2020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1/19/2020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1/19/2020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1/19/2020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1/19/2020</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1/19/2020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1/19/2020</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1/19/2020</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1/19/2020</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1/19/2020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1/19/2020</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1/19/2020</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DE83CF9A-47A2-4947-9D76-EB08CB0C1319}"/>
              </a:ext>
            </a:extLst>
          </p:cNvPr>
          <p:cNvPicPr>
            <a:picLocks noChangeAspect="1"/>
          </p:cNvPicPr>
          <p:nvPr/>
        </p:nvPicPr>
        <p:blipFill rotWithShape="1">
          <a:blip r:embed="rId3" cstate="print"/>
          <a:srcRect l="3545" t="49956" r="36372" b="20200"/>
          <a:stretch/>
        </p:blipFill>
        <p:spPr>
          <a:xfrm>
            <a:off x="4042167" y="469173"/>
            <a:ext cx="4068033" cy="1044000"/>
          </a:xfrm>
          <a:prstGeom prst="rect">
            <a:avLst/>
          </a:prstGeom>
        </p:spPr>
      </p:pic>
      <p:sp>
        <p:nvSpPr>
          <p:cNvPr id="11" name="Content Placeholder 2"/>
          <p:cNvSpPr>
            <a:spLocks noGrp="1"/>
          </p:cNvSpPr>
          <p:nvPr>
            <p:ph type="subTitle" idx="1"/>
          </p:nvPr>
        </p:nvSpPr>
        <p:spPr>
          <a:xfrm>
            <a:off x="2595040" y="5040033"/>
            <a:ext cx="6964072" cy="412024"/>
          </a:xfrm>
        </p:spPr>
        <p:txBody>
          <a:bodyPr anchor="b">
            <a:noAutofit/>
          </a:bodyPr>
          <a:lstStyle/>
          <a:p>
            <a:r>
              <a:rPr lang="es-US" sz="2000" b="1" dirty="0" smtClean="0">
                <a:latin typeface="Georgia" pitchFamily="18" charset="0"/>
                <a:ea typeface="Ebrima" panose="02000000000000000000" pitchFamily="2" charset="0"/>
                <a:cs typeface="Ebrima" panose="02000000000000000000" pitchFamily="2" charset="0"/>
              </a:rPr>
              <a:t>Director:  Ing. Román Alcides Lara Cueva</a:t>
            </a:r>
          </a:p>
        </p:txBody>
      </p:sp>
      <p:sp>
        <p:nvSpPr>
          <p:cNvPr id="13" name="Title 1"/>
          <p:cNvSpPr>
            <a:spLocks noGrp="1"/>
          </p:cNvSpPr>
          <p:nvPr>
            <p:ph type="ctrTitle"/>
          </p:nvPr>
        </p:nvSpPr>
        <p:spPr>
          <a:xfrm>
            <a:off x="1909726" y="3097349"/>
            <a:ext cx="8332917" cy="1352013"/>
          </a:xfrm>
        </p:spPr>
        <p:txBody>
          <a:bodyPr anchor="t">
            <a:noAutofit/>
          </a:bodyPr>
          <a:lstStyle/>
          <a:p>
            <a:r>
              <a:rPr lang="es-EC" sz="2000" b="1" dirty="0" smtClean="0">
                <a:latin typeface="Georgia" panose="02040502050405020303" pitchFamily="18" charset="0"/>
              </a:rPr>
              <a:t>Tema: “Evaluación Del Desempeño De Un Sistema De Medición De Señales Fisiológicas Y Ambientales En Tiempo Real Con Geoposicionamiento”</a:t>
            </a:r>
            <a:r>
              <a:rPr lang="es-EC" sz="3300" b="1" dirty="0" smtClean="0">
                <a:latin typeface="Georgia" panose="02040502050405020303" pitchFamily="18" charset="0"/>
              </a:rPr>
              <a:t/>
            </a:r>
            <a:br>
              <a:rPr lang="es-EC" sz="3300" b="1" dirty="0" smtClean="0">
                <a:latin typeface="Georgia" panose="02040502050405020303" pitchFamily="18" charset="0"/>
              </a:rPr>
            </a:br>
            <a:endParaRPr lang="es-EC" sz="1600" b="1" dirty="0">
              <a:latin typeface="Georgia" panose="02040502050405020303" pitchFamily="18" charset="0"/>
            </a:endParaRPr>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itle 1"/>
          <p:cNvSpPr txBox="1">
            <a:spLocks/>
          </p:cNvSpPr>
          <p:nvPr/>
        </p:nvSpPr>
        <p:spPr>
          <a:xfrm>
            <a:off x="2087000" y="1592270"/>
            <a:ext cx="8084740" cy="14781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smtClean="0">
                <a:latin typeface="Georgia" panose="02040502050405020303" pitchFamily="18" charset="0"/>
              </a:rPr>
              <a:t>Departamento de Eléctrica, Electrónica y Telecomunicaciones</a:t>
            </a:r>
          </a:p>
          <a:p>
            <a:endParaRPr lang="es-EC" sz="2000" b="1" dirty="0">
              <a:latin typeface="Georgia" panose="02040502050405020303" pitchFamily="18" charset="0"/>
            </a:endParaRPr>
          </a:p>
          <a:p>
            <a:r>
              <a:rPr lang="es-EC" sz="2000" b="1" dirty="0" smtClean="0">
                <a:latin typeface="Georgia" panose="02040502050405020303" pitchFamily="18" charset="0"/>
              </a:rPr>
              <a:t>Carrera de Ingeniería en Electrónica y Telecomunicaciones</a:t>
            </a:r>
            <a:endParaRPr lang="es-EC" sz="1400" b="1" dirty="0">
              <a:latin typeface="Georgia" panose="02040502050405020303" pitchFamily="18" charset="0"/>
            </a:endParaRPr>
          </a:p>
        </p:txBody>
      </p:sp>
      <p:sp>
        <p:nvSpPr>
          <p:cNvPr id="19" name="Content Placeholder 2"/>
          <p:cNvSpPr txBox="1">
            <a:spLocks/>
          </p:cNvSpPr>
          <p:nvPr/>
        </p:nvSpPr>
        <p:spPr>
          <a:xfrm>
            <a:off x="2748881" y="4443548"/>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Autor: Evelyn Stefany Guanotoa Cevallos</a:t>
            </a:r>
          </a:p>
        </p:txBody>
      </p:sp>
      <p:sp>
        <p:nvSpPr>
          <p:cNvPr id="20" name="Content Placeholder 2"/>
          <p:cNvSpPr txBox="1">
            <a:spLocks/>
          </p:cNvSpPr>
          <p:nvPr/>
        </p:nvSpPr>
        <p:spPr>
          <a:xfrm>
            <a:off x="2993467" y="5505908"/>
            <a:ext cx="6167218" cy="416615"/>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Sangolquí</a:t>
            </a:r>
          </a:p>
        </p:txBody>
      </p:sp>
      <p:sp>
        <p:nvSpPr>
          <p:cNvPr id="21" name="Content Placeholder 2"/>
          <p:cNvSpPr txBox="1">
            <a:spLocks/>
          </p:cNvSpPr>
          <p:nvPr/>
        </p:nvSpPr>
        <p:spPr>
          <a:xfrm>
            <a:off x="3045761" y="5944043"/>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2020</a:t>
            </a:r>
          </a:p>
        </p:txBody>
      </p:sp>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10</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Móvil</a:t>
            </a:r>
            <a:endParaRPr lang="es-EC" sz="2800" dirty="0">
              <a:latin typeface="Georgia" panose="02040502050405020303" pitchFamily="18" charset="0"/>
            </a:endParaRPr>
          </a:p>
        </p:txBody>
      </p:sp>
      <p:pic>
        <p:nvPicPr>
          <p:cNvPr id="21" name="Imagen 20"/>
          <p:cNvPicPr/>
          <p:nvPr/>
        </p:nvPicPr>
        <p:blipFill>
          <a:blip r:embed="rId4"/>
          <a:stretch>
            <a:fillRect/>
          </a:stretch>
        </p:blipFill>
        <p:spPr>
          <a:xfrm>
            <a:off x="963330" y="1121513"/>
            <a:ext cx="3809950" cy="5115408"/>
          </a:xfrm>
          <a:prstGeom prst="rect">
            <a:avLst/>
          </a:prstGeom>
        </p:spPr>
      </p:pic>
      <p:pic>
        <p:nvPicPr>
          <p:cNvPr id="23" name="Imagen 22"/>
          <p:cNvPicPr/>
          <p:nvPr/>
        </p:nvPicPr>
        <p:blipFill>
          <a:blip r:embed="rId5"/>
          <a:stretch>
            <a:fillRect/>
          </a:stretch>
        </p:blipFill>
        <p:spPr>
          <a:xfrm>
            <a:off x="5745254" y="1093954"/>
            <a:ext cx="3725325" cy="5176439"/>
          </a:xfrm>
          <a:prstGeom prst="rect">
            <a:avLst/>
          </a:prstGeom>
        </p:spPr>
      </p:pic>
    </p:spTree>
    <p:extLst>
      <p:ext uri="{BB962C8B-B14F-4D97-AF65-F5344CB8AC3E}">
        <p14:creationId xmlns:p14="http://schemas.microsoft.com/office/powerpoint/2010/main" val="23061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11</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Móvil</a:t>
            </a:r>
            <a:endParaRPr lang="es-EC" sz="2800" dirty="0">
              <a:latin typeface="Georgia" panose="02040502050405020303" pitchFamily="18" charset="0"/>
            </a:endParaRPr>
          </a:p>
        </p:txBody>
      </p:sp>
      <p:pic>
        <p:nvPicPr>
          <p:cNvPr id="31" name="Imagen 30"/>
          <p:cNvPicPr/>
          <p:nvPr/>
        </p:nvPicPr>
        <p:blipFill>
          <a:blip r:embed="rId4"/>
          <a:stretch>
            <a:fillRect/>
          </a:stretch>
        </p:blipFill>
        <p:spPr>
          <a:xfrm>
            <a:off x="862267" y="1185450"/>
            <a:ext cx="2550403" cy="4853388"/>
          </a:xfrm>
          <a:prstGeom prst="rect">
            <a:avLst/>
          </a:prstGeom>
        </p:spPr>
      </p:pic>
      <p:pic>
        <p:nvPicPr>
          <p:cNvPr id="32" name="Imagen 31"/>
          <p:cNvPicPr/>
          <p:nvPr/>
        </p:nvPicPr>
        <p:blipFill>
          <a:blip r:embed="rId5"/>
          <a:stretch>
            <a:fillRect/>
          </a:stretch>
        </p:blipFill>
        <p:spPr>
          <a:xfrm>
            <a:off x="4398749" y="1185450"/>
            <a:ext cx="2513934" cy="4853388"/>
          </a:xfrm>
          <a:prstGeom prst="rect">
            <a:avLst/>
          </a:prstGeom>
        </p:spPr>
      </p:pic>
      <p:pic>
        <p:nvPicPr>
          <p:cNvPr id="33" name="Imagen 32"/>
          <p:cNvPicPr/>
          <p:nvPr/>
        </p:nvPicPr>
        <p:blipFill>
          <a:blip r:embed="rId6"/>
          <a:stretch>
            <a:fillRect/>
          </a:stretch>
        </p:blipFill>
        <p:spPr>
          <a:xfrm>
            <a:off x="7765576" y="1185450"/>
            <a:ext cx="2637477" cy="4853388"/>
          </a:xfrm>
          <a:prstGeom prst="rect">
            <a:avLst/>
          </a:prstGeom>
        </p:spPr>
      </p:pic>
    </p:spTree>
    <p:extLst>
      <p:ext uri="{BB962C8B-B14F-4D97-AF65-F5344CB8AC3E}">
        <p14:creationId xmlns:p14="http://schemas.microsoft.com/office/powerpoint/2010/main" val="22482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Móvil</a:t>
            </a:r>
            <a:endParaRPr lang="es-EC" sz="2800" dirty="0">
              <a:latin typeface="Georgia" panose="02040502050405020303" pitchFamily="18" charset="0"/>
            </a:endParaRPr>
          </a:p>
        </p:txBody>
      </p:sp>
      <p:pic>
        <p:nvPicPr>
          <p:cNvPr id="21" name="Imagen 20"/>
          <p:cNvPicPr/>
          <p:nvPr/>
        </p:nvPicPr>
        <p:blipFill>
          <a:blip r:embed="rId4"/>
          <a:stretch>
            <a:fillRect/>
          </a:stretch>
        </p:blipFill>
        <p:spPr>
          <a:xfrm>
            <a:off x="2193298" y="1121512"/>
            <a:ext cx="2672615" cy="4917325"/>
          </a:xfrm>
          <a:prstGeom prst="rect">
            <a:avLst/>
          </a:prstGeom>
        </p:spPr>
      </p:pic>
      <p:pic>
        <p:nvPicPr>
          <p:cNvPr id="31" name="Imagen 30"/>
          <p:cNvPicPr/>
          <p:nvPr/>
        </p:nvPicPr>
        <p:blipFill>
          <a:blip r:embed="rId5"/>
          <a:stretch>
            <a:fillRect/>
          </a:stretch>
        </p:blipFill>
        <p:spPr>
          <a:xfrm>
            <a:off x="6646818" y="2164859"/>
            <a:ext cx="3254828" cy="2358924"/>
          </a:xfrm>
          <a:prstGeom prst="rect">
            <a:avLst/>
          </a:prstGeom>
        </p:spPr>
      </p:pic>
    </p:spTree>
    <p:extLst>
      <p:ext uri="{BB962C8B-B14F-4D97-AF65-F5344CB8AC3E}">
        <p14:creationId xmlns:p14="http://schemas.microsoft.com/office/powerpoint/2010/main" val="8269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Web</a:t>
            </a:r>
            <a:endParaRPr lang="es-EC" sz="2800" dirty="0">
              <a:latin typeface="Georgia" panose="02040502050405020303" pitchFamily="18" charset="0"/>
            </a:endParaRPr>
          </a:p>
        </p:txBody>
      </p:sp>
      <p:grpSp>
        <p:nvGrpSpPr>
          <p:cNvPr id="23" name="Grupo 22"/>
          <p:cNvGrpSpPr/>
          <p:nvPr/>
        </p:nvGrpSpPr>
        <p:grpSpPr>
          <a:xfrm>
            <a:off x="1273627" y="1055147"/>
            <a:ext cx="9443591" cy="4698428"/>
            <a:chOff x="0" y="0"/>
            <a:chExt cx="5400040" cy="3733800"/>
          </a:xfrm>
        </p:grpSpPr>
        <p:pic>
          <p:nvPicPr>
            <p:cNvPr id="25" name="Imagen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400040" cy="2757805"/>
            </a:xfrm>
            <a:prstGeom prst="rect">
              <a:avLst/>
            </a:prstGeom>
          </p:spPr>
        </p:pic>
        <p:pic>
          <p:nvPicPr>
            <p:cNvPr id="30" name="Imagen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58440"/>
              <a:ext cx="5400040" cy="975360"/>
            </a:xfrm>
            <a:prstGeom prst="rect">
              <a:avLst/>
            </a:prstGeom>
          </p:spPr>
        </p:pic>
      </p:grpSp>
    </p:spTree>
    <p:extLst>
      <p:ext uri="{BB962C8B-B14F-4D97-AF65-F5344CB8AC3E}">
        <p14:creationId xmlns:p14="http://schemas.microsoft.com/office/powerpoint/2010/main" val="26380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Web</a:t>
            </a:r>
            <a:endParaRPr lang="es-EC" sz="2800" dirty="0">
              <a:latin typeface="Georgia" panose="02040502050405020303" pitchFamily="18" charset="0"/>
            </a:endParaRPr>
          </a:p>
        </p:txBody>
      </p:sp>
      <p:pic>
        <p:nvPicPr>
          <p:cNvPr id="6" name="Imagen 5"/>
          <p:cNvPicPr>
            <a:picLocks noChangeAspect="1"/>
          </p:cNvPicPr>
          <p:nvPr/>
        </p:nvPicPr>
        <p:blipFill>
          <a:blip r:embed="rId4"/>
          <a:stretch>
            <a:fillRect/>
          </a:stretch>
        </p:blipFill>
        <p:spPr>
          <a:xfrm>
            <a:off x="1069837" y="1295617"/>
            <a:ext cx="9791887" cy="4417888"/>
          </a:xfrm>
          <a:prstGeom prst="rect">
            <a:avLst/>
          </a:prstGeom>
        </p:spPr>
      </p:pic>
    </p:spTree>
    <p:extLst>
      <p:ext uri="{BB962C8B-B14F-4D97-AF65-F5344CB8AC3E}">
        <p14:creationId xmlns:p14="http://schemas.microsoft.com/office/powerpoint/2010/main" val="245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Web</a:t>
            </a:r>
            <a:endParaRPr lang="es-EC" sz="2800" dirty="0">
              <a:latin typeface="Georgia" panose="02040502050405020303" pitchFamily="18" charset="0"/>
            </a:endParaRPr>
          </a:p>
        </p:txBody>
      </p:sp>
      <p:pic>
        <p:nvPicPr>
          <p:cNvPr id="20" name="Imagen 19"/>
          <p:cNvPicPr>
            <a:picLocks noChangeAspect="1"/>
          </p:cNvPicPr>
          <p:nvPr/>
        </p:nvPicPr>
        <p:blipFill>
          <a:blip r:embed="rId4"/>
          <a:stretch>
            <a:fillRect/>
          </a:stretch>
        </p:blipFill>
        <p:spPr>
          <a:xfrm>
            <a:off x="1002740" y="1141191"/>
            <a:ext cx="9529733" cy="4917238"/>
          </a:xfrm>
          <a:prstGeom prst="rect">
            <a:avLst/>
          </a:prstGeom>
        </p:spPr>
      </p:pic>
    </p:spTree>
    <p:extLst>
      <p:ext uri="{BB962C8B-B14F-4D97-AF65-F5344CB8AC3E}">
        <p14:creationId xmlns:p14="http://schemas.microsoft.com/office/powerpoint/2010/main" val="6087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15</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Web</a:t>
            </a:r>
            <a:endParaRPr lang="es-EC" sz="2800" dirty="0">
              <a:latin typeface="Georgia" panose="02040502050405020303" pitchFamily="18" charset="0"/>
            </a:endParaRPr>
          </a:p>
        </p:txBody>
      </p:sp>
      <p:pic>
        <p:nvPicPr>
          <p:cNvPr id="6" name="Imagen 5"/>
          <p:cNvPicPr>
            <a:picLocks noChangeAspect="1"/>
          </p:cNvPicPr>
          <p:nvPr/>
        </p:nvPicPr>
        <p:blipFill>
          <a:blip r:embed="rId4"/>
          <a:stretch>
            <a:fillRect/>
          </a:stretch>
        </p:blipFill>
        <p:spPr>
          <a:xfrm>
            <a:off x="304966" y="1141191"/>
            <a:ext cx="11628250" cy="4807094"/>
          </a:xfrm>
          <a:prstGeom prst="rect">
            <a:avLst/>
          </a:prstGeom>
        </p:spPr>
      </p:pic>
    </p:spTree>
    <p:extLst>
      <p:ext uri="{BB962C8B-B14F-4D97-AF65-F5344CB8AC3E}">
        <p14:creationId xmlns:p14="http://schemas.microsoft.com/office/powerpoint/2010/main" val="371697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16</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45784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Pruebas y Resultados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5</a:t>
            </a:r>
            <a:r>
              <a:rPr lang="es-EC" sz="1400" dirty="0" smtClean="0">
                <a:solidFill>
                  <a:schemeClr val="bg1"/>
                </a:solidFill>
                <a:latin typeface="Georgia" pitchFamily="18" charset="0"/>
              </a:rPr>
              <a:t>. Pruebas</a:t>
            </a:r>
            <a:endParaRPr lang="es-EC" sz="1400" dirty="0">
              <a:solidFill>
                <a:schemeClr val="bg1"/>
              </a:solidFill>
              <a:latin typeface="Georgia" pitchFamily="18" charset="0"/>
            </a:endParaRPr>
          </a:p>
        </p:txBody>
      </p:sp>
      <p:sp>
        <p:nvSpPr>
          <p:cNvPr id="2" name="Título 1"/>
          <p:cNvSpPr>
            <a:spLocks noGrp="1"/>
          </p:cNvSpPr>
          <p:nvPr>
            <p:ph type="title"/>
          </p:nvPr>
        </p:nvSpPr>
        <p:spPr>
          <a:xfrm>
            <a:off x="838200" y="609642"/>
            <a:ext cx="10515600" cy="583953"/>
          </a:xfrm>
        </p:spPr>
        <p:txBody>
          <a:bodyPr>
            <a:normAutofit/>
          </a:bodyPr>
          <a:lstStyle/>
          <a:p>
            <a:r>
              <a:rPr lang="es-EC" sz="2800" dirty="0" smtClean="0">
                <a:latin typeface="Georgia" panose="02040502050405020303" pitchFamily="18" charset="0"/>
              </a:rPr>
              <a:t>Señales Ambientales</a:t>
            </a:r>
            <a:endParaRPr lang="es-EC" sz="2800" dirty="0">
              <a:latin typeface="Georgia" panose="02040502050405020303" pitchFamily="18" charset="0"/>
            </a:endParaRPr>
          </a:p>
        </p:txBody>
      </p:sp>
      <p:pic>
        <p:nvPicPr>
          <p:cNvPr id="25" name="Imagen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22" y="1261104"/>
            <a:ext cx="5400040" cy="2571115"/>
          </a:xfrm>
          <a:prstGeom prst="rect">
            <a:avLst/>
          </a:prstGeom>
          <a:noFill/>
          <a:ln>
            <a:noFill/>
          </a:ln>
        </p:spPr>
      </p:pic>
      <p:pic>
        <p:nvPicPr>
          <p:cNvPr id="31" name="Imagen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1416" y="1261104"/>
            <a:ext cx="5400040" cy="2571115"/>
          </a:xfrm>
          <a:prstGeom prst="rect">
            <a:avLst/>
          </a:prstGeom>
          <a:noFill/>
          <a:ln>
            <a:noFill/>
          </a:ln>
        </p:spPr>
      </p:pic>
      <p:pic>
        <p:nvPicPr>
          <p:cNvPr id="32" name="Imagen 3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1416" y="3710751"/>
            <a:ext cx="5400040" cy="2571115"/>
          </a:xfrm>
          <a:prstGeom prst="rect">
            <a:avLst/>
          </a:prstGeom>
          <a:noFill/>
          <a:ln>
            <a:noFill/>
          </a:ln>
        </p:spPr>
      </p:pic>
      <p:pic>
        <p:nvPicPr>
          <p:cNvPr id="23" name="Imagen 22"/>
          <p:cNvPicPr/>
          <p:nvPr/>
        </p:nvPicPr>
        <p:blipFill>
          <a:blip r:embed="rId7">
            <a:extLst>
              <a:ext uri="{28A0092B-C50C-407E-A947-70E740481C1C}">
                <a14:useLocalDpi xmlns:a14="http://schemas.microsoft.com/office/drawing/2010/main" val="0"/>
              </a:ext>
            </a:extLst>
          </a:blip>
          <a:srcRect/>
          <a:stretch>
            <a:fillRect/>
          </a:stretch>
        </p:blipFill>
        <p:spPr bwMode="auto">
          <a:xfrm>
            <a:off x="245655" y="3677798"/>
            <a:ext cx="5171079" cy="2447231"/>
          </a:xfrm>
          <a:prstGeom prst="rect">
            <a:avLst/>
          </a:prstGeom>
          <a:noFill/>
          <a:ln>
            <a:noFill/>
          </a:ln>
        </p:spPr>
      </p:pic>
    </p:spTree>
    <p:extLst>
      <p:ext uri="{BB962C8B-B14F-4D97-AF65-F5344CB8AC3E}">
        <p14:creationId xmlns:p14="http://schemas.microsoft.com/office/powerpoint/2010/main" val="378357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17</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45784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Pruebas y Resultados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5</a:t>
            </a:r>
            <a:r>
              <a:rPr lang="es-EC" sz="1400" dirty="0" smtClean="0">
                <a:solidFill>
                  <a:schemeClr val="bg1"/>
                </a:solidFill>
                <a:latin typeface="Georgia" pitchFamily="18" charset="0"/>
              </a:rPr>
              <a:t>. Pruebas</a:t>
            </a:r>
            <a:endParaRPr lang="es-EC" sz="1400" dirty="0">
              <a:solidFill>
                <a:schemeClr val="bg1"/>
              </a:solidFill>
              <a:latin typeface="Georgia" pitchFamily="18" charset="0"/>
            </a:endParaRPr>
          </a:p>
        </p:txBody>
      </p:sp>
      <p:sp>
        <p:nvSpPr>
          <p:cNvPr id="2" name="Título 1"/>
          <p:cNvSpPr>
            <a:spLocks noGrp="1"/>
          </p:cNvSpPr>
          <p:nvPr>
            <p:ph type="title"/>
          </p:nvPr>
        </p:nvSpPr>
        <p:spPr>
          <a:xfrm>
            <a:off x="838200" y="609642"/>
            <a:ext cx="10515600" cy="583953"/>
          </a:xfrm>
        </p:spPr>
        <p:txBody>
          <a:bodyPr>
            <a:normAutofit/>
          </a:bodyPr>
          <a:lstStyle/>
          <a:p>
            <a:r>
              <a:rPr lang="es-EC" sz="2800" dirty="0" smtClean="0">
                <a:latin typeface="Georgia" panose="02040502050405020303" pitchFamily="18" charset="0"/>
              </a:rPr>
              <a:t>Señales Ambientales</a:t>
            </a:r>
            <a:endParaRPr lang="es-EC" sz="2800" dirty="0">
              <a:latin typeface="Georgia" panose="02040502050405020303" pitchFamily="18" charset="0"/>
            </a:endParaRPr>
          </a:p>
        </p:txBody>
      </p:sp>
      <p:pic>
        <p:nvPicPr>
          <p:cNvPr id="23" name="Imagen 2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67" y="1305329"/>
            <a:ext cx="5400040" cy="2571115"/>
          </a:xfrm>
          <a:prstGeom prst="rect">
            <a:avLst/>
          </a:prstGeom>
          <a:noFill/>
          <a:ln>
            <a:noFill/>
          </a:ln>
        </p:spPr>
      </p:pic>
      <p:pic>
        <p:nvPicPr>
          <p:cNvPr id="33" name="Imagen 3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67" y="3699279"/>
            <a:ext cx="5400040" cy="2571115"/>
          </a:xfrm>
          <a:prstGeom prst="rect">
            <a:avLst/>
          </a:prstGeom>
          <a:noFill/>
          <a:ln>
            <a:noFill/>
          </a:ln>
        </p:spPr>
      </p:pic>
      <p:pic>
        <p:nvPicPr>
          <p:cNvPr id="34" name="Imagen 3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0608" y="1305327"/>
            <a:ext cx="5400040" cy="2571115"/>
          </a:xfrm>
          <a:prstGeom prst="rect">
            <a:avLst/>
          </a:prstGeom>
          <a:noFill/>
          <a:ln>
            <a:noFill/>
          </a:ln>
        </p:spPr>
      </p:pic>
      <p:pic>
        <p:nvPicPr>
          <p:cNvPr id="35" name="Imagen 3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0608" y="3699277"/>
            <a:ext cx="5400040" cy="2571115"/>
          </a:xfrm>
          <a:prstGeom prst="rect">
            <a:avLst/>
          </a:prstGeom>
          <a:noFill/>
          <a:ln>
            <a:noFill/>
          </a:ln>
        </p:spPr>
      </p:pic>
    </p:spTree>
    <p:extLst>
      <p:ext uri="{BB962C8B-B14F-4D97-AF65-F5344CB8AC3E}">
        <p14:creationId xmlns:p14="http://schemas.microsoft.com/office/powerpoint/2010/main" val="18550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18</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45784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Pruebas y Resultados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5</a:t>
            </a:r>
            <a:r>
              <a:rPr lang="es-EC" sz="1400" dirty="0" smtClean="0">
                <a:solidFill>
                  <a:schemeClr val="bg1"/>
                </a:solidFill>
                <a:latin typeface="Georgia" pitchFamily="18" charset="0"/>
              </a:rPr>
              <a:t>. Pruebas</a:t>
            </a:r>
            <a:endParaRPr lang="es-EC" sz="1400" dirty="0">
              <a:solidFill>
                <a:schemeClr val="bg1"/>
              </a:solidFill>
              <a:latin typeface="Georgia" pitchFamily="18" charset="0"/>
            </a:endParaRPr>
          </a:p>
        </p:txBody>
      </p:sp>
      <p:sp>
        <p:nvSpPr>
          <p:cNvPr id="2" name="Título 1"/>
          <p:cNvSpPr>
            <a:spLocks noGrp="1"/>
          </p:cNvSpPr>
          <p:nvPr>
            <p:ph type="title"/>
          </p:nvPr>
        </p:nvSpPr>
        <p:spPr>
          <a:xfrm>
            <a:off x="838200" y="609642"/>
            <a:ext cx="10515600" cy="583953"/>
          </a:xfrm>
        </p:spPr>
        <p:txBody>
          <a:bodyPr>
            <a:normAutofit/>
          </a:bodyPr>
          <a:lstStyle/>
          <a:p>
            <a:r>
              <a:rPr lang="es-EC" sz="2800" dirty="0" smtClean="0">
                <a:latin typeface="Georgia" panose="02040502050405020303" pitchFamily="18" charset="0"/>
              </a:rPr>
              <a:t>Señales Fisiológicas</a:t>
            </a:r>
            <a:endParaRPr lang="es-EC" sz="2800" dirty="0">
              <a:latin typeface="Georgia" panose="02040502050405020303" pitchFamily="18" charset="0"/>
            </a:endParaRPr>
          </a:p>
        </p:txBody>
      </p:sp>
      <p:pic>
        <p:nvPicPr>
          <p:cNvPr id="25" name="Imagen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50" y="1305329"/>
            <a:ext cx="5400040" cy="2571115"/>
          </a:xfrm>
          <a:prstGeom prst="rect">
            <a:avLst/>
          </a:prstGeom>
          <a:noFill/>
          <a:ln>
            <a:noFill/>
          </a:ln>
        </p:spPr>
      </p:pic>
      <p:pic>
        <p:nvPicPr>
          <p:cNvPr id="30" name="Imagen 2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150" y="3621254"/>
            <a:ext cx="5400040" cy="2571115"/>
          </a:xfrm>
          <a:prstGeom prst="rect">
            <a:avLst/>
          </a:prstGeom>
          <a:noFill/>
          <a:ln>
            <a:noFill/>
          </a:ln>
        </p:spPr>
      </p:pic>
      <p:pic>
        <p:nvPicPr>
          <p:cNvPr id="31" name="Imagen 3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0608" y="1314564"/>
            <a:ext cx="5400040" cy="2571115"/>
          </a:xfrm>
          <a:prstGeom prst="rect">
            <a:avLst/>
          </a:prstGeom>
          <a:noFill/>
          <a:ln>
            <a:noFill/>
          </a:ln>
        </p:spPr>
      </p:pic>
      <p:pic>
        <p:nvPicPr>
          <p:cNvPr id="32" name="Imagen 3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722" y="3613642"/>
            <a:ext cx="5400040" cy="2571115"/>
          </a:xfrm>
          <a:prstGeom prst="rect">
            <a:avLst/>
          </a:prstGeom>
          <a:noFill/>
          <a:ln>
            <a:noFill/>
          </a:ln>
        </p:spPr>
      </p:pic>
    </p:spTree>
    <p:extLst>
      <p:ext uri="{BB962C8B-B14F-4D97-AF65-F5344CB8AC3E}">
        <p14:creationId xmlns:p14="http://schemas.microsoft.com/office/powerpoint/2010/main" val="33513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524000" y="491318"/>
            <a:ext cx="9144000" cy="664359"/>
          </a:xfrm>
        </p:spPr>
        <p:txBody>
          <a:bodyPr>
            <a:normAutofit/>
          </a:bodyPr>
          <a:lstStyle/>
          <a:p>
            <a:pPr algn="l"/>
            <a:r>
              <a:rPr lang="es-EC" sz="3600" dirty="0" smtClean="0">
                <a:latin typeface="Georgia" panose="02040502050405020303" pitchFamily="18" charset="0"/>
                <a:cs typeface="Times New Roman" panose="02020603050405020304" pitchFamily="18" charset="0"/>
              </a:rPr>
              <a:t>AGENDA</a:t>
            </a:r>
            <a:endParaRPr lang="es-EC" sz="3600" dirty="0">
              <a:latin typeface="Georgia" panose="02040502050405020303"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07307237"/>
              </p:ext>
            </p:extLst>
          </p:nvPr>
        </p:nvGraphicFramePr>
        <p:xfrm>
          <a:off x="2004704" y="12474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18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19</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45784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Pruebas y Resultados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5</a:t>
            </a:r>
            <a:r>
              <a:rPr lang="es-EC" sz="1400" dirty="0" smtClean="0">
                <a:solidFill>
                  <a:schemeClr val="bg1"/>
                </a:solidFill>
                <a:latin typeface="Georgia" pitchFamily="18" charset="0"/>
              </a:rPr>
              <a:t>. Pruebas</a:t>
            </a:r>
            <a:endParaRPr lang="es-EC" sz="1400" dirty="0">
              <a:solidFill>
                <a:schemeClr val="bg1"/>
              </a:solidFill>
              <a:latin typeface="Georgia" pitchFamily="18" charset="0"/>
            </a:endParaRPr>
          </a:p>
        </p:txBody>
      </p:sp>
      <p:sp>
        <p:nvSpPr>
          <p:cNvPr id="2" name="Título 1"/>
          <p:cNvSpPr>
            <a:spLocks noGrp="1"/>
          </p:cNvSpPr>
          <p:nvPr>
            <p:ph type="title"/>
          </p:nvPr>
        </p:nvSpPr>
        <p:spPr>
          <a:xfrm>
            <a:off x="838200" y="609642"/>
            <a:ext cx="10515600" cy="583953"/>
          </a:xfrm>
        </p:spPr>
        <p:txBody>
          <a:bodyPr>
            <a:normAutofit/>
          </a:bodyPr>
          <a:lstStyle/>
          <a:p>
            <a:r>
              <a:rPr lang="es-EC" sz="2800" dirty="0" smtClean="0">
                <a:latin typeface="Georgia" panose="02040502050405020303" pitchFamily="18" charset="0"/>
              </a:rPr>
              <a:t>Paquetes perdidos</a:t>
            </a:r>
            <a:endParaRPr lang="es-EC" sz="2800" dirty="0">
              <a:latin typeface="Georgia" panose="02040502050405020303" pitchFamily="18" charset="0"/>
            </a:endParaRPr>
          </a:p>
        </p:txBody>
      </p:sp>
      <p:pic>
        <p:nvPicPr>
          <p:cNvPr id="21" name="Imagen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84" y="1305328"/>
            <a:ext cx="6339116" cy="4285575"/>
          </a:xfrm>
          <a:prstGeom prst="rect">
            <a:avLst/>
          </a:prstGeom>
          <a:noFill/>
          <a:ln>
            <a:noFill/>
          </a:ln>
        </p:spPr>
      </p:pic>
      <p:pic>
        <p:nvPicPr>
          <p:cNvPr id="20" name="Imagen 19"/>
          <p:cNvPicPr/>
          <p:nvPr/>
        </p:nvPicPr>
        <p:blipFill>
          <a:blip r:embed="rId5">
            <a:extLst>
              <a:ext uri="{28A0092B-C50C-407E-A947-70E740481C1C}">
                <a14:useLocalDpi xmlns:a14="http://schemas.microsoft.com/office/drawing/2010/main" val="0"/>
              </a:ext>
            </a:extLst>
          </a:blip>
          <a:srcRect/>
          <a:stretch>
            <a:fillRect/>
          </a:stretch>
        </p:blipFill>
        <p:spPr bwMode="auto">
          <a:xfrm>
            <a:off x="6361216" y="1348834"/>
            <a:ext cx="5324475" cy="4095238"/>
          </a:xfrm>
          <a:prstGeom prst="rect">
            <a:avLst/>
          </a:prstGeom>
          <a:noFill/>
          <a:ln>
            <a:noFill/>
          </a:ln>
        </p:spPr>
      </p:pic>
    </p:spTree>
    <p:extLst>
      <p:ext uri="{BB962C8B-B14F-4D97-AF65-F5344CB8AC3E}">
        <p14:creationId xmlns:p14="http://schemas.microsoft.com/office/powerpoint/2010/main" val="19933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20</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457849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Pruebas y Resultados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5</a:t>
            </a:r>
            <a:r>
              <a:rPr lang="es-EC" sz="1400" dirty="0" smtClean="0">
                <a:solidFill>
                  <a:schemeClr val="bg1"/>
                </a:solidFill>
                <a:latin typeface="Georgia" pitchFamily="18" charset="0"/>
              </a:rPr>
              <a:t>. Pruebas</a:t>
            </a:r>
            <a:endParaRPr lang="es-EC" sz="1400" dirty="0">
              <a:solidFill>
                <a:schemeClr val="bg1"/>
              </a:solidFill>
              <a:latin typeface="Georgia" pitchFamily="18" charset="0"/>
            </a:endParaRPr>
          </a:p>
        </p:txBody>
      </p:sp>
      <p:sp>
        <p:nvSpPr>
          <p:cNvPr id="2" name="Título 1"/>
          <p:cNvSpPr>
            <a:spLocks noGrp="1"/>
          </p:cNvSpPr>
          <p:nvPr>
            <p:ph type="title"/>
          </p:nvPr>
        </p:nvSpPr>
        <p:spPr>
          <a:xfrm>
            <a:off x="838200" y="609642"/>
            <a:ext cx="10515600" cy="583953"/>
          </a:xfrm>
        </p:spPr>
        <p:txBody>
          <a:bodyPr>
            <a:normAutofit/>
          </a:bodyPr>
          <a:lstStyle/>
          <a:p>
            <a:r>
              <a:rPr lang="es-EC" sz="2800" dirty="0" smtClean="0">
                <a:latin typeface="Georgia" panose="02040502050405020303" pitchFamily="18" charset="0"/>
              </a:rPr>
              <a:t>Retardo</a:t>
            </a:r>
            <a:endParaRPr lang="es-EC" sz="2800" dirty="0">
              <a:latin typeface="Georgia" panose="02040502050405020303" pitchFamily="18" charset="0"/>
            </a:endParaRPr>
          </a:p>
        </p:txBody>
      </p:sp>
      <p:pic>
        <p:nvPicPr>
          <p:cNvPr id="20" name="Imagen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984" y="1681843"/>
            <a:ext cx="5653316" cy="4004598"/>
          </a:xfrm>
          <a:prstGeom prst="rect">
            <a:avLst/>
          </a:prstGeom>
          <a:noFill/>
          <a:ln>
            <a:noFill/>
          </a:ln>
        </p:spPr>
      </p:pic>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6116220" y="558666"/>
            <a:ext cx="4850431" cy="2882495"/>
          </a:xfrm>
          <a:prstGeom prst="rect">
            <a:avLst/>
          </a:prstGeom>
          <a:noFill/>
          <a:ln>
            <a:noFill/>
          </a:ln>
        </p:spPr>
      </p:pic>
      <p:pic>
        <p:nvPicPr>
          <p:cNvPr id="23" name="Imagen 22"/>
          <p:cNvPicPr/>
          <p:nvPr/>
        </p:nvPicPr>
        <p:blipFill>
          <a:blip r:embed="rId6">
            <a:extLst>
              <a:ext uri="{28A0092B-C50C-407E-A947-70E740481C1C}">
                <a14:useLocalDpi xmlns:a14="http://schemas.microsoft.com/office/drawing/2010/main" val="0"/>
              </a:ext>
            </a:extLst>
          </a:blip>
          <a:srcRect/>
          <a:stretch>
            <a:fillRect/>
          </a:stretch>
        </p:blipFill>
        <p:spPr bwMode="auto">
          <a:xfrm>
            <a:off x="6208454" y="3389539"/>
            <a:ext cx="4687927" cy="2735490"/>
          </a:xfrm>
          <a:prstGeom prst="rect">
            <a:avLst/>
          </a:prstGeom>
          <a:noFill/>
          <a:ln>
            <a:noFill/>
          </a:ln>
        </p:spPr>
      </p:pic>
    </p:spTree>
    <p:extLst>
      <p:ext uri="{BB962C8B-B14F-4D97-AF65-F5344CB8AC3E}">
        <p14:creationId xmlns:p14="http://schemas.microsoft.com/office/powerpoint/2010/main" val="13137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21</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66656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Conclusiones y Trabajos Futuros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6</a:t>
            </a:r>
            <a:r>
              <a:rPr lang="es-EC" sz="1400" dirty="0" smtClean="0">
                <a:solidFill>
                  <a:schemeClr val="bg1"/>
                </a:solidFill>
                <a:latin typeface="Georgia" pitchFamily="18" charset="0"/>
              </a:rPr>
              <a:t>. Conclusiones</a:t>
            </a:r>
            <a:endParaRPr lang="es-EC" sz="1400" dirty="0">
              <a:solidFill>
                <a:schemeClr val="bg1"/>
              </a:solidFill>
              <a:latin typeface="Georgia" pitchFamily="18" charset="0"/>
            </a:endParaRPr>
          </a:p>
        </p:txBody>
      </p:sp>
      <p:sp>
        <p:nvSpPr>
          <p:cNvPr id="22" name="27 CuadroTexto"/>
          <p:cNvSpPr txBox="1"/>
          <p:nvPr/>
        </p:nvSpPr>
        <p:spPr>
          <a:xfrm>
            <a:off x="6749393" y="6472362"/>
            <a:ext cx="1016183"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p:txBody>
          <a:bodyPr/>
          <a:lstStyle/>
          <a:p>
            <a:r>
              <a:rPr lang="es-EC" dirty="0" smtClean="0">
                <a:latin typeface="Georgia" panose="02040502050405020303" pitchFamily="18" charset="0"/>
              </a:rPr>
              <a:t>Conclusiones </a:t>
            </a:r>
            <a:endParaRPr lang="es-EC" dirty="0">
              <a:latin typeface="Georgia" panose="02040502050405020303" pitchFamily="18" charset="0"/>
            </a:endParaRPr>
          </a:p>
        </p:txBody>
      </p:sp>
      <p:sp>
        <p:nvSpPr>
          <p:cNvPr id="8" name="Marcador de contenido 7"/>
          <p:cNvSpPr>
            <a:spLocks noGrp="1"/>
          </p:cNvSpPr>
          <p:nvPr>
            <p:ph idx="1"/>
          </p:nvPr>
        </p:nvSpPr>
        <p:spPr>
          <a:xfrm>
            <a:off x="838200" y="1773691"/>
            <a:ext cx="10515600" cy="4351338"/>
          </a:xfrm>
        </p:spPr>
        <p:txBody>
          <a:bodyPr>
            <a:normAutofit lnSpcReduction="10000"/>
          </a:bodyPr>
          <a:lstStyle/>
          <a:p>
            <a:pPr algn="just"/>
            <a:r>
              <a:rPr lang="es-EC" dirty="0"/>
              <a:t>Con el desarrollo de este proyecto de investigación se ha realizado la evaluación del desempeño de un sistema de medición de señales fisiológicas y ambientales, mediante el análisis del retardo y cantidad de paquetes perdidos con la comparación entre HTTP y MQTT.</a:t>
            </a:r>
          </a:p>
          <a:p>
            <a:pPr marL="0" indent="0" algn="just">
              <a:buNone/>
            </a:pPr>
            <a:endParaRPr lang="es-EC" dirty="0"/>
          </a:p>
          <a:p>
            <a:pPr algn="just"/>
            <a:r>
              <a:rPr lang="es-EC" dirty="0"/>
              <a:t>Como resultado se obtiene que el protocolo más óptimo es MQTT pues en su trasmisión y recepción de datos, la pérdida de paquetes fue menor que con HTTP. Según los resultados obtenidos, el protocolo HTTP tuvo un 8% de pérdidas contra un 4% correspondiente a MQTT. Además, cabe recalcar que con MQTT el rendimiento del prototipo fue mayor con un tiempo de duración de aproximadamente 6 horas.</a:t>
            </a:r>
          </a:p>
        </p:txBody>
      </p:sp>
    </p:spTree>
    <p:extLst>
      <p:ext uri="{BB962C8B-B14F-4D97-AF65-F5344CB8AC3E}">
        <p14:creationId xmlns:p14="http://schemas.microsoft.com/office/powerpoint/2010/main" val="250641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22</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6843540"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Conclusiones y </a:t>
            </a:r>
            <a:r>
              <a:rPr lang="es-US" sz="2800" b="1" dirty="0">
                <a:solidFill>
                  <a:schemeClr val="bg1"/>
                </a:solidFill>
                <a:latin typeface="Georgia" panose="02040502050405020303" pitchFamily="18" charset="0"/>
              </a:rPr>
              <a:t>Trabajos Futuros</a:t>
            </a: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6</a:t>
            </a:r>
            <a:r>
              <a:rPr lang="es-EC" sz="1400" dirty="0" smtClean="0">
                <a:solidFill>
                  <a:schemeClr val="bg1"/>
                </a:solidFill>
                <a:latin typeface="Georgia" pitchFamily="18" charset="0"/>
              </a:rPr>
              <a:t>. Conclusiones</a:t>
            </a:r>
            <a:endParaRPr lang="es-EC" sz="1400" dirty="0">
              <a:solidFill>
                <a:schemeClr val="bg1"/>
              </a:solidFill>
              <a:latin typeface="Georgia" pitchFamily="18" charset="0"/>
            </a:endParaRPr>
          </a:p>
        </p:txBody>
      </p:sp>
      <p:sp>
        <p:nvSpPr>
          <p:cNvPr id="22" name="27 CuadroTexto"/>
          <p:cNvSpPr txBox="1"/>
          <p:nvPr/>
        </p:nvSpPr>
        <p:spPr>
          <a:xfrm>
            <a:off x="6749393" y="6472362"/>
            <a:ext cx="1016183"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p:txBody>
          <a:bodyPr/>
          <a:lstStyle/>
          <a:p>
            <a:r>
              <a:rPr lang="es-EC" dirty="0" smtClean="0">
                <a:latin typeface="Georgia" panose="02040502050405020303" pitchFamily="18" charset="0"/>
              </a:rPr>
              <a:t>Conclusiones </a:t>
            </a:r>
            <a:endParaRPr lang="es-EC" dirty="0">
              <a:latin typeface="Georgia" panose="02040502050405020303" pitchFamily="18" charset="0"/>
            </a:endParaRPr>
          </a:p>
        </p:txBody>
      </p:sp>
      <p:sp>
        <p:nvSpPr>
          <p:cNvPr id="8" name="Marcador de contenido 7"/>
          <p:cNvSpPr>
            <a:spLocks noGrp="1"/>
          </p:cNvSpPr>
          <p:nvPr>
            <p:ph idx="1"/>
          </p:nvPr>
        </p:nvSpPr>
        <p:spPr/>
        <p:txBody>
          <a:bodyPr>
            <a:normAutofit fontScale="77500" lnSpcReduction="20000"/>
          </a:bodyPr>
          <a:lstStyle/>
          <a:p>
            <a:pPr algn="just"/>
            <a:r>
              <a:rPr lang="es-EC" dirty="0"/>
              <a:t>A pesar de que el retardo con el protocolo HTTP fue menor, el retardo de MQTT no se ve afectado de manera significante en este proyecto de investigación por lo que se descarta esta diferencia y una vez más se determina al protocolo MQTT como el más óptimo y viable para este tipo de transmisión.</a:t>
            </a:r>
          </a:p>
          <a:p>
            <a:pPr marL="0" indent="0" algn="just">
              <a:buNone/>
            </a:pPr>
            <a:endParaRPr lang="es-EC" dirty="0"/>
          </a:p>
          <a:p>
            <a:pPr algn="just"/>
            <a:r>
              <a:rPr lang="es-EC" dirty="0"/>
              <a:t>Una conclusión a la que se llegó con la realización de este proyecto de investigación es que el uso de dispositivos móviles, al llegar mensajes o llamadas, el sensor de campo magnético se vio alterado dando como resultado datos fuera de la información esperada, lo que implica que ciertas mediciones no fueron válidas.</a:t>
            </a:r>
          </a:p>
          <a:p>
            <a:pPr marL="0" indent="0" algn="just">
              <a:buNone/>
            </a:pPr>
            <a:endParaRPr lang="es-EC" dirty="0"/>
          </a:p>
          <a:p>
            <a:pPr algn="just"/>
            <a:r>
              <a:rPr lang="es-EC" dirty="0"/>
              <a:t>Se determinó que el lugar con mayor concentración de dióxido de carbono fue la entrada a la Universidad, y esto es debido a la afluencia de vehículos tanto de estudiantes como docentes y administrativos que ingresan a la jornada matutina. Además, es importante recalcar que esta variable afecta directamente a las respiraciones por minuto de las personas que se encuentren aspirando este gas.</a:t>
            </a:r>
          </a:p>
          <a:p>
            <a:endParaRPr lang="es-EC" dirty="0">
              <a:latin typeface="Georgia" panose="02040502050405020303" pitchFamily="18" charset="0"/>
            </a:endParaRPr>
          </a:p>
        </p:txBody>
      </p:sp>
    </p:spTree>
    <p:extLst>
      <p:ext uri="{BB962C8B-B14F-4D97-AF65-F5344CB8AC3E}">
        <p14:creationId xmlns:p14="http://schemas.microsoft.com/office/powerpoint/2010/main" val="2857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66656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Conclusiones y Trabajos Futuros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6</a:t>
            </a:r>
            <a:r>
              <a:rPr lang="es-EC" sz="1400" dirty="0" smtClean="0">
                <a:solidFill>
                  <a:schemeClr val="bg1"/>
                </a:solidFill>
                <a:latin typeface="Georgia" pitchFamily="18" charset="0"/>
              </a:rPr>
              <a:t>. Conclusiones</a:t>
            </a:r>
            <a:endParaRPr lang="es-EC" sz="1400" dirty="0">
              <a:solidFill>
                <a:schemeClr val="bg1"/>
              </a:solidFill>
              <a:latin typeface="Georgia" pitchFamily="18" charset="0"/>
            </a:endParaRPr>
          </a:p>
        </p:txBody>
      </p:sp>
      <p:sp>
        <p:nvSpPr>
          <p:cNvPr id="22" name="27 CuadroTexto"/>
          <p:cNvSpPr txBox="1"/>
          <p:nvPr/>
        </p:nvSpPr>
        <p:spPr>
          <a:xfrm>
            <a:off x="6749393" y="6472362"/>
            <a:ext cx="1016183"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p:txBody>
          <a:bodyPr/>
          <a:lstStyle/>
          <a:p>
            <a:r>
              <a:rPr lang="es-EC" dirty="0" smtClean="0">
                <a:latin typeface="Georgia" panose="02040502050405020303" pitchFamily="18" charset="0"/>
              </a:rPr>
              <a:t>Trabajos Futuros</a:t>
            </a:r>
            <a:endParaRPr lang="es-EC" dirty="0">
              <a:latin typeface="Georgia" panose="02040502050405020303" pitchFamily="18" charset="0"/>
            </a:endParaRPr>
          </a:p>
        </p:txBody>
      </p:sp>
      <p:sp>
        <p:nvSpPr>
          <p:cNvPr id="8" name="Marcador de contenido 7"/>
          <p:cNvSpPr>
            <a:spLocks noGrp="1"/>
          </p:cNvSpPr>
          <p:nvPr>
            <p:ph idx="1"/>
          </p:nvPr>
        </p:nvSpPr>
        <p:spPr/>
        <p:txBody>
          <a:bodyPr>
            <a:normAutofit fontScale="92500" lnSpcReduction="20000"/>
          </a:bodyPr>
          <a:lstStyle/>
          <a:p>
            <a:pPr algn="just"/>
            <a:r>
              <a:rPr lang="es-EC" dirty="0"/>
              <a:t>Evaluar la red mediante el análisis de Jitter y eficiencia para obtener un resultado más preciso y así tener un estudio completo junto a los parámetros presentados como paquetes perdidos y retardo.</a:t>
            </a:r>
          </a:p>
          <a:p>
            <a:pPr marL="0" indent="0" algn="just">
              <a:buNone/>
            </a:pPr>
            <a:endParaRPr lang="es-EC" dirty="0"/>
          </a:p>
          <a:p>
            <a:pPr algn="just"/>
            <a:r>
              <a:rPr lang="es-EC" dirty="0"/>
              <a:t>Comparar el protocolo MQTT con uno más nuevo que involucre </a:t>
            </a:r>
            <a:r>
              <a:rPr lang="es-EC" dirty="0" err="1"/>
              <a:t>IoT</a:t>
            </a:r>
            <a:r>
              <a:rPr lang="es-EC" dirty="0"/>
              <a:t> y evaluar la red tomando en cuenta paquetes perdidos y retardo para determinar el protocolo de comunicación más óptimo. </a:t>
            </a:r>
          </a:p>
          <a:p>
            <a:pPr marL="0" indent="0" algn="just">
              <a:buNone/>
            </a:pPr>
            <a:endParaRPr lang="es-EC" dirty="0"/>
          </a:p>
          <a:p>
            <a:pPr algn="just"/>
            <a:r>
              <a:rPr lang="es-EC" dirty="0"/>
              <a:t>Ampliar la cobertura del geoposicionamiento, es decir, registrar más lugares específicos para tener una base de datos más extensa y así, el prototipo sea utilizado incluso fuera de la Universidad de las Fuerzas Armadas ESPE.</a:t>
            </a:r>
          </a:p>
          <a:p>
            <a:pPr marL="0" indent="0">
              <a:buNone/>
            </a:pPr>
            <a:endParaRPr lang="es-EC" dirty="0"/>
          </a:p>
        </p:txBody>
      </p:sp>
    </p:spTree>
    <p:extLst>
      <p:ext uri="{BB962C8B-B14F-4D97-AF65-F5344CB8AC3E}">
        <p14:creationId xmlns:p14="http://schemas.microsoft.com/office/powerpoint/2010/main" val="42324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24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66656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Conclusiones y Trabajos Futuros</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6</a:t>
            </a:r>
            <a:r>
              <a:rPr lang="es-EC" sz="1400" dirty="0" smtClean="0">
                <a:solidFill>
                  <a:schemeClr val="bg1"/>
                </a:solidFill>
                <a:latin typeface="Georgia" pitchFamily="18" charset="0"/>
              </a:rPr>
              <a:t>. Conclusiones</a:t>
            </a:r>
            <a:endParaRPr lang="es-EC" sz="1400" dirty="0">
              <a:solidFill>
                <a:schemeClr val="bg1"/>
              </a:solidFill>
              <a:latin typeface="Georgia" pitchFamily="18" charset="0"/>
            </a:endParaRPr>
          </a:p>
        </p:txBody>
      </p:sp>
      <p:sp>
        <p:nvSpPr>
          <p:cNvPr id="22" name="27 CuadroTexto"/>
          <p:cNvSpPr txBox="1"/>
          <p:nvPr/>
        </p:nvSpPr>
        <p:spPr>
          <a:xfrm>
            <a:off x="6749393" y="6472362"/>
            <a:ext cx="1016183"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p:txBody>
          <a:bodyPr/>
          <a:lstStyle/>
          <a:p>
            <a:r>
              <a:rPr lang="es-EC" dirty="0" smtClean="0">
                <a:latin typeface="Georgia" panose="02040502050405020303" pitchFamily="18" charset="0"/>
              </a:rPr>
              <a:t>Trabajos Futuros </a:t>
            </a:r>
            <a:endParaRPr lang="es-EC" dirty="0">
              <a:latin typeface="Georgia" panose="02040502050405020303" pitchFamily="18" charset="0"/>
            </a:endParaRPr>
          </a:p>
        </p:txBody>
      </p:sp>
      <p:sp>
        <p:nvSpPr>
          <p:cNvPr id="8" name="Marcador de contenido 7"/>
          <p:cNvSpPr>
            <a:spLocks noGrp="1"/>
          </p:cNvSpPr>
          <p:nvPr>
            <p:ph idx="1"/>
          </p:nvPr>
        </p:nvSpPr>
        <p:spPr/>
        <p:txBody>
          <a:bodyPr>
            <a:normAutofit/>
          </a:bodyPr>
          <a:lstStyle/>
          <a:p>
            <a:pPr algn="just"/>
            <a:r>
              <a:rPr lang="es-EC" dirty="0"/>
              <a:t>Optimizar el tamaño del prototipo para realizar pruebas con mujeres, y así esté apto para cualquier persona que desee hacer uso de él.  </a:t>
            </a:r>
          </a:p>
          <a:p>
            <a:pPr marL="0" indent="0" algn="just">
              <a:buNone/>
            </a:pPr>
            <a:endParaRPr lang="es-EC" dirty="0"/>
          </a:p>
          <a:p>
            <a:pPr algn="just"/>
            <a:r>
              <a:rPr lang="es-EC" dirty="0"/>
              <a:t>Considerar el aumentar el número de veces que se realiza el recorrido por la Universidad, para así, reducir el error cuadrático medio.</a:t>
            </a:r>
          </a:p>
          <a:p>
            <a:pPr marL="0" indent="0" algn="just">
              <a:buNone/>
            </a:pPr>
            <a:endParaRPr lang="es-EC" dirty="0"/>
          </a:p>
          <a:p>
            <a:pPr algn="just"/>
            <a:r>
              <a:rPr lang="es-EC" dirty="0"/>
              <a:t>Realizar un mayor número de pruebas de comunicación para determinar más lugares dentro de la Universidad donde se pueden producir alteraciones fisiológicas o ambientales. </a:t>
            </a:r>
          </a:p>
          <a:p>
            <a:endParaRPr lang="es-EC" dirty="0">
              <a:latin typeface="Georgia" panose="02040502050405020303" pitchFamily="18" charset="0"/>
            </a:endParaRPr>
          </a:p>
        </p:txBody>
      </p:sp>
    </p:spTree>
    <p:extLst>
      <p:ext uri="{BB962C8B-B14F-4D97-AF65-F5344CB8AC3E}">
        <p14:creationId xmlns:p14="http://schemas.microsoft.com/office/powerpoint/2010/main" val="139406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95374" y="6237105"/>
            <a:ext cx="450166" cy="369332"/>
          </a:xfrm>
          <a:prstGeom prst="rect">
            <a:avLst/>
          </a:prstGeom>
          <a:noFill/>
          <a:ln>
            <a:solidFill>
              <a:schemeClr val="tx1"/>
            </a:solidFill>
          </a:ln>
        </p:spPr>
        <p:txBody>
          <a:bodyPr wrap="square" rtlCol="0">
            <a:spAutoFit/>
          </a:bodyPr>
          <a:lstStyle/>
          <a:p>
            <a:pPr algn="ctr"/>
            <a:r>
              <a:rPr lang="es-US" dirty="0" smtClean="0"/>
              <a:t>25</a:t>
            </a:r>
            <a:endParaRPr lang="es-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283396"/>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585482" y="27438"/>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449205" y="72952"/>
            <a:ext cx="726753" cy="400110"/>
          </a:xfrm>
          <a:prstGeom prst="rect">
            <a:avLst/>
          </a:prstGeom>
          <a:noFill/>
        </p:spPr>
        <p:txBody>
          <a:bodyPr wrap="square" rtlCol="0">
            <a:spAutoFit/>
          </a:bodyPr>
          <a:lstStyle/>
          <a:p>
            <a:r>
              <a:rPr lang="es-US" sz="2000" dirty="0" smtClean="0">
                <a:solidFill>
                  <a:schemeClr val="bg1"/>
                </a:solidFill>
                <a:cs typeface="Arial" panose="020B0604020202020204" pitchFamily="34" charset="0"/>
              </a:rPr>
              <a:t>2020</a:t>
            </a:r>
            <a:endParaRPr lang="es-US" sz="2000" dirty="0">
              <a:solidFill>
                <a:schemeClr val="bg1"/>
              </a:solidFill>
              <a:cs typeface="Arial" panose="020B0604020202020204" pitchFamily="34" charset="0"/>
            </a:endParaRPr>
          </a:p>
        </p:txBody>
      </p:sp>
      <p:pic>
        <p:nvPicPr>
          <p:cNvPr id="2050" name="Picture 2" descr="Resultado de imagen para gracias"/>
          <p:cNvPicPr>
            <a:picLocks noChangeAspect="1" noChangeArrowheads="1"/>
          </p:cNvPicPr>
          <p:nvPr/>
        </p:nvPicPr>
        <p:blipFill rotWithShape="1">
          <a:blip r:embed="rId4">
            <a:extLst>
              <a:ext uri="{28A0092B-C50C-407E-A947-70E740481C1C}">
                <a14:useLocalDpi xmlns:a14="http://schemas.microsoft.com/office/drawing/2010/main" val="0"/>
              </a:ext>
            </a:extLst>
          </a:blip>
          <a:srcRect b="9840"/>
          <a:stretch/>
        </p:blipFill>
        <p:spPr bwMode="auto">
          <a:xfrm>
            <a:off x="2210779" y="1028648"/>
            <a:ext cx="7234244" cy="431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7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DE83CF9A-47A2-4947-9D76-EB08CB0C1319}"/>
              </a:ext>
            </a:extLst>
          </p:cNvPr>
          <p:cNvPicPr>
            <a:picLocks noChangeAspect="1"/>
          </p:cNvPicPr>
          <p:nvPr/>
        </p:nvPicPr>
        <p:blipFill rotWithShape="1">
          <a:blip r:embed="rId2" cstate="print"/>
          <a:srcRect l="3545" t="49956" r="36372" b="20200"/>
          <a:stretch/>
        </p:blipFill>
        <p:spPr>
          <a:xfrm>
            <a:off x="4042167" y="469173"/>
            <a:ext cx="4068033" cy="1044000"/>
          </a:xfrm>
          <a:prstGeom prst="rect">
            <a:avLst/>
          </a:prstGeom>
        </p:spPr>
      </p:pic>
      <p:sp>
        <p:nvSpPr>
          <p:cNvPr id="11" name="Content Placeholder 2"/>
          <p:cNvSpPr>
            <a:spLocks noGrp="1"/>
          </p:cNvSpPr>
          <p:nvPr>
            <p:ph type="subTitle" idx="1"/>
          </p:nvPr>
        </p:nvSpPr>
        <p:spPr>
          <a:xfrm>
            <a:off x="2595040" y="5040033"/>
            <a:ext cx="6964072" cy="412024"/>
          </a:xfrm>
        </p:spPr>
        <p:txBody>
          <a:bodyPr anchor="b">
            <a:noAutofit/>
          </a:bodyPr>
          <a:lstStyle/>
          <a:p>
            <a:r>
              <a:rPr lang="es-US" sz="2000" b="1" dirty="0" smtClean="0">
                <a:latin typeface="Georgia" pitchFamily="18" charset="0"/>
                <a:ea typeface="Ebrima" panose="02000000000000000000" pitchFamily="2" charset="0"/>
                <a:cs typeface="Ebrima" panose="02000000000000000000" pitchFamily="2" charset="0"/>
              </a:rPr>
              <a:t>Director:  Ing. Román Alcides Lara Cueva</a:t>
            </a:r>
          </a:p>
        </p:txBody>
      </p:sp>
      <p:sp>
        <p:nvSpPr>
          <p:cNvPr id="13" name="Title 1"/>
          <p:cNvSpPr>
            <a:spLocks noGrp="1"/>
          </p:cNvSpPr>
          <p:nvPr>
            <p:ph type="ctrTitle"/>
          </p:nvPr>
        </p:nvSpPr>
        <p:spPr>
          <a:xfrm>
            <a:off x="1909726" y="3097349"/>
            <a:ext cx="8332917" cy="1352013"/>
          </a:xfrm>
        </p:spPr>
        <p:txBody>
          <a:bodyPr anchor="t">
            <a:noAutofit/>
          </a:bodyPr>
          <a:lstStyle/>
          <a:p>
            <a:r>
              <a:rPr lang="es-EC" sz="2000" b="1" dirty="0" smtClean="0">
                <a:latin typeface="Georgia" panose="02040502050405020303" pitchFamily="18" charset="0"/>
              </a:rPr>
              <a:t>Tema: “Evaluación Del Desempeño De Un Sistema De Medición De Señales Fisiológicas Y Ambientales En Tiempo Real Con Geoposicionamiento”</a:t>
            </a:r>
            <a:r>
              <a:rPr lang="es-EC" sz="3300" b="1" dirty="0" smtClean="0">
                <a:latin typeface="Georgia" panose="02040502050405020303" pitchFamily="18" charset="0"/>
              </a:rPr>
              <a:t/>
            </a:r>
            <a:br>
              <a:rPr lang="es-EC" sz="3300" b="1" dirty="0" smtClean="0">
                <a:latin typeface="Georgia" panose="02040502050405020303" pitchFamily="18" charset="0"/>
              </a:rPr>
            </a:br>
            <a:endParaRPr lang="es-EC" sz="1600" b="1" dirty="0">
              <a:latin typeface="Georgia" panose="02040502050405020303" pitchFamily="18" charset="0"/>
            </a:endParaRPr>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itle 1"/>
          <p:cNvSpPr txBox="1">
            <a:spLocks/>
          </p:cNvSpPr>
          <p:nvPr/>
        </p:nvSpPr>
        <p:spPr>
          <a:xfrm>
            <a:off x="2087000" y="1592270"/>
            <a:ext cx="8084740" cy="14781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smtClean="0">
                <a:latin typeface="Georgia" panose="02040502050405020303" pitchFamily="18" charset="0"/>
              </a:rPr>
              <a:t>Departamento de Eléctrica, Electrónica y Telecomunicaciones</a:t>
            </a:r>
          </a:p>
          <a:p>
            <a:endParaRPr lang="es-EC" sz="2000" b="1" dirty="0">
              <a:latin typeface="Georgia" panose="02040502050405020303" pitchFamily="18" charset="0"/>
            </a:endParaRPr>
          </a:p>
          <a:p>
            <a:r>
              <a:rPr lang="es-EC" sz="2000" b="1" dirty="0" smtClean="0">
                <a:latin typeface="Georgia" panose="02040502050405020303" pitchFamily="18" charset="0"/>
              </a:rPr>
              <a:t>Carrera de Ingeniería en Electrónica y Telecomunicaciones</a:t>
            </a:r>
            <a:endParaRPr lang="es-EC" sz="1400" b="1" dirty="0">
              <a:latin typeface="Georgia" panose="02040502050405020303" pitchFamily="18" charset="0"/>
            </a:endParaRPr>
          </a:p>
        </p:txBody>
      </p:sp>
      <p:sp>
        <p:nvSpPr>
          <p:cNvPr id="19" name="Content Placeholder 2"/>
          <p:cNvSpPr txBox="1">
            <a:spLocks/>
          </p:cNvSpPr>
          <p:nvPr/>
        </p:nvSpPr>
        <p:spPr>
          <a:xfrm>
            <a:off x="2748881" y="4443548"/>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Autor: Evelyn Stefany Guanotoa Cevallos</a:t>
            </a:r>
          </a:p>
        </p:txBody>
      </p:sp>
      <p:sp>
        <p:nvSpPr>
          <p:cNvPr id="20" name="Content Placeholder 2"/>
          <p:cNvSpPr txBox="1">
            <a:spLocks/>
          </p:cNvSpPr>
          <p:nvPr/>
        </p:nvSpPr>
        <p:spPr>
          <a:xfrm>
            <a:off x="2993467" y="5505908"/>
            <a:ext cx="6167218" cy="416615"/>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Sangolquí</a:t>
            </a:r>
          </a:p>
        </p:txBody>
      </p:sp>
      <p:sp>
        <p:nvSpPr>
          <p:cNvPr id="21" name="Content Placeholder 2"/>
          <p:cNvSpPr txBox="1">
            <a:spLocks/>
          </p:cNvSpPr>
          <p:nvPr/>
        </p:nvSpPr>
        <p:spPr>
          <a:xfrm>
            <a:off x="3045761" y="5944043"/>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smtClean="0">
                <a:latin typeface="Georgia" pitchFamily="18" charset="0"/>
                <a:ea typeface="Ebrima" panose="02000000000000000000" pitchFamily="2" charset="0"/>
                <a:cs typeface="Ebrima" panose="02000000000000000000" pitchFamily="2" charset="0"/>
              </a:rPr>
              <a:t>2020</a:t>
            </a:r>
          </a:p>
        </p:txBody>
      </p:sp>
    </p:spTree>
    <p:extLst>
      <p:ext uri="{BB962C8B-B14F-4D97-AF65-F5344CB8AC3E}">
        <p14:creationId xmlns:p14="http://schemas.microsoft.com/office/powerpoint/2010/main" val="37316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3</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3002745"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a:t>
            </a:r>
            <a:r>
              <a:rPr lang="es-US" sz="2800" b="1" dirty="0" smtClean="0">
                <a:solidFill>
                  <a:schemeClr val="bg1"/>
                </a:solidFill>
                <a:latin typeface="Georgia" panose="02040502050405020303" pitchFamily="18" charset="0"/>
              </a:rPr>
              <a:t>Introducción</a:t>
            </a:r>
            <a:endParaRPr lang="es-US" sz="2800" b="1" dirty="0">
              <a:solidFill>
                <a:schemeClr val="bg1"/>
              </a:solidFill>
              <a:latin typeface="Georgia" panose="02040502050405020303" pitchFamily="18" charset="0"/>
            </a:endParaRP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24" name="23 CuadroTexto"/>
          <p:cNvSpPr txBox="1"/>
          <p:nvPr/>
        </p:nvSpPr>
        <p:spPr>
          <a:xfrm>
            <a:off x="181860" y="6473876"/>
            <a:ext cx="148926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latin typeface="Georgia" pitchFamily="18" charset="0"/>
              </a:rPr>
              <a:t>1. Introducción</a:t>
            </a:r>
            <a:endParaRPr lang="es-EC" sz="1400" dirty="0">
              <a:latin typeface="Georgia" pitchFamily="18" charset="0"/>
            </a:endParaRPr>
          </a:p>
        </p:txBody>
      </p:sp>
      <p:sp>
        <p:nvSpPr>
          <p:cNvPr id="26" name="25 CuadroTexto"/>
          <p:cNvSpPr txBox="1"/>
          <p:nvPr/>
        </p:nvSpPr>
        <p:spPr>
          <a:xfrm>
            <a:off x="2804237" y="6488446"/>
            <a:ext cx="1431222" cy="307776"/>
          </a:xfrm>
          <a:prstGeom prst="rect">
            <a:avLst/>
          </a:prstGeom>
          <a:noFill/>
        </p:spPr>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p:spPr>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pic>
        <p:nvPicPr>
          <p:cNvPr id="3074" name="Picture 2" descr="Resultado de imagen para personas desmay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2083"/>
            <a:ext cx="3065885" cy="2048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ersonas desmayadas en la ca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316" y="582085"/>
            <a:ext cx="3074642" cy="20481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eheal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073"/>
            <a:ext cx="6083084" cy="28440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ehealth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34558"/>
            <a:ext cx="6108916" cy="25385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personas en hospital lle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8917" y="2648739"/>
            <a:ext cx="6051344" cy="332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9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4</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2361544"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2</a:t>
            </a:r>
            <a:r>
              <a:rPr lang="es-US" sz="2800" b="1" dirty="0" smtClean="0">
                <a:solidFill>
                  <a:schemeClr val="bg1"/>
                </a:solidFill>
                <a:latin typeface="Georgia" panose="02040502050405020303" pitchFamily="18" charset="0"/>
              </a:rPr>
              <a:t>. Objetivos</a:t>
            </a:r>
            <a:endParaRPr lang="es-US" sz="2800" b="1" dirty="0">
              <a:solidFill>
                <a:schemeClr val="bg1"/>
              </a:solidFill>
              <a:latin typeface="Georgia" panose="02040502050405020303" pitchFamily="18" charset="0"/>
            </a:endParaRP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p:spPr>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solidFill>
                <a:latin typeface="Georgia" pitchFamily="18" charset="0"/>
              </a:rPr>
              <a:t>2. Objetivos</a:t>
            </a:r>
            <a:endParaRPr lang="es-EC" sz="1400" dirty="0">
              <a:solidFill>
                <a:schemeClr val="bg1"/>
              </a:solidFill>
              <a:latin typeface="Georgia" pitchFamily="18" charset="0"/>
            </a:endParaRPr>
          </a:p>
        </p:txBody>
      </p:sp>
      <p:sp>
        <p:nvSpPr>
          <p:cNvPr id="28" name="27 CuadroTexto"/>
          <p:cNvSpPr txBox="1"/>
          <p:nvPr/>
        </p:nvSpPr>
        <p:spPr>
          <a:xfrm>
            <a:off x="4301915" y="6472360"/>
            <a:ext cx="244747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18" name="Marcador de contenido 17"/>
          <p:cNvSpPr>
            <a:spLocks noGrp="1"/>
          </p:cNvSpPr>
          <p:nvPr>
            <p:ph idx="1"/>
          </p:nvPr>
        </p:nvSpPr>
        <p:spPr>
          <a:xfrm>
            <a:off x="838200" y="779269"/>
            <a:ext cx="10515600" cy="5259569"/>
          </a:xfrm>
        </p:spPr>
        <p:txBody>
          <a:bodyPr>
            <a:normAutofit lnSpcReduction="10000"/>
          </a:bodyPr>
          <a:lstStyle/>
          <a:p>
            <a:r>
              <a:rPr lang="es-EC" dirty="0" smtClean="0">
                <a:latin typeface="Georgia" panose="02040502050405020303" pitchFamily="18" charset="0"/>
              </a:rPr>
              <a:t>Objetivo General</a:t>
            </a:r>
          </a:p>
          <a:p>
            <a:pPr marL="0" indent="0" algn="just">
              <a:buNone/>
            </a:pPr>
            <a:r>
              <a:rPr lang="es-EC" sz="2000" dirty="0" smtClean="0">
                <a:latin typeface="Georgia" panose="02040502050405020303" pitchFamily="18" charset="0"/>
              </a:rPr>
              <a:t>Evaluar </a:t>
            </a:r>
            <a:r>
              <a:rPr lang="es-EC" sz="2000" dirty="0">
                <a:latin typeface="Georgia" panose="02040502050405020303" pitchFamily="18" charset="0"/>
              </a:rPr>
              <a:t>el desempeño de un sistema de medición de señales fisiológicas y ambientales en tiempo real con geoposicionamiento</a:t>
            </a:r>
            <a:r>
              <a:rPr lang="es-EC" sz="2000" dirty="0" smtClean="0">
                <a:latin typeface="Georgia" panose="02040502050405020303" pitchFamily="18" charset="0"/>
              </a:rPr>
              <a:t>.</a:t>
            </a:r>
          </a:p>
          <a:p>
            <a:pPr marL="0" indent="0" algn="just">
              <a:buNone/>
            </a:pPr>
            <a:endParaRPr lang="es-EC" sz="2000" dirty="0" smtClean="0">
              <a:latin typeface="Georgia" panose="02040502050405020303" pitchFamily="18" charset="0"/>
            </a:endParaRPr>
          </a:p>
          <a:p>
            <a:r>
              <a:rPr lang="es-EC" dirty="0" smtClean="0">
                <a:latin typeface="Georgia" panose="02040502050405020303" pitchFamily="18" charset="0"/>
              </a:rPr>
              <a:t>Objetivos Específicos</a:t>
            </a:r>
          </a:p>
          <a:p>
            <a:pPr lvl="1" algn="just"/>
            <a:r>
              <a:rPr lang="es-EC" sz="2000" dirty="0" smtClean="0">
                <a:latin typeface="Georgia" panose="02040502050405020303" pitchFamily="18" charset="0"/>
              </a:rPr>
              <a:t>Diseñar </a:t>
            </a:r>
            <a:r>
              <a:rPr lang="es-EC" sz="2000" dirty="0">
                <a:latin typeface="Georgia" panose="02040502050405020303" pitchFamily="18" charset="0"/>
              </a:rPr>
              <a:t>una aplicación móvil para visualizar los datos obtenidos tanto de las señales fisiológicas como ambientales</a:t>
            </a:r>
            <a:r>
              <a:rPr lang="es-EC" sz="2000" dirty="0" smtClean="0">
                <a:latin typeface="Georgia" panose="02040502050405020303" pitchFamily="18" charset="0"/>
              </a:rPr>
              <a:t>.</a:t>
            </a:r>
          </a:p>
          <a:p>
            <a:pPr lvl="1" algn="just"/>
            <a:r>
              <a:rPr lang="es-EC" sz="2000" dirty="0" smtClean="0">
                <a:latin typeface="Georgia" panose="02040502050405020303" pitchFamily="18" charset="0"/>
              </a:rPr>
              <a:t>Diseñar </a:t>
            </a:r>
            <a:r>
              <a:rPr lang="es-EC" sz="2000" dirty="0">
                <a:latin typeface="Georgia" panose="02040502050405020303" pitchFamily="18" charset="0"/>
              </a:rPr>
              <a:t>el servidor web junto con la base de datos para almacenar toda la información en tiempo real</a:t>
            </a:r>
            <a:r>
              <a:rPr lang="es-EC" sz="2000" dirty="0" smtClean="0">
                <a:latin typeface="Georgia" panose="02040502050405020303" pitchFamily="18" charset="0"/>
              </a:rPr>
              <a:t>.</a:t>
            </a:r>
          </a:p>
          <a:p>
            <a:pPr lvl="1" algn="just"/>
            <a:r>
              <a:rPr lang="es-EC" sz="2000" dirty="0" smtClean="0">
                <a:latin typeface="Georgia" panose="02040502050405020303" pitchFamily="18" charset="0"/>
              </a:rPr>
              <a:t>Optimizar </a:t>
            </a:r>
            <a:r>
              <a:rPr lang="es-EC" sz="2000" dirty="0">
                <a:latin typeface="Georgia" panose="02040502050405020303" pitchFamily="18" charset="0"/>
              </a:rPr>
              <a:t>la transmisión y recepción de datos para el procesamiento en tiempo real mediante la comparación del protocolo HTTP y MQTT</a:t>
            </a:r>
            <a:r>
              <a:rPr lang="es-EC" sz="2000" dirty="0" smtClean="0">
                <a:latin typeface="Georgia" panose="02040502050405020303" pitchFamily="18" charset="0"/>
              </a:rPr>
              <a:t>.</a:t>
            </a:r>
          </a:p>
          <a:p>
            <a:pPr lvl="1" algn="just"/>
            <a:r>
              <a:rPr lang="es-EC" sz="2000" dirty="0" smtClean="0">
                <a:latin typeface="Georgia" panose="02040502050405020303" pitchFamily="18" charset="0"/>
              </a:rPr>
              <a:t>Diseñar </a:t>
            </a:r>
            <a:r>
              <a:rPr lang="es-EC" sz="2000" dirty="0">
                <a:latin typeface="Georgia" panose="02040502050405020303" pitchFamily="18" charset="0"/>
              </a:rPr>
              <a:t>un sistema de alerta para determinar si existe una anomalía en las señales tanto fisiológicas como ambientales</a:t>
            </a:r>
            <a:r>
              <a:rPr lang="es-EC" sz="2000" dirty="0" smtClean="0">
                <a:latin typeface="Georgia" panose="02040502050405020303" pitchFamily="18" charset="0"/>
              </a:rPr>
              <a:t>.</a:t>
            </a:r>
          </a:p>
          <a:p>
            <a:pPr lvl="1" algn="just"/>
            <a:r>
              <a:rPr lang="es-EC" sz="2000" dirty="0" smtClean="0">
                <a:latin typeface="Georgia" panose="02040502050405020303" pitchFamily="18" charset="0"/>
              </a:rPr>
              <a:t>Analizar los lugares en donde se producen alteraciones de las señales mediante la utilización de geoposicionamiento dentro del campus de la Universidad de las Fuerzas Armadas ESPE. </a:t>
            </a:r>
          </a:p>
          <a:p>
            <a:pPr marL="457200" lvl="1" indent="0" algn="just">
              <a:buNone/>
            </a:pPr>
            <a:endParaRPr lang="es-EC" sz="2000" dirty="0">
              <a:latin typeface="Georgia" panose="02040502050405020303" pitchFamily="18" charset="0"/>
            </a:endParaRPr>
          </a:p>
        </p:txBody>
      </p:sp>
    </p:spTree>
    <p:extLst>
      <p:ext uri="{BB962C8B-B14F-4D97-AF65-F5344CB8AC3E}">
        <p14:creationId xmlns:p14="http://schemas.microsoft.com/office/powerpoint/2010/main" val="42349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3441968" cy="523220"/>
          </a:xfrm>
          <a:prstGeom prst="rect">
            <a:avLst/>
          </a:prstGeom>
          <a:noFill/>
        </p:spPr>
        <p:txBody>
          <a:bodyPr wrap="none" rtlCol="0">
            <a:spAutoFit/>
          </a:bodyPr>
          <a:lstStyle/>
          <a:p>
            <a:r>
              <a:rPr lang="es-US" sz="2800" b="1" dirty="0" smtClean="0">
                <a:solidFill>
                  <a:schemeClr val="bg1"/>
                </a:solidFill>
                <a:latin typeface="Georgia" panose="02040502050405020303" pitchFamily="18" charset="0"/>
              </a:rPr>
              <a:t>3. Estado del Arte</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solidFill>
                <a:latin typeface="Georgia" pitchFamily="18" charset="0"/>
              </a:rPr>
              <a:t>3. Estado Arte</a:t>
            </a:r>
            <a:endParaRPr lang="es-EC" sz="1400" dirty="0">
              <a:solidFill>
                <a:schemeClr val="bg1"/>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pic>
        <p:nvPicPr>
          <p:cNvPr id="6" name="Imagen 5"/>
          <p:cNvPicPr>
            <a:picLocks noChangeAspect="1"/>
          </p:cNvPicPr>
          <p:nvPr/>
        </p:nvPicPr>
        <p:blipFill>
          <a:blip r:embed="rId4"/>
          <a:stretch>
            <a:fillRect/>
          </a:stretch>
        </p:blipFill>
        <p:spPr>
          <a:xfrm>
            <a:off x="2430805" y="862211"/>
            <a:ext cx="2051744" cy="3302285"/>
          </a:xfrm>
          <a:prstGeom prst="rect">
            <a:avLst/>
          </a:prstGeom>
        </p:spPr>
      </p:pic>
      <p:pic>
        <p:nvPicPr>
          <p:cNvPr id="8" name="Imagen 7"/>
          <p:cNvPicPr>
            <a:picLocks noChangeAspect="1"/>
          </p:cNvPicPr>
          <p:nvPr/>
        </p:nvPicPr>
        <p:blipFill>
          <a:blip r:embed="rId5"/>
          <a:stretch>
            <a:fillRect/>
          </a:stretch>
        </p:blipFill>
        <p:spPr>
          <a:xfrm>
            <a:off x="175984" y="862211"/>
            <a:ext cx="1997372" cy="3205086"/>
          </a:xfrm>
          <a:prstGeom prst="rect">
            <a:avLst/>
          </a:prstGeom>
        </p:spPr>
      </p:pic>
      <p:pic>
        <p:nvPicPr>
          <p:cNvPr id="9" name="Imagen 8"/>
          <p:cNvPicPr>
            <a:picLocks noChangeAspect="1"/>
          </p:cNvPicPr>
          <p:nvPr/>
        </p:nvPicPr>
        <p:blipFill>
          <a:blip r:embed="rId6"/>
          <a:stretch>
            <a:fillRect/>
          </a:stretch>
        </p:blipFill>
        <p:spPr>
          <a:xfrm>
            <a:off x="4954327" y="862211"/>
            <a:ext cx="1968534" cy="3205086"/>
          </a:xfrm>
          <a:prstGeom prst="rect">
            <a:avLst/>
          </a:prstGeom>
        </p:spPr>
      </p:pic>
      <p:pic>
        <p:nvPicPr>
          <p:cNvPr id="11" name="Imagen 10"/>
          <p:cNvPicPr>
            <a:picLocks noChangeAspect="1"/>
          </p:cNvPicPr>
          <p:nvPr/>
        </p:nvPicPr>
        <p:blipFill>
          <a:blip r:embed="rId7"/>
          <a:stretch>
            <a:fillRect/>
          </a:stretch>
        </p:blipFill>
        <p:spPr>
          <a:xfrm>
            <a:off x="401067" y="4365893"/>
            <a:ext cx="2057578" cy="1409822"/>
          </a:xfrm>
          <a:prstGeom prst="rect">
            <a:avLst/>
          </a:prstGeom>
        </p:spPr>
      </p:pic>
      <p:pic>
        <p:nvPicPr>
          <p:cNvPr id="18" name="Imagen 17"/>
          <p:cNvPicPr>
            <a:picLocks noChangeAspect="1"/>
          </p:cNvPicPr>
          <p:nvPr/>
        </p:nvPicPr>
        <p:blipFill>
          <a:blip r:embed="rId8"/>
          <a:stretch>
            <a:fillRect/>
          </a:stretch>
        </p:blipFill>
        <p:spPr>
          <a:xfrm>
            <a:off x="3377770" y="4365893"/>
            <a:ext cx="6131041" cy="1759136"/>
          </a:xfrm>
          <a:prstGeom prst="rect">
            <a:avLst/>
          </a:prstGeom>
        </p:spPr>
      </p:pic>
      <p:pic>
        <p:nvPicPr>
          <p:cNvPr id="19" name="Imagen 18"/>
          <p:cNvPicPr>
            <a:picLocks noChangeAspect="1"/>
          </p:cNvPicPr>
          <p:nvPr/>
        </p:nvPicPr>
        <p:blipFill>
          <a:blip r:embed="rId9"/>
          <a:stretch>
            <a:fillRect/>
          </a:stretch>
        </p:blipFill>
        <p:spPr>
          <a:xfrm>
            <a:off x="7160238" y="862209"/>
            <a:ext cx="4697146" cy="3205087"/>
          </a:xfrm>
          <a:prstGeom prst="rect">
            <a:avLst/>
          </a:prstGeom>
        </p:spPr>
      </p:pic>
    </p:spTree>
    <p:extLst>
      <p:ext uri="{BB962C8B-B14F-4D97-AF65-F5344CB8AC3E}">
        <p14:creationId xmlns:p14="http://schemas.microsoft.com/office/powerpoint/2010/main" val="370154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3441968" cy="523220"/>
          </a:xfrm>
          <a:prstGeom prst="rect">
            <a:avLst/>
          </a:prstGeom>
          <a:noFill/>
        </p:spPr>
        <p:txBody>
          <a:bodyPr wrap="none" rtlCol="0">
            <a:spAutoFit/>
          </a:bodyPr>
          <a:lstStyle/>
          <a:p>
            <a:r>
              <a:rPr lang="es-US" sz="2800" b="1" dirty="0" smtClean="0">
                <a:solidFill>
                  <a:schemeClr val="bg1"/>
                </a:solidFill>
                <a:latin typeface="Georgia" panose="02040502050405020303" pitchFamily="18" charset="0"/>
              </a:rPr>
              <a:t>3. Estado del Arte</a:t>
            </a:r>
            <a:endParaRPr lang="es-US" sz="2800" b="1" dirty="0">
              <a:solidFill>
                <a:schemeClr val="bg1"/>
              </a:solidFill>
              <a:latin typeface="Georgia" panose="02040502050405020303" pitchFamily="18" charset="0"/>
            </a:endParaRP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solidFill>
                <a:latin typeface="Georgia" pitchFamily="18" charset="0"/>
              </a:rPr>
              <a:t>3. Estado Arte</a:t>
            </a:r>
            <a:endParaRPr lang="es-EC" sz="1400" dirty="0">
              <a:solidFill>
                <a:schemeClr val="bg1"/>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4</a:t>
            </a:r>
            <a:r>
              <a:rPr lang="es-EC" sz="1400" dirty="0" smtClean="0">
                <a:solidFill>
                  <a:schemeClr val="bg1">
                    <a:lumMod val="75000"/>
                  </a:schemeClr>
                </a:solidFill>
                <a:latin typeface="Georgia" pitchFamily="18" charset="0"/>
              </a:rPr>
              <a:t>. Diseño e Implementación</a:t>
            </a:r>
            <a:endParaRPr lang="es-EC" sz="1400" dirty="0">
              <a:solidFill>
                <a:schemeClr val="bg1">
                  <a:lumMod val="75000"/>
                </a:schemeClr>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pic>
        <p:nvPicPr>
          <p:cNvPr id="23" name="Imagen 22" descr="C:\Users\Evelyn Guanotoa\Downloads\DIAGRAMA DE BLOQUES GENERAL.png"/>
          <p:cNvPicPr/>
          <p:nvPr/>
        </p:nvPicPr>
        <p:blipFill>
          <a:blip r:embed="rId4">
            <a:extLst>
              <a:ext uri="{28A0092B-C50C-407E-A947-70E740481C1C}">
                <a14:useLocalDpi xmlns:a14="http://schemas.microsoft.com/office/drawing/2010/main" val="0"/>
              </a:ext>
            </a:extLst>
          </a:blip>
          <a:srcRect/>
          <a:stretch>
            <a:fillRect/>
          </a:stretch>
        </p:blipFill>
        <p:spPr bwMode="auto">
          <a:xfrm>
            <a:off x="2411685" y="1043377"/>
            <a:ext cx="6993573" cy="4601889"/>
          </a:xfrm>
          <a:prstGeom prst="rect">
            <a:avLst/>
          </a:prstGeom>
          <a:noFill/>
          <a:ln>
            <a:noFill/>
          </a:ln>
        </p:spPr>
      </p:pic>
    </p:spTree>
    <p:extLst>
      <p:ext uri="{BB962C8B-B14F-4D97-AF65-F5344CB8AC3E}">
        <p14:creationId xmlns:p14="http://schemas.microsoft.com/office/powerpoint/2010/main" val="7048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7</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p:txBody>
          <a:bodyPr>
            <a:normAutofit/>
          </a:bodyPr>
          <a:lstStyle/>
          <a:p>
            <a:r>
              <a:rPr lang="es-EC" sz="2800" dirty="0" smtClean="0">
                <a:latin typeface="Georgia" panose="02040502050405020303" pitchFamily="18" charset="0"/>
              </a:rPr>
              <a:t>Diagrama General del Sistema de Monitoreo</a:t>
            </a:r>
            <a:endParaRPr lang="es-EC" sz="2800" dirty="0">
              <a:latin typeface="Georgia" panose="02040502050405020303" pitchFamily="18" charset="0"/>
            </a:endParaRPr>
          </a:p>
        </p:txBody>
      </p:sp>
      <p:pic>
        <p:nvPicPr>
          <p:cNvPr id="19" name="Imagen 18"/>
          <p:cNvPicPr/>
          <p:nvPr/>
        </p:nvPicPr>
        <p:blipFill>
          <a:blip r:embed="rId4"/>
          <a:stretch>
            <a:fillRect/>
          </a:stretch>
        </p:blipFill>
        <p:spPr>
          <a:xfrm>
            <a:off x="1462677" y="1736716"/>
            <a:ext cx="9074694" cy="3740975"/>
          </a:xfrm>
          <a:prstGeom prst="rect">
            <a:avLst/>
          </a:prstGeom>
        </p:spPr>
      </p:pic>
    </p:spTree>
    <p:extLst>
      <p:ext uri="{BB962C8B-B14F-4D97-AF65-F5344CB8AC3E}">
        <p14:creationId xmlns:p14="http://schemas.microsoft.com/office/powerpoint/2010/main" val="18742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6" name="Título 5"/>
          <p:cNvSpPr>
            <a:spLocks noGrp="1"/>
          </p:cNvSpPr>
          <p:nvPr>
            <p:ph type="title"/>
          </p:nvPr>
        </p:nvSpPr>
        <p:spPr>
          <a:xfrm>
            <a:off x="838200" y="365125"/>
            <a:ext cx="3603171" cy="1325563"/>
          </a:xfrm>
        </p:spPr>
        <p:txBody>
          <a:bodyPr>
            <a:normAutofit/>
          </a:bodyPr>
          <a:lstStyle/>
          <a:p>
            <a:r>
              <a:rPr lang="es-EC" sz="2800" dirty="0" smtClean="0">
                <a:latin typeface="Georgia" panose="02040502050405020303" pitchFamily="18" charset="0"/>
              </a:rPr>
              <a:t>Creación de Hosting</a:t>
            </a:r>
            <a:endParaRPr lang="es-EC" sz="2800" dirty="0">
              <a:latin typeface="Georgia" panose="02040502050405020303" pitchFamily="18" charset="0"/>
            </a:endParaRPr>
          </a:p>
        </p:txBody>
      </p:sp>
      <p:pic>
        <p:nvPicPr>
          <p:cNvPr id="20" name="Imagen 19"/>
          <p:cNvPicPr/>
          <p:nvPr/>
        </p:nvPicPr>
        <p:blipFill>
          <a:blip r:embed="rId4"/>
          <a:stretch>
            <a:fillRect/>
          </a:stretch>
        </p:blipFill>
        <p:spPr>
          <a:xfrm>
            <a:off x="401067" y="1802422"/>
            <a:ext cx="6591916" cy="1506835"/>
          </a:xfrm>
          <a:prstGeom prst="rect">
            <a:avLst/>
          </a:prstGeom>
        </p:spPr>
      </p:pic>
      <p:pic>
        <p:nvPicPr>
          <p:cNvPr id="21" name="Imagen 20"/>
          <p:cNvPicPr/>
          <p:nvPr/>
        </p:nvPicPr>
        <p:blipFill>
          <a:blip r:embed="rId5"/>
          <a:stretch>
            <a:fillRect/>
          </a:stretch>
        </p:blipFill>
        <p:spPr>
          <a:xfrm>
            <a:off x="1671125" y="3620409"/>
            <a:ext cx="4320540" cy="2110740"/>
          </a:xfrm>
          <a:prstGeom prst="rect">
            <a:avLst/>
          </a:prstGeom>
        </p:spPr>
      </p:pic>
      <p:sp>
        <p:nvSpPr>
          <p:cNvPr id="23" name="Título 5"/>
          <p:cNvSpPr txBox="1">
            <a:spLocks/>
          </p:cNvSpPr>
          <p:nvPr/>
        </p:nvSpPr>
        <p:spPr>
          <a:xfrm>
            <a:off x="8423827" y="357642"/>
            <a:ext cx="3603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dirty="0" smtClean="0">
                <a:latin typeface="Georgia" panose="02040502050405020303" pitchFamily="18" charset="0"/>
              </a:rPr>
              <a:t>Base de Datos</a:t>
            </a:r>
            <a:endParaRPr lang="es-EC" sz="2800" dirty="0">
              <a:latin typeface="Georgia" panose="02040502050405020303" pitchFamily="18" charset="0"/>
            </a:endParaRPr>
          </a:p>
        </p:txBody>
      </p:sp>
      <p:pic>
        <p:nvPicPr>
          <p:cNvPr id="25" name="Imagen 24"/>
          <p:cNvPicPr/>
          <p:nvPr/>
        </p:nvPicPr>
        <p:blipFill>
          <a:blip r:embed="rId6"/>
          <a:stretch>
            <a:fillRect/>
          </a:stretch>
        </p:blipFill>
        <p:spPr>
          <a:xfrm>
            <a:off x="7761518" y="1620069"/>
            <a:ext cx="4011382" cy="4111079"/>
          </a:xfrm>
          <a:prstGeom prst="rect">
            <a:avLst/>
          </a:prstGeom>
        </p:spPr>
      </p:pic>
    </p:spTree>
    <p:extLst>
      <p:ext uri="{BB962C8B-B14F-4D97-AF65-F5344CB8AC3E}">
        <p14:creationId xmlns:p14="http://schemas.microsoft.com/office/powerpoint/2010/main" val="86285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smtClean="0">
                <a:latin typeface="Georgia" panose="02040502050405020303" pitchFamily="18" charset="0"/>
              </a:rPr>
              <a:t>9</a:t>
            </a:r>
            <a:endParaRPr lang="es-US" dirty="0">
              <a:latin typeface="Georgia" panose="02040502050405020303" pitchFamily="18"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smtClean="0">
                <a:solidFill>
                  <a:schemeClr val="bg1"/>
                </a:solidFill>
                <a:latin typeface="Georgia" panose="02040502050405020303" pitchFamily="18" charset="0"/>
                <a:cs typeface="Arial" panose="020B0604020202020204" pitchFamily="34" charset="0"/>
              </a:rPr>
              <a:t>2020</a:t>
            </a:r>
            <a:endParaRPr lang="es-US" sz="2000" dirty="0">
              <a:solidFill>
                <a:schemeClr val="bg1"/>
              </a:solidFill>
              <a:latin typeface="Georgia" panose="02040502050405020303" pitchFamily="18" charset="0"/>
              <a:cs typeface="Arial" panose="020B0604020202020204" pitchFamily="34" charset="0"/>
            </a:endParaRPr>
          </a:p>
        </p:txBody>
      </p:sp>
      <p:sp>
        <p:nvSpPr>
          <p:cNvPr id="10" name="CuadroTexto 9"/>
          <p:cNvSpPr txBox="1"/>
          <p:nvPr/>
        </p:nvSpPr>
        <p:spPr>
          <a:xfrm>
            <a:off x="99122" y="40395"/>
            <a:ext cx="536557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4</a:t>
            </a:r>
            <a:r>
              <a:rPr lang="es-US" sz="2800" b="1" dirty="0" smtClean="0">
                <a:solidFill>
                  <a:schemeClr val="bg1"/>
                </a:solidFill>
                <a:latin typeface="Georgia" panose="02040502050405020303" pitchFamily="18" charset="0"/>
              </a:rPr>
              <a:t>. Diseño e Implementación</a:t>
            </a:r>
            <a:endParaRPr lang="es-US" sz="2800" b="1" dirty="0">
              <a:solidFill>
                <a:schemeClr val="bg1"/>
              </a:solidFill>
              <a:latin typeface="Georgia" panose="02040502050405020303" pitchFamily="18" charset="0"/>
            </a:endParaRPr>
          </a:p>
        </p:txBody>
      </p:sp>
      <p:sp>
        <p:nvSpPr>
          <p:cNvPr id="24" name="23 CuadroTexto"/>
          <p:cNvSpPr txBox="1"/>
          <p:nvPr/>
        </p:nvSpPr>
        <p:spPr>
          <a:xfrm>
            <a:off x="181860" y="6473876"/>
            <a:ext cx="1489265"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1. Introducción</a:t>
            </a:r>
            <a:endParaRPr lang="es-EC" sz="1400" dirty="0">
              <a:solidFill>
                <a:schemeClr val="bg1">
                  <a:lumMod val="75000"/>
                </a:schemeClr>
              </a:solidFill>
              <a:latin typeface="Georgia" pitchFamily="18" charset="0"/>
            </a:endParaRPr>
          </a:p>
        </p:txBody>
      </p:sp>
      <p:sp>
        <p:nvSpPr>
          <p:cNvPr id="26" name="25 CuadroTexto"/>
          <p:cNvSpPr txBox="1"/>
          <p:nvPr/>
        </p:nvSpPr>
        <p:spPr>
          <a:xfrm>
            <a:off x="2804237" y="6488446"/>
            <a:ext cx="1431222" cy="30777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3. Estado Arte</a:t>
            </a:r>
            <a:endParaRPr lang="es-EC" sz="1400" dirty="0">
              <a:solidFill>
                <a:schemeClr val="bg1">
                  <a:lumMod val="75000"/>
                </a:schemeClr>
              </a:solidFill>
              <a:latin typeface="Georgia" pitchFamily="18" charset="0"/>
            </a:endParaRPr>
          </a:p>
        </p:txBody>
      </p:sp>
      <p:sp>
        <p:nvSpPr>
          <p:cNvPr id="27" name="26 CuadroTexto"/>
          <p:cNvSpPr txBox="1"/>
          <p:nvPr/>
        </p:nvSpPr>
        <p:spPr>
          <a:xfrm>
            <a:off x="1671125" y="6475681"/>
            <a:ext cx="1133112" cy="30777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smtClean="0">
                <a:solidFill>
                  <a:schemeClr val="bg1">
                    <a:lumMod val="75000"/>
                  </a:schemeClr>
                </a:solidFill>
                <a:latin typeface="Georgia" pitchFamily="18" charset="0"/>
              </a:rPr>
              <a:t>2. Objetivos</a:t>
            </a:r>
            <a:endParaRPr lang="es-EC" sz="1400" dirty="0">
              <a:solidFill>
                <a:schemeClr val="bg1">
                  <a:lumMod val="75000"/>
                </a:schemeClr>
              </a:solidFill>
              <a:latin typeface="Georgia" pitchFamily="18" charset="0"/>
            </a:endParaRPr>
          </a:p>
        </p:txBody>
      </p:sp>
      <p:sp>
        <p:nvSpPr>
          <p:cNvPr id="28" name="27 CuadroTexto"/>
          <p:cNvSpPr txBox="1"/>
          <p:nvPr/>
        </p:nvSpPr>
        <p:spPr>
          <a:xfrm>
            <a:off x="4301915" y="6472360"/>
            <a:ext cx="24474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400" dirty="0">
                <a:solidFill>
                  <a:schemeClr val="bg1"/>
                </a:solidFill>
                <a:latin typeface="Georgia" pitchFamily="18" charset="0"/>
              </a:rPr>
              <a:t>4</a:t>
            </a:r>
            <a:r>
              <a:rPr lang="es-EC" sz="1400" dirty="0" smtClean="0">
                <a:solidFill>
                  <a:schemeClr val="bg1"/>
                </a:solidFill>
                <a:latin typeface="Georgia" pitchFamily="18" charset="0"/>
              </a:rPr>
              <a:t>. Diseño e Implementación</a:t>
            </a:r>
            <a:endParaRPr lang="es-EC" sz="1400" dirty="0">
              <a:solidFill>
                <a:schemeClr val="bg1"/>
              </a:solidFill>
              <a:latin typeface="Georgia" pitchFamily="18" charset="0"/>
            </a:endParaRPr>
          </a:p>
        </p:txBody>
      </p:sp>
      <p:sp>
        <p:nvSpPr>
          <p:cNvPr id="29" name="28 CuadroTexto"/>
          <p:cNvSpPr txBox="1"/>
          <p:nvPr/>
        </p:nvSpPr>
        <p:spPr>
          <a:xfrm>
            <a:off x="7765576" y="6472361"/>
            <a:ext cx="1551720"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6</a:t>
            </a:r>
            <a:r>
              <a:rPr lang="es-EC" sz="1400" dirty="0" smtClean="0">
                <a:solidFill>
                  <a:schemeClr val="bg1">
                    <a:lumMod val="75000"/>
                  </a:schemeClr>
                </a:solidFill>
                <a:latin typeface="Georgia" pitchFamily="18" charset="0"/>
              </a:rPr>
              <a:t>. Conclusiones</a:t>
            </a:r>
            <a:endParaRPr lang="es-EC" sz="1400" dirty="0">
              <a:solidFill>
                <a:schemeClr val="bg1">
                  <a:lumMod val="75000"/>
                </a:schemeClr>
              </a:solidFill>
              <a:latin typeface="Georgia" pitchFamily="18" charset="0"/>
            </a:endParaRPr>
          </a:p>
        </p:txBody>
      </p:sp>
      <p:sp>
        <p:nvSpPr>
          <p:cNvPr id="22" name="27 CuadroTexto"/>
          <p:cNvSpPr txBox="1"/>
          <p:nvPr/>
        </p:nvSpPr>
        <p:spPr>
          <a:xfrm>
            <a:off x="6749393" y="6472362"/>
            <a:ext cx="1016183" cy="307777"/>
          </a:xfrm>
          <a:prstGeom prst="rect">
            <a:avLst/>
          </a:prstGeom>
          <a:noFill/>
        </p:spPr>
        <p:txBody>
          <a:bodyPr wrap="square" rtlCol="0">
            <a:spAutoFit/>
          </a:bodyPr>
          <a:lstStyle/>
          <a:p>
            <a:r>
              <a:rPr lang="es-EC" sz="1400" dirty="0">
                <a:solidFill>
                  <a:schemeClr val="bg1">
                    <a:lumMod val="75000"/>
                  </a:schemeClr>
                </a:solidFill>
                <a:latin typeface="Georgia" pitchFamily="18" charset="0"/>
              </a:rPr>
              <a:t>5</a:t>
            </a:r>
            <a:r>
              <a:rPr lang="es-EC" sz="1400" dirty="0" smtClean="0">
                <a:solidFill>
                  <a:schemeClr val="bg1">
                    <a:lumMod val="75000"/>
                  </a:schemeClr>
                </a:solidFill>
                <a:latin typeface="Georgia" pitchFamily="18" charset="0"/>
              </a:rPr>
              <a:t>. Pruebas</a:t>
            </a:r>
            <a:endParaRPr lang="es-EC" sz="1400" dirty="0">
              <a:solidFill>
                <a:schemeClr val="bg1">
                  <a:lumMod val="75000"/>
                </a:schemeClr>
              </a:solidFill>
              <a:latin typeface="Georgia" pitchFamily="18" charset="0"/>
            </a:endParaRPr>
          </a:p>
        </p:txBody>
      </p:sp>
      <p:sp>
        <p:nvSpPr>
          <p:cNvPr id="2" name="Título 1"/>
          <p:cNvSpPr>
            <a:spLocks noGrp="1"/>
          </p:cNvSpPr>
          <p:nvPr>
            <p:ph type="title"/>
          </p:nvPr>
        </p:nvSpPr>
        <p:spPr>
          <a:xfrm>
            <a:off x="862268" y="491532"/>
            <a:ext cx="10515600" cy="583953"/>
          </a:xfrm>
        </p:spPr>
        <p:txBody>
          <a:bodyPr>
            <a:normAutofit/>
          </a:bodyPr>
          <a:lstStyle/>
          <a:p>
            <a:r>
              <a:rPr lang="es-EC" sz="2800" dirty="0" smtClean="0">
                <a:latin typeface="Georgia" panose="02040502050405020303" pitchFamily="18" charset="0"/>
              </a:rPr>
              <a:t>Aplicación Móvil</a:t>
            </a:r>
            <a:endParaRPr lang="es-EC" sz="2800" dirty="0">
              <a:latin typeface="Georgia" panose="02040502050405020303" pitchFamily="18" charset="0"/>
            </a:endParaRPr>
          </a:p>
        </p:txBody>
      </p:sp>
      <p:pic>
        <p:nvPicPr>
          <p:cNvPr id="32" name="Imagen 31"/>
          <p:cNvPicPr/>
          <p:nvPr/>
        </p:nvPicPr>
        <p:blipFill>
          <a:blip r:embed="rId4"/>
          <a:stretch>
            <a:fillRect/>
          </a:stretch>
        </p:blipFill>
        <p:spPr>
          <a:xfrm>
            <a:off x="862268" y="1187219"/>
            <a:ext cx="2732691" cy="4655961"/>
          </a:xfrm>
          <a:prstGeom prst="rect">
            <a:avLst/>
          </a:prstGeom>
        </p:spPr>
      </p:pic>
      <p:pic>
        <p:nvPicPr>
          <p:cNvPr id="36" name="Imagen 35"/>
          <p:cNvPicPr/>
          <p:nvPr/>
        </p:nvPicPr>
        <p:blipFill>
          <a:blip r:embed="rId5"/>
          <a:stretch>
            <a:fillRect/>
          </a:stretch>
        </p:blipFill>
        <p:spPr>
          <a:xfrm>
            <a:off x="4676753" y="1187218"/>
            <a:ext cx="2622118" cy="4655961"/>
          </a:xfrm>
          <a:prstGeom prst="rect">
            <a:avLst/>
          </a:prstGeom>
        </p:spPr>
      </p:pic>
      <p:pic>
        <p:nvPicPr>
          <p:cNvPr id="37" name="Imagen 36"/>
          <p:cNvPicPr/>
          <p:nvPr/>
        </p:nvPicPr>
        <p:blipFill>
          <a:blip r:embed="rId6"/>
          <a:stretch>
            <a:fillRect/>
          </a:stretch>
        </p:blipFill>
        <p:spPr>
          <a:xfrm>
            <a:off x="8380665" y="1187217"/>
            <a:ext cx="2649983" cy="4655961"/>
          </a:xfrm>
          <a:prstGeom prst="rect">
            <a:avLst/>
          </a:prstGeom>
        </p:spPr>
      </p:pic>
    </p:spTree>
    <p:extLst>
      <p:ext uri="{BB962C8B-B14F-4D97-AF65-F5344CB8AC3E}">
        <p14:creationId xmlns:p14="http://schemas.microsoft.com/office/powerpoint/2010/main" val="68348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27109</TotalTime>
  <Words>1484</Words>
  <Application>Microsoft Office PowerPoint</Application>
  <PresentationFormat>Panorámica</PresentationFormat>
  <Paragraphs>331</Paragraphs>
  <Slides>27</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Ebrima</vt:lpstr>
      <vt:lpstr>Georgia</vt:lpstr>
      <vt:lpstr>Times New Roman</vt:lpstr>
      <vt:lpstr>Tema de Office</vt:lpstr>
      <vt:lpstr>Tema: “Evaluación Del Desempeño De Un Sistema De Medición De Señales Fisiológicas Y Ambientales En Tiempo Real Con Geoposicionamiento” </vt:lpstr>
      <vt:lpstr>AGENDA</vt:lpstr>
      <vt:lpstr>Presentación de PowerPoint</vt:lpstr>
      <vt:lpstr>Presentación de PowerPoint</vt:lpstr>
      <vt:lpstr>Presentación de PowerPoint</vt:lpstr>
      <vt:lpstr>Presentación de PowerPoint</vt:lpstr>
      <vt:lpstr>Diagrama General del Sistema de Monitoreo</vt:lpstr>
      <vt:lpstr>Creación de Hosting</vt:lpstr>
      <vt:lpstr>Aplicación Móvil</vt:lpstr>
      <vt:lpstr>Aplicación Móvil</vt:lpstr>
      <vt:lpstr>Aplicación Móvil</vt:lpstr>
      <vt:lpstr>Aplicación Móvil</vt:lpstr>
      <vt:lpstr>Aplicación Web</vt:lpstr>
      <vt:lpstr>Aplicación Web</vt:lpstr>
      <vt:lpstr>Aplicación Web</vt:lpstr>
      <vt:lpstr>Aplicación Web</vt:lpstr>
      <vt:lpstr>Señales Ambientales</vt:lpstr>
      <vt:lpstr>Señales Ambientales</vt:lpstr>
      <vt:lpstr>Señales Fisiológicas</vt:lpstr>
      <vt:lpstr>Paquetes perdidos</vt:lpstr>
      <vt:lpstr>Retardo</vt:lpstr>
      <vt:lpstr>Conclusiones </vt:lpstr>
      <vt:lpstr>Conclusiones </vt:lpstr>
      <vt:lpstr>Trabajos Futuros</vt:lpstr>
      <vt:lpstr>Trabajos Futuros </vt:lpstr>
      <vt:lpstr>Presentación de PowerPoint</vt:lpstr>
      <vt:lpstr>Tema: “Evaluación Del Desempeño De Un Sistema De Medición De Señales Fisiológicas Y Ambientales En Tiempo Real Con Geoposicionamiento”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EveLyN Guanotoa</cp:lastModifiedBy>
  <cp:revision>835</cp:revision>
  <dcterms:created xsi:type="dcterms:W3CDTF">2018-10-10T14:41:43Z</dcterms:created>
  <dcterms:modified xsi:type="dcterms:W3CDTF">2020-01-20T03:21:24Z</dcterms:modified>
</cp:coreProperties>
</file>