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6"/>
  </p:notesMasterIdLst>
  <p:sldIdLst>
    <p:sldId id="256" r:id="rId2"/>
    <p:sldId id="257" r:id="rId3"/>
    <p:sldId id="299" r:id="rId4"/>
    <p:sldId id="336" r:id="rId5"/>
    <p:sldId id="338" r:id="rId6"/>
    <p:sldId id="340" r:id="rId7"/>
    <p:sldId id="337" r:id="rId8"/>
    <p:sldId id="341" r:id="rId9"/>
    <p:sldId id="306" r:id="rId10"/>
    <p:sldId id="363" r:id="rId11"/>
    <p:sldId id="342" r:id="rId12"/>
    <p:sldId id="345" r:id="rId13"/>
    <p:sldId id="346" r:id="rId14"/>
    <p:sldId id="347" r:id="rId15"/>
    <p:sldId id="343" r:id="rId16"/>
    <p:sldId id="348" r:id="rId17"/>
    <p:sldId id="344" r:id="rId18"/>
    <p:sldId id="349" r:id="rId19"/>
    <p:sldId id="350" r:id="rId20"/>
    <p:sldId id="351" r:id="rId21"/>
    <p:sldId id="352" r:id="rId22"/>
    <p:sldId id="354" r:id="rId23"/>
    <p:sldId id="353" r:id="rId24"/>
    <p:sldId id="355" r:id="rId25"/>
    <p:sldId id="357" r:id="rId26"/>
    <p:sldId id="358" r:id="rId27"/>
    <p:sldId id="359" r:id="rId28"/>
    <p:sldId id="360" r:id="rId29"/>
    <p:sldId id="361" r:id="rId30"/>
    <p:sldId id="362" r:id="rId31"/>
    <p:sldId id="295" r:id="rId32"/>
    <p:sldId id="296" r:id="rId33"/>
    <p:sldId id="330"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4697"/>
  </p:normalViewPr>
  <p:slideViewPr>
    <p:cSldViewPr snapToGrid="0" snapToObjects="1">
      <p:cViewPr varScale="1">
        <p:scale>
          <a:sx n="68" d="100"/>
          <a:sy n="68" d="100"/>
        </p:scale>
        <p:origin x="109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ESPE\TESIS\DATOS%20POLIESTIRENO%20EXPANDIDO%20PATRON%20NUESTR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PE\TESIS\DATOS%20POLIESTIRENO%20EXPANDIDO%20PATRON%20NUESTR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steb\Downloads\DATOS-POLIESTIRENO-EXPANDIDO-PATRON-VACIO-3-P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steb\Downloads\DATOS-POLIESTIRENO-EXPANDIDO-PATRON-VACIO-3-PSI.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'POLIURETANO EXPNADIDO VACÍO 1.5'!$A$15:$B$15</c:f>
              <c:strCache>
                <c:ptCount val="2"/>
                <c:pt idx="0">
                  <c:v>∆T</c:v>
                </c:pt>
                <c:pt idx="1">
                  <c:v>oK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'POLIURETANO EXPNADIDO VACÍO 1.5'!$C$2:$I$2</c:f>
              <c:strCache>
                <c:ptCount val="7"/>
                <c:pt idx="0">
                  <c:v>9H15</c:v>
                </c:pt>
                <c:pt idx="1">
                  <c:v>9H45</c:v>
                </c:pt>
                <c:pt idx="2">
                  <c:v>10H15</c:v>
                </c:pt>
                <c:pt idx="3">
                  <c:v>10H45</c:v>
                </c:pt>
                <c:pt idx="4">
                  <c:v>11H15</c:v>
                </c:pt>
                <c:pt idx="5">
                  <c:v>11H45</c:v>
                </c:pt>
                <c:pt idx="6">
                  <c:v>12H15</c:v>
                </c:pt>
              </c:strCache>
            </c:strRef>
          </c:cat>
          <c:val>
            <c:numRef>
              <c:f>'POLIURETANO EXPNADIDO VACÍO 1.5'!$C$15:$I$15</c:f>
              <c:numCache>
                <c:formatCode>General</c:formatCode>
                <c:ptCount val="7"/>
                <c:pt idx="0">
                  <c:v>19.399999999999999</c:v>
                </c:pt>
                <c:pt idx="1">
                  <c:v>19.2</c:v>
                </c:pt>
                <c:pt idx="2">
                  <c:v>18.799999999999997</c:v>
                </c:pt>
                <c:pt idx="3">
                  <c:v>19.200000000000003</c:v>
                </c:pt>
                <c:pt idx="4">
                  <c:v>19.299999999999997</c:v>
                </c:pt>
                <c:pt idx="5">
                  <c:v>19.299999999999997</c:v>
                </c:pt>
                <c:pt idx="6">
                  <c:v>19.299999999999997</c:v>
                </c:pt>
              </c:numCache>
            </c:numRef>
          </c:val>
          <c:smooth val="1"/>
          <c:extLst>
            <c:ext xmlns:c16="http://schemas.microsoft.com/office/drawing/2014/chart" uri="{C3380CC4-5D6E-409C-BE32-E72D297353CC}">
              <c16:uniqueId val="{00000000-B961-4AD3-8D71-B4E538FAF716}"/>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326384047"/>
        <c:axId val="326381967"/>
      </c:lineChart>
      <c:catAx>
        <c:axId val="326384047"/>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TIEMPO DE PRUEBA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81967"/>
        <c:crosses val="autoZero"/>
        <c:auto val="1"/>
        <c:lblAlgn val="ctr"/>
        <c:lblOffset val="100"/>
        <c:noMultiLvlLbl val="0"/>
      </c:catAx>
      <c:valAx>
        <c:axId val="32638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TEMPERATURA</a:t>
                </a:r>
                <a:r>
                  <a:rPr lang="es-CO" baseline="0"/>
                  <a:t> [K]</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84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λ</a:t>
            </a:r>
            <a:r>
              <a:rPr lang="en-US" b="1" baseline="0"/>
              <a:t> CONDUCTIVIDAD TÉRMICA</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'POLIURETANO EXPNADIDO VACÍO 1.5'!$A$20:$B$20</c:f>
              <c:strCache>
                <c:ptCount val="2"/>
                <c:pt idx="0">
                  <c:v>λ conv.</c:v>
                </c:pt>
                <c:pt idx="1">
                  <c:v>[W/m°K]</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'POLIURETANO EXPNADIDO VACÍO 1.5'!$C$2:$I$2</c:f>
              <c:strCache>
                <c:ptCount val="7"/>
                <c:pt idx="0">
                  <c:v>9H15</c:v>
                </c:pt>
                <c:pt idx="1">
                  <c:v>9H45</c:v>
                </c:pt>
                <c:pt idx="2">
                  <c:v>10H15</c:v>
                </c:pt>
                <c:pt idx="3">
                  <c:v>10H45</c:v>
                </c:pt>
                <c:pt idx="4">
                  <c:v>11H15</c:v>
                </c:pt>
                <c:pt idx="5">
                  <c:v>11H45</c:v>
                </c:pt>
                <c:pt idx="6">
                  <c:v>12H15</c:v>
                </c:pt>
              </c:strCache>
            </c:strRef>
          </c:cat>
          <c:val>
            <c:numRef>
              <c:f>'POLIURETANO EXPNADIDO VACÍO 1.5'!$C$20:$I$20</c:f>
              <c:numCache>
                <c:formatCode>General</c:formatCode>
                <c:ptCount val="7"/>
                <c:pt idx="0">
                  <c:v>2.4255041137453359E-2</c:v>
                </c:pt>
                <c:pt idx="1">
                  <c:v>2.4507697815968496E-2</c:v>
                </c:pt>
                <c:pt idx="2">
                  <c:v>2.502913819503166E-2</c:v>
                </c:pt>
                <c:pt idx="3">
                  <c:v>2.4507697815968493E-2</c:v>
                </c:pt>
                <c:pt idx="4">
                  <c:v>2.438071492573032E-2</c:v>
                </c:pt>
                <c:pt idx="5">
                  <c:v>2.438071492573032E-2</c:v>
                </c:pt>
                <c:pt idx="6">
                  <c:v>2.438071492573032E-2</c:v>
                </c:pt>
              </c:numCache>
            </c:numRef>
          </c:val>
          <c:smooth val="1"/>
          <c:extLst>
            <c:ext xmlns:c16="http://schemas.microsoft.com/office/drawing/2014/chart" uri="{C3380CC4-5D6E-409C-BE32-E72D297353CC}">
              <c16:uniqueId val="{00000000-8C64-457A-B14D-DDB15F7F7CF0}"/>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423563631"/>
        <c:axId val="423564047"/>
      </c:lineChart>
      <c:catAx>
        <c:axId val="4235636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TIEMPO DE PRUEBA</a:t>
                </a:r>
              </a:p>
            </c:rich>
          </c:tx>
          <c:layout>
            <c:manualLayout>
              <c:xMode val="edge"/>
              <c:yMode val="edge"/>
              <c:x val="0.49102534577387019"/>
              <c:y val="0.91029123125129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3564047"/>
        <c:crosses val="autoZero"/>
        <c:auto val="1"/>
        <c:lblAlgn val="ctr"/>
        <c:lblOffset val="100"/>
        <c:noMultiLvlLbl val="0"/>
      </c:catAx>
      <c:valAx>
        <c:axId val="423564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W/m 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3563631"/>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DIFERENCIA DE TEMPERATURAS ∆T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'POLIURETANO EXPNADIDO VACÍO 3.0'!$A$15:$B$15</c:f>
              <c:strCache>
                <c:ptCount val="2"/>
                <c:pt idx="0">
                  <c:v>∆T</c:v>
                </c:pt>
                <c:pt idx="1">
                  <c:v>oK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'POLIURETANO EXPNADIDO VACÍO 3.0'!$C$2:$I$2</c:f>
              <c:strCache>
                <c:ptCount val="7"/>
                <c:pt idx="0">
                  <c:v>13H00</c:v>
                </c:pt>
                <c:pt idx="1">
                  <c:v>13H30</c:v>
                </c:pt>
                <c:pt idx="2">
                  <c:v>14H00</c:v>
                </c:pt>
                <c:pt idx="3">
                  <c:v>14H30</c:v>
                </c:pt>
                <c:pt idx="4">
                  <c:v>15H00</c:v>
                </c:pt>
                <c:pt idx="5">
                  <c:v>15H30</c:v>
                </c:pt>
                <c:pt idx="6">
                  <c:v>16H00</c:v>
                </c:pt>
              </c:strCache>
            </c:strRef>
          </c:cat>
          <c:val>
            <c:numRef>
              <c:f>'POLIURETANO EXPNADIDO VACÍO 3.0'!$C$15:$I$15</c:f>
              <c:numCache>
                <c:formatCode>General</c:formatCode>
                <c:ptCount val="7"/>
                <c:pt idx="0">
                  <c:v>18.3</c:v>
                </c:pt>
                <c:pt idx="1">
                  <c:v>18.400000000000002</c:v>
                </c:pt>
                <c:pt idx="2">
                  <c:v>18.400000000000002</c:v>
                </c:pt>
                <c:pt idx="3">
                  <c:v>18.400000000000002</c:v>
                </c:pt>
                <c:pt idx="4">
                  <c:v>18.5</c:v>
                </c:pt>
                <c:pt idx="5">
                  <c:v>18.900000000000002</c:v>
                </c:pt>
                <c:pt idx="6">
                  <c:v>18.900000000000002</c:v>
                </c:pt>
              </c:numCache>
            </c:numRef>
          </c:val>
          <c:smooth val="1"/>
          <c:extLst>
            <c:ext xmlns:c16="http://schemas.microsoft.com/office/drawing/2014/chart" uri="{C3380CC4-5D6E-409C-BE32-E72D297353CC}">
              <c16:uniqueId val="{00000000-F78D-4B88-8800-7D8BB2C2D39A}"/>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326384047"/>
        <c:axId val="326381967"/>
      </c:lineChart>
      <c:catAx>
        <c:axId val="326384047"/>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TIEMPO DE PRUEBA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81967"/>
        <c:crosses val="autoZero"/>
        <c:auto val="1"/>
        <c:lblAlgn val="ctr"/>
        <c:lblOffset val="100"/>
        <c:noMultiLvlLbl val="0"/>
      </c:catAx>
      <c:valAx>
        <c:axId val="32638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TEMPERATURA</a:t>
                </a:r>
                <a:r>
                  <a:rPr lang="es-CO" baseline="0"/>
                  <a:t> [K]</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84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CONDUCTIVIDAD TÉRMICA [</a:t>
            </a:r>
            <a:r>
              <a:rPr lang="el-GR" b="1"/>
              <a:t>λ</a:t>
            </a:r>
            <a:r>
              <a:rPr lang="en-US" b="1"/>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'POLIURETANO EXPNADIDO VACÍO 3.0'!$A$20:$B$20</c:f>
              <c:strCache>
                <c:ptCount val="2"/>
                <c:pt idx="0">
                  <c:v>λ conv.</c:v>
                </c:pt>
                <c:pt idx="1">
                  <c:v>[W/m°K]</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'POLIURETANO EXPNADIDO VACÍO 3.0'!$C$2:$I$2</c:f>
              <c:strCache>
                <c:ptCount val="7"/>
                <c:pt idx="0">
                  <c:v>13H00</c:v>
                </c:pt>
                <c:pt idx="1">
                  <c:v>13H30</c:v>
                </c:pt>
                <c:pt idx="2">
                  <c:v>14H00</c:v>
                </c:pt>
                <c:pt idx="3">
                  <c:v>14H30</c:v>
                </c:pt>
                <c:pt idx="4">
                  <c:v>15H00</c:v>
                </c:pt>
                <c:pt idx="5">
                  <c:v>15H30</c:v>
                </c:pt>
                <c:pt idx="6">
                  <c:v>16H00</c:v>
                </c:pt>
              </c:strCache>
            </c:strRef>
          </c:cat>
          <c:val>
            <c:numRef>
              <c:f>'POLIURETANO EXPNADIDO VACÍO 3.0'!$C$20:$I$20</c:f>
              <c:numCache>
                <c:formatCode>General</c:formatCode>
                <c:ptCount val="7"/>
                <c:pt idx="0">
                  <c:v>2.5712994429868585E-2</c:v>
                </c:pt>
                <c:pt idx="1">
                  <c:v>2.5573249894923645E-2</c:v>
                </c:pt>
                <c:pt idx="2">
                  <c:v>2.5573249894923645E-2</c:v>
                </c:pt>
                <c:pt idx="3">
                  <c:v>2.5573249894923645E-2</c:v>
                </c:pt>
                <c:pt idx="4">
                  <c:v>2.5435016111707846E-2</c:v>
                </c:pt>
                <c:pt idx="5">
                  <c:v>2.4896708892412439E-2</c:v>
                </c:pt>
                <c:pt idx="6">
                  <c:v>2.4896708892412439E-2</c:v>
                </c:pt>
              </c:numCache>
            </c:numRef>
          </c:val>
          <c:smooth val="1"/>
          <c:extLst>
            <c:ext xmlns:c16="http://schemas.microsoft.com/office/drawing/2014/chart" uri="{C3380CC4-5D6E-409C-BE32-E72D297353CC}">
              <c16:uniqueId val="{00000000-FE6D-45F6-9B96-E72A024357E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423563631"/>
        <c:axId val="423564047"/>
      </c:lineChart>
      <c:catAx>
        <c:axId val="4235636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TIEMPO DE PRUEBA</a:t>
                </a:r>
              </a:p>
            </c:rich>
          </c:tx>
          <c:layout>
            <c:manualLayout>
              <c:xMode val="edge"/>
              <c:yMode val="edge"/>
              <c:x val="0.49102534577387019"/>
              <c:y val="0.91029123125129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3564047"/>
        <c:crosses val="autoZero"/>
        <c:auto val="1"/>
        <c:lblAlgn val="ctr"/>
        <c:lblOffset val="100"/>
        <c:noMultiLvlLbl val="0"/>
      </c:catAx>
      <c:valAx>
        <c:axId val="423564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W/m 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3563631"/>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DE4B3-1618-0749-9E4D-690A58BDC2A2}"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_tradnl"/>
        </a:p>
      </dgm:t>
    </dgm:pt>
    <dgm:pt modelId="{2D090FF4-1767-A44E-B0DC-6313E7A603B3}">
      <dgm:prSet phldrT="[Texto]" custT="1"/>
      <dgm:spPr/>
      <dgm:t>
        <a:bodyPr/>
        <a:lstStyle/>
        <a:p>
          <a:r>
            <a:rPr lang="es-ES_tradnl" sz="2400" dirty="0"/>
            <a:t>1</a:t>
          </a:r>
        </a:p>
      </dgm:t>
    </dgm:pt>
    <dgm:pt modelId="{4430F800-5AC8-2C44-AC46-94A5E73FC476}" type="parTrans" cxnId="{581E0D45-45FD-3E4E-9366-5B1A02AE0014}">
      <dgm:prSet/>
      <dgm:spPr/>
      <dgm:t>
        <a:bodyPr/>
        <a:lstStyle/>
        <a:p>
          <a:endParaRPr lang="es-ES_tradnl" sz="2400"/>
        </a:p>
      </dgm:t>
    </dgm:pt>
    <dgm:pt modelId="{6A2815A6-E761-5746-A7B8-C0F729DC03B8}" type="sibTrans" cxnId="{581E0D45-45FD-3E4E-9366-5B1A02AE0014}">
      <dgm:prSet/>
      <dgm:spPr/>
      <dgm:t>
        <a:bodyPr/>
        <a:lstStyle/>
        <a:p>
          <a:endParaRPr lang="es-ES_tradnl" sz="2400"/>
        </a:p>
      </dgm:t>
    </dgm:pt>
    <dgm:pt modelId="{23D803F9-BC8F-DC4D-986F-FD3FDFCB49BA}">
      <dgm:prSet phldrT="[Texto]" custT="1"/>
      <dgm:spPr/>
      <dgm:t>
        <a:bodyPr/>
        <a:lstStyle/>
        <a:p>
          <a:r>
            <a:rPr lang="es-ES_tradnl" sz="2400" dirty="0"/>
            <a:t>INTRODUCCIÓN</a:t>
          </a:r>
        </a:p>
      </dgm:t>
    </dgm:pt>
    <dgm:pt modelId="{0E52EFF3-D5E0-6E4D-B46E-B23BCFDDA08C}" type="parTrans" cxnId="{418CD5A9-E37F-5E4E-824A-CA61C067CB36}">
      <dgm:prSet/>
      <dgm:spPr/>
      <dgm:t>
        <a:bodyPr/>
        <a:lstStyle/>
        <a:p>
          <a:endParaRPr lang="es-ES_tradnl" sz="2400"/>
        </a:p>
      </dgm:t>
    </dgm:pt>
    <dgm:pt modelId="{AC5F4EC5-7A9B-3D45-A3A1-D35DE421E74C}" type="sibTrans" cxnId="{418CD5A9-E37F-5E4E-824A-CA61C067CB36}">
      <dgm:prSet/>
      <dgm:spPr/>
      <dgm:t>
        <a:bodyPr/>
        <a:lstStyle/>
        <a:p>
          <a:endParaRPr lang="es-ES_tradnl" sz="2400"/>
        </a:p>
      </dgm:t>
    </dgm:pt>
    <dgm:pt modelId="{71AEA611-7A81-9D4C-B892-8EEDA10B3B61}">
      <dgm:prSet phldrT="[Texto]" custT="1"/>
      <dgm:spPr/>
      <dgm:t>
        <a:bodyPr/>
        <a:lstStyle/>
        <a:p>
          <a:r>
            <a:rPr lang="es-ES_tradnl" sz="2400" dirty="0"/>
            <a:t>2</a:t>
          </a:r>
        </a:p>
      </dgm:t>
    </dgm:pt>
    <dgm:pt modelId="{EA3B9E97-8E42-AC4E-A458-80E9C81F9F3D}" type="parTrans" cxnId="{63103ADF-BEC4-3847-A321-1A5A115E7027}">
      <dgm:prSet/>
      <dgm:spPr/>
      <dgm:t>
        <a:bodyPr/>
        <a:lstStyle/>
        <a:p>
          <a:endParaRPr lang="es-ES_tradnl" sz="2400"/>
        </a:p>
      </dgm:t>
    </dgm:pt>
    <dgm:pt modelId="{405FEC07-C4B2-254C-A8A2-296817B72003}" type="sibTrans" cxnId="{63103ADF-BEC4-3847-A321-1A5A115E7027}">
      <dgm:prSet/>
      <dgm:spPr/>
      <dgm:t>
        <a:bodyPr/>
        <a:lstStyle/>
        <a:p>
          <a:endParaRPr lang="es-ES_tradnl" sz="2400"/>
        </a:p>
      </dgm:t>
    </dgm:pt>
    <dgm:pt modelId="{D36D073B-AB79-824F-89E7-EA5972D62884}">
      <dgm:prSet phldrT="[Texto]" custT="1"/>
      <dgm:spPr/>
      <dgm:t>
        <a:bodyPr/>
        <a:lstStyle/>
        <a:p>
          <a:r>
            <a:rPr lang="es-ES_tradnl" sz="2400" dirty="0"/>
            <a:t>OBJETIVOS</a:t>
          </a:r>
        </a:p>
      </dgm:t>
    </dgm:pt>
    <dgm:pt modelId="{7F8629CE-6863-9E4D-9144-EDDF120BBCEB}" type="parTrans" cxnId="{7F7FABBC-34D5-A14E-9656-A9B71E8B3D8A}">
      <dgm:prSet/>
      <dgm:spPr/>
      <dgm:t>
        <a:bodyPr/>
        <a:lstStyle/>
        <a:p>
          <a:endParaRPr lang="es-ES_tradnl" sz="2400"/>
        </a:p>
      </dgm:t>
    </dgm:pt>
    <dgm:pt modelId="{3C05F426-B4C2-6E40-8D64-24A7475AB3ED}" type="sibTrans" cxnId="{7F7FABBC-34D5-A14E-9656-A9B71E8B3D8A}">
      <dgm:prSet/>
      <dgm:spPr/>
      <dgm:t>
        <a:bodyPr/>
        <a:lstStyle/>
        <a:p>
          <a:endParaRPr lang="es-ES_tradnl" sz="2400"/>
        </a:p>
      </dgm:t>
    </dgm:pt>
    <dgm:pt modelId="{3311EA07-E80F-564A-8E24-221D46091966}">
      <dgm:prSet phldrT="[Texto]" custT="1"/>
      <dgm:spPr/>
      <dgm:t>
        <a:bodyPr/>
        <a:lstStyle/>
        <a:p>
          <a:r>
            <a:rPr lang="es-ES_tradnl" sz="2400" dirty="0"/>
            <a:t>3</a:t>
          </a:r>
        </a:p>
      </dgm:t>
    </dgm:pt>
    <dgm:pt modelId="{1D8483F4-F5EB-7844-8E6D-F34A74B849CC}" type="parTrans" cxnId="{81FD95F9-EDAE-3A45-8DBF-67B237026CAC}">
      <dgm:prSet/>
      <dgm:spPr/>
      <dgm:t>
        <a:bodyPr/>
        <a:lstStyle/>
        <a:p>
          <a:endParaRPr lang="es-ES_tradnl" sz="2400"/>
        </a:p>
      </dgm:t>
    </dgm:pt>
    <dgm:pt modelId="{3516BA54-8B7A-6A4F-A1C7-8696313EABD7}" type="sibTrans" cxnId="{81FD95F9-EDAE-3A45-8DBF-67B237026CAC}">
      <dgm:prSet/>
      <dgm:spPr/>
      <dgm:t>
        <a:bodyPr/>
        <a:lstStyle/>
        <a:p>
          <a:endParaRPr lang="es-ES_tradnl" sz="2400"/>
        </a:p>
      </dgm:t>
    </dgm:pt>
    <dgm:pt modelId="{4174F66D-8569-4344-B29E-02A4483669FF}">
      <dgm:prSet phldrT="[Texto]" custT="1"/>
      <dgm:spPr/>
      <dgm:t>
        <a:bodyPr/>
        <a:lstStyle/>
        <a:p>
          <a:r>
            <a:rPr lang="es-ES_tradnl" sz="2400" dirty="0"/>
            <a:t>FUNDAMENTOS TEÓRICOS</a:t>
          </a:r>
        </a:p>
      </dgm:t>
    </dgm:pt>
    <dgm:pt modelId="{64C325A7-2884-A34A-BC22-B530BE723C4F}" type="parTrans" cxnId="{2272143D-8006-4A48-BCAB-2A84CF8470AC}">
      <dgm:prSet/>
      <dgm:spPr/>
      <dgm:t>
        <a:bodyPr/>
        <a:lstStyle/>
        <a:p>
          <a:endParaRPr lang="es-ES_tradnl" sz="2400"/>
        </a:p>
      </dgm:t>
    </dgm:pt>
    <dgm:pt modelId="{DF583DF6-8562-9B41-AF0D-AC7328735BC2}" type="sibTrans" cxnId="{2272143D-8006-4A48-BCAB-2A84CF8470AC}">
      <dgm:prSet/>
      <dgm:spPr/>
      <dgm:t>
        <a:bodyPr/>
        <a:lstStyle/>
        <a:p>
          <a:endParaRPr lang="es-ES_tradnl" sz="2400"/>
        </a:p>
      </dgm:t>
    </dgm:pt>
    <dgm:pt modelId="{F6D5D9D2-769E-D749-AC87-D75505A0D295}">
      <dgm:prSet phldrT="[Texto]" custT="1"/>
      <dgm:spPr/>
      <dgm:t>
        <a:bodyPr/>
        <a:lstStyle/>
        <a:p>
          <a:r>
            <a:rPr lang="es-ES_tradnl" sz="2400" dirty="0"/>
            <a:t>4</a:t>
          </a:r>
        </a:p>
      </dgm:t>
    </dgm:pt>
    <dgm:pt modelId="{33126579-B55C-4D45-BDAC-DCAD31D456BE}" type="parTrans" cxnId="{9D9A0154-EAE2-D047-A8B1-641D47C9C2CB}">
      <dgm:prSet/>
      <dgm:spPr/>
      <dgm:t>
        <a:bodyPr/>
        <a:lstStyle/>
        <a:p>
          <a:endParaRPr lang="es-ES_tradnl" sz="2400"/>
        </a:p>
      </dgm:t>
    </dgm:pt>
    <dgm:pt modelId="{5D8B83CF-88AA-184E-996E-FB2413A9B89C}" type="sibTrans" cxnId="{9D9A0154-EAE2-D047-A8B1-641D47C9C2CB}">
      <dgm:prSet/>
      <dgm:spPr/>
      <dgm:t>
        <a:bodyPr/>
        <a:lstStyle/>
        <a:p>
          <a:endParaRPr lang="es-ES_tradnl" sz="2400"/>
        </a:p>
      </dgm:t>
    </dgm:pt>
    <dgm:pt modelId="{DA407ACC-3D7C-3747-9DC2-D0729FE90CC5}">
      <dgm:prSet phldrT="[Texto]" custT="1"/>
      <dgm:spPr/>
      <dgm:t>
        <a:bodyPr/>
        <a:lstStyle/>
        <a:p>
          <a:r>
            <a:rPr lang="es-ES_tradnl" sz="2400" dirty="0"/>
            <a:t>5</a:t>
          </a:r>
        </a:p>
      </dgm:t>
    </dgm:pt>
    <dgm:pt modelId="{F6E7CE80-033F-FE47-92E7-2C42B1724F69}" type="parTrans" cxnId="{F4303ECC-7084-AF40-AFAE-340316157FF4}">
      <dgm:prSet/>
      <dgm:spPr/>
      <dgm:t>
        <a:bodyPr/>
        <a:lstStyle/>
        <a:p>
          <a:endParaRPr lang="es-ES_tradnl" sz="2400"/>
        </a:p>
      </dgm:t>
    </dgm:pt>
    <dgm:pt modelId="{358E8489-F974-D842-B451-BFF9D77C906D}" type="sibTrans" cxnId="{F4303ECC-7084-AF40-AFAE-340316157FF4}">
      <dgm:prSet/>
      <dgm:spPr/>
      <dgm:t>
        <a:bodyPr/>
        <a:lstStyle/>
        <a:p>
          <a:endParaRPr lang="es-ES_tradnl" sz="2400"/>
        </a:p>
      </dgm:t>
    </dgm:pt>
    <dgm:pt modelId="{C071071D-03E1-E040-8D97-3808843C130A}">
      <dgm:prSet phldrT="[Texto]" custT="1"/>
      <dgm:spPr/>
      <dgm:t>
        <a:bodyPr/>
        <a:lstStyle/>
        <a:p>
          <a:r>
            <a:rPr lang="es-ES_tradnl" sz="2400" dirty="0"/>
            <a:t>ANÁLISIS Y RESULTADOS</a:t>
          </a:r>
        </a:p>
      </dgm:t>
    </dgm:pt>
    <dgm:pt modelId="{BD2D783D-A311-4C48-B2F2-34D699AA4C34}" type="parTrans" cxnId="{5212A863-C5D4-D149-8D4C-AAE5046DFD22}">
      <dgm:prSet/>
      <dgm:spPr/>
      <dgm:t>
        <a:bodyPr/>
        <a:lstStyle/>
        <a:p>
          <a:endParaRPr lang="es-ES_tradnl" sz="2400"/>
        </a:p>
      </dgm:t>
    </dgm:pt>
    <dgm:pt modelId="{35687A0F-FDE3-6E48-92CA-2ED14C671FA7}" type="sibTrans" cxnId="{5212A863-C5D4-D149-8D4C-AAE5046DFD22}">
      <dgm:prSet/>
      <dgm:spPr/>
      <dgm:t>
        <a:bodyPr/>
        <a:lstStyle/>
        <a:p>
          <a:endParaRPr lang="es-ES_tradnl" sz="2400"/>
        </a:p>
      </dgm:t>
    </dgm:pt>
    <dgm:pt modelId="{973B3D12-8C51-4745-BD15-ECCCA21E683B}">
      <dgm:prSet custT="1"/>
      <dgm:spPr/>
      <dgm:t>
        <a:bodyPr/>
        <a:lstStyle/>
        <a:p>
          <a:r>
            <a:rPr lang="es-ES_tradnl" sz="2400" dirty="0"/>
            <a:t>DISEÑO</a:t>
          </a:r>
        </a:p>
      </dgm:t>
    </dgm:pt>
    <dgm:pt modelId="{E0F21380-D0FB-D74D-AAB6-A38B329A2B74}" type="parTrans" cxnId="{134EB7C3-6D55-0247-8D17-D4BA16571AFE}">
      <dgm:prSet/>
      <dgm:spPr/>
      <dgm:t>
        <a:bodyPr/>
        <a:lstStyle/>
        <a:p>
          <a:endParaRPr lang="es-ES_tradnl" sz="2400"/>
        </a:p>
      </dgm:t>
    </dgm:pt>
    <dgm:pt modelId="{D29C7079-BCA0-8F41-9079-228B2C569D6E}" type="sibTrans" cxnId="{134EB7C3-6D55-0247-8D17-D4BA16571AFE}">
      <dgm:prSet/>
      <dgm:spPr/>
      <dgm:t>
        <a:bodyPr/>
        <a:lstStyle/>
        <a:p>
          <a:endParaRPr lang="es-ES_tradnl" sz="2400"/>
        </a:p>
      </dgm:t>
    </dgm:pt>
    <dgm:pt modelId="{97F07728-6219-5043-BC21-4468E4CF93AA}">
      <dgm:prSet custT="1"/>
      <dgm:spPr/>
      <dgm:t>
        <a:bodyPr/>
        <a:lstStyle/>
        <a:p>
          <a:r>
            <a:rPr lang="es-ES_tradnl" sz="2400" dirty="0"/>
            <a:t>6</a:t>
          </a:r>
        </a:p>
      </dgm:t>
    </dgm:pt>
    <dgm:pt modelId="{9DBB9C48-41D0-2D4A-BE13-AC23358E6798}" type="parTrans" cxnId="{B2269DCB-8661-B643-BAF7-F3299E42C2B1}">
      <dgm:prSet/>
      <dgm:spPr/>
      <dgm:t>
        <a:bodyPr/>
        <a:lstStyle/>
        <a:p>
          <a:endParaRPr lang="es-ES_tradnl" sz="2400"/>
        </a:p>
      </dgm:t>
    </dgm:pt>
    <dgm:pt modelId="{7A0C3DD9-F5D2-BD45-94E5-AA6D412D37D0}" type="sibTrans" cxnId="{B2269DCB-8661-B643-BAF7-F3299E42C2B1}">
      <dgm:prSet/>
      <dgm:spPr/>
      <dgm:t>
        <a:bodyPr/>
        <a:lstStyle/>
        <a:p>
          <a:endParaRPr lang="es-ES_tradnl" sz="2400"/>
        </a:p>
      </dgm:t>
    </dgm:pt>
    <dgm:pt modelId="{52AFB0A0-69A6-4149-8398-60625746D2F4}">
      <dgm:prSet custT="1"/>
      <dgm:spPr/>
      <dgm:t>
        <a:bodyPr/>
        <a:lstStyle/>
        <a:p>
          <a:r>
            <a:rPr lang="es-ES_tradnl" sz="2400" dirty="0"/>
            <a:t>ANÁLISIS FINANCIERO</a:t>
          </a:r>
        </a:p>
      </dgm:t>
    </dgm:pt>
    <dgm:pt modelId="{B21A61E7-DCAA-3A4A-AC4B-C04B57121F85}" type="parTrans" cxnId="{53EEC693-CF0B-744B-A85D-3732A56E3E1B}">
      <dgm:prSet/>
      <dgm:spPr/>
      <dgm:t>
        <a:bodyPr/>
        <a:lstStyle/>
        <a:p>
          <a:endParaRPr lang="es-ES_tradnl" sz="2400"/>
        </a:p>
      </dgm:t>
    </dgm:pt>
    <dgm:pt modelId="{97FF4267-3BA0-E44F-8810-165880969A1C}" type="sibTrans" cxnId="{53EEC693-CF0B-744B-A85D-3732A56E3E1B}">
      <dgm:prSet/>
      <dgm:spPr/>
      <dgm:t>
        <a:bodyPr/>
        <a:lstStyle/>
        <a:p>
          <a:endParaRPr lang="es-ES_tradnl" sz="2400"/>
        </a:p>
      </dgm:t>
    </dgm:pt>
    <dgm:pt modelId="{02B82CBF-F2CE-ED48-A976-8E15ADDEB00B}">
      <dgm:prSet custT="1"/>
      <dgm:spPr/>
      <dgm:t>
        <a:bodyPr/>
        <a:lstStyle/>
        <a:p>
          <a:r>
            <a:rPr lang="es-ES_tradnl" sz="2400" dirty="0"/>
            <a:t>7</a:t>
          </a:r>
        </a:p>
      </dgm:t>
    </dgm:pt>
    <dgm:pt modelId="{92BA5526-05AF-3644-9DE6-5C439A0DEAB9}" type="parTrans" cxnId="{AD95799F-AA64-0C4C-AECA-4FF16651F257}">
      <dgm:prSet/>
      <dgm:spPr/>
      <dgm:t>
        <a:bodyPr/>
        <a:lstStyle/>
        <a:p>
          <a:endParaRPr lang="es-ES_tradnl" sz="2400"/>
        </a:p>
      </dgm:t>
    </dgm:pt>
    <dgm:pt modelId="{C6D39758-EDA9-DB49-9C28-F613A51F95C5}" type="sibTrans" cxnId="{AD95799F-AA64-0C4C-AECA-4FF16651F257}">
      <dgm:prSet/>
      <dgm:spPr/>
      <dgm:t>
        <a:bodyPr/>
        <a:lstStyle/>
        <a:p>
          <a:endParaRPr lang="es-ES_tradnl" sz="2400"/>
        </a:p>
      </dgm:t>
    </dgm:pt>
    <dgm:pt modelId="{2DFB4739-47BE-FD41-8887-B8BD7BB5DD45}">
      <dgm:prSet custT="1"/>
      <dgm:spPr/>
      <dgm:t>
        <a:bodyPr/>
        <a:lstStyle/>
        <a:p>
          <a:r>
            <a:rPr lang="es-ES_tradnl" sz="2400" dirty="0"/>
            <a:t>CONCLUSIONES Y RECOMENDACIONES </a:t>
          </a:r>
        </a:p>
      </dgm:t>
    </dgm:pt>
    <dgm:pt modelId="{E860B43D-57BF-C14C-9CA5-ACB099F4A752}" type="parTrans" cxnId="{E4DE191B-9B02-AB44-9B9A-566015026B3A}">
      <dgm:prSet/>
      <dgm:spPr/>
      <dgm:t>
        <a:bodyPr/>
        <a:lstStyle/>
        <a:p>
          <a:endParaRPr lang="es-ES_tradnl" sz="2400"/>
        </a:p>
      </dgm:t>
    </dgm:pt>
    <dgm:pt modelId="{F683161A-3522-344A-881D-A4EA6D3B6F4E}" type="sibTrans" cxnId="{E4DE191B-9B02-AB44-9B9A-566015026B3A}">
      <dgm:prSet/>
      <dgm:spPr/>
      <dgm:t>
        <a:bodyPr/>
        <a:lstStyle/>
        <a:p>
          <a:endParaRPr lang="es-ES_tradnl" sz="2400"/>
        </a:p>
      </dgm:t>
    </dgm:pt>
    <dgm:pt modelId="{30A13E2B-4592-D34D-B3DF-EFA662BFE41D}" type="pres">
      <dgm:prSet presAssocID="{04BDE4B3-1618-0749-9E4D-690A58BDC2A2}" presName="Name0" presStyleCnt="0">
        <dgm:presLayoutVars>
          <dgm:dir/>
          <dgm:animLvl val="lvl"/>
          <dgm:resizeHandles val="exact"/>
        </dgm:presLayoutVars>
      </dgm:prSet>
      <dgm:spPr/>
    </dgm:pt>
    <dgm:pt modelId="{FC390836-960F-4E46-9D0D-439FDDFFDB47}" type="pres">
      <dgm:prSet presAssocID="{2D090FF4-1767-A44E-B0DC-6313E7A603B3}" presName="linNode" presStyleCnt="0"/>
      <dgm:spPr/>
    </dgm:pt>
    <dgm:pt modelId="{303A409A-BC02-6043-B467-C69957DCBB36}" type="pres">
      <dgm:prSet presAssocID="{2D090FF4-1767-A44E-B0DC-6313E7A603B3}" presName="parentText" presStyleLbl="node1" presStyleIdx="0" presStyleCnt="7" custScaleX="75360">
        <dgm:presLayoutVars>
          <dgm:chMax val="1"/>
          <dgm:bulletEnabled val="1"/>
        </dgm:presLayoutVars>
      </dgm:prSet>
      <dgm:spPr/>
    </dgm:pt>
    <dgm:pt modelId="{8D67DADB-8ADD-D84A-9B1B-DF64B2DD7B2C}" type="pres">
      <dgm:prSet presAssocID="{2D090FF4-1767-A44E-B0DC-6313E7A603B3}" presName="descendantText" presStyleLbl="alignAccFollowNode1" presStyleIdx="0" presStyleCnt="7" custScaleX="109115">
        <dgm:presLayoutVars>
          <dgm:bulletEnabled val="1"/>
        </dgm:presLayoutVars>
      </dgm:prSet>
      <dgm:spPr/>
    </dgm:pt>
    <dgm:pt modelId="{6FF7E861-8A17-D94C-99FC-69B047EF276A}" type="pres">
      <dgm:prSet presAssocID="{6A2815A6-E761-5746-A7B8-C0F729DC03B8}" presName="sp" presStyleCnt="0"/>
      <dgm:spPr/>
    </dgm:pt>
    <dgm:pt modelId="{4CA2DF0E-78F9-9E4A-986A-291057740F7D}" type="pres">
      <dgm:prSet presAssocID="{71AEA611-7A81-9D4C-B892-8EEDA10B3B61}" presName="linNode" presStyleCnt="0"/>
      <dgm:spPr/>
    </dgm:pt>
    <dgm:pt modelId="{109A8819-23AF-A341-99D3-8F8F5DBE13DB}" type="pres">
      <dgm:prSet presAssocID="{71AEA611-7A81-9D4C-B892-8EEDA10B3B61}" presName="parentText" presStyleLbl="node1" presStyleIdx="1" presStyleCnt="7" custScaleX="75360">
        <dgm:presLayoutVars>
          <dgm:chMax val="1"/>
          <dgm:bulletEnabled val="1"/>
        </dgm:presLayoutVars>
      </dgm:prSet>
      <dgm:spPr/>
    </dgm:pt>
    <dgm:pt modelId="{B803D565-954A-6D47-AEBE-949A70699116}" type="pres">
      <dgm:prSet presAssocID="{71AEA611-7A81-9D4C-B892-8EEDA10B3B61}" presName="descendantText" presStyleLbl="alignAccFollowNode1" presStyleIdx="1" presStyleCnt="7" custScaleX="109115">
        <dgm:presLayoutVars>
          <dgm:bulletEnabled val="1"/>
        </dgm:presLayoutVars>
      </dgm:prSet>
      <dgm:spPr/>
    </dgm:pt>
    <dgm:pt modelId="{5B8C6B8A-FD2C-4248-9E16-C81CA83C2CEA}" type="pres">
      <dgm:prSet presAssocID="{405FEC07-C4B2-254C-A8A2-296817B72003}" presName="sp" presStyleCnt="0"/>
      <dgm:spPr/>
    </dgm:pt>
    <dgm:pt modelId="{0CC002A4-BE46-E943-AA93-F5EB2315DA04}" type="pres">
      <dgm:prSet presAssocID="{3311EA07-E80F-564A-8E24-221D46091966}" presName="linNode" presStyleCnt="0"/>
      <dgm:spPr/>
    </dgm:pt>
    <dgm:pt modelId="{61D342DB-4B54-374D-8F8C-E046BA6A7772}" type="pres">
      <dgm:prSet presAssocID="{3311EA07-E80F-564A-8E24-221D46091966}" presName="parentText" presStyleLbl="node1" presStyleIdx="2" presStyleCnt="7" custScaleX="75360">
        <dgm:presLayoutVars>
          <dgm:chMax val="1"/>
          <dgm:bulletEnabled val="1"/>
        </dgm:presLayoutVars>
      </dgm:prSet>
      <dgm:spPr/>
    </dgm:pt>
    <dgm:pt modelId="{82CEBA4E-6821-424E-943E-706FA9F62A71}" type="pres">
      <dgm:prSet presAssocID="{3311EA07-E80F-564A-8E24-221D46091966}" presName="descendantText" presStyleLbl="alignAccFollowNode1" presStyleIdx="2" presStyleCnt="7" custScaleX="109115">
        <dgm:presLayoutVars>
          <dgm:bulletEnabled val="1"/>
        </dgm:presLayoutVars>
      </dgm:prSet>
      <dgm:spPr/>
    </dgm:pt>
    <dgm:pt modelId="{1DF43170-75BC-334F-A74F-632F7DC46640}" type="pres">
      <dgm:prSet presAssocID="{3516BA54-8B7A-6A4F-A1C7-8696313EABD7}" presName="sp" presStyleCnt="0"/>
      <dgm:spPr/>
    </dgm:pt>
    <dgm:pt modelId="{346F0346-97DE-154A-ADF7-778B30E34024}" type="pres">
      <dgm:prSet presAssocID="{F6D5D9D2-769E-D749-AC87-D75505A0D295}" presName="linNode" presStyleCnt="0"/>
      <dgm:spPr/>
    </dgm:pt>
    <dgm:pt modelId="{6FF0FE8D-7AE3-B347-B63B-26CCD0B03292}" type="pres">
      <dgm:prSet presAssocID="{F6D5D9D2-769E-D749-AC87-D75505A0D295}" presName="parentText" presStyleLbl="node1" presStyleIdx="3" presStyleCnt="7" custScaleX="75360">
        <dgm:presLayoutVars>
          <dgm:chMax val="1"/>
          <dgm:bulletEnabled val="1"/>
        </dgm:presLayoutVars>
      </dgm:prSet>
      <dgm:spPr/>
    </dgm:pt>
    <dgm:pt modelId="{6FA96F3F-CE17-7D48-909E-D549BA5A85D5}" type="pres">
      <dgm:prSet presAssocID="{F6D5D9D2-769E-D749-AC87-D75505A0D295}" presName="descendantText" presStyleLbl="alignAccFollowNode1" presStyleIdx="3" presStyleCnt="7" custScaleX="109115">
        <dgm:presLayoutVars>
          <dgm:bulletEnabled val="1"/>
        </dgm:presLayoutVars>
      </dgm:prSet>
      <dgm:spPr/>
    </dgm:pt>
    <dgm:pt modelId="{29079715-5E3A-C44D-BFBC-057F536E03E0}" type="pres">
      <dgm:prSet presAssocID="{5D8B83CF-88AA-184E-996E-FB2413A9B89C}" presName="sp" presStyleCnt="0"/>
      <dgm:spPr/>
    </dgm:pt>
    <dgm:pt modelId="{CD7372B7-46C9-514E-AAB8-6419D6B65768}" type="pres">
      <dgm:prSet presAssocID="{DA407ACC-3D7C-3747-9DC2-D0729FE90CC5}" presName="linNode" presStyleCnt="0"/>
      <dgm:spPr/>
    </dgm:pt>
    <dgm:pt modelId="{419E8FCB-59A3-8644-801B-4532AA8090EA}" type="pres">
      <dgm:prSet presAssocID="{DA407ACC-3D7C-3747-9DC2-D0729FE90CC5}" presName="parentText" presStyleLbl="node1" presStyleIdx="4" presStyleCnt="7" custScaleX="75360">
        <dgm:presLayoutVars>
          <dgm:chMax val="1"/>
          <dgm:bulletEnabled val="1"/>
        </dgm:presLayoutVars>
      </dgm:prSet>
      <dgm:spPr/>
    </dgm:pt>
    <dgm:pt modelId="{F4E1DA9E-A0CE-B647-9276-39EA417D3207}" type="pres">
      <dgm:prSet presAssocID="{DA407ACC-3D7C-3747-9DC2-D0729FE90CC5}" presName="descendantText" presStyleLbl="alignAccFollowNode1" presStyleIdx="4" presStyleCnt="7" custScaleX="109115">
        <dgm:presLayoutVars>
          <dgm:bulletEnabled val="1"/>
        </dgm:presLayoutVars>
      </dgm:prSet>
      <dgm:spPr/>
    </dgm:pt>
    <dgm:pt modelId="{88731BA5-2D6A-4941-BAE9-8892F7048CCA}" type="pres">
      <dgm:prSet presAssocID="{358E8489-F974-D842-B451-BFF9D77C906D}" presName="sp" presStyleCnt="0"/>
      <dgm:spPr/>
    </dgm:pt>
    <dgm:pt modelId="{DE392475-4326-444A-9534-6680BBBA24E1}" type="pres">
      <dgm:prSet presAssocID="{97F07728-6219-5043-BC21-4468E4CF93AA}" presName="linNode" presStyleCnt="0"/>
      <dgm:spPr/>
    </dgm:pt>
    <dgm:pt modelId="{72DCBF24-AF98-954E-AB07-278AD42B71DB}" type="pres">
      <dgm:prSet presAssocID="{97F07728-6219-5043-BC21-4468E4CF93AA}" presName="parentText" presStyleLbl="node1" presStyleIdx="5" presStyleCnt="7" custScaleX="75360">
        <dgm:presLayoutVars>
          <dgm:chMax val="1"/>
          <dgm:bulletEnabled val="1"/>
        </dgm:presLayoutVars>
      </dgm:prSet>
      <dgm:spPr/>
    </dgm:pt>
    <dgm:pt modelId="{B8CE215F-50D0-1847-9A86-55693DADA148}" type="pres">
      <dgm:prSet presAssocID="{97F07728-6219-5043-BC21-4468E4CF93AA}" presName="descendantText" presStyleLbl="alignAccFollowNode1" presStyleIdx="5" presStyleCnt="7" custScaleX="109115">
        <dgm:presLayoutVars>
          <dgm:bulletEnabled val="1"/>
        </dgm:presLayoutVars>
      </dgm:prSet>
      <dgm:spPr/>
    </dgm:pt>
    <dgm:pt modelId="{1EE550A1-E9CC-EE4D-B1CA-6D6A874518D6}" type="pres">
      <dgm:prSet presAssocID="{7A0C3DD9-F5D2-BD45-94E5-AA6D412D37D0}" presName="sp" presStyleCnt="0"/>
      <dgm:spPr/>
    </dgm:pt>
    <dgm:pt modelId="{D4628AA5-4C61-4C43-A94F-7CED5AE7E9E8}" type="pres">
      <dgm:prSet presAssocID="{02B82CBF-F2CE-ED48-A976-8E15ADDEB00B}" presName="linNode" presStyleCnt="0"/>
      <dgm:spPr/>
    </dgm:pt>
    <dgm:pt modelId="{6E972D37-6DBC-6140-98C0-5C3A0A1DD540}" type="pres">
      <dgm:prSet presAssocID="{02B82CBF-F2CE-ED48-A976-8E15ADDEB00B}" presName="parentText" presStyleLbl="node1" presStyleIdx="6" presStyleCnt="7" custScaleX="75360">
        <dgm:presLayoutVars>
          <dgm:chMax val="1"/>
          <dgm:bulletEnabled val="1"/>
        </dgm:presLayoutVars>
      </dgm:prSet>
      <dgm:spPr/>
    </dgm:pt>
    <dgm:pt modelId="{E23C7F42-CA3B-9341-B442-5BD923A875AE}" type="pres">
      <dgm:prSet presAssocID="{02B82CBF-F2CE-ED48-A976-8E15ADDEB00B}" presName="descendantText" presStyleLbl="alignAccFollowNode1" presStyleIdx="6" presStyleCnt="7" custScaleX="109115">
        <dgm:presLayoutVars>
          <dgm:bulletEnabled val="1"/>
        </dgm:presLayoutVars>
      </dgm:prSet>
      <dgm:spPr/>
    </dgm:pt>
  </dgm:ptLst>
  <dgm:cxnLst>
    <dgm:cxn modelId="{C75A2D09-EAF2-AE4C-A37B-2E563F30A301}" type="presOf" srcId="{23D803F9-BC8F-DC4D-986F-FD3FDFCB49BA}" destId="{8D67DADB-8ADD-D84A-9B1B-DF64B2DD7B2C}" srcOrd="0" destOrd="0" presId="urn:microsoft.com/office/officeart/2005/8/layout/vList5"/>
    <dgm:cxn modelId="{B61AF71A-C528-264B-AD93-CF29B0CD6806}" type="presOf" srcId="{C071071D-03E1-E040-8D97-3808843C130A}" destId="{F4E1DA9E-A0CE-B647-9276-39EA417D3207}" srcOrd="0" destOrd="0" presId="urn:microsoft.com/office/officeart/2005/8/layout/vList5"/>
    <dgm:cxn modelId="{E4DE191B-9B02-AB44-9B9A-566015026B3A}" srcId="{02B82CBF-F2CE-ED48-A976-8E15ADDEB00B}" destId="{2DFB4739-47BE-FD41-8887-B8BD7BB5DD45}" srcOrd="0" destOrd="0" parTransId="{E860B43D-57BF-C14C-9CA5-ACB099F4A752}" sibTransId="{F683161A-3522-344A-881D-A4EA6D3B6F4E}"/>
    <dgm:cxn modelId="{1EBE331B-471E-9D4A-B0F8-A3794163085B}" type="presOf" srcId="{52AFB0A0-69A6-4149-8398-60625746D2F4}" destId="{B8CE215F-50D0-1847-9A86-55693DADA148}" srcOrd="0" destOrd="0" presId="urn:microsoft.com/office/officeart/2005/8/layout/vList5"/>
    <dgm:cxn modelId="{846C2A1D-C098-F343-8308-75217A8C20BC}" type="presOf" srcId="{2DFB4739-47BE-FD41-8887-B8BD7BB5DD45}" destId="{E23C7F42-CA3B-9341-B442-5BD923A875AE}" srcOrd="0" destOrd="0" presId="urn:microsoft.com/office/officeart/2005/8/layout/vList5"/>
    <dgm:cxn modelId="{D3E5D625-04EE-E145-92A5-FE15BAD841CB}" type="presOf" srcId="{2D090FF4-1767-A44E-B0DC-6313E7A603B3}" destId="{303A409A-BC02-6043-B467-C69957DCBB36}" srcOrd="0" destOrd="0" presId="urn:microsoft.com/office/officeart/2005/8/layout/vList5"/>
    <dgm:cxn modelId="{2272143D-8006-4A48-BCAB-2A84CF8470AC}" srcId="{3311EA07-E80F-564A-8E24-221D46091966}" destId="{4174F66D-8569-4344-B29E-02A4483669FF}" srcOrd="0" destOrd="0" parTransId="{64C325A7-2884-A34A-BC22-B530BE723C4F}" sibTransId="{DF583DF6-8562-9B41-AF0D-AC7328735BC2}"/>
    <dgm:cxn modelId="{5212A863-C5D4-D149-8D4C-AAE5046DFD22}" srcId="{DA407ACC-3D7C-3747-9DC2-D0729FE90CC5}" destId="{C071071D-03E1-E040-8D97-3808843C130A}" srcOrd="0" destOrd="0" parTransId="{BD2D783D-A311-4C48-B2F2-34D699AA4C34}" sibTransId="{35687A0F-FDE3-6E48-92CA-2ED14C671FA7}"/>
    <dgm:cxn modelId="{581E0D45-45FD-3E4E-9366-5B1A02AE0014}" srcId="{04BDE4B3-1618-0749-9E4D-690A58BDC2A2}" destId="{2D090FF4-1767-A44E-B0DC-6313E7A603B3}" srcOrd="0" destOrd="0" parTransId="{4430F800-5AC8-2C44-AC46-94A5E73FC476}" sibTransId="{6A2815A6-E761-5746-A7B8-C0F729DC03B8}"/>
    <dgm:cxn modelId="{6EF4FD48-3195-4842-AE95-4ED1323B371F}" type="presOf" srcId="{04BDE4B3-1618-0749-9E4D-690A58BDC2A2}" destId="{30A13E2B-4592-D34D-B3DF-EFA662BFE41D}" srcOrd="0" destOrd="0" presId="urn:microsoft.com/office/officeart/2005/8/layout/vList5"/>
    <dgm:cxn modelId="{50D6DF69-52C3-F144-9EE8-FD688E022024}" type="presOf" srcId="{4174F66D-8569-4344-B29E-02A4483669FF}" destId="{82CEBA4E-6821-424E-943E-706FA9F62A71}" srcOrd="0" destOrd="0" presId="urn:microsoft.com/office/officeart/2005/8/layout/vList5"/>
    <dgm:cxn modelId="{9D9A0154-EAE2-D047-A8B1-641D47C9C2CB}" srcId="{04BDE4B3-1618-0749-9E4D-690A58BDC2A2}" destId="{F6D5D9D2-769E-D749-AC87-D75505A0D295}" srcOrd="3" destOrd="0" parTransId="{33126579-B55C-4D45-BDAC-DCAD31D456BE}" sibTransId="{5D8B83CF-88AA-184E-996E-FB2413A9B89C}"/>
    <dgm:cxn modelId="{5AF6218D-BB8B-5A44-B925-D8EBAD9194B1}" type="presOf" srcId="{DA407ACC-3D7C-3747-9DC2-D0729FE90CC5}" destId="{419E8FCB-59A3-8644-801B-4532AA8090EA}" srcOrd="0" destOrd="0" presId="urn:microsoft.com/office/officeart/2005/8/layout/vList5"/>
    <dgm:cxn modelId="{53EEC693-CF0B-744B-A85D-3732A56E3E1B}" srcId="{97F07728-6219-5043-BC21-4468E4CF93AA}" destId="{52AFB0A0-69A6-4149-8398-60625746D2F4}" srcOrd="0" destOrd="0" parTransId="{B21A61E7-DCAA-3A4A-AC4B-C04B57121F85}" sibTransId="{97FF4267-3BA0-E44F-8810-165880969A1C}"/>
    <dgm:cxn modelId="{AD95799F-AA64-0C4C-AECA-4FF16651F257}" srcId="{04BDE4B3-1618-0749-9E4D-690A58BDC2A2}" destId="{02B82CBF-F2CE-ED48-A976-8E15ADDEB00B}" srcOrd="6" destOrd="0" parTransId="{92BA5526-05AF-3644-9DE6-5C439A0DEAB9}" sibTransId="{C6D39758-EDA9-DB49-9C28-F613A51F95C5}"/>
    <dgm:cxn modelId="{418CD5A9-E37F-5E4E-824A-CA61C067CB36}" srcId="{2D090FF4-1767-A44E-B0DC-6313E7A603B3}" destId="{23D803F9-BC8F-DC4D-986F-FD3FDFCB49BA}" srcOrd="0" destOrd="0" parTransId="{0E52EFF3-D5E0-6E4D-B46E-B23BCFDDA08C}" sibTransId="{AC5F4EC5-7A9B-3D45-A3A1-D35DE421E74C}"/>
    <dgm:cxn modelId="{7F7FABBC-34D5-A14E-9656-A9B71E8B3D8A}" srcId="{71AEA611-7A81-9D4C-B892-8EEDA10B3B61}" destId="{D36D073B-AB79-824F-89E7-EA5972D62884}" srcOrd="0" destOrd="0" parTransId="{7F8629CE-6863-9E4D-9144-EDDF120BBCEB}" sibTransId="{3C05F426-B4C2-6E40-8D64-24A7475AB3ED}"/>
    <dgm:cxn modelId="{5F8B5BBD-0AE4-5C4A-BB35-D8601EABFFBE}" type="presOf" srcId="{71AEA611-7A81-9D4C-B892-8EEDA10B3B61}" destId="{109A8819-23AF-A341-99D3-8F8F5DBE13DB}" srcOrd="0" destOrd="0" presId="urn:microsoft.com/office/officeart/2005/8/layout/vList5"/>
    <dgm:cxn modelId="{83BB9DC0-1DA2-8849-8E58-C136DFEFDDC6}" type="presOf" srcId="{3311EA07-E80F-564A-8E24-221D46091966}" destId="{61D342DB-4B54-374D-8F8C-E046BA6A7772}" srcOrd="0" destOrd="0" presId="urn:microsoft.com/office/officeart/2005/8/layout/vList5"/>
    <dgm:cxn modelId="{FFC914C2-2F6E-2E46-AD49-EA9938E15AD3}" type="presOf" srcId="{02B82CBF-F2CE-ED48-A976-8E15ADDEB00B}" destId="{6E972D37-6DBC-6140-98C0-5C3A0A1DD540}" srcOrd="0" destOrd="0" presId="urn:microsoft.com/office/officeart/2005/8/layout/vList5"/>
    <dgm:cxn modelId="{134EB7C3-6D55-0247-8D17-D4BA16571AFE}" srcId="{F6D5D9D2-769E-D749-AC87-D75505A0D295}" destId="{973B3D12-8C51-4745-BD15-ECCCA21E683B}" srcOrd="0" destOrd="0" parTransId="{E0F21380-D0FB-D74D-AAB6-A38B329A2B74}" sibTransId="{D29C7079-BCA0-8F41-9079-228B2C569D6E}"/>
    <dgm:cxn modelId="{18CA55C4-3E8D-444C-B70D-B0D5D96F02B1}" type="presOf" srcId="{D36D073B-AB79-824F-89E7-EA5972D62884}" destId="{B803D565-954A-6D47-AEBE-949A70699116}" srcOrd="0" destOrd="0" presId="urn:microsoft.com/office/officeart/2005/8/layout/vList5"/>
    <dgm:cxn modelId="{B2269DCB-8661-B643-BAF7-F3299E42C2B1}" srcId="{04BDE4B3-1618-0749-9E4D-690A58BDC2A2}" destId="{97F07728-6219-5043-BC21-4468E4CF93AA}" srcOrd="5" destOrd="0" parTransId="{9DBB9C48-41D0-2D4A-BE13-AC23358E6798}" sibTransId="{7A0C3DD9-F5D2-BD45-94E5-AA6D412D37D0}"/>
    <dgm:cxn modelId="{F4303ECC-7084-AF40-AFAE-340316157FF4}" srcId="{04BDE4B3-1618-0749-9E4D-690A58BDC2A2}" destId="{DA407ACC-3D7C-3747-9DC2-D0729FE90CC5}" srcOrd="4" destOrd="0" parTransId="{F6E7CE80-033F-FE47-92E7-2C42B1724F69}" sibTransId="{358E8489-F974-D842-B451-BFF9D77C906D}"/>
    <dgm:cxn modelId="{3AB592DB-7154-A446-B5DE-747884596EC1}" type="presOf" srcId="{F6D5D9D2-769E-D749-AC87-D75505A0D295}" destId="{6FF0FE8D-7AE3-B347-B63B-26CCD0B03292}" srcOrd="0" destOrd="0" presId="urn:microsoft.com/office/officeart/2005/8/layout/vList5"/>
    <dgm:cxn modelId="{63103ADF-BEC4-3847-A321-1A5A115E7027}" srcId="{04BDE4B3-1618-0749-9E4D-690A58BDC2A2}" destId="{71AEA611-7A81-9D4C-B892-8EEDA10B3B61}" srcOrd="1" destOrd="0" parTransId="{EA3B9E97-8E42-AC4E-A458-80E9C81F9F3D}" sibTransId="{405FEC07-C4B2-254C-A8A2-296817B72003}"/>
    <dgm:cxn modelId="{DE9C12E1-1F74-A94E-AF13-6D136A94DFA2}" type="presOf" srcId="{97F07728-6219-5043-BC21-4468E4CF93AA}" destId="{72DCBF24-AF98-954E-AB07-278AD42B71DB}" srcOrd="0" destOrd="0" presId="urn:microsoft.com/office/officeart/2005/8/layout/vList5"/>
    <dgm:cxn modelId="{8FE1B4E8-CE23-C647-BAB5-2315D9BA7F95}" type="presOf" srcId="{973B3D12-8C51-4745-BD15-ECCCA21E683B}" destId="{6FA96F3F-CE17-7D48-909E-D549BA5A85D5}" srcOrd="0" destOrd="0" presId="urn:microsoft.com/office/officeart/2005/8/layout/vList5"/>
    <dgm:cxn modelId="{81FD95F9-EDAE-3A45-8DBF-67B237026CAC}" srcId="{04BDE4B3-1618-0749-9E4D-690A58BDC2A2}" destId="{3311EA07-E80F-564A-8E24-221D46091966}" srcOrd="2" destOrd="0" parTransId="{1D8483F4-F5EB-7844-8E6D-F34A74B849CC}" sibTransId="{3516BA54-8B7A-6A4F-A1C7-8696313EABD7}"/>
    <dgm:cxn modelId="{9E5758BE-0066-C945-8039-C026907251DD}" type="presParOf" srcId="{30A13E2B-4592-D34D-B3DF-EFA662BFE41D}" destId="{FC390836-960F-4E46-9D0D-439FDDFFDB47}" srcOrd="0" destOrd="0" presId="urn:microsoft.com/office/officeart/2005/8/layout/vList5"/>
    <dgm:cxn modelId="{FBF557DF-9342-9547-B11F-73915FEF904A}" type="presParOf" srcId="{FC390836-960F-4E46-9D0D-439FDDFFDB47}" destId="{303A409A-BC02-6043-B467-C69957DCBB36}" srcOrd="0" destOrd="0" presId="urn:microsoft.com/office/officeart/2005/8/layout/vList5"/>
    <dgm:cxn modelId="{C64862B6-AC51-6847-B775-4847DE367970}" type="presParOf" srcId="{FC390836-960F-4E46-9D0D-439FDDFFDB47}" destId="{8D67DADB-8ADD-D84A-9B1B-DF64B2DD7B2C}" srcOrd="1" destOrd="0" presId="urn:microsoft.com/office/officeart/2005/8/layout/vList5"/>
    <dgm:cxn modelId="{887611B7-F2DA-A048-88B2-647B2A7F2313}" type="presParOf" srcId="{30A13E2B-4592-D34D-B3DF-EFA662BFE41D}" destId="{6FF7E861-8A17-D94C-99FC-69B047EF276A}" srcOrd="1" destOrd="0" presId="urn:microsoft.com/office/officeart/2005/8/layout/vList5"/>
    <dgm:cxn modelId="{F0111FDE-A847-6E4E-835C-72D8D02B8FF1}" type="presParOf" srcId="{30A13E2B-4592-D34D-B3DF-EFA662BFE41D}" destId="{4CA2DF0E-78F9-9E4A-986A-291057740F7D}" srcOrd="2" destOrd="0" presId="urn:microsoft.com/office/officeart/2005/8/layout/vList5"/>
    <dgm:cxn modelId="{54B386AF-4E27-3046-BC14-7DBA60D3FA3F}" type="presParOf" srcId="{4CA2DF0E-78F9-9E4A-986A-291057740F7D}" destId="{109A8819-23AF-A341-99D3-8F8F5DBE13DB}" srcOrd="0" destOrd="0" presId="urn:microsoft.com/office/officeart/2005/8/layout/vList5"/>
    <dgm:cxn modelId="{C95C5920-FBC0-D34F-B1E6-5776B068FB0D}" type="presParOf" srcId="{4CA2DF0E-78F9-9E4A-986A-291057740F7D}" destId="{B803D565-954A-6D47-AEBE-949A70699116}" srcOrd="1" destOrd="0" presId="urn:microsoft.com/office/officeart/2005/8/layout/vList5"/>
    <dgm:cxn modelId="{79193706-91C6-374A-9CB5-77E9D6A0551B}" type="presParOf" srcId="{30A13E2B-4592-D34D-B3DF-EFA662BFE41D}" destId="{5B8C6B8A-FD2C-4248-9E16-C81CA83C2CEA}" srcOrd="3" destOrd="0" presId="urn:microsoft.com/office/officeart/2005/8/layout/vList5"/>
    <dgm:cxn modelId="{4A3C415B-3410-2A43-AC28-B0374BFDEF37}" type="presParOf" srcId="{30A13E2B-4592-D34D-B3DF-EFA662BFE41D}" destId="{0CC002A4-BE46-E943-AA93-F5EB2315DA04}" srcOrd="4" destOrd="0" presId="urn:microsoft.com/office/officeart/2005/8/layout/vList5"/>
    <dgm:cxn modelId="{3A09EBB4-4378-F647-9075-45E7F6FF021E}" type="presParOf" srcId="{0CC002A4-BE46-E943-AA93-F5EB2315DA04}" destId="{61D342DB-4B54-374D-8F8C-E046BA6A7772}" srcOrd="0" destOrd="0" presId="urn:microsoft.com/office/officeart/2005/8/layout/vList5"/>
    <dgm:cxn modelId="{F4DF6532-1AFF-7B41-894D-EAC15157DC0E}" type="presParOf" srcId="{0CC002A4-BE46-E943-AA93-F5EB2315DA04}" destId="{82CEBA4E-6821-424E-943E-706FA9F62A71}" srcOrd="1" destOrd="0" presId="urn:microsoft.com/office/officeart/2005/8/layout/vList5"/>
    <dgm:cxn modelId="{8E53163B-C351-1942-A569-0F5C76CC3DE2}" type="presParOf" srcId="{30A13E2B-4592-D34D-B3DF-EFA662BFE41D}" destId="{1DF43170-75BC-334F-A74F-632F7DC46640}" srcOrd="5" destOrd="0" presId="urn:microsoft.com/office/officeart/2005/8/layout/vList5"/>
    <dgm:cxn modelId="{4ACF9C06-6929-DD44-A98C-B48C54FF45D0}" type="presParOf" srcId="{30A13E2B-4592-D34D-B3DF-EFA662BFE41D}" destId="{346F0346-97DE-154A-ADF7-778B30E34024}" srcOrd="6" destOrd="0" presId="urn:microsoft.com/office/officeart/2005/8/layout/vList5"/>
    <dgm:cxn modelId="{93618945-B38B-6E45-B4E7-7917411B7FB4}" type="presParOf" srcId="{346F0346-97DE-154A-ADF7-778B30E34024}" destId="{6FF0FE8D-7AE3-B347-B63B-26CCD0B03292}" srcOrd="0" destOrd="0" presId="urn:microsoft.com/office/officeart/2005/8/layout/vList5"/>
    <dgm:cxn modelId="{7FE354C7-7CE3-CB49-8EB4-B61C2A0023EA}" type="presParOf" srcId="{346F0346-97DE-154A-ADF7-778B30E34024}" destId="{6FA96F3F-CE17-7D48-909E-D549BA5A85D5}" srcOrd="1" destOrd="0" presId="urn:microsoft.com/office/officeart/2005/8/layout/vList5"/>
    <dgm:cxn modelId="{01381209-C3FB-CA48-A088-D76FE46DD5A0}" type="presParOf" srcId="{30A13E2B-4592-D34D-B3DF-EFA662BFE41D}" destId="{29079715-5E3A-C44D-BFBC-057F536E03E0}" srcOrd="7" destOrd="0" presId="urn:microsoft.com/office/officeart/2005/8/layout/vList5"/>
    <dgm:cxn modelId="{B432FF3F-5000-8946-AFDA-7661F6710FBF}" type="presParOf" srcId="{30A13E2B-4592-D34D-B3DF-EFA662BFE41D}" destId="{CD7372B7-46C9-514E-AAB8-6419D6B65768}" srcOrd="8" destOrd="0" presId="urn:microsoft.com/office/officeart/2005/8/layout/vList5"/>
    <dgm:cxn modelId="{004E5E75-87E5-6245-BE52-CDC44C6EDD57}" type="presParOf" srcId="{CD7372B7-46C9-514E-AAB8-6419D6B65768}" destId="{419E8FCB-59A3-8644-801B-4532AA8090EA}" srcOrd="0" destOrd="0" presId="urn:microsoft.com/office/officeart/2005/8/layout/vList5"/>
    <dgm:cxn modelId="{F94E3870-3437-A144-B4AA-600E132093EE}" type="presParOf" srcId="{CD7372B7-46C9-514E-AAB8-6419D6B65768}" destId="{F4E1DA9E-A0CE-B647-9276-39EA417D3207}" srcOrd="1" destOrd="0" presId="urn:microsoft.com/office/officeart/2005/8/layout/vList5"/>
    <dgm:cxn modelId="{D629E12A-066E-024D-B564-983B9452DEF1}" type="presParOf" srcId="{30A13E2B-4592-D34D-B3DF-EFA662BFE41D}" destId="{88731BA5-2D6A-4941-BAE9-8892F7048CCA}" srcOrd="9" destOrd="0" presId="urn:microsoft.com/office/officeart/2005/8/layout/vList5"/>
    <dgm:cxn modelId="{C14A9E02-076F-134E-87D5-9635A57D9CF0}" type="presParOf" srcId="{30A13E2B-4592-D34D-B3DF-EFA662BFE41D}" destId="{DE392475-4326-444A-9534-6680BBBA24E1}" srcOrd="10" destOrd="0" presId="urn:microsoft.com/office/officeart/2005/8/layout/vList5"/>
    <dgm:cxn modelId="{6CCD41E0-A0B2-8A45-BF3B-0E9BF8F630C7}" type="presParOf" srcId="{DE392475-4326-444A-9534-6680BBBA24E1}" destId="{72DCBF24-AF98-954E-AB07-278AD42B71DB}" srcOrd="0" destOrd="0" presId="urn:microsoft.com/office/officeart/2005/8/layout/vList5"/>
    <dgm:cxn modelId="{E567D1F0-539F-BE4F-932B-DD3C01387982}" type="presParOf" srcId="{DE392475-4326-444A-9534-6680BBBA24E1}" destId="{B8CE215F-50D0-1847-9A86-55693DADA148}" srcOrd="1" destOrd="0" presId="urn:microsoft.com/office/officeart/2005/8/layout/vList5"/>
    <dgm:cxn modelId="{9A436ED4-CA24-3F45-8101-07D578634BB9}" type="presParOf" srcId="{30A13E2B-4592-D34D-B3DF-EFA662BFE41D}" destId="{1EE550A1-E9CC-EE4D-B1CA-6D6A874518D6}" srcOrd="11" destOrd="0" presId="urn:microsoft.com/office/officeart/2005/8/layout/vList5"/>
    <dgm:cxn modelId="{786FCDC5-D95A-3442-8A8A-5A65674C4CAA}" type="presParOf" srcId="{30A13E2B-4592-D34D-B3DF-EFA662BFE41D}" destId="{D4628AA5-4C61-4C43-A94F-7CED5AE7E9E8}" srcOrd="12" destOrd="0" presId="urn:microsoft.com/office/officeart/2005/8/layout/vList5"/>
    <dgm:cxn modelId="{692B0FFA-BB8F-C042-A8E7-B2097F5B426D}" type="presParOf" srcId="{D4628AA5-4C61-4C43-A94F-7CED5AE7E9E8}" destId="{6E972D37-6DBC-6140-98C0-5C3A0A1DD540}" srcOrd="0" destOrd="0" presId="urn:microsoft.com/office/officeart/2005/8/layout/vList5"/>
    <dgm:cxn modelId="{093197AC-08DB-B642-97CF-8C6F9E462053}" type="presParOf" srcId="{D4628AA5-4C61-4C43-A94F-7CED5AE7E9E8}" destId="{E23C7F42-CA3B-9341-B442-5BD923A875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B8DE5-191E-124B-A1F0-9CFA953974A3}"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s-ES_tradnl"/>
        </a:p>
      </dgm:t>
    </dgm:pt>
    <dgm:pt modelId="{ACC3196C-6502-2B49-B244-94ABE69BB83B}">
      <dgm:prSet phldrT="[Texto]"/>
      <dgm:spPr/>
      <dgm:t>
        <a:bodyPr/>
        <a:lstStyle/>
        <a:p>
          <a:r>
            <a:rPr lang="es-ES_tradnl" dirty="0">
              <a:solidFill>
                <a:schemeClr val="tx1"/>
              </a:solidFill>
            </a:rPr>
            <a:t>Transferencia de calor </a:t>
          </a:r>
        </a:p>
      </dgm:t>
    </dgm:pt>
    <dgm:pt modelId="{57A3CA1E-5FD5-5C4F-9EC0-191B9FDF0063}" type="parTrans" cxnId="{E113101C-C896-3843-BC9F-8EF009295D80}">
      <dgm:prSet/>
      <dgm:spPr/>
      <dgm:t>
        <a:bodyPr/>
        <a:lstStyle/>
        <a:p>
          <a:endParaRPr lang="es-ES_tradnl"/>
        </a:p>
      </dgm:t>
    </dgm:pt>
    <dgm:pt modelId="{0C0C6907-B576-D643-AEAD-A1032C006DB7}" type="sibTrans" cxnId="{E113101C-C896-3843-BC9F-8EF009295D80}">
      <dgm:prSet/>
      <dgm:spPr/>
      <dgm:t>
        <a:bodyPr/>
        <a:lstStyle/>
        <a:p>
          <a:endParaRPr lang="es-ES_tradnl"/>
        </a:p>
      </dgm:t>
    </dgm:pt>
    <dgm:pt modelId="{560D22E8-1C1E-784C-B4DB-28805A6BA0D5}">
      <dgm:prSet phldrT="[Texto]"/>
      <dgm:spPr/>
      <dgm:t>
        <a:bodyPr/>
        <a:lstStyle/>
        <a:p>
          <a:pPr algn="just"/>
          <a:r>
            <a:rPr lang="es-ES_tradnl" dirty="0"/>
            <a:t>Gradiente de temperatura </a:t>
          </a:r>
        </a:p>
      </dgm:t>
    </dgm:pt>
    <dgm:pt modelId="{0504310F-46A9-A640-8F76-A28AC6EA0EAA}" type="parTrans" cxnId="{D94737F4-60D2-E942-AA5D-C40027A973B4}">
      <dgm:prSet/>
      <dgm:spPr/>
      <dgm:t>
        <a:bodyPr/>
        <a:lstStyle/>
        <a:p>
          <a:endParaRPr lang="es-ES_tradnl"/>
        </a:p>
      </dgm:t>
    </dgm:pt>
    <dgm:pt modelId="{B0612682-7EA0-2A49-B516-881A3F1C4A23}" type="sibTrans" cxnId="{D94737F4-60D2-E942-AA5D-C40027A973B4}">
      <dgm:prSet/>
      <dgm:spPr/>
      <dgm:t>
        <a:bodyPr/>
        <a:lstStyle/>
        <a:p>
          <a:endParaRPr lang="es-ES_tradnl"/>
        </a:p>
      </dgm:t>
    </dgm:pt>
    <dgm:pt modelId="{A85F6D3A-7368-CB41-8B6D-63A09ED8AF54}">
      <dgm:prSet phldrT="[Texto]"/>
      <dgm:spPr/>
      <dgm:t>
        <a:bodyPr/>
        <a:lstStyle/>
        <a:p>
          <a:r>
            <a:rPr lang="es-ES_tradnl" dirty="0">
              <a:solidFill>
                <a:schemeClr val="tx1"/>
              </a:solidFill>
            </a:rPr>
            <a:t>Conductividad térmica</a:t>
          </a:r>
        </a:p>
      </dgm:t>
    </dgm:pt>
    <dgm:pt modelId="{62293609-52F3-BC46-B2B7-91E3C5819008}" type="parTrans" cxnId="{63325480-EBF7-9E48-8C5D-C1520AF99CC6}">
      <dgm:prSet/>
      <dgm:spPr/>
      <dgm:t>
        <a:bodyPr/>
        <a:lstStyle/>
        <a:p>
          <a:endParaRPr lang="es-ES_tradnl"/>
        </a:p>
      </dgm:t>
    </dgm:pt>
    <dgm:pt modelId="{0CC2B3CF-ABEC-BB44-B8BD-DED50EA1AE34}" type="sibTrans" cxnId="{63325480-EBF7-9E48-8C5D-C1520AF99CC6}">
      <dgm:prSet/>
      <dgm:spPr/>
      <dgm:t>
        <a:bodyPr/>
        <a:lstStyle/>
        <a:p>
          <a:endParaRPr lang="es-ES_tradnl"/>
        </a:p>
      </dgm:t>
    </dgm:pt>
    <dgm:pt modelId="{A564C1F8-99F7-5A41-8825-8F55EC51DC87}">
      <dgm:prSet phldrT="[Texto]"/>
      <dgm:spPr/>
      <dgm:t>
        <a:bodyPr/>
        <a:lstStyle/>
        <a:p>
          <a:r>
            <a:rPr lang="es-ES_tradnl" dirty="0"/>
            <a:t>Cantidad de calor que se transfiere </a:t>
          </a:r>
        </a:p>
      </dgm:t>
    </dgm:pt>
    <dgm:pt modelId="{A534C1C9-BD0F-F84E-8DF1-5A70BE302B65}" type="parTrans" cxnId="{0172F373-89E2-9A41-8720-3308E5A5D14F}">
      <dgm:prSet/>
      <dgm:spPr/>
      <dgm:t>
        <a:bodyPr/>
        <a:lstStyle/>
        <a:p>
          <a:endParaRPr lang="es-ES_tradnl"/>
        </a:p>
      </dgm:t>
    </dgm:pt>
    <dgm:pt modelId="{CB2D3426-1A5D-4A47-802D-9E26D61539C1}" type="sibTrans" cxnId="{0172F373-89E2-9A41-8720-3308E5A5D14F}">
      <dgm:prSet/>
      <dgm:spPr/>
      <dgm:t>
        <a:bodyPr/>
        <a:lstStyle/>
        <a:p>
          <a:endParaRPr lang="es-ES_tradnl"/>
        </a:p>
      </dgm:t>
    </dgm:pt>
    <dgm:pt modelId="{D3F13840-2F99-6B41-AE6F-6F02D78582DC}" type="pres">
      <dgm:prSet presAssocID="{A1FB8DE5-191E-124B-A1F0-9CFA953974A3}" presName="list" presStyleCnt="0">
        <dgm:presLayoutVars>
          <dgm:dir/>
          <dgm:animLvl val="lvl"/>
        </dgm:presLayoutVars>
      </dgm:prSet>
      <dgm:spPr/>
    </dgm:pt>
    <dgm:pt modelId="{645E1346-020F-DA45-8123-B65F67AAE71C}" type="pres">
      <dgm:prSet presAssocID="{ACC3196C-6502-2B49-B244-94ABE69BB83B}" presName="posSpace" presStyleCnt="0"/>
      <dgm:spPr/>
    </dgm:pt>
    <dgm:pt modelId="{9837C782-3D37-0E45-9BE4-65D13A78B52E}" type="pres">
      <dgm:prSet presAssocID="{ACC3196C-6502-2B49-B244-94ABE69BB83B}" presName="vertFlow" presStyleCnt="0"/>
      <dgm:spPr/>
    </dgm:pt>
    <dgm:pt modelId="{92BE4E93-A8C4-FA43-B732-803E57918C18}" type="pres">
      <dgm:prSet presAssocID="{ACC3196C-6502-2B49-B244-94ABE69BB83B}" presName="topSpace" presStyleCnt="0"/>
      <dgm:spPr/>
    </dgm:pt>
    <dgm:pt modelId="{79BFAC38-0D4B-0843-9449-62AB27F41086}" type="pres">
      <dgm:prSet presAssocID="{ACC3196C-6502-2B49-B244-94ABE69BB83B}" presName="firstComp" presStyleCnt="0"/>
      <dgm:spPr/>
    </dgm:pt>
    <dgm:pt modelId="{A2ABA13D-450C-9A42-A39B-6BEC2B04E56F}" type="pres">
      <dgm:prSet presAssocID="{ACC3196C-6502-2B49-B244-94ABE69BB83B}" presName="firstChild" presStyleLbl="bgAccFollowNode1" presStyleIdx="0" presStyleCnt="2"/>
      <dgm:spPr/>
    </dgm:pt>
    <dgm:pt modelId="{404CCD6C-F785-1B4A-92F1-4B9C2CAC67AF}" type="pres">
      <dgm:prSet presAssocID="{ACC3196C-6502-2B49-B244-94ABE69BB83B}" presName="firstChildTx" presStyleLbl="bgAccFollowNode1" presStyleIdx="0" presStyleCnt="2">
        <dgm:presLayoutVars>
          <dgm:bulletEnabled val="1"/>
        </dgm:presLayoutVars>
      </dgm:prSet>
      <dgm:spPr/>
    </dgm:pt>
    <dgm:pt modelId="{49C499FE-50D0-F94E-94A0-D9EA342E9F79}" type="pres">
      <dgm:prSet presAssocID="{ACC3196C-6502-2B49-B244-94ABE69BB83B}" presName="negSpace" presStyleCnt="0"/>
      <dgm:spPr/>
    </dgm:pt>
    <dgm:pt modelId="{B94ED655-C0F2-4849-B870-2B1F83D1BD1B}" type="pres">
      <dgm:prSet presAssocID="{ACC3196C-6502-2B49-B244-94ABE69BB83B}" presName="circle" presStyleLbl="node1" presStyleIdx="0" presStyleCnt="2"/>
      <dgm:spPr/>
    </dgm:pt>
    <dgm:pt modelId="{99FE9E34-FFF3-5145-ACD7-687B8FF88281}" type="pres">
      <dgm:prSet presAssocID="{0C0C6907-B576-D643-AEAD-A1032C006DB7}" presName="transSpace" presStyleCnt="0"/>
      <dgm:spPr/>
    </dgm:pt>
    <dgm:pt modelId="{5DDDB78C-4156-D44E-9165-A512A97B5A88}" type="pres">
      <dgm:prSet presAssocID="{A85F6D3A-7368-CB41-8B6D-63A09ED8AF54}" presName="posSpace" presStyleCnt="0"/>
      <dgm:spPr/>
    </dgm:pt>
    <dgm:pt modelId="{BBCD1BE4-6155-0C41-8DCA-5D5F7714F05B}" type="pres">
      <dgm:prSet presAssocID="{A85F6D3A-7368-CB41-8B6D-63A09ED8AF54}" presName="vertFlow" presStyleCnt="0"/>
      <dgm:spPr/>
    </dgm:pt>
    <dgm:pt modelId="{F674488A-96D9-BE45-8AA2-2717E5B4DFEA}" type="pres">
      <dgm:prSet presAssocID="{A85F6D3A-7368-CB41-8B6D-63A09ED8AF54}" presName="topSpace" presStyleCnt="0"/>
      <dgm:spPr/>
    </dgm:pt>
    <dgm:pt modelId="{DEF2DBC5-5A70-184E-B868-201DF345B8A6}" type="pres">
      <dgm:prSet presAssocID="{A85F6D3A-7368-CB41-8B6D-63A09ED8AF54}" presName="firstComp" presStyleCnt="0"/>
      <dgm:spPr/>
    </dgm:pt>
    <dgm:pt modelId="{E5BEDBB8-6C6A-DA48-985C-581289893AB2}" type="pres">
      <dgm:prSet presAssocID="{A85F6D3A-7368-CB41-8B6D-63A09ED8AF54}" presName="firstChild" presStyleLbl="bgAccFollowNode1" presStyleIdx="1" presStyleCnt="2"/>
      <dgm:spPr/>
    </dgm:pt>
    <dgm:pt modelId="{2E96FA52-EDEB-3041-8D6F-B43107AB37D6}" type="pres">
      <dgm:prSet presAssocID="{A85F6D3A-7368-CB41-8B6D-63A09ED8AF54}" presName="firstChildTx" presStyleLbl="bgAccFollowNode1" presStyleIdx="1" presStyleCnt="2">
        <dgm:presLayoutVars>
          <dgm:bulletEnabled val="1"/>
        </dgm:presLayoutVars>
      </dgm:prSet>
      <dgm:spPr/>
    </dgm:pt>
    <dgm:pt modelId="{C9763E35-A64E-DE42-882A-3F127A55D550}" type="pres">
      <dgm:prSet presAssocID="{A85F6D3A-7368-CB41-8B6D-63A09ED8AF54}" presName="negSpace" presStyleCnt="0"/>
      <dgm:spPr/>
    </dgm:pt>
    <dgm:pt modelId="{5BEC44BF-E151-7C4F-B86B-AA455B9B31FA}" type="pres">
      <dgm:prSet presAssocID="{A85F6D3A-7368-CB41-8B6D-63A09ED8AF54}" presName="circle" presStyleLbl="node1" presStyleIdx="1" presStyleCnt="2"/>
      <dgm:spPr/>
    </dgm:pt>
  </dgm:ptLst>
  <dgm:cxnLst>
    <dgm:cxn modelId="{E113101C-C896-3843-BC9F-8EF009295D80}" srcId="{A1FB8DE5-191E-124B-A1F0-9CFA953974A3}" destId="{ACC3196C-6502-2B49-B244-94ABE69BB83B}" srcOrd="0" destOrd="0" parTransId="{57A3CA1E-5FD5-5C4F-9EC0-191B9FDF0063}" sibTransId="{0C0C6907-B576-D643-AEAD-A1032C006DB7}"/>
    <dgm:cxn modelId="{A2DCDF31-55E2-F442-98EB-CBF8CF58DC46}" type="presOf" srcId="{560D22E8-1C1E-784C-B4DB-28805A6BA0D5}" destId="{A2ABA13D-450C-9A42-A39B-6BEC2B04E56F}" srcOrd="0" destOrd="0" presId="urn:microsoft.com/office/officeart/2005/8/layout/hList9"/>
    <dgm:cxn modelId="{C568C836-6C0A-B041-A342-1EF6F75EE555}" type="presOf" srcId="{A85F6D3A-7368-CB41-8B6D-63A09ED8AF54}" destId="{5BEC44BF-E151-7C4F-B86B-AA455B9B31FA}" srcOrd="0" destOrd="0" presId="urn:microsoft.com/office/officeart/2005/8/layout/hList9"/>
    <dgm:cxn modelId="{7588273E-D748-2B48-8110-5F12E159DFBD}" type="presOf" srcId="{A1FB8DE5-191E-124B-A1F0-9CFA953974A3}" destId="{D3F13840-2F99-6B41-AE6F-6F02D78582DC}" srcOrd="0" destOrd="0" presId="urn:microsoft.com/office/officeart/2005/8/layout/hList9"/>
    <dgm:cxn modelId="{84CD6663-7210-0143-A236-23A8981BB7FF}" type="presOf" srcId="{A564C1F8-99F7-5A41-8825-8F55EC51DC87}" destId="{2E96FA52-EDEB-3041-8D6F-B43107AB37D6}" srcOrd="1" destOrd="0" presId="urn:microsoft.com/office/officeart/2005/8/layout/hList9"/>
    <dgm:cxn modelId="{9259F446-AC05-E645-8617-222E5686D91E}" type="presOf" srcId="{560D22E8-1C1E-784C-B4DB-28805A6BA0D5}" destId="{404CCD6C-F785-1B4A-92F1-4B9C2CAC67AF}" srcOrd="1" destOrd="0" presId="urn:microsoft.com/office/officeart/2005/8/layout/hList9"/>
    <dgm:cxn modelId="{0172F373-89E2-9A41-8720-3308E5A5D14F}" srcId="{A85F6D3A-7368-CB41-8B6D-63A09ED8AF54}" destId="{A564C1F8-99F7-5A41-8825-8F55EC51DC87}" srcOrd="0" destOrd="0" parTransId="{A534C1C9-BD0F-F84E-8DF1-5A70BE302B65}" sibTransId="{CB2D3426-1A5D-4A47-802D-9E26D61539C1}"/>
    <dgm:cxn modelId="{6D6F5558-E1B8-314E-9206-26C939C8A02D}" type="presOf" srcId="{A564C1F8-99F7-5A41-8825-8F55EC51DC87}" destId="{E5BEDBB8-6C6A-DA48-985C-581289893AB2}" srcOrd="0" destOrd="0" presId="urn:microsoft.com/office/officeart/2005/8/layout/hList9"/>
    <dgm:cxn modelId="{63325480-EBF7-9E48-8C5D-C1520AF99CC6}" srcId="{A1FB8DE5-191E-124B-A1F0-9CFA953974A3}" destId="{A85F6D3A-7368-CB41-8B6D-63A09ED8AF54}" srcOrd="1" destOrd="0" parTransId="{62293609-52F3-BC46-B2B7-91E3C5819008}" sibTransId="{0CC2B3CF-ABEC-BB44-B8BD-DED50EA1AE34}"/>
    <dgm:cxn modelId="{D60BBAA3-061F-7743-98F3-4B06C6201A15}" type="presOf" srcId="{ACC3196C-6502-2B49-B244-94ABE69BB83B}" destId="{B94ED655-C0F2-4849-B870-2B1F83D1BD1B}" srcOrd="0" destOrd="0" presId="urn:microsoft.com/office/officeart/2005/8/layout/hList9"/>
    <dgm:cxn modelId="{D94737F4-60D2-E942-AA5D-C40027A973B4}" srcId="{ACC3196C-6502-2B49-B244-94ABE69BB83B}" destId="{560D22E8-1C1E-784C-B4DB-28805A6BA0D5}" srcOrd="0" destOrd="0" parTransId="{0504310F-46A9-A640-8F76-A28AC6EA0EAA}" sibTransId="{B0612682-7EA0-2A49-B516-881A3F1C4A23}"/>
    <dgm:cxn modelId="{781C53CE-1069-154C-869E-0A6A7A361875}" type="presParOf" srcId="{D3F13840-2F99-6B41-AE6F-6F02D78582DC}" destId="{645E1346-020F-DA45-8123-B65F67AAE71C}" srcOrd="0" destOrd="0" presId="urn:microsoft.com/office/officeart/2005/8/layout/hList9"/>
    <dgm:cxn modelId="{C34A378D-77B1-1647-9972-D19193BB298C}" type="presParOf" srcId="{D3F13840-2F99-6B41-AE6F-6F02D78582DC}" destId="{9837C782-3D37-0E45-9BE4-65D13A78B52E}" srcOrd="1" destOrd="0" presId="urn:microsoft.com/office/officeart/2005/8/layout/hList9"/>
    <dgm:cxn modelId="{FA6E2EA2-24DF-F94B-8D70-49ED24214AEE}" type="presParOf" srcId="{9837C782-3D37-0E45-9BE4-65D13A78B52E}" destId="{92BE4E93-A8C4-FA43-B732-803E57918C18}" srcOrd="0" destOrd="0" presId="urn:microsoft.com/office/officeart/2005/8/layout/hList9"/>
    <dgm:cxn modelId="{DEC6261F-9F92-004C-9695-F2C7FD29899E}" type="presParOf" srcId="{9837C782-3D37-0E45-9BE4-65D13A78B52E}" destId="{79BFAC38-0D4B-0843-9449-62AB27F41086}" srcOrd="1" destOrd="0" presId="urn:microsoft.com/office/officeart/2005/8/layout/hList9"/>
    <dgm:cxn modelId="{EDBBDB4B-F99A-8C43-92CD-DB1A55BCDFD3}" type="presParOf" srcId="{79BFAC38-0D4B-0843-9449-62AB27F41086}" destId="{A2ABA13D-450C-9A42-A39B-6BEC2B04E56F}" srcOrd="0" destOrd="0" presId="urn:microsoft.com/office/officeart/2005/8/layout/hList9"/>
    <dgm:cxn modelId="{F3483DF6-1120-9C45-8615-5DAC9EAD989B}" type="presParOf" srcId="{79BFAC38-0D4B-0843-9449-62AB27F41086}" destId="{404CCD6C-F785-1B4A-92F1-4B9C2CAC67AF}" srcOrd="1" destOrd="0" presId="urn:microsoft.com/office/officeart/2005/8/layout/hList9"/>
    <dgm:cxn modelId="{DC87120E-0800-FF40-92C6-CBC446F9F2DE}" type="presParOf" srcId="{D3F13840-2F99-6B41-AE6F-6F02D78582DC}" destId="{49C499FE-50D0-F94E-94A0-D9EA342E9F79}" srcOrd="2" destOrd="0" presId="urn:microsoft.com/office/officeart/2005/8/layout/hList9"/>
    <dgm:cxn modelId="{ED6316C2-C62D-984E-ACA3-BA75B1FDB858}" type="presParOf" srcId="{D3F13840-2F99-6B41-AE6F-6F02D78582DC}" destId="{B94ED655-C0F2-4849-B870-2B1F83D1BD1B}" srcOrd="3" destOrd="0" presId="urn:microsoft.com/office/officeart/2005/8/layout/hList9"/>
    <dgm:cxn modelId="{CB4BE534-D088-0548-8528-21340CBCF946}" type="presParOf" srcId="{D3F13840-2F99-6B41-AE6F-6F02D78582DC}" destId="{99FE9E34-FFF3-5145-ACD7-687B8FF88281}" srcOrd="4" destOrd="0" presId="urn:microsoft.com/office/officeart/2005/8/layout/hList9"/>
    <dgm:cxn modelId="{0BF4D2F3-7368-0147-A808-C5B27661FA62}" type="presParOf" srcId="{D3F13840-2F99-6B41-AE6F-6F02D78582DC}" destId="{5DDDB78C-4156-D44E-9165-A512A97B5A88}" srcOrd="5" destOrd="0" presId="urn:microsoft.com/office/officeart/2005/8/layout/hList9"/>
    <dgm:cxn modelId="{74ED6A26-7869-5647-832A-F0D733F18BE3}" type="presParOf" srcId="{D3F13840-2F99-6B41-AE6F-6F02D78582DC}" destId="{BBCD1BE4-6155-0C41-8DCA-5D5F7714F05B}" srcOrd="6" destOrd="0" presId="urn:microsoft.com/office/officeart/2005/8/layout/hList9"/>
    <dgm:cxn modelId="{41A7CE1A-5FC5-9540-B1E1-99A405E1A8B9}" type="presParOf" srcId="{BBCD1BE4-6155-0C41-8DCA-5D5F7714F05B}" destId="{F674488A-96D9-BE45-8AA2-2717E5B4DFEA}" srcOrd="0" destOrd="0" presId="urn:microsoft.com/office/officeart/2005/8/layout/hList9"/>
    <dgm:cxn modelId="{D17FBD01-A944-4E48-8098-C8FE6EF1C587}" type="presParOf" srcId="{BBCD1BE4-6155-0C41-8DCA-5D5F7714F05B}" destId="{DEF2DBC5-5A70-184E-B868-201DF345B8A6}" srcOrd="1" destOrd="0" presId="urn:microsoft.com/office/officeart/2005/8/layout/hList9"/>
    <dgm:cxn modelId="{B7ECAA66-5BAE-164E-8B0B-64D5B8DF6C32}" type="presParOf" srcId="{DEF2DBC5-5A70-184E-B868-201DF345B8A6}" destId="{E5BEDBB8-6C6A-DA48-985C-581289893AB2}" srcOrd="0" destOrd="0" presId="urn:microsoft.com/office/officeart/2005/8/layout/hList9"/>
    <dgm:cxn modelId="{31C7C554-BB8F-694A-8E1C-5C581606330B}" type="presParOf" srcId="{DEF2DBC5-5A70-184E-B868-201DF345B8A6}" destId="{2E96FA52-EDEB-3041-8D6F-B43107AB37D6}" srcOrd="1" destOrd="0" presId="urn:microsoft.com/office/officeart/2005/8/layout/hList9"/>
    <dgm:cxn modelId="{AB2EA123-1E14-1C4A-B943-E99AEBFF919A}" type="presParOf" srcId="{D3F13840-2F99-6B41-AE6F-6F02D78582DC}" destId="{C9763E35-A64E-DE42-882A-3F127A55D550}" srcOrd="7" destOrd="0" presId="urn:microsoft.com/office/officeart/2005/8/layout/hList9"/>
    <dgm:cxn modelId="{1A5A7E3A-23DF-414D-9FBE-C5AA70F7C73F}" type="presParOf" srcId="{D3F13840-2F99-6B41-AE6F-6F02D78582DC}" destId="{5BEC44BF-E151-7C4F-B86B-AA455B9B31FA}"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B8DE5-191E-124B-A1F0-9CFA953974A3}"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_tradnl"/>
        </a:p>
      </dgm:t>
    </dgm:pt>
    <dgm:pt modelId="{ACC3196C-6502-2B49-B244-94ABE69BB83B}">
      <dgm:prSet phldrT="[Texto]"/>
      <dgm:spPr/>
      <dgm:t>
        <a:bodyPr/>
        <a:lstStyle/>
        <a:p>
          <a:r>
            <a:rPr lang="es-ES_tradnl" sz="3000" b="1" i="1" dirty="0">
              <a:solidFill>
                <a:schemeClr val="tx1"/>
              </a:solidFill>
            </a:rPr>
            <a:t>Conducción</a:t>
          </a:r>
        </a:p>
      </dgm:t>
    </dgm:pt>
    <dgm:pt modelId="{57A3CA1E-5FD5-5C4F-9EC0-191B9FDF0063}" type="parTrans" cxnId="{E113101C-C896-3843-BC9F-8EF009295D80}">
      <dgm:prSet/>
      <dgm:spPr/>
      <dgm:t>
        <a:bodyPr/>
        <a:lstStyle/>
        <a:p>
          <a:endParaRPr lang="es-ES_tradnl"/>
        </a:p>
      </dgm:t>
    </dgm:pt>
    <dgm:pt modelId="{0C0C6907-B576-D643-AEAD-A1032C006DB7}" type="sibTrans" cxnId="{E113101C-C896-3843-BC9F-8EF009295D80}">
      <dgm:prSet/>
      <dgm:spPr/>
      <dgm:t>
        <a:bodyPr/>
        <a:lstStyle/>
        <a:p>
          <a:endParaRPr lang="es-ES_tradnl"/>
        </a:p>
      </dgm:t>
    </dgm:pt>
    <dgm:pt modelId="{560D22E8-1C1E-784C-B4DB-28805A6BA0D5}">
      <dgm:prSet phldrT="[Texto]" custT="1"/>
      <dgm:spPr/>
      <dgm:t>
        <a:bodyPr/>
        <a:lstStyle/>
        <a:p>
          <a:pPr algn="just"/>
          <a:r>
            <a:rPr lang="es-ES_tradnl" sz="2800" b="1" dirty="0">
              <a:solidFill>
                <a:schemeClr val="tx1"/>
              </a:solidFill>
            </a:rPr>
            <a:t>Transferencia de energía (calor) entre cuerpos </a:t>
          </a:r>
          <a:r>
            <a:rPr lang="es-ES_tradnl" sz="1800" b="1" dirty="0">
              <a:solidFill>
                <a:schemeClr val="tx1"/>
              </a:solidFill>
            </a:rPr>
            <a:t>.</a:t>
          </a:r>
        </a:p>
      </dgm:t>
    </dgm:pt>
    <dgm:pt modelId="{0504310F-46A9-A640-8F76-A28AC6EA0EAA}" type="parTrans" cxnId="{D94737F4-60D2-E942-AA5D-C40027A973B4}">
      <dgm:prSet/>
      <dgm:spPr/>
      <dgm:t>
        <a:bodyPr/>
        <a:lstStyle/>
        <a:p>
          <a:endParaRPr lang="es-ES_tradnl"/>
        </a:p>
      </dgm:t>
    </dgm:pt>
    <dgm:pt modelId="{B0612682-7EA0-2A49-B516-881A3F1C4A23}" type="sibTrans" cxnId="{D94737F4-60D2-E942-AA5D-C40027A973B4}">
      <dgm:prSet/>
      <dgm:spPr/>
      <dgm:t>
        <a:bodyPr/>
        <a:lstStyle/>
        <a:p>
          <a:endParaRPr lang="es-ES_tradnl"/>
        </a:p>
      </dgm:t>
    </dgm:pt>
    <dgm:pt modelId="{A564C1F8-99F7-5A41-8825-8F55EC51DC87}">
      <dgm:prSet phldrT="[Texto]" custT="1"/>
      <dgm:spPr/>
      <dgm:t>
        <a:bodyPr/>
        <a:lstStyle/>
        <a:p>
          <a:pPr algn="just"/>
          <a:r>
            <a:rPr lang="es-ES_tradnl" sz="2400" b="1" dirty="0">
              <a:solidFill>
                <a:schemeClr val="tx1"/>
              </a:solidFill>
            </a:rPr>
            <a:t>Transferencia de energía (calor) entre una superficie y un fluido.</a:t>
          </a:r>
        </a:p>
      </dgm:t>
    </dgm:pt>
    <dgm:pt modelId="{A534C1C9-BD0F-F84E-8DF1-5A70BE302B65}" type="parTrans" cxnId="{0172F373-89E2-9A41-8720-3308E5A5D14F}">
      <dgm:prSet/>
      <dgm:spPr/>
      <dgm:t>
        <a:bodyPr/>
        <a:lstStyle/>
        <a:p>
          <a:endParaRPr lang="es-ES_tradnl"/>
        </a:p>
      </dgm:t>
    </dgm:pt>
    <dgm:pt modelId="{CB2D3426-1A5D-4A47-802D-9E26D61539C1}" type="sibTrans" cxnId="{0172F373-89E2-9A41-8720-3308E5A5D14F}">
      <dgm:prSet/>
      <dgm:spPr/>
      <dgm:t>
        <a:bodyPr/>
        <a:lstStyle/>
        <a:p>
          <a:endParaRPr lang="es-ES_tradnl"/>
        </a:p>
      </dgm:t>
    </dgm:pt>
    <dgm:pt modelId="{0C7C3DB8-1181-1B4D-B9A8-5B90A72AE4BF}">
      <dgm:prSet/>
      <dgm:spPr/>
      <dgm:t>
        <a:bodyPr/>
        <a:lstStyle/>
        <a:p>
          <a:endParaRPr lang="es-ES_tradnl" sz="2300" dirty="0"/>
        </a:p>
      </dgm:t>
    </dgm:pt>
    <dgm:pt modelId="{6C0B3AF4-2C12-B140-83DA-BAD8A13B4D04}" type="parTrans" cxnId="{175CAAC0-E58C-B140-8D84-FD168C6486D1}">
      <dgm:prSet/>
      <dgm:spPr/>
      <dgm:t>
        <a:bodyPr/>
        <a:lstStyle/>
        <a:p>
          <a:endParaRPr lang="es-ES_tradnl"/>
        </a:p>
      </dgm:t>
    </dgm:pt>
    <dgm:pt modelId="{069369A6-4302-B142-8039-3BEC0CE78871}" type="sibTrans" cxnId="{175CAAC0-E58C-B140-8D84-FD168C6486D1}">
      <dgm:prSet/>
      <dgm:spPr/>
      <dgm:t>
        <a:bodyPr/>
        <a:lstStyle/>
        <a:p>
          <a:endParaRPr lang="es-ES_tradnl"/>
        </a:p>
      </dgm:t>
    </dgm:pt>
    <dgm:pt modelId="{F26BE23F-A7DA-1347-AABA-8FCCED2221C5}">
      <dgm:prSet/>
      <dgm:spPr/>
      <dgm:t>
        <a:bodyPr/>
        <a:lstStyle/>
        <a:p>
          <a:endParaRPr lang="es-ES_tradnl" sz="2300" dirty="0"/>
        </a:p>
      </dgm:t>
    </dgm:pt>
    <dgm:pt modelId="{0BCB27FF-DB6E-AF45-A68B-910875CC1A4B}" type="parTrans" cxnId="{B677FA08-EEEE-B047-8846-D2402350EBEF}">
      <dgm:prSet/>
      <dgm:spPr/>
      <dgm:t>
        <a:bodyPr/>
        <a:lstStyle/>
        <a:p>
          <a:endParaRPr lang="es-ES_tradnl"/>
        </a:p>
      </dgm:t>
    </dgm:pt>
    <dgm:pt modelId="{7E8A993E-4585-9947-A973-1D66FA0E1FBC}" type="sibTrans" cxnId="{B677FA08-EEEE-B047-8846-D2402350EBEF}">
      <dgm:prSet/>
      <dgm:spPr/>
      <dgm:t>
        <a:bodyPr/>
        <a:lstStyle/>
        <a:p>
          <a:endParaRPr lang="es-ES_tradnl"/>
        </a:p>
      </dgm:t>
    </dgm:pt>
    <dgm:pt modelId="{A85F6D3A-7368-CB41-8B6D-63A09ED8AF54}">
      <dgm:prSet phldrT="[Texto]"/>
      <dgm:spPr/>
      <dgm:t>
        <a:bodyPr/>
        <a:lstStyle/>
        <a:p>
          <a:r>
            <a:rPr lang="es-ES_tradnl" sz="3000" b="1" i="1" u="none" dirty="0">
              <a:solidFill>
                <a:schemeClr val="tx1"/>
              </a:solidFill>
            </a:rPr>
            <a:t>Convección </a:t>
          </a:r>
        </a:p>
      </dgm:t>
    </dgm:pt>
    <dgm:pt modelId="{0CC2B3CF-ABEC-BB44-B8BD-DED50EA1AE34}" type="sibTrans" cxnId="{63325480-EBF7-9E48-8C5D-C1520AF99CC6}">
      <dgm:prSet/>
      <dgm:spPr/>
      <dgm:t>
        <a:bodyPr/>
        <a:lstStyle/>
        <a:p>
          <a:endParaRPr lang="es-ES_tradnl"/>
        </a:p>
      </dgm:t>
    </dgm:pt>
    <dgm:pt modelId="{62293609-52F3-BC46-B2B7-91E3C5819008}" type="parTrans" cxnId="{63325480-EBF7-9E48-8C5D-C1520AF99CC6}">
      <dgm:prSet/>
      <dgm:spPr/>
      <dgm:t>
        <a:bodyPr/>
        <a:lstStyle/>
        <a:p>
          <a:endParaRPr lang="es-ES_tradnl"/>
        </a:p>
      </dgm:t>
    </dgm:pt>
    <dgm:pt modelId="{562709A7-23ED-7049-BA70-D6B4368D6A66}">
      <dgm:prSet phldrT="[Texto]" custT="1"/>
      <dgm:spPr/>
      <dgm:t>
        <a:bodyPr/>
        <a:lstStyle/>
        <a:p>
          <a:pPr algn="just"/>
          <a:endParaRPr lang="es-ES_tradnl" sz="1600" dirty="0"/>
        </a:p>
      </dgm:t>
    </dgm:pt>
    <dgm:pt modelId="{FE682E2D-25DE-BA4D-AFC1-04273EA04814}" type="parTrans" cxnId="{B52E5094-B190-7446-8D23-07B05A4A334A}">
      <dgm:prSet/>
      <dgm:spPr/>
      <dgm:t>
        <a:bodyPr/>
        <a:lstStyle/>
        <a:p>
          <a:endParaRPr lang="es-ES_tradnl"/>
        </a:p>
      </dgm:t>
    </dgm:pt>
    <dgm:pt modelId="{333C4AF2-45B1-E44E-92D7-F36CAAB938A4}" type="sibTrans" cxnId="{B52E5094-B190-7446-8D23-07B05A4A334A}">
      <dgm:prSet/>
      <dgm:spPr/>
      <dgm:t>
        <a:bodyPr/>
        <a:lstStyle/>
        <a:p>
          <a:endParaRPr lang="es-ES_tradnl"/>
        </a:p>
      </dgm:t>
    </dgm:pt>
    <dgm:pt modelId="{E51779CA-5D5A-AB4A-AC30-01CA4EFE126D}">
      <dgm:prSet phldrT="[Texto]" custT="1"/>
      <dgm:spPr/>
      <dgm:t>
        <a:bodyPr/>
        <a:lstStyle/>
        <a:p>
          <a:pPr algn="just"/>
          <a:endParaRPr lang="es-ES_tradnl" sz="1600" dirty="0"/>
        </a:p>
      </dgm:t>
    </dgm:pt>
    <dgm:pt modelId="{03FF1368-7433-3E4A-9378-6845622833C1}" type="parTrans" cxnId="{5BF79432-6735-3C4E-B72B-4D4D8C7E2010}">
      <dgm:prSet/>
      <dgm:spPr/>
      <dgm:t>
        <a:bodyPr/>
        <a:lstStyle/>
        <a:p>
          <a:endParaRPr lang="es-ES_tradnl"/>
        </a:p>
      </dgm:t>
    </dgm:pt>
    <dgm:pt modelId="{B0AE3FD4-16C8-3949-9BCF-D1FA974977B4}" type="sibTrans" cxnId="{5BF79432-6735-3C4E-B72B-4D4D8C7E2010}">
      <dgm:prSet/>
      <dgm:spPr/>
      <dgm:t>
        <a:bodyPr/>
        <a:lstStyle/>
        <a:p>
          <a:endParaRPr lang="es-ES_tradnl"/>
        </a:p>
      </dgm:t>
    </dgm:pt>
    <dgm:pt modelId="{16D41D5A-3CF4-E245-9F9A-AF000DFD9ADA}" type="pres">
      <dgm:prSet presAssocID="{A1FB8DE5-191E-124B-A1F0-9CFA953974A3}" presName="diagram" presStyleCnt="0">
        <dgm:presLayoutVars>
          <dgm:dir/>
          <dgm:resizeHandles val="exact"/>
        </dgm:presLayoutVars>
      </dgm:prSet>
      <dgm:spPr/>
    </dgm:pt>
    <dgm:pt modelId="{E0D9EF2B-D07D-E844-B4E8-A2C29E13EA2A}" type="pres">
      <dgm:prSet presAssocID="{ACC3196C-6502-2B49-B244-94ABE69BB83B}" presName="node" presStyleLbl="node1" presStyleIdx="0" presStyleCnt="2" custScaleY="117316">
        <dgm:presLayoutVars>
          <dgm:bulletEnabled val="1"/>
        </dgm:presLayoutVars>
      </dgm:prSet>
      <dgm:spPr/>
    </dgm:pt>
    <dgm:pt modelId="{13ECCEFE-D386-2A44-9A36-B2C6A3897758}" type="pres">
      <dgm:prSet presAssocID="{0C0C6907-B576-D643-AEAD-A1032C006DB7}" presName="sibTrans" presStyleCnt="0"/>
      <dgm:spPr/>
    </dgm:pt>
    <dgm:pt modelId="{D426557D-F94F-F74B-B938-7ABB2F8177A9}" type="pres">
      <dgm:prSet presAssocID="{A85F6D3A-7368-CB41-8B6D-63A09ED8AF54}" presName="node" presStyleLbl="node1" presStyleIdx="1" presStyleCnt="2" custScaleY="117027">
        <dgm:presLayoutVars>
          <dgm:bulletEnabled val="1"/>
        </dgm:presLayoutVars>
      </dgm:prSet>
      <dgm:spPr/>
    </dgm:pt>
  </dgm:ptLst>
  <dgm:cxnLst>
    <dgm:cxn modelId="{487D4601-2095-DF4A-9F63-7068CCD64A88}" type="presOf" srcId="{0C7C3DB8-1181-1B4D-B9A8-5B90A72AE4BF}" destId="{D426557D-F94F-F74B-B938-7ABB2F8177A9}" srcOrd="0" destOrd="4" presId="urn:microsoft.com/office/officeart/2005/8/layout/default"/>
    <dgm:cxn modelId="{B677FA08-EEEE-B047-8846-D2402350EBEF}" srcId="{ACC3196C-6502-2B49-B244-94ABE69BB83B}" destId="{F26BE23F-A7DA-1347-AABA-8FCCED2221C5}" srcOrd="1" destOrd="0" parTransId="{0BCB27FF-DB6E-AF45-A68B-910875CC1A4B}" sibTransId="{7E8A993E-4585-9947-A973-1D66FA0E1FBC}"/>
    <dgm:cxn modelId="{E113101C-C896-3843-BC9F-8EF009295D80}" srcId="{A1FB8DE5-191E-124B-A1F0-9CFA953974A3}" destId="{ACC3196C-6502-2B49-B244-94ABE69BB83B}" srcOrd="0" destOrd="0" parTransId="{57A3CA1E-5FD5-5C4F-9EC0-191B9FDF0063}" sibTransId="{0C0C6907-B576-D643-AEAD-A1032C006DB7}"/>
    <dgm:cxn modelId="{5BF79432-6735-3C4E-B72B-4D4D8C7E2010}" srcId="{A85F6D3A-7368-CB41-8B6D-63A09ED8AF54}" destId="{E51779CA-5D5A-AB4A-AC30-01CA4EFE126D}" srcOrd="2" destOrd="0" parTransId="{03FF1368-7433-3E4A-9378-6845622833C1}" sibTransId="{B0AE3FD4-16C8-3949-9BCF-D1FA974977B4}"/>
    <dgm:cxn modelId="{B1099D6D-E653-0E41-ACF5-09D399FE780D}" type="presOf" srcId="{F26BE23F-A7DA-1347-AABA-8FCCED2221C5}" destId="{E0D9EF2B-D07D-E844-B4E8-A2C29E13EA2A}" srcOrd="0" destOrd="2" presId="urn:microsoft.com/office/officeart/2005/8/layout/default"/>
    <dgm:cxn modelId="{0172F373-89E2-9A41-8720-3308E5A5D14F}" srcId="{A85F6D3A-7368-CB41-8B6D-63A09ED8AF54}" destId="{A564C1F8-99F7-5A41-8825-8F55EC51DC87}" srcOrd="0" destOrd="0" parTransId="{A534C1C9-BD0F-F84E-8DF1-5A70BE302B65}" sibTransId="{CB2D3426-1A5D-4A47-802D-9E26D61539C1}"/>
    <dgm:cxn modelId="{831DAA7B-50E0-404E-ADCD-6CBE6F6AE447}" type="presOf" srcId="{560D22E8-1C1E-784C-B4DB-28805A6BA0D5}" destId="{E0D9EF2B-D07D-E844-B4E8-A2C29E13EA2A}" srcOrd="0" destOrd="1" presId="urn:microsoft.com/office/officeart/2005/8/layout/default"/>
    <dgm:cxn modelId="{63325480-EBF7-9E48-8C5D-C1520AF99CC6}" srcId="{A1FB8DE5-191E-124B-A1F0-9CFA953974A3}" destId="{A85F6D3A-7368-CB41-8B6D-63A09ED8AF54}" srcOrd="1" destOrd="0" parTransId="{62293609-52F3-BC46-B2B7-91E3C5819008}" sibTransId="{0CC2B3CF-ABEC-BB44-B8BD-DED50EA1AE34}"/>
    <dgm:cxn modelId="{A6758181-5551-1442-AC86-5E775F2E6A22}" type="presOf" srcId="{A1FB8DE5-191E-124B-A1F0-9CFA953974A3}" destId="{16D41D5A-3CF4-E245-9F9A-AF000DFD9ADA}" srcOrd="0" destOrd="0" presId="urn:microsoft.com/office/officeart/2005/8/layout/default"/>
    <dgm:cxn modelId="{6CC2DF87-367A-AF40-A456-9F99A78E64F5}" type="presOf" srcId="{A564C1F8-99F7-5A41-8825-8F55EC51DC87}" destId="{D426557D-F94F-F74B-B938-7ABB2F8177A9}" srcOrd="0" destOrd="1" presId="urn:microsoft.com/office/officeart/2005/8/layout/default"/>
    <dgm:cxn modelId="{B52E5094-B190-7446-8D23-07B05A4A334A}" srcId="{A85F6D3A-7368-CB41-8B6D-63A09ED8AF54}" destId="{562709A7-23ED-7049-BA70-D6B4368D6A66}" srcOrd="1" destOrd="0" parTransId="{FE682E2D-25DE-BA4D-AFC1-04273EA04814}" sibTransId="{333C4AF2-45B1-E44E-92D7-F36CAAB938A4}"/>
    <dgm:cxn modelId="{175CAAC0-E58C-B140-8D84-FD168C6486D1}" srcId="{A85F6D3A-7368-CB41-8B6D-63A09ED8AF54}" destId="{0C7C3DB8-1181-1B4D-B9A8-5B90A72AE4BF}" srcOrd="3" destOrd="0" parTransId="{6C0B3AF4-2C12-B140-83DA-BAD8A13B4D04}" sibTransId="{069369A6-4302-B142-8039-3BEC0CE78871}"/>
    <dgm:cxn modelId="{0A44E0E0-4436-E641-B786-04D02F8A8548}" type="presOf" srcId="{E51779CA-5D5A-AB4A-AC30-01CA4EFE126D}" destId="{D426557D-F94F-F74B-B938-7ABB2F8177A9}" srcOrd="0" destOrd="3" presId="urn:microsoft.com/office/officeart/2005/8/layout/default"/>
    <dgm:cxn modelId="{4485BAEC-CD04-E64E-9FBF-C32B7131C620}" type="presOf" srcId="{A85F6D3A-7368-CB41-8B6D-63A09ED8AF54}" destId="{D426557D-F94F-F74B-B938-7ABB2F8177A9}" srcOrd="0" destOrd="0" presId="urn:microsoft.com/office/officeart/2005/8/layout/default"/>
    <dgm:cxn modelId="{DD9E2AF1-2F47-4F4F-BC37-04F9A5D84E29}" type="presOf" srcId="{562709A7-23ED-7049-BA70-D6B4368D6A66}" destId="{D426557D-F94F-F74B-B938-7ABB2F8177A9}" srcOrd="0" destOrd="2" presId="urn:microsoft.com/office/officeart/2005/8/layout/default"/>
    <dgm:cxn modelId="{D94737F4-60D2-E942-AA5D-C40027A973B4}" srcId="{ACC3196C-6502-2B49-B244-94ABE69BB83B}" destId="{560D22E8-1C1E-784C-B4DB-28805A6BA0D5}" srcOrd="0" destOrd="0" parTransId="{0504310F-46A9-A640-8F76-A28AC6EA0EAA}" sibTransId="{B0612682-7EA0-2A49-B516-881A3F1C4A23}"/>
    <dgm:cxn modelId="{F82C79F6-C58E-3E4A-8F42-A7B87F3E86C4}" type="presOf" srcId="{ACC3196C-6502-2B49-B244-94ABE69BB83B}" destId="{E0D9EF2B-D07D-E844-B4E8-A2C29E13EA2A}" srcOrd="0" destOrd="0" presId="urn:microsoft.com/office/officeart/2005/8/layout/default"/>
    <dgm:cxn modelId="{69B20B14-6C90-DC4C-B4CE-14297F0D2712}" type="presParOf" srcId="{16D41D5A-3CF4-E245-9F9A-AF000DFD9ADA}" destId="{E0D9EF2B-D07D-E844-B4E8-A2C29E13EA2A}" srcOrd="0" destOrd="0" presId="urn:microsoft.com/office/officeart/2005/8/layout/default"/>
    <dgm:cxn modelId="{083220CF-A08B-CE47-BF44-8D3EFA8AC7CB}" type="presParOf" srcId="{16D41D5A-3CF4-E245-9F9A-AF000DFD9ADA}" destId="{13ECCEFE-D386-2A44-9A36-B2C6A3897758}" srcOrd="1" destOrd="0" presId="urn:microsoft.com/office/officeart/2005/8/layout/default"/>
    <dgm:cxn modelId="{035889DD-A628-F548-8512-C05593E7E129}" type="presParOf" srcId="{16D41D5A-3CF4-E245-9F9A-AF000DFD9ADA}" destId="{D426557D-F94F-F74B-B938-7ABB2F8177A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DADB-8ADD-D84A-9B1B-DF64B2DD7B2C}">
      <dsp:nvSpPr>
        <dsp:cNvPr id="0" name=""/>
        <dsp:cNvSpPr/>
      </dsp:nvSpPr>
      <dsp:spPr>
        <a:xfrm rot="5400000">
          <a:off x="4830098" y="-2494668"/>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INTRODUCCIÓN</a:t>
          </a:r>
        </a:p>
      </dsp:txBody>
      <dsp:txXfrm rot="-5400000">
        <a:off x="2278633" y="78840"/>
        <a:ext cx="5532450" cy="407476"/>
      </dsp:txXfrm>
    </dsp:sp>
    <dsp:sp modelId="{303A409A-BC02-6043-B467-C69957DCBB36}">
      <dsp:nvSpPr>
        <dsp:cNvPr id="0" name=""/>
        <dsp:cNvSpPr/>
      </dsp:nvSpPr>
      <dsp:spPr>
        <a:xfrm>
          <a:off x="120771" y="352"/>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1</a:t>
          </a:r>
        </a:p>
      </dsp:txBody>
      <dsp:txXfrm>
        <a:off x="148325" y="27906"/>
        <a:ext cx="2102752" cy="509344"/>
      </dsp:txXfrm>
    </dsp:sp>
    <dsp:sp modelId="{B803D565-954A-6D47-AEBE-949A70699116}">
      <dsp:nvSpPr>
        <dsp:cNvPr id="0" name=""/>
        <dsp:cNvSpPr/>
      </dsp:nvSpPr>
      <dsp:spPr>
        <a:xfrm rot="5400000">
          <a:off x="4830098" y="-1901992"/>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OBJETIVOS</a:t>
          </a:r>
        </a:p>
      </dsp:txBody>
      <dsp:txXfrm rot="-5400000">
        <a:off x="2278633" y="671516"/>
        <a:ext cx="5532450" cy="407476"/>
      </dsp:txXfrm>
    </dsp:sp>
    <dsp:sp modelId="{109A8819-23AF-A341-99D3-8F8F5DBE13DB}">
      <dsp:nvSpPr>
        <dsp:cNvPr id="0" name=""/>
        <dsp:cNvSpPr/>
      </dsp:nvSpPr>
      <dsp:spPr>
        <a:xfrm>
          <a:off x="120771" y="593027"/>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2</a:t>
          </a:r>
        </a:p>
      </dsp:txBody>
      <dsp:txXfrm>
        <a:off x="148325" y="620581"/>
        <a:ext cx="2102752" cy="509344"/>
      </dsp:txXfrm>
    </dsp:sp>
    <dsp:sp modelId="{82CEBA4E-6821-424E-943E-706FA9F62A71}">
      <dsp:nvSpPr>
        <dsp:cNvPr id="0" name=""/>
        <dsp:cNvSpPr/>
      </dsp:nvSpPr>
      <dsp:spPr>
        <a:xfrm rot="5400000">
          <a:off x="4830098" y="-1309317"/>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FUNDAMENTOS TEÓRICOS</a:t>
          </a:r>
        </a:p>
      </dsp:txBody>
      <dsp:txXfrm rot="-5400000">
        <a:off x="2278633" y="1264191"/>
        <a:ext cx="5532450" cy="407476"/>
      </dsp:txXfrm>
    </dsp:sp>
    <dsp:sp modelId="{61D342DB-4B54-374D-8F8C-E046BA6A7772}">
      <dsp:nvSpPr>
        <dsp:cNvPr id="0" name=""/>
        <dsp:cNvSpPr/>
      </dsp:nvSpPr>
      <dsp:spPr>
        <a:xfrm>
          <a:off x="120771" y="1185702"/>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3</a:t>
          </a:r>
        </a:p>
      </dsp:txBody>
      <dsp:txXfrm>
        <a:off x="148325" y="1213256"/>
        <a:ext cx="2102752" cy="509344"/>
      </dsp:txXfrm>
    </dsp:sp>
    <dsp:sp modelId="{6FA96F3F-CE17-7D48-909E-D549BA5A85D5}">
      <dsp:nvSpPr>
        <dsp:cNvPr id="0" name=""/>
        <dsp:cNvSpPr/>
      </dsp:nvSpPr>
      <dsp:spPr>
        <a:xfrm rot="5400000">
          <a:off x="4830098" y="-716642"/>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DISEÑO</a:t>
          </a:r>
        </a:p>
      </dsp:txBody>
      <dsp:txXfrm rot="-5400000">
        <a:off x="2278633" y="1856866"/>
        <a:ext cx="5532450" cy="407476"/>
      </dsp:txXfrm>
    </dsp:sp>
    <dsp:sp modelId="{6FF0FE8D-7AE3-B347-B63B-26CCD0B03292}">
      <dsp:nvSpPr>
        <dsp:cNvPr id="0" name=""/>
        <dsp:cNvSpPr/>
      </dsp:nvSpPr>
      <dsp:spPr>
        <a:xfrm>
          <a:off x="120771" y="1778378"/>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4</a:t>
          </a:r>
        </a:p>
      </dsp:txBody>
      <dsp:txXfrm>
        <a:off x="148325" y="1805932"/>
        <a:ext cx="2102752" cy="509344"/>
      </dsp:txXfrm>
    </dsp:sp>
    <dsp:sp modelId="{F4E1DA9E-A0CE-B647-9276-39EA417D3207}">
      <dsp:nvSpPr>
        <dsp:cNvPr id="0" name=""/>
        <dsp:cNvSpPr/>
      </dsp:nvSpPr>
      <dsp:spPr>
        <a:xfrm rot="5400000">
          <a:off x="4830098" y="-123966"/>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ANÁLISIS Y RESULTADOS</a:t>
          </a:r>
        </a:p>
      </dsp:txBody>
      <dsp:txXfrm rot="-5400000">
        <a:off x="2278633" y="2449542"/>
        <a:ext cx="5532450" cy="407476"/>
      </dsp:txXfrm>
    </dsp:sp>
    <dsp:sp modelId="{419E8FCB-59A3-8644-801B-4532AA8090EA}">
      <dsp:nvSpPr>
        <dsp:cNvPr id="0" name=""/>
        <dsp:cNvSpPr/>
      </dsp:nvSpPr>
      <dsp:spPr>
        <a:xfrm>
          <a:off x="120771" y="2371053"/>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5</a:t>
          </a:r>
        </a:p>
      </dsp:txBody>
      <dsp:txXfrm>
        <a:off x="148325" y="2398607"/>
        <a:ext cx="2102752" cy="509344"/>
      </dsp:txXfrm>
    </dsp:sp>
    <dsp:sp modelId="{B8CE215F-50D0-1847-9A86-55693DADA148}">
      <dsp:nvSpPr>
        <dsp:cNvPr id="0" name=""/>
        <dsp:cNvSpPr/>
      </dsp:nvSpPr>
      <dsp:spPr>
        <a:xfrm rot="5400000">
          <a:off x="4830098" y="468708"/>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ANÁLISIS FINANCIERO</a:t>
          </a:r>
        </a:p>
      </dsp:txBody>
      <dsp:txXfrm rot="-5400000">
        <a:off x="2278633" y="3042217"/>
        <a:ext cx="5532450" cy="407476"/>
      </dsp:txXfrm>
    </dsp:sp>
    <dsp:sp modelId="{72DCBF24-AF98-954E-AB07-278AD42B71DB}">
      <dsp:nvSpPr>
        <dsp:cNvPr id="0" name=""/>
        <dsp:cNvSpPr/>
      </dsp:nvSpPr>
      <dsp:spPr>
        <a:xfrm>
          <a:off x="120771" y="2963728"/>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6</a:t>
          </a:r>
        </a:p>
      </dsp:txBody>
      <dsp:txXfrm>
        <a:off x="148325" y="2991282"/>
        <a:ext cx="2102752" cy="509344"/>
      </dsp:txXfrm>
    </dsp:sp>
    <dsp:sp modelId="{E23C7F42-CA3B-9341-B442-5BD923A875AE}">
      <dsp:nvSpPr>
        <dsp:cNvPr id="0" name=""/>
        <dsp:cNvSpPr/>
      </dsp:nvSpPr>
      <dsp:spPr>
        <a:xfrm rot="5400000">
          <a:off x="4830098" y="1061383"/>
          <a:ext cx="451562"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CONCLUSIONES Y RECOMENDACIONES </a:t>
          </a:r>
        </a:p>
      </dsp:txBody>
      <dsp:txXfrm rot="-5400000">
        <a:off x="2278633" y="3634892"/>
        <a:ext cx="5532450" cy="407476"/>
      </dsp:txXfrm>
    </dsp:sp>
    <dsp:sp modelId="{6E972D37-6DBC-6140-98C0-5C3A0A1DD540}">
      <dsp:nvSpPr>
        <dsp:cNvPr id="0" name=""/>
        <dsp:cNvSpPr/>
      </dsp:nvSpPr>
      <dsp:spPr>
        <a:xfrm>
          <a:off x="120771" y="3556404"/>
          <a:ext cx="2157860" cy="5644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7</a:t>
          </a:r>
        </a:p>
      </dsp:txBody>
      <dsp:txXfrm>
        <a:off x="148325" y="3583958"/>
        <a:ext cx="2102752" cy="50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BA13D-450C-9A42-A39B-6BEC2B04E56F}">
      <dsp:nvSpPr>
        <dsp:cNvPr id="0" name=""/>
        <dsp:cNvSpPr/>
      </dsp:nvSpPr>
      <dsp:spPr>
        <a:xfrm>
          <a:off x="1677709" y="1382434"/>
          <a:ext cx="3142022" cy="2095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just" defTabSz="1600200">
            <a:lnSpc>
              <a:spcPct val="90000"/>
            </a:lnSpc>
            <a:spcBef>
              <a:spcPct val="0"/>
            </a:spcBef>
            <a:spcAft>
              <a:spcPct val="35000"/>
            </a:spcAft>
            <a:buNone/>
          </a:pPr>
          <a:r>
            <a:rPr lang="es-ES_tradnl" sz="3600" kern="1200" dirty="0"/>
            <a:t>Gradiente de temperatura </a:t>
          </a:r>
        </a:p>
      </dsp:txBody>
      <dsp:txXfrm>
        <a:off x="2180433" y="1382434"/>
        <a:ext cx="2639298" cy="2095728"/>
      </dsp:txXfrm>
    </dsp:sp>
    <dsp:sp modelId="{B94ED655-C0F2-4849-B870-2B1F83D1BD1B}">
      <dsp:nvSpPr>
        <dsp:cNvPr id="0" name=""/>
        <dsp:cNvSpPr/>
      </dsp:nvSpPr>
      <dsp:spPr>
        <a:xfrm>
          <a:off x="1964" y="544561"/>
          <a:ext cx="2094681" cy="2094681"/>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_tradnl" sz="1900" kern="1200" dirty="0">
              <a:solidFill>
                <a:schemeClr val="tx1"/>
              </a:solidFill>
            </a:rPr>
            <a:t>Transferencia de calor </a:t>
          </a:r>
        </a:p>
      </dsp:txBody>
      <dsp:txXfrm>
        <a:off x="308723" y="851320"/>
        <a:ext cx="1481163" cy="1481163"/>
      </dsp:txXfrm>
    </dsp:sp>
    <dsp:sp modelId="{E5BEDBB8-6C6A-DA48-985C-581289893AB2}">
      <dsp:nvSpPr>
        <dsp:cNvPr id="0" name=""/>
        <dsp:cNvSpPr/>
      </dsp:nvSpPr>
      <dsp:spPr>
        <a:xfrm>
          <a:off x="6914413" y="1382434"/>
          <a:ext cx="3142022" cy="2095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l" defTabSz="1600200">
            <a:lnSpc>
              <a:spcPct val="90000"/>
            </a:lnSpc>
            <a:spcBef>
              <a:spcPct val="0"/>
            </a:spcBef>
            <a:spcAft>
              <a:spcPct val="35000"/>
            </a:spcAft>
            <a:buNone/>
          </a:pPr>
          <a:r>
            <a:rPr lang="es-ES_tradnl" sz="3600" kern="1200" dirty="0"/>
            <a:t>Cantidad de calor que se transfiere </a:t>
          </a:r>
        </a:p>
      </dsp:txBody>
      <dsp:txXfrm>
        <a:off x="7417136" y="1382434"/>
        <a:ext cx="2639298" cy="2095728"/>
      </dsp:txXfrm>
    </dsp:sp>
    <dsp:sp modelId="{5BEC44BF-E151-7C4F-B86B-AA455B9B31FA}">
      <dsp:nvSpPr>
        <dsp:cNvPr id="0" name=""/>
        <dsp:cNvSpPr/>
      </dsp:nvSpPr>
      <dsp:spPr>
        <a:xfrm>
          <a:off x="5238668" y="544561"/>
          <a:ext cx="2094681" cy="2094681"/>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_tradnl" sz="1900" kern="1200" dirty="0">
              <a:solidFill>
                <a:schemeClr val="tx1"/>
              </a:solidFill>
            </a:rPr>
            <a:t>Conductividad térmica</a:t>
          </a:r>
        </a:p>
      </dsp:txBody>
      <dsp:txXfrm>
        <a:off x="5545427" y="851320"/>
        <a:ext cx="1481163" cy="1481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9EF2B-D07D-E844-B4E8-A2C29E13EA2A}">
      <dsp:nvSpPr>
        <dsp:cNvPr id="0" name=""/>
        <dsp:cNvSpPr/>
      </dsp:nvSpPr>
      <dsp:spPr>
        <a:xfrm>
          <a:off x="1227" y="326043"/>
          <a:ext cx="4788544" cy="337063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333500">
            <a:lnSpc>
              <a:spcPct val="90000"/>
            </a:lnSpc>
            <a:spcBef>
              <a:spcPct val="0"/>
            </a:spcBef>
            <a:spcAft>
              <a:spcPct val="35000"/>
            </a:spcAft>
            <a:buNone/>
          </a:pPr>
          <a:r>
            <a:rPr lang="es-ES_tradnl" sz="3000" b="1" i="1" kern="1200" dirty="0">
              <a:solidFill>
                <a:schemeClr val="tx1"/>
              </a:solidFill>
            </a:rPr>
            <a:t>Conducción</a:t>
          </a:r>
        </a:p>
        <a:p>
          <a:pPr marL="285750" lvl="1" indent="-285750" algn="just" defTabSz="1244600">
            <a:lnSpc>
              <a:spcPct val="90000"/>
            </a:lnSpc>
            <a:spcBef>
              <a:spcPct val="0"/>
            </a:spcBef>
            <a:spcAft>
              <a:spcPct val="15000"/>
            </a:spcAft>
            <a:buChar char="•"/>
          </a:pPr>
          <a:r>
            <a:rPr lang="es-ES_tradnl" sz="2800" b="1" kern="1200" dirty="0">
              <a:solidFill>
                <a:schemeClr val="tx1"/>
              </a:solidFill>
            </a:rPr>
            <a:t>Transferencia de energía (calor) entre cuerpos </a:t>
          </a:r>
          <a:r>
            <a:rPr lang="es-ES_tradnl" sz="1800" b="1" kern="1200" dirty="0">
              <a:solidFill>
                <a:schemeClr val="tx1"/>
              </a:solidFill>
            </a:rPr>
            <a:t>.</a:t>
          </a:r>
        </a:p>
        <a:p>
          <a:pPr marL="228600" lvl="1" indent="-228600" algn="l" defTabSz="1022350">
            <a:lnSpc>
              <a:spcPct val="90000"/>
            </a:lnSpc>
            <a:spcBef>
              <a:spcPct val="0"/>
            </a:spcBef>
            <a:spcAft>
              <a:spcPct val="15000"/>
            </a:spcAft>
            <a:buChar char="•"/>
          </a:pPr>
          <a:endParaRPr lang="es-ES_tradnl" sz="2300" kern="1200" dirty="0"/>
        </a:p>
      </dsp:txBody>
      <dsp:txXfrm>
        <a:off x="1227" y="326043"/>
        <a:ext cx="4788544" cy="3370637"/>
      </dsp:txXfrm>
    </dsp:sp>
    <dsp:sp modelId="{D426557D-F94F-F74B-B938-7ABB2F8177A9}">
      <dsp:nvSpPr>
        <dsp:cNvPr id="0" name=""/>
        <dsp:cNvSpPr/>
      </dsp:nvSpPr>
      <dsp:spPr>
        <a:xfrm>
          <a:off x="5268627" y="330195"/>
          <a:ext cx="4788544" cy="3362334"/>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333500">
            <a:lnSpc>
              <a:spcPct val="90000"/>
            </a:lnSpc>
            <a:spcBef>
              <a:spcPct val="0"/>
            </a:spcBef>
            <a:spcAft>
              <a:spcPct val="35000"/>
            </a:spcAft>
            <a:buNone/>
          </a:pPr>
          <a:r>
            <a:rPr lang="es-ES_tradnl" sz="3000" b="1" i="1" u="none" kern="1200" dirty="0">
              <a:solidFill>
                <a:schemeClr val="tx1"/>
              </a:solidFill>
            </a:rPr>
            <a:t>Convección </a:t>
          </a:r>
        </a:p>
        <a:p>
          <a:pPr marL="228600" lvl="1" indent="-228600" algn="just" defTabSz="1066800">
            <a:lnSpc>
              <a:spcPct val="90000"/>
            </a:lnSpc>
            <a:spcBef>
              <a:spcPct val="0"/>
            </a:spcBef>
            <a:spcAft>
              <a:spcPct val="15000"/>
            </a:spcAft>
            <a:buChar char="•"/>
          </a:pPr>
          <a:r>
            <a:rPr lang="es-ES_tradnl" sz="2400" b="1" kern="1200" dirty="0">
              <a:solidFill>
                <a:schemeClr val="tx1"/>
              </a:solidFill>
            </a:rPr>
            <a:t>Transferencia de energía (calor) entre una superficie y un fluido.</a:t>
          </a:r>
        </a:p>
        <a:p>
          <a:pPr marL="171450" lvl="1" indent="-171450" algn="just" defTabSz="711200">
            <a:lnSpc>
              <a:spcPct val="90000"/>
            </a:lnSpc>
            <a:spcBef>
              <a:spcPct val="0"/>
            </a:spcBef>
            <a:spcAft>
              <a:spcPct val="15000"/>
            </a:spcAft>
            <a:buChar char="•"/>
          </a:pPr>
          <a:endParaRPr lang="es-ES_tradnl" sz="1600" kern="1200" dirty="0"/>
        </a:p>
        <a:p>
          <a:pPr marL="171450" lvl="1" indent="-171450" algn="just" defTabSz="711200">
            <a:lnSpc>
              <a:spcPct val="90000"/>
            </a:lnSpc>
            <a:spcBef>
              <a:spcPct val="0"/>
            </a:spcBef>
            <a:spcAft>
              <a:spcPct val="15000"/>
            </a:spcAft>
            <a:buChar char="•"/>
          </a:pPr>
          <a:endParaRPr lang="es-ES_tradnl" sz="1600" kern="1200" dirty="0"/>
        </a:p>
        <a:p>
          <a:pPr marL="228600" lvl="1" indent="-228600" algn="l" defTabSz="1022350">
            <a:lnSpc>
              <a:spcPct val="90000"/>
            </a:lnSpc>
            <a:spcBef>
              <a:spcPct val="0"/>
            </a:spcBef>
            <a:spcAft>
              <a:spcPct val="15000"/>
            </a:spcAft>
            <a:buChar char="•"/>
          </a:pPr>
          <a:endParaRPr lang="es-ES_tradnl" sz="2300" kern="1200" dirty="0"/>
        </a:p>
      </dsp:txBody>
      <dsp:txXfrm>
        <a:off x="5268627" y="330195"/>
        <a:ext cx="4788544" cy="33623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61E87-DD2A-D345-ACA2-587A60CF1F00}" type="datetimeFigureOut">
              <a:rPr lang="es-ES_tradnl" smtClean="0"/>
              <a:t>21/01/2020</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6AD3-07A4-3A4D-BA38-0F3027748837}" type="slidenum">
              <a:rPr lang="es-ES_tradnl" smtClean="0"/>
              <a:t>‹Nº›</a:t>
            </a:fld>
            <a:endParaRPr lang="es-ES_tradnl" dirty="0"/>
          </a:p>
        </p:txBody>
      </p:sp>
    </p:spTree>
    <p:extLst>
      <p:ext uri="{BB962C8B-B14F-4D97-AF65-F5344CB8AC3E}">
        <p14:creationId xmlns:p14="http://schemas.microsoft.com/office/powerpoint/2010/main" val="116192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241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png"/><Relationship Id="rId5" Type="http://schemas.openxmlformats.org/officeDocument/2006/relationships/diagramColors" Target="../diagrams/colors3.xml"/><Relationship Id="rId10" Type="http://schemas.openxmlformats.org/officeDocument/2006/relationships/image" Target="../media/image1.png"/><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3016547"/>
            <a:ext cx="10058400" cy="1216152"/>
          </a:xfrm>
        </p:spPr>
        <p:txBody>
          <a:bodyPr>
            <a:noAutofit/>
          </a:bodyPr>
          <a:lstStyle/>
          <a:p>
            <a:pPr algn="ctr"/>
            <a:r>
              <a:rPr lang="es-ES_tradnl" sz="2000" b="1" dirty="0"/>
              <a:t>TEMA: </a:t>
            </a:r>
            <a:r>
              <a:rPr lang="es-ES_tradnl" sz="1900" b="1" cap="all" spc="200" dirty="0">
                <a:solidFill>
                  <a:schemeClr val="tx2"/>
                </a:solidFill>
                <a:ea typeface="+mn-ea"/>
                <a:cs typeface="+mn-cs"/>
              </a:rPr>
              <a:t>“</a:t>
            </a:r>
            <a:r>
              <a:rPr lang="es-MX" sz="1900" b="1" cap="all" spc="200" dirty="0">
                <a:solidFill>
                  <a:schemeClr val="tx2"/>
                </a:solidFill>
                <a:ea typeface="+mn-ea"/>
                <a:cs typeface="+mn-cs"/>
              </a:rPr>
              <a:t>RECUPERACIÓN Y PUESTA A PUNTO DEL BANCO DE PRUEBAS NORMALIZADO PARA LA DETERMINACIÓN DE CONDUCTIVIDAD TÉRMICA EN BLOQUES DE DIFERENTES MATERIALES</a:t>
            </a:r>
            <a:r>
              <a:rPr lang="es-ES_tradnl" sz="1900" b="1" cap="all" spc="200" dirty="0">
                <a:solidFill>
                  <a:schemeClr val="tx2"/>
                </a:solidFill>
                <a:ea typeface="+mn-ea"/>
                <a:cs typeface="+mn-cs"/>
              </a:rPr>
              <a:t>.” </a:t>
            </a:r>
          </a:p>
        </p:txBody>
      </p:sp>
      <p:sp>
        <p:nvSpPr>
          <p:cNvPr id="3" name="Subtítulo 2"/>
          <p:cNvSpPr>
            <a:spLocks noGrp="1"/>
          </p:cNvSpPr>
          <p:nvPr>
            <p:ph type="subTitle" idx="1"/>
          </p:nvPr>
        </p:nvSpPr>
        <p:spPr>
          <a:xfrm>
            <a:off x="1100051" y="4455620"/>
            <a:ext cx="10058400" cy="1878851"/>
          </a:xfrm>
        </p:spPr>
        <p:txBody>
          <a:bodyPr>
            <a:normAutofit fontScale="77500" lnSpcReduction="20000"/>
          </a:bodyPr>
          <a:lstStyle/>
          <a:p>
            <a:r>
              <a:rPr lang="es-ES_tradnl" b="1" dirty="0"/>
              <a:t>AUTORES:</a:t>
            </a:r>
          </a:p>
          <a:p>
            <a:r>
              <a:rPr lang="es-ES_tradnl" b="1" dirty="0"/>
              <a:t>	Sandoval CORAL, ESTEBAN ALFONSO</a:t>
            </a:r>
          </a:p>
          <a:p>
            <a:r>
              <a:rPr lang="es-ES_tradnl" b="1" dirty="0"/>
              <a:t>	Jirón Peñaherrera, v</a:t>
            </a:r>
            <a:r>
              <a:rPr lang="es-EC" b="1" dirty="0"/>
              <a:t>í</a:t>
            </a:r>
            <a:r>
              <a:rPr lang="es-ES_tradnl" b="1" dirty="0" err="1"/>
              <a:t>ctor</a:t>
            </a:r>
            <a:r>
              <a:rPr lang="es-ES_tradnl" b="1" dirty="0"/>
              <a:t> </a:t>
            </a:r>
            <a:r>
              <a:rPr lang="es-ES_tradnl" b="1" dirty="0" err="1"/>
              <a:t>manuel</a:t>
            </a:r>
            <a:endParaRPr lang="es-ES_tradnl" b="1" dirty="0"/>
          </a:p>
          <a:p>
            <a:r>
              <a:rPr lang="es-ES_tradnl" b="1" dirty="0"/>
              <a:t>DIRECTOR:</a:t>
            </a:r>
          </a:p>
          <a:p>
            <a:r>
              <a:rPr lang="es-ES_tradnl" b="1" dirty="0"/>
              <a:t>	</a:t>
            </a:r>
            <a:r>
              <a:rPr lang="es-ES_tradnl" b="1" dirty="0" err="1"/>
              <a:t>P</a:t>
            </a:r>
            <a:r>
              <a:rPr lang="es-ES_tradnl" b="1" cap="none" dirty="0" err="1"/>
              <a:t>h</a:t>
            </a:r>
            <a:r>
              <a:rPr lang="es-ES_tradnl" b="1" dirty="0" err="1"/>
              <a:t>d</a:t>
            </a:r>
            <a:r>
              <a:rPr lang="es-ES_tradnl" b="1" dirty="0"/>
              <a:t>. Goyos PÉREZ, LEONARDO</a:t>
            </a:r>
          </a:p>
          <a:p>
            <a:endParaRPr lang="es-ES_tradnl"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229" y="0"/>
            <a:ext cx="8790675" cy="2361832"/>
          </a:xfrm>
          <a:prstGeom prst="rect">
            <a:avLst/>
          </a:prstGeom>
        </p:spPr>
      </p:pic>
      <p:sp>
        <p:nvSpPr>
          <p:cNvPr id="5" name="Rectángulo 4"/>
          <p:cNvSpPr/>
          <p:nvPr/>
        </p:nvSpPr>
        <p:spPr>
          <a:xfrm>
            <a:off x="2278966" y="2361832"/>
            <a:ext cx="8440616" cy="830997"/>
          </a:xfrm>
          <a:prstGeom prst="rect">
            <a:avLst/>
          </a:prstGeom>
        </p:spPr>
        <p:txBody>
          <a:bodyPr wrap="square">
            <a:spAutoFit/>
          </a:bodyPr>
          <a:lstStyle/>
          <a:p>
            <a:pPr algn="ctr"/>
            <a:r>
              <a:rPr lang="es-ES_tradnl" sz="2400" dirty="0"/>
              <a:t>DEPARTAMENTO DE CIENCIAS DE LA ENERGÍA Y MECÁNICA CARRERA DE INGENIERÍA MECÁNICA </a:t>
            </a:r>
            <a:r>
              <a:rPr lang="es-ES_tradnl" dirty="0">
                <a:latin typeface="Times New Roman" charset="0"/>
                <a:ea typeface="Calibri" charset="0"/>
              </a:rPr>
              <a:t>.”</a:t>
            </a:r>
            <a:r>
              <a:rPr lang="es-ES_tradnl" dirty="0"/>
              <a:t> </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204" y="4455621"/>
            <a:ext cx="2292378" cy="1878851"/>
          </a:xfrm>
          <a:prstGeom prst="rect">
            <a:avLst/>
          </a:prstGeom>
        </p:spPr>
      </p:pic>
    </p:spTree>
    <p:extLst>
      <p:ext uri="{BB962C8B-B14F-4D97-AF65-F5344CB8AC3E}">
        <p14:creationId xmlns:p14="http://schemas.microsoft.com/office/powerpoint/2010/main" val="190299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169206"/>
            <a:ext cx="10058400" cy="1450757"/>
          </a:xfrm>
        </p:spPr>
        <p:txBody>
          <a:bodyPr/>
          <a:lstStyle/>
          <a:p>
            <a:r>
              <a:rPr lang="es-ES_tradnl" dirty="0"/>
              <a:t>4.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3" name="Marcador de contenido 2">
            <a:extLst>
              <a:ext uri="{FF2B5EF4-FFF2-40B4-BE49-F238E27FC236}">
                <a16:creationId xmlns:a16="http://schemas.microsoft.com/office/drawing/2014/main" id="{B73260E5-C3BF-48D5-9C8F-04715AB36BAC}"/>
              </a:ext>
            </a:extLst>
          </p:cNvPr>
          <p:cNvSpPr>
            <a:spLocks noGrp="1"/>
          </p:cNvSpPr>
          <p:nvPr>
            <p:ph idx="1"/>
          </p:nvPr>
        </p:nvSpPr>
        <p:spPr>
          <a:xfrm>
            <a:off x="1027611" y="1789168"/>
            <a:ext cx="10058400" cy="4445377"/>
          </a:xfrm>
        </p:spPr>
        <p:txBody>
          <a:bodyPr>
            <a:normAutofit/>
          </a:bodyPr>
          <a:lstStyle/>
          <a:p>
            <a:pPr marL="0" indent="0">
              <a:buNone/>
            </a:pPr>
            <a:endParaRPr lang="es-EC" sz="2800" dirty="0"/>
          </a:p>
          <a:p>
            <a:pPr>
              <a:buFont typeface="Wingdings" panose="05000000000000000000" pitchFamily="2" charset="2"/>
              <a:buChar char="v"/>
            </a:pPr>
            <a:endParaRPr lang="es-EC" sz="2800" dirty="0"/>
          </a:p>
          <a:p>
            <a:pPr>
              <a:buFont typeface="Wingdings" panose="05000000000000000000" pitchFamily="2" charset="2"/>
              <a:buChar char="v"/>
            </a:pPr>
            <a:endParaRPr lang="es-EC" sz="2800" dirty="0"/>
          </a:p>
          <a:p>
            <a:pPr marL="0" indent="0">
              <a:buNone/>
            </a:pPr>
            <a:endParaRPr lang="es-EC"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056" y="1985663"/>
            <a:ext cx="2990196" cy="2242647"/>
          </a:xfrm>
          <a:prstGeom prst="rect">
            <a:avLst/>
          </a:prstGeom>
        </p:spPr>
      </p:pic>
      <p:sp>
        <p:nvSpPr>
          <p:cNvPr id="6" name="Rectángulo 5"/>
          <p:cNvSpPr/>
          <p:nvPr/>
        </p:nvSpPr>
        <p:spPr>
          <a:xfrm>
            <a:off x="2528540" y="1685190"/>
            <a:ext cx="1671227" cy="369332"/>
          </a:xfrm>
          <a:prstGeom prst="rect">
            <a:avLst/>
          </a:prstGeom>
        </p:spPr>
        <p:txBody>
          <a:bodyPr wrap="none">
            <a:spAutoFit/>
          </a:bodyPr>
          <a:lstStyle/>
          <a:p>
            <a:r>
              <a:rPr lang="es-ES_tradnl" dirty="0"/>
              <a:t>ESTADO PREVIO</a:t>
            </a:r>
            <a:endParaRPr lang="es-CO" dirty="0"/>
          </a:p>
        </p:txBody>
      </p:sp>
      <p:sp>
        <p:nvSpPr>
          <p:cNvPr id="10" name="Rectángulo 9"/>
          <p:cNvSpPr/>
          <p:nvPr/>
        </p:nvSpPr>
        <p:spPr>
          <a:xfrm>
            <a:off x="8213524" y="1735540"/>
            <a:ext cx="1715341" cy="369332"/>
          </a:xfrm>
          <a:prstGeom prst="rect">
            <a:avLst/>
          </a:prstGeom>
        </p:spPr>
        <p:txBody>
          <a:bodyPr wrap="none">
            <a:spAutoFit/>
          </a:bodyPr>
          <a:lstStyle/>
          <a:p>
            <a:r>
              <a:rPr lang="es-ES_tradnl" dirty="0"/>
              <a:t>ESTADO ACTUAL</a:t>
            </a:r>
            <a:endParaRPr lang="es-CO" dirty="0"/>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348" y="4216263"/>
            <a:ext cx="3056751" cy="2292563"/>
          </a:xfrm>
          <a:prstGeom prst="rect">
            <a:avLst/>
          </a:prstGeom>
        </p:spPr>
      </p:pic>
      <p:sp>
        <p:nvSpPr>
          <p:cNvPr id="12" name="Flecha derecha 11"/>
          <p:cNvSpPr/>
          <p:nvPr/>
        </p:nvSpPr>
        <p:spPr>
          <a:xfrm>
            <a:off x="5681950" y="3722254"/>
            <a:ext cx="1145310" cy="785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2465" y="2104872"/>
            <a:ext cx="3837458" cy="4216263"/>
          </a:xfrm>
          <a:prstGeom prst="rect">
            <a:avLst/>
          </a:prstGeom>
        </p:spPr>
      </p:pic>
    </p:spTree>
    <p:extLst>
      <p:ext uri="{BB962C8B-B14F-4D97-AF65-F5344CB8AC3E}">
        <p14:creationId xmlns:p14="http://schemas.microsoft.com/office/powerpoint/2010/main" val="12460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Parámetros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2055024" y="1853365"/>
            <a:ext cx="1459182" cy="523220"/>
          </a:xfrm>
          <a:prstGeom prst="rect">
            <a:avLst/>
          </a:prstGeom>
        </p:spPr>
        <p:txBody>
          <a:bodyPr wrap="none">
            <a:spAutoFit/>
          </a:bodyPr>
          <a:lstStyle/>
          <a:p>
            <a:r>
              <a:rPr lang="es-ES_tradnl" sz="2800" dirty="0"/>
              <a:t>Foco frío</a:t>
            </a:r>
            <a:endParaRPr lang="es-CO" sz="2800" dirty="0"/>
          </a:p>
        </p:txBody>
      </p:sp>
      <p:graphicFrame>
        <p:nvGraphicFramePr>
          <p:cNvPr id="6" name="Tabla 5"/>
          <p:cNvGraphicFramePr>
            <a:graphicFrameLocks noGrp="1"/>
          </p:cNvGraphicFramePr>
          <p:nvPr>
            <p:extLst>
              <p:ext uri="{D42A27DB-BD31-4B8C-83A1-F6EECF244321}">
                <p14:modId xmlns:p14="http://schemas.microsoft.com/office/powerpoint/2010/main" val="640606669"/>
              </p:ext>
            </p:extLst>
          </p:nvPr>
        </p:nvGraphicFramePr>
        <p:xfrm>
          <a:off x="2457766" y="2450473"/>
          <a:ext cx="7384703" cy="3759202"/>
        </p:xfrm>
        <a:graphic>
          <a:graphicData uri="http://schemas.openxmlformats.org/drawingml/2006/table">
            <a:tbl>
              <a:tblPr firstRow="1" firstCol="1" bandRow="1">
                <a:tableStyleId>{3B4B98B0-60AC-42C2-AFA5-B58CD77FA1E5}</a:tableStyleId>
              </a:tblPr>
              <a:tblGrid>
                <a:gridCol w="3811936">
                  <a:extLst>
                    <a:ext uri="{9D8B030D-6E8A-4147-A177-3AD203B41FA5}">
                      <a16:colId xmlns:a16="http://schemas.microsoft.com/office/drawing/2014/main" val="3636630613"/>
                    </a:ext>
                  </a:extLst>
                </a:gridCol>
                <a:gridCol w="3572767">
                  <a:extLst>
                    <a:ext uri="{9D8B030D-6E8A-4147-A177-3AD203B41FA5}">
                      <a16:colId xmlns:a16="http://schemas.microsoft.com/office/drawing/2014/main" val="2783564888"/>
                    </a:ext>
                  </a:extLst>
                </a:gridCol>
              </a:tblGrid>
              <a:tr h="531911">
                <a:tc>
                  <a:txBody>
                    <a:bodyPr/>
                    <a:lstStyle/>
                    <a:p>
                      <a:pPr algn="ctr">
                        <a:lnSpc>
                          <a:spcPct val="115000"/>
                        </a:lnSpc>
                        <a:spcAft>
                          <a:spcPts val="0"/>
                        </a:spcAft>
                      </a:pPr>
                      <a:r>
                        <a:rPr lang="es-419" sz="2400" i="1" dirty="0">
                          <a:effectLst/>
                        </a:rPr>
                        <a:t>PARÁMETRO</a:t>
                      </a:r>
                      <a:endParaRPr lang="es-CO" sz="2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2400" i="1" dirty="0">
                          <a:effectLst/>
                        </a:rPr>
                        <a:t>VALOR</a:t>
                      </a:r>
                      <a:endParaRPr lang="es-CO" sz="2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7131411"/>
                  </a:ext>
                </a:extLst>
              </a:tr>
              <a:tr h="531911">
                <a:tc>
                  <a:txBody>
                    <a:bodyPr/>
                    <a:lstStyle/>
                    <a:p>
                      <a:pPr algn="ctr">
                        <a:lnSpc>
                          <a:spcPct val="115000"/>
                        </a:lnSpc>
                        <a:spcAft>
                          <a:spcPts val="0"/>
                        </a:spcAft>
                      </a:pPr>
                      <a:r>
                        <a:rPr lang="es-419" sz="1800" dirty="0">
                          <a:effectLst/>
                        </a:rPr>
                        <a:t>Temperatura del fluido</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1800">
                          <a:effectLst/>
                        </a:rPr>
                        <a:t>3 °C - +18°C</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7974144"/>
                  </a:ext>
                </a:extLst>
              </a:tr>
              <a:tr h="531911">
                <a:tc>
                  <a:txBody>
                    <a:bodyPr/>
                    <a:lstStyle/>
                    <a:p>
                      <a:pPr algn="ctr">
                        <a:lnSpc>
                          <a:spcPct val="115000"/>
                        </a:lnSpc>
                        <a:spcAft>
                          <a:spcPts val="0"/>
                        </a:spcAft>
                      </a:pPr>
                      <a:r>
                        <a:rPr lang="es-419" sz="1800" dirty="0">
                          <a:effectLst/>
                        </a:rPr>
                        <a:t>Volumen del tanque reservorio</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1800" dirty="0">
                          <a:effectLst/>
                        </a:rPr>
                        <a:t>16 [gal]</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8121220"/>
                  </a:ext>
                </a:extLst>
              </a:tr>
              <a:tr h="1099647">
                <a:tc>
                  <a:txBody>
                    <a:bodyPr/>
                    <a:lstStyle/>
                    <a:p>
                      <a:pPr algn="ctr">
                        <a:lnSpc>
                          <a:spcPct val="115000"/>
                        </a:lnSpc>
                        <a:spcAft>
                          <a:spcPts val="0"/>
                        </a:spcAft>
                      </a:pPr>
                      <a:r>
                        <a:rPr lang="es-419" sz="1800" dirty="0">
                          <a:effectLst/>
                        </a:rPr>
                        <a:t>Material de tanque</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1800" dirty="0">
                          <a:effectLst/>
                        </a:rPr>
                        <a:t>Polietileno de alta densidad (HDPE)</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925636"/>
                  </a:ext>
                </a:extLst>
              </a:tr>
              <a:tr h="531911">
                <a:tc>
                  <a:txBody>
                    <a:bodyPr/>
                    <a:lstStyle/>
                    <a:p>
                      <a:pPr algn="ctr">
                        <a:lnSpc>
                          <a:spcPct val="115000"/>
                        </a:lnSpc>
                        <a:spcAft>
                          <a:spcPts val="0"/>
                        </a:spcAft>
                      </a:pPr>
                      <a:r>
                        <a:rPr lang="es-419" sz="1800">
                          <a:effectLst/>
                        </a:rPr>
                        <a:t>Unidad condensadora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1800" dirty="0">
                          <a:effectLst/>
                        </a:rPr>
                        <a:t>1 [HP]</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383235"/>
                  </a:ext>
                </a:extLst>
              </a:tr>
              <a:tr h="531911">
                <a:tc>
                  <a:txBody>
                    <a:bodyPr/>
                    <a:lstStyle/>
                    <a:p>
                      <a:pPr algn="ctr">
                        <a:lnSpc>
                          <a:spcPct val="115000"/>
                        </a:lnSpc>
                        <a:spcAft>
                          <a:spcPts val="0"/>
                        </a:spcAft>
                      </a:pPr>
                      <a:r>
                        <a:rPr lang="es-419" sz="1800">
                          <a:effectLst/>
                        </a:rPr>
                        <a:t>Refrigerante</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419" sz="1800" dirty="0">
                          <a:effectLst/>
                        </a:rPr>
                        <a:t>R-</a:t>
                      </a:r>
                      <a:r>
                        <a:rPr lang="en-US" sz="1800" dirty="0">
                          <a:effectLst/>
                        </a:rPr>
                        <a:t>404A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415119"/>
                  </a:ext>
                </a:extLst>
              </a:tr>
            </a:tbl>
          </a:graphicData>
        </a:graphic>
      </p:graphicFrame>
    </p:spTree>
    <p:extLst>
      <p:ext uri="{BB962C8B-B14F-4D97-AF65-F5344CB8AC3E}">
        <p14:creationId xmlns:p14="http://schemas.microsoft.com/office/powerpoint/2010/main" val="240707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7" name="Rectángulo 6"/>
          <p:cNvSpPr/>
          <p:nvPr/>
        </p:nvSpPr>
        <p:spPr>
          <a:xfrm>
            <a:off x="1578607" y="1912901"/>
            <a:ext cx="2001958" cy="400110"/>
          </a:xfrm>
          <a:prstGeom prst="rect">
            <a:avLst/>
          </a:prstGeom>
        </p:spPr>
        <p:txBody>
          <a:bodyPr wrap="none">
            <a:spAutoFit/>
          </a:bodyPr>
          <a:lstStyle/>
          <a:p>
            <a:r>
              <a:rPr lang="es-ES_tradnl" sz="2000" dirty="0"/>
              <a:t>Cálculo de caudal</a:t>
            </a:r>
            <a:endParaRPr lang="es-CO" sz="2000" dirty="0"/>
          </a:p>
        </p:txBody>
      </p:sp>
      <p:sp>
        <p:nvSpPr>
          <p:cNvPr id="10" name="Rectángulo 9"/>
          <p:cNvSpPr/>
          <p:nvPr/>
        </p:nvSpPr>
        <p:spPr>
          <a:xfrm>
            <a:off x="1809516" y="2364407"/>
            <a:ext cx="4218975" cy="400110"/>
          </a:xfrm>
          <a:prstGeom prst="rect">
            <a:avLst/>
          </a:prstGeom>
        </p:spPr>
        <p:txBody>
          <a:bodyPr wrap="none">
            <a:spAutoFit/>
          </a:bodyPr>
          <a:lstStyle/>
          <a:p>
            <a:r>
              <a:rPr lang="es-ES_tradnl" sz="2000" dirty="0">
                <a:latin typeface="+mj-lt"/>
              </a:rPr>
              <a:t>Se realizó un balance energético entre:</a:t>
            </a:r>
            <a:endParaRPr lang="es-CO" sz="2000" dirty="0">
              <a:latin typeface="+mj-lt"/>
            </a:endParaRPr>
          </a:p>
        </p:txBody>
      </p:sp>
      <mc:AlternateContent xmlns:mc="http://schemas.openxmlformats.org/markup-compatibility/2006" xmlns:a14="http://schemas.microsoft.com/office/drawing/2010/main">
        <mc:Choice Requires="a14">
          <p:sp>
            <p:nvSpPr>
              <p:cNvPr id="12" name="Rectángulo 11"/>
              <p:cNvSpPr/>
              <p:nvPr/>
            </p:nvSpPr>
            <p:spPr>
              <a:xfrm>
                <a:off x="4895960" y="2808766"/>
                <a:ext cx="2511713" cy="408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a:latin typeface="Cambria Math" panose="02040503050406030204" pitchFamily="18" charset="0"/>
                            </a:rPr>
                          </m:ctrlPr>
                        </m:sSubPr>
                        <m:e>
                          <m:acc>
                            <m:accPr>
                              <m:chr m:val="̇"/>
                              <m:ctrlPr>
                                <a:rPr lang="es-CO" i="1">
                                  <a:latin typeface="Cambria Math" panose="02040503050406030204" pitchFamily="18" charset="0"/>
                                </a:rPr>
                              </m:ctrlPr>
                            </m:accPr>
                            <m:e>
                              <m:r>
                                <a:rPr lang="es-CO" i="1">
                                  <a:latin typeface="Cambria Math" panose="02040503050406030204" pitchFamily="18" charset="0"/>
                                </a:rPr>
                                <m:t>𝑄</m:t>
                              </m:r>
                            </m:e>
                          </m:acc>
                        </m:e>
                        <m:sub>
                          <m:r>
                            <a:rPr lang="es-CO" i="1">
                              <a:latin typeface="Cambria Math" panose="02040503050406030204" pitchFamily="18" charset="0"/>
                            </a:rPr>
                            <m:t>𝑓𝑜𝑐𝑜𝑓𝑟</m:t>
                          </m:r>
                          <m:r>
                            <a:rPr lang="es-CO" i="0">
                              <a:latin typeface="Cambria Math" panose="02040503050406030204" pitchFamily="18" charset="0"/>
                            </a:rPr>
                            <m:t>í</m:t>
                          </m:r>
                          <m:r>
                            <a:rPr lang="es-CO" i="1">
                              <a:latin typeface="Cambria Math" panose="02040503050406030204" pitchFamily="18" charset="0"/>
                            </a:rPr>
                            <m:t>𝑜</m:t>
                          </m:r>
                        </m:sub>
                      </m:sSub>
                      <m:r>
                        <a:rPr lang="es-CO" i="0">
                          <a:latin typeface="Cambria Math" panose="02040503050406030204" pitchFamily="18" charset="0"/>
                        </a:rPr>
                        <m:t>=</m:t>
                      </m:r>
                      <m:sSub>
                        <m:sSubPr>
                          <m:ctrlPr>
                            <a:rPr lang="es-CO" i="1">
                              <a:latin typeface="Cambria Math" panose="02040503050406030204" pitchFamily="18" charset="0"/>
                            </a:rPr>
                          </m:ctrlPr>
                        </m:sSubPr>
                        <m:e>
                          <m:acc>
                            <m:accPr>
                              <m:chr m:val="̇"/>
                              <m:ctrlPr>
                                <a:rPr lang="es-CO" i="1">
                                  <a:latin typeface="Cambria Math" panose="02040503050406030204" pitchFamily="18" charset="0"/>
                                </a:rPr>
                              </m:ctrlPr>
                            </m:accPr>
                            <m:e>
                              <m:r>
                                <a:rPr lang="es-CO" i="1">
                                  <a:latin typeface="Cambria Math" panose="02040503050406030204" pitchFamily="18" charset="0"/>
                                </a:rPr>
                                <m:t>𝑄</m:t>
                              </m:r>
                            </m:e>
                          </m:acc>
                        </m:e>
                        <m:sub>
                          <m:r>
                            <a:rPr lang="es-CO" i="1">
                              <a:latin typeface="Cambria Math" panose="02040503050406030204" pitchFamily="18" charset="0"/>
                            </a:rPr>
                            <m:t>𝑟𝑒𝑠𝑖𝑠𝑡𝑒𝑛𝑐𝑖𝑎</m:t>
                          </m:r>
                        </m:sub>
                      </m:sSub>
                    </m:oMath>
                  </m:oMathPara>
                </a14:m>
                <a:endParaRPr lang="es-CO" dirty="0"/>
              </a:p>
            </p:txBody>
          </p:sp>
        </mc:Choice>
        <mc:Fallback xmlns="">
          <p:sp>
            <p:nvSpPr>
              <p:cNvPr id="12" name="Rectángulo 11"/>
              <p:cNvSpPr>
                <a:spLocks noRot="1" noChangeAspect="1" noMove="1" noResize="1" noEditPoints="1" noAdjustHandles="1" noChangeArrowheads="1" noChangeShapeType="1" noTextEdit="1"/>
              </p:cNvSpPr>
              <p:nvPr/>
            </p:nvSpPr>
            <p:spPr>
              <a:xfrm>
                <a:off x="4895960" y="2808766"/>
                <a:ext cx="2511713" cy="408445"/>
              </a:xfrm>
              <a:prstGeom prst="rect">
                <a:avLst/>
              </a:prstGeom>
              <a:blipFill>
                <a:blip r:embed="rId4"/>
                <a:stretch>
                  <a:fillRect b="-746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107074" y="3290227"/>
                <a:ext cx="31675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a:latin typeface="Cambria Math" panose="02040503050406030204" pitchFamily="18" charset="0"/>
                        </a:rPr>
                        <m:t>1911.6</m:t>
                      </m:r>
                      <m:r>
                        <a:rPr lang="es-CO" i="0">
                          <a:latin typeface="Cambria Math" panose="02040503050406030204" pitchFamily="18" charset="0"/>
                        </a:rPr>
                        <m:t>=</m:t>
                      </m:r>
                      <m:acc>
                        <m:accPr>
                          <m:chr m:val="̇"/>
                          <m:ctrlPr>
                            <a:rPr lang="es-CO" i="1">
                              <a:latin typeface="Cambria Math" panose="02040503050406030204" pitchFamily="18" charset="0"/>
                            </a:rPr>
                          </m:ctrlPr>
                        </m:accPr>
                        <m:e>
                          <m:r>
                            <a:rPr lang="es-CO" i="1">
                              <a:latin typeface="Cambria Math" panose="02040503050406030204" pitchFamily="18" charset="0"/>
                            </a:rPr>
                            <m:t>𝑚</m:t>
                          </m:r>
                        </m:e>
                      </m:acc>
                      <m:r>
                        <a:rPr lang="es-CO" i="0">
                          <a:latin typeface="Cambria Math" panose="02040503050406030204" pitchFamily="18" charset="0"/>
                        </a:rPr>
                        <m:t>∗4.2084</m:t>
                      </m:r>
                      <m:r>
                        <a:rPr lang="es-CO" i="1">
                          <a:latin typeface="Cambria Math" panose="02040503050406030204" pitchFamily="18" charset="0"/>
                        </a:rPr>
                        <m:t>𝑥</m:t>
                      </m:r>
                      <m:sSup>
                        <m:sSupPr>
                          <m:ctrlPr>
                            <a:rPr lang="es-CO" i="1">
                              <a:latin typeface="Cambria Math" panose="02040503050406030204" pitchFamily="18" charset="0"/>
                            </a:rPr>
                          </m:ctrlPr>
                        </m:sSupPr>
                        <m:e>
                          <m:r>
                            <a:rPr lang="es-CO" i="0">
                              <a:latin typeface="Cambria Math" panose="02040503050406030204" pitchFamily="18" charset="0"/>
                            </a:rPr>
                            <m:t>10</m:t>
                          </m:r>
                        </m:e>
                        <m:sup>
                          <m:r>
                            <a:rPr lang="es-CO" i="0">
                              <a:latin typeface="Cambria Math" panose="02040503050406030204" pitchFamily="18" charset="0"/>
                            </a:rPr>
                            <m:t>3</m:t>
                          </m:r>
                        </m:sup>
                      </m:sSup>
                      <m:r>
                        <a:rPr lang="es-CO" i="0">
                          <a:latin typeface="Cambria Math" panose="02040503050406030204" pitchFamily="18" charset="0"/>
                        </a:rPr>
                        <m:t>∗3</m:t>
                      </m:r>
                    </m:oMath>
                  </m:oMathPara>
                </a14:m>
                <a:endParaRPr lang="es-CO" dirty="0"/>
              </a:p>
            </p:txBody>
          </p:sp>
        </mc:Choice>
        <mc:Fallback xmlns="">
          <p:sp>
            <p:nvSpPr>
              <p:cNvPr id="14" name="Rectángulo 13"/>
              <p:cNvSpPr>
                <a:spLocks noRot="1" noChangeAspect="1" noMove="1" noResize="1" noEditPoints="1" noAdjustHandles="1" noChangeArrowheads="1" noChangeShapeType="1" noTextEdit="1"/>
              </p:cNvSpPr>
              <p:nvPr/>
            </p:nvSpPr>
            <p:spPr>
              <a:xfrm>
                <a:off x="5107074" y="3290227"/>
                <a:ext cx="3167534" cy="369332"/>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182287" y="3659559"/>
                <a:ext cx="2508314"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CO" i="1">
                              <a:latin typeface="Cambria Math" panose="02040503050406030204" pitchFamily="18" charset="0"/>
                            </a:rPr>
                          </m:ctrlPr>
                        </m:accPr>
                        <m:e>
                          <m:sSub>
                            <m:sSubPr>
                              <m:ctrlPr>
                                <a:rPr lang="es-CO" i="1">
                                  <a:latin typeface="Cambria Math" panose="02040503050406030204" pitchFamily="18" charset="0"/>
                                </a:rPr>
                              </m:ctrlPr>
                            </m:sSubPr>
                            <m:e>
                              <m:r>
                                <a:rPr lang="es-CO" i="1">
                                  <a:latin typeface="Cambria Math" panose="02040503050406030204" pitchFamily="18" charset="0"/>
                                </a:rPr>
                                <m:t>𝑚</m:t>
                              </m:r>
                            </m:e>
                            <m:sub>
                              <m:r>
                                <a:rPr lang="es-CO" i="1">
                                  <a:latin typeface="Cambria Math" panose="02040503050406030204" pitchFamily="18" charset="0"/>
                                </a:rPr>
                                <m:t>𝑎𝑔𝑢𝑎</m:t>
                              </m:r>
                            </m:sub>
                          </m:sSub>
                        </m:e>
                      </m:acc>
                      <m:r>
                        <a:rPr lang="es-CO" i="0">
                          <a:latin typeface="Cambria Math" panose="02040503050406030204" pitchFamily="18" charset="0"/>
                        </a:rPr>
                        <m:t>=0.1514 </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r>
                                <a:rPr lang="es-CO" i="1">
                                  <a:latin typeface="Cambria Math" panose="02040503050406030204" pitchFamily="18" charset="0"/>
                                </a:rPr>
                                <m:t>𝑘𝑔</m:t>
                              </m:r>
                            </m:num>
                            <m:den>
                              <m:r>
                                <a:rPr lang="es-CO" i="1">
                                  <a:latin typeface="Cambria Math" panose="02040503050406030204" pitchFamily="18" charset="0"/>
                                </a:rPr>
                                <m:t>𝑠</m:t>
                              </m:r>
                            </m:den>
                          </m:f>
                          <m:r>
                            <a:rPr lang="es-CO" i="0">
                              <a:latin typeface="Cambria Math" panose="02040503050406030204" pitchFamily="18" charset="0"/>
                            </a:rPr>
                            <m:t> </m:t>
                          </m:r>
                        </m:e>
                      </m:d>
                      <m:r>
                        <a:rPr lang="es-CO" i="0">
                          <a:latin typeface="Cambria Math" panose="02040503050406030204" pitchFamily="18" charset="0"/>
                        </a:rPr>
                        <m:t> </m:t>
                      </m:r>
                    </m:oMath>
                  </m:oMathPara>
                </a14:m>
                <a:endParaRPr lang="es-CO" dirty="0"/>
              </a:p>
            </p:txBody>
          </p:sp>
        </mc:Choice>
        <mc:Fallback xmlns="">
          <p:sp>
            <p:nvSpPr>
              <p:cNvPr id="15" name="Rectángulo 14"/>
              <p:cNvSpPr>
                <a:spLocks noRot="1" noChangeAspect="1" noMove="1" noResize="1" noEditPoints="1" noAdjustHandles="1" noChangeArrowheads="1" noChangeShapeType="1" noTextEdit="1"/>
              </p:cNvSpPr>
              <p:nvPr/>
            </p:nvSpPr>
            <p:spPr>
              <a:xfrm>
                <a:off x="5182287" y="3659559"/>
                <a:ext cx="2508314" cy="708720"/>
              </a:xfrm>
              <a:prstGeom prst="rect">
                <a:avLst/>
              </a:prstGeom>
              <a:blipFill>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325458" y="4736264"/>
                <a:ext cx="5358838" cy="764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CO" i="1">
                              <a:latin typeface="Cambria Math" panose="02040503050406030204" pitchFamily="18" charset="0"/>
                            </a:rPr>
                          </m:ctrlPr>
                        </m:accPr>
                        <m:e>
                          <m:sSub>
                            <m:sSubPr>
                              <m:ctrlPr>
                                <a:rPr lang="es-CO" i="1">
                                  <a:latin typeface="Cambria Math" panose="02040503050406030204" pitchFamily="18" charset="0"/>
                                </a:rPr>
                              </m:ctrlPr>
                            </m:sSubPr>
                            <m:e>
                              <m:r>
                                <a:rPr lang="es-CO" i="1">
                                  <a:latin typeface="Cambria Math" panose="02040503050406030204" pitchFamily="18" charset="0"/>
                                </a:rPr>
                                <m:t>𝑄</m:t>
                              </m:r>
                            </m:e>
                            <m:sub>
                              <m:r>
                                <a:rPr lang="es-CO" i="1">
                                  <a:latin typeface="Cambria Math" panose="02040503050406030204" pitchFamily="18" charset="0"/>
                                </a:rPr>
                                <m:t>𝑎𝑔𝑢𝑎</m:t>
                              </m:r>
                            </m:sub>
                          </m:sSub>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acc>
                                    <m:accPr>
                                      <m:chr m:val="̇"/>
                                      <m:ctrlPr>
                                        <a:rPr lang="es-CO" i="1">
                                          <a:latin typeface="Cambria Math" panose="02040503050406030204" pitchFamily="18" charset="0"/>
                                        </a:rPr>
                                      </m:ctrlPr>
                                    </m:accPr>
                                    <m:e>
                                      <m:r>
                                        <a:rPr lang="es-CO" i="1">
                                          <a:latin typeface="Cambria Math" panose="02040503050406030204" pitchFamily="18" charset="0"/>
                                        </a:rPr>
                                        <m:t>𝑚</m:t>
                                      </m:r>
                                    </m:e>
                                  </m:acc>
                                </m:e>
                                <m:sub>
                                  <m:r>
                                    <a:rPr lang="es-CO" i="1">
                                      <a:latin typeface="Cambria Math" panose="02040503050406030204" pitchFamily="18" charset="0"/>
                                    </a:rPr>
                                    <m:t>𝑎𝑔𝑢𝑎</m:t>
                                  </m:r>
                                </m:sub>
                              </m:sSub>
                            </m:num>
                            <m:den>
                              <m:sSub>
                                <m:sSubPr>
                                  <m:ctrlPr>
                                    <a:rPr lang="es-CO" i="1">
                                      <a:latin typeface="Cambria Math" panose="02040503050406030204" pitchFamily="18" charset="0"/>
                                    </a:rPr>
                                  </m:ctrlPr>
                                </m:sSubPr>
                                <m:e>
                                  <m:r>
                                    <a:rPr lang="es-CO" i="1">
                                      <a:latin typeface="Cambria Math" panose="02040503050406030204" pitchFamily="18" charset="0"/>
                                    </a:rPr>
                                    <m:t>𝜌</m:t>
                                  </m:r>
                                </m:e>
                                <m:sub>
                                  <m:r>
                                    <a:rPr lang="es-CO" i="1">
                                      <a:latin typeface="Cambria Math" panose="02040503050406030204" pitchFamily="18" charset="0"/>
                                    </a:rPr>
                                    <m:t>𝑎𝑔𝑢𝑎</m:t>
                                  </m:r>
                                </m:sub>
                              </m:sSub>
                            </m:den>
                          </m:f>
                          <m:r>
                            <a:rPr lang="es-CO" i="0">
                              <a:latin typeface="Cambria Math" panose="02040503050406030204" pitchFamily="18" charset="0"/>
                            </a:rPr>
                            <m:t>=1.151</m:t>
                          </m:r>
                          <m:r>
                            <a:rPr lang="es-CO" i="1">
                              <a:latin typeface="Cambria Math" panose="02040503050406030204" pitchFamily="18" charset="0"/>
                            </a:rPr>
                            <m:t>𝑥</m:t>
                          </m:r>
                          <m:sSup>
                            <m:sSupPr>
                              <m:ctrlPr>
                                <a:rPr lang="es-CO" i="1">
                                  <a:latin typeface="Cambria Math" panose="02040503050406030204" pitchFamily="18" charset="0"/>
                                </a:rPr>
                              </m:ctrlPr>
                            </m:sSupPr>
                            <m:e>
                              <m:r>
                                <a:rPr lang="es-CO" i="0">
                                  <a:latin typeface="Cambria Math" panose="02040503050406030204" pitchFamily="18" charset="0"/>
                                </a:rPr>
                                <m:t>10</m:t>
                              </m:r>
                            </m:e>
                            <m:sup>
                              <m:r>
                                <a:rPr lang="es-CO" i="0">
                                  <a:latin typeface="Cambria Math" panose="02040503050406030204" pitchFamily="18" charset="0"/>
                                </a:rPr>
                                <m:t>−4</m:t>
                              </m:r>
                            </m:sup>
                          </m:sSup>
                          <m:r>
                            <a:rPr lang="es-CO" i="0">
                              <a:latin typeface="Cambria Math" panose="02040503050406030204" pitchFamily="18" charset="0"/>
                            </a:rPr>
                            <m:t> </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sSup>
                                    <m:sSupPr>
                                      <m:ctrlPr>
                                        <a:rPr lang="es-CO" i="1">
                                          <a:latin typeface="Cambria Math" panose="02040503050406030204" pitchFamily="18" charset="0"/>
                                        </a:rPr>
                                      </m:ctrlPr>
                                    </m:sSupPr>
                                    <m:e>
                                      <m:r>
                                        <a:rPr lang="es-CO" i="1">
                                          <a:latin typeface="Cambria Math" panose="02040503050406030204" pitchFamily="18" charset="0"/>
                                        </a:rPr>
                                        <m:t>𝑚</m:t>
                                      </m:r>
                                    </m:e>
                                    <m:sup>
                                      <m:r>
                                        <a:rPr lang="es-CO" i="0">
                                          <a:latin typeface="Cambria Math" panose="02040503050406030204" pitchFamily="18" charset="0"/>
                                        </a:rPr>
                                        <m:t>3</m:t>
                                      </m:r>
                                    </m:sup>
                                  </m:sSup>
                                </m:num>
                                <m:den>
                                  <m:r>
                                    <a:rPr lang="es-CO" i="1">
                                      <a:latin typeface="Cambria Math" panose="02040503050406030204" pitchFamily="18" charset="0"/>
                                    </a:rPr>
                                    <m:t>𝑠</m:t>
                                  </m:r>
                                </m:den>
                              </m:f>
                              <m:r>
                                <a:rPr lang="es-CO" i="0">
                                  <a:latin typeface="Cambria Math" panose="02040503050406030204" pitchFamily="18" charset="0"/>
                                </a:rPr>
                                <m:t> </m:t>
                              </m:r>
                            </m:e>
                          </m:d>
                          <m:r>
                            <a:rPr lang="es-CO" i="0">
                              <a:latin typeface="Cambria Math" panose="02040503050406030204" pitchFamily="18" charset="0"/>
                            </a:rPr>
                            <m:t>=0.545</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sSup>
                                    <m:sSupPr>
                                      <m:ctrlPr>
                                        <a:rPr lang="es-CO" i="1">
                                          <a:latin typeface="Cambria Math" panose="02040503050406030204" pitchFamily="18" charset="0"/>
                                        </a:rPr>
                                      </m:ctrlPr>
                                    </m:sSupPr>
                                    <m:e>
                                      <m:r>
                                        <a:rPr lang="es-CO" i="1">
                                          <a:latin typeface="Cambria Math" panose="02040503050406030204" pitchFamily="18" charset="0"/>
                                        </a:rPr>
                                        <m:t>𝑚</m:t>
                                      </m:r>
                                    </m:e>
                                    <m:sup>
                                      <m:r>
                                        <a:rPr lang="es-CO" i="0">
                                          <a:latin typeface="Cambria Math" panose="02040503050406030204" pitchFamily="18" charset="0"/>
                                        </a:rPr>
                                        <m:t>3</m:t>
                                      </m:r>
                                    </m:sup>
                                  </m:sSup>
                                </m:num>
                                <m:den>
                                  <m:r>
                                    <a:rPr lang="es-CO" i="1">
                                      <a:latin typeface="Cambria Math" panose="02040503050406030204" pitchFamily="18" charset="0"/>
                                    </a:rPr>
                                    <m:t>h</m:t>
                                  </m:r>
                                </m:den>
                              </m:f>
                              <m:r>
                                <a:rPr lang="es-CO" i="0">
                                  <a:latin typeface="Cambria Math" panose="02040503050406030204" pitchFamily="18" charset="0"/>
                                </a:rPr>
                                <m:t> </m:t>
                              </m:r>
                            </m:e>
                          </m:d>
                          <m:r>
                            <a:rPr lang="es-CO" i="0">
                              <a:latin typeface="Cambria Math" panose="02040503050406030204" pitchFamily="18" charset="0"/>
                            </a:rPr>
                            <m:t> </m:t>
                          </m:r>
                        </m:e>
                      </m:acc>
                    </m:oMath>
                  </m:oMathPara>
                </a14:m>
                <a:endParaRPr lang="es-CO" dirty="0"/>
              </a:p>
            </p:txBody>
          </p:sp>
        </mc:Choice>
        <mc:Fallback xmlns="">
          <p:sp>
            <p:nvSpPr>
              <p:cNvPr id="16" name="Rectángulo 15"/>
              <p:cNvSpPr>
                <a:spLocks noRot="1" noChangeAspect="1" noMove="1" noResize="1" noEditPoints="1" noAdjustHandles="1" noChangeArrowheads="1" noChangeShapeType="1" noTextEdit="1"/>
              </p:cNvSpPr>
              <p:nvPr/>
            </p:nvSpPr>
            <p:spPr>
              <a:xfrm>
                <a:off x="4325458" y="4736264"/>
                <a:ext cx="5358838" cy="764697"/>
              </a:xfrm>
              <a:prstGeom prst="rect">
                <a:avLst/>
              </a:prstGeom>
              <a:blipFill>
                <a:blip r:embed="rId7"/>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413137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7" name="Rectángulo 6"/>
          <p:cNvSpPr/>
          <p:nvPr/>
        </p:nvSpPr>
        <p:spPr>
          <a:xfrm>
            <a:off x="2021952" y="1916821"/>
            <a:ext cx="1375056" cy="400110"/>
          </a:xfrm>
          <a:prstGeom prst="rect">
            <a:avLst/>
          </a:prstGeom>
        </p:spPr>
        <p:txBody>
          <a:bodyPr wrap="none">
            <a:spAutoFit/>
          </a:bodyPr>
          <a:lstStyle/>
          <a:p>
            <a:r>
              <a:rPr lang="es-ES_tradnl" sz="2000" dirty="0"/>
              <a:t>Evaporador</a:t>
            </a:r>
            <a:endParaRPr lang="es-CO" sz="2000" dirty="0"/>
          </a:p>
        </p:txBody>
      </p:sp>
      <mc:AlternateContent xmlns:mc="http://schemas.openxmlformats.org/markup-compatibility/2006" xmlns:a14="http://schemas.microsoft.com/office/drawing/2010/main">
        <mc:Choice Requires="a14">
          <p:sp>
            <p:nvSpPr>
              <p:cNvPr id="6" name="Rectángulo 5"/>
              <p:cNvSpPr/>
              <p:nvPr/>
            </p:nvSpPr>
            <p:spPr>
              <a:xfrm>
                <a:off x="4344773" y="2911700"/>
                <a:ext cx="3059107"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CO" i="1" smtClean="0">
                              <a:latin typeface="Cambria Math" panose="02040503050406030204" pitchFamily="18" charset="0"/>
                            </a:rPr>
                          </m:ctrlPr>
                        </m:accPr>
                        <m:e>
                          <m:sSub>
                            <m:sSubPr>
                              <m:ctrlPr>
                                <a:rPr lang="es-CO" i="1">
                                  <a:latin typeface="Cambria Math" panose="02040503050406030204" pitchFamily="18" charset="0"/>
                                </a:rPr>
                              </m:ctrlPr>
                            </m:sSubPr>
                            <m:e>
                              <m:r>
                                <a:rPr lang="es-CO" i="1">
                                  <a:latin typeface="Cambria Math" panose="02040503050406030204" pitchFamily="18" charset="0"/>
                                </a:rPr>
                                <m:t>𝑚</m:t>
                              </m:r>
                            </m:e>
                            <m:sub>
                              <m:r>
                                <a:rPr lang="es-CO" i="1">
                                  <a:latin typeface="Cambria Math" panose="02040503050406030204" pitchFamily="18" charset="0"/>
                                </a:rPr>
                                <m:t>𝑟𝑒𝑓</m:t>
                              </m:r>
                              <m:r>
                                <a:rPr lang="en-US" b="0" i="1" smtClean="0">
                                  <a:latin typeface="Cambria Math" panose="02040503050406030204" pitchFamily="18" charset="0"/>
                                </a:rPr>
                                <m:t>𝑟𝑖𝑔𝑒𝑟𝑎𝑛𝑡𝑒</m:t>
                              </m:r>
                            </m:sub>
                          </m:sSub>
                        </m:e>
                      </m:acc>
                      <m:r>
                        <a:rPr lang="es-CO" i="0">
                          <a:latin typeface="Cambria Math" panose="02040503050406030204" pitchFamily="18" charset="0"/>
                        </a:rPr>
                        <m:t>=0.222 </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r>
                                <a:rPr lang="es-CO" i="1">
                                  <a:latin typeface="Cambria Math" panose="02040503050406030204" pitchFamily="18" charset="0"/>
                                </a:rPr>
                                <m:t>𝑘𝑔</m:t>
                              </m:r>
                            </m:num>
                            <m:den>
                              <m:r>
                                <a:rPr lang="es-CO" i="1">
                                  <a:latin typeface="Cambria Math" panose="02040503050406030204" pitchFamily="18" charset="0"/>
                                </a:rPr>
                                <m:t>𝑠</m:t>
                              </m:r>
                            </m:den>
                          </m:f>
                        </m:e>
                      </m:d>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4344773" y="2911700"/>
                <a:ext cx="3059107" cy="708720"/>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4499752" y="2266508"/>
                <a:ext cx="2749151" cy="446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sSub>
                            <m:sSubPr>
                              <m:ctrlPr>
                                <a:rPr lang="es-CO" i="1">
                                  <a:latin typeface="Cambria Math" panose="02040503050406030204" pitchFamily="18" charset="0"/>
                                </a:rPr>
                              </m:ctrlPr>
                            </m:sSubPr>
                            <m:e>
                              <m:acc>
                                <m:accPr>
                                  <m:chr m:val="̇"/>
                                  <m:ctrlPr>
                                    <a:rPr lang="es-CO" i="1" smtClean="0">
                                      <a:latin typeface="Cambria Math" panose="02040503050406030204" pitchFamily="18" charset="0"/>
                                    </a:rPr>
                                  </m:ctrlPr>
                                </m:accPr>
                                <m:e>
                                  <m:r>
                                    <a:rPr lang="en-US" b="0" i="1" smtClean="0">
                                      <a:latin typeface="Cambria Math" panose="02040503050406030204" pitchFamily="18" charset="0"/>
                                    </a:rPr>
                                    <m:t>𝑄</m:t>
                                  </m:r>
                                </m:e>
                              </m:acc>
                            </m:e>
                            <m:sub>
                              <m:r>
                                <a:rPr lang="es-CO" i="1">
                                  <a:latin typeface="Cambria Math" panose="02040503050406030204" pitchFamily="18" charset="0"/>
                                </a:rPr>
                                <m:t>𝑒𝑛𝑡𝑟𝑎𝑑𝑎</m:t>
                              </m:r>
                            </m:sub>
                          </m:sSub>
                        </m:e>
                        <m:sub>
                          <m:r>
                            <a:rPr lang="es-CO" i="1">
                              <a:latin typeface="Cambria Math" panose="02040503050406030204" pitchFamily="18" charset="0"/>
                            </a:rPr>
                            <m:t>𝑟𝑒𝑓</m:t>
                          </m:r>
                        </m:sub>
                      </m:sSub>
                      <m:r>
                        <a:rPr lang="es-CO" i="0">
                          <a:latin typeface="Cambria Math" panose="02040503050406030204" pitchFamily="18" charset="0"/>
                        </a:rPr>
                        <m:t>=</m:t>
                      </m:r>
                      <m:sSub>
                        <m:sSubPr>
                          <m:ctrlPr>
                            <a:rPr lang="es-CO" i="1">
                              <a:latin typeface="Cambria Math" panose="02040503050406030204" pitchFamily="18" charset="0"/>
                            </a:rPr>
                          </m:ctrlPr>
                        </m:sSubPr>
                        <m:e>
                          <m:acc>
                            <m:accPr>
                              <m:chr m:val="̇"/>
                              <m:ctrlPr>
                                <a:rPr lang="es-CO" i="1" smtClean="0">
                                  <a:latin typeface="Cambria Math" panose="02040503050406030204" pitchFamily="18" charset="0"/>
                                </a:rPr>
                              </m:ctrlPr>
                            </m:accPr>
                            <m:e>
                              <m:r>
                                <a:rPr lang="en-US" b="0" i="1" smtClean="0">
                                  <a:latin typeface="Cambria Math" panose="02040503050406030204" pitchFamily="18" charset="0"/>
                                </a:rPr>
                                <m:t>𝑄</m:t>
                              </m:r>
                            </m:e>
                          </m:acc>
                        </m:e>
                        <m:sub>
                          <m:r>
                            <a:rPr lang="es-CO" i="1">
                              <a:latin typeface="Cambria Math" panose="02040503050406030204" pitchFamily="18" charset="0"/>
                            </a:rPr>
                            <m:t>𝑠𝑎𝑙𝑖𝑑</m:t>
                          </m:r>
                          <m:sSub>
                            <m:sSubPr>
                              <m:ctrlPr>
                                <a:rPr lang="es-CO" i="1">
                                  <a:latin typeface="Cambria Math" panose="02040503050406030204" pitchFamily="18" charset="0"/>
                                </a:rPr>
                              </m:ctrlPr>
                            </m:sSubPr>
                            <m:e>
                              <m:r>
                                <a:rPr lang="es-CO" i="1">
                                  <a:latin typeface="Cambria Math" panose="02040503050406030204" pitchFamily="18" charset="0"/>
                                </a:rPr>
                                <m:t>𝑎</m:t>
                              </m:r>
                            </m:e>
                            <m:sub>
                              <m:r>
                                <a:rPr lang="es-CO" i="1">
                                  <a:latin typeface="Cambria Math" panose="02040503050406030204" pitchFamily="18" charset="0"/>
                                </a:rPr>
                                <m:t>𝑎𝑔𝑢𝑎</m:t>
                              </m:r>
                            </m:sub>
                          </m:sSub>
                        </m:sub>
                      </m:sSub>
                    </m:oMath>
                  </m:oMathPara>
                </a14:m>
                <a:endParaRPr lang="es-CO" dirty="0"/>
              </a:p>
            </p:txBody>
          </p:sp>
        </mc:Choice>
        <mc:Fallback xmlns="">
          <p:sp>
            <p:nvSpPr>
              <p:cNvPr id="13" name="Rectángulo 12"/>
              <p:cNvSpPr>
                <a:spLocks noRot="1" noChangeAspect="1" noMove="1" noResize="1" noEditPoints="1" noAdjustHandles="1" noChangeArrowheads="1" noChangeShapeType="1" noTextEdit="1"/>
              </p:cNvSpPr>
              <p:nvPr/>
            </p:nvSpPr>
            <p:spPr>
              <a:xfrm>
                <a:off x="4499752" y="2266508"/>
                <a:ext cx="2749151" cy="446020"/>
              </a:xfrm>
              <a:prstGeom prst="rect">
                <a:avLst/>
              </a:prstGeom>
              <a:blipFill>
                <a:blip r:embed="rId5"/>
                <a:stretch>
                  <a:fillRect b="-6849"/>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2709480" y="3266060"/>
                <a:ext cx="6096000" cy="2283061"/>
              </a:xfrm>
              <a:prstGeom prst="rect">
                <a:avLst/>
              </a:prstGeom>
            </p:spPr>
            <p:txBody>
              <a:bodyPr>
                <a:spAutoFit/>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CO"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s-CO" i="1">
                                  <a:latin typeface="Cambria Math" panose="02040503050406030204" pitchFamily="18" charset="0"/>
                                  <a:ea typeface="Calibri" panose="020F0502020204030204" pitchFamily="34" charset="0"/>
                                  <a:cs typeface="Times New Roman" panose="02020603050405020304" pitchFamily="18" charset="0"/>
                                </a:rPr>
                              </m:ctrlPr>
                            </m:fPr>
                            <m:num>
                              <m:r>
                                <a:rPr lang="es-419" i="1">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s-CO"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𝑚</m:t>
                                      </m:r>
                                    </m:e>
                                    <m:sub>
                                      <m:r>
                                        <a:rPr lang="es-419" i="1">
                                          <a:latin typeface="Cambria Math" panose="02040503050406030204" pitchFamily="18" charset="0"/>
                                          <a:ea typeface="Calibri" panose="020F0502020204030204" pitchFamily="34" charset="0"/>
                                          <a:cs typeface="Times New Roman" panose="02020603050405020304" pitchFamily="18" charset="0"/>
                                        </a:rPr>
                                        <m:t>𝑟𝑒𝑓𝑟𝑖𝑔𝑒𝑟𝑎𝑛𝑡𝑒</m:t>
                                      </m:r>
                                    </m:sub>
                                  </m:sSub>
                                </m:e>
                              </m:acc>
                            </m:num>
                            <m:den>
                              <m:r>
                                <a:rPr lang="es-419" i="1">
                                  <a:latin typeface="Cambria Math" panose="02040503050406030204" pitchFamily="18" charset="0"/>
                                  <a:ea typeface="Times New Roman" panose="02020603050405020304" pitchFamily="18" charset="0"/>
                                  <a:cs typeface="Times New Roman" panose="02020603050405020304" pitchFamily="18" charset="0"/>
                                </a:rPr>
                                <m:t>𝜌</m:t>
                              </m:r>
                              <m:r>
                                <a:rPr lang="es-419" i="1">
                                  <a:latin typeface="Cambria Math" panose="02040503050406030204" pitchFamily="18" charset="0"/>
                                  <a:ea typeface="Times New Roman" panose="02020603050405020304" pitchFamily="18" charset="0"/>
                                  <a:cs typeface="Times New Roman" panose="02020603050405020304" pitchFamily="18" charset="0"/>
                                </a:rPr>
                                <m:t>∗</m:t>
                              </m:r>
                              <m:r>
                                <a:rPr lang="es-419" i="1">
                                  <a:latin typeface="Cambria Math" panose="02040503050406030204" pitchFamily="18" charset="0"/>
                                  <a:ea typeface="Times New Roman" panose="02020603050405020304" pitchFamily="18" charset="0"/>
                                  <a:cs typeface="Times New Roman" panose="02020603050405020304" pitchFamily="18" charset="0"/>
                                </a:rPr>
                                <m:t>𝑉𝑒𝑙𝑜𝑐𝑖𝑑𝑎𝑑</m:t>
                              </m:r>
                              <m:r>
                                <a:rPr lang="es-419" i="1">
                                  <a:latin typeface="Cambria Math" panose="02040503050406030204" pitchFamily="18" charset="0"/>
                                  <a:ea typeface="Times New Roman" panose="02020603050405020304" pitchFamily="18" charset="0"/>
                                  <a:cs typeface="Times New Roman" panose="02020603050405020304" pitchFamily="18" charset="0"/>
                                </a:rPr>
                                <m:t>∗</m:t>
                              </m:r>
                              <m:r>
                                <a:rPr lang="es-419" i="1">
                                  <a:latin typeface="Cambria Math" panose="02040503050406030204" pitchFamily="18" charset="0"/>
                                  <a:ea typeface="Times New Roman" panose="02020603050405020304" pitchFamily="18" charset="0"/>
                                  <a:cs typeface="Times New Roman" panose="02020603050405020304" pitchFamily="18" charset="0"/>
                                </a:rPr>
                                <m:t>𝜋</m:t>
                              </m:r>
                            </m:den>
                          </m:f>
                        </m:e>
                      </m:rad>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∅=5.809</m:t>
                      </m:r>
                      <m:r>
                        <a:rPr lang="es-419" i="1">
                          <a:latin typeface="Cambria Math" panose="02040503050406030204" pitchFamily="18" charset="0"/>
                          <a:ea typeface="Calibri" panose="020F0502020204030204" pitchFamily="34" charset="0"/>
                          <a:cs typeface="Times New Roman" panose="02020603050405020304" pitchFamily="18" charset="0"/>
                        </a:rPr>
                        <m:t>𝑥</m:t>
                      </m:r>
                      <m:sSup>
                        <m:sSupPr>
                          <m:ctrlPr>
                            <a:rPr lang="es-CO" i="1">
                              <a:latin typeface="Cambria Math" panose="02040503050406030204" pitchFamily="18" charset="0"/>
                              <a:ea typeface="Calibri" panose="020F0502020204030204" pitchFamily="34" charset="0"/>
                              <a:cs typeface="Times New Roman" panose="02020603050405020304" pitchFamily="18" charset="0"/>
                            </a:rPr>
                          </m:ctrlPr>
                        </m:sSupPr>
                        <m:e>
                          <m:r>
                            <a:rPr lang="es-419" i="1">
                              <a:latin typeface="Cambria Math" panose="02040503050406030204" pitchFamily="18" charset="0"/>
                              <a:ea typeface="Calibri" panose="020F0502020204030204" pitchFamily="34" charset="0"/>
                              <a:cs typeface="Times New Roman" panose="02020603050405020304" pitchFamily="18" charset="0"/>
                            </a:rPr>
                            <m:t>10</m:t>
                          </m:r>
                        </m:e>
                        <m:sup>
                          <m:r>
                            <a:rPr lang="es-419" i="1">
                              <a:latin typeface="Cambria Math" panose="02040503050406030204" pitchFamily="18" charset="0"/>
                              <a:ea typeface="Calibri" panose="020F0502020204030204" pitchFamily="34" charset="0"/>
                              <a:cs typeface="Times New Roman" panose="02020603050405020304" pitchFamily="18" charset="0"/>
                            </a:rPr>
                            <m:t>−3</m:t>
                          </m:r>
                        </m:sup>
                      </m:sSup>
                      <m:r>
                        <a:rPr lang="es-419"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s-CO" i="1">
                              <a:latin typeface="Cambria Math" panose="02040503050406030204" pitchFamily="18" charset="0"/>
                              <a:ea typeface="Calibri" panose="020F0502020204030204" pitchFamily="34" charset="0"/>
                              <a:cs typeface="Times New Roman" panose="02020603050405020304" pitchFamily="18" charset="0"/>
                            </a:rPr>
                          </m:ctrlPr>
                        </m:dPr>
                        <m:e>
                          <m:r>
                            <a:rPr lang="es-419" i="1">
                              <a:latin typeface="Cambria Math" panose="02040503050406030204" pitchFamily="18" charset="0"/>
                              <a:ea typeface="Calibri" panose="020F0502020204030204" pitchFamily="34" charset="0"/>
                              <a:cs typeface="Times New Roman" panose="02020603050405020304" pitchFamily="18" charset="0"/>
                            </a:rPr>
                            <m:t>𝑚</m:t>
                          </m:r>
                        </m:e>
                      </m:d>
                      <m:r>
                        <a:rPr lang="es-419" i="1">
                          <a:latin typeface="Cambria Math" panose="02040503050406030204" pitchFamily="18" charset="0"/>
                          <a:ea typeface="Times New Roman" panose="02020603050405020304" pitchFamily="18" charset="0"/>
                          <a:cs typeface="Times New Roman" panose="02020603050405020304" pitchFamily="18" charset="0"/>
                        </a:rPr>
                        <m:t>=5.809 [</m:t>
                      </m:r>
                      <m:r>
                        <a:rPr lang="es-419" i="1">
                          <a:latin typeface="Cambria Math" panose="02040503050406030204" pitchFamily="18" charset="0"/>
                          <a:ea typeface="Times New Roman" panose="02020603050405020304" pitchFamily="18" charset="0"/>
                          <a:cs typeface="Times New Roman" panose="02020603050405020304" pitchFamily="18" charset="0"/>
                        </a:rPr>
                        <m:t>𝑚𝑚</m:t>
                      </m:r>
                      <m:r>
                        <a:rPr lang="es-419"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2709480" y="3266060"/>
                <a:ext cx="6096000" cy="2283061"/>
              </a:xfrm>
              <a:prstGeom prst="rect">
                <a:avLst/>
              </a:prstGeom>
              <a:blipFill>
                <a:blip r:embed="rId6"/>
                <a:stretch>
                  <a:fillRect/>
                </a:stretch>
              </a:blipFill>
            </p:spPr>
            <p:txBody>
              <a:bodyPr/>
              <a:lstStyle/>
              <a:p>
                <a:r>
                  <a:rPr lang="es-CO">
                    <a:noFill/>
                  </a:rPr>
                  <a:t> </a:t>
                </a:r>
              </a:p>
            </p:txBody>
          </p:sp>
        </mc:Fallback>
      </mc:AlternateContent>
      <p:sp>
        <p:nvSpPr>
          <p:cNvPr id="18" name="Flecha derecha 17"/>
          <p:cNvSpPr/>
          <p:nvPr/>
        </p:nvSpPr>
        <p:spPr>
          <a:xfrm>
            <a:off x="7863710" y="5228144"/>
            <a:ext cx="108065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p:cNvSpPr/>
          <p:nvPr/>
        </p:nvSpPr>
        <p:spPr>
          <a:xfrm>
            <a:off x="9033163" y="4878542"/>
            <a:ext cx="2647841" cy="707886"/>
          </a:xfrm>
          <a:prstGeom prst="rect">
            <a:avLst/>
          </a:prstGeom>
        </p:spPr>
        <p:txBody>
          <a:bodyPr wrap="none">
            <a:spAutoFit/>
          </a:bodyPr>
          <a:lstStyle/>
          <a:p>
            <a:r>
              <a:rPr lang="es-ES_tradnl" sz="2000" i="1" dirty="0"/>
              <a:t>Se selecciona diámetro </a:t>
            </a:r>
          </a:p>
          <a:p>
            <a:r>
              <a:rPr lang="es-ES_tradnl" sz="2000" i="1" dirty="0"/>
              <a:t>comercial de 3/8 [in].</a:t>
            </a:r>
            <a:endParaRPr lang="es-CO" sz="2000" i="1" dirty="0"/>
          </a:p>
        </p:txBody>
      </p:sp>
    </p:spTree>
    <p:extLst>
      <p:ext uri="{BB962C8B-B14F-4D97-AF65-F5344CB8AC3E}">
        <p14:creationId xmlns:p14="http://schemas.microsoft.com/office/powerpoint/2010/main" val="24903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7" name="Rectángulo 6"/>
          <p:cNvSpPr/>
          <p:nvPr/>
        </p:nvSpPr>
        <p:spPr>
          <a:xfrm>
            <a:off x="2021952" y="1866398"/>
            <a:ext cx="3859711" cy="400110"/>
          </a:xfrm>
          <a:prstGeom prst="rect">
            <a:avLst/>
          </a:prstGeom>
        </p:spPr>
        <p:txBody>
          <a:bodyPr wrap="none">
            <a:spAutoFit/>
          </a:bodyPr>
          <a:lstStyle/>
          <a:p>
            <a:r>
              <a:rPr lang="es-ES_tradnl" sz="2000" dirty="0"/>
              <a:t>Longitud de tubería del Evaporador</a:t>
            </a:r>
            <a:endParaRPr lang="es-CO" sz="2000" dirty="0"/>
          </a:p>
        </p:txBody>
      </p:sp>
      <p:sp>
        <p:nvSpPr>
          <p:cNvPr id="11" name="Rectángulo 10"/>
          <p:cNvSpPr/>
          <p:nvPr/>
        </p:nvSpPr>
        <p:spPr>
          <a:xfrm>
            <a:off x="2021952" y="2266508"/>
            <a:ext cx="2937975" cy="1015663"/>
          </a:xfrm>
          <a:prstGeom prst="rect">
            <a:avLst/>
          </a:prstGeom>
        </p:spPr>
        <p:txBody>
          <a:bodyPr wrap="square">
            <a:spAutoFit/>
          </a:bodyPr>
          <a:lstStyle/>
          <a:p>
            <a:r>
              <a:rPr lang="es-ES_tradnl" sz="2000" dirty="0">
                <a:latin typeface="+mj-lt"/>
              </a:rPr>
              <a:t>Se realiza un análisis de resistencias térmicas del sistema</a:t>
            </a:r>
            <a:endParaRPr lang="es-CO" sz="2000" dirty="0">
              <a:latin typeface="+mj-lt"/>
            </a:endParaRPr>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3282171"/>
            <a:ext cx="3048000" cy="2943860"/>
          </a:xfrm>
          <a:prstGeom prst="rect">
            <a:avLst/>
          </a:prstGeom>
          <a:noFill/>
          <a:ln>
            <a:noFill/>
          </a:ln>
        </p:spPr>
      </p:pic>
      <p:sp>
        <p:nvSpPr>
          <p:cNvPr id="14" name="Rectángulo 13"/>
          <p:cNvSpPr/>
          <p:nvPr/>
        </p:nvSpPr>
        <p:spPr>
          <a:xfrm>
            <a:off x="6435616" y="2266508"/>
            <a:ext cx="2354362" cy="707886"/>
          </a:xfrm>
          <a:prstGeom prst="rect">
            <a:avLst/>
          </a:prstGeom>
        </p:spPr>
        <p:txBody>
          <a:bodyPr wrap="none">
            <a:spAutoFit/>
          </a:bodyPr>
          <a:lstStyle/>
          <a:p>
            <a:r>
              <a:rPr lang="es-ES_tradnl" sz="2000" dirty="0">
                <a:latin typeface="+mj-lt"/>
              </a:rPr>
              <a:t>Mediante la relación:</a:t>
            </a:r>
          </a:p>
          <a:p>
            <a:endParaRPr lang="es-CO" sz="2000" dirty="0">
              <a:latin typeface="+mj-lt"/>
            </a:endParaRPr>
          </a:p>
        </p:txBody>
      </p:sp>
      <mc:AlternateContent xmlns:mc="http://schemas.openxmlformats.org/markup-compatibility/2006" xmlns:a14="http://schemas.microsoft.com/office/drawing/2010/main">
        <mc:Choice Requires="a14">
          <p:sp>
            <p:nvSpPr>
              <p:cNvPr id="10" name="Rectángulo 9"/>
              <p:cNvSpPr/>
              <p:nvPr/>
            </p:nvSpPr>
            <p:spPr>
              <a:xfrm>
                <a:off x="5069952" y="2925214"/>
                <a:ext cx="6096000" cy="1793953"/>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a:rPr lang="es-419" i="1" smtClean="0">
                          <a:latin typeface="Cambria Math" panose="02040503050406030204" pitchFamily="18" charset="0"/>
                          <a:ea typeface="Calibri" panose="020F0502020204030204" pitchFamily="34" charset="0"/>
                          <a:cs typeface="Times New Roman" panose="02020603050405020304" pitchFamily="18" charset="0"/>
                        </a:rPr>
                        <m:t>𝑈</m:t>
                      </m:r>
                      <m:r>
                        <a:rPr lang="es-419" i="1" smtClean="0">
                          <a:latin typeface="Cambria Math" panose="02040503050406030204" pitchFamily="18" charset="0"/>
                          <a:ea typeface="Calibri" panose="020F0502020204030204" pitchFamily="34" charset="0"/>
                          <a:cs typeface="Times New Roman" panose="02020603050405020304" pitchFamily="18" charset="0"/>
                        </a:rPr>
                        <m:t>∗</m:t>
                      </m:r>
                      <m:r>
                        <a:rPr lang="es-419" i="1" smtClean="0">
                          <a:latin typeface="Cambria Math" panose="02040503050406030204" pitchFamily="18" charset="0"/>
                          <a:ea typeface="Calibri" panose="020F0502020204030204" pitchFamily="34" charset="0"/>
                          <a:cs typeface="Times New Roman" panose="02020603050405020304" pitchFamily="18" charset="0"/>
                        </a:rPr>
                        <m:t>𝐴</m:t>
                      </m:r>
                      <m:r>
                        <a:rPr lang="es-419" i="1" smtClean="0">
                          <a:latin typeface="Cambria Math" panose="02040503050406030204" pitchFamily="18" charset="0"/>
                          <a:ea typeface="Calibri" panose="020F0502020204030204" pitchFamily="34" charset="0"/>
                          <a:cs typeface="Times New Roman" panose="02020603050405020304" pitchFamily="18" charset="0"/>
                        </a:rPr>
                        <m:t>=</m:t>
                      </m:r>
                      <m:f>
                        <m:fPr>
                          <m:ctrlPr>
                            <a:rPr lang="es-CO" i="1">
                              <a:latin typeface="Cambria Math" panose="02040503050406030204" pitchFamily="18" charset="0"/>
                              <a:ea typeface="Calibri" panose="020F0502020204030204" pitchFamily="34" charset="0"/>
                              <a:cs typeface="Times New Roman" panose="02020603050405020304" pitchFamily="18" charset="0"/>
                            </a:rPr>
                          </m:ctrlPr>
                        </m:fPr>
                        <m:num>
                          <m:r>
                            <a:rPr lang="es-419"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𝑅</m:t>
                              </m:r>
                            </m:e>
                            <m:sub>
                              <m:r>
                                <a:rPr lang="es-419" i="1">
                                  <a:latin typeface="Cambria Math" panose="02040503050406030204" pitchFamily="18" charset="0"/>
                                  <a:ea typeface="Calibri" panose="020F0502020204030204" pitchFamily="34" charset="0"/>
                                  <a:cs typeface="Times New Roman" panose="02020603050405020304" pitchFamily="18" charset="0"/>
                                </a:rPr>
                                <m:t>𝑇𝑜𝑡𝑎𝑙</m:t>
                              </m:r>
                            </m:sub>
                          </m:sSub>
                        </m:den>
                      </m:f>
                      <m:r>
                        <a:rPr lang="es-419" i="1">
                          <a:latin typeface="Cambria Math" panose="02040503050406030204" pitchFamily="18" charset="0"/>
                          <a:ea typeface="Calibri" panose="020F0502020204030204" pitchFamily="34" charset="0"/>
                          <a:cs typeface="Times New Roman" panose="02020603050405020304" pitchFamily="18" charset="0"/>
                        </a:rPr>
                        <m:t>=2∗</m:t>
                      </m:r>
                      <m:r>
                        <a:rPr lang="es-419" i="1">
                          <a:latin typeface="Cambria Math" panose="02040503050406030204" pitchFamily="18" charset="0"/>
                          <a:ea typeface="Calibri" panose="020F0502020204030204" pitchFamily="34" charset="0"/>
                          <a:cs typeface="Times New Roman" panose="02020603050405020304" pitchFamily="18" charset="0"/>
                        </a:rPr>
                        <m:t>𝜋</m:t>
                      </m:r>
                      <m:r>
                        <a:rPr lang="es-419" i="1">
                          <a:latin typeface="Cambria Math" panose="02040503050406030204" pitchFamily="18" charset="0"/>
                          <a:ea typeface="Calibri" panose="020F0502020204030204" pitchFamily="34" charset="0"/>
                          <a:cs typeface="Times New Roman" panose="02020603050405020304" pitchFamily="18" charset="0"/>
                        </a:rPr>
                        <m:t>∗</m:t>
                      </m:r>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𝑟</m:t>
                          </m:r>
                        </m:e>
                        <m:sub>
                          <m:r>
                            <a:rPr lang="es-419" i="1">
                              <a:latin typeface="Cambria Math" panose="02040503050406030204" pitchFamily="18" charset="0"/>
                              <a:ea typeface="Calibri" panose="020F0502020204030204" pitchFamily="34" charset="0"/>
                              <a:cs typeface="Times New Roman" panose="02020603050405020304" pitchFamily="18" charset="0"/>
                            </a:rPr>
                            <m:t>2</m:t>
                          </m:r>
                        </m:sub>
                      </m:sSub>
                      <m:r>
                        <a:rPr lang="es-419" i="1">
                          <a:latin typeface="Cambria Math" panose="02040503050406030204" pitchFamily="18" charset="0"/>
                          <a:ea typeface="Calibri" panose="020F0502020204030204" pitchFamily="34" charset="0"/>
                          <a:cs typeface="Times New Roman" panose="02020603050405020304" pitchFamily="18" charset="0"/>
                        </a:rPr>
                        <m:t>∗</m:t>
                      </m:r>
                      <m:r>
                        <a:rPr lang="es-419" i="1">
                          <a:latin typeface="Cambria Math" panose="02040503050406030204" pitchFamily="18" charset="0"/>
                          <a:ea typeface="Calibri" panose="020F0502020204030204" pitchFamily="34" charset="0"/>
                          <a:cs typeface="Times New Roman" panose="02020603050405020304" pitchFamily="18" charset="0"/>
                        </a:rPr>
                        <m:t>𝑙</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panose="020F0502020204030204" pitchFamily="34" charset="0"/>
                          <a:cs typeface="Times New Roman" panose="02020603050405020304" pitchFamily="18" charset="0"/>
                        </a:rPr>
                        <m:t>        </m:t>
                      </m:r>
                      <m:r>
                        <a:rPr lang="es-419" i="1">
                          <a:latin typeface="Cambria Math" panose="02040503050406030204" pitchFamily="18" charset="0"/>
                          <a:ea typeface="Calibri" panose="020F0502020204030204" pitchFamily="34" charset="0"/>
                          <a:cs typeface="Times New Roman" panose="02020603050405020304" pitchFamily="18" charset="0"/>
                        </a:rPr>
                        <m:t>𝑙</m:t>
                      </m:r>
                      <m:r>
                        <a:rPr lang="es-419" i="1">
                          <a:latin typeface="Cambria Math" panose="02040503050406030204" pitchFamily="18" charset="0"/>
                          <a:ea typeface="Calibri" panose="020F0502020204030204" pitchFamily="34" charset="0"/>
                          <a:cs typeface="Times New Roman" panose="02020603050405020304" pitchFamily="18" charset="0"/>
                        </a:rPr>
                        <m:t>=</m:t>
                      </m:r>
                      <m:f>
                        <m:fPr>
                          <m:ctrlPr>
                            <a:rPr lang="es-CO" i="1">
                              <a:latin typeface="Cambria Math" panose="02040503050406030204" pitchFamily="18" charset="0"/>
                              <a:ea typeface="Calibri" panose="020F0502020204030204" pitchFamily="34" charset="0"/>
                              <a:cs typeface="Times New Roman" panose="02020603050405020304" pitchFamily="18" charset="0"/>
                            </a:rPr>
                          </m:ctrlPr>
                        </m:fPr>
                        <m:num>
                          <m:r>
                            <a:rPr lang="es-419"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𝑅</m:t>
                              </m:r>
                            </m:e>
                            <m:sub>
                              <m:r>
                                <a:rPr lang="es-419" i="1">
                                  <a:latin typeface="Cambria Math" panose="02040503050406030204" pitchFamily="18" charset="0"/>
                                  <a:ea typeface="Calibri" panose="020F0502020204030204" pitchFamily="34" charset="0"/>
                                  <a:cs typeface="Times New Roman" panose="02020603050405020304" pitchFamily="18" charset="0"/>
                                </a:rPr>
                                <m:t>𝑇𝑜𝑡𝑎𝑙</m:t>
                              </m:r>
                            </m:sub>
                          </m:sSub>
                          <m:r>
                            <a:rPr lang="es-419" i="1">
                              <a:latin typeface="Cambria Math" panose="02040503050406030204" pitchFamily="18" charset="0"/>
                              <a:ea typeface="Calibri" panose="020F0502020204030204" pitchFamily="34" charset="0"/>
                              <a:cs typeface="Times New Roman" panose="02020603050405020304" pitchFamily="18" charset="0"/>
                            </a:rPr>
                            <m:t>∗2∗</m:t>
                          </m:r>
                          <m:r>
                            <a:rPr lang="es-419" i="1">
                              <a:latin typeface="Cambria Math" panose="02040503050406030204" pitchFamily="18" charset="0"/>
                              <a:ea typeface="Calibri" panose="020F0502020204030204" pitchFamily="34" charset="0"/>
                              <a:cs typeface="Times New Roman" panose="02020603050405020304" pitchFamily="18" charset="0"/>
                            </a:rPr>
                            <m:t>𝜋</m:t>
                          </m:r>
                          <m:r>
                            <a:rPr lang="es-419" i="1">
                              <a:latin typeface="Cambria Math" panose="02040503050406030204" pitchFamily="18" charset="0"/>
                              <a:ea typeface="Calibri" panose="020F0502020204030204" pitchFamily="34" charset="0"/>
                              <a:cs typeface="Times New Roman" panose="02020603050405020304" pitchFamily="18" charset="0"/>
                            </a:rPr>
                            <m:t>∗</m:t>
                          </m:r>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𝑟</m:t>
                              </m:r>
                            </m:e>
                            <m:sub>
                              <m:r>
                                <a:rPr lang="es-419" i="1">
                                  <a:latin typeface="Cambria Math" panose="02040503050406030204" pitchFamily="18" charset="0"/>
                                  <a:ea typeface="Calibri" panose="020F0502020204030204" pitchFamily="34" charset="0"/>
                                  <a:cs typeface="Times New Roman" panose="02020603050405020304" pitchFamily="18" charset="0"/>
                                </a:rPr>
                                <m:t>2</m:t>
                              </m:r>
                            </m:sub>
                          </m:sSub>
                        </m:den>
                      </m:f>
                      <m:r>
                        <a:rPr lang="es-419" i="1">
                          <a:latin typeface="Cambria Math" panose="02040503050406030204" pitchFamily="18" charset="0"/>
                          <a:ea typeface="Calibri" panose="020F0502020204030204" pitchFamily="34" charset="0"/>
                          <a:cs typeface="Times New Roman" panose="02020603050405020304" pitchFamily="18" charset="0"/>
                        </a:rPr>
                        <m:t>=1.4995 [</m:t>
                      </m:r>
                      <m:r>
                        <a:rPr lang="es-419" i="1">
                          <a:latin typeface="Cambria Math" panose="02040503050406030204" pitchFamily="18" charset="0"/>
                          <a:ea typeface="Calibri" panose="020F0502020204030204" pitchFamily="34" charset="0"/>
                          <a:cs typeface="Times New Roman" panose="02020603050405020304" pitchFamily="18" charset="0"/>
                        </a:rPr>
                        <m:t>𝑚</m:t>
                      </m:r>
                      <m:r>
                        <a:rPr lang="es-419"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069952" y="2925214"/>
                <a:ext cx="6096000" cy="1793953"/>
              </a:xfrm>
              <a:prstGeom prst="rect">
                <a:avLst/>
              </a:prstGeom>
              <a:blipFill>
                <a:blip r:embed="rId5"/>
                <a:stretch>
                  <a:fillRect/>
                </a:stretch>
              </a:blipFill>
            </p:spPr>
            <p:txBody>
              <a:bodyPr/>
              <a:lstStyle/>
              <a:p>
                <a:r>
                  <a:rPr lang="es-CO">
                    <a:noFill/>
                  </a:rPr>
                  <a:t> </a:t>
                </a:r>
              </a:p>
            </p:txBody>
          </p:sp>
        </mc:Fallback>
      </mc:AlternateContent>
      <p:sp>
        <p:nvSpPr>
          <p:cNvPr id="20" name="Rectángulo 19"/>
          <p:cNvSpPr/>
          <p:nvPr/>
        </p:nvSpPr>
        <p:spPr>
          <a:xfrm>
            <a:off x="6514125" y="4866544"/>
            <a:ext cx="4585807" cy="707886"/>
          </a:xfrm>
          <a:prstGeom prst="rect">
            <a:avLst/>
          </a:prstGeom>
        </p:spPr>
        <p:txBody>
          <a:bodyPr wrap="none">
            <a:spAutoFit/>
          </a:bodyPr>
          <a:lstStyle/>
          <a:p>
            <a:r>
              <a:rPr lang="es-ES_tradnl" sz="2000" dirty="0">
                <a:latin typeface="+mj-lt"/>
              </a:rPr>
              <a:t>Acorde a la geometría disponible tenemos:</a:t>
            </a:r>
          </a:p>
          <a:p>
            <a:endParaRPr lang="es-CO" sz="2000" dirty="0">
              <a:latin typeface="+mj-lt"/>
            </a:endParaRPr>
          </a:p>
        </p:txBody>
      </p:sp>
      <mc:AlternateContent xmlns:mc="http://schemas.openxmlformats.org/markup-compatibility/2006" xmlns:a14="http://schemas.microsoft.com/office/drawing/2010/main">
        <mc:Choice Requires="a14">
          <p:sp>
            <p:nvSpPr>
              <p:cNvPr id="21" name="Rectángulo 20"/>
              <p:cNvSpPr/>
              <p:nvPr/>
            </p:nvSpPr>
            <p:spPr>
              <a:xfrm>
                <a:off x="6514125" y="5537141"/>
                <a:ext cx="32081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CO" i="1">
                              <a:latin typeface="Cambria Math" panose="02040503050406030204" pitchFamily="18" charset="0"/>
                            </a:rPr>
                          </m:ctrlPr>
                        </m:dPr>
                        <m:e>
                          <m:sSub>
                            <m:sSubPr>
                              <m:ctrlPr>
                                <a:rPr lang="es-CO" i="1">
                                  <a:latin typeface="Cambria Math" panose="02040503050406030204" pitchFamily="18" charset="0"/>
                                </a:rPr>
                              </m:ctrlPr>
                            </m:sSubPr>
                            <m:e>
                              <m:r>
                                <a:rPr lang="es-CO" i="1">
                                  <a:latin typeface="Cambria Math" panose="02040503050406030204" pitchFamily="18" charset="0"/>
                                </a:rPr>
                                <m:t>𝐿</m:t>
                              </m:r>
                            </m:e>
                            <m:sub>
                              <m:r>
                                <a:rPr lang="es-CO" i="1">
                                  <a:latin typeface="Cambria Math" panose="02040503050406030204" pitchFamily="18" charset="0"/>
                                </a:rPr>
                                <m:t>𝑇𝑜𝑡𝑎𝑙</m:t>
                              </m:r>
                            </m:sub>
                          </m:sSub>
                          <m:r>
                            <a:rPr lang="es-CO" i="0">
                              <a:latin typeface="Cambria Math" panose="02040503050406030204" pitchFamily="18" charset="0"/>
                            </a:rPr>
                            <m:t>=25∗</m:t>
                          </m:r>
                          <m:r>
                            <a:rPr lang="es-CO" i="1">
                              <a:latin typeface="Cambria Math" panose="02040503050406030204" pitchFamily="18" charset="0"/>
                            </a:rPr>
                            <m:t>𝑙</m:t>
                          </m:r>
                          <m:r>
                            <a:rPr lang="es-CO" i="0">
                              <a:latin typeface="Cambria Math" panose="02040503050406030204" pitchFamily="18" charset="0"/>
                            </a:rPr>
                            <m:t>=37.4875 [</m:t>
                          </m:r>
                          <m:r>
                            <a:rPr lang="es-CO" i="1">
                              <a:latin typeface="Cambria Math" panose="02040503050406030204" pitchFamily="18" charset="0"/>
                            </a:rPr>
                            <m:t>𝑚</m:t>
                          </m:r>
                        </m:e>
                      </m:d>
                    </m:oMath>
                  </m:oMathPara>
                </a14:m>
                <a:endParaRPr lang="es-CO" dirty="0"/>
              </a:p>
            </p:txBody>
          </p:sp>
        </mc:Choice>
        <mc:Fallback xmlns="">
          <p:sp>
            <p:nvSpPr>
              <p:cNvPr id="21" name="Rectángulo 20"/>
              <p:cNvSpPr>
                <a:spLocks noRot="1" noChangeAspect="1" noMove="1" noResize="1" noEditPoints="1" noAdjustHandles="1" noChangeArrowheads="1" noChangeShapeType="1" noTextEdit="1"/>
              </p:cNvSpPr>
              <p:nvPr/>
            </p:nvSpPr>
            <p:spPr>
              <a:xfrm>
                <a:off x="6514125" y="5537141"/>
                <a:ext cx="3208122" cy="369332"/>
              </a:xfrm>
              <a:prstGeom prst="rect">
                <a:avLst/>
              </a:prstGeom>
              <a:blipFill>
                <a:blip r:embed="rId6"/>
                <a:stretch>
                  <a:fillRect t="-126230" r="-13308" b="-18852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9484452" y="5988134"/>
                <a:ext cx="2536913" cy="369332"/>
              </a:xfrm>
              <a:prstGeom prst="rect">
                <a:avLst/>
              </a:prstGeom>
            </p:spPr>
            <p:txBody>
              <a:bodyPr wrap="none">
                <a:spAutoFit/>
              </a:bodyPr>
              <a:lstStyle/>
              <a:p>
                <a14:m>
                  <m:oMath xmlns:m="http://schemas.openxmlformats.org/officeDocument/2006/math">
                    <m:r>
                      <a:rPr lang="en-US">
                        <a:latin typeface="Cambria Math" panose="02040503050406030204" pitchFamily="18" charset="0"/>
                      </a:rPr>
                      <m:t>∗</m:t>
                    </m:r>
                    <m:r>
                      <a:rPr lang="es-CO">
                        <a:latin typeface="Cambria Math" panose="02040503050406030204" pitchFamily="18" charset="0"/>
                      </a:rPr>
                      <m:t>25</m:t>
                    </m:r>
                  </m:oMath>
                </a14:m>
                <a:r>
                  <a:rPr lang="es-CO" dirty="0"/>
                  <a:t> =  </a:t>
                </a:r>
                <a:r>
                  <a:rPr lang="es-CO" dirty="0">
                    <a:latin typeface="+mj-lt"/>
                  </a:rPr>
                  <a:t>número de espiras</a:t>
                </a:r>
                <a:endParaRPr lang="es-CO" dirty="0"/>
              </a:p>
            </p:txBody>
          </p:sp>
        </mc:Choice>
        <mc:Fallback xmlns="">
          <p:sp>
            <p:nvSpPr>
              <p:cNvPr id="22" name="Rectángulo 21"/>
              <p:cNvSpPr>
                <a:spLocks noRot="1" noChangeAspect="1" noMove="1" noResize="1" noEditPoints="1" noAdjustHandles="1" noChangeArrowheads="1" noChangeShapeType="1" noTextEdit="1"/>
              </p:cNvSpPr>
              <p:nvPr/>
            </p:nvSpPr>
            <p:spPr>
              <a:xfrm>
                <a:off x="9484452" y="5988134"/>
                <a:ext cx="2536913" cy="369332"/>
              </a:xfrm>
              <a:prstGeom prst="rect">
                <a:avLst/>
              </a:prstGeom>
              <a:blipFill>
                <a:blip r:embed="rId7"/>
                <a:stretch>
                  <a:fillRect t="-8197" r="-1442" b="-24590"/>
                </a:stretch>
              </a:blipFill>
            </p:spPr>
            <p:txBody>
              <a:bodyPr/>
              <a:lstStyle/>
              <a:p>
                <a:r>
                  <a:rPr lang="es-CO">
                    <a:noFill/>
                  </a:rPr>
                  <a:t> </a:t>
                </a:r>
              </a:p>
            </p:txBody>
          </p:sp>
        </mc:Fallback>
      </mc:AlternateContent>
    </p:spTree>
    <p:extLst>
      <p:ext uri="{BB962C8B-B14F-4D97-AF65-F5344CB8AC3E}">
        <p14:creationId xmlns:p14="http://schemas.microsoft.com/office/powerpoint/2010/main" val="391890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Parámetros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057497" y="1936492"/>
            <a:ext cx="2096664" cy="523220"/>
          </a:xfrm>
          <a:prstGeom prst="rect">
            <a:avLst/>
          </a:prstGeom>
        </p:spPr>
        <p:txBody>
          <a:bodyPr wrap="none">
            <a:spAutoFit/>
          </a:bodyPr>
          <a:lstStyle/>
          <a:p>
            <a:r>
              <a:rPr lang="es-ES_tradnl" sz="2800" dirty="0"/>
              <a:t>Foco caliente</a:t>
            </a:r>
            <a:endParaRPr lang="es-CO" sz="2800" dirty="0"/>
          </a:p>
        </p:txBody>
      </p:sp>
      <p:graphicFrame>
        <p:nvGraphicFramePr>
          <p:cNvPr id="3" name="Tabla 2"/>
          <p:cNvGraphicFramePr>
            <a:graphicFrameLocks noGrp="1"/>
          </p:cNvGraphicFramePr>
          <p:nvPr>
            <p:extLst>
              <p:ext uri="{D42A27DB-BD31-4B8C-83A1-F6EECF244321}">
                <p14:modId xmlns:p14="http://schemas.microsoft.com/office/powerpoint/2010/main" val="1675227290"/>
              </p:ext>
            </p:extLst>
          </p:nvPr>
        </p:nvGraphicFramePr>
        <p:xfrm>
          <a:off x="2690841" y="2625549"/>
          <a:ext cx="7173595" cy="3199880"/>
        </p:xfrm>
        <a:graphic>
          <a:graphicData uri="http://schemas.openxmlformats.org/drawingml/2006/table">
            <a:tbl>
              <a:tblPr firstRow="1" firstCol="1" bandRow="1">
                <a:tableStyleId>{BC89EF96-8CEA-46FF-86C4-4CE0E7609802}</a:tableStyleId>
              </a:tblPr>
              <a:tblGrid>
                <a:gridCol w="3702963">
                  <a:extLst>
                    <a:ext uri="{9D8B030D-6E8A-4147-A177-3AD203B41FA5}">
                      <a16:colId xmlns:a16="http://schemas.microsoft.com/office/drawing/2014/main" val="2949747637"/>
                    </a:ext>
                  </a:extLst>
                </a:gridCol>
                <a:gridCol w="3470632">
                  <a:extLst>
                    <a:ext uri="{9D8B030D-6E8A-4147-A177-3AD203B41FA5}">
                      <a16:colId xmlns:a16="http://schemas.microsoft.com/office/drawing/2014/main" val="3120201979"/>
                    </a:ext>
                  </a:extLst>
                </a:gridCol>
              </a:tblGrid>
              <a:tr h="319988">
                <a:tc>
                  <a:txBody>
                    <a:bodyPr/>
                    <a:lstStyle/>
                    <a:p>
                      <a:pPr algn="ctr">
                        <a:spcAft>
                          <a:spcPts val="0"/>
                        </a:spcAft>
                      </a:pPr>
                      <a:r>
                        <a:rPr lang="es-419" sz="1800" i="1" dirty="0">
                          <a:effectLst/>
                        </a:rPr>
                        <a:t>PARÁMETRO</a:t>
                      </a:r>
                      <a:endParaRPr lang="es-CO"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800" i="1" dirty="0">
                          <a:effectLst/>
                        </a:rPr>
                        <a:t>VALOR</a:t>
                      </a:r>
                      <a:endParaRPr lang="es-CO"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8241936"/>
                  </a:ext>
                </a:extLst>
              </a:tr>
              <a:tr h="319988">
                <a:tc>
                  <a:txBody>
                    <a:bodyPr/>
                    <a:lstStyle/>
                    <a:p>
                      <a:pPr algn="ctr">
                        <a:spcAft>
                          <a:spcPts val="0"/>
                        </a:spcAft>
                      </a:pPr>
                      <a:r>
                        <a:rPr lang="es-419" sz="1600">
                          <a:effectLst/>
                        </a:rPr>
                        <a:t>Temperatura máxima</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dirty="0">
                          <a:effectLst/>
                        </a:rPr>
                        <a:t>35°C</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0910645"/>
                  </a:ext>
                </a:extLst>
              </a:tr>
              <a:tr h="639976">
                <a:tc>
                  <a:txBody>
                    <a:bodyPr/>
                    <a:lstStyle/>
                    <a:p>
                      <a:pPr algn="ctr">
                        <a:spcAft>
                          <a:spcPts val="0"/>
                        </a:spcAft>
                      </a:pPr>
                      <a:r>
                        <a:rPr lang="es-419" sz="1600">
                          <a:effectLst/>
                        </a:rPr>
                        <a:t>Fuente de voltaje (Potenciómetro)</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a:effectLst/>
                        </a:rPr>
                        <a:t>DC SUNSHINE P-3010D</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2400296"/>
                  </a:ext>
                </a:extLst>
              </a:tr>
              <a:tr h="319988">
                <a:tc>
                  <a:txBody>
                    <a:bodyPr/>
                    <a:lstStyle/>
                    <a:p>
                      <a:pPr algn="ctr">
                        <a:spcAft>
                          <a:spcPts val="0"/>
                        </a:spcAft>
                      </a:pPr>
                      <a:r>
                        <a:rPr lang="es-419" sz="1600">
                          <a:effectLst/>
                        </a:rPr>
                        <a:t>Voltaje</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a:effectLst/>
                        </a:rPr>
                        <a:t>0 – 30 [V]</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1647208"/>
                  </a:ext>
                </a:extLst>
              </a:tr>
              <a:tr h="319988">
                <a:tc>
                  <a:txBody>
                    <a:bodyPr/>
                    <a:lstStyle/>
                    <a:p>
                      <a:pPr algn="ctr">
                        <a:spcAft>
                          <a:spcPts val="0"/>
                        </a:spcAft>
                      </a:pPr>
                      <a:r>
                        <a:rPr lang="es-419" sz="1600">
                          <a:effectLst/>
                        </a:rPr>
                        <a:t>Amperaje</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a:effectLst/>
                        </a:rPr>
                        <a:t>0 – 10 [A]</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6187"/>
                  </a:ext>
                </a:extLst>
              </a:tr>
              <a:tr h="639976">
                <a:tc>
                  <a:txBody>
                    <a:bodyPr/>
                    <a:lstStyle/>
                    <a:p>
                      <a:pPr algn="ctr">
                        <a:spcAft>
                          <a:spcPts val="0"/>
                        </a:spcAft>
                      </a:pPr>
                      <a:r>
                        <a:rPr lang="es-419" sz="1600">
                          <a:effectLst/>
                        </a:rPr>
                        <a:t>Termocuplas tipo K (resistencia central)</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a:effectLst/>
                        </a:rPr>
                        <a:t>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0022484"/>
                  </a:ext>
                </a:extLst>
              </a:tr>
              <a:tr h="639976">
                <a:tc>
                  <a:txBody>
                    <a:bodyPr/>
                    <a:lstStyle/>
                    <a:p>
                      <a:pPr algn="ctr">
                        <a:spcAft>
                          <a:spcPts val="0"/>
                        </a:spcAft>
                      </a:pPr>
                      <a:r>
                        <a:rPr lang="es-419" sz="1600">
                          <a:effectLst/>
                        </a:rPr>
                        <a:t>Termocuplas tipo K (anillo de guarda)</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600" dirty="0">
                          <a:effectLst/>
                        </a:rPr>
                        <a:t>1</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7293522"/>
                  </a:ext>
                </a:extLst>
              </a:tr>
            </a:tbl>
          </a:graphicData>
        </a:graphic>
      </p:graphicFrame>
    </p:spTree>
    <p:extLst>
      <p:ext uri="{BB962C8B-B14F-4D97-AF65-F5344CB8AC3E}">
        <p14:creationId xmlns:p14="http://schemas.microsoft.com/office/powerpoint/2010/main" val="118728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a:t>
            </a:r>
            <a:r>
              <a:rPr lang="es-ES_tradnl" dirty="0" err="1"/>
              <a:t>Dise</a:t>
            </a:r>
            <a:r>
              <a:rPr lang="es-ES" dirty="0" err="1"/>
              <a:t>ño</a:t>
            </a:r>
            <a:endParaRPr lang="es-ES_tradnl" dirty="0"/>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057497" y="1936492"/>
            <a:ext cx="3884205" cy="523220"/>
          </a:xfrm>
          <a:prstGeom prst="rect">
            <a:avLst/>
          </a:prstGeom>
        </p:spPr>
        <p:txBody>
          <a:bodyPr wrap="none">
            <a:spAutoFit/>
          </a:bodyPr>
          <a:lstStyle/>
          <a:p>
            <a:r>
              <a:rPr lang="es-ES_tradnl" sz="2800" dirty="0"/>
              <a:t>Potencia de Foco caliente</a:t>
            </a:r>
            <a:endParaRPr lang="es-CO" sz="2800" dirty="0"/>
          </a:p>
        </p:txBody>
      </p:sp>
      <mc:AlternateContent xmlns:mc="http://schemas.openxmlformats.org/markup-compatibility/2006" xmlns:a14="http://schemas.microsoft.com/office/drawing/2010/main">
        <mc:Choice Requires="a14">
          <p:sp>
            <p:nvSpPr>
              <p:cNvPr id="4" name="Rectángulo 3"/>
              <p:cNvSpPr/>
              <p:nvPr/>
            </p:nvSpPr>
            <p:spPr>
              <a:xfrm>
                <a:off x="3048000" y="2266508"/>
                <a:ext cx="6096000" cy="2342949"/>
              </a:xfrm>
              <a:prstGeom prst="rect">
                <a:avLst/>
              </a:prstGeom>
            </p:spPr>
            <p:txBody>
              <a:bodyPr>
                <a:spAutoFit/>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𝑖</m:t>
                      </m:r>
                      <m:r>
                        <a:rPr lang="es-419">
                          <a:latin typeface="Cambria Math" panose="02040503050406030204" pitchFamily="18" charset="0"/>
                          <a:ea typeface="Calibri" panose="020F0502020204030204" pitchFamily="34" charset="0"/>
                          <a:cs typeface="Times New Roman" panose="02020603050405020304" pitchFamily="18" charset="0"/>
                        </a:rPr>
                        <m:t>=10 [</m:t>
                      </m:r>
                      <m:r>
                        <a:rPr lang="es-419" i="1">
                          <a:latin typeface="Cambria Math" panose="02040503050406030204" pitchFamily="18" charset="0"/>
                          <a:ea typeface="Calibri" panose="020F0502020204030204" pitchFamily="34" charset="0"/>
                          <a:cs typeface="Times New Roman" panose="02020603050405020304" pitchFamily="18" charset="0"/>
                        </a:rPr>
                        <m:t>𝐴</m:t>
                      </m:r>
                      <m:r>
                        <a:rPr lang="es-419">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𝑉</m:t>
                      </m:r>
                      <m:r>
                        <a:rPr lang="es-419">
                          <a:latin typeface="Cambria Math" panose="02040503050406030204" pitchFamily="18" charset="0"/>
                          <a:ea typeface="Calibri" panose="020F0502020204030204" pitchFamily="34" charset="0"/>
                          <a:cs typeface="Times New Roman" panose="02020603050405020304" pitchFamily="18" charset="0"/>
                        </a:rPr>
                        <m:t>=30 [</m:t>
                      </m:r>
                      <m:r>
                        <a:rPr lang="es-419" i="1">
                          <a:latin typeface="Cambria Math" panose="02040503050406030204" pitchFamily="18" charset="0"/>
                          <a:ea typeface="Calibri" panose="020F0502020204030204" pitchFamily="34" charset="0"/>
                          <a:cs typeface="Times New Roman" panose="02020603050405020304" pitchFamily="18" charset="0"/>
                        </a:rPr>
                        <m:t>𝑉</m:t>
                      </m:r>
                      <m:r>
                        <a:rPr lang="es-419">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acc>
                        <m:accPr>
                          <m:chr m:val="̇"/>
                          <m:ctrlPr>
                            <a:rPr lang="es-CO"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𝑊</m:t>
                              </m:r>
                            </m:e>
                            <m:sub>
                              <m:r>
                                <a:rPr lang="es-419" i="1">
                                  <a:latin typeface="Cambria Math" panose="02040503050406030204" pitchFamily="18" charset="0"/>
                                  <a:ea typeface="Calibri" panose="020F0502020204030204" pitchFamily="34" charset="0"/>
                                  <a:cs typeface="Times New Roman" panose="02020603050405020304" pitchFamily="18" charset="0"/>
                                </a:rPr>
                                <m:t>𝑒</m:t>
                              </m:r>
                            </m:sub>
                          </m:sSub>
                        </m:e>
                      </m:acc>
                      <m:r>
                        <a:rPr lang="es-419">
                          <a:latin typeface="Cambria Math" panose="02040503050406030204" pitchFamily="18" charset="0"/>
                          <a:ea typeface="Calibri" panose="020F0502020204030204" pitchFamily="34" charset="0"/>
                          <a:cs typeface="Times New Roman" panose="02020603050405020304" pitchFamily="18" charset="0"/>
                        </a:rPr>
                        <m:t>=</m:t>
                      </m:r>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𝑃</m:t>
                          </m:r>
                        </m:e>
                        <m:sub>
                          <m:r>
                            <a:rPr lang="es-419" i="1">
                              <a:latin typeface="Cambria Math" panose="02040503050406030204" pitchFamily="18" charset="0"/>
                              <a:ea typeface="Calibri" panose="020F0502020204030204" pitchFamily="34" charset="0"/>
                              <a:cs typeface="Times New Roman" panose="02020603050405020304" pitchFamily="18" charset="0"/>
                            </a:rPr>
                            <m:t>𝑒</m:t>
                          </m:r>
                        </m:sub>
                      </m:sSub>
                      <m:r>
                        <a:rPr lang="es-419">
                          <a:latin typeface="Cambria Math" panose="02040503050406030204" pitchFamily="18" charset="0"/>
                          <a:ea typeface="Calibri" panose="020F0502020204030204" pitchFamily="34" charset="0"/>
                          <a:cs typeface="Times New Roman" panose="02020603050405020304" pitchFamily="18" charset="0"/>
                        </a:rPr>
                        <m:t>=</m:t>
                      </m:r>
                      <m:r>
                        <a:rPr lang="es-419" i="1">
                          <a:latin typeface="Cambria Math" panose="02040503050406030204" pitchFamily="18" charset="0"/>
                          <a:ea typeface="Calibri" panose="020F0502020204030204" pitchFamily="34" charset="0"/>
                          <a:cs typeface="Times New Roman" panose="02020603050405020304" pitchFamily="18" charset="0"/>
                        </a:rPr>
                        <m:t>𝑉</m:t>
                      </m:r>
                      <m:r>
                        <a:rPr lang="es-419" i="1">
                          <a:latin typeface="Cambria Math" panose="02040503050406030204" pitchFamily="18" charset="0"/>
                          <a:ea typeface="Calibri" panose="020F0502020204030204" pitchFamily="34" charset="0"/>
                          <a:cs typeface="Times New Roman" panose="02020603050405020304" pitchFamily="18" charset="0"/>
                        </a:rPr>
                        <m:t>∗</m:t>
                      </m:r>
                      <m:r>
                        <a:rPr lang="es-419" i="1">
                          <a:latin typeface="Cambria Math" panose="02040503050406030204" pitchFamily="18" charset="0"/>
                          <a:ea typeface="Calibri" panose="020F0502020204030204" pitchFamily="34" charset="0"/>
                          <a:cs typeface="Times New Roman" panose="02020603050405020304" pitchFamily="18" charset="0"/>
                        </a:rPr>
                        <m:t>𝑖</m:t>
                      </m:r>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acc>
                        <m:accPr>
                          <m:chr m:val="̇"/>
                          <m:ctrlPr>
                            <a:rPr lang="es-CO"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CO" i="1">
                                  <a:latin typeface="Cambria Math" panose="02040503050406030204" pitchFamily="18" charset="0"/>
                                  <a:ea typeface="Calibri" panose="020F0502020204030204" pitchFamily="34" charset="0"/>
                                  <a:cs typeface="Times New Roman" panose="02020603050405020304" pitchFamily="18" charset="0"/>
                                </a:rPr>
                              </m:ctrlPr>
                            </m:sSubPr>
                            <m:e>
                              <m:r>
                                <a:rPr lang="es-419" i="1">
                                  <a:latin typeface="Cambria Math" panose="02040503050406030204" pitchFamily="18" charset="0"/>
                                  <a:ea typeface="Calibri" panose="020F0502020204030204" pitchFamily="34" charset="0"/>
                                  <a:cs typeface="Times New Roman" panose="02020603050405020304" pitchFamily="18" charset="0"/>
                                </a:rPr>
                                <m:t>𝑊</m:t>
                              </m:r>
                            </m:e>
                            <m:sub>
                              <m:r>
                                <a:rPr lang="es-419" i="1">
                                  <a:latin typeface="Cambria Math" panose="02040503050406030204" pitchFamily="18" charset="0"/>
                                  <a:ea typeface="Calibri" panose="020F0502020204030204" pitchFamily="34" charset="0"/>
                                  <a:cs typeface="Times New Roman" panose="02020603050405020304" pitchFamily="18" charset="0"/>
                                </a:rPr>
                                <m:t>𝑒</m:t>
                              </m:r>
                            </m:sub>
                          </m:sSub>
                        </m:e>
                      </m:acc>
                      <m:r>
                        <a:rPr lang="es-419">
                          <a:latin typeface="Cambria Math" panose="02040503050406030204" pitchFamily="18" charset="0"/>
                          <a:ea typeface="Calibri" panose="020F0502020204030204" pitchFamily="34" charset="0"/>
                          <a:cs typeface="Times New Roman" panose="02020603050405020304" pitchFamily="18" charset="0"/>
                        </a:rPr>
                        <m:t>=30</m:t>
                      </m:r>
                      <m:r>
                        <a:rPr lang="es-419" i="1">
                          <a:latin typeface="Cambria Math" panose="02040503050406030204" pitchFamily="18" charset="0"/>
                          <a:ea typeface="Calibri" panose="020F0502020204030204" pitchFamily="34" charset="0"/>
                          <a:cs typeface="Times New Roman" panose="02020603050405020304" pitchFamily="18" charset="0"/>
                        </a:rPr>
                        <m:t>∗</m:t>
                      </m:r>
                      <m:r>
                        <a:rPr lang="es-419">
                          <a:latin typeface="Cambria Math" panose="02040503050406030204" pitchFamily="18" charset="0"/>
                          <a:ea typeface="Calibri" panose="020F0502020204030204" pitchFamily="34" charset="0"/>
                          <a:cs typeface="Times New Roman" panose="02020603050405020304" pitchFamily="18" charset="0"/>
                        </a:rPr>
                        <m:t>10=300 </m:t>
                      </m:r>
                      <m:d>
                        <m:dPr>
                          <m:begChr m:val="["/>
                          <m:endChr m:val="]"/>
                          <m:ctrlPr>
                            <a:rPr lang="es-CO" i="1">
                              <a:latin typeface="Cambria Math" panose="02040503050406030204" pitchFamily="18" charset="0"/>
                              <a:ea typeface="Calibri" panose="020F0502020204030204" pitchFamily="34" charset="0"/>
                              <a:cs typeface="Times New Roman" panose="02020603050405020304" pitchFamily="18" charset="0"/>
                            </a:rPr>
                          </m:ctrlPr>
                        </m:dPr>
                        <m:e>
                          <m:r>
                            <a:rPr lang="es-419" i="1">
                              <a:latin typeface="Cambria Math" panose="02040503050406030204" pitchFamily="18" charset="0"/>
                              <a:ea typeface="Calibri" panose="020F0502020204030204" pitchFamily="34" charset="0"/>
                              <a:cs typeface="Times New Roman" panose="02020603050405020304" pitchFamily="18" charset="0"/>
                            </a:rPr>
                            <m:t>𝑊</m:t>
                          </m:r>
                        </m:e>
                      </m:d>
                    </m:oMath>
                  </m:oMathPara>
                </a14:m>
                <a:endParaRPr lang="es-CO"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048000" y="2266508"/>
                <a:ext cx="6096000" cy="2342949"/>
              </a:xfrm>
              <a:prstGeom prst="rect">
                <a:avLst/>
              </a:prstGeom>
              <a:blipFill>
                <a:blip r:embed="rId4"/>
                <a:stretch>
                  <a:fillRect/>
                </a:stretch>
              </a:blipFill>
            </p:spPr>
            <p:txBody>
              <a:bodyPr/>
              <a:lstStyle/>
              <a:p>
                <a:r>
                  <a:rPr lang="es-CO">
                    <a:noFill/>
                  </a:rPr>
                  <a:t> </a:t>
                </a:r>
              </a:p>
            </p:txBody>
          </p:sp>
        </mc:Fallback>
      </mc:AlternateContent>
      <p:sp>
        <p:nvSpPr>
          <p:cNvPr id="6" name="Rectángulo 5"/>
          <p:cNvSpPr/>
          <p:nvPr/>
        </p:nvSpPr>
        <p:spPr>
          <a:xfrm>
            <a:off x="4051034" y="4754807"/>
            <a:ext cx="4540795" cy="369332"/>
          </a:xfrm>
          <a:prstGeom prst="rect">
            <a:avLst/>
          </a:prstGeom>
        </p:spPr>
        <p:txBody>
          <a:bodyPr wrap="none">
            <a:spAutoFit/>
          </a:bodyPr>
          <a:lstStyle/>
          <a:p>
            <a:r>
              <a:rPr lang="es-ES_tradnl">
                <a:latin typeface="+mj-lt"/>
              </a:rPr>
              <a:t>Debido a la simetría el flujo se divide para dos: </a:t>
            </a:r>
            <a:endParaRPr lang="es-CO" dirty="0">
              <a:latin typeface="+mj-lt"/>
            </a:endParaRPr>
          </a:p>
        </p:txBody>
      </p:sp>
      <mc:AlternateContent xmlns:mc="http://schemas.openxmlformats.org/markup-compatibility/2006" xmlns:a14="http://schemas.microsoft.com/office/drawing/2010/main">
        <mc:Choice Requires="a14">
          <p:sp>
            <p:nvSpPr>
              <p:cNvPr id="7" name="Rectángulo 6"/>
              <p:cNvSpPr/>
              <p:nvPr/>
            </p:nvSpPr>
            <p:spPr>
              <a:xfrm>
                <a:off x="5039574" y="5252453"/>
                <a:ext cx="2555251" cy="887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CO" i="1">
                              <a:latin typeface="Cambria Math" panose="02040503050406030204" pitchFamily="18" charset="0"/>
                            </a:rPr>
                          </m:ctrlPr>
                        </m:accPr>
                        <m:e>
                          <m:r>
                            <a:rPr lang="es-MX" i="1">
                              <a:latin typeface="Cambria Math" panose="02040503050406030204" pitchFamily="18" charset="0"/>
                            </a:rPr>
                            <m:t>𝑄</m:t>
                          </m:r>
                        </m:e>
                      </m:acc>
                      <m:r>
                        <a:rPr lang="es-MX" i="1">
                          <a:latin typeface="Cambria Math" panose="02040503050406030204" pitchFamily="18" charset="0"/>
                        </a:rPr>
                        <m:t>=</m:t>
                      </m:r>
                      <m:f>
                        <m:fPr>
                          <m:ctrlPr>
                            <a:rPr lang="es-CO"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rPr>
                            <m:t>2</m:t>
                          </m:r>
                        </m:den>
                      </m:f>
                      <m:r>
                        <a:rPr lang="es-MX" i="1">
                          <a:latin typeface="Cambria Math" panose="02040503050406030204" pitchFamily="18" charset="0"/>
                        </a:rPr>
                        <m:t>∗300=150 [</m:t>
                      </m:r>
                      <m:r>
                        <a:rPr lang="es-MX" i="1">
                          <a:latin typeface="Cambria Math" panose="02040503050406030204" pitchFamily="18" charset="0"/>
                        </a:rPr>
                        <m:t>𝑊</m:t>
                      </m:r>
                      <m:r>
                        <a:rPr lang="es-MX" i="1">
                          <a:latin typeface="Cambria Math" panose="02040503050406030204" pitchFamily="18" charset="0"/>
                        </a:rPr>
                        <m:t>]</m:t>
                      </m:r>
                    </m:oMath>
                  </m:oMathPara>
                </a14:m>
                <a:endParaRPr lang="es-CO" dirty="0"/>
              </a:p>
              <a:p>
                <a:endParaRPr lang="es-CO" dirty="0"/>
              </a:p>
            </p:txBody>
          </p:sp>
        </mc:Choice>
        <mc:Fallback xmlns="">
          <p:sp>
            <p:nvSpPr>
              <p:cNvPr id="7" name="Rectángulo 6"/>
              <p:cNvSpPr>
                <a:spLocks noRot="1" noChangeAspect="1" noMove="1" noResize="1" noEditPoints="1" noAdjustHandles="1" noChangeArrowheads="1" noChangeShapeType="1" noTextEdit="1"/>
              </p:cNvSpPr>
              <p:nvPr/>
            </p:nvSpPr>
            <p:spPr>
              <a:xfrm>
                <a:off x="5039574" y="5252453"/>
                <a:ext cx="2555251" cy="887935"/>
              </a:xfrm>
              <a:prstGeom prst="rect">
                <a:avLst/>
              </a:prstGeom>
              <a:blipFill>
                <a:blip r:embed="rId5"/>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263627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Parámetros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057497" y="1936492"/>
            <a:ext cx="3909404" cy="523220"/>
          </a:xfrm>
          <a:prstGeom prst="rect">
            <a:avLst/>
          </a:prstGeom>
        </p:spPr>
        <p:txBody>
          <a:bodyPr wrap="none">
            <a:spAutoFit/>
          </a:bodyPr>
          <a:lstStyle/>
          <a:p>
            <a:r>
              <a:rPr lang="es-ES_tradnl" sz="2800" dirty="0"/>
              <a:t>Cámara de ambientación</a:t>
            </a:r>
            <a:endParaRPr lang="es-CO" sz="2800" dirty="0"/>
          </a:p>
        </p:txBody>
      </p:sp>
      <p:graphicFrame>
        <p:nvGraphicFramePr>
          <p:cNvPr id="3" name="Tabla 2"/>
          <p:cNvGraphicFramePr>
            <a:graphicFrameLocks noGrp="1"/>
          </p:cNvGraphicFramePr>
          <p:nvPr>
            <p:extLst>
              <p:ext uri="{D42A27DB-BD31-4B8C-83A1-F6EECF244321}">
                <p14:modId xmlns:p14="http://schemas.microsoft.com/office/powerpoint/2010/main" val="2471416593"/>
              </p:ext>
            </p:extLst>
          </p:nvPr>
        </p:nvGraphicFramePr>
        <p:xfrm>
          <a:off x="4002405" y="2667649"/>
          <a:ext cx="4450715" cy="1748985"/>
        </p:xfrm>
        <a:graphic>
          <a:graphicData uri="http://schemas.openxmlformats.org/drawingml/2006/table">
            <a:tbl>
              <a:tblPr firstRow="1" firstCol="1" bandRow="1">
                <a:tableStyleId>{BC89EF96-8CEA-46FF-86C4-4CE0E7609802}</a:tableStyleId>
              </a:tblPr>
              <a:tblGrid>
                <a:gridCol w="2297430">
                  <a:extLst>
                    <a:ext uri="{9D8B030D-6E8A-4147-A177-3AD203B41FA5}">
                      <a16:colId xmlns:a16="http://schemas.microsoft.com/office/drawing/2014/main" val="2088533873"/>
                    </a:ext>
                  </a:extLst>
                </a:gridCol>
                <a:gridCol w="2153285">
                  <a:extLst>
                    <a:ext uri="{9D8B030D-6E8A-4147-A177-3AD203B41FA5}">
                      <a16:colId xmlns:a16="http://schemas.microsoft.com/office/drawing/2014/main" val="1391857795"/>
                    </a:ext>
                  </a:extLst>
                </a:gridCol>
              </a:tblGrid>
              <a:tr h="388716">
                <a:tc>
                  <a:txBody>
                    <a:bodyPr/>
                    <a:lstStyle/>
                    <a:p>
                      <a:pPr marL="457200" algn="l">
                        <a:lnSpc>
                          <a:spcPct val="150000"/>
                        </a:lnSpc>
                        <a:spcAft>
                          <a:spcPts val="0"/>
                        </a:spcAft>
                      </a:pPr>
                      <a:r>
                        <a:rPr lang="es-EC" sz="1600" dirty="0">
                          <a:effectLst/>
                          <a:latin typeface="+mn-lt"/>
                          <a:ea typeface="+mn-ea"/>
                          <a:cs typeface="+mn-cs"/>
                        </a:rPr>
                        <a:t>PARÁMETROS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419" sz="1600">
                          <a:effectLst/>
                        </a:rPr>
                        <a:t>VALOR</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7912938"/>
                  </a:ext>
                </a:extLst>
              </a:tr>
              <a:tr h="453423">
                <a:tc>
                  <a:txBody>
                    <a:bodyPr/>
                    <a:lstStyle/>
                    <a:p>
                      <a:pPr algn="ctr">
                        <a:lnSpc>
                          <a:spcPct val="150000"/>
                        </a:lnSpc>
                        <a:spcAft>
                          <a:spcPts val="0"/>
                        </a:spcAft>
                      </a:pPr>
                      <a:r>
                        <a:rPr lang="es-419" sz="1600" dirty="0">
                          <a:effectLst/>
                        </a:rPr>
                        <a:t>Geometría</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419" sz="1600">
                          <a:effectLst/>
                        </a:rPr>
                        <a:t>120x43x66 [cm]</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6004293"/>
                  </a:ext>
                </a:extLst>
              </a:tr>
              <a:tr h="453423">
                <a:tc>
                  <a:txBody>
                    <a:bodyPr/>
                    <a:lstStyle/>
                    <a:p>
                      <a:pPr algn="ctr">
                        <a:lnSpc>
                          <a:spcPct val="150000"/>
                        </a:lnSpc>
                        <a:spcAft>
                          <a:spcPts val="0"/>
                        </a:spcAft>
                      </a:pPr>
                      <a:r>
                        <a:rPr lang="es-419" sz="1600" dirty="0">
                          <a:effectLst/>
                        </a:rPr>
                        <a:t>Tapas Móviles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419" sz="1600">
                          <a:effectLst/>
                        </a:rPr>
                        <a:t>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8521795"/>
                  </a:ext>
                </a:extLst>
              </a:tr>
              <a:tr h="453423">
                <a:tc>
                  <a:txBody>
                    <a:bodyPr/>
                    <a:lstStyle/>
                    <a:p>
                      <a:pPr algn="ctr">
                        <a:lnSpc>
                          <a:spcPct val="150000"/>
                        </a:lnSpc>
                        <a:spcAft>
                          <a:spcPts val="0"/>
                        </a:spcAft>
                      </a:pPr>
                      <a:r>
                        <a:rPr lang="es-419" sz="1600" dirty="0">
                          <a:effectLst/>
                        </a:rPr>
                        <a:t>Tipo de Vacío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419" sz="1600" dirty="0">
                          <a:effectLst/>
                        </a:rPr>
                        <a:t>Bajo</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3476090"/>
                  </a:ext>
                </a:extLst>
              </a:tr>
            </a:tbl>
          </a:graphicData>
        </a:graphic>
      </p:graphicFrame>
    </p:spTree>
    <p:extLst>
      <p:ext uri="{BB962C8B-B14F-4D97-AF65-F5344CB8AC3E}">
        <p14:creationId xmlns:p14="http://schemas.microsoft.com/office/powerpoint/2010/main" val="257597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4.1 Dise</a:t>
            </a:r>
            <a:r>
              <a:rPr lang="es-ES" dirty="0" err="1"/>
              <a:t>ño</a:t>
            </a:r>
            <a:endParaRPr lang="es-ES_tradnl" dirty="0"/>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057497" y="1936492"/>
            <a:ext cx="3909404" cy="523220"/>
          </a:xfrm>
          <a:prstGeom prst="rect">
            <a:avLst/>
          </a:prstGeom>
        </p:spPr>
        <p:txBody>
          <a:bodyPr wrap="none">
            <a:spAutoFit/>
          </a:bodyPr>
          <a:lstStyle/>
          <a:p>
            <a:r>
              <a:rPr lang="es-ES_tradnl" sz="2800" dirty="0"/>
              <a:t>Cámara de ambientación</a:t>
            </a:r>
            <a:endParaRPr lang="es-CO" sz="2800" dirty="0"/>
          </a:p>
        </p:txBody>
      </p:sp>
      <p:graphicFrame>
        <p:nvGraphicFramePr>
          <p:cNvPr id="4" name="Tabla 3"/>
          <p:cNvGraphicFramePr>
            <a:graphicFrameLocks noGrp="1"/>
          </p:cNvGraphicFramePr>
          <p:nvPr>
            <p:extLst>
              <p:ext uri="{D42A27DB-BD31-4B8C-83A1-F6EECF244321}">
                <p14:modId xmlns:p14="http://schemas.microsoft.com/office/powerpoint/2010/main" val="1775413342"/>
              </p:ext>
            </p:extLst>
          </p:nvPr>
        </p:nvGraphicFramePr>
        <p:xfrm>
          <a:off x="1339273" y="2762540"/>
          <a:ext cx="5172364" cy="2544429"/>
        </p:xfrm>
        <a:graphic>
          <a:graphicData uri="http://schemas.openxmlformats.org/drawingml/2006/table">
            <a:tbl>
              <a:tblPr firstRow="1" bandRow="1">
                <a:tableStyleId>{5C22544A-7EE6-4342-B048-85BDC9FD1C3A}</a:tableStyleId>
              </a:tblPr>
              <a:tblGrid>
                <a:gridCol w="2586182">
                  <a:extLst>
                    <a:ext uri="{9D8B030D-6E8A-4147-A177-3AD203B41FA5}">
                      <a16:colId xmlns:a16="http://schemas.microsoft.com/office/drawing/2014/main" val="1543796333"/>
                    </a:ext>
                  </a:extLst>
                </a:gridCol>
                <a:gridCol w="2586182">
                  <a:extLst>
                    <a:ext uri="{9D8B030D-6E8A-4147-A177-3AD203B41FA5}">
                      <a16:colId xmlns:a16="http://schemas.microsoft.com/office/drawing/2014/main" val="3711194918"/>
                    </a:ext>
                  </a:extLst>
                </a:gridCol>
              </a:tblGrid>
              <a:tr h="634783">
                <a:tc>
                  <a:txBody>
                    <a:bodyPr/>
                    <a:lstStyle/>
                    <a:p>
                      <a:pPr algn="ctr"/>
                      <a:r>
                        <a:rPr lang="es-ES" dirty="0"/>
                        <a:t>MÉTODO</a:t>
                      </a:r>
                      <a:endParaRPr lang="es-CO" dirty="0"/>
                    </a:p>
                  </a:txBody>
                  <a:tcPr anchor="ctr"/>
                </a:tc>
                <a:tc>
                  <a:txBody>
                    <a:bodyPr/>
                    <a:lstStyle/>
                    <a:p>
                      <a:pPr algn="ctr"/>
                      <a:r>
                        <a:rPr lang="es-ES" dirty="0"/>
                        <a:t>ESPESOR </a:t>
                      </a:r>
                      <a:r>
                        <a:rPr lang="en-US" dirty="0"/>
                        <a:t>[mm]</a:t>
                      </a:r>
                      <a:endParaRPr lang="es-CO" dirty="0"/>
                    </a:p>
                  </a:txBody>
                  <a:tcPr anchor="ctr"/>
                </a:tc>
                <a:extLst>
                  <a:ext uri="{0D108BD9-81ED-4DB2-BD59-A6C34878D82A}">
                    <a16:rowId xmlns:a16="http://schemas.microsoft.com/office/drawing/2014/main" val="2141255131"/>
                  </a:ext>
                </a:extLst>
              </a:tr>
              <a:tr h="634783">
                <a:tc>
                  <a:txBody>
                    <a:bodyPr/>
                    <a:lstStyle/>
                    <a:p>
                      <a:pPr algn="ctr"/>
                      <a:r>
                        <a:rPr lang="es-ES" dirty="0"/>
                        <a:t>TEORÍA</a:t>
                      </a:r>
                      <a:r>
                        <a:rPr lang="es-ES" baseline="0" dirty="0"/>
                        <a:t> DE PLACAS PLANAS</a:t>
                      </a:r>
                      <a:endParaRPr lang="es-CO" dirty="0"/>
                    </a:p>
                  </a:txBody>
                  <a:tcPr anchor="ctr"/>
                </a:tc>
                <a:tc>
                  <a:txBody>
                    <a:bodyPr/>
                    <a:lstStyle/>
                    <a:p>
                      <a:pPr algn="ctr"/>
                      <a:r>
                        <a:rPr lang="en-US" dirty="0"/>
                        <a:t>7</a:t>
                      </a:r>
                      <a:endParaRPr lang="es-CO" dirty="0"/>
                    </a:p>
                  </a:txBody>
                  <a:tcPr anchor="ctr"/>
                </a:tc>
                <a:extLst>
                  <a:ext uri="{0D108BD9-81ED-4DB2-BD59-A6C34878D82A}">
                    <a16:rowId xmlns:a16="http://schemas.microsoft.com/office/drawing/2014/main" val="1463865447"/>
                  </a:ext>
                </a:extLst>
              </a:tr>
              <a:tr h="634783">
                <a:tc>
                  <a:txBody>
                    <a:bodyPr/>
                    <a:lstStyle/>
                    <a:p>
                      <a:pPr algn="ctr"/>
                      <a:r>
                        <a:rPr lang="es-ES" dirty="0"/>
                        <a:t>CÓDIGO</a:t>
                      </a:r>
                      <a:r>
                        <a:rPr lang="es-ES" baseline="0" dirty="0"/>
                        <a:t> </a:t>
                      </a:r>
                      <a:r>
                        <a:rPr lang="es-ES" dirty="0"/>
                        <a:t>ASME VIII</a:t>
                      </a:r>
                      <a:r>
                        <a:rPr lang="es-ES" baseline="0" dirty="0"/>
                        <a:t> Div. II </a:t>
                      </a:r>
                      <a:endParaRPr lang="es-CO" dirty="0"/>
                    </a:p>
                  </a:txBody>
                  <a:tcPr anchor="ctr"/>
                </a:tc>
                <a:tc>
                  <a:txBody>
                    <a:bodyPr/>
                    <a:lstStyle/>
                    <a:p>
                      <a:pPr algn="ctr"/>
                      <a:r>
                        <a:rPr lang="en-US" dirty="0"/>
                        <a:t>7</a:t>
                      </a:r>
                      <a:endParaRPr lang="es-CO" dirty="0"/>
                    </a:p>
                  </a:txBody>
                  <a:tcPr anchor="ctr"/>
                </a:tc>
                <a:extLst>
                  <a:ext uri="{0D108BD9-81ED-4DB2-BD59-A6C34878D82A}">
                    <a16:rowId xmlns:a16="http://schemas.microsoft.com/office/drawing/2014/main" val="3738070459"/>
                  </a:ext>
                </a:extLst>
              </a:tr>
              <a:tr h="634783">
                <a:tc>
                  <a:txBody>
                    <a:bodyPr/>
                    <a:lstStyle/>
                    <a:p>
                      <a:pPr algn="ctr"/>
                      <a:r>
                        <a:rPr lang="es-ES" dirty="0"/>
                        <a:t>SIMULACIÓN</a:t>
                      </a:r>
                      <a:endParaRPr lang="es-CO" dirty="0"/>
                    </a:p>
                  </a:txBody>
                  <a:tcPr anchor="ctr"/>
                </a:tc>
                <a:tc>
                  <a:txBody>
                    <a:bodyPr/>
                    <a:lstStyle/>
                    <a:p>
                      <a:pPr algn="ctr"/>
                      <a:r>
                        <a:rPr lang="en-US" dirty="0"/>
                        <a:t>2</a:t>
                      </a:r>
                      <a:endParaRPr lang="es-CO" dirty="0"/>
                    </a:p>
                  </a:txBody>
                  <a:tcPr anchor="ctr"/>
                </a:tc>
                <a:extLst>
                  <a:ext uri="{0D108BD9-81ED-4DB2-BD59-A6C34878D82A}">
                    <a16:rowId xmlns:a16="http://schemas.microsoft.com/office/drawing/2014/main" val="2871416688"/>
                  </a:ext>
                </a:extLst>
              </a:tr>
            </a:tbl>
          </a:graphicData>
        </a:graphic>
      </p:graphicFrame>
      <p:sp>
        <p:nvSpPr>
          <p:cNvPr id="6" name="Rectángulo 5"/>
          <p:cNvSpPr/>
          <p:nvPr/>
        </p:nvSpPr>
        <p:spPr>
          <a:xfrm>
            <a:off x="6902882" y="3105973"/>
            <a:ext cx="4276436" cy="1477328"/>
          </a:xfrm>
          <a:prstGeom prst="rect">
            <a:avLst/>
          </a:prstGeom>
        </p:spPr>
        <p:txBody>
          <a:bodyPr wrap="square">
            <a:spAutoFit/>
          </a:bodyPr>
          <a:lstStyle/>
          <a:p>
            <a:r>
              <a:rPr lang="es-CO" dirty="0">
                <a:latin typeface="+mj-lt"/>
                <a:ea typeface="Times New Roman" panose="02020603050405020304" pitchFamily="18" charset="0"/>
              </a:rPr>
              <a:t>Se ha considerado la alternativa de 2 [mm] de espesor ya que por motivos de construcción, disponibilidad en el mercado y viabilidad económica el espesor de 7 </a:t>
            </a:r>
            <a:r>
              <a:rPr lang="es-EC" dirty="0">
                <a:latin typeface="+mj-lt"/>
                <a:ea typeface="Times New Roman" panose="02020603050405020304" pitchFamily="18" charset="0"/>
              </a:rPr>
              <a:t>[mm] no cumple con el criterio de serviciabilidad.</a:t>
            </a:r>
            <a:endParaRPr lang="es-CO" dirty="0">
              <a:latin typeface="+mj-lt"/>
            </a:endParaRPr>
          </a:p>
        </p:txBody>
      </p:sp>
    </p:spTree>
    <p:extLst>
      <p:ext uri="{BB962C8B-B14F-4D97-AF65-F5344CB8AC3E}">
        <p14:creationId xmlns:p14="http://schemas.microsoft.com/office/powerpoint/2010/main" val="183900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5. ANÁLISIS Y RESULTADOS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1120918" y="1711789"/>
                <a:ext cx="10276755" cy="1200329"/>
              </a:xfrm>
              <a:prstGeom prst="rect">
                <a:avLst/>
              </a:prstGeom>
            </p:spPr>
            <p:txBody>
              <a:bodyPr wrap="square">
                <a:spAutoFit/>
              </a:bodyPr>
              <a:lstStyle/>
              <a:p>
                <a:pPr algn="just">
                  <a:lnSpc>
                    <a:spcPct val="200000"/>
                  </a:lnSpc>
                  <a:spcAft>
                    <a:spcPts val="800"/>
                  </a:spcAft>
                </a:pPr>
                <a:r>
                  <a:rPr lang="es-419" dirty="0">
                    <a:latin typeface="Times New Roman" panose="02020603050405020304" pitchFamily="18" charset="0"/>
                    <a:ea typeface="Calibri" panose="020F0502020204030204" pitchFamily="34" charset="0"/>
                    <a:cs typeface="Times New Roman" panose="02020603050405020304" pitchFamily="18" charset="0"/>
                  </a:rPr>
                  <a:t>Para la calibración y validación se utilizó como material patrón poliuretano expandido de alta densidad (</a:t>
                </a:r>
                <a14:m>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40 </m:t>
                    </m:r>
                    <m:r>
                      <a:rPr lang="es-419" i="1">
                        <a:latin typeface="Cambria Math" panose="02040503050406030204" pitchFamily="18" charset="0"/>
                        <a:ea typeface="Calibri" panose="020F0502020204030204" pitchFamily="34" charset="0"/>
                        <a:cs typeface="Times New Roman" panose="02020603050405020304" pitchFamily="18" charset="0"/>
                      </a:rPr>
                      <m:t>𝑘𝑔</m:t>
                    </m:r>
                    <m:r>
                      <a:rPr lang="es-419" i="1">
                        <a:latin typeface="Cambria Math" panose="02040503050406030204" pitchFamily="18" charset="0"/>
                        <a:ea typeface="Calibri" panose="020F0502020204030204" pitchFamily="34" charset="0"/>
                        <a:cs typeface="Times New Roman" panose="02020603050405020304" pitchFamily="18" charset="0"/>
                      </a:rPr>
                      <m:t>/</m:t>
                    </m:r>
                    <m:sSup>
                      <m:sSupPr>
                        <m:ctrlPr>
                          <a:rPr lang="es-CO" i="1">
                            <a:latin typeface="Cambria Math" panose="02040503050406030204" pitchFamily="18" charset="0"/>
                            <a:ea typeface="Calibri" panose="020F0502020204030204" pitchFamily="34" charset="0"/>
                            <a:cs typeface="Times New Roman" panose="02020603050405020304" pitchFamily="18" charset="0"/>
                          </a:rPr>
                        </m:ctrlPr>
                      </m:sSupPr>
                      <m:e>
                        <m:r>
                          <a:rPr lang="es-419" i="1">
                            <a:latin typeface="Cambria Math" panose="02040503050406030204" pitchFamily="18" charset="0"/>
                            <a:ea typeface="Calibri" panose="020F0502020204030204" pitchFamily="34" charset="0"/>
                            <a:cs typeface="Times New Roman" panose="02020603050405020304" pitchFamily="18" charset="0"/>
                          </a:rPr>
                          <m:t>𝑚</m:t>
                        </m:r>
                      </m:e>
                      <m:sup>
                        <m:r>
                          <a:rPr lang="es-419" i="1">
                            <a:latin typeface="Cambria Math" panose="02040503050406030204" pitchFamily="18" charset="0"/>
                            <a:ea typeface="Calibri" panose="020F0502020204030204" pitchFamily="34" charset="0"/>
                            <a:cs typeface="Times New Roman" panose="02020603050405020304" pitchFamily="18" charset="0"/>
                          </a:rPr>
                          <m:t>3</m:t>
                        </m:r>
                      </m:sup>
                    </m:sSup>
                  </m:oMath>
                </a14:m>
                <a:r>
                  <a:rPr lang="es-419" dirty="0">
                    <a:latin typeface="Times New Roman" panose="02020603050405020304" pitchFamily="18" charset="0"/>
                    <a:ea typeface="Calibri" panose="020F0502020204030204" pitchFamily="34" charset="0"/>
                    <a:cs typeface="Times New Roman" panose="02020603050405020304" pitchFamily="18" charset="0"/>
                  </a:rPr>
                  <a:t>) de marca MeTecno® con conductividad térmica de </a:t>
                </a:r>
                <a14:m>
                  <m:oMath xmlns:m="http://schemas.openxmlformats.org/officeDocument/2006/math">
                    <m:r>
                      <a:rPr lang="es-419" i="1">
                        <a:latin typeface="Cambria Math" panose="02040503050406030204" pitchFamily="18" charset="0"/>
                        <a:ea typeface="Calibri" panose="020F0502020204030204" pitchFamily="34" charset="0"/>
                        <a:cs typeface="Times New Roman" panose="02020603050405020304" pitchFamily="18" charset="0"/>
                      </a:rPr>
                      <m:t>0.026 </m:t>
                    </m:r>
                    <m:r>
                      <a:rPr lang="es-419" i="1">
                        <a:latin typeface="Cambria Math" panose="02040503050406030204" pitchFamily="18" charset="0"/>
                        <a:ea typeface="Calibri" panose="020F0502020204030204" pitchFamily="34" charset="0"/>
                        <a:cs typeface="Times New Roman" panose="02020603050405020304" pitchFamily="18" charset="0"/>
                      </a:rPr>
                      <m:t>𝑊</m:t>
                    </m:r>
                    <m:r>
                      <a:rPr lang="es-419" i="1">
                        <a:latin typeface="Cambria Math" panose="02040503050406030204" pitchFamily="18" charset="0"/>
                        <a:ea typeface="Calibri" panose="020F0502020204030204" pitchFamily="34" charset="0"/>
                        <a:cs typeface="Times New Roman" panose="02020603050405020304" pitchFamily="18" charset="0"/>
                      </a:rPr>
                      <m:t>/</m:t>
                    </m:r>
                    <m:r>
                      <a:rPr lang="es-419" i="1">
                        <a:latin typeface="Cambria Math" panose="02040503050406030204" pitchFamily="18" charset="0"/>
                        <a:ea typeface="Calibri" panose="020F0502020204030204" pitchFamily="34" charset="0"/>
                        <a:cs typeface="Times New Roman" panose="02020603050405020304" pitchFamily="18" charset="0"/>
                      </a:rPr>
                      <m:t>𝑚</m:t>
                    </m:r>
                    <m:r>
                      <a:rPr lang="es-419" i="1">
                        <a:latin typeface="Cambria Math" panose="02040503050406030204" pitchFamily="18" charset="0"/>
                        <a:ea typeface="Calibri" panose="020F0502020204030204" pitchFamily="34" charset="0"/>
                        <a:cs typeface="Times New Roman" panose="02020603050405020304" pitchFamily="18" charset="0"/>
                      </a:rPr>
                      <m:t>°</m:t>
                    </m:r>
                    <m:r>
                      <a:rPr lang="es-419" i="1">
                        <a:latin typeface="Cambria Math" panose="02040503050406030204" pitchFamily="18" charset="0"/>
                        <a:ea typeface="Calibri" panose="020F0502020204030204" pitchFamily="34" charset="0"/>
                        <a:cs typeface="Times New Roman" panose="02020603050405020304" pitchFamily="18" charset="0"/>
                      </a:rPr>
                      <m:t>𝐾</m:t>
                    </m:r>
                  </m:oMath>
                </a14:m>
                <a:r>
                  <a:rPr lang="es-CO" dirty="0">
                    <a:latin typeface="Times New Roman" panose="02020603050405020304" pitchFamily="18" charset="0"/>
                    <a:ea typeface="Calibri" panose="020F0502020204030204" pitchFamily="34" charset="0"/>
                    <a:cs typeface="Times New Roman" panose="02020603050405020304" pitchFamily="18" charset="0"/>
                  </a:rPr>
                  <a:t> certificada.</a:t>
                </a:r>
              </a:p>
            </p:txBody>
          </p:sp>
        </mc:Choice>
        <mc:Fallback xmlns="">
          <p:sp>
            <p:nvSpPr>
              <p:cNvPr id="3" name="Rectángulo 2"/>
              <p:cNvSpPr>
                <a:spLocks noRot="1" noChangeAspect="1" noMove="1" noResize="1" noEditPoints="1" noAdjustHandles="1" noChangeArrowheads="1" noChangeShapeType="1" noTextEdit="1"/>
              </p:cNvSpPr>
              <p:nvPr/>
            </p:nvSpPr>
            <p:spPr>
              <a:xfrm>
                <a:off x="1120918" y="1711789"/>
                <a:ext cx="10276755" cy="1200329"/>
              </a:xfrm>
              <a:prstGeom prst="rect">
                <a:avLst/>
              </a:prstGeom>
              <a:blipFill>
                <a:blip r:embed="rId4"/>
                <a:stretch>
                  <a:fillRect l="-534" r="-474" b="-508"/>
                </a:stretch>
              </a:blipFill>
            </p:spPr>
            <p:txBody>
              <a:bodyPr/>
              <a:lstStyle/>
              <a:p>
                <a:r>
                  <a:rPr lang="es-CO">
                    <a:noFill/>
                  </a:rPr>
                  <a:t> </a:t>
                </a:r>
              </a:p>
            </p:txBody>
          </p:sp>
        </mc:Fallback>
      </mc:AlternateContent>
      <p:pic>
        <p:nvPicPr>
          <p:cNvPr id="10" name="Imagen 9" descr="D:\ESPE\TESIS\WhatsApp Image 2019-12-09 at 10.34.36 PM.jpeg"/>
          <p:cNvPicPr/>
          <p:nvPr/>
        </p:nvPicPr>
        <p:blipFill rotWithShape="1">
          <a:blip r:embed="rId5" cstate="print">
            <a:extLst>
              <a:ext uri="{28A0092B-C50C-407E-A947-70E740481C1C}">
                <a14:useLocalDpi xmlns:a14="http://schemas.microsoft.com/office/drawing/2010/main" val="0"/>
              </a:ext>
            </a:extLst>
          </a:blip>
          <a:srcRect l="8733" t="8821" r="11084" b="14613"/>
          <a:stretch/>
        </p:blipFill>
        <p:spPr bwMode="auto">
          <a:xfrm>
            <a:off x="2479341" y="3403802"/>
            <a:ext cx="3015615" cy="2159635"/>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115" y="3003944"/>
            <a:ext cx="2330212" cy="3015294"/>
          </a:xfrm>
          <a:prstGeom prst="rect">
            <a:avLst/>
          </a:prstGeom>
        </p:spPr>
      </p:pic>
    </p:spTree>
    <p:extLst>
      <p:ext uri="{BB962C8B-B14F-4D97-AF65-F5344CB8AC3E}">
        <p14:creationId xmlns:p14="http://schemas.microsoft.com/office/powerpoint/2010/main" val="48237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5135" y="1155622"/>
            <a:ext cx="10058400" cy="4023360"/>
          </a:xfrm>
        </p:spPr>
        <p:txBody>
          <a:bodyPr>
            <a:normAutofit/>
          </a:bodyPr>
          <a:lstStyle/>
          <a:p>
            <a:r>
              <a:rPr lang="es-ES_tradnl" sz="4000" b="1" dirty="0"/>
              <a:t>CONTENIDO</a:t>
            </a:r>
          </a:p>
        </p:txBody>
      </p:sp>
      <p:graphicFrame>
        <p:nvGraphicFramePr>
          <p:cNvPr id="12" name="Diagrama 11"/>
          <p:cNvGraphicFramePr/>
          <p:nvPr>
            <p:extLst>
              <p:ext uri="{D42A27DB-BD31-4B8C-83A1-F6EECF244321}">
                <p14:modId xmlns:p14="http://schemas.microsoft.com/office/powerpoint/2010/main" val="400938794"/>
              </p:ext>
            </p:extLst>
          </p:nvPr>
        </p:nvGraphicFramePr>
        <p:xfrm>
          <a:off x="2187386" y="1870058"/>
          <a:ext cx="7953898" cy="412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6AF4887E-8391-4537-B3CC-9C2423D626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F91AC502-E08B-4034-B529-2892BC9BCD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93135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444832601"/>
              </p:ext>
            </p:extLst>
          </p:nvPr>
        </p:nvGraphicFramePr>
        <p:xfrm>
          <a:off x="2281629" y="2878092"/>
          <a:ext cx="8321715" cy="2562125"/>
        </p:xfrm>
        <a:graphic>
          <a:graphicData uri="http://schemas.openxmlformats.org/drawingml/2006/table">
            <a:tbl>
              <a:tblPr firstRow="1" firstCol="1" bandRow="1">
                <a:tableStyleId>{6E25E649-3F16-4E02-A733-19D2CDBF48F0}</a:tableStyleId>
              </a:tblPr>
              <a:tblGrid>
                <a:gridCol w="1143331">
                  <a:extLst>
                    <a:ext uri="{9D8B030D-6E8A-4147-A177-3AD203B41FA5}">
                      <a16:colId xmlns:a16="http://schemas.microsoft.com/office/drawing/2014/main" val="113381203"/>
                    </a:ext>
                  </a:extLst>
                </a:gridCol>
                <a:gridCol w="897298">
                  <a:extLst>
                    <a:ext uri="{9D8B030D-6E8A-4147-A177-3AD203B41FA5}">
                      <a16:colId xmlns:a16="http://schemas.microsoft.com/office/drawing/2014/main" val="4003612019"/>
                    </a:ext>
                  </a:extLst>
                </a:gridCol>
                <a:gridCol w="897298">
                  <a:extLst>
                    <a:ext uri="{9D8B030D-6E8A-4147-A177-3AD203B41FA5}">
                      <a16:colId xmlns:a16="http://schemas.microsoft.com/office/drawing/2014/main" val="2178506849"/>
                    </a:ext>
                  </a:extLst>
                </a:gridCol>
                <a:gridCol w="897298">
                  <a:extLst>
                    <a:ext uri="{9D8B030D-6E8A-4147-A177-3AD203B41FA5}">
                      <a16:colId xmlns:a16="http://schemas.microsoft.com/office/drawing/2014/main" val="317962229"/>
                    </a:ext>
                  </a:extLst>
                </a:gridCol>
                <a:gridCol w="897298">
                  <a:extLst>
                    <a:ext uri="{9D8B030D-6E8A-4147-A177-3AD203B41FA5}">
                      <a16:colId xmlns:a16="http://schemas.microsoft.com/office/drawing/2014/main" val="3420544288"/>
                    </a:ext>
                  </a:extLst>
                </a:gridCol>
                <a:gridCol w="897298">
                  <a:extLst>
                    <a:ext uri="{9D8B030D-6E8A-4147-A177-3AD203B41FA5}">
                      <a16:colId xmlns:a16="http://schemas.microsoft.com/office/drawing/2014/main" val="606520969"/>
                    </a:ext>
                  </a:extLst>
                </a:gridCol>
                <a:gridCol w="897298">
                  <a:extLst>
                    <a:ext uri="{9D8B030D-6E8A-4147-A177-3AD203B41FA5}">
                      <a16:colId xmlns:a16="http://schemas.microsoft.com/office/drawing/2014/main" val="2703387830"/>
                    </a:ext>
                  </a:extLst>
                </a:gridCol>
                <a:gridCol w="897298">
                  <a:extLst>
                    <a:ext uri="{9D8B030D-6E8A-4147-A177-3AD203B41FA5}">
                      <a16:colId xmlns:a16="http://schemas.microsoft.com/office/drawing/2014/main" val="3080585665"/>
                    </a:ext>
                  </a:extLst>
                </a:gridCol>
                <a:gridCol w="897298">
                  <a:extLst>
                    <a:ext uri="{9D8B030D-6E8A-4147-A177-3AD203B41FA5}">
                      <a16:colId xmlns:a16="http://schemas.microsoft.com/office/drawing/2014/main" val="1621385303"/>
                    </a:ext>
                  </a:extLst>
                </a:gridCol>
              </a:tblGrid>
              <a:tr h="429673">
                <a:tc>
                  <a:txBody>
                    <a:bodyPr/>
                    <a:lstStyle/>
                    <a:p>
                      <a:pPr algn="ctr">
                        <a:lnSpc>
                          <a:spcPct val="115000"/>
                        </a:lnSpc>
                        <a:spcAft>
                          <a:spcPts val="0"/>
                        </a:spcAft>
                      </a:pPr>
                      <a:r>
                        <a:rPr lang="es-CO" sz="1600">
                          <a:effectLst/>
                          <a:latin typeface="+mj-lt"/>
                        </a:rPr>
                        <a:t>Hora</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s-CO" sz="1600">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9H15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9H45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10H15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10H45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11H15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11H45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12H15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75063"/>
                  </a:ext>
                </a:extLst>
              </a:tr>
              <a:tr h="429673">
                <a:tc>
                  <a:txBody>
                    <a:bodyPr/>
                    <a:lstStyle/>
                    <a:p>
                      <a:pPr algn="ctr">
                        <a:lnSpc>
                          <a:spcPct val="115000"/>
                        </a:lnSpc>
                        <a:spcAft>
                          <a:spcPts val="0"/>
                        </a:spcAft>
                      </a:pPr>
                      <a:r>
                        <a:rPr lang="es-CO" sz="1600">
                          <a:effectLst/>
                          <a:latin typeface="+mj-lt"/>
                        </a:rPr>
                        <a:t>T1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26.8</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26.2</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979766"/>
                  </a:ext>
                </a:extLst>
              </a:tr>
              <a:tr h="429673">
                <a:tc>
                  <a:txBody>
                    <a:bodyPr/>
                    <a:lstStyle/>
                    <a:p>
                      <a:pPr algn="ctr">
                        <a:lnSpc>
                          <a:spcPct val="115000"/>
                        </a:lnSpc>
                        <a:spcAft>
                          <a:spcPts val="0"/>
                        </a:spcAft>
                      </a:pPr>
                      <a:r>
                        <a:rPr lang="es-CO" sz="1600">
                          <a:effectLst/>
                          <a:latin typeface="+mj-lt"/>
                        </a:rPr>
                        <a:t>T2</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26.3</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26.2</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26.8</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26.8</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26.8</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5168802"/>
                  </a:ext>
                </a:extLst>
              </a:tr>
              <a:tr h="429673">
                <a:tc>
                  <a:txBody>
                    <a:bodyPr/>
                    <a:lstStyle/>
                    <a:p>
                      <a:pPr algn="ctr">
                        <a:lnSpc>
                          <a:spcPct val="115000"/>
                        </a:lnSpc>
                        <a:spcAft>
                          <a:spcPts val="0"/>
                        </a:spcAft>
                      </a:pPr>
                      <a:r>
                        <a:rPr lang="es-CO" sz="1600">
                          <a:effectLst/>
                          <a:latin typeface="+mj-lt"/>
                        </a:rPr>
                        <a:t>T3</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7.3</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0868948"/>
                  </a:ext>
                </a:extLst>
              </a:tr>
              <a:tr h="413760">
                <a:tc>
                  <a:txBody>
                    <a:bodyPr/>
                    <a:lstStyle/>
                    <a:p>
                      <a:pPr algn="ctr">
                        <a:lnSpc>
                          <a:spcPct val="115000"/>
                        </a:lnSpc>
                        <a:spcAft>
                          <a:spcPts val="0"/>
                        </a:spcAft>
                      </a:pPr>
                      <a:r>
                        <a:rPr lang="es-CO" sz="1600">
                          <a:effectLst/>
                          <a:latin typeface="+mj-lt"/>
                        </a:rPr>
                        <a:t>T4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dirty="0">
                          <a:effectLst/>
                          <a:latin typeface="+mj-lt"/>
                        </a:rPr>
                        <a:t>7.4</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108330"/>
                  </a:ext>
                </a:extLst>
              </a:tr>
              <a:tr h="429673">
                <a:tc>
                  <a:txBody>
                    <a:bodyPr/>
                    <a:lstStyle/>
                    <a:p>
                      <a:pPr algn="ctr">
                        <a:lnSpc>
                          <a:spcPct val="115000"/>
                        </a:lnSpc>
                        <a:spcAft>
                          <a:spcPts val="0"/>
                        </a:spcAft>
                      </a:pPr>
                      <a:r>
                        <a:rPr lang="es-CO" sz="1600">
                          <a:effectLst/>
                          <a:latin typeface="+mj-lt"/>
                        </a:rPr>
                        <a:t>V</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V</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dirty="0">
                          <a:effectLst/>
                          <a:latin typeface="+mj-lt"/>
                        </a:rPr>
                        <a:t>7.4</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dirty="0">
                          <a:effectLst/>
                          <a:latin typeface="+mj-lt"/>
                        </a:rPr>
                        <a:t>7.4</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2761715"/>
                  </a:ext>
                </a:extLst>
              </a:tr>
            </a:tbl>
          </a:graphicData>
        </a:graphic>
      </p:graphicFrame>
      <p:sp>
        <p:nvSpPr>
          <p:cNvPr id="5" name="Rectángulo 4"/>
          <p:cNvSpPr/>
          <p:nvPr/>
        </p:nvSpPr>
        <p:spPr>
          <a:xfrm>
            <a:off x="1120918" y="1834691"/>
            <a:ext cx="1307794" cy="369332"/>
          </a:xfrm>
          <a:prstGeom prst="rect">
            <a:avLst/>
          </a:prstGeom>
        </p:spPr>
        <p:txBody>
          <a:bodyPr wrap="none">
            <a:spAutoFit/>
          </a:bodyPr>
          <a:lstStyle/>
          <a:p>
            <a:r>
              <a:rPr lang="es-ES_tradnl" dirty="0"/>
              <a:t>Ensayo Nº 1</a:t>
            </a:r>
            <a:endParaRPr lang="es-CO" dirty="0"/>
          </a:p>
        </p:txBody>
      </p:sp>
      <p:sp>
        <p:nvSpPr>
          <p:cNvPr id="6" name="Rectángulo 5"/>
          <p:cNvSpPr/>
          <p:nvPr/>
        </p:nvSpPr>
        <p:spPr>
          <a:xfrm>
            <a:off x="2096654" y="1834691"/>
            <a:ext cx="9082664" cy="646331"/>
          </a:xfrm>
          <a:prstGeom prst="rect">
            <a:avLst/>
          </a:prstGeom>
        </p:spPr>
        <p:txBody>
          <a:bodyPr wrap="square">
            <a:spAutoFit/>
          </a:bodyPr>
          <a:lstStyle/>
          <a:p>
            <a:pPr marL="270510">
              <a:spcAft>
                <a:spcPts val="0"/>
              </a:spcAft>
            </a:pPr>
            <a:r>
              <a:rPr lang="es-419" dirty="0">
                <a:latin typeface="+mj-lt"/>
                <a:ea typeface="Calibri" panose="020F0502020204030204" pitchFamily="34" charset="0"/>
                <a:cs typeface="Times New Roman" panose="02020603050405020304" pitchFamily="18" charset="0"/>
              </a:rPr>
              <a:t>Para el primer ensayo se generó un vacío estable de 1 [psi], luego de haber estabilizado la resistencia central con el anillo de guarda.  </a:t>
            </a:r>
            <a:endParaRPr lang="es-CO"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2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1307794" cy="369332"/>
          </a:xfrm>
          <a:prstGeom prst="rect">
            <a:avLst/>
          </a:prstGeom>
        </p:spPr>
        <p:txBody>
          <a:bodyPr wrap="none">
            <a:spAutoFit/>
          </a:bodyPr>
          <a:lstStyle/>
          <a:p>
            <a:r>
              <a:rPr lang="es-ES_tradnl" dirty="0"/>
              <a:t>Ensayo Nº 1</a:t>
            </a:r>
            <a:endParaRPr lang="es-CO"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3252240907"/>
                  </p:ext>
                </p:extLst>
              </p:nvPr>
            </p:nvGraphicFramePr>
            <p:xfrm>
              <a:off x="1774815" y="2266508"/>
              <a:ext cx="9089015" cy="1314880"/>
            </p:xfrm>
            <a:graphic>
              <a:graphicData uri="http://schemas.openxmlformats.org/drawingml/2006/table">
                <a:tbl>
                  <a:tblPr firstRow="1" firstCol="1" bandRow="1">
                    <a:tableStyleId>{BC89EF96-8CEA-46FF-86C4-4CE0E7609802}</a:tableStyleId>
                  </a:tblPr>
                  <a:tblGrid>
                    <a:gridCol w="1248751">
                      <a:extLst>
                        <a:ext uri="{9D8B030D-6E8A-4147-A177-3AD203B41FA5}">
                          <a16:colId xmlns:a16="http://schemas.microsoft.com/office/drawing/2014/main" val="3270960204"/>
                        </a:ext>
                      </a:extLst>
                    </a:gridCol>
                    <a:gridCol w="980033">
                      <a:extLst>
                        <a:ext uri="{9D8B030D-6E8A-4147-A177-3AD203B41FA5}">
                          <a16:colId xmlns:a16="http://schemas.microsoft.com/office/drawing/2014/main" val="4250429925"/>
                        </a:ext>
                      </a:extLst>
                    </a:gridCol>
                    <a:gridCol w="980033">
                      <a:extLst>
                        <a:ext uri="{9D8B030D-6E8A-4147-A177-3AD203B41FA5}">
                          <a16:colId xmlns:a16="http://schemas.microsoft.com/office/drawing/2014/main" val="3748490697"/>
                        </a:ext>
                      </a:extLst>
                    </a:gridCol>
                    <a:gridCol w="980033">
                      <a:extLst>
                        <a:ext uri="{9D8B030D-6E8A-4147-A177-3AD203B41FA5}">
                          <a16:colId xmlns:a16="http://schemas.microsoft.com/office/drawing/2014/main" val="916144462"/>
                        </a:ext>
                      </a:extLst>
                    </a:gridCol>
                    <a:gridCol w="980033">
                      <a:extLst>
                        <a:ext uri="{9D8B030D-6E8A-4147-A177-3AD203B41FA5}">
                          <a16:colId xmlns:a16="http://schemas.microsoft.com/office/drawing/2014/main" val="293156336"/>
                        </a:ext>
                      </a:extLst>
                    </a:gridCol>
                    <a:gridCol w="980033">
                      <a:extLst>
                        <a:ext uri="{9D8B030D-6E8A-4147-A177-3AD203B41FA5}">
                          <a16:colId xmlns:a16="http://schemas.microsoft.com/office/drawing/2014/main" val="363763698"/>
                        </a:ext>
                      </a:extLst>
                    </a:gridCol>
                    <a:gridCol w="980033">
                      <a:extLst>
                        <a:ext uri="{9D8B030D-6E8A-4147-A177-3AD203B41FA5}">
                          <a16:colId xmlns:a16="http://schemas.microsoft.com/office/drawing/2014/main" val="1485046756"/>
                        </a:ext>
                      </a:extLst>
                    </a:gridCol>
                    <a:gridCol w="980033">
                      <a:extLst>
                        <a:ext uri="{9D8B030D-6E8A-4147-A177-3AD203B41FA5}">
                          <a16:colId xmlns:a16="http://schemas.microsoft.com/office/drawing/2014/main" val="3796122112"/>
                        </a:ext>
                      </a:extLst>
                    </a:gridCol>
                    <a:gridCol w="980033">
                      <a:extLst>
                        <a:ext uri="{9D8B030D-6E8A-4147-A177-3AD203B41FA5}">
                          <a16:colId xmlns:a16="http://schemas.microsoft.com/office/drawing/2014/main" val="252766496"/>
                        </a:ext>
                      </a:extLst>
                    </a:gridCol>
                  </a:tblGrid>
                  <a:tr h="262879">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𝑸</m:t>
                                    </m:r>
                                  </m:e>
                                  <m:sub>
                                    <m:r>
                                      <a:rPr lang="es-CO" sz="1200">
                                        <a:effectLst/>
                                        <a:latin typeface="Cambria Math" panose="02040503050406030204" pitchFamily="18" charset="0"/>
                                      </a:rPr>
                                      <m:t>𝒕𝒐𝒕𝒂𝒍</m:t>
                                    </m:r>
                                  </m:sub>
                                </m:sSub>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smtClean="0">
                                    <a:effectLst/>
                                    <a:latin typeface="Cambria Math" panose="02040503050406030204" pitchFamily="18" charset="0"/>
                                  </a:rPr>
                                  <m:t>[</m:t>
                                </m:r>
                                <m:r>
                                  <m:rPr>
                                    <m:sty m:val="p"/>
                                  </m:rPr>
                                  <a:rPr lang="es-CO" sz="1200" smtClean="0">
                                    <a:effectLst/>
                                    <a:latin typeface="Cambria Math" panose="02040503050406030204" pitchFamily="18" charset="0"/>
                                  </a:rPr>
                                  <m:t>W</m:t>
                                </m:r>
                                <m:r>
                                  <a:rPr lang="es-CO" sz="1200" smtClean="0">
                                    <a:effectLst/>
                                    <a:latin typeface="Cambria Math" panose="02040503050406030204" pitchFamily="18" charset="0"/>
                                  </a:rPr>
                                  <m:t>]</m:t>
                                </m:r>
                              </m:oMath>
                            </m:oMathPara>
                          </a14:m>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024890"/>
                      </a:ext>
                    </a:extLst>
                  </a:tr>
                  <a:tr h="250487">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𝑸</m:t>
                                </m:r>
                              </m:oMath>
                            </m:oMathPara>
                          </a14:m>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m:t>
                                </m:r>
                                <m:r>
                                  <a:rPr lang="es-CO" sz="1200">
                                    <a:effectLst/>
                                    <a:latin typeface="Cambria Math" panose="02040503050406030204" pitchFamily="18" charset="0"/>
                                  </a:rPr>
                                  <m:t>𝑊</m:t>
                                </m:r>
                                <m:r>
                                  <a:rPr lang="es-CO" sz="1200">
                                    <a:effectLst/>
                                    <a:latin typeface="Cambria Math" panose="02040503050406030204" pitchFamily="18" charset="0"/>
                                  </a:rPr>
                                  <m:t>]</m:t>
                                </m:r>
                              </m:oMath>
                            </m:oMathPara>
                          </a14:m>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0.58818475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633652"/>
                      </a:ext>
                    </a:extLst>
                  </a:tr>
                  <a:tr h="267729">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m:t>
                                </m:r>
                                <m:r>
                                  <a:rPr lang="es-CO" sz="1200">
                                    <a:effectLst/>
                                    <a:latin typeface="Cambria Math" panose="02040503050406030204" pitchFamily="18" charset="0"/>
                                  </a:rPr>
                                  <m:t>𝑻</m:t>
                                </m:r>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𝐾</m:t>
                                </m:r>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18.8</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38201"/>
                      </a:ext>
                    </a:extLst>
                  </a:tr>
                  <a:tr h="26988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𝑨</m:t>
                                </m:r>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s-CO" sz="1200" i="1">
                                        <a:effectLst/>
                                        <a:latin typeface="Cambria Math" panose="02040503050406030204" pitchFamily="18" charset="0"/>
                                      </a:rPr>
                                    </m:ctrlPr>
                                  </m:sSupPr>
                                  <m:e>
                                    <m:r>
                                      <a:rPr lang="es-CO" sz="1200">
                                        <a:effectLst/>
                                        <a:latin typeface="Cambria Math" panose="02040503050406030204" pitchFamily="18" charset="0"/>
                                      </a:rPr>
                                      <m:t>𝒎</m:t>
                                    </m:r>
                                  </m:e>
                                  <m:sup>
                                    <m:r>
                                      <a:rPr lang="es-CO" sz="1200">
                                        <a:effectLst/>
                                        <a:latin typeface="Cambria Math" panose="02040503050406030204" pitchFamily="18" charset="0"/>
                                      </a:rPr>
                                      <m:t>𝟐</m:t>
                                    </m:r>
                                  </m:sup>
                                </m:sSup>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794214"/>
                      </a:ext>
                    </a:extLst>
                  </a:tr>
                  <a:tr h="263904">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𝑳</m:t>
                                </m:r>
                              </m:oMath>
                            </m:oMathPara>
                          </a14:m>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CO" sz="1200">
                                    <a:effectLst/>
                                    <a:latin typeface="Cambria Math" panose="02040503050406030204" pitchFamily="18" charset="0"/>
                                  </a:rPr>
                                  <m:t>𝒎</m:t>
                                </m:r>
                              </m:oMath>
                            </m:oMathPara>
                          </a14:m>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0.1</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0.1</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071269"/>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252240907"/>
                  </p:ext>
                </p:extLst>
              </p:nvPr>
            </p:nvGraphicFramePr>
            <p:xfrm>
              <a:off x="1774815" y="2266508"/>
              <a:ext cx="9089015" cy="1314880"/>
            </p:xfrm>
            <a:graphic>
              <a:graphicData uri="http://schemas.openxmlformats.org/drawingml/2006/table">
                <a:tbl>
                  <a:tblPr firstRow="1" firstCol="1" bandRow="1">
                    <a:tableStyleId>{BC89EF96-8CEA-46FF-86C4-4CE0E7609802}</a:tableStyleId>
                  </a:tblPr>
                  <a:tblGrid>
                    <a:gridCol w="1248751">
                      <a:extLst>
                        <a:ext uri="{9D8B030D-6E8A-4147-A177-3AD203B41FA5}">
                          <a16:colId xmlns:a16="http://schemas.microsoft.com/office/drawing/2014/main" val="3270960204"/>
                        </a:ext>
                      </a:extLst>
                    </a:gridCol>
                    <a:gridCol w="980033">
                      <a:extLst>
                        <a:ext uri="{9D8B030D-6E8A-4147-A177-3AD203B41FA5}">
                          <a16:colId xmlns:a16="http://schemas.microsoft.com/office/drawing/2014/main" val="4250429925"/>
                        </a:ext>
                      </a:extLst>
                    </a:gridCol>
                    <a:gridCol w="980033">
                      <a:extLst>
                        <a:ext uri="{9D8B030D-6E8A-4147-A177-3AD203B41FA5}">
                          <a16:colId xmlns:a16="http://schemas.microsoft.com/office/drawing/2014/main" val="3748490697"/>
                        </a:ext>
                      </a:extLst>
                    </a:gridCol>
                    <a:gridCol w="980033">
                      <a:extLst>
                        <a:ext uri="{9D8B030D-6E8A-4147-A177-3AD203B41FA5}">
                          <a16:colId xmlns:a16="http://schemas.microsoft.com/office/drawing/2014/main" val="916144462"/>
                        </a:ext>
                      </a:extLst>
                    </a:gridCol>
                    <a:gridCol w="980033">
                      <a:extLst>
                        <a:ext uri="{9D8B030D-6E8A-4147-A177-3AD203B41FA5}">
                          <a16:colId xmlns:a16="http://schemas.microsoft.com/office/drawing/2014/main" val="293156336"/>
                        </a:ext>
                      </a:extLst>
                    </a:gridCol>
                    <a:gridCol w="980033">
                      <a:extLst>
                        <a:ext uri="{9D8B030D-6E8A-4147-A177-3AD203B41FA5}">
                          <a16:colId xmlns:a16="http://schemas.microsoft.com/office/drawing/2014/main" val="363763698"/>
                        </a:ext>
                      </a:extLst>
                    </a:gridCol>
                    <a:gridCol w="980033">
                      <a:extLst>
                        <a:ext uri="{9D8B030D-6E8A-4147-A177-3AD203B41FA5}">
                          <a16:colId xmlns:a16="http://schemas.microsoft.com/office/drawing/2014/main" val="1485046756"/>
                        </a:ext>
                      </a:extLst>
                    </a:gridCol>
                    <a:gridCol w="980033">
                      <a:extLst>
                        <a:ext uri="{9D8B030D-6E8A-4147-A177-3AD203B41FA5}">
                          <a16:colId xmlns:a16="http://schemas.microsoft.com/office/drawing/2014/main" val="3796122112"/>
                        </a:ext>
                      </a:extLst>
                    </a:gridCol>
                    <a:gridCol w="980033">
                      <a:extLst>
                        <a:ext uri="{9D8B030D-6E8A-4147-A177-3AD203B41FA5}">
                          <a16:colId xmlns:a16="http://schemas.microsoft.com/office/drawing/2014/main" val="252766496"/>
                        </a:ext>
                      </a:extLst>
                    </a:gridCol>
                  </a:tblGrid>
                  <a:tr h="262879">
                    <a:tc>
                      <a:txBody>
                        <a:bodyPr/>
                        <a:lstStyle/>
                        <a:p>
                          <a:endParaRPr lang="es-CO"/>
                        </a:p>
                      </a:txBody>
                      <a:tcPr marL="68580" marR="68580" marT="0" marB="0">
                        <a:blipFill>
                          <a:blip r:embed="rId4"/>
                          <a:stretch>
                            <a:fillRect l="-488" t="-9302" r="-629268" b="-416279"/>
                          </a:stretch>
                        </a:blipFill>
                      </a:tcPr>
                    </a:tc>
                    <a:tc>
                      <a:txBody>
                        <a:bodyPr/>
                        <a:lstStyle/>
                        <a:p>
                          <a:endParaRPr lang="es-CO"/>
                        </a:p>
                      </a:txBody>
                      <a:tcPr marL="68580" marR="68580" marT="0" marB="0">
                        <a:blipFill>
                          <a:blip r:embed="rId4"/>
                          <a:stretch>
                            <a:fillRect l="-127950" t="-9302" r="-701242" b="-416279"/>
                          </a:stretch>
                        </a:blipFill>
                      </a:tcPr>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b="0" dirty="0">
                              <a:effectLst/>
                            </a:rPr>
                            <a:t>0.58818475</a:t>
                          </a:r>
                          <a:endParaRPr lang="es-CO"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024890"/>
                      </a:ext>
                    </a:extLst>
                  </a:tr>
                  <a:tr h="250487">
                    <a:tc>
                      <a:txBody>
                        <a:bodyPr/>
                        <a:lstStyle/>
                        <a:p>
                          <a:endParaRPr lang="es-CO"/>
                        </a:p>
                      </a:txBody>
                      <a:tcPr marL="68580" marR="68580" marT="0" marB="0">
                        <a:blipFill>
                          <a:blip r:embed="rId4"/>
                          <a:stretch>
                            <a:fillRect l="-488" t="-111905" r="-629268" b="-326190"/>
                          </a:stretch>
                        </a:blipFill>
                      </a:tcPr>
                    </a:tc>
                    <a:tc>
                      <a:txBody>
                        <a:bodyPr/>
                        <a:lstStyle/>
                        <a:p>
                          <a:endParaRPr lang="es-CO"/>
                        </a:p>
                      </a:txBody>
                      <a:tcPr marL="68580" marR="68580" marT="0" marB="0">
                        <a:blipFill>
                          <a:blip r:embed="rId4"/>
                          <a:stretch>
                            <a:fillRect l="-127950" t="-111905" r="-701242" b="-326190"/>
                          </a:stretch>
                        </a:blipFill>
                      </a:tcPr>
                    </a:tc>
                    <a:tc>
                      <a:txBody>
                        <a:bodyPr/>
                        <a:lstStyle/>
                        <a:p>
                          <a:pPr algn="ctr">
                            <a:lnSpc>
                              <a:spcPct val="115000"/>
                            </a:lnSpc>
                            <a:spcAft>
                              <a:spcPts val="0"/>
                            </a:spcAft>
                          </a:pPr>
                          <a:r>
                            <a:rPr lang="es-CO" sz="1200">
                              <a:effectLst/>
                            </a:rPr>
                            <a:t>0.58818475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633652"/>
                      </a:ext>
                    </a:extLst>
                  </a:tr>
                  <a:tr h="267729">
                    <a:tc>
                      <a:txBody>
                        <a:bodyPr/>
                        <a:lstStyle/>
                        <a:p>
                          <a:endParaRPr lang="es-CO"/>
                        </a:p>
                      </a:txBody>
                      <a:tcPr marL="68580" marR="68580" marT="0" marB="0">
                        <a:blipFill>
                          <a:blip r:embed="rId4"/>
                          <a:stretch>
                            <a:fillRect l="-488" t="-202273" r="-629268" b="-211364"/>
                          </a:stretch>
                        </a:blipFill>
                      </a:tcPr>
                    </a:tc>
                    <a:tc>
                      <a:txBody>
                        <a:bodyPr/>
                        <a:lstStyle/>
                        <a:p>
                          <a:endParaRPr lang="es-CO"/>
                        </a:p>
                      </a:txBody>
                      <a:tcPr marL="68580" marR="68580" marT="0" marB="0">
                        <a:blipFill>
                          <a:blip r:embed="rId4"/>
                          <a:stretch>
                            <a:fillRect l="-127950" t="-202273" r="-701242" b="-211364"/>
                          </a:stretch>
                        </a:blipFill>
                      </a:tcPr>
                    </a:tc>
                    <a:tc>
                      <a:txBody>
                        <a:bodyPr/>
                        <a:lstStyle/>
                        <a:p>
                          <a:pPr algn="ctr">
                            <a:lnSpc>
                              <a:spcPct val="115000"/>
                            </a:lnSpc>
                            <a:spcAft>
                              <a:spcPts val="0"/>
                            </a:spcAft>
                          </a:pPr>
                          <a:r>
                            <a:rPr lang="es-CO" sz="1200">
                              <a:effectLst/>
                            </a:rPr>
                            <a:t>19.4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18.8</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19.3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38201"/>
                      </a:ext>
                    </a:extLst>
                  </a:tr>
                  <a:tr h="269881">
                    <a:tc>
                      <a:txBody>
                        <a:bodyPr/>
                        <a:lstStyle/>
                        <a:p>
                          <a:endParaRPr lang="es-CO"/>
                        </a:p>
                      </a:txBody>
                      <a:tcPr marL="68580" marR="68580" marT="0" marB="0">
                        <a:blipFill>
                          <a:blip r:embed="rId4"/>
                          <a:stretch>
                            <a:fillRect l="-488" t="-302273" r="-629268" b="-111364"/>
                          </a:stretch>
                        </a:blipFill>
                      </a:tcPr>
                    </a:tc>
                    <a:tc>
                      <a:txBody>
                        <a:bodyPr/>
                        <a:lstStyle/>
                        <a:p>
                          <a:endParaRPr lang="es-CO"/>
                        </a:p>
                      </a:txBody>
                      <a:tcPr marL="68580" marR="68580" marT="0" marB="0">
                        <a:blipFill>
                          <a:blip r:embed="rId4"/>
                          <a:stretch>
                            <a:fillRect l="-127950" t="-302273" r="-701242" b="-111364"/>
                          </a:stretch>
                        </a:blipFill>
                      </a:tcPr>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794214"/>
                      </a:ext>
                    </a:extLst>
                  </a:tr>
                  <a:tr h="263904">
                    <a:tc>
                      <a:txBody>
                        <a:bodyPr/>
                        <a:lstStyle/>
                        <a:p>
                          <a:endParaRPr lang="es-CO"/>
                        </a:p>
                      </a:txBody>
                      <a:tcPr marL="68580" marR="68580" marT="0" marB="0">
                        <a:blipFill>
                          <a:blip r:embed="rId4"/>
                          <a:stretch>
                            <a:fillRect l="-488" t="-402273" r="-629268" b="-11364"/>
                          </a:stretch>
                        </a:blipFill>
                      </a:tcPr>
                    </a:tc>
                    <a:tc>
                      <a:txBody>
                        <a:bodyPr/>
                        <a:lstStyle/>
                        <a:p>
                          <a:endParaRPr lang="es-CO"/>
                        </a:p>
                      </a:txBody>
                      <a:tcPr marL="68580" marR="68580" marT="0" marB="0">
                        <a:blipFill>
                          <a:blip r:embed="rId4"/>
                          <a:stretch>
                            <a:fillRect l="-127950" t="-402273" r="-701242" b="-11364"/>
                          </a:stretch>
                        </a:blipFill>
                      </a:tcPr>
                    </a:tc>
                    <a:tc>
                      <a:txBody>
                        <a:bodyPr/>
                        <a:lstStyle/>
                        <a:p>
                          <a:pPr algn="ctr">
                            <a:lnSpc>
                              <a:spcPct val="115000"/>
                            </a:lnSpc>
                            <a:spcAft>
                              <a:spcPts val="0"/>
                            </a:spcAft>
                          </a:pPr>
                          <a:r>
                            <a:rPr lang="es-CO" sz="1200" dirty="0">
                              <a:effectLst/>
                            </a:rPr>
                            <a:t>0.1</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200" dirty="0">
                              <a:effectLst/>
                            </a:rPr>
                            <a:t>0.1</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071269"/>
                      </a:ext>
                    </a:extLst>
                  </a:tr>
                </a:tbl>
              </a:graphicData>
            </a:graphic>
          </p:graphicFrame>
        </mc:Fallback>
      </mc:AlternateContent>
      <p:sp>
        <p:nvSpPr>
          <p:cNvPr id="7" name="Rectángulo 6"/>
          <p:cNvSpPr/>
          <p:nvPr/>
        </p:nvSpPr>
        <p:spPr>
          <a:xfrm>
            <a:off x="2189017" y="1834691"/>
            <a:ext cx="7795491" cy="369332"/>
          </a:xfrm>
          <a:prstGeom prst="rect">
            <a:avLst/>
          </a:prstGeom>
        </p:spPr>
        <p:txBody>
          <a:bodyPr wrap="square">
            <a:spAutoFit/>
          </a:bodyPr>
          <a:lstStyle/>
          <a:p>
            <a:pPr marL="270510">
              <a:spcAft>
                <a:spcPts val="0"/>
              </a:spcAft>
            </a:pPr>
            <a:r>
              <a:rPr lang="es-419" dirty="0">
                <a:latin typeface="+mj-lt"/>
                <a:ea typeface="Calibri" panose="020F0502020204030204" pitchFamily="34" charset="0"/>
                <a:cs typeface="Times New Roman" panose="02020603050405020304" pitchFamily="18" charset="0"/>
              </a:rPr>
              <a:t>Para el cálculo del coeficiente de conductividad térmica se obtiene:</a:t>
            </a:r>
            <a:endParaRPr lang="es-CO" dirty="0">
              <a:latin typeface="+mj-lt"/>
              <a:ea typeface="Calibri" panose="020F0502020204030204" pitchFamily="34" charset="0"/>
              <a:cs typeface="Times New Roman" panose="02020603050405020304" pitchFamily="18" charset="0"/>
            </a:endParaRPr>
          </a:p>
        </p:txBody>
      </p:sp>
      <p:sp>
        <p:nvSpPr>
          <p:cNvPr id="10" name="Rectángulo 9"/>
          <p:cNvSpPr/>
          <p:nvPr/>
        </p:nvSpPr>
        <p:spPr>
          <a:xfrm>
            <a:off x="1774815" y="3669296"/>
            <a:ext cx="2232984" cy="369332"/>
          </a:xfrm>
          <a:prstGeom prst="rect">
            <a:avLst/>
          </a:prstGeom>
        </p:spPr>
        <p:txBody>
          <a:bodyPr wrap="none">
            <a:spAutoFit/>
          </a:bodyPr>
          <a:lstStyle/>
          <a:p>
            <a:r>
              <a:rPr lang="es-419" dirty="0">
                <a:latin typeface="+mj-lt"/>
                <a:cs typeface="Times New Roman" panose="02020603050405020304" pitchFamily="18" charset="0"/>
              </a:rPr>
              <a:t>Y se calcula mediante:</a:t>
            </a:r>
            <a:endParaRPr lang="es-CO" dirty="0">
              <a:latin typeface="+mj-lt"/>
            </a:endParaRPr>
          </a:p>
        </p:txBody>
      </p:sp>
      <mc:AlternateContent xmlns:mc="http://schemas.openxmlformats.org/markup-compatibility/2006" xmlns:a14="http://schemas.microsoft.com/office/drawing/2010/main">
        <mc:Choice Requires="a14">
          <p:sp>
            <p:nvSpPr>
              <p:cNvPr id="11" name="Rectángulo 10"/>
              <p:cNvSpPr/>
              <p:nvPr/>
            </p:nvSpPr>
            <p:spPr>
              <a:xfrm>
                <a:off x="2097692" y="4127294"/>
                <a:ext cx="16555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𝝀</m:t>
                      </m:r>
                      <m:r>
                        <a:rPr lang="en-US" b="0" i="0" smtClean="0">
                          <a:latin typeface="Cambria Math" panose="02040503050406030204" pitchFamily="18" charset="0"/>
                        </a:rPr>
                        <m:t>=</m:t>
                      </m:r>
                      <m:f>
                        <m:fPr>
                          <m:ctrlPr>
                            <a:rPr lang="es-CO" b="0" i="1">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b="0" i="1" smtClean="0">
                              <a:latin typeface="Cambria Math" panose="02040503050406030204" pitchFamily="18" charset="0"/>
                            </a:rPr>
                            <m:t>𝐿</m:t>
                          </m:r>
                        </m:num>
                        <m:den>
                          <m:r>
                            <a:rPr lang="en-US" b="0" i="1" smtClean="0">
                              <a:latin typeface="Cambria Math" panose="02040503050406030204" pitchFamily="18" charset="0"/>
                            </a:rPr>
                            <m:t>2∗</m:t>
                          </m:r>
                          <m:r>
                            <a:rPr lang="es-CO"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den>
                      </m:f>
                    </m:oMath>
                  </m:oMathPara>
                </a14:m>
                <a:endParaRPr lang="es-CO" dirty="0"/>
              </a:p>
            </p:txBody>
          </p:sp>
        </mc:Choice>
        <mc:Fallback xmlns="">
          <p:sp>
            <p:nvSpPr>
              <p:cNvPr id="11" name="Rectángulo 10"/>
              <p:cNvSpPr>
                <a:spLocks noRot="1" noChangeAspect="1" noMove="1" noResize="1" noEditPoints="1" noAdjustHandles="1" noChangeArrowheads="1" noChangeShapeType="1" noTextEdit="1"/>
              </p:cNvSpPr>
              <p:nvPr/>
            </p:nvSpPr>
            <p:spPr>
              <a:xfrm>
                <a:off x="2097692" y="4127294"/>
                <a:ext cx="1655518" cy="610936"/>
              </a:xfrm>
              <a:prstGeom prst="rect">
                <a:avLst/>
              </a:prstGeom>
              <a:blipFill>
                <a:blip r:embed="rId5"/>
                <a:stretch>
                  <a:fillRect/>
                </a:stretch>
              </a:blipFill>
            </p:spPr>
            <p:txBody>
              <a:bodyPr/>
              <a:lstStyle/>
              <a:p>
                <a:r>
                  <a:rPr lang="es-CO">
                    <a:noFill/>
                  </a:rPr>
                  <a:t> </a:t>
                </a:r>
              </a:p>
            </p:txBody>
          </p:sp>
        </mc:Fallback>
      </mc:AlternateContent>
      <p:graphicFrame>
        <p:nvGraphicFramePr>
          <p:cNvPr id="15" name="Tabla 14"/>
          <p:cNvGraphicFramePr>
            <a:graphicFrameLocks noGrp="1"/>
          </p:cNvGraphicFramePr>
          <p:nvPr>
            <p:extLst>
              <p:ext uri="{D42A27DB-BD31-4B8C-83A1-F6EECF244321}">
                <p14:modId xmlns:p14="http://schemas.microsoft.com/office/powerpoint/2010/main" val="391902253"/>
              </p:ext>
            </p:extLst>
          </p:nvPr>
        </p:nvGraphicFramePr>
        <p:xfrm>
          <a:off x="1206488" y="5163473"/>
          <a:ext cx="10225667" cy="397878"/>
        </p:xfrm>
        <a:graphic>
          <a:graphicData uri="http://schemas.openxmlformats.org/drawingml/2006/table">
            <a:tbl>
              <a:tblPr firstRow="1" firstCol="1" bandRow="1">
                <a:tableStyleId>{BC89EF96-8CEA-46FF-86C4-4CE0E7609802}</a:tableStyleId>
              </a:tblPr>
              <a:tblGrid>
                <a:gridCol w="1094617">
                  <a:extLst>
                    <a:ext uri="{9D8B030D-6E8A-4147-A177-3AD203B41FA5}">
                      <a16:colId xmlns:a16="http://schemas.microsoft.com/office/drawing/2014/main" val="3418426569"/>
                    </a:ext>
                  </a:extLst>
                </a:gridCol>
                <a:gridCol w="859067">
                  <a:extLst>
                    <a:ext uri="{9D8B030D-6E8A-4147-A177-3AD203B41FA5}">
                      <a16:colId xmlns:a16="http://schemas.microsoft.com/office/drawing/2014/main" val="2786249654"/>
                    </a:ext>
                  </a:extLst>
                </a:gridCol>
                <a:gridCol w="859067">
                  <a:extLst>
                    <a:ext uri="{9D8B030D-6E8A-4147-A177-3AD203B41FA5}">
                      <a16:colId xmlns:a16="http://schemas.microsoft.com/office/drawing/2014/main" val="1814457728"/>
                    </a:ext>
                  </a:extLst>
                </a:gridCol>
                <a:gridCol w="859067">
                  <a:extLst>
                    <a:ext uri="{9D8B030D-6E8A-4147-A177-3AD203B41FA5}">
                      <a16:colId xmlns:a16="http://schemas.microsoft.com/office/drawing/2014/main" val="2008653386"/>
                    </a:ext>
                  </a:extLst>
                </a:gridCol>
                <a:gridCol w="859067">
                  <a:extLst>
                    <a:ext uri="{9D8B030D-6E8A-4147-A177-3AD203B41FA5}">
                      <a16:colId xmlns:a16="http://schemas.microsoft.com/office/drawing/2014/main" val="1706596448"/>
                    </a:ext>
                  </a:extLst>
                </a:gridCol>
                <a:gridCol w="859067">
                  <a:extLst>
                    <a:ext uri="{9D8B030D-6E8A-4147-A177-3AD203B41FA5}">
                      <a16:colId xmlns:a16="http://schemas.microsoft.com/office/drawing/2014/main" val="2841172249"/>
                    </a:ext>
                  </a:extLst>
                </a:gridCol>
                <a:gridCol w="859067">
                  <a:extLst>
                    <a:ext uri="{9D8B030D-6E8A-4147-A177-3AD203B41FA5}">
                      <a16:colId xmlns:a16="http://schemas.microsoft.com/office/drawing/2014/main" val="2802312365"/>
                    </a:ext>
                  </a:extLst>
                </a:gridCol>
                <a:gridCol w="859067">
                  <a:extLst>
                    <a:ext uri="{9D8B030D-6E8A-4147-A177-3AD203B41FA5}">
                      <a16:colId xmlns:a16="http://schemas.microsoft.com/office/drawing/2014/main" val="1711831312"/>
                    </a:ext>
                  </a:extLst>
                </a:gridCol>
                <a:gridCol w="859067">
                  <a:extLst>
                    <a:ext uri="{9D8B030D-6E8A-4147-A177-3AD203B41FA5}">
                      <a16:colId xmlns:a16="http://schemas.microsoft.com/office/drawing/2014/main" val="2533511332"/>
                    </a:ext>
                  </a:extLst>
                </a:gridCol>
                <a:gridCol w="1399447">
                  <a:extLst>
                    <a:ext uri="{9D8B030D-6E8A-4147-A177-3AD203B41FA5}">
                      <a16:colId xmlns:a16="http://schemas.microsoft.com/office/drawing/2014/main" val="788428923"/>
                    </a:ext>
                  </a:extLst>
                </a:gridCol>
                <a:gridCol w="859067">
                  <a:extLst>
                    <a:ext uri="{9D8B030D-6E8A-4147-A177-3AD203B41FA5}">
                      <a16:colId xmlns:a16="http://schemas.microsoft.com/office/drawing/2014/main" val="461615077"/>
                    </a:ext>
                  </a:extLst>
                </a:gridCol>
              </a:tblGrid>
              <a:tr h="397878">
                <a:tc>
                  <a:txBody>
                    <a:bodyPr/>
                    <a:lstStyle/>
                    <a:p>
                      <a:pPr algn="ctr">
                        <a:lnSpc>
                          <a:spcPct val="107000"/>
                        </a:lnSpc>
                        <a:spcAft>
                          <a:spcPts val="0"/>
                        </a:spcAft>
                      </a:pPr>
                      <a:r>
                        <a:rPr lang="es-CO" sz="1200" b="0" dirty="0">
                          <a:effectLst/>
                        </a:rPr>
                        <a:t>λ</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dirty="0">
                          <a:effectLst/>
                        </a:rPr>
                        <a:t>[W/</a:t>
                      </a:r>
                      <a:r>
                        <a:rPr lang="es-CO" sz="1200" b="0" dirty="0" err="1">
                          <a:effectLst/>
                        </a:rPr>
                        <a:t>mK</a:t>
                      </a:r>
                      <a:r>
                        <a:rPr lang="es-CO" sz="1200" b="0" dirty="0">
                          <a:effectLst/>
                        </a:rPr>
                        <a:t>]</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0.02425504</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0.0245077</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0.02502914</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0.0245077</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0.02438071</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0.02438071</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a:effectLst/>
                        </a:rPr>
                        <a:t>0.02438071</a:t>
                      </a:r>
                      <a:endParaRPr lang="es-CO"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b="0" dirty="0">
                          <a:effectLst/>
                          <a:latin typeface="+mn-lt"/>
                          <a:ea typeface="+mn-ea"/>
                          <a:cs typeface="+mn-cs"/>
                        </a:rPr>
                        <a:t>Valor</a:t>
                      </a:r>
                      <a:r>
                        <a:rPr lang="en-US" sz="1200" b="0" baseline="0" dirty="0">
                          <a:effectLst/>
                          <a:latin typeface="+mn-lt"/>
                          <a:ea typeface="+mn-ea"/>
                          <a:cs typeface="+mn-cs"/>
                        </a:rPr>
                        <a:t> </a:t>
                      </a:r>
                    </a:p>
                    <a:p>
                      <a:pPr algn="ctr">
                        <a:lnSpc>
                          <a:spcPct val="107000"/>
                        </a:lnSpc>
                        <a:spcAft>
                          <a:spcPts val="0"/>
                        </a:spcAft>
                      </a:pPr>
                      <a:r>
                        <a:rPr lang="en-US" sz="1200" b="0" baseline="0" dirty="0" err="1">
                          <a:effectLst/>
                          <a:latin typeface="+mn-lt"/>
                          <a:ea typeface="+mn-ea"/>
                          <a:cs typeface="+mn-cs"/>
                        </a:rPr>
                        <a:t>Promedio</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b="0" dirty="0">
                          <a:solidFill>
                            <a:srgbClr val="FF0000"/>
                          </a:solidFill>
                          <a:effectLst/>
                        </a:rPr>
                        <a:t>0.02449167</a:t>
                      </a:r>
                      <a:endParaRPr lang="es-CO"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3162909"/>
                  </a:ext>
                </a:extLst>
              </a:tr>
            </a:tbl>
          </a:graphicData>
        </a:graphic>
      </p:graphicFrame>
    </p:spTree>
    <p:extLst>
      <p:ext uri="{BB962C8B-B14F-4D97-AF65-F5344CB8AC3E}">
        <p14:creationId xmlns:p14="http://schemas.microsoft.com/office/powerpoint/2010/main" val="263300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1</a:t>
            </a:r>
            <a:endParaRPr lang="es-CO" dirty="0"/>
          </a:p>
        </p:txBody>
      </p:sp>
      <p:graphicFrame>
        <p:nvGraphicFramePr>
          <p:cNvPr id="11" name="Gráfico 10"/>
          <p:cNvGraphicFramePr>
            <a:graphicFrameLocks/>
          </p:cNvGraphicFramePr>
          <p:nvPr>
            <p:extLst>
              <p:ext uri="{D42A27DB-BD31-4B8C-83A1-F6EECF244321}">
                <p14:modId xmlns:p14="http://schemas.microsoft.com/office/powerpoint/2010/main" val="166872556"/>
              </p:ext>
            </p:extLst>
          </p:nvPr>
        </p:nvGraphicFramePr>
        <p:xfrm>
          <a:off x="1443921" y="2204023"/>
          <a:ext cx="9413958" cy="3497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134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1</a:t>
            </a:r>
            <a:endParaRPr lang="es-CO" dirty="0"/>
          </a:p>
        </p:txBody>
      </p:sp>
      <p:graphicFrame>
        <p:nvGraphicFramePr>
          <p:cNvPr id="14" name="Gráfico 13"/>
          <p:cNvGraphicFramePr>
            <a:graphicFrameLocks/>
          </p:cNvGraphicFramePr>
          <p:nvPr>
            <p:extLst>
              <p:ext uri="{D42A27DB-BD31-4B8C-83A1-F6EECF244321}">
                <p14:modId xmlns:p14="http://schemas.microsoft.com/office/powerpoint/2010/main" val="3074625142"/>
              </p:ext>
            </p:extLst>
          </p:nvPr>
        </p:nvGraphicFramePr>
        <p:xfrm>
          <a:off x="1389022" y="2066384"/>
          <a:ext cx="9568788" cy="3539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87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1</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461997655"/>
              </p:ext>
            </p:extLst>
          </p:nvPr>
        </p:nvGraphicFramePr>
        <p:xfrm>
          <a:off x="1884218" y="2355278"/>
          <a:ext cx="4030387" cy="3288140"/>
        </p:xfrm>
        <a:graphic>
          <a:graphicData uri="http://schemas.openxmlformats.org/drawingml/2006/table">
            <a:tbl>
              <a:tblPr firstRow="1" firstCol="1" bandRow="1">
                <a:tableStyleId>{BC89EF96-8CEA-46FF-86C4-4CE0E7609802}</a:tableStyleId>
              </a:tblPr>
              <a:tblGrid>
                <a:gridCol w="1791741">
                  <a:extLst>
                    <a:ext uri="{9D8B030D-6E8A-4147-A177-3AD203B41FA5}">
                      <a16:colId xmlns:a16="http://schemas.microsoft.com/office/drawing/2014/main" val="703830937"/>
                    </a:ext>
                  </a:extLst>
                </a:gridCol>
                <a:gridCol w="982368">
                  <a:extLst>
                    <a:ext uri="{9D8B030D-6E8A-4147-A177-3AD203B41FA5}">
                      <a16:colId xmlns:a16="http://schemas.microsoft.com/office/drawing/2014/main" val="3735491192"/>
                    </a:ext>
                  </a:extLst>
                </a:gridCol>
                <a:gridCol w="1256278">
                  <a:extLst>
                    <a:ext uri="{9D8B030D-6E8A-4147-A177-3AD203B41FA5}">
                      <a16:colId xmlns:a16="http://schemas.microsoft.com/office/drawing/2014/main" val="2913523373"/>
                    </a:ext>
                  </a:extLst>
                </a:gridCol>
              </a:tblGrid>
              <a:tr h="828509">
                <a:tc>
                  <a:txBody>
                    <a:bodyPr/>
                    <a:lstStyle/>
                    <a:p>
                      <a:pPr algn="ctr">
                        <a:spcAft>
                          <a:spcPts val="0"/>
                        </a:spcAft>
                      </a:pPr>
                      <a:r>
                        <a:rPr lang="es-CO" sz="1200" i="1" dirty="0">
                          <a:effectLst/>
                        </a:rPr>
                        <a:t>Datos Experimentales</a:t>
                      </a:r>
                      <a:endParaRPr lang="es-CO"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i="1" dirty="0">
                          <a:effectLst/>
                        </a:rPr>
                        <a:t>Dato Teórico</a:t>
                      </a:r>
                      <a:endParaRPr lang="es-CO"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i="1" dirty="0">
                          <a:effectLst/>
                        </a:rPr>
                        <a:t>Error</a:t>
                      </a:r>
                      <a:endParaRPr lang="es-CO"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509929"/>
                  </a:ext>
                </a:extLst>
              </a:tr>
              <a:tr h="271854">
                <a:tc>
                  <a:txBody>
                    <a:bodyPr/>
                    <a:lstStyle/>
                    <a:p>
                      <a:pPr algn="ctr">
                        <a:spcAft>
                          <a:spcPts val="0"/>
                        </a:spcAft>
                      </a:pPr>
                      <a:r>
                        <a:rPr lang="es-CO" sz="1200">
                          <a:effectLst/>
                        </a:rPr>
                        <a:t>[W/mK]</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[W/mK]</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776435"/>
                  </a:ext>
                </a:extLst>
              </a:tr>
              <a:tr h="271854">
                <a:tc>
                  <a:txBody>
                    <a:bodyPr/>
                    <a:lstStyle/>
                    <a:p>
                      <a:pPr algn="ctr">
                        <a:spcAft>
                          <a:spcPts val="0"/>
                        </a:spcAft>
                      </a:pPr>
                      <a:r>
                        <a:rPr lang="es-CO" sz="1200">
                          <a:effectLst/>
                        </a:rPr>
                        <a:t>0.02425504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6.711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5564296"/>
                  </a:ext>
                </a:extLst>
              </a:tr>
              <a:tr h="271854">
                <a:tc>
                  <a:txBody>
                    <a:bodyPr/>
                    <a:lstStyle/>
                    <a:p>
                      <a:pPr algn="ctr">
                        <a:spcAft>
                          <a:spcPts val="0"/>
                        </a:spcAft>
                      </a:pPr>
                      <a:r>
                        <a:rPr lang="es-CO" sz="1200">
                          <a:effectLst/>
                        </a:rPr>
                        <a:t>0.02450770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5.740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080573"/>
                  </a:ext>
                </a:extLst>
              </a:tr>
              <a:tr h="271854">
                <a:tc>
                  <a:txBody>
                    <a:bodyPr/>
                    <a:lstStyle/>
                    <a:p>
                      <a:pPr algn="ctr">
                        <a:spcAft>
                          <a:spcPts val="0"/>
                        </a:spcAft>
                      </a:pPr>
                      <a:r>
                        <a:rPr lang="es-CO" sz="1200">
                          <a:effectLst/>
                        </a:rPr>
                        <a:t>0.02502914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3.734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844841"/>
                  </a:ext>
                </a:extLst>
              </a:tr>
              <a:tr h="271854">
                <a:tc>
                  <a:txBody>
                    <a:bodyPr/>
                    <a:lstStyle/>
                    <a:p>
                      <a:pPr algn="ctr">
                        <a:spcAft>
                          <a:spcPts val="0"/>
                        </a:spcAft>
                      </a:pPr>
                      <a:r>
                        <a:rPr lang="es-CO" sz="1200">
                          <a:effectLst/>
                        </a:rPr>
                        <a:t>0.02450770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5.740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2504362"/>
                  </a:ext>
                </a:extLst>
              </a:tr>
              <a:tr h="271854">
                <a:tc>
                  <a:txBody>
                    <a:bodyPr/>
                    <a:lstStyle/>
                    <a:p>
                      <a:pPr algn="ctr">
                        <a:spcAft>
                          <a:spcPts val="0"/>
                        </a:spcAft>
                      </a:pPr>
                      <a:r>
                        <a:rPr lang="es-CO" sz="1200">
                          <a:effectLst/>
                        </a:rPr>
                        <a:t>0.02480770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4.586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4462686"/>
                  </a:ext>
                </a:extLst>
              </a:tr>
              <a:tr h="271854">
                <a:tc>
                  <a:txBody>
                    <a:bodyPr/>
                    <a:lstStyle/>
                    <a:p>
                      <a:pPr algn="ctr">
                        <a:spcAft>
                          <a:spcPts val="0"/>
                        </a:spcAft>
                      </a:pPr>
                      <a:r>
                        <a:rPr lang="es-CO" sz="1200">
                          <a:effectLst/>
                        </a:rPr>
                        <a:t>0.02480770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4.586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8040929"/>
                  </a:ext>
                </a:extLst>
              </a:tr>
              <a:tr h="284799">
                <a:tc>
                  <a:txBody>
                    <a:bodyPr/>
                    <a:lstStyle/>
                    <a:p>
                      <a:pPr algn="ctr">
                        <a:spcAft>
                          <a:spcPts val="0"/>
                        </a:spcAft>
                      </a:pPr>
                      <a:r>
                        <a:rPr lang="es-CO" sz="1200">
                          <a:effectLst/>
                        </a:rPr>
                        <a:t>0.02480770</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a:effectLst/>
                        </a:rPr>
                        <a:t>4.586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0216359"/>
                  </a:ext>
                </a:extLst>
              </a:tr>
              <a:tr h="271854">
                <a:tc gridSpan="2">
                  <a:txBody>
                    <a:bodyPr/>
                    <a:lstStyle/>
                    <a:p>
                      <a:pPr algn="ctr">
                        <a:spcAft>
                          <a:spcPts val="0"/>
                        </a:spcAft>
                      </a:pPr>
                      <a:r>
                        <a:rPr lang="es-EC" sz="1200">
                          <a:effectLst/>
                        </a:rPr>
                        <a:t>Promedio</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a:txBody>
                    <a:bodyPr/>
                    <a:lstStyle/>
                    <a:p>
                      <a:pPr algn="ctr">
                        <a:spcAft>
                          <a:spcPts val="0"/>
                        </a:spcAft>
                      </a:pPr>
                      <a:r>
                        <a:rPr lang="es-EC" sz="1200" dirty="0">
                          <a:effectLst/>
                        </a:rPr>
                        <a:t>5.098</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214397"/>
                  </a:ext>
                </a:extLst>
              </a:tr>
            </a:tbl>
          </a:graphicData>
        </a:graphic>
      </p:graphicFrame>
      <p:sp>
        <p:nvSpPr>
          <p:cNvPr id="4" name="CuadroTexto 3"/>
          <p:cNvSpPr txBox="1"/>
          <p:nvPr/>
        </p:nvSpPr>
        <p:spPr>
          <a:xfrm>
            <a:off x="7370618" y="3158835"/>
            <a:ext cx="3011054" cy="1477328"/>
          </a:xfrm>
          <a:prstGeom prst="rect">
            <a:avLst/>
          </a:prstGeom>
          <a:noFill/>
        </p:spPr>
        <p:txBody>
          <a:bodyPr wrap="square" rtlCol="0">
            <a:spAutoFit/>
          </a:bodyPr>
          <a:lstStyle/>
          <a:p>
            <a:r>
              <a:rPr lang="en-US" dirty="0">
                <a:latin typeface="+mj-lt"/>
              </a:rPr>
              <a:t>Para el ensayo N</a:t>
            </a:r>
            <a:r>
              <a:rPr lang="es-ES" dirty="0">
                <a:latin typeface="+mj-lt"/>
              </a:rPr>
              <a:t>º 1 con un vacío estable de 1 </a:t>
            </a:r>
            <a:r>
              <a:rPr lang="en-US" dirty="0">
                <a:latin typeface="+mj-lt"/>
              </a:rPr>
              <a:t>[psi] se obtiene un error total </a:t>
            </a:r>
            <a:r>
              <a:rPr lang="es-EC" dirty="0">
                <a:latin typeface="+mj-lt"/>
              </a:rPr>
              <a:t>de</a:t>
            </a:r>
            <a:r>
              <a:rPr lang="en-US" dirty="0">
                <a:latin typeface="+mj-lt"/>
              </a:rPr>
              <a:t> 5% ace</a:t>
            </a:r>
            <a:r>
              <a:rPr lang="es-EC" dirty="0">
                <a:latin typeface="+mj-lt"/>
              </a:rPr>
              <a:t>ptable para ensayos en laboratorio.</a:t>
            </a:r>
            <a:r>
              <a:rPr lang="en-US" dirty="0">
                <a:latin typeface="+mj-lt"/>
              </a:rPr>
              <a:t> </a:t>
            </a:r>
            <a:r>
              <a:rPr lang="es-ES" dirty="0">
                <a:latin typeface="+mj-lt"/>
              </a:rPr>
              <a:t> </a:t>
            </a:r>
            <a:endParaRPr lang="es-CO" dirty="0">
              <a:latin typeface="+mj-lt"/>
            </a:endParaRPr>
          </a:p>
        </p:txBody>
      </p:sp>
    </p:spTree>
    <p:extLst>
      <p:ext uri="{BB962C8B-B14F-4D97-AF65-F5344CB8AC3E}">
        <p14:creationId xmlns:p14="http://schemas.microsoft.com/office/powerpoint/2010/main" val="2729878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646545"/>
            <a:ext cx="10058400" cy="973418"/>
          </a:xfrm>
        </p:spPr>
        <p:txBody>
          <a:bodyPr/>
          <a:lstStyle/>
          <a:p>
            <a:r>
              <a:rPr lang="es-ES_tradnl" dirty="0"/>
              <a:t>5.2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1307794" cy="369332"/>
          </a:xfrm>
          <a:prstGeom prst="rect">
            <a:avLst/>
          </a:prstGeom>
        </p:spPr>
        <p:txBody>
          <a:bodyPr wrap="none">
            <a:spAutoFit/>
          </a:bodyPr>
          <a:lstStyle/>
          <a:p>
            <a:r>
              <a:rPr lang="es-ES_tradnl" dirty="0"/>
              <a:t>Ensayo Nº 2</a:t>
            </a:r>
            <a:endParaRPr lang="es-CO" dirty="0"/>
          </a:p>
        </p:txBody>
      </p:sp>
      <p:sp>
        <p:nvSpPr>
          <p:cNvPr id="6" name="Rectángulo 5"/>
          <p:cNvSpPr/>
          <p:nvPr/>
        </p:nvSpPr>
        <p:spPr>
          <a:xfrm>
            <a:off x="2096654" y="1834691"/>
            <a:ext cx="9082664" cy="646331"/>
          </a:xfrm>
          <a:prstGeom prst="rect">
            <a:avLst/>
          </a:prstGeom>
        </p:spPr>
        <p:txBody>
          <a:bodyPr wrap="square">
            <a:spAutoFit/>
          </a:bodyPr>
          <a:lstStyle/>
          <a:p>
            <a:pPr marL="270510">
              <a:spcAft>
                <a:spcPts val="0"/>
              </a:spcAft>
            </a:pPr>
            <a:r>
              <a:rPr lang="es-419" dirty="0">
                <a:latin typeface="+mj-lt"/>
                <a:ea typeface="Calibri" panose="020F0502020204030204" pitchFamily="34" charset="0"/>
                <a:cs typeface="Times New Roman" panose="02020603050405020304" pitchFamily="18" charset="0"/>
              </a:rPr>
              <a:t>Para el segundo ensayo se generó un vacío estable de 3 [psi], luego de haber estabilizado la resistencia central con el anillo de guarda.  </a:t>
            </a:r>
            <a:endParaRPr lang="es-CO" dirty="0">
              <a:latin typeface="+mj-lt"/>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9581646"/>
              </p:ext>
            </p:extLst>
          </p:nvPr>
        </p:nvGraphicFramePr>
        <p:xfrm>
          <a:off x="2364704" y="2841597"/>
          <a:ext cx="8388205" cy="2330766"/>
        </p:xfrm>
        <a:graphic>
          <a:graphicData uri="http://schemas.openxmlformats.org/drawingml/2006/table">
            <a:tbl>
              <a:tblPr firstRow="1" firstCol="1" bandRow="1">
                <a:tableStyleId>{6E25E649-3F16-4E02-A733-19D2CDBF48F0}</a:tableStyleId>
              </a:tblPr>
              <a:tblGrid>
                <a:gridCol w="1143171">
                  <a:extLst>
                    <a:ext uri="{9D8B030D-6E8A-4147-A177-3AD203B41FA5}">
                      <a16:colId xmlns:a16="http://schemas.microsoft.com/office/drawing/2014/main" val="5788228"/>
                    </a:ext>
                  </a:extLst>
                </a:gridCol>
                <a:gridCol w="932629">
                  <a:extLst>
                    <a:ext uri="{9D8B030D-6E8A-4147-A177-3AD203B41FA5}">
                      <a16:colId xmlns:a16="http://schemas.microsoft.com/office/drawing/2014/main" val="3006931848"/>
                    </a:ext>
                  </a:extLst>
                </a:gridCol>
                <a:gridCol w="878631">
                  <a:extLst>
                    <a:ext uri="{9D8B030D-6E8A-4147-A177-3AD203B41FA5}">
                      <a16:colId xmlns:a16="http://schemas.microsoft.com/office/drawing/2014/main" val="3350428147"/>
                    </a:ext>
                  </a:extLst>
                </a:gridCol>
                <a:gridCol w="905629">
                  <a:extLst>
                    <a:ext uri="{9D8B030D-6E8A-4147-A177-3AD203B41FA5}">
                      <a16:colId xmlns:a16="http://schemas.microsoft.com/office/drawing/2014/main" val="1262155751"/>
                    </a:ext>
                  </a:extLst>
                </a:gridCol>
                <a:gridCol w="905629">
                  <a:extLst>
                    <a:ext uri="{9D8B030D-6E8A-4147-A177-3AD203B41FA5}">
                      <a16:colId xmlns:a16="http://schemas.microsoft.com/office/drawing/2014/main" val="1419516023"/>
                    </a:ext>
                  </a:extLst>
                </a:gridCol>
                <a:gridCol w="905629">
                  <a:extLst>
                    <a:ext uri="{9D8B030D-6E8A-4147-A177-3AD203B41FA5}">
                      <a16:colId xmlns:a16="http://schemas.microsoft.com/office/drawing/2014/main" val="1157819534"/>
                    </a:ext>
                  </a:extLst>
                </a:gridCol>
                <a:gridCol w="905629">
                  <a:extLst>
                    <a:ext uri="{9D8B030D-6E8A-4147-A177-3AD203B41FA5}">
                      <a16:colId xmlns:a16="http://schemas.microsoft.com/office/drawing/2014/main" val="148930477"/>
                    </a:ext>
                  </a:extLst>
                </a:gridCol>
                <a:gridCol w="905629">
                  <a:extLst>
                    <a:ext uri="{9D8B030D-6E8A-4147-A177-3AD203B41FA5}">
                      <a16:colId xmlns:a16="http://schemas.microsoft.com/office/drawing/2014/main" val="3525465206"/>
                    </a:ext>
                  </a:extLst>
                </a:gridCol>
                <a:gridCol w="905629">
                  <a:extLst>
                    <a:ext uri="{9D8B030D-6E8A-4147-A177-3AD203B41FA5}">
                      <a16:colId xmlns:a16="http://schemas.microsoft.com/office/drawing/2014/main" val="2168650353"/>
                    </a:ext>
                  </a:extLst>
                </a:gridCol>
              </a:tblGrid>
              <a:tr h="535341">
                <a:tc>
                  <a:txBody>
                    <a:bodyPr/>
                    <a:lstStyle/>
                    <a:p>
                      <a:pPr algn="ctr">
                        <a:spcAft>
                          <a:spcPts val="0"/>
                        </a:spcAft>
                      </a:pPr>
                      <a:r>
                        <a:rPr lang="es-EC" sz="1600" dirty="0">
                          <a:effectLst/>
                          <a:latin typeface="+mj-lt"/>
                        </a:rPr>
                        <a:t>Hora</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13H00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13H30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14H00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14H30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15H00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15H30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16H00</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123666"/>
                  </a:ext>
                </a:extLst>
              </a:tr>
              <a:tr h="359085">
                <a:tc>
                  <a:txBody>
                    <a:bodyPr/>
                    <a:lstStyle/>
                    <a:p>
                      <a:pPr algn="ctr">
                        <a:spcAft>
                          <a:spcPts val="0"/>
                        </a:spcAft>
                      </a:pPr>
                      <a:r>
                        <a:rPr lang="es-EC" sz="1600">
                          <a:effectLst/>
                          <a:latin typeface="+mj-lt"/>
                        </a:rPr>
                        <a:t>T1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26,2</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1195945"/>
                  </a:ext>
                </a:extLst>
              </a:tr>
              <a:tr h="359085">
                <a:tc>
                  <a:txBody>
                    <a:bodyPr/>
                    <a:lstStyle/>
                    <a:p>
                      <a:pPr algn="ctr">
                        <a:spcAft>
                          <a:spcPts val="0"/>
                        </a:spcAft>
                      </a:pPr>
                      <a:r>
                        <a:rPr lang="es-EC" sz="1600">
                          <a:effectLst/>
                          <a:latin typeface="+mj-lt"/>
                        </a:rPr>
                        <a:t>T2</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25,9</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26,1</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26,5</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696279"/>
                  </a:ext>
                </a:extLst>
              </a:tr>
              <a:tr h="359085">
                <a:tc>
                  <a:txBody>
                    <a:bodyPr/>
                    <a:lstStyle/>
                    <a:p>
                      <a:pPr algn="ctr">
                        <a:spcAft>
                          <a:spcPts val="0"/>
                        </a:spcAft>
                      </a:pPr>
                      <a:r>
                        <a:rPr lang="es-EC" sz="1600">
                          <a:effectLst/>
                          <a:latin typeface="+mj-lt"/>
                        </a:rPr>
                        <a:t>T3</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080864"/>
                  </a:ext>
                </a:extLst>
              </a:tr>
              <a:tr h="359085">
                <a:tc>
                  <a:txBody>
                    <a:bodyPr/>
                    <a:lstStyle/>
                    <a:p>
                      <a:pPr algn="ctr">
                        <a:spcAft>
                          <a:spcPts val="0"/>
                        </a:spcAft>
                      </a:pPr>
                      <a:r>
                        <a:rPr lang="es-EC" sz="1600">
                          <a:effectLst/>
                          <a:latin typeface="+mj-lt"/>
                        </a:rPr>
                        <a:t>T4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°C</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7,6</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7,7</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5771325"/>
                  </a:ext>
                </a:extLst>
              </a:tr>
              <a:tr h="359085">
                <a:tc>
                  <a:txBody>
                    <a:bodyPr/>
                    <a:lstStyle/>
                    <a:p>
                      <a:pPr algn="ctr">
                        <a:spcAft>
                          <a:spcPts val="0"/>
                        </a:spcAft>
                      </a:pPr>
                      <a:r>
                        <a:rPr lang="es-EC" sz="1600">
                          <a:effectLst/>
                          <a:latin typeface="+mj-lt"/>
                        </a:rPr>
                        <a:t>V</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V</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mj-lt"/>
                        </a:rPr>
                        <a:t>7,4</a:t>
                      </a:r>
                      <a:endParaRPr lang="es-CO"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latin typeface="+mj-lt"/>
                        </a:rPr>
                        <a:t>7,4</a:t>
                      </a:r>
                      <a:endParaRPr lang="es-CO"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372683"/>
                  </a:ext>
                </a:extLst>
              </a:tr>
            </a:tbl>
          </a:graphicData>
        </a:graphic>
      </p:graphicFrame>
    </p:spTree>
    <p:extLst>
      <p:ext uri="{BB962C8B-B14F-4D97-AF65-F5344CB8AC3E}">
        <p14:creationId xmlns:p14="http://schemas.microsoft.com/office/powerpoint/2010/main" val="3503367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5.1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1307794" cy="369332"/>
          </a:xfrm>
          <a:prstGeom prst="rect">
            <a:avLst/>
          </a:prstGeom>
        </p:spPr>
        <p:txBody>
          <a:bodyPr wrap="none">
            <a:spAutoFit/>
          </a:bodyPr>
          <a:lstStyle/>
          <a:p>
            <a:r>
              <a:rPr lang="es-ES_tradnl" dirty="0"/>
              <a:t>Ensayo Nº 1</a:t>
            </a:r>
            <a:endParaRPr lang="es-CO" dirty="0"/>
          </a:p>
        </p:txBody>
      </p:sp>
      <p:sp>
        <p:nvSpPr>
          <p:cNvPr id="7" name="Rectángulo 6"/>
          <p:cNvSpPr/>
          <p:nvPr/>
        </p:nvSpPr>
        <p:spPr>
          <a:xfrm>
            <a:off x="2189017" y="1834691"/>
            <a:ext cx="7795491" cy="369332"/>
          </a:xfrm>
          <a:prstGeom prst="rect">
            <a:avLst/>
          </a:prstGeom>
        </p:spPr>
        <p:txBody>
          <a:bodyPr wrap="square">
            <a:spAutoFit/>
          </a:bodyPr>
          <a:lstStyle/>
          <a:p>
            <a:pPr marL="270510">
              <a:spcAft>
                <a:spcPts val="0"/>
              </a:spcAft>
            </a:pPr>
            <a:r>
              <a:rPr lang="es-419" dirty="0">
                <a:latin typeface="+mj-lt"/>
                <a:ea typeface="Calibri" panose="020F0502020204030204" pitchFamily="34" charset="0"/>
                <a:cs typeface="Times New Roman" panose="02020603050405020304" pitchFamily="18" charset="0"/>
              </a:rPr>
              <a:t>Para el cálculo del coeficiente de conductividad térmica se obtiene:</a:t>
            </a:r>
            <a:endParaRPr lang="es-CO" dirty="0">
              <a:latin typeface="+mj-lt"/>
              <a:ea typeface="Calibri" panose="020F0502020204030204" pitchFamily="34" charset="0"/>
              <a:cs typeface="Times New Roman" panose="02020603050405020304" pitchFamily="18" charset="0"/>
            </a:endParaRPr>
          </a:p>
        </p:txBody>
      </p:sp>
      <p:sp>
        <p:nvSpPr>
          <p:cNvPr id="10" name="Rectángulo 9"/>
          <p:cNvSpPr/>
          <p:nvPr/>
        </p:nvSpPr>
        <p:spPr>
          <a:xfrm>
            <a:off x="1774815" y="3669296"/>
            <a:ext cx="2232984" cy="369332"/>
          </a:xfrm>
          <a:prstGeom prst="rect">
            <a:avLst/>
          </a:prstGeom>
        </p:spPr>
        <p:txBody>
          <a:bodyPr wrap="none">
            <a:spAutoFit/>
          </a:bodyPr>
          <a:lstStyle/>
          <a:p>
            <a:r>
              <a:rPr lang="es-419" dirty="0">
                <a:latin typeface="+mj-lt"/>
                <a:cs typeface="Times New Roman" panose="02020603050405020304" pitchFamily="18" charset="0"/>
              </a:rPr>
              <a:t>Y se calcula mediante:</a:t>
            </a:r>
            <a:endParaRPr lang="es-CO" dirty="0">
              <a:latin typeface="+mj-lt"/>
            </a:endParaRPr>
          </a:p>
        </p:txBody>
      </p:sp>
      <mc:AlternateContent xmlns:mc="http://schemas.openxmlformats.org/markup-compatibility/2006" xmlns:a14="http://schemas.microsoft.com/office/drawing/2010/main">
        <mc:Choice Requires="a14">
          <p:sp>
            <p:nvSpPr>
              <p:cNvPr id="11" name="Rectángulo 10"/>
              <p:cNvSpPr/>
              <p:nvPr/>
            </p:nvSpPr>
            <p:spPr>
              <a:xfrm>
                <a:off x="2097692" y="4127294"/>
                <a:ext cx="16555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𝝀</m:t>
                      </m:r>
                      <m:r>
                        <a:rPr lang="en-US" b="0" i="0" smtClean="0">
                          <a:latin typeface="Cambria Math" panose="02040503050406030204" pitchFamily="18" charset="0"/>
                        </a:rPr>
                        <m:t>=</m:t>
                      </m:r>
                      <m:f>
                        <m:fPr>
                          <m:ctrlPr>
                            <a:rPr lang="es-CO" b="0" i="1">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b="0" i="1" smtClean="0">
                              <a:latin typeface="Cambria Math" panose="02040503050406030204" pitchFamily="18" charset="0"/>
                            </a:rPr>
                            <m:t>𝐿</m:t>
                          </m:r>
                        </m:num>
                        <m:den>
                          <m:r>
                            <a:rPr lang="en-US" b="0" i="1" smtClean="0">
                              <a:latin typeface="Cambria Math" panose="02040503050406030204" pitchFamily="18" charset="0"/>
                            </a:rPr>
                            <m:t>2∗</m:t>
                          </m:r>
                          <m:r>
                            <a:rPr lang="es-CO"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den>
                      </m:f>
                    </m:oMath>
                  </m:oMathPara>
                </a14:m>
                <a:endParaRPr lang="es-CO" dirty="0"/>
              </a:p>
            </p:txBody>
          </p:sp>
        </mc:Choice>
        <mc:Fallback xmlns="">
          <p:sp>
            <p:nvSpPr>
              <p:cNvPr id="11" name="Rectángulo 10"/>
              <p:cNvSpPr>
                <a:spLocks noRot="1" noChangeAspect="1" noMove="1" noResize="1" noEditPoints="1" noAdjustHandles="1" noChangeArrowheads="1" noChangeShapeType="1" noTextEdit="1"/>
              </p:cNvSpPr>
              <p:nvPr/>
            </p:nvSpPr>
            <p:spPr>
              <a:xfrm>
                <a:off x="2097692" y="4127294"/>
                <a:ext cx="1655518" cy="610936"/>
              </a:xfrm>
              <a:prstGeom prst="rect">
                <a:avLst/>
              </a:prstGeom>
              <a:blipFill>
                <a:blip r:embed="rId4"/>
                <a:stretch>
                  <a:fillRect/>
                </a:stretch>
              </a:blipFill>
            </p:spPr>
            <p:txBody>
              <a:bodyPr/>
              <a:lstStyle/>
              <a:p>
                <a:r>
                  <a:rPr lang="es-CO">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003061316"/>
              </p:ext>
            </p:extLst>
          </p:nvPr>
        </p:nvGraphicFramePr>
        <p:xfrm>
          <a:off x="2602395" y="2292689"/>
          <a:ext cx="8150514" cy="1287940"/>
        </p:xfrm>
        <a:graphic>
          <a:graphicData uri="http://schemas.openxmlformats.org/drawingml/2006/table">
            <a:tbl>
              <a:tblPr firstRow="1" firstCol="1" bandRow="1">
                <a:tableStyleId>{BC89EF96-8CEA-46FF-86C4-4CE0E7609802}</a:tableStyleId>
              </a:tblPr>
              <a:tblGrid>
                <a:gridCol w="1110778">
                  <a:extLst>
                    <a:ext uri="{9D8B030D-6E8A-4147-A177-3AD203B41FA5}">
                      <a16:colId xmlns:a16="http://schemas.microsoft.com/office/drawing/2014/main" val="290723228"/>
                    </a:ext>
                  </a:extLst>
                </a:gridCol>
                <a:gridCol w="879967">
                  <a:extLst>
                    <a:ext uri="{9D8B030D-6E8A-4147-A177-3AD203B41FA5}">
                      <a16:colId xmlns:a16="http://schemas.microsoft.com/office/drawing/2014/main" val="1915884098"/>
                    </a:ext>
                  </a:extLst>
                </a:gridCol>
                <a:gridCol w="879967">
                  <a:extLst>
                    <a:ext uri="{9D8B030D-6E8A-4147-A177-3AD203B41FA5}">
                      <a16:colId xmlns:a16="http://schemas.microsoft.com/office/drawing/2014/main" val="2236380460"/>
                    </a:ext>
                  </a:extLst>
                </a:gridCol>
                <a:gridCol w="879967">
                  <a:extLst>
                    <a:ext uri="{9D8B030D-6E8A-4147-A177-3AD203B41FA5}">
                      <a16:colId xmlns:a16="http://schemas.microsoft.com/office/drawing/2014/main" val="2607305373"/>
                    </a:ext>
                  </a:extLst>
                </a:gridCol>
                <a:gridCol w="879967">
                  <a:extLst>
                    <a:ext uri="{9D8B030D-6E8A-4147-A177-3AD203B41FA5}">
                      <a16:colId xmlns:a16="http://schemas.microsoft.com/office/drawing/2014/main" val="1603715778"/>
                    </a:ext>
                  </a:extLst>
                </a:gridCol>
                <a:gridCol w="879967">
                  <a:extLst>
                    <a:ext uri="{9D8B030D-6E8A-4147-A177-3AD203B41FA5}">
                      <a16:colId xmlns:a16="http://schemas.microsoft.com/office/drawing/2014/main" val="4014861124"/>
                    </a:ext>
                  </a:extLst>
                </a:gridCol>
                <a:gridCol w="879967">
                  <a:extLst>
                    <a:ext uri="{9D8B030D-6E8A-4147-A177-3AD203B41FA5}">
                      <a16:colId xmlns:a16="http://schemas.microsoft.com/office/drawing/2014/main" val="505220250"/>
                    </a:ext>
                  </a:extLst>
                </a:gridCol>
                <a:gridCol w="879967">
                  <a:extLst>
                    <a:ext uri="{9D8B030D-6E8A-4147-A177-3AD203B41FA5}">
                      <a16:colId xmlns:a16="http://schemas.microsoft.com/office/drawing/2014/main" val="2692846211"/>
                    </a:ext>
                  </a:extLst>
                </a:gridCol>
                <a:gridCol w="879967">
                  <a:extLst>
                    <a:ext uri="{9D8B030D-6E8A-4147-A177-3AD203B41FA5}">
                      <a16:colId xmlns:a16="http://schemas.microsoft.com/office/drawing/2014/main" val="135405171"/>
                    </a:ext>
                  </a:extLst>
                </a:gridCol>
              </a:tblGrid>
              <a:tr h="248550">
                <a:tc>
                  <a:txBody>
                    <a:bodyPr/>
                    <a:lstStyle/>
                    <a:p>
                      <a:pPr algn="ctr">
                        <a:spcAft>
                          <a:spcPts val="0"/>
                        </a:spcAft>
                      </a:pPr>
                      <a:r>
                        <a:rPr lang="es-EC" sz="1200" dirty="0" err="1">
                          <a:effectLst/>
                        </a:rPr>
                        <a:t>Qtotal</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dirty="0">
                          <a:effectLst/>
                        </a:rPr>
                        <a:t>W</a:t>
                      </a:r>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dirty="0">
                          <a:effectLst/>
                        </a:rPr>
                        <a:t>0,58818475</a:t>
                      </a:r>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dirty="0">
                          <a:effectLst/>
                        </a:rPr>
                        <a:t>0,58818475</a:t>
                      </a:r>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a:effectLst/>
                        </a:rPr>
                        <a:t>0,58818475</a:t>
                      </a:r>
                      <a:endParaRPr lang="es-CO"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a:effectLst/>
                        </a:rPr>
                        <a:t>0,58818475</a:t>
                      </a:r>
                      <a:endParaRPr lang="es-CO"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a:effectLst/>
                        </a:rPr>
                        <a:t>0,58818475</a:t>
                      </a:r>
                      <a:endParaRPr lang="es-CO"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a:effectLst/>
                        </a:rPr>
                        <a:t>0,58818475</a:t>
                      </a:r>
                      <a:endParaRPr lang="es-CO"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b="0" dirty="0">
                          <a:effectLst/>
                        </a:rPr>
                        <a:t>0,58818475</a:t>
                      </a:r>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024069"/>
                  </a:ext>
                </a:extLst>
              </a:tr>
              <a:tr h="248550">
                <a:tc>
                  <a:txBody>
                    <a:bodyPr/>
                    <a:lstStyle/>
                    <a:p>
                      <a:pPr algn="ctr">
                        <a:spcAft>
                          <a:spcPts val="0"/>
                        </a:spcAft>
                      </a:pPr>
                      <a:r>
                        <a:rPr lang="es-EC" sz="1200">
                          <a:effectLst/>
                        </a:rPr>
                        <a:t>Q</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W</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0,58818475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0,58818475</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4446539"/>
                  </a:ext>
                </a:extLst>
              </a:tr>
              <a:tr h="271145">
                <a:tc>
                  <a:txBody>
                    <a:bodyPr/>
                    <a:lstStyle/>
                    <a:p>
                      <a:pPr algn="ctr">
                        <a:spcAft>
                          <a:spcPts val="0"/>
                        </a:spcAft>
                      </a:pPr>
                      <a:r>
                        <a:rPr lang="es-EC" sz="1200">
                          <a:effectLst/>
                        </a:rPr>
                        <a:t>∆T</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strike="sngStrike" baseline="30000">
                          <a:effectLst/>
                        </a:rPr>
                        <a:t>o</a:t>
                      </a:r>
                      <a:r>
                        <a:rPr lang="es-EC" sz="1200">
                          <a:effectLst/>
                        </a:rPr>
                        <a:t>K</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18,9</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18,9</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1221961"/>
                  </a:ext>
                </a:extLst>
              </a:tr>
              <a:tr h="271145">
                <a:tc>
                  <a:txBody>
                    <a:bodyPr/>
                    <a:lstStyle/>
                    <a:p>
                      <a:pPr algn="ctr">
                        <a:spcAft>
                          <a:spcPts val="0"/>
                        </a:spcAft>
                      </a:pPr>
                      <a:r>
                        <a:rPr lang="es-EC" sz="1200">
                          <a:effectLst/>
                        </a:rPr>
                        <a:t>A</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a:t>
                      </a:r>
                      <a:r>
                        <a:rPr lang="es-EC" sz="1200" baseline="30000">
                          <a:effectLst/>
                        </a:rPr>
                        <a:t>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0,0625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0857727"/>
                  </a:ext>
                </a:extLst>
              </a:tr>
              <a:tr h="248550">
                <a:tc>
                  <a:txBody>
                    <a:bodyPr/>
                    <a:lstStyle/>
                    <a:p>
                      <a:pPr algn="ctr">
                        <a:spcAft>
                          <a:spcPts val="0"/>
                        </a:spcAft>
                      </a:pPr>
                      <a:r>
                        <a:rPr lang="es-EC" sz="1200">
                          <a:effectLst/>
                        </a:rPr>
                        <a:t>L</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0,1</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2435288"/>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831469663"/>
              </p:ext>
            </p:extLst>
          </p:nvPr>
        </p:nvGraphicFramePr>
        <p:xfrm>
          <a:off x="554183" y="5079086"/>
          <a:ext cx="11203707" cy="424815"/>
        </p:xfrm>
        <a:graphic>
          <a:graphicData uri="http://schemas.openxmlformats.org/drawingml/2006/table">
            <a:tbl>
              <a:tblPr firstRow="1" firstCol="1" bandRow="1">
                <a:tableStyleId>{BC89EF96-8CEA-46FF-86C4-4CE0E7609802}</a:tableStyleId>
              </a:tblPr>
              <a:tblGrid>
                <a:gridCol w="631782">
                  <a:extLst>
                    <a:ext uri="{9D8B030D-6E8A-4147-A177-3AD203B41FA5}">
                      <a16:colId xmlns:a16="http://schemas.microsoft.com/office/drawing/2014/main" val="1229420030"/>
                    </a:ext>
                  </a:extLst>
                </a:gridCol>
                <a:gridCol w="830755">
                  <a:extLst>
                    <a:ext uri="{9D8B030D-6E8A-4147-A177-3AD203B41FA5}">
                      <a16:colId xmlns:a16="http://schemas.microsoft.com/office/drawing/2014/main" val="1072632511"/>
                    </a:ext>
                  </a:extLst>
                </a:gridCol>
                <a:gridCol w="1094351">
                  <a:extLst>
                    <a:ext uri="{9D8B030D-6E8A-4147-A177-3AD203B41FA5}">
                      <a16:colId xmlns:a16="http://schemas.microsoft.com/office/drawing/2014/main" val="3774150253"/>
                    </a:ext>
                  </a:extLst>
                </a:gridCol>
                <a:gridCol w="1094351">
                  <a:extLst>
                    <a:ext uri="{9D8B030D-6E8A-4147-A177-3AD203B41FA5}">
                      <a16:colId xmlns:a16="http://schemas.microsoft.com/office/drawing/2014/main" val="1004108667"/>
                    </a:ext>
                  </a:extLst>
                </a:gridCol>
                <a:gridCol w="1094351">
                  <a:extLst>
                    <a:ext uri="{9D8B030D-6E8A-4147-A177-3AD203B41FA5}">
                      <a16:colId xmlns:a16="http://schemas.microsoft.com/office/drawing/2014/main" val="1131063653"/>
                    </a:ext>
                  </a:extLst>
                </a:gridCol>
                <a:gridCol w="1094351">
                  <a:extLst>
                    <a:ext uri="{9D8B030D-6E8A-4147-A177-3AD203B41FA5}">
                      <a16:colId xmlns:a16="http://schemas.microsoft.com/office/drawing/2014/main" val="3771289383"/>
                    </a:ext>
                  </a:extLst>
                </a:gridCol>
                <a:gridCol w="1094351">
                  <a:extLst>
                    <a:ext uri="{9D8B030D-6E8A-4147-A177-3AD203B41FA5}">
                      <a16:colId xmlns:a16="http://schemas.microsoft.com/office/drawing/2014/main" val="4137675961"/>
                    </a:ext>
                  </a:extLst>
                </a:gridCol>
                <a:gridCol w="1094351">
                  <a:extLst>
                    <a:ext uri="{9D8B030D-6E8A-4147-A177-3AD203B41FA5}">
                      <a16:colId xmlns:a16="http://schemas.microsoft.com/office/drawing/2014/main" val="3135535703"/>
                    </a:ext>
                  </a:extLst>
                </a:gridCol>
                <a:gridCol w="1094351">
                  <a:extLst>
                    <a:ext uri="{9D8B030D-6E8A-4147-A177-3AD203B41FA5}">
                      <a16:colId xmlns:a16="http://schemas.microsoft.com/office/drawing/2014/main" val="4054684535"/>
                    </a:ext>
                  </a:extLst>
                </a:gridCol>
                <a:gridCol w="986362">
                  <a:extLst>
                    <a:ext uri="{9D8B030D-6E8A-4147-A177-3AD203B41FA5}">
                      <a16:colId xmlns:a16="http://schemas.microsoft.com/office/drawing/2014/main" val="3939659311"/>
                    </a:ext>
                  </a:extLst>
                </a:gridCol>
                <a:gridCol w="1094351">
                  <a:extLst>
                    <a:ext uri="{9D8B030D-6E8A-4147-A177-3AD203B41FA5}">
                      <a16:colId xmlns:a16="http://schemas.microsoft.com/office/drawing/2014/main" val="1369192420"/>
                    </a:ext>
                  </a:extLst>
                </a:gridCol>
              </a:tblGrid>
              <a:tr h="424815">
                <a:tc>
                  <a:txBody>
                    <a:bodyPr/>
                    <a:lstStyle/>
                    <a:p>
                      <a:pPr algn="ctr">
                        <a:spcAft>
                          <a:spcPts val="0"/>
                        </a:spcAft>
                      </a:pPr>
                      <a:r>
                        <a:rPr lang="es-EC" sz="1200" dirty="0">
                          <a:effectLst/>
                        </a:rPr>
                        <a:t>λ </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[W/mK]</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0,02571299</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0,02543502</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0,02489671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0,02489671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200" dirty="0">
                          <a:effectLst/>
                        </a:rPr>
                        <a:t>valor promedio</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200" dirty="0">
                          <a:solidFill>
                            <a:srgbClr val="FF0000"/>
                          </a:solidFill>
                          <a:effectLst/>
                        </a:rPr>
                        <a:t>0,02538017</a:t>
                      </a:r>
                      <a:endParaRPr lang="es-CO"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4502028"/>
                  </a:ext>
                </a:extLst>
              </a:tr>
            </a:tbl>
          </a:graphicData>
        </a:graphic>
      </p:graphicFrame>
    </p:spTree>
    <p:extLst>
      <p:ext uri="{BB962C8B-B14F-4D97-AF65-F5344CB8AC3E}">
        <p14:creationId xmlns:p14="http://schemas.microsoft.com/office/powerpoint/2010/main" val="364681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5.2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2</a:t>
            </a:r>
            <a:endParaRPr lang="es-CO" dirty="0"/>
          </a:p>
        </p:txBody>
      </p:sp>
      <p:graphicFrame>
        <p:nvGraphicFramePr>
          <p:cNvPr id="10" name="Gráfico 9">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1571017038"/>
              </p:ext>
            </p:extLst>
          </p:nvPr>
        </p:nvGraphicFramePr>
        <p:xfrm>
          <a:off x="1791739" y="2204023"/>
          <a:ext cx="9097934" cy="37038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272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5.2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2</a:t>
            </a:r>
            <a:endParaRPr lang="es-CO" dirty="0"/>
          </a:p>
        </p:txBody>
      </p:sp>
      <p:graphicFrame>
        <p:nvGraphicFramePr>
          <p:cNvPr id="7" name="Gráfico 6">
            <a:extLst>
              <a:ext uri="{FF2B5EF4-FFF2-40B4-BE49-F238E27FC236}">
                <a16:creationId xmlns:a16="http://schemas.microsoft.com/office/drawing/2014/main" id="{00000000-0008-0000-0000-000009000000}"/>
              </a:ext>
            </a:extLst>
          </p:cNvPr>
          <p:cNvGraphicFramePr/>
          <p:nvPr>
            <p:extLst>
              <p:ext uri="{D42A27DB-BD31-4B8C-83A1-F6EECF244321}">
                <p14:modId xmlns:p14="http://schemas.microsoft.com/office/powerpoint/2010/main" val="1924647298"/>
              </p:ext>
            </p:extLst>
          </p:nvPr>
        </p:nvGraphicFramePr>
        <p:xfrm>
          <a:off x="1357630" y="2304760"/>
          <a:ext cx="9310370" cy="3541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418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700" y="546483"/>
            <a:ext cx="10058400" cy="973418"/>
          </a:xfrm>
        </p:spPr>
        <p:txBody>
          <a:bodyPr/>
          <a:lstStyle/>
          <a:p>
            <a:r>
              <a:rPr lang="es-ES_tradnl" dirty="0"/>
              <a:t>5.2 Ensayos</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5" name="Rectángulo 4"/>
          <p:cNvSpPr/>
          <p:nvPr/>
        </p:nvSpPr>
        <p:spPr>
          <a:xfrm>
            <a:off x="1120918" y="1834691"/>
            <a:ext cx="2673104" cy="369332"/>
          </a:xfrm>
          <a:prstGeom prst="rect">
            <a:avLst/>
          </a:prstGeom>
        </p:spPr>
        <p:txBody>
          <a:bodyPr wrap="none">
            <a:spAutoFit/>
          </a:bodyPr>
          <a:lstStyle/>
          <a:p>
            <a:r>
              <a:rPr lang="es-ES_tradnl" dirty="0"/>
              <a:t>Resultados de ensayo Nº 2</a:t>
            </a:r>
            <a:endParaRPr lang="es-CO" dirty="0"/>
          </a:p>
        </p:txBody>
      </p:sp>
      <p:sp>
        <p:nvSpPr>
          <p:cNvPr id="4" name="CuadroTexto 3"/>
          <p:cNvSpPr txBox="1"/>
          <p:nvPr/>
        </p:nvSpPr>
        <p:spPr>
          <a:xfrm>
            <a:off x="7370618" y="3158835"/>
            <a:ext cx="3011054" cy="1477328"/>
          </a:xfrm>
          <a:prstGeom prst="rect">
            <a:avLst/>
          </a:prstGeom>
          <a:noFill/>
        </p:spPr>
        <p:txBody>
          <a:bodyPr wrap="square" rtlCol="0">
            <a:spAutoFit/>
          </a:bodyPr>
          <a:lstStyle/>
          <a:p>
            <a:r>
              <a:rPr lang="en-US" dirty="0">
                <a:latin typeface="+mj-lt"/>
              </a:rPr>
              <a:t>Para el ensayo N</a:t>
            </a:r>
            <a:r>
              <a:rPr lang="es-ES" dirty="0">
                <a:latin typeface="+mj-lt"/>
              </a:rPr>
              <a:t>º 2 con un vacío estable de 3 </a:t>
            </a:r>
            <a:r>
              <a:rPr lang="en-US" dirty="0">
                <a:latin typeface="+mj-lt"/>
              </a:rPr>
              <a:t>[psi] se obtiene un error total </a:t>
            </a:r>
            <a:r>
              <a:rPr lang="es-EC" dirty="0">
                <a:latin typeface="+mj-lt"/>
              </a:rPr>
              <a:t>de</a:t>
            </a:r>
            <a:r>
              <a:rPr lang="en-US" dirty="0">
                <a:latin typeface="+mj-lt"/>
              </a:rPr>
              <a:t> 2.3% ace</a:t>
            </a:r>
            <a:r>
              <a:rPr lang="es-EC" dirty="0">
                <a:latin typeface="+mj-lt"/>
              </a:rPr>
              <a:t>ptable para ensayos en laboratorio.</a:t>
            </a:r>
            <a:r>
              <a:rPr lang="en-US" dirty="0">
                <a:latin typeface="+mj-lt"/>
              </a:rPr>
              <a:t> </a:t>
            </a:r>
            <a:r>
              <a:rPr lang="es-ES" dirty="0">
                <a:latin typeface="+mj-lt"/>
              </a:rPr>
              <a:t> </a:t>
            </a:r>
            <a:endParaRPr lang="es-CO" dirty="0">
              <a:latin typeface="+mj-lt"/>
            </a:endParaRPr>
          </a:p>
        </p:txBody>
      </p:sp>
      <p:graphicFrame>
        <p:nvGraphicFramePr>
          <p:cNvPr id="6" name="Tabla 5"/>
          <p:cNvGraphicFramePr>
            <a:graphicFrameLocks noGrp="1"/>
          </p:cNvGraphicFramePr>
          <p:nvPr>
            <p:extLst>
              <p:ext uri="{D42A27DB-BD31-4B8C-83A1-F6EECF244321}">
                <p14:modId xmlns:p14="http://schemas.microsoft.com/office/powerpoint/2010/main" val="223439543"/>
              </p:ext>
            </p:extLst>
          </p:nvPr>
        </p:nvGraphicFramePr>
        <p:xfrm>
          <a:off x="2015403" y="2518813"/>
          <a:ext cx="3554124" cy="3080533"/>
        </p:xfrm>
        <a:graphic>
          <a:graphicData uri="http://schemas.openxmlformats.org/drawingml/2006/table">
            <a:tbl>
              <a:tblPr firstRow="1" firstCol="1" bandRow="1">
                <a:tableStyleId>{BC89EF96-8CEA-46FF-86C4-4CE0E7609802}</a:tableStyleId>
              </a:tblPr>
              <a:tblGrid>
                <a:gridCol w="1675292">
                  <a:extLst>
                    <a:ext uri="{9D8B030D-6E8A-4147-A177-3AD203B41FA5}">
                      <a16:colId xmlns:a16="http://schemas.microsoft.com/office/drawing/2014/main" val="26161411"/>
                    </a:ext>
                  </a:extLst>
                </a:gridCol>
                <a:gridCol w="939416">
                  <a:extLst>
                    <a:ext uri="{9D8B030D-6E8A-4147-A177-3AD203B41FA5}">
                      <a16:colId xmlns:a16="http://schemas.microsoft.com/office/drawing/2014/main" val="272374199"/>
                    </a:ext>
                  </a:extLst>
                </a:gridCol>
                <a:gridCol w="939416">
                  <a:extLst>
                    <a:ext uri="{9D8B030D-6E8A-4147-A177-3AD203B41FA5}">
                      <a16:colId xmlns:a16="http://schemas.microsoft.com/office/drawing/2014/main" val="1338196623"/>
                    </a:ext>
                  </a:extLst>
                </a:gridCol>
              </a:tblGrid>
              <a:tr h="610153">
                <a:tc>
                  <a:txBody>
                    <a:bodyPr/>
                    <a:lstStyle/>
                    <a:p>
                      <a:pPr algn="ctr">
                        <a:spcAft>
                          <a:spcPts val="0"/>
                        </a:spcAft>
                      </a:pPr>
                      <a:r>
                        <a:rPr lang="es-419" sz="1200">
                          <a:effectLst/>
                        </a:rPr>
                        <a:t>Datos Experimentales</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Dato Teórico</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dirty="0">
                          <a:effectLst/>
                        </a:rPr>
                        <a:t>Error</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6705110"/>
                  </a:ext>
                </a:extLst>
              </a:tr>
              <a:tr h="312518">
                <a:tc>
                  <a:txBody>
                    <a:bodyPr/>
                    <a:lstStyle/>
                    <a:p>
                      <a:pPr algn="ctr">
                        <a:spcAft>
                          <a:spcPts val="0"/>
                        </a:spcAft>
                      </a:pPr>
                      <a:r>
                        <a:rPr lang="es-419" sz="1200">
                          <a:effectLst/>
                        </a:rPr>
                        <a:t>0,025712994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1,104</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796614"/>
                  </a:ext>
                </a:extLst>
              </a:tr>
              <a:tr h="312518">
                <a:tc>
                  <a:txBody>
                    <a:bodyPr/>
                    <a:lstStyle/>
                    <a:p>
                      <a:pPr algn="ctr">
                        <a:spcAft>
                          <a:spcPts val="0"/>
                        </a:spcAft>
                      </a:pPr>
                      <a:r>
                        <a:rPr lang="es-419"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1,641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8555824"/>
                  </a:ext>
                </a:extLst>
              </a:tr>
              <a:tr h="312518">
                <a:tc>
                  <a:txBody>
                    <a:bodyPr/>
                    <a:lstStyle/>
                    <a:p>
                      <a:pPr algn="ctr">
                        <a:spcAft>
                          <a:spcPts val="0"/>
                        </a:spcAft>
                      </a:pPr>
                      <a:r>
                        <a:rPr lang="es-419"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1,641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1553912"/>
                  </a:ext>
                </a:extLst>
              </a:tr>
              <a:tr h="312518">
                <a:tc>
                  <a:txBody>
                    <a:bodyPr/>
                    <a:lstStyle/>
                    <a:p>
                      <a:pPr algn="ctr">
                        <a:spcAft>
                          <a:spcPts val="0"/>
                        </a:spcAft>
                      </a:pPr>
                      <a:r>
                        <a:rPr lang="es-419" sz="1200">
                          <a:effectLst/>
                        </a:rPr>
                        <a:t>0,02557325</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1,641</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5270638"/>
                  </a:ext>
                </a:extLst>
              </a:tr>
              <a:tr h="312518">
                <a:tc>
                  <a:txBody>
                    <a:bodyPr/>
                    <a:lstStyle/>
                    <a:p>
                      <a:pPr algn="ctr">
                        <a:spcAft>
                          <a:spcPts val="0"/>
                        </a:spcAft>
                      </a:pPr>
                      <a:r>
                        <a:rPr lang="es-419" sz="1200">
                          <a:effectLst/>
                        </a:rPr>
                        <a:t>0,025435016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2,173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8873115"/>
                  </a:ext>
                </a:extLst>
              </a:tr>
              <a:tr h="312518">
                <a:tc>
                  <a:txBody>
                    <a:bodyPr/>
                    <a:lstStyle/>
                    <a:p>
                      <a:pPr algn="ctr">
                        <a:spcAft>
                          <a:spcPts val="0"/>
                        </a:spcAft>
                      </a:pPr>
                      <a:r>
                        <a:rPr lang="es-419" sz="1200">
                          <a:effectLst/>
                        </a:rPr>
                        <a:t>0,024896709</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4,243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5562679"/>
                  </a:ext>
                </a:extLst>
              </a:tr>
              <a:tr h="297636">
                <a:tc>
                  <a:txBody>
                    <a:bodyPr/>
                    <a:lstStyle/>
                    <a:p>
                      <a:pPr algn="ctr">
                        <a:spcAft>
                          <a:spcPts val="0"/>
                        </a:spcAft>
                      </a:pPr>
                      <a:r>
                        <a:rPr lang="es-419" sz="1200">
                          <a:effectLst/>
                        </a:rPr>
                        <a:t>0,024896709</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0,026</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200">
                          <a:effectLst/>
                        </a:rPr>
                        <a:t>4,243</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9129473"/>
                  </a:ext>
                </a:extLst>
              </a:tr>
              <a:tr h="297636">
                <a:tc gridSpan="2">
                  <a:txBody>
                    <a:bodyPr/>
                    <a:lstStyle/>
                    <a:p>
                      <a:pPr algn="ctr">
                        <a:spcAft>
                          <a:spcPts val="0"/>
                        </a:spcAft>
                      </a:pPr>
                      <a:r>
                        <a:rPr lang="es-419" sz="1200">
                          <a:effectLst/>
                        </a:rPr>
                        <a:t>Promedio</a:t>
                      </a:r>
                      <a:endParaRPr lang="es-C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a:txBody>
                    <a:bodyPr/>
                    <a:lstStyle/>
                    <a:p>
                      <a:pPr algn="ctr">
                        <a:spcAft>
                          <a:spcPts val="0"/>
                        </a:spcAft>
                      </a:pPr>
                      <a:r>
                        <a:rPr lang="es-419" sz="1200" dirty="0">
                          <a:effectLst/>
                        </a:rPr>
                        <a:t>2,384</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8949004"/>
                  </a:ext>
                </a:extLst>
              </a:tr>
            </a:tbl>
          </a:graphicData>
        </a:graphic>
      </p:graphicFrame>
    </p:spTree>
    <p:extLst>
      <p:ext uri="{BB962C8B-B14F-4D97-AF65-F5344CB8AC3E}">
        <p14:creationId xmlns:p14="http://schemas.microsoft.com/office/powerpoint/2010/main" val="381845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1. INTRODUCCIÓN</a:t>
            </a:r>
          </a:p>
        </p:txBody>
      </p:sp>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sp>
            <p:nvSpPr>
              <p:cNvPr id="7" name="Marcador de contenido 6">
                <a:extLst>
                  <a:ext uri="{FF2B5EF4-FFF2-40B4-BE49-F238E27FC236}">
                    <a16:creationId xmlns:a16="http://schemas.microsoft.com/office/drawing/2014/main" id="{6ED41914-512F-40C4-996D-5F0F2C709298}"/>
                  </a:ext>
                </a:extLst>
              </p:cNvPr>
              <p:cNvSpPr>
                <a:spLocks noGrp="1"/>
              </p:cNvSpPr>
              <p:nvPr>
                <p:ph idx="1"/>
              </p:nvPr>
            </p:nvSpPr>
            <p:spPr/>
            <p:txBody>
              <a:bodyPr>
                <a:normAutofit fontScale="92500" lnSpcReduction="10000"/>
              </a:bodyPr>
              <a:lstStyle/>
              <a:p>
                <a:pPr>
                  <a:lnSpc>
                    <a:spcPct val="150000"/>
                  </a:lnSpc>
                </a:pPr>
                <a:r>
                  <a:rPr lang="es-EC" dirty="0"/>
                  <a:t>Bajo lineamientos establecidos por la norma ASTM C177-19 </a:t>
                </a:r>
                <a:r>
                  <a:rPr lang="en-US" dirty="0"/>
                  <a:t>(</a:t>
                </a:r>
                <a:r>
                  <a:rPr lang="es-MX" dirty="0"/>
                  <a:t>Método de prueba estándar para mediciones de flujo de calor y propiedades de transmisión térmica en estado estacionario</a:t>
                </a:r>
                <a:r>
                  <a:rPr lang="es-EC" dirty="0"/>
                  <a:t>.) se recuperó y mejoró el banco de pruebas existente en el laboratorio de Conversión de Energía de la Universidad de las Fuerzas Armadas – ESPE, con el objetivo de contribuir la investigación de la conductividad térmica en distintos materiales.</a:t>
                </a:r>
              </a:p>
              <a:p>
                <a:pPr>
                  <a:lnSpc>
                    <a:spcPct val="150000"/>
                  </a:lnSpc>
                </a:pPr>
                <a:r>
                  <a:rPr lang="es-EC" dirty="0"/>
                  <a:t>λ=Coeficiente de conductividad térmica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m:t>
                        </m:r>
                      </m:num>
                      <m:den>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𝐾</m:t>
                        </m:r>
                      </m:den>
                    </m:f>
                    <m:r>
                      <a:rPr lang="en-US" b="0" i="1" smtClean="0">
                        <a:latin typeface="Cambria Math" panose="02040503050406030204" pitchFamily="18" charset="0"/>
                      </a:rPr>
                      <m:t>]</m:t>
                    </m:r>
                  </m:oMath>
                </a14:m>
                <a:endParaRPr lang="es-EC" dirty="0"/>
              </a:p>
              <a:p>
                <a:pPr>
                  <a:lnSpc>
                    <a:spcPct val="150000"/>
                  </a:lnSpc>
                </a:pPr>
                <a:r>
                  <a:rPr lang="es-EC" dirty="0"/>
                  <a:t>Parámetro fundamental para la determinación de propiedades </a:t>
                </a:r>
                <a:r>
                  <a:rPr lang="es-EC" dirty="0" err="1"/>
                  <a:t>termofísicas</a:t>
                </a:r>
                <a:r>
                  <a:rPr lang="es-EC" dirty="0"/>
                  <a:t> en condiciones de estado estable y flujo unidireccional</a:t>
                </a:r>
              </a:p>
              <a:p>
                <a:pPr>
                  <a:lnSpc>
                    <a:spcPct val="150000"/>
                  </a:lnSpc>
                </a:pPr>
                <a:endParaRPr lang="es-EC" dirty="0"/>
              </a:p>
            </p:txBody>
          </p:sp>
        </mc:Choice>
        <mc:Fallback xmlns="">
          <p:sp>
            <p:nvSpPr>
              <p:cNvPr id="7" name="Marcador de contenido 6">
                <a:extLst>
                  <a:ext uri="{FF2B5EF4-FFF2-40B4-BE49-F238E27FC236}">
                    <a16:creationId xmlns:a16="http://schemas.microsoft.com/office/drawing/2014/main" id="{6ED41914-512F-40C4-996D-5F0F2C709298}"/>
                  </a:ext>
                </a:extLst>
              </p:cNvPr>
              <p:cNvSpPr>
                <a:spLocks noGrp="1" noRot="1" noChangeAspect="1" noMove="1" noResize="1" noEditPoints="1" noAdjustHandles="1" noChangeArrowheads="1" noChangeShapeType="1" noTextEdit="1"/>
              </p:cNvSpPr>
              <p:nvPr>
                <p:ph idx="1"/>
              </p:nvPr>
            </p:nvSpPr>
            <p:spPr>
              <a:blipFill>
                <a:blip r:embed="rId4"/>
                <a:stretch>
                  <a:fillRect l="-545" r="-1273"/>
                </a:stretch>
              </a:blipFill>
            </p:spPr>
            <p:txBody>
              <a:bodyPr/>
              <a:lstStyle/>
              <a:p>
                <a:r>
                  <a:rPr lang="es-EC">
                    <a:noFill/>
                  </a:rPr>
                  <a:t> </a:t>
                </a:r>
              </a:p>
            </p:txBody>
          </p:sp>
        </mc:Fallback>
      </mc:AlternateContent>
    </p:spTree>
    <p:extLst>
      <p:ext uri="{BB962C8B-B14F-4D97-AF65-F5344CB8AC3E}">
        <p14:creationId xmlns:p14="http://schemas.microsoft.com/office/powerpoint/2010/main" val="128011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6. ANÁLISIS FINANCIERO</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39355021"/>
              </p:ext>
            </p:extLst>
          </p:nvPr>
        </p:nvGraphicFramePr>
        <p:xfrm>
          <a:off x="4666366" y="4730048"/>
          <a:ext cx="2920228" cy="1571050"/>
        </p:xfrm>
        <a:graphic>
          <a:graphicData uri="http://schemas.openxmlformats.org/drawingml/2006/table">
            <a:tbl>
              <a:tblPr firstRow="1" firstCol="1" bandRow="1">
                <a:tableStyleId>{BC89EF96-8CEA-46FF-86C4-4CE0E7609802}</a:tableStyleId>
              </a:tblPr>
              <a:tblGrid>
                <a:gridCol w="1624477">
                  <a:extLst>
                    <a:ext uri="{9D8B030D-6E8A-4147-A177-3AD203B41FA5}">
                      <a16:colId xmlns:a16="http://schemas.microsoft.com/office/drawing/2014/main" val="1827748824"/>
                    </a:ext>
                  </a:extLst>
                </a:gridCol>
                <a:gridCol w="1295751">
                  <a:extLst>
                    <a:ext uri="{9D8B030D-6E8A-4147-A177-3AD203B41FA5}">
                      <a16:colId xmlns:a16="http://schemas.microsoft.com/office/drawing/2014/main" val="3142677134"/>
                    </a:ext>
                  </a:extLst>
                </a:gridCol>
              </a:tblGrid>
              <a:tr h="336654">
                <a:tc gridSpan="2">
                  <a:txBody>
                    <a:bodyPr/>
                    <a:lstStyle/>
                    <a:p>
                      <a:pPr algn="ctr">
                        <a:spcAft>
                          <a:spcPts val="0"/>
                        </a:spcAft>
                      </a:pPr>
                      <a:r>
                        <a:rPr lang="es-419" sz="1800">
                          <a:effectLst/>
                        </a:rPr>
                        <a:t>TOTAL DE COSTOS</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extLst>
                  <a:ext uri="{0D108BD9-81ED-4DB2-BD59-A6C34878D82A}">
                    <a16:rowId xmlns:a16="http://schemas.microsoft.com/office/drawing/2014/main" val="2676858086"/>
                  </a:ext>
                </a:extLst>
              </a:tr>
              <a:tr h="308599">
                <a:tc>
                  <a:txBody>
                    <a:bodyPr/>
                    <a:lstStyle/>
                    <a:p>
                      <a:pPr algn="ctr">
                        <a:spcAft>
                          <a:spcPts val="0"/>
                        </a:spcAft>
                      </a:pPr>
                      <a:r>
                        <a:rPr lang="es-419" sz="1800" dirty="0">
                          <a:effectLst/>
                        </a:rPr>
                        <a:t>COSTOS</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800">
                          <a:effectLst/>
                        </a:rPr>
                        <a:t>VALOR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0700629"/>
                  </a:ext>
                </a:extLst>
              </a:tr>
              <a:tr h="308599">
                <a:tc>
                  <a:txBody>
                    <a:bodyPr/>
                    <a:lstStyle/>
                    <a:p>
                      <a:pPr algn="ctr">
                        <a:spcAft>
                          <a:spcPts val="0"/>
                        </a:spcAft>
                      </a:pPr>
                      <a:r>
                        <a:rPr lang="es-419" sz="1800">
                          <a:effectLst/>
                        </a:rPr>
                        <a:t>DIRECTOS</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800">
                          <a:effectLst/>
                        </a:rPr>
                        <a:t>1123</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21557"/>
                  </a:ext>
                </a:extLst>
              </a:tr>
              <a:tr h="308599">
                <a:tc>
                  <a:txBody>
                    <a:bodyPr/>
                    <a:lstStyle/>
                    <a:p>
                      <a:pPr algn="ctr">
                        <a:spcAft>
                          <a:spcPts val="0"/>
                        </a:spcAft>
                      </a:pPr>
                      <a:r>
                        <a:rPr lang="es-419" sz="1800">
                          <a:effectLst/>
                        </a:rPr>
                        <a:t>INDIRECTOS</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800" dirty="0">
                          <a:effectLst/>
                        </a:rPr>
                        <a:t>3205.5</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2128112"/>
                  </a:ext>
                </a:extLst>
              </a:tr>
              <a:tr h="308599">
                <a:tc>
                  <a:txBody>
                    <a:bodyPr/>
                    <a:lstStyle/>
                    <a:p>
                      <a:pPr algn="ctr">
                        <a:spcAft>
                          <a:spcPts val="0"/>
                        </a:spcAft>
                      </a:pPr>
                      <a:r>
                        <a:rPr lang="es-419" sz="1800">
                          <a:effectLst/>
                        </a:rPr>
                        <a:t>TOTAL</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800" dirty="0">
                          <a:effectLst/>
                        </a:rPr>
                        <a:t>4328.5</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5088771"/>
                  </a:ext>
                </a:extLst>
              </a:tr>
            </a:tbl>
          </a:graphicData>
        </a:graphic>
      </p:graphicFrame>
      <p:pic>
        <p:nvPicPr>
          <p:cNvPr id="4" name="Imagen 3">
            <a:extLst>
              <a:ext uri="{FF2B5EF4-FFF2-40B4-BE49-F238E27FC236}">
                <a16:creationId xmlns:a16="http://schemas.microsoft.com/office/drawing/2014/main" id="{F1F5AB49-90F3-4B2C-9FDA-4197AB4E3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C8850BA2-E804-4281-A1CE-63C52A0E0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577249492"/>
              </p:ext>
            </p:extLst>
          </p:nvPr>
        </p:nvGraphicFramePr>
        <p:xfrm>
          <a:off x="318770" y="1820763"/>
          <a:ext cx="5807710" cy="2880360"/>
        </p:xfrm>
        <a:graphic>
          <a:graphicData uri="http://schemas.openxmlformats.org/drawingml/2006/table">
            <a:tbl>
              <a:tblPr firstRow="1" firstCol="1" bandRow="1">
                <a:tableStyleId>{BC89EF96-8CEA-46FF-86C4-4CE0E7609802}</a:tableStyleId>
              </a:tblPr>
              <a:tblGrid>
                <a:gridCol w="1091074">
                  <a:extLst>
                    <a:ext uri="{9D8B030D-6E8A-4147-A177-3AD203B41FA5}">
                      <a16:colId xmlns:a16="http://schemas.microsoft.com/office/drawing/2014/main" val="3310795142"/>
                    </a:ext>
                  </a:extLst>
                </a:gridCol>
                <a:gridCol w="2849994">
                  <a:extLst>
                    <a:ext uri="{9D8B030D-6E8A-4147-A177-3AD203B41FA5}">
                      <a16:colId xmlns:a16="http://schemas.microsoft.com/office/drawing/2014/main" val="2098742529"/>
                    </a:ext>
                  </a:extLst>
                </a:gridCol>
                <a:gridCol w="493726">
                  <a:extLst>
                    <a:ext uri="{9D8B030D-6E8A-4147-A177-3AD203B41FA5}">
                      <a16:colId xmlns:a16="http://schemas.microsoft.com/office/drawing/2014/main" val="1120469964"/>
                    </a:ext>
                  </a:extLst>
                </a:gridCol>
                <a:gridCol w="686458">
                  <a:extLst>
                    <a:ext uri="{9D8B030D-6E8A-4147-A177-3AD203B41FA5}">
                      <a16:colId xmlns:a16="http://schemas.microsoft.com/office/drawing/2014/main" val="2555262466"/>
                    </a:ext>
                  </a:extLst>
                </a:gridCol>
                <a:gridCol w="686458">
                  <a:extLst>
                    <a:ext uri="{9D8B030D-6E8A-4147-A177-3AD203B41FA5}">
                      <a16:colId xmlns:a16="http://schemas.microsoft.com/office/drawing/2014/main" val="3906164778"/>
                    </a:ext>
                  </a:extLst>
                </a:gridCol>
              </a:tblGrid>
              <a:tr h="130175">
                <a:tc gridSpan="5">
                  <a:txBody>
                    <a:bodyPr/>
                    <a:lstStyle/>
                    <a:p>
                      <a:pPr algn="ctr">
                        <a:spcAft>
                          <a:spcPts val="0"/>
                        </a:spcAft>
                      </a:pPr>
                      <a:r>
                        <a:rPr lang="es-419" sz="1050">
                          <a:effectLst/>
                        </a:rPr>
                        <a:t>COSTOS DIRECTOS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60039911"/>
                  </a:ext>
                </a:extLst>
              </a:tr>
              <a:tr h="130175">
                <a:tc>
                  <a:txBody>
                    <a:bodyPr/>
                    <a:lstStyle/>
                    <a:p>
                      <a:pPr algn="ctr">
                        <a:spcAft>
                          <a:spcPts val="0"/>
                        </a:spcAft>
                      </a:pPr>
                      <a:r>
                        <a:rPr lang="es-419" sz="1050">
                          <a:effectLst/>
                        </a:rPr>
                        <a:t>ITEMS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DESCRIPCIÒN</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CANT.</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VALOR [$]</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SUBTOTAL [$]</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457418"/>
                  </a:ext>
                </a:extLst>
              </a:tr>
              <a:tr h="130175">
                <a:tc rowSpan="3">
                  <a:txBody>
                    <a:bodyPr/>
                    <a:lstStyle/>
                    <a:p>
                      <a:pPr algn="ctr">
                        <a:spcAft>
                          <a:spcPts val="0"/>
                        </a:spcAft>
                      </a:pPr>
                      <a:r>
                        <a:rPr lang="es-419" sz="1050">
                          <a:effectLst/>
                        </a:rPr>
                        <a:t>ESTÁNDARES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Adquisición ASTM C177-13</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58</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58</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6300361"/>
                  </a:ext>
                </a:extLst>
              </a:tr>
              <a:tr h="130175">
                <a:tc vMerge="1">
                  <a:txBody>
                    <a:bodyPr/>
                    <a:lstStyle/>
                    <a:p>
                      <a:endParaRPr lang="es-CO"/>
                    </a:p>
                  </a:txBody>
                  <a:tcPr/>
                </a:tc>
                <a:tc>
                  <a:txBody>
                    <a:bodyPr/>
                    <a:lstStyle/>
                    <a:p>
                      <a:pPr algn="ctr">
                        <a:spcAft>
                          <a:spcPts val="0"/>
                        </a:spcAft>
                      </a:pPr>
                      <a:r>
                        <a:rPr lang="es-419" sz="1050">
                          <a:effectLst/>
                        </a:rPr>
                        <a:t>Adquisición ASTM C168-13</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58</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58</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4372939"/>
                  </a:ext>
                </a:extLst>
              </a:tr>
              <a:tr h="130175">
                <a:tc vMerge="1">
                  <a:txBody>
                    <a:bodyPr/>
                    <a:lstStyle/>
                    <a:p>
                      <a:endParaRPr lang="es-CO"/>
                    </a:p>
                  </a:txBody>
                  <a:tcPr/>
                </a:tc>
                <a:tc>
                  <a:txBody>
                    <a:bodyPr/>
                    <a:lstStyle/>
                    <a:p>
                      <a:pPr algn="ctr">
                        <a:spcAft>
                          <a:spcPts val="0"/>
                        </a:spcAft>
                      </a:pPr>
                      <a:r>
                        <a:rPr lang="es-419" sz="1050">
                          <a:effectLst/>
                        </a:rPr>
                        <a:t>Adquisición ASTM C518-10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65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65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0770141"/>
                  </a:ext>
                </a:extLst>
              </a:tr>
              <a:tr h="130175">
                <a:tc rowSpan="9">
                  <a:txBody>
                    <a:bodyPr/>
                    <a:lstStyle/>
                    <a:p>
                      <a:pPr algn="ctr">
                        <a:spcAft>
                          <a:spcPts val="0"/>
                        </a:spcAft>
                      </a:pPr>
                      <a:r>
                        <a:rPr lang="es-419" sz="1050">
                          <a:effectLst/>
                        </a:rPr>
                        <a:t>MATERIALES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Sistema de Refrigeración</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500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500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4246239"/>
                  </a:ext>
                </a:extLst>
              </a:tr>
              <a:tr h="130175">
                <a:tc vMerge="1">
                  <a:txBody>
                    <a:bodyPr/>
                    <a:lstStyle/>
                    <a:p>
                      <a:endParaRPr lang="es-CO"/>
                    </a:p>
                  </a:txBody>
                  <a:tcPr/>
                </a:tc>
                <a:tc>
                  <a:txBody>
                    <a:bodyPr/>
                    <a:lstStyle/>
                    <a:p>
                      <a:pPr algn="ctr">
                        <a:spcAft>
                          <a:spcPts val="0"/>
                        </a:spcAft>
                      </a:pPr>
                      <a:r>
                        <a:rPr lang="es-419" sz="1050">
                          <a:effectLst/>
                        </a:rPr>
                        <a:t>Accesorios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8791988"/>
                  </a:ext>
                </a:extLst>
              </a:tr>
              <a:tr h="130175">
                <a:tc vMerge="1">
                  <a:txBody>
                    <a:bodyPr/>
                    <a:lstStyle/>
                    <a:p>
                      <a:endParaRPr lang="es-CO"/>
                    </a:p>
                  </a:txBody>
                  <a:tcPr/>
                </a:tc>
                <a:tc>
                  <a:txBody>
                    <a:bodyPr/>
                    <a:lstStyle/>
                    <a:p>
                      <a:pPr algn="ctr">
                        <a:spcAft>
                          <a:spcPts val="0"/>
                        </a:spcAft>
                      </a:pPr>
                      <a:r>
                        <a:rPr lang="es-419" sz="1050">
                          <a:effectLst/>
                        </a:rPr>
                        <a:t>Termocuplas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6055958"/>
                  </a:ext>
                </a:extLst>
              </a:tr>
              <a:tr h="130175">
                <a:tc vMerge="1">
                  <a:txBody>
                    <a:bodyPr/>
                    <a:lstStyle/>
                    <a:p>
                      <a:endParaRPr lang="es-CO"/>
                    </a:p>
                  </a:txBody>
                  <a:tcPr/>
                </a:tc>
                <a:tc>
                  <a:txBody>
                    <a:bodyPr/>
                    <a:lstStyle/>
                    <a:p>
                      <a:pPr algn="ctr">
                        <a:spcAft>
                          <a:spcPts val="0"/>
                        </a:spcAft>
                      </a:pPr>
                      <a:r>
                        <a:rPr lang="es-419" sz="1050">
                          <a:effectLst/>
                        </a:rPr>
                        <a:t>Campana de vacío</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5738722"/>
                  </a:ext>
                </a:extLst>
              </a:tr>
              <a:tr h="130175">
                <a:tc vMerge="1">
                  <a:txBody>
                    <a:bodyPr/>
                    <a:lstStyle/>
                    <a:p>
                      <a:endParaRPr lang="es-CO"/>
                    </a:p>
                  </a:txBody>
                  <a:tcPr/>
                </a:tc>
                <a:tc>
                  <a:txBody>
                    <a:bodyPr/>
                    <a:lstStyle/>
                    <a:p>
                      <a:pPr algn="ctr">
                        <a:spcAft>
                          <a:spcPts val="0"/>
                        </a:spcAft>
                      </a:pPr>
                      <a:r>
                        <a:rPr lang="es-419" sz="1050">
                          <a:effectLst/>
                        </a:rPr>
                        <a:t>Elemento Resistor 15x15 mm</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80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80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236457"/>
                  </a:ext>
                </a:extLst>
              </a:tr>
              <a:tr h="130175">
                <a:tc vMerge="1">
                  <a:txBody>
                    <a:bodyPr/>
                    <a:lstStyle/>
                    <a:p>
                      <a:endParaRPr lang="es-CO"/>
                    </a:p>
                  </a:txBody>
                  <a:tcPr/>
                </a:tc>
                <a:tc>
                  <a:txBody>
                    <a:bodyPr/>
                    <a:lstStyle/>
                    <a:p>
                      <a:pPr algn="ctr">
                        <a:spcAft>
                          <a:spcPts val="0"/>
                        </a:spcAft>
                      </a:pPr>
                      <a:r>
                        <a:rPr lang="es-419" sz="1050">
                          <a:effectLst/>
                        </a:rPr>
                        <a:t>Anillo de guarda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90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90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1832577"/>
                  </a:ext>
                </a:extLst>
              </a:tr>
              <a:tr h="130175">
                <a:tc vMerge="1">
                  <a:txBody>
                    <a:bodyPr/>
                    <a:lstStyle/>
                    <a:p>
                      <a:endParaRPr lang="es-CO"/>
                    </a:p>
                  </a:txBody>
                  <a:tcPr/>
                </a:tc>
                <a:tc>
                  <a:txBody>
                    <a:bodyPr/>
                    <a:lstStyle/>
                    <a:p>
                      <a:pPr algn="ctr">
                        <a:spcAft>
                          <a:spcPts val="0"/>
                        </a:spcAft>
                      </a:pPr>
                      <a:r>
                        <a:rPr lang="es-419" sz="1050">
                          <a:effectLst/>
                        </a:rPr>
                        <a:t>Mangueras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103402"/>
                  </a:ext>
                </a:extLst>
              </a:tr>
              <a:tr h="130175">
                <a:tc vMerge="1">
                  <a:txBody>
                    <a:bodyPr/>
                    <a:lstStyle/>
                    <a:p>
                      <a:endParaRPr lang="es-CO"/>
                    </a:p>
                  </a:txBody>
                  <a:tcPr/>
                </a:tc>
                <a:tc>
                  <a:txBody>
                    <a:bodyPr/>
                    <a:lstStyle/>
                    <a:p>
                      <a:pPr algn="ctr">
                        <a:spcAft>
                          <a:spcPts val="0"/>
                        </a:spcAft>
                      </a:pPr>
                      <a:r>
                        <a:rPr lang="es-419" sz="1050">
                          <a:effectLst/>
                        </a:rPr>
                        <a:t>Material de prueba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5587957"/>
                  </a:ext>
                </a:extLst>
              </a:tr>
              <a:tr h="130175">
                <a:tc vMerge="1">
                  <a:txBody>
                    <a:bodyPr/>
                    <a:lstStyle/>
                    <a:p>
                      <a:endParaRPr lang="es-CO"/>
                    </a:p>
                  </a:txBody>
                  <a:tcPr/>
                </a:tc>
                <a:tc>
                  <a:txBody>
                    <a:bodyPr/>
                    <a:lstStyle/>
                    <a:p>
                      <a:pPr algn="ctr">
                        <a:spcAft>
                          <a:spcPts val="0"/>
                        </a:spcAft>
                      </a:pPr>
                      <a:r>
                        <a:rPr lang="es-419" sz="1050">
                          <a:effectLst/>
                        </a:rPr>
                        <a:t>Tanque de almacenamiento térmicamente aislado</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60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60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0466412"/>
                  </a:ext>
                </a:extLst>
              </a:tr>
              <a:tr h="130175">
                <a:tc rowSpan="2">
                  <a:txBody>
                    <a:bodyPr/>
                    <a:lstStyle/>
                    <a:p>
                      <a:pPr algn="ctr">
                        <a:spcAft>
                          <a:spcPts val="0"/>
                        </a:spcAft>
                      </a:pPr>
                      <a:r>
                        <a:rPr lang="es-419" sz="1050">
                          <a:effectLst/>
                        </a:rPr>
                        <a:t>INSUMOS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Estructura metálica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7027148"/>
                  </a:ext>
                </a:extLst>
              </a:tr>
              <a:tr h="130175">
                <a:tc vMerge="1">
                  <a:txBody>
                    <a:bodyPr/>
                    <a:lstStyle/>
                    <a:p>
                      <a:endParaRPr lang="es-CO"/>
                    </a:p>
                  </a:txBody>
                  <a:tcPr/>
                </a:tc>
                <a:tc>
                  <a:txBody>
                    <a:bodyPr/>
                    <a:lstStyle/>
                    <a:p>
                      <a:pPr algn="ctr">
                        <a:spcAft>
                          <a:spcPts val="0"/>
                        </a:spcAft>
                      </a:pPr>
                      <a:r>
                        <a:rPr lang="es-419" sz="1050">
                          <a:effectLst/>
                        </a:rPr>
                        <a:t>Pintura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a:effectLst/>
                        </a:rPr>
                        <a:t>15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419" sz="1050" dirty="0">
                          <a:effectLst/>
                        </a:rPr>
                        <a:t>15</a:t>
                      </a:r>
                      <a:endParaRPr lang="es-CO"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559560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31272715"/>
              </p:ext>
            </p:extLst>
          </p:nvPr>
        </p:nvGraphicFramePr>
        <p:xfrm>
          <a:off x="6297037" y="1824016"/>
          <a:ext cx="5507036" cy="2819376"/>
        </p:xfrm>
        <a:graphic>
          <a:graphicData uri="http://schemas.openxmlformats.org/drawingml/2006/table">
            <a:tbl>
              <a:tblPr firstRow="1" firstCol="1" bandRow="1">
                <a:tableStyleId>{BC89EF96-8CEA-46FF-86C4-4CE0E7609802}</a:tableStyleId>
              </a:tblPr>
              <a:tblGrid>
                <a:gridCol w="1537565">
                  <a:extLst>
                    <a:ext uri="{9D8B030D-6E8A-4147-A177-3AD203B41FA5}">
                      <a16:colId xmlns:a16="http://schemas.microsoft.com/office/drawing/2014/main" val="2530382176"/>
                    </a:ext>
                  </a:extLst>
                </a:gridCol>
                <a:gridCol w="1302965">
                  <a:extLst>
                    <a:ext uri="{9D8B030D-6E8A-4147-A177-3AD203B41FA5}">
                      <a16:colId xmlns:a16="http://schemas.microsoft.com/office/drawing/2014/main" val="2391036109"/>
                    </a:ext>
                  </a:extLst>
                </a:gridCol>
                <a:gridCol w="828258">
                  <a:extLst>
                    <a:ext uri="{9D8B030D-6E8A-4147-A177-3AD203B41FA5}">
                      <a16:colId xmlns:a16="http://schemas.microsoft.com/office/drawing/2014/main" val="1102589046"/>
                    </a:ext>
                  </a:extLst>
                </a:gridCol>
                <a:gridCol w="1082683">
                  <a:extLst>
                    <a:ext uri="{9D8B030D-6E8A-4147-A177-3AD203B41FA5}">
                      <a16:colId xmlns:a16="http://schemas.microsoft.com/office/drawing/2014/main" val="1153498386"/>
                    </a:ext>
                  </a:extLst>
                </a:gridCol>
                <a:gridCol w="755565">
                  <a:extLst>
                    <a:ext uri="{9D8B030D-6E8A-4147-A177-3AD203B41FA5}">
                      <a16:colId xmlns:a16="http://schemas.microsoft.com/office/drawing/2014/main" val="3759544167"/>
                    </a:ext>
                  </a:extLst>
                </a:gridCol>
              </a:tblGrid>
              <a:tr h="300780">
                <a:tc gridSpan="5">
                  <a:txBody>
                    <a:bodyPr/>
                    <a:lstStyle/>
                    <a:p>
                      <a:pPr algn="ctr">
                        <a:spcAft>
                          <a:spcPts val="0"/>
                        </a:spcAft>
                      </a:pPr>
                      <a:r>
                        <a:rPr lang="es-CO" sz="1050">
                          <a:effectLst/>
                        </a:rPr>
                        <a:t>COSTOS INDIRECTOS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0371891"/>
                  </a:ext>
                </a:extLst>
              </a:tr>
              <a:tr h="451170">
                <a:tc>
                  <a:txBody>
                    <a:bodyPr/>
                    <a:lstStyle/>
                    <a:p>
                      <a:pPr algn="ctr">
                        <a:spcAft>
                          <a:spcPts val="0"/>
                        </a:spcAft>
                      </a:pPr>
                      <a:r>
                        <a:rPr lang="es-CO" sz="1050">
                          <a:effectLst/>
                        </a:rPr>
                        <a:t>ITEMS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DESCRIPCIÒN</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CANT.</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VALOR [$]</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SUBTOTAL [$]</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0483817"/>
                  </a:ext>
                </a:extLst>
              </a:tr>
              <a:tr h="186197">
                <a:tc rowSpan="3">
                  <a:txBody>
                    <a:bodyPr/>
                    <a:lstStyle/>
                    <a:p>
                      <a:pPr algn="ctr">
                        <a:spcAft>
                          <a:spcPts val="0"/>
                        </a:spcAft>
                      </a:pPr>
                      <a:r>
                        <a:rPr lang="es-CO" sz="1050">
                          <a:effectLst/>
                        </a:rPr>
                        <a:t>RECURSO HUMANO</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Tutor</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3</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20/hora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60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3552912"/>
                  </a:ext>
                </a:extLst>
              </a:tr>
              <a:tr h="186197">
                <a:tc vMerge="1">
                  <a:txBody>
                    <a:bodyPr/>
                    <a:lstStyle/>
                    <a:p>
                      <a:endParaRPr lang="es-CO"/>
                    </a:p>
                  </a:txBody>
                  <a:tcPr/>
                </a:tc>
                <a:tc>
                  <a:txBody>
                    <a:bodyPr/>
                    <a:lstStyle/>
                    <a:p>
                      <a:pPr algn="ctr">
                        <a:spcAft>
                          <a:spcPts val="0"/>
                        </a:spcAft>
                      </a:pPr>
                      <a:r>
                        <a:rPr lang="es-CO" sz="1050">
                          <a:effectLst/>
                        </a:rPr>
                        <a:t>Colaboradores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15/hora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2898190"/>
                  </a:ext>
                </a:extLst>
              </a:tr>
              <a:tr h="171874">
                <a:tc vMerge="1">
                  <a:txBody>
                    <a:bodyPr/>
                    <a:lstStyle/>
                    <a:p>
                      <a:endParaRPr lang="es-CO"/>
                    </a:p>
                  </a:txBody>
                  <a:tcPr/>
                </a:tc>
                <a:tc>
                  <a:txBody>
                    <a:bodyPr/>
                    <a:lstStyle/>
                    <a:p>
                      <a:pPr algn="ctr">
                        <a:spcAft>
                          <a:spcPts val="0"/>
                        </a:spcAft>
                      </a:pPr>
                      <a:r>
                        <a:rPr lang="es-CO" sz="1050">
                          <a:effectLst/>
                        </a:rPr>
                        <a:t>Estudiantes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840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2.50/hora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2100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3211264"/>
                  </a:ext>
                </a:extLst>
              </a:tr>
              <a:tr h="171874">
                <a:tc rowSpan="8">
                  <a:txBody>
                    <a:bodyPr/>
                    <a:lstStyle/>
                    <a:p>
                      <a:pPr algn="ctr">
                        <a:spcAft>
                          <a:spcPts val="0"/>
                        </a:spcAft>
                      </a:pPr>
                      <a:r>
                        <a:rPr lang="es-CO" sz="1050">
                          <a:effectLst/>
                        </a:rPr>
                        <a:t>MATERIALES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Material de oficina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761178"/>
                  </a:ext>
                </a:extLst>
              </a:tr>
              <a:tr h="171874">
                <a:tc vMerge="1">
                  <a:txBody>
                    <a:bodyPr/>
                    <a:lstStyle/>
                    <a:p>
                      <a:endParaRPr lang="es-CO"/>
                    </a:p>
                  </a:txBody>
                  <a:tcPr/>
                </a:tc>
                <a:tc>
                  <a:txBody>
                    <a:bodyPr/>
                    <a:lstStyle/>
                    <a:p>
                      <a:pPr algn="ctr">
                        <a:spcAft>
                          <a:spcPts val="0"/>
                        </a:spcAft>
                      </a:pPr>
                      <a:r>
                        <a:rPr lang="es-CO" sz="1050">
                          <a:effectLst/>
                        </a:rPr>
                        <a:t>Internet</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720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0.05/hora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36</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8076401"/>
                  </a:ext>
                </a:extLst>
              </a:tr>
              <a:tr h="171874">
                <a:tc vMerge="1">
                  <a:txBody>
                    <a:bodyPr/>
                    <a:lstStyle/>
                    <a:p>
                      <a:endParaRPr lang="es-CO"/>
                    </a:p>
                  </a:txBody>
                  <a:tcPr/>
                </a:tc>
                <a:tc>
                  <a:txBody>
                    <a:bodyPr/>
                    <a:lstStyle/>
                    <a:p>
                      <a:pPr algn="ctr">
                        <a:spcAft>
                          <a:spcPts val="0"/>
                        </a:spcAft>
                      </a:pPr>
                      <a:r>
                        <a:rPr lang="es-CO" sz="1050">
                          <a:effectLst/>
                        </a:rPr>
                        <a:t>Impresión</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30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60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854930"/>
                  </a:ext>
                </a:extLst>
              </a:tr>
              <a:tr h="171874">
                <a:tc vMerge="1">
                  <a:txBody>
                    <a:bodyPr/>
                    <a:lstStyle/>
                    <a:p>
                      <a:endParaRPr lang="es-CO"/>
                    </a:p>
                  </a:txBody>
                  <a:tcPr/>
                </a:tc>
                <a:tc>
                  <a:txBody>
                    <a:bodyPr/>
                    <a:lstStyle/>
                    <a:p>
                      <a:pPr algn="ctr">
                        <a:spcAft>
                          <a:spcPts val="0"/>
                        </a:spcAft>
                      </a:pPr>
                      <a:r>
                        <a:rPr lang="es-CO" sz="1050">
                          <a:effectLst/>
                        </a:rPr>
                        <a:t>Bomba de vacío 1/4 HP</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170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170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9623904"/>
                  </a:ext>
                </a:extLst>
              </a:tr>
              <a:tr h="171874">
                <a:tc vMerge="1">
                  <a:txBody>
                    <a:bodyPr/>
                    <a:lstStyle/>
                    <a:p>
                      <a:endParaRPr lang="es-CO"/>
                    </a:p>
                  </a:txBody>
                  <a:tcPr/>
                </a:tc>
                <a:tc>
                  <a:txBody>
                    <a:bodyPr/>
                    <a:lstStyle/>
                    <a:p>
                      <a:pPr algn="ctr">
                        <a:spcAft>
                          <a:spcPts val="0"/>
                        </a:spcAft>
                      </a:pPr>
                      <a:r>
                        <a:rPr lang="es-CO" sz="1050">
                          <a:effectLst/>
                        </a:rPr>
                        <a:t>Compresor</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3</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1.5/hora</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4.5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9663938"/>
                  </a:ext>
                </a:extLst>
              </a:tr>
              <a:tr h="171874">
                <a:tc vMerge="1">
                  <a:txBody>
                    <a:bodyPr/>
                    <a:lstStyle/>
                    <a:p>
                      <a:endParaRPr lang="es-CO"/>
                    </a:p>
                  </a:txBody>
                  <a:tcPr/>
                </a:tc>
                <a:tc>
                  <a:txBody>
                    <a:bodyPr/>
                    <a:lstStyle/>
                    <a:p>
                      <a:pPr algn="ctr">
                        <a:spcAft>
                          <a:spcPts val="0"/>
                        </a:spcAft>
                      </a:pPr>
                      <a:r>
                        <a:rPr lang="es-CO" sz="1050">
                          <a:effectLst/>
                        </a:rPr>
                        <a:t>Servicios básicos</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1</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2231476"/>
                  </a:ext>
                </a:extLst>
              </a:tr>
              <a:tr h="171874">
                <a:tc vMerge="1">
                  <a:txBody>
                    <a:bodyPr/>
                    <a:lstStyle/>
                    <a:p>
                      <a:endParaRPr lang="es-CO"/>
                    </a:p>
                  </a:txBody>
                  <a:tcPr/>
                </a:tc>
                <a:tc>
                  <a:txBody>
                    <a:bodyPr/>
                    <a:lstStyle/>
                    <a:p>
                      <a:pPr algn="ctr">
                        <a:spcAft>
                          <a:spcPts val="0"/>
                        </a:spcAft>
                      </a:pPr>
                      <a:r>
                        <a:rPr lang="es-CO" sz="1050">
                          <a:effectLst/>
                        </a:rPr>
                        <a:t>Telefonía celular</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50</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36026"/>
                  </a:ext>
                </a:extLst>
              </a:tr>
              <a:tr h="171874">
                <a:tc vMerge="1">
                  <a:txBody>
                    <a:bodyPr/>
                    <a:lstStyle/>
                    <a:p>
                      <a:endParaRPr lang="es-CO"/>
                    </a:p>
                  </a:txBody>
                  <a:tcPr/>
                </a:tc>
                <a:tc>
                  <a:txBody>
                    <a:bodyPr/>
                    <a:lstStyle/>
                    <a:p>
                      <a:pPr algn="ctr">
                        <a:spcAft>
                          <a:spcPts val="0"/>
                        </a:spcAft>
                      </a:pPr>
                      <a:r>
                        <a:rPr lang="es-CO" sz="1050">
                          <a:effectLst/>
                        </a:rPr>
                        <a:t>Alimentación</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a:effectLst/>
                        </a:rPr>
                        <a:t>265</a:t>
                      </a:r>
                      <a:endParaRPr lang="es-CO"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CO" sz="1050" dirty="0">
                          <a:effectLst/>
                        </a:rPr>
                        <a:t>530</a:t>
                      </a:r>
                      <a:endParaRPr lang="es-CO"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6936714"/>
                  </a:ext>
                </a:extLst>
              </a:tr>
            </a:tbl>
          </a:graphicData>
        </a:graphic>
      </p:graphicFrame>
    </p:spTree>
    <p:extLst>
      <p:ext uri="{BB962C8B-B14F-4D97-AF65-F5344CB8AC3E}">
        <p14:creationId xmlns:p14="http://schemas.microsoft.com/office/powerpoint/2010/main" val="274592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7. CONCLUSIONES</a:t>
            </a:r>
          </a:p>
        </p:txBody>
      </p:sp>
      <p:pic>
        <p:nvPicPr>
          <p:cNvPr id="4" name="Imagen 3">
            <a:extLst>
              <a:ext uri="{FF2B5EF4-FFF2-40B4-BE49-F238E27FC236}">
                <a16:creationId xmlns:a16="http://schemas.microsoft.com/office/drawing/2014/main" id="{F1F5AB49-90F3-4B2C-9FDA-4197AB4E3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C8850BA2-E804-4281-A1CE-63C52A0E0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1431636" y="1985818"/>
                <a:ext cx="9642764" cy="3693319"/>
              </a:xfrm>
              <a:prstGeom prst="rect">
                <a:avLst/>
              </a:prstGeom>
              <a:noFill/>
            </p:spPr>
            <p:txBody>
              <a:bodyPr wrap="square" rtlCol="0">
                <a:spAutoFit/>
              </a:bodyPr>
              <a:lstStyle/>
              <a:p>
                <a:pPr marL="285750" lvl="0" indent="-285750">
                  <a:buFont typeface="Arial" panose="020B0604020202020204" pitchFamily="34" charset="0"/>
                  <a:buChar char="•"/>
                </a:pPr>
                <a:r>
                  <a:rPr lang="es-EC" dirty="0">
                    <a:latin typeface="+mj-lt"/>
                  </a:rPr>
                  <a:t>Un sistema de refrigeración que garantice temperaturas constantes y una correcta distribución mediante un sistema cerrado para la alimentación del foco frio (serpentín contenido en la placa de aluminio) en el que presión y caudal sean iguales, asegura uniformidad de temperatura en toda la superficie de contacto lo que permite disipar la energía que llega desde la placa caliente a través de las muestras, evitando distorsión en la linealidad del flujo de calor.</a:t>
                </a:r>
              </a:p>
              <a:p>
                <a:pPr lvl="0"/>
                <a:endParaRPr lang="es-CO" dirty="0">
                  <a:latin typeface="+mj-lt"/>
                </a:endParaRPr>
              </a:p>
              <a:p>
                <a:pPr marL="285750" lvl="0" indent="-285750">
                  <a:buFont typeface="Arial" panose="020B0604020202020204" pitchFamily="34" charset="0"/>
                  <a:buChar char="•"/>
                </a:pPr>
                <a:r>
                  <a:rPr lang="es-EC" dirty="0">
                    <a:latin typeface="+mj-lt"/>
                  </a:rPr>
                  <a:t>Para asegurar una transmisión lineal y unidireccional de la energía entre el foco caliente y el foco frio la diferencia de temperatura de la resistencia central y de guarda, durante el ensayo no debe ser mayor que 0.2 </a:t>
                </a:r>
                <a14:m>
                  <m:oMath xmlns:m="http://schemas.openxmlformats.org/officeDocument/2006/math">
                    <m:r>
                      <a:rPr lang="es-EC" i="1">
                        <a:latin typeface="Cambria Math" panose="02040503050406030204" pitchFamily="18" charset="0"/>
                      </a:rPr>
                      <m:t>℃</m:t>
                    </m:r>
                  </m:oMath>
                </a14:m>
                <a:r>
                  <a:rPr lang="es-EC" dirty="0">
                    <a:latin typeface="+mj-lt"/>
                  </a:rPr>
                  <a:t> como determina la norma ASTM C177-19.</a:t>
                </a:r>
              </a:p>
              <a:p>
                <a:pPr lvl="0"/>
                <a:endParaRPr lang="es-CO" dirty="0">
                  <a:latin typeface="+mj-lt"/>
                </a:endParaRPr>
              </a:p>
              <a:p>
                <a:pPr marL="285750" lvl="0" indent="-285750">
                  <a:buFont typeface="Arial" panose="020B0604020202020204" pitchFamily="34" charset="0"/>
                  <a:buChar char="•"/>
                </a:pPr>
                <a:r>
                  <a:rPr lang="es-EC" dirty="0">
                    <a:latin typeface="+mj-lt"/>
                  </a:rPr>
                  <a:t>Para ensayos en ausencia total de transmisión de energía por convección, la cámara tiene que ser hermética, manteniendo un valor de vacío constante el mayor tiempo posible evitando cambios en las condiciones a través del tiempo. </a:t>
                </a:r>
                <a:endParaRPr lang="es-CO" dirty="0">
                  <a:latin typeface="+mj-lt"/>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1431636" y="1985818"/>
                <a:ext cx="9642764" cy="3693319"/>
              </a:xfrm>
              <a:prstGeom prst="rect">
                <a:avLst/>
              </a:prstGeom>
              <a:blipFill>
                <a:blip r:embed="rId4"/>
                <a:stretch>
                  <a:fillRect l="-442" t="-990" r="-379" b="-1650"/>
                </a:stretch>
              </a:blipFill>
            </p:spPr>
            <p:txBody>
              <a:bodyPr/>
              <a:lstStyle/>
              <a:p>
                <a:r>
                  <a:rPr lang="es-CO">
                    <a:noFill/>
                  </a:rPr>
                  <a:t> </a:t>
                </a:r>
              </a:p>
            </p:txBody>
          </p:sp>
        </mc:Fallback>
      </mc:AlternateContent>
    </p:spTree>
    <p:extLst>
      <p:ext uri="{BB962C8B-B14F-4D97-AF65-F5344CB8AC3E}">
        <p14:creationId xmlns:p14="http://schemas.microsoft.com/office/powerpoint/2010/main" val="207335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94840F0-479E-4702-A901-AD3D00092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C8071522-5F33-4BD7-86AD-984B5B953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1274618" y="2161649"/>
                <a:ext cx="9642764" cy="3139321"/>
              </a:xfrm>
              <a:prstGeom prst="rect">
                <a:avLst/>
              </a:prstGeom>
              <a:noFill/>
            </p:spPr>
            <p:txBody>
              <a:bodyPr wrap="square" rtlCol="0">
                <a:spAutoFit/>
              </a:bodyPr>
              <a:lstStyle/>
              <a:p>
                <a:pPr marL="285750" indent="-285750">
                  <a:buFont typeface="Arial" panose="020B0604020202020204" pitchFamily="34" charset="0"/>
                  <a:buChar char="•"/>
                </a:pPr>
                <a:r>
                  <a:rPr lang="es-EC" dirty="0">
                    <a:latin typeface="+mj-lt"/>
                  </a:rPr>
                  <a:t>Mientras la diferencia de temperatura entre el foco frio y el foco caliente sean más grandes disminuyen el error en la determinación del perfil de temperaturas y el valor del coeficiente de conductividad térmica </a:t>
                </a:r>
                <a14:m>
                  <m:oMath xmlns:m="http://schemas.openxmlformats.org/officeDocument/2006/math">
                    <m:r>
                      <a:rPr lang="es-EC" i="1">
                        <a:latin typeface="Cambria Math" panose="02040503050406030204" pitchFamily="18" charset="0"/>
                      </a:rPr>
                      <m:t>𝜆</m:t>
                    </m:r>
                  </m:oMath>
                </a14:m>
                <a:r>
                  <a:rPr lang="es-CO" dirty="0">
                    <a:latin typeface="+mj-lt"/>
                  </a:rPr>
                  <a:t>.</a:t>
                </a:r>
              </a:p>
              <a:p>
                <a:endParaRPr lang="es-CO" dirty="0">
                  <a:latin typeface="+mj-lt"/>
                </a:endParaRPr>
              </a:p>
              <a:p>
                <a:pPr marL="285750" indent="-285750">
                  <a:buFont typeface="Arial" panose="020B0604020202020204" pitchFamily="34" charset="0"/>
                  <a:buChar char="•"/>
                </a:pPr>
                <a:r>
                  <a:rPr lang="es-ES" dirty="0">
                    <a:latin typeface="+mj-lt"/>
                  </a:rPr>
                  <a:t>La calibración del dispositivo según la norma ASTM C177-19 nos indica que mediante el ensayo de dos muestras de materiales de conductividad conocida ensayada y certificada por laboratorio a nivel internacional y manteniendo un error inferior al 5% da validez para que la maquina este en condiciones de uso.</a:t>
                </a:r>
                <a:endParaRPr lang="es-CO" dirty="0">
                  <a:latin typeface="+mj-lt"/>
                </a:endParaRPr>
              </a:p>
              <a:p>
                <a:pPr marL="285750" indent="-285750">
                  <a:buFont typeface="Arial" panose="020B0604020202020204" pitchFamily="34" charset="0"/>
                  <a:buChar char="•"/>
                </a:pPr>
                <a:endParaRPr lang="es-CO" dirty="0">
                  <a:latin typeface="+mj-lt"/>
                </a:endParaRPr>
              </a:p>
              <a:p>
                <a:pPr marL="285750" indent="-285750">
                  <a:buFont typeface="Arial" panose="020B0604020202020204" pitchFamily="34" charset="0"/>
                  <a:buChar char="•"/>
                </a:pPr>
                <a:endParaRPr lang="es-CO" dirty="0">
                  <a:latin typeface="+mj-lt"/>
                </a:endParaRPr>
              </a:p>
              <a:p>
                <a:pPr marL="285750" lvl="0" indent="-285750">
                  <a:buFont typeface="Arial" panose="020B0604020202020204" pitchFamily="34" charset="0"/>
                  <a:buChar char="•"/>
                </a:pPr>
                <a:endParaRPr lang="es-CO" dirty="0">
                  <a:latin typeface="+mj-lt"/>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1274618" y="2161649"/>
                <a:ext cx="9642764" cy="3139321"/>
              </a:xfrm>
              <a:prstGeom prst="rect">
                <a:avLst/>
              </a:prstGeom>
              <a:blipFill>
                <a:blip r:embed="rId4"/>
                <a:stretch>
                  <a:fillRect l="-379" t="-1165"/>
                </a:stretch>
              </a:blipFill>
            </p:spPr>
            <p:txBody>
              <a:bodyPr/>
              <a:lstStyle/>
              <a:p>
                <a:r>
                  <a:rPr lang="es-CO">
                    <a:noFill/>
                  </a:rPr>
                  <a:t> </a:t>
                </a:r>
              </a:p>
            </p:txBody>
          </p:sp>
        </mc:Fallback>
      </mc:AlternateContent>
    </p:spTree>
    <p:extLst>
      <p:ext uri="{BB962C8B-B14F-4D97-AF65-F5344CB8AC3E}">
        <p14:creationId xmlns:p14="http://schemas.microsoft.com/office/powerpoint/2010/main" val="47131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7. RECOMENDACIONES</a:t>
            </a:r>
          </a:p>
        </p:txBody>
      </p:sp>
      <p:sp>
        <p:nvSpPr>
          <p:cNvPr id="3" name="Marcador de contenido 2"/>
          <p:cNvSpPr>
            <a:spLocks noGrp="1"/>
          </p:cNvSpPr>
          <p:nvPr>
            <p:ph idx="1"/>
          </p:nvPr>
        </p:nvSpPr>
        <p:spPr>
          <a:xfrm>
            <a:off x="1522153" y="1956570"/>
            <a:ext cx="8656320" cy="3890048"/>
          </a:xfrm>
        </p:spPr>
        <p:txBody>
          <a:bodyPr>
            <a:normAutofit/>
          </a:bodyPr>
          <a:lstStyle/>
          <a:p>
            <a:pPr lvl="1">
              <a:lnSpc>
                <a:spcPct val="100000"/>
              </a:lnSpc>
              <a:buFont typeface="Arial" panose="020B0604020202020204" pitchFamily="34" charset="0"/>
              <a:buChar char="•"/>
            </a:pPr>
            <a:r>
              <a:rPr lang="es-ES" dirty="0">
                <a:latin typeface="+mj-lt"/>
              </a:rPr>
              <a:t>Verificar homogeneidad en la geometría de las probetas y condiciones de construcción. </a:t>
            </a:r>
            <a:endParaRPr lang="es-CO" dirty="0">
              <a:latin typeface="+mj-lt"/>
            </a:endParaRPr>
          </a:p>
          <a:p>
            <a:pPr lvl="1">
              <a:lnSpc>
                <a:spcPct val="100000"/>
              </a:lnSpc>
              <a:buFont typeface="Arial" panose="020B0604020202020204" pitchFamily="34" charset="0"/>
              <a:buChar char="•"/>
            </a:pPr>
            <a:r>
              <a:rPr lang="es-ES" dirty="0">
                <a:latin typeface="+mj-lt"/>
              </a:rPr>
              <a:t>Esperar el tiempo necesario para estabilizar el sistema y encender la bomba de vacío durante un periodo de tiempo que dependerá de la capacidad de la misma y el volumen de la cámara. </a:t>
            </a:r>
            <a:endParaRPr lang="es-CO" dirty="0">
              <a:latin typeface="+mj-lt"/>
            </a:endParaRPr>
          </a:p>
          <a:p>
            <a:pPr lvl="1">
              <a:lnSpc>
                <a:spcPct val="100000"/>
              </a:lnSpc>
              <a:buFont typeface="Arial" panose="020B0604020202020204" pitchFamily="34" charset="0"/>
              <a:buChar char="•"/>
            </a:pPr>
            <a:r>
              <a:rPr lang="es-ES" dirty="0">
                <a:latin typeface="+mj-lt"/>
              </a:rPr>
              <a:t>Lograr hermeticidad a lo largo del ensayo de lo contrario el aire ingresara a la cámara y se producirán perdidas por convección.</a:t>
            </a:r>
          </a:p>
          <a:p>
            <a:pPr lvl="1">
              <a:lnSpc>
                <a:spcPct val="100000"/>
              </a:lnSpc>
              <a:buFont typeface="Arial" panose="020B0604020202020204" pitchFamily="34" charset="0"/>
              <a:buChar char="•"/>
            </a:pPr>
            <a:r>
              <a:rPr lang="es-ES" dirty="0">
                <a:latin typeface="+mj-lt"/>
              </a:rPr>
              <a:t>Verificar aceite en la bomba de vacío ya que esta se mantendrá encendida durante un largo periodo de tiempo.</a:t>
            </a:r>
          </a:p>
          <a:p>
            <a:pPr lvl="1">
              <a:lnSpc>
                <a:spcPct val="100000"/>
              </a:lnSpc>
              <a:buFont typeface="Arial" panose="020B0604020202020204" pitchFamily="34" charset="0"/>
              <a:buChar char="•"/>
            </a:pPr>
            <a:r>
              <a:rPr lang="es-ES" altLang="es-CO" dirty="0">
                <a:solidFill>
                  <a:schemeClr val="tx1"/>
                </a:solidFill>
                <a:latin typeface="+mj-lt"/>
                <a:ea typeface="Calibri" panose="020F0502020204030204" pitchFamily="34" charset="0"/>
                <a:cs typeface="Times New Roman" panose="02020603050405020304" pitchFamily="18" charset="0"/>
              </a:rPr>
              <a:t>Verificar caudal ya que de esto dependerá un correcto balance energético dentro del sistema y puede afectar en las condiciones del flujo estable unidireccional.</a:t>
            </a:r>
            <a:endParaRPr lang="es-ES" altLang="es-CO" dirty="0">
              <a:solidFill>
                <a:schemeClr val="tx1"/>
              </a:solidFill>
              <a:latin typeface="+mj-lt"/>
            </a:endParaRPr>
          </a:p>
          <a:p>
            <a:pPr lvl="1">
              <a:lnSpc>
                <a:spcPct val="100000"/>
              </a:lnSpc>
              <a:buFont typeface="Arial" panose="020B0604020202020204" pitchFamily="34" charset="0"/>
              <a:buChar char="•"/>
            </a:pPr>
            <a:endParaRPr lang="es-ES" dirty="0">
              <a:latin typeface="+mj-lt"/>
            </a:endParaRPr>
          </a:p>
          <a:p>
            <a:pPr marL="201168" lvl="1" indent="0">
              <a:lnSpc>
                <a:spcPct val="100000"/>
              </a:lnSpc>
              <a:buNone/>
            </a:pPr>
            <a:endParaRPr lang="es-ES" dirty="0">
              <a:latin typeface="+mj-lt"/>
            </a:endParaRPr>
          </a:p>
          <a:p>
            <a:pPr lvl="1">
              <a:lnSpc>
                <a:spcPct val="100000"/>
              </a:lnSpc>
              <a:buFont typeface="Arial" panose="020B0604020202020204" pitchFamily="34" charset="0"/>
              <a:buChar char="•"/>
            </a:pPr>
            <a:endParaRPr lang="es-ES" dirty="0">
              <a:latin typeface="+mj-lt"/>
            </a:endParaRPr>
          </a:p>
        </p:txBody>
      </p:sp>
      <p:pic>
        <p:nvPicPr>
          <p:cNvPr id="4" name="Imagen 3">
            <a:extLst>
              <a:ext uri="{FF2B5EF4-FFF2-40B4-BE49-F238E27FC236}">
                <a16:creationId xmlns:a16="http://schemas.microsoft.com/office/drawing/2014/main" id="{E51744BB-A0D7-49CC-8FE8-279B9C00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4EB7ADC4-AB45-4F91-86D6-B1935774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59525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1417320"/>
            <a:ext cx="10058400" cy="4023360"/>
          </a:xfrm>
        </p:spPr>
        <p:txBody>
          <a:bodyPr>
            <a:norm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es-ES_tradnl" sz="11500" b="1" dirty="0"/>
              <a:t>GRACIAS POR SU ATENCIÓN</a:t>
            </a:r>
          </a:p>
        </p:txBody>
      </p:sp>
      <p:pic>
        <p:nvPicPr>
          <p:cNvPr id="4" name="Imagen 3">
            <a:extLst>
              <a:ext uri="{FF2B5EF4-FFF2-40B4-BE49-F238E27FC236}">
                <a16:creationId xmlns:a16="http://schemas.microsoft.com/office/drawing/2014/main" id="{E51744BB-A0D7-49CC-8FE8-279B9C00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824" y="519850"/>
            <a:ext cx="4298352" cy="1154859"/>
          </a:xfrm>
          <a:prstGeom prst="rect">
            <a:avLst/>
          </a:prstGeom>
        </p:spPr>
      </p:pic>
      <p:pic>
        <p:nvPicPr>
          <p:cNvPr id="5" name="Imagen 4">
            <a:extLst>
              <a:ext uri="{FF2B5EF4-FFF2-40B4-BE49-F238E27FC236}">
                <a16:creationId xmlns:a16="http://schemas.microsoft.com/office/drawing/2014/main" id="{4EB7ADC4-AB45-4F91-86D6-B1935774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658" y="4954772"/>
            <a:ext cx="1532683" cy="1256199"/>
          </a:xfrm>
          <a:prstGeom prst="rect">
            <a:avLst/>
          </a:prstGeom>
        </p:spPr>
      </p:pic>
    </p:spTree>
    <p:extLst>
      <p:ext uri="{BB962C8B-B14F-4D97-AF65-F5344CB8AC3E}">
        <p14:creationId xmlns:p14="http://schemas.microsoft.com/office/powerpoint/2010/main" val="47522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2. </a:t>
            </a:r>
            <a:r>
              <a:rPr lang="en-US" dirty="0"/>
              <a:t>OBJETIVOS</a:t>
            </a:r>
            <a:endParaRPr lang="es-ES_tradnl" dirty="0"/>
          </a:p>
        </p:txBody>
      </p:sp>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8" name="Marcador de contenido 2">
            <a:extLst>
              <a:ext uri="{FF2B5EF4-FFF2-40B4-BE49-F238E27FC236}">
                <a16:creationId xmlns:a16="http://schemas.microsoft.com/office/drawing/2014/main" id="{C8995870-AFAC-4AD2-8DC1-F0587898EF20}"/>
              </a:ext>
            </a:extLst>
          </p:cNvPr>
          <p:cNvSpPr txBox="1">
            <a:spLocks/>
          </p:cNvSpPr>
          <p:nvPr/>
        </p:nvSpPr>
        <p:spPr>
          <a:xfrm>
            <a:off x="1097280" y="1954361"/>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General:</a:t>
            </a:r>
          </a:p>
          <a:p>
            <a:r>
              <a:rPr lang="es-MX" dirty="0">
                <a:latin typeface="+mj-lt"/>
              </a:rPr>
              <a:t>Realizar la recuperación y puesta a punto del banco de pruebas normalizado para determinación de conductividad térmica en bloques de diferentes materiales. </a:t>
            </a:r>
          </a:p>
          <a:p>
            <a:r>
              <a:rPr lang="en-US" dirty="0"/>
              <a:t>Espec</a:t>
            </a:r>
            <a:r>
              <a:rPr lang="es-EC" dirty="0"/>
              <a:t>íficos</a:t>
            </a:r>
            <a:r>
              <a:rPr lang="en-US" dirty="0"/>
              <a:t>:</a:t>
            </a:r>
          </a:p>
          <a:p>
            <a:r>
              <a:rPr lang="es-MX" dirty="0">
                <a:latin typeface="+mj-lt"/>
              </a:rPr>
              <a:t>• Investigar el marco teórico de transferencia de calor y conductividad térmica. </a:t>
            </a:r>
          </a:p>
          <a:p>
            <a:r>
              <a:rPr lang="es-EC" dirty="0">
                <a:latin typeface="+mj-lt"/>
              </a:rPr>
              <a:t>• Diseñar el sistema térmico </a:t>
            </a:r>
          </a:p>
          <a:p>
            <a:r>
              <a:rPr lang="es-MX" dirty="0">
                <a:latin typeface="+mj-lt"/>
              </a:rPr>
              <a:t>• Diseñar el sistema de refrigeración </a:t>
            </a:r>
          </a:p>
          <a:p>
            <a:r>
              <a:rPr lang="es-MX" dirty="0">
                <a:latin typeface="+mj-lt"/>
              </a:rPr>
              <a:t>• Diseñar el sistema de control </a:t>
            </a:r>
          </a:p>
          <a:p>
            <a:endParaRPr lang="en-US" dirty="0"/>
          </a:p>
          <a:p>
            <a:endParaRPr lang="es-EC" dirty="0"/>
          </a:p>
        </p:txBody>
      </p:sp>
    </p:spTree>
    <p:extLst>
      <p:ext uri="{BB962C8B-B14F-4D97-AF65-F5344CB8AC3E}">
        <p14:creationId xmlns:p14="http://schemas.microsoft.com/office/powerpoint/2010/main" val="219467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450757"/>
          </a:xfrm>
        </p:spPr>
        <p:txBody>
          <a:bodyPr/>
          <a:lstStyle/>
          <a:p>
            <a:r>
              <a:rPr lang="es-ES_tradnl" dirty="0"/>
              <a:t>3. </a:t>
            </a:r>
            <a:r>
              <a:rPr lang="en-US" dirty="0"/>
              <a:t>FUNDAMENTOS TE</a:t>
            </a:r>
            <a:r>
              <a:rPr lang="es-EC" dirty="0"/>
              <a:t>ÓRICOS</a:t>
            </a:r>
            <a:endParaRPr lang="es-ES_tradnl" dirty="0"/>
          </a:p>
        </p:txBody>
      </p:sp>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16" name="Marcador de contenido 6">
            <a:extLst>
              <a:ext uri="{FF2B5EF4-FFF2-40B4-BE49-F238E27FC236}">
                <a16:creationId xmlns:a16="http://schemas.microsoft.com/office/drawing/2014/main" id="{9DF10BB4-256E-48FB-8A73-F212FAEF75F4}"/>
              </a:ext>
            </a:extLst>
          </p:cNvPr>
          <p:cNvGraphicFramePr>
            <a:graphicFrameLocks/>
          </p:cNvGraphicFramePr>
          <p:nvPr>
            <p:extLst>
              <p:ext uri="{D42A27DB-BD31-4B8C-83A1-F6EECF244321}">
                <p14:modId xmlns:p14="http://schemas.microsoft.com/office/powerpoint/2010/main" val="376911616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201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3.1 Tipos de transferencia</a:t>
            </a:r>
          </a:p>
        </p:txBody>
      </p:sp>
      <p:graphicFrame>
        <p:nvGraphicFramePr>
          <p:cNvPr id="7" name="Marcador de contenido 6"/>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Rectángulo 4"/>
              <p:cNvSpPr/>
              <p:nvPr/>
            </p:nvSpPr>
            <p:spPr>
              <a:xfrm>
                <a:off x="1749489" y="3988437"/>
                <a:ext cx="3322637"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_tradnl" sz="2800" i="1" smtClean="0">
                          <a:latin typeface="Cambria Math" charset="0"/>
                        </a:rPr>
                        <m:t>𝑞𝑥</m:t>
                      </m:r>
                      <m:r>
                        <a:rPr lang="es-ES_tradnl" sz="2800" i="0">
                          <a:latin typeface="Cambria Math" charset="0"/>
                        </a:rPr>
                        <m:t>=−</m:t>
                      </m:r>
                      <m:r>
                        <a:rPr lang="es-ES_tradnl" sz="2800" i="1">
                          <a:latin typeface="Cambria Math" charset="0"/>
                        </a:rPr>
                        <m:t>𝑘𝐴</m:t>
                      </m:r>
                      <m:f>
                        <m:fPr>
                          <m:ctrlPr>
                            <a:rPr lang="es-ES_tradnl" sz="2800" i="1">
                              <a:latin typeface="Cambria Math" panose="02040503050406030204" pitchFamily="18" charset="0"/>
                            </a:rPr>
                          </m:ctrlPr>
                        </m:fPr>
                        <m:num>
                          <m:r>
                            <a:rPr lang="es-ES_tradnl" sz="2800" i="0">
                              <a:latin typeface="Cambria Math" charset="0"/>
                            </a:rPr>
                            <m:t>∆</m:t>
                          </m:r>
                          <m:r>
                            <a:rPr lang="es-ES_tradnl" sz="2800" i="1">
                              <a:latin typeface="Cambria Math" charset="0"/>
                            </a:rPr>
                            <m:t>𝑇</m:t>
                          </m:r>
                        </m:num>
                        <m:den>
                          <m:r>
                            <a:rPr lang="es-ES_tradnl" sz="2800" i="1">
                              <a:latin typeface="Cambria Math" charset="0"/>
                            </a:rPr>
                            <m:t>𝐿</m:t>
                          </m:r>
                        </m:den>
                      </m:f>
                      <m:r>
                        <a:rPr lang="es-ES_tradnl" sz="2800" i="0">
                          <a:latin typeface="Cambria Math" charset="0"/>
                        </a:rPr>
                        <m:t> </m:t>
                      </m:r>
                    </m:oMath>
                  </m:oMathPara>
                </a14:m>
                <a:endParaRPr lang="es-ES_tradnl" sz="2800" dirty="0"/>
              </a:p>
            </p:txBody>
          </p:sp>
        </mc:Choice>
        <mc:Fallback xmlns="">
          <p:sp>
            <p:nvSpPr>
              <p:cNvPr id="5" name="Rectángulo 4"/>
              <p:cNvSpPr>
                <a:spLocks noRot="1" noChangeAspect="1" noMove="1" noResize="1" noEditPoints="1" noAdjustHandles="1" noChangeArrowheads="1" noChangeShapeType="1" noTextEdit="1"/>
              </p:cNvSpPr>
              <p:nvPr/>
            </p:nvSpPr>
            <p:spPr>
              <a:xfrm>
                <a:off x="1749489" y="3988437"/>
                <a:ext cx="3322637" cy="898964"/>
              </a:xfrm>
              <a:prstGeom prst="rect">
                <a:avLst/>
              </a:prstGeom>
              <a:blipFill rotWithShape="0">
                <a:blip r:embed="rId7"/>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266209" y="3705723"/>
                <a:ext cx="280948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_tradnl" sz="2800" i="1">
                              <a:latin typeface="Cambria Math" panose="02040503050406030204" pitchFamily="18" charset="0"/>
                            </a:rPr>
                          </m:ctrlPr>
                        </m:dPr>
                        <m:e>
                          <m:r>
                            <a:rPr lang="es-ES_tradnl" sz="2800" i="1">
                              <a:latin typeface="Cambria Math" charset="0"/>
                            </a:rPr>
                            <m:t>𝑞</m:t>
                          </m:r>
                          <m:r>
                            <a:rPr lang="es-ES_tradnl" sz="2800" i="0">
                              <a:latin typeface="Cambria Math" charset="0"/>
                            </a:rPr>
                            <m:t>" =</m:t>
                          </m:r>
                          <m:r>
                            <a:rPr lang="es-ES_tradnl" sz="2800" i="1">
                              <a:latin typeface="Cambria Math" charset="0"/>
                            </a:rPr>
                            <m:t>h</m:t>
                          </m:r>
                          <m:r>
                            <a:rPr lang="es-ES_tradnl" sz="2800" i="0">
                              <a:latin typeface="Cambria Math" charset="0"/>
                            </a:rPr>
                            <m:t>(</m:t>
                          </m:r>
                          <m:sSub>
                            <m:sSubPr>
                              <m:ctrlPr>
                                <a:rPr lang="es-ES_tradnl" sz="2800" i="1">
                                  <a:latin typeface="Cambria Math" panose="02040503050406030204" pitchFamily="18" charset="0"/>
                                </a:rPr>
                              </m:ctrlPr>
                            </m:sSubPr>
                            <m:e>
                              <m:r>
                                <a:rPr lang="es-ES_tradnl" sz="2800" i="1">
                                  <a:latin typeface="Cambria Math" charset="0"/>
                                </a:rPr>
                                <m:t>𝑇</m:t>
                              </m:r>
                            </m:e>
                            <m:sub>
                              <m:r>
                                <a:rPr lang="es-ES_tradnl" sz="2800" i="1">
                                  <a:latin typeface="Cambria Math" charset="0"/>
                                </a:rPr>
                                <m:t>𝑠</m:t>
                              </m:r>
                            </m:sub>
                          </m:sSub>
                          <m:r>
                            <a:rPr lang="es-ES_tradnl" sz="2800" i="0">
                              <a:latin typeface="Cambria Math" charset="0"/>
                            </a:rPr>
                            <m:t>−</m:t>
                          </m:r>
                          <m:sSub>
                            <m:sSubPr>
                              <m:ctrlPr>
                                <a:rPr lang="es-ES_tradnl" sz="2800" i="1">
                                  <a:latin typeface="Cambria Math" panose="02040503050406030204" pitchFamily="18" charset="0"/>
                                </a:rPr>
                              </m:ctrlPr>
                            </m:sSubPr>
                            <m:e>
                              <m:r>
                                <a:rPr lang="es-ES_tradnl" sz="2800" i="1">
                                  <a:latin typeface="Cambria Math" charset="0"/>
                                </a:rPr>
                                <m:t>𝑇</m:t>
                              </m:r>
                            </m:e>
                            <m:sub>
                              <m:r>
                                <a:rPr lang="es-ES_tradnl" sz="2800" i="0">
                                  <a:latin typeface="Cambria Math" charset="0"/>
                                </a:rPr>
                                <m:t>∞</m:t>
                              </m:r>
                            </m:sub>
                          </m:sSub>
                        </m:e>
                      </m:d>
                    </m:oMath>
                  </m:oMathPara>
                </a14:m>
                <a:endParaRPr lang="es-ES_tradnl" dirty="0"/>
              </a:p>
            </p:txBody>
          </p:sp>
        </mc:Choice>
        <mc:Fallback xmlns="">
          <p:sp>
            <p:nvSpPr>
              <p:cNvPr id="6" name="Rectángulo 5"/>
              <p:cNvSpPr>
                <a:spLocks noRot="1" noChangeAspect="1" noMove="1" noResize="1" noEditPoints="1" noAdjustHandles="1" noChangeArrowheads="1" noChangeShapeType="1" noTextEdit="1"/>
              </p:cNvSpPr>
              <p:nvPr/>
            </p:nvSpPr>
            <p:spPr>
              <a:xfrm>
                <a:off x="7266209" y="3705723"/>
                <a:ext cx="2809487" cy="523220"/>
              </a:xfrm>
              <a:prstGeom prst="rect">
                <a:avLst/>
              </a:prstGeom>
              <a:blipFill rotWithShape="0">
                <a:blip r:embed="rId8"/>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700622" y="4437919"/>
                <a:ext cx="21782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_tradnl" sz="2400">
                          <a:latin typeface="Cambria Math" charset="0"/>
                        </a:rPr>
                        <m:t>S</m:t>
                      </m:r>
                      <m:r>
                        <m:rPr>
                          <m:sty m:val="p"/>
                        </m:rPr>
                        <a:rPr lang="es-ES_tradnl" sz="2400" i="0">
                          <a:latin typeface="Cambria Math" charset="0"/>
                        </a:rPr>
                        <m:t>i</m:t>
                      </m:r>
                      <m:r>
                        <a:rPr lang="es-ES_tradnl" sz="2400" i="0">
                          <a:latin typeface="Cambria Math" charset="0"/>
                        </a:rPr>
                        <m:t> (</m:t>
                      </m:r>
                      <m:r>
                        <m:rPr>
                          <m:sty m:val="p"/>
                        </m:rPr>
                        <a:rPr lang="es-ES_tradnl" sz="2400" i="0">
                          <a:latin typeface="Cambria Math" charset="0"/>
                        </a:rPr>
                        <m:t>Ts</m:t>
                      </m:r>
                      <m:r>
                        <a:rPr lang="es-ES_tradnl" sz="2400" i="0">
                          <a:latin typeface="Cambria Math" charset="0"/>
                        </a:rPr>
                        <m:t> &gt; </m:t>
                      </m:r>
                      <m:r>
                        <m:rPr>
                          <m:sty m:val="p"/>
                        </m:rPr>
                        <a:rPr lang="es-ES_tradnl" sz="2400" i="0">
                          <a:latin typeface="Cambria Math" charset="0"/>
                        </a:rPr>
                        <m:t>T</m:t>
                      </m:r>
                      <m:r>
                        <a:rPr lang="es-ES_tradnl" sz="2400" i="0">
                          <a:latin typeface="Cambria Math" charset="0"/>
                        </a:rPr>
                        <m:t>∞) </m:t>
                      </m:r>
                    </m:oMath>
                  </m:oMathPara>
                </a14:m>
                <a:endParaRPr lang="es-ES_tradnl" sz="2400" dirty="0"/>
              </a:p>
            </p:txBody>
          </p:sp>
        </mc:Choice>
        <mc:Fallback xmlns="">
          <p:sp>
            <p:nvSpPr>
              <p:cNvPr id="8" name="Rectángulo 7"/>
              <p:cNvSpPr>
                <a:spLocks noRot="1" noChangeAspect="1" noMove="1" noResize="1" noEditPoints="1" noAdjustHandles="1" noChangeArrowheads="1" noChangeShapeType="1" noTextEdit="1"/>
              </p:cNvSpPr>
              <p:nvPr/>
            </p:nvSpPr>
            <p:spPr>
              <a:xfrm>
                <a:off x="7700622" y="4437919"/>
                <a:ext cx="2178225" cy="461665"/>
              </a:xfrm>
              <a:prstGeom prst="rect">
                <a:avLst/>
              </a:prstGeom>
              <a:blipFill rotWithShape="0">
                <a:blip r:embed="rId9"/>
                <a:stretch>
                  <a:fillRect t="-102632" r="-1117" b="-130263"/>
                </a:stretch>
              </a:blipFill>
            </p:spPr>
            <p:txBody>
              <a:bodyPr/>
              <a:lstStyle/>
              <a:p>
                <a:r>
                  <a:rPr lang="es-ES_tradnl">
                    <a:noFill/>
                  </a:rPr>
                  <a:t> </a:t>
                </a:r>
              </a:p>
            </p:txBody>
          </p:sp>
        </mc:Fallback>
      </mc:AlternateContent>
      <p:pic>
        <p:nvPicPr>
          <p:cNvPr id="10" name="Imagen 9">
            <a:extLst>
              <a:ext uri="{FF2B5EF4-FFF2-40B4-BE49-F238E27FC236}">
                <a16:creationId xmlns:a16="http://schemas.microsoft.com/office/drawing/2014/main" id="{AB241520-9615-4C67-BF5A-D3053CA394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12" name="Imagen 11">
            <a:extLst>
              <a:ext uri="{FF2B5EF4-FFF2-40B4-BE49-F238E27FC236}">
                <a16:creationId xmlns:a16="http://schemas.microsoft.com/office/drawing/2014/main" id="{800F5CE0-3977-47D2-927C-9E3E7820C1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5184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6" name="Marcador de contenido 2">
            <a:extLst>
              <a:ext uri="{FF2B5EF4-FFF2-40B4-BE49-F238E27FC236}">
                <a16:creationId xmlns:a16="http://schemas.microsoft.com/office/drawing/2014/main" id="{0433F783-90DD-4654-950E-22049AEC0E6E}"/>
              </a:ext>
            </a:extLst>
          </p:cNvPr>
          <p:cNvSpPr txBox="1">
            <a:spLocks/>
          </p:cNvSpPr>
          <p:nvPr/>
        </p:nvSpPr>
        <p:spPr>
          <a:xfrm>
            <a:off x="613060" y="2014335"/>
            <a:ext cx="2234762" cy="40243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dirty="0"/>
              <a:t>Foco Caliente</a:t>
            </a:r>
            <a:r>
              <a:rPr lang="en-US" dirty="0"/>
              <a:t>: </a:t>
            </a:r>
          </a:p>
          <a:p>
            <a:r>
              <a:rPr lang="es-EC" dirty="0"/>
              <a:t>Dispositivo</a:t>
            </a:r>
            <a:r>
              <a:rPr lang="en-US" dirty="0"/>
              <a:t> el</a:t>
            </a:r>
            <a:r>
              <a:rPr lang="es-EC" dirty="0"/>
              <a:t>é</a:t>
            </a:r>
            <a:r>
              <a:rPr lang="en-US" dirty="0" err="1"/>
              <a:t>ctrico</a:t>
            </a:r>
            <a:r>
              <a:rPr lang="en-US" dirty="0"/>
              <a:t> </a:t>
            </a:r>
            <a:r>
              <a:rPr lang="en-US" dirty="0" err="1"/>
              <a:t>conformado</a:t>
            </a:r>
            <a:r>
              <a:rPr lang="en-US" dirty="0"/>
              <a:t> por:</a:t>
            </a:r>
          </a:p>
          <a:p>
            <a:endParaRPr lang="en-US" dirty="0"/>
          </a:p>
          <a:p>
            <a:endParaRPr lang="en-US" dirty="0"/>
          </a:p>
          <a:p>
            <a:endParaRPr lang="en-US" dirty="0"/>
          </a:p>
          <a:p>
            <a:endParaRPr lang="es-EC" dirty="0"/>
          </a:p>
        </p:txBody>
      </p:sp>
      <p:pic>
        <p:nvPicPr>
          <p:cNvPr id="7" name="Imagen 6">
            <a:extLst>
              <a:ext uri="{FF2B5EF4-FFF2-40B4-BE49-F238E27FC236}">
                <a16:creationId xmlns:a16="http://schemas.microsoft.com/office/drawing/2014/main" id="{3B8AAE02-8202-4C65-A344-1ED10A80B70E}"/>
              </a:ext>
            </a:extLst>
          </p:cNvPr>
          <p:cNvPicPr>
            <a:picLocks noChangeAspect="1"/>
          </p:cNvPicPr>
          <p:nvPr/>
        </p:nvPicPr>
        <p:blipFill>
          <a:blip r:embed="rId4"/>
          <a:stretch>
            <a:fillRect/>
          </a:stretch>
        </p:blipFill>
        <p:spPr>
          <a:xfrm>
            <a:off x="614907" y="3245982"/>
            <a:ext cx="2112566" cy="2297438"/>
          </a:xfrm>
          <a:prstGeom prst="rect">
            <a:avLst/>
          </a:prstGeom>
        </p:spPr>
      </p:pic>
      <p:cxnSp>
        <p:nvCxnSpPr>
          <p:cNvPr id="9" name="Conector recto de flecha 8">
            <a:extLst>
              <a:ext uri="{FF2B5EF4-FFF2-40B4-BE49-F238E27FC236}">
                <a16:creationId xmlns:a16="http://schemas.microsoft.com/office/drawing/2014/main" id="{19A95BAC-0076-4A26-9EE8-7C7A0B7E33B0}"/>
              </a:ext>
            </a:extLst>
          </p:cNvPr>
          <p:cNvCxnSpPr/>
          <p:nvPr/>
        </p:nvCxnSpPr>
        <p:spPr>
          <a:xfrm>
            <a:off x="2013575" y="3847844"/>
            <a:ext cx="11957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ector recto de flecha 9">
            <a:extLst>
              <a:ext uri="{FF2B5EF4-FFF2-40B4-BE49-F238E27FC236}">
                <a16:creationId xmlns:a16="http://schemas.microsoft.com/office/drawing/2014/main" id="{E7E81E3C-A493-479F-9B33-FB07B2B6A089}"/>
              </a:ext>
            </a:extLst>
          </p:cNvPr>
          <p:cNvCxnSpPr/>
          <p:nvPr/>
        </p:nvCxnSpPr>
        <p:spPr>
          <a:xfrm>
            <a:off x="1856481" y="4633291"/>
            <a:ext cx="1184032" cy="487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CuadroTexto 10">
            <a:extLst>
              <a:ext uri="{FF2B5EF4-FFF2-40B4-BE49-F238E27FC236}">
                <a16:creationId xmlns:a16="http://schemas.microsoft.com/office/drawing/2014/main" id="{86A92DE9-6FA5-4B65-8530-C82B5D77504F}"/>
              </a:ext>
            </a:extLst>
          </p:cNvPr>
          <p:cNvSpPr txBox="1"/>
          <p:nvPr/>
        </p:nvSpPr>
        <p:spPr>
          <a:xfrm>
            <a:off x="3204636" y="3380256"/>
            <a:ext cx="1010213" cy="923330"/>
          </a:xfrm>
          <a:prstGeom prst="rect">
            <a:avLst/>
          </a:prstGeom>
          <a:noFill/>
        </p:spPr>
        <p:txBody>
          <a:bodyPr wrap="none" rtlCol="0">
            <a:spAutoFit/>
          </a:bodyPr>
          <a:lstStyle/>
          <a:p>
            <a:r>
              <a:rPr lang="en-US" dirty="0"/>
              <a:t>Anillo de</a:t>
            </a:r>
          </a:p>
          <a:p>
            <a:r>
              <a:rPr lang="en-US" dirty="0" err="1"/>
              <a:t>Guarda</a:t>
            </a:r>
            <a:r>
              <a:rPr lang="en-US" dirty="0"/>
              <a:t> </a:t>
            </a:r>
          </a:p>
          <a:p>
            <a:endParaRPr lang="es-EC" dirty="0"/>
          </a:p>
        </p:txBody>
      </p:sp>
      <p:sp>
        <p:nvSpPr>
          <p:cNvPr id="12" name="CuadroTexto 11">
            <a:extLst>
              <a:ext uri="{FF2B5EF4-FFF2-40B4-BE49-F238E27FC236}">
                <a16:creationId xmlns:a16="http://schemas.microsoft.com/office/drawing/2014/main" id="{B5394AFA-37CB-41D2-B7E6-B433B2FBB638}"/>
              </a:ext>
            </a:extLst>
          </p:cNvPr>
          <p:cNvSpPr txBox="1"/>
          <p:nvPr/>
        </p:nvSpPr>
        <p:spPr>
          <a:xfrm>
            <a:off x="3017246" y="4982757"/>
            <a:ext cx="883575" cy="923330"/>
          </a:xfrm>
          <a:prstGeom prst="rect">
            <a:avLst/>
          </a:prstGeom>
          <a:noFill/>
        </p:spPr>
        <p:txBody>
          <a:bodyPr wrap="none" rtlCol="0">
            <a:spAutoFit/>
          </a:bodyPr>
          <a:lstStyle/>
          <a:p>
            <a:r>
              <a:rPr lang="en-US" dirty="0" err="1"/>
              <a:t>Placa</a:t>
            </a:r>
            <a:r>
              <a:rPr lang="en-US" dirty="0"/>
              <a:t> </a:t>
            </a:r>
          </a:p>
          <a:p>
            <a:r>
              <a:rPr lang="en-US" dirty="0"/>
              <a:t>Central</a:t>
            </a:r>
          </a:p>
          <a:p>
            <a:endParaRPr lang="es-EC" dirty="0"/>
          </a:p>
        </p:txBody>
      </p:sp>
      <p:sp>
        <p:nvSpPr>
          <p:cNvPr id="13" name="Marcador de contenido 2">
            <a:extLst>
              <a:ext uri="{FF2B5EF4-FFF2-40B4-BE49-F238E27FC236}">
                <a16:creationId xmlns:a16="http://schemas.microsoft.com/office/drawing/2014/main" id="{D5CD2987-072C-4FA2-8FD5-80A635D36DDE}"/>
              </a:ext>
            </a:extLst>
          </p:cNvPr>
          <p:cNvSpPr txBox="1">
            <a:spLocks/>
          </p:cNvSpPr>
          <p:nvPr/>
        </p:nvSpPr>
        <p:spPr>
          <a:xfrm>
            <a:off x="4278234" y="1966954"/>
            <a:ext cx="3536361" cy="33820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err="1"/>
              <a:t>Foco</a:t>
            </a:r>
            <a:r>
              <a:rPr lang="en-US" dirty="0"/>
              <a:t> F</a:t>
            </a:r>
            <a:r>
              <a:rPr lang="es-EC" dirty="0"/>
              <a:t>río</a:t>
            </a:r>
            <a:r>
              <a:rPr lang="en-US" dirty="0"/>
              <a:t>: </a:t>
            </a:r>
          </a:p>
          <a:p>
            <a:r>
              <a:rPr lang="en-US" dirty="0"/>
              <a:t>Sistema </a:t>
            </a:r>
            <a:r>
              <a:rPr lang="en-US" dirty="0" err="1"/>
              <a:t>conformado</a:t>
            </a:r>
            <a:r>
              <a:rPr lang="en-US" dirty="0"/>
              <a:t> por una placa</a:t>
            </a:r>
            <a:r>
              <a:rPr lang="es-MX" dirty="0"/>
              <a:t> de aluminio y un </a:t>
            </a:r>
            <a:r>
              <a:rPr lang="es-MX" dirty="0" err="1"/>
              <a:t>serpenín</a:t>
            </a:r>
            <a:r>
              <a:rPr lang="es-MX" dirty="0"/>
              <a:t>, por el que circula agua</a:t>
            </a:r>
            <a:r>
              <a:rPr lang="en-US" dirty="0"/>
              <a:t> </a:t>
            </a:r>
          </a:p>
        </p:txBody>
      </p:sp>
      <p:sp>
        <p:nvSpPr>
          <p:cNvPr id="14" name="Marcador de contenido 2">
            <a:extLst>
              <a:ext uri="{FF2B5EF4-FFF2-40B4-BE49-F238E27FC236}">
                <a16:creationId xmlns:a16="http://schemas.microsoft.com/office/drawing/2014/main" id="{56F7E0AA-BD7E-4C2A-945D-3312305897E1}"/>
              </a:ext>
            </a:extLst>
          </p:cNvPr>
          <p:cNvSpPr txBox="1">
            <a:spLocks/>
          </p:cNvSpPr>
          <p:nvPr/>
        </p:nvSpPr>
        <p:spPr>
          <a:xfrm>
            <a:off x="8493503" y="1096328"/>
            <a:ext cx="3660983" cy="40243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r>
              <a:rPr lang="en-US" dirty="0"/>
              <a:t>Sistema de </a:t>
            </a:r>
            <a:r>
              <a:rPr lang="en-US" dirty="0" err="1"/>
              <a:t>Distribución</a:t>
            </a:r>
            <a:r>
              <a:rPr lang="en-US" dirty="0"/>
              <a:t>: </a:t>
            </a:r>
          </a:p>
          <a:p>
            <a:r>
              <a:rPr lang="en-US" dirty="0" err="1"/>
              <a:t>Conjunto</a:t>
            </a:r>
            <a:r>
              <a:rPr lang="es-EC" dirty="0"/>
              <a:t> de tuberías PVC, mangueras y bomba </a:t>
            </a:r>
            <a:r>
              <a:rPr lang="es-EC" dirty="0" err="1"/>
              <a:t>hidraulica</a:t>
            </a:r>
            <a:r>
              <a:rPr lang="es-EC" dirty="0"/>
              <a:t> de 0,5</a:t>
            </a:r>
            <a:r>
              <a:rPr lang="en-US" dirty="0"/>
              <a:t>[HP]</a:t>
            </a:r>
          </a:p>
        </p:txBody>
      </p:sp>
      <p:pic>
        <p:nvPicPr>
          <p:cNvPr id="15" name="Imagen 14">
            <a:extLst>
              <a:ext uri="{FF2B5EF4-FFF2-40B4-BE49-F238E27FC236}">
                <a16:creationId xmlns:a16="http://schemas.microsoft.com/office/drawing/2014/main" id="{A6FF34F2-3CBC-4E5D-A81D-FFABFA530B17}"/>
              </a:ext>
            </a:extLst>
          </p:cNvPr>
          <p:cNvPicPr>
            <a:picLocks noChangeAspect="1"/>
          </p:cNvPicPr>
          <p:nvPr/>
        </p:nvPicPr>
        <p:blipFill>
          <a:blip r:embed="rId5"/>
          <a:stretch>
            <a:fillRect/>
          </a:stretch>
        </p:blipFill>
        <p:spPr>
          <a:xfrm>
            <a:off x="4795235" y="3324771"/>
            <a:ext cx="2843541" cy="2206463"/>
          </a:xfrm>
          <a:prstGeom prst="rect">
            <a:avLst/>
          </a:prstGeom>
        </p:spPr>
      </p:pic>
      <p:sp>
        <p:nvSpPr>
          <p:cNvPr id="17" name="Título 16">
            <a:extLst>
              <a:ext uri="{FF2B5EF4-FFF2-40B4-BE49-F238E27FC236}">
                <a16:creationId xmlns:a16="http://schemas.microsoft.com/office/drawing/2014/main" id="{063324FE-40F6-47EE-8AE2-35EFFEE37206}"/>
              </a:ext>
            </a:extLst>
          </p:cNvPr>
          <p:cNvSpPr>
            <a:spLocks noGrp="1"/>
          </p:cNvSpPr>
          <p:nvPr>
            <p:ph type="title"/>
          </p:nvPr>
        </p:nvSpPr>
        <p:spPr/>
        <p:txBody>
          <a:bodyPr/>
          <a:lstStyle/>
          <a:p>
            <a:r>
              <a:rPr lang="en-US" dirty="0"/>
              <a:t>3.2 </a:t>
            </a:r>
            <a:r>
              <a:rPr lang="en-US" dirty="0" err="1"/>
              <a:t>Componentes</a:t>
            </a:r>
            <a:r>
              <a:rPr lang="en-US" dirty="0"/>
              <a:t>:</a:t>
            </a:r>
            <a:endParaRPr lang="es-EC" dirty="0"/>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9849" y="3593071"/>
            <a:ext cx="2891223" cy="1626313"/>
          </a:xfrm>
          <a:prstGeom prst="rect">
            <a:avLst/>
          </a:prstGeom>
        </p:spPr>
      </p:pic>
    </p:spTree>
    <p:extLst>
      <p:ext uri="{BB962C8B-B14F-4D97-AF65-F5344CB8AC3E}">
        <p14:creationId xmlns:p14="http://schemas.microsoft.com/office/powerpoint/2010/main" val="40639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6" name="Marcador de contenido 2">
            <a:extLst>
              <a:ext uri="{FF2B5EF4-FFF2-40B4-BE49-F238E27FC236}">
                <a16:creationId xmlns:a16="http://schemas.microsoft.com/office/drawing/2014/main" id="{0433F783-90DD-4654-950E-22049AEC0E6E}"/>
              </a:ext>
            </a:extLst>
          </p:cNvPr>
          <p:cNvSpPr txBox="1">
            <a:spLocks/>
          </p:cNvSpPr>
          <p:nvPr/>
        </p:nvSpPr>
        <p:spPr>
          <a:xfrm>
            <a:off x="1664821" y="1043458"/>
            <a:ext cx="2868691" cy="4248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b="1" i="1" dirty="0"/>
              <a:t>Sistema de refrigeración</a:t>
            </a:r>
            <a:r>
              <a:rPr lang="en-US" b="1" i="1" dirty="0"/>
              <a:t>.</a:t>
            </a:r>
          </a:p>
          <a:p>
            <a:endParaRPr lang="en-US" b="1" i="1" dirty="0"/>
          </a:p>
          <a:p>
            <a:endParaRPr lang="en-US" b="1" i="1" dirty="0"/>
          </a:p>
          <a:p>
            <a:endParaRPr lang="en-US" b="1" i="1" dirty="0"/>
          </a:p>
          <a:p>
            <a:endParaRPr lang="es-EC" b="1" i="1" dirty="0"/>
          </a:p>
        </p:txBody>
      </p:sp>
      <p:sp>
        <p:nvSpPr>
          <p:cNvPr id="13" name="Marcador de contenido 2">
            <a:extLst>
              <a:ext uri="{FF2B5EF4-FFF2-40B4-BE49-F238E27FC236}">
                <a16:creationId xmlns:a16="http://schemas.microsoft.com/office/drawing/2014/main" id="{D5CD2987-072C-4FA2-8FD5-80A635D36DDE}"/>
              </a:ext>
            </a:extLst>
          </p:cNvPr>
          <p:cNvSpPr txBox="1">
            <a:spLocks/>
          </p:cNvSpPr>
          <p:nvPr/>
        </p:nvSpPr>
        <p:spPr>
          <a:xfrm>
            <a:off x="6879746" y="1025111"/>
            <a:ext cx="3536361" cy="79315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s-EC" b="1" i="1" dirty="0"/>
              <a:t>Cámara de ambientación </a:t>
            </a:r>
          </a:p>
          <a:p>
            <a:pPr>
              <a:lnSpc>
                <a:spcPct val="100000"/>
              </a:lnSpc>
            </a:pPr>
            <a:r>
              <a:rPr lang="es-EC" b="1" i="1" dirty="0"/>
              <a:t>o vacío.</a:t>
            </a:r>
          </a:p>
          <a:p>
            <a:r>
              <a:rPr lang="es-EC" b="1" i="1" dirty="0"/>
              <a:t> </a:t>
            </a:r>
          </a:p>
        </p:txBody>
      </p:sp>
      <p:sp>
        <p:nvSpPr>
          <p:cNvPr id="16" name="Marcador de contenido 2">
            <a:extLst>
              <a:ext uri="{FF2B5EF4-FFF2-40B4-BE49-F238E27FC236}">
                <a16:creationId xmlns:a16="http://schemas.microsoft.com/office/drawing/2014/main" id="{0433F783-90DD-4654-950E-22049AEC0E6E}"/>
              </a:ext>
            </a:extLst>
          </p:cNvPr>
          <p:cNvSpPr txBox="1">
            <a:spLocks/>
          </p:cNvSpPr>
          <p:nvPr/>
        </p:nvSpPr>
        <p:spPr>
          <a:xfrm>
            <a:off x="1769845" y="2118794"/>
            <a:ext cx="2777870" cy="135130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S" dirty="0"/>
              <a:t>Unidad condensadora de 1 </a:t>
            </a:r>
            <a:r>
              <a:rPr lang="en-US" dirty="0"/>
              <a:t>[HP] </a:t>
            </a:r>
          </a:p>
          <a:p>
            <a:pPr>
              <a:buFont typeface="Wingdings" panose="05000000000000000000" pitchFamily="2" charset="2"/>
              <a:buChar char="§"/>
            </a:pPr>
            <a:r>
              <a:rPr lang="en-US" dirty="0"/>
              <a:t>Refrigerante R-404A </a:t>
            </a:r>
          </a:p>
          <a:p>
            <a:pPr>
              <a:buFont typeface="Wingdings" panose="05000000000000000000" pitchFamily="2" charset="2"/>
              <a:buChar char="§"/>
            </a:pPr>
            <a:r>
              <a:rPr lang="es-EC" dirty="0"/>
              <a:t>Evaporador</a:t>
            </a:r>
            <a:r>
              <a:rPr lang="en-US" dirty="0"/>
              <a:t>.</a:t>
            </a:r>
          </a:p>
          <a:p>
            <a:endParaRPr lang="en-US" dirty="0"/>
          </a:p>
          <a:p>
            <a:endParaRPr lang="en-US" dirty="0"/>
          </a:p>
          <a:p>
            <a:endParaRPr lang="en-US" dirty="0"/>
          </a:p>
          <a:p>
            <a:endParaRPr lang="es-EC" dirty="0"/>
          </a:p>
        </p:txBody>
      </p:sp>
      <mc:AlternateContent xmlns:mc="http://schemas.openxmlformats.org/markup-compatibility/2006" xmlns:a14="http://schemas.microsoft.com/office/drawing/2010/main">
        <mc:Choice Requires="a14">
          <p:sp>
            <p:nvSpPr>
              <p:cNvPr id="17" name="Marcador de contenido 2">
                <a:extLst>
                  <a:ext uri="{FF2B5EF4-FFF2-40B4-BE49-F238E27FC236}">
                    <a16:creationId xmlns:a16="http://schemas.microsoft.com/office/drawing/2014/main" id="{0433F783-90DD-4654-950E-22049AEC0E6E}"/>
                  </a:ext>
                </a:extLst>
              </p:cNvPr>
              <p:cNvSpPr txBox="1">
                <a:spLocks/>
              </p:cNvSpPr>
              <p:nvPr/>
            </p:nvSpPr>
            <p:spPr>
              <a:xfrm>
                <a:off x="6759674" y="2121565"/>
                <a:ext cx="3536361" cy="25935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
                </a:pPr>
                <a:r>
                  <a:rPr lang="es-EC" dirty="0"/>
                  <a:t>Generación de presión menor que 1013 mbar.</a:t>
                </a:r>
              </a:p>
              <a:p>
                <a:pPr>
                  <a:lnSpc>
                    <a:spcPct val="100000"/>
                  </a:lnSpc>
                </a:pPr>
                <a:r>
                  <a:rPr lang="es-EC" dirty="0"/>
                  <a:t>Rangos de vacío:</a:t>
                </a:r>
              </a:p>
              <a:p>
                <a:pPr lvl="1">
                  <a:lnSpc>
                    <a:spcPct val="100000"/>
                  </a:lnSpc>
                </a:pPr>
                <a:r>
                  <a:rPr lang="es-EC" dirty="0"/>
                  <a:t>Bajo  	</a:t>
                </a:r>
                <a14:m>
                  <m:oMath xmlns:m="http://schemas.openxmlformats.org/officeDocument/2006/math">
                    <m:r>
                      <a:rPr lang="es-EC" b="0" i="0" smtClean="0">
                        <a:latin typeface="Cambria Math" panose="02040503050406030204" pitchFamily="18" charset="0"/>
                      </a:rPr>
                      <m:t>     &lt;1</m:t>
                    </m:r>
                    <m:r>
                      <a:rPr lang="es-EC" i="1">
                        <a:latin typeface="Cambria Math" panose="02040503050406030204" pitchFamily="18" charset="0"/>
                      </a:rPr>
                      <m:t>0</m:t>
                    </m:r>
                    <m:r>
                      <a:rPr lang="es-EC" b="0" i="1" smtClean="0">
                        <a:latin typeface="Cambria Math" panose="02040503050406030204" pitchFamily="18" charset="0"/>
                      </a:rPr>
                      <m:t>13 </m:t>
                    </m:r>
                  </m:oMath>
                </a14:m>
                <a:r>
                  <a:rPr lang="es-EC" dirty="0"/>
                  <a:t>            [mbar]</a:t>
                </a:r>
              </a:p>
              <a:p>
                <a:pPr lvl="1">
                  <a:lnSpc>
                    <a:spcPct val="100000"/>
                  </a:lnSpc>
                </a:pPr>
                <a:r>
                  <a:rPr lang="es-EC" dirty="0"/>
                  <a:t>Medio          </a:t>
                </a:r>
                <a14:m>
                  <m:oMath xmlns:m="http://schemas.openxmlformats.org/officeDocument/2006/math">
                    <m:sSup>
                      <m:sSupPr>
                        <m:ctrlPr>
                          <a:rPr lang="es-EC" i="1" smtClean="0">
                            <a:latin typeface="Cambria Math" panose="02040503050406030204" pitchFamily="18" charset="0"/>
                          </a:rPr>
                        </m:ctrlPr>
                      </m:sSupPr>
                      <m:e>
                        <m:r>
                          <a:rPr lang="es-EC" b="0" i="1" smtClean="0">
                            <a:latin typeface="Cambria Math" panose="02040503050406030204" pitchFamily="18" charset="0"/>
                          </a:rPr>
                          <m:t>1−10</m:t>
                        </m:r>
                      </m:e>
                      <m:sup>
                        <m:r>
                          <a:rPr lang="es-EC" b="0" i="1" smtClean="0">
                            <a:latin typeface="Cambria Math" panose="02040503050406030204" pitchFamily="18" charset="0"/>
                          </a:rPr>
                          <m:t>−3</m:t>
                        </m:r>
                      </m:sup>
                    </m:sSup>
                  </m:oMath>
                </a14:m>
                <a:r>
                  <a:rPr lang="es-EC" dirty="0"/>
                  <a:t>    [mbar]</a:t>
                </a:r>
              </a:p>
              <a:p>
                <a:pPr lvl="1">
                  <a:lnSpc>
                    <a:spcPct val="100000"/>
                  </a:lnSpc>
                </a:pPr>
                <a:r>
                  <a:rPr lang="es-EC" dirty="0"/>
                  <a:t>Alto       </a:t>
                </a:r>
                <a14:m>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−3</m:t>
                        </m:r>
                      </m:sup>
                    </m:sSup>
                    <m:r>
                      <a:rPr lang="es-EC" b="0" i="1" smtClean="0">
                        <a:latin typeface="Cambria Math" panose="02040503050406030204" pitchFamily="18" charset="0"/>
                      </a:rPr>
                      <m:t> −</m:t>
                    </m:r>
                    <m:sSup>
                      <m:sSupPr>
                        <m:ctrlPr>
                          <a:rPr lang="es-EC" b="0" i="1" smtClean="0">
                            <a:latin typeface="Cambria Math" panose="02040503050406030204" pitchFamily="18" charset="0"/>
                          </a:rPr>
                        </m:ctrlPr>
                      </m:sSupPr>
                      <m:e>
                        <m:r>
                          <a:rPr lang="es-EC" b="0" i="1" smtClean="0">
                            <a:latin typeface="Cambria Math" panose="02040503050406030204" pitchFamily="18" charset="0"/>
                          </a:rPr>
                          <m:t>10</m:t>
                        </m:r>
                      </m:e>
                      <m:sup>
                        <m:r>
                          <a:rPr lang="es-EC" b="0" i="1" smtClean="0">
                            <a:latin typeface="Cambria Math" panose="02040503050406030204" pitchFamily="18" charset="0"/>
                          </a:rPr>
                          <m:t>−7</m:t>
                        </m:r>
                      </m:sup>
                    </m:sSup>
                  </m:oMath>
                </a14:m>
                <a:r>
                  <a:rPr lang="es-EC" dirty="0"/>
                  <a:t>    [mbar]</a:t>
                </a:r>
              </a:p>
              <a:p>
                <a:endParaRPr lang="es-EC" dirty="0"/>
              </a:p>
              <a:p>
                <a:endParaRPr lang="es-EC" dirty="0"/>
              </a:p>
              <a:p>
                <a:endParaRPr lang="es-EC" dirty="0"/>
              </a:p>
            </p:txBody>
          </p:sp>
        </mc:Choice>
        <mc:Fallback xmlns="">
          <p:sp>
            <p:nvSpPr>
              <p:cNvPr id="17" name="Marcador de contenido 2">
                <a:extLst>
                  <a:ext uri="{FF2B5EF4-FFF2-40B4-BE49-F238E27FC236}">
                    <a16:creationId xmlns:a16="http://schemas.microsoft.com/office/drawing/2014/main" id="{0433F783-90DD-4654-950E-22049AEC0E6E}"/>
                  </a:ext>
                </a:extLst>
              </p:cNvPr>
              <p:cNvSpPr txBox="1">
                <a:spLocks noRot="1" noChangeAspect="1" noMove="1" noResize="1" noEditPoints="1" noAdjustHandles="1" noChangeArrowheads="1" noChangeShapeType="1" noTextEdit="1"/>
              </p:cNvSpPr>
              <p:nvPr/>
            </p:nvSpPr>
            <p:spPr>
              <a:xfrm>
                <a:off x="6759674" y="2121565"/>
                <a:ext cx="3536361" cy="2593572"/>
              </a:xfrm>
              <a:prstGeom prst="rect">
                <a:avLst/>
              </a:prstGeom>
              <a:blipFill>
                <a:blip r:embed="rId4"/>
                <a:stretch>
                  <a:fillRect l="-4138" t="-1176"/>
                </a:stretch>
              </a:blipFill>
            </p:spPr>
            <p:txBody>
              <a:bodyPr/>
              <a:lstStyle/>
              <a:p>
                <a:r>
                  <a:rPr lang="es-CO">
                    <a:noFill/>
                  </a:rPr>
                  <a:t> </a:t>
                </a:r>
              </a:p>
            </p:txBody>
          </p:sp>
        </mc:Fallback>
      </mc:AlternateContent>
      <p:sp>
        <p:nvSpPr>
          <p:cNvPr id="18" name="Marcador de contenido 2">
            <a:extLst>
              <a:ext uri="{FF2B5EF4-FFF2-40B4-BE49-F238E27FC236}">
                <a16:creationId xmlns:a16="http://schemas.microsoft.com/office/drawing/2014/main" id="{0433F783-90DD-4654-950E-22049AEC0E6E}"/>
              </a:ext>
            </a:extLst>
          </p:cNvPr>
          <p:cNvSpPr txBox="1">
            <a:spLocks/>
          </p:cNvSpPr>
          <p:nvPr/>
        </p:nvSpPr>
        <p:spPr>
          <a:xfrm>
            <a:off x="8405722" y="2118794"/>
            <a:ext cx="2777870" cy="13513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1800" dirty="0"/>
          </a:p>
          <a:p>
            <a:endParaRPr lang="en-US" sz="1800" dirty="0"/>
          </a:p>
          <a:p>
            <a:endParaRPr lang="en-US" sz="1800" dirty="0"/>
          </a:p>
          <a:p>
            <a:endParaRPr lang="es-EC" sz="1800" dirty="0"/>
          </a:p>
        </p:txBody>
      </p:sp>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4093" t="7417" r="3595" b="8755"/>
          <a:stretch/>
        </p:blipFill>
        <p:spPr>
          <a:xfrm>
            <a:off x="1122152" y="3512787"/>
            <a:ext cx="3763885" cy="2214486"/>
          </a:xfrm>
          <a:prstGeom prst="rect">
            <a:avLst/>
          </a:prstGeom>
        </p:spPr>
      </p:pic>
    </p:spTree>
    <p:extLst>
      <p:ext uri="{BB962C8B-B14F-4D97-AF65-F5344CB8AC3E}">
        <p14:creationId xmlns:p14="http://schemas.microsoft.com/office/powerpoint/2010/main" val="148411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169206"/>
            <a:ext cx="10058400" cy="1450757"/>
          </a:xfrm>
        </p:spPr>
        <p:txBody>
          <a:bodyPr/>
          <a:lstStyle/>
          <a:p>
            <a:r>
              <a:rPr lang="es-ES_tradnl" dirty="0"/>
              <a:t>4.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3" name="Marcador de contenido 2">
            <a:extLst>
              <a:ext uri="{FF2B5EF4-FFF2-40B4-BE49-F238E27FC236}">
                <a16:creationId xmlns:a16="http://schemas.microsoft.com/office/drawing/2014/main" id="{B73260E5-C3BF-48D5-9C8F-04715AB36BAC}"/>
              </a:ext>
            </a:extLst>
          </p:cNvPr>
          <p:cNvSpPr>
            <a:spLocks noGrp="1"/>
          </p:cNvSpPr>
          <p:nvPr>
            <p:ph idx="1"/>
          </p:nvPr>
        </p:nvSpPr>
        <p:spPr>
          <a:xfrm>
            <a:off x="1027611" y="1254599"/>
            <a:ext cx="10058400" cy="4445377"/>
          </a:xfrm>
        </p:spPr>
        <p:txBody>
          <a:bodyPr>
            <a:normAutofit/>
          </a:bodyPr>
          <a:lstStyle/>
          <a:p>
            <a:pPr marL="0" indent="0">
              <a:buNone/>
            </a:pPr>
            <a:endParaRPr lang="es-EC" sz="2800" dirty="0"/>
          </a:p>
          <a:p>
            <a:pPr>
              <a:buFont typeface="Wingdings" panose="05000000000000000000" pitchFamily="2" charset="2"/>
              <a:buChar char="v"/>
            </a:pPr>
            <a:endParaRPr lang="es-EC" sz="2800" dirty="0"/>
          </a:p>
          <a:p>
            <a:pPr>
              <a:buFont typeface="Wingdings" panose="05000000000000000000" pitchFamily="2" charset="2"/>
              <a:buChar char="v"/>
            </a:pPr>
            <a:endParaRPr lang="es-EC" sz="2800" dirty="0"/>
          </a:p>
          <a:p>
            <a:pPr marL="0" indent="0">
              <a:buNone/>
            </a:pPr>
            <a:endParaRPr lang="es-EC" dirty="0"/>
          </a:p>
        </p:txBody>
      </p:sp>
      <p:graphicFrame>
        <p:nvGraphicFramePr>
          <p:cNvPr id="7" name="Marcador de contenido 5">
            <a:extLst>
              <a:ext uri="{FF2B5EF4-FFF2-40B4-BE49-F238E27FC236}">
                <a16:creationId xmlns:a16="http://schemas.microsoft.com/office/drawing/2014/main" id="{CB93C516-1BB1-4A0D-9909-AB824E0345FD}"/>
              </a:ext>
            </a:extLst>
          </p:cNvPr>
          <p:cNvGraphicFramePr>
            <a:graphicFrameLocks/>
          </p:cNvGraphicFramePr>
          <p:nvPr>
            <p:extLst>
              <p:ext uri="{D42A27DB-BD31-4B8C-83A1-F6EECF244321}">
                <p14:modId xmlns:p14="http://schemas.microsoft.com/office/powerpoint/2010/main" val="1124974992"/>
              </p:ext>
            </p:extLst>
          </p:nvPr>
        </p:nvGraphicFramePr>
        <p:xfrm>
          <a:off x="1210574" y="1522971"/>
          <a:ext cx="10058399" cy="4658309"/>
        </p:xfrm>
        <a:graphic>
          <a:graphicData uri="http://schemas.openxmlformats.org/drawingml/2006/table">
            <a:tbl>
              <a:tblPr firstRow="1" firstCol="1" bandRow="1">
                <a:tableStyleId>{5C22544A-7EE6-4342-B048-85BDC9FD1C3A}</a:tableStyleId>
              </a:tblPr>
              <a:tblGrid>
                <a:gridCol w="3255772">
                  <a:extLst>
                    <a:ext uri="{9D8B030D-6E8A-4147-A177-3AD203B41FA5}">
                      <a16:colId xmlns:a16="http://schemas.microsoft.com/office/drawing/2014/main" val="20000"/>
                    </a:ext>
                  </a:extLst>
                </a:gridCol>
                <a:gridCol w="3475920">
                  <a:extLst>
                    <a:ext uri="{9D8B030D-6E8A-4147-A177-3AD203B41FA5}">
                      <a16:colId xmlns:a16="http://schemas.microsoft.com/office/drawing/2014/main" val="20001"/>
                    </a:ext>
                  </a:extLst>
                </a:gridCol>
                <a:gridCol w="3326707">
                  <a:extLst>
                    <a:ext uri="{9D8B030D-6E8A-4147-A177-3AD203B41FA5}">
                      <a16:colId xmlns:a16="http://schemas.microsoft.com/office/drawing/2014/main" val="20002"/>
                    </a:ext>
                  </a:extLst>
                </a:gridCol>
              </a:tblGrid>
              <a:tr h="339837">
                <a:tc>
                  <a:txBody>
                    <a:bodyPr/>
                    <a:lstStyle/>
                    <a:p>
                      <a:pPr algn="ctr">
                        <a:lnSpc>
                          <a:spcPct val="150000"/>
                        </a:lnSpc>
                        <a:spcAft>
                          <a:spcPts val="1000"/>
                        </a:spcAft>
                      </a:pPr>
                      <a:r>
                        <a:rPr lang="es-ES_tradnl" sz="1600" dirty="0">
                          <a:effectLst/>
                        </a:rPr>
                        <a:t> </a:t>
                      </a:r>
                      <a:endParaRPr lang="es-ES_tradnl" sz="1600" b="1" dirty="0">
                        <a:effectLst/>
                        <a:latin typeface="Times New Roman" charset="0"/>
                        <a:ea typeface="Calibri" charset="0"/>
                        <a:cs typeface="Times New Roman" charset="0"/>
                      </a:endParaRPr>
                    </a:p>
                  </a:txBody>
                  <a:tcPr marL="68580" marR="68580" marT="0" marB="0" anchor="ctr"/>
                </a:tc>
                <a:tc>
                  <a:txBody>
                    <a:bodyPr/>
                    <a:lstStyle/>
                    <a:p>
                      <a:pPr algn="ctr">
                        <a:lnSpc>
                          <a:spcPct val="100000"/>
                        </a:lnSpc>
                        <a:spcAft>
                          <a:spcPts val="1000"/>
                        </a:spcAft>
                      </a:pPr>
                      <a:r>
                        <a:rPr lang="es-ES_tradnl" sz="1600" b="1" dirty="0">
                          <a:effectLst/>
                          <a:latin typeface="+mn-lt"/>
                          <a:ea typeface="+mn-ea"/>
                          <a:cs typeface="+mn-cs"/>
                        </a:rPr>
                        <a:t>ESTADO</a:t>
                      </a:r>
                      <a:r>
                        <a:rPr lang="es-ES_tradnl" sz="1600" b="1" baseline="0" dirty="0">
                          <a:effectLst/>
                          <a:latin typeface="+mn-lt"/>
                          <a:ea typeface="+mn-ea"/>
                          <a:cs typeface="+mn-cs"/>
                        </a:rPr>
                        <a:t> PREVIO</a:t>
                      </a:r>
                      <a:endParaRPr lang="es-ES_tradnl" sz="1600" b="1" dirty="0">
                        <a:effectLst/>
                        <a:latin typeface="Times New Roman" charset="0"/>
                        <a:ea typeface="Calibri" charset="0"/>
                        <a:cs typeface="Times New Roman" charset="0"/>
                      </a:endParaRPr>
                    </a:p>
                  </a:txBody>
                  <a:tcPr marL="68580" marR="68580" marT="0" marB="0" anchor="ctr"/>
                </a:tc>
                <a:tc>
                  <a:txBody>
                    <a:bodyPr/>
                    <a:lstStyle/>
                    <a:p>
                      <a:pPr algn="ctr">
                        <a:lnSpc>
                          <a:spcPct val="100000"/>
                        </a:lnSpc>
                        <a:spcAft>
                          <a:spcPts val="1000"/>
                        </a:spcAft>
                      </a:pPr>
                      <a:r>
                        <a:rPr lang="es-ES_tradnl" sz="1600" b="1" dirty="0">
                          <a:effectLst/>
                          <a:latin typeface="+mn-lt"/>
                          <a:ea typeface="+mn-ea"/>
                          <a:cs typeface="+mn-cs"/>
                        </a:rPr>
                        <a:t>ESTADO</a:t>
                      </a:r>
                      <a:r>
                        <a:rPr lang="es-ES_tradnl" sz="1600" b="1" baseline="0" dirty="0">
                          <a:effectLst/>
                          <a:latin typeface="+mn-lt"/>
                          <a:ea typeface="+mn-ea"/>
                          <a:cs typeface="+mn-cs"/>
                        </a:rPr>
                        <a:t> ACTUAL</a:t>
                      </a:r>
                      <a:endParaRPr lang="es-ES_tradnl" sz="16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564985">
                <a:tc>
                  <a:txBody>
                    <a:bodyPr/>
                    <a:lstStyle/>
                    <a:p>
                      <a:pPr algn="ctr">
                        <a:lnSpc>
                          <a:spcPct val="115000"/>
                        </a:lnSpc>
                        <a:spcAft>
                          <a:spcPts val="1000"/>
                        </a:spcAft>
                      </a:pPr>
                      <a:r>
                        <a:rPr lang="es-ES_tradnl" sz="2000" dirty="0">
                          <a:effectLst/>
                        </a:rPr>
                        <a:t>Foco Caliente</a:t>
                      </a:r>
                      <a:endParaRPr lang="es-ES_tradnl" sz="20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0" dirty="0">
                          <a:effectLst/>
                          <a:latin typeface="+mn-lt"/>
                          <a:ea typeface="+mn-ea"/>
                          <a:cs typeface="+mn-cs"/>
                        </a:rPr>
                        <a:t>Superficie</a:t>
                      </a:r>
                      <a:r>
                        <a:rPr lang="es-ES_tradnl" sz="1800" b="0" baseline="0" dirty="0">
                          <a:effectLst/>
                          <a:latin typeface="+mn-lt"/>
                          <a:ea typeface="+mn-ea"/>
                          <a:cs typeface="+mn-cs"/>
                        </a:rPr>
                        <a:t> de contacto desgastada.</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0" dirty="0">
                          <a:effectLst/>
                          <a:latin typeface="+mn-lt"/>
                          <a:ea typeface="+mn-ea"/>
                          <a:cs typeface="+mn-cs"/>
                        </a:rPr>
                        <a:t>Replica</a:t>
                      </a:r>
                      <a:r>
                        <a:rPr lang="es-ES_tradnl" sz="1800" b="0" baseline="0" dirty="0">
                          <a:effectLst/>
                          <a:latin typeface="+mn-lt"/>
                          <a:ea typeface="+mn-ea"/>
                          <a:cs typeface="+mn-cs"/>
                        </a:rPr>
                        <a:t> y mejoras en disposición de termocuplas.</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64985">
                <a:tc>
                  <a:txBody>
                    <a:bodyPr/>
                    <a:lstStyle/>
                    <a:p>
                      <a:pPr algn="ctr">
                        <a:lnSpc>
                          <a:spcPct val="115000"/>
                        </a:lnSpc>
                        <a:spcAft>
                          <a:spcPts val="1000"/>
                        </a:spcAft>
                      </a:pPr>
                      <a:r>
                        <a:rPr lang="es-ES_tradnl" sz="2000" dirty="0">
                          <a:effectLst/>
                        </a:rPr>
                        <a:t>Foco Frío</a:t>
                      </a:r>
                      <a:endParaRPr lang="es-ES_tradnl" sz="20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dirty="0">
                          <a:effectLst/>
                        </a:rPr>
                        <a:t>Tuberia de cobre</a:t>
                      </a:r>
                      <a:r>
                        <a:rPr lang="es-ES_tradnl" sz="1800" baseline="0" dirty="0">
                          <a:effectLst/>
                        </a:rPr>
                        <a:t> y placas de aluminio en estado operable.</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dirty="0">
                          <a:effectLst/>
                        </a:rPr>
                        <a:t>Limpieza</a:t>
                      </a:r>
                      <a:r>
                        <a:rPr lang="es-ES_tradnl" sz="1800" baseline="0" dirty="0">
                          <a:effectLst/>
                        </a:rPr>
                        <a:t>, adaptación de accesorios de cobre nuevos y reemplazo de manguera.</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564985">
                <a:tc>
                  <a:txBody>
                    <a:bodyPr/>
                    <a:lstStyle/>
                    <a:p>
                      <a:pPr algn="ctr">
                        <a:lnSpc>
                          <a:spcPct val="115000"/>
                        </a:lnSpc>
                        <a:spcAft>
                          <a:spcPts val="1000"/>
                        </a:spcAft>
                      </a:pPr>
                      <a:r>
                        <a:rPr lang="es-ES_tradnl" sz="2000" dirty="0">
                          <a:effectLst/>
                        </a:rPr>
                        <a:t>Bomba</a:t>
                      </a:r>
                      <a:endParaRPr lang="es-ES_tradnl" sz="20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0" dirty="0">
                          <a:effectLst/>
                          <a:latin typeface="+mn-lt"/>
                          <a:ea typeface="+mn-ea"/>
                          <a:cs typeface="+mn-cs"/>
                        </a:rPr>
                        <a:t>Bomba</a:t>
                      </a:r>
                      <a:r>
                        <a:rPr lang="es-ES_tradnl" sz="1800" b="0" baseline="0" dirty="0">
                          <a:effectLst/>
                          <a:latin typeface="+mn-lt"/>
                          <a:ea typeface="+mn-ea"/>
                          <a:cs typeface="+mn-cs"/>
                        </a:rPr>
                        <a:t> de bajo caudal.</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aseline="0" dirty="0">
                          <a:effectLst/>
                        </a:rPr>
                        <a:t>Bomba de 0.5 </a:t>
                      </a:r>
                      <a:r>
                        <a:rPr lang="en-US" sz="1800" baseline="0" dirty="0">
                          <a:effectLst/>
                        </a:rPr>
                        <a:t>[HP]</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34410">
                <a:tc>
                  <a:txBody>
                    <a:bodyPr/>
                    <a:lstStyle/>
                    <a:p>
                      <a:pPr algn="ctr">
                        <a:lnSpc>
                          <a:spcPct val="115000"/>
                        </a:lnSpc>
                        <a:spcAft>
                          <a:spcPts val="1000"/>
                        </a:spcAft>
                      </a:pPr>
                      <a:r>
                        <a:rPr lang="es-ES_tradnl" sz="2000" dirty="0">
                          <a:effectLst/>
                        </a:rPr>
                        <a:t>Sistema de refrigeración</a:t>
                      </a:r>
                    </a:p>
                  </a:txBody>
                  <a:tcPr marL="68580" marR="68580" marT="0" marB="0" anchor="ctr"/>
                </a:tc>
                <a:tc>
                  <a:txBody>
                    <a:bodyPr/>
                    <a:lstStyle/>
                    <a:p>
                      <a:pPr algn="ctr">
                        <a:lnSpc>
                          <a:spcPct val="115000"/>
                        </a:lnSpc>
                        <a:spcAft>
                          <a:spcPts val="1000"/>
                        </a:spcAft>
                      </a:pPr>
                      <a:r>
                        <a:rPr lang="es-ES_tradnl" sz="1800" b="0" dirty="0">
                          <a:effectLst/>
                          <a:latin typeface="+mn-lt"/>
                          <a:ea typeface="+mn-ea"/>
                          <a:cs typeface="+mn-cs"/>
                        </a:rPr>
                        <a:t>Temperaturas</a:t>
                      </a:r>
                      <a:r>
                        <a:rPr lang="es-ES_tradnl" sz="1800" b="0" baseline="0" dirty="0">
                          <a:effectLst/>
                          <a:latin typeface="+mn-lt"/>
                          <a:ea typeface="+mn-ea"/>
                          <a:cs typeface="+mn-cs"/>
                        </a:rPr>
                        <a:t> limitadas.</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dirty="0">
                          <a:effectLst/>
                        </a:rPr>
                        <a:t>Control en temperaturas</a:t>
                      </a:r>
                      <a:r>
                        <a:rPr lang="es-ES_tradnl" sz="1800" baseline="0" dirty="0">
                          <a:effectLst/>
                        </a:rPr>
                        <a:t> y configuración acorde al ensayo.</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645137">
                <a:tc>
                  <a:txBody>
                    <a:bodyPr/>
                    <a:lstStyle/>
                    <a:p>
                      <a:pPr algn="ctr">
                        <a:lnSpc>
                          <a:spcPct val="115000"/>
                        </a:lnSpc>
                        <a:spcAft>
                          <a:spcPts val="1000"/>
                        </a:spcAft>
                      </a:pPr>
                      <a:r>
                        <a:rPr lang="es-ES_tradnl" sz="2000" b="1" dirty="0">
                          <a:effectLst/>
                          <a:latin typeface="+mn-lt"/>
                          <a:ea typeface="+mn-ea"/>
                          <a:cs typeface="+mn-cs"/>
                        </a:rPr>
                        <a:t>Cámara de ambientación o vacío</a:t>
                      </a:r>
                      <a:endParaRPr lang="es-ES_tradnl" sz="20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0" dirty="0">
                          <a:effectLst/>
                          <a:latin typeface="+mn-lt"/>
                          <a:ea typeface="+mn-ea"/>
                          <a:cs typeface="+mn-cs"/>
                        </a:rPr>
                        <a:t>Manejo</a:t>
                      </a:r>
                      <a:r>
                        <a:rPr lang="es-ES_tradnl" sz="1800" b="0" baseline="0" dirty="0">
                          <a:effectLst/>
                          <a:latin typeface="+mn-lt"/>
                          <a:ea typeface="+mn-ea"/>
                          <a:cs typeface="+mn-cs"/>
                        </a:rPr>
                        <a:t> limitado.</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b="0" baseline="0" dirty="0">
                          <a:effectLst/>
                          <a:latin typeface="+mn-lt"/>
                          <a:ea typeface="+mn-ea"/>
                          <a:cs typeface="+mn-cs"/>
                        </a:rPr>
                        <a:t>Fácil manipulación, control visual y de vacío. </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856724">
                <a:tc>
                  <a:txBody>
                    <a:bodyPr/>
                    <a:lstStyle/>
                    <a:p>
                      <a:pPr algn="ctr">
                        <a:lnSpc>
                          <a:spcPct val="115000"/>
                        </a:lnSpc>
                        <a:spcAft>
                          <a:spcPts val="1000"/>
                        </a:spcAft>
                      </a:pPr>
                      <a:r>
                        <a:rPr lang="es-ES_tradnl" sz="2000" b="1" dirty="0">
                          <a:effectLst/>
                          <a:latin typeface="+mn-lt"/>
                          <a:ea typeface="+mn-ea"/>
                          <a:cs typeface="+mn-cs"/>
                        </a:rPr>
                        <a:t>Lectura</a:t>
                      </a:r>
                      <a:r>
                        <a:rPr lang="es-ES_tradnl" sz="2000" b="1" baseline="0" dirty="0">
                          <a:effectLst/>
                          <a:latin typeface="+mn-lt"/>
                          <a:ea typeface="+mn-ea"/>
                          <a:cs typeface="+mn-cs"/>
                        </a:rPr>
                        <a:t> de datos</a:t>
                      </a:r>
                      <a:endParaRPr lang="es-ES_tradnl" sz="20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dirty="0">
                          <a:effectLst/>
                        </a:rPr>
                        <a:t>Potenciómetro</a:t>
                      </a:r>
                      <a:r>
                        <a:rPr lang="es-ES_tradnl" sz="1800" baseline="0" dirty="0">
                          <a:effectLst/>
                        </a:rPr>
                        <a:t> analógico con limitada configuración.</a:t>
                      </a:r>
                      <a:endParaRPr lang="es-ES_tradnl" sz="1800" b="1" dirty="0">
                        <a:effectLst/>
                        <a:latin typeface="Times New Roman" charset="0"/>
                        <a:ea typeface="Calibri" charset="0"/>
                        <a:cs typeface="Times New Roman" charset="0"/>
                      </a:endParaRPr>
                    </a:p>
                  </a:txBody>
                  <a:tcPr marL="68580" marR="68580" marT="0" marB="0" anchor="ctr"/>
                </a:tc>
                <a:tc>
                  <a:txBody>
                    <a:bodyPr/>
                    <a:lstStyle/>
                    <a:p>
                      <a:pPr algn="ctr">
                        <a:lnSpc>
                          <a:spcPct val="115000"/>
                        </a:lnSpc>
                        <a:spcAft>
                          <a:spcPts val="1000"/>
                        </a:spcAft>
                      </a:pPr>
                      <a:r>
                        <a:rPr lang="es-ES_tradnl" sz="1800" dirty="0">
                          <a:effectLst/>
                        </a:rPr>
                        <a:t>Implementación</a:t>
                      </a:r>
                      <a:r>
                        <a:rPr lang="es-ES_tradnl" sz="1800" baseline="0" dirty="0">
                          <a:effectLst/>
                        </a:rPr>
                        <a:t> de potenciómetros digitales con ajuste fino.</a:t>
                      </a:r>
                      <a:endParaRPr lang="es-ES_tradnl" sz="1800" b="1" dirty="0">
                        <a:effectLst/>
                        <a:latin typeface="Times New Roman" charset="0"/>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20596262"/>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3294</TotalTime>
  <Words>2044</Words>
  <Application>Microsoft Office PowerPoint</Application>
  <PresentationFormat>Panorámica</PresentationFormat>
  <Paragraphs>656</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Cambria Math</vt:lpstr>
      <vt:lpstr>Times New Roman</vt:lpstr>
      <vt:lpstr>Wingdings</vt:lpstr>
      <vt:lpstr>Retrospección</vt:lpstr>
      <vt:lpstr>TEMA: “RECUPERACIÓN Y PUESTA A PUNTO DEL BANCO DE PRUEBAS NORMALIZADO PARA LA DETERMINACIÓN DE CONDUCTIVIDAD TÉRMICA EN BLOQUES DE DIFERENTES MATERIALES.” </vt:lpstr>
      <vt:lpstr>Presentación de PowerPoint</vt:lpstr>
      <vt:lpstr>1. INTRODUCCIÓN</vt:lpstr>
      <vt:lpstr>2. OBJETIVOS</vt:lpstr>
      <vt:lpstr>3. FUNDAMENTOS TEÓRICOS</vt:lpstr>
      <vt:lpstr>3.1 Tipos de transferencia</vt:lpstr>
      <vt:lpstr>3.2 Componentes:</vt:lpstr>
      <vt:lpstr>Presentación de PowerPoint</vt:lpstr>
      <vt:lpstr>4. DISEÑO</vt:lpstr>
      <vt:lpstr>4. DISEÑO</vt:lpstr>
      <vt:lpstr>4.1 Parámetros</vt:lpstr>
      <vt:lpstr>4.1 Diseño</vt:lpstr>
      <vt:lpstr>4.1 Diseño</vt:lpstr>
      <vt:lpstr>4.1 Diseño</vt:lpstr>
      <vt:lpstr>4.1 Parámetros</vt:lpstr>
      <vt:lpstr>4.1 Diseño</vt:lpstr>
      <vt:lpstr>4.1 Parámetros</vt:lpstr>
      <vt:lpstr>4.1 Diseño</vt:lpstr>
      <vt:lpstr>5. ANÁLISIS Y RESULTADOS</vt:lpstr>
      <vt:lpstr>5.1 Ensayos</vt:lpstr>
      <vt:lpstr>5.1 Ensayos</vt:lpstr>
      <vt:lpstr>5.1 Ensayos</vt:lpstr>
      <vt:lpstr>5.1 Ensayos</vt:lpstr>
      <vt:lpstr>5.1 Ensayos</vt:lpstr>
      <vt:lpstr>5.2 Ensayos</vt:lpstr>
      <vt:lpstr>5.1 Ensayos</vt:lpstr>
      <vt:lpstr>5.2 Ensayos</vt:lpstr>
      <vt:lpstr>5.2 Ensayos</vt:lpstr>
      <vt:lpstr>5.2 Ensayos</vt:lpstr>
      <vt:lpstr>6. ANÁLISIS FINANCIERO</vt:lpstr>
      <vt:lpstr>7. CONCLUSIONES</vt:lpstr>
      <vt:lpstr>Presentación de PowerPoint</vt:lpstr>
      <vt:lpstr>7.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“DISEÑO Y CONSTRUCCIÓN DE UN BANCO DE PRUEBAS DE TRANSFERENCIA DE CALOR PARA FLUJOS PARALELO Y CRUZADO UTILIZANDO COMO FLUIDO DE TRABAJO AGUA PARA EL LABORATORIO DE CONVERSIÓN DE LA ENERGÍA DEL DECEM.”</dc:title>
  <dc:creator>Usuario de Microsoft Office</dc:creator>
  <cp:lastModifiedBy>Esteban Sandoval</cp:lastModifiedBy>
  <cp:revision>162</cp:revision>
  <dcterms:created xsi:type="dcterms:W3CDTF">2018-12-07T22:03:38Z</dcterms:created>
  <dcterms:modified xsi:type="dcterms:W3CDTF">2020-01-22T03:10:58Z</dcterms:modified>
</cp:coreProperties>
</file>