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rts/chart1.xml" ContentType="application/vnd.openxmlformats-officedocument.drawingml.chart+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57" r:id="rId3"/>
    <p:sldId id="284" r:id="rId4"/>
    <p:sldId id="267" r:id="rId5"/>
    <p:sldId id="281" r:id="rId6"/>
    <p:sldId id="259" r:id="rId7"/>
    <p:sldId id="260" r:id="rId8"/>
    <p:sldId id="262" r:id="rId9"/>
    <p:sldId id="261" r:id="rId10"/>
    <p:sldId id="268" r:id="rId11"/>
    <p:sldId id="269" r:id="rId12"/>
    <p:sldId id="271" r:id="rId13"/>
    <p:sldId id="352" r:id="rId14"/>
    <p:sldId id="263" r:id="rId15"/>
    <p:sldId id="264" r:id="rId16"/>
    <p:sldId id="328" r:id="rId17"/>
    <p:sldId id="270" r:id="rId18"/>
    <p:sldId id="273" r:id="rId19"/>
    <p:sldId id="274" r:id="rId20"/>
    <p:sldId id="278" r:id="rId21"/>
    <p:sldId id="277" r:id="rId22"/>
    <p:sldId id="275" r:id="rId23"/>
    <p:sldId id="276" r:id="rId24"/>
    <p:sldId id="282" r:id="rId25"/>
    <p:sldId id="283" r:id="rId26"/>
    <p:sldId id="279" r:id="rId27"/>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JO\Downloads\Distribuci&#243;n%20Normal%20Est&#225;ndar%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vert="horz"/>
          <a:lstStyle/>
          <a:p>
            <a:pPr>
              <a:defRPr/>
            </a:pPr>
            <a:r>
              <a:rPr lang="es-EC"/>
              <a:t>Dimensiones del liderazgo trasformacional</a:t>
            </a:r>
          </a:p>
        </c:rich>
      </c:tx>
      <c:overlay val="0"/>
      <c:spPr>
        <a:noFill/>
        <a:ln>
          <a:noFill/>
        </a:ln>
        <a:effectLst/>
      </c:spPr>
    </c:title>
    <c:autoTitleDeleted val="0"/>
    <c:plotArea>
      <c:layout/>
      <c:barChart>
        <c:barDir val="col"/>
        <c:grouping val="clustered"/>
        <c:varyColors val="0"/>
        <c:ser>
          <c:idx val="0"/>
          <c:order val="0"/>
          <c:spPr>
            <a:solidFill>
              <a:schemeClr val="accent4"/>
            </a:solidFill>
            <a:ln>
              <a:noFill/>
            </a:ln>
            <a:effectLst/>
          </c:spPr>
          <c:invertIfNegative val="0"/>
          <c:dPt>
            <c:idx val="0"/>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1F54-44BF-A741-F1CFC29D4A13}"/>
              </c:ext>
            </c:extLst>
          </c:dPt>
          <c:dPt>
            <c:idx val="1"/>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1F54-44BF-A741-F1CFC29D4A13}"/>
              </c:ext>
            </c:extLst>
          </c:dPt>
          <c:dPt>
            <c:idx val="2"/>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1F54-44BF-A741-F1CFC29D4A13}"/>
              </c:ext>
            </c:extLst>
          </c:dPt>
          <c:dPt>
            <c:idx val="3"/>
            <c:invertIfNegative val="0"/>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1F54-44BF-A741-F1CFC29D4A13}"/>
              </c:ext>
            </c:extLst>
          </c:dPt>
          <c:cat>
            <c:strRef>
              <c:f>Hoja1!$A$10:$A$13</c:f>
              <c:strCache>
                <c:ptCount val="4"/>
                <c:pt idx="0">
                  <c:v>Influencia Idealizada</c:v>
                </c:pt>
                <c:pt idx="1">
                  <c:v>Motivación inspiracional</c:v>
                </c:pt>
                <c:pt idx="2">
                  <c:v>Estimulación intelectual</c:v>
                </c:pt>
                <c:pt idx="3">
                  <c:v>Consideración individualizada</c:v>
                </c:pt>
              </c:strCache>
            </c:strRef>
          </c:cat>
          <c:val>
            <c:numRef>
              <c:f>Hoja1!$B$10:$B$13</c:f>
              <c:numCache>
                <c:formatCode>General</c:formatCode>
                <c:ptCount val="4"/>
                <c:pt idx="0">
                  <c:v>16.850000000000001</c:v>
                </c:pt>
                <c:pt idx="1">
                  <c:v>17.739999999999998</c:v>
                </c:pt>
                <c:pt idx="2">
                  <c:v>17.309999999999999</c:v>
                </c:pt>
                <c:pt idx="3">
                  <c:v>17.04</c:v>
                </c:pt>
              </c:numCache>
            </c:numRef>
          </c:val>
          <c:extLst>
            <c:ext xmlns:c16="http://schemas.microsoft.com/office/drawing/2014/chart" uri="{C3380CC4-5D6E-409C-BE32-E72D297353CC}">
              <c16:uniqueId val="{00000008-1F54-44BF-A741-F1CFC29D4A13}"/>
            </c:ext>
          </c:extLst>
        </c:ser>
        <c:dLbls>
          <c:showLegendKey val="0"/>
          <c:showVal val="0"/>
          <c:showCatName val="0"/>
          <c:showSerName val="0"/>
          <c:showPercent val="0"/>
          <c:showBubbleSize val="0"/>
        </c:dLbls>
        <c:gapWidth val="267"/>
        <c:overlap val="-43"/>
        <c:axId val="69116288"/>
        <c:axId val="69117824"/>
      </c:barChart>
      <c:catAx>
        <c:axId val="6911628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vert="horz"/>
          <a:lstStyle/>
          <a:p>
            <a:pPr>
              <a:defRPr/>
            </a:pPr>
            <a:endParaRPr lang="es-EC"/>
          </a:p>
        </c:txPr>
        <c:crossAx val="69117824"/>
        <c:crosses val="autoZero"/>
        <c:auto val="1"/>
        <c:lblAlgn val="ctr"/>
        <c:lblOffset val="100"/>
        <c:noMultiLvlLbl val="0"/>
      </c:catAx>
      <c:valAx>
        <c:axId val="69117824"/>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6911628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solidFill>
            <a:schemeClr val="accent2">
              <a:lumMod val="50000"/>
            </a:schemeClr>
          </a:solidFill>
        </a:defRPr>
      </a:pPr>
      <a:endParaRPr lang="es-EC"/>
    </a:p>
  </c:txPr>
  <c:externalData r:id="rId1">
    <c:autoUpdate val="0"/>
  </c:externalData>
</c:chartSpace>
</file>

<file path=ppt/diagrams/_rels/data11.xml.rels><?xml version="1.0" encoding="UTF-8" standalone="yes"?>
<Relationships xmlns="http://schemas.openxmlformats.org/package/2006/relationships"><Relationship Id="rId1" Type="http://schemas.openxmlformats.org/officeDocument/2006/relationships/image" Target="../media/image28.jpeg"/></Relationships>
</file>

<file path=ppt/diagrams/_rels/data12.xml.rels><?xml version="1.0" encoding="UTF-8" standalone="yes"?>
<Relationships xmlns="http://schemas.openxmlformats.org/package/2006/relationships"><Relationship Id="rId1" Type="http://schemas.openxmlformats.org/officeDocument/2006/relationships/image" Target="../media/image8.png"/></Relationships>
</file>

<file path=ppt/diagrams/_rels/data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image" Target="../media/image7.jpeg"/></Relationships>
</file>

<file path=ppt/diagrams/_rels/data7.xml.rels><?xml version="1.0" encoding="UTF-8" standalone="yes"?>
<Relationships xmlns="http://schemas.openxmlformats.org/package/2006/relationships"><Relationship Id="rId1" Type="http://schemas.openxmlformats.org/officeDocument/2006/relationships/image" Target="../media/image10.jpg"/></Relationships>
</file>

<file path=ppt/diagrams/_rels/data8.xml.rels><?xml version="1.0" encoding="UTF-8" standalone="yes"?>
<Relationships xmlns="http://schemas.openxmlformats.org/package/2006/relationships"><Relationship Id="rId1" Type="http://schemas.openxmlformats.org/officeDocument/2006/relationships/image" Target="../media/image11.jpg"/></Relationships>
</file>

<file path=ppt/diagrams/_rels/drawing11.xml.rels><?xml version="1.0" encoding="UTF-8" standalone="yes"?>
<Relationships xmlns="http://schemas.openxmlformats.org/package/2006/relationships"><Relationship Id="rId1" Type="http://schemas.openxmlformats.org/officeDocument/2006/relationships/image" Target="../media/image28.jpeg"/></Relationships>
</file>

<file path=ppt/diagrams/_rels/drawing12.xml.rels><?xml version="1.0" encoding="UTF-8" standalone="yes"?>
<Relationships xmlns="http://schemas.openxmlformats.org/package/2006/relationships"><Relationship Id="rId1" Type="http://schemas.openxmlformats.org/officeDocument/2006/relationships/image" Target="../media/image8.png"/></Relationships>
</file>

<file path=ppt/diagrams/_rels/drawing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image" Target="../media/image7.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10.jpg"/></Relationships>
</file>

<file path=ppt/diagrams/_rels/drawing8.xml.rels><?xml version="1.0" encoding="UTF-8" standalone="yes"?>
<Relationships xmlns="http://schemas.openxmlformats.org/package/2006/relationships"><Relationship Id="rId1" Type="http://schemas.openxmlformats.org/officeDocument/2006/relationships/image" Target="../media/image11.jp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8922C3-42E1-477D-963F-9589D6E20BFF}" type="doc">
      <dgm:prSet loTypeId="urn:microsoft.com/office/officeart/2005/8/layout/pyramid2" loCatId="pyramid" qsTypeId="urn:microsoft.com/office/officeart/2005/8/quickstyle/simple1" qsCatId="simple" csTypeId="urn:microsoft.com/office/officeart/2005/8/colors/colorful4" csCatId="colorful" phldr="1"/>
      <dgm:spPr/>
    </dgm:pt>
    <dgm:pt modelId="{69C88CFA-4AA5-4115-B0CF-691A0985DE52}">
      <dgm:prSet phldrT="[Texto]" custT="1"/>
      <dgm:spPr/>
      <dgm:t>
        <a:bodyPr/>
        <a:lstStyle/>
        <a:p>
          <a:r>
            <a:rPr lang="es-EC" sz="1200" dirty="0">
              <a:solidFill>
                <a:schemeClr val="tx1">
                  <a:lumMod val="10000"/>
                </a:schemeClr>
              </a:solidFill>
            </a:rPr>
            <a:t>MEDIANA</a:t>
          </a:r>
        </a:p>
        <a:p>
          <a:r>
            <a:rPr lang="es-EC" sz="1200" dirty="0">
              <a:solidFill>
                <a:schemeClr val="tx1">
                  <a:lumMod val="10000"/>
                </a:schemeClr>
              </a:solidFill>
            </a:rPr>
            <a:t>571</a:t>
          </a:r>
        </a:p>
      </dgm:t>
    </dgm:pt>
    <dgm:pt modelId="{EED728CC-B5BE-403E-9E5C-A0DF4D803228}" type="parTrans" cxnId="{3B3DB4E9-7D46-48A3-AC45-8CE350DA5AEB}">
      <dgm:prSet/>
      <dgm:spPr/>
      <dgm:t>
        <a:bodyPr/>
        <a:lstStyle/>
        <a:p>
          <a:endParaRPr lang="es-EC" sz="1200">
            <a:solidFill>
              <a:schemeClr val="tx1">
                <a:lumMod val="25000"/>
              </a:schemeClr>
            </a:solidFill>
          </a:endParaRPr>
        </a:p>
      </dgm:t>
    </dgm:pt>
    <dgm:pt modelId="{EE4DD4E9-B42B-4F30-9A00-764AD69402A0}" type="sibTrans" cxnId="{3B3DB4E9-7D46-48A3-AC45-8CE350DA5AEB}">
      <dgm:prSet/>
      <dgm:spPr/>
      <dgm:t>
        <a:bodyPr/>
        <a:lstStyle/>
        <a:p>
          <a:endParaRPr lang="es-EC" sz="1200">
            <a:solidFill>
              <a:schemeClr val="tx1">
                <a:lumMod val="25000"/>
              </a:schemeClr>
            </a:solidFill>
          </a:endParaRPr>
        </a:p>
      </dgm:t>
    </dgm:pt>
    <dgm:pt modelId="{1E9AC83E-B563-425B-A890-76D01C480E9F}">
      <dgm:prSet phldrT="[Texto]" custT="1"/>
      <dgm:spPr/>
      <dgm:t>
        <a:bodyPr/>
        <a:lstStyle/>
        <a:p>
          <a:r>
            <a:rPr lang="es-EC" sz="1200" dirty="0">
              <a:solidFill>
                <a:schemeClr val="tx1">
                  <a:lumMod val="10000"/>
                </a:schemeClr>
              </a:solidFill>
            </a:rPr>
            <a:t>PEQUEÑA</a:t>
          </a:r>
        </a:p>
        <a:p>
          <a:r>
            <a:rPr lang="es-EC" sz="1200" dirty="0">
              <a:solidFill>
                <a:schemeClr val="tx1">
                  <a:lumMod val="10000"/>
                </a:schemeClr>
              </a:solidFill>
            </a:rPr>
            <a:t>894</a:t>
          </a:r>
        </a:p>
      </dgm:t>
    </dgm:pt>
    <dgm:pt modelId="{C8968F6B-D8A3-42FD-B916-8FD2B73E04A2}" type="parTrans" cxnId="{03626200-123C-40F7-B460-D1DA3175D583}">
      <dgm:prSet/>
      <dgm:spPr/>
      <dgm:t>
        <a:bodyPr/>
        <a:lstStyle/>
        <a:p>
          <a:endParaRPr lang="es-EC" sz="1200">
            <a:solidFill>
              <a:schemeClr val="tx1">
                <a:lumMod val="25000"/>
              </a:schemeClr>
            </a:solidFill>
          </a:endParaRPr>
        </a:p>
      </dgm:t>
    </dgm:pt>
    <dgm:pt modelId="{71BA7189-14C0-43CE-B637-73DB6DF00FBF}" type="sibTrans" cxnId="{03626200-123C-40F7-B460-D1DA3175D583}">
      <dgm:prSet/>
      <dgm:spPr/>
      <dgm:t>
        <a:bodyPr/>
        <a:lstStyle/>
        <a:p>
          <a:endParaRPr lang="es-EC" sz="1200">
            <a:solidFill>
              <a:schemeClr val="tx1">
                <a:lumMod val="25000"/>
              </a:schemeClr>
            </a:solidFill>
          </a:endParaRPr>
        </a:p>
      </dgm:t>
    </dgm:pt>
    <dgm:pt modelId="{5E7C39A1-3550-4868-ADC3-2377C57F466B}">
      <dgm:prSet phldrT="[Texto]" custT="1"/>
      <dgm:spPr/>
      <dgm:t>
        <a:bodyPr/>
        <a:lstStyle/>
        <a:p>
          <a:endParaRPr lang="es-EC" sz="1200" dirty="0">
            <a:solidFill>
              <a:schemeClr val="tx1">
                <a:lumMod val="10000"/>
              </a:schemeClr>
            </a:solidFill>
          </a:endParaRPr>
        </a:p>
        <a:p>
          <a:r>
            <a:rPr lang="es-EC" sz="1200" dirty="0">
              <a:solidFill>
                <a:schemeClr val="tx1">
                  <a:lumMod val="10000"/>
                </a:schemeClr>
              </a:solidFill>
            </a:rPr>
            <a:t>MICROEMPRESA</a:t>
          </a:r>
        </a:p>
        <a:p>
          <a:r>
            <a:rPr lang="es-EC" sz="1200" dirty="0">
              <a:solidFill>
                <a:schemeClr val="tx1">
                  <a:lumMod val="10000"/>
                </a:schemeClr>
              </a:solidFill>
            </a:rPr>
            <a:t>1434</a:t>
          </a:r>
        </a:p>
        <a:p>
          <a:endParaRPr lang="es-EC" sz="1200" dirty="0">
            <a:solidFill>
              <a:schemeClr val="tx1">
                <a:lumMod val="10000"/>
              </a:schemeClr>
            </a:solidFill>
          </a:endParaRPr>
        </a:p>
      </dgm:t>
    </dgm:pt>
    <dgm:pt modelId="{5C486BE6-E76E-4836-8EE8-0A14CA45C536}" type="parTrans" cxnId="{CF8586E5-621C-470A-9015-DB1162830F8F}">
      <dgm:prSet/>
      <dgm:spPr/>
      <dgm:t>
        <a:bodyPr/>
        <a:lstStyle/>
        <a:p>
          <a:endParaRPr lang="es-EC" sz="1200">
            <a:solidFill>
              <a:schemeClr val="tx1">
                <a:lumMod val="25000"/>
              </a:schemeClr>
            </a:solidFill>
          </a:endParaRPr>
        </a:p>
      </dgm:t>
    </dgm:pt>
    <dgm:pt modelId="{3B67556B-2966-4AD6-A394-988B17D3EED0}" type="sibTrans" cxnId="{CF8586E5-621C-470A-9015-DB1162830F8F}">
      <dgm:prSet/>
      <dgm:spPr/>
      <dgm:t>
        <a:bodyPr/>
        <a:lstStyle/>
        <a:p>
          <a:endParaRPr lang="es-EC" sz="1200">
            <a:solidFill>
              <a:schemeClr val="tx1">
                <a:lumMod val="25000"/>
              </a:schemeClr>
            </a:solidFill>
          </a:endParaRPr>
        </a:p>
      </dgm:t>
    </dgm:pt>
    <dgm:pt modelId="{11F4BBF4-C694-480B-BC9E-69095A1831E8}">
      <dgm:prSet phldrT="[Texto]" custT="1"/>
      <dgm:spPr/>
      <dgm:t>
        <a:bodyPr/>
        <a:lstStyle/>
        <a:p>
          <a:r>
            <a:rPr lang="es-EC" sz="1200" dirty="0">
              <a:solidFill>
                <a:schemeClr val="tx1">
                  <a:lumMod val="10000"/>
                </a:schemeClr>
              </a:solidFill>
            </a:rPr>
            <a:t>GRANDE</a:t>
          </a:r>
        </a:p>
        <a:p>
          <a:r>
            <a:rPr lang="es-EC" sz="1200" dirty="0">
              <a:solidFill>
                <a:schemeClr val="tx1">
                  <a:lumMod val="10000"/>
                </a:schemeClr>
              </a:solidFill>
            </a:rPr>
            <a:t>4841</a:t>
          </a:r>
        </a:p>
      </dgm:t>
    </dgm:pt>
    <dgm:pt modelId="{92879EBE-985D-4B80-A65F-F85F59980BCB}" type="parTrans" cxnId="{6C3A6C4D-9935-4671-A67F-16F8DC113350}">
      <dgm:prSet/>
      <dgm:spPr/>
      <dgm:t>
        <a:bodyPr/>
        <a:lstStyle/>
        <a:p>
          <a:endParaRPr lang="es-EC" sz="1200">
            <a:solidFill>
              <a:schemeClr val="tx1">
                <a:lumMod val="25000"/>
              </a:schemeClr>
            </a:solidFill>
          </a:endParaRPr>
        </a:p>
      </dgm:t>
    </dgm:pt>
    <dgm:pt modelId="{7ED48407-4894-4779-8C21-F9D46E034258}" type="sibTrans" cxnId="{6C3A6C4D-9935-4671-A67F-16F8DC113350}">
      <dgm:prSet/>
      <dgm:spPr/>
      <dgm:t>
        <a:bodyPr/>
        <a:lstStyle/>
        <a:p>
          <a:endParaRPr lang="es-EC" sz="1200">
            <a:solidFill>
              <a:schemeClr val="tx1">
                <a:lumMod val="25000"/>
              </a:schemeClr>
            </a:solidFill>
          </a:endParaRPr>
        </a:p>
      </dgm:t>
    </dgm:pt>
    <dgm:pt modelId="{4E806FE8-8379-4146-A72D-214941FD0433}" type="pres">
      <dgm:prSet presAssocID="{AB8922C3-42E1-477D-963F-9589D6E20BFF}" presName="compositeShape" presStyleCnt="0">
        <dgm:presLayoutVars>
          <dgm:dir/>
          <dgm:resizeHandles/>
        </dgm:presLayoutVars>
      </dgm:prSet>
      <dgm:spPr/>
    </dgm:pt>
    <dgm:pt modelId="{9D561FF2-907F-4E3C-905A-540A8E5F7E56}" type="pres">
      <dgm:prSet presAssocID="{AB8922C3-42E1-477D-963F-9589D6E20BFF}" presName="pyramid" presStyleLbl="node1" presStyleIdx="0" presStyleCnt="1"/>
      <dgm:spPr/>
    </dgm:pt>
    <dgm:pt modelId="{B71ED88E-A8B9-48B7-8B8F-12D142C62191}" type="pres">
      <dgm:prSet presAssocID="{AB8922C3-42E1-477D-963F-9589D6E20BFF}" presName="theList" presStyleCnt="0"/>
      <dgm:spPr/>
    </dgm:pt>
    <dgm:pt modelId="{2FCFC4B4-CDD4-4656-9FA6-956EB71FB480}" type="pres">
      <dgm:prSet presAssocID="{11F4BBF4-C694-480B-BC9E-69095A1831E8}" presName="aNode" presStyleLbl="fgAcc1" presStyleIdx="0" presStyleCnt="4">
        <dgm:presLayoutVars>
          <dgm:bulletEnabled val="1"/>
        </dgm:presLayoutVars>
      </dgm:prSet>
      <dgm:spPr/>
    </dgm:pt>
    <dgm:pt modelId="{F7B53B8E-D820-4C9B-97C5-7928753B50B3}" type="pres">
      <dgm:prSet presAssocID="{11F4BBF4-C694-480B-BC9E-69095A1831E8}" presName="aSpace" presStyleCnt="0"/>
      <dgm:spPr/>
    </dgm:pt>
    <dgm:pt modelId="{DD871A84-3EC5-498A-82AC-356F74361ECF}" type="pres">
      <dgm:prSet presAssocID="{69C88CFA-4AA5-4115-B0CF-691A0985DE52}" presName="aNode" presStyleLbl="fgAcc1" presStyleIdx="1" presStyleCnt="4">
        <dgm:presLayoutVars>
          <dgm:bulletEnabled val="1"/>
        </dgm:presLayoutVars>
      </dgm:prSet>
      <dgm:spPr/>
    </dgm:pt>
    <dgm:pt modelId="{6A7C6769-8D62-4BC9-8A31-4DF00FDEEA00}" type="pres">
      <dgm:prSet presAssocID="{69C88CFA-4AA5-4115-B0CF-691A0985DE52}" presName="aSpace" presStyleCnt="0"/>
      <dgm:spPr/>
    </dgm:pt>
    <dgm:pt modelId="{5EC5CEDC-1BB0-4DC9-A135-27AC47FF1E5D}" type="pres">
      <dgm:prSet presAssocID="{1E9AC83E-B563-425B-A890-76D01C480E9F}" presName="aNode" presStyleLbl="fgAcc1" presStyleIdx="2" presStyleCnt="4">
        <dgm:presLayoutVars>
          <dgm:bulletEnabled val="1"/>
        </dgm:presLayoutVars>
      </dgm:prSet>
      <dgm:spPr/>
    </dgm:pt>
    <dgm:pt modelId="{51310C5C-7F50-474A-BC8A-EA73B7CAC858}" type="pres">
      <dgm:prSet presAssocID="{1E9AC83E-B563-425B-A890-76D01C480E9F}" presName="aSpace" presStyleCnt="0"/>
      <dgm:spPr/>
    </dgm:pt>
    <dgm:pt modelId="{EBBC9592-1FB7-4EBC-94F3-446B89A5F9EB}" type="pres">
      <dgm:prSet presAssocID="{5E7C39A1-3550-4868-ADC3-2377C57F466B}" presName="aNode" presStyleLbl="fgAcc1" presStyleIdx="3" presStyleCnt="4">
        <dgm:presLayoutVars>
          <dgm:bulletEnabled val="1"/>
        </dgm:presLayoutVars>
      </dgm:prSet>
      <dgm:spPr/>
    </dgm:pt>
    <dgm:pt modelId="{528AE83C-1778-4EA2-AF4F-348F13B87931}" type="pres">
      <dgm:prSet presAssocID="{5E7C39A1-3550-4868-ADC3-2377C57F466B}" presName="aSpace" presStyleCnt="0"/>
      <dgm:spPr/>
    </dgm:pt>
  </dgm:ptLst>
  <dgm:cxnLst>
    <dgm:cxn modelId="{03626200-123C-40F7-B460-D1DA3175D583}" srcId="{AB8922C3-42E1-477D-963F-9589D6E20BFF}" destId="{1E9AC83E-B563-425B-A890-76D01C480E9F}" srcOrd="2" destOrd="0" parTransId="{C8968F6B-D8A3-42FD-B916-8FD2B73E04A2}" sibTransId="{71BA7189-14C0-43CE-B637-73DB6DF00FBF}"/>
    <dgm:cxn modelId="{622B9A0D-B699-445F-9E7B-9284E36555E8}" type="presOf" srcId="{1E9AC83E-B563-425B-A890-76D01C480E9F}" destId="{5EC5CEDC-1BB0-4DC9-A135-27AC47FF1E5D}" srcOrd="0" destOrd="0" presId="urn:microsoft.com/office/officeart/2005/8/layout/pyramid2"/>
    <dgm:cxn modelId="{3D987A2E-0B29-4681-85B7-AB57854BCBA1}" type="presOf" srcId="{5E7C39A1-3550-4868-ADC3-2377C57F466B}" destId="{EBBC9592-1FB7-4EBC-94F3-446B89A5F9EB}" srcOrd="0" destOrd="0" presId="urn:microsoft.com/office/officeart/2005/8/layout/pyramid2"/>
    <dgm:cxn modelId="{0F9E6845-73CC-42C3-AF9F-029836BEBA2E}" type="presOf" srcId="{69C88CFA-4AA5-4115-B0CF-691A0985DE52}" destId="{DD871A84-3EC5-498A-82AC-356F74361ECF}" srcOrd="0" destOrd="0" presId="urn:microsoft.com/office/officeart/2005/8/layout/pyramid2"/>
    <dgm:cxn modelId="{6C3A6C4D-9935-4671-A67F-16F8DC113350}" srcId="{AB8922C3-42E1-477D-963F-9589D6E20BFF}" destId="{11F4BBF4-C694-480B-BC9E-69095A1831E8}" srcOrd="0" destOrd="0" parTransId="{92879EBE-985D-4B80-A65F-F85F59980BCB}" sibTransId="{7ED48407-4894-4779-8C21-F9D46E034258}"/>
    <dgm:cxn modelId="{2971548D-4B98-4738-B46C-C090D5A10E04}" type="presOf" srcId="{11F4BBF4-C694-480B-BC9E-69095A1831E8}" destId="{2FCFC4B4-CDD4-4656-9FA6-956EB71FB480}" srcOrd="0" destOrd="0" presId="urn:microsoft.com/office/officeart/2005/8/layout/pyramid2"/>
    <dgm:cxn modelId="{FCAD84B1-5807-4198-BC32-44F7E4DFB44A}" type="presOf" srcId="{AB8922C3-42E1-477D-963F-9589D6E20BFF}" destId="{4E806FE8-8379-4146-A72D-214941FD0433}" srcOrd="0" destOrd="0" presId="urn:microsoft.com/office/officeart/2005/8/layout/pyramid2"/>
    <dgm:cxn modelId="{CF8586E5-621C-470A-9015-DB1162830F8F}" srcId="{AB8922C3-42E1-477D-963F-9589D6E20BFF}" destId="{5E7C39A1-3550-4868-ADC3-2377C57F466B}" srcOrd="3" destOrd="0" parTransId="{5C486BE6-E76E-4836-8EE8-0A14CA45C536}" sibTransId="{3B67556B-2966-4AD6-A394-988B17D3EED0}"/>
    <dgm:cxn modelId="{3B3DB4E9-7D46-48A3-AC45-8CE350DA5AEB}" srcId="{AB8922C3-42E1-477D-963F-9589D6E20BFF}" destId="{69C88CFA-4AA5-4115-B0CF-691A0985DE52}" srcOrd="1" destOrd="0" parTransId="{EED728CC-B5BE-403E-9E5C-A0DF4D803228}" sibTransId="{EE4DD4E9-B42B-4F30-9A00-764AD69402A0}"/>
    <dgm:cxn modelId="{A12AF02D-1BA4-467B-8463-1AD280F647AE}" type="presParOf" srcId="{4E806FE8-8379-4146-A72D-214941FD0433}" destId="{9D561FF2-907F-4E3C-905A-540A8E5F7E56}" srcOrd="0" destOrd="0" presId="urn:microsoft.com/office/officeart/2005/8/layout/pyramid2"/>
    <dgm:cxn modelId="{0412E34E-E7C1-48DE-841E-B6C781F142BE}" type="presParOf" srcId="{4E806FE8-8379-4146-A72D-214941FD0433}" destId="{B71ED88E-A8B9-48B7-8B8F-12D142C62191}" srcOrd="1" destOrd="0" presId="urn:microsoft.com/office/officeart/2005/8/layout/pyramid2"/>
    <dgm:cxn modelId="{FFED18D6-F126-4D6E-96C8-109A70BA21C7}" type="presParOf" srcId="{B71ED88E-A8B9-48B7-8B8F-12D142C62191}" destId="{2FCFC4B4-CDD4-4656-9FA6-956EB71FB480}" srcOrd="0" destOrd="0" presId="urn:microsoft.com/office/officeart/2005/8/layout/pyramid2"/>
    <dgm:cxn modelId="{F97457F4-05C6-48B2-9560-377187990FAB}" type="presParOf" srcId="{B71ED88E-A8B9-48B7-8B8F-12D142C62191}" destId="{F7B53B8E-D820-4C9B-97C5-7928753B50B3}" srcOrd="1" destOrd="0" presId="urn:microsoft.com/office/officeart/2005/8/layout/pyramid2"/>
    <dgm:cxn modelId="{2231830D-A555-4DED-961F-54EB29E0C6E3}" type="presParOf" srcId="{B71ED88E-A8B9-48B7-8B8F-12D142C62191}" destId="{DD871A84-3EC5-498A-82AC-356F74361ECF}" srcOrd="2" destOrd="0" presId="urn:microsoft.com/office/officeart/2005/8/layout/pyramid2"/>
    <dgm:cxn modelId="{310C7045-4FC1-4398-ACDF-752B4D526834}" type="presParOf" srcId="{B71ED88E-A8B9-48B7-8B8F-12D142C62191}" destId="{6A7C6769-8D62-4BC9-8A31-4DF00FDEEA00}" srcOrd="3" destOrd="0" presId="urn:microsoft.com/office/officeart/2005/8/layout/pyramid2"/>
    <dgm:cxn modelId="{8E00BB93-67DD-4230-BC83-34EB1DAB169C}" type="presParOf" srcId="{B71ED88E-A8B9-48B7-8B8F-12D142C62191}" destId="{5EC5CEDC-1BB0-4DC9-A135-27AC47FF1E5D}" srcOrd="4" destOrd="0" presId="urn:microsoft.com/office/officeart/2005/8/layout/pyramid2"/>
    <dgm:cxn modelId="{A92DD0EE-47F0-4855-959F-1A8291E76491}" type="presParOf" srcId="{B71ED88E-A8B9-48B7-8B8F-12D142C62191}" destId="{51310C5C-7F50-474A-BC8A-EA73B7CAC858}" srcOrd="5" destOrd="0" presId="urn:microsoft.com/office/officeart/2005/8/layout/pyramid2"/>
    <dgm:cxn modelId="{CFCC8F9C-54C5-430F-9B4A-779F81DE27B8}" type="presParOf" srcId="{B71ED88E-A8B9-48B7-8B8F-12D142C62191}" destId="{EBBC9592-1FB7-4EBC-94F3-446B89A5F9EB}" srcOrd="6" destOrd="0" presId="urn:microsoft.com/office/officeart/2005/8/layout/pyramid2"/>
    <dgm:cxn modelId="{6E6A0EDD-FA78-428C-9B6E-A61BBE4C4649}" type="presParOf" srcId="{B71ED88E-A8B9-48B7-8B8F-12D142C62191}" destId="{528AE83C-1778-4EA2-AF4F-348F13B87931}"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9829441-F1BA-4327-A6B1-EACDF68153B2}" type="doc">
      <dgm:prSet loTypeId="urn:microsoft.com/office/officeart/2005/8/layout/arrow2" loCatId="process" qsTypeId="urn:microsoft.com/office/officeart/2005/8/quickstyle/simple2" qsCatId="simple" csTypeId="urn:microsoft.com/office/officeart/2005/8/colors/accent1_1" csCatId="accent1" phldr="1"/>
      <dgm:spPr/>
      <dgm:t>
        <a:bodyPr/>
        <a:lstStyle/>
        <a:p>
          <a:endParaRPr lang="es-EC"/>
        </a:p>
      </dgm:t>
    </dgm:pt>
    <dgm:pt modelId="{83A83E48-948F-4E9C-88EB-2E876CD67E99}">
      <dgm:prSet phldrT="[Texto]" custT="1"/>
      <dgm:spPr/>
      <dgm:t>
        <a:bodyPr/>
        <a:lstStyle/>
        <a:p>
          <a:pPr algn="l">
            <a:buFont typeface="+mj-lt"/>
            <a:buAutoNum type="arabicPeriod"/>
          </a:pPr>
          <a:r>
            <a:rPr lang="es-EC" sz="1500" b="0" kern="1200" dirty="0">
              <a:solidFill>
                <a:schemeClr val="tx2"/>
              </a:solidFill>
            </a:rPr>
            <a:t>Relación de los estilos de liderazgo Transformacional, cohesión grupal, potencia de equipo y rendimiento en jugadores de fútbol no profesionales </a:t>
          </a:r>
          <a:r>
            <a:rPr lang="es-EC" sz="1500" b="0" kern="1200" dirty="0" err="1">
              <a:solidFill>
                <a:srgbClr val="3E3D2D"/>
              </a:solidFill>
              <a:latin typeface="Calibri"/>
              <a:ea typeface="+mn-ea"/>
              <a:cs typeface="+mn-cs"/>
            </a:rPr>
            <a:t>Huescár</a:t>
          </a:r>
          <a:r>
            <a:rPr lang="es-EC" sz="1500" b="0" kern="1200" dirty="0">
              <a:solidFill>
                <a:srgbClr val="3E3D2D"/>
              </a:solidFill>
              <a:latin typeface="Calibri"/>
              <a:ea typeface="+mn-ea"/>
              <a:cs typeface="+mn-cs"/>
            </a:rPr>
            <a:t>, López, &amp; Cervelló, 2017)</a:t>
          </a:r>
          <a:r>
            <a:rPr lang="es-ES" sz="1500" b="0" kern="1200" dirty="0">
              <a:solidFill>
                <a:srgbClr val="3E3D2D"/>
              </a:solidFill>
              <a:latin typeface="Calibri"/>
              <a:ea typeface="+mn-ea"/>
              <a:cs typeface="+mn-cs"/>
            </a:rPr>
            <a:t>.</a:t>
          </a:r>
          <a:endParaRPr lang="en-US" sz="1500" b="0" kern="1200" dirty="0">
            <a:solidFill>
              <a:srgbClr val="3E3D2D"/>
            </a:solidFill>
            <a:latin typeface="Calibri"/>
            <a:ea typeface="+mn-ea"/>
            <a:cs typeface="+mn-cs"/>
          </a:endParaRPr>
        </a:p>
      </dgm:t>
    </dgm:pt>
    <dgm:pt modelId="{907E3DA6-2278-41B7-A4C6-B3060BDE2E2A}" type="parTrans" cxnId="{22578B38-C2CF-4036-ACFE-550F0EBDE93F}">
      <dgm:prSet/>
      <dgm:spPr/>
      <dgm:t>
        <a:bodyPr/>
        <a:lstStyle/>
        <a:p>
          <a:endParaRPr lang="en-US"/>
        </a:p>
      </dgm:t>
    </dgm:pt>
    <dgm:pt modelId="{EABFD038-60E1-4326-AB32-7F987B857CEA}" type="sibTrans" cxnId="{22578B38-C2CF-4036-ACFE-550F0EBDE93F}">
      <dgm:prSet/>
      <dgm:spPr/>
      <dgm:t>
        <a:bodyPr/>
        <a:lstStyle/>
        <a:p>
          <a:endParaRPr lang="en-US"/>
        </a:p>
      </dgm:t>
    </dgm:pt>
    <dgm:pt modelId="{F44CFE74-4074-44B0-8361-AC4D3DE6AB18}">
      <dgm:prSet phldrT="[Texto]" custT="1"/>
      <dgm:spPr/>
      <dgm:t>
        <a:bodyPr/>
        <a:lstStyle/>
        <a:p>
          <a:r>
            <a:rPr lang="es-ES" sz="1500" b="0" kern="1200" dirty="0">
              <a:solidFill>
                <a:srgbClr val="3E3D2D"/>
              </a:solidFill>
              <a:latin typeface="Calibri"/>
              <a:ea typeface="+mn-ea"/>
              <a:cs typeface="+mn-cs"/>
            </a:rPr>
            <a:t>Relación entre el liderazgo transformacional y el desarrollo de equipos de alto rendimiento </a:t>
          </a:r>
          <a:r>
            <a:rPr lang="es-EC" sz="1500" b="0" kern="1200" dirty="0">
              <a:solidFill>
                <a:srgbClr val="3E3D2D"/>
              </a:solidFill>
              <a:latin typeface="Calibri"/>
              <a:ea typeface="+mn-ea"/>
              <a:cs typeface="+mn-cs"/>
            </a:rPr>
            <a:t>(Pico &amp; Coello, 2018)</a:t>
          </a:r>
          <a:endParaRPr lang="en-US" sz="1500" b="0" kern="1200" dirty="0">
            <a:solidFill>
              <a:srgbClr val="3E3D2D"/>
            </a:solidFill>
            <a:latin typeface="Calibri"/>
            <a:ea typeface="+mn-ea"/>
            <a:cs typeface="+mn-cs"/>
          </a:endParaRPr>
        </a:p>
      </dgm:t>
    </dgm:pt>
    <dgm:pt modelId="{703FA106-6EE6-4210-989E-240B17A2C971}" type="parTrans" cxnId="{168E0F57-D7D4-4D13-A0E4-726907C5EAC0}">
      <dgm:prSet/>
      <dgm:spPr/>
      <dgm:t>
        <a:bodyPr/>
        <a:lstStyle/>
        <a:p>
          <a:endParaRPr lang="en-US"/>
        </a:p>
      </dgm:t>
    </dgm:pt>
    <dgm:pt modelId="{F56A1360-320F-485B-80D9-35E5030F6878}" type="sibTrans" cxnId="{168E0F57-D7D4-4D13-A0E4-726907C5EAC0}">
      <dgm:prSet/>
      <dgm:spPr/>
      <dgm:t>
        <a:bodyPr/>
        <a:lstStyle/>
        <a:p>
          <a:endParaRPr lang="en-US"/>
        </a:p>
      </dgm:t>
    </dgm:pt>
    <dgm:pt modelId="{674D3D80-01F8-4277-8E12-14DBC776F281}">
      <dgm:prSet phldrT="[Texto]" custT="1"/>
      <dgm:spPr/>
      <dgm:t>
        <a:bodyPr/>
        <a:lstStyle/>
        <a:p>
          <a:r>
            <a:rPr lang="es-EC" sz="1500" b="0" kern="1200" dirty="0">
              <a:solidFill>
                <a:srgbClr val="3E3D2D"/>
              </a:solidFill>
              <a:latin typeface="Calibri"/>
              <a:ea typeface="+mn-ea"/>
              <a:cs typeface="+mn-cs"/>
            </a:rPr>
            <a:t>Un estudio de casos sobre liderazgo transformacional y competencias directivas en el sector floricultor de Colombia (Páez, Rincón, Astudillo, &amp; Bohórquez, 2014)</a:t>
          </a:r>
          <a:endParaRPr lang="en-US" sz="1500" b="0" kern="1200" dirty="0">
            <a:solidFill>
              <a:srgbClr val="3E3D2D"/>
            </a:solidFill>
            <a:latin typeface="Calibri"/>
            <a:ea typeface="+mn-ea"/>
            <a:cs typeface="+mn-cs"/>
          </a:endParaRPr>
        </a:p>
      </dgm:t>
    </dgm:pt>
    <dgm:pt modelId="{A68EFE74-D8BD-463D-942C-D542B615FE9A}" type="sibTrans" cxnId="{77814340-8FB1-4675-8E62-C567084F0D97}">
      <dgm:prSet/>
      <dgm:spPr/>
      <dgm:t>
        <a:bodyPr/>
        <a:lstStyle/>
        <a:p>
          <a:endParaRPr lang="en-US"/>
        </a:p>
      </dgm:t>
    </dgm:pt>
    <dgm:pt modelId="{1948090A-C218-45DA-956A-94F4999761EE}" type="parTrans" cxnId="{77814340-8FB1-4675-8E62-C567084F0D97}">
      <dgm:prSet/>
      <dgm:spPr/>
      <dgm:t>
        <a:bodyPr/>
        <a:lstStyle/>
        <a:p>
          <a:endParaRPr lang="en-US"/>
        </a:p>
      </dgm:t>
    </dgm:pt>
    <dgm:pt modelId="{F19805B8-3E16-4D15-A39B-30C54A069818}" type="pres">
      <dgm:prSet presAssocID="{D9829441-F1BA-4327-A6B1-EACDF68153B2}" presName="arrowDiagram" presStyleCnt="0">
        <dgm:presLayoutVars>
          <dgm:chMax val="5"/>
          <dgm:dir/>
          <dgm:resizeHandles val="exact"/>
        </dgm:presLayoutVars>
      </dgm:prSet>
      <dgm:spPr/>
    </dgm:pt>
    <dgm:pt modelId="{7262B86B-5C40-47EF-BE93-72492A940AEB}" type="pres">
      <dgm:prSet presAssocID="{D9829441-F1BA-4327-A6B1-EACDF68153B2}" presName="arrow" presStyleLbl="bgShp" presStyleIdx="0" presStyleCnt="1" custScaleY="69396" custLinFactNeighborX="157" custLinFactNeighborY="252"/>
      <dgm:spPr/>
    </dgm:pt>
    <dgm:pt modelId="{3072CA54-E699-4ED7-B749-0D9433D12BCC}" type="pres">
      <dgm:prSet presAssocID="{D9829441-F1BA-4327-A6B1-EACDF68153B2}" presName="arrowDiagram3" presStyleCnt="0"/>
      <dgm:spPr/>
    </dgm:pt>
    <dgm:pt modelId="{41B280AE-EEC5-4AC8-AAB1-E2C1626F8E31}" type="pres">
      <dgm:prSet presAssocID="{83A83E48-948F-4E9C-88EB-2E876CD67E99}" presName="bullet3a" presStyleLbl="node1" presStyleIdx="0" presStyleCnt="3" custLinFactY="-44510" custLinFactNeighborX="7393" custLinFactNeighborY="-100000"/>
      <dgm:spPr/>
    </dgm:pt>
    <dgm:pt modelId="{E0791CDA-7EC8-4FF9-B3B0-C8E6FBB3245A}" type="pres">
      <dgm:prSet presAssocID="{83A83E48-948F-4E9C-88EB-2E876CD67E99}" presName="textBox3a" presStyleLbl="revTx" presStyleIdx="0" presStyleCnt="3" custScaleX="113188" custLinFactNeighborX="14290" custLinFactNeighborY="-26954">
        <dgm:presLayoutVars>
          <dgm:bulletEnabled val="1"/>
        </dgm:presLayoutVars>
      </dgm:prSet>
      <dgm:spPr/>
    </dgm:pt>
    <dgm:pt modelId="{E366D918-5DD9-4929-9DBF-7E111D43360C}" type="pres">
      <dgm:prSet presAssocID="{674D3D80-01F8-4277-8E12-14DBC776F281}" presName="bullet3b" presStyleLbl="node1" presStyleIdx="1" presStyleCnt="3" custLinFactNeighborX="33707" custLinFactNeighborY="17898"/>
      <dgm:spPr/>
    </dgm:pt>
    <dgm:pt modelId="{42580349-78AF-4DDA-A58E-09921C78FD46}" type="pres">
      <dgm:prSet presAssocID="{674D3D80-01F8-4277-8E12-14DBC776F281}" presName="textBox3b" presStyleLbl="revTx" presStyleIdx="1" presStyleCnt="3" custScaleX="113188" custLinFactNeighborX="28274" custLinFactNeighborY="-1926">
        <dgm:presLayoutVars>
          <dgm:bulletEnabled val="1"/>
        </dgm:presLayoutVars>
      </dgm:prSet>
      <dgm:spPr/>
    </dgm:pt>
    <dgm:pt modelId="{22D99EFB-54B8-4C37-B675-F1ADDD506A14}" type="pres">
      <dgm:prSet presAssocID="{F44CFE74-4074-44B0-8361-AC4D3DE6AB18}" presName="bullet3c" presStyleLbl="node1" presStyleIdx="2" presStyleCnt="3" custLinFactNeighborX="47292" custLinFactNeighborY="52573"/>
      <dgm:spPr/>
    </dgm:pt>
    <dgm:pt modelId="{04DDBB97-CF74-489E-B4F2-0F9A16F0BDAD}" type="pres">
      <dgm:prSet presAssocID="{F44CFE74-4074-44B0-8361-AC4D3DE6AB18}" presName="textBox3c" presStyleLbl="revTx" presStyleIdx="2" presStyleCnt="3" custScaleX="113188" custLinFactNeighborX="22059" custLinFactNeighborY="385">
        <dgm:presLayoutVars>
          <dgm:bulletEnabled val="1"/>
        </dgm:presLayoutVars>
      </dgm:prSet>
      <dgm:spPr/>
    </dgm:pt>
  </dgm:ptLst>
  <dgm:cxnLst>
    <dgm:cxn modelId="{97E8D11F-8B1E-40AA-9C73-79E7EC3B72B1}" type="presOf" srcId="{F44CFE74-4074-44B0-8361-AC4D3DE6AB18}" destId="{04DDBB97-CF74-489E-B4F2-0F9A16F0BDAD}" srcOrd="0" destOrd="0" presId="urn:microsoft.com/office/officeart/2005/8/layout/arrow2"/>
    <dgm:cxn modelId="{22578B38-C2CF-4036-ACFE-550F0EBDE93F}" srcId="{D9829441-F1BA-4327-A6B1-EACDF68153B2}" destId="{83A83E48-948F-4E9C-88EB-2E876CD67E99}" srcOrd="0" destOrd="0" parTransId="{907E3DA6-2278-41B7-A4C6-B3060BDE2E2A}" sibTransId="{EABFD038-60E1-4326-AB32-7F987B857CEA}"/>
    <dgm:cxn modelId="{77814340-8FB1-4675-8E62-C567084F0D97}" srcId="{D9829441-F1BA-4327-A6B1-EACDF68153B2}" destId="{674D3D80-01F8-4277-8E12-14DBC776F281}" srcOrd="1" destOrd="0" parTransId="{1948090A-C218-45DA-956A-94F4999761EE}" sibTransId="{A68EFE74-D8BD-463D-942C-D542B615FE9A}"/>
    <dgm:cxn modelId="{168E0F57-D7D4-4D13-A0E4-726907C5EAC0}" srcId="{D9829441-F1BA-4327-A6B1-EACDF68153B2}" destId="{F44CFE74-4074-44B0-8361-AC4D3DE6AB18}" srcOrd="2" destOrd="0" parTransId="{703FA106-6EE6-4210-989E-240B17A2C971}" sibTransId="{F56A1360-320F-485B-80D9-35E5030F6878}"/>
    <dgm:cxn modelId="{F2525885-96BC-4137-847B-1B9D2FEC877E}" type="presOf" srcId="{674D3D80-01F8-4277-8E12-14DBC776F281}" destId="{42580349-78AF-4DDA-A58E-09921C78FD46}" srcOrd="0" destOrd="0" presId="urn:microsoft.com/office/officeart/2005/8/layout/arrow2"/>
    <dgm:cxn modelId="{87EB87F9-042C-480C-AC68-1A4A2F2BDAA3}" type="presOf" srcId="{D9829441-F1BA-4327-A6B1-EACDF68153B2}" destId="{F19805B8-3E16-4D15-A39B-30C54A069818}" srcOrd="0" destOrd="0" presId="urn:microsoft.com/office/officeart/2005/8/layout/arrow2"/>
    <dgm:cxn modelId="{416FB4FB-C4C2-49ED-B787-59EC59B27326}" type="presOf" srcId="{83A83E48-948F-4E9C-88EB-2E876CD67E99}" destId="{E0791CDA-7EC8-4FF9-B3B0-C8E6FBB3245A}" srcOrd="0" destOrd="0" presId="urn:microsoft.com/office/officeart/2005/8/layout/arrow2"/>
    <dgm:cxn modelId="{B8EE09DD-458E-4C8F-9A23-B4DB03B90E95}" type="presParOf" srcId="{F19805B8-3E16-4D15-A39B-30C54A069818}" destId="{7262B86B-5C40-47EF-BE93-72492A940AEB}" srcOrd="0" destOrd="0" presId="urn:microsoft.com/office/officeart/2005/8/layout/arrow2"/>
    <dgm:cxn modelId="{C65F8D7A-6049-45B3-96B0-255C3589AA16}" type="presParOf" srcId="{F19805B8-3E16-4D15-A39B-30C54A069818}" destId="{3072CA54-E699-4ED7-B749-0D9433D12BCC}" srcOrd="1" destOrd="0" presId="urn:microsoft.com/office/officeart/2005/8/layout/arrow2"/>
    <dgm:cxn modelId="{2FF4E14C-46CC-4799-BDF7-4ADE20AE9700}" type="presParOf" srcId="{3072CA54-E699-4ED7-B749-0D9433D12BCC}" destId="{41B280AE-EEC5-4AC8-AAB1-E2C1626F8E31}" srcOrd="0" destOrd="0" presId="urn:microsoft.com/office/officeart/2005/8/layout/arrow2"/>
    <dgm:cxn modelId="{954BF086-15A2-49C3-84C3-1DAC801D0B97}" type="presParOf" srcId="{3072CA54-E699-4ED7-B749-0D9433D12BCC}" destId="{E0791CDA-7EC8-4FF9-B3B0-C8E6FBB3245A}" srcOrd="1" destOrd="0" presId="urn:microsoft.com/office/officeart/2005/8/layout/arrow2"/>
    <dgm:cxn modelId="{2C2D7D08-65AF-4B80-A1C5-F275FF2087AF}" type="presParOf" srcId="{3072CA54-E699-4ED7-B749-0D9433D12BCC}" destId="{E366D918-5DD9-4929-9DBF-7E111D43360C}" srcOrd="2" destOrd="0" presId="urn:microsoft.com/office/officeart/2005/8/layout/arrow2"/>
    <dgm:cxn modelId="{DBAF6FC7-C472-4B2D-A8B0-44A2CD1B5D7C}" type="presParOf" srcId="{3072CA54-E699-4ED7-B749-0D9433D12BCC}" destId="{42580349-78AF-4DDA-A58E-09921C78FD46}" srcOrd="3" destOrd="0" presId="urn:microsoft.com/office/officeart/2005/8/layout/arrow2"/>
    <dgm:cxn modelId="{5C098736-7D31-4CF9-8842-A48F0E20ED6F}" type="presParOf" srcId="{3072CA54-E699-4ED7-B749-0D9433D12BCC}" destId="{22D99EFB-54B8-4C37-B675-F1ADDD506A14}" srcOrd="4" destOrd="0" presId="urn:microsoft.com/office/officeart/2005/8/layout/arrow2"/>
    <dgm:cxn modelId="{14196A13-16FA-4AEE-85DC-16A648E28204}" type="presParOf" srcId="{3072CA54-E699-4ED7-B749-0D9433D12BCC}" destId="{04DDBB97-CF74-489E-B4F2-0F9A16F0BDAD}"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723B730-EAC7-440B-A422-D1CFE43C534D}" type="doc">
      <dgm:prSet loTypeId="urn:microsoft.com/office/officeart/2005/8/layout/vList3" loCatId="list" qsTypeId="urn:microsoft.com/office/officeart/2005/8/quickstyle/simple1" qsCatId="simple" csTypeId="urn:microsoft.com/office/officeart/2005/8/colors/accent0_2" csCatId="mainScheme" phldr="1"/>
      <dgm:spPr/>
      <dgm:t>
        <a:bodyPr/>
        <a:lstStyle/>
        <a:p>
          <a:endParaRPr lang="es-EC"/>
        </a:p>
      </dgm:t>
    </dgm:pt>
    <dgm:pt modelId="{23511970-D057-4A46-B146-ED27F7AE64E7}">
      <dgm:prSet/>
      <dgm:spPr/>
      <dgm:t>
        <a:bodyPr/>
        <a:lstStyle/>
        <a:p>
          <a:r>
            <a:rPr lang="es-EC"/>
            <a:t>El liderazgo transformacional si presenta una relación con la potencia grupal del personal de las empresas grandes de comercialización de electrodomésticos de Quito, por lo cual si es posible trabajar en potenciar este estilo de liderazgo para tener una mejor potencia grupal que eleve el  desempeño organizacional.</a:t>
          </a:r>
        </a:p>
      </dgm:t>
    </dgm:pt>
    <dgm:pt modelId="{BF3AD3CA-62BC-46D9-8149-BDDD31A1354B}" type="parTrans" cxnId="{1292920A-8DDB-434E-B148-7F59DF4216CA}">
      <dgm:prSet/>
      <dgm:spPr/>
      <dgm:t>
        <a:bodyPr/>
        <a:lstStyle/>
        <a:p>
          <a:endParaRPr lang="es-EC"/>
        </a:p>
      </dgm:t>
    </dgm:pt>
    <dgm:pt modelId="{F8981A12-519C-45A0-9AE2-AA3E2B093110}" type="sibTrans" cxnId="{1292920A-8DDB-434E-B148-7F59DF4216CA}">
      <dgm:prSet/>
      <dgm:spPr/>
      <dgm:t>
        <a:bodyPr/>
        <a:lstStyle/>
        <a:p>
          <a:endParaRPr lang="es-EC"/>
        </a:p>
      </dgm:t>
    </dgm:pt>
    <dgm:pt modelId="{C246D800-5353-4F45-A201-91C752A0B961}">
      <dgm:prSet/>
      <dgm:spPr/>
      <dgm:t>
        <a:bodyPr/>
        <a:lstStyle/>
        <a:p>
          <a:r>
            <a:rPr lang="es-EC"/>
            <a:t>Los niveles de liderazgo transformacional y variables grupales se encuentran entre moderados y fuertes.</a:t>
          </a:r>
        </a:p>
      </dgm:t>
    </dgm:pt>
    <dgm:pt modelId="{3130EC5C-E4A0-46E8-9951-C02FAFBC5B8D}" type="parTrans" cxnId="{99B9469A-DBF9-4E88-97EB-02F1E7E739BE}">
      <dgm:prSet/>
      <dgm:spPr/>
      <dgm:t>
        <a:bodyPr/>
        <a:lstStyle/>
        <a:p>
          <a:endParaRPr lang="es-EC"/>
        </a:p>
      </dgm:t>
    </dgm:pt>
    <dgm:pt modelId="{C5968DAE-2395-4E75-A93F-B16FA4BB57F8}" type="sibTrans" cxnId="{99B9469A-DBF9-4E88-97EB-02F1E7E739BE}">
      <dgm:prSet/>
      <dgm:spPr/>
      <dgm:t>
        <a:bodyPr/>
        <a:lstStyle/>
        <a:p>
          <a:endParaRPr lang="es-EC"/>
        </a:p>
      </dgm:t>
    </dgm:pt>
    <dgm:pt modelId="{71A085DE-61AA-4F27-8ED7-6C372D76F0A3}">
      <dgm:prSet/>
      <dgm:spPr/>
      <dgm:t>
        <a:bodyPr/>
        <a:lstStyle/>
        <a:p>
          <a:r>
            <a:rPr lang="es-EC"/>
            <a:t>Tanto la cohesión grupal como la identificación grupal resultaron estar asociadas a la potencia grupal lo que significa que para el sector estudiado  sería de gran utilidad tomar acciones que vayan en pro de la mejora de los fenómenos grupales</a:t>
          </a:r>
        </a:p>
      </dgm:t>
    </dgm:pt>
    <dgm:pt modelId="{D6233DB9-4395-4159-AB91-5986150C2F42}" type="parTrans" cxnId="{34073518-83DD-410C-8E8A-220F0E258858}">
      <dgm:prSet/>
      <dgm:spPr/>
      <dgm:t>
        <a:bodyPr/>
        <a:lstStyle/>
        <a:p>
          <a:endParaRPr lang="es-EC"/>
        </a:p>
      </dgm:t>
    </dgm:pt>
    <dgm:pt modelId="{3D7F2AA7-733B-4248-957D-39295D3DD911}" type="sibTrans" cxnId="{34073518-83DD-410C-8E8A-220F0E258858}">
      <dgm:prSet/>
      <dgm:spPr/>
      <dgm:t>
        <a:bodyPr/>
        <a:lstStyle/>
        <a:p>
          <a:endParaRPr lang="es-EC"/>
        </a:p>
      </dgm:t>
    </dgm:pt>
    <dgm:pt modelId="{77575AB0-BF4A-4960-836D-EE9F877DF906}" type="pres">
      <dgm:prSet presAssocID="{F723B730-EAC7-440B-A422-D1CFE43C534D}" presName="linearFlow" presStyleCnt="0">
        <dgm:presLayoutVars>
          <dgm:dir/>
          <dgm:resizeHandles val="exact"/>
        </dgm:presLayoutVars>
      </dgm:prSet>
      <dgm:spPr/>
    </dgm:pt>
    <dgm:pt modelId="{5C09346D-3068-441C-B6F4-F342B587E446}" type="pres">
      <dgm:prSet presAssocID="{23511970-D057-4A46-B146-ED27F7AE64E7}" presName="composite" presStyleCnt="0"/>
      <dgm:spPr/>
    </dgm:pt>
    <dgm:pt modelId="{9F362537-B64E-4284-B8EC-28DCC0EC7FA1}" type="pres">
      <dgm:prSet presAssocID="{23511970-D057-4A46-B146-ED27F7AE64E7}" presName="imgShp"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6000" r="-26000"/>
          </a:stretch>
        </a:blipFill>
      </dgm:spPr>
    </dgm:pt>
    <dgm:pt modelId="{5049D187-671F-49B6-983C-4615BB4CC59B}" type="pres">
      <dgm:prSet presAssocID="{23511970-D057-4A46-B146-ED27F7AE64E7}" presName="txShp" presStyleLbl="node1" presStyleIdx="0" presStyleCnt="3">
        <dgm:presLayoutVars>
          <dgm:bulletEnabled val="1"/>
        </dgm:presLayoutVars>
      </dgm:prSet>
      <dgm:spPr/>
    </dgm:pt>
    <dgm:pt modelId="{3A4A1548-D4A1-433E-8A20-8C095D775AFB}" type="pres">
      <dgm:prSet presAssocID="{F8981A12-519C-45A0-9AE2-AA3E2B093110}" presName="spacing" presStyleCnt="0"/>
      <dgm:spPr/>
    </dgm:pt>
    <dgm:pt modelId="{0A0BB059-4E83-45EE-8A3E-37C45040DE7D}" type="pres">
      <dgm:prSet presAssocID="{C246D800-5353-4F45-A201-91C752A0B961}" presName="composite" presStyleCnt="0"/>
      <dgm:spPr/>
    </dgm:pt>
    <dgm:pt modelId="{50103AF5-32C5-4054-A08A-633FA38F8213}" type="pres">
      <dgm:prSet presAssocID="{C246D800-5353-4F45-A201-91C752A0B961}" presName="imgShp" presStyleLbl="fgImgPlace1" presStyleIdx="1"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6000" r="-26000"/>
          </a:stretch>
        </a:blipFill>
      </dgm:spPr>
    </dgm:pt>
    <dgm:pt modelId="{535FD820-392B-41FD-937C-B46C89897BC3}" type="pres">
      <dgm:prSet presAssocID="{C246D800-5353-4F45-A201-91C752A0B961}" presName="txShp" presStyleLbl="node1" presStyleIdx="1" presStyleCnt="3">
        <dgm:presLayoutVars>
          <dgm:bulletEnabled val="1"/>
        </dgm:presLayoutVars>
      </dgm:prSet>
      <dgm:spPr/>
    </dgm:pt>
    <dgm:pt modelId="{3643901C-2FEA-4444-BB95-81654DAEE35F}" type="pres">
      <dgm:prSet presAssocID="{C5968DAE-2395-4E75-A93F-B16FA4BB57F8}" presName="spacing" presStyleCnt="0"/>
      <dgm:spPr/>
    </dgm:pt>
    <dgm:pt modelId="{FFAC466B-B5CC-49F2-9F86-360A85555557}" type="pres">
      <dgm:prSet presAssocID="{71A085DE-61AA-4F27-8ED7-6C372D76F0A3}" presName="composite" presStyleCnt="0"/>
      <dgm:spPr/>
    </dgm:pt>
    <dgm:pt modelId="{F5D5857D-9FA7-4F21-8ABB-AA629B46FF81}" type="pres">
      <dgm:prSet presAssocID="{71A085DE-61AA-4F27-8ED7-6C372D76F0A3}" presName="imgShp" presStyleLbl="fgImgPlace1" presStyleIdx="2"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6000" r="-26000"/>
          </a:stretch>
        </a:blipFill>
      </dgm:spPr>
    </dgm:pt>
    <dgm:pt modelId="{801C7B58-1DC6-4851-856F-B925790D3DBE}" type="pres">
      <dgm:prSet presAssocID="{71A085DE-61AA-4F27-8ED7-6C372D76F0A3}" presName="txShp" presStyleLbl="node1" presStyleIdx="2" presStyleCnt="3">
        <dgm:presLayoutVars>
          <dgm:bulletEnabled val="1"/>
        </dgm:presLayoutVars>
      </dgm:prSet>
      <dgm:spPr/>
    </dgm:pt>
  </dgm:ptLst>
  <dgm:cxnLst>
    <dgm:cxn modelId="{1292920A-8DDB-434E-B148-7F59DF4216CA}" srcId="{F723B730-EAC7-440B-A422-D1CFE43C534D}" destId="{23511970-D057-4A46-B146-ED27F7AE64E7}" srcOrd="0" destOrd="0" parTransId="{BF3AD3CA-62BC-46D9-8149-BDDD31A1354B}" sibTransId="{F8981A12-519C-45A0-9AE2-AA3E2B093110}"/>
    <dgm:cxn modelId="{34073518-83DD-410C-8E8A-220F0E258858}" srcId="{F723B730-EAC7-440B-A422-D1CFE43C534D}" destId="{71A085DE-61AA-4F27-8ED7-6C372D76F0A3}" srcOrd="2" destOrd="0" parTransId="{D6233DB9-4395-4159-AB91-5986150C2F42}" sibTransId="{3D7F2AA7-733B-4248-957D-39295D3DD911}"/>
    <dgm:cxn modelId="{92274D2D-4283-4451-8777-B0F5942C634E}" type="presOf" srcId="{F723B730-EAC7-440B-A422-D1CFE43C534D}" destId="{77575AB0-BF4A-4960-836D-EE9F877DF906}" srcOrd="0" destOrd="0" presId="urn:microsoft.com/office/officeart/2005/8/layout/vList3"/>
    <dgm:cxn modelId="{99B9469A-DBF9-4E88-97EB-02F1E7E739BE}" srcId="{F723B730-EAC7-440B-A422-D1CFE43C534D}" destId="{C246D800-5353-4F45-A201-91C752A0B961}" srcOrd="1" destOrd="0" parTransId="{3130EC5C-E4A0-46E8-9951-C02FAFBC5B8D}" sibTransId="{C5968DAE-2395-4E75-A93F-B16FA4BB57F8}"/>
    <dgm:cxn modelId="{91F05AA9-CD0A-4B04-AFDB-CD5F1507831A}" type="presOf" srcId="{C246D800-5353-4F45-A201-91C752A0B961}" destId="{535FD820-392B-41FD-937C-B46C89897BC3}" srcOrd="0" destOrd="0" presId="urn:microsoft.com/office/officeart/2005/8/layout/vList3"/>
    <dgm:cxn modelId="{7660E3B7-D2DC-4CB1-ACA6-ABFED14285C8}" type="presOf" srcId="{71A085DE-61AA-4F27-8ED7-6C372D76F0A3}" destId="{801C7B58-1DC6-4851-856F-B925790D3DBE}" srcOrd="0" destOrd="0" presId="urn:microsoft.com/office/officeart/2005/8/layout/vList3"/>
    <dgm:cxn modelId="{165BD1D7-75E0-4EC5-B683-ACCFA9CE00F3}" type="presOf" srcId="{23511970-D057-4A46-B146-ED27F7AE64E7}" destId="{5049D187-671F-49B6-983C-4615BB4CC59B}" srcOrd="0" destOrd="0" presId="urn:microsoft.com/office/officeart/2005/8/layout/vList3"/>
    <dgm:cxn modelId="{F562DDBD-6BB6-4AC8-BB56-CA750ADA1A0D}" type="presParOf" srcId="{77575AB0-BF4A-4960-836D-EE9F877DF906}" destId="{5C09346D-3068-441C-B6F4-F342B587E446}" srcOrd="0" destOrd="0" presId="urn:microsoft.com/office/officeart/2005/8/layout/vList3"/>
    <dgm:cxn modelId="{54CFC60A-33D6-45C4-AE22-E408E7CDD047}" type="presParOf" srcId="{5C09346D-3068-441C-B6F4-F342B587E446}" destId="{9F362537-B64E-4284-B8EC-28DCC0EC7FA1}" srcOrd="0" destOrd="0" presId="urn:microsoft.com/office/officeart/2005/8/layout/vList3"/>
    <dgm:cxn modelId="{371DD030-5D06-4086-8EE5-413E6C92A4C7}" type="presParOf" srcId="{5C09346D-3068-441C-B6F4-F342B587E446}" destId="{5049D187-671F-49B6-983C-4615BB4CC59B}" srcOrd="1" destOrd="0" presId="urn:microsoft.com/office/officeart/2005/8/layout/vList3"/>
    <dgm:cxn modelId="{42E37259-2349-4B8B-95DA-3A4720E46783}" type="presParOf" srcId="{77575AB0-BF4A-4960-836D-EE9F877DF906}" destId="{3A4A1548-D4A1-433E-8A20-8C095D775AFB}" srcOrd="1" destOrd="0" presId="urn:microsoft.com/office/officeart/2005/8/layout/vList3"/>
    <dgm:cxn modelId="{BBB4C6CC-9944-44EB-A722-0A870336FBC3}" type="presParOf" srcId="{77575AB0-BF4A-4960-836D-EE9F877DF906}" destId="{0A0BB059-4E83-45EE-8A3E-37C45040DE7D}" srcOrd="2" destOrd="0" presId="urn:microsoft.com/office/officeart/2005/8/layout/vList3"/>
    <dgm:cxn modelId="{25860414-7694-4B6F-ABF4-6BC4E0C15307}" type="presParOf" srcId="{0A0BB059-4E83-45EE-8A3E-37C45040DE7D}" destId="{50103AF5-32C5-4054-A08A-633FA38F8213}" srcOrd="0" destOrd="0" presId="urn:microsoft.com/office/officeart/2005/8/layout/vList3"/>
    <dgm:cxn modelId="{1EFAA166-2D1F-4AF3-A3CC-E2318E51FA9D}" type="presParOf" srcId="{0A0BB059-4E83-45EE-8A3E-37C45040DE7D}" destId="{535FD820-392B-41FD-937C-B46C89897BC3}" srcOrd="1" destOrd="0" presId="urn:microsoft.com/office/officeart/2005/8/layout/vList3"/>
    <dgm:cxn modelId="{95B42498-8B14-4D2C-9498-F37A6A708EB8}" type="presParOf" srcId="{77575AB0-BF4A-4960-836D-EE9F877DF906}" destId="{3643901C-2FEA-4444-BB95-81654DAEE35F}" srcOrd="3" destOrd="0" presId="urn:microsoft.com/office/officeart/2005/8/layout/vList3"/>
    <dgm:cxn modelId="{D761ABF8-D58F-4F76-B747-4C08CCA8D145}" type="presParOf" srcId="{77575AB0-BF4A-4960-836D-EE9F877DF906}" destId="{FFAC466B-B5CC-49F2-9F86-360A85555557}" srcOrd="4" destOrd="0" presId="urn:microsoft.com/office/officeart/2005/8/layout/vList3"/>
    <dgm:cxn modelId="{63DD3E26-C3B4-4D2B-A777-F455C014A709}" type="presParOf" srcId="{FFAC466B-B5CC-49F2-9F86-360A85555557}" destId="{F5D5857D-9FA7-4F21-8ABB-AA629B46FF81}" srcOrd="0" destOrd="0" presId="urn:microsoft.com/office/officeart/2005/8/layout/vList3"/>
    <dgm:cxn modelId="{F7ADB924-D481-4560-8D96-14B172343F99}" type="presParOf" srcId="{FFAC466B-B5CC-49F2-9F86-360A85555557}" destId="{801C7B58-1DC6-4851-856F-B925790D3DB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16244B8-D7A6-4D09-8AD1-DEFBF551ECA1}" type="doc">
      <dgm:prSet loTypeId="urn:microsoft.com/office/officeart/2005/8/layout/vList3" loCatId="list" qsTypeId="urn:microsoft.com/office/officeart/2005/8/quickstyle/simple1" qsCatId="simple" csTypeId="urn:microsoft.com/office/officeart/2005/8/colors/accent0_2" csCatId="mainScheme" phldr="1"/>
      <dgm:spPr/>
      <dgm:t>
        <a:bodyPr/>
        <a:lstStyle/>
        <a:p>
          <a:endParaRPr lang="es-EC"/>
        </a:p>
      </dgm:t>
    </dgm:pt>
    <dgm:pt modelId="{B3676133-3F21-4910-94D4-CB010DA9C3AE}">
      <dgm:prSet/>
      <dgm:spPr/>
      <dgm:t>
        <a:bodyPr/>
        <a:lstStyle/>
        <a:p>
          <a:r>
            <a:rPr lang="es-EC" dirty="0"/>
            <a:t>Se recomienda que las empresas opten por invertir en capacitaciones que actualmente se ofertan en el mercado para que los colaboradores conozcan sobre el liderazgo transformacional y la manera de potenciarlo para que así la potencia grupal se leve y se obtenga un mejor desempeño organizacional a nivel general.</a:t>
          </a:r>
        </a:p>
      </dgm:t>
    </dgm:pt>
    <dgm:pt modelId="{575CB8A2-88B0-4C66-9397-6C11025024D2}" type="parTrans" cxnId="{C10AE0BB-3F95-4483-A90E-910E34A55A00}">
      <dgm:prSet/>
      <dgm:spPr/>
      <dgm:t>
        <a:bodyPr/>
        <a:lstStyle/>
        <a:p>
          <a:endParaRPr lang="es-EC"/>
        </a:p>
      </dgm:t>
    </dgm:pt>
    <dgm:pt modelId="{32737BC1-ACDB-4B77-9573-0F8F7315D91B}" type="sibTrans" cxnId="{C10AE0BB-3F95-4483-A90E-910E34A55A00}">
      <dgm:prSet/>
      <dgm:spPr/>
      <dgm:t>
        <a:bodyPr/>
        <a:lstStyle/>
        <a:p>
          <a:endParaRPr lang="es-EC"/>
        </a:p>
      </dgm:t>
    </dgm:pt>
    <dgm:pt modelId="{5B2920BB-A2DF-48D3-991D-2397EDC29BD9}">
      <dgm:prSet/>
      <dgm:spPr/>
      <dgm:t>
        <a:bodyPr/>
        <a:lstStyle/>
        <a:p>
          <a:r>
            <a:rPr lang="es-EC"/>
            <a:t>Se recomienda crear espacios que sean parte del entorno laboral para que los colaboradores se conozcan y crean lazos de amistad y empatía porque este factor es el que más favorece a la mejora en los niveles de los procesos grupales como la cohesión grupal e identificación grupal.</a:t>
          </a:r>
        </a:p>
      </dgm:t>
    </dgm:pt>
    <dgm:pt modelId="{8405CF89-826A-43DB-8EC6-E09A3B45F5E5}" type="parTrans" cxnId="{8BF93A63-3BBD-4187-A2E2-66217B55CC58}">
      <dgm:prSet/>
      <dgm:spPr/>
      <dgm:t>
        <a:bodyPr/>
        <a:lstStyle/>
        <a:p>
          <a:endParaRPr lang="es-EC"/>
        </a:p>
      </dgm:t>
    </dgm:pt>
    <dgm:pt modelId="{00C02201-AF67-4A9D-882D-D80D6B9D2797}" type="sibTrans" cxnId="{8BF93A63-3BBD-4187-A2E2-66217B55CC58}">
      <dgm:prSet/>
      <dgm:spPr/>
      <dgm:t>
        <a:bodyPr/>
        <a:lstStyle/>
        <a:p>
          <a:endParaRPr lang="es-EC"/>
        </a:p>
      </dgm:t>
    </dgm:pt>
    <dgm:pt modelId="{5CCB4838-5EDC-4165-B679-F02C73CE1AEC}">
      <dgm:prSet/>
      <dgm:spPr/>
      <dgm:t>
        <a:bodyPr/>
        <a:lstStyle/>
        <a:p>
          <a:r>
            <a:rPr lang="es-EC"/>
            <a:t>Crear espacios extra laborales donde se trabaje con talleres grupales para fortalecer el trabajo en grupo el sentido de pertenencia al equipo de trabajo que estas medidas se pueda monitorear a través de indicadores en un periodo de tiempo después de su aplicación </a:t>
          </a:r>
        </a:p>
      </dgm:t>
    </dgm:pt>
    <dgm:pt modelId="{3CDC4F3C-934C-4B24-BD22-03D8D8EF20A3}" type="parTrans" cxnId="{366E4207-F96F-4C6C-BA41-9D155B1D31FD}">
      <dgm:prSet/>
      <dgm:spPr/>
      <dgm:t>
        <a:bodyPr/>
        <a:lstStyle/>
        <a:p>
          <a:endParaRPr lang="es-EC"/>
        </a:p>
      </dgm:t>
    </dgm:pt>
    <dgm:pt modelId="{17B18613-67DE-4894-B275-DD43E90E072E}" type="sibTrans" cxnId="{366E4207-F96F-4C6C-BA41-9D155B1D31FD}">
      <dgm:prSet/>
      <dgm:spPr/>
      <dgm:t>
        <a:bodyPr/>
        <a:lstStyle/>
        <a:p>
          <a:endParaRPr lang="es-EC"/>
        </a:p>
      </dgm:t>
    </dgm:pt>
    <dgm:pt modelId="{56523891-A817-4B41-8F14-659A21866782}" type="pres">
      <dgm:prSet presAssocID="{216244B8-D7A6-4D09-8AD1-DEFBF551ECA1}" presName="linearFlow" presStyleCnt="0">
        <dgm:presLayoutVars>
          <dgm:dir/>
          <dgm:resizeHandles val="exact"/>
        </dgm:presLayoutVars>
      </dgm:prSet>
      <dgm:spPr/>
    </dgm:pt>
    <dgm:pt modelId="{D62AA655-6523-4E51-8B8D-28CAF5ADFA10}" type="pres">
      <dgm:prSet presAssocID="{B3676133-3F21-4910-94D4-CB010DA9C3AE}" presName="composite" presStyleCnt="0"/>
      <dgm:spPr/>
    </dgm:pt>
    <dgm:pt modelId="{581B8A11-CDCA-40A8-946B-ABAFAAE9F712}" type="pres">
      <dgm:prSet presAssocID="{B3676133-3F21-4910-94D4-CB010DA9C3AE}"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51000" r="-51000"/>
          </a:stretch>
        </a:blipFill>
      </dgm:spPr>
    </dgm:pt>
    <dgm:pt modelId="{27828E66-9799-418D-893E-3FA7B72663C3}" type="pres">
      <dgm:prSet presAssocID="{B3676133-3F21-4910-94D4-CB010DA9C3AE}" presName="txShp" presStyleLbl="node1" presStyleIdx="0" presStyleCnt="3">
        <dgm:presLayoutVars>
          <dgm:bulletEnabled val="1"/>
        </dgm:presLayoutVars>
      </dgm:prSet>
      <dgm:spPr/>
    </dgm:pt>
    <dgm:pt modelId="{372E467D-88C8-4F54-97C6-3DCCE63C2F93}" type="pres">
      <dgm:prSet presAssocID="{32737BC1-ACDB-4B77-9573-0F8F7315D91B}" presName="spacing" presStyleCnt="0"/>
      <dgm:spPr/>
    </dgm:pt>
    <dgm:pt modelId="{FFC3539C-6349-470A-9728-262A051AB538}" type="pres">
      <dgm:prSet presAssocID="{5B2920BB-A2DF-48D3-991D-2397EDC29BD9}" presName="composite" presStyleCnt="0"/>
      <dgm:spPr/>
    </dgm:pt>
    <dgm:pt modelId="{2B7765C4-DE74-4A23-8A69-2A51E3E13502}" type="pres">
      <dgm:prSet presAssocID="{5B2920BB-A2DF-48D3-991D-2397EDC29BD9}" presName="imgShp"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51000" r="-51000"/>
          </a:stretch>
        </a:blipFill>
      </dgm:spPr>
    </dgm:pt>
    <dgm:pt modelId="{2FD761AA-BE89-4114-8388-5783AE2A5936}" type="pres">
      <dgm:prSet presAssocID="{5B2920BB-A2DF-48D3-991D-2397EDC29BD9}" presName="txShp" presStyleLbl="node1" presStyleIdx="1" presStyleCnt="3">
        <dgm:presLayoutVars>
          <dgm:bulletEnabled val="1"/>
        </dgm:presLayoutVars>
      </dgm:prSet>
      <dgm:spPr/>
    </dgm:pt>
    <dgm:pt modelId="{481D8547-1731-4389-9A3A-D816A32EF097}" type="pres">
      <dgm:prSet presAssocID="{00C02201-AF67-4A9D-882D-D80D6B9D2797}" presName="spacing" presStyleCnt="0"/>
      <dgm:spPr/>
    </dgm:pt>
    <dgm:pt modelId="{0E58D19B-956F-4D0D-9FFB-8FF34224C54A}" type="pres">
      <dgm:prSet presAssocID="{5CCB4838-5EDC-4165-B679-F02C73CE1AEC}" presName="composite" presStyleCnt="0"/>
      <dgm:spPr/>
    </dgm:pt>
    <dgm:pt modelId="{7F8291BC-CD7C-4359-A7EC-BCEF1789EB85}" type="pres">
      <dgm:prSet presAssocID="{5CCB4838-5EDC-4165-B679-F02C73CE1AEC}" presName="imgShp" presStyleLbl="fgImgPlace1" presStyleIdx="2"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51000" r="-51000"/>
          </a:stretch>
        </a:blipFill>
      </dgm:spPr>
    </dgm:pt>
    <dgm:pt modelId="{F3E4CB4C-77AA-4F7E-897A-5EE1CD944EF0}" type="pres">
      <dgm:prSet presAssocID="{5CCB4838-5EDC-4165-B679-F02C73CE1AEC}" presName="txShp" presStyleLbl="node1" presStyleIdx="2" presStyleCnt="3">
        <dgm:presLayoutVars>
          <dgm:bulletEnabled val="1"/>
        </dgm:presLayoutVars>
      </dgm:prSet>
      <dgm:spPr/>
    </dgm:pt>
  </dgm:ptLst>
  <dgm:cxnLst>
    <dgm:cxn modelId="{366E4207-F96F-4C6C-BA41-9D155B1D31FD}" srcId="{216244B8-D7A6-4D09-8AD1-DEFBF551ECA1}" destId="{5CCB4838-5EDC-4165-B679-F02C73CE1AEC}" srcOrd="2" destOrd="0" parTransId="{3CDC4F3C-934C-4B24-BD22-03D8D8EF20A3}" sibTransId="{17B18613-67DE-4894-B275-DD43E90E072E}"/>
    <dgm:cxn modelId="{63C44021-05A9-483B-81EA-3B66C6E1CB92}" type="presOf" srcId="{5CCB4838-5EDC-4165-B679-F02C73CE1AEC}" destId="{F3E4CB4C-77AA-4F7E-897A-5EE1CD944EF0}" srcOrd="0" destOrd="0" presId="urn:microsoft.com/office/officeart/2005/8/layout/vList3"/>
    <dgm:cxn modelId="{8BF93A63-3BBD-4187-A2E2-66217B55CC58}" srcId="{216244B8-D7A6-4D09-8AD1-DEFBF551ECA1}" destId="{5B2920BB-A2DF-48D3-991D-2397EDC29BD9}" srcOrd="1" destOrd="0" parTransId="{8405CF89-826A-43DB-8EC6-E09A3B45F5E5}" sibTransId="{00C02201-AF67-4A9D-882D-D80D6B9D2797}"/>
    <dgm:cxn modelId="{E842BD88-ED68-49A8-8C66-86062D834B60}" type="presOf" srcId="{B3676133-3F21-4910-94D4-CB010DA9C3AE}" destId="{27828E66-9799-418D-893E-3FA7B72663C3}" srcOrd="0" destOrd="0" presId="urn:microsoft.com/office/officeart/2005/8/layout/vList3"/>
    <dgm:cxn modelId="{2707F79B-BEED-4D84-BF77-38838A82602E}" type="presOf" srcId="{216244B8-D7A6-4D09-8AD1-DEFBF551ECA1}" destId="{56523891-A817-4B41-8F14-659A21866782}" srcOrd="0" destOrd="0" presId="urn:microsoft.com/office/officeart/2005/8/layout/vList3"/>
    <dgm:cxn modelId="{27FC57A8-1C2E-4A9F-8481-E0DFFC9581C5}" type="presOf" srcId="{5B2920BB-A2DF-48D3-991D-2397EDC29BD9}" destId="{2FD761AA-BE89-4114-8388-5783AE2A5936}" srcOrd="0" destOrd="0" presId="urn:microsoft.com/office/officeart/2005/8/layout/vList3"/>
    <dgm:cxn modelId="{C10AE0BB-3F95-4483-A90E-910E34A55A00}" srcId="{216244B8-D7A6-4D09-8AD1-DEFBF551ECA1}" destId="{B3676133-3F21-4910-94D4-CB010DA9C3AE}" srcOrd="0" destOrd="0" parTransId="{575CB8A2-88B0-4C66-9397-6C11025024D2}" sibTransId="{32737BC1-ACDB-4B77-9573-0F8F7315D91B}"/>
    <dgm:cxn modelId="{581A04F5-192D-45AC-A0EC-45943730FA1F}" type="presParOf" srcId="{56523891-A817-4B41-8F14-659A21866782}" destId="{D62AA655-6523-4E51-8B8D-28CAF5ADFA10}" srcOrd="0" destOrd="0" presId="urn:microsoft.com/office/officeart/2005/8/layout/vList3"/>
    <dgm:cxn modelId="{7100B82C-C707-45D6-A2D9-8C3759675860}" type="presParOf" srcId="{D62AA655-6523-4E51-8B8D-28CAF5ADFA10}" destId="{581B8A11-CDCA-40A8-946B-ABAFAAE9F712}" srcOrd="0" destOrd="0" presId="urn:microsoft.com/office/officeart/2005/8/layout/vList3"/>
    <dgm:cxn modelId="{3D783BAC-20B3-4260-8879-028BC6F82FCD}" type="presParOf" srcId="{D62AA655-6523-4E51-8B8D-28CAF5ADFA10}" destId="{27828E66-9799-418D-893E-3FA7B72663C3}" srcOrd="1" destOrd="0" presId="urn:microsoft.com/office/officeart/2005/8/layout/vList3"/>
    <dgm:cxn modelId="{57C1EB30-0F93-4822-AFF2-52D72CB7D50E}" type="presParOf" srcId="{56523891-A817-4B41-8F14-659A21866782}" destId="{372E467D-88C8-4F54-97C6-3DCCE63C2F93}" srcOrd="1" destOrd="0" presId="urn:microsoft.com/office/officeart/2005/8/layout/vList3"/>
    <dgm:cxn modelId="{1E0F5AA1-D917-4589-891F-22C54D9FF5CA}" type="presParOf" srcId="{56523891-A817-4B41-8F14-659A21866782}" destId="{FFC3539C-6349-470A-9728-262A051AB538}" srcOrd="2" destOrd="0" presId="urn:microsoft.com/office/officeart/2005/8/layout/vList3"/>
    <dgm:cxn modelId="{9038E523-11EA-4073-8690-FAE115142248}" type="presParOf" srcId="{FFC3539C-6349-470A-9728-262A051AB538}" destId="{2B7765C4-DE74-4A23-8A69-2A51E3E13502}" srcOrd="0" destOrd="0" presId="urn:microsoft.com/office/officeart/2005/8/layout/vList3"/>
    <dgm:cxn modelId="{F444CAD9-3DCB-43E1-950C-55DC0C0CD0D9}" type="presParOf" srcId="{FFC3539C-6349-470A-9728-262A051AB538}" destId="{2FD761AA-BE89-4114-8388-5783AE2A5936}" srcOrd="1" destOrd="0" presId="urn:microsoft.com/office/officeart/2005/8/layout/vList3"/>
    <dgm:cxn modelId="{08866204-9EE3-436F-A727-C0DEF45B1673}" type="presParOf" srcId="{56523891-A817-4B41-8F14-659A21866782}" destId="{481D8547-1731-4389-9A3A-D816A32EF097}" srcOrd="3" destOrd="0" presId="urn:microsoft.com/office/officeart/2005/8/layout/vList3"/>
    <dgm:cxn modelId="{1D4434EF-6896-4930-9957-9779CE3673EF}" type="presParOf" srcId="{56523891-A817-4B41-8F14-659A21866782}" destId="{0E58D19B-956F-4D0D-9FFB-8FF34224C54A}" srcOrd="4" destOrd="0" presId="urn:microsoft.com/office/officeart/2005/8/layout/vList3"/>
    <dgm:cxn modelId="{7D60EF31-7935-4D1C-9998-37E5470451C9}" type="presParOf" srcId="{0E58D19B-956F-4D0D-9FFB-8FF34224C54A}" destId="{7F8291BC-CD7C-4359-A7EC-BCEF1789EB85}" srcOrd="0" destOrd="0" presId="urn:microsoft.com/office/officeart/2005/8/layout/vList3"/>
    <dgm:cxn modelId="{6E7D1B20-D48E-4650-8BCA-A47F919900D3}" type="presParOf" srcId="{0E58D19B-956F-4D0D-9FFB-8FF34224C54A}" destId="{F3E4CB4C-77AA-4F7E-897A-5EE1CD944EF0}"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652C35-F5A8-4E94-964A-95AD2CC5333A}" type="doc">
      <dgm:prSet loTypeId="urn:microsoft.com/office/officeart/2005/8/layout/vList2" loCatId="list" qsTypeId="urn:microsoft.com/office/officeart/2005/8/quickstyle/simple1" qsCatId="simple" csTypeId="urn:microsoft.com/office/officeart/2005/8/colors/accent6_5" csCatId="accent6" phldr="1"/>
      <dgm:spPr/>
      <dgm:t>
        <a:bodyPr/>
        <a:lstStyle/>
        <a:p>
          <a:endParaRPr lang="es-EC"/>
        </a:p>
      </dgm:t>
    </dgm:pt>
    <dgm:pt modelId="{40F262B2-D722-4D15-9E5F-1BDE09F0117B}">
      <dgm:prSet phldrT="[Texto]"/>
      <dgm:spPr/>
      <dgm:t>
        <a:bodyPr/>
        <a:lstStyle/>
        <a:p>
          <a:r>
            <a:rPr lang="es-EC" b="1" dirty="0">
              <a:solidFill>
                <a:schemeClr val="tx2"/>
              </a:solidFill>
            </a:rPr>
            <a:t> 4 LUGAR DEL PIB</a:t>
          </a:r>
        </a:p>
      </dgm:t>
    </dgm:pt>
    <dgm:pt modelId="{D508666B-25A9-4CE9-B340-E4198DA98B7A}" type="parTrans" cxnId="{6796DB49-96C5-4E28-9529-510224F3B585}">
      <dgm:prSet/>
      <dgm:spPr/>
      <dgm:t>
        <a:bodyPr/>
        <a:lstStyle/>
        <a:p>
          <a:endParaRPr lang="es-EC">
            <a:solidFill>
              <a:schemeClr val="tx2"/>
            </a:solidFill>
          </a:endParaRPr>
        </a:p>
      </dgm:t>
    </dgm:pt>
    <dgm:pt modelId="{1CDD1CA5-280A-49AA-BC60-501B12FA3622}" type="sibTrans" cxnId="{6796DB49-96C5-4E28-9529-510224F3B585}">
      <dgm:prSet/>
      <dgm:spPr/>
      <dgm:t>
        <a:bodyPr/>
        <a:lstStyle/>
        <a:p>
          <a:endParaRPr lang="es-EC">
            <a:solidFill>
              <a:schemeClr val="tx2"/>
            </a:solidFill>
          </a:endParaRPr>
        </a:p>
      </dgm:t>
    </dgm:pt>
    <dgm:pt modelId="{0E873234-9371-4F89-BBBC-66D44D7F1D9B}">
      <dgm:prSet phldrT="[Texto]"/>
      <dgm:spPr/>
      <dgm:t>
        <a:bodyPr/>
        <a:lstStyle/>
        <a:p>
          <a:r>
            <a:rPr lang="es-EC" b="1" dirty="0">
              <a:solidFill>
                <a:schemeClr val="tx2"/>
              </a:solidFill>
            </a:rPr>
            <a:t>IMPORTANCIA EMPLEOS</a:t>
          </a:r>
        </a:p>
      </dgm:t>
    </dgm:pt>
    <dgm:pt modelId="{778A6A1B-13F6-4571-BA42-6945C24D2AAB}" type="parTrans" cxnId="{062F3285-4B09-45C6-9593-75FD47E9176F}">
      <dgm:prSet/>
      <dgm:spPr/>
      <dgm:t>
        <a:bodyPr/>
        <a:lstStyle/>
        <a:p>
          <a:endParaRPr lang="es-EC">
            <a:solidFill>
              <a:schemeClr val="tx2"/>
            </a:solidFill>
          </a:endParaRPr>
        </a:p>
      </dgm:t>
    </dgm:pt>
    <dgm:pt modelId="{F3433338-7B02-4356-8B8D-6EA12F63FA82}" type="sibTrans" cxnId="{062F3285-4B09-45C6-9593-75FD47E9176F}">
      <dgm:prSet/>
      <dgm:spPr/>
      <dgm:t>
        <a:bodyPr/>
        <a:lstStyle/>
        <a:p>
          <a:endParaRPr lang="es-EC">
            <a:solidFill>
              <a:schemeClr val="tx2"/>
            </a:solidFill>
          </a:endParaRPr>
        </a:p>
      </dgm:t>
    </dgm:pt>
    <dgm:pt modelId="{BFD9462C-8350-4CDE-87FC-8FC6E799F386}" type="pres">
      <dgm:prSet presAssocID="{76652C35-F5A8-4E94-964A-95AD2CC5333A}" presName="linear" presStyleCnt="0">
        <dgm:presLayoutVars>
          <dgm:animLvl val="lvl"/>
          <dgm:resizeHandles val="exact"/>
        </dgm:presLayoutVars>
      </dgm:prSet>
      <dgm:spPr/>
    </dgm:pt>
    <dgm:pt modelId="{CDC7700D-52F7-42A0-9387-C412E519D32A}" type="pres">
      <dgm:prSet presAssocID="{40F262B2-D722-4D15-9E5F-1BDE09F0117B}" presName="parentText" presStyleLbl="node1" presStyleIdx="0" presStyleCnt="2" custLinFactNeighborY="66146">
        <dgm:presLayoutVars>
          <dgm:chMax val="0"/>
          <dgm:bulletEnabled val="1"/>
        </dgm:presLayoutVars>
      </dgm:prSet>
      <dgm:spPr/>
    </dgm:pt>
    <dgm:pt modelId="{273AE6FD-8AB5-478A-BFEC-558AD2DCDE32}" type="pres">
      <dgm:prSet presAssocID="{1CDD1CA5-280A-49AA-BC60-501B12FA3622}" presName="spacer" presStyleCnt="0"/>
      <dgm:spPr/>
    </dgm:pt>
    <dgm:pt modelId="{5639BA6E-3647-455D-A8AB-E232EB5A20FC}" type="pres">
      <dgm:prSet presAssocID="{0E873234-9371-4F89-BBBC-66D44D7F1D9B}" presName="parentText" presStyleLbl="node1" presStyleIdx="1" presStyleCnt="2" custLinFactY="11783" custLinFactNeighborY="100000">
        <dgm:presLayoutVars>
          <dgm:chMax val="0"/>
          <dgm:bulletEnabled val="1"/>
        </dgm:presLayoutVars>
      </dgm:prSet>
      <dgm:spPr/>
    </dgm:pt>
  </dgm:ptLst>
  <dgm:cxnLst>
    <dgm:cxn modelId="{F84FE640-8FD8-4A60-9537-3C5C8DBAC87A}" type="presOf" srcId="{76652C35-F5A8-4E94-964A-95AD2CC5333A}" destId="{BFD9462C-8350-4CDE-87FC-8FC6E799F386}" srcOrd="0" destOrd="0" presId="urn:microsoft.com/office/officeart/2005/8/layout/vList2"/>
    <dgm:cxn modelId="{25274960-3233-44EE-AC71-BAA031F3095E}" type="presOf" srcId="{40F262B2-D722-4D15-9E5F-1BDE09F0117B}" destId="{CDC7700D-52F7-42A0-9387-C412E519D32A}" srcOrd="0" destOrd="0" presId="urn:microsoft.com/office/officeart/2005/8/layout/vList2"/>
    <dgm:cxn modelId="{6796DB49-96C5-4E28-9529-510224F3B585}" srcId="{76652C35-F5A8-4E94-964A-95AD2CC5333A}" destId="{40F262B2-D722-4D15-9E5F-1BDE09F0117B}" srcOrd="0" destOrd="0" parTransId="{D508666B-25A9-4CE9-B340-E4198DA98B7A}" sibTransId="{1CDD1CA5-280A-49AA-BC60-501B12FA3622}"/>
    <dgm:cxn modelId="{062F3285-4B09-45C6-9593-75FD47E9176F}" srcId="{76652C35-F5A8-4E94-964A-95AD2CC5333A}" destId="{0E873234-9371-4F89-BBBC-66D44D7F1D9B}" srcOrd="1" destOrd="0" parTransId="{778A6A1B-13F6-4571-BA42-6945C24D2AAB}" sibTransId="{F3433338-7B02-4356-8B8D-6EA12F63FA82}"/>
    <dgm:cxn modelId="{C7649DBC-8B12-4A3A-8A19-CBE9A9BD911E}" type="presOf" srcId="{0E873234-9371-4F89-BBBC-66D44D7F1D9B}" destId="{5639BA6E-3647-455D-A8AB-E232EB5A20FC}" srcOrd="0" destOrd="0" presId="urn:microsoft.com/office/officeart/2005/8/layout/vList2"/>
    <dgm:cxn modelId="{D4396CF2-DAF7-4298-89AA-502AA1BE2FBE}" type="presParOf" srcId="{BFD9462C-8350-4CDE-87FC-8FC6E799F386}" destId="{CDC7700D-52F7-42A0-9387-C412E519D32A}" srcOrd="0" destOrd="0" presId="urn:microsoft.com/office/officeart/2005/8/layout/vList2"/>
    <dgm:cxn modelId="{C10B2DF3-51A0-40A3-852A-3FB44B524DBF}" type="presParOf" srcId="{BFD9462C-8350-4CDE-87FC-8FC6E799F386}" destId="{273AE6FD-8AB5-478A-BFEC-558AD2DCDE32}" srcOrd="1" destOrd="0" presId="urn:microsoft.com/office/officeart/2005/8/layout/vList2"/>
    <dgm:cxn modelId="{FE0BDC37-58C1-4DC4-A48F-44DC9B29EAD4}" type="presParOf" srcId="{BFD9462C-8350-4CDE-87FC-8FC6E799F386}" destId="{5639BA6E-3647-455D-A8AB-E232EB5A20FC}" srcOrd="2"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F91992-113C-4121-9E1C-D658BBF46DC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C981417A-F954-4043-A66F-AA609D008C2C}">
      <dgm:prSet phldrT="[Texto]" custT="1">
        <dgm:style>
          <a:lnRef idx="2">
            <a:schemeClr val="accent1"/>
          </a:lnRef>
          <a:fillRef idx="1">
            <a:schemeClr val="lt1"/>
          </a:fillRef>
          <a:effectRef idx="0">
            <a:schemeClr val="accent1"/>
          </a:effectRef>
          <a:fontRef idx="minor">
            <a:schemeClr val="dk1"/>
          </a:fontRef>
        </dgm:style>
      </dgm:prSet>
      <dgm:spPr/>
      <dgm:t>
        <a:bodyPr/>
        <a:lstStyle/>
        <a:p>
          <a:pPr algn="just"/>
          <a:r>
            <a:rPr lang="es-EC" sz="1400" dirty="0">
              <a:solidFill>
                <a:schemeClr val="tx1">
                  <a:lumMod val="25000"/>
                </a:schemeClr>
              </a:solidFill>
            </a:rPr>
            <a:t>Conocer el liderazgo transformacional, la potencia grupal, la identificación grupal y la cohesión grupal en las empresas comercializadoras de electrodomésticos de Quito.</a:t>
          </a:r>
        </a:p>
      </dgm:t>
    </dgm:pt>
    <dgm:pt modelId="{7A37EBE8-A080-426C-AF7A-EA9BE967495A}" type="parTrans" cxnId="{C821888B-A44B-4DC4-97B6-043EC898D7F9}">
      <dgm:prSet/>
      <dgm:spPr/>
      <dgm:t>
        <a:bodyPr/>
        <a:lstStyle/>
        <a:p>
          <a:endParaRPr lang="es-EC"/>
        </a:p>
      </dgm:t>
    </dgm:pt>
    <dgm:pt modelId="{5C144C6C-42AB-4AED-B171-A705407A963B}" type="sibTrans" cxnId="{C821888B-A44B-4DC4-97B6-043EC898D7F9}">
      <dgm:prSet/>
      <dgm:spPr/>
      <dgm:t>
        <a:bodyPr/>
        <a:lstStyle/>
        <a:p>
          <a:endParaRPr lang="es-EC"/>
        </a:p>
      </dgm:t>
    </dgm:pt>
    <dgm:pt modelId="{A2C6457F-827A-4D00-B367-9D86F9AA5E4B}">
      <dgm:prSet phldrT="[Texto]" custT="1">
        <dgm:style>
          <a:lnRef idx="2">
            <a:schemeClr val="accent1"/>
          </a:lnRef>
          <a:fillRef idx="1">
            <a:schemeClr val="lt1"/>
          </a:fillRef>
          <a:effectRef idx="0">
            <a:schemeClr val="accent1"/>
          </a:effectRef>
          <a:fontRef idx="minor">
            <a:schemeClr val="dk1"/>
          </a:fontRef>
        </dgm:style>
      </dgm:prSet>
      <dgm:spPr/>
      <dgm:t>
        <a:bodyPr/>
        <a:lstStyle/>
        <a:p>
          <a:pPr algn="just"/>
          <a:r>
            <a:rPr lang="es-EC" sz="1400" dirty="0">
              <a:solidFill>
                <a:schemeClr val="tx1">
                  <a:lumMod val="25000"/>
                </a:schemeClr>
              </a:solidFill>
            </a:rPr>
            <a:t>Determinar la asociación entre el liderazgo transformacional con la identificación y cohesión grupal del personal de las empresas grandes comercializadoras de electrodomésticos del cantón Quito mediante un análisis estadístico de correlación.</a:t>
          </a:r>
        </a:p>
      </dgm:t>
    </dgm:pt>
    <dgm:pt modelId="{50A6544F-9D5B-4D8A-AE1A-429D7318642D}" type="parTrans" cxnId="{525AD159-3D63-4ED0-9229-45AFDDCF8C68}">
      <dgm:prSet/>
      <dgm:spPr/>
      <dgm:t>
        <a:bodyPr/>
        <a:lstStyle/>
        <a:p>
          <a:endParaRPr lang="es-EC"/>
        </a:p>
      </dgm:t>
    </dgm:pt>
    <dgm:pt modelId="{E1EADBB5-0B7B-44B2-9803-C004F19BEEBB}" type="sibTrans" cxnId="{525AD159-3D63-4ED0-9229-45AFDDCF8C68}">
      <dgm:prSet/>
      <dgm:spPr/>
      <dgm:t>
        <a:bodyPr/>
        <a:lstStyle/>
        <a:p>
          <a:endParaRPr lang="es-EC"/>
        </a:p>
      </dgm:t>
    </dgm:pt>
    <dgm:pt modelId="{0D7D3B1F-1E0E-43BD-A13C-435F218A3F5D}">
      <dgm:prSet phldrT="[Texto]" custT="1">
        <dgm:style>
          <a:lnRef idx="2">
            <a:schemeClr val="accent1"/>
          </a:lnRef>
          <a:fillRef idx="1">
            <a:schemeClr val="lt1"/>
          </a:fillRef>
          <a:effectRef idx="0">
            <a:schemeClr val="accent1"/>
          </a:effectRef>
          <a:fontRef idx="minor">
            <a:schemeClr val="dk1"/>
          </a:fontRef>
        </dgm:style>
      </dgm:prSet>
      <dgm:spPr/>
      <dgm:t>
        <a:bodyPr/>
        <a:lstStyle/>
        <a:p>
          <a:pPr algn="just"/>
          <a:r>
            <a:rPr lang="es-EC" sz="1400" dirty="0">
              <a:solidFill>
                <a:schemeClr val="tx1">
                  <a:lumMod val="25000"/>
                </a:schemeClr>
              </a:solidFill>
            </a:rPr>
            <a:t>Analizar la asociación de la potencia grupal con la identificación y cohesión grupal del personal de las empresas grandes comercializadoras de electrodomésticos del cantón Quito mediante un análisis estadístico.</a:t>
          </a:r>
        </a:p>
      </dgm:t>
    </dgm:pt>
    <dgm:pt modelId="{50CFA071-D1F3-4645-9240-1CACE04D8DB4}" type="parTrans" cxnId="{06DF443F-1024-40E0-AB80-7A4B2B169EFE}">
      <dgm:prSet/>
      <dgm:spPr/>
      <dgm:t>
        <a:bodyPr/>
        <a:lstStyle/>
        <a:p>
          <a:endParaRPr lang="es-EC"/>
        </a:p>
      </dgm:t>
    </dgm:pt>
    <dgm:pt modelId="{D70949D2-E810-4300-9DAD-C90305995533}" type="sibTrans" cxnId="{06DF443F-1024-40E0-AB80-7A4B2B169EFE}">
      <dgm:prSet/>
      <dgm:spPr/>
      <dgm:t>
        <a:bodyPr/>
        <a:lstStyle/>
        <a:p>
          <a:endParaRPr lang="es-EC"/>
        </a:p>
      </dgm:t>
    </dgm:pt>
    <dgm:pt modelId="{B5180B07-FBDD-44A2-9653-EBE3559891FE}" type="pres">
      <dgm:prSet presAssocID="{01F91992-113C-4121-9E1C-D658BBF46DCC}" presName="linear" presStyleCnt="0">
        <dgm:presLayoutVars>
          <dgm:dir/>
          <dgm:animLvl val="lvl"/>
          <dgm:resizeHandles val="exact"/>
        </dgm:presLayoutVars>
      </dgm:prSet>
      <dgm:spPr/>
    </dgm:pt>
    <dgm:pt modelId="{4EE85299-7221-4012-A0CF-708951B51317}" type="pres">
      <dgm:prSet presAssocID="{C981417A-F954-4043-A66F-AA609D008C2C}" presName="parentLin" presStyleCnt="0"/>
      <dgm:spPr/>
    </dgm:pt>
    <dgm:pt modelId="{06C9653E-BD43-4E0C-BD6B-B57BB0FD2AF6}" type="pres">
      <dgm:prSet presAssocID="{C981417A-F954-4043-A66F-AA609D008C2C}" presName="parentLeftMargin" presStyleLbl="node1" presStyleIdx="0" presStyleCnt="3"/>
      <dgm:spPr/>
    </dgm:pt>
    <dgm:pt modelId="{43880571-191E-4DB6-AC96-4737B667B65E}" type="pres">
      <dgm:prSet presAssocID="{C981417A-F954-4043-A66F-AA609D008C2C}" presName="parentText" presStyleLbl="node1" presStyleIdx="0" presStyleCnt="3" custScaleX="142857" custScaleY="130129">
        <dgm:presLayoutVars>
          <dgm:chMax val="0"/>
          <dgm:bulletEnabled val="1"/>
        </dgm:presLayoutVars>
      </dgm:prSet>
      <dgm:spPr/>
    </dgm:pt>
    <dgm:pt modelId="{4ED4E60A-2F15-4E46-9F89-34FEEBC104A1}" type="pres">
      <dgm:prSet presAssocID="{C981417A-F954-4043-A66F-AA609D008C2C}" presName="negativeSpace" presStyleCnt="0"/>
      <dgm:spPr/>
    </dgm:pt>
    <dgm:pt modelId="{51BF9E63-8080-4803-BD06-6FED2991EBAC}" type="pres">
      <dgm:prSet presAssocID="{C981417A-F954-4043-A66F-AA609D008C2C}" presName="childText" presStyleLbl="conFgAcc1" presStyleIdx="0" presStyleCnt="3">
        <dgm:presLayoutVars>
          <dgm:bulletEnabled val="1"/>
        </dgm:presLayoutVars>
      </dgm:prSet>
      <dgm:spPr/>
    </dgm:pt>
    <dgm:pt modelId="{31BFF8C4-8FCD-4221-BE43-98239C6AF9D7}" type="pres">
      <dgm:prSet presAssocID="{5C144C6C-42AB-4AED-B171-A705407A963B}" presName="spaceBetweenRectangles" presStyleCnt="0"/>
      <dgm:spPr/>
    </dgm:pt>
    <dgm:pt modelId="{B3465549-5FCC-4CFC-9E73-0389D6003EF5}" type="pres">
      <dgm:prSet presAssocID="{A2C6457F-827A-4D00-B367-9D86F9AA5E4B}" presName="parentLin" presStyleCnt="0"/>
      <dgm:spPr/>
    </dgm:pt>
    <dgm:pt modelId="{2670DF19-A937-44CC-9ED9-560FBF7894E8}" type="pres">
      <dgm:prSet presAssocID="{A2C6457F-827A-4D00-B367-9D86F9AA5E4B}" presName="parentLeftMargin" presStyleLbl="node1" presStyleIdx="0" presStyleCnt="3"/>
      <dgm:spPr/>
    </dgm:pt>
    <dgm:pt modelId="{789DD7B9-E166-4EDD-89BF-F0EDA5EC5267}" type="pres">
      <dgm:prSet presAssocID="{A2C6457F-827A-4D00-B367-9D86F9AA5E4B}" presName="parentText" presStyleLbl="node1" presStyleIdx="1" presStyleCnt="3" custScaleX="142857" custScaleY="199276">
        <dgm:presLayoutVars>
          <dgm:chMax val="0"/>
          <dgm:bulletEnabled val="1"/>
        </dgm:presLayoutVars>
      </dgm:prSet>
      <dgm:spPr/>
    </dgm:pt>
    <dgm:pt modelId="{94FF1630-F99B-4F2D-AEA8-A4BA36875097}" type="pres">
      <dgm:prSet presAssocID="{A2C6457F-827A-4D00-B367-9D86F9AA5E4B}" presName="negativeSpace" presStyleCnt="0"/>
      <dgm:spPr/>
    </dgm:pt>
    <dgm:pt modelId="{902B4ACB-8F1C-4CC5-B9D5-C5FCC7330C0A}" type="pres">
      <dgm:prSet presAssocID="{A2C6457F-827A-4D00-B367-9D86F9AA5E4B}" presName="childText" presStyleLbl="conFgAcc1" presStyleIdx="1" presStyleCnt="3">
        <dgm:presLayoutVars>
          <dgm:bulletEnabled val="1"/>
        </dgm:presLayoutVars>
      </dgm:prSet>
      <dgm:spPr/>
    </dgm:pt>
    <dgm:pt modelId="{8858DDD4-FF29-4632-998A-0222F4A8B90A}" type="pres">
      <dgm:prSet presAssocID="{E1EADBB5-0B7B-44B2-9803-C004F19BEEBB}" presName="spaceBetweenRectangles" presStyleCnt="0"/>
      <dgm:spPr/>
    </dgm:pt>
    <dgm:pt modelId="{ABD61D97-62FA-4E47-B5A3-A99CC8902CD6}" type="pres">
      <dgm:prSet presAssocID="{0D7D3B1F-1E0E-43BD-A13C-435F218A3F5D}" presName="parentLin" presStyleCnt="0"/>
      <dgm:spPr/>
    </dgm:pt>
    <dgm:pt modelId="{4FB841B5-1D9D-425A-AB8B-8CF3EA7B580D}" type="pres">
      <dgm:prSet presAssocID="{0D7D3B1F-1E0E-43BD-A13C-435F218A3F5D}" presName="parentLeftMargin" presStyleLbl="node1" presStyleIdx="1" presStyleCnt="3"/>
      <dgm:spPr/>
    </dgm:pt>
    <dgm:pt modelId="{928BA47F-9D61-4132-B23C-8333FC836695}" type="pres">
      <dgm:prSet presAssocID="{0D7D3B1F-1E0E-43BD-A13C-435F218A3F5D}" presName="parentText" presStyleLbl="node1" presStyleIdx="2" presStyleCnt="3" custScaleX="142857" custScaleY="171233">
        <dgm:presLayoutVars>
          <dgm:chMax val="0"/>
          <dgm:bulletEnabled val="1"/>
        </dgm:presLayoutVars>
      </dgm:prSet>
      <dgm:spPr/>
    </dgm:pt>
    <dgm:pt modelId="{FB894E4D-D8E6-4D7F-9578-A11561C1C495}" type="pres">
      <dgm:prSet presAssocID="{0D7D3B1F-1E0E-43BD-A13C-435F218A3F5D}" presName="negativeSpace" presStyleCnt="0"/>
      <dgm:spPr/>
    </dgm:pt>
    <dgm:pt modelId="{7A75C5B3-B112-470D-A5FA-A3D0A0E5B42F}" type="pres">
      <dgm:prSet presAssocID="{0D7D3B1F-1E0E-43BD-A13C-435F218A3F5D}" presName="childText" presStyleLbl="conFgAcc1" presStyleIdx="2" presStyleCnt="3">
        <dgm:presLayoutVars>
          <dgm:bulletEnabled val="1"/>
        </dgm:presLayoutVars>
      </dgm:prSet>
      <dgm:spPr/>
    </dgm:pt>
  </dgm:ptLst>
  <dgm:cxnLst>
    <dgm:cxn modelId="{CA34620A-05BB-4C8E-8BC4-7E958CB2533B}" type="presOf" srcId="{C981417A-F954-4043-A66F-AA609D008C2C}" destId="{43880571-191E-4DB6-AC96-4737B667B65E}" srcOrd="1" destOrd="0" presId="urn:microsoft.com/office/officeart/2005/8/layout/list1"/>
    <dgm:cxn modelId="{7AC8E115-FC10-4089-8396-083BAF101E6C}" type="presOf" srcId="{0D7D3B1F-1E0E-43BD-A13C-435F218A3F5D}" destId="{4FB841B5-1D9D-425A-AB8B-8CF3EA7B580D}" srcOrd="0" destOrd="0" presId="urn:microsoft.com/office/officeart/2005/8/layout/list1"/>
    <dgm:cxn modelId="{06DF443F-1024-40E0-AB80-7A4B2B169EFE}" srcId="{01F91992-113C-4121-9E1C-D658BBF46DCC}" destId="{0D7D3B1F-1E0E-43BD-A13C-435F218A3F5D}" srcOrd="2" destOrd="0" parTransId="{50CFA071-D1F3-4645-9240-1CACE04D8DB4}" sibTransId="{D70949D2-E810-4300-9DAD-C90305995533}"/>
    <dgm:cxn modelId="{0654275E-54B4-4539-A702-2FF6D9F7A445}" type="presOf" srcId="{A2C6457F-827A-4D00-B367-9D86F9AA5E4B}" destId="{2670DF19-A937-44CC-9ED9-560FBF7894E8}" srcOrd="0" destOrd="0" presId="urn:microsoft.com/office/officeart/2005/8/layout/list1"/>
    <dgm:cxn modelId="{F98E2764-23CF-4858-877F-0D0C1F83C0F0}" type="presOf" srcId="{A2C6457F-827A-4D00-B367-9D86F9AA5E4B}" destId="{789DD7B9-E166-4EDD-89BF-F0EDA5EC5267}" srcOrd="1" destOrd="0" presId="urn:microsoft.com/office/officeart/2005/8/layout/list1"/>
    <dgm:cxn modelId="{2B978845-E8B9-4BD8-9839-C9898C267406}" type="presOf" srcId="{01F91992-113C-4121-9E1C-D658BBF46DCC}" destId="{B5180B07-FBDD-44A2-9653-EBE3559891FE}" srcOrd="0" destOrd="0" presId="urn:microsoft.com/office/officeart/2005/8/layout/list1"/>
    <dgm:cxn modelId="{525AD159-3D63-4ED0-9229-45AFDDCF8C68}" srcId="{01F91992-113C-4121-9E1C-D658BBF46DCC}" destId="{A2C6457F-827A-4D00-B367-9D86F9AA5E4B}" srcOrd="1" destOrd="0" parTransId="{50A6544F-9D5B-4D8A-AE1A-429D7318642D}" sibTransId="{E1EADBB5-0B7B-44B2-9803-C004F19BEEBB}"/>
    <dgm:cxn modelId="{C821888B-A44B-4DC4-97B6-043EC898D7F9}" srcId="{01F91992-113C-4121-9E1C-D658BBF46DCC}" destId="{C981417A-F954-4043-A66F-AA609D008C2C}" srcOrd="0" destOrd="0" parTransId="{7A37EBE8-A080-426C-AF7A-EA9BE967495A}" sibTransId="{5C144C6C-42AB-4AED-B171-A705407A963B}"/>
    <dgm:cxn modelId="{F0A9DDDD-9BD8-49AF-83B4-89536E54F4C5}" type="presOf" srcId="{C981417A-F954-4043-A66F-AA609D008C2C}" destId="{06C9653E-BD43-4E0C-BD6B-B57BB0FD2AF6}" srcOrd="0" destOrd="0" presId="urn:microsoft.com/office/officeart/2005/8/layout/list1"/>
    <dgm:cxn modelId="{8226D1F1-88FD-4798-9AC6-2F04E5EAFE70}" type="presOf" srcId="{0D7D3B1F-1E0E-43BD-A13C-435F218A3F5D}" destId="{928BA47F-9D61-4132-B23C-8333FC836695}" srcOrd="1" destOrd="0" presId="urn:microsoft.com/office/officeart/2005/8/layout/list1"/>
    <dgm:cxn modelId="{324E42C4-2ABB-4814-A39C-00EA716099BB}" type="presParOf" srcId="{B5180B07-FBDD-44A2-9653-EBE3559891FE}" destId="{4EE85299-7221-4012-A0CF-708951B51317}" srcOrd="0" destOrd="0" presId="urn:microsoft.com/office/officeart/2005/8/layout/list1"/>
    <dgm:cxn modelId="{7174A931-D850-43E1-883A-60B52F96EC46}" type="presParOf" srcId="{4EE85299-7221-4012-A0CF-708951B51317}" destId="{06C9653E-BD43-4E0C-BD6B-B57BB0FD2AF6}" srcOrd="0" destOrd="0" presId="urn:microsoft.com/office/officeart/2005/8/layout/list1"/>
    <dgm:cxn modelId="{F86101FD-37EF-451A-B66C-907D5A39F801}" type="presParOf" srcId="{4EE85299-7221-4012-A0CF-708951B51317}" destId="{43880571-191E-4DB6-AC96-4737B667B65E}" srcOrd="1" destOrd="0" presId="urn:microsoft.com/office/officeart/2005/8/layout/list1"/>
    <dgm:cxn modelId="{32ECE1A0-EA69-42F0-899C-C23C05DD3DC4}" type="presParOf" srcId="{B5180B07-FBDD-44A2-9653-EBE3559891FE}" destId="{4ED4E60A-2F15-4E46-9F89-34FEEBC104A1}" srcOrd="1" destOrd="0" presId="urn:microsoft.com/office/officeart/2005/8/layout/list1"/>
    <dgm:cxn modelId="{502112F0-068F-43EA-84BF-E7499385B661}" type="presParOf" srcId="{B5180B07-FBDD-44A2-9653-EBE3559891FE}" destId="{51BF9E63-8080-4803-BD06-6FED2991EBAC}" srcOrd="2" destOrd="0" presId="urn:microsoft.com/office/officeart/2005/8/layout/list1"/>
    <dgm:cxn modelId="{180B3D84-622F-439F-BDCE-8BFC91AF249B}" type="presParOf" srcId="{B5180B07-FBDD-44A2-9653-EBE3559891FE}" destId="{31BFF8C4-8FCD-4221-BE43-98239C6AF9D7}" srcOrd="3" destOrd="0" presId="urn:microsoft.com/office/officeart/2005/8/layout/list1"/>
    <dgm:cxn modelId="{B4BBD7AA-CFBC-4E42-A79E-E11116F278AB}" type="presParOf" srcId="{B5180B07-FBDD-44A2-9653-EBE3559891FE}" destId="{B3465549-5FCC-4CFC-9E73-0389D6003EF5}" srcOrd="4" destOrd="0" presId="urn:microsoft.com/office/officeart/2005/8/layout/list1"/>
    <dgm:cxn modelId="{B73EB124-CAF9-4304-B11C-7842562EDF76}" type="presParOf" srcId="{B3465549-5FCC-4CFC-9E73-0389D6003EF5}" destId="{2670DF19-A937-44CC-9ED9-560FBF7894E8}" srcOrd="0" destOrd="0" presId="urn:microsoft.com/office/officeart/2005/8/layout/list1"/>
    <dgm:cxn modelId="{FE857D2E-4837-432F-91D3-AD7136BB7DFC}" type="presParOf" srcId="{B3465549-5FCC-4CFC-9E73-0389D6003EF5}" destId="{789DD7B9-E166-4EDD-89BF-F0EDA5EC5267}" srcOrd="1" destOrd="0" presId="urn:microsoft.com/office/officeart/2005/8/layout/list1"/>
    <dgm:cxn modelId="{251B8C96-9DB6-40F9-B0F7-A13E1EE94BD4}" type="presParOf" srcId="{B5180B07-FBDD-44A2-9653-EBE3559891FE}" destId="{94FF1630-F99B-4F2D-AEA8-A4BA36875097}" srcOrd="5" destOrd="0" presId="urn:microsoft.com/office/officeart/2005/8/layout/list1"/>
    <dgm:cxn modelId="{7196F302-B428-469C-BA65-77E942A61F1F}" type="presParOf" srcId="{B5180B07-FBDD-44A2-9653-EBE3559891FE}" destId="{902B4ACB-8F1C-4CC5-B9D5-C5FCC7330C0A}" srcOrd="6" destOrd="0" presId="urn:microsoft.com/office/officeart/2005/8/layout/list1"/>
    <dgm:cxn modelId="{783EF8D7-BB70-44CA-8CAD-313E4C51B08F}" type="presParOf" srcId="{B5180B07-FBDD-44A2-9653-EBE3559891FE}" destId="{8858DDD4-FF29-4632-998A-0222F4A8B90A}" srcOrd="7" destOrd="0" presId="urn:microsoft.com/office/officeart/2005/8/layout/list1"/>
    <dgm:cxn modelId="{458910A4-15F8-437F-A31E-9909A8F3813D}" type="presParOf" srcId="{B5180B07-FBDD-44A2-9653-EBE3559891FE}" destId="{ABD61D97-62FA-4E47-B5A3-A99CC8902CD6}" srcOrd="8" destOrd="0" presId="urn:microsoft.com/office/officeart/2005/8/layout/list1"/>
    <dgm:cxn modelId="{47203C2F-15E2-4A79-91C6-E775DF506478}" type="presParOf" srcId="{ABD61D97-62FA-4E47-B5A3-A99CC8902CD6}" destId="{4FB841B5-1D9D-425A-AB8B-8CF3EA7B580D}" srcOrd="0" destOrd="0" presId="urn:microsoft.com/office/officeart/2005/8/layout/list1"/>
    <dgm:cxn modelId="{F791F6C3-200F-4E60-BB3B-515B95D4DC85}" type="presParOf" srcId="{ABD61D97-62FA-4E47-B5A3-A99CC8902CD6}" destId="{928BA47F-9D61-4132-B23C-8333FC836695}" srcOrd="1" destOrd="0" presId="urn:microsoft.com/office/officeart/2005/8/layout/list1"/>
    <dgm:cxn modelId="{A0E2DA56-3219-4E90-B483-361C2367C768}" type="presParOf" srcId="{B5180B07-FBDD-44A2-9653-EBE3559891FE}" destId="{FB894E4D-D8E6-4D7F-9578-A11561C1C495}" srcOrd="9" destOrd="0" presId="urn:microsoft.com/office/officeart/2005/8/layout/list1"/>
    <dgm:cxn modelId="{4B5EB836-E80B-466B-AA00-AEF15EE7E76F}" type="presParOf" srcId="{B5180B07-FBDD-44A2-9653-EBE3559891FE}" destId="{7A75C5B3-B112-470D-A5FA-A3D0A0E5B42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F91992-113C-4121-9E1C-D658BBF46DC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C981417A-F954-4043-A66F-AA609D008C2C}">
      <dgm:prSet phldrT="[Texto]" custT="1">
        <dgm:style>
          <a:lnRef idx="2">
            <a:schemeClr val="accent1"/>
          </a:lnRef>
          <a:fillRef idx="1">
            <a:schemeClr val="lt1"/>
          </a:fillRef>
          <a:effectRef idx="0">
            <a:schemeClr val="accent1"/>
          </a:effectRef>
          <a:fontRef idx="minor">
            <a:schemeClr val="dk1"/>
          </a:fontRef>
        </dgm:style>
      </dgm:prSet>
      <dgm:spPr/>
      <dgm:t>
        <a:bodyPr/>
        <a:lstStyle/>
        <a:p>
          <a:pPr algn="just"/>
          <a:r>
            <a:rPr lang="es-EC" sz="1400" dirty="0">
              <a:solidFill>
                <a:schemeClr val="tx1">
                  <a:lumMod val="25000"/>
                </a:schemeClr>
              </a:solidFill>
            </a:rPr>
            <a:t>Existen niveles bajos de liderazgo transformacional, potencia grupal, identificación grupal y la cohesión grupal en las empresas comercializadoras de electrodomésticos de Quito.</a:t>
          </a:r>
        </a:p>
      </dgm:t>
    </dgm:pt>
    <dgm:pt modelId="{7A37EBE8-A080-426C-AF7A-EA9BE967495A}" type="parTrans" cxnId="{C821888B-A44B-4DC4-97B6-043EC898D7F9}">
      <dgm:prSet/>
      <dgm:spPr/>
      <dgm:t>
        <a:bodyPr/>
        <a:lstStyle/>
        <a:p>
          <a:endParaRPr lang="es-EC"/>
        </a:p>
      </dgm:t>
    </dgm:pt>
    <dgm:pt modelId="{5C144C6C-42AB-4AED-B171-A705407A963B}" type="sibTrans" cxnId="{C821888B-A44B-4DC4-97B6-043EC898D7F9}">
      <dgm:prSet/>
      <dgm:spPr/>
      <dgm:t>
        <a:bodyPr/>
        <a:lstStyle/>
        <a:p>
          <a:endParaRPr lang="es-EC"/>
        </a:p>
      </dgm:t>
    </dgm:pt>
    <dgm:pt modelId="{A2C6457F-827A-4D00-B367-9D86F9AA5E4B}">
      <dgm:prSet phldrT="[Texto]" custT="1">
        <dgm:style>
          <a:lnRef idx="2">
            <a:schemeClr val="accent1"/>
          </a:lnRef>
          <a:fillRef idx="1">
            <a:schemeClr val="lt1"/>
          </a:fillRef>
          <a:effectRef idx="0">
            <a:schemeClr val="accent1"/>
          </a:effectRef>
          <a:fontRef idx="minor">
            <a:schemeClr val="dk1"/>
          </a:fontRef>
        </dgm:style>
      </dgm:prSet>
      <dgm:spPr/>
      <dgm:t>
        <a:bodyPr/>
        <a:lstStyle/>
        <a:p>
          <a:pPr algn="just"/>
          <a:r>
            <a:rPr lang="es-EC" sz="1400" dirty="0">
              <a:solidFill>
                <a:schemeClr val="tx1">
                  <a:lumMod val="25000"/>
                </a:schemeClr>
              </a:solidFill>
            </a:rPr>
            <a:t>Existe asociación entre el liderazgo transformacional con la identificación y cohesión grupal del personal de las empresas grandes comercializadoras de electrodomésticos del cantón Quito</a:t>
          </a:r>
        </a:p>
      </dgm:t>
    </dgm:pt>
    <dgm:pt modelId="{50A6544F-9D5B-4D8A-AE1A-429D7318642D}" type="parTrans" cxnId="{525AD159-3D63-4ED0-9229-45AFDDCF8C68}">
      <dgm:prSet/>
      <dgm:spPr/>
      <dgm:t>
        <a:bodyPr/>
        <a:lstStyle/>
        <a:p>
          <a:endParaRPr lang="es-EC"/>
        </a:p>
      </dgm:t>
    </dgm:pt>
    <dgm:pt modelId="{E1EADBB5-0B7B-44B2-9803-C004F19BEEBB}" type="sibTrans" cxnId="{525AD159-3D63-4ED0-9229-45AFDDCF8C68}">
      <dgm:prSet/>
      <dgm:spPr/>
      <dgm:t>
        <a:bodyPr/>
        <a:lstStyle/>
        <a:p>
          <a:endParaRPr lang="es-EC"/>
        </a:p>
      </dgm:t>
    </dgm:pt>
    <dgm:pt modelId="{0D7D3B1F-1E0E-43BD-A13C-435F218A3F5D}">
      <dgm:prSet phldrT="[Texto]" custT="1">
        <dgm:style>
          <a:lnRef idx="2">
            <a:schemeClr val="accent1"/>
          </a:lnRef>
          <a:fillRef idx="1">
            <a:schemeClr val="lt1"/>
          </a:fillRef>
          <a:effectRef idx="0">
            <a:schemeClr val="accent1"/>
          </a:effectRef>
          <a:fontRef idx="minor">
            <a:schemeClr val="dk1"/>
          </a:fontRef>
        </dgm:style>
      </dgm:prSet>
      <dgm:spPr/>
      <dgm:t>
        <a:bodyPr/>
        <a:lstStyle/>
        <a:p>
          <a:pPr algn="just"/>
          <a:r>
            <a:rPr lang="es-EC" sz="1400" dirty="0">
              <a:solidFill>
                <a:schemeClr val="tx1">
                  <a:lumMod val="25000"/>
                </a:schemeClr>
              </a:solidFill>
            </a:rPr>
            <a:t>Existe asociación de la potencia grupal con la identificación y cohesión grupal del personal de las empresas grandes comercializadoras de electrodomésticos del cantón Quito mediante un análisis estadístico.</a:t>
          </a:r>
        </a:p>
      </dgm:t>
    </dgm:pt>
    <dgm:pt modelId="{50CFA071-D1F3-4645-9240-1CACE04D8DB4}" type="parTrans" cxnId="{06DF443F-1024-40E0-AB80-7A4B2B169EFE}">
      <dgm:prSet/>
      <dgm:spPr/>
      <dgm:t>
        <a:bodyPr/>
        <a:lstStyle/>
        <a:p>
          <a:endParaRPr lang="es-EC"/>
        </a:p>
      </dgm:t>
    </dgm:pt>
    <dgm:pt modelId="{D70949D2-E810-4300-9DAD-C90305995533}" type="sibTrans" cxnId="{06DF443F-1024-40E0-AB80-7A4B2B169EFE}">
      <dgm:prSet/>
      <dgm:spPr/>
      <dgm:t>
        <a:bodyPr/>
        <a:lstStyle/>
        <a:p>
          <a:endParaRPr lang="es-EC"/>
        </a:p>
      </dgm:t>
    </dgm:pt>
    <dgm:pt modelId="{B5180B07-FBDD-44A2-9653-EBE3559891FE}" type="pres">
      <dgm:prSet presAssocID="{01F91992-113C-4121-9E1C-D658BBF46DCC}" presName="linear" presStyleCnt="0">
        <dgm:presLayoutVars>
          <dgm:dir/>
          <dgm:animLvl val="lvl"/>
          <dgm:resizeHandles val="exact"/>
        </dgm:presLayoutVars>
      </dgm:prSet>
      <dgm:spPr/>
    </dgm:pt>
    <dgm:pt modelId="{4EE85299-7221-4012-A0CF-708951B51317}" type="pres">
      <dgm:prSet presAssocID="{C981417A-F954-4043-A66F-AA609D008C2C}" presName="parentLin" presStyleCnt="0"/>
      <dgm:spPr/>
    </dgm:pt>
    <dgm:pt modelId="{06C9653E-BD43-4E0C-BD6B-B57BB0FD2AF6}" type="pres">
      <dgm:prSet presAssocID="{C981417A-F954-4043-A66F-AA609D008C2C}" presName="parentLeftMargin" presStyleLbl="node1" presStyleIdx="0" presStyleCnt="3"/>
      <dgm:spPr/>
    </dgm:pt>
    <dgm:pt modelId="{43880571-191E-4DB6-AC96-4737B667B65E}" type="pres">
      <dgm:prSet presAssocID="{C981417A-F954-4043-A66F-AA609D008C2C}" presName="parentText" presStyleLbl="node1" presStyleIdx="0" presStyleCnt="3" custScaleX="142857" custScaleY="130129">
        <dgm:presLayoutVars>
          <dgm:chMax val="0"/>
          <dgm:bulletEnabled val="1"/>
        </dgm:presLayoutVars>
      </dgm:prSet>
      <dgm:spPr/>
    </dgm:pt>
    <dgm:pt modelId="{4ED4E60A-2F15-4E46-9F89-34FEEBC104A1}" type="pres">
      <dgm:prSet presAssocID="{C981417A-F954-4043-A66F-AA609D008C2C}" presName="negativeSpace" presStyleCnt="0"/>
      <dgm:spPr/>
    </dgm:pt>
    <dgm:pt modelId="{51BF9E63-8080-4803-BD06-6FED2991EBAC}" type="pres">
      <dgm:prSet presAssocID="{C981417A-F954-4043-A66F-AA609D008C2C}" presName="childText" presStyleLbl="conFgAcc1" presStyleIdx="0" presStyleCnt="3">
        <dgm:presLayoutVars>
          <dgm:bulletEnabled val="1"/>
        </dgm:presLayoutVars>
      </dgm:prSet>
      <dgm:spPr/>
    </dgm:pt>
    <dgm:pt modelId="{31BFF8C4-8FCD-4221-BE43-98239C6AF9D7}" type="pres">
      <dgm:prSet presAssocID="{5C144C6C-42AB-4AED-B171-A705407A963B}" presName="spaceBetweenRectangles" presStyleCnt="0"/>
      <dgm:spPr/>
    </dgm:pt>
    <dgm:pt modelId="{B3465549-5FCC-4CFC-9E73-0389D6003EF5}" type="pres">
      <dgm:prSet presAssocID="{A2C6457F-827A-4D00-B367-9D86F9AA5E4B}" presName="parentLin" presStyleCnt="0"/>
      <dgm:spPr/>
    </dgm:pt>
    <dgm:pt modelId="{2670DF19-A937-44CC-9ED9-560FBF7894E8}" type="pres">
      <dgm:prSet presAssocID="{A2C6457F-827A-4D00-B367-9D86F9AA5E4B}" presName="parentLeftMargin" presStyleLbl="node1" presStyleIdx="0" presStyleCnt="3"/>
      <dgm:spPr/>
    </dgm:pt>
    <dgm:pt modelId="{789DD7B9-E166-4EDD-89BF-F0EDA5EC5267}" type="pres">
      <dgm:prSet presAssocID="{A2C6457F-827A-4D00-B367-9D86F9AA5E4B}" presName="parentText" presStyleLbl="node1" presStyleIdx="1" presStyleCnt="3" custScaleX="142857" custScaleY="199276">
        <dgm:presLayoutVars>
          <dgm:chMax val="0"/>
          <dgm:bulletEnabled val="1"/>
        </dgm:presLayoutVars>
      </dgm:prSet>
      <dgm:spPr/>
    </dgm:pt>
    <dgm:pt modelId="{94FF1630-F99B-4F2D-AEA8-A4BA36875097}" type="pres">
      <dgm:prSet presAssocID="{A2C6457F-827A-4D00-B367-9D86F9AA5E4B}" presName="negativeSpace" presStyleCnt="0"/>
      <dgm:spPr/>
    </dgm:pt>
    <dgm:pt modelId="{902B4ACB-8F1C-4CC5-B9D5-C5FCC7330C0A}" type="pres">
      <dgm:prSet presAssocID="{A2C6457F-827A-4D00-B367-9D86F9AA5E4B}" presName="childText" presStyleLbl="conFgAcc1" presStyleIdx="1" presStyleCnt="3">
        <dgm:presLayoutVars>
          <dgm:bulletEnabled val="1"/>
        </dgm:presLayoutVars>
      </dgm:prSet>
      <dgm:spPr/>
    </dgm:pt>
    <dgm:pt modelId="{8858DDD4-FF29-4632-998A-0222F4A8B90A}" type="pres">
      <dgm:prSet presAssocID="{E1EADBB5-0B7B-44B2-9803-C004F19BEEBB}" presName="spaceBetweenRectangles" presStyleCnt="0"/>
      <dgm:spPr/>
    </dgm:pt>
    <dgm:pt modelId="{ABD61D97-62FA-4E47-B5A3-A99CC8902CD6}" type="pres">
      <dgm:prSet presAssocID="{0D7D3B1F-1E0E-43BD-A13C-435F218A3F5D}" presName="parentLin" presStyleCnt="0"/>
      <dgm:spPr/>
    </dgm:pt>
    <dgm:pt modelId="{4FB841B5-1D9D-425A-AB8B-8CF3EA7B580D}" type="pres">
      <dgm:prSet presAssocID="{0D7D3B1F-1E0E-43BD-A13C-435F218A3F5D}" presName="parentLeftMargin" presStyleLbl="node1" presStyleIdx="1" presStyleCnt="3"/>
      <dgm:spPr/>
    </dgm:pt>
    <dgm:pt modelId="{928BA47F-9D61-4132-B23C-8333FC836695}" type="pres">
      <dgm:prSet presAssocID="{0D7D3B1F-1E0E-43BD-A13C-435F218A3F5D}" presName="parentText" presStyleLbl="node1" presStyleIdx="2" presStyleCnt="3" custScaleX="142857" custScaleY="171233">
        <dgm:presLayoutVars>
          <dgm:chMax val="0"/>
          <dgm:bulletEnabled val="1"/>
        </dgm:presLayoutVars>
      </dgm:prSet>
      <dgm:spPr/>
    </dgm:pt>
    <dgm:pt modelId="{FB894E4D-D8E6-4D7F-9578-A11561C1C495}" type="pres">
      <dgm:prSet presAssocID="{0D7D3B1F-1E0E-43BD-A13C-435F218A3F5D}" presName="negativeSpace" presStyleCnt="0"/>
      <dgm:spPr/>
    </dgm:pt>
    <dgm:pt modelId="{7A75C5B3-B112-470D-A5FA-A3D0A0E5B42F}" type="pres">
      <dgm:prSet presAssocID="{0D7D3B1F-1E0E-43BD-A13C-435F218A3F5D}" presName="childText" presStyleLbl="conFgAcc1" presStyleIdx="2" presStyleCnt="3">
        <dgm:presLayoutVars>
          <dgm:bulletEnabled val="1"/>
        </dgm:presLayoutVars>
      </dgm:prSet>
      <dgm:spPr/>
    </dgm:pt>
  </dgm:ptLst>
  <dgm:cxnLst>
    <dgm:cxn modelId="{87FC040F-E7A7-4E15-9484-27BDD45927E1}" type="presOf" srcId="{A2C6457F-827A-4D00-B367-9D86F9AA5E4B}" destId="{789DD7B9-E166-4EDD-89BF-F0EDA5EC5267}" srcOrd="1" destOrd="0" presId="urn:microsoft.com/office/officeart/2005/8/layout/list1"/>
    <dgm:cxn modelId="{06DF443F-1024-40E0-AB80-7A4B2B169EFE}" srcId="{01F91992-113C-4121-9E1C-D658BBF46DCC}" destId="{0D7D3B1F-1E0E-43BD-A13C-435F218A3F5D}" srcOrd="2" destOrd="0" parTransId="{50CFA071-D1F3-4645-9240-1CACE04D8DB4}" sibTransId="{D70949D2-E810-4300-9DAD-C90305995533}"/>
    <dgm:cxn modelId="{E24B3A47-4797-42FD-AEAE-A661DF792138}" type="presOf" srcId="{0D7D3B1F-1E0E-43BD-A13C-435F218A3F5D}" destId="{928BA47F-9D61-4132-B23C-8333FC836695}" srcOrd="1" destOrd="0" presId="urn:microsoft.com/office/officeart/2005/8/layout/list1"/>
    <dgm:cxn modelId="{1182804F-315B-4E86-999A-02834845F2E7}" type="presOf" srcId="{C981417A-F954-4043-A66F-AA609D008C2C}" destId="{06C9653E-BD43-4E0C-BD6B-B57BB0FD2AF6}" srcOrd="0" destOrd="0" presId="urn:microsoft.com/office/officeart/2005/8/layout/list1"/>
    <dgm:cxn modelId="{A746F350-E65C-4CBB-B104-4DA6FEEADE95}" type="presOf" srcId="{0D7D3B1F-1E0E-43BD-A13C-435F218A3F5D}" destId="{4FB841B5-1D9D-425A-AB8B-8CF3EA7B580D}" srcOrd="0" destOrd="0" presId="urn:microsoft.com/office/officeart/2005/8/layout/list1"/>
    <dgm:cxn modelId="{525AD159-3D63-4ED0-9229-45AFDDCF8C68}" srcId="{01F91992-113C-4121-9E1C-D658BBF46DCC}" destId="{A2C6457F-827A-4D00-B367-9D86F9AA5E4B}" srcOrd="1" destOrd="0" parTransId="{50A6544F-9D5B-4D8A-AE1A-429D7318642D}" sibTransId="{E1EADBB5-0B7B-44B2-9803-C004F19BEEBB}"/>
    <dgm:cxn modelId="{64FF848B-964B-42B5-A03E-5979B266E16E}" type="presOf" srcId="{C981417A-F954-4043-A66F-AA609D008C2C}" destId="{43880571-191E-4DB6-AC96-4737B667B65E}" srcOrd="1" destOrd="0" presId="urn:microsoft.com/office/officeart/2005/8/layout/list1"/>
    <dgm:cxn modelId="{C821888B-A44B-4DC4-97B6-043EC898D7F9}" srcId="{01F91992-113C-4121-9E1C-D658BBF46DCC}" destId="{C981417A-F954-4043-A66F-AA609D008C2C}" srcOrd="0" destOrd="0" parTransId="{7A37EBE8-A080-426C-AF7A-EA9BE967495A}" sibTransId="{5C144C6C-42AB-4AED-B171-A705407A963B}"/>
    <dgm:cxn modelId="{A404589B-8322-4172-A31C-A07783B607E5}" type="presOf" srcId="{01F91992-113C-4121-9E1C-D658BBF46DCC}" destId="{B5180B07-FBDD-44A2-9653-EBE3559891FE}" srcOrd="0" destOrd="0" presId="urn:microsoft.com/office/officeart/2005/8/layout/list1"/>
    <dgm:cxn modelId="{24587ABF-057F-496A-8948-3215BC37F43E}" type="presOf" srcId="{A2C6457F-827A-4D00-B367-9D86F9AA5E4B}" destId="{2670DF19-A937-44CC-9ED9-560FBF7894E8}" srcOrd="0" destOrd="0" presId="urn:microsoft.com/office/officeart/2005/8/layout/list1"/>
    <dgm:cxn modelId="{2AD46D63-D459-43BA-AE49-060C43B5AFD4}" type="presParOf" srcId="{B5180B07-FBDD-44A2-9653-EBE3559891FE}" destId="{4EE85299-7221-4012-A0CF-708951B51317}" srcOrd="0" destOrd="0" presId="urn:microsoft.com/office/officeart/2005/8/layout/list1"/>
    <dgm:cxn modelId="{EE4E18FB-6966-496E-9605-781F8FCE0F43}" type="presParOf" srcId="{4EE85299-7221-4012-A0CF-708951B51317}" destId="{06C9653E-BD43-4E0C-BD6B-B57BB0FD2AF6}" srcOrd="0" destOrd="0" presId="urn:microsoft.com/office/officeart/2005/8/layout/list1"/>
    <dgm:cxn modelId="{227957D4-22D0-4EB9-8BC2-5819EE1914A4}" type="presParOf" srcId="{4EE85299-7221-4012-A0CF-708951B51317}" destId="{43880571-191E-4DB6-AC96-4737B667B65E}" srcOrd="1" destOrd="0" presId="urn:microsoft.com/office/officeart/2005/8/layout/list1"/>
    <dgm:cxn modelId="{FE4169BA-3DF6-40BA-AAE7-9F1C1D381306}" type="presParOf" srcId="{B5180B07-FBDD-44A2-9653-EBE3559891FE}" destId="{4ED4E60A-2F15-4E46-9F89-34FEEBC104A1}" srcOrd="1" destOrd="0" presId="urn:microsoft.com/office/officeart/2005/8/layout/list1"/>
    <dgm:cxn modelId="{18E971BF-2FC8-46FE-982C-7F5488C80444}" type="presParOf" srcId="{B5180B07-FBDD-44A2-9653-EBE3559891FE}" destId="{51BF9E63-8080-4803-BD06-6FED2991EBAC}" srcOrd="2" destOrd="0" presId="urn:microsoft.com/office/officeart/2005/8/layout/list1"/>
    <dgm:cxn modelId="{3C6BDB06-E2B1-40DF-9A2D-C0B713AB7EB4}" type="presParOf" srcId="{B5180B07-FBDD-44A2-9653-EBE3559891FE}" destId="{31BFF8C4-8FCD-4221-BE43-98239C6AF9D7}" srcOrd="3" destOrd="0" presId="urn:microsoft.com/office/officeart/2005/8/layout/list1"/>
    <dgm:cxn modelId="{7F14E997-D036-47A8-B2D4-53736015C5DC}" type="presParOf" srcId="{B5180B07-FBDD-44A2-9653-EBE3559891FE}" destId="{B3465549-5FCC-4CFC-9E73-0389D6003EF5}" srcOrd="4" destOrd="0" presId="urn:microsoft.com/office/officeart/2005/8/layout/list1"/>
    <dgm:cxn modelId="{7C3778EA-85E2-4675-9C05-80C8BFD0A7AB}" type="presParOf" srcId="{B3465549-5FCC-4CFC-9E73-0389D6003EF5}" destId="{2670DF19-A937-44CC-9ED9-560FBF7894E8}" srcOrd="0" destOrd="0" presId="urn:microsoft.com/office/officeart/2005/8/layout/list1"/>
    <dgm:cxn modelId="{8DD64899-18AF-4C8C-98BB-2BA0E4C5968B}" type="presParOf" srcId="{B3465549-5FCC-4CFC-9E73-0389D6003EF5}" destId="{789DD7B9-E166-4EDD-89BF-F0EDA5EC5267}" srcOrd="1" destOrd="0" presId="urn:microsoft.com/office/officeart/2005/8/layout/list1"/>
    <dgm:cxn modelId="{C91A458C-3578-4D93-8DFE-AD49F36D66A0}" type="presParOf" srcId="{B5180B07-FBDD-44A2-9653-EBE3559891FE}" destId="{94FF1630-F99B-4F2D-AEA8-A4BA36875097}" srcOrd="5" destOrd="0" presId="urn:microsoft.com/office/officeart/2005/8/layout/list1"/>
    <dgm:cxn modelId="{8032E4CD-EA77-48F5-9B18-598F22DE4DA5}" type="presParOf" srcId="{B5180B07-FBDD-44A2-9653-EBE3559891FE}" destId="{902B4ACB-8F1C-4CC5-B9D5-C5FCC7330C0A}" srcOrd="6" destOrd="0" presId="urn:microsoft.com/office/officeart/2005/8/layout/list1"/>
    <dgm:cxn modelId="{4E4CCEBE-8739-4679-A652-D1D33FC636FD}" type="presParOf" srcId="{B5180B07-FBDD-44A2-9653-EBE3559891FE}" destId="{8858DDD4-FF29-4632-998A-0222F4A8B90A}" srcOrd="7" destOrd="0" presId="urn:microsoft.com/office/officeart/2005/8/layout/list1"/>
    <dgm:cxn modelId="{A768E3BD-AEB3-4335-A83F-C3A04E418E34}" type="presParOf" srcId="{B5180B07-FBDD-44A2-9653-EBE3559891FE}" destId="{ABD61D97-62FA-4E47-B5A3-A99CC8902CD6}" srcOrd="8" destOrd="0" presId="urn:microsoft.com/office/officeart/2005/8/layout/list1"/>
    <dgm:cxn modelId="{11B2BAAB-3414-4FA9-8207-5A38338AC7ED}" type="presParOf" srcId="{ABD61D97-62FA-4E47-B5A3-A99CC8902CD6}" destId="{4FB841B5-1D9D-425A-AB8B-8CF3EA7B580D}" srcOrd="0" destOrd="0" presId="urn:microsoft.com/office/officeart/2005/8/layout/list1"/>
    <dgm:cxn modelId="{A4FF7250-F082-4B3E-A129-30997DBE4936}" type="presParOf" srcId="{ABD61D97-62FA-4E47-B5A3-A99CC8902CD6}" destId="{928BA47F-9D61-4132-B23C-8333FC836695}" srcOrd="1" destOrd="0" presId="urn:microsoft.com/office/officeart/2005/8/layout/list1"/>
    <dgm:cxn modelId="{64002D78-8AB6-43E4-8318-F472A914709E}" type="presParOf" srcId="{B5180B07-FBDD-44A2-9653-EBE3559891FE}" destId="{FB894E4D-D8E6-4D7F-9578-A11561C1C495}" srcOrd="9" destOrd="0" presId="urn:microsoft.com/office/officeart/2005/8/layout/list1"/>
    <dgm:cxn modelId="{EFA20FA9-CF79-473C-B7AE-5D93ED897EB3}" type="presParOf" srcId="{B5180B07-FBDD-44A2-9653-EBE3559891FE}" destId="{7A75C5B3-B112-470D-A5FA-A3D0A0E5B42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933B93-20CC-4D98-B7A3-2A95D8C64E04}" type="doc">
      <dgm:prSet loTypeId="urn:microsoft.com/office/officeart/2005/8/layout/arrow5" loCatId="process" qsTypeId="urn:microsoft.com/office/officeart/2005/8/quickstyle/3d4" qsCatId="3D" csTypeId="urn:microsoft.com/office/officeart/2005/8/colors/colorful2" csCatId="colorful" phldr="1"/>
      <dgm:spPr/>
      <dgm:t>
        <a:bodyPr/>
        <a:lstStyle/>
        <a:p>
          <a:endParaRPr lang="es-EC"/>
        </a:p>
      </dgm:t>
    </dgm:pt>
    <dgm:pt modelId="{91A45381-F9A5-4D5F-A0C9-33E2B4057739}">
      <dgm:prSet phldrT="[Texto]"/>
      <dgm:spPr/>
      <dgm:t>
        <a:bodyPr/>
        <a:lstStyle/>
        <a:p>
          <a:r>
            <a:rPr lang="es-EC" dirty="0">
              <a:solidFill>
                <a:schemeClr val="tx2"/>
              </a:solidFill>
            </a:rPr>
            <a:t>INTERNOS </a:t>
          </a:r>
        </a:p>
      </dgm:t>
    </dgm:pt>
    <dgm:pt modelId="{0EECE7D7-DA5A-4695-AA05-EC4EA87262A3}" type="parTrans" cxnId="{30103EB5-AEA3-499B-AC78-D574A1E10E81}">
      <dgm:prSet/>
      <dgm:spPr/>
      <dgm:t>
        <a:bodyPr/>
        <a:lstStyle/>
        <a:p>
          <a:endParaRPr lang="es-EC">
            <a:solidFill>
              <a:schemeClr val="tx2"/>
            </a:solidFill>
          </a:endParaRPr>
        </a:p>
      </dgm:t>
    </dgm:pt>
    <dgm:pt modelId="{1CDDE3A1-FA31-4B76-8E41-D18FFE9078CB}" type="sibTrans" cxnId="{30103EB5-AEA3-499B-AC78-D574A1E10E81}">
      <dgm:prSet/>
      <dgm:spPr/>
      <dgm:t>
        <a:bodyPr/>
        <a:lstStyle/>
        <a:p>
          <a:endParaRPr lang="es-EC">
            <a:solidFill>
              <a:schemeClr val="tx2"/>
            </a:solidFill>
          </a:endParaRPr>
        </a:p>
      </dgm:t>
    </dgm:pt>
    <dgm:pt modelId="{2A58C29E-5CB7-49C4-A792-F390988CDF02}">
      <dgm:prSet phldrT="[Texto]"/>
      <dgm:spPr/>
      <dgm:t>
        <a:bodyPr/>
        <a:lstStyle/>
        <a:p>
          <a:r>
            <a:rPr lang="es-EC" dirty="0">
              <a:solidFill>
                <a:schemeClr val="tx2"/>
              </a:solidFill>
            </a:rPr>
            <a:t>EXTERNOS</a:t>
          </a:r>
        </a:p>
      </dgm:t>
    </dgm:pt>
    <dgm:pt modelId="{02117DB2-3301-4101-83CE-A63A52081E5A}" type="parTrans" cxnId="{A2676439-BA9B-48DC-8C34-5095B2D87CC2}">
      <dgm:prSet/>
      <dgm:spPr/>
      <dgm:t>
        <a:bodyPr/>
        <a:lstStyle/>
        <a:p>
          <a:endParaRPr lang="es-EC">
            <a:solidFill>
              <a:schemeClr val="tx2"/>
            </a:solidFill>
          </a:endParaRPr>
        </a:p>
      </dgm:t>
    </dgm:pt>
    <dgm:pt modelId="{492A8DD9-D45E-4D03-85E3-A8356D7160D7}" type="sibTrans" cxnId="{A2676439-BA9B-48DC-8C34-5095B2D87CC2}">
      <dgm:prSet/>
      <dgm:spPr/>
      <dgm:t>
        <a:bodyPr/>
        <a:lstStyle/>
        <a:p>
          <a:endParaRPr lang="es-EC">
            <a:solidFill>
              <a:schemeClr val="tx2"/>
            </a:solidFill>
          </a:endParaRPr>
        </a:p>
      </dgm:t>
    </dgm:pt>
    <dgm:pt modelId="{04B1ADEE-3FF6-47B2-AC02-22D1E829B13B}" type="pres">
      <dgm:prSet presAssocID="{FB933B93-20CC-4D98-B7A3-2A95D8C64E04}" presName="diagram" presStyleCnt="0">
        <dgm:presLayoutVars>
          <dgm:dir/>
          <dgm:resizeHandles val="exact"/>
        </dgm:presLayoutVars>
      </dgm:prSet>
      <dgm:spPr/>
    </dgm:pt>
    <dgm:pt modelId="{3D88DE67-5DAD-43D5-B073-AE7C719D17B9}" type="pres">
      <dgm:prSet presAssocID="{91A45381-F9A5-4D5F-A0C9-33E2B4057739}" presName="arrow" presStyleLbl="node1" presStyleIdx="0" presStyleCnt="2">
        <dgm:presLayoutVars>
          <dgm:bulletEnabled val="1"/>
        </dgm:presLayoutVars>
      </dgm:prSet>
      <dgm:spPr/>
    </dgm:pt>
    <dgm:pt modelId="{8DF4F542-864D-4554-A0E9-40841C3627BB}" type="pres">
      <dgm:prSet presAssocID="{2A58C29E-5CB7-49C4-A792-F390988CDF02}" presName="arrow" presStyleLbl="node1" presStyleIdx="1" presStyleCnt="2" custRadScaleRad="277160" custRadScaleInc="-14979">
        <dgm:presLayoutVars>
          <dgm:bulletEnabled val="1"/>
        </dgm:presLayoutVars>
      </dgm:prSet>
      <dgm:spPr/>
    </dgm:pt>
  </dgm:ptLst>
  <dgm:cxnLst>
    <dgm:cxn modelId="{1D03350E-3136-40AE-B0C0-D3A9C055C64B}" type="presOf" srcId="{2A58C29E-5CB7-49C4-A792-F390988CDF02}" destId="{8DF4F542-864D-4554-A0E9-40841C3627BB}" srcOrd="0" destOrd="0" presId="urn:microsoft.com/office/officeart/2005/8/layout/arrow5"/>
    <dgm:cxn modelId="{F0D0C636-B53C-4879-88AE-339C24DCAF60}" type="presOf" srcId="{91A45381-F9A5-4D5F-A0C9-33E2B4057739}" destId="{3D88DE67-5DAD-43D5-B073-AE7C719D17B9}" srcOrd="0" destOrd="0" presId="urn:microsoft.com/office/officeart/2005/8/layout/arrow5"/>
    <dgm:cxn modelId="{A2676439-BA9B-48DC-8C34-5095B2D87CC2}" srcId="{FB933B93-20CC-4D98-B7A3-2A95D8C64E04}" destId="{2A58C29E-5CB7-49C4-A792-F390988CDF02}" srcOrd="1" destOrd="0" parTransId="{02117DB2-3301-4101-83CE-A63A52081E5A}" sibTransId="{492A8DD9-D45E-4D03-85E3-A8356D7160D7}"/>
    <dgm:cxn modelId="{5904A58E-F87E-4D12-ABFE-AD7593251F6C}" type="presOf" srcId="{FB933B93-20CC-4D98-B7A3-2A95D8C64E04}" destId="{04B1ADEE-3FF6-47B2-AC02-22D1E829B13B}" srcOrd="0" destOrd="0" presId="urn:microsoft.com/office/officeart/2005/8/layout/arrow5"/>
    <dgm:cxn modelId="{30103EB5-AEA3-499B-AC78-D574A1E10E81}" srcId="{FB933B93-20CC-4D98-B7A3-2A95D8C64E04}" destId="{91A45381-F9A5-4D5F-A0C9-33E2B4057739}" srcOrd="0" destOrd="0" parTransId="{0EECE7D7-DA5A-4695-AA05-EC4EA87262A3}" sibTransId="{1CDDE3A1-FA31-4B76-8E41-D18FFE9078CB}"/>
    <dgm:cxn modelId="{9513281F-077D-4516-99CD-6E99F81002AE}" type="presParOf" srcId="{04B1ADEE-3FF6-47B2-AC02-22D1E829B13B}" destId="{3D88DE67-5DAD-43D5-B073-AE7C719D17B9}" srcOrd="0" destOrd="0" presId="urn:microsoft.com/office/officeart/2005/8/layout/arrow5"/>
    <dgm:cxn modelId="{D03B6ED4-5555-4712-BE73-CB8D6DB5EA57}" type="presParOf" srcId="{04B1ADEE-3FF6-47B2-AC02-22D1E829B13B}" destId="{8DF4F542-864D-4554-A0E9-40841C3627BB}"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FF55B6A-9C49-48F0-8722-DFD64FF5CACB}" type="doc">
      <dgm:prSet loTypeId="urn:microsoft.com/office/officeart/2005/8/layout/vList3" loCatId="list" qsTypeId="urn:microsoft.com/office/officeart/2005/8/quickstyle/simple1" qsCatId="simple" csTypeId="urn:microsoft.com/office/officeart/2005/8/colors/accent1_1" csCatId="accent1" phldr="1"/>
      <dgm:spPr/>
    </dgm:pt>
    <dgm:pt modelId="{02FF75C4-6D89-4852-8114-5F4CEB40895C}">
      <dgm:prSet phldrT="[Texto]" custT="1"/>
      <dgm:spPr/>
      <dgm:t>
        <a:bodyPr/>
        <a:lstStyle/>
        <a:p>
          <a:r>
            <a:rPr lang="es-EC" sz="1400" dirty="0">
              <a:solidFill>
                <a:schemeClr val="tx2"/>
              </a:solidFill>
            </a:rPr>
            <a:t>Efectos positivos en motivación y rendimiento (Cohen y Bailey, 1997; Sargent &amp; Sue-Chang, 2001) </a:t>
          </a:r>
        </a:p>
      </dgm:t>
    </dgm:pt>
    <dgm:pt modelId="{559B14D0-1319-4D14-8947-C54FD146FEB5}" type="parTrans" cxnId="{EC428C48-24F5-48EB-9158-42399F22B92D}">
      <dgm:prSet/>
      <dgm:spPr/>
      <dgm:t>
        <a:bodyPr/>
        <a:lstStyle/>
        <a:p>
          <a:endParaRPr lang="es-EC" sz="1400">
            <a:solidFill>
              <a:schemeClr val="tx2"/>
            </a:solidFill>
          </a:endParaRPr>
        </a:p>
      </dgm:t>
    </dgm:pt>
    <dgm:pt modelId="{71C00C11-6463-4EBF-A371-F1A51715B8B6}" type="sibTrans" cxnId="{EC428C48-24F5-48EB-9158-42399F22B92D}">
      <dgm:prSet/>
      <dgm:spPr/>
      <dgm:t>
        <a:bodyPr/>
        <a:lstStyle/>
        <a:p>
          <a:endParaRPr lang="es-EC" sz="1400">
            <a:solidFill>
              <a:schemeClr val="tx2"/>
            </a:solidFill>
          </a:endParaRPr>
        </a:p>
      </dgm:t>
    </dgm:pt>
    <dgm:pt modelId="{4F54C17E-5E63-4C7B-B2F4-AE2E8ED961DF}">
      <dgm:prSet phldrT="[Texto]" custT="1"/>
      <dgm:spPr/>
      <dgm:t>
        <a:bodyPr/>
        <a:lstStyle/>
        <a:p>
          <a:r>
            <a:rPr lang="es-EC" sz="1400" dirty="0">
              <a:solidFill>
                <a:schemeClr val="tx2"/>
              </a:solidFill>
            </a:rPr>
            <a:t>potencia tiene efectos positivos sobre la motivación, las ganas de permanecer en el grupo y el rendimiento colectivo (Cohen y Bailey, 1997; Sargent y Sue-Chang, 2001)</a:t>
          </a:r>
        </a:p>
      </dgm:t>
    </dgm:pt>
    <dgm:pt modelId="{31A16D85-1504-4E9B-8C7A-C120354C69F9}" type="parTrans" cxnId="{5A1A5EAB-3AF4-491B-9373-DE28FEA147EA}">
      <dgm:prSet/>
      <dgm:spPr/>
      <dgm:t>
        <a:bodyPr/>
        <a:lstStyle/>
        <a:p>
          <a:endParaRPr lang="es-EC" sz="1400">
            <a:solidFill>
              <a:schemeClr val="tx2"/>
            </a:solidFill>
          </a:endParaRPr>
        </a:p>
      </dgm:t>
    </dgm:pt>
    <dgm:pt modelId="{B9A07F67-E07C-40AE-915A-691B005F6C7A}" type="sibTrans" cxnId="{5A1A5EAB-3AF4-491B-9373-DE28FEA147EA}">
      <dgm:prSet/>
      <dgm:spPr/>
      <dgm:t>
        <a:bodyPr/>
        <a:lstStyle/>
        <a:p>
          <a:endParaRPr lang="es-EC" sz="1400">
            <a:solidFill>
              <a:schemeClr val="tx2"/>
            </a:solidFill>
          </a:endParaRPr>
        </a:p>
      </dgm:t>
    </dgm:pt>
    <dgm:pt modelId="{51EB7455-F061-40A8-8904-06E2B7D31CA2}">
      <dgm:prSet phldrT="[Texto]" custT="1"/>
      <dgm:spPr/>
      <dgm:t>
        <a:bodyPr/>
        <a:lstStyle/>
        <a:p>
          <a:r>
            <a:rPr lang="es-EC" sz="1400" dirty="0">
              <a:solidFill>
                <a:schemeClr val="tx2"/>
              </a:solidFill>
            </a:rPr>
            <a:t>Lester y colaboradores. (2002) encuentran que la potencia se relaciona positivamente con la satisfacción del equipo</a:t>
          </a:r>
        </a:p>
      </dgm:t>
    </dgm:pt>
    <dgm:pt modelId="{B3225A78-16D2-4D43-906A-1066C9940166}" type="parTrans" cxnId="{887A0691-5AC9-4B5D-BE22-834B26434A6F}">
      <dgm:prSet/>
      <dgm:spPr/>
      <dgm:t>
        <a:bodyPr/>
        <a:lstStyle/>
        <a:p>
          <a:endParaRPr lang="es-EC" sz="1400">
            <a:solidFill>
              <a:schemeClr val="tx2"/>
            </a:solidFill>
          </a:endParaRPr>
        </a:p>
      </dgm:t>
    </dgm:pt>
    <dgm:pt modelId="{E4D8FC01-595F-4822-AAAD-553F70987D5A}" type="sibTrans" cxnId="{887A0691-5AC9-4B5D-BE22-834B26434A6F}">
      <dgm:prSet/>
      <dgm:spPr/>
      <dgm:t>
        <a:bodyPr/>
        <a:lstStyle/>
        <a:p>
          <a:endParaRPr lang="es-EC" sz="1400">
            <a:solidFill>
              <a:schemeClr val="tx2"/>
            </a:solidFill>
          </a:endParaRPr>
        </a:p>
      </dgm:t>
    </dgm:pt>
    <dgm:pt modelId="{AC658BF5-4E02-4915-B30D-4D5D29B67199}" type="pres">
      <dgm:prSet presAssocID="{CFF55B6A-9C49-48F0-8722-DFD64FF5CACB}" presName="linearFlow" presStyleCnt="0">
        <dgm:presLayoutVars>
          <dgm:dir/>
          <dgm:resizeHandles val="exact"/>
        </dgm:presLayoutVars>
      </dgm:prSet>
      <dgm:spPr/>
    </dgm:pt>
    <dgm:pt modelId="{7DBC605C-67BB-4606-B698-9B9C955DA077}" type="pres">
      <dgm:prSet presAssocID="{02FF75C4-6D89-4852-8114-5F4CEB40895C}" presName="composite" presStyleCnt="0"/>
      <dgm:spPr/>
    </dgm:pt>
    <dgm:pt modelId="{FB13484C-2D69-4A21-A4B4-479568F12499}" type="pres">
      <dgm:prSet presAssocID="{02FF75C4-6D89-4852-8114-5F4CEB40895C}" presName="imgShp"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1000" r="-11000"/>
          </a:stretch>
        </a:blipFill>
      </dgm:spPr>
    </dgm:pt>
    <dgm:pt modelId="{21763ADE-A682-4C26-9613-8D8524E61655}" type="pres">
      <dgm:prSet presAssocID="{02FF75C4-6D89-4852-8114-5F4CEB40895C}" presName="txShp" presStyleLbl="node1" presStyleIdx="0" presStyleCnt="3">
        <dgm:presLayoutVars>
          <dgm:bulletEnabled val="1"/>
        </dgm:presLayoutVars>
      </dgm:prSet>
      <dgm:spPr/>
    </dgm:pt>
    <dgm:pt modelId="{CBB4DBB9-DFB7-4D24-AEAA-04EBDB258F7B}" type="pres">
      <dgm:prSet presAssocID="{71C00C11-6463-4EBF-A371-F1A51715B8B6}" presName="spacing" presStyleCnt="0"/>
      <dgm:spPr/>
    </dgm:pt>
    <dgm:pt modelId="{C4E5ACFA-48C7-4702-8ED0-20E288B78FA3}" type="pres">
      <dgm:prSet presAssocID="{4F54C17E-5E63-4C7B-B2F4-AE2E8ED961DF}" presName="composite" presStyleCnt="0"/>
      <dgm:spPr/>
    </dgm:pt>
    <dgm:pt modelId="{74529D33-6FC4-4B73-AA46-638EDD2440F2}" type="pres">
      <dgm:prSet presAssocID="{4F54C17E-5E63-4C7B-B2F4-AE2E8ED961DF}" presName="imgShp"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51000" r="-51000"/>
          </a:stretch>
        </a:blipFill>
      </dgm:spPr>
    </dgm:pt>
    <dgm:pt modelId="{517F0731-2385-413F-BD68-081ABFD9C7CA}" type="pres">
      <dgm:prSet presAssocID="{4F54C17E-5E63-4C7B-B2F4-AE2E8ED961DF}" presName="txShp" presStyleLbl="node1" presStyleIdx="1" presStyleCnt="3">
        <dgm:presLayoutVars>
          <dgm:bulletEnabled val="1"/>
        </dgm:presLayoutVars>
      </dgm:prSet>
      <dgm:spPr/>
    </dgm:pt>
    <dgm:pt modelId="{0A7FA8D6-34F4-496A-AA52-AF401F30A418}" type="pres">
      <dgm:prSet presAssocID="{B9A07F67-E07C-40AE-915A-691B005F6C7A}" presName="spacing" presStyleCnt="0"/>
      <dgm:spPr/>
    </dgm:pt>
    <dgm:pt modelId="{2FC7401C-9BA1-477A-9953-DF4F9D4EF800}" type="pres">
      <dgm:prSet presAssocID="{51EB7455-F061-40A8-8904-06E2B7D31CA2}" presName="composite" presStyleCnt="0"/>
      <dgm:spPr/>
    </dgm:pt>
    <dgm:pt modelId="{408A28F1-ACCB-48D1-B9FF-D0670E3CCCDE}" type="pres">
      <dgm:prSet presAssocID="{51EB7455-F061-40A8-8904-06E2B7D31CA2}" presName="imgShp"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6000" r="-26000"/>
          </a:stretch>
        </a:blipFill>
      </dgm:spPr>
    </dgm:pt>
    <dgm:pt modelId="{4898C66B-ACB3-4260-BC1E-4233EE79FDD6}" type="pres">
      <dgm:prSet presAssocID="{51EB7455-F061-40A8-8904-06E2B7D31CA2}" presName="txShp" presStyleLbl="node1" presStyleIdx="2" presStyleCnt="3">
        <dgm:presLayoutVars>
          <dgm:bulletEnabled val="1"/>
        </dgm:presLayoutVars>
      </dgm:prSet>
      <dgm:spPr/>
    </dgm:pt>
  </dgm:ptLst>
  <dgm:cxnLst>
    <dgm:cxn modelId="{EC428C48-24F5-48EB-9158-42399F22B92D}" srcId="{CFF55B6A-9C49-48F0-8722-DFD64FF5CACB}" destId="{02FF75C4-6D89-4852-8114-5F4CEB40895C}" srcOrd="0" destOrd="0" parTransId="{559B14D0-1319-4D14-8947-C54FD146FEB5}" sibTransId="{71C00C11-6463-4EBF-A371-F1A51715B8B6}"/>
    <dgm:cxn modelId="{2DBB4E6B-9CE6-4AEA-A8BC-D57D9144F84B}" type="presOf" srcId="{51EB7455-F061-40A8-8904-06E2B7D31CA2}" destId="{4898C66B-ACB3-4260-BC1E-4233EE79FDD6}" srcOrd="0" destOrd="0" presId="urn:microsoft.com/office/officeart/2005/8/layout/vList3"/>
    <dgm:cxn modelId="{B4C49B80-7F79-4021-8406-73C937058F1A}" type="presOf" srcId="{02FF75C4-6D89-4852-8114-5F4CEB40895C}" destId="{21763ADE-A682-4C26-9613-8D8524E61655}" srcOrd="0" destOrd="0" presId="urn:microsoft.com/office/officeart/2005/8/layout/vList3"/>
    <dgm:cxn modelId="{E1263286-3D6C-4458-81C2-1D11FC78D5A3}" type="presOf" srcId="{4F54C17E-5E63-4C7B-B2F4-AE2E8ED961DF}" destId="{517F0731-2385-413F-BD68-081ABFD9C7CA}" srcOrd="0" destOrd="0" presId="urn:microsoft.com/office/officeart/2005/8/layout/vList3"/>
    <dgm:cxn modelId="{887A0691-5AC9-4B5D-BE22-834B26434A6F}" srcId="{CFF55B6A-9C49-48F0-8722-DFD64FF5CACB}" destId="{51EB7455-F061-40A8-8904-06E2B7D31CA2}" srcOrd="2" destOrd="0" parTransId="{B3225A78-16D2-4D43-906A-1066C9940166}" sibTransId="{E4D8FC01-595F-4822-AAAD-553F70987D5A}"/>
    <dgm:cxn modelId="{5A1A5EAB-3AF4-491B-9373-DE28FEA147EA}" srcId="{CFF55B6A-9C49-48F0-8722-DFD64FF5CACB}" destId="{4F54C17E-5E63-4C7B-B2F4-AE2E8ED961DF}" srcOrd="1" destOrd="0" parTransId="{31A16D85-1504-4E9B-8C7A-C120354C69F9}" sibTransId="{B9A07F67-E07C-40AE-915A-691B005F6C7A}"/>
    <dgm:cxn modelId="{F1E335E4-0DA4-42C7-85FD-AB395C18F0D6}" type="presOf" srcId="{CFF55B6A-9C49-48F0-8722-DFD64FF5CACB}" destId="{AC658BF5-4E02-4915-B30D-4D5D29B67199}" srcOrd="0" destOrd="0" presId="urn:microsoft.com/office/officeart/2005/8/layout/vList3"/>
    <dgm:cxn modelId="{7E20E958-1045-4603-8631-20C2AE9972B8}" type="presParOf" srcId="{AC658BF5-4E02-4915-B30D-4D5D29B67199}" destId="{7DBC605C-67BB-4606-B698-9B9C955DA077}" srcOrd="0" destOrd="0" presId="urn:microsoft.com/office/officeart/2005/8/layout/vList3"/>
    <dgm:cxn modelId="{5D8F36AC-D534-4890-B7AF-4C5553B28161}" type="presParOf" srcId="{7DBC605C-67BB-4606-B698-9B9C955DA077}" destId="{FB13484C-2D69-4A21-A4B4-479568F12499}" srcOrd="0" destOrd="0" presId="urn:microsoft.com/office/officeart/2005/8/layout/vList3"/>
    <dgm:cxn modelId="{5C77F1D5-D8D3-4996-A708-69CDA560A85E}" type="presParOf" srcId="{7DBC605C-67BB-4606-B698-9B9C955DA077}" destId="{21763ADE-A682-4C26-9613-8D8524E61655}" srcOrd="1" destOrd="0" presId="urn:microsoft.com/office/officeart/2005/8/layout/vList3"/>
    <dgm:cxn modelId="{E3B4D297-F5C0-4316-B9B6-F4037FEC19F0}" type="presParOf" srcId="{AC658BF5-4E02-4915-B30D-4D5D29B67199}" destId="{CBB4DBB9-DFB7-4D24-AEAA-04EBDB258F7B}" srcOrd="1" destOrd="0" presId="urn:microsoft.com/office/officeart/2005/8/layout/vList3"/>
    <dgm:cxn modelId="{991040E0-3F74-42A0-8623-95359E05A7AF}" type="presParOf" srcId="{AC658BF5-4E02-4915-B30D-4D5D29B67199}" destId="{C4E5ACFA-48C7-4702-8ED0-20E288B78FA3}" srcOrd="2" destOrd="0" presId="urn:microsoft.com/office/officeart/2005/8/layout/vList3"/>
    <dgm:cxn modelId="{A1E9C458-9D58-49FD-95D0-A363137B1C45}" type="presParOf" srcId="{C4E5ACFA-48C7-4702-8ED0-20E288B78FA3}" destId="{74529D33-6FC4-4B73-AA46-638EDD2440F2}" srcOrd="0" destOrd="0" presId="urn:microsoft.com/office/officeart/2005/8/layout/vList3"/>
    <dgm:cxn modelId="{4D10A81F-1906-40AB-A523-8F7436F98A55}" type="presParOf" srcId="{C4E5ACFA-48C7-4702-8ED0-20E288B78FA3}" destId="{517F0731-2385-413F-BD68-081ABFD9C7CA}" srcOrd="1" destOrd="0" presId="urn:microsoft.com/office/officeart/2005/8/layout/vList3"/>
    <dgm:cxn modelId="{A4374721-56FB-4F97-8224-18D8013DC32C}" type="presParOf" srcId="{AC658BF5-4E02-4915-B30D-4D5D29B67199}" destId="{0A7FA8D6-34F4-496A-AA52-AF401F30A418}" srcOrd="3" destOrd="0" presId="urn:microsoft.com/office/officeart/2005/8/layout/vList3"/>
    <dgm:cxn modelId="{0DF19A03-1190-47F1-8D36-DDE880519640}" type="presParOf" srcId="{AC658BF5-4E02-4915-B30D-4D5D29B67199}" destId="{2FC7401C-9BA1-477A-9953-DF4F9D4EF800}" srcOrd="4" destOrd="0" presId="urn:microsoft.com/office/officeart/2005/8/layout/vList3"/>
    <dgm:cxn modelId="{F10F3C81-0DAA-4735-8784-28801145771D}" type="presParOf" srcId="{2FC7401C-9BA1-477A-9953-DF4F9D4EF800}" destId="{408A28F1-ACCB-48D1-B9FF-D0670E3CCCDE}" srcOrd="0" destOrd="0" presId="urn:microsoft.com/office/officeart/2005/8/layout/vList3"/>
    <dgm:cxn modelId="{D33653C2-7085-46CD-B43A-35935804EE6A}" type="presParOf" srcId="{2FC7401C-9BA1-477A-9953-DF4F9D4EF800}" destId="{4898C66B-ACB3-4260-BC1E-4233EE79FDD6}" srcOrd="1" destOrd="0" presId="urn:microsoft.com/office/officeart/2005/8/layout/v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B95344-9BA1-441D-85D4-C8D42DC63ABE}" type="doc">
      <dgm:prSet loTypeId="urn:microsoft.com/office/officeart/2005/8/layout/vList3" loCatId="list" qsTypeId="urn:microsoft.com/office/officeart/2005/8/quickstyle/simple1" qsCatId="simple" csTypeId="urn:microsoft.com/office/officeart/2005/8/colors/accent0_2" csCatId="mainScheme" phldr="1"/>
      <dgm:spPr/>
      <dgm:t>
        <a:bodyPr/>
        <a:lstStyle/>
        <a:p>
          <a:endParaRPr lang="es-EC"/>
        </a:p>
      </dgm:t>
    </dgm:pt>
    <dgm:pt modelId="{AD93AF74-E489-4042-9C77-F3D5229BDAAC}">
      <dgm:prSet custT="1"/>
      <dgm:spPr/>
      <dgm:t>
        <a:bodyPr/>
        <a:lstStyle/>
        <a:p>
          <a:pPr algn="just"/>
          <a:r>
            <a:rPr lang="es-EC" sz="1800" b="1" i="0" dirty="0">
              <a:latin typeface="Times New Roman" panose="02020603050405020304" pitchFamily="18" charset="0"/>
              <a:cs typeface="Times New Roman" panose="02020603050405020304" pitchFamily="18" charset="0"/>
            </a:rPr>
            <a:t>“el autoconcepto de un individuo derivado de su conocimiento y aceptación por pertenecer a un determinado grupo (o grupos) social, unido al valor o significado emocional de dicha pertenencia</a:t>
          </a:r>
          <a:r>
            <a:rPr lang="es-EC" sz="1800" b="0" i="0" dirty="0">
              <a:latin typeface="Times New Roman" panose="02020603050405020304" pitchFamily="18" charset="0"/>
              <a:cs typeface="Times New Roman" panose="02020603050405020304" pitchFamily="18" charset="0"/>
            </a:rPr>
            <a:t>”.</a:t>
          </a:r>
        </a:p>
        <a:p>
          <a:pPr algn="just"/>
          <a:endParaRPr lang="es-EC" sz="1800" dirty="0">
            <a:latin typeface="Times New Roman" panose="02020603050405020304" pitchFamily="18" charset="0"/>
            <a:cs typeface="Times New Roman" panose="02020603050405020304" pitchFamily="18" charset="0"/>
          </a:endParaRPr>
        </a:p>
      </dgm:t>
    </dgm:pt>
    <dgm:pt modelId="{EC221F09-14E2-4C75-BA54-C050767D907E}" type="parTrans" cxnId="{82C16A60-BB8E-47F7-B6C1-DC039664F2F3}">
      <dgm:prSet/>
      <dgm:spPr/>
      <dgm:t>
        <a:bodyPr/>
        <a:lstStyle/>
        <a:p>
          <a:pPr algn="just"/>
          <a:endParaRPr lang="es-EC"/>
        </a:p>
      </dgm:t>
    </dgm:pt>
    <dgm:pt modelId="{C29AD93F-F18A-45FB-B62D-2781716DF023}" type="sibTrans" cxnId="{82C16A60-BB8E-47F7-B6C1-DC039664F2F3}">
      <dgm:prSet/>
      <dgm:spPr/>
      <dgm:t>
        <a:bodyPr/>
        <a:lstStyle/>
        <a:p>
          <a:pPr algn="just"/>
          <a:endParaRPr lang="es-EC"/>
        </a:p>
      </dgm:t>
    </dgm:pt>
    <dgm:pt modelId="{98198101-DFB4-4879-9E78-BDE810ED5912}">
      <dgm:prSet custT="1"/>
      <dgm:spPr/>
      <dgm:t>
        <a:bodyPr/>
        <a:lstStyle/>
        <a:p>
          <a:pPr algn="just" rtl="0"/>
          <a:r>
            <a:rPr lang="es-EC" sz="1800" dirty="0">
              <a:latin typeface="Times New Roman" panose="02020603050405020304" pitchFamily="18" charset="0"/>
              <a:cs typeface="Times New Roman" panose="02020603050405020304" pitchFamily="18" charset="0"/>
            </a:rPr>
            <a:t>Compromiso con los objetivos de la organización.</a:t>
          </a:r>
        </a:p>
      </dgm:t>
    </dgm:pt>
    <dgm:pt modelId="{01158494-F804-4304-A1D6-C1CC844E1FA1}" type="parTrans" cxnId="{FB6F2D16-FD5F-4B16-8A35-2098D00B0D5B}">
      <dgm:prSet/>
      <dgm:spPr/>
      <dgm:t>
        <a:bodyPr/>
        <a:lstStyle/>
        <a:p>
          <a:pPr algn="just"/>
          <a:endParaRPr lang="es-EC"/>
        </a:p>
      </dgm:t>
    </dgm:pt>
    <dgm:pt modelId="{B57BBE88-D22E-4E58-A88E-A10E13384220}" type="sibTrans" cxnId="{FB6F2D16-FD5F-4B16-8A35-2098D00B0D5B}">
      <dgm:prSet/>
      <dgm:spPr/>
      <dgm:t>
        <a:bodyPr/>
        <a:lstStyle/>
        <a:p>
          <a:pPr algn="just"/>
          <a:endParaRPr lang="es-EC"/>
        </a:p>
      </dgm:t>
    </dgm:pt>
    <dgm:pt modelId="{90423A0B-4EAD-44F6-B336-034E81999C83}">
      <dgm:prSet custT="1"/>
      <dgm:spPr/>
      <dgm:t>
        <a:bodyPr/>
        <a:lstStyle/>
        <a:p>
          <a:pPr algn="just" rtl="0"/>
          <a:r>
            <a:rPr lang="es-EC" sz="1800" dirty="0">
              <a:latin typeface="Times New Roman" panose="02020603050405020304" pitchFamily="18" charset="0"/>
              <a:cs typeface="Times New Roman" panose="02020603050405020304" pitchFamily="18" charset="0"/>
            </a:rPr>
            <a:t>nivel de comunicación.</a:t>
          </a:r>
        </a:p>
      </dgm:t>
    </dgm:pt>
    <dgm:pt modelId="{E481F14A-919E-48C1-A8AD-78D29A480825}" type="parTrans" cxnId="{E849BA6D-894F-4A4B-8CDF-C9A795467DB3}">
      <dgm:prSet/>
      <dgm:spPr/>
      <dgm:t>
        <a:bodyPr/>
        <a:lstStyle/>
        <a:p>
          <a:pPr algn="just"/>
          <a:endParaRPr lang="es-EC"/>
        </a:p>
      </dgm:t>
    </dgm:pt>
    <dgm:pt modelId="{D4F6CE13-F724-426E-999F-53CFD8FD62EF}" type="sibTrans" cxnId="{E849BA6D-894F-4A4B-8CDF-C9A795467DB3}">
      <dgm:prSet/>
      <dgm:spPr/>
      <dgm:t>
        <a:bodyPr/>
        <a:lstStyle/>
        <a:p>
          <a:pPr algn="just"/>
          <a:endParaRPr lang="es-EC"/>
        </a:p>
      </dgm:t>
    </dgm:pt>
    <dgm:pt modelId="{7979F894-336A-418E-AE43-83F6CCDDA55F}">
      <dgm:prSet custT="1"/>
      <dgm:spPr/>
      <dgm:t>
        <a:bodyPr/>
        <a:lstStyle/>
        <a:p>
          <a:pPr algn="just" rtl="0"/>
          <a:r>
            <a:rPr lang="es-EC" sz="1800" dirty="0">
              <a:latin typeface="Times New Roman" panose="02020603050405020304" pitchFamily="18" charset="0"/>
              <a:cs typeface="Times New Roman" panose="02020603050405020304" pitchFamily="18" charset="0"/>
            </a:rPr>
            <a:t>Predisposición a compartir información y conocimiento.</a:t>
          </a:r>
        </a:p>
      </dgm:t>
    </dgm:pt>
    <dgm:pt modelId="{9E6B20DE-B892-4D6D-805F-4CE052BD614C}" type="parTrans" cxnId="{3CAE0BE0-8140-4530-A56D-67181FB0C459}">
      <dgm:prSet/>
      <dgm:spPr/>
      <dgm:t>
        <a:bodyPr/>
        <a:lstStyle/>
        <a:p>
          <a:pPr algn="just"/>
          <a:endParaRPr lang="es-EC"/>
        </a:p>
      </dgm:t>
    </dgm:pt>
    <dgm:pt modelId="{EF913600-5902-420C-BE4E-8B2D6F395968}" type="sibTrans" cxnId="{3CAE0BE0-8140-4530-A56D-67181FB0C459}">
      <dgm:prSet/>
      <dgm:spPr/>
      <dgm:t>
        <a:bodyPr/>
        <a:lstStyle/>
        <a:p>
          <a:pPr algn="just"/>
          <a:endParaRPr lang="es-EC"/>
        </a:p>
      </dgm:t>
    </dgm:pt>
    <dgm:pt modelId="{23D981C8-B28C-4FB3-A1BA-9A7527C416A8}">
      <dgm:prSet custT="1"/>
      <dgm:spPr/>
      <dgm:t>
        <a:bodyPr/>
        <a:lstStyle/>
        <a:p>
          <a:pPr algn="just" rtl="0"/>
          <a:r>
            <a:rPr lang="es-EC" sz="1800" dirty="0">
              <a:latin typeface="Times New Roman" panose="02020603050405020304" pitchFamily="18" charset="0"/>
              <a:cs typeface="Times New Roman" panose="02020603050405020304" pitchFamily="18" charset="0"/>
            </a:rPr>
            <a:t>Ambiente laboral.</a:t>
          </a:r>
        </a:p>
      </dgm:t>
    </dgm:pt>
    <dgm:pt modelId="{ADB219EF-256C-41B2-BBB0-3C949A5D22F3}" type="sibTrans" cxnId="{9B3260BB-9149-40E9-A2CE-834CCFC8CBF9}">
      <dgm:prSet/>
      <dgm:spPr/>
      <dgm:t>
        <a:bodyPr/>
        <a:lstStyle/>
        <a:p>
          <a:pPr algn="just"/>
          <a:endParaRPr lang="es-EC"/>
        </a:p>
      </dgm:t>
    </dgm:pt>
    <dgm:pt modelId="{EFD97F5E-16B4-44E4-AEBB-75CD3A8E9696}" type="parTrans" cxnId="{9B3260BB-9149-40E9-A2CE-834CCFC8CBF9}">
      <dgm:prSet/>
      <dgm:spPr/>
      <dgm:t>
        <a:bodyPr/>
        <a:lstStyle/>
        <a:p>
          <a:pPr algn="just"/>
          <a:endParaRPr lang="es-EC"/>
        </a:p>
      </dgm:t>
    </dgm:pt>
    <dgm:pt modelId="{4477D05F-BF4D-42B8-A7E3-FD17383CD9A1}" type="pres">
      <dgm:prSet presAssocID="{33B95344-9BA1-441D-85D4-C8D42DC63ABE}" presName="linearFlow" presStyleCnt="0">
        <dgm:presLayoutVars>
          <dgm:dir/>
          <dgm:resizeHandles val="exact"/>
        </dgm:presLayoutVars>
      </dgm:prSet>
      <dgm:spPr/>
    </dgm:pt>
    <dgm:pt modelId="{4483BE30-AFD3-49DA-B98C-BF2713684313}" type="pres">
      <dgm:prSet presAssocID="{AD93AF74-E489-4042-9C77-F3D5229BDAAC}" presName="composite" presStyleCnt="0"/>
      <dgm:spPr/>
    </dgm:pt>
    <dgm:pt modelId="{5B3C7BEF-FAED-481E-ADC9-67233DA88CDE}" type="pres">
      <dgm:prSet presAssocID="{AD93AF74-E489-4042-9C77-F3D5229BDAAC}"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l="-11000" r="-11000"/>
          </a:stretch>
        </a:blipFill>
      </dgm:spPr>
    </dgm:pt>
    <dgm:pt modelId="{BD4D4E55-F5DF-4A54-9F0F-4268177A468A}" type="pres">
      <dgm:prSet presAssocID="{AD93AF74-E489-4042-9C77-F3D5229BDAAC}" presName="txShp" presStyleLbl="node1" presStyleIdx="0" presStyleCnt="1">
        <dgm:presLayoutVars>
          <dgm:bulletEnabled val="1"/>
        </dgm:presLayoutVars>
      </dgm:prSet>
      <dgm:spPr/>
    </dgm:pt>
  </dgm:ptLst>
  <dgm:cxnLst>
    <dgm:cxn modelId="{DE2F6B0D-1E5B-43F3-8FDD-317F5102B15C}" type="presOf" srcId="{33B95344-9BA1-441D-85D4-C8D42DC63ABE}" destId="{4477D05F-BF4D-42B8-A7E3-FD17383CD9A1}" srcOrd="0" destOrd="0" presId="urn:microsoft.com/office/officeart/2005/8/layout/vList3"/>
    <dgm:cxn modelId="{FB6F2D16-FD5F-4B16-8A35-2098D00B0D5B}" srcId="{AD93AF74-E489-4042-9C77-F3D5229BDAAC}" destId="{98198101-DFB4-4879-9E78-BDE810ED5912}" srcOrd="0" destOrd="0" parTransId="{01158494-F804-4304-A1D6-C1CC844E1FA1}" sibTransId="{B57BBE88-D22E-4E58-A88E-A10E13384220}"/>
    <dgm:cxn modelId="{82C16A60-BB8E-47F7-B6C1-DC039664F2F3}" srcId="{33B95344-9BA1-441D-85D4-C8D42DC63ABE}" destId="{AD93AF74-E489-4042-9C77-F3D5229BDAAC}" srcOrd="0" destOrd="0" parTransId="{EC221F09-14E2-4C75-BA54-C050767D907E}" sibTransId="{C29AD93F-F18A-45FB-B62D-2781716DF023}"/>
    <dgm:cxn modelId="{EAAA8B47-FB07-4480-9E5D-1E0EC5E157D8}" type="presOf" srcId="{23D981C8-B28C-4FB3-A1BA-9A7527C416A8}" destId="{BD4D4E55-F5DF-4A54-9F0F-4268177A468A}" srcOrd="0" destOrd="4" presId="urn:microsoft.com/office/officeart/2005/8/layout/vList3"/>
    <dgm:cxn modelId="{E849BA6D-894F-4A4B-8CDF-C9A795467DB3}" srcId="{AD93AF74-E489-4042-9C77-F3D5229BDAAC}" destId="{90423A0B-4EAD-44F6-B336-034E81999C83}" srcOrd="1" destOrd="0" parTransId="{E481F14A-919E-48C1-A8AD-78D29A480825}" sibTransId="{D4F6CE13-F724-426E-999F-53CFD8FD62EF}"/>
    <dgm:cxn modelId="{D39E2D58-7D0A-4817-8F15-7E979D25D15C}" type="presOf" srcId="{90423A0B-4EAD-44F6-B336-034E81999C83}" destId="{BD4D4E55-F5DF-4A54-9F0F-4268177A468A}" srcOrd="0" destOrd="2" presId="urn:microsoft.com/office/officeart/2005/8/layout/vList3"/>
    <dgm:cxn modelId="{645A5A7E-7BEA-4524-AD4D-0CAC00F47F96}" type="presOf" srcId="{98198101-DFB4-4879-9E78-BDE810ED5912}" destId="{BD4D4E55-F5DF-4A54-9F0F-4268177A468A}" srcOrd="0" destOrd="1" presId="urn:microsoft.com/office/officeart/2005/8/layout/vList3"/>
    <dgm:cxn modelId="{3B60518B-A006-45D0-9B62-09A0A053E644}" type="presOf" srcId="{AD93AF74-E489-4042-9C77-F3D5229BDAAC}" destId="{BD4D4E55-F5DF-4A54-9F0F-4268177A468A}" srcOrd="0" destOrd="0" presId="urn:microsoft.com/office/officeart/2005/8/layout/vList3"/>
    <dgm:cxn modelId="{9B3260BB-9149-40E9-A2CE-834CCFC8CBF9}" srcId="{AD93AF74-E489-4042-9C77-F3D5229BDAAC}" destId="{23D981C8-B28C-4FB3-A1BA-9A7527C416A8}" srcOrd="3" destOrd="0" parTransId="{EFD97F5E-16B4-44E4-AEBB-75CD3A8E9696}" sibTransId="{ADB219EF-256C-41B2-BBB0-3C949A5D22F3}"/>
    <dgm:cxn modelId="{3CAE0BE0-8140-4530-A56D-67181FB0C459}" srcId="{AD93AF74-E489-4042-9C77-F3D5229BDAAC}" destId="{7979F894-336A-418E-AE43-83F6CCDDA55F}" srcOrd="2" destOrd="0" parTransId="{9E6B20DE-B892-4D6D-805F-4CE052BD614C}" sibTransId="{EF913600-5902-420C-BE4E-8B2D6F395968}"/>
    <dgm:cxn modelId="{0EAF70F0-0840-4239-B0B7-E9AE3CB48288}" type="presOf" srcId="{7979F894-336A-418E-AE43-83F6CCDDA55F}" destId="{BD4D4E55-F5DF-4A54-9F0F-4268177A468A}" srcOrd="0" destOrd="3" presId="urn:microsoft.com/office/officeart/2005/8/layout/vList3"/>
    <dgm:cxn modelId="{E95989C2-8FE0-4CA6-BC46-E2BE1F7BB439}" type="presParOf" srcId="{4477D05F-BF4D-42B8-A7E3-FD17383CD9A1}" destId="{4483BE30-AFD3-49DA-B98C-BF2713684313}" srcOrd="0" destOrd="0" presId="urn:microsoft.com/office/officeart/2005/8/layout/vList3"/>
    <dgm:cxn modelId="{D1878078-2761-4E19-B14E-8FFE557F9476}" type="presParOf" srcId="{4483BE30-AFD3-49DA-B98C-BF2713684313}" destId="{5B3C7BEF-FAED-481E-ADC9-67233DA88CDE}" srcOrd="0" destOrd="0" presId="urn:microsoft.com/office/officeart/2005/8/layout/vList3"/>
    <dgm:cxn modelId="{91E88A58-1322-483D-8E6C-9C9F3EA9AE88}" type="presParOf" srcId="{4483BE30-AFD3-49DA-B98C-BF2713684313}" destId="{BD4D4E55-F5DF-4A54-9F0F-4268177A468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27F7FB1-62BE-48DA-8964-FAB01DF5C71D}" type="doc">
      <dgm:prSet loTypeId="urn:microsoft.com/office/officeart/2005/8/layout/vList3" loCatId="list" qsTypeId="urn:microsoft.com/office/officeart/2005/8/quickstyle/simple1" qsCatId="simple" csTypeId="urn:microsoft.com/office/officeart/2005/8/colors/accent1_1" csCatId="accent1" phldr="1"/>
      <dgm:spPr/>
      <dgm:t>
        <a:bodyPr/>
        <a:lstStyle/>
        <a:p>
          <a:endParaRPr lang="es-EC"/>
        </a:p>
      </dgm:t>
    </dgm:pt>
    <dgm:pt modelId="{55B854E5-7177-4812-9168-012D94978BD0}">
      <dgm:prSet phldrT="[Texto]" custT="1"/>
      <dgm:spPr/>
      <dgm:t>
        <a:bodyPr/>
        <a:lstStyle/>
        <a:p>
          <a:pPr algn="just"/>
          <a:r>
            <a:rPr lang="es-EC" sz="1600" dirty="0">
              <a:solidFill>
                <a:schemeClr val="tx1">
                  <a:lumMod val="25000"/>
                </a:schemeClr>
              </a:solidFill>
            </a:rPr>
            <a:t>“Suma de todas las fuerzas que actúan sobre los miembros del grupo para hacerlos permanecer en el mismo" </a:t>
          </a:r>
          <a:r>
            <a:rPr lang="es-EC" sz="1600" b="1" dirty="0">
              <a:solidFill>
                <a:schemeClr val="tx1">
                  <a:lumMod val="25000"/>
                </a:schemeClr>
              </a:solidFill>
            </a:rPr>
            <a:t>(Festinger, Schachter, &amp; Back, 1950, p. 164).</a:t>
          </a:r>
        </a:p>
      </dgm:t>
    </dgm:pt>
    <dgm:pt modelId="{6DE0140A-F5F0-45FA-BE4D-422D81B1276C}" type="parTrans" cxnId="{E8AD068F-750F-4A42-8EA5-DB2CFD04EEF6}">
      <dgm:prSet/>
      <dgm:spPr/>
      <dgm:t>
        <a:bodyPr/>
        <a:lstStyle/>
        <a:p>
          <a:pPr algn="just"/>
          <a:endParaRPr lang="es-EC" sz="1600">
            <a:solidFill>
              <a:schemeClr val="tx1">
                <a:lumMod val="25000"/>
              </a:schemeClr>
            </a:solidFill>
          </a:endParaRPr>
        </a:p>
      </dgm:t>
    </dgm:pt>
    <dgm:pt modelId="{2A8D3454-38A8-4E96-A563-57D025685E56}" type="sibTrans" cxnId="{E8AD068F-750F-4A42-8EA5-DB2CFD04EEF6}">
      <dgm:prSet/>
      <dgm:spPr/>
      <dgm:t>
        <a:bodyPr/>
        <a:lstStyle/>
        <a:p>
          <a:pPr algn="just"/>
          <a:endParaRPr lang="es-EC" sz="1600">
            <a:solidFill>
              <a:schemeClr val="tx1">
                <a:lumMod val="25000"/>
              </a:schemeClr>
            </a:solidFill>
          </a:endParaRPr>
        </a:p>
      </dgm:t>
    </dgm:pt>
    <dgm:pt modelId="{8FA88232-9DC8-4C1F-AD8C-018D81440956}">
      <dgm:prSet phldrT="[Texto]" custT="1"/>
      <dgm:spPr/>
      <dgm:t>
        <a:bodyPr/>
        <a:lstStyle/>
        <a:p>
          <a:pPr algn="just"/>
          <a:r>
            <a:rPr lang="es-EC" sz="1600" dirty="0">
              <a:solidFill>
                <a:schemeClr val="tx1">
                  <a:lumMod val="25000"/>
                </a:schemeClr>
              </a:solidFill>
            </a:rPr>
            <a:t>“la resistencia del grupo ante fuerzas externas” </a:t>
          </a:r>
          <a:r>
            <a:rPr lang="es-EC" sz="1600" b="1" dirty="0">
              <a:solidFill>
                <a:schemeClr val="tx1">
                  <a:lumMod val="25000"/>
                </a:schemeClr>
              </a:solidFill>
            </a:rPr>
            <a:t>(Gross &amp; Martin, 1952, p. 553).</a:t>
          </a:r>
        </a:p>
      </dgm:t>
    </dgm:pt>
    <dgm:pt modelId="{3FA3E004-BDD7-4800-A219-2DAC472EFD3D}" type="parTrans" cxnId="{E7B9FBF4-0947-4D82-861F-BD499A06A62D}">
      <dgm:prSet/>
      <dgm:spPr/>
      <dgm:t>
        <a:bodyPr/>
        <a:lstStyle/>
        <a:p>
          <a:pPr algn="just"/>
          <a:endParaRPr lang="es-EC" sz="1600">
            <a:solidFill>
              <a:schemeClr val="tx1">
                <a:lumMod val="25000"/>
              </a:schemeClr>
            </a:solidFill>
          </a:endParaRPr>
        </a:p>
      </dgm:t>
    </dgm:pt>
    <dgm:pt modelId="{604E009D-2269-45FC-B183-A50CF5BBF2F7}" type="sibTrans" cxnId="{E7B9FBF4-0947-4D82-861F-BD499A06A62D}">
      <dgm:prSet/>
      <dgm:spPr/>
      <dgm:t>
        <a:bodyPr/>
        <a:lstStyle/>
        <a:p>
          <a:pPr algn="just"/>
          <a:endParaRPr lang="es-EC" sz="1600">
            <a:solidFill>
              <a:schemeClr val="tx1">
                <a:lumMod val="25000"/>
              </a:schemeClr>
            </a:solidFill>
          </a:endParaRPr>
        </a:p>
      </dgm:t>
    </dgm:pt>
    <dgm:pt modelId="{4974E934-09FB-4F22-9A33-759A90793C92}">
      <dgm:prSet phldrT="[Texto]" custT="1"/>
      <dgm:spPr/>
      <dgm:t>
        <a:bodyPr/>
        <a:lstStyle/>
        <a:p>
          <a:pPr algn="just"/>
          <a:r>
            <a:rPr lang="es-EC" sz="1600" dirty="0">
              <a:solidFill>
                <a:schemeClr val="tx1">
                  <a:lumMod val="25000"/>
                </a:schemeClr>
              </a:solidFill>
            </a:rPr>
            <a:t>“Un proceso grupal que refleja la tendencia del grupo a mantenerse y permanecer unido en búsqueda de los objetivos” </a:t>
          </a:r>
          <a:r>
            <a:rPr lang="es-EC" sz="1600" b="1" dirty="0">
              <a:solidFill>
                <a:schemeClr val="tx1">
                  <a:lumMod val="25000"/>
                </a:schemeClr>
              </a:solidFill>
            </a:rPr>
            <a:t>(Carron,2000).</a:t>
          </a:r>
        </a:p>
      </dgm:t>
    </dgm:pt>
    <dgm:pt modelId="{8410BD15-F28E-424D-BB1A-95DD30F2BCD9}" type="parTrans" cxnId="{9FD7C934-4FF1-43B3-BD3F-A3C9ABF27856}">
      <dgm:prSet/>
      <dgm:spPr/>
      <dgm:t>
        <a:bodyPr/>
        <a:lstStyle/>
        <a:p>
          <a:pPr algn="just"/>
          <a:endParaRPr lang="es-EC"/>
        </a:p>
      </dgm:t>
    </dgm:pt>
    <dgm:pt modelId="{772BC8F1-6DE0-47D7-93ED-7E17EA162172}" type="sibTrans" cxnId="{9FD7C934-4FF1-43B3-BD3F-A3C9ABF27856}">
      <dgm:prSet/>
      <dgm:spPr/>
      <dgm:t>
        <a:bodyPr/>
        <a:lstStyle/>
        <a:p>
          <a:pPr algn="just"/>
          <a:endParaRPr lang="es-EC"/>
        </a:p>
      </dgm:t>
    </dgm:pt>
    <dgm:pt modelId="{5B839326-8E0B-409E-9407-42160EE2858E}" type="pres">
      <dgm:prSet presAssocID="{C27F7FB1-62BE-48DA-8964-FAB01DF5C71D}" presName="linearFlow" presStyleCnt="0">
        <dgm:presLayoutVars>
          <dgm:dir/>
          <dgm:resizeHandles val="exact"/>
        </dgm:presLayoutVars>
      </dgm:prSet>
      <dgm:spPr/>
    </dgm:pt>
    <dgm:pt modelId="{43EB77AE-AA33-49A2-BBEF-CBBD4B450653}" type="pres">
      <dgm:prSet presAssocID="{55B854E5-7177-4812-9168-012D94978BD0}" presName="composite" presStyleCnt="0"/>
      <dgm:spPr/>
    </dgm:pt>
    <dgm:pt modelId="{D3D41532-2617-4C83-8163-6FA63C9202F5}" type="pres">
      <dgm:prSet presAssocID="{55B854E5-7177-4812-9168-012D94978BD0}"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C0882AC0-444C-4046-886F-9467D8493FA4}" type="pres">
      <dgm:prSet presAssocID="{55B854E5-7177-4812-9168-012D94978BD0}" presName="txShp" presStyleLbl="node1" presStyleIdx="0" presStyleCnt="3">
        <dgm:presLayoutVars>
          <dgm:bulletEnabled val="1"/>
        </dgm:presLayoutVars>
      </dgm:prSet>
      <dgm:spPr/>
    </dgm:pt>
    <dgm:pt modelId="{A5CF2105-E59F-4D37-93B5-F2B2CE823EC1}" type="pres">
      <dgm:prSet presAssocID="{2A8D3454-38A8-4E96-A563-57D025685E56}" presName="spacing" presStyleCnt="0"/>
      <dgm:spPr/>
    </dgm:pt>
    <dgm:pt modelId="{8D4B0449-9C16-49DD-BB50-68FA4DF5FEF0}" type="pres">
      <dgm:prSet presAssocID="{8FA88232-9DC8-4C1F-AD8C-018D81440956}" presName="composite" presStyleCnt="0"/>
      <dgm:spPr/>
    </dgm:pt>
    <dgm:pt modelId="{12A0B7DC-DCB1-4291-B747-1631352EF9D6}" type="pres">
      <dgm:prSet presAssocID="{8FA88232-9DC8-4C1F-AD8C-018D81440956}" presName="imgShp" presStyleLbl="fgImgPlace1" presStyleIdx="1"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572848E4-17C3-4683-92A6-D4CF395BBCA8}" type="pres">
      <dgm:prSet presAssocID="{8FA88232-9DC8-4C1F-AD8C-018D81440956}" presName="txShp" presStyleLbl="node1" presStyleIdx="1" presStyleCnt="3">
        <dgm:presLayoutVars>
          <dgm:bulletEnabled val="1"/>
        </dgm:presLayoutVars>
      </dgm:prSet>
      <dgm:spPr/>
    </dgm:pt>
    <dgm:pt modelId="{A8F3D7EB-9E0B-41E1-9F75-DFB4F6755D9B}" type="pres">
      <dgm:prSet presAssocID="{604E009D-2269-45FC-B183-A50CF5BBF2F7}" presName="spacing" presStyleCnt="0"/>
      <dgm:spPr/>
    </dgm:pt>
    <dgm:pt modelId="{5DFB4924-FAC0-4B61-8152-79279B457AED}" type="pres">
      <dgm:prSet presAssocID="{4974E934-09FB-4F22-9A33-759A90793C92}" presName="composite" presStyleCnt="0"/>
      <dgm:spPr/>
    </dgm:pt>
    <dgm:pt modelId="{711A5806-BE0E-4A87-8C2C-459FE89180D6}" type="pres">
      <dgm:prSet presAssocID="{4974E934-09FB-4F22-9A33-759A90793C92}" presName="imgShp" presStyleLbl="fgImgPlace1" presStyleIdx="2"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76E938AB-12E5-48EA-9A71-994AA6110A97}" type="pres">
      <dgm:prSet presAssocID="{4974E934-09FB-4F22-9A33-759A90793C92}" presName="txShp" presStyleLbl="node1" presStyleIdx="2" presStyleCnt="3">
        <dgm:presLayoutVars>
          <dgm:bulletEnabled val="1"/>
        </dgm:presLayoutVars>
      </dgm:prSet>
      <dgm:spPr/>
    </dgm:pt>
  </dgm:ptLst>
  <dgm:cxnLst>
    <dgm:cxn modelId="{9FD7C934-4FF1-43B3-BD3F-A3C9ABF27856}" srcId="{C27F7FB1-62BE-48DA-8964-FAB01DF5C71D}" destId="{4974E934-09FB-4F22-9A33-759A90793C92}" srcOrd="2" destOrd="0" parTransId="{8410BD15-F28E-424D-BB1A-95DD30F2BCD9}" sibTransId="{772BC8F1-6DE0-47D7-93ED-7E17EA162172}"/>
    <dgm:cxn modelId="{C0AF4C60-A576-43B8-85FC-185D1ED28A58}" type="presOf" srcId="{C27F7FB1-62BE-48DA-8964-FAB01DF5C71D}" destId="{5B839326-8E0B-409E-9407-42160EE2858E}" srcOrd="0" destOrd="0" presId="urn:microsoft.com/office/officeart/2005/8/layout/vList3"/>
    <dgm:cxn modelId="{3065AA64-F0C4-49F2-A291-089D2054DCE5}" type="presOf" srcId="{8FA88232-9DC8-4C1F-AD8C-018D81440956}" destId="{572848E4-17C3-4683-92A6-D4CF395BBCA8}" srcOrd="0" destOrd="0" presId="urn:microsoft.com/office/officeart/2005/8/layout/vList3"/>
    <dgm:cxn modelId="{E8AD068F-750F-4A42-8EA5-DB2CFD04EEF6}" srcId="{C27F7FB1-62BE-48DA-8964-FAB01DF5C71D}" destId="{55B854E5-7177-4812-9168-012D94978BD0}" srcOrd="0" destOrd="0" parTransId="{6DE0140A-F5F0-45FA-BE4D-422D81B1276C}" sibTransId="{2A8D3454-38A8-4E96-A563-57D025685E56}"/>
    <dgm:cxn modelId="{CEAA989C-F0E0-4C55-8BBC-E29532FF99A5}" type="presOf" srcId="{4974E934-09FB-4F22-9A33-759A90793C92}" destId="{76E938AB-12E5-48EA-9A71-994AA6110A97}" srcOrd="0" destOrd="0" presId="urn:microsoft.com/office/officeart/2005/8/layout/vList3"/>
    <dgm:cxn modelId="{68C400A4-483A-4CE7-9F3E-ADB9438F4373}" type="presOf" srcId="{55B854E5-7177-4812-9168-012D94978BD0}" destId="{C0882AC0-444C-4046-886F-9467D8493FA4}" srcOrd="0" destOrd="0" presId="urn:microsoft.com/office/officeart/2005/8/layout/vList3"/>
    <dgm:cxn modelId="{E7B9FBF4-0947-4D82-861F-BD499A06A62D}" srcId="{C27F7FB1-62BE-48DA-8964-FAB01DF5C71D}" destId="{8FA88232-9DC8-4C1F-AD8C-018D81440956}" srcOrd="1" destOrd="0" parTransId="{3FA3E004-BDD7-4800-A219-2DAC472EFD3D}" sibTransId="{604E009D-2269-45FC-B183-A50CF5BBF2F7}"/>
    <dgm:cxn modelId="{658A03AC-FEB1-4C66-B66A-FD340633B3E2}" type="presParOf" srcId="{5B839326-8E0B-409E-9407-42160EE2858E}" destId="{43EB77AE-AA33-49A2-BBEF-CBBD4B450653}" srcOrd="0" destOrd="0" presId="urn:microsoft.com/office/officeart/2005/8/layout/vList3"/>
    <dgm:cxn modelId="{F57A0ADA-5C5A-4437-A5BC-DC760DAA0018}" type="presParOf" srcId="{43EB77AE-AA33-49A2-BBEF-CBBD4B450653}" destId="{D3D41532-2617-4C83-8163-6FA63C9202F5}" srcOrd="0" destOrd="0" presId="urn:microsoft.com/office/officeart/2005/8/layout/vList3"/>
    <dgm:cxn modelId="{FB4D4EB7-9CCA-41FA-B938-30374B741CAD}" type="presParOf" srcId="{43EB77AE-AA33-49A2-BBEF-CBBD4B450653}" destId="{C0882AC0-444C-4046-886F-9467D8493FA4}" srcOrd="1" destOrd="0" presId="urn:microsoft.com/office/officeart/2005/8/layout/vList3"/>
    <dgm:cxn modelId="{B29B4BE6-0FDB-4488-B867-9D6D18A0712C}" type="presParOf" srcId="{5B839326-8E0B-409E-9407-42160EE2858E}" destId="{A5CF2105-E59F-4D37-93B5-F2B2CE823EC1}" srcOrd="1" destOrd="0" presId="urn:microsoft.com/office/officeart/2005/8/layout/vList3"/>
    <dgm:cxn modelId="{20E81640-7B68-4A57-8E1D-AD682DD7C8E2}" type="presParOf" srcId="{5B839326-8E0B-409E-9407-42160EE2858E}" destId="{8D4B0449-9C16-49DD-BB50-68FA4DF5FEF0}" srcOrd="2" destOrd="0" presId="urn:microsoft.com/office/officeart/2005/8/layout/vList3"/>
    <dgm:cxn modelId="{5EE4A30D-999A-428E-9D37-9B6EC63D8028}" type="presParOf" srcId="{8D4B0449-9C16-49DD-BB50-68FA4DF5FEF0}" destId="{12A0B7DC-DCB1-4291-B747-1631352EF9D6}" srcOrd="0" destOrd="0" presId="urn:microsoft.com/office/officeart/2005/8/layout/vList3"/>
    <dgm:cxn modelId="{F6911CD3-6A5E-4DC2-A4EA-6D84A37EA306}" type="presParOf" srcId="{8D4B0449-9C16-49DD-BB50-68FA4DF5FEF0}" destId="{572848E4-17C3-4683-92A6-D4CF395BBCA8}" srcOrd="1" destOrd="0" presId="urn:microsoft.com/office/officeart/2005/8/layout/vList3"/>
    <dgm:cxn modelId="{36847BA7-368F-46C7-B9C4-FB85B95182EA}" type="presParOf" srcId="{5B839326-8E0B-409E-9407-42160EE2858E}" destId="{A8F3D7EB-9E0B-41E1-9F75-DFB4F6755D9B}" srcOrd="3" destOrd="0" presId="urn:microsoft.com/office/officeart/2005/8/layout/vList3"/>
    <dgm:cxn modelId="{49029A35-30A3-47B5-9598-80097B5D96A9}" type="presParOf" srcId="{5B839326-8E0B-409E-9407-42160EE2858E}" destId="{5DFB4924-FAC0-4B61-8152-79279B457AED}" srcOrd="4" destOrd="0" presId="urn:microsoft.com/office/officeart/2005/8/layout/vList3"/>
    <dgm:cxn modelId="{DD398C41-F690-4C5B-B2BF-F457870CB292}" type="presParOf" srcId="{5DFB4924-FAC0-4B61-8152-79279B457AED}" destId="{711A5806-BE0E-4A87-8C2C-459FE89180D6}" srcOrd="0" destOrd="0" presId="urn:microsoft.com/office/officeart/2005/8/layout/vList3"/>
    <dgm:cxn modelId="{82AC2183-C78A-49E1-9445-816D64E05E5E}" type="presParOf" srcId="{5DFB4924-FAC0-4B61-8152-79279B457AED}" destId="{76E938AB-12E5-48EA-9A71-994AA6110A97}"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D900C71-C46F-4A0F-92A3-5F1AE1FB3BC9}" type="doc">
      <dgm:prSet loTypeId="urn:microsoft.com/office/officeart/2005/8/layout/hierarchy4" loCatId="list" qsTypeId="urn:microsoft.com/office/officeart/2005/8/quickstyle/3d2" qsCatId="3D" csTypeId="urn:microsoft.com/office/officeart/2005/8/colors/accent2_3" csCatId="accent2" phldr="1"/>
      <dgm:spPr/>
      <dgm:t>
        <a:bodyPr/>
        <a:lstStyle/>
        <a:p>
          <a:endParaRPr lang="es-EC"/>
        </a:p>
      </dgm:t>
    </dgm:pt>
    <dgm:pt modelId="{1C3567A7-4487-486D-BCBC-80463E3BDDDD}">
      <dgm:prSet phldrT="[Texto]"/>
      <dgm:spPr/>
      <dgm:t>
        <a:bodyPr/>
        <a:lstStyle/>
        <a:p>
          <a:r>
            <a:rPr lang="es-EC" b="1" dirty="0"/>
            <a:t>La atracción interpersonal</a:t>
          </a:r>
          <a:endParaRPr lang="es-EC" dirty="0"/>
        </a:p>
      </dgm:t>
    </dgm:pt>
    <dgm:pt modelId="{F38AB974-8084-4692-8443-A39F43C0A2B0}" type="parTrans" cxnId="{E8501B64-2B25-4A51-9249-8617FA2258F9}">
      <dgm:prSet/>
      <dgm:spPr/>
      <dgm:t>
        <a:bodyPr/>
        <a:lstStyle/>
        <a:p>
          <a:endParaRPr lang="es-EC">
            <a:solidFill>
              <a:schemeClr val="tx1">
                <a:lumMod val="25000"/>
              </a:schemeClr>
            </a:solidFill>
          </a:endParaRPr>
        </a:p>
      </dgm:t>
    </dgm:pt>
    <dgm:pt modelId="{C853F16D-5B14-420E-B5CB-014A9E034FB4}" type="sibTrans" cxnId="{E8501B64-2B25-4A51-9249-8617FA2258F9}">
      <dgm:prSet/>
      <dgm:spPr/>
      <dgm:t>
        <a:bodyPr/>
        <a:lstStyle/>
        <a:p>
          <a:endParaRPr lang="es-EC">
            <a:solidFill>
              <a:schemeClr val="tx1">
                <a:lumMod val="25000"/>
              </a:schemeClr>
            </a:solidFill>
          </a:endParaRPr>
        </a:p>
      </dgm:t>
    </dgm:pt>
    <dgm:pt modelId="{918AC67E-E91B-450C-B9E7-36B5871C5BCC}">
      <dgm:prSet phldrT="[Texto]"/>
      <dgm:spPr/>
      <dgm:t>
        <a:bodyPr/>
        <a:lstStyle/>
        <a:p>
          <a:r>
            <a:rPr lang="es-EC" b="1" dirty="0"/>
            <a:t>La atracción hacia las actividades</a:t>
          </a:r>
          <a:endParaRPr lang="es-EC" dirty="0"/>
        </a:p>
      </dgm:t>
    </dgm:pt>
    <dgm:pt modelId="{FFCF076D-A0DE-44E8-9F42-586AD571B6B7}" type="parTrans" cxnId="{64D51718-F57D-425D-B5AF-AC36EB61EA6E}">
      <dgm:prSet/>
      <dgm:spPr/>
      <dgm:t>
        <a:bodyPr/>
        <a:lstStyle/>
        <a:p>
          <a:endParaRPr lang="es-EC">
            <a:solidFill>
              <a:schemeClr val="tx1">
                <a:lumMod val="25000"/>
              </a:schemeClr>
            </a:solidFill>
          </a:endParaRPr>
        </a:p>
      </dgm:t>
    </dgm:pt>
    <dgm:pt modelId="{1032E344-4425-4657-B2F6-1F94DF11915D}" type="sibTrans" cxnId="{64D51718-F57D-425D-B5AF-AC36EB61EA6E}">
      <dgm:prSet/>
      <dgm:spPr/>
      <dgm:t>
        <a:bodyPr/>
        <a:lstStyle/>
        <a:p>
          <a:endParaRPr lang="es-EC">
            <a:solidFill>
              <a:schemeClr val="tx1">
                <a:lumMod val="25000"/>
              </a:schemeClr>
            </a:solidFill>
          </a:endParaRPr>
        </a:p>
      </dgm:t>
    </dgm:pt>
    <dgm:pt modelId="{10F331E8-52D1-4235-9A22-2533908CFD40}">
      <dgm:prSet phldrT="[Texto]"/>
      <dgm:spPr/>
      <dgm:t>
        <a:bodyPr/>
        <a:lstStyle/>
        <a:p>
          <a:r>
            <a:rPr lang="es-EC" b="1"/>
            <a:t>La atracción hacia los objetivos</a:t>
          </a:r>
          <a:endParaRPr lang="es-EC" dirty="0"/>
        </a:p>
      </dgm:t>
    </dgm:pt>
    <dgm:pt modelId="{ECFCA061-A2EA-48C8-90C3-33E9B1636527}" type="parTrans" cxnId="{68B74B58-74BA-4557-8EEA-7AC6AFAB917F}">
      <dgm:prSet/>
      <dgm:spPr/>
      <dgm:t>
        <a:bodyPr/>
        <a:lstStyle/>
        <a:p>
          <a:endParaRPr lang="es-EC">
            <a:solidFill>
              <a:schemeClr val="tx1">
                <a:lumMod val="25000"/>
              </a:schemeClr>
            </a:solidFill>
          </a:endParaRPr>
        </a:p>
      </dgm:t>
    </dgm:pt>
    <dgm:pt modelId="{39BC7F1C-B73E-46E0-959D-7B7BA7E2A9DC}" type="sibTrans" cxnId="{68B74B58-74BA-4557-8EEA-7AC6AFAB917F}">
      <dgm:prSet/>
      <dgm:spPr/>
      <dgm:t>
        <a:bodyPr/>
        <a:lstStyle/>
        <a:p>
          <a:endParaRPr lang="es-EC">
            <a:solidFill>
              <a:schemeClr val="tx1">
                <a:lumMod val="25000"/>
              </a:schemeClr>
            </a:solidFill>
          </a:endParaRPr>
        </a:p>
      </dgm:t>
    </dgm:pt>
    <dgm:pt modelId="{9DE747CD-62FA-4433-97C7-68D2EED9839B}">
      <dgm:prSet/>
      <dgm:spPr/>
      <dgm:t>
        <a:bodyPr/>
        <a:lstStyle/>
        <a:p>
          <a:r>
            <a:rPr lang="es-EC" b="1" dirty="0"/>
            <a:t>La atracción de pertenecía al grupo</a:t>
          </a:r>
          <a:endParaRPr lang="es-EC" dirty="0"/>
        </a:p>
      </dgm:t>
    </dgm:pt>
    <dgm:pt modelId="{F40CAA44-7649-45E1-872C-02399E50C7AE}" type="parTrans" cxnId="{0E4E7F45-2AE6-4936-AF7F-E6A0C8F2D085}">
      <dgm:prSet/>
      <dgm:spPr/>
      <dgm:t>
        <a:bodyPr/>
        <a:lstStyle/>
        <a:p>
          <a:endParaRPr lang="es-EC">
            <a:solidFill>
              <a:schemeClr val="tx1">
                <a:lumMod val="25000"/>
              </a:schemeClr>
            </a:solidFill>
          </a:endParaRPr>
        </a:p>
      </dgm:t>
    </dgm:pt>
    <dgm:pt modelId="{42F69029-F112-4D04-9698-5B7028F4065D}" type="sibTrans" cxnId="{0E4E7F45-2AE6-4936-AF7F-E6A0C8F2D085}">
      <dgm:prSet/>
      <dgm:spPr/>
      <dgm:t>
        <a:bodyPr/>
        <a:lstStyle/>
        <a:p>
          <a:endParaRPr lang="es-EC">
            <a:solidFill>
              <a:schemeClr val="tx1">
                <a:lumMod val="25000"/>
              </a:schemeClr>
            </a:solidFill>
          </a:endParaRPr>
        </a:p>
      </dgm:t>
    </dgm:pt>
    <dgm:pt modelId="{43B976BF-8D45-4A5F-B3A3-EE74ED2A2A25}" type="pres">
      <dgm:prSet presAssocID="{ED900C71-C46F-4A0F-92A3-5F1AE1FB3BC9}" presName="Name0" presStyleCnt="0">
        <dgm:presLayoutVars>
          <dgm:chPref val="1"/>
          <dgm:dir/>
          <dgm:animOne val="branch"/>
          <dgm:animLvl val="lvl"/>
          <dgm:resizeHandles/>
        </dgm:presLayoutVars>
      </dgm:prSet>
      <dgm:spPr/>
    </dgm:pt>
    <dgm:pt modelId="{7BD16084-695A-4E8C-8D88-99E2A41AEE2E}" type="pres">
      <dgm:prSet presAssocID="{1C3567A7-4487-486D-BCBC-80463E3BDDDD}" presName="vertOne" presStyleCnt="0"/>
      <dgm:spPr/>
    </dgm:pt>
    <dgm:pt modelId="{B8C2E94B-F210-4149-9F35-2029DCD79974}" type="pres">
      <dgm:prSet presAssocID="{1C3567A7-4487-486D-BCBC-80463E3BDDDD}" presName="txOne" presStyleLbl="node0" presStyleIdx="0" presStyleCnt="4">
        <dgm:presLayoutVars>
          <dgm:chPref val="3"/>
        </dgm:presLayoutVars>
      </dgm:prSet>
      <dgm:spPr/>
    </dgm:pt>
    <dgm:pt modelId="{45598B06-498C-4F97-8A52-7D3AE1E16A9F}" type="pres">
      <dgm:prSet presAssocID="{1C3567A7-4487-486D-BCBC-80463E3BDDDD}" presName="horzOne" presStyleCnt="0"/>
      <dgm:spPr/>
    </dgm:pt>
    <dgm:pt modelId="{245E13AE-5F36-4009-8875-6520F3B43CB7}" type="pres">
      <dgm:prSet presAssocID="{C853F16D-5B14-420E-B5CB-014A9E034FB4}" presName="sibSpaceOne" presStyleCnt="0"/>
      <dgm:spPr/>
    </dgm:pt>
    <dgm:pt modelId="{6549CADA-B231-4E66-8040-4996FE4E320E}" type="pres">
      <dgm:prSet presAssocID="{918AC67E-E91B-450C-B9E7-36B5871C5BCC}" presName="vertOne" presStyleCnt="0"/>
      <dgm:spPr/>
    </dgm:pt>
    <dgm:pt modelId="{8AA3B316-9954-4072-BA08-2D9C4CC4FB55}" type="pres">
      <dgm:prSet presAssocID="{918AC67E-E91B-450C-B9E7-36B5871C5BCC}" presName="txOne" presStyleLbl="node0" presStyleIdx="1" presStyleCnt="4">
        <dgm:presLayoutVars>
          <dgm:chPref val="3"/>
        </dgm:presLayoutVars>
      </dgm:prSet>
      <dgm:spPr/>
    </dgm:pt>
    <dgm:pt modelId="{E01C4D77-7C3F-4612-B932-1169F8823F33}" type="pres">
      <dgm:prSet presAssocID="{918AC67E-E91B-450C-B9E7-36B5871C5BCC}" presName="horzOne" presStyleCnt="0"/>
      <dgm:spPr/>
    </dgm:pt>
    <dgm:pt modelId="{EED7CEB7-4AA7-4CF1-86C3-17D321ABC1A6}" type="pres">
      <dgm:prSet presAssocID="{1032E344-4425-4657-B2F6-1F94DF11915D}" presName="sibSpaceOne" presStyleCnt="0"/>
      <dgm:spPr/>
    </dgm:pt>
    <dgm:pt modelId="{D4202D5B-58FC-433D-82C3-F0703A1A0890}" type="pres">
      <dgm:prSet presAssocID="{9DE747CD-62FA-4433-97C7-68D2EED9839B}" presName="vertOne" presStyleCnt="0"/>
      <dgm:spPr/>
    </dgm:pt>
    <dgm:pt modelId="{21E538C7-4C60-4CC1-8247-F535A15AA874}" type="pres">
      <dgm:prSet presAssocID="{9DE747CD-62FA-4433-97C7-68D2EED9839B}" presName="txOne" presStyleLbl="node0" presStyleIdx="2" presStyleCnt="4">
        <dgm:presLayoutVars>
          <dgm:chPref val="3"/>
        </dgm:presLayoutVars>
      </dgm:prSet>
      <dgm:spPr/>
    </dgm:pt>
    <dgm:pt modelId="{B545AF8C-7619-4A92-AC36-8843CB191504}" type="pres">
      <dgm:prSet presAssocID="{9DE747CD-62FA-4433-97C7-68D2EED9839B}" presName="horzOne" presStyleCnt="0"/>
      <dgm:spPr/>
    </dgm:pt>
    <dgm:pt modelId="{693878B9-D7C5-42D7-BC7A-4563B59AB74E}" type="pres">
      <dgm:prSet presAssocID="{42F69029-F112-4D04-9698-5B7028F4065D}" presName="sibSpaceOne" presStyleCnt="0"/>
      <dgm:spPr/>
    </dgm:pt>
    <dgm:pt modelId="{20FB2D77-F68F-43E5-AF3C-F8A81273B2BF}" type="pres">
      <dgm:prSet presAssocID="{10F331E8-52D1-4235-9A22-2533908CFD40}" presName="vertOne" presStyleCnt="0"/>
      <dgm:spPr/>
    </dgm:pt>
    <dgm:pt modelId="{49BAC3EE-5116-49E2-9414-80919763A414}" type="pres">
      <dgm:prSet presAssocID="{10F331E8-52D1-4235-9A22-2533908CFD40}" presName="txOne" presStyleLbl="node0" presStyleIdx="3" presStyleCnt="4">
        <dgm:presLayoutVars>
          <dgm:chPref val="3"/>
        </dgm:presLayoutVars>
      </dgm:prSet>
      <dgm:spPr/>
    </dgm:pt>
    <dgm:pt modelId="{1A2DEDDE-F2A8-4E76-96D1-6F41757A26B4}" type="pres">
      <dgm:prSet presAssocID="{10F331E8-52D1-4235-9A22-2533908CFD40}" presName="horzOne" presStyleCnt="0"/>
      <dgm:spPr/>
    </dgm:pt>
  </dgm:ptLst>
  <dgm:cxnLst>
    <dgm:cxn modelId="{64D51718-F57D-425D-B5AF-AC36EB61EA6E}" srcId="{ED900C71-C46F-4A0F-92A3-5F1AE1FB3BC9}" destId="{918AC67E-E91B-450C-B9E7-36B5871C5BCC}" srcOrd="1" destOrd="0" parTransId="{FFCF076D-A0DE-44E8-9F42-586AD571B6B7}" sibTransId="{1032E344-4425-4657-B2F6-1F94DF11915D}"/>
    <dgm:cxn modelId="{27468B18-BA9D-492C-8843-4F8BFFB8E5AC}" type="presOf" srcId="{918AC67E-E91B-450C-B9E7-36B5871C5BCC}" destId="{8AA3B316-9954-4072-BA08-2D9C4CC4FB55}" srcOrd="0" destOrd="0" presId="urn:microsoft.com/office/officeart/2005/8/layout/hierarchy4"/>
    <dgm:cxn modelId="{B5964441-51AA-4D03-8EFA-B3A53DA8B1F4}" type="presOf" srcId="{ED900C71-C46F-4A0F-92A3-5F1AE1FB3BC9}" destId="{43B976BF-8D45-4A5F-B3A3-EE74ED2A2A25}" srcOrd="0" destOrd="0" presId="urn:microsoft.com/office/officeart/2005/8/layout/hierarchy4"/>
    <dgm:cxn modelId="{E8501B64-2B25-4A51-9249-8617FA2258F9}" srcId="{ED900C71-C46F-4A0F-92A3-5F1AE1FB3BC9}" destId="{1C3567A7-4487-486D-BCBC-80463E3BDDDD}" srcOrd="0" destOrd="0" parTransId="{F38AB974-8084-4692-8443-A39F43C0A2B0}" sibTransId="{C853F16D-5B14-420E-B5CB-014A9E034FB4}"/>
    <dgm:cxn modelId="{0E4E7F45-2AE6-4936-AF7F-E6A0C8F2D085}" srcId="{ED900C71-C46F-4A0F-92A3-5F1AE1FB3BC9}" destId="{9DE747CD-62FA-4433-97C7-68D2EED9839B}" srcOrd="2" destOrd="0" parTransId="{F40CAA44-7649-45E1-872C-02399E50C7AE}" sibTransId="{42F69029-F112-4D04-9698-5B7028F4065D}"/>
    <dgm:cxn modelId="{68B74B58-74BA-4557-8EEA-7AC6AFAB917F}" srcId="{ED900C71-C46F-4A0F-92A3-5F1AE1FB3BC9}" destId="{10F331E8-52D1-4235-9A22-2533908CFD40}" srcOrd="3" destOrd="0" parTransId="{ECFCA061-A2EA-48C8-90C3-33E9B1636527}" sibTransId="{39BC7F1C-B73E-46E0-959D-7B7BA7E2A9DC}"/>
    <dgm:cxn modelId="{EAC52784-AE78-4C1A-8BF1-7A8F6C4D2482}" type="presOf" srcId="{9DE747CD-62FA-4433-97C7-68D2EED9839B}" destId="{21E538C7-4C60-4CC1-8247-F535A15AA874}" srcOrd="0" destOrd="0" presId="urn:microsoft.com/office/officeart/2005/8/layout/hierarchy4"/>
    <dgm:cxn modelId="{A5CEC9A9-C1A9-4818-8C70-C8106B65852E}" type="presOf" srcId="{10F331E8-52D1-4235-9A22-2533908CFD40}" destId="{49BAC3EE-5116-49E2-9414-80919763A414}" srcOrd="0" destOrd="0" presId="urn:microsoft.com/office/officeart/2005/8/layout/hierarchy4"/>
    <dgm:cxn modelId="{B50CFDEE-A237-4482-A626-6EA11B83086D}" type="presOf" srcId="{1C3567A7-4487-486D-BCBC-80463E3BDDDD}" destId="{B8C2E94B-F210-4149-9F35-2029DCD79974}" srcOrd="0" destOrd="0" presId="urn:microsoft.com/office/officeart/2005/8/layout/hierarchy4"/>
    <dgm:cxn modelId="{91224DAB-CFE7-44C0-8A22-AF19540EFC87}" type="presParOf" srcId="{43B976BF-8D45-4A5F-B3A3-EE74ED2A2A25}" destId="{7BD16084-695A-4E8C-8D88-99E2A41AEE2E}" srcOrd="0" destOrd="0" presId="urn:microsoft.com/office/officeart/2005/8/layout/hierarchy4"/>
    <dgm:cxn modelId="{C48FBC90-EADA-4AAC-9C89-641FAC0A02C7}" type="presParOf" srcId="{7BD16084-695A-4E8C-8D88-99E2A41AEE2E}" destId="{B8C2E94B-F210-4149-9F35-2029DCD79974}" srcOrd="0" destOrd="0" presId="urn:microsoft.com/office/officeart/2005/8/layout/hierarchy4"/>
    <dgm:cxn modelId="{45301DC0-5D98-4A73-8E36-983686A4902E}" type="presParOf" srcId="{7BD16084-695A-4E8C-8D88-99E2A41AEE2E}" destId="{45598B06-498C-4F97-8A52-7D3AE1E16A9F}" srcOrd="1" destOrd="0" presId="urn:microsoft.com/office/officeart/2005/8/layout/hierarchy4"/>
    <dgm:cxn modelId="{C34BCFB0-69F1-4ECB-B131-264EC47C3340}" type="presParOf" srcId="{43B976BF-8D45-4A5F-B3A3-EE74ED2A2A25}" destId="{245E13AE-5F36-4009-8875-6520F3B43CB7}" srcOrd="1" destOrd="0" presId="urn:microsoft.com/office/officeart/2005/8/layout/hierarchy4"/>
    <dgm:cxn modelId="{E1BE5525-5CD0-4D90-B87D-BC420E978D25}" type="presParOf" srcId="{43B976BF-8D45-4A5F-B3A3-EE74ED2A2A25}" destId="{6549CADA-B231-4E66-8040-4996FE4E320E}" srcOrd="2" destOrd="0" presId="urn:microsoft.com/office/officeart/2005/8/layout/hierarchy4"/>
    <dgm:cxn modelId="{76B8967D-4970-4DEE-8B1F-ECA9AF0E4D1C}" type="presParOf" srcId="{6549CADA-B231-4E66-8040-4996FE4E320E}" destId="{8AA3B316-9954-4072-BA08-2D9C4CC4FB55}" srcOrd="0" destOrd="0" presId="urn:microsoft.com/office/officeart/2005/8/layout/hierarchy4"/>
    <dgm:cxn modelId="{2FE3B33B-754D-407A-90C0-BC076550581F}" type="presParOf" srcId="{6549CADA-B231-4E66-8040-4996FE4E320E}" destId="{E01C4D77-7C3F-4612-B932-1169F8823F33}" srcOrd="1" destOrd="0" presId="urn:microsoft.com/office/officeart/2005/8/layout/hierarchy4"/>
    <dgm:cxn modelId="{16FA57E3-8D52-4261-A65A-9E9BD455B8C7}" type="presParOf" srcId="{43B976BF-8D45-4A5F-B3A3-EE74ED2A2A25}" destId="{EED7CEB7-4AA7-4CF1-86C3-17D321ABC1A6}" srcOrd="3" destOrd="0" presId="urn:microsoft.com/office/officeart/2005/8/layout/hierarchy4"/>
    <dgm:cxn modelId="{9F94C9EA-7A6E-4168-BC14-07B5D7C54163}" type="presParOf" srcId="{43B976BF-8D45-4A5F-B3A3-EE74ED2A2A25}" destId="{D4202D5B-58FC-433D-82C3-F0703A1A0890}" srcOrd="4" destOrd="0" presId="urn:microsoft.com/office/officeart/2005/8/layout/hierarchy4"/>
    <dgm:cxn modelId="{F2963715-EBF2-4043-871B-F95BA69B3DE7}" type="presParOf" srcId="{D4202D5B-58FC-433D-82C3-F0703A1A0890}" destId="{21E538C7-4C60-4CC1-8247-F535A15AA874}" srcOrd="0" destOrd="0" presId="urn:microsoft.com/office/officeart/2005/8/layout/hierarchy4"/>
    <dgm:cxn modelId="{7A6B8DD6-67BB-4D50-854E-4B8836159934}" type="presParOf" srcId="{D4202D5B-58FC-433D-82C3-F0703A1A0890}" destId="{B545AF8C-7619-4A92-AC36-8843CB191504}" srcOrd="1" destOrd="0" presId="urn:microsoft.com/office/officeart/2005/8/layout/hierarchy4"/>
    <dgm:cxn modelId="{13860429-7561-471E-A7C5-6AAB9DA84C71}" type="presParOf" srcId="{43B976BF-8D45-4A5F-B3A3-EE74ED2A2A25}" destId="{693878B9-D7C5-42D7-BC7A-4563B59AB74E}" srcOrd="5" destOrd="0" presId="urn:microsoft.com/office/officeart/2005/8/layout/hierarchy4"/>
    <dgm:cxn modelId="{1270B557-4600-4AAC-85B4-DB46C65B1691}" type="presParOf" srcId="{43B976BF-8D45-4A5F-B3A3-EE74ED2A2A25}" destId="{20FB2D77-F68F-43E5-AF3C-F8A81273B2BF}" srcOrd="6" destOrd="0" presId="urn:microsoft.com/office/officeart/2005/8/layout/hierarchy4"/>
    <dgm:cxn modelId="{65653FF4-C074-410A-B218-4CAB359E2908}" type="presParOf" srcId="{20FB2D77-F68F-43E5-AF3C-F8A81273B2BF}" destId="{49BAC3EE-5116-49E2-9414-80919763A414}" srcOrd="0" destOrd="0" presId="urn:microsoft.com/office/officeart/2005/8/layout/hierarchy4"/>
    <dgm:cxn modelId="{511AF233-A29C-45A6-BF2C-F4147E5DB7EC}" type="presParOf" srcId="{20FB2D77-F68F-43E5-AF3C-F8A81273B2BF}" destId="{1A2DEDDE-F2A8-4E76-96D1-6F41757A26B4}" srcOrd="1" destOrd="0" presId="urn:microsoft.com/office/officeart/2005/8/layout/hierarchy4"/>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61FF2-907F-4E3C-905A-540A8E5F7E56}">
      <dsp:nvSpPr>
        <dsp:cNvPr id="0" name=""/>
        <dsp:cNvSpPr/>
      </dsp:nvSpPr>
      <dsp:spPr>
        <a:xfrm>
          <a:off x="273630" y="0"/>
          <a:ext cx="2592288" cy="2592288"/>
        </a:xfrm>
        <a:prstGeom prst="triangl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CFC4B4-CDD4-4656-9FA6-956EB71FB480}">
      <dsp:nvSpPr>
        <dsp:cNvPr id="0" name=""/>
        <dsp:cNvSpPr/>
      </dsp:nvSpPr>
      <dsp:spPr>
        <a:xfrm>
          <a:off x="1569774" y="259481"/>
          <a:ext cx="1684987" cy="460738"/>
        </a:xfrm>
        <a:prstGeom prst="round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C" sz="1200" kern="1200" dirty="0">
              <a:solidFill>
                <a:schemeClr val="tx1">
                  <a:lumMod val="10000"/>
                </a:schemeClr>
              </a:solidFill>
            </a:rPr>
            <a:t>GRANDE</a:t>
          </a:r>
        </a:p>
        <a:p>
          <a:pPr marL="0" lvl="0" indent="0" algn="ctr" defTabSz="533400">
            <a:lnSpc>
              <a:spcPct val="90000"/>
            </a:lnSpc>
            <a:spcBef>
              <a:spcPct val="0"/>
            </a:spcBef>
            <a:spcAft>
              <a:spcPct val="35000"/>
            </a:spcAft>
            <a:buNone/>
          </a:pPr>
          <a:r>
            <a:rPr lang="es-EC" sz="1200" kern="1200" dirty="0">
              <a:solidFill>
                <a:schemeClr val="tx1">
                  <a:lumMod val="10000"/>
                </a:schemeClr>
              </a:solidFill>
            </a:rPr>
            <a:t>4841</a:t>
          </a:r>
        </a:p>
      </dsp:txBody>
      <dsp:txXfrm>
        <a:off x="1592265" y="281972"/>
        <a:ext cx="1640005" cy="415756"/>
      </dsp:txXfrm>
    </dsp:sp>
    <dsp:sp modelId="{DD871A84-3EC5-498A-82AC-356F74361ECF}">
      <dsp:nvSpPr>
        <dsp:cNvPr id="0" name=""/>
        <dsp:cNvSpPr/>
      </dsp:nvSpPr>
      <dsp:spPr>
        <a:xfrm>
          <a:off x="1569774" y="777812"/>
          <a:ext cx="1684987" cy="460738"/>
        </a:xfrm>
        <a:prstGeom prst="roundRect">
          <a:avLst/>
        </a:prstGeom>
        <a:solidFill>
          <a:schemeClr val="lt1">
            <a:alpha val="90000"/>
            <a:hueOff val="0"/>
            <a:satOff val="0"/>
            <a:lumOff val="0"/>
            <a:alphaOff val="0"/>
          </a:schemeClr>
        </a:solidFill>
        <a:ln w="25400" cap="flat" cmpd="sng" algn="ctr">
          <a:solidFill>
            <a:schemeClr val="accent4">
              <a:hueOff val="-716787"/>
              <a:satOff val="6362"/>
              <a:lumOff val="-21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C" sz="1200" kern="1200" dirty="0">
              <a:solidFill>
                <a:schemeClr val="tx1">
                  <a:lumMod val="10000"/>
                </a:schemeClr>
              </a:solidFill>
            </a:rPr>
            <a:t>MEDIANA</a:t>
          </a:r>
        </a:p>
        <a:p>
          <a:pPr marL="0" lvl="0" indent="0" algn="ctr" defTabSz="533400">
            <a:lnSpc>
              <a:spcPct val="90000"/>
            </a:lnSpc>
            <a:spcBef>
              <a:spcPct val="0"/>
            </a:spcBef>
            <a:spcAft>
              <a:spcPct val="35000"/>
            </a:spcAft>
            <a:buNone/>
          </a:pPr>
          <a:r>
            <a:rPr lang="es-EC" sz="1200" kern="1200" dirty="0">
              <a:solidFill>
                <a:schemeClr val="tx1">
                  <a:lumMod val="10000"/>
                </a:schemeClr>
              </a:solidFill>
            </a:rPr>
            <a:t>571</a:t>
          </a:r>
        </a:p>
      </dsp:txBody>
      <dsp:txXfrm>
        <a:off x="1592265" y="800303"/>
        <a:ext cx="1640005" cy="415756"/>
      </dsp:txXfrm>
    </dsp:sp>
    <dsp:sp modelId="{5EC5CEDC-1BB0-4DC9-A135-27AC47FF1E5D}">
      <dsp:nvSpPr>
        <dsp:cNvPr id="0" name=""/>
        <dsp:cNvSpPr/>
      </dsp:nvSpPr>
      <dsp:spPr>
        <a:xfrm>
          <a:off x="1569774" y="1296144"/>
          <a:ext cx="1684987" cy="460738"/>
        </a:xfrm>
        <a:prstGeom prst="roundRect">
          <a:avLst/>
        </a:prstGeom>
        <a:solidFill>
          <a:schemeClr val="lt1">
            <a:alpha val="90000"/>
            <a:hueOff val="0"/>
            <a:satOff val="0"/>
            <a:lumOff val="0"/>
            <a:alphaOff val="0"/>
          </a:schemeClr>
        </a:solidFill>
        <a:ln w="25400" cap="flat" cmpd="sng" algn="ctr">
          <a:solidFill>
            <a:schemeClr val="accent4">
              <a:hueOff val="-1433573"/>
              <a:satOff val="12725"/>
              <a:lumOff val="-43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EC" sz="1200" kern="1200" dirty="0">
              <a:solidFill>
                <a:schemeClr val="tx1">
                  <a:lumMod val="10000"/>
                </a:schemeClr>
              </a:solidFill>
            </a:rPr>
            <a:t>PEQUEÑA</a:t>
          </a:r>
        </a:p>
        <a:p>
          <a:pPr marL="0" lvl="0" indent="0" algn="ctr" defTabSz="533400">
            <a:lnSpc>
              <a:spcPct val="90000"/>
            </a:lnSpc>
            <a:spcBef>
              <a:spcPct val="0"/>
            </a:spcBef>
            <a:spcAft>
              <a:spcPct val="35000"/>
            </a:spcAft>
            <a:buNone/>
          </a:pPr>
          <a:r>
            <a:rPr lang="es-EC" sz="1200" kern="1200" dirty="0">
              <a:solidFill>
                <a:schemeClr val="tx1">
                  <a:lumMod val="10000"/>
                </a:schemeClr>
              </a:solidFill>
            </a:rPr>
            <a:t>894</a:t>
          </a:r>
        </a:p>
      </dsp:txBody>
      <dsp:txXfrm>
        <a:off x="1592265" y="1318635"/>
        <a:ext cx="1640005" cy="415756"/>
      </dsp:txXfrm>
    </dsp:sp>
    <dsp:sp modelId="{EBBC9592-1FB7-4EBC-94F3-446B89A5F9EB}">
      <dsp:nvSpPr>
        <dsp:cNvPr id="0" name=""/>
        <dsp:cNvSpPr/>
      </dsp:nvSpPr>
      <dsp:spPr>
        <a:xfrm>
          <a:off x="1569774" y="1814475"/>
          <a:ext cx="1684987" cy="460738"/>
        </a:xfrm>
        <a:prstGeom prst="roundRect">
          <a:avLst/>
        </a:prstGeom>
        <a:solidFill>
          <a:schemeClr val="lt1">
            <a:alpha val="90000"/>
            <a:hueOff val="0"/>
            <a:satOff val="0"/>
            <a:lumOff val="0"/>
            <a:alphaOff val="0"/>
          </a:schemeClr>
        </a:solidFill>
        <a:ln w="25400" cap="flat" cmpd="sng" algn="ctr">
          <a:solidFill>
            <a:schemeClr val="accent4">
              <a:hueOff val="-2150360"/>
              <a:satOff val="19087"/>
              <a:lumOff val="-6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endParaRPr lang="es-EC" sz="1200" kern="1200" dirty="0">
            <a:solidFill>
              <a:schemeClr val="tx1">
                <a:lumMod val="10000"/>
              </a:schemeClr>
            </a:solidFill>
          </a:endParaRPr>
        </a:p>
        <a:p>
          <a:pPr marL="0" lvl="0" indent="0" algn="ctr" defTabSz="533400">
            <a:lnSpc>
              <a:spcPct val="90000"/>
            </a:lnSpc>
            <a:spcBef>
              <a:spcPct val="0"/>
            </a:spcBef>
            <a:spcAft>
              <a:spcPct val="35000"/>
            </a:spcAft>
            <a:buNone/>
          </a:pPr>
          <a:r>
            <a:rPr lang="es-EC" sz="1200" kern="1200" dirty="0">
              <a:solidFill>
                <a:schemeClr val="tx1">
                  <a:lumMod val="10000"/>
                </a:schemeClr>
              </a:solidFill>
            </a:rPr>
            <a:t>MICROEMPRESA</a:t>
          </a:r>
        </a:p>
        <a:p>
          <a:pPr marL="0" lvl="0" indent="0" algn="ctr" defTabSz="533400">
            <a:lnSpc>
              <a:spcPct val="90000"/>
            </a:lnSpc>
            <a:spcBef>
              <a:spcPct val="0"/>
            </a:spcBef>
            <a:spcAft>
              <a:spcPct val="35000"/>
            </a:spcAft>
            <a:buNone/>
          </a:pPr>
          <a:r>
            <a:rPr lang="es-EC" sz="1200" kern="1200" dirty="0">
              <a:solidFill>
                <a:schemeClr val="tx1">
                  <a:lumMod val="10000"/>
                </a:schemeClr>
              </a:solidFill>
            </a:rPr>
            <a:t>1434</a:t>
          </a:r>
        </a:p>
        <a:p>
          <a:pPr marL="0" lvl="0" indent="0" algn="ctr" defTabSz="533400">
            <a:lnSpc>
              <a:spcPct val="90000"/>
            </a:lnSpc>
            <a:spcBef>
              <a:spcPct val="0"/>
            </a:spcBef>
            <a:spcAft>
              <a:spcPct val="35000"/>
            </a:spcAft>
            <a:buNone/>
          </a:pPr>
          <a:endParaRPr lang="es-EC" sz="1200" kern="1200" dirty="0">
            <a:solidFill>
              <a:schemeClr val="tx1">
                <a:lumMod val="10000"/>
              </a:schemeClr>
            </a:solidFill>
          </a:endParaRPr>
        </a:p>
      </dsp:txBody>
      <dsp:txXfrm>
        <a:off x="1592265" y="1836966"/>
        <a:ext cx="1640005" cy="41575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62B86B-5C40-47EF-BE93-72492A940AEB}">
      <dsp:nvSpPr>
        <dsp:cNvPr id="0" name=""/>
        <dsp:cNvSpPr/>
      </dsp:nvSpPr>
      <dsp:spPr>
        <a:xfrm>
          <a:off x="2085633" y="296046"/>
          <a:ext cx="5993609" cy="2599578"/>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B280AE-EEC5-4AC8-AAB1-E2C1626F8E31}">
      <dsp:nvSpPr>
        <dsp:cNvPr id="0" name=""/>
        <dsp:cNvSpPr/>
      </dsp:nvSpPr>
      <dsp:spPr>
        <a:xfrm>
          <a:off x="2848932" y="2073690"/>
          <a:ext cx="155833" cy="155833"/>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0791CDA-7EC8-4FF9-B3B0-C8E6FBB3245A}">
      <dsp:nvSpPr>
        <dsp:cNvPr id="0" name=""/>
        <dsp:cNvSpPr/>
      </dsp:nvSpPr>
      <dsp:spPr>
        <a:xfrm>
          <a:off x="3022804" y="2085000"/>
          <a:ext cx="1580682" cy="10825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73" tIns="0" rIns="0" bIns="0" numCol="1" spcCol="1270" anchor="t" anchorCtr="0">
          <a:noAutofit/>
        </a:bodyPr>
        <a:lstStyle/>
        <a:p>
          <a:pPr marL="0" lvl="0" indent="0" algn="l" defTabSz="666750">
            <a:lnSpc>
              <a:spcPct val="90000"/>
            </a:lnSpc>
            <a:spcBef>
              <a:spcPct val="0"/>
            </a:spcBef>
            <a:spcAft>
              <a:spcPct val="35000"/>
            </a:spcAft>
            <a:buFont typeface="+mj-lt"/>
            <a:buNone/>
          </a:pPr>
          <a:r>
            <a:rPr lang="es-EC" sz="1500" b="0" kern="1200" dirty="0">
              <a:solidFill>
                <a:schemeClr val="tx2"/>
              </a:solidFill>
            </a:rPr>
            <a:t>Relación de los estilos de liderazgo Transformacional, cohesión grupal, potencia de equipo y rendimiento en jugadores de fútbol no profesionales </a:t>
          </a:r>
          <a:r>
            <a:rPr lang="es-EC" sz="1500" b="0" kern="1200" dirty="0" err="1">
              <a:solidFill>
                <a:srgbClr val="3E3D2D"/>
              </a:solidFill>
              <a:latin typeface="Calibri"/>
              <a:ea typeface="+mn-ea"/>
              <a:cs typeface="+mn-cs"/>
            </a:rPr>
            <a:t>Huescár</a:t>
          </a:r>
          <a:r>
            <a:rPr lang="es-EC" sz="1500" b="0" kern="1200" dirty="0">
              <a:solidFill>
                <a:srgbClr val="3E3D2D"/>
              </a:solidFill>
              <a:latin typeface="Calibri"/>
              <a:ea typeface="+mn-ea"/>
              <a:cs typeface="+mn-cs"/>
            </a:rPr>
            <a:t>, López, &amp; Cervelló, 2017)</a:t>
          </a:r>
          <a:r>
            <a:rPr lang="es-ES" sz="1500" b="0" kern="1200" dirty="0">
              <a:solidFill>
                <a:srgbClr val="3E3D2D"/>
              </a:solidFill>
              <a:latin typeface="Calibri"/>
              <a:ea typeface="+mn-ea"/>
              <a:cs typeface="+mn-cs"/>
            </a:rPr>
            <a:t>.</a:t>
          </a:r>
          <a:endParaRPr lang="en-US" sz="1500" b="0" kern="1200" dirty="0">
            <a:solidFill>
              <a:srgbClr val="3E3D2D"/>
            </a:solidFill>
            <a:latin typeface="Calibri"/>
            <a:ea typeface="+mn-ea"/>
            <a:cs typeface="+mn-cs"/>
          </a:endParaRPr>
        </a:p>
      </dsp:txBody>
      <dsp:txXfrm>
        <a:off x="3022804" y="2085000"/>
        <a:ext cx="1580682" cy="1082595"/>
      </dsp:txXfrm>
    </dsp:sp>
    <dsp:sp modelId="{E366D918-5DD9-4929-9DBF-7E111D43360C}">
      <dsp:nvSpPr>
        <dsp:cNvPr id="0" name=""/>
        <dsp:cNvSpPr/>
      </dsp:nvSpPr>
      <dsp:spPr>
        <a:xfrm>
          <a:off x="4307897" y="1331140"/>
          <a:ext cx="281699" cy="281699"/>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42580349-78AF-4DDA-A58E-09921C78FD46}">
      <dsp:nvSpPr>
        <dsp:cNvPr id="0" name=""/>
        <dsp:cNvSpPr/>
      </dsp:nvSpPr>
      <dsp:spPr>
        <a:xfrm>
          <a:off x="4665654" y="1382323"/>
          <a:ext cx="1628171" cy="2037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267" tIns="0" rIns="0" bIns="0" numCol="1" spcCol="1270" anchor="t" anchorCtr="0">
          <a:noAutofit/>
        </a:bodyPr>
        <a:lstStyle/>
        <a:p>
          <a:pPr marL="0" lvl="0" indent="0" algn="l" defTabSz="666750">
            <a:lnSpc>
              <a:spcPct val="90000"/>
            </a:lnSpc>
            <a:spcBef>
              <a:spcPct val="0"/>
            </a:spcBef>
            <a:spcAft>
              <a:spcPct val="35000"/>
            </a:spcAft>
            <a:buNone/>
          </a:pPr>
          <a:r>
            <a:rPr lang="es-EC" sz="1500" b="0" kern="1200" dirty="0">
              <a:solidFill>
                <a:srgbClr val="3E3D2D"/>
              </a:solidFill>
              <a:latin typeface="Calibri"/>
              <a:ea typeface="+mn-ea"/>
              <a:cs typeface="+mn-cs"/>
            </a:rPr>
            <a:t>Un estudio de casos sobre liderazgo transformacional y competencias directivas en el sector floricultor de Colombia (Páez, Rincón, Astudillo, &amp; Bohórquez, 2014)</a:t>
          </a:r>
          <a:endParaRPr lang="en-US" sz="1500" b="0" kern="1200" dirty="0">
            <a:solidFill>
              <a:srgbClr val="3E3D2D"/>
            </a:solidFill>
            <a:latin typeface="Calibri"/>
            <a:ea typeface="+mn-ea"/>
            <a:cs typeface="+mn-cs"/>
          </a:endParaRPr>
        </a:p>
      </dsp:txBody>
      <dsp:txXfrm>
        <a:off x="4665654" y="1382323"/>
        <a:ext cx="1628171" cy="2037827"/>
      </dsp:txXfrm>
    </dsp:sp>
    <dsp:sp modelId="{22D99EFB-54B8-4C37-B675-F1ADDD506A14}">
      <dsp:nvSpPr>
        <dsp:cNvPr id="0" name=""/>
        <dsp:cNvSpPr/>
      </dsp:nvSpPr>
      <dsp:spPr>
        <a:xfrm>
          <a:off x="6051423" y="865948"/>
          <a:ext cx="389584" cy="389584"/>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04DDBB97-CF74-489E-B4F2-0F9A16F0BDAD}">
      <dsp:nvSpPr>
        <dsp:cNvPr id="0" name=""/>
        <dsp:cNvSpPr/>
      </dsp:nvSpPr>
      <dsp:spPr>
        <a:xfrm>
          <a:off x="6284432" y="865948"/>
          <a:ext cx="1628171" cy="2603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433" tIns="0" rIns="0" bIns="0" numCol="1" spcCol="1270" anchor="t" anchorCtr="0">
          <a:noAutofit/>
        </a:bodyPr>
        <a:lstStyle/>
        <a:p>
          <a:pPr marL="0" lvl="0" indent="0" algn="l" defTabSz="666750">
            <a:lnSpc>
              <a:spcPct val="90000"/>
            </a:lnSpc>
            <a:spcBef>
              <a:spcPct val="0"/>
            </a:spcBef>
            <a:spcAft>
              <a:spcPct val="35000"/>
            </a:spcAft>
            <a:buNone/>
          </a:pPr>
          <a:r>
            <a:rPr lang="es-ES" sz="1500" b="0" kern="1200" dirty="0">
              <a:solidFill>
                <a:srgbClr val="3E3D2D"/>
              </a:solidFill>
              <a:latin typeface="Calibri"/>
              <a:ea typeface="+mn-ea"/>
              <a:cs typeface="+mn-cs"/>
            </a:rPr>
            <a:t>Relación entre el liderazgo transformacional y el desarrollo de equipos de alto rendimiento </a:t>
          </a:r>
          <a:r>
            <a:rPr lang="es-EC" sz="1500" b="0" kern="1200" dirty="0">
              <a:solidFill>
                <a:srgbClr val="3E3D2D"/>
              </a:solidFill>
              <a:latin typeface="Calibri"/>
              <a:ea typeface="+mn-ea"/>
              <a:cs typeface="+mn-cs"/>
            </a:rPr>
            <a:t>(Pico &amp; Coello, 2018)</a:t>
          </a:r>
          <a:endParaRPr lang="en-US" sz="1500" b="0" kern="1200" dirty="0">
            <a:solidFill>
              <a:srgbClr val="3E3D2D"/>
            </a:solidFill>
            <a:latin typeface="Calibri"/>
            <a:ea typeface="+mn-ea"/>
            <a:cs typeface="+mn-cs"/>
          </a:endParaRPr>
        </a:p>
      </dsp:txBody>
      <dsp:txXfrm>
        <a:off x="6284432" y="865948"/>
        <a:ext cx="1628171" cy="26034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49D187-671F-49B6-983C-4615BB4CC59B}">
      <dsp:nvSpPr>
        <dsp:cNvPr id="0" name=""/>
        <dsp:cNvSpPr/>
      </dsp:nvSpPr>
      <dsp:spPr>
        <a:xfrm rot="10800000">
          <a:off x="1699417" y="4099"/>
          <a:ext cx="5318606" cy="1439075"/>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4593" tIns="57150" rIns="106680" bIns="57150" numCol="1" spcCol="1270" anchor="ctr" anchorCtr="0">
          <a:noAutofit/>
        </a:bodyPr>
        <a:lstStyle/>
        <a:p>
          <a:pPr marL="0" lvl="0" indent="0" algn="ctr" defTabSz="666750">
            <a:lnSpc>
              <a:spcPct val="90000"/>
            </a:lnSpc>
            <a:spcBef>
              <a:spcPct val="0"/>
            </a:spcBef>
            <a:spcAft>
              <a:spcPct val="35000"/>
            </a:spcAft>
            <a:buNone/>
          </a:pPr>
          <a:r>
            <a:rPr lang="es-EC" sz="1500" kern="1200"/>
            <a:t>El liderazgo transformacional si presenta una relación con la potencia grupal del personal de las empresas grandes de comercialización de electrodomésticos de Quito, por lo cual si es posible trabajar en potenciar este estilo de liderazgo para tener una mejor potencia grupal que eleve el  desempeño organizacional.</a:t>
          </a:r>
        </a:p>
      </dsp:txBody>
      <dsp:txXfrm rot="10800000">
        <a:off x="2059186" y="4099"/>
        <a:ext cx="4958837" cy="1439075"/>
      </dsp:txXfrm>
    </dsp:sp>
    <dsp:sp modelId="{9F362537-B64E-4284-B8EC-28DCC0EC7FA1}">
      <dsp:nvSpPr>
        <dsp:cNvPr id="0" name=""/>
        <dsp:cNvSpPr/>
      </dsp:nvSpPr>
      <dsp:spPr>
        <a:xfrm>
          <a:off x="979879" y="4099"/>
          <a:ext cx="1439075" cy="143907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6000" r="-26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5FD820-392B-41FD-937C-B46C89897BC3}">
      <dsp:nvSpPr>
        <dsp:cNvPr id="0" name=""/>
        <dsp:cNvSpPr/>
      </dsp:nvSpPr>
      <dsp:spPr>
        <a:xfrm rot="10800000">
          <a:off x="1699417" y="1872750"/>
          <a:ext cx="5318606" cy="1439075"/>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4593" tIns="57150" rIns="106680" bIns="57150" numCol="1" spcCol="1270" anchor="ctr" anchorCtr="0">
          <a:noAutofit/>
        </a:bodyPr>
        <a:lstStyle/>
        <a:p>
          <a:pPr marL="0" lvl="0" indent="0" algn="ctr" defTabSz="666750">
            <a:lnSpc>
              <a:spcPct val="90000"/>
            </a:lnSpc>
            <a:spcBef>
              <a:spcPct val="0"/>
            </a:spcBef>
            <a:spcAft>
              <a:spcPct val="35000"/>
            </a:spcAft>
            <a:buNone/>
          </a:pPr>
          <a:r>
            <a:rPr lang="es-EC" sz="1500" kern="1200"/>
            <a:t>Los niveles de liderazgo transformacional y variables grupales se encuentran entre moderados y fuertes.</a:t>
          </a:r>
        </a:p>
      </dsp:txBody>
      <dsp:txXfrm rot="10800000">
        <a:off x="2059186" y="1872750"/>
        <a:ext cx="4958837" cy="1439075"/>
      </dsp:txXfrm>
    </dsp:sp>
    <dsp:sp modelId="{50103AF5-32C5-4054-A08A-633FA38F8213}">
      <dsp:nvSpPr>
        <dsp:cNvPr id="0" name=""/>
        <dsp:cNvSpPr/>
      </dsp:nvSpPr>
      <dsp:spPr>
        <a:xfrm>
          <a:off x="979879" y="1872750"/>
          <a:ext cx="1439075" cy="143907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6000" r="-26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1C7B58-1DC6-4851-856F-B925790D3DBE}">
      <dsp:nvSpPr>
        <dsp:cNvPr id="0" name=""/>
        <dsp:cNvSpPr/>
      </dsp:nvSpPr>
      <dsp:spPr>
        <a:xfrm rot="10800000">
          <a:off x="1699417" y="3741400"/>
          <a:ext cx="5318606" cy="1439075"/>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4593" tIns="57150" rIns="106680" bIns="57150" numCol="1" spcCol="1270" anchor="ctr" anchorCtr="0">
          <a:noAutofit/>
        </a:bodyPr>
        <a:lstStyle/>
        <a:p>
          <a:pPr marL="0" lvl="0" indent="0" algn="ctr" defTabSz="666750">
            <a:lnSpc>
              <a:spcPct val="90000"/>
            </a:lnSpc>
            <a:spcBef>
              <a:spcPct val="0"/>
            </a:spcBef>
            <a:spcAft>
              <a:spcPct val="35000"/>
            </a:spcAft>
            <a:buNone/>
          </a:pPr>
          <a:r>
            <a:rPr lang="es-EC" sz="1500" kern="1200"/>
            <a:t>Tanto la cohesión grupal como la identificación grupal resultaron estar asociadas a la potencia grupal lo que significa que para el sector estudiado  sería de gran utilidad tomar acciones que vayan en pro de la mejora de los fenómenos grupales</a:t>
          </a:r>
        </a:p>
      </dsp:txBody>
      <dsp:txXfrm rot="10800000">
        <a:off x="2059186" y="3741400"/>
        <a:ext cx="4958837" cy="1439075"/>
      </dsp:txXfrm>
    </dsp:sp>
    <dsp:sp modelId="{F5D5857D-9FA7-4F21-8ABB-AA629B46FF81}">
      <dsp:nvSpPr>
        <dsp:cNvPr id="0" name=""/>
        <dsp:cNvSpPr/>
      </dsp:nvSpPr>
      <dsp:spPr>
        <a:xfrm>
          <a:off x="979879" y="3741400"/>
          <a:ext cx="1439075" cy="1439075"/>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6000" r="-26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28E66-9799-418D-893E-3FA7B72663C3}">
      <dsp:nvSpPr>
        <dsp:cNvPr id="0" name=""/>
        <dsp:cNvSpPr/>
      </dsp:nvSpPr>
      <dsp:spPr>
        <a:xfrm rot="10800000">
          <a:off x="1726023" y="195"/>
          <a:ext cx="5414376" cy="1449007"/>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972" tIns="57150" rIns="106680" bIns="57150" numCol="1" spcCol="1270" anchor="ctr" anchorCtr="0">
          <a:noAutofit/>
        </a:bodyPr>
        <a:lstStyle/>
        <a:p>
          <a:pPr marL="0" lvl="0" indent="0" algn="ctr" defTabSz="666750">
            <a:lnSpc>
              <a:spcPct val="90000"/>
            </a:lnSpc>
            <a:spcBef>
              <a:spcPct val="0"/>
            </a:spcBef>
            <a:spcAft>
              <a:spcPct val="35000"/>
            </a:spcAft>
            <a:buNone/>
          </a:pPr>
          <a:r>
            <a:rPr lang="es-EC" sz="1500" kern="1200" dirty="0"/>
            <a:t>Se recomienda que las empresas opten por invertir en capacitaciones que actualmente se ofertan en el mercado para que los colaboradores conozcan sobre el liderazgo transformacional y la manera de potenciarlo para que así la potencia grupal se leve y se obtenga un mejor desempeño organizacional a nivel general.</a:t>
          </a:r>
        </a:p>
      </dsp:txBody>
      <dsp:txXfrm rot="10800000">
        <a:off x="2088275" y="195"/>
        <a:ext cx="5052124" cy="1449007"/>
      </dsp:txXfrm>
    </dsp:sp>
    <dsp:sp modelId="{581B8A11-CDCA-40A8-946B-ABAFAAE9F712}">
      <dsp:nvSpPr>
        <dsp:cNvPr id="0" name=""/>
        <dsp:cNvSpPr/>
      </dsp:nvSpPr>
      <dsp:spPr>
        <a:xfrm>
          <a:off x="1001519" y="195"/>
          <a:ext cx="1449007" cy="144900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1000" r="-51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D761AA-BE89-4114-8388-5783AE2A5936}">
      <dsp:nvSpPr>
        <dsp:cNvPr id="0" name=""/>
        <dsp:cNvSpPr/>
      </dsp:nvSpPr>
      <dsp:spPr>
        <a:xfrm rot="10800000">
          <a:off x="1726023" y="1881741"/>
          <a:ext cx="5414376" cy="1449007"/>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972" tIns="57150" rIns="106680" bIns="57150" numCol="1" spcCol="1270" anchor="ctr" anchorCtr="0">
          <a:noAutofit/>
        </a:bodyPr>
        <a:lstStyle/>
        <a:p>
          <a:pPr marL="0" lvl="0" indent="0" algn="ctr" defTabSz="666750">
            <a:lnSpc>
              <a:spcPct val="90000"/>
            </a:lnSpc>
            <a:spcBef>
              <a:spcPct val="0"/>
            </a:spcBef>
            <a:spcAft>
              <a:spcPct val="35000"/>
            </a:spcAft>
            <a:buNone/>
          </a:pPr>
          <a:r>
            <a:rPr lang="es-EC" sz="1500" kern="1200"/>
            <a:t>Se recomienda crear espacios que sean parte del entorno laboral para que los colaboradores se conozcan y crean lazos de amistad y empatía porque este factor es el que más favorece a la mejora en los niveles de los procesos grupales como la cohesión grupal e identificación grupal.</a:t>
          </a:r>
        </a:p>
      </dsp:txBody>
      <dsp:txXfrm rot="10800000">
        <a:off x="2088275" y="1881741"/>
        <a:ext cx="5052124" cy="1449007"/>
      </dsp:txXfrm>
    </dsp:sp>
    <dsp:sp modelId="{2B7765C4-DE74-4A23-8A69-2A51E3E13502}">
      <dsp:nvSpPr>
        <dsp:cNvPr id="0" name=""/>
        <dsp:cNvSpPr/>
      </dsp:nvSpPr>
      <dsp:spPr>
        <a:xfrm>
          <a:off x="1001519" y="1881741"/>
          <a:ext cx="1449007" cy="144900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1000" r="-51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E4CB4C-77AA-4F7E-897A-5EE1CD944EF0}">
      <dsp:nvSpPr>
        <dsp:cNvPr id="0" name=""/>
        <dsp:cNvSpPr/>
      </dsp:nvSpPr>
      <dsp:spPr>
        <a:xfrm rot="10800000">
          <a:off x="1726023" y="3763288"/>
          <a:ext cx="5414376" cy="1449007"/>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972" tIns="57150" rIns="106680" bIns="57150" numCol="1" spcCol="1270" anchor="ctr" anchorCtr="0">
          <a:noAutofit/>
        </a:bodyPr>
        <a:lstStyle/>
        <a:p>
          <a:pPr marL="0" lvl="0" indent="0" algn="ctr" defTabSz="666750">
            <a:lnSpc>
              <a:spcPct val="90000"/>
            </a:lnSpc>
            <a:spcBef>
              <a:spcPct val="0"/>
            </a:spcBef>
            <a:spcAft>
              <a:spcPct val="35000"/>
            </a:spcAft>
            <a:buNone/>
          </a:pPr>
          <a:r>
            <a:rPr lang="es-EC" sz="1500" kern="1200"/>
            <a:t>Crear espacios extra laborales donde se trabaje con talleres grupales para fortalecer el trabajo en grupo el sentido de pertenencia al equipo de trabajo que estas medidas se pueda monitorear a través de indicadores en un periodo de tiempo después de su aplicación </a:t>
          </a:r>
        </a:p>
      </dsp:txBody>
      <dsp:txXfrm rot="10800000">
        <a:off x="2088275" y="3763288"/>
        <a:ext cx="5052124" cy="1449007"/>
      </dsp:txXfrm>
    </dsp:sp>
    <dsp:sp modelId="{7F8291BC-CD7C-4359-A7EC-BCEF1789EB85}">
      <dsp:nvSpPr>
        <dsp:cNvPr id="0" name=""/>
        <dsp:cNvSpPr/>
      </dsp:nvSpPr>
      <dsp:spPr>
        <a:xfrm>
          <a:off x="1001519" y="3763288"/>
          <a:ext cx="1449007" cy="144900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1000" r="-51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7700D-52F7-42A0-9387-C412E519D32A}">
      <dsp:nvSpPr>
        <dsp:cNvPr id="0" name=""/>
        <dsp:cNvSpPr/>
      </dsp:nvSpPr>
      <dsp:spPr>
        <a:xfrm>
          <a:off x="0" y="39759"/>
          <a:ext cx="1993219" cy="635602"/>
        </a:xfrm>
        <a:prstGeom prst="round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C" sz="1600" b="1" kern="1200" dirty="0">
              <a:solidFill>
                <a:schemeClr val="tx2"/>
              </a:solidFill>
            </a:rPr>
            <a:t> 4 LUGAR DEL PIB</a:t>
          </a:r>
        </a:p>
      </dsp:txBody>
      <dsp:txXfrm>
        <a:off x="31028" y="70787"/>
        <a:ext cx="1931163" cy="573546"/>
      </dsp:txXfrm>
    </dsp:sp>
    <dsp:sp modelId="{5639BA6E-3647-455D-A8AB-E232EB5A20FC}">
      <dsp:nvSpPr>
        <dsp:cNvPr id="0" name=""/>
        <dsp:cNvSpPr/>
      </dsp:nvSpPr>
      <dsp:spPr>
        <a:xfrm>
          <a:off x="0" y="700241"/>
          <a:ext cx="1993219" cy="635602"/>
        </a:xfrm>
        <a:prstGeom prst="roundRect">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s-EC" sz="1600" b="1" kern="1200" dirty="0">
              <a:solidFill>
                <a:schemeClr val="tx2"/>
              </a:solidFill>
            </a:rPr>
            <a:t>IMPORTANCIA EMPLEOS</a:t>
          </a:r>
        </a:p>
      </dsp:txBody>
      <dsp:txXfrm>
        <a:off x="31028" y="731269"/>
        <a:ext cx="1931163" cy="5735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BF9E63-8080-4803-BD06-6FED2991EBAC}">
      <dsp:nvSpPr>
        <dsp:cNvPr id="0" name=""/>
        <dsp:cNvSpPr/>
      </dsp:nvSpPr>
      <dsp:spPr>
        <a:xfrm>
          <a:off x="0" y="585953"/>
          <a:ext cx="4272136"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880571-191E-4DB6-AC96-4737B667B65E}">
      <dsp:nvSpPr>
        <dsp:cNvPr id="0" name=""/>
        <dsp:cNvSpPr/>
      </dsp:nvSpPr>
      <dsp:spPr>
        <a:xfrm>
          <a:off x="203385" y="18255"/>
          <a:ext cx="4067703" cy="921937"/>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3034" tIns="0" rIns="113034" bIns="0" numCol="1" spcCol="1270" anchor="ctr" anchorCtr="0">
          <a:noAutofit/>
        </a:bodyPr>
        <a:lstStyle/>
        <a:p>
          <a:pPr marL="0" lvl="0" indent="0" algn="just" defTabSz="622300">
            <a:lnSpc>
              <a:spcPct val="90000"/>
            </a:lnSpc>
            <a:spcBef>
              <a:spcPct val="0"/>
            </a:spcBef>
            <a:spcAft>
              <a:spcPct val="35000"/>
            </a:spcAft>
            <a:buNone/>
          </a:pPr>
          <a:r>
            <a:rPr lang="es-EC" sz="1400" kern="1200" dirty="0">
              <a:solidFill>
                <a:schemeClr val="tx1">
                  <a:lumMod val="25000"/>
                </a:schemeClr>
              </a:solidFill>
            </a:rPr>
            <a:t>Conocer el liderazgo transformacional, la potencia grupal, la identificación grupal y la cohesión grupal en las empresas comercializadoras de electrodomésticos de Quito.</a:t>
          </a:r>
        </a:p>
      </dsp:txBody>
      <dsp:txXfrm>
        <a:off x="248390" y="63260"/>
        <a:ext cx="3977693" cy="831927"/>
      </dsp:txXfrm>
    </dsp:sp>
    <dsp:sp modelId="{902B4ACB-8F1C-4CC5-B9D5-C5FCC7330C0A}">
      <dsp:nvSpPr>
        <dsp:cNvPr id="0" name=""/>
        <dsp:cNvSpPr/>
      </dsp:nvSpPr>
      <dsp:spPr>
        <a:xfrm>
          <a:off x="0" y="2377944"/>
          <a:ext cx="4272136"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9DD7B9-E166-4EDD-89BF-F0EDA5EC5267}">
      <dsp:nvSpPr>
        <dsp:cNvPr id="0" name=""/>
        <dsp:cNvSpPr/>
      </dsp:nvSpPr>
      <dsp:spPr>
        <a:xfrm>
          <a:off x="203385" y="1320353"/>
          <a:ext cx="4067703" cy="141183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3034" tIns="0" rIns="113034" bIns="0" numCol="1" spcCol="1270" anchor="ctr" anchorCtr="0">
          <a:noAutofit/>
        </a:bodyPr>
        <a:lstStyle/>
        <a:p>
          <a:pPr marL="0" lvl="0" indent="0" algn="just" defTabSz="622300">
            <a:lnSpc>
              <a:spcPct val="90000"/>
            </a:lnSpc>
            <a:spcBef>
              <a:spcPct val="0"/>
            </a:spcBef>
            <a:spcAft>
              <a:spcPct val="35000"/>
            </a:spcAft>
            <a:buNone/>
          </a:pPr>
          <a:r>
            <a:rPr lang="es-EC" sz="1400" kern="1200" dirty="0">
              <a:solidFill>
                <a:schemeClr val="tx1">
                  <a:lumMod val="25000"/>
                </a:schemeClr>
              </a:solidFill>
            </a:rPr>
            <a:t>Determinar la asociación entre el liderazgo transformacional con la identificación y cohesión grupal del personal de las empresas grandes comercializadoras de electrodomésticos del cantón Quito mediante un análisis estadístico de correlación.</a:t>
          </a:r>
        </a:p>
      </dsp:txBody>
      <dsp:txXfrm>
        <a:off x="272305" y="1389273"/>
        <a:ext cx="3929863" cy="1273990"/>
      </dsp:txXfrm>
    </dsp:sp>
    <dsp:sp modelId="{7A75C5B3-B112-470D-A5FA-A3D0A0E5B42F}">
      <dsp:nvSpPr>
        <dsp:cNvPr id="0" name=""/>
        <dsp:cNvSpPr/>
      </dsp:nvSpPr>
      <dsp:spPr>
        <a:xfrm>
          <a:off x="0" y="3971256"/>
          <a:ext cx="4272136"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8BA47F-9D61-4132-B23C-8333FC836695}">
      <dsp:nvSpPr>
        <dsp:cNvPr id="0" name=""/>
        <dsp:cNvSpPr/>
      </dsp:nvSpPr>
      <dsp:spPr>
        <a:xfrm>
          <a:off x="203385" y="3112344"/>
          <a:ext cx="4067703" cy="121315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3034" tIns="0" rIns="113034" bIns="0" numCol="1" spcCol="1270" anchor="ctr" anchorCtr="0">
          <a:noAutofit/>
        </a:bodyPr>
        <a:lstStyle/>
        <a:p>
          <a:pPr marL="0" lvl="0" indent="0" algn="just" defTabSz="622300">
            <a:lnSpc>
              <a:spcPct val="90000"/>
            </a:lnSpc>
            <a:spcBef>
              <a:spcPct val="0"/>
            </a:spcBef>
            <a:spcAft>
              <a:spcPct val="35000"/>
            </a:spcAft>
            <a:buNone/>
          </a:pPr>
          <a:r>
            <a:rPr lang="es-EC" sz="1400" kern="1200" dirty="0">
              <a:solidFill>
                <a:schemeClr val="tx1">
                  <a:lumMod val="25000"/>
                </a:schemeClr>
              </a:solidFill>
            </a:rPr>
            <a:t>Analizar la asociación de la potencia grupal con la identificación y cohesión grupal del personal de las empresas grandes comercializadoras de electrodomésticos del cantón Quito mediante un análisis estadístico.</a:t>
          </a:r>
        </a:p>
      </dsp:txBody>
      <dsp:txXfrm>
        <a:off x="262606" y="3171565"/>
        <a:ext cx="3949261" cy="1094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BF9E63-8080-4803-BD06-6FED2991EBAC}">
      <dsp:nvSpPr>
        <dsp:cNvPr id="0" name=""/>
        <dsp:cNvSpPr/>
      </dsp:nvSpPr>
      <dsp:spPr>
        <a:xfrm>
          <a:off x="0" y="585953"/>
          <a:ext cx="4272136"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880571-191E-4DB6-AC96-4737B667B65E}">
      <dsp:nvSpPr>
        <dsp:cNvPr id="0" name=""/>
        <dsp:cNvSpPr/>
      </dsp:nvSpPr>
      <dsp:spPr>
        <a:xfrm>
          <a:off x="203385" y="18255"/>
          <a:ext cx="4067703" cy="921937"/>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3034" tIns="0" rIns="113034" bIns="0" numCol="1" spcCol="1270" anchor="ctr" anchorCtr="0">
          <a:noAutofit/>
        </a:bodyPr>
        <a:lstStyle/>
        <a:p>
          <a:pPr marL="0" lvl="0" indent="0" algn="just" defTabSz="622300">
            <a:lnSpc>
              <a:spcPct val="90000"/>
            </a:lnSpc>
            <a:spcBef>
              <a:spcPct val="0"/>
            </a:spcBef>
            <a:spcAft>
              <a:spcPct val="35000"/>
            </a:spcAft>
            <a:buNone/>
          </a:pPr>
          <a:r>
            <a:rPr lang="es-EC" sz="1400" kern="1200" dirty="0">
              <a:solidFill>
                <a:schemeClr val="tx1">
                  <a:lumMod val="25000"/>
                </a:schemeClr>
              </a:solidFill>
            </a:rPr>
            <a:t>Existen niveles bajos de liderazgo transformacional, potencia grupal, identificación grupal y la cohesión grupal en las empresas comercializadoras de electrodomésticos de Quito.</a:t>
          </a:r>
        </a:p>
      </dsp:txBody>
      <dsp:txXfrm>
        <a:off x="248390" y="63260"/>
        <a:ext cx="3977693" cy="831927"/>
      </dsp:txXfrm>
    </dsp:sp>
    <dsp:sp modelId="{902B4ACB-8F1C-4CC5-B9D5-C5FCC7330C0A}">
      <dsp:nvSpPr>
        <dsp:cNvPr id="0" name=""/>
        <dsp:cNvSpPr/>
      </dsp:nvSpPr>
      <dsp:spPr>
        <a:xfrm>
          <a:off x="0" y="2377944"/>
          <a:ext cx="4272136"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9DD7B9-E166-4EDD-89BF-F0EDA5EC5267}">
      <dsp:nvSpPr>
        <dsp:cNvPr id="0" name=""/>
        <dsp:cNvSpPr/>
      </dsp:nvSpPr>
      <dsp:spPr>
        <a:xfrm>
          <a:off x="203385" y="1320353"/>
          <a:ext cx="4067703" cy="141183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3034" tIns="0" rIns="113034" bIns="0" numCol="1" spcCol="1270" anchor="ctr" anchorCtr="0">
          <a:noAutofit/>
        </a:bodyPr>
        <a:lstStyle/>
        <a:p>
          <a:pPr marL="0" lvl="0" indent="0" algn="just" defTabSz="622300">
            <a:lnSpc>
              <a:spcPct val="90000"/>
            </a:lnSpc>
            <a:spcBef>
              <a:spcPct val="0"/>
            </a:spcBef>
            <a:spcAft>
              <a:spcPct val="35000"/>
            </a:spcAft>
            <a:buNone/>
          </a:pPr>
          <a:r>
            <a:rPr lang="es-EC" sz="1400" kern="1200" dirty="0">
              <a:solidFill>
                <a:schemeClr val="tx1">
                  <a:lumMod val="25000"/>
                </a:schemeClr>
              </a:solidFill>
            </a:rPr>
            <a:t>Existe asociación entre el liderazgo transformacional con la identificación y cohesión grupal del personal de las empresas grandes comercializadoras de electrodomésticos del cantón Quito</a:t>
          </a:r>
        </a:p>
      </dsp:txBody>
      <dsp:txXfrm>
        <a:off x="272305" y="1389273"/>
        <a:ext cx="3929863" cy="1273990"/>
      </dsp:txXfrm>
    </dsp:sp>
    <dsp:sp modelId="{7A75C5B3-B112-470D-A5FA-A3D0A0E5B42F}">
      <dsp:nvSpPr>
        <dsp:cNvPr id="0" name=""/>
        <dsp:cNvSpPr/>
      </dsp:nvSpPr>
      <dsp:spPr>
        <a:xfrm>
          <a:off x="0" y="3971256"/>
          <a:ext cx="4272136" cy="604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8BA47F-9D61-4132-B23C-8333FC836695}">
      <dsp:nvSpPr>
        <dsp:cNvPr id="0" name=""/>
        <dsp:cNvSpPr/>
      </dsp:nvSpPr>
      <dsp:spPr>
        <a:xfrm>
          <a:off x="203385" y="3112344"/>
          <a:ext cx="4067703" cy="121315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3034" tIns="0" rIns="113034" bIns="0" numCol="1" spcCol="1270" anchor="ctr" anchorCtr="0">
          <a:noAutofit/>
        </a:bodyPr>
        <a:lstStyle/>
        <a:p>
          <a:pPr marL="0" lvl="0" indent="0" algn="just" defTabSz="622300">
            <a:lnSpc>
              <a:spcPct val="90000"/>
            </a:lnSpc>
            <a:spcBef>
              <a:spcPct val="0"/>
            </a:spcBef>
            <a:spcAft>
              <a:spcPct val="35000"/>
            </a:spcAft>
            <a:buNone/>
          </a:pPr>
          <a:r>
            <a:rPr lang="es-EC" sz="1400" kern="1200" dirty="0">
              <a:solidFill>
                <a:schemeClr val="tx1">
                  <a:lumMod val="25000"/>
                </a:schemeClr>
              </a:solidFill>
            </a:rPr>
            <a:t>Existe asociación de la potencia grupal con la identificación y cohesión grupal del personal de las empresas grandes comercializadoras de electrodomésticos del cantón Quito mediante un análisis estadístico.</a:t>
          </a:r>
        </a:p>
      </dsp:txBody>
      <dsp:txXfrm>
        <a:off x="262606" y="3171565"/>
        <a:ext cx="3949261" cy="10947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88DE67-5DAD-43D5-B073-AE7C719D17B9}">
      <dsp:nvSpPr>
        <dsp:cNvPr id="0" name=""/>
        <dsp:cNvSpPr/>
      </dsp:nvSpPr>
      <dsp:spPr>
        <a:xfrm rot="16200000">
          <a:off x="222" y="654"/>
          <a:ext cx="1454627" cy="1454627"/>
        </a:xfrm>
        <a:prstGeom prst="downArrow">
          <a:avLst>
            <a:gd name="adj1" fmla="val 50000"/>
            <a:gd name="adj2" fmla="val 35000"/>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s-EC" sz="1700" kern="1200" dirty="0">
              <a:solidFill>
                <a:schemeClr val="tx2"/>
              </a:solidFill>
            </a:rPr>
            <a:t>INTERNOS </a:t>
          </a:r>
        </a:p>
      </dsp:txBody>
      <dsp:txXfrm rot="5400000">
        <a:off x="222" y="364311"/>
        <a:ext cx="1200067" cy="727313"/>
      </dsp:txXfrm>
    </dsp:sp>
    <dsp:sp modelId="{8DF4F542-864D-4554-A0E9-40841C3627BB}">
      <dsp:nvSpPr>
        <dsp:cNvPr id="0" name=""/>
        <dsp:cNvSpPr/>
      </dsp:nvSpPr>
      <dsp:spPr>
        <a:xfrm rot="5400000">
          <a:off x="1881404" y="0"/>
          <a:ext cx="1454627" cy="1454627"/>
        </a:xfrm>
        <a:prstGeom prst="downArrow">
          <a:avLst>
            <a:gd name="adj1" fmla="val 50000"/>
            <a:gd name="adj2" fmla="val 35000"/>
          </a:avLst>
        </a:prstGeom>
        <a:solidFill>
          <a:schemeClr val="accent2">
            <a:hueOff val="-737226"/>
            <a:satOff val="88670"/>
            <a:lumOff val="1019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s-EC" sz="1700" kern="1200" dirty="0">
              <a:solidFill>
                <a:schemeClr val="tx2"/>
              </a:solidFill>
            </a:rPr>
            <a:t>EXTERNOS</a:t>
          </a:r>
        </a:p>
      </dsp:txBody>
      <dsp:txXfrm rot="-5400000">
        <a:off x="2135964" y="363657"/>
        <a:ext cx="1200067" cy="7273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63ADE-A682-4C26-9613-8D8524E61655}">
      <dsp:nvSpPr>
        <dsp:cNvPr id="0" name=""/>
        <dsp:cNvSpPr/>
      </dsp:nvSpPr>
      <dsp:spPr>
        <a:xfrm rot="10800000">
          <a:off x="1408538" y="767"/>
          <a:ext cx="4836417" cy="761372"/>
        </a:xfrm>
        <a:prstGeom prst="homePlat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744" tIns="53340" rIns="99568" bIns="5334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chemeClr val="tx2"/>
              </a:solidFill>
            </a:rPr>
            <a:t>Efectos positivos en motivación y rendimiento (Cohen y Bailey, 1997; Sargent &amp; Sue-Chang, 2001) </a:t>
          </a:r>
        </a:p>
      </dsp:txBody>
      <dsp:txXfrm rot="10800000">
        <a:off x="1598881" y="767"/>
        <a:ext cx="4646074" cy="761372"/>
      </dsp:txXfrm>
    </dsp:sp>
    <dsp:sp modelId="{FB13484C-2D69-4A21-A4B4-479568F12499}">
      <dsp:nvSpPr>
        <dsp:cNvPr id="0" name=""/>
        <dsp:cNvSpPr/>
      </dsp:nvSpPr>
      <dsp:spPr>
        <a:xfrm>
          <a:off x="1027852" y="767"/>
          <a:ext cx="761372" cy="761372"/>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1000" r="-11000"/>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7F0731-2385-413F-BD68-081ABFD9C7CA}">
      <dsp:nvSpPr>
        <dsp:cNvPr id="0" name=""/>
        <dsp:cNvSpPr/>
      </dsp:nvSpPr>
      <dsp:spPr>
        <a:xfrm rot="10800000">
          <a:off x="1408538" y="973773"/>
          <a:ext cx="4836417" cy="761372"/>
        </a:xfrm>
        <a:prstGeom prst="homePlat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744" tIns="53340" rIns="99568" bIns="5334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chemeClr val="tx2"/>
              </a:solidFill>
            </a:rPr>
            <a:t>potencia tiene efectos positivos sobre la motivación, las ganas de permanecer en el grupo y el rendimiento colectivo (Cohen y Bailey, 1997; Sargent y Sue-Chang, 2001)</a:t>
          </a:r>
        </a:p>
      </dsp:txBody>
      <dsp:txXfrm rot="10800000">
        <a:off x="1598881" y="973773"/>
        <a:ext cx="4646074" cy="761372"/>
      </dsp:txXfrm>
    </dsp:sp>
    <dsp:sp modelId="{74529D33-6FC4-4B73-AA46-638EDD2440F2}">
      <dsp:nvSpPr>
        <dsp:cNvPr id="0" name=""/>
        <dsp:cNvSpPr/>
      </dsp:nvSpPr>
      <dsp:spPr>
        <a:xfrm>
          <a:off x="1027852" y="973773"/>
          <a:ext cx="761372" cy="761372"/>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1000" r="-51000"/>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98C66B-ACB3-4260-BC1E-4233EE79FDD6}">
      <dsp:nvSpPr>
        <dsp:cNvPr id="0" name=""/>
        <dsp:cNvSpPr/>
      </dsp:nvSpPr>
      <dsp:spPr>
        <a:xfrm rot="10800000">
          <a:off x="1408538" y="1946780"/>
          <a:ext cx="4836417" cy="761372"/>
        </a:xfrm>
        <a:prstGeom prst="homePlat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744" tIns="53340" rIns="99568" bIns="53340" numCol="1" spcCol="1270" anchor="ctr" anchorCtr="0">
          <a:noAutofit/>
        </a:bodyPr>
        <a:lstStyle/>
        <a:p>
          <a:pPr marL="0" lvl="0" indent="0" algn="ctr" defTabSz="622300">
            <a:lnSpc>
              <a:spcPct val="90000"/>
            </a:lnSpc>
            <a:spcBef>
              <a:spcPct val="0"/>
            </a:spcBef>
            <a:spcAft>
              <a:spcPct val="35000"/>
            </a:spcAft>
            <a:buNone/>
          </a:pPr>
          <a:r>
            <a:rPr lang="es-EC" sz="1400" kern="1200" dirty="0">
              <a:solidFill>
                <a:schemeClr val="tx2"/>
              </a:solidFill>
            </a:rPr>
            <a:t>Lester y colaboradores. (2002) encuentran que la potencia se relaciona positivamente con la satisfacción del equipo</a:t>
          </a:r>
        </a:p>
      </dsp:txBody>
      <dsp:txXfrm rot="10800000">
        <a:off x="1598881" y="1946780"/>
        <a:ext cx="4646074" cy="761372"/>
      </dsp:txXfrm>
    </dsp:sp>
    <dsp:sp modelId="{408A28F1-ACCB-48D1-B9FF-D0670E3CCCDE}">
      <dsp:nvSpPr>
        <dsp:cNvPr id="0" name=""/>
        <dsp:cNvSpPr/>
      </dsp:nvSpPr>
      <dsp:spPr>
        <a:xfrm>
          <a:off x="1027852" y="1946780"/>
          <a:ext cx="761372" cy="761372"/>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6000" r="-26000"/>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4D4E55-F5DF-4A54-9F0F-4268177A468A}">
      <dsp:nvSpPr>
        <dsp:cNvPr id="0" name=""/>
        <dsp:cNvSpPr/>
      </dsp:nvSpPr>
      <dsp:spPr>
        <a:xfrm rot="10800000">
          <a:off x="1718181" y="1447579"/>
          <a:ext cx="4549105" cy="2289416"/>
        </a:xfrm>
        <a:prstGeom prst="homePlat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9569" tIns="68580" rIns="128016" bIns="68580" numCol="1" spcCol="1270" anchor="t" anchorCtr="0">
          <a:noAutofit/>
        </a:bodyPr>
        <a:lstStyle/>
        <a:p>
          <a:pPr marL="0" lvl="0" indent="0" algn="just" defTabSz="800100">
            <a:lnSpc>
              <a:spcPct val="90000"/>
            </a:lnSpc>
            <a:spcBef>
              <a:spcPct val="0"/>
            </a:spcBef>
            <a:spcAft>
              <a:spcPct val="35000"/>
            </a:spcAft>
            <a:buNone/>
          </a:pPr>
          <a:r>
            <a:rPr lang="es-EC" sz="1800" b="1" i="0" kern="1200" dirty="0">
              <a:latin typeface="Times New Roman" panose="02020603050405020304" pitchFamily="18" charset="0"/>
              <a:cs typeface="Times New Roman" panose="02020603050405020304" pitchFamily="18" charset="0"/>
            </a:rPr>
            <a:t>“el autoconcepto de un individuo derivado de su conocimiento y aceptación por pertenecer a un determinado grupo (o grupos) social, unido al valor o significado emocional de dicha pertenencia</a:t>
          </a:r>
          <a:r>
            <a:rPr lang="es-EC" sz="1800" b="0" i="0" kern="1200" dirty="0">
              <a:latin typeface="Times New Roman" panose="02020603050405020304" pitchFamily="18" charset="0"/>
              <a:cs typeface="Times New Roman" panose="02020603050405020304" pitchFamily="18" charset="0"/>
            </a:rPr>
            <a:t>”.</a:t>
          </a:r>
        </a:p>
        <a:p>
          <a:pPr marL="0" lvl="0" indent="0" algn="just" defTabSz="800100">
            <a:lnSpc>
              <a:spcPct val="90000"/>
            </a:lnSpc>
            <a:spcBef>
              <a:spcPct val="0"/>
            </a:spcBef>
            <a:spcAft>
              <a:spcPct val="35000"/>
            </a:spcAft>
            <a:buNone/>
          </a:pPr>
          <a:endParaRPr lang="es-EC" sz="1800" kern="1200" dirty="0">
            <a:latin typeface="Times New Roman" panose="02020603050405020304" pitchFamily="18" charset="0"/>
            <a:cs typeface="Times New Roman" panose="02020603050405020304" pitchFamily="18" charset="0"/>
          </a:endParaRPr>
        </a:p>
        <a:p>
          <a:pPr marL="171450" lvl="1" indent="-171450" algn="just" defTabSz="800100" rtl="0">
            <a:lnSpc>
              <a:spcPct val="90000"/>
            </a:lnSpc>
            <a:spcBef>
              <a:spcPct val="0"/>
            </a:spcBef>
            <a:spcAft>
              <a:spcPct val="15000"/>
            </a:spcAft>
            <a:buChar char="•"/>
          </a:pPr>
          <a:r>
            <a:rPr lang="es-EC" sz="1800" kern="1200" dirty="0">
              <a:latin typeface="Times New Roman" panose="02020603050405020304" pitchFamily="18" charset="0"/>
              <a:cs typeface="Times New Roman" panose="02020603050405020304" pitchFamily="18" charset="0"/>
            </a:rPr>
            <a:t>Compromiso con los objetivos de la organización.</a:t>
          </a:r>
        </a:p>
        <a:p>
          <a:pPr marL="171450" lvl="1" indent="-171450" algn="just" defTabSz="800100" rtl="0">
            <a:lnSpc>
              <a:spcPct val="90000"/>
            </a:lnSpc>
            <a:spcBef>
              <a:spcPct val="0"/>
            </a:spcBef>
            <a:spcAft>
              <a:spcPct val="15000"/>
            </a:spcAft>
            <a:buChar char="•"/>
          </a:pPr>
          <a:r>
            <a:rPr lang="es-EC" sz="1800" kern="1200" dirty="0">
              <a:latin typeface="Times New Roman" panose="02020603050405020304" pitchFamily="18" charset="0"/>
              <a:cs typeface="Times New Roman" panose="02020603050405020304" pitchFamily="18" charset="0"/>
            </a:rPr>
            <a:t>nivel de comunicación.</a:t>
          </a:r>
        </a:p>
        <a:p>
          <a:pPr marL="171450" lvl="1" indent="-171450" algn="just" defTabSz="800100" rtl="0">
            <a:lnSpc>
              <a:spcPct val="90000"/>
            </a:lnSpc>
            <a:spcBef>
              <a:spcPct val="0"/>
            </a:spcBef>
            <a:spcAft>
              <a:spcPct val="15000"/>
            </a:spcAft>
            <a:buChar char="•"/>
          </a:pPr>
          <a:r>
            <a:rPr lang="es-EC" sz="1800" kern="1200" dirty="0">
              <a:latin typeface="Times New Roman" panose="02020603050405020304" pitchFamily="18" charset="0"/>
              <a:cs typeface="Times New Roman" panose="02020603050405020304" pitchFamily="18" charset="0"/>
            </a:rPr>
            <a:t>Predisposición a compartir información y conocimiento.</a:t>
          </a:r>
        </a:p>
        <a:p>
          <a:pPr marL="171450" lvl="1" indent="-171450" algn="just" defTabSz="800100" rtl="0">
            <a:lnSpc>
              <a:spcPct val="90000"/>
            </a:lnSpc>
            <a:spcBef>
              <a:spcPct val="0"/>
            </a:spcBef>
            <a:spcAft>
              <a:spcPct val="15000"/>
            </a:spcAft>
            <a:buChar char="•"/>
          </a:pPr>
          <a:r>
            <a:rPr lang="es-EC" sz="1800" kern="1200" dirty="0">
              <a:latin typeface="Times New Roman" panose="02020603050405020304" pitchFamily="18" charset="0"/>
              <a:cs typeface="Times New Roman" panose="02020603050405020304" pitchFamily="18" charset="0"/>
            </a:rPr>
            <a:t>Ambiente laboral.</a:t>
          </a:r>
        </a:p>
      </dsp:txBody>
      <dsp:txXfrm rot="10800000">
        <a:off x="2290535" y="1447579"/>
        <a:ext cx="3976751" cy="2289416"/>
      </dsp:txXfrm>
    </dsp:sp>
    <dsp:sp modelId="{5B3C7BEF-FAED-481E-ADC9-67233DA88CDE}">
      <dsp:nvSpPr>
        <dsp:cNvPr id="0" name=""/>
        <dsp:cNvSpPr/>
      </dsp:nvSpPr>
      <dsp:spPr>
        <a:xfrm>
          <a:off x="573473" y="1447579"/>
          <a:ext cx="2289416" cy="2289416"/>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1000" r="-11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82AC0-444C-4046-886F-9467D8493FA4}">
      <dsp:nvSpPr>
        <dsp:cNvPr id="0" name=""/>
        <dsp:cNvSpPr/>
      </dsp:nvSpPr>
      <dsp:spPr>
        <a:xfrm rot="10800000">
          <a:off x="1408457" y="1681"/>
          <a:ext cx="4680962" cy="917670"/>
        </a:xfrm>
        <a:prstGeom prst="homePlat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4667" tIns="60960" rIns="113792" bIns="60960" numCol="1" spcCol="1270" anchor="ctr" anchorCtr="0">
          <a:noAutofit/>
        </a:bodyPr>
        <a:lstStyle/>
        <a:p>
          <a:pPr marL="0" lvl="0" indent="0" algn="just" defTabSz="711200">
            <a:lnSpc>
              <a:spcPct val="90000"/>
            </a:lnSpc>
            <a:spcBef>
              <a:spcPct val="0"/>
            </a:spcBef>
            <a:spcAft>
              <a:spcPct val="35000"/>
            </a:spcAft>
            <a:buNone/>
          </a:pPr>
          <a:r>
            <a:rPr lang="es-EC" sz="1600" kern="1200" dirty="0">
              <a:solidFill>
                <a:schemeClr val="tx1">
                  <a:lumMod val="25000"/>
                </a:schemeClr>
              </a:solidFill>
            </a:rPr>
            <a:t>“Suma de todas las fuerzas que actúan sobre los miembros del grupo para hacerlos permanecer en el mismo" </a:t>
          </a:r>
          <a:r>
            <a:rPr lang="es-EC" sz="1600" b="1" kern="1200" dirty="0">
              <a:solidFill>
                <a:schemeClr val="tx1">
                  <a:lumMod val="25000"/>
                </a:schemeClr>
              </a:solidFill>
            </a:rPr>
            <a:t>(Festinger, Schachter, &amp; Back, 1950, p. 164).</a:t>
          </a:r>
        </a:p>
      </dsp:txBody>
      <dsp:txXfrm rot="10800000">
        <a:off x="1637874" y="1681"/>
        <a:ext cx="4451545" cy="917670"/>
      </dsp:txXfrm>
    </dsp:sp>
    <dsp:sp modelId="{D3D41532-2617-4C83-8163-6FA63C9202F5}">
      <dsp:nvSpPr>
        <dsp:cNvPr id="0" name=""/>
        <dsp:cNvSpPr/>
      </dsp:nvSpPr>
      <dsp:spPr>
        <a:xfrm>
          <a:off x="949621" y="1681"/>
          <a:ext cx="917670" cy="91767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2848E4-17C3-4683-92A6-D4CF395BBCA8}">
      <dsp:nvSpPr>
        <dsp:cNvPr id="0" name=""/>
        <dsp:cNvSpPr/>
      </dsp:nvSpPr>
      <dsp:spPr>
        <a:xfrm rot="10800000">
          <a:off x="1408457" y="1193283"/>
          <a:ext cx="4680962" cy="917670"/>
        </a:xfrm>
        <a:prstGeom prst="homePlat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4667" tIns="60960" rIns="113792" bIns="60960" numCol="1" spcCol="1270" anchor="ctr" anchorCtr="0">
          <a:noAutofit/>
        </a:bodyPr>
        <a:lstStyle/>
        <a:p>
          <a:pPr marL="0" lvl="0" indent="0" algn="just" defTabSz="711200">
            <a:lnSpc>
              <a:spcPct val="90000"/>
            </a:lnSpc>
            <a:spcBef>
              <a:spcPct val="0"/>
            </a:spcBef>
            <a:spcAft>
              <a:spcPct val="35000"/>
            </a:spcAft>
            <a:buNone/>
          </a:pPr>
          <a:r>
            <a:rPr lang="es-EC" sz="1600" kern="1200" dirty="0">
              <a:solidFill>
                <a:schemeClr val="tx1">
                  <a:lumMod val="25000"/>
                </a:schemeClr>
              </a:solidFill>
            </a:rPr>
            <a:t>“la resistencia del grupo ante fuerzas externas” </a:t>
          </a:r>
          <a:r>
            <a:rPr lang="es-EC" sz="1600" b="1" kern="1200" dirty="0">
              <a:solidFill>
                <a:schemeClr val="tx1">
                  <a:lumMod val="25000"/>
                </a:schemeClr>
              </a:solidFill>
            </a:rPr>
            <a:t>(Gross &amp; Martin, 1952, p. 553).</a:t>
          </a:r>
        </a:p>
      </dsp:txBody>
      <dsp:txXfrm rot="10800000">
        <a:off x="1637874" y="1193283"/>
        <a:ext cx="4451545" cy="917670"/>
      </dsp:txXfrm>
    </dsp:sp>
    <dsp:sp modelId="{12A0B7DC-DCB1-4291-B747-1631352EF9D6}">
      <dsp:nvSpPr>
        <dsp:cNvPr id="0" name=""/>
        <dsp:cNvSpPr/>
      </dsp:nvSpPr>
      <dsp:spPr>
        <a:xfrm>
          <a:off x="949621" y="1193283"/>
          <a:ext cx="917670" cy="91767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E938AB-12E5-48EA-9A71-994AA6110A97}">
      <dsp:nvSpPr>
        <dsp:cNvPr id="0" name=""/>
        <dsp:cNvSpPr/>
      </dsp:nvSpPr>
      <dsp:spPr>
        <a:xfrm rot="10800000">
          <a:off x="1408457" y="2384885"/>
          <a:ext cx="4680962" cy="917670"/>
        </a:xfrm>
        <a:prstGeom prst="homePlat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4667" tIns="60960" rIns="113792" bIns="60960" numCol="1" spcCol="1270" anchor="ctr" anchorCtr="0">
          <a:noAutofit/>
        </a:bodyPr>
        <a:lstStyle/>
        <a:p>
          <a:pPr marL="0" lvl="0" indent="0" algn="just" defTabSz="711200">
            <a:lnSpc>
              <a:spcPct val="90000"/>
            </a:lnSpc>
            <a:spcBef>
              <a:spcPct val="0"/>
            </a:spcBef>
            <a:spcAft>
              <a:spcPct val="35000"/>
            </a:spcAft>
            <a:buNone/>
          </a:pPr>
          <a:r>
            <a:rPr lang="es-EC" sz="1600" kern="1200" dirty="0">
              <a:solidFill>
                <a:schemeClr val="tx1">
                  <a:lumMod val="25000"/>
                </a:schemeClr>
              </a:solidFill>
            </a:rPr>
            <a:t>“Un proceso grupal que refleja la tendencia del grupo a mantenerse y permanecer unido en búsqueda de los objetivos” </a:t>
          </a:r>
          <a:r>
            <a:rPr lang="es-EC" sz="1600" b="1" kern="1200" dirty="0">
              <a:solidFill>
                <a:schemeClr val="tx1">
                  <a:lumMod val="25000"/>
                </a:schemeClr>
              </a:solidFill>
            </a:rPr>
            <a:t>(Carron,2000).</a:t>
          </a:r>
        </a:p>
      </dsp:txBody>
      <dsp:txXfrm rot="10800000">
        <a:off x="1637874" y="2384885"/>
        <a:ext cx="4451545" cy="917670"/>
      </dsp:txXfrm>
    </dsp:sp>
    <dsp:sp modelId="{711A5806-BE0E-4A87-8C2C-459FE89180D6}">
      <dsp:nvSpPr>
        <dsp:cNvPr id="0" name=""/>
        <dsp:cNvSpPr/>
      </dsp:nvSpPr>
      <dsp:spPr>
        <a:xfrm>
          <a:off x="949621" y="2384885"/>
          <a:ext cx="917670" cy="91767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2E94B-F210-4149-9F35-2029DCD79974}">
      <dsp:nvSpPr>
        <dsp:cNvPr id="0" name=""/>
        <dsp:cNvSpPr/>
      </dsp:nvSpPr>
      <dsp:spPr>
        <a:xfrm>
          <a:off x="1654" y="0"/>
          <a:ext cx="1614009" cy="1608588"/>
        </a:xfrm>
        <a:prstGeom prst="roundRect">
          <a:avLst>
            <a:gd name="adj" fmla="val 10000"/>
          </a:avLst>
        </a:prstGeom>
        <a:solidFill>
          <a:schemeClr val="accent2">
            <a:shade val="80000"/>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C" sz="1900" b="1" kern="1200" dirty="0"/>
            <a:t>La atracción interpersonal</a:t>
          </a:r>
          <a:endParaRPr lang="es-EC" sz="1900" kern="1200" dirty="0"/>
        </a:p>
      </dsp:txBody>
      <dsp:txXfrm>
        <a:off x="48768" y="47114"/>
        <a:ext cx="1519781" cy="1514360"/>
      </dsp:txXfrm>
    </dsp:sp>
    <dsp:sp modelId="{8AA3B316-9954-4072-BA08-2D9C4CC4FB55}">
      <dsp:nvSpPr>
        <dsp:cNvPr id="0" name=""/>
        <dsp:cNvSpPr/>
      </dsp:nvSpPr>
      <dsp:spPr>
        <a:xfrm>
          <a:off x="1886817" y="0"/>
          <a:ext cx="1614009" cy="1608588"/>
        </a:xfrm>
        <a:prstGeom prst="roundRect">
          <a:avLst>
            <a:gd name="adj" fmla="val 10000"/>
          </a:avLst>
        </a:prstGeom>
        <a:solidFill>
          <a:schemeClr val="accent2">
            <a:shade val="80000"/>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C" sz="1900" b="1" kern="1200" dirty="0"/>
            <a:t>La atracción hacia las actividades</a:t>
          </a:r>
          <a:endParaRPr lang="es-EC" sz="1900" kern="1200" dirty="0"/>
        </a:p>
      </dsp:txBody>
      <dsp:txXfrm>
        <a:off x="1933931" y="47114"/>
        <a:ext cx="1519781" cy="1514360"/>
      </dsp:txXfrm>
    </dsp:sp>
    <dsp:sp modelId="{21E538C7-4C60-4CC1-8247-F535A15AA874}">
      <dsp:nvSpPr>
        <dsp:cNvPr id="0" name=""/>
        <dsp:cNvSpPr/>
      </dsp:nvSpPr>
      <dsp:spPr>
        <a:xfrm>
          <a:off x="3771980" y="0"/>
          <a:ext cx="1614009" cy="1608588"/>
        </a:xfrm>
        <a:prstGeom prst="roundRect">
          <a:avLst>
            <a:gd name="adj" fmla="val 10000"/>
          </a:avLst>
        </a:prstGeom>
        <a:solidFill>
          <a:schemeClr val="accent2">
            <a:shade val="80000"/>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C" sz="1900" b="1" kern="1200" dirty="0"/>
            <a:t>La atracción de pertenecía al grupo</a:t>
          </a:r>
          <a:endParaRPr lang="es-EC" sz="1900" kern="1200" dirty="0"/>
        </a:p>
      </dsp:txBody>
      <dsp:txXfrm>
        <a:off x="3819094" y="47114"/>
        <a:ext cx="1519781" cy="1514360"/>
      </dsp:txXfrm>
    </dsp:sp>
    <dsp:sp modelId="{49BAC3EE-5116-49E2-9414-80919763A414}">
      <dsp:nvSpPr>
        <dsp:cNvPr id="0" name=""/>
        <dsp:cNvSpPr/>
      </dsp:nvSpPr>
      <dsp:spPr>
        <a:xfrm>
          <a:off x="5657143" y="0"/>
          <a:ext cx="1614009" cy="1608588"/>
        </a:xfrm>
        <a:prstGeom prst="roundRect">
          <a:avLst>
            <a:gd name="adj" fmla="val 10000"/>
          </a:avLst>
        </a:prstGeom>
        <a:solidFill>
          <a:schemeClr val="accent2">
            <a:shade val="80000"/>
            <a:hueOff val="0"/>
            <a:satOff val="0"/>
            <a:lumOff val="0"/>
            <a:alphaOff val="0"/>
          </a:schemeClr>
        </a:solidFill>
        <a:ln>
          <a:noFill/>
        </a:ln>
        <a:effectLst>
          <a:outerShdw blurRad="50800" dist="25400" algn="bl"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EC" sz="1900" b="1" kern="1200"/>
            <a:t>La atracción hacia los objetivos</a:t>
          </a:r>
          <a:endParaRPr lang="es-EC" sz="1900" kern="1200" dirty="0"/>
        </a:p>
      </dsp:txBody>
      <dsp:txXfrm>
        <a:off x="5704257" y="47114"/>
        <a:ext cx="1519781" cy="151436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DBFEB1-D356-4074-AC1B-D1CF440B5227}" type="datetimeFigureOut">
              <a:rPr lang="es-EC" smtClean="0"/>
              <a:t>29/1/2020</a:t>
            </a:fld>
            <a:endParaRPr lang="es-EC"/>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1E8AB4-27D7-47CA-AA46-23D35624CE4C}" type="slidenum">
              <a:rPr lang="es-EC" smtClean="0"/>
              <a:t>‹Nº›</a:t>
            </a:fld>
            <a:endParaRPr lang="es-EC"/>
          </a:p>
        </p:txBody>
      </p:sp>
    </p:spTree>
    <p:extLst>
      <p:ext uri="{BB962C8B-B14F-4D97-AF65-F5344CB8AC3E}">
        <p14:creationId xmlns:p14="http://schemas.microsoft.com/office/powerpoint/2010/main" val="110758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711E8AB4-27D7-47CA-AA46-23D35624CE4C}" type="slidenum">
              <a:rPr lang="es-EC" smtClean="0"/>
              <a:t>12</a:t>
            </a:fld>
            <a:endParaRPr lang="es-EC"/>
          </a:p>
        </p:txBody>
      </p:sp>
    </p:spTree>
    <p:extLst>
      <p:ext uri="{BB962C8B-B14F-4D97-AF65-F5344CB8AC3E}">
        <p14:creationId xmlns:p14="http://schemas.microsoft.com/office/powerpoint/2010/main" val="415781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0CAD2A7-5CFB-450F-AB74-10A6EEE5B410}" type="datetimeFigureOut">
              <a:rPr lang="es-EC" smtClean="0"/>
              <a:t>29/1/2020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C5676B4-4011-41EF-AAE5-22F0FA37E6FE}" type="slidenum">
              <a:rPr lang="es-EC" smtClean="0"/>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F0CAD2A7-5CFB-450F-AB74-10A6EEE5B410}" type="datetimeFigureOut">
              <a:rPr lang="es-EC" smtClean="0"/>
              <a:t>29/1/2020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C5676B4-4011-41EF-AAE5-22F0FA37E6FE}"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F0CAD2A7-5CFB-450F-AB74-10A6EEE5B410}" type="datetimeFigureOut">
              <a:rPr lang="es-EC" smtClean="0"/>
              <a:t>29/1/2020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C5676B4-4011-41EF-AAE5-22F0FA37E6FE}"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F0CAD2A7-5CFB-450F-AB74-10A6EEE5B410}" type="datetimeFigureOut">
              <a:rPr lang="es-EC" smtClean="0"/>
              <a:t>29/1/2020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C5676B4-4011-41EF-AAE5-22F0FA37E6FE}" type="slidenum">
              <a:rPr lang="es-EC" smtClean="0"/>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F0CAD2A7-5CFB-450F-AB74-10A6EEE5B410}" type="datetimeFigureOut">
              <a:rPr lang="es-EC" smtClean="0"/>
              <a:t>29/1/2020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C5676B4-4011-41EF-AAE5-22F0FA37E6FE}" type="slidenum">
              <a:rPr lang="es-EC" smtClean="0"/>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0CAD2A7-5CFB-450F-AB74-10A6EEE5B410}" type="datetimeFigureOut">
              <a:rPr lang="es-EC" smtClean="0"/>
              <a:t>29/1/2020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C5676B4-4011-41EF-AAE5-22F0FA37E6FE}" type="slidenum">
              <a:rPr lang="es-EC" smtClean="0"/>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F0CAD2A7-5CFB-450F-AB74-10A6EEE5B410}" type="datetimeFigureOut">
              <a:rPr lang="es-EC" smtClean="0"/>
              <a:t>29/1/2020</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AC5676B4-4011-41EF-AAE5-22F0FA37E6FE}" type="slidenum">
              <a:rPr lang="es-EC" smtClean="0"/>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F0CAD2A7-5CFB-450F-AB74-10A6EEE5B410}" type="datetimeFigureOut">
              <a:rPr lang="es-EC" smtClean="0"/>
              <a:t>29/1/2020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AC5676B4-4011-41EF-AAE5-22F0FA37E6FE}" type="slidenum">
              <a:rPr lang="es-EC" smtClean="0"/>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AD2A7-5CFB-450F-AB74-10A6EEE5B410}" type="datetimeFigureOut">
              <a:rPr lang="es-EC" smtClean="0"/>
              <a:t>29/1/2020</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AC5676B4-4011-41EF-AAE5-22F0FA37E6FE}"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F0CAD2A7-5CFB-450F-AB74-10A6EEE5B410}" type="datetimeFigureOut">
              <a:rPr lang="es-EC" smtClean="0"/>
              <a:t>29/1/2020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C5676B4-4011-41EF-AAE5-22F0FA37E6FE}" type="slidenum">
              <a:rPr lang="es-EC" smtClean="0"/>
              <a:t>‹Nº›</a:t>
            </a:fld>
            <a:endParaRPr lang="es-EC"/>
          </a:p>
        </p:txBody>
      </p:sp>
      <p:sp>
        <p:nvSpPr>
          <p:cNvPr id="9" name="Content Placeholder 8"/>
          <p:cNvSpPr>
            <a:spLocks noGrp="1"/>
          </p:cNvSpPr>
          <p:nvPr>
            <p:ph sz="quarter" idx="13"/>
          </p:nvPr>
        </p:nvSpPr>
        <p:spPr>
          <a:xfrm>
            <a:off x="304800" y="381000"/>
            <a:ext cx="7772400" cy="494284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Date Placeholder 7"/>
          <p:cNvSpPr>
            <a:spLocks noGrp="1"/>
          </p:cNvSpPr>
          <p:nvPr>
            <p:ph type="dt" sz="half" idx="10"/>
          </p:nvPr>
        </p:nvSpPr>
        <p:spPr/>
        <p:txBody>
          <a:bodyPr/>
          <a:lstStyle/>
          <a:p>
            <a:fld id="{F0CAD2A7-5CFB-450F-AB74-10A6EEE5B410}" type="datetimeFigureOut">
              <a:rPr lang="es-EC" smtClean="0"/>
              <a:t>29/1/2020</a:t>
            </a:fld>
            <a:endParaRPr lang="es-EC"/>
          </a:p>
        </p:txBody>
      </p:sp>
      <p:sp>
        <p:nvSpPr>
          <p:cNvPr id="9" name="Slide Number Placeholder 8"/>
          <p:cNvSpPr>
            <a:spLocks noGrp="1"/>
          </p:cNvSpPr>
          <p:nvPr>
            <p:ph type="sldNum" sz="quarter" idx="11"/>
          </p:nvPr>
        </p:nvSpPr>
        <p:spPr/>
        <p:txBody>
          <a:bodyPr/>
          <a:lstStyle/>
          <a:p>
            <a:fld id="{AC5676B4-4011-41EF-AAE5-22F0FA37E6FE}" type="slidenum">
              <a:rPr lang="es-EC" smtClean="0"/>
              <a:t>‹Nº›</a:t>
            </a:fld>
            <a:endParaRPr lang="es-EC"/>
          </a:p>
        </p:txBody>
      </p:sp>
      <p:sp>
        <p:nvSpPr>
          <p:cNvPr id="10" name="Footer Placeholder 9"/>
          <p:cNvSpPr>
            <a:spLocks noGrp="1"/>
          </p:cNvSpPr>
          <p:nvPr>
            <p:ph type="ftr" sz="quarter" idx="12"/>
          </p:nvPr>
        </p:nvSpPr>
        <p:spPr/>
        <p:txBody>
          <a:bodyPr/>
          <a:lstStyle/>
          <a:p>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C5676B4-4011-41EF-AAE5-22F0FA37E6FE}" type="slidenum">
              <a:rPr lang="es-EC" smtClean="0"/>
              <a:t>‹Nº›</a:t>
            </a:fld>
            <a:endParaRPr lang="es-EC"/>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C"/>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0CAD2A7-5CFB-450F-AB74-10A6EEE5B410}" type="datetimeFigureOut">
              <a:rPr lang="es-EC" smtClean="0"/>
              <a:t>29/1/2020</a:t>
            </a:fld>
            <a:endParaRPr lang="es-EC"/>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2.jpeg"/><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8" Type="http://schemas.microsoft.com/office/2007/relationships/diagramDrawing" Target="../diagrams/drawing8.xml"/><Relationship Id="rId13" Type="http://schemas.microsoft.com/office/2007/relationships/diagramDrawing" Target="../diagrams/drawing9.xml"/><Relationship Id="rId3" Type="http://schemas.openxmlformats.org/officeDocument/2006/relationships/image" Target="../media/image2.jpeg"/><Relationship Id="rId7" Type="http://schemas.openxmlformats.org/officeDocument/2006/relationships/diagramColors" Target="../diagrams/colors8.xml"/><Relationship Id="rId12" Type="http://schemas.openxmlformats.org/officeDocument/2006/relationships/diagramColors" Target="../diagrams/colors9.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8.xml"/><Relationship Id="rId11" Type="http://schemas.openxmlformats.org/officeDocument/2006/relationships/diagramQuickStyle" Target="../diagrams/quickStyle9.xml"/><Relationship Id="rId5" Type="http://schemas.openxmlformats.org/officeDocument/2006/relationships/diagramLayout" Target="../diagrams/layout8.xml"/><Relationship Id="rId10" Type="http://schemas.openxmlformats.org/officeDocument/2006/relationships/diagramLayout" Target="../diagrams/layout9.xml"/><Relationship Id="rId4" Type="http://schemas.openxmlformats.org/officeDocument/2006/relationships/diagramData" Target="../diagrams/data8.xml"/><Relationship Id="rId9" Type="http://schemas.openxmlformats.org/officeDocument/2006/relationships/diagramData" Target="../diagrams/data9.xml"/></Relationships>
</file>

<file path=ppt/slides/_rels/slide1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diagramLayout" Target="../diagrams/layout10.xml"/><Relationship Id="rId7" Type="http://schemas.openxmlformats.org/officeDocument/2006/relationships/image" Target="../media/image12.png"/><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10" Type="http://schemas.openxmlformats.org/officeDocument/2006/relationships/image" Target="../media/image2.jpeg"/><Relationship Id="rId4" Type="http://schemas.openxmlformats.org/officeDocument/2006/relationships/diagramQuickStyle" Target="../diagrams/quickStyle10.xml"/><Relationship Id="rId9"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5" Type="http://schemas.openxmlformats.org/officeDocument/2006/relationships/image" Target="../media/image18.emf"/><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image" Target="../media/image20.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6.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27.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2.jpeg"/><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4" name="AutoShape 2" descr="Resultado de imagen para espe"/>
          <p:cNvSpPr>
            <a:spLocks noChangeAspect="1" noChangeArrowheads="1"/>
          </p:cNvSpPr>
          <p:nvPr/>
        </p:nvSpPr>
        <p:spPr bwMode="auto">
          <a:xfrm>
            <a:off x="155575" y="-1858963"/>
            <a:ext cx="4286250" cy="3876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5" name="AutoShape 5" descr="Resultado de imagen para espe"/>
          <p:cNvSpPr>
            <a:spLocks noChangeAspect="1" noChangeArrowheads="1"/>
          </p:cNvSpPr>
          <p:nvPr/>
        </p:nvSpPr>
        <p:spPr bwMode="auto">
          <a:xfrm>
            <a:off x="307975" y="-1706563"/>
            <a:ext cx="4286250" cy="38766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4" descr="Resultado de imagen para logo espe">
            <a:extLst>
              <a:ext uri="{FF2B5EF4-FFF2-40B4-BE49-F238E27FC236}">
                <a16:creationId xmlns:a16="http://schemas.microsoft.com/office/drawing/2014/main" id="{15ABED0E-ED55-4822-873F-88C13B8C19F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231775"/>
            <a:ext cx="4065431" cy="715985"/>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805421" y="1124744"/>
            <a:ext cx="7272808" cy="4524315"/>
          </a:xfrm>
          <a:prstGeom prst="rect">
            <a:avLst/>
          </a:prstGeom>
        </p:spPr>
        <p:txBody>
          <a:bodyPr wrap="square">
            <a:spAutoFit/>
          </a:bodyPr>
          <a:lstStyle/>
          <a:p>
            <a:pPr algn="ctr"/>
            <a:br>
              <a:rPr lang="es-EC" b="1" dirty="0">
                <a:solidFill>
                  <a:schemeClr val="tx2">
                    <a:lumMod val="50000"/>
                  </a:schemeClr>
                </a:solidFill>
                <a:latin typeface="Times New Roman" pitchFamily="18" charset="0"/>
                <a:cs typeface="Times New Roman" pitchFamily="18" charset="0"/>
              </a:rPr>
            </a:br>
            <a:br>
              <a:rPr lang="es-EC" b="1" dirty="0">
                <a:solidFill>
                  <a:schemeClr val="tx2">
                    <a:lumMod val="50000"/>
                  </a:schemeClr>
                </a:solidFill>
                <a:latin typeface="Times New Roman" pitchFamily="18" charset="0"/>
                <a:cs typeface="Times New Roman" pitchFamily="18" charset="0"/>
              </a:rPr>
            </a:br>
            <a:r>
              <a:rPr lang="es-EC" b="1" dirty="0">
                <a:solidFill>
                  <a:schemeClr val="tx2">
                    <a:lumMod val="50000"/>
                  </a:schemeClr>
                </a:solidFill>
                <a:latin typeface="Times New Roman" pitchFamily="18" charset="0"/>
                <a:cs typeface="Times New Roman" pitchFamily="18" charset="0"/>
              </a:rPr>
              <a:t>CARRERA DE INGENIERÍA COMERCIAL </a:t>
            </a:r>
            <a:br>
              <a:rPr lang="es-EC" b="1" dirty="0">
                <a:solidFill>
                  <a:schemeClr val="tx2">
                    <a:lumMod val="50000"/>
                  </a:schemeClr>
                </a:solidFill>
                <a:latin typeface="Times New Roman" pitchFamily="18" charset="0"/>
                <a:cs typeface="Times New Roman" pitchFamily="18" charset="0"/>
              </a:rPr>
            </a:br>
            <a:br>
              <a:rPr lang="es-EC" b="1" dirty="0">
                <a:solidFill>
                  <a:schemeClr val="tx2">
                    <a:lumMod val="50000"/>
                  </a:schemeClr>
                </a:solidFill>
                <a:latin typeface="Times New Roman" pitchFamily="18" charset="0"/>
                <a:cs typeface="Times New Roman" pitchFamily="18" charset="0"/>
              </a:rPr>
            </a:br>
            <a:r>
              <a:rPr lang="es-EC" b="1" dirty="0">
                <a:solidFill>
                  <a:schemeClr val="tx2">
                    <a:lumMod val="50000"/>
                  </a:schemeClr>
                </a:solidFill>
                <a:latin typeface="Times New Roman" pitchFamily="18" charset="0"/>
                <a:cs typeface="Times New Roman" pitchFamily="18" charset="0"/>
              </a:rPr>
              <a:t>TEMA: </a:t>
            </a:r>
          </a:p>
          <a:p>
            <a:pPr algn="ctr"/>
            <a:br>
              <a:rPr lang="es-EC" b="1" dirty="0">
                <a:solidFill>
                  <a:schemeClr val="tx2">
                    <a:lumMod val="50000"/>
                  </a:schemeClr>
                </a:solidFill>
                <a:latin typeface="Times New Roman" pitchFamily="18" charset="0"/>
                <a:cs typeface="Times New Roman" pitchFamily="18" charset="0"/>
              </a:rPr>
            </a:br>
            <a:r>
              <a:rPr lang="es-EC" dirty="0">
                <a:solidFill>
                  <a:schemeClr val="tx2">
                    <a:lumMod val="50000"/>
                  </a:schemeClr>
                </a:solidFill>
                <a:latin typeface="Times New Roman" pitchFamily="18" charset="0"/>
                <a:cs typeface="Times New Roman" pitchFamily="18" charset="0"/>
              </a:rPr>
              <a:t>“El liderazgo Transformacional y su relación con la potencia grupal, un enfoque sobre la identificación y la cohesión grupal del personas de las empresas de comercialización de electrodomésticos de Quito”</a:t>
            </a:r>
            <a:br>
              <a:rPr lang="es-EC" b="1" dirty="0">
                <a:solidFill>
                  <a:schemeClr val="tx2">
                    <a:lumMod val="50000"/>
                  </a:schemeClr>
                </a:solidFill>
                <a:latin typeface="Times New Roman" pitchFamily="18" charset="0"/>
                <a:cs typeface="Times New Roman" pitchFamily="18" charset="0"/>
              </a:rPr>
            </a:br>
            <a:br>
              <a:rPr lang="es-EC" b="1" i="1" dirty="0">
                <a:solidFill>
                  <a:schemeClr val="tx2">
                    <a:lumMod val="50000"/>
                  </a:schemeClr>
                </a:solidFill>
                <a:latin typeface="Times New Roman" pitchFamily="18" charset="0"/>
                <a:cs typeface="Times New Roman" pitchFamily="18" charset="0"/>
              </a:rPr>
            </a:br>
            <a:r>
              <a:rPr lang="es-EC" b="1" dirty="0">
                <a:solidFill>
                  <a:schemeClr val="tx2">
                    <a:lumMod val="50000"/>
                  </a:schemeClr>
                </a:solidFill>
                <a:latin typeface="Times New Roman" pitchFamily="18" charset="0"/>
                <a:cs typeface="Times New Roman" pitchFamily="18" charset="0"/>
              </a:rPr>
              <a:t>AUTOR: </a:t>
            </a:r>
            <a:r>
              <a:rPr lang="es-EC" dirty="0">
                <a:solidFill>
                  <a:schemeClr val="tx2">
                    <a:lumMod val="50000"/>
                  </a:schemeClr>
                </a:solidFill>
                <a:latin typeface="Times New Roman" pitchFamily="18" charset="0"/>
                <a:cs typeface="Times New Roman" pitchFamily="18" charset="0"/>
              </a:rPr>
              <a:t>Bedoya Páez María José</a:t>
            </a:r>
            <a:br>
              <a:rPr lang="es-EC" dirty="0">
                <a:solidFill>
                  <a:schemeClr val="tx2">
                    <a:lumMod val="50000"/>
                  </a:schemeClr>
                </a:solidFill>
                <a:latin typeface="Times New Roman" pitchFamily="18" charset="0"/>
                <a:cs typeface="Times New Roman" pitchFamily="18" charset="0"/>
              </a:rPr>
            </a:br>
            <a:br>
              <a:rPr lang="es-EC" dirty="0">
                <a:solidFill>
                  <a:schemeClr val="tx2">
                    <a:lumMod val="50000"/>
                  </a:schemeClr>
                </a:solidFill>
                <a:latin typeface="Times New Roman" pitchFamily="18" charset="0"/>
                <a:cs typeface="Times New Roman" pitchFamily="18" charset="0"/>
              </a:rPr>
            </a:br>
            <a:br>
              <a:rPr lang="es-EC" b="1" dirty="0">
                <a:solidFill>
                  <a:schemeClr val="tx2">
                    <a:lumMod val="50000"/>
                  </a:schemeClr>
                </a:solidFill>
                <a:latin typeface="Times New Roman" pitchFamily="18" charset="0"/>
                <a:cs typeface="Times New Roman" pitchFamily="18" charset="0"/>
              </a:rPr>
            </a:br>
            <a:r>
              <a:rPr lang="es-EC" b="1" dirty="0">
                <a:solidFill>
                  <a:schemeClr val="tx2">
                    <a:lumMod val="50000"/>
                  </a:schemeClr>
                </a:solidFill>
                <a:latin typeface="Times New Roman" pitchFamily="18" charset="0"/>
                <a:cs typeface="Times New Roman" pitchFamily="18" charset="0"/>
              </a:rPr>
              <a:t>DIRECTOR: Dr. </a:t>
            </a:r>
            <a:r>
              <a:rPr lang="es-EC" dirty="0">
                <a:solidFill>
                  <a:schemeClr val="tx2">
                    <a:lumMod val="50000"/>
                  </a:schemeClr>
                </a:solidFill>
                <a:latin typeface="Times New Roman" pitchFamily="18" charset="0"/>
                <a:cs typeface="Times New Roman" pitchFamily="18" charset="0"/>
              </a:rPr>
              <a:t>Marcelo Obando </a:t>
            </a:r>
            <a:r>
              <a:rPr lang="es-EC" dirty="0" err="1">
                <a:solidFill>
                  <a:schemeClr val="tx2">
                    <a:lumMod val="50000"/>
                  </a:schemeClr>
                </a:solidFill>
                <a:latin typeface="Times New Roman" pitchFamily="18" charset="0"/>
                <a:cs typeface="Times New Roman" pitchFamily="18" charset="0"/>
              </a:rPr>
              <a:t>Ph.D</a:t>
            </a:r>
            <a:r>
              <a:rPr lang="es-EC" dirty="0">
                <a:solidFill>
                  <a:schemeClr val="tx2">
                    <a:lumMod val="50000"/>
                  </a:schemeClr>
                </a:solidFill>
                <a:latin typeface="Times New Roman" pitchFamily="18" charset="0"/>
                <a:cs typeface="Times New Roman" pitchFamily="18" charset="0"/>
              </a:rPr>
              <a:t>(r)</a:t>
            </a:r>
            <a:br>
              <a:rPr lang="es-EC" dirty="0">
                <a:solidFill>
                  <a:schemeClr val="tx2">
                    <a:lumMod val="50000"/>
                  </a:schemeClr>
                </a:solidFill>
                <a:latin typeface="Times New Roman" pitchFamily="18" charset="0"/>
                <a:cs typeface="Times New Roman" pitchFamily="18" charset="0"/>
              </a:rPr>
            </a:br>
            <a:br>
              <a:rPr lang="es-EC" dirty="0">
                <a:solidFill>
                  <a:schemeClr val="tx2">
                    <a:lumMod val="50000"/>
                  </a:schemeClr>
                </a:solidFill>
                <a:latin typeface="Times New Roman" pitchFamily="18" charset="0"/>
                <a:cs typeface="Times New Roman" pitchFamily="18" charset="0"/>
              </a:rPr>
            </a:br>
            <a:r>
              <a:rPr lang="es-EC" dirty="0">
                <a:solidFill>
                  <a:schemeClr val="tx2">
                    <a:lumMod val="50000"/>
                  </a:schemeClr>
                </a:solidFill>
                <a:latin typeface="Times New Roman" pitchFamily="18" charset="0"/>
                <a:cs typeface="Times New Roman" pitchFamily="18" charset="0"/>
              </a:rPr>
              <a:t>Sangolqui</a:t>
            </a:r>
            <a:r>
              <a:rPr lang="es-EC" b="1" dirty="0">
                <a:solidFill>
                  <a:schemeClr val="tx2">
                    <a:lumMod val="50000"/>
                  </a:schemeClr>
                </a:solidFill>
                <a:latin typeface="Times New Roman" pitchFamily="18" charset="0"/>
                <a:cs typeface="Times New Roman" pitchFamily="18" charset="0"/>
              </a:rPr>
              <a:t>,  </a:t>
            </a:r>
            <a:r>
              <a:rPr lang="es-EC" dirty="0">
                <a:solidFill>
                  <a:schemeClr val="tx2">
                    <a:lumMod val="50000"/>
                  </a:schemeClr>
                </a:solidFill>
                <a:latin typeface="Times New Roman" pitchFamily="18" charset="0"/>
                <a:cs typeface="Times New Roman" pitchFamily="18" charset="0"/>
              </a:rPr>
              <a:t>2020</a:t>
            </a:r>
            <a:endParaRPr lang="es-ES" sz="4400" dirty="0">
              <a:solidFill>
                <a:schemeClr val="tx2">
                  <a:lumMod val="50000"/>
                </a:schemeClr>
              </a:solidFill>
            </a:endParaRPr>
          </a:p>
        </p:txBody>
      </p:sp>
    </p:spTree>
    <p:extLst>
      <p:ext uri="{BB962C8B-B14F-4D97-AF65-F5344CB8AC3E}">
        <p14:creationId xmlns:p14="http://schemas.microsoft.com/office/powerpoint/2010/main" val="349065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83256" y="332656"/>
            <a:ext cx="5773247" cy="800219"/>
          </a:xfrm>
          <a:prstGeom prst="rect">
            <a:avLst/>
          </a:prstGeom>
        </p:spPr>
        <p:txBody>
          <a:bodyPr wrap="none">
            <a:spAutoFit/>
          </a:bodyPr>
          <a:lstStyle/>
          <a:p>
            <a:r>
              <a:rPr lang="es-ES_tradnl" sz="4600" b="1" spc="600" dirty="0">
                <a:solidFill>
                  <a:schemeClr val="tx2"/>
                </a:solidFill>
                <a:effectLst>
                  <a:outerShdw blurRad="38100" dist="38100" dir="2700000" algn="tl">
                    <a:srgbClr val="000000">
                      <a:alpha val="43137"/>
                    </a:srgbClr>
                  </a:outerShdw>
                </a:effectLst>
                <a:latin typeface="+mj-lt"/>
                <a:ea typeface="+mj-ea"/>
                <a:cs typeface="+mj-cs"/>
              </a:rPr>
              <a:t>MARCO TEÓRICO</a:t>
            </a:r>
            <a:endParaRPr lang="es-EC" sz="4600" b="1" spc="600" dirty="0">
              <a:solidFill>
                <a:schemeClr val="tx2"/>
              </a:solidFill>
              <a:effectLst>
                <a:outerShdw blurRad="38100" dist="38100" dir="2700000" algn="tl">
                  <a:srgbClr val="000000">
                    <a:alpha val="43137"/>
                  </a:srgbClr>
                </a:outerShdw>
              </a:effectLst>
              <a:latin typeface="+mj-lt"/>
              <a:ea typeface="+mj-ea"/>
              <a:cs typeface="+mj-cs"/>
            </a:endParaRPr>
          </a:p>
        </p:txBody>
      </p:sp>
      <p:sp>
        <p:nvSpPr>
          <p:cNvPr id="4" name="3 Rectángulo"/>
          <p:cNvSpPr/>
          <p:nvPr/>
        </p:nvSpPr>
        <p:spPr>
          <a:xfrm>
            <a:off x="1043608" y="1087983"/>
            <a:ext cx="2503699" cy="523220"/>
          </a:xfrm>
          <a:prstGeom prst="rect">
            <a:avLst/>
          </a:prstGeom>
          <a:noFill/>
        </p:spPr>
        <p:txBody>
          <a:bodyPr wrap="none" lIns="91440" tIns="45720" rIns="91440" bIns="45720">
            <a:spAutoFit/>
          </a:bodyPr>
          <a:lstStyle/>
          <a:p>
            <a:r>
              <a:rPr lang="es-E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Potencia grupal</a:t>
            </a:r>
          </a:p>
        </p:txBody>
      </p:sp>
      <p:pic>
        <p:nvPicPr>
          <p:cNvPr id="5" name="Picture 6">
            <a:extLst>
              <a:ext uri="{FF2B5EF4-FFF2-40B4-BE49-F238E27FC236}">
                <a16:creationId xmlns:a16="http://schemas.microsoft.com/office/drawing/2014/main" id="{CC9B9D87-781F-4503-A821-0B66BB75BCB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ángulo 7">
            <a:extLst>
              <a:ext uri="{FF2B5EF4-FFF2-40B4-BE49-F238E27FC236}">
                <a16:creationId xmlns:a16="http://schemas.microsoft.com/office/drawing/2014/main" id="{7BE100D2-A94F-41A3-9249-0CFF56E532F0}"/>
              </a:ext>
            </a:extLst>
          </p:cNvPr>
          <p:cNvSpPr/>
          <p:nvPr/>
        </p:nvSpPr>
        <p:spPr>
          <a:xfrm>
            <a:off x="1426679" y="1611203"/>
            <a:ext cx="5886400" cy="1367234"/>
          </a:xfrm>
          <a:prstGeom prst="rect">
            <a:avLst/>
          </a:prstGeom>
        </p:spPr>
        <p:txBody>
          <a:bodyPr wrap="square">
            <a:spAutoFit/>
          </a:bodyPr>
          <a:lstStyle/>
          <a:p>
            <a:pPr algn="just">
              <a:lnSpc>
                <a:spcPct val="107000"/>
              </a:lnSpc>
              <a:spcAft>
                <a:spcPts val="800"/>
              </a:spcAft>
            </a:pPr>
            <a:r>
              <a:rPr lang="es-EC" b="1" dirty="0" err="1">
                <a:solidFill>
                  <a:schemeClr val="tx1">
                    <a:lumMod val="10000"/>
                  </a:schemeClr>
                </a:solidFill>
                <a:latin typeface="Calibri" panose="020F0502020204030204" pitchFamily="34" charset="0"/>
                <a:ea typeface="Calibri" panose="020F0502020204030204" pitchFamily="34" charset="0"/>
                <a:cs typeface="Times New Roman" panose="02020603050405020304" pitchFamily="18" charset="0"/>
              </a:rPr>
              <a:t>Guzzo</a:t>
            </a:r>
            <a:r>
              <a:rPr lang="es-EC" b="1" dirty="0">
                <a:solidFill>
                  <a:schemeClr val="tx1">
                    <a:lumMod val="10000"/>
                  </a:schemeClr>
                </a:solidFill>
                <a:latin typeface="Calibri" panose="020F0502020204030204" pitchFamily="34" charset="0"/>
                <a:ea typeface="Calibri" panose="020F0502020204030204" pitchFamily="34" charset="0"/>
                <a:cs typeface="Times New Roman" panose="02020603050405020304" pitchFamily="18" charset="0"/>
              </a:rPr>
              <a:t>, Yost, Campbell y </a:t>
            </a:r>
            <a:r>
              <a:rPr lang="es-EC" b="1" dirty="0" err="1">
                <a:solidFill>
                  <a:schemeClr val="tx1">
                    <a:lumMod val="10000"/>
                  </a:schemeClr>
                </a:solidFill>
                <a:latin typeface="Calibri" panose="020F0502020204030204" pitchFamily="34" charset="0"/>
                <a:ea typeface="Calibri" panose="020F0502020204030204" pitchFamily="34" charset="0"/>
                <a:cs typeface="Times New Roman" panose="02020603050405020304" pitchFamily="18" charset="0"/>
              </a:rPr>
              <a:t>Shea</a:t>
            </a:r>
            <a:r>
              <a:rPr lang="es-EC" b="1" dirty="0">
                <a:solidFill>
                  <a:schemeClr val="tx1">
                    <a:lumMod val="10000"/>
                  </a:schemeClr>
                </a:solidFill>
                <a:latin typeface="Calibri" panose="020F0502020204030204" pitchFamily="34" charset="0"/>
                <a:ea typeface="Calibri" panose="020F0502020204030204" pitchFamily="34" charset="0"/>
                <a:cs typeface="Times New Roman" panose="02020603050405020304" pitchFamily="18" charset="0"/>
              </a:rPr>
              <a:t> (1993), </a:t>
            </a:r>
            <a:r>
              <a:rPr lang="es-EC" dirty="0">
                <a:solidFill>
                  <a:schemeClr val="tx1">
                    <a:lumMod val="10000"/>
                  </a:schemeClr>
                </a:solidFill>
                <a:latin typeface="Calibri" panose="020F0502020204030204" pitchFamily="34" charset="0"/>
                <a:ea typeface="Calibri" panose="020F0502020204030204" pitchFamily="34" charset="0"/>
                <a:cs typeface="Times New Roman" panose="02020603050405020304" pitchFamily="18" charset="0"/>
              </a:rPr>
              <a:t>definen la potencia grupal como “la creencia colectiva en un grupo de que puede ser efectivo”</a:t>
            </a:r>
          </a:p>
          <a:p>
            <a:pPr algn="just">
              <a:lnSpc>
                <a:spcPct val="107000"/>
              </a:lnSpc>
              <a:spcAft>
                <a:spcPts val="800"/>
              </a:spcAft>
            </a:pPr>
            <a:r>
              <a:rPr lang="es-EC" b="1" dirty="0">
                <a:solidFill>
                  <a:schemeClr val="tx1">
                    <a:lumMod val="10000"/>
                  </a:schemeClr>
                </a:solidFill>
                <a:latin typeface="Calibri" panose="020F0502020204030204" pitchFamily="34" charset="0"/>
                <a:ea typeface="Calibri" panose="020F0502020204030204" pitchFamily="34" charset="0"/>
                <a:cs typeface="Times New Roman" panose="02020603050405020304" pitchFamily="18" charset="0"/>
              </a:rPr>
              <a:t>Factores:</a:t>
            </a:r>
          </a:p>
        </p:txBody>
      </p:sp>
      <p:graphicFrame>
        <p:nvGraphicFramePr>
          <p:cNvPr id="12" name="Diagrama 11">
            <a:extLst>
              <a:ext uri="{FF2B5EF4-FFF2-40B4-BE49-F238E27FC236}">
                <a16:creationId xmlns:a16="http://schemas.microsoft.com/office/drawing/2014/main" id="{C1A44D88-AED7-42B1-8E01-49875B06D346}"/>
              </a:ext>
            </a:extLst>
          </p:cNvPr>
          <p:cNvGraphicFramePr/>
          <p:nvPr>
            <p:extLst>
              <p:ext uri="{D42A27DB-BD31-4B8C-83A1-F6EECF244321}">
                <p14:modId xmlns:p14="http://schemas.microsoft.com/office/powerpoint/2010/main" val="1752569044"/>
              </p:ext>
            </p:extLst>
          </p:nvPr>
        </p:nvGraphicFramePr>
        <p:xfrm>
          <a:off x="2903984" y="2564904"/>
          <a:ext cx="3336032" cy="14559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8" name="Diagrama 17">
            <a:extLst>
              <a:ext uri="{FF2B5EF4-FFF2-40B4-BE49-F238E27FC236}">
                <a16:creationId xmlns:a16="http://schemas.microsoft.com/office/drawing/2014/main" id="{8AAC4389-E1EB-4AF9-A203-0F92ACA20300}"/>
              </a:ext>
            </a:extLst>
          </p:cNvPr>
          <p:cNvGraphicFramePr/>
          <p:nvPr>
            <p:extLst>
              <p:ext uri="{D42A27DB-BD31-4B8C-83A1-F6EECF244321}">
                <p14:modId xmlns:p14="http://schemas.microsoft.com/office/powerpoint/2010/main" val="4012458225"/>
              </p:ext>
            </p:extLst>
          </p:nvPr>
        </p:nvGraphicFramePr>
        <p:xfrm>
          <a:off x="1043608" y="4149080"/>
          <a:ext cx="7272808" cy="270892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440213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extLst>
              <p:ext uri="{D42A27DB-BD31-4B8C-83A1-F6EECF244321}">
                <p14:modId xmlns:p14="http://schemas.microsoft.com/office/powerpoint/2010/main" val="270437045"/>
              </p:ext>
            </p:extLst>
          </p:nvPr>
        </p:nvGraphicFramePr>
        <p:xfrm>
          <a:off x="646553" y="640705"/>
          <a:ext cx="684076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1483256" y="116632"/>
            <a:ext cx="5773247" cy="800219"/>
          </a:xfrm>
          <a:prstGeom prst="rect">
            <a:avLst/>
          </a:prstGeom>
        </p:spPr>
        <p:txBody>
          <a:bodyPr wrap="none">
            <a:spAutoFit/>
          </a:bodyPr>
          <a:lstStyle/>
          <a:p>
            <a:r>
              <a:rPr lang="es-ES_tradnl" sz="4600" b="1" spc="600" dirty="0">
                <a:solidFill>
                  <a:schemeClr val="tx2"/>
                </a:solidFill>
                <a:effectLst>
                  <a:outerShdw blurRad="38100" dist="38100" dir="2700000" algn="tl">
                    <a:srgbClr val="000000">
                      <a:alpha val="43137"/>
                    </a:srgbClr>
                  </a:outerShdw>
                </a:effectLst>
                <a:latin typeface="+mj-lt"/>
                <a:ea typeface="+mj-ea"/>
                <a:cs typeface="+mj-cs"/>
              </a:rPr>
              <a:t>MARCO TEÓRICO</a:t>
            </a:r>
            <a:endParaRPr lang="es-EC" sz="4600" b="1" spc="600" dirty="0">
              <a:solidFill>
                <a:schemeClr val="tx2"/>
              </a:solidFill>
              <a:effectLst>
                <a:outerShdw blurRad="38100" dist="38100" dir="2700000" algn="tl">
                  <a:srgbClr val="000000">
                    <a:alpha val="43137"/>
                  </a:srgbClr>
                </a:outerShdw>
              </a:effectLst>
              <a:latin typeface="+mj-lt"/>
              <a:ea typeface="+mj-ea"/>
              <a:cs typeface="+mj-cs"/>
            </a:endParaRPr>
          </a:p>
        </p:txBody>
      </p:sp>
      <p:sp>
        <p:nvSpPr>
          <p:cNvPr id="6" name="5 Rectángulo"/>
          <p:cNvSpPr/>
          <p:nvPr/>
        </p:nvSpPr>
        <p:spPr>
          <a:xfrm>
            <a:off x="827584" y="916851"/>
            <a:ext cx="3239349" cy="523220"/>
          </a:xfrm>
          <a:prstGeom prst="rect">
            <a:avLst/>
          </a:prstGeom>
          <a:noFill/>
        </p:spPr>
        <p:txBody>
          <a:bodyPr wrap="none" lIns="91440" tIns="45720" rIns="91440" bIns="45720">
            <a:spAutoFit/>
          </a:bodyPr>
          <a:lstStyle/>
          <a:p>
            <a:pPr algn="ctr"/>
            <a:r>
              <a:rPr lang="es-E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Identificación grupal</a:t>
            </a:r>
          </a:p>
        </p:txBody>
      </p:sp>
      <p:pic>
        <p:nvPicPr>
          <p:cNvPr id="7" name="Picture 6">
            <a:extLst>
              <a:ext uri="{FF2B5EF4-FFF2-40B4-BE49-F238E27FC236}">
                <a16:creationId xmlns:a16="http://schemas.microsoft.com/office/drawing/2014/main" id="{5FED707F-3E55-4001-B1F8-1B8E9165185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ángulo 1">
            <a:extLst>
              <a:ext uri="{FF2B5EF4-FFF2-40B4-BE49-F238E27FC236}">
                <a16:creationId xmlns:a16="http://schemas.microsoft.com/office/drawing/2014/main" id="{E4CA08B2-E5E4-4753-9F99-812AE6AFB6D9}"/>
              </a:ext>
            </a:extLst>
          </p:cNvPr>
          <p:cNvSpPr/>
          <p:nvPr/>
        </p:nvSpPr>
        <p:spPr>
          <a:xfrm>
            <a:off x="1483256" y="1385117"/>
            <a:ext cx="1534010" cy="369332"/>
          </a:xfrm>
          <a:prstGeom prst="rect">
            <a:avLst/>
          </a:prstGeom>
        </p:spPr>
        <p:txBody>
          <a:bodyPr wrap="none">
            <a:spAutoFit/>
          </a:bodyPr>
          <a:lstStyle/>
          <a:p>
            <a:r>
              <a:rPr lang="es-EC" b="1" dirty="0">
                <a:solidFill>
                  <a:srgbClr val="404040"/>
                </a:solidFill>
                <a:latin typeface="Lato"/>
              </a:rPr>
              <a:t>Tajfel (1998)</a:t>
            </a:r>
            <a:endParaRPr lang="es-EC" b="1" dirty="0"/>
          </a:p>
        </p:txBody>
      </p:sp>
    </p:spTree>
    <p:extLst>
      <p:ext uri="{BB962C8B-B14F-4D97-AF65-F5344CB8AC3E}">
        <p14:creationId xmlns:p14="http://schemas.microsoft.com/office/powerpoint/2010/main" val="3184131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63D542FF-DE05-450D-A59F-3C3B57A044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4 Rectángulo">
            <a:extLst>
              <a:ext uri="{FF2B5EF4-FFF2-40B4-BE49-F238E27FC236}">
                <a16:creationId xmlns:a16="http://schemas.microsoft.com/office/drawing/2014/main" id="{ADD83A5E-7A2A-4F0D-8552-14C5BD147C0B}"/>
              </a:ext>
            </a:extLst>
          </p:cNvPr>
          <p:cNvSpPr/>
          <p:nvPr/>
        </p:nvSpPr>
        <p:spPr>
          <a:xfrm>
            <a:off x="1483256" y="116632"/>
            <a:ext cx="5773247" cy="800219"/>
          </a:xfrm>
          <a:prstGeom prst="rect">
            <a:avLst/>
          </a:prstGeom>
        </p:spPr>
        <p:txBody>
          <a:bodyPr wrap="none">
            <a:spAutoFit/>
          </a:bodyPr>
          <a:lstStyle/>
          <a:p>
            <a:r>
              <a:rPr lang="es-ES_tradnl" sz="4600" b="1" spc="600" dirty="0">
                <a:solidFill>
                  <a:schemeClr val="tx2"/>
                </a:solidFill>
                <a:effectLst>
                  <a:outerShdw blurRad="38100" dist="38100" dir="2700000" algn="tl">
                    <a:srgbClr val="000000">
                      <a:alpha val="43137"/>
                    </a:srgbClr>
                  </a:outerShdw>
                </a:effectLst>
                <a:latin typeface="+mj-lt"/>
                <a:ea typeface="+mj-ea"/>
                <a:cs typeface="+mj-cs"/>
              </a:rPr>
              <a:t>MARCO TEÓRICO</a:t>
            </a:r>
            <a:endParaRPr lang="es-EC" sz="4600" b="1" spc="600" dirty="0">
              <a:solidFill>
                <a:schemeClr val="tx2"/>
              </a:solidFill>
              <a:effectLst>
                <a:outerShdw blurRad="38100" dist="38100" dir="2700000" algn="tl">
                  <a:srgbClr val="000000">
                    <a:alpha val="43137"/>
                  </a:srgbClr>
                </a:outerShdw>
              </a:effectLst>
              <a:latin typeface="+mj-lt"/>
              <a:ea typeface="+mj-ea"/>
              <a:cs typeface="+mj-cs"/>
            </a:endParaRPr>
          </a:p>
        </p:txBody>
      </p:sp>
      <p:sp>
        <p:nvSpPr>
          <p:cNvPr id="4" name="5 Rectángulo">
            <a:extLst>
              <a:ext uri="{FF2B5EF4-FFF2-40B4-BE49-F238E27FC236}">
                <a16:creationId xmlns:a16="http://schemas.microsoft.com/office/drawing/2014/main" id="{51D5EFE3-29EB-4B4E-8CE1-5A0865B9AF7E}"/>
              </a:ext>
            </a:extLst>
          </p:cNvPr>
          <p:cNvSpPr/>
          <p:nvPr/>
        </p:nvSpPr>
        <p:spPr>
          <a:xfrm>
            <a:off x="1551466" y="916851"/>
            <a:ext cx="2587568" cy="523220"/>
          </a:xfrm>
          <a:prstGeom prst="rect">
            <a:avLst/>
          </a:prstGeom>
          <a:noFill/>
        </p:spPr>
        <p:txBody>
          <a:bodyPr wrap="none" lIns="91440" tIns="45720" rIns="91440" bIns="45720">
            <a:spAutoFit/>
          </a:bodyPr>
          <a:lstStyle/>
          <a:p>
            <a:pPr algn="ctr"/>
            <a:r>
              <a:rPr lang="es-E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Cohesión grupal</a:t>
            </a:r>
          </a:p>
        </p:txBody>
      </p:sp>
      <p:graphicFrame>
        <p:nvGraphicFramePr>
          <p:cNvPr id="6" name="Diagrama 5">
            <a:extLst>
              <a:ext uri="{FF2B5EF4-FFF2-40B4-BE49-F238E27FC236}">
                <a16:creationId xmlns:a16="http://schemas.microsoft.com/office/drawing/2014/main" id="{8694113F-F9C2-4BEB-BB48-A99F0952EEB5}"/>
              </a:ext>
            </a:extLst>
          </p:cNvPr>
          <p:cNvGraphicFramePr/>
          <p:nvPr>
            <p:extLst>
              <p:ext uri="{D42A27DB-BD31-4B8C-83A1-F6EECF244321}">
                <p14:modId xmlns:p14="http://schemas.microsoft.com/office/powerpoint/2010/main" val="476515463"/>
              </p:ext>
            </p:extLst>
          </p:nvPr>
        </p:nvGraphicFramePr>
        <p:xfrm>
          <a:off x="432668" y="1530251"/>
          <a:ext cx="7039042" cy="330423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Diagrama 6">
            <a:extLst>
              <a:ext uri="{FF2B5EF4-FFF2-40B4-BE49-F238E27FC236}">
                <a16:creationId xmlns:a16="http://schemas.microsoft.com/office/drawing/2014/main" id="{2EBB3B7E-2C04-445B-B936-7B4C96B3DD02}"/>
              </a:ext>
            </a:extLst>
          </p:cNvPr>
          <p:cNvGraphicFramePr/>
          <p:nvPr>
            <p:extLst>
              <p:ext uri="{D42A27DB-BD31-4B8C-83A1-F6EECF244321}">
                <p14:modId xmlns:p14="http://schemas.microsoft.com/office/powerpoint/2010/main" val="999537452"/>
              </p:ext>
            </p:extLst>
          </p:nvPr>
        </p:nvGraphicFramePr>
        <p:xfrm>
          <a:off x="733475" y="5107280"/>
          <a:ext cx="7272808" cy="160858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1485936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2627784" y="-140961"/>
            <a:ext cx="5203377" cy="767273"/>
          </a:xfrm>
        </p:spPr>
        <p:txBody>
          <a:bodyPr/>
          <a:lstStyle/>
          <a:p>
            <a:r>
              <a:rPr lang="es-EC" sz="3000" b="1" dirty="0"/>
              <a:t>MARCO REFERENCIAL</a:t>
            </a:r>
            <a:endParaRPr lang="en-US" sz="3000" b="1" dirty="0"/>
          </a:p>
        </p:txBody>
      </p:sp>
      <p:graphicFrame>
        <p:nvGraphicFramePr>
          <p:cNvPr id="2" name="1 Diagrama"/>
          <p:cNvGraphicFramePr/>
          <p:nvPr>
            <p:extLst>
              <p:ext uri="{D42A27DB-BD31-4B8C-83A1-F6EECF244321}">
                <p14:modId xmlns:p14="http://schemas.microsoft.com/office/powerpoint/2010/main" val="2694389936"/>
              </p:ext>
            </p:extLst>
          </p:nvPr>
        </p:nvGraphicFramePr>
        <p:xfrm>
          <a:off x="-252536" y="2210322"/>
          <a:ext cx="10146056" cy="3746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291" name="Picture 3"/>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049818" y="1689821"/>
            <a:ext cx="2071688" cy="10358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Resultado de imagen para liderazgo">
            <a:extLst>
              <a:ext uri="{FF2B5EF4-FFF2-40B4-BE49-F238E27FC236}">
                <a16:creationId xmlns:a16="http://schemas.microsoft.com/office/drawing/2014/main" id="{21B0A3AE-B39F-4708-8454-55BB14B3090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2425" y="2209823"/>
            <a:ext cx="2339752" cy="13973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pic>
        <p:nvPicPr>
          <p:cNvPr id="1028" name="Picture 4" descr="Resultado de imagen para liderazgo">
            <a:extLst>
              <a:ext uri="{FF2B5EF4-FFF2-40B4-BE49-F238E27FC236}">
                <a16:creationId xmlns:a16="http://schemas.microsoft.com/office/drawing/2014/main" id="{D5C144F1-F702-49C3-8082-F873CED2B8C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99451" y="711353"/>
            <a:ext cx="2446090" cy="134063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 name="Picture 6">
            <a:extLst>
              <a:ext uri="{FF2B5EF4-FFF2-40B4-BE49-F238E27FC236}">
                <a16:creationId xmlns:a16="http://schemas.microsoft.com/office/drawing/2014/main" id="{587DDE20-BF2B-4C6F-ADCF-FC61C56C4CC8}"/>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1215156"/>
      </p:ext>
    </p:extLst>
  </p:cSld>
  <p:clrMapOvr>
    <a:masterClrMapping/>
  </p:clrMapOvr>
  <p:transition spd="slow"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n relacionada">
            <a:extLst>
              <a:ext uri="{FF2B5EF4-FFF2-40B4-BE49-F238E27FC236}">
                <a16:creationId xmlns:a16="http://schemas.microsoft.com/office/drawing/2014/main" id="{F0818995-8E1C-4C8F-AB49-F8D8FA9188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228" y="1999791"/>
            <a:ext cx="8035196" cy="5017994"/>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C892A168-3873-4ECD-B969-1591177E450B}"/>
              </a:ext>
            </a:extLst>
          </p:cNvPr>
          <p:cNvSpPr>
            <a:spLocks noGrp="1"/>
          </p:cNvSpPr>
          <p:nvPr>
            <p:ph type="title"/>
          </p:nvPr>
        </p:nvSpPr>
        <p:spPr>
          <a:xfrm>
            <a:off x="628650" y="167426"/>
            <a:ext cx="7886700" cy="789167"/>
          </a:xfrm>
        </p:spPr>
        <p:txBody>
          <a:bodyPr/>
          <a:lstStyle/>
          <a:p>
            <a:pPr algn="ctr"/>
            <a:r>
              <a:rPr lang="es-ES_tradnl" sz="3600" b="1" spc="600" dirty="0">
                <a:effectLst>
                  <a:outerShdw blurRad="38100" dist="38100" dir="2700000" algn="tl">
                    <a:srgbClr val="000000">
                      <a:alpha val="43137"/>
                    </a:srgbClr>
                  </a:outerShdw>
                </a:effectLst>
              </a:rPr>
              <a:t>DISEÑO METODOLÓGICO</a:t>
            </a:r>
            <a:endParaRPr lang="es-ES" sz="3600" b="1" spc="600" dirty="0">
              <a:effectLst>
                <a:outerShdw blurRad="38100" dist="38100" dir="2700000" algn="tl">
                  <a:srgbClr val="000000">
                    <a:alpha val="43137"/>
                  </a:srgbClr>
                </a:outerShdw>
              </a:effectLst>
            </a:endParaRPr>
          </a:p>
        </p:txBody>
      </p:sp>
      <p:sp>
        <p:nvSpPr>
          <p:cNvPr id="4" name="CuadroTexto 3">
            <a:extLst>
              <a:ext uri="{FF2B5EF4-FFF2-40B4-BE49-F238E27FC236}">
                <a16:creationId xmlns:a16="http://schemas.microsoft.com/office/drawing/2014/main" id="{B50E1379-1E43-4560-A617-BDCFECDF868C}"/>
              </a:ext>
            </a:extLst>
          </p:cNvPr>
          <p:cNvSpPr txBox="1"/>
          <p:nvPr/>
        </p:nvSpPr>
        <p:spPr>
          <a:xfrm>
            <a:off x="1972829" y="4640942"/>
            <a:ext cx="2631368" cy="400110"/>
          </a:xfrm>
          <a:prstGeom prst="rect">
            <a:avLst/>
          </a:prstGeom>
          <a:noFill/>
        </p:spPr>
        <p:txBody>
          <a:bodyPr wrap="square" rtlCol="0">
            <a:spAutoFit/>
          </a:bodyPr>
          <a:lstStyle/>
          <a:p>
            <a:r>
              <a:rPr lang="es-ES_tradnl" sz="2000" b="1" dirty="0">
                <a:solidFill>
                  <a:schemeClr val="tx2"/>
                </a:solidFill>
              </a:rPr>
              <a:t>Cuantitativo</a:t>
            </a:r>
            <a:endParaRPr lang="es-ES" b="1" dirty="0">
              <a:solidFill>
                <a:schemeClr val="tx2"/>
              </a:solidFill>
            </a:endParaRPr>
          </a:p>
        </p:txBody>
      </p:sp>
      <p:sp>
        <p:nvSpPr>
          <p:cNvPr id="7" name="CuadroTexto 6">
            <a:extLst>
              <a:ext uri="{FF2B5EF4-FFF2-40B4-BE49-F238E27FC236}">
                <a16:creationId xmlns:a16="http://schemas.microsoft.com/office/drawing/2014/main" id="{CB9F563A-EFAE-4E2C-9170-93D66E659CA9}"/>
              </a:ext>
            </a:extLst>
          </p:cNvPr>
          <p:cNvSpPr txBox="1"/>
          <p:nvPr/>
        </p:nvSpPr>
        <p:spPr>
          <a:xfrm>
            <a:off x="3851920" y="3696364"/>
            <a:ext cx="2001057" cy="400110"/>
          </a:xfrm>
          <a:prstGeom prst="rect">
            <a:avLst/>
          </a:prstGeom>
          <a:noFill/>
        </p:spPr>
        <p:txBody>
          <a:bodyPr wrap="square" rtlCol="0">
            <a:spAutoFit/>
          </a:bodyPr>
          <a:lstStyle/>
          <a:p>
            <a:r>
              <a:rPr lang="es-ES_tradnl" sz="2000" b="1" dirty="0">
                <a:solidFill>
                  <a:schemeClr val="tx2"/>
                </a:solidFill>
              </a:rPr>
              <a:t>Mixto</a:t>
            </a:r>
            <a:endParaRPr lang="es-ES" sz="2000" b="1" dirty="0">
              <a:solidFill>
                <a:schemeClr val="tx2"/>
              </a:solidFill>
            </a:endParaRPr>
          </a:p>
        </p:txBody>
      </p:sp>
      <p:sp>
        <p:nvSpPr>
          <p:cNvPr id="8" name="CuadroTexto 7">
            <a:extLst>
              <a:ext uri="{FF2B5EF4-FFF2-40B4-BE49-F238E27FC236}">
                <a16:creationId xmlns:a16="http://schemas.microsoft.com/office/drawing/2014/main" id="{C1350367-76EC-4AC0-85EC-9DBD0F3AED78}"/>
              </a:ext>
            </a:extLst>
          </p:cNvPr>
          <p:cNvSpPr txBox="1"/>
          <p:nvPr/>
        </p:nvSpPr>
        <p:spPr>
          <a:xfrm>
            <a:off x="4520121" y="2563301"/>
            <a:ext cx="3835626" cy="707886"/>
          </a:xfrm>
          <a:prstGeom prst="rect">
            <a:avLst/>
          </a:prstGeom>
          <a:noFill/>
        </p:spPr>
        <p:txBody>
          <a:bodyPr wrap="square" rtlCol="0">
            <a:spAutoFit/>
          </a:bodyPr>
          <a:lstStyle/>
          <a:p>
            <a:r>
              <a:rPr lang="es-ES_tradnl" sz="2000" b="1" dirty="0">
                <a:solidFill>
                  <a:schemeClr val="tx2"/>
                </a:solidFill>
              </a:rPr>
              <a:t>Diseño no experimental transversal</a:t>
            </a:r>
            <a:endParaRPr lang="es-ES" sz="2000" b="1" dirty="0">
              <a:solidFill>
                <a:schemeClr val="tx2"/>
              </a:solidFill>
            </a:endParaRPr>
          </a:p>
        </p:txBody>
      </p:sp>
      <p:sp>
        <p:nvSpPr>
          <p:cNvPr id="9" name="CuadroTexto 8">
            <a:extLst>
              <a:ext uri="{FF2B5EF4-FFF2-40B4-BE49-F238E27FC236}">
                <a16:creationId xmlns:a16="http://schemas.microsoft.com/office/drawing/2014/main" id="{783798A9-CF8C-4BAF-B3E3-BFBDD32CEFEF}"/>
              </a:ext>
            </a:extLst>
          </p:cNvPr>
          <p:cNvSpPr txBox="1"/>
          <p:nvPr/>
        </p:nvSpPr>
        <p:spPr>
          <a:xfrm>
            <a:off x="6228184" y="1425979"/>
            <a:ext cx="2320969" cy="707886"/>
          </a:xfrm>
          <a:prstGeom prst="rect">
            <a:avLst/>
          </a:prstGeom>
          <a:noFill/>
        </p:spPr>
        <p:txBody>
          <a:bodyPr wrap="square" rtlCol="0">
            <a:spAutoFit/>
          </a:bodyPr>
          <a:lstStyle/>
          <a:p>
            <a:r>
              <a:rPr lang="es-ES_tradnl" sz="2000" b="1" dirty="0">
                <a:solidFill>
                  <a:schemeClr val="tx2"/>
                </a:solidFill>
              </a:rPr>
              <a:t>Descriptivo correlacional</a:t>
            </a:r>
            <a:endParaRPr lang="es-ES" sz="2000" b="1" dirty="0">
              <a:solidFill>
                <a:schemeClr val="tx2"/>
              </a:solidFill>
            </a:endParaRPr>
          </a:p>
        </p:txBody>
      </p:sp>
      <p:sp>
        <p:nvSpPr>
          <p:cNvPr id="11" name="CuadroTexto 10">
            <a:extLst>
              <a:ext uri="{FF2B5EF4-FFF2-40B4-BE49-F238E27FC236}">
                <a16:creationId xmlns:a16="http://schemas.microsoft.com/office/drawing/2014/main" id="{A4B3D9B1-11FB-412B-A453-305B23132FCD}"/>
              </a:ext>
            </a:extLst>
          </p:cNvPr>
          <p:cNvSpPr txBox="1"/>
          <p:nvPr/>
        </p:nvSpPr>
        <p:spPr>
          <a:xfrm>
            <a:off x="572187" y="3388588"/>
            <a:ext cx="2925699"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ES_tradnl" sz="2000" b="1" dirty="0">
                <a:solidFill>
                  <a:schemeClr val="tx1">
                    <a:lumMod val="25000"/>
                  </a:schemeClr>
                </a:solidFill>
              </a:rPr>
              <a:t>Por las fuentes de información</a:t>
            </a:r>
            <a:endParaRPr lang="es-ES" sz="2000" b="1" dirty="0">
              <a:solidFill>
                <a:schemeClr val="tx1">
                  <a:lumMod val="25000"/>
                </a:schemeClr>
              </a:solidFill>
            </a:endParaRPr>
          </a:p>
        </p:txBody>
      </p:sp>
      <p:sp>
        <p:nvSpPr>
          <p:cNvPr id="12" name="CuadroTexto 11">
            <a:extLst>
              <a:ext uri="{FF2B5EF4-FFF2-40B4-BE49-F238E27FC236}">
                <a16:creationId xmlns:a16="http://schemas.microsoft.com/office/drawing/2014/main" id="{AF74141C-4167-45B8-BE17-5801681A8711}"/>
              </a:ext>
            </a:extLst>
          </p:cNvPr>
          <p:cNvSpPr txBox="1"/>
          <p:nvPr/>
        </p:nvSpPr>
        <p:spPr>
          <a:xfrm>
            <a:off x="2035036" y="2396546"/>
            <a:ext cx="2184416"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ES_tradnl" sz="2000" b="1" dirty="0">
                <a:solidFill>
                  <a:schemeClr val="tx1">
                    <a:lumMod val="25000"/>
                  </a:schemeClr>
                </a:solidFill>
              </a:rPr>
              <a:t>Por el control de las variables</a:t>
            </a:r>
            <a:endParaRPr lang="es-ES" sz="2000" b="1" dirty="0">
              <a:solidFill>
                <a:schemeClr val="tx1">
                  <a:lumMod val="25000"/>
                </a:schemeClr>
              </a:solidFill>
            </a:endParaRPr>
          </a:p>
        </p:txBody>
      </p:sp>
      <p:sp>
        <p:nvSpPr>
          <p:cNvPr id="13" name="CuadroTexto 12">
            <a:extLst>
              <a:ext uri="{FF2B5EF4-FFF2-40B4-BE49-F238E27FC236}">
                <a16:creationId xmlns:a16="http://schemas.microsoft.com/office/drawing/2014/main" id="{904972AB-48AF-459D-B22E-93F4715F81AE}"/>
              </a:ext>
            </a:extLst>
          </p:cNvPr>
          <p:cNvSpPr txBox="1"/>
          <p:nvPr/>
        </p:nvSpPr>
        <p:spPr>
          <a:xfrm>
            <a:off x="4148523" y="1429726"/>
            <a:ext cx="1407849" cy="707886"/>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ES_tradnl" sz="2000" b="1" dirty="0">
                <a:solidFill>
                  <a:schemeClr val="tx1">
                    <a:lumMod val="25000"/>
                  </a:schemeClr>
                </a:solidFill>
              </a:rPr>
              <a:t>Por su alcance</a:t>
            </a:r>
            <a:endParaRPr lang="es-ES" sz="2000" b="1" dirty="0">
              <a:solidFill>
                <a:schemeClr val="tx1">
                  <a:lumMod val="25000"/>
                </a:schemeClr>
              </a:solidFill>
            </a:endParaRPr>
          </a:p>
        </p:txBody>
      </p:sp>
      <p:sp>
        <p:nvSpPr>
          <p:cNvPr id="14" name="CuadroTexto 13">
            <a:extLst>
              <a:ext uri="{FF2B5EF4-FFF2-40B4-BE49-F238E27FC236}">
                <a16:creationId xmlns:a16="http://schemas.microsoft.com/office/drawing/2014/main" id="{2F40454C-02B9-40D6-B95A-8B6DB9B01536}"/>
              </a:ext>
            </a:extLst>
          </p:cNvPr>
          <p:cNvSpPr txBox="1"/>
          <p:nvPr/>
        </p:nvSpPr>
        <p:spPr>
          <a:xfrm>
            <a:off x="45720" y="4508788"/>
            <a:ext cx="1839899" cy="4001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s-ES_tradnl" sz="2000" b="1" dirty="0">
                <a:solidFill>
                  <a:schemeClr val="tx1">
                    <a:lumMod val="25000"/>
                  </a:schemeClr>
                </a:solidFill>
              </a:rPr>
              <a:t>Por su enfoque</a:t>
            </a:r>
            <a:endParaRPr lang="es-ES" sz="2000" b="1" dirty="0">
              <a:solidFill>
                <a:schemeClr val="tx1">
                  <a:lumMod val="25000"/>
                </a:schemeClr>
              </a:solidFill>
            </a:endParaRPr>
          </a:p>
        </p:txBody>
      </p:sp>
      <p:pic>
        <p:nvPicPr>
          <p:cNvPr id="15"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05182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77744-7B1D-4842-866D-0AA4E9019DB1}"/>
              </a:ext>
            </a:extLst>
          </p:cNvPr>
          <p:cNvSpPr txBox="1">
            <a:spLocks/>
          </p:cNvSpPr>
          <p:nvPr/>
        </p:nvSpPr>
        <p:spPr>
          <a:xfrm>
            <a:off x="838200" y="365125"/>
            <a:ext cx="7694240" cy="484881"/>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ES_tradnl" sz="3600" b="1" dirty="0">
                <a:effectLst>
                  <a:outerShdw blurRad="38100" dist="38100" dir="2700000" algn="tl">
                    <a:srgbClr val="000000">
                      <a:alpha val="43137"/>
                    </a:srgbClr>
                  </a:outerShdw>
                </a:effectLst>
              </a:rPr>
              <a:t>CÁLCULO DE LA MUESTRA</a:t>
            </a:r>
            <a:endParaRPr lang="es-ES" sz="3600" b="1" dirty="0">
              <a:effectLst>
                <a:outerShdw blurRad="38100" dist="38100" dir="2700000" algn="tl">
                  <a:srgbClr val="000000">
                    <a:alpha val="43137"/>
                  </a:srgbClr>
                </a:outerShdw>
              </a:effectLst>
            </a:endParaRPr>
          </a:p>
        </p:txBody>
      </p:sp>
      <mc:AlternateContent xmlns:mc="http://schemas.openxmlformats.org/markup-compatibility/2006">
        <mc:Choice xmlns:a14="http://schemas.microsoft.com/office/drawing/2010/main" Requires="a14">
          <p:sp>
            <p:nvSpPr>
              <p:cNvPr id="4" name="3 Rectángulo"/>
              <p:cNvSpPr/>
              <p:nvPr/>
            </p:nvSpPr>
            <p:spPr>
              <a:xfrm>
                <a:off x="5076056" y="4180313"/>
                <a:ext cx="4572000" cy="1360950"/>
              </a:xfrm>
              <a:prstGeom prst="rect">
                <a:avLst/>
              </a:prstGeom>
            </p:spPr>
            <p:txBody>
              <a:bodyPr>
                <a:spAutoFit/>
              </a:bodyPr>
              <a:lstStyle/>
              <a:p>
                <a:r>
                  <a:rPr lang="es-EC" b="1" dirty="0">
                    <a:solidFill>
                      <a:schemeClr val="tx2"/>
                    </a:solidFill>
                  </a:rPr>
                  <a:t> </a:t>
                </a:r>
                <a:endParaRPr lang="es-EC" dirty="0">
                  <a:solidFill>
                    <a:schemeClr val="tx2"/>
                  </a:solidFill>
                </a:endParaRPr>
              </a:p>
              <a:p>
                <a:r>
                  <a:rPr lang="es-EC" b="1" dirty="0">
                    <a:solidFill>
                      <a:schemeClr val="tx2"/>
                    </a:solidFill>
                  </a:rPr>
                  <a:t> </a:t>
                </a:r>
                <a14:m>
                  <m:oMath xmlns:m="http://schemas.openxmlformats.org/officeDocument/2006/math">
                    <m:r>
                      <a:rPr lang="es-EC" i="1">
                        <a:solidFill>
                          <a:schemeClr val="tx2"/>
                        </a:solidFill>
                        <a:latin typeface="Cambria Math"/>
                      </a:rPr>
                      <m:t>𝑛</m:t>
                    </m:r>
                    <m:r>
                      <a:rPr lang="es-EC">
                        <a:solidFill>
                          <a:schemeClr val="tx2"/>
                        </a:solidFill>
                        <a:latin typeface="Cambria Math"/>
                      </a:rPr>
                      <m:t>=</m:t>
                    </m:r>
                    <m:f>
                      <m:fPr>
                        <m:ctrlPr>
                          <a:rPr lang="es-EC" i="1">
                            <a:solidFill>
                              <a:schemeClr val="tx2"/>
                            </a:solidFill>
                            <a:latin typeface="Cambria Math" panose="02040503050406030204" pitchFamily="18" charset="0"/>
                          </a:rPr>
                        </m:ctrlPr>
                      </m:fPr>
                      <m:num>
                        <m:sSup>
                          <m:sSupPr>
                            <m:ctrlPr>
                              <a:rPr lang="es-EC" i="1">
                                <a:solidFill>
                                  <a:schemeClr val="tx2"/>
                                </a:solidFill>
                                <a:latin typeface="Cambria Math" panose="02040503050406030204" pitchFamily="18" charset="0"/>
                              </a:rPr>
                            </m:ctrlPr>
                          </m:sSupPr>
                          <m:e>
                            <m:r>
                              <a:rPr lang="es-EC" i="1">
                                <a:solidFill>
                                  <a:schemeClr val="tx2"/>
                                </a:solidFill>
                                <a:latin typeface="Cambria Math"/>
                              </a:rPr>
                              <m:t>𝑍</m:t>
                            </m:r>
                          </m:e>
                          <m:sup>
                            <m:r>
                              <a:rPr lang="es-EC" i="1">
                                <a:solidFill>
                                  <a:schemeClr val="tx2"/>
                                </a:solidFill>
                                <a:latin typeface="Cambria Math"/>
                              </a:rPr>
                              <m:t>2</m:t>
                            </m:r>
                          </m:sup>
                        </m:sSup>
                        <m:r>
                          <a:rPr lang="es-EC" i="1">
                            <a:solidFill>
                              <a:schemeClr val="tx2"/>
                            </a:solidFill>
                            <a:latin typeface="Cambria Math"/>
                          </a:rPr>
                          <m:t> </m:t>
                        </m:r>
                        <m:r>
                          <a:rPr lang="es-EC" i="1">
                            <a:solidFill>
                              <a:schemeClr val="tx2"/>
                            </a:solidFill>
                            <a:latin typeface="Cambria Math"/>
                          </a:rPr>
                          <m:t>𝑃</m:t>
                        </m:r>
                        <m:r>
                          <a:rPr lang="es-EC" i="1">
                            <a:solidFill>
                              <a:schemeClr val="tx2"/>
                            </a:solidFill>
                            <a:latin typeface="Cambria Math"/>
                          </a:rPr>
                          <m:t>∗</m:t>
                        </m:r>
                        <m:r>
                          <a:rPr lang="es-EC" i="1">
                            <a:solidFill>
                              <a:schemeClr val="tx2"/>
                            </a:solidFill>
                            <a:latin typeface="Cambria Math"/>
                          </a:rPr>
                          <m:t>𝑄</m:t>
                        </m:r>
                        <m:r>
                          <a:rPr lang="es-EC" i="1">
                            <a:solidFill>
                              <a:schemeClr val="tx2"/>
                            </a:solidFill>
                            <a:latin typeface="Cambria Math"/>
                          </a:rPr>
                          <m:t>∗</m:t>
                        </m:r>
                        <m:r>
                          <a:rPr lang="es-EC" i="1">
                            <a:solidFill>
                              <a:schemeClr val="tx2"/>
                            </a:solidFill>
                            <a:latin typeface="Cambria Math"/>
                          </a:rPr>
                          <m:t>𝑁</m:t>
                        </m:r>
                      </m:num>
                      <m:den>
                        <m:r>
                          <a:rPr lang="es-EC" i="1">
                            <a:solidFill>
                              <a:schemeClr val="tx2"/>
                            </a:solidFill>
                            <a:latin typeface="Cambria Math"/>
                          </a:rPr>
                          <m:t>𝑒</m:t>
                        </m:r>
                        <m:d>
                          <m:dPr>
                            <m:ctrlPr>
                              <a:rPr lang="es-EC" i="1">
                                <a:solidFill>
                                  <a:schemeClr val="tx2"/>
                                </a:solidFill>
                                <a:latin typeface="Cambria Math" panose="02040503050406030204" pitchFamily="18" charset="0"/>
                              </a:rPr>
                            </m:ctrlPr>
                          </m:dPr>
                          <m:e>
                            <m:r>
                              <a:rPr lang="es-EC" i="1">
                                <a:solidFill>
                                  <a:schemeClr val="tx2"/>
                                </a:solidFill>
                                <a:latin typeface="Cambria Math"/>
                              </a:rPr>
                              <m:t>𝑁</m:t>
                            </m:r>
                            <m:r>
                              <a:rPr lang="es-EC" i="1">
                                <a:solidFill>
                                  <a:schemeClr val="tx2"/>
                                </a:solidFill>
                                <a:latin typeface="Cambria Math"/>
                              </a:rPr>
                              <m:t>−1</m:t>
                            </m:r>
                          </m:e>
                        </m:d>
                        <m:r>
                          <a:rPr lang="es-EC" i="1">
                            <a:solidFill>
                              <a:schemeClr val="tx2"/>
                            </a:solidFill>
                            <a:latin typeface="Cambria Math"/>
                          </a:rPr>
                          <m:t>+</m:t>
                        </m:r>
                        <m:sSup>
                          <m:sSupPr>
                            <m:ctrlPr>
                              <a:rPr lang="es-EC" i="1">
                                <a:solidFill>
                                  <a:schemeClr val="tx2"/>
                                </a:solidFill>
                                <a:latin typeface="Cambria Math" panose="02040503050406030204" pitchFamily="18" charset="0"/>
                              </a:rPr>
                            </m:ctrlPr>
                          </m:sSupPr>
                          <m:e>
                            <m:r>
                              <a:rPr lang="es-EC" i="1">
                                <a:solidFill>
                                  <a:schemeClr val="tx2"/>
                                </a:solidFill>
                                <a:latin typeface="Cambria Math"/>
                              </a:rPr>
                              <m:t>𝑍</m:t>
                            </m:r>
                          </m:e>
                          <m:sup>
                            <m:r>
                              <a:rPr lang="es-EC" i="1">
                                <a:solidFill>
                                  <a:schemeClr val="tx2"/>
                                </a:solidFill>
                                <a:latin typeface="Cambria Math"/>
                              </a:rPr>
                              <m:t>2</m:t>
                            </m:r>
                          </m:sup>
                        </m:sSup>
                        <m:r>
                          <a:rPr lang="es-EC" i="1">
                            <a:solidFill>
                              <a:schemeClr val="tx2"/>
                            </a:solidFill>
                            <a:latin typeface="Cambria Math"/>
                          </a:rPr>
                          <m:t> </m:t>
                        </m:r>
                        <m:r>
                          <a:rPr lang="es-EC" i="1">
                            <a:solidFill>
                              <a:schemeClr val="tx2"/>
                            </a:solidFill>
                            <a:latin typeface="Cambria Math"/>
                          </a:rPr>
                          <m:t>𝑃</m:t>
                        </m:r>
                        <m:r>
                          <a:rPr lang="es-EC" i="1">
                            <a:solidFill>
                              <a:schemeClr val="tx2"/>
                            </a:solidFill>
                            <a:latin typeface="Cambria Math"/>
                          </a:rPr>
                          <m:t>∗</m:t>
                        </m:r>
                        <m:r>
                          <a:rPr lang="es-EC" i="1">
                            <a:solidFill>
                              <a:schemeClr val="tx2"/>
                            </a:solidFill>
                            <a:latin typeface="Cambria Math"/>
                          </a:rPr>
                          <m:t>𝑄</m:t>
                        </m:r>
                        <m:r>
                          <a:rPr lang="es-EC" i="1">
                            <a:solidFill>
                              <a:schemeClr val="tx2"/>
                            </a:solidFill>
                            <a:latin typeface="Cambria Math"/>
                          </a:rPr>
                          <m:t>∗ </m:t>
                        </m:r>
                      </m:den>
                    </m:f>
                  </m:oMath>
                </a14:m>
                <a:endParaRPr lang="es-EC" dirty="0">
                  <a:solidFill>
                    <a:schemeClr val="tx2"/>
                  </a:solidFill>
                </a:endParaRPr>
              </a:p>
              <a:p>
                <a:r>
                  <a:rPr lang="es-EC" dirty="0">
                    <a:solidFill>
                      <a:schemeClr val="tx2"/>
                    </a:solidFill>
                  </a:rPr>
                  <a:t>= </a:t>
                </a:r>
                <a14:m>
                  <m:oMath xmlns:m="http://schemas.openxmlformats.org/officeDocument/2006/math">
                    <m:f>
                      <m:fPr>
                        <m:ctrlPr>
                          <a:rPr lang="es-EC" i="1">
                            <a:solidFill>
                              <a:schemeClr val="tx2"/>
                            </a:solidFill>
                            <a:latin typeface="Cambria Math" panose="02040503050406030204" pitchFamily="18" charset="0"/>
                          </a:rPr>
                        </m:ctrlPr>
                      </m:fPr>
                      <m:num>
                        <m:sSup>
                          <m:sSupPr>
                            <m:ctrlPr>
                              <a:rPr lang="es-EC" i="1">
                                <a:solidFill>
                                  <a:schemeClr val="tx2"/>
                                </a:solidFill>
                                <a:latin typeface="Cambria Math" panose="02040503050406030204" pitchFamily="18" charset="0"/>
                              </a:rPr>
                            </m:ctrlPr>
                          </m:sSupPr>
                          <m:e>
                            <m:r>
                              <a:rPr lang="es-EC" i="1">
                                <a:solidFill>
                                  <a:schemeClr val="tx2"/>
                                </a:solidFill>
                                <a:latin typeface="Cambria Math"/>
                              </a:rPr>
                              <m:t>1.96</m:t>
                            </m:r>
                          </m:e>
                          <m:sup>
                            <m:r>
                              <a:rPr lang="es-EC" i="1">
                                <a:solidFill>
                                  <a:schemeClr val="tx2"/>
                                </a:solidFill>
                                <a:latin typeface="Cambria Math"/>
                              </a:rPr>
                              <m:t>2</m:t>
                            </m:r>
                          </m:sup>
                        </m:sSup>
                        <m:r>
                          <a:rPr lang="es-EC" i="1">
                            <a:solidFill>
                              <a:schemeClr val="tx2"/>
                            </a:solidFill>
                            <a:latin typeface="Cambria Math"/>
                          </a:rPr>
                          <m:t>∗</m:t>
                        </m:r>
                        <m:r>
                          <a:rPr lang="es-EC" i="1">
                            <a:solidFill>
                              <a:schemeClr val="tx2"/>
                            </a:solidFill>
                            <a:latin typeface="Cambria Math"/>
                          </a:rPr>
                          <m:t>𝑜</m:t>
                        </m:r>
                        <m:r>
                          <a:rPr lang="es-EC" i="1">
                            <a:solidFill>
                              <a:schemeClr val="tx2"/>
                            </a:solidFill>
                            <a:latin typeface="Cambria Math"/>
                          </a:rPr>
                          <m:t>,5∗</m:t>
                        </m:r>
                        <m:r>
                          <a:rPr lang="es-EC" i="1">
                            <a:solidFill>
                              <a:schemeClr val="tx2"/>
                            </a:solidFill>
                            <a:latin typeface="Cambria Math"/>
                          </a:rPr>
                          <m:t>𝑜</m:t>
                        </m:r>
                        <m:r>
                          <a:rPr lang="es-EC" i="1">
                            <a:solidFill>
                              <a:schemeClr val="tx2"/>
                            </a:solidFill>
                            <a:latin typeface="Cambria Math"/>
                          </a:rPr>
                          <m:t>,5∗4841</m:t>
                        </m:r>
                      </m:num>
                      <m:den>
                        <m:sSup>
                          <m:sSupPr>
                            <m:ctrlPr>
                              <a:rPr lang="es-EC" i="1">
                                <a:solidFill>
                                  <a:schemeClr val="tx2"/>
                                </a:solidFill>
                                <a:latin typeface="Cambria Math" panose="02040503050406030204" pitchFamily="18" charset="0"/>
                              </a:rPr>
                            </m:ctrlPr>
                          </m:sSupPr>
                          <m:e>
                            <m:r>
                              <a:rPr lang="es-EC" i="1">
                                <a:solidFill>
                                  <a:schemeClr val="tx2"/>
                                </a:solidFill>
                                <a:latin typeface="Cambria Math"/>
                              </a:rPr>
                              <m:t>0,05</m:t>
                            </m:r>
                          </m:e>
                          <m:sup>
                            <m:r>
                              <a:rPr lang="es-EC" i="1">
                                <a:solidFill>
                                  <a:schemeClr val="tx2"/>
                                </a:solidFill>
                                <a:latin typeface="Cambria Math"/>
                              </a:rPr>
                              <m:t>2</m:t>
                            </m:r>
                          </m:sup>
                        </m:sSup>
                        <m:d>
                          <m:dPr>
                            <m:ctrlPr>
                              <a:rPr lang="es-EC" i="1">
                                <a:solidFill>
                                  <a:schemeClr val="tx2"/>
                                </a:solidFill>
                                <a:latin typeface="Cambria Math" panose="02040503050406030204" pitchFamily="18" charset="0"/>
                              </a:rPr>
                            </m:ctrlPr>
                          </m:dPr>
                          <m:e>
                            <m:r>
                              <a:rPr lang="es-EC" i="1">
                                <a:solidFill>
                                  <a:schemeClr val="tx2"/>
                                </a:solidFill>
                                <a:latin typeface="Cambria Math"/>
                              </a:rPr>
                              <m:t>4841</m:t>
                            </m:r>
                          </m:e>
                        </m:d>
                        <m:r>
                          <a:rPr lang="es-EC" i="1">
                            <a:solidFill>
                              <a:schemeClr val="tx2"/>
                            </a:solidFill>
                            <a:latin typeface="Cambria Math"/>
                          </a:rPr>
                          <m:t>+</m:t>
                        </m:r>
                        <m:sSup>
                          <m:sSupPr>
                            <m:ctrlPr>
                              <a:rPr lang="es-EC" i="1">
                                <a:solidFill>
                                  <a:schemeClr val="tx2"/>
                                </a:solidFill>
                                <a:latin typeface="Cambria Math" panose="02040503050406030204" pitchFamily="18" charset="0"/>
                              </a:rPr>
                            </m:ctrlPr>
                          </m:sSupPr>
                          <m:e>
                            <m:r>
                              <a:rPr lang="es-EC" i="1">
                                <a:solidFill>
                                  <a:schemeClr val="tx2"/>
                                </a:solidFill>
                                <a:latin typeface="Cambria Math"/>
                              </a:rPr>
                              <m:t>1.96</m:t>
                            </m:r>
                          </m:e>
                          <m:sup>
                            <m:r>
                              <a:rPr lang="es-EC" i="1">
                                <a:solidFill>
                                  <a:schemeClr val="tx2"/>
                                </a:solidFill>
                                <a:latin typeface="Cambria Math"/>
                              </a:rPr>
                              <m:t>2</m:t>
                            </m:r>
                          </m:sup>
                        </m:sSup>
                        <m:r>
                          <a:rPr lang="es-EC" i="1">
                            <a:solidFill>
                              <a:schemeClr val="tx2"/>
                            </a:solidFill>
                            <a:latin typeface="Cambria Math"/>
                          </a:rPr>
                          <m:t>∗0,5∗0,5</m:t>
                        </m:r>
                      </m:den>
                    </m:f>
                  </m:oMath>
                </a14:m>
                <a:r>
                  <a:rPr lang="es-EC" dirty="0">
                    <a:solidFill>
                      <a:schemeClr val="tx2"/>
                    </a:solidFill>
                  </a:rPr>
                  <a:t> = </a:t>
                </a:r>
                <a:r>
                  <a:rPr lang="es-EC" b="1" dirty="0">
                    <a:solidFill>
                      <a:schemeClr val="tx2"/>
                    </a:solidFill>
                  </a:rPr>
                  <a:t>356</a:t>
                </a:r>
                <a:endParaRPr lang="es-EC" dirty="0">
                  <a:solidFill>
                    <a:schemeClr val="tx2"/>
                  </a:solidFill>
                </a:endParaRPr>
              </a:p>
            </p:txBody>
          </p:sp>
        </mc:Choice>
        <mc:Fallback>
          <p:sp>
            <p:nvSpPr>
              <p:cNvPr id="4" name="3 Rectángulo"/>
              <p:cNvSpPr>
                <a:spLocks noRot="1" noChangeAspect="1" noMove="1" noResize="1" noEditPoints="1" noAdjustHandles="1" noChangeArrowheads="1" noChangeShapeType="1" noTextEdit="1"/>
              </p:cNvSpPr>
              <p:nvPr/>
            </p:nvSpPr>
            <p:spPr>
              <a:xfrm>
                <a:off x="5076056" y="4180313"/>
                <a:ext cx="4572000" cy="1360950"/>
              </a:xfrm>
              <a:prstGeom prst="rect">
                <a:avLst/>
              </a:prstGeom>
              <a:blipFill>
                <a:blip r:embed="rId2"/>
                <a:stretch>
                  <a:fillRect l="-1200"/>
                </a:stretch>
              </a:blipFill>
            </p:spPr>
            <p:txBody>
              <a:bodyPr/>
              <a:lstStyle/>
              <a:p>
                <a:r>
                  <a:rPr lang="es-EC">
                    <a:noFill/>
                  </a:rPr>
                  <a:t> </a:t>
                </a:r>
              </a:p>
            </p:txBody>
          </p:sp>
        </mc:Fallback>
      </mc:AlternateContent>
      <p:pic>
        <p:nvPicPr>
          <p:cNvPr id="5" name="Picture 2" descr="Resultado de imagen para poblacion png">
            <a:extLst>
              <a:ext uri="{FF2B5EF4-FFF2-40B4-BE49-F238E27FC236}">
                <a16:creationId xmlns:a16="http://schemas.microsoft.com/office/drawing/2014/main" id="{FDB3CCBB-2933-4DF7-809A-F9A2BCD45D35}"/>
              </a:ext>
            </a:extLst>
          </p:cNvPr>
          <p:cNvPicPr>
            <a:picLocks noChangeAspect="1" noChangeArrowheads="1"/>
          </p:cNvPicPr>
          <p:nvPr/>
        </p:nvPicPr>
        <p:blipFill rotWithShape="1">
          <a:blip r:embed="rId3">
            <a:duotone>
              <a:prstClr val="black"/>
              <a:srgbClr val="FF0000">
                <a:tint val="45000"/>
                <a:satMod val="400000"/>
              </a:srgbClr>
            </a:duotone>
            <a:extLst>
              <a:ext uri="{28A0092B-C50C-407E-A947-70E740481C1C}">
                <a14:useLocalDpi xmlns:a14="http://schemas.microsoft.com/office/drawing/2010/main" val="0"/>
              </a:ext>
            </a:extLst>
          </a:blip>
          <a:srcRect l="27337" r="29791" b="32696"/>
          <a:stretch/>
        </p:blipFill>
        <p:spPr bwMode="auto">
          <a:xfrm>
            <a:off x="5827401" y="2051965"/>
            <a:ext cx="1275008" cy="13076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Resultado de imagen para poblacion png">
            <a:extLst>
              <a:ext uri="{FF2B5EF4-FFF2-40B4-BE49-F238E27FC236}">
                <a16:creationId xmlns:a16="http://schemas.microsoft.com/office/drawing/2014/main" id="{5110C247-6BAE-4059-B62A-2CAEC33C6DC7}"/>
              </a:ext>
            </a:extLst>
          </p:cNvPr>
          <p:cNvPicPr>
            <a:picLocks noChangeAspect="1" noChangeArrowheads="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27337" r="29791" b="32696"/>
          <a:stretch/>
        </p:blipFill>
        <p:spPr bwMode="auto">
          <a:xfrm>
            <a:off x="625986" y="1555613"/>
            <a:ext cx="956256" cy="1307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Resultado de imagen para poblacion png">
            <a:extLst>
              <a:ext uri="{FF2B5EF4-FFF2-40B4-BE49-F238E27FC236}">
                <a16:creationId xmlns:a16="http://schemas.microsoft.com/office/drawing/2014/main" id="{87EB7CA4-E691-4C24-86DF-F7874822B48D}"/>
              </a:ext>
            </a:extLst>
          </p:cNvPr>
          <p:cNvPicPr>
            <a:picLocks noChangeAspect="1" noChangeArrowheads="1"/>
          </p:cNvPicPr>
          <p:nvPr/>
        </p:nvPicPr>
        <p:blipFill rotWithShape="1">
          <a:blip r:embed="rId3">
            <a:duotone>
              <a:prstClr val="black"/>
              <a:schemeClr val="accent1">
                <a:tint val="45000"/>
                <a:satMod val="400000"/>
              </a:schemeClr>
            </a:duotone>
            <a:extLst>
              <a:ext uri="{28A0092B-C50C-407E-A947-70E740481C1C}">
                <a14:useLocalDpi xmlns:a14="http://schemas.microsoft.com/office/drawing/2010/main" val="0"/>
              </a:ext>
            </a:extLst>
          </a:blip>
          <a:srcRect l="27337" r="29791" b="32696"/>
          <a:stretch/>
        </p:blipFill>
        <p:spPr bwMode="auto">
          <a:xfrm>
            <a:off x="1921040" y="1555613"/>
            <a:ext cx="956256" cy="1307600"/>
          </a:xfrm>
          <a:prstGeom prst="rect">
            <a:avLst/>
          </a:prstGeom>
          <a:noFill/>
          <a:extLst>
            <a:ext uri="{909E8E84-426E-40DD-AFC4-6F175D3DCCD1}">
              <a14:hiddenFill xmlns:a14="http://schemas.microsoft.com/office/drawing/2010/main">
                <a:solidFill>
                  <a:srgbClr val="FFFFFF"/>
                </a:solidFill>
              </a14:hiddenFill>
            </a:ext>
          </a:extLst>
        </p:spPr>
      </p:pic>
      <p:sp>
        <p:nvSpPr>
          <p:cNvPr id="14" name="CuadroTexto 13">
            <a:extLst>
              <a:ext uri="{FF2B5EF4-FFF2-40B4-BE49-F238E27FC236}">
                <a16:creationId xmlns:a16="http://schemas.microsoft.com/office/drawing/2014/main" id="{31FE80B7-D8FD-4FB2-A899-075E8D128E37}"/>
              </a:ext>
            </a:extLst>
          </p:cNvPr>
          <p:cNvSpPr txBox="1"/>
          <p:nvPr/>
        </p:nvSpPr>
        <p:spPr>
          <a:xfrm>
            <a:off x="3216094" y="1738274"/>
            <a:ext cx="1603420" cy="369332"/>
          </a:xfrm>
          <a:prstGeom prst="rect">
            <a:avLst/>
          </a:prstGeom>
          <a:noFill/>
        </p:spPr>
        <p:txBody>
          <a:bodyPr wrap="square" rtlCol="0">
            <a:spAutoFit/>
          </a:bodyPr>
          <a:lstStyle/>
          <a:p>
            <a:r>
              <a:rPr lang="es-ES_tradnl" b="1" dirty="0">
                <a:solidFill>
                  <a:schemeClr val="tx2"/>
                </a:solidFill>
              </a:rPr>
              <a:t>Población</a:t>
            </a:r>
          </a:p>
        </p:txBody>
      </p:sp>
      <p:sp>
        <p:nvSpPr>
          <p:cNvPr id="15" name="CuadroTexto 14">
            <a:extLst>
              <a:ext uri="{FF2B5EF4-FFF2-40B4-BE49-F238E27FC236}">
                <a16:creationId xmlns:a16="http://schemas.microsoft.com/office/drawing/2014/main" id="{ABC712B5-68D0-4A08-A1AC-38D91A571E09}"/>
              </a:ext>
            </a:extLst>
          </p:cNvPr>
          <p:cNvSpPr txBox="1"/>
          <p:nvPr/>
        </p:nvSpPr>
        <p:spPr>
          <a:xfrm>
            <a:off x="3216094" y="2023405"/>
            <a:ext cx="1603420" cy="646331"/>
          </a:xfrm>
          <a:prstGeom prst="rect">
            <a:avLst/>
          </a:prstGeom>
          <a:noFill/>
        </p:spPr>
        <p:txBody>
          <a:bodyPr wrap="square" rtlCol="0">
            <a:spAutoFit/>
          </a:bodyPr>
          <a:lstStyle/>
          <a:p>
            <a:r>
              <a:rPr lang="es-ES_tradnl" dirty="0">
                <a:solidFill>
                  <a:schemeClr val="tx2"/>
                </a:solidFill>
              </a:rPr>
              <a:t>4.481 colaboradores</a:t>
            </a:r>
          </a:p>
        </p:txBody>
      </p:sp>
      <p:sp>
        <p:nvSpPr>
          <p:cNvPr id="16" name="CuadroTexto 15">
            <a:extLst>
              <a:ext uri="{FF2B5EF4-FFF2-40B4-BE49-F238E27FC236}">
                <a16:creationId xmlns:a16="http://schemas.microsoft.com/office/drawing/2014/main" id="{1A444DB0-9D83-45C9-91BF-9F09BA635CC5}"/>
              </a:ext>
            </a:extLst>
          </p:cNvPr>
          <p:cNvSpPr txBox="1"/>
          <p:nvPr/>
        </p:nvSpPr>
        <p:spPr>
          <a:xfrm>
            <a:off x="6084168" y="3429000"/>
            <a:ext cx="1603420" cy="369332"/>
          </a:xfrm>
          <a:prstGeom prst="rect">
            <a:avLst/>
          </a:prstGeom>
          <a:noFill/>
        </p:spPr>
        <p:txBody>
          <a:bodyPr wrap="square" rtlCol="0">
            <a:spAutoFit/>
          </a:bodyPr>
          <a:lstStyle/>
          <a:p>
            <a:r>
              <a:rPr lang="es-ES_tradnl" b="1" dirty="0">
                <a:solidFill>
                  <a:schemeClr val="tx2"/>
                </a:solidFill>
              </a:rPr>
              <a:t>Muestra</a:t>
            </a:r>
          </a:p>
        </p:txBody>
      </p:sp>
      <p:pic>
        <p:nvPicPr>
          <p:cNvPr id="17" name="Imagen 16">
            <a:extLst>
              <a:ext uri="{FF2B5EF4-FFF2-40B4-BE49-F238E27FC236}">
                <a16:creationId xmlns:a16="http://schemas.microsoft.com/office/drawing/2014/main" id="{74F7DF09-D531-4F11-A371-D300A8F8D23B}"/>
              </a:ext>
            </a:extLst>
          </p:cNvPr>
          <p:cNvPicPr>
            <a:picLocks noChangeAspect="1"/>
          </p:cNvPicPr>
          <p:nvPr/>
        </p:nvPicPr>
        <p:blipFill rotWithShape="1">
          <a:blip r:embed="rId5"/>
          <a:srcRect t="27626" r="28678"/>
          <a:stretch/>
        </p:blipFill>
        <p:spPr>
          <a:xfrm>
            <a:off x="388029" y="3734538"/>
            <a:ext cx="4297291" cy="2742388"/>
          </a:xfrm>
          <a:prstGeom prst="rect">
            <a:avLst/>
          </a:prstGeom>
        </p:spPr>
      </p:pic>
    </p:spTree>
    <p:extLst>
      <p:ext uri="{BB962C8B-B14F-4D97-AF65-F5344CB8AC3E}">
        <p14:creationId xmlns:p14="http://schemas.microsoft.com/office/powerpoint/2010/main" val="2599444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ChangeArrowheads="1"/>
          </p:cNvSpPr>
          <p:nvPr/>
        </p:nvSpPr>
        <p:spPr bwMode="auto">
          <a:xfrm>
            <a:off x="51534" y="857250"/>
            <a:ext cx="5905129" cy="442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42792" tIns="95220" rIns="68580" bIns="0" numCol="1" anchor="ctr" anchorCtr="0" compatLnSpc="1">
            <a:prstTxWarp prst="textNoShape">
              <a:avLst/>
            </a:prstTxWarp>
            <a:spAutoFit/>
          </a:bodyPr>
          <a:lstStyle/>
          <a:p>
            <a:pPr lvl="0" eaLnBrk="0" fontAlgn="base" hangingPunct="0">
              <a:spcBef>
                <a:spcPct val="0"/>
              </a:spcBef>
              <a:spcAft>
                <a:spcPct val="0"/>
              </a:spcAft>
            </a:pPr>
            <a:r>
              <a:rPr lang="es-EC" sz="2250" b="1"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rPr>
              <a:t>Estructura: Variables en el Instrumento</a:t>
            </a:r>
          </a:p>
        </p:txBody>
      </p:sp>
      <p:pic>
        <p:nvPicPr>
          <p:cNvPr id="5122" name="Picture 2" descr="Resultado de imagen para ENCUESTADOR&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628" y="2180850"/>
            <a:ext cx="2242560" cy="224256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3491049" y="1839090"/>
            <a:ext cx="4555672" cy="146304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350" b="1" dirty="0">
                <a:solidFill>
                  <a:schemeClr val="tx2"/>
                </a:solidFill>
              </a:rPr>
              <a:t>Liderazgo </a:t>
            </a:r>
            <a:r>
              <a:rPr lang="es-MX" sz="1350" b="1" dirty="0" err="1">
                <a:solidFill>
                  <a:schemeClr val="tx2"/>
                </a:solidFill>
              </a:rPr>
              <a:t>trasformacional</a:t>
            </a:r>
            <a:endParaRPr lang="es-MX" sz="1350" b="1" dirty="0">
              <a:solidFill>
                <a:schemeClr val="tx2"/>
              </a:solidFill>
            </a:endParaRPr>
          </a:p>
          <a:p>
            <a:pPr algn="ctr"/>
            <a:endParaRPr lang="es-MX" sz="1350" b="1" dirty="0">
              <a:solidFill>
                <a:schemeClr val="tx2"/>
              </a:solidFill>
            </a:endParaRPr>
          </a:p>
          <a:p>
            <a:r>
              <a:rPr lang="es-EC" sz="1350" dirty="0" err="1">
                <a:solidFill>
                  <a:schemeClr val="tx2"/>
                </a:solidFill>
              </a:rPr>
              <a:t>Multifactor</a:t>
            </a:r>
            <a:r>
              <a:rPr lang="es-EC" sz="1350" dirty="0">
                <a:solidFill>
                  <a:schemeClr val="tx2"/>
                </a:solidFill>
              </a:rPr>
              <a:t> </a:t>
            </a:r>
            <a:r>
              <a:rPr lang="es-EC" sz="1350" dirty="0" err="1">
                <a:solidFill>
                  <a:schemeClr val="tx2"/>
                </a:solidFill>
              </a:rPr>
              <a:t>Leadership</a:t>
            </a:r>
            <a:r>
              <a:rPr lang="es-EC" sz="1350" dirty="0">
                <a:solidFill>
                  <a:schemeClr val="tx2"/>
                </a:solidFill>
              </a:rPr>
              <a:t> </a:t>
            </a:r>
            <a:r>
              <a:rPr lang="es-EC" sz="1350" dirty="0" err="1">
                <a:solidFill>
                  <a:schemeClr val="tx2"/>
                </a:solidFill>
              </a:rPr>
              <a:t>Questionnarie</a:t>
            </a:r>
            <a:r>
              <a:rPr lang="es-EC" sz="1350" dirty="0">
                <a:solidFill>
                  <a:schemeClr val="tx2"/>
                </a:solidFill>
              </a:rPr>
              <a:t> (MLQ) reestructurado por Molero , Recio, &amp; Cuadrado (2010)</a:t>
            </a:r>
            <a:r>
              <a:rPr lang="es-MX" sz="1350" dirty="0">
                <a:solidFill>
                  <a:schemeClr val="tx2"/>
                </a:solidFill>
              </a:rPr>
              <a:t>.</a:t>
            </a:r>
          </a:p>
          <a:p>
            <a:endParaRPr lang="es-MX" sz="1350" dirty="0">
              <a:solidFill>
                <a:schemeClr val="tx2"/>
              </a:solidFill>
            </a:endParaRPr>
          </a:p>
          <a:p>
            <a:pPr marL="214313" indent="-214313">
              <a:buFontTx/>
              <a:buChar char="-"/>
            </a:pPr>
            <a:r>
              <a:rPr lang="es-MX" sz="1350" dirty="0">
                <a:solidFill>
                  <a:schemeClr val="tx2"/>
                </a:solidFill>
              </a:rPr>
              <a:t>4 dimensiones	20 ítems</a:t>
            </a:r>
          </a:p>
        </p:txBody>
      </p:sp>
      <p:sp>
        <p:nvSpPr>
          <p:cNvPr id="7" name="Rectángulo 6"/>
          <p:cNvSpPr/>
          <p:nvPr/>
        </p:nvSpPr>
        <p:spPr>
          <a:xfrm>
            <a:off x="3491048" y="3391445"/>
            <a:ext cx="4555672" cy="1463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MX" sz="1350" b="1" dirty="0">
                <a:solidFill>
                  <a:schemeClr val="tx2"/>
                </a:solidFill>
              </a:rPr>
              <a:t>Variables del entorno grupal</a:t>
            </a:r>
          </a:p>
          <a:p>
            <a:pPr algn="ctr"/>
            <a:r>
              <a:rPr lang="es-EC" sz="1350" dirty="0" err="1">
                <a:solidFill>
                  <a:schemeClr val="tx2"/>
                </a:solidFill>
              </a:rPr>
              <a:t>Group</a:t>
            </a:r>
            <a:r>
              <a:rPr lang="es-EC" sz="1350" dirty="0">
                <a:solidFill>
                  <a:schemeClr val="tx2"/>
                </a:solidFill>
              </a:rPr>
              <a:t> </a:t>
            </a:r>
            <a:r>
              <a:rPr lang="es-EC" sz="1350" dirty="0" err="1">
                <a:solidFill>
                  <a:schemeClr val="tx2"/>
                </a:solidFill>
              </a:rPr>
              <a:t>Environment</a:t>
            </a:r>
            <a:r>
              <a:rPr lang="es-EC" sz="1350" dirty="0">
                <a:solidFill>
                  <a:schemeClr val="tx2"/>
                </a:solidFill>
              </a:rPr>
              <a:t> </a:t>
            </a:r>
            <a:r>
              <a:rPr lang="es-EC" sz="1350" dirty="0" err="1">
                <a:solidFill>
                  <a:schemeClr val="tx2"/>
                </a:solidFill>
              </a:rPr>
              <a:t>Questionnaire</a:t>
            </a:r>
            <a:r>
              <a:rPr lang="es-EC" sz="1350" dirty="0">
                <a:solidFill>
                  <a:schemeClr val="tx2"/>
                </a:solidFill>
              </a:rPr>
              <a:t> (GEQ)</a:t>
            </a:r>
            <a:r>
              <a:rPr lang="es-EC" dirty="0"/>
              <a:t> </a:t>
            </a:r>
            <a:r>
              <a:rPr lang="es-EC" sz="1350" dirty="0">
                <a:solidFill>
                  <a:schemeClr val="tx2"/>
                </a:solidFill>
              </a:rPr>
              <a:t>(</a:t>
            </a:r>
            <a:r>
              <a:rPr lang="es-EC" sz="1350" dirty="0" err="1">
                <a:solidFill>
                  <a:schemeClr val="tx2"/>
                </a:solidFill>
              </a:rPr>
              <a:t>Carron</a:t>
            </a:r>
            <a:r>
              <a:rPr lang="es-EC" sz="1350" dirty="0">
                <a:solidFill>
                  <a:schemeClr val="tx2"/>
                </a:solidFill>
              </a:rPr>
              <a:t> et al., 2000)</a:t>
            </a:r>
          </a:p>
          <a:p>
            <a:pPr algn="ctr"/>
            <a:r>
              <a:rPr lang="es-EC" sz="1350" dirty="0">
                <a:solidFill>
                  <a:schemeClr val="tx2"/>
                </a:solidFill>
              </a:rPr>
              <a:t>Escala de </a:t>
            </a:r>
            <a:r>
              <a:rPr lang="es-EC" sz="1350" dirty="0" err="1">
                <a:solidFill>
                  <a:schemeClr val="tx2"/>
                </a:solidFill>
              </a:rPr>
              <a:t>Guzzo</a:t>
            </a:r>
            <a:r>
              <a:rPr lang="es-EC" sz="1350" dirty="0">
                <a:solidFill>
                  <a:schemeClr val="tx2"/>
                </a:solidFill>
              </a:rPr>
              <a:t>, Yost, Campbell y </a:t>
            </a:r>
            <a:r>
              <a:rPr lang="es-EC" sz="1350" dirty="0" err="1">
                <a:solidFill>
                  <a:schemeClr val="tx2"/>
                </a:solidFill>
              </a:rPr>
              <a:t>Shea</a:t>
            </a:r>
            <a:r>
              <a:rPr lang="es-EC" sz="1350" dirty="0">
                <a:solidFill>
                  <a:schemeClr val="tx2"/>
                </a:solidFill>
              </a:rPr>
              <a:t> (1993)</a:t>
            </a:r>
            <a:endParaRPr lang="es-ES" sz="1350" dirty="0">
              <a:solidFill>
                <a:schemeClr val="tx2"/>
              </a:solidFill>
            </a:endParaRPr>
          </a:p>
          <a:p>
            <a:r>
              <a:rPr lang="es-ES" sz="1350" dirty="0">
                <a:solidFill>
                  <a:schemeClr val="tx2"/>
                </a:solidFill>
              </a:rPr>
              <a:t>- 12 </a:t>
            </a:r>
            <a:r>
              <a:rPr lang="es-ES" sz="1350" dirty="0" err="1">
                <a:solidFill>
                  <a:schemeClr val="tx2"/>
                </a:solidFill>
              </a:rPr>
              <a:t>Items</a:t>
            </a:r>
            <a:r>
              <a:rPr lang="es-ES" sz="1350" dirty="0">
                <a:solidFill>
                  <a:schemeClr val="tx2"/>
                </a:solidFill>
              </a:rPr>
              <a:t> </a:t>
            </a:r>
            <a:endParaRPr lang="es-MX" sz="1350" dirty="0">
              <a:solidFill>
                <a:schemeClr val="tx2"/>
              </a:solidFill>
            </a:endParaRPr>
          </a:p>
        </p:txBody>
      </p:sp>
      <p:pic>
        <p:nvPicPr>
          <p:cNvPr id="8" name="Picture 6">
            <a:extLst>
              <a:ext uri="{FF2B5EF4-FFF2-40B4-BE49-F238E27FC236}">
                <a16:creationId xmlns:a16="http://schemas.microsoft.com/office/drawing/2014/main" id="{97993B7D-0317-4997-A469-EF690E9D60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3957749"/>
      </p:ext>
    </p:extLst>
  </p:cSld>
  <p:clrMapOvr>
    <a:masterClrMapping/>
  </p:clrMapOvr>
  <p:transition spd="slow"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BE2791-E099-447E-BFD3-9FEA7F0D86A1}"/>
              </a:ext>
            </a:extLst>
          </p:cNvPr>
          <p:cNvSpPr>
            <a:spLocks noGrp="1"/>
          </p:cNvSpPr>
          <p:nvPr>
            <p:ph type="title"/>
          </p:nvPr>
        </p:nvSpPr>
        <p:spPr>
          <a:xfrm>
            <a:off x="305483" y="23664"/>
            <a:ext cx="4313618" cy="562154"/>
          </a:xfrm>
        </p:spPr>
        <p:txBody>
          <a:bodyPr>
            <a:normAutofit fontScale="90000"/>
          </a:bodyPr>
          <a:lstStyle/>
          <a:p>
            <a:pPr algn="ctr"/>
            <a:r>
              <a:rPr lang="es-ES_tradnl" b="1" spc="600" dirty="0">
                <a:effectLst>
                  <a:outerShdw blurRad="38100" dist="38100" dir="2700000" algn="tl">
                    <a:srgbClr val="000000">
                      <a:alpha val="43137"/>
                    </a:srgbClr>
                  </a:outerShdw>
                </a:effectLst>
              </a:rPr>
              <a:t>RESULTADOS</a:t>
            </a:r>
            <a:endParaRPr lang="es-ES" b="1" spc="600" dirty="0">
              <a:effectLst>
                <a:outerShdw blurRad="38100" dist="38100" dir="2700000" algn="tl">
                  <a:srgbClr val="000000">
                    <a:alpha val="43137"/>
                  </a:srgbClr>
                </a:outerShdw>
              </a:effectLst>
            </a:endParaRPr>
          </a:p>
        </p:txBody>
      </p:sp>
      <p:pic>
        <p:nvPicPr>
          <p:cNvPr id="5" name="Imagen 4">
            <a:extLst>
              <a:ext uri="{FF2B5EF4-FFF2-40B4-BE49-F238E27FC236}">
                <a16:creationId xmlns:a16="http://schemas.microsoft.com/office/drawing/2014/main" id="{A309C48E-06BF-4A72-963D-6D9A1C0802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923" y="1955613"/>
            <a:ext cx="669060" cy="1977444"/>
          </a:xfrm>
          <a:prstGeom prst="rect">
            <a:avLst/>
          </a:prstGeom>
        </p:spPr>
      </p:pic>
      <p:pic>
        <p:nvPicPr>
          <p:cNvPr id="7" name="Imagen 6">
            <a:extLst>
              <a:ext uri="{FF2B5EF4-FFF2-40B4-BE49-F238E27FC236}">
                <a16:creationId xmlns:a16="http://schemas.microsoft.com/office/drawing/2014/main" id="{FFC80053-71CF-4170-8B09-EC4ED22BAB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1001" y="1953116"/>
            <a:ext cx="671563" cy="1954993"/>
          </a:xfrm>
          <a:prstGeom prst="rect">
            <a:avLst/>
          </a:prstGeom>
        </p:spPr>
      </p:pic>
      <p:sp>
        <p:nvSpPr>
          <p:cNvPr id="8" name="CuadroTexto 7">
            <a:extLst>
              <a:ext uri="{FF2B5EF4-FFF2-40B4-BE49-F238E27FC236}">
                <a16:creationId xmlns:a16="http://schemas.microsoft.com/office/drawing/2014/main" id="{CF8A68E7-ED38-43BB-B334-E5621A5964DE}"/>
              </a:ext>
            </a:extLst>
          </p:cNvPr>
          <p:cNvSpPr txBox="1"/>
          <p:nvPr/>
        </p:nvSpPr>
        <p:spPr>
          <a:xfrm>
            <a:off x="504578" y="614812"/>
            <a:ext cx="2925919" cy="830997"/>
          </a:xfrm>
          <a:prstGeom prst="rect">
            <a:avLst/>
          </a:prstGeom>
          <a:noFill/>
        </p:spPr>
        <p:txBody>
          <a:bodyPr wrap="square" rtlCol="0">
            <a:spAutoFit/>
          </a:bodyPr>
          <a:lstStyle/>
          <a:p>
            <a:r>
              <a:rPr lang="es-ES_tradnl"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ANÁLISIS DESCRIPTIVO</a:t>
            </a:r>
            <a:endParaRPr lang="es-E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CuadroTexto 8">
            <a:extLst>
              <a:ext uri="{FF2B5EF4-FFF2-40B4-BE49-F238E27FC236}">
                <a16:creationId xmlns:a16="http://schemas.microsoft.com/office/drawing/2014/main" id="{6015299B-A655-46A1-8AF3-F4A8E92BE6E6}"/>
              </a:ext>
            </a:extLst>
          </p:cNvPr>
          <p:cNvSpPr txBox="1"/>
          <p:nvPr/>
        </p:nvSpPr>
        <p:spPr>
          <a:xfrm>
            <a:off x="1308861" y="2253803"/>
            <a:ext cx="792139"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S_tradnl" dirty="0">
                <a:solidFill>
                  <a:schemeClr val="tx1">
                    <a:lumMod val="10000"/>
                  </a:schemeClr>
                </a:solidFill>
              </a:rPr>
              <a:t>31,46 %</a:t>
            </a:r>
            <a:endParaRPr lang="es-ES" dirty="0">
              <a:solidFill>
                <a:schemeClr val="tx1">
                  <a:lumMod val="10000"/>
                </a:schemeClr>
              </a:solidFill>
            </a:endParaRPr>
          </a:p>
        </p:txBody>
      </p:sp>
      <p:sp>
        <p:nvSpPr>
          <p:cNvPr id="10" name="CuadroTexto 9">
            <a:extLst>
              <a:ext uri="{FF2B5EF4-FFF2-40B4-BE49-F238E27FC236}">
                <a16:creationId xmlns:a16="http://schemas.microsoft.com/office/drawing/2014/main" id="{883C888A-06DB-498F-BD14-2C9D5D46A6EE}"/>
              </a:ext>
            </a:extLst>
          </p:cNvPr>
          <p:cNvSpPr txBox="1"/>
          <p:nvPr/>
        </p:nvSpPr>
        <p:spPr>
          <a:xfrm>
            <a:off x="2787060" y="2252083"/>
            <a:ext cx="643437"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s-ES_tradnl" dirty="0">
                <a:solidFill>
                  <a:schemeClr val="tx1">
                    <a:lumMod val="10000"/>
                  </a:schemeClr>
                </a:solidFill>
              </a:rPr>
              <a:t>68,5%</a:t>
            </a:r>
            <a:endParaRPr lang="es-ES" dirty="0">
              <a:solidFill>
                <a:schemeClr val="tx1">
                  <a:lumMod val="10000"/>
                </a:schemeClr>
              </a:solidFill>
            </a:endParaRPr>
          </a:p>
        </p:txBody>
      </p:sp>
      <p:sp>
        <p:nvSpPr>
          <p:cNvPr id="14" name="CuadroTexto 13">
            <a:extLst>
              <a:ext uri="{FF2B5EF4-FFF2-40B4-BE49-F238E27FC236}">
                <a16:creationId xmlns:a16="http://schemas.microsoft.com/office/drawing/2014/main" id="{EA479808-2624-4383-A20F-89EAB50C8A0B}"/>
              </a:ext>
            </a:extLst>
          </p:cNvPr>
          <p:cNvSpPr txBox="1"/>
          <p:nvPr/>
        </p:nvSpPr>
        <p:spPr>
          <a:xfrm rot="16200000">
            <a:off x="-101736" y="2411963"/>
            <a:ext cx="1212629" cy="369332"/>
          </a:xfrm>
          <a:prstGeom prst="rect">
            <a:avLst/>
          </a:prstGeom>
          <a:noFill/>
        </p:spPr>
        <p:txBody>
          <a:bodyPr wrap="square" rtlCol="0">
            <a:spAutoFit/>
          </a:bodyPr>
          <a:lstStyle/>
          <a:p>
            <a:r>
              <a:rPr lang="es-ES" b="1" dirty="0">
                <a:solidFill>
                  <a:schemeClr val="tx1">
                    <a:lumMod val="10000"/>
                  </a:schemeClr>
                </a:solidFill>
              </a:rPr>
              <a:t>GÉNERO</a:t>
            </a:r>
          </a:p>
        </p:txBody>
      </p:sp>
      <p:sp>
        <p:nvSpPr>
          <p:cNvPr id="15" name="CuadroTexto 14">
            <a:extLst>
              <a:ext uri="{FF2B5EF4-FFF2-40B4-BE49-F238E27FC236}">
                <a16:creationId xmlns:a16="http://schemas.microsoft.com/office/drawing/2014/main" id="{B4F538FD-1A68-4A41-ABF7-9797F28983FF}"/>
              </a:ext>
            </a:extLst>
          </p:cNvPr>
          <p:cNvSpPr txBox="1"/>
          <p:nvPr/>
        </p:nvSpPr>
        <p:spPr>
          <a:xfrm rot="16200000">
            <a:off x="2324550" y="4963931"/>
            <a:ext cx="875902" cy="369332"/>
          </a:xfrm>
          <a:prstGeom prst="rect">
            <a:avLst/>
          </a:prstGeom>
          <a:noFill/>
        </p:spPr>
        <p:txBody>
          <a:bodyPr wrap="square" rtlCol="0">
            <a:spAutoFit/>
          </a:bodyPr>
          <a:lstStyle/>
          <a:p>
            <a:r>
              <a:rPr lang="es-ES_tradnl" b="1" dirty="0">
                <a:solidFill>
                  <a:schemeClr val="tx1">
                    <a:lumMod val="10000"/>
                  </a:schemeClr>
                </a:solidFill>
              </a:rPr>
              <a:t>EDAD</a:t>
            </a:r>
            <a:endParaRPr lang="es-ES" b="1" dirty="0">
              <a:solidFill>
                <a:schemeClr val="tx1">
                  <a:lumMod val="10000"/>
                </a:schemeClr>
              </a:solidFill>
            </a:endParaRPr>
          </a:p>
        </p:txBody>
      </p:sp>
      <p:sp>
        <p:nvSpPr>
          <p:cNvPr id="19" name="CuadroTexto 18">
            <a:extLst>
              <a:ext uri="{FF2B5EF4-FFF2-40B4-BE49-F238E27FC236}">
                <a16:creationId xmlns:a16="http://schemas.microsoft.com/office/drawing/2014/main" id="{618E6BBE-7E4C-4BAA-BE5E-18431D966A06}"/>
              </a:ext>
            </a:extLst>
          </p:cNvPr>
          <p:cNvSpPr txBox="1"/>
          <p:nvPr/>
        </p:nvSpPr>
        <p:spPr>
          <a:xfrm rot="16200000">
            <a:off x="3492078" y="2542372"/>
            <a:ext cx="1509113" cy="369332"/>
          </a:xfrm>
          <a:prstGeom prst="rect">
            <a:avLst/>
          </a:prstGeom>
          <a:noFill/>
        </p:spPr>
        <p:txBody>
          <a:bodyPr wrap="square" rtlCol="0">
            <a:spAutoFit/>
          </a:bodyPr>
          <a:lstStyle/>
          <a:p>
            <a:r>
              <a:rPr lang="es-ES_tradnl" b="1" dirty="0">
                <a:solidFill>
                  <a:schemeClr val="tx1">
                    <a:lumMod val="10000"/>
                  </a:schemeClr>
                </a:solidFill>
              </a:rPr>
              <a:t>EDUCACIÓN</a:t>
            </a:r>
            <a:endParaRPr lang="es-ES" b="1" dirty="0">
              <a:solidFill>
                <a:schemeClr val="tx1">
                  <a:lumMod val="10000"/>
                </a:schemeClr>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3232249427"/>
              </p:ext>
            </p:extLst>
          </p:nvPr>
        </p:nvGraphicFramePr>
        <p:xfrm>
          <a:off x="3275856" y="4607441"/>
          <a:ext cx="3560445" cy="1958213"/>
        </p:xfrm>
        <a:graphic>
          <a:graphicData uri="http://schemas.openxmlformats.org/drawingml/2006/table">
            <a:tbl>
              <a:tblPr firstRow="1" firstCol="1" bandRow="1">
                <a:tableStyleId>{17292A2E-F333-43FB-9621-5CBBE7FDCDCB}</a:tableStyleId>
              </a:tblPr>
              <a:tblGrid>
                <a:gridCol w="1186815">
                  <a:extLst>
                    <a:ext uri="{9D8B030D-6E8A-4147-A177-3AD203B41FA5}">
                      <a16:colId xmlns:a16="http://schemas.microsoft.com/office/drawing/2014/main" val="20000"/>
                    </a:ext>
                  </a:extLst>
                </a:gridCol>
                <a:gridCol w="1186815">
                  <a:extLst>
                    <a:ext uri="{9D8B030D-6E8A-4147-A177-3AD203B41FA5}">
                      <a16:colId xmlns:a16="http://schemas.microsoft.com/office/drawing/2014/main" val="20001"/>
                    </a:ext>
                  </a:extLst>
                </a:gridCol>
                <a:gridCol w="1186815">
                  <a:extLst>
                    <a:ext uri="{9D8B030D-6E8A-4147-A177-3AD203B41FA5}">
                      <a16:colId xmlns:a16="http://schemas.microsoft.com/office/drawing/2014/main" val="20002"/>
                    </a:ext>
                  </a:extLst>
                </a:gridCol>
              </a:tblGrid>
              <a:tr h="309880">
                <a:tc>
                  <a:txBody>
                    <a:bodyPr/>
                    <a:lstStyle/>
                    <a:p>
                      <a:pPr>
                        <a:lnSpc>
                          <a:spcPct val="107000"/>
                        </a:lnSpc>
                        <a:spcAft>
                          <a:spcPts val="0"/>
                        </a:spcAft>
                      </a:pPr>
                      <a:r>
                        <a:rPr lang="es-EC" sz="1200" dirty="0">
                          <a:solidFill>
                            <a:schemeClr val="tx1">
                              <a:lumMod val="10000"/>
                            </a:schemeClr>
                          </a:solidFill>
                          <a:effectLst/>
                        </a:rPr>
                        <a:t>Edad</a:t>
                      </a:r>
                      <a:endParaRPr lang="es-EC" sz="1100" dirty="0">
                        <a:solidFill>
                          <a:schemeClr val="tx1">
                            <a:lumMod val="10000"/>
                          </a:schemeClr>
                        </a:solidFill>
                        <a:effectLst/>
                        <a:latin typeface="Calibri"/>
                        <a:ea typeface="Calibri"/>
                        <a:cs typeface="Times New Roman"/>
                      </a:endParaRPr>
                    </a:p>
                  </a:txBody>
                  <a:tcPr marL="68580" marR="68580" marT="0" marB="0"/>
                </a:tc>
                <a:tc>
                  <a:txBody>
                    <a:bodyPr/>
                    <a:lstStyle/>
                    <a:p>
                      <a:pPr>
                        <a:lnSpc>
                          <a:spcPct val="107000"/>
                        </a:lnSpc>
                        <a:spcAft>
                          <a:spcPts val="0"/>
                        </a:spcAft>
                      </a:pPr>
                      <a:r>
                        <a:rPr lang="es-EC" sz="1200">
                          <a:solidFill>
                            <a:schemeClr val="tx1">
                              <a:lumMod val="10000"/>
                            </a:schemeClr>
                          </a:solidFill>
                          <a:effectLst/>
                        </a:rPr>
                        <a:t>Frecuencia</a:t>
                      </a:r>
                      <a:endParaRPr lang="es-EC" sz="1100">
                        <a:solidFill>
                          <a:schemeClr val="tx1">
                            <a:lumMod val="10000"/>
                          </a:schemeClr>
                        </a:solidFill>
                        <a:effectLst/>
                        <a:latin typeface="Calibri"/>
                        <a:ea typeface="Calibri"/>
                        <a:cs typeface="Times New Roman"/>
                      </a:endParaRPr>
                    </a:p>
                  </a:txBody>
                  <a:tcPr marL="68580" marR="68580" marT="0" marB="0"/>
                </a:tc>
                <a:tc>
                  <a:txBody>
                    <a:bodyPr/>
                    <a:lstStyle/>
                    <a:p>
                      <a:pPr>
                        <a:lnSpc>
                          <a:spcPct val="107000"/>
                        </a:lnSpc>
                        <a:spcAft>
                          <a:spcPts val="0"/>
                        </a:spcAft>
                      </a:pPr>
                      <a:r>
                        <a:rPr lang="es-EC" sz="1200" dirty="0">
                          <a:solidFill>
                            <a:schemeClr val="tx1">
                              <a:lumMod val="10000"/>
                            </a:schemeClr>
                          </a:solidFill>
                          <a:effectLst/>
                        </a:rPr>
                        <a:t>Porcentaje</a:t>
                      </a:r>
                      <a:endParaRPr lang="es-EC" sz="1100" dirty="0">
                        <a:solidFill>
                          <a:schemeClr val="tx1">
                            <a:lumMod val="10000"/>
                          </a:schemeClr>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250825">
                <a:tc>
                  <a:txBody>
                    <a:bodyPr/>
                    <a:lstStyle/>
                    <a:p>
                      <a:pPr marL="38100" marR="38100">
                        <a:lnSpc>
                          <a:spcPct val="107000"/>
                        </a:lnSpc>
                        <a:spcAft>
                          <a:spcPts val="0"/>
                        </a:spcAft>
                      </a:pPr>
                      <a:r>
                        <a:rPr lang="es-EC" sz="1200" dirty="0">
                          <a:solidFill>
                            <a:schemeClr val="tx1">
                              <a:lumMod val="10000"/>
                            </a:schemeClr>
                          </a:solidFill>
                          <a:effectLst/>
                        </a:rPr>
                        <a:t>19-25 años</a:t>
                      </a:r>
                      <a:endParaRPr lang="es-EC" sz="1100" dirty="0">
                        <a:solidFill>
                          <a:schemeClr val="tx1">
                            <a:lumMod val="10000"/>
                          </a:schemeClr>
                        </a:solidFill>
                        <a:effectLst/>
                        <a:latin typeface="Calibri"/>
                        <a:ea typeface="Calibri"/>
                        <a:cs typeface="Times New Roman"/>
                      </a:endParaRPr>
                    </a:p>
                  </a:txBody>
                  <a:tcPr marL="68580" marR="68580" marT="0" marB="0">
                    <a:solidFill>
                      <a:srgbClr val="FFFF00"/>
                    </a:solidFill>
                  </a:tcPr>
                </a:tc>
                <a:tc>
                  <a:txBody>
                    <a:bodyPr/>
                    <a:lstStyle/>
                    <a:p>
                      <a:pPr marL="38100" marR="38100" algn="r">
                        <a:lnSpc>
                          <a:spcPct val="107000"/>
                        </a:lnSpc>
                        <a:spcAft>
                          <a:spcPts val="0"/>
                        </a:spcAft>
                      </a:pPr>
                      <a:r>
                        <a:rPr lang="es-EC" sz="1200" dirty="0">
                          <a:solidFill>
                            <a:schemeClr val="tx1">
                              <a:lumMod val="10000"/>
                            </a:schemeClr>
                          </a:solidFill>
                          <a:effectLst/>
                        </a:rPr>
                        <a:t>130</a:t>
                      </a:r>
                      <a:endParaRPr lang="es-EC" sz="1100" dirty="0">
                        <a:solidFill>
                          <a:schemeClr val="tx1">
                            <a:lumMod val="10000"/>
                          </a:schemeClr>
                        </a:solidFill>
                        <a:effectLst/>
                        <a:latin typeface="Calibri"/>
                        <a:ea typeface="Calibri"/>
                        <a:cs typeface="Times New Roman"/>
                      </a:endParaRPr>
                    </a:p>
                  </a:txBody>
                  <a:tcPr marL="68580" marR="68580" marT="0" marB="0">
                    <a:solidFill>
                      <a:srgbClr val="FFFF00"/>
                    </a:solidFill>
                  </a:tcPr>
                </a:tc>
                <a:tc>
                  <a:txBody>
                    <a:bodyPr/>
                    <a:lstStyle/>
                    <a:p>
                      <a:pPr marL="38100" marR="38100" algn="r">
                        <a:lnSpc>
                          <a:spcPct val="107000"/>
                        </a:lnSpc>
                        <a:spcAft>
                          <a:spcPts val="0"/>
                        </a:spcAft>
                      </a:pPr>
                      <a:r>
                        <a:rPr lang="es-EC" sz="1200" dirty="0">
                          <a:solidFill>
                            <a:schemeClr val="tx1">
                              <a:lumMod val="10000"/>
                            </a:schemeClr>
                          </a:solidFill>
                          <a:effectLst/>
                        </a:rPr>
                        <a:t>36,8</a:t>
                      </a:r>
                      <a:endParaRPr lang="es-EC" sz="1100" dirty="0">
                        <a:solidFill>
                          <a:schemeClr val="tx1">
                            <a:lumMod val="10000"/>
                          </a:schemeClr>
                        </a:solidFill>
                        <a:effectLst/>
                        <a:latin typeface="Calibri"/>
                        <a:ea typeface="Calibri"/>
                        <a:cs typeface="Times New Roman"/>
                      </a:endParaRPr>
                    </a:p>
                  </a:txBody>
                  <a:tcPr marL="68580" marR="68580" marT="0" marB="0">
                    <a:solidFill>
                      <a:srgbClr val="FFFF00"/>
                    </a:solidFill>
                  </a:tcPr>
                </a:tc>
                <a:extLst>
                  <a:ext uri="{0D108BD9-81ED-4DB2-BD59-A6C34878D82A}">
                    <a16:rowId xmlns:a16="http://schemas.microsoft.com/office/drawing/2014/main" val="10001"/>
                  </a:ext>
                </a:extLst>
              </a:tr>
              <a:tr h="250825">
                <a:tc>
                  <a:txBody>
                    <a:bodyPr/>
                    <a:lstStyle/>
                    <a:p>
                      <a:pPr marL="38100" marR="38100">
                        <a:lnSpc>
                          <a:spcPct val="107000"/>
                        </a:lnSpc>
                        <a:spcAft>
                          <a:spcPts val="0"/>
                        </a:spcAft>
                      </a:pPr>
                      <a:r>
                        <a:rPr lang="es-EC" sz="1200">
                          <a:solidFill>
                            <a:schemeClr val="tx1">
                              <a:lumMod val="10000"/>
                            </a:schemeClr>
                          </a:solidFill>
                          <a:effectLst/>
                        </a:rPr>
                        <a:t>26-31 años</a:t>
                      </a:r>
                      <a:endParaRPr lang="es-EC" sz="1100">
                        <a:solidFill>
                          <a:schemeClr val="tx1">
                            <a:lumMod val="10000"/>
                          </a:schemeClr>
                        </a:solidFill>
                        <a:effectLst/>
                        <a:latin typeface="Calibri"/>
                        <a:ea typeface="Calibri"/>
                        <a:cs typeface="Times New Roman"/>
                      </a:endParaRPr>
                    </a:p>
                  </a:txBody>
                  <a:tcPr marL="68580" marR="68580" marT="0" marB="0"/>
                </a:tc>
                <a:tc>
                  <a:txBody>
                    <a:bodyPr/>
                    <a:lstStyle/>
                    <a:p>
                      <a:pPr marL="38100" marR="38100" algn="r">
                        <a:lnSpc>
                          <a:spcPct val="107000"/>
                        </a:lnSpc>
                        <a:spcAft>
                          <a:spcPts val="0"/>
                        </a:spcAft>
                      </a:pPr>
                      <a:r>
                        <a:rPr lang="es-EC" sz="1200">
                          <a:solidFill>
                            <a:schemeClr val="tx1">
                              <a:lumMod val="10000"/>
                            </a:schemeClr>
                          </a:solidFill>
                          <a:effectLst/>
                        </a:rPr>
                        <a:t>102</a:t>
                      </a:r>
                      <a:endParaRPr lang="es-EC" sz="1100">
                        <a:solidFill>
                          <a:schemeClr val="tx1">
                            <a:lumMod val="10000"/>
                          </a:schemeClr>
                        </a:solidFill>
                        <a:effectLst/>
                        <a:latin typeface="Calibri"/>
                        <a:ea typeface="Calibri"/>
                        <a:cs typeface="Times New Roman"/>
                      </a:endParaRPr>
                    </a:p>
                  </a:txBody>
                  <a:tcPr marL="68580" marR="68580" marT="0" marB="0"/>
                </a:tc>
                <a:tc>
                  <a:txBody>
                    <a:bodyPr/>
                    <a:lstStyle/>
                    <a:p>
                      <a:pPr marL="38100" marR="38100" algn="r">
                        <a:lnSpc>
                          <a:spcPct val="107000"/>
                        </a:lnSpc>
                        <a:spcAft>
                          <a:spcPts val="0"/>
                        </a:spcAft>
                      </a:pPr>
                      <a:r>
                        <a:rPr lang="es-EC" sz="1200">
                          <a:solidFill>
                            <a:schemeClr val="tx1">
                              <a:lumMod val="10000"/>
                            </a:schemeClr>
                          </a:solidFill>
                          <a:effectLst/>
                        </a:rPr>
                        <a:t>28,9</a:t>
                      </a:r>
                      <a:endParaRPr lang="es-EC" sz="1100">
                        <a:solidFill>
                          <a:schemeClr val="tx1">
                            <a:lumMod val="10000"/>
                          </a:schemeClr>
                        </a:solidFill>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50825">
                <a:tc>
                  <a:txBody>
                    <a:bodyPr/>
                    <a:lstStyle/>
                    <a:p>
                      <a:pPr marL="38100" marR="38100">
                        <a:lnSpc>
                          <a:spcPct val="107000"/>
                        </a:lnSpc>
                        <a:spcAft>
                          <a:spcPts val="0"/>
                        </a:spcAft>
                      </a:pPr>
                      <a:r>
                        <a:rPr lang="es-EC" sz="1200">
                          <a:solidFill>
                            <a:schemeClr val="tx1">
                              <a:lumMod val="10000"/>
                            </a:schemeClr>
                          </a:solidFill>
                          <a:effectLst/>
                        </a:rPr>
                        <a:t>32-37 años</a:t>
                      </a:r>
                      <a:endParaRPr lang="es-EC" sz="1100">
                        <a:solidFill>
                          <a:schemeClr val="tx1">
                            <a:lumMod val="10000"/>
                          </a:schemeClr>
                        </a:solidFill>
                        <a:effectLst/>
                        <a:latin typeface="Calibri"/>
                        <a:ea typeface="Calibri"/>
                        <a:cs typeface="Times New Roman"/>
                      </a:endParaRPr>
                    </a:p>
                  </a:txBody>
                  <a:tcPr marL="68580" marR="68580" marT="0" marB="0"/>
                </a:tc>
                <a:tc>
                  <a:txBody>
                    <a:bodyPr/>
                    <a:lstStyle/>
                    <a:p>
                      <a:pPr marL="38100" marR="38100" algn="r">
                        <a:lnSpc>
                          <a:spcPct val="107000"/>
                        </a:lnSpc>
                        <a:spcAft>
                          <a:spcPts val="0"/>
                        </a:spcAft>
                      </a:pPr>
                      <a:r>
                        <a:rPr lang="es-EC" sz="1200">
                          <a:solidFill>
                            <a:schemeClr val="tx1">
                              <a:lumMod val="10000"/>
                            </a:schemeClr>
                          </a:solidFill>
                          <a:effectLst/>
                        </a:rPr>
                        <a:t>105</a:t>
                      </a:r>
                      <a:endParaRPr lang="es-EC" sz="1100">
                        <a:solidFill>
                          <a:schemeClr val="tx1">
                            <a:lumMod val="10000"/>
                          </a:schemeClr>
                        </a:solidFill>
                        <a:effectLst/>
                        <a:latin typeface="Calibri"/>
                        <a:ea typeface="Calibri"/>
                        <a:cs typeface="Times New Roman"/>
                      </a:endParaRPr>
                    </a:p>
                  </a:txBody>
                  <a:tcPr marL="68580" marR="68580" marT="0" marB="0"/>
                </a:tc>
                <a:tc>
                  <a:txBody>
                    <a:bodyPr/>
                    <a:lstStyle/>
                    <a:p>
                      <a:pPr marL="38100" marR="38100" algn="r">
                        <a:lnSpc>
                          <a:spcPct val="107000"/>
                        </a:lnSpc>
                        <a:spcAft>
                          <a:spcPts val="0"/>
                        </a:spcAft>
                      </a:pPr>
                      <a:r>
                        <a:rPr lang="es-EC" sz="1200">
                          <a:solidFill>
                            <a:schemeClr val="tx1">
                              <a:lumMod val="10000"/>
                            </a:schemeClr>
                          </a:solidFill>
                          <a:effectLst/>
                        </a:rPr>
                        <a:t>29,7</a:t>
                      </a:r>
                      <a:endParaRPr lang="es-EC" sz="1100">
                        <a:solidFill>
                          <a:schemeClr val="tx1">
                            <a:lumMod val="10000"/>
                          </a:schemeClr>
                        </a:solidFill>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50825">
                <a:tc>
                  <a:txBody>
                    <a:bodyPr/>
                    <a:lstStyle/>
                    <a:p>
                      <a:pPr marL="38100" marR="38100">
                        <a:lnSpc>
                          <a:spcPct val="107000"/>
                        </a:lnSpc>
                        <a:spcAft>
                          <a:spcPts val="0"/>
                        </a:spcAft>
                      </a:pPr>
                      <a:r>
                        <a:rPr lang="es-EC" sz="1200">
                          <a:solidFill>
                            <a:schemeClr val="tx1">
                              <a:lumMod val="10000"/>
                            </a:schemeClr>
                          </a:solidFill>
                          <a:effectLst/>
                        </a:rPr>
                        <a:t>38-42 años</a:t>
                      </a:r>
                      <a:endParaRPr lang="es-EC" sz="1100">
                        <a:solidFill>
                          <a:schemeClr val="tx1">
                            <a:lumMod val="10000"/>
                          </a:schemeClr>
                        </a:solidFill>
                        <a:effectLst/>
                        <a:latin typeface="Calibri"/>
                        <a:ea typeface="Calibri"/>
                        <a:cs typeface="Times New Roman"/>
                      </a:endParaRPr>
                    </a:p>
                  </a:txBody>
                  <a:tcPr marL="68580" marR="68580" marT="0" marB="0"/>
                </a:tc>
                <a:tc>
                  <a:txBody>
                    <a:bodyPr/>
                    <a:lstStyle/>
                    <a:p>
                      <a:pPr marL="38100" marR="38100" algn="r">
                        <a:lnSpc>
                          <a:spcPct val="107000"/>
                        </a:lnSpc>
                        <a:spcAft>
                          <a:spcPts val="0"/>
                        </a:spcAft>
                      </a:pPr>
                      <a:r>
                        <a:rPr lang="es-EC" sz="1200">
                          <a:solidFill>
                            <a:schemeClr val="tx1">
                              <a:lumMod val="10000"/>
                            </a:schemeClr>
                          </a:solidFill>
                          <a:effectLst/>
                        </a:rPr>
                        <a:t>13</a:t>
                      </a:r>
                      <a:endParaRPr lang="es-EC" sz="1100">
                        <a:solidFill>
                          <a:schemeClr val="tx1">
                            <a:lumMod val="10000"/>
                          </a:schemeClr>
                        </a:solidFill>
                        <a:effectLst/>
                        <a:latin typeface="Calibri"/>
                        <a:ea typeface="Calibri"/>
                        <a:cs typeface="Times New Roman"/>
                      </a:endParaRPr>
                    </a:p>
                  </a:txBody>
                  <a:tcPr marL="68580" marR="68580" marT="0" marB="0"/>
                </a:tc>
                <a:tc>
                  <a:txBody>
                    <a:bodyPr/>
                    <a:lstStyle/>
                    <a:p>
                      <a:pPr marL="38100" marR="38100" algn="r">
                        <a:lnSpc>
                          <a:spcPct val="107000"/>
                        </a:lnSpc>
                        <a:spcAft>
                          <a:spcPts val="0"/>
                        </a:spcAft>
                      </a:pPr>
                      <a:r>
                        <a:rPr lang="es-EC" sz="1200">
                          <a:solidFill>
                            <a:schemeClr val="tx1">
                              <a:lumMod val="10000"/>
                            </a:schemeClr>
                          </a:solidFill>
                          <a:effectLst/>
                        </a:rPr>
                        <a:t>3,7</a:t>
                      </a:r>
                      <a:endParaRPr lang="es-EC" sz="1100">
                        <a:solidFill>
                          <a:schemeClr val="tx1">
                            <a:lumMod val="10000"/>
                          </a:schemeClr>
                        </a:solidFill>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250825">
                <a:tc>
                  <a:txBody>
                    <a:bodyPr/>
                    <a:lstStyle/>
                    <a:p>
                      <a:pPr marL="38100" marR="38100">
                        <a:lnSpc>
                          <a:spcPct val="107000"/>
                        </a:lnSpc>
                        <a:spcAft>
                          <a:spcPts val="0"/>
                        </a:spcAft>
                      </a:pPr>
                      <a:r>
                        <a:rPr lang="es-EC" sz="1200">
                          <a:solidFill>
                            <a:schemeClr val="tx1">
                              <a:lumMod val="10000"/>
                            </a:schemeClr>
                          </a:solidFill>
                          <a:effectLst/>
                        </a:rPr>
                        <a:t>Más de 42 años</a:t>
                      </a:r>
                      <a:endParaRPr lang="es-EC" sz="1100">
                        <a:solidFill>
                          <a:schemeClr val="tx1">
                            <a:lumMod val="10000"/>
                          </a:schemeClr>
                        </a:solidFill>
                        <a:effectLst/>
                        <a:latin typeface="Calibri"/>
                        <a:ea typeface="Calibri"/>
                        <a:cs typeface="Times New Roman"/>
                      </a:endParaRPr>
                    </a:p>
                  </a:txBody>
                  <a:tcPr marL="68580" marR="68580" marT="0" marB="0"/>
                </a:tc>
                <a:tc>
                  <a:txBody>
                    <a:bodyPr/>
                    <a:lstStyle/>
                    <a:p>
                      <a:pPr marL="38100" marR="38100" algn="r">
                        <a:lnSpc>
                          <a:spcPct val="107000"/>
                        </a:lnSpc>
                        <a:spcAft>
                          <a:spcPts val="0"/>
                        </a:spcAft>
                      </a:pPr>
                      <a:r>
                        <a:rPr lang="es-EC" sz="1200">
                          <a:solidFill>
                            <a:schemeClr val="tx1">
                              <a:lumMod val="10000"/>
                            </a:schemeClr>
                          </a:solidFill>
                          <a:effectLst/>
                        </a:rPr>
                        <a:t>3</a:t>
                      </a:r>
                      <a:endParaRPr lang="es-EC" sz="1100">
                        <a:solidFill>
                          <a:schemeClr val="tx1">
                            <a:lumMod val="10000"/>
                          </a:schemeClr>
                        </a:solidFill>
                        <a:effectLst/>
                        <a:latin typeface="Calibri"/>
                        <a:ea typeface="Calibri"/>
                        <a:cs typeface="Times New Roman"/>
                      </a:endParaRPr>
                    </a:p>
                  </a:txBody>
                  <a:tcPr marL="68580" marR="68580" marT="0" marB="0"/>
                </a:tc>
                <a:tc>
                  <a:txBody>
                    <a:bodyPr/>
                    <a:lstStyle/>
                    <a:p>
                      <a:pPr marL="38100" marR="38100" algn="r">
                        <a:lnSpc>
                          <a:spcPct val="107000"/>
                        </a:lnSpc>
                        <a:spcAft>
                          <a:spcPts val="0"/>
                        </a:spcAft>
                      </a:pPr>
                      <a:r>
                        <a:rPr lang="es-EC" sz="1200">
                          <a:solidFill>
                            <a:schemeClr val="tx1">
                              <a:lumMod val="10000"/>
                            </a:schemeClr>
                          </a:solidFill>
                          <a:effectLst/>
                        </a:rPr>
                        <a:t>,8</a:t>
                      </a:r>
                      <a:endParaRPr lang="es-EC" sz="1100">
                        <a:solidFill>
                          <a:schemeClr val="tx1">
                            <a:lumMod val="10000"/>
                          </a:schemeClr>
                        </a:solidFill>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262255">
                <a:tc>
                  <a:txBody>
                    <a:bodyPr/>
                    <a:lstStyle/>
                    <a:p>
                      <a:pPr marL="38100" marR="38100">
                        <a:lnSpc>
                          <a:spcPct val="107000"/>
                        </a:lnSpc>
                        <a:spcAft>
                          <a:spcPts val="0"/>
                        </a:spcAft>
                      </a:pPr>
                      <a:r>
                        <a:rPr lang="es-EC" sz="1200">
                          <a:solidFill>
                            <a:schemeClr val="tx1">
                              <a:lumMod val="10000"/>
                            </a:schemeClr>
                          </a:solidFill>
                          <a:effectLst/>
                        </a:rPr>
                        <a:t>Total</a:t>
                      </a:r>
                      <a:endParaRPr lang="es-EC" sz="1100">
                        <a:solidFill>
                          <a:schemeClr val="tx1">
                            <a:lumMod val="10000"/>
                          </a:schemeClr>
                        </a:solidFill>
                        <a:effectLst/>
                        <a:latin typeface="Calibri"/>
                        <a:ea typeface="Calibri"/>
                        <a:cs typeface="Times New Roman"/>
                      </a:endParaRPr>
                    </a:p>
                  </a:txBody>
                  <a:tcPr marL="68580" marR="68580" marT="0" marB="0"/>
                </a:tc>
                <a:tc>
                  <a:txBody>
                    <a:bodyPr/>
                    <a:lstStyle/>
                    <a:p>
                      <a:pPr marL="38100" marR="38100" algn="r">
                        <a:lnSpc>
                          <a:spcPct val="107000"/>
                        </a:lnSpc>
                        <a:spcAft>
                          <a:spcPts val="0"/>
                        </a:spcAft>
                      </a:pPr>
                      <a:r>
                        <a:rPr lang="es-EC" sz="1200">
                          <a:solidFill>
                            <a:schemeClr val="tx1">
                              <a:lumMod val="10000"/>
                            </a:schemeClr>
                          </a:solidFill>
                          <a:effectLst/>
                        </a:rPr>
                        <a:t>353</a:t>
                      </a:r>
                      <a:endParaRPr lang="es-EC" sz="1100">
                        <a:solidFill>
                          <a:schemeClr val="tx1">
                            <a:lumMod val="10000"/>
                          </a:schemeClr>
                        </a:solidFill>
                        <a:effectLst/>
                        <a:latin typeface="Calibri"/>
                        <a:ea typeface="Calibri"/>
                        <a:cs typeface="Times New Roman"/>
                      </a:endParaRPr>
                    </a:p>
                  </a:txBody>
                  <a:tcPr marL="68580" marR="68580" marT="0" marB="0"/>
                </a:tc>
                <a:tc>
                  <a:txBody>
                    <a:bodyPr/>
                    <a:lstStyle/>
                    <a:p>
                      <a:pPr marL="38100" marR="38100" algn="r">
                        <a:lnSpc>
                          <a:spcPct val="107000"/>
                        </a:lnSpc>
                        <a:spcAft>
                          <a:spcPts val="0"/>
                        </a:spcAft>
                      </a:pPr>
                      <a:r>
                        <a:rPr lang="es-EC" sz="1200" dirty="0">
                          <a:solidFill>
                            <a:schemeClr val="tx1">
                              <a:lumMod val="10000"/>
                            </a:schemeClr>
                          </a:solidFill>
                          <a:effectLst/>
                        </a:rPr>
                        <a:t>100,0</a:t>
                      </a:r>
                      <a:endParaRPr lang="es-EC" sz="1100" dirty="0">
                        <a:solidFill>
                          <a:schemeClr val="tx1">
                            <a:lumMod val="10000"/>
                          </a:schemeClr>
                        </a:solidFill>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2335190135"/>
              </p:ext>
            </p:extLst>
          </p:nvPr>
        </p:nvGraphicFramePr>
        <p:xfrm>
          <a:off x="4644008" y="1967589"/>
          <a:ext cx="3384375" cy="1749445"/>
        </p:xfrm>
        <a:graphic>
          <a:graphicData uri="http://schemas.openxmlformats.org/drawingml/2006/table">
            <a:tbl>
              <a:tblPr>
                <a:tableStyleId>{69CF1AB2-1976-4502-BF36-3FF5EA218861}</a:tableStyleId>
              </a:tblPr>
              <a:tblGrid>
                <a:gridCol w="1706128">
                  <a:extLst>
                    <a:ext uri="{9D8B030D-6E8A-4147-A177-3AD203B41FA5}">
                      <a16:colId xmlns:a16="http://schemas.microsoft.com/office/drawing/2014/main" val="20000"/>
                    </a:ext>
                  </a:extLst>
                </a:gridCol>
                <a:gridCol w="888607">
                  <a:extLst>
                    <a:ext uri="{9D8B030D-6E8A-4147-A177-3AD203B41FA5}">
                      <a16:colId xmlns:a16="http://schemas.microsoft.com/office/drawing/2014/main" val="20001"/>
                    </a:ext>
                  </a:extLst>
                </a:gridCol>
                <a:gridCol w="706007">
                  <a:extLst>
                    <a:ext uri="{9D8B030D-6E8A-4147-A177-3AD203B41FA5}">
                      <a16:colId xmlns:a16="http://schemas.microsoft.com/office/drawing/2014/main" val="20002"/>
                    </a:ext>
                  </a:extLst>
                </a:gridCol>
                <a:gridCol w="83633">
                  <a:extLst>
                    <a:ext uri="{9D8B030D-6E8A-4147-A177-3AD203B41FA5}">
                      <a16:colId xmlns:a16="http://schemas.microsoft.com/office/drawing/2014/main" val="20003"/>
                    </a:ext>
                  </a:extLst>
                </a:gridCol>
              </a:tblGrid>
              <a:tr h="504722">
                <a:tc>
                  <a:txBody>
                    <a:bodyPr/>
                    <a:lstStyle/>
                    <a:p>
                      <a:pPr algn="just">
                        <a:lnSpc>
                          <a:spcPct val="107000"/>
                        </a:lnSpc>
                        <a:spcAft>
                          <a:spcPts val="0"/>
                        </a:spcAft>
                      </a:pPr>
                      <a:r>
                        <a:rPr lang="es-EC" sz="1200" dirty="0">
                          <a:solidFill>
                            <a:schemeClr val="tx1">
                              <a:lumMod val="10000"/>
                            </a:schemeClr>
                          </a:solidFill>
                          <a:effectLst/>
                        </a:rPr>
                        <a:t>            Grado de Estudios</a:t>
                      </a:r>
                      <a:endParaRPr lang="es-EC" sz="1100" dirty="0">
                        <a:solidFill>
                          <a:schemeClr val="tx1">
                            <a:lumMod val="10000"/>
                          </a:schemeClr>
                        </a:solidFill>
                        <a:effectLst/>
                        <a:latin typeface="Calibri"/>
                        <a:ea typeface="Calibri"/>
                        <a:cs typeface="Times New Roman"/>
                      </a:endParaRPr>
                    </a:p>
                  </a:txBody>
                  <a:tcPr marL="0" marR="0" marT="0" marB="0" anchor="b">
                    <a:solidFill>
                      <a:schemeClr val="accent5">
                        <a:lumMod val="60000"/>
                        <a:lumOff val="40000"/>
                      </a:schemeClr>
                    </a:solidFill>
                  </a:tcPr>
                </a:tc>
                <a:tc>
                  <a:txBody>
                    <a:bodyPr/>
                    <a:lstStyle/>
                    <a:p>
                      <a:pPr marL="38100" marR="38100" algn="just">
                        <a:lnSpc>
                          <a:spcPct val="107000"/>
                        </a:lnSpc>
                        <a:spcAft>
                          <a:spcPts val="0"/>
                        </a:spcAft>
                      </a:pPr>
                      <a:r>
                        <a:rPr lang="es-EC" sz="1200" dirty="0">
                          <a:solidFill>
                            <a:schemeClr val="tx1">
                              <a:lumMod val="10000"/>
                            </a:schemeClr>
                          </a:solidFill>
                          <a:effectLst/>
                        </a:rPr>
                        <a:t>Frecuencia</a:t>
                      </a:r>
                      <a:endParaRPr lang="es-EC" sz="1100" dirty="0">
                        <a:solidFill>
                          <a:schemeClr val="tx1">
                            <a:lumMod val="10000"/>
                          </a:schemeClr>
                        </a:solidFill>
                        <a:effectLst/>
                        <a:latin typeface="Calibri"/>
                        <a:ea typeface="Calibri"/>
                        <a:cs typeface="Times New Roman"/>
                      </a:endParaRPr>
                    </a:p>
                  </a:txBody>
                  <a:tcPr marL="0" marR="0" marT="0" marB="0" anchor="b">
                    <a:solidFill>
                      <a:schemeClr val="accent5">
                        <a:lumMod val="60000"/>
                        <a:lumOff val="40000"/>
                      </a:schemeClr>
                    </a:solidFill>
                  </a:tcPr>
                </a:tc>
                <a:tc gridSpan="2">
                  <a:txBody>
                    <a:bodyPr/>
                    <a:lstStyle/>
                    <a:p>
                      <a:pPr marL="38100" marR="38100" algn="just">
                        <a:lnSpc>
                          <a:spcPct val="107000"/>
                        </a:lnSpc>
                        <a:spcAft>
                          <a:spcPts val="0"/>
                        </a:spcAft>
                      </a:pPr>
                      <a:r>
                        <a:rPr lang="es-EC" sz="1200" dirty="0">
                          <a:solidFill>
                            <a:schemeClr val="tx1">
                              <a:lumMod val="10000"/>
                            </a:schemeClr>
                          </a:solidFill>
                          <a:effectLst/>
                        </a:rPr>
                        <a:t>Porcentaje</a:t>
                      </a:r>
                      <a:endParaRPr lang="es-EC" sz="1100" dirty="0">
                        <a:solidFill>
                          <a:schemeClr val="tx1">
                            <a:lumMod val="10000"/>
                          </a:schemeClr>
                        </a:solidFill>
                        <a:effectLst/>
                        <a:latin typeface="Calibri"/>
                        <a:ea typeface="Calibri"/>
                        <a:cs typeface="Times New Roman"/>
                      </a:endParaRPr>
                    </a:p>
                  </a:txBody>
                  <a:tcPr marL="0" marR="0" marT="0" marB="0" anchor="b">
                    <a:solidFill>
                      <a:schemeClr val="accent5">
                        <a:lumMod val="60000"/>
                        <a:lumOff val="40000"/>
                      </a:schemeClr>
                    </a:solidFill>
                  </a:tcPr>
                </a:tc>
                <a:tc hMerge="1">
                  <a:txBody>
                    <a:bodyPr/>
                    <a:lstStyle/>
                    <a:p>
                      <a:endParaRPr lang="es-EC"/>
                    </a:p>
                  </a:txBody>
                  <a:tcPr/>
                </a:tc>
                <a:extLst>
                  <a:ext uri="{0D108BD9-81ED-4DB2-BD59-A6C34878D82A}">
                    <a16:rowId xmlns:a16="http://schemas.microsoft.com/office/drawing/2014/main" val="10000"/>
                  </a:ext>
                </a:extLst>
              </a:tr>
              <a:tr h="504722">
                <a:tc>
                  <a:txBody>
                    <a:bodyPr/>
                    <a:lstStyle/>
                    <a:p>
                      <a:pPr marL="38100" marR="38100" algn="just">
                        <a:lnSpc>
                          <a:spcPct val="107000"/>
                        </a:lnSpc>
                        <a:spcAft>
                          <a:spcPts val="0"/>
                        </a:spcAft>
                      </a:pPr>
                      <a:r>
                        <a:rPr lang="es-EC" sz="1200" dirty="0">
                          <a:solidFill>
                            <a:schemeClr val="tx1">
                              <a:lumMod val="10000"/>
                            </a:schemeClr>
                          </a:solidFill>
                          <a:effectLst/>
                        </a:rPr>
                        <a:t>Estudios de Post Grado</a:t>
                      </a:r>
                      <a:endParaRPr lang="es-EC" sz="1100" dirty="0">
                        <a:solidFill>
                          <a:schemeClr val="tx1">
                            <a:lumMod val="10000"/>
                          </a:schemeClr>
                        </a:solidFill>
                        <a:effectLst/>
                        <a:latin typeface="Calibri"/>
                        <a:ea typeface="Calibri"/>
                        <a:cs typeface="Times New Roman"/>
                      </a:endParaRPr>
                    </a:p>
                  </a:txBody>
                  <a:tcPr marL="0" marR="0" marT="0" marB="0"/>
                </a:tc>
                <a:tc>
                  <a:txBody>
                    <a:bodyPr/>
                    <a:lstStyle/>
                    <a:p>
                      <a:pPr marL="38100" marR="38100" algn="just">
                        <a:lnSpc>
                          <a:spcPct val="107000"/>
                        </a:lnSpc>
                        <a:spcAft>
                          <a:spcPts val="0"/>
                        </a:spcAft>
                      </a:pPr>
                      <a:r>
                        <a:rPr lang="es-EC" sz="1200">
                          <a:solidFill>
                            <a:schemeClr val="tx1">
                              <a:lumMod val="10000"/>
                            </a:schemeClr>
                          </a:solidFill>
                          <a:effectLst/>
                        </a:rPr>
                        <a:t>6</a:t>
                      </a:r>
                      <a:endParaRPr lang="es-EC" sz="1100">
                        <a:solidFill>
                          <a:schemeClr val="tx1">
                            <a:lumMod val="10000"/>
                          </a:schemeClr>
                        </a:solidFill>
                        <a:effectLst/>
                        <a:latin typeface="Calibri"/>
                        <a:ea typeface="Calibri"/>
                        <a:cs typeface="Times New Roman"/>
                      </a:endParaRPr>
                    </a:p>
                  </a:txBody>
                  <a:tcPr marL="0" marR="0" marT="0" marB="0"/>
                </a:tc>
                <a:tc>
                  <a:txBody>
                    <a:bodyPr/>
                    <a:lstStyle/>
                    <a:p>
                      <a:pPr marL="38100" marR="38100" algn="just">
                        <a:lnSpc>
                          <a:spcPct val="107000"/>
                        </a:lnSpc>
                        <a:spcAft>
                          <a:spcPts val="0"/>
                        </a:spcAft>
                      </a:pPr>
                      <a:r>
                        <a:rPr lang="es-EC" sz="1200">
                          <a:solidFill>
                            <a:schemeClr val="tx1">
                              <a:lumMod val="10000"/>
                            </a:schemeClr>
                          </a:solidFill>
                          <a:effectLst/>
                        </a:rPr>
                        <a:t>1,7</a:t>
                      </a:r>
                      <a:endParaRPr lang="es-EC" sz="1100">
                        <a:solidFill>
                          <a:schemeClr val="tx1">
                            <a:lumMod val="10000"/>
                          </a:schemeClr>
                        </a:solidFill>
                        <a:effectLst/>
                        <a:latin typeface="Calibri"/>
                        <a:ea typeface="Calibri"/>
                        <a:cs typeface="Times New Roman"/>
                      </a:endParaRPr>
                    </a:p>
                  </a:txBody>
                  <a:tcPr marL="0" marR="0" marT="0" marB="0"/>
                </a:tc>
                <a:tc>
                  <a:txBody>
                    <a:bodyPr/>
                    <a:lstStyle/>
                    <a:p>
                      <a:pPr>
                        <a:lnSpc>
                          <a:spcPct val="107000"/>
                        </a:lnSpc>
                        <a:spcAft>
                          <a:spcPts val="800"/>
                        </a:spcAft>
                      </a:pPr>
                      <a:r>
                        <a:rPr lang="es-EC" sz="1100" dirty="0">
                          <a:solidFill>
                            <a:schemeClr val="tx1">
                              <a:lumMod val="10000"/>
                            </a:schemeClr>
                          </a:solidFill>
                          <a:effectLst/>
                        </a:rPr>
                        <a:t> </a:t>
                      </a:r>
                      <a:endParaRPr lang="es-EC" sz="1100" dirty="0">
                        <a:solidFill>
                          <a:schemeClr val="tx1">
                            <a:lumMod val="10000"/>
                          </a:schemeClr>
                        </a:solidFill>
                        <a:effectLst/>
                        <a:latin typeface="Calibri"/>
                        <a:ea typeface="Calibri"/>
                        <a:cs typeface="Times New Roman"/>
                      </a:endParaRPr>
                    </a:p>
                  </a:txBody>
                  <a:tcPr marL="0" marR="0" marT="0" marB="0" anchor="ctr"/>
                </a:tc>
                <a:extLst>
                  <a:ext uri="{0D108BD9-81ED-4DB2-BD59-A6C34878D82A}">
                    <a16:rowId xmlns:a16="http://schemas.microsoft.com/office/drawing/2014/main" val="10001"/>
                  </a:ext>
                </a:extLst>
              </a:tr>
              <a:tr h="246667">
                <a:tc>
                  <a:txBody>
                    <a:bodyPr/>
                    <a:lstStyle/>
                    <a:p>
                      <a:pPr marL="38100" marR="38100" algn="just">
                        <a:lnSpc>
                          <a:spcPct val="107000"/>
                        </a:lnSpc>
                        <a:spcAft>
                          <a:spcPts val="0"/>
                        </a:spcAft>
                      </a:pPr>
                      <a:r>
                        <a:rPr lang="es-EC" sz="1200" dirty="0">
                          <a:solidFill>
                            <a:schemeClr val="tx1">
                              <a:lumMod val="10000"/>
                            </a:schemeClr>
                          </a:solidFill>
                          <a:effectLst/>
                        </a:rPr>
                        <a:t>Secundaria</a:t>
                      </a:r>
                      <a:endParaRPr lang="es-EC" sz="1100" dirty="0">
                        <a:solidFill>
                          <a:schemeClr val="tx1">
                            <a:lumMod val="10000"/>
                          </a:schemeClr>
                        </a:solidFill>
                        <a:effectLst/>
                        <a:latin typeface="Calibri"/>
                        <a:ea typeface="Calibri"/>
                        <a:cs typeface="Times New Roman"/>
                      </a:endParaRPr>
                    </a:p>
                  </a:txBody>
                  <a:tcPr marL="0" marR="0" marT="0" marB="0">
                    <a:solidFill>
                      <a:srgbClr val="FFFF00"/>
                    </a:solidFill>
                  </a:tcPr>
                </a:tc>
                <a:tc>
                  <a:txBody>
                    <a:bodyPr/>
                    <a:lstStyle/>
                    <a:p>
                      <a:pPr marL="38100" marR="38100" algn="just">
                        <a:lnSpc>
                          <a:spcPct val="107000"/>
                        </a:lnSpc>
                        <a:spcAft>
                          <a:spcPts val="0"/>
                        </a:spcAft>
                      </a:pPr>
                      <a:r>
                        <a:rPr lang="es-EC" sz="1200" dirty="0">
                          <a:solidFill>
                            <a:schemeClr val="tx1">
                              <a:lumMod val="10000"/>
                            </a:schemeClr>
                          </a:solidFill>
                          <a:effectLst/>
                        </a:rPr>
                        <a:t>204</a:t>
                      </a:r>
                      <a:endParaRPr lang="es-EC" sz="1100" dirty="0">
                        <a:solidFill>
                          <a:schemeClr val="tx1">
                            <a:lumMod val="10000"/>
                          </a:schemeClr>
                        </a:solidFill>
                        <a:effectLst/>
                        <a:latin typeface="Calibri"/>
                        <a:ea typeface="Calibri"/>
                        <a:cs typeface="Times New Roman"/>
                      </a:endParaRPr>
                    </a:p>
                  </a:txBody>
                  <a:tcPr marL="0" marR="0" marT="0" marB="0">
                    <a:solidFill>
                      <a:srgbClr val="FFFF00"/>
                    </a:solidFill>
                  </a:tcPr>
                </a:tc>
                <a:tc>
                  <a:txBody>
                    <a:bodyPr/>
                    <a:lstStyle/>
                    <a:p>
                      <a:pPr marL="38100" marR="38100" algn="just">
                        <a:lnSpc>
                          <a:spcPct val="107000"/>
                        </a:lnSpc>
                        <a:spcAft>
                          <a:spcPts val="0"/>
                        </a:spcAft>
                      </a:pPr>
                      <a:r>
                        <a:rPr lang="es-EC" sz="1200" dirty="0">
                          <a:solidFill>
                            <a:schemeClr val="tx1">
                              <a:lumMod val="10000"/>
                            </a:schemeClr>
                          </a:solidFill>
                          <a:effectLst/>
                        </a:rPr>
                        <a:t>57,3</a:t>
                      </a:r>
                      <a:endParaRPr lang="es-EC" sz="1100" dirty="0">
                        <a:solidFill>
                          <a:schemeClr val="tx1">
                            <a:lumMod val="10000"/>
                          </a:schemeClr>
                        </a:solidFill>
                        <a:effectLst/>
                        <a:latin typeface="Calibri"/>
                        <a:ea typeface="Calibri"/>
                        <a:cs typeface="Times New Roman"/>
                      </a:endParaRPr>
                    </a:p>
                  </a:txBody>
                  <a:tcPr marL="0" marR="0" marT="0" marB="0">
                    <a:solidFill>
                      <a:srgbClr val="FFFF00"/>
                    </a:solidFill>
                  </a:tcPr>
                </a:tc>
                <a:tc>
                  <a:txBody>
                    <a:bodyPr/>
                    <a:lstStyle/>
                    <a:p>
                      <a:pPr>
                        <a:lnSpc>
                          <a:spcPct val="107000"/>
                        </a:lnSpc>
                        <a:spcAft>
                          <a:spcPts val="800"/>
                        </a:spcAft>
                      </a:pPr>
                      <a:r>
                        <a:rPr lang="es-EC" sz="1100">
                          <a:solidFill>
                            <a:schemeClr val="tx1">
                              <a:lumMod val="10000"/>
                            </a:schemeClr>
                          </a:solidFill>
                          <a:effectLst/>
                        </a:rPr>
                        <a:t> </a:t>
                      </a:r>
                      <a:endParaRPr lang="es-EC" sz="1100">
                        <a:solidFill>
                          <a:schemeClr val="tx1">
                            <a:lumMod val="10000"/>
                          </a:schemeClr>
                        </a:solidFill>
                        <a:effectLst/>
                        <a:latin typeface="Calibri"/>
                        <a:ea typeface="Calibri"/>
                        <a:cs typeface="Times New Roman"/>
                      </a:endParaRPr>
                    </a:p>
                  </a:txBody>
                  <a:tcPr marL="0" marR="0" marT="0" marB="0" anchor="ctr"/>
                </a:tc>
                <a:extLst>
                  <a:ext uri="{0D108BD9-81ED-4DB2-BD59-A6C34878D82A}">
                    <a16:rowId xmlns:a16="http://schemas.microsoft.com/office/drawing/2014/main" val="10002"/>
                  </a:ext>
                </a:extLst>
              </a:tr>
              <a:tr h="246667">
                <a:tc>
                  <a:txBody>
                    <a:bodyPr/>
                    <a:lstStyle/>
                    <a:p>
                      <a:pPr marL="38100" marR="38100" algn="just">
                        <a:lnSpc>
                          <a:spcPct val="107000"/>
                        </a:lnSpc>
                        <a:spcAft>
                          <a:spcPts val="0"/>
                        </a:spcAft>
                      </a:pPr>
                      <a:r>
                        <a:rPr lang="es-EC" sz="1200">
                          <a:solidFill>
                            <a:schemeClr val="tx1">
                              <a:lumMod val="10000"/>
                            </a:schemeClr>
                          </a:solidFill>
                          <a:effectLst/>
                        </a:rPr>
                        <a:t>Universitaria</a:t>
                      </a:r>
                      <a:endParaRPr lang="es-EC" sz="1100">
                        <a:solidFill>
                          <a:schemeClr val="tx1">
                            <a:lumMod val="10000"/>
                          </a:schemeClr>
                        </a:solidFill>
                        <a:effectLst/>
                        <a:latin typeface="Calibri"/>
                        <a:ea typeface="Calibri"/>
                        <a:cs typeface="Times New Roman"/>
                      </a:endParaRPr>
                    </a:p>
                  </a:txBody>
                  <a:tcPr marL="0" marR="0" marT="0" marB="0"/>
                </a:tc>
                <a:tc>
                  <a:txBody>
                    <a:bodyPr/>
                    <a:lstStyle/>
                    <a:p>
                      <a:pPr marL="38100" marR="38100" algn="just">
                        <a:lnSpc>
                          <a:spcPct val="107000"/>
                        </a:lnSpc>
                        <a:spcAft>
                          <a:spcPts val="0"/>
                        </a:spcAft>
                      </a:pPr>
                      <a:r>
                        <a:rPr lang="es-EC" sz="1200">
                          <a:solidFill>
                            <a:schemeClr val="tx1">
                              <a:lumMod val="10000"/>
                            </a:schemeClr>
                          </a:solidFill>
                          <a:effectLst/>
                        </a:rPr>
                        <a:t>146</a:t>
                      </a:r>
                      <a:endParaRPr lang="es-EC" sz="1100">
                        <a:solidFill>
                          <a:schemeClr val="tx1">
                            <a:lumMod val="10000"/>
                          </a:schemeClr>
                        </a:solidFill>
                        <a:effectLst/>
                        <a:latin typeface="Calibri"/>
                        <a:ea typeface="Calibri"/>
                        <a:cs typeface="Times New Roman"/>
                      </a:endParaRPr>
                    </a:p>
                  </a:txBody>
                  <a:tcPr marL="0" marR="0" marT="0" marB="0"/>
                </a:tc>
                <a:tc>
                  <a:txBody>
                    <a:bodyPr/>
                    <a:lstStyle/>
                    <a:p>
                      <a:pPr marL="38100" marR="38100" algn="just">
                        <a:lnSpc>
                          <a:spcPct val="107000"/>
                        </a:lnSpc>
                        <a:spcAft>
                          <a:spcPts val="0"/>
                        </a:spcAft>
                      </a:pPr>
                      <a:r>
                        <a:rPr lang="es-EC" sz="1200">
                          <a:solidFill>
                            <a:schemeClr val="tx1">
                              <a:lumMod val="10000"/>
                            </a:schemeClr>
                          </a:solidFill>
                          <a:effectLst/>
                        </a:rPr>
                        <a:t>41,0</a:t>
                      </a:r>
                      <a:endParaRPr lang="es-EC" sz="1100">
                        <a:solidFill>
                          <a:schemeClr val="tx1">
                            <a:lumMod val="10000"/>
                          </a:schemeClr>
                        </a:solidFill>
                        <a:effectLst/>
                        <a:latin typeface="Calibri"/>
                        <a:ea typeface="Calibri"/>
                        <a:cs typeface="Times New Roman"/>
                      </a:endParaRPr>
                    </a:p>
                  </a:txBody>
                  <a:tcPr marL="0" marR="0" marT="0" marB="0"/>
                </a:tc>
                <a:tc>
                  <a:txBody>
                    <a:bodyPr/>
                    <a:lstStyle/>
                    <a:p>
                      <a:pPr>
                        <a:lnSpc>
                          <a:spcPct val="107000"/>
                        </a:lnSpc>
                        <a:spcAft>
                          <a:spcPts val="800"/>
                        </a:spcAft>
                      </a:pPr>
                      <a:r>
                        <a:rPr lang="es-EC" sz="1100">
                          <a:solidFill>
                            <a:schemeClr val="tx1">
                              <a:lumMod val="10000"/>
                            </a:schemeClr>
                          </a:solidFill>
                          <a:effectLst/>
                        </a:rPr>
                        <a:t> </a:t>
                      </a:r>
                      <a:endParaRPr lang="es-EC" sz="1100">
                        <a:solidFill>
                          <a:schemeClr val="tx1">
                            <a:lumMod val="10000"/>
                          </a:schemeClr>
                        </a:solidFill>
                        <a:effectLst/>
                        <a:latin typeface="Calibri"/>
                        <a:ea typeface="Calibri"/>
                        <a:cs typeface="Times New Roman"/>
                      </a:endParaRPr>
                    </a:p>
                  </a:txBody>
                  <a:tcPr marL="0" marR="0" marT="0" marB="0" anchor="ctr"/>
                </a:tc>
                <a:extLst>
                  <a:ext uri="{0D108BD9-81ED-4DB2-BD59-A6C34878D82A}">
                    <a16:rowId xmlns:a16="http://schemas.microsoft.com/office/drawing/2014/main" val="10003"/>
                  </a:ext>
                </a:extLst>
              </a:tr>
              <a:tr h="246667">
                <a:tc>
                  <a:txBody>
                    <a:bodyPr/>
                    <a:lstStyle/>
                    <a:p>
                      <a:pPr marL="38100" marR="38100" algn="just">
                        <a:lnSpc>
                          <a:spcPct val="107000"/>
                        </a:lnSpc>
                        <a:spcAft>
                          <a:spcPts val="0"/>
                        </a:spcAft>
                      </a:pPr>
                      <a:r>
                        <a:rPr lang="es-EC" sz="1200" dirty="0">
                          <a:solidFill>
                            <a:schemeClr val="tx1">
                              <a:lumMod val="10000"/>
                            </a:schemeClr>
                          </a:solidFill>
                          <a:effectLst/>
                        </a:rPr>
                        <a:t>Total</a:t>
                      </a:r>
                      <a:endParaRPr lang="es-EC" sz="1100" dirty="0">
                        <a:solidFill>
                          <a:schemeClr val="tx1">
                            <a:lumMod val="10000"/>
                          </a:schemeClr>
                        </a:solidFill>
                        <a:effectLst/>
                        <a:latin typeface="Calibri"/>
                        <a:ea typeface="Calibri"/>
                        <a:cs typeface="Times New Roman"/>
                      </a:endParaRPr>
                    </a:p>
                  </a:txBody>
                  <a:tcPr marL="0" marR="0" marT="0" marB="0"/>
                </a:tc>
                <a:tc>
                  <a:txBody>
                    <a:bodyPr/>
                    <a:lstStyle/>
                    <a:p>
                      <a:pPr marL="38100" marR="38100" algn="just">
                        <a:lnSpc>
                          <a:spcPct val="107000"/>
                        </a:lnSpc>
                        <a:spcAft>
                          <a:spcPts val="0"/>
                        </a:spcAft>
                      </a:pPr>
                      <a:r>
                        <a:rPr lang="es-EC" sz="1200" dirty="0">
                          <a:solidFill>
                            <a:schemeClr val="tx1">
                              <a:lumMod val="10000"/>
                            </a:schemeClr>
                          </a:solidFill>
                          <a:effectLst/>
                        </a:rPr>
                        <a:t>356</a:t>
                      </a:r>
                      <a:endParaRPr lang="es-EC" sz="1100" dirty="0">
                        <a:solidFill>
                          <a:schemeClr val="tx1">
                            <a:lumMod val="10000"/>
                          </a:schemeClr>
                        </a:solidFill>
                        <a:effectLst/>
                        <a:latin typeface="Calibri"/>
                        <a:ea typeface="Calibri"/>
                        <a:cs typeface="Times New Roman"/>
                      </a:endParaRPr>
                    </a:p>
                  </a:txBody>
                  <a:tcPr marL="0" marR="0" marT="0" marB="0"/>
                </a:tc>
                <a:tc>
                  <a:txBody>
                    <a:bodyPr/>
                    <a:lstStyle/>
                    <a:p>
                      <a:pPr marL="38100" marR="38100" algn="just">
                        <a:lnSpc>
                          <a:spcPct val="107000"/>
                        </a:lnSpc>
                        <a:spcAft>
                          <a:spcPts val="0"/>
                        </a:spcAft>
                      </a:pPr>
                      <a:r>
                        <a:rPr lang="es-EC" sz="1200">
                          <a:solidFill>
                            <a:schemeClr val="tx1">
                              <a:lumMod val="10000"/>
                            </a:schemeClr>
                          </a:solidFill>
                          <a:effectLst/>
                        </a:rPr>
                        <a:t>100,0</a:t>
                      </a:r>
                      <a:endParaRPr lang="es-EC" sz="1100">
                        <a:solidFill>
                          <a:schemeClr val="tx1">
                            <a:lumMod val="10000"/>
                          </a:schemeClr>
                        </a:solidFill>
                        <a:effectLst/>
                        <a:latin typeface="Calibri"/>
                        <a:ea typeface="Calibri"/>
                        <a:cs typeface="Times New Roman"/>
                      </a:endParaRPr>
                    </a:p>
                  </a:txBody>
                  <a:tcPr marL="0" marR="0" marT="0" marB="0"/>
                </a:tc>
                <a:tc>
                  <a:txBody>
                    <a:bodyPr/>
                    <a:lstStyle/>
                    <a:p>
                      <a:pPr>
                        <a:lnSpc>
                          <a:spcPct val="107000"/>
                        </a:lnSpc>
                        <a:spcAft>
                          <a:spcPts val="800"/>
                        </a:spcAft>
                      </a:pPr>
                      <a:r>
                        <a:rPr lang="es-EC" sz="1100" dirty="0">
                          <a:solidFill>
                            <a:schemeClr val="tx1">
                              <a:lumMod val="10000"/>
                            </a:schemeClr>
                          </a:solidFill>
                          <a:effectLst/>
                        </a:rPr>
                        <a:t> </a:t>
                      </a:r>
                      <a:endParaRPr lang="es-EC" sz="1100" dirty="0">
                        <a:solidFill>
                          <a:schemeClr val="tx1">
                            <a:lumMod val="10000"/>
                          </a:schemeClr>
                        </a:solidFill>
                        <a:effectLst/>
                        <a:latin typeface="Calibri"/>
                        <a:ea typeface="Calibri"/>
                        <a:cs typeface="Times New Roman"/>
                      </a:endParaRPr>
                    </a:p>
                  </a:txBody>
                  <a:tcPr marL="0" marR="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45215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ADAE16C-F70D-4A61-AC6F-020F10D8C518}"/>
              </a:ext>
            </a:extLst>
          </p:cNvPr>
          <p:cNvSpPr/>
          <p:nvPr/>
        </p:nvSpPr>
        <p:spPr>
          <a:xfrm>
            <a:off x="2003381" y="620688"/>
            <a:ext cx="4644990" cy="584775"/>
          </a:xfrm>
          <a:prstGeom prst="rect">
            <a:avLst/>
          </a:prstGeom>
          <a:noFill/>
        </p:spPr>
        <p:txBody>
          <a:bodyPr wrap="none" lIns="91440" tIns="45720" rIns="91440" bIns="45720">
            <a:spAutoFit/>
          </a:bodyPr>
          <a:lstStyle/>
          <a:p>
            <a:pPr algn="ctr"/>
            <a:r>
              <a:rPr lang="es-ES" sz="3200" b="1" dirty="0">
                <a:ln w="22225">
                  <a:solidFill>
                    <a:schemeClr val="accent2"/>
                  </a:solidFill>
                  <a:prstDash val="solid"/>
                </a:ln>
                <a:solidFill>
                  <a:schemeClr val="accent2">
                    <a:lumMod val="40000"/>
                    <a:lumOff val="60000"/>
                  </a:schemeClr>
                </a:solidFill>
              </a:rPr>
              <a:t>PRUEBA DE NORMALIDAD</a:t>
            </a:r>
            <a:endParaRPr lang="es-ES" sz="3200" b="1" cap="none" spc="0" dirty="0">
              <a:ln w="22225">
                <a:solidFill>
                  <a:schemeClr val="accent2"/>
                </a:solidFill>
                <a:prstDash val="solid"/>
              </a:ln>
              <a:solidFill>
                <a:schemeClr val="accent2">
                  <a:lumMod val="40000"/>
                  <a:lumOff val="60000"/>
                </a:schemeClr>
              </a:solidFill>
              <a:effectLst/>
            </a:endParaRPr>
          </a:p>
        </p:txBody>
      </p:sp>
      <p:graphicFrame>
        <p:nvGraphicFramePr>
          <p:cNvPr id="3" name="Tabla 2">
            <a:extLst>
              <a:ext uri="{FF2B5EF4-FFF2-40B4-BE49-F238E27FC236}">
                <a16:creationId xmlns:a16="http://schemas.microsoft.com/office/drawing/2014/main" id="{6DF1DD9C-7636-4C26-8C81-BEB000580A1C}"/>
              </a:ext>
            </a:extLst>
          </p:cNvPr>
          <p:cNvGraphicFramePr>
            <a:graphicFrameLocks noGrp="1"/>
          </p:cNvGraphicFramePr>
          <p:nvPr>
            <p:extLst>
              <p:ext uri="{D42A27DB-BD31-4B8C-83A1-F6EECF244321}">
                <p14:modId xmlns:p14="http://schemas.microsoft.com/office/powerpoint/2010/main" val="1057574863"/>
              </p:ext>
            </p:extLst>
          </p:nvPr>
        </p:nvGraphicFramePr>
        <p:xfrm>
          <a:off x="1336552" y="2303150"/>
          <a:ext cx="6105524" cy="2360549"/>
        </p:xfrm>
        <a:graphic>
          <a:graphicData uri="http://schemas.openxmlformats.org/drawingml/2006/table">
            <a:tbl>
              <a:tblPr>
                <a:tableStyleId>{5DA37D80-6434-44D0-A028-1B22A696006F}</a:tableStyleId>
              </a:tblPr>
              <a:tblGrid>
                <a:gridCol w="1389623">
                  <a:extLst>
                    <a:ext uri="{9D8B030D-6E8A-4147-A177-3AD203B41FA5}">
                      <a16:colId xmlns:a16="http://schemas.microsoft.com/office/drawing/2014/main" val="1583240749"/>
                    </a:ext>
                  </a:extLst>
                </a:gridCol>
                <a:gridCol w="855009">
                  <a:extLst>
                    <a:ext uri="{9D8B030D-6E8A-4147-A177-3AD203B41FA5}">
                      <a16:colId xmlns:a16="http://schemas.microsoft.com/office/drawing/2014/main" val="3196417938"/>
                    </a:ext>
                  </a:extLst>
                </a:gridCol>
                <a:gridCol w="716544">
                  <a:extLst>
                    <a:ext uri="{9D8B030D-6E8A-4147-A177-3AD203B41FA5}">
                      <a16:colId xmlns:a16="http://schemas.microsoft.com/office/drawing/2014/main" val="1348529167"/>
                    </a:ext>
                  </a:extLst>
                </a:gridCol>
                <a:gridCol w="855630">
                  <a:extLst>
                    <a:ext uri="{9D8B030D-6E8A-4147-A177-3AD203B41FA5}">
                      <a16:colId xmlns:a16="http://schemas.microsoft.com/office/drawing/2014/main" val="4047212868"/>
                    </a:ext>
                  </a:extLst>
                </a:gridCol>
                <a:gridCol w="855630">
                  <a:extLst>
                    <a:ext uri="{9D8B030D-6E8A-4147-A177-3AD203B41FA5}">
                      <a16:colId xmlns:a16="http://schemas.microsoft.com/office/drawing/2014/main" val="1414371151"/>
                    </a:ext>
                  </a:extLst>
                </a:gridCol>
                <a:gridCol w="716544">
                  <a:extLst>
                    <a:ext uri="{9D8B030D-6E8A-4147-A177-3AD203B41FA5}">
                      <a16:colId xmlns:a16="http://schemas.microsoft.com/office/drawing/2014/main" val="835788027"/>
                    </a:ext>
                  </a:extLst>
                </a:gridCol>
                <a:gridCol w="716544">
                  <a:extLst>
                    <a:ext uri="{9D8B030D-6E8A-4147-A177-3AD203B41FA5}">
                      <a16:colId xmlns:a16="http://schemas.microsoft.com/office/drawing/2014/main" val="2399357711"/>
                    </a:ext>
                  </a:extLst>
                </a:gridCol>
              </a:tblGrid>
              <a:tr h="200025">
                <a:tc gridSpan="7">
                  <a:txBody>
                    <a:bodyPr/>
                    <a:lstStyle/>
                    <a:p>
                      <a:pPr marL="38100" marR="38100" algn="ctr">
                        <a:lnSpc>
                          <a:spcPct val="107000"/>
                        </a:lnSpc>
                        <a:spcAft>
                          <a:spcPts val="0"/>
                        </a:spcAft>
                      </a:pPr>
                      <a:r>
                        <a:rPr lang="es-EC" sz="1200" dirty="0">
                          <a:solidFill>
                            <a:sysClr val="windowText" lastClr="000000"/>
                          </a:solidFill>
                          <a:effectLst/>
                        </a:rPr>
                        <a:t>Pruebas de normalidad</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086033519"/>
                  </a:ext>
                </a:extLst>
              </a:tr>
              <a:tr h="200025">
                <a:tc rowSpan="2">
                  <a:txBody>
                    <a:bodyPr/>
                    <a:lstStyle/>
                    <a:p>
                      <a:pPr>
                        <a:lnSpc>
                          <a:spcPct val="107000"/>
                        </a:lnSpc>
                        <a:spcAft>
                          <a:spcPts val="0"/>
                        </a:spcAft>
                      </a:pPr>
                      <a:r>
                        <a:rPr lang="es-EC" sz="1200">
                          <a:solidFill>
                            <a:sysClr val="windowText" lastClr="000000"/>
                          </a:solidFill>
                          <a:effectLst/>
                        </a:rPr>
                        <a:t> </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gridSpan="3">
                  <a:txBody>
                    <a:bodyPr/>
                    <a:lstStyle/>
                    <a:p>
                      <a:pPr marL="38100" marR="38100" algn="ctr">
                        <a:lnSpc>
                          <a:spcPct val="107000"/>
                        </a:lnSpc>
                        <a:spcAft>
                          <a:spcPts val="0"/>
                        </a:spcAft>
                      </a:pPr>
                      <a:r>
                        <a:rPr lang="es-EC" sz="1200" dirty="0" err="1">
                          <a:solidFill>
                            <a:sysClr val="windowText" lastClr="000000"/>
                          </a:solidFill>
                          <a:effectLst/>
                        </a:rPr>
                        <a:t>Kolmogorov-Smirnov</a:t>
                      </a:r>
                      <a:r>
                        <a:rPr lang="es-EC" sz="1200" baseline="30000" dirty="0" err="1">
                          <a:solidFill>
                            <a:sysClr val="windowText" lastClr="000000"/>
                          </a:solidFill>
                          <a:effectLst/>
                        </a:rPr>
                        <a:t>a</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hMerge="1">
                  <a:txBody>
                    <a:bodyPr/>
                    <a:lstStyle/>
                    <a:p>
                      <a:endParaRPr lang="es-EC"/>
                    </a:p>
                  </a:txBody>
                  <a:tcPr/>
                </a:tc>
                <a:tc gridSpan="3">
                  <a:txBody>
                    <a:bodyPr/>
                    <a:lstStyle/>
                    <a:p>
                      <a:pPr marL="38100" marR="38100" algn="ctr">
                        <a:lnSpc>
                          <a:spcPct val="107000"/>
                        </a:lnSpc>
                        <a:spcAft>
                          <a:spcPts val="0"/>
                        </a:spcAft>
                      </a:pPr>
                      <a:r>
                        <a:rPr lang="es-EC" sz="1200">
                          <a:solidFill>
                            <a:sysClr val="windowText" lastClr="000000"/>
                          </a:solidFill>
                          <a:effectLst/>
                        </a:rPr>
                        <a:t>Shapiro-Wilk</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750964208"/>
                  </a:ext>
                </a:extLst>
              </a:tr>
              <a:tr h="90805">
                <a:tc vMerge="1">
                  <a:txBody>
                    <a:bodyPr/>
                    <a:lstStyle/>
                    <a:p>
                      <a:endParaRPr lang="es-EC"/>
                    </a:p>
                  </a:txBody>
                  <a:tcPr/>
                </a:tc>
                <a:tc>
                  <a:txBody>
                    <a:bodyPr/>
                    <a:lstStyle/>
                    <a:p>
                      <a:pPr marL="38100" marR="38100" algn="ctr">
                        <a:lnSpc>
                          <a:spcPct val="107000"/>
                        </a:lnSpc>
                        <a:spcAft>
                          <a:spcPts val="0"/>
                        </a:spcAft>
                      </a:pPr>
                      <a:r>
                        <a:rPr lang="es-EC" sz="1200">
                          <a:solidFill>
                            <a:sysClr val="windowText" lastClr="000000"/>
                          </a:solidFill>
                          <a:effectLst/>
                        </a:rPr>
                        <a:t>Estadístico</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s-EC" sz="1200">
                          <a:solidFill>
                            <a:sysClr val="windowText" lastClr="000000"/>
                          </a:solidFill>
                          <a:effectLst/>
                        </a:rPr>
                        <a:t>gl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s-EC" sz="1200">
                          <a:solidFill>
                            <a:sysClr val="windowText" lastClr="000000"/>
                          </a:solidFill>
                          <a:effectLst/>
                        </a:rPr>
                        <a:t>Sig.</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s-EC" sz="1200">
                          <a:solidFill>
                            <a:sysClr val="windowText" lastClr="000000"/>
                          </a:solidFill>
                          <a:effectLst/>
                        </a:rPr>
                        <a:t>Estadístico</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s-EC" sz="1200">
                          <a:solidFill>
                            <a:sysClr val="windowText" lastClr="000000"/>
                          </a:solidFill>
                          <a:effectLst/>
                        </a:rPr>
                        <a:t>gl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s-EC" sz="1200">
                          <a:solidFill>
                            <a:sysClr val="windowText" lastClr="000000"/>
                          </a:solidFill>
                          <a:effectLst/>
                        </a:rPr>
                        <a:t>Sig.</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382791385"/>
                  </a:ext>
                </a:extLst>
              </a:tr>
              <a:tr h="187960">
                <a:tc>
                  <a:txBody>
                    <a:bodyPr/>
                    <a:lstStyle/>
                    <a:p>
                      <a:pPr marL="38100" marR="38100">
                        <a:lnSpc>
                          <a:spcPct val="107000"/>
                        </a:lnSpc>
                        <a:spcAft>
                          <a:spcPts val="0"/>
                        </a:spcAft>
                      </a:pPr>
                      <a:r>
                        <a:rPr lang="es-EC" sz="1200">
                          <a:solidFill>
                            <a:sysClr val="windowText" lastClr="000000"/>
                          </a:solidFill>
                          <a:effectLst/>
                        </a:rPr>
                        <a:t>Liderazgo Transformacional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,194</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356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,000</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,800</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356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,000</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68480808"/>
                  </a:ext>
                </a:extLst>
              </a:tr>
              <a:tr h="400050">
                <a:tc>
                  <a:txBody>
                    <a:bodyPr/>
                    <a:lstStyle/>
                    <a:p>
                      <a:pPr marL="38100" marR="38100">
                        <a:lnSpc>
                          <a:spcPct val="107000"/>
                        </a:lnSpc>
                        <a:spcAft>
                          <a:spcPts val="0"/>
                        </a:spcAft>
                      </a:pPr>
                      <a:r>
                        <a:rPr lang="es-EC" sz="1200">
                          <a:solidFill>
                            <a:sysClr val="windowText" lastClr="000000"/>
                          </a:solidFill>
                          <a:effectLst/>
                        </a:rPr>
                        <a:t>Identificación Grupal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,226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356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,000</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,768</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356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,000</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11897988"/>
                  </a:ext>
                </a:extLst>
              </a:tr>
              <a:tr h="212090">
                <a:tc>
                  <a:txBody>
                    <a:bodyPr/>
                    <a:lstStyle/>
                    <a:p>
                      <a:pPr marL="38100" marR="38100">
                        <a:lnSpc>
                          <a:spcPct val="107000"/>
                        </a:lnSpc>
                        <a:spcAft>
                          <a:spcPts val="0"/>
                        </a:spcAft>
                      </a:pPr>
                      <a:r>
                        <a:rPr lang="es-EC" sz="1200">
                          <a:solidFill>
                            <a:sysClr val="windowText" lastClr="000000"/>
                          </a:solidFill>
                          <a:effectLst/>
                        </a:rPr>
                        <a:t>Potencia Grupal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,312</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356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,000</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,646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356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,000</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2307184"/>
                  </a:ext>
                </a:extLst>
              </a:tr>
              <a:tr h="200025">
                <a:tc>
                  <a:txBody>
                    <a:bodyPr/>
                    <a:lstStyle/>
                    <a:p>
                      <a:pPr marL="38100" marR="38100">
                        <a:lnSpc>
                          <a:spcPct val="107000"/>
                        </a:lnSpc>
                        <a:spcAft>
                          <a:spcPts val="0"/>
                        </a:spcAft>
                      </a:pPr>
                      <a:r>
                        <a:rPr lang="es-EC" sz="1200">
                          <a:solidFill>
                            <a:sysClr val="windowText" lastClr="000000"/>
                          </a:solidFill>
                          <a:effectLst/>
                        </a:rPr>
                        <a:t>Cohesión Grupal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,254</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356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,000</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,892</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356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,000</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942875013"/>
                  </a:ext>
                </a:extLst>
              </a:tr>
              <a:tr h="187960">
                <a:tc gridSpan="7">
                  <a:txBody>
                    <a:bodyPr/>
                    <a:lstStyle/>
                    <a:p>
                      <a:pPr marR="38100">
                        <a:lnSpc>
                          <a:spcPct val="107000"/>
                        </a:lnSpc>
                        <a:spcAft>
                          <a:spcPts val="0"/>
                        </a:spcAft>
                      </a:pPr>
                      <a:r>
                        <a:rPr lang="es-EC" sz="1200" dirty="0">
                          <a:solidFill>
                            <a:sysClr val="windowText" lastClr="000000"/>
                          </a:solidFill>
                          <a:effectLst/>
                        </a:rPr>
                        <a:t> </a:t>
                      </a:r>
                      <a:endParaRPr lang="es-EC" sz="1100" dirty="0">
                        <a:solidFill>
                          <a:sysClr val="windowText" lastClr="000000"/>
                        </a:solidFill>
                        <a:effectLst/>
                      </a:endParaRPr>
                    </a:p>
                    <a:p>
                      <a:pPr marR="38100">
                        <a:lnSpc>
                          <a:spcPct val="107000"/>
                        </a:lnSpc>
                        <a:spcAft>
                          <a:spcPts val="0"/>
                        </a:spcAft>
                      </a:pPr>
                      <a:r>
                        <a:rPr lang="es-EC" sz="1200" dirty="0">
                          <a:solidFill>
                            <a:sysClr val="windowText" lastClr="000000"/>
                          </a:solidFill>
                          <a:effectLst/>
                        </a:rPr>
                        <a:t> </a:t>
                      </a:r>
                      <a:endParaRPr lang="es-EC" sz="1100" dirty="0">
                        <a:solidFill>
                          <a:sysClr val="windowText" lastClr="000000"/>
                        </a:solidFill>
                        <a:effectLst/>
                      </a:endParaRPr>
                    </a:p>
                    <a:p>
                      <a:pPr marR="38100">
                        <a:lnSpc>
                          <a:spcPct val="107000"/>
                        </a:lnSpc>
                        <a:spcAft>
                          <a:spcPts val="0"/>
                        </a:spcAft>
                      </a:pPr>
                      <a:r>
                        <a:rPr lang="es-EC" sz="1200" dirty="0">
                          <a:solidFill>
                            <a:sysClr val="windowText" lastClr="000000"/>
                          </a:solidFill>
                          <a:effectLst/>
                        </a:rPr>
                        <a:t> </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3996797389"/>
                  </a:ext>
                </a:extLst>
              </a:tr>
            </a:tbl>
          </a:graphicData>
        </a:graphic>
      </p:graphicFrame>
      <p:sp>
        <p:nvSpPr>
          <p:cNvPr id="4" name="CuadroTexto 3">
            <a:extLst>
              <a:ext uri="{FF2B5EF4-FFF2-40B4-BE49-F238E27FC236}">
                <a16:creationId xmlns:a16="http://schemas.microsoft.com/office/drawing/2014/main" id="{D9339868-483A-49B1-81AA-3BF6DA4928D1}"/>
              </a:ext>
            </a:extLst>
          </p:cNvPr>
          <p:cNvSpPr txBox="1"/>
          <p:nvPr/>
        </p:nvSpPr>
        <p:spPr>
          <a:xfrm>
            <a:off x="1198160" y="1709976"/>
            <a:ext cx="1484642" cy="646331"/>
          </a:xfrm>
          <a:prstGeom prst="rect">
            <a:avLst/>
          </a:prstGeom>
          <a:noFill/>
        </p:spPr>
        <p:txBody>
          <a:bodyPr wrap="square" rtlCol="0">
            <a:spAutoFit/>
          </a:bodyPr>
          <a:lstStyle/>
          <a:p>
            <a:r>
              <a:rPr lang="es-ES_tradnl" b="1" dirty="0">
                <a:solidFill>
                  <a:schemeClr val="tx1">
                    <a:lumMod val="25000"/>
                  </a:schemeClr>
                </a:solidFill>
              </a:rPr>
              <a:t>DATOS: &gt; 50 </a:t>
            </a:r>
          </a:p>
          <a:p>
            <a:r>
              <a:rPr lang="es-ES_tradnl" b="1" dirty="0">
                <a:solidFill>
                  <a:schemeClr val="tx1">
                    <a:lumMod val="25000"/>
                  </a:schemeClr>
                </a:solidFill>
              </a:rPr>
              <a:t> </a:t>
            </a:r>
            <a:endParaRPr lang="es-ES" b="1" dirty="0">
              <a:solidFill>
                <a:schemeClr val="tx1">
                  <a:lumMod val="25000"/>
                </a:schemeClr>
              </a:solidFill>
            </a:endParaRPr>
          </a:p>
        </p:txBody>
      </p:sp>
      <p:sp>
        <p:nvSpPr>
          <p:cNvPr id="5" name="Elipse 4">
            <a:extLst>
              <a:ext uri="{FF2B5EF4-FFF2-40B4-BE49-F238E27FC236}">
                <a16:creationId xmlns:a16="http://schemas.microsoft.com/office/drawing/2014/main" id="{3EB225F1-1F7F-462A-9C2E-1F84A64977B8}"/>
              </a:ext>
            </a:extLst>
          </p:cNvPr>
          <p:cNvSpPr/>
          <p:nvPr/>
        </p:nvSpPr>
        <p:spPr>
          <a:xfrm>
            <a:off x="4644008" y="2852936"/>
            <a:ext cx="574390" cy="360040"/>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6" name="Grupo 5">
            <a:extLst>
              <a:ext uri="{FF2B5EF4-FFF2-40B4-BE49-F238E27FC236}">
                <a16:creationId xmlns:a16="http://schemas.microsoft.com/office/drawing/2014/main" id="{8A8BFFCC-93A5-403F-9E0F-29B2990C3FF3}"/>
              </a:ext>
            </a:extLst>
          </p:cNvPr>
          <p:cNvGrpSpPr/>
          <p:nvPr/>
        </p:nvGrpSpPr>
        <p:grpSpPr>
          <a:xfrm>
            <a:off x="1198160" y="5029779"/>
            <a:ext cx="6747680" cy="1463213"/>
            <a:chOff x="1842528" y="4839361"/>
            <a:chExt cx="6747680" cy="1463213"/>
          </a:xfrm>
        </p:grpSpPr>
        <p:sp>
          <p:nvSpPr>
            <p:cNvPr id="7" name="CuadroTexto 6">
              <a:extLst>
                <a:ext uri="{FF2B5EF4-FFF2-40B4-BE49-F238E27FC236}">
                  <a16:creationId xmlns:a16="http://schemas.microsoft.com/office/drawing/2014/main" id="{ACE7DD2B-7CAA-4AA9-8D72-7DFA37814519}"/>
                </a:ext>
              </a:extLst>
            </p:cNvPr>
            <p:cNvSpPr txBox="1"/>
            <p:nvPr/>
          </p:nvSpPr>
          <p:spPr>
            <a:xfrm>
              <a:off x="1842528" y="5508930"/>
              <a:ext cx="4107511" cy="461665"/>
            </a:xfrm>
            <a:prstGeom prst="rect">
              <a:avLst/>
            </a:prstGeom>
            <a:noFill/>
          </p:spPr>
          <p:txBody>
            <a:bodyPr wrap="square" rtlCol="0">
              <a:spAutoFit/>
            </a:bodyPr>
            <a:lstStyle/>
            <a:p>
              <a:r>
                <a:rPr lang="es-ES_tradnl" sz="2400" b="1" dirty="0">
                  <a:solidFill>
                    <a:schemeClr val="tx1">
                      <a:lumMod val="25000"/>
                    </a:schemeClr>
                  </a:solidFill>
                  <a:effectLst>
                    <a:outerShdw blurRad="38100" dist="38100" dir="2700000" algn="tl">
                      <a:srgbClr val="000000">
                        <a:alpha val="43137"/>
                      </a:srgbClr>
                    </a:outerShdw>
                  </a:effectLst>
                </a:rPr>
                <a:t>PRUEBAS NO PARAMÉTRICAS</a:t>
              </a:r>
              <a:endParaRPr lang="es-ES" sz="2400" b="1" dirty="0">
                <a:solidFill>
                  <a:schemeClr val="tx1">
                    <a:lumMod val="25000"/>
                  </a:schemeClr>
                </a:solidFill>
                <a:effectLst>
                  <a:outerShdw blurRad="38100" dist="38100" dir="2700000" algn="tl">
                    <a:srgbClr val="000000">
                      <a:alpha val="43137"/>
                    </a:srgbClr>
                  </a:outerShdw>
                </a:effectLst>
              </a:endParaRPr>
            </a:p>
          </p:txBody>
        </p:sp>
        <p:sp>
          <p:nvSpPr>
            <p:cNvPr id="8" name="CuadroTexto 7">
              <a:extLst>
                <a:ext uri="{FF2B5EF4-FFF2-40B4-BE49-F238E27FC236}">
                  <a16:creationId xmlns:a16="http://schemas.microsoft.com/office/drawing/2014/main" id="{9F1DFC03-79FA-423E-BA1B-7EFD8FA0E484}"/>
                </a:ext>
              </a:extLst>
            </p:cNvPr>
            <p:cNvSpPr txBox="1"/>
            <p:nvPr/>
          </p:nvSpPr>
          <p:spPr>
            <a:xfrm>
              <a:off x="6276840" y="5061668"/>
              <a:ext cx="2313368" cy="369332"/>
            </a:xfrm>
            <a:prstGeom prst="rect">
              <a:avLst/>
            </a:prstGeom>
            <a:noFill/>
          </p:spPr>
          <p:txBody>
            <a:bodyPr wrap="square" rtlCol="0">
              <a:spAutoFit/>
            </a:bodyPr>
            <a:lstStyle/>
            <a:p>
              <a:r>
                <a:rPr lang="es-ES_tradnl" b="1" dirty="0">
                  <a:solidFill>
                    <a:schemeClr val="accent3">
                      <a:lumMod val="60000"/>
                      <a:lumOff val="40000"/>
                    </a:schemeClr>
                  </a:solidFill>
                  <a:effectLst>
                    <a:outerShdw blurRad="38100" dist="38100" dir="2700000" algn="tl">
                      <a:srgbClr val="000000">
                        <a:alpha val="43137"/>
                      </a:srgbClr>
                    </a:outerShdw>
                  </a:effectLst>
                </a:rPr>
                <a:t>RHO SPEARMAN</a:t>
              </a:r>
              <a:endParaRPr lang="es-ES" b="1" dirty="0">
                <a:solidFill>
                  <a:schemeClr val="accent3">
                    <a:lumMod val="60000"/>
                    <a:lumOff val="40000"/>
                  </a:schemeClr>
                </a:solidFill>
                <a:effectLst>
                  <a:outerShdw blurRad="38100" dist="38100" dir="2700000" algn="tl">
                    <a:srgbClr val="000000">
                      <a:alpha val="43137"/>
                    </a:srgbClr>
                  </a:outerShdw>
                </a:effectLst>
              </a:endParaRPr>
            </a:p>
          </p:txBody>
        </p:sp>
        <p:sp>
          <p:nvSpPr>
            <p:cNvPr id="9" name="CuadroTexto 8">
              <a:extLst>
                <a:ext uri="{FF2B5EF4-FFF2-40B4-BE49-F238E27FC236}">
                  <a16:creationId xmlns:a16="http://schemas.microsoft.com/office/drawing/2014/main" id="{9509BE10-56CA-4406-AF84-368CABE83BE9}"/>
                </a:ext>
              </a:extLst>
            </p:cNvPr>
            <p:cNvSpPr txBox="1"/>
            <p:nvPr/>
          </p:nvSpPr>
          <p:spPr>
            <a:xfrm>
              <a:off x="6315477" y="5933242"/>
              <a:ext cx="1657083" cy="369332"/>
            </a:xfrm>
            <a:prstGeom prst="rect">
              <a:avLst/>
            </a:prstGeom>
            <a:noFill/>
          </p:spPr>
          <p:txBody>
            <a:bodyPr wrap="square" rtlCol="0">
              <a:spAutoFit/>
            </a:bodyPr>
            <a:lstStyle/>
            <a:p>
              <a:r>
                <a:rPr lang="es-ES_tradnl" b="1" dirty="0">
                  <a:solidFill>
                    <a:schemeClr val="accent3">
                      <a:lumMod val="60000"/>
                      <a:lumOff val="40000"/>
                    </a:schemeClr>
                  </a:solidFill>
                  <a:effectLst>
                    <a:outerShdw blurRad="38100" dist="38100" dir="2700000" algn="tl">
                      <a:srgbClr val="000000">
                        <a:alpha val="43137"/>
                      </a:srgbClr>
                    </a:outerShdw>
                  </a:effectLst>
                </a:rPr>
                <a:t>R PEARSON</a:t>
              </a:r>
              <a:endParaRPr lang="es-ES" b="1" dirty="0">
                <a:solidFill>
                  <a:schemeClr val="accent3">
                    <a:lumMod val="60000"/>
                    <a:lumOff val="40000"/>
                  </a:schemeClr>
                </a:solidFill>
                <a:effectLst>
                  <a:outerShdw blurRad="38100" dist="38100" dir="2700000" algn="tl">
                    <a:srgbClr val="000000">
                      <a:alpha val="43137"/>
                    </a:srgbClr>
                  </a:outerShdw>
                </a:effectLst>
              </a:endParaRPr>
            </a:p>
          </p:txBody>
        </p:sp>
        <p:grpSp>
          <p:nvGrpSpPr>
            <p:cNvPr id="10" name="Grupo 9">
              <a:extLst>
                <a:ext uri="{FF2B5EF4-FFF2-40B4-BE49-F238E27FC236}">
                  <a16:creationId xmlns:a16="http://schemas.microsoft.com/office/drawing/2014/main" id="{7C7E411F-6785-468C-A1DF-34F61A65DF6E}"/>
                </a:ext>
              </a:extLst>
            </p:cNvPr>
            <p:cNvGrpSpPr/>
            <p:nvPr/>
          </p:nvGrpSpPr>
          <p:grpSpPr>
            <a:xfrm>
              <a:off x="5950039" y="5246334"/>
              <a:ext cx="365438" cy="871574"/>
              <a:chOff x="5950039" y="5246334"/>
              <a:chExt cx="365438" cy="871574"/>
            </a:xfrm>
          </p:grpSpPr>
          <p:cxnSp>
            <p:nvCxnSpPr>
              <p:cNvPr id="12" name="Conector recto de flecha 11">
                <a:extLst>
                  <a:ext uri="{FF2B5EF4-FFF2-40B4-BE49-F238E27FC236}">
                    <a16:creationId xmlns:a16="http://schemas.microsoft.com/office/drawing/2014/main" id="{B8D3A47B-B971-436F-8011-E97C8CCCF329}"/>
                  </a:ext>
                </a:extLst>
              </p:cNvPr>
              <p:cNvCxnSpPr>
                <a:cxnSpLocks/>
                <a:stCxn id="7" idx="3"/>
                <a:endCxn id="8" idx="1"/>
              </p:cNvCxnSpPr>
              <p:nvPr/>
            </p:nvCxnSpPr>
            <p:spPr>
              <a:xfrm flipV="1">
                <a:off x="5950039" y="5246334"/>
                <a:ext cx="326801" cy="4934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a:extLst>
                  <a:ext uri="{FF2B5EF4-FFF2-40B4-BE49-F238E27FC236}">
                    <a16:creationId xmlns:a16="http://schemas.microsoft.com/office/drawing/2014/main" id="{E36BFE21-DE18-4F71-946F-25347794D3EA}"/>
                  </a:ext>
                </a:extLst>
              </p:cNvPr>
              <p:cNvCxnSpPr>
                <a:cxnSpLocks/>
                <a:stCxn id="7" idx="3"/>
                <a:endCxn id="9" idx="1"/>
              </p:cNvCxnSpPr>
              <p:nvPr/>
            </p:nvCxnSpPr>
            <p:spPr>
              <a:xfrm>
                <a:off x="5950039" y="5739763"/>
                <a:ext cx="365438" cy="378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pic>
          <p:nvPicPr>
            <p:cNvPr id="11" name="Picture 2" descr="Resultado de imagen para check png">
              <a:extLst>
                <a:ext uri="{FF2B5EF4-FFF2-40B4-BE49-F238E27FC236}">
                  <a16:creationId xmlns:a16="http://schemas.microsoft.com/office/drawing/2014/main" id="{84157DCD-CE33-45E4-9A4B-4F02A85C775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9927" y="4839361"/>
              <a:ext cx="356315" cy="561840"/>
            </a:xfrm>
            <a:prstGeom prst="rect">
              <a:avLst/>
            </a:prstGeom>
            <a:noFill/>
            <a:extLst>
              <a:ext uri="{909E8E84-426E-40DD-AFC4-6F175D3DCCD1}">
                <a14:hiddenFill xmlns:a14="http://schemas.microsoft.com/office/drawing/2010/main">
                  <a:solidFill>
                    <a:srgbClr val="FFFFFF"/>
                  </a:solidFill>
                </a14:hiddenFill>
              </a:ext>
            </a:extLst>
          </p:spPr>
        </p:pic>
      </p:grpSp>
      <p:pic>
        <p:nvPicPr>
          <p:cNvPr id="14" name="Picture 6">
            <a:extLst>
              <a:ext uri="{FF2B5EF4-FFF2-40B4-BE49-F238E27FC236}">
                <a16:creationId xmlns:a16="http://schemas.microsoft.com/office/drawing/2014/main" id="{CCB3A11C-1996-4A91-99C8-6DABD7EBD53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2027" y="558924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6740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8F7EF4-17DD-47CE-AE13-1C750FB30176}"/>
              </a:ext>
            </a:extLst>
          </p:cNvPr>
          <p:cNvSpPr txBox="1">
            <a:spLocks/>
          </p:cNvSpPr>
          <p:nvPr/>
        </p:nvSpPr>
        <p:spPr>
          <a:xfrm>
            <a:off x="611560" y="404664"/>
            <a:ext cx="5751490" cy="562154"/>
          </a:xfrm>
          <a:prstGeom prst="rect">
            <a:avLst/>
          </a:prstGeom>
        </p:spPr>
        <p:txBody>
          <a:bodyPr>
            <a:normAutofit fontScale="52500" lnSpcReduction="200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ES_tradnl" b="1" spc="600" dirty="0">
                <a:solidFill>
                  <a:srgbClr val="002060"/>
                </a:solidFill>
                <a:effectLst>
                  <a:outerShdw blurRad="38100" dist="38100" dir="2700000" algn="tl">
                    <a:srgbClr val="000000">
                      <a:alpha val="43137"/>
                    </a:srgbClr>
                  </a:outerShdw>
                </a:effectLst>
              </a:rPr>
              <a:t>CONTRASTE DE HIPÓTESIS</a:t>
            </a:r>
            <a:endParaRPr lang="es-ES" b="1" spc="600" dirty="0">
              <a:solidFill>
                <a:srgbClr val="002060"/>
              </a:solidFill>
              <a:effectLst>
                <a:outerShdw blurRad="38100" dist="38100" dir="2700000" algn="tl">
                  <a:srgbClr val="000000">
                    <a:alpha val="43137"/>
                  </a:srgbClr>
                </a:outerShdw>
              </a:effectLst>
            </a:endParaRPr>
          </a:p>
        </p:txBody>
      </p:sp>
      <p:sp>
        <p:nvSpPr>
          <p:cNvPr id="3" name="Rectángulo 2">
            <a:extLst>
              <a:ext uri="{FF2B5EF4-FFF2-40B4-BE49-F238E27FC236}">
                <a16:creationId xmlns:a16="http://schemas.microsoft.com/office/drawing/2014/main" id="{68FF1EF5-EF05-434E-8CE5-5CE234BF11ED}"/>
              </a:ext>
            </a:extLst>
          </p:cNvPr>
          <p:cNvSpPr/>
          <p:nvPr/>
        </p:nvSpPr>
        <p:spPr>
          <a:xfrm>
            <a:off x="2195737" y="1216008"/>
            <a:ext cx="5958408" cy="923330"/>
          </a:xfrm>
          <a:prstGeom prst="rect">
            <a:avLst/>
          </a:prstGeom>
        </p:spPr>
        <p:txBody>
          <a:bodyPr wrap="square">
            <a:spAutoFit/>
          </a:bodyPr>
          <a:lstStyle/>
          <a:p>
            <a:pPr algn="just"/>
            <a:r>
              <a:rPr lang="es-EC" dirty="0">
                <a:solidFill>
                  <a:schemeClr val="tx1">
                    <a:lumMod val="25000"/>
                  </a:schemeClr>
                </a:solidFill>
                <a:latin typeface="Times New Roman" panose="02020603050405020304" pitchFamily="18" charset="0"/>
                <a:ea typeface="Times New Roman" panose="02020603050405020304" pitchFamily="18" charset="0"/>
              </a:rPr>
              <a:t>Existe una asociación entre liderazgo transformacional y la potencia grupal del personal de las empresas grandes comercializadoras de electrodomésticos del cantón Quito.</a:t>
            </a:r>
            <a:endParaRPr lang="es-EC" dirty="0">
              <a:solidFill>
                <a:schemeClr val="tx1">
                  <a:lumMod val="25000"/>
                </a:schemeClr>
              </a:solidFill>
            </a:endParaRPr>
          </a:p>
        </p:txBody>
      </p:sp>
      <p:pic>
        <p:nvPicPr>
          <p:cNvPr id="4" name="Picture 4" descr="Resultado de imagen para G png">
            <a:extLst>
              <a:ext uri="{FF2B5EF4-FFF2-40B4-BE49-F238E27FC236}">
                <a16:creationId xmlns:a16="http://schemas.microsoft.com/office/drawing/2014/main" id="{2BCA892F-A2F4-4CCB-B2DE-7CAE5F9498A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3381" y="966818"/>
            <a:ext cx="740535" cy="7405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2416ACA5-DF71-4A8F-8A70-0F2EAAF2D0D2}"/>
              </a:ext>
            </a:extLst>
          </p:cNvPr>
          <p:cNvGraphicFramePr>
            <a:graphicFrameLocks noGrp="1"/>
          </p:cNvGraphicFramePr>
          <p:nvPr>
            <p:extLst>
              <p:ext uri="{D42A27DB-BD31-4B8C-83A1-F6EECF244321}">
                <p14:modId xmlns:p14="http://schemas.microsoft.com/office/powerpoint/2010/main" val="814535573"/>
              </p:ext>
            </p:extLst>
          </p:nvPr>
        </p:nvGraphicFramePr>
        <p:xfrm>
          <a:off x="2247900" y="2458850"/>
          <a:ext cx="5348437" cy="1562354"/>
        </p:xfrm>
        <a:graphic>
          <a:graphicData uri="http://schemas.openxmlformats.org/drawingml/2006/table">
            <a:tbl>
              <a:tblPr>
                <a:tableStyleId>{5DA37D80-6434-44D0-A028-1B22A696006F}</a:tableStyleId>
              </a:tblPr>
              <a:tblGrid>
                <a:gridCol w="1519029">
                  <a:extLst>
                    <a:ext uri="{9D8B030D-6E8A-4147-A177-3AD203B41FA5}">
                      <a16:colId xmlns:a16="http://schemas.microsoft.com/office/drawing/2014/main" val="3945338423"/>
                    </a:ext>
                  </a:extLst>
                </a:gridCol>
                <a:gridCol w="1288830">
                  <a:extLst>
                    <a:ext uri="{9D8B030D-6E8A-4147-A177-3AD203B41FA5}">
                      <a16:colId xmlns:a16="http://schemas.microsoft.com/office/drawing/2014/main" val="2397234518"/>
                    </a:ext>
                  </a:extLst>
                </a:gridCol>
                <a:gridCol w="1519029">
                  <a:extLst>
                    <a:ext uri="{9D8B030D-6E8A-4147-A177-3AD203B41FA5}">
                      <a16:colId xmlns:a16="http://schemas.microsoft.com/office/drawing/2014/main" val="232687935"/>
                    </a:ext>
                  </a:extLst>
                </a:gridCol>
                <a:gridCol w="1021549">
                  <a:extLst>
                    <a:ext uri="{9D8B030D-6E8A-4147-A177-3AD203B41FA5}">
                      <a16:colId xmlns:a16="http://schemas.microsoft.com/office/drawing/2014/main" val="854903601"/>
                    </a:ext>
                  </a:extLst>
                </a:gridCol>
              </a:tblGrid>
              <a:tr h="346653">
                <a:tc gridSpan="3">
                  <a:txBody>
                    <a:bodyPr/>
                    <a:lstStyle/>
                    <a:p>
                      <a:pPr>
                        <a:lnSpc>
                          <a:spcPct val="107000"/>
                        </a:lnSpc>
                        <a:spcAft>
                          <a:spcPts val="0"/>
                        </a:spcAft>
                      </a:pPr>
                      <a:r>
                        <a:rPr lang="es-EC" sz="1200">
                          <a:solidFill>
                            <a:sysClr val="windowText" lastClr="000000"/>
                          </a:solidFill>
                          <a:effectLst/>
                        </a:rPr>
                        <a:t> </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hMerge="1">
                  <a:txBody>
                    <a:bodyPr/>
                    <a:lstStyle/>
                    <a:p>
                      <a:endParaRPr lang="es-EC"/>
                    </a:p>
                  </a:txBody>
                  <a:tcPr/>
                </a:tc>
                <a:tc>
                  <a:txBody>
                    <a:bodyPr/>
                    <a:lstStyle/>
                    <a:p>
                      <a:pPr marL="38100" marR="38100" algn="ctr">
                        <a:lnSpc>
                          <a:spcPts val="1600"/>
                        </a:lnSpc>
                        <a:spcAft>
                          <a:spcPts val="0"/>
                        </a:spcAft>
                      </a:pPr>
                      <a:r>
                        <a:rPr lang="es-EC" sz="1200">
                          <a:solidFill>
                            <a:sysClr val="windowText" lastClr="000000"/>
                          </a:solidFill>
                          <a:effectLst/>
                        </a:rPr>
                        <a:t>Potencia grupal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942364012"/>
                  </a:ext>
                </a:extLst>
              </a:tr>
              <a:tr h="346653">
                <a:tc rowSpan="5">
                  <a:txBody>
                    <a:bodyPr/>
                    <a:lstStyle/>
                    <a:p>
                      <a:pPr marL="38100" marR="38100">
                        <a:lnSpc>
                          <a:spcPts val="1600"/>
                        </a:lnSpc>
                        <a:spcAft>
                          <a:spcPts val="0"/>
                        </a:spcAft>
                      </a:pPr>
                      <a:r>
                        <a:rPr lang="es-EC" sz="1200">
                          <a:solidFill>
                            <a:sysClr val="windowText" lastClr="000000"/>
                          </a:solidFill>
                          <a:effectLst/>
                        </a:rPr>
                        <a:t>Rho de Spearman</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5">
                  <a:txBody>
                    <a:bodyPr/>
                    <a:lstStyle/>
                    <a:p>
                      <a:pPr marL="38100" marR="38100">
                        <a:lnSpc>
                          <a:spcPts val="1600"/>
                        </a:lnSpc>
                        <a:spcAft>
                          <a:spcPts val="0"/>
                        </a:spcAft>
                      </a:pPr>
                      <a:r>
                        <a:rPr lang="es-EC" sz="1200">
                          <a:solidFill>
                            <a:sysClr val="windowText" lastClr="000000"/>
                          </a:solidFill>
                          <a:effectLst/>
                        </a:rPr>
                        <a:t>Liderazgo transformacional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nSpc>
                          <a:spcPts val="1600"/>
                        </a:lnSpc>
                        <a:spcAft>
                          <a:spcPts val="0"/>
                        </a:spcAft>
                      </a:pPr>
                      <a:r>
                        <a:rPr lang="es-EC" sz="1200">
                          <a:solidFill>
                            <a:sysClr val="windowText" lastClr="000000"/>
                          </a:solidFill>
                          <a:effectLst/>
                        </a:rPr>
                        <a:t>Coeficiente de correlación</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200">
                          <a:solidFill>
                            <a:sysClr val="windowText" lastClr="000000"/>
                          </a:solidFill>
                          <a:effectLst/>
                        </a:rPr>
                        <a:t>,625</a:t>
                      </a:r>
                      <a:r>
                        <a:rPr lang="es-EC" sz="1200" baseline="30000">
                          <a:solidFill>
                            <a:sysClr val="windowText" lastClr="000000"/>
                          </a:solidFill>
                          <a:effectLst/>
                        </a:rPr>
                        <a:t>**</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85145753"/>
                  </a:ext>
                </a:extLst>
              </a:tr>
              <a:tr h="168711">
                <a:tc vMerge="1">
                  <a:txBody>
                    <a:bodyPr/>
                    <a:lstStyle/>
                    <a:p>
                      <a:endParaRPr lang="es-EC"/>
                    </a:p>
                  </a:txBody>
                  <a:tcPr/>
                </a:tc>
                <a:tc vMerge="1">
                  <a:txBody>
                    <a:bodyPr/>
                    <a:lstStyle/>
                    <a:p>
                      <a:endParaRPr lang="es-EC"/>
                    </a:p>
                  </a:txBody>
                  <a:tcPr/>
                </a:tc>
                <a:tc>
                  <a:txBody>
                    <a:bodyPr/>
                    <a:lstStyle/>
                    <a:p>
                      <a:pPr marL="38100" marR="38100">
                        <a:lnSpc>
                          <a:spcPts val="1600"/>
                        </a:lnSpc>
                        <a:spcAft>
                          <a:spcPts val="0"/>
                        </a:spcAft>
                      </a:pPr>
                      <a:r>
                        <a:rPr lang="es-EC" sz="1200">
                          <a:solidFill>
                            <a:sysClr val="windowText" lastClr="000000"/>
                          </a:solidFill>
                          <a:effectLst/>
                        </a:rPr>
                        <a:t>Sig. (bilateral)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200">
                          <a:solidFill>
                            <a:sysClr val="windowText" lastClr="000000"/>
                          </a:solidFill>
                          <a:effectLst/>
                        </a:rPr>
                        <a:t>,000</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5641565"/>
                  </a:ext>
                </a:extLst>
              </a:tr>
              <a:tr h="168711">
                <a:tc vMerge="1">
                  <a:txBody>
                    <a:bodyPr/>
                    <a:lstStyle/>
                    <a:p>
                      <a:endParaRPr lang="es-EC"/>
                    </a:p>
                  </a:txBody>
                  <a:tcPr/>
                </a:tc>
                <a:tc vMerge="1">
                  <a:txBody>
                    <a:bodyPr/>
                    <a:lstStyle/>
                    <a:p>
                      <a:endParaRPr lang="es-EC"/>
                    </a:p>
                  </a:txBody>
                  <a:tcPr/>
                </a:tc>
                <a:tc>
                  <a:txBody>
                    <a:bodyPr/>
                    <a:lstStyle/>
                    <a:p>
                      <a:pPr marL="38100" marR="38100">
                        <a:lnSpc>
                          <a:spcPts val="1600"/>
                        </a:lnSpc>
                        <a:spcAft>
                          <a:spcPts val="0"/>
                        </a:spcAft>
                      </a:pPr>
                      <a:r>
                        <a:rPr lang="es-EC" sz="1200">
                          <a:solidFill>
                            <a:sysClr val="windowText" lastClr="000000"/>
                          </a:solidFill>
                          <a:effectLst/>
                        </a:rPr>
                        <a:t>N</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200">
                          <a:solidFill>
                            <a:sysClr val="windowText" lastClr="000000"/>
                          </a:solidFill>
                          <a:effectLst/>
                        </a:rPr>
                        <a:t>356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765888770"/>
                  </a:ext>
                </a:extLst>
              </a:tr>
              <a:tr h="168711">
                <a:tc vMerge="1">
                  <a:txBody>
                    <a:bodyPr/>
                    <a:lstStyle/>
                    <a:p>
                      <a:endParaRPr lang="es-EC"/>
                    </a:p>
                  </a:txBody>
                  <a:tcPr/>
                </a:tc>
                <a:tc vMerge="1">
                  <a:txBody>
                    <a:bodyPr/>
                    <a:lstStyle/>
                    <a:p>
                      <a:endParaRPr lang="es-EC"/>
                    </a:p>
                  </a:txBody>
                  <a:tcPr/>
                </a:tc>
                <a:tc>
                  <a:txBody>
                    <a:bodyPr/>
                    <a:lstStyle/>
                    <a:p>
                      <a:pPr marL="38100" marR="38100">
                        <a:lnSpc>
                          <a:spcPts val="1600"/>
                        </a:lnSpc>
                        <a:spcAft>
                          <a:spcPts val="0"/>
                        </a:spcAft>
                      </a:pPr>
                      <a:r>
                        <a:rPr lang="es-EC" sz="1200">
                          <a:solidFill>
                            <a:sysClr val="windowText" lastClr="000000"/>
                          </a:solidFill>
                          <a:effectLst/>
                        </a:rPr>
                        <a:t>Sig. (bilateral)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200">
                          <a:solidFill>
                            <a:sysClr val="windowText" lastClr="000000"/>
                          </a:solidFill>
                          <a:effectLst/>
                        </a:rPr>
                        <a:t>.</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072067397"/>
                  </a:ext>
                </a:extLst>
              </a:tr>
              <a:tr h="168711">
                <a:tc vMerge="1">
                  <a:txBody>
                    <a:bodyPr/>
                    <a:lstStyle/>
                    <a:p>
                      <a:endParaRPr lang="es-EC"/>
                    </a:p>
                  </a:txBody>
                  <a:tcPr/>
                </a:tc>
                <a:tc vMerge="1">
                  <a:txBody>
                    <a:bodyPr/>
                    <a:lstStyle/>
                    <a:p>
                      <a:endParaRPr lang="es-EC"/>
                    </a:p>
                  </a:txBody>
                  <a:tcPr/>
                </a:tc>
                <a:tc>
                  <a:txBody>
                    <a:bodyPr/>
                    <a:lstStyle/>
                    <a:p>
                      <a:pPr marL="38100" marR="38100">
                        <a:lnSpc>
                          <a:spcPts val="1600"/>
                        </a:lnSpc>
                        <a:spcAft>
                          <a:spcPts val="0"/>
                        </a:spcAft>
                      </a:pPr>
                      <a:r>
                        <a:rPr lang="es-EC" sz="1200">
                          <a:solidFill>
                            <a:sysClr val="windowText" lastClr="000000"/>
                          </a:solidFill>
                          <a:effectLst/>
                        </a:rPr>
                        <a:t>N</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s-EC" sz="1200" dirty="0">
                          <a:solidFill>
                            <a:sysClr val="windowText" lastClr="000000"/>
                          </a:solidFill>
                          <a:effectLst/>
                        </a:rPr>
                        <a:t>356</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83810174"/>
                  </a:ext>
                </a:extLst>
              </a:tr>
            </a:tbl>
          </a:graphicData>
        </a:graphic>
      </p:graphicFrame>
      <p:sp>
        <p:nvSpPr>
          <p:cNvPr id="6" name="Elipse 5">
            <a:extLst>
              <a:ext uri="{FF2B5EF4-FFF2-40B4-BE49-F238E27FC236}">
                <a16:creationId xmlns:a16="http://schemas.microsoft.com/office/drawing/2014/main" id="{69DD6941-8DB0-4C9A-8F92-9462ABACD006}"/>
              </a:ext>
            </a:extLst>
          </p:cNvPr>
          <p:cNvSpPr/>
          <p:nvPr/>
        </p:nvSpPr>
        <p:spPr>
          <a:xfrm>
            <a:off x="7164288" y="3170060"/>
            <a:ext cx="553809" cy="322842"/>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Elipse 6">
            <a:extLst>
              <a:ext uri="{FF2B5EF4-FFF2-40B4-BE49-F238E27FC236}">
                <a16:creationId xmlns:a16="http://schemas.microsoft.com/office/drawing/2014/main" id="{0305CC44-1608-450C-BCB1-1393205C1B78}"/>
              </a:ext>
            </a:extLst>
          </p:cNvPr>
          <p:cNvSpPr/>
          <p:nvPr/>
        </p:nvSpPr>
        <p:spPr>
          <a:xfrm>
            <a:off x="7103408" y="2847218"/>
            <a:ext cx="553809" cy="322842"/>
          </a:xfrm>
          <a:prstGeom prst="ellipse">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Picture 2" descr="Resultado de imagen para POR LO TANTO png">
            <a:extLst>
              <a:ext uri="{FF2B5EF4-FFF2-40B4-BE49-F238E27FC236}">
                <a16:creationId xmlns:a16="http://schemas.microsoft.com/office/drawing/2014/main" id="{12598D01-18AD-4C11-A007-1418B2CF2A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76500" y="4586821"/>
            <a:ext cx="285639" cy="285639"/>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9A3EFAC1-5A61-4A50-B3C4-9395734AF22B}"/>
              </a:ext>
            </a:extLst>
          </p:cNvPr>
          <p:cNvSpPr txBox="1"/>
          <p:nvPr/>
        </p:nvSpPr>
        <p:spPr>
          <a:xfrm>
            <a:off x="2734555" y="4573507"/>
            <a:ext cx="4584877" cy="707886"/>
          </a:xfrm>
          <a:prstGeom prst="rect">
            <a:avLst/>
          </a:prstGeom>
          <a:noFill/>
        </p:spPr>
        <p:txBody>
          <a:bodyPr wrap="square" rtlCol="0">
            <a:spAutoFit/>
          </a:bodyPr>
          <a:lstStyle/>
          <a:p>
            <a:r>
              <a:rPr lang="es-ES_tradnl" dirty="0">
                <a:solidFill>
                  <a:srgbClr val="002060"/>
                </a:solidFill>
              </a:rPr>
              <a:t> </a:t>
            </a:r>
            <a:r>
              <a:rPr lang="es-ES_tradnl" sz="2000" dirty="0">
                <a:solidFill>
                  <a:srgbClr val="002060"/>
                </a:solidFill>
              </a:rPr>
              <a:t>rho = 0,625 -&gt; correlación POSITIVA fuerte</a:t>
            </a:r>
            <a:endParaRPr lang="es-ES" dirty="0">
              <a:solidFill>
                <a:srgbClr val="002060"/>
              </a:solidFill>
            </a:endParaRPr>
          </a:p>
        </p:txBody>
      </p:sp>
      <p:pic>
        <p:nvPicPr>
          <p:cNvPr id="10" name="Picture 6">
            <a:extLst>
              <a:ext uri="{FF2B5EF4-FFF2-40B4-BE49-F238E27FC236}">
                <a16:creationId xmlns:a16="http://schemas.microsoft.com/office/drawing/2014/main" id="{DA3B470D-6571-465D-B5D1-578A75EF43F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6078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75000">
              <a:schemeClr val="bg1">
                <a:shade val="100000"/>
                <a:satMod val="115000"/>
              </a:schemeClr>
            </a:gs>
            <a:gs pos="100000">
              <a:schemeClr val="bg1">
                <a:shade val="70000"/>
                <a:satMod val="130000"/>
              </a:schemeClr>
            </a:gs>
          </a:gsLst>
          <a:path path="circle">
            <a:fillToRect l="20000" t="50000" r="100000" b="50000"/>
          </a:path>
        </a:gradFill>
        <a:effectLst/>
      </p:bgPr>
    </p:bg>
    <p:spTree>
      <p:nvGrpSpPr>
        <p:cNvPr id="1" name=""/>
        <p:cNvGrpSpPr/>
        <p:nvPr/>
      </p:nvGrpSpPr>
      <p:grpSpPr>
        <a:xfrm>
          <a:off x="0" y="0"/>
          <a:ext cx="0" cy="0"/>
          <a:chOff x="0" y="0"/>
          <a:chExt cx="0" cy="0"/>
        </a:xfrm>
      </p:grpSpPr>
      <p:sp>
        <p:nvSpPr>
          <p:cNvPr id="2" name="1 Rectángulo"/>
          <p:cNvSpPr/>
          <p:nvPr/>
        </p:nvSpPr>
        <p:spPr>
          <a:xfrm>
            <a:off x="1979712" y="1772816"/>
            <a:ext cx="4572000" cy="3323987"/>
          </a:xfrm>
          <a:prstGeom prst="rect">
            <a:avLst/>
          </a:prstGeom>
        </p:spPr>
        <p:txBody>
          <a:bodyPr>
            <a:spAutoFit/>
          </a:bodyPr>
          <a:lstStyle/>
          <a:p>
            <a:pPr algn="just"/>
            <a:r>
              <a:rPr lang="es-EC" sz="2400" b="1" i="1" dirty="0">
                <a:solidFill>
                  <a:schemeClr val="tx1">
                    <a:lumMod val="25000"/>
                  </a:schemeClr>
                </a:solidFill>
                <a:latin typeface="Bodoni MT Black" panose="02070A03080606020203" pitchFamily="18" charset="0"/>
              </a:rPr>
              <a:t>“El poder no es control. El poder es fuerza y es darle esa fuerza a otros. Un líder no es alguien que obliga a otros para hacerse más fuerte “</a:t>
            </a:r>
          </a:p>
          <a:p>
            <a:pPr algn="just"/>
            <a:endParaRPr lang="es-EC" sz="2400" b="1" i="1" dirty="0">
              <a:solidFill>
                <a:schemeClr val="tx1">
                  <a:lumMod val="25000"/>
                </a:schemeClr>
              </a:solidFill>
              <a:latin typeface="Bodoni MT Black" panose="02070A03080606020203" pitchFamily="18" charset="0"/>
            </a:endParaRPr>
          </a:p>
          <a:p>
            <a:pPr algn="just"/>
            <a:r>
              <a:rPr lang="es-EC" sz="2400" b="1" i="1" dirty="0">
                <a:solidFill>
                  <a:schemeClr val="tx1">
                    <a:lumMod val="25000"/>
                  </a:schemeClr>
                </a:solidFill>
                <a:latin typeface="Bodoni MT Black" panose="02070A03080606020203" pitchFamily="18" charset="0"/>
              </a:rPr>
              <a:t>(Beth Revis)</a:t>
            </a:r>
          </a:p>
          <a:p>
            <a:endParaRPr lang="es-EC" b="1" dirty="0"/>
          </a:p>
        </p:txBody>
      </p:sp>
      <p:pic>
        <p:nvPicPr>
          <p:cNvPr id="3"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1437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Tabla 2">
            <a:extLst>
              <a:ext uri="{FF2B5EF4-FFF2-40B4-BE49-F238E27FC236}">
                <a16:creationId xmlns:a16="http://schemas.microsoft.com/office/drawing/2014/main" id="{A6113FD5-3B37-4E27-8AE7-8AB594EE6A96}"/>
              </a:ext>
            </a:extLst>
          </p:cNvPr>
          <p:cNvGraphicFramePr>
            <a:graphicFrameLocks noGrp="1"/>
          </p:cNvGraphicFramePr>
          <p:nvPr>
            <p:extLst>
              <p:ext uri="{D42A27DB-BD31-4B8C-83A1-F6EECF244321}">
                <p14:modId xmlns:p14="http://schemas.microsoft.com/office/powerpoint/2010/main" val="3468421340"/>
              </p:ext>
            </p:extLst>
          </p:nvPr>
        </p:nvGraphicFramePr>
        <p:xfrm>
          <a:off x="755576" y="2241172"/>
          <a:ext cx="3098081" cy="1110997"/>
        </p:xfrm>
        <a:graphic>
          <a:graphicData uri="http://schemas.openxmlformats.org/drawingml/2006/table">
            <a:tbl>
              <a:tblPr>
                <a:tableStyleId>{5DA37D80-6434-44D0-A028-1B22A696006F}</a:tableStyleId>
              </a:tblPr>
              <a:tblGrid>
                <a:gridCol w="563792">
                  <a:extLst>
                    <a:ext uri="{9D8B030D-6E8A-4147-A177-3AD203B41FA5}">
                      <a16:colId xmlns:a16="http://schemas.microsoft.com/office/drawing/2014/main" val="3995130293"/>
                    </a:ext>
                  </a:extLst>
                </a:gridCol>
                <a:gridCol w="851920">
                  <a:extLst>
                    <a:ext uri="{9D8B030D-6E8A-4147-A177-3AD203B41FA5}">
                      <a16:colId xmlns:a16="http://schemas.microsoft.com/office/drawing/2014/main" val="4065205561"/>
                    </a:ext>
                  </a:extLst>
                </a:gridCol>
                <a:gridCol w="851920">
                  <a:extLst>
                    <a:ext uri="{9D8B030D-6E8A-4147-A177-3AD203B41FA5}">
                      <a16:colId xmlns:a16="http://schemas.microsoft.com/office/drawing/2014/main" val="3924149442"/>
                    </a:ext>
                  </a:extLst>
                </a:gridCol>
                <a:gridCol w="830449">
                  <a:extLst>
                    <a:ext uri="{9D8B030D-6E8A-4147-A177-3AD203B41FA5}">
                      <a16:colId xmlns:a16="http://schemas.microsoft.com/office/drawing/2014/main" val="3874916373"/>
                    </a:ext>
                  </a:extLst>
                </a:gridCol>
              </a:tblGrid>
              <a:tr h="362713">
                <a:tc gridSpan="2">
                  <a:txBody>
                    <a:bodyPr/>
                    <a:lstStyle/>
                    <a:p>
                      <a:pPr>
                        <a:lnSpc>
                          <a:spcPct val="107000"/>
                        </a:lnSpc>
                        <a:spcAft>
                          <a:spcPts val="0"/>
                        </a:spcAft>
                      </a:pPr>
                      <a:r>
                        <a:rPr lang="es-EC" sz="1200" dirty="0">
                          <a:solidFill>
                            <a:schemeClr val="accent2">
                              <a:lumMod val="50000"/>
                            </a:schemeClr>
                          </a:solidFill>
                          <a:effectLst/>
                        </a:rPr>
                        <a:t> </a:t>
                      </a:r>
                      <a:endParaRPr lang="es-EC"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a:txBody>
                    <a:bodyPr/>
                    <a:lstStyle/>
                    <a:p>
                      <a:pPr marL="38100" marR="38100" algn="ctr">
                        <a:lnSpc>
                          <a:spcPct val="107000"/>
                        </a:lnSpc>
                        <a:spcAft>
                          <a:spcPts val="0"/>
                        </a:spcAft>
                      </a:pPr>
                      <a:r>
                        <a:rPr lang="es-EC" sz="1200">
                          <a:solidFill>
                            <a:schemeClr val="accent2">
                              <a:lumMod val="50000"/>
                            </a:schemeClr>
                          </a:solidFill>
                          <a:effectLst/>
                        </a:rPr>
                        <a:t>Frecuencia</a:t>
                      </a:r>
                      <a:endParaRPr lang="es-EC"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s-EC" sz="1200">
                          <a:solidFill>
                            <a:schemeClr val="accent2">
                              <a:lumMod val="50000"/>
                            </a:schemeClr>
                          </a:solidFill>
                          <a:effectLst/>
                        </a:rPr>
                        <a:t>Porcentaje</a:t>
                      </a:r>
                      <a:endParaRPr lang="es-EC"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513786257"/>
                  </a:ext>
                </a:extLst>
              </a:tr>
              <a:tr h="177265">
                <a:tc rowSpan="4">
                  <a:txBody>
                    <a:bodyPr/>
                    <a:lstStyle/>
                    <a:p>
                      <a:pPr marL="38100" marR="38100">
                        <a:lnSpc>
                          <a:spcPct val="107000"/>
                        </a:lnSpc>
                        <a:spcAft>
                          <a:spcPts val="0"/>
                        </a:spcAft>
                      </a:pPr>
                      <a:r>
                        <a:rPr lang="es-EC" sz="1200">
                          <a:solidFill>
                            <a:schemeClr val="accent2">
                              <a:lumMod val="50000"/>
                            </a:schemeClr>
                          </a:solidFill>
                          <a:effectLst/>
                        </a:rPr>
                        <a:t>Válido</a:t>
                      </a:r>
                      <a:endParaRPr lang="es-EC"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nSpc>
                          <a:spcPct val="107000"/>
                        </a:lnSpc>
                        <a:spcAft>
                          <a:spcPts val="0"/>
                        </a:spcAft>
                      </a:pPr>
                      <a:r>
                        <a:rPr lang="es-EC" sz="1200">
                          <a:solidFill>
                            <a:schemeClr val="accent2">
                              <a:lumMod val="50000"/>
                            </a:schemeClr>
                          </a:solidFill>
                          <a:effectLst/>
                        </a:rPr>
                        <a:t>Bajo</a:t>
                      </a:r>
                      <a:endParaRPr lang="es-EC"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chemeClr val="accent2">
                              <a:lumMod val="50000"/>
                            </a:schemeClr>
                          </a:solidFill>
                          <a:effectLst/>
                        </a:rPr>
                        <a:t>91</a:t>
                      </a:r>
                      <a:endParaRPr lang="es-EC"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chemeClr val="accent2">
                              <a:lumMod val="50000"/>
                            </a:schemeClr>
                          </a:solidFill>
                          <a:effectLst/>
                        </a:rPr>
                        <a:t>25,6</a:t>
                      </a:r>
                      <a:endParaRPr lang="es-EC"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98877652"/>
                  </a:ext>
                </a:extLst>
              </a:tr>
              <a:tr h="88482">
                <a:tc vMerge="1">
                  <a:txBody>
                    <a:bodyPr/>
                    <a:lstStyle/>
                    <a:p>
                      <a:endParaRPr lang="es-EC"/>
                    </a:p>
                  </a:txBody>
                  <a:tcPr/>
                </a:tc>
                <a:tc>
                  <a:txBody>
                    <a:bodyPr/>
                    <a:lstStyle/>
                    <a:p>
                      <a:pPr marL="38100" marR="38100">
                        <a:lnSpc>
                          <a:spcPct val="107000"/>
                        </a:lnSpc>
                        <a:spcAft>
                          <a:spcPts val="0"/>
                        </a:spcAft>
                      </a:pPr>
                      <a:r>
                        <a:rPr lang="es-EC" sz="1200">
                          <a:solidFill>
                            <a:schemeClr val="accent2">
                              <a:lumMod val="50000"/>
                            </a:schemeClr>
                          </a:solidFill>
                          <a:effectLst/>
                        </a:rPr>
                        <a:t>Medio</a:t>
                      </a:r>
                      <a:endParaRPr lang="es-EC"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dirty="0">
                          <a:solidFill>
                            <a:schemeClr val="accent2">
                              <a:lumMod val="50000"/>
                            </a:schemeClr>
                          </a:solidFill>
                          <a:effectLst/>
                        </a:rPr>
                        <a:t>173</a:t>
                      </a:r>
                      <a:endParaRPr lang="es-EC"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dirty="0">
                          <a:solidFill>
                            <a:schemeClr val="accent2">
                              <a:lumMod val="50000"/>
                            </a:schemeClr>
                          </a:solidFill>
                          <a:effectLst/>
                        </a:rPr>
                        <a:t>48,6</a:t>
                      </a:r>
                      <a:endParaRPr lang="es-EC"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FFFF00"/>
                    </a:solidFill>
                  </a:tcPr>
                </a:tc>
                <a:extLst>
                  <a:ext uri="{0D108BD9-81ED-4DB2-BD59-A6C34878D82A}">
                    <a16:rowId xmlns:a16="http://schemas.microsoft.com/office/drawing/2014/main" val="2502054381"/>
                  </a:ext>
                </a:extLst>
              </a:tr>
              <a:tr h="177265">
                <a:tc vMerge="1">
                  <a:txBody>
                    <a:bodyPr/>
                    <a:lstStyle/>
                    <a:p>
                      <a:endParaRPr lang="es-EC"/>
                    </a:p>
                  </a:txBody>
                  <a:tcPr/>
                </a:tc>
                <a:tc>
                  <a:txBody>
                    <a:bodyPr/>
                    <a:lstStyle/>
                    <a:p>
                      <a:pPr marL="38100" marR="38100">
                        <a:lnSpc>
                          <a:spcPct val="107000"/>
                        </a:lnSpc>
                        <a:spcAft>
                          <a:spcPts val="0"/>
                        </a:spcAft>
                      </a:pPr>
                      <a:r>
                        <a:rPr lang="es-EC" sz="1200">
                          <a:solidFill>
                            <a:schemeClr val="accent2">
                              <a:lumMod val="50000"/>
                            </a:schemeClr>
                          </a:solidFill>
                          <a:effectLst/>
                        </a:rPr>
                        <a:t>Alto</a:t>
                      </a:r>
                      <a:endParaRPr lang="es-EC"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chemeClr val="accent2">
                              <a:lumMod val="50000"/>
                            </a:schemeClr>
                          </a:solidFill>
                          <a:effectLst/>
                        </a:rPr>
                        <a:t>92</a:t>
                      </a:r>
                      <a:endParaRPr lang="es-EC"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chemeClr val="accent2">
                              <a:lumMod val="50000"/>
                            </a:schemeClr>
                          </a:solidFill>
                          <a:effectLst/>
                        </a:rPr>
                        <a:t>25,8</a:t>
                      </a:r>
                      <a:endParaRPr lang="es-EC"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34883397"/>
                  </a:ext>
                </a:extLst>
              </a:tr>
              <a:tr h="177265">
                <a:tc vMerge="1">
                  <a:txBody>
                    <a:bodyPr/>
                    <a:lstStyle/>
                    <a:p>
                      <a:endParaRPr lang="es-EC"/>
                    </a:p>
                  </a:txBody>
                  <a:tcPr/>
                </a:tc>
                <a:tc>
                  <a:txBody>
                    <a:bodyPr/>
                    <a:lstStyle/>
                    <a:p>
                      <a:pPr marL="38100" marR="38100">
                        <a:lnSpc>
                          <a:spcPct val="107000"/>
                        </a:lnSpc>
                        <a:spcAft>
                          <a:spcPts val="0"/>
                        </a:spcAft>
                      </a:pPr>
                      <a:r>
                        <a:rPr lang="es-EC" sz="1200">
                          <a:solidFill>
                            <a:schemeClr val="accent2">
                              <a:lumMod val="50000"/>
                            </a:schemeClr>
                          </a:solidFill>
                          <a:effectLst/>
                        </a:rPr>
                        <a:t>Total</a:t>
                      </a:r>
                      <a:endParaRPr lang="es-EC"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chemeClr val="accent2">
                              <a:lumMod val="50000"/>
                            </a:schemeClr>
                          </a:solidFill>
                          <a:effectLst/>
                        </a:rPr>
                        <a:t>356</a:t>
                      </a:r>
                      <a:endParaRPr lang="es-EC" sz="110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dirty="0">
                          <a:solidFill>
                            <a:schemeClr val="accent2">
                              <a:lumMod val="50000"/>
                            </a:schemeClr>
                          </a:solidFill>
                          <a:effectLst/>
                        </a:rPr>
                        <a:t>100,0</a:t>
                      </a:r>
                      <a:endParaRPr lang="es-EC" sz="11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34588522"/>
                  </a:ext>
                </a:extLst>
              </a:tr>
            </a:tbl>
          </a:graphicData>
        </a:graphic>
      </p:graphicFrame>
      <p:graphicFrame>
        <p:nvGraphicFramePr>
          <p:cNvPr id="4" name="Gráfico 3">
            <a:extLst>
              <a:ext uri="{FF2B5EF4-FFF2-40B4-BE49-F238E27FC236}">
                <a16:creationId xmlns:a16="http://schemas.microsoft.com/office/drawing/2014/main" id="{2AFA9F54-4261-44EC-B393-12AB5573F970}"/>
              </a:ext>
            </a:extLst>
          </p:cNvPr>
          <p:cNvGraphicFramePr/>
          <p:nvPr>
            <p:extLst>
              <p:ext uri="{D42A27DB-BD31-4B8C-83A1-F6EECF244321}">
                <p14:modId xmlns:p14="http://schemas.microsoft.com/office/powerpoint/2010/main" val="3026674379"/>
              </p:ext>
            </p:extLst>
          </p:nvPr>
        </p:nvGraphicFramePr>
        <p:xfrm>
          <a:off x="1599407" y="3653078"/>
          <a:ext cx="4508500" cy="290068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ángulo 4">
            <a:extLst>
              <a:ext uri="{FF2B5EF4-FFF2-40B4-BE49-F238E27FC236}">
                <a16:creationId xmlns:a16="http://schemas.microsoft.com/office/drawing/2014/main" id="{79F71D54-666F-4853-8E43-5FA21BB2DF72}"/>
              </a:ext>
            </a:extLst>
          </p:cNvPr>
          <p:cNvSpPr/>
          <p:nvPr/>
        </p:nvSpPr>
        <p:spPr>
          <a:xfrm>
            <a:off x="755576" y="1355488"/>
            <a:ext cx="5839868" cy="584775"/>
          </a:xfrm>
          <a:prstGeom prst="rect">
            <a:avLst/>
          </a:prstGeom>
          <a:noFill/>
        </p:spPr>
        <p:txBody>
          <a:bodyPr wrap="none" lIns="91440" tIns="45720" rIns="91440" bIns="45720">
            <a:spAutoFit/>
          </a:bodyPr>
          <a:lstStyle/>
          <a:p>
            <a:pPr algn="ctr"/>
            <a:r>
              <a:rPr lang="es-ES" sz="3200" b="0" cap="none" spc="0" dirty="0">
                <a:ln w="0"/>
                <a:solidFill>
                  <a:schemeClr val="accent1"/>
                </a:solidFill>
                <a:effectLst>
                  <a:outerShdw blurRad="38100" dist="25400" dir="5400000" algn="ctr" rotWithShape="0">
                    <a:srgbClr val="6E747A">
                      <a:alpha val="43000"/>
                    </a:srgbClr>
                  </a:outerShdw>
                </a:effectLst>
              </a:rPr>
              <a:t>LIDERAZGO TRANSFORMACIONAL</a:t>
            </a:r>
          </a:p>
        </p:txBody>
      </p:sp>
      <p:sp>
        <p:nvSpPr>
          <p:cNvPr id="6" name="Estrella: 5 puntas 5">
            <a:extLst>
              <a:ext uri="{FF2B5EF4-FFF2-40B4-BE49-F238E27FC236}">
                <a16:creationId xmlns:a16="http://schemas.microsoft.com/office/drawing/2014/main" id="{DAAE63A1-AA62-4FEE-9E4B-5FBE77290C43}"/>
              </a:ext>
            </a:extLst>
          </p:cNvPr>
          <p:cNvSpPr/>
          <p:nvPr/>
        </p:nvSpPr>
        <p:spPr>
          <a:xfrm>
            <a:off x="3159976" y="4437112"/>
            <a:ext cx="288032" cy="216024"/>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7" name="Rectángulo 6">
            <a:extLst>
              <a:ext uri="{FF2B5EF4-FFF2-40B4-BE49-F238E27FC236}">
                <a16:creationId xmlns:a16="http://schemas.microsoft.com/office/drawing/2014/main" id="{A6B5A3E6-1F89-4182-A02C-1C876340AEA0}"/>
              </a:ext>
            </a:extLst>
          </p:cNvPr>
          <p:cNvSpPr/>
          <p:nvPr/>
        </p:nvSpPr>
        <p:spPr>
          <a:xfrm>
            <a:off x="867198" y="126443"/>
            <a:ext cx="6624736" cy="923330"/>
          </a:xfrm>
          <a:prstGeom prst="rect">
            <a:avLst/>
          </a:prstGeom>
        </p:spPr>
        <p:txBody>
          <a:bodyPr wrap="square">
            <a:spAutoFit/>
          </a:bodyPr>
          <a:lstStyle/>
          <a:p>
            <a:pPr marL="342900" lvl="0" indent="-342900" algn="just">
              <a:spcAft>
                <a:spcPts val="800"/>
              </a:spcAft>
              <a:buFont typeface="+mj-lt"/>
              <a:buAutoNum type="romanLcPeriod"/>
            </a:pPr>
            <a:r>
              <a:rPr lang="es-EC" dirty="0">
                <a:solidFill>
                  <a:schemeClr val="tx1">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Existen niveles bajos de liderazgo transformacional, potencia grupal, identificación grupal y la cohesión grupal en las empresas comercializadoras de electrodomésticos de Quito</a:t>
            </a:r>
            <a:endParaRPr lang="es-EC" sz="1600" dirty="0">
              <a:solidFill>
                <a:schemeClr val="tx1">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2" descr="Resultado de imagen para 1 png">
            <a:extLst>
              <a:ext uri="{FF2B5EF4-FFF2-40B4-BE49-F238E27FC236}">
                <a16:creationId xmlns:a16="http://schemas.microsoft.com/office/drawing/2014/main" id="{06326401-49DF-4458-9A98-187D93BF419F}"/>
              </a:ext>
            </a:extLst>
          </p:cNvPr>
          <p:cNvPicPr>
            <a:picLocks noChangeAspect="1" noChangeArrowheads="1"/>
          </p:cNvPicPr>
          <p:nvPr/>
        </p:nvPicPr>
        <p:blipFill>
          <a:blip r:embed="rId4" cstate="print">
            <a:duotone>
              <a:srgbClr val="5B9BD5">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603110" y="151677"/>
            <a:ext cx="528176" cy="528176"/>
          </a:xfrm>
          <a:prstGeom prst="rect">
            <a:avLst/>
          </a:prstGeom>
          <a:noFill/>
          <a:extLst>
            <a:ext uri="{909E8E84-426E-40DD-AFC4-6F175D3DCCD1}">
              <a14:hiddenFill xmlns:a14="http://schemas.microsoft.com/office/drawing/2010/main">
                <a:solidFill>
                  <a:srgbClr val="FFFFFF"/>
                </a:solidFill>
              </a14:hiddenFill>
            </a:ext>
          </a:extLst>
        </p:spPr>
      </p:pic>
      <p:sp>
        <p:nvSpPr>
          <p:cNvPr id="9" name="Flecha: a la derecha 8">
            <a:extLst>
              <a:ext uri="{FF2B5EF4-FFF2-40B4-BE49-F238E27FC236}">
                <a16:creationId xmlns:a16="http://schemas.microsoft.com/office/drawing/2014/main" id="{84822B14-3320-4B20-9A7F-E6A333783243}"/>
              </a:ext>
            </a:extLst>
          </p:cNvPr>
          <p:cNvSpPr/>
          <p:nvPr/>
        </p:nvSpPr>
        <p:spPr>
          <a:xfrm>
            <a:off x="6684048" y="5877097"/>
            <a:ext cx="1615771" cy="7408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CONTINÚA</a:t>
            </a:r>
          </a:p>
        </p:txBody>
      </p:sp>
    </p:spTree>
    <p:extLst>
      <p:ext uri="{BB962C8B-B14F-4D97-AF65-F5344CB8AC3E}">
        <p14:creationId xmlns:p14="http://schemas.microsoft.com/office/powerpoint/2010/main" val="181042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85DC80C6-AC0F-4BBC-A89D-52B165FF3A62}"/>
              </a:ext>
            </a:extLst>
          </p:cNvPr>
          <p:cNvSpPr/>
          <p:nvPr/>
        </p:nvSpPr>
        <p:spPr>
          <a:xfrm>
            <a:off x="4479625" y="1151346"/>
            <a:ext cx="3314113" cy="584775"/>
          </a:xfrm>
          <a:prstGeom prst="rect">
            <a:avLst/>
          </a:prstGeom>
          <a:noFill/>
        </p:spPr>
        <p:txBody>
          <a:bodyPr wrap="none" lIns="91440" tIns="45720" rIns="91440" bIns="45720">
            <a:spAutoFit/>
          </a:bodyPr>
          <a:lstStyle/>
          <a:p>
            <a:pPr algn="ctr"/>
            <a:r>
              <a:rPr lang="es-ES" sz="3200" dirty="0">
                <a:ln w="0"/>
                <a:solidFill>
                  <a:schemeClr val="accent3">
                    <a:lumMod val="75000"/>
                  </a:schemeClr>
                </a:solidFill>
                <a:effectLst>
                  <a:outerShdw blurRad="38100" dist="25400" dir="5400000" algn="ctr" rotWithShape="0">
                    <a:srgbClr val="6E747A">
                      <a:alpha val="43000"/>
                    </a:srgbClr>
                  </a:outerShdw>
                </a:effectLst>
              </a:rPr>
              <a:t>POTENCIA GRUPAL</a:t>
            </a:r>
            <a:endParaRPr lang="es-ES" sz="3200" b="0" cap="none" spc="0" dirty="0">
              <a:ln w="0"/>
              <a:solidFill>
                <a:schemeClr val="accent3">
                  <a:lumMod val="75000"/>
                </a:schemeClr>
              </a:solidFill>
              <a:effectLst>
                <a:outerShdw blurRad="38100" dist="25400" dir="5400000" algn="ctr" rotWithShape="0">
                  <a:srgbClr val="6E747A">
                    <a:alpha val="43000"/>
                  </a:srgbClr>
                </a:outerShdw>
              </a:effectLst>
            </a:endParaRPr>
          </a:p>
        </p:txBody>
      </p:sp>
      <p:graphicFrame>
        <p:nvGraphicFramePr>
          <p:cNvPr id="4" name="Tabla 3">
            <a:extLst>
              <a:ext uri="{FF2B5EF4-FFF2-40B4-BE49-F238E27FC236}">
                <a16:creationId xmlns:a16="http://schemas.microsoft.com/office/drawing/2014/main" id="{738B42AB-0FD8-4907-9F90-6092213338D6}"/>
              </a:ext>
            </a:extLst>
          </p:cNvPr>
          <p:cNvGraphicFramePr>
            <a:graphicFrameLocks noGrp="1"/>
          </p:cNvGraphicFramePr>
          <p:nvPr>
            <p:extLst>
              <p:ext uri="{D42A27DB-BD31-4B8C-83A1-F6EECF244321}">
                <p14:modId xmlns:p14="http://schemas.microsoft.com/office/powerpoint/2010/main" val="1497047886"/>
              </p:ext>
            </p:extLst>
          </p:nvPr>
        </p:nvGraphicFramePr>
        <p:xfrm>
          <a:off x="539546" y="886822"/>
          <a:ext cx="3098090" cy="1113822"/>
        </p:xfrm>
        <a:graphic>
          <a:graphicData uri="http://schemas.openxmlformats.org/drawingml/2006/table">
            <a:tbl>
              <a:tblPr>
                <a:tableStyleId>{ED083AE6-46FA-4A59-8FB0-9F97EB10719F}</a:tableStyleId>
              </a:tblPr>
              <a:tblGrid>
                <a:gridCol w="563793">
                  <a:extLst>
                    <a:ext uri="{9D8B030D-6E8A-4147-A177-3AD203B41FA5}">
                      <a16:colId xmlns:a16="http://schemas.microsoft.com/office/drawing/2014/main" val="664276486"/>
                    </a:ext>
                  </a:extLst>
                </a:gridCol>
                <a:gridCol w="851923">
                  <a:extLst>
                    <a:ext uri="{9D8B030D-6E8A-4147-A177-3AD203B41FA5}">
                      <a16:colId xmlns:a16="http://schemas.microsoft.com/office/drawing/2014/main" val="837085273"/>
                    </a:ext>
                  </a:extLst>
                </a:gridCol>
                <a:gridCol w="851923">
                  <a:extLst>
                    <a:ext uri="{9D8B030D-6E8A-4147-A177-3AD203B41FA5}">
                      <a16:colId xmlns:a16="http://schemas.microsoft.com/office/drawing/2014/main" val="1198653951"/>
                    </a:ext>
                  </a:extLst>
                </a:gridCol>
                <a:gridCol w="830451">
                  <a:extLst>
                    <a:ext uri="{9D8B030D-6E8A-4147-A177-3AD203B41FA5}">
                      <a16:colId xmlns:a16="http://schemas.microsoft.com/office/drawing/2014/main" val="2566507403"/>
                    </a:ext>
                  </a:extLst>
                </a:gridCol>
              </a:tblGrid>
              <a:tr h="365538">
                <a:tc gridSpan="2">
                  <a:txBody>
                    <a:bodyPr/>
                    <a:lstStyle/>
                    <a:p>
                      <a:pPr algn="ctr">
                        <a:lnSpc>
                          <a:spcPct val="107000"/>
                        </a:lnSpc>
                        <a:spcAft>
                          <a:spcPts val="0"/>
                        </a:spcAft>
                      </a:pPr>
                      <a:r>
                        <a:rPr lang="es-EC" sz="1200">
                          <a:solidFill>
                            <a:sysClr val="windowText" lastClr="000000"/>
                          </a:solidFill>
                          <a:effectLst/>
                        </a:rPr>
                        <a:t>Nivel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a:txBody>
                    <a:bodyPr/>
                    <a:lstStyle/>
                    <a:p>
                      <a:pPr marL="38100" marR="38100" algn="ctr">
                        <a:lnSpc>
                          <a:spcPct val="107000"/>
                        </a:lnSpc>
                        <a:spcAft>
                          <a:spcPts val="0"/>
                        </a:spcAft>
                      </a:pPr>
                      <a:r>
                        <a:rPr lang="es-EC" sz="1200" dirty="0">
                          <a:solidFill>
                            <a:sysClr val="windowText" lastClr="000000"/>
                          </a:solidFill>
                          <a:effectLst/>
                        </a:rPr>
                        <a:t>Frecuencia</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s-EC" sz="1200">
                          <a:solidFill>
                            <a:sysClr val="windowText" lastClr="000000"/>
                          </a:solidFill>
                          <a:effectLst/>
                        </a:rPr>
                        <a:t>Porcentaje</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871681568"/>
                  </a:ext>
                </a:extLst>
              </a:tr>
              <a:tr h="178645">
                <a:tc rowSpan="4">
                  <a:txBody>
                    <a:bodyPr/>
                    <a:lstStyle/>
                    <a:p>
                      <a:pPr marL="38100" marR="38100">
                        <a:lnSpc>
                          <a:spcPct val="107000"/>
                        </a:lnSpc>
                        <a:spcAft>
                          <a:spcPts val="0"/>
                        </a:spcAft>
                      </a:pPr>
                      <a:r>
                        <a:rPr lang="es-EC" sz="1200" dirty="0">
                          <a:solidFill>
                            <a:sysClr val="windowText" lastClr="000000"/>
                          </a:solidFill>
                          <a:effectLst/>
                        </a:rPr>
                        <a:t>Válido</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nSpc>
                          <a:spcPct val="107000"/>
                        </a:lnSpc>
                        <a:spcAft>
                          <a:spcPts val="0"/>
                        </a:spcAft>
                      </a:pPr>
                      <a:r>
                        <a:rPr lang="es-EC" sz="1200">
                          <a:solidFill>
                            <a:sysClr val="windowText" lastClr="000000"/>
                          </a:solidFill>
                          <a:effectLst/>
                        </a:rPr>
                        <a:t>Bajo</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16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4,5</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04855566"/>
                  </a:ext>
                </a:extLst>
              </a:tr>
              <a:tr h="178645">
                <a:tc vMerge="1">
                  <a:txBody>
                    <a:bodyPr/>
                    <a:lstStyle/>
                    <a:p>
                      <a:endParaRPr lang="es-EC"/>
                    </a:p>
                  </a:txBody>
                  <a:tcPr/>
                </a:tc>
                <a:tc>
                  <a:txBody>
                    <a:bodyPr/>
                    <a:lstStyle/>
                    <a:p>
                      <a:pPr marL="38100" marR="38100">
                        <a:lnSpc>
                          <a:spcPct val="107000"/>
                        </a:lnSpc>
                        <a:spcAft>
                          <a:spcPts val="0"/>
                        </a:spcAft>
                      </a:pPr>
                      <a:r>
                        <a:rPr lang="es-EC" sz="1200">
                          <a:solidFill>
                            <a:sysClr val="windowText" lastClr="000000"/>
                          </a:solidFill>
                          <a:effectLst/>
                        </a:rPr>
                        <a:t>Medio</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88</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24,7</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95754412"/>
                  </a:ext>
                </a:extLst>
              </a:tr>
              <a:tr h="178645">
                <a:tc vMerge="1">
                  <a:txBody>
                    <a:bodyPr/>
                    <a:lstStyle/>
                    <a:p>
                      <a:endParaRPr lang="es-EC"/>
                    </a:p>
                  </a:txBody>
                  <a:tcPr/>
                </a:tc>
                <a:tc>
                  <a:txBody>
                    <a:bodyPr/>
                    <a:lstStyle/>
                    <a:p>
                      <a:pPr marL="38100" marR="38100">
                        <a:lnSpc>
                          <a:spcPct val="107000"/>
                        </a:lnSpc>
                        <a:spcAft>
                          <a:spcPts val="0"/>
                        </a:spcAft>
                      </a:pPr>
                      <a:r>
                        <a:rPr lang="es-EC" sz="1200">
                          <a:solidFill>
                            <a:sysClr val="windowText" lastClr="000000"/>
                          </a:solidFill>
                          <a:effectLst/>
                        </a:rPr>
                        <a:t>Alto</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252</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dirty="0">
                          <a:solidFill>
                            <a:sysClr val="windowText" lastClr="000000"/>
                          </a:solidFill>
                          <a:effectLst/>
                        </a:rPr>
                        <a:t>70,8</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FFFF00"/>
                    </a:solidFill>
                  </a:tcPr>
                </a:tc>
                <a:extLst>
                  <a:ext uri="{0D108BD9-81ED-4DB2-BD59-A6C34878D82A}">
                    <a16:rowId xmlns:a16="http://schemas.microsoft.com/office/drawing/2014/main" val="2155217606"/>
                  </a:ext>
                </a:extLst>
              </a:tr>
              <a:tr h="178645">
                <a:tc vMerge="1">
                  <a:txBody>
                    <a:bodyPr/>
                    <a:lstStyle/>
                    <a:p>
                      <a:endParaRPr lang="es-EC"/>
                    </a:p>
                  </a:txBody>
                  <a:tcPr/>
                </a:tc>
                <a:tc>
                  <a:txBody>
                    <a:bodyPr/>
                    <a:lstStyle/>
                    <a:p>
                      <a:pPr marL="38100" marR="38100">
                        <a:lnSpc>
                          <a:spcPct val="107000"/>
                        </a:lnSpc>
                        <a:spcAft>
                          <a:spcPts val="0"/>
                        </a:spcAft>
                      </a:pPr>
                      <a:r>
                        <a:rPr lang="es-EC" sz="1200">
                          <a:solidFill>
                            <a:sysClr val="windowText" lastClr="000000"/>
                          </a:solidFill>
                          <a:effectLst/>
                        </a:rPr>
                        <a:t>Total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356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dirty="0">
                          <a:solidFill>
                            <a:sysClr val="windowText" lastClr="000000"/>
                          </a:solidFill>
                          <a:effectLst/>
                        </a:rPr>
                        <a:t>100,0</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76162375"/>
                  </a:ext>
                </a:extLst>
              </a:tr>
            </a:tbl>
          </a:graphicData>
        </a:graphic>
      </p:graphicFrame>
      <p:graphicFrame>
        <p:nvGraphicFramePr>
          <p:cNvPr id="5" name="Tabla 4">
            <a:extLst>
              <a:ext uri="{FF2B5EF4-FFF2-40B4-BE49-F238E27FC236}">
                <a16:creationId xmlns:a16="http://schemas.microsoft.com/office/drawing/2014/main" id="{E1C3FD3F-717F-4546-BC45-715BCDEA4131}"/>
              </a:ext>
            </a:extLst>
          </p:cNvPr>
          <p:cNvGraphicFramePr>
            <a:graphicFrameLocks noGrp="1"/>
          </p:cNvGraphicFramePr>
          <p:nvPr>
            <p:extLst>
              <p:ext uri="{D42A27DB-BD31-4B8C-83A1-F6EECF244321}">
                <p14:modId xmlns:p14="http://schemas.microsoft.com/office/powerpoint/2010/main" val="1061002200"/>
              </p:ext>
            </p:extLst>
          </p:nvPr>
        </p:nvGraphicFramePr>
        <p:xfrm>
          <a:off x="539546" y="2776965"/>
          <a:ext cx="2882056" cy="1125228"/>
        </p:xfrm>
        <a:graphic>
          <a:graphicData uri="http://schemas.openxmlformats.org/drawingml/2006/table">
            <a:tbl>
              <a:tblPr>
                <a:tableStyleId>{5DA37D80-6434-44D0-A028-1B22A696006F}</a:tableStyleId>
              </a:tblPr>
              <a:tblGrid>
                <a:gridCol w="524479">
                  <a:extLst>
                    <a:ext uri="{9D8B030D-6E8A-4147-A177-3AD203B41FA5}">
                      <a16:colId xmlns:a16="http://schemas.microsoft.com/office/drawing/2014/main" val="2231304104"/>
                    </a:ext>
                  </a:extLst>
                </a:gridCol>
                <a:gridCol w="792517">
                  <a:extLst>
                    <a:ext uri="{9D8B030D-6E8A-4147-A177-3AD203B41FA5}">
                      <a16:colId xmlns:a16="http://schemas.microsoft.com/office/drawing/2014/main" val="3918674389"/>
                    </a:ext>
                  </a:extLst>
                </a:gridCol>
                <a:gridCol w="792517">
                  <a:extLst>
                    <a:ext uri="{9D8B030D-6E8A-4147-A177-3AD203B41FA5}">
                      <a16:colId xmlns:a16="http://schemas.microsoft.com/office/drawing/2014/main" val="3343777374"/>
                    </a:ext>
                  </a:extLst>
                </a:gridCol>
                <a:gridCol w="772543">
                  <a:extLst>
                    <a:ext uri="{9D8B030D-6E8A-4147-A177-3AD203B41FA5}">
                      <a16:colId xmlns:a16="http://schemas.microsoft.com/office/drawing/2014/main" val="1526747967"/>
                    </a:ext>
                  </a:extLst>
                </a:gridCol>
              </a:tblGrid>
              <a:tr h="376944">
                <a:tc gridSpan="2">
                  <a:txBody>
                    <a:bodyPr/>
                    <a:lstStyle/>
                    <a:p>
                      <a:pPr>
                        <a:lnSpc>
                          <a:spcPct val="107000"/>
                        </a:lnSpc>
                        <a:spcAft>
                          <a:spcPts val="0"/>
                        </a:spcAft>
                      </a:pPr>
                      <a:r>
                        <a:rPr lang="es-EC" sz="1200">
                          <a:solidFill>
                            <a:sysClr val="windowText" lastClr="000000"/>
                          </a:solidFill>
                          <a:effectLst/>
                        </a:rPr>
                        <a:t> </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a:txBody>
                    <a:bodyPr/>
                    <a:lstStyle/>
                    <a:p>
                      <a:pPr marL="38100" marR="38100" algn="ctr">
                        <a:lnSpc>
                          <a:spcPct val="107000"/>
                        </a:lnSpc>
                        <a:spcAft>
                          <a:spcPts val="0"/>
                        </a:spcAft>
                      </a:pPr>
                      <a:r>
                        <a:rPr lang="es-EC" sz="1200">
                          <a:solidFill>
                            <a:sysClr val="windowText" lastClr="000000"/>
                          </a:solidFill>
                          <a:effectLst/>
                        </a:rPr>
                        <a:t>Frecuencia</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s-EC" sz="1200" dirty="0">
                          <a:solidFill>
                            <a:sysClr val="windowText" lastClr="000000"/>
                          </a:solidFill>
                          <a:effectLst/>
                        </a:rPr>
                        <a:t>Porcentaje</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538958635"/>
                  </a:ext>
                </a:extLst>
              </a:tr>
              <a:tr h="184220">
                <a:tc rowSpan="4">
                  <a:txBody>
                    <a:bodyPr/>
                    <a:lstStyle/>
                    <a:p>
                      <a:pPr marL="38100" marR="38100">
                        <a:lnSpc>
                          <a:spcPct val="107000"/>
                        </a:lnSpc>
                        <a:spcAft>
                          <a:spcPts val="0"/>
                        </a:spcAft>
                      </a:pPr>
                      <a:r>
                        <a:rPr lang="es-EC" sz="1200">
                          <a:solidFill>
                            <a:sysClr val="windowText" lastClr="000000"/>
                          </a:solidFill>
                          <a:effectLst/>
                        </a:rPr>
                        <a:t>Válido</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nSpc>
                          <a:spcPct val="107000"/>
                        </a:lnSpc>
                        <a:spcAft>
                          <a:spcPts val="0"/>
                        </a:spcAft>
                      </a:pPr>
                      <a:r>
                        <a:rPr lang="es-EC" sz="1200">
                          <a:solidFill>
                            <a:sysClr val="windowText" lastClr="000000"/>
                          </a:solidFill>
                          <a:effectLst/>
                        </a:rPr>
                        <a:t>Bajo</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14</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3,9</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31009822"/>
                  </a:ext>
                </a:extLst>
              </a:tr>
              <a:tr h="184220">
                <a:tc vMerge="1">
                  <a:txBody>
                    <a:bodyPr/>
                    <a:lstStyle/>
                    <a:p>
                      <a:endParaRPr lang="es-EC"/>
                    </a:p>
                  </a:txBody>
                  <a:tcPr/>
                </a:tc>
                <a:tc>
                  <a:txBody>
                    <a:bodyPr/>
                    <a:lstStyle/>
                    <a:p>
                      <a:pPr marL="38100" marR="38100">
                        <a:lnSpc>
                          <a:spcPct val="107000"/>
                        </a:lnSpc>
                        <a:spcAft>
                          <a:spcPts val="0"/>
                        </a:spcAft>
                      </a:pPr>
                      <a:r>
                        <a:rPr lang="es-EC" sz="1200">
                          <a:solidFill>
                            <a:sysClr val="windowText" lastClr="000000"/>
                          </a:solidFill>
                          <a:effectLst/>
                        </a:rPr>
                        <a:t>Medio</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133</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37,4</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31681361"/>
                  </a:ext>
                </a:extLst>
              </a:tr>
              <a:tr h="184220">
                <a:tc vMerge="1">
                  <a:txBody>
                    <a:bodyPr/>
                    <a:lstStyle/>
                    <a:p>
                      <a:endParaRPr lang="es-EC"/>
                    </a:p>
                  </a:txBody>
                  <a:tcPr/>
                </a:tc>
                <a:tc>
                  <a:txBody>
                    <a:bodyPr/>
                    <a:lstStyle/>
                    <a:p>
                      <a:pPr marL="38100" marR="38100">
                        <a:lnSpc>
                          <a:spcPct val="107000"/>
                        </a:lnSpc>
                        <a:spcAft>
                          <a:spcPts val="0"/>
                        </a:spcAft>
                      </a:pPr>
                      <a:r>
                        <a:rPr lang="es-EC" sz="1200">
                          <a:solidFill>
                            <a:sysClr val="windowText" lastClr="000000"/>
                          </a:solidFill>
                          <a:effectLst/>
                        </a:rPr>
                        <a:t>Alto</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209</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dirty="0">
                          <a:solidFill>
                            <a:sysClr val="windowText" lastClr="000000"/>
                          </a:solidFill>
                          <a:effectLst/>
                        </a:rPr>
                        <a:t>58,7</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FFFF00"/>
                    </a:solidFill>
                  </a:tcPr>
                </a:tc>
                <a:extLst>
                  <a:ext uri="{0D108BD9-81ED-4DB2-BD59-A6C34878D82A}">
                    <a16:rowId xmlns:a16="http://schemas.microsoft.com/office/drawing/2014/main" val="20523179"/>
                  </a:ext>
                </a:extLst>
              </a:tr>
              <a:tr h="184220">
                <a:tc vMerge="1">
                  <a:txBody>
                    <a:bodyPr/>
                    <a:lstStyle/>
                    <a:p>
                      <a:endParaRPr lang="es-EC"/>
                    </a:p>
                  </a:txBody>
                  <a:tcPr/>
                </a:tc>
                <a:tc>
                  <a:txBody>
                    <a:bodyPr/>
                    <a:lstStyle/>
                    <a:p>
                      <a:pPr marL="38100" marR="38100">
                        <a:lnSpc>
                          <a:spcPct val="107000"/>
                        </a:lnSpc>
                        <a:spcAft>
                          <a:spcPts val="0"/>
                        </a:spcAft>
                      </a:pPr>
                      <a:r>
                        <a:rPr lang="es-EC" sz="1200">
                          <a:solidFill>
                            <a:sysClr val="windowText" lastClr="000000"/>
                          </a:solidFill>
                          <a:effectLst/>
                        </a:rPr>
                        <a:t>Total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356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dirty="0">
                          <a:solidFill>
                            <a:sysClr val="windowText" lastClr="000000"/>
                          </a:solidFill>
                          <a:effectLst/>
                        </a:rPr>
                        <a:t>100,0</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17773789"/>
                  </a:ext>
                </a:extLst>
              </a:tr>
            </a:tbl>
          </a:graphicData>
        </a:graphic>
      </p:graphicFrame>
      <p:sp>
        <p:nvSpPr>
          <p:cNvPr id="6" name="Rectángulo 5">
            <a:extLst>
              <a:ext uri="{FF2B5EF4-FFF2-40B4-BE49-F238E27FC236}">
                <a16:creationId xmlns:a16="http://schemas.microsoft.com/office/drawing/2014/main" id="{B57F1D92-6F9E-4703-9206-4C2CBA741DDE}"/>
              </a:ext>
            </a:extLst>
          </p:cNvPr>
          <p:cNvSpPr/>
          <p:nvPr/>
        </p:nvSpPr>
        <p:spPr>
          <a:xfrm>
            <a:off x="4142374" y="3047192"/>
            <a:ext cx="4349653" cy="584775"/>
          </a:xfrm>
          <a:prstGeom prst="rect">
            <a:avLst/>
          </a:prstGeom>
          <a:noFill/>
        </p:spPr>
        <p:txBody>
          <a:bodyPr wrap="none" lIns="91440" tIns="45720" rIns="91440" bIns="45720">
            <a:spAutoFit/>
          </a:bodyPr>
          <a:lstStyle/>
          <a:p>
            <a:pPr algn="ctr"/>
            <a:r>
              <a:rPr lang="es-ES" sz="3200" b="0" cap="none" spc="0" dirty="0">
                <a:ln w="0"/>
                <a:solidFill>
                  <a:srgbClr val="0070C0"/>
                </a:solidFill>
                <a:effectLst>
                  <a:outerShdw blurRad="38100" dist="25400" dir="5400000" algn="ctr" rotWithShape="0">
                    <a:srgbClr val="6E747A">
                      <a:alpha val="43000"/>
                    </a:srgbClr>
                  </a:outerShdw>
                </a:effectLst>
              </a:rPr>
              <a:t>IDENTIFICACIÓN GRUPAL</a:t>
            </a:r>
          </a:p>
        </p:txBody>
      </p:sp>
      <p:sp>
        <p:nvSpPr>
          <p:cNvPr id="7" name="Rectángulo 6">
            <a:extLst>
              <a:ext uri="{FF2B5EF4-FFF2-40B4-BE49-F238E27FC236}">
                <a16:creationId xmlns:a16="http://schemas.microsoft.com/office/drawing/2014/main" id="{CD12475D-F529-492C-A8F4-946FD03663BB}"/>
              </a:ext>
            </a:extLst>
          </p:cNvPr>
          <p:cNvSpPr/>
          <p:nvPr/>
        </p:nvSpPr>
        <p:spPr>
          <a:xfrm>
            <a:off x="4546028" y="5414266"/>
            <a:ext cx="3386441" cy="584775"/>
          </a:xfrm>
          <a:prstGeom prst="rect">
            <a:avLst/>
          </a:prstGeom>
          <a:noFill/>
        </p:spPr>
        <p:txBody>
          <a:bodyPr wrap="none" lIns="91440" tIns="45720" rIns="91440" bIns="45720">
            <a:spAutoFit/>
          </a:bodyPr>
          <a:lstStyle/>
          <a:p>
            <a:pPr algn="ctr"/>
            <a:r>
              <a:rPr lang="es-ES" sz="3200" dirty="0">
                <a:ln w="0"/>
                <a:solidFill>
                  <a:schemeClr val="accent1"/>
                </a:solidFill>
                <a:effectLst>
                  <a:outerShdw blurRad="38100" dist="25400" dir="5400000" algn="ctr" rotWithShape="0">
                    <a:srgbClr val="6E747A">
                      <a:alpha val="43000"/>
                    </a:srgbClr>
                  </a:outerShdw>
                </a:effectLst>
              </a:rPr>
              <a:t>COHESIÓN GRUPAL</a:t>
            </a:r>
            <a:endParaRPr lang="es-ES" sz="3200" b="0" cap="none" spc="0" dirty="0">
              <a:ln w="0"/>
              <a:solidFill>
                <a:schemeClr val="accent1"/>
              </a:solidFill>
              <a:effectLst>
                <a:outerShdw blurRad="38100" dist="25400" dir="5400000" algn="ctr" rotWithShape="0">
                  <a:srgbClr val="6E747A">
                    <a:alpha val="43000"/>
                  </a:srgbClr>
                </a:outerShdw>
              </a:effectLst>
            </a:endParaRPr>
          </a:p>
        </p:txBody>
      </p:sp>
      <p:graphicFrame>
        <p:nvGraphicFramePr>
          <p:cNvPr id="8" name="Tabla 7">
            <a:extLst>
              <a:ext uri="{FF2B5EF4-FFF2-40B4-BE49-F238E27FC236}">
                <a16:creationId xmlns:a16="http://schemas.microsoft.com/office/drawing/2014/main" id="{E5F53AAD-95D1-48C3-809C-4FA79A9D8E79}"/>
              </a:ext>
            </a:extLst>
          </p:cNvPr>
          <p:cNvGraphicFramePr>
            <a:graphicFrameLocks noGrp="1"/>
          </p:cNvGraphicFramePr>
          <p:nvPr>
            <p:extLst>
              <p:ext uri="{D42A27DB-BD31-4B8C-83A1-F6EECF244321}">
                <p14:modId xmlns:p14="http://schemas.microsoft.com/office/powerpoint/2010/main" val="43586142"/>
              </p:ext>
            </p:extLst>
          </p:nvPr>
        </p:nvGraphicFramePr>
        <p:xfrm>
          <a:off x="539546" y="5115628"/>
          <a:ext cx="3098090" cy="1182050"/>
        </p:xfrm>
        <a:graphic>
          <a:graphicData uri="http://schemas.openxmlformats.org/drawingml/2006/table">
            <a:tbl>
              <a:tblPr>
                <a:tableStyleId>{5DA37D80-6434-44D0-A028-1B22A696006F}</a:tableStyleId>
              </a:tblPr>
              <a:tblGrid>
                <a:gridCol w="563793">
                  <a:extLst>
                    <a:ext uri="{9D8B030D-6E8A-4147-A177-3AD203B41FA5}">
                      <a16:colId xmlns:a16="http://schemas.microsoft.com/office/drawing/2014/main" val="1223288352"/>
                    </a:ext>
                  </a:extLst>
                </a:gridCol>
                <a:gridCol w="851923">
                  <a:extLst>
                    <a:ext uri="{9D8B030D-6E8A-4147-A177-3AD203B41FA5}">
                      <a16:colId xmlns:a16="http://schemas.microsoft.com/office/drawing/2014/main" val="1847516800"/>
                    </a:ext>
                  </a:extLst>
                </a:gridCol>
                <a:gridCol w="851923">
                  <a:extLst>
                    <a:ext uri="{9D8B030D-6E8A-4147-A177-3AD203B41FA5}">
                      <a16:colId xmlns:a16="http://schemas.microsoft.com/office/drawing/2014/main" val="2339356836"/>
                    </a:ext>
                  </a:extLst>
                </a:gridCol>
                <a:gridCol w="830451">
                  <a:extLst>
                    <a:ext uri="{9D8B030D-6E8A-4147-A177-3AD203B41FA5}">
                      <a16:colId xmlns:a16="http://schemas.microsoft.com/office/drawing/2014/main" val="3450560420"/>
                    </a:ext>
                  </a:extLst>
                </a:gridCol>
              </a:tblGrid>
              <a:tr h="433766">
                <a:tc gridSpan="2">
                  <a:txBody>
                    <a:bodyPr/>
                    <a:lstStyle/>
                    <a:p>
                      <a:pPr>
                        <a:lnSpc>
                          <a:spcPct val="107000"/>
                        </a:lnSpc>
                        <a:spcAft>
                          <a:spcPts val="0"/>
                        </a:spcAft>
                      </a:pPr>
                      <a:r>
                        <a:rPr lang="es-EC" sz="1200" dirty="0">
                          <a:solidFill>
                            <a:sysClr val="windowText" lastClr="000000"/>
                          </a:solidFill>
                          <a:effectLst/>
                        </a:rPr>
                        <a:t> </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a:txBody>
                    <a:bodyPr/>
                    <a:lstStyle/>
                    <a:p>
                      <a:pPr marL="38100" marR="38100" algn="ctr">
                        <a:lnSpc>
                          <a:spcPct val="107000"/>
                        </a:lnSpc>
                        <a:spcAft>
                          <a:spcPts val="0"/>
                        </a:spcAft>
                      </a:pPr>
                      <a:r>
                        <a:rPr lang="es-EC" sz="1200" dirty="0">
                          <a:solidFill>
                            <a:sysClr val="windowText" lastClr="000000"/>
                          </a:solidFill>
                          <a:effectLst/>
                        </a:rPr>
                        <a:t>Frecuencia</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marL="38100" marR="38100" algn="ctr">
                        <a:lnSpc>
                          <a:spcPct val="107000"/>
                        </a:lnSpc>
                        <a:spcAft>
                          <a:spcPts val="0"/>
                        </a:spcAft>
                      </a:pPr>
                      <a:r>
                        <a:rPr lang="es-EC" sz="1200" dirty="0">
                          <a:solidFill>
                            <a:sysClr val="windowText" lastClr="000000"/>
                          </a:solidFill>
                          <a:effectLst/>
                        </a:rPr>
                        <a:t>Porcentaje</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092845385"/>
                  </a:ext>
                </a:extLst>
              </a:tr>
              <a:tr h="181258">
                <a:tc rowSpan="4">
                  <a:txBody>
                    <a:bodyPr/>
                    <a:lstStyle/>
                    <a:p>
                      <a:pPr marL="38100" marR="38100">
                        <a:lnSpc>
                          <a:spcPct val="107000"/>
                        </a:lnSpc>
                        <a:spcAft>
                          <a:spcPts val="0"/>
                        </a:spcAft>
                      </a:pPr>
                      <a:r>
                        <a:rPr lang="es-EC" sz="1200">
                          <a:solidFill>
                            <a:sysClr val="windowText" lastClr="000000"/>
                          </a:solidFill>
                          <a:effectLst/>
                        </a:rPr>
                        <a:t>Válido</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nSpc>
                          <a:spcPct val="107000"/>
                        </a:lnSpc>
                        <a:spcAft>
                          <a:spcPts val="0"/>
                        </a:spcAft>
                      </a:pPr>
                      <a:r>
                        <a:rPr lang="es-EC" sz="1200">
                          <a:solidFill>
                            <a:sysClr val="windowText" lastClr="000000"/>
                          </a:solidFill>
                          <a:effectLst/>
                        </a:rPr>
                        <a:t>Bajo</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98</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27,5</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87511852"/>
                  </a:ext>
                </a:extLst>
              </a:tr>
              <a:tr h="181258">
                <a:tc vMerge="1">
                  <a:txBody>
                    <a:bodyPr/>
                    <a:lstStyle/>
                    <a:p>
                      <a:endParaRPr lang="es-EC"/>
                    </a:p>
                  </a:txBody>
                  <a:tcPr/>
                </a:tc>
                <a:tc>
                  <a:txBody>
                    <a:bodyPr/>
                    <a:lstStyle/>
                    <a:p>
                      <a:pPr marL="38100" marR="38100">
                        <a:lnSpc>
                          <a:spcPct val="107000"/>
                        </a:lnSpc>
                        <a:spcAft>
                          <a:spcPts val="0"/>
                        </a:spcAft>
                      </a:pPr>
                      <a:r>
                        <a:rPr lang="es-EC" sz="1200" dirty="0">
                          <a:solidFill>
                            <a:sysClr val="windowText" lastClr="000000"/>
                          </a:solidFill>
                          <a:effectLst/>
                        </a:rPr>
                        <a:t>Medio</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205</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dirty="0">
                          <a:solidFill>
                            <a:sysClr val="windowText" lastClr="000000"/>
                          </a:solidFill>
                          <a:effectLst/>
                        </a:rPr>
                        <a:t>57,6</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FFFF00"/>
                    </a:solidFill>
                  </a:tcPr>
                </a:tc>
                <a:extLst>
                  <a:ext uri="{0D108BD9-81ED-4DB2-BD59-A6C34878D82A}">
                    <a16:rowId xmlns:a16="http://schemas.microsoft.com/office/drawing/2014/main" val="3446865409"/>
                  </a:ext>
                </a:extLst>
              </a:tr>
              <a:tr h="181258">
                <a:tc vMerge="1">
                  <a:txBody>
                    <a:bodyPr/>
                    <a:lstStyle/>
                    <a:p>
                      <a:endParaRPr lang="es-EC"/>
                    </a:p>
                  </a:txBody>
                  <a:tcPr/>
                </a:tc>
                <a:tc>
                  <a:txBody>
                    <a:bodyPr/>
                    <a:lstStyle/>
                    <a:p>
                      <a:pPr marL="38100" marR="38100">
                        <a:lnSpc>
                          <a:spcPct val="107000"/>
                        </a:lnSpc>
                        <a:spcAft>
                          <a:spcPts val="0"/>
                        </a:spcAft>
                      </a:pPr>
                      <a:r>
                        <a:rPr lang="es-EC" sz="1200">
                          <a:solidFill>
                            <a:sysClr val="windowText" lastClr="000000"/>
                          </a:solidFill>
                          <a:effectLst/>
                        </a:rPr>
                        <a:t>Alto</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53</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14,9</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55564528"/>
                  </a:ext>
                </a:extLst>
              </a:tr>
              <a:tr h="181258">
                <a:tc vMerge="1">
                  <a:txBody>
                    <a:bodyPr/>
                    <a:lstStyle/>
                    <a:p>
                      <a:endParaRPr lang="es-EC"/>
                    </a:p>
                  </a:txBody>
                  <a:tcPr/>
                </a:tc>
                <a:tc>
                  <a:txBody>
                    <a:bodyPr/>
                    <a:lstStyle/>
                    <a:p>
                      <a:pPr marL="38100" marR="38100">
                        <a:lnSpc>
                          <a:spcPct val="107000"/>
                        </a:lnSpc>
                        <a:spcAft>
                          <a:spcPts val="0"/>
                        </a:spcAft>
                      </a:pPr>
                      <a:r>
                        <a:rPr lang="es-EC" sz="1200">
                          <a:solidFill>
                            <a:sysClr val="windowText" lastClr="000000"/>
                          </a:solidFill>
                          <a:effectLst/>
                        </a:rPr>
                        <a:t>Total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a:solidFill>
                            <a:sysClr val="windowText" lastClr="000000"/>
                          </a:solidFill>
                          <a:effectLst/>
                        </a:rPr>
                        <a:t>356</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ct val="107000"/>
                        </a:lnSpc>
                        <a:spcAft>
                          <a:spcPts val="0"/>
                        </a:spcAft>
                      </a:pPr>
                      <a:r>
                        <a:rPr lang="es-EC" sz="1200" dirty="0">
                          <a:solidFill>
                            <a:sysClr val="windowText" lastClr="000000"/>
                          </a:solidFill>
                          <a:effectLst/>
                        </a:rPr>
                        <a:t>100,0</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925397077"/>
                  </a:ext>
                </a:extLst>
              </a:tr>
            </a:tbl>
          </a:graphicData>
        </a:graphic>
      </p:graphicFrame>
      <p:pic>
        <p:nvPicPr>
          <p:cNvPr id="9" name="Picture 6">
            <a:extLst>
              <a:ext uri="{FF2B5EF4-FFF2-40B4-BE49-F238E27FC236}">
                <a16:creationId xmlns:a16="http://schemas.microsoft.com/office/drawing/2014/main" id="{F5F69D81-F85A-4B82-9273-EA071568096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167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9B3FFF7D-13A2-4B97-AD75-E58581D7E8D3}"/>
              </a:ext>
            </a:extLst>
          </p:cNvPr>
          <p:cNvGraphicFramePr>
            <a:graphicFrameLocks noGrp="1"/>
          </p:cNvGraphicFramePr>
          <p:nvPr>
            <p:extLst>
              <p:ext uri="{D42A27DB-BD31-4B8C-83A1-F6EECF244321}">
                <p14:modId xmlns:p14="http://schemas.microsoft.com/office/powerpoint/2010/main" val="3270426852"/>
              </p:ext>
            </p:extLst>
          </p:nvPr>
        </p:nvGraphicFramePr>
        <p:xfrm>
          <a:off x="1835696" y="2004905"/>
          <a:ext cx="4464496" cy="1177036"/>
        </p:xfrm>
        <a:graphic>
          <a:graphicData uri="http://schemas.openxmlformats.org/drawingml/2006/table">
            <a:tbl>
              <a:tblPr>
                <a:tableStyleId>{5DA37D80-6434-44D0-A028-1B22A696006F}</a:tableStyleId>
              </a:tblPr>
              <a:tblGrid>
                <a:gridCol w="1119733">
                  <a:extLst>
                    <a:ext uri="{9D8B030D-6E8A-4147-A177-3AD203B41FA5}">
                      <a16:colId xmlns:a16="http://schemas.microsoft.com/office/drawing/2014/main" val="3480484258"/>
                    </a:ext>
                  </a:extLst>
                </a:gridCol>
                <a:gridCol w="1037920">
                  <a:extLst>
                    <a:ext uri="{9D8B030D-6E8A-4147-A177-3AD203B41FA5}">
                      <a16:colId xmlns:a16="http://schemas.microsoft.com/office/drawing/2014/main" val="126484845"/>
                    </a:ext>
                  </a:extLst>
                </a:gridCol>
                <a:gridCol w="1119733">
                  <a:extLst>
                    <a:ext uri="{9D8B030D-6E8A-4147-A177-3AD203B41FA5}">
                      <a16:colId xmlns:a16="http://schemas.microsoft.com/office/drawing/2014/main" val="2647462880"/>
                    </a:ext>
                  </a:extLst>
                </a:gridCol>
                <a:gridCol w="1187110">
                  <a:extLst>
                    <a:ext uri="{9D8B030D-6E8A-4147-A177-3AD203B41FA5}">
                      <a16:colId xmlns:a16="http://schemas.microsoft.com/office/drawing/2014/main" val="3839971131"/>
                    </a:ext>
                  </a:extLst>
                </a:gridCol>
              </a:tblGrid>
              <a:tr h="307975">
                <a:tc gridSpan="3">
                  <a:txBody>
                    <a:bodyPr/>
                    <a:lstStyle/>
                    <a:p>
                      <a:pPr>
                        <a:lnSpc>
                          <a:spcPct val="107000"/>
                        </a:lnSpc>
                        <a:spcAft>
                          <a:spcPts val="0"/>
                        </a:spcAft>
                      </a:pPr>
                      <a:r>
                        <a:rPr lang="es-EC" sz="1200">
                          <a:solidFill>
                            <a:sysClr val="windowText" lastClr="000000"/>
                          </a:solidFill>
                          <a:effectLst/>
                        </a:rPr>
                        <a:t> </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hMerge="1">
                  <a:txBody>
                    <a:bodyPr/>
                    <a:lstStyle/>
                    <a:p>
                      <a:endParaRPr lang="es-EC"/>
                    </a:p>
                  </a:txBody>
                  <a:tcPr/>
                </a:tc>
                <a:tc>
                  <a:txBody>
                    <a:bodyPr/>
                    <a:lstStyle/>
                    <a:p>
                      <a:pPr marL="38100" marR="38100" algn="ctr">
                        <a:lnSpc>
                          <a:spcPts val="1600"/>
                        </a:lnSpc>
                        <a:spcAft>
                          <a:spcPts val="0"/>
                        </a:spcAft>
                      </a:pPr>
                      <a:r>
                        <a:rPr lang="es-EC" sz="1200">
                          <a:solidFill>
                            <a:sysClr val="windowText" lastClr="000000"/>
                          </a:solidFill>
                          <a:effectLst/>
                        </a:rPr>
                        <a:t>Identificación grupal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675025205"/>
                  </a:ext>
                </a:extLst>
              </a:tr>
              <a:tr h="154305">
                <a:tc rowSpan="3">
                  <a:txBody>
                    <a:bodyPr/>
                    <a:lstStyle/>
                    <a:p>
                      <a:pPr marL="38100" marR="38100">
                        <a:lnSpc>
                          <a:spcPts val="1600"/>
                        </a:lnSpc>
                        <a:spcAft>
                          <a:spcPts val="0"/>
                        </a:spcAft>
                      </a:pPr>
                      <a:r>
                        <a:rPr lang="es-EC" sz="1200">
                          <a:solidFill>
                            <a:sysClr val="windowText" lastClr="000000"/>
                          </a:solidFill>
                          <a:effectLst/>
                        </a:rPr>
                        <a:t>Rho de Spearman</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3">
                  <a:txBody>
                    <a:bodyPr/>
                    <a:lstStyle/>
                    <a:p>
                      <a:pPr marL="38100" marR="38100">
                        <a:lnSpc>
                          <a:spcPts val="1600"/>
                        </a:lnSpc>
                        <a:spcAft>
                          <a:spcPts val="0"/>
                        </a:spcAft>
                      </a:pPr>
                      <a:r>
                        <a:rPr lang="es-EC" sz="1200">
                          <a:solidFill>
                            <a:sysClr val="windowText" lastClr="000000"/>
                          </a:solidFill>
                          <a:effectLst/>
                        </a:rPr>
                        <a:t>Liderazgo transformacional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nSpc>
                          <a:spcPts val="1600"/>
                        </a:lnSpc>
                        <a:spcAft>
                          <a:spcPts val="0"/>
                        </a:spcAft>
                      </a:pPr>
                      <a:r>
                        <a:rPr lang="es-EC" sz="1200">
                          <a:solidFill>
                            <a:sysClr val="windowText" lastClr="000000"/>
                          </a:solidFill>
                          <a:effectLst/>
                        </a:rPr>
                        <a:t>Coeficiente de correlación</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dirty="0">
                          <a:solidFill>
                            <a:sysClr val="windowText" lastClr="000000"/>
                          </a:solidFill>
                          <a:effectLst/>
                        </a:rPr>
                        <a:t>,581</a:t>
                      </a:r>
                      <a:r>
                        <a:rPr lang="es-EC" sz="1200" baseline="30000" dirty="0">
                          <a:solidFill>
                            <a:sysClr val="windowText" lastClr="000000"/>
                          </a:solidFill>
                          <a:effectLst/>
                        </a:rPr>
                        <a:t>**</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969746405"/>
                  </a:ext>
                </a:extLst>
              </a:tr>
              <a:tr h="69850">
                <a:tc vMerge="1">
                  <a:txBody>
                    <a:bodyPr/>
                    <a:lstStyle/>
                    <a:p>
                      <a:endParaRPr lang="es-EC"/>
                    </a:p>
                  </a:txBody>
                  <a:tcPr/>
                </a:tc>
                <a:tc vMerge="1">
                  <a:txBody>
                    <a:bodyPr/>
                    <a:lstStyle/>
                    <a:p>
                      <a:endParaRPr lang="es-EC"/>
                    </a:p>
                  </a:txBody>
                  <a:tcPr/>
                </a:tc>
                <a:tc>
                  <a:txBody>
                    <a:bodyPr/>
                    <a:lstStyle/>
                    <a:p>
                      <a:pPr marL="38100" marR="38100">
                        <a:lnSpc>
                          <a:spcPts val="1600"/>
                        </a:lnSpc>
                        <a:spcAft>
                          <a:spcPts val="0"/>
                        </a:spcAft>
                      </a:pPr>
                      <a:r>
                        <a:rPr lang="es-EC" sz="1200">
                          <a:solidFill>
                            <a:sysClr val="windowText" lastClr="000000"/>
                          </a:solidFill>
                          <a:effectLst/>
                        </a:rPr>
                        <a:t>Sig. (bilateral)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a:solidFill>
                            <a:sysClr val="windowText" lastClr="000000"/>
                          </a:solidFill>
                          <a:effectLst/>
                        </a:rPr>
                        <a:t>,000</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54726024"/>
                  </a:ext>
                </a:extLst>
              </a:tr>
              <a:tr h="69850">
                <a:tc vMerge="1">
                  <a:txBody>
                    <a:bodyPr/>
                    <a:lstStyle/>
                    <a:p>
                      <a:endParaRPr lang="es-EC"/>
                    </a:p>
                  </a:txBody>
                  <a:tcPr/>
                </a:tc>
                <a:tc vMerge="1">
                  <a:txBody>
                    <a:bodyPr/>
                    <a:lstStyle/>
                    <a:p>
                      <a:endParaRPr lang="es-EC"/>
                    </a:p>
                  </a:txBody>
                  <a:tcPr/>
                </a:tc>
                <a:tc>
                  <a:txBody>
                    <a:bodyPr/>
                    <a:lstStyle/>
                    <a:p>
                      <a:pPr marL="38100" marR="38100">
                        <a:lnSpc>
                          <a:spcPts val="1600"/>
                        </a:lnSpc>
                        <a:spcAft>
                          <a:spcPts val="0"/>
                        </a:spcAft>
                      </a:pPr>
                      <a:r>
                        <a:rPr lang="es-EC" sz="1200">
                          <a:solidFill>
                            <a:sysClr val="windowText" lastClr="000000"/>
                          </a:solidFill>
                          <a:effectLst/>
                        </a:rPr>
                        <a:t>N</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dirty="0">
                          <a:solidFill>
                            <a:sysClr val="windowText" lastClr="000000"/>
                          </a:solidFill>
                          <a:effectLst/>
                        </a:rPr>
                        <a:t>356</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647269017"/>
                  </a:ext>
                </a:extLst>
              </a:tr>
            </a:tbl>
          </a:graphicData>
        </a:graphic>
      </p:graphicFrame>
      <p:graphicFrame>
        <p:nvGraphicFramePr>
          <p:cNvPr id="3" name="Tabla 2">
            <a:extLst>
              <a:ext uri="{FF2B5EF4-FFF2-40B4-BE49-F238E27FC236}">
                <a16:creationId xmlns:a16="http://schemas.microsoft.com/office/drawing/2014/main" id="{45DA2922-CB5F-4E50-A4D0-46930A43238E}"/>
              </a:ext>
            </a:extLst>
          </p:cNvPr>
          <p:cNvGraphicFramePr>
            <a:graphicFrameLocks noGrp="1"/>
          </p:cNvGraphicFramePr>
          <p:nvPr>
            <p:extLst>
              <p:ext uri="{D42A27DB-BD31-4B8C-83A1-F6EECF244321}">
                <p14:modId xmlns:p14="http://schemas.microsoft.com/office/powerpoint/2010/main" val="183021882"/>
              </p:ext>
            </p:extLst>
          </p:nvPr>
        </p:nvGraphicFramePr>
        <p:xfrm>
          <a:off x="1870510" y="4465277"/>
          <a:ext cx="4777134" cy="1177036"/>
        </p:xfrm>
        <a:graphic>
          <a:graphicData uri="http://schemas.openxmlformats.org/drawingml/2006/table">
            <a:tbl>
              <a:tblPr>
                <a:tableStyleId>{5DA37D80-6434-44D0-A028-1B22A696006F}</a:tableStyleId>
              </a:tblPr>
              <a:tblGrid>
                <a:gridCol w="1319658">
                  <a:extLst>
                    <a:ext uri="{9D8B030D-6E8A-4147-A177-3AD203B41FA5}">
                      <a16:colId xmlns:a16="http://schemas.microsoft.com/office/drawing/2014/main" val="3210098429"/>
                    </a:ext>
                  </a:extLst>
                </a:gridCol>
                <a:gridCol w="1120797">
                  <a:extLst>
                    <a:ext uri="{9D8B030D-6E8A-4147-A177-3AD203B41FA5}">
                      <a16:colId xmlns:a16="http://schemas.microsoft.com/office/drawing/2014/main" val="1101898643"/>
                    </a:ext>
                  </a:extLst>
                </a:gridCol>
                <a:gridCol w="1319658">
                  <a:extLst>
                    <a:ext uri="{9D8B030D-6E8A-4147-A177-3AD203B41FA5}">
                      <a16:colId xmlns:a16="http://schemas.microsoft.com/office/drawing/2014/main" val="3425678464"/>
                    </a:ext>
                  </a:extLst>
                </a:gridCol>
                <a:gridCol w="1017021">
                  <a:extLst>
                    <a:ext uri="{9D8B030D-6E8A-4147-A177-3AD203B41FA5}">
                      <a16:colId xmlns:a16="http://schemas.microsoft.com/office/drawing/2014/main" val="1981232062"/>
                    </a:ext>
                  </a:extLst>
                </a:gridCol>
              </a:tblGrid>
              <a:tr h="0">
                <a:tc gridSpan="3">
                  <a:txBody>
                    <a:bodyPr/>
                    <a:lstStyle/>
                    <a:p>
                      <a:pPr>
                        <a:lnSpc>
                          <a:spcPct val="107000"/>
                        </a:lnSpc>
                        <a:spcAft>
                          <a:spcPts val="0"/>
                        </a:spcAft>
                      </a:pPr>
                      <a:r>
                        <a:rPr lang="es-EC" sz="1200" dirty="0">
                          <a:solidFill>
                            <a:sysClr val="windowText" lastClr="000000"/>
                          </a:solidFill>
                          <a:effectLst/>
                        </a:rPr>
                        <a:t> </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hMerge="1">
                  <a:txBody>
                    <a:bodyPr/>
                    <a:lstStyle/>
                    <a:p>
                      <a:endParaRPr lang="es-EC"/>
                    </a:p>
                  </a:txBody>
                  <a:tcPr/>
                </a:tc>
                <a:tc>
                  <a:txBody>
                    <a:bodyPr/>
                    <a:lstStyle/>
                    <a:p>
                      <a:pPr marL="38100" marR="38100" algn="ctr">
                        <a:lnSpc>
                          <a:spcPts val="1600"/>
                        </a:lnSpc>
                        <a:spcAft>
                          <a:spcPts val="0"/>
                        </a:spcAft>
                      </a:pPr>
                      <a:r>
                        <a:rPr lang="es-EC" sz="1200">
                          <a:solidFill>
                            <a:sysClr val="windowText" lastClr="000000"/>
                          </a:solidFill>
                          <a:effectLst/>
                        </a:rPr>
                        <a:t>Cohesión grupal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334057025"/>
                  </a:ext>
                </a:extLst>
              </a:tr>
              <a:tr h="0">
                <a:tc rowSpan="3">
                  <a:txBody>
                    <a:bodyPr/>
                    <a:lstStyle/>
                    <a:p>
                      <a:pPr marL="38100" marR="38100">
                        <a:lnSpc>
                          <a:spcPts val="1600"/>
                        </a:lnSpc>
                        <a:spcAft>
                          <a:spcPts val="0"/>
                        </a:spcAft>
                      </a:pPr>
                      <a:r>
                        <a:rPr lang="es-EC" sz="1200">
                          <a:solidFill>
                            <a:sysClr val="windowText" lastClr="000000"/>
                          </a:solidFill>
                          <a:effectLst/>
                        </a:rPr>
                        <a:t>Rho de Spearman</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3">
                  <a:txBody>
                    <a:bodyPr/>
                    <a:lstStyle/>
                    <a:p>
                      <a:pPr marL="38100" marR="38100">
                        <a:lnSpc>
                          <a:spcPts val="1600"/>
                        </a:lnSpc>
                        <a:spcAft>
                          <a:spcPts val="0"/>
                        </a:spcAft>
                      </a:pPr>
                      <a:r>
                        <a:rPr lang="es-EC" sz="1200" dirty="0">
                          <a:solidFill>
                            <a:sysClr val="windowText" lastClr="000000"/>
                          </a:solidFill>
                          <a:effectLst/>
                        </a:rPr>
                        <a:t>Liderazgo transformacional</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nSpc>
                          <a:spcPts val="1600"/>
                        </a:lnSpc>
                        <a:spcAft>
                          <a:spcPts val="0"/>
                        </a:spcAft>
                      </a:pPr>
                      <a:r>
                        <a:rPr lang="es-EC" sz="1200">
                          <a:solidFill>
                            <a:sysClr val="windowText" lastClr="000000"/>
                          </a:solidFill>
                          <a:effectLst/>
                        </a:rPr>
                        <a:t>Coeficiente de correlación</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dirty="0">
                          <a:solidFill>
                            <a:sysClr val="windowText" lastClr="000000"/>
                          </a:solidFill>
                          <a:effectLst/>
                        </a:rPr>
                        <a:t>,341</a:t>
                      </a:r>
                      <a:r>
                        <a:rPr lang="es-EC" sz="1200" baseline="30000" dirty="0">
                          <a:solidFill>
                            <a:sysClr val="windowText" lastClr="000000"/>
                          </a:solidFill>
                          <a:effectLst/>
                        </a:rPr>
                        <a:t>**</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92601493"/>
                  </a:ext>
                </a:extLst>
              </a:tr>
              <a:tr h="0">
                <a:tc vMerge="1">
                  <a:txBody>
                    <a:bodyPr/>
                    <a:lstStyle/>
                    <a:p>
                      <a:endParaRPr lang="es-EC"/>
                    </a:p>
                  </a:txBody>
                  <a:tcPr/>
                </a:tc>
                <a:tc vMerge="1">
                  <a:txBody>
                    <a:bodyPr/>
                    <a:lstStyle/>
                    <a:p>
                      <a:endParaRPr lang="es-EC"/>
                    </a:p>
                  </a:txBody>
                  <a:tcPr/>
                </a:tc>
                <a:tc>
                  <a:txBody>
                    <a:bodyPr/>
                    <a:lstStyle/>
                    <a:p>
                      <a:pPr marL="38100" marR="38100">
                        <a:lnSpc>
                          <a:spcPts val="1600"/>
                        </a:lnSpc>
                        <a:spcAft>
                          <a:spcPts val="0"/>
                        </a:spcAft>
                      </a:pPr>
                      <a:r>
                        <a:rPr lang="es-EC" sz="1200">
                          <a:solidFill>
                            <a:sysClr val="windowText" lastClr="000000"/>
                          </a:solidFill>
                          <a:effectLst/>
                        </a:rPr>
                        <a:t>Sig. (bilateral)</a:t>
                      </a:r>
                      <a:endParaRPr lang="es-EC" sz="110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dirty="0">
                          <a:solidFill>
                            <a:sysClr val="windowText" lastClr="000000"/>
                          </a:solidFill>
                          <a:effectLst/>
                        </a:rPr>
                        <a:t>,000</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08978267"/>
                  </a:ext>
                </a:extLst>
              </a:tr>
              <a:tr h="0">
                <a:tc vMerge="1">
                  <a:txBody>
                    <a:bodyPr/>
                    <a:lstStyle/>
                    <a:p>
                      <a:endParaRPr lang="es-EC"/>
                    </a:p>
                  </a:txBody>
                  <a:tcPr/>
                </a:tc>
                <a:tc vMerge="1">
                  <a:txBody>
                    <a:bodyPr/>
                    <a:lstStyle/>
                    <a:p>
                      <a:endParaRPr lang="es-EC"/>
                    </a:p>
                  </a:txBody>
                  <a:tcPr/>
                </a:tc>
                <a:tc>
                  <a:txBody>
                    <a:bodyPr/>
                    <a:lstStyle/>
                    <a:p>
                      <a:pPr marL="38100" marR="38100">
                        <a:lnSpc>
                          <a:spcPts val="1600"/>
                        </a:lnSpc>
                        <a:spcAft>
                          <a:spcPts val="0"/>
                        </a:spcAft>
                      </a:pPr>
                      <a:r>
                        <a:rPr lang="es-EC" sz="1200" dirty="0">
                          <a:solidFill>
                            <a:sysClr val="windowText" lastClr="000000"/>
                          </a:solidFill>
                          <a:effectLst/>
                        </a:rPr>
                        <a:t>N</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dirty="0">
                          <a:solidFill>
                            <a:sysClr val="windowText" lastClr="000000"/>
                          </a:solidFill>
                          <a:effectLst/>
                        </a:rPr>
                        <a:t>356</a:t>
                      </a:r>
                      <a:endParaRPr lang="es-EC" sz="11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48194290"/>
                  </a:ext>
                </a:extLst>
              </a:tr>
            </a:tbl>
          </a:graphicData>
        </a:graphic>
      </p:graphicFrame>
      <p:sp>
        <p:nvSpPr>
          <p:cNvPr id="4" name="Rectángulo 3">
            <a:extLst>
              <a:ext uri="{FF2B5EF4-FFF2-40B4-BE49-F238E27FC236}">
                <a16:creationId xmlns:a16="http://schemas.microsoft.com/office/drawing/2014/main" id="{14564926-DE5F-49E1-9F8A-187933A49CAF}"/>
              </a:ext>
            </a:extLst>
          </p:cNvPr>
          <p:cNvSpPr/>
          <p:nvPr/>
        </p:nvSpPr>
        <p:spPr>
          <a:xfrm>
            <a:off x="1259632" y="598879"/>
            <a:ext cx="7056784" cy="923330"/>
          </a:xfrm>
          <a:prstGeom prst="rect">
            <a:avLst/>
          </a:prstGeom>
        </p:spPr>
        <p:txBody>
          <a:bodyPr wrap="square">
            <a:spAutoFit/>
          </a:bodyPr>
          <a:lstStyle/>
          <a:p>
            <a:pPr marL="342900" lvl="0" indent="-342900" algn="just">
              <a:spcAft>
                <a:spcPts val="800"/>
              </a:spcAft>
              <a:buFont typeface="+mj-lt"/>
              <a:buAutoNum type="romanLcPeriod"/>
            </a:pPr>
            <a:r>
              <a:rPr lang="es-EC" dirty="0">
                <a:solidFill>
                  <a:schemeClr val="tx1">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Existe asociación entre el liderazgo transformacional con la identificación y cohesión grupal del personal de las empresas grandes comercializadoras de electrodomésticos del cantón Quito</a:t>
            </a:r>
            <a:endParaRPr lang="es-EC" dirty="0">
              <a:solidFill>
                <a:schemeClr val="tx1">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Elipse 8">
            <a:extLst>
              <a:ext uri="{FF2B5EF4-FFF2-40B4-BE49-F238E27FC236}">
                <a16:creationId xmlns:a16="http://schemas.microsoft.com/office/drawing/2014/main" id="{94F3D55F-BDE1-4D43-8439-FE8A675FB53B}"/>
              </a:ext>
            </a:extLst>
          </p:cNvPr>
          <p:cNvSpPr/>
          <p:nvPr/>
        </p:nvSpPr>
        <p:spPr>
          <a:xfrm>
            <a:off x="5436096" y="2411324"/>
            <a:ext cx="574390" cy="2716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 name="Picture 2" descr="Resultado de imagen para 2 png">
            <a:extLst>
              <a:ext uri="{FF2B5EF4-FFF2-40B4-BE49-F238E27FC236}">
                <a16:creationId xmlns:a16="http://schemas.microsoft.com/office/drawing/2014/main" id="{9F3A62C3-6C4D-48A6-A823-5CF8B274454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7788" y="598879"/>
            <a:ext cx="603687" cy="60368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a:extLst>
              <a:ext uri="{FF2B5EF4-FFF2-40B4-BE49-F238E27FC236}">
                <a16:creationId xmlns:a16="http://schemas.microsoft.com/office/drawing/2014/main" id="{D8D30151-EF6E-4222-8F1E-980C3C1FB7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Elipse 12">
            <a:extLst>
              <a:ext uri="{FF2B5EF4-FFF2-40B4-BE49-F238E27FC236}">
                <a16:creationId xmlns:a16="http://schemas.microsoft.com/office/drawing/2014/main" id="{DD9B1D6E-1155-48F3-838E-11FB2592311E}"/>
              </a:ext>
            </a:extLst>
          </p:cNvPr>
          <p:cNvSpPr/>
          <p:nvPr/>
        </p:nvSpPr>
        <p:spPr>
          <a:xfrm>
            <a:off x="5849456" y="4824319"/>
            <a:ext cx="574390" cy="271680"/>
          </a:xfrm>
          <a:prstGeom prst="ellipse">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Picture 2" descr="Resultado de imagen para POR LO TANTO png">
            <a:extLst>
              <a:ext uri="{FF2B5EF4-FFF2-40B4-BE49-F238E27FC236}">
                <a16:creationId xmlns:a16="http://schemas.microsoft.com/office/drawing/2014/main" id="{9532FADD-68BF-4E42-AD90-8FE3F820785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0510" y="3429000"/>
            <a:ext cx="285639" cy="285639"/>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a16="http://schemas.microsoft.com/office/drawing/2014/main" id="{8ED60971-7385-4065-BC70-790165962E47}"/>
              </a:ext>
            </a:extLst>
          </p:cNvPr>
          <p:cNvSpPr txBox="1"/>
          <p:nvPr/>
        </p:nvSpPr>
        <p:spPr>
          <a:xfrm>
            <a:off x="2328565" y="3415686"/>
            <a:ext cx="4584877" cy="707886"/>
          </a:xfrm>
          <a:prstGeom prst="rect">
            <a:avLst/>
          </a:prstGeom>
          <a:noFill/>
        </p:spPr>
        <p:txBody>
          <a:bodyPr wrap="square" rtlCol="0">
            <a:spAutoFit/>
          </a:bodyPr>
          <a:lstStyle/>
          <a:p>
            <a:r>
              <a:rPr lang="es-ES_tradnl" dirty="0">
                <a:solidFill>
                  <a:srgbClr val="002060"/>
                </a:solidFill>
              </a:rPr>
              <a:t> </a:t>
            </a:r>
            <a:r>
              <a:rPr lang="es-ES_tradnl" sz="2000" dirty="0">
                <a:solidFill>
                  <a:srgbClr val="002060"/>
                </a:solidFill>
              </a:rPr>
              <a:t>rho = 0,581 -&gt; correlación POSITIVA moderada</a:t>
            </a:r>
            <a:endParaRPr lang="es-ES" dirty="0">
              <a:solidFill>
                <a:srgbClr val="002060"/>
              </a:solidFill>
            </a:endParaRPr>
          </a:p>
        </p:txBody>
      </p:sp>
      <p:sp>
        <p:nvSpPr>
          <p:cNvPr id="5" name="Rectángulo 4">
            <a:extLst>
              <a:ext uri="{FF2B5EF4-FFF2-40B4-BE49-F238E27FC236}">
                <a16:creationId xmlns:a16="http://schemas.microsoft.com/office/drawing/2014/main" id="{71CA2ED4-67F7-4C07-AB30-FEA49F0DF973}"/>
              </a:ext>
            </a:extLst>
          </p:cNvPr>
          <p:cNvSpPr/>
          <p:nvPr/>
        </p:nvSpPr>
        <p:spPr>
          <a:xfrm>
            <a:off x="2501019" y="6117143"/>
            <a:ext cx="4432688" cy="400110"/>
          </a:xfrm>
          <a:prstGeom prst="rect">
            <a:avLst/>
          </a:prstGeom>
        </p:spPr>
        <p:txBody>
          <a:bodyPr wrap="none">
            <a:spAutoFit/>
          </a:bodyPr>
          <a:lstStyle/>
          <a:p>
            <a:r>
              <a:rPr lang="es-ES_tradnl" sz="2000" dirty="0">
                <a:solidFill>
                  <a:srgbClr val="002060"/>
                </a:solidFill>
              </a:rPr>
              <a:t> rho = 0,341 -&gt; correlación POSITIVA baja</a:t>
            </a:r>
            <a:endParaRPr lang="es-ES" sz="2000" dirty="0">
              <a:solidFill>
                <a:srgbClr val="002060"/>
              </a:solidFill>
            </a:endParaRPr>
          </a:p>
        </p:txBody>
      </p:sp>
      <p:pic>
        <p:nvPicPr>
          <p:cNvPr id="16" name="Picture 2" descr="Resultado de imagen para POR LO TANTO png">
            <a:extLst>
              <a:ext uri="{FF2B5EF4-FFF2-40B4-BE49-F238E27FC236}">
                <a16:creationId xmlns:a16="http://schemas.microsoft.com/office/drawing/2014/main" id="{DBBA948F-1BCB-4AE5-997C-D14733C3BBF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13329" y="6104201"/>
            <a:ext cx="285639" cy="285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215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E8E3E2E-07EA-4819-AFD4-DAF98D665E3F}"/>
              </a:ext>
            </a:extLst>
          </p:cNvPr>
          <p:cNvSpPr/>
          <p:nvPr/>
        </p:nvSpPr>
        <p:spPr>
          <a:xfrm>
            <a:off x="1475656" y="548680"/>
            <a:ext cx="6462464" cy="1200329"/>
          </a:xfrm>
          <a:prstGeom prst="rect">
            <a:avLst/>
          </a:prstGeom>
        </p:spPr>
        <p:txBody>
          <a:bodyPr wrap="square">
            <a:spAutoFit/>
          </a:bodyPr>
          <a:lstStyle/>
          <a:p>
            <a:pPr marL="342900" lvl="0" indent="-342900" algn="just">
              <a:spcAft>
                <a:spcPts val="800"/>
              </a:spcAft>
              <a:buFont typeface="+mj-lt"/>
              <a:buAutoNum type="romanLcPeriod"/>
            </a:pPr>
            <a:r>
              <a:rPr lang="es-EC" dirty="0">
                <a:solidFill>
                  <a:schemeClr val="tx1">
                    <a:lumMod val="25000"/>
                  </a:schemeClr>
                </a:solidFill>
                <a:latin typeface="Times New Roman" panose="02020603050405020304" pitchFamily="18" charset="0"/>
                <a:ea typeface="Times New Roman" panose="02020603050405020304" pitchFamily="18" charset="0"/>
                <a:cs typeface="Times New Roman" panose="02020603050405020304" pitchFamily="18" charset="0"/>
              </a:rPr>
              <a:t>Existe asociación de la potencia grupal con la identificación y cohesión grupal del personal de las empresas grandes comercializadoras de electrodomésticos del cantón Quito mediante un análisis estadístico.</a:t>
            </a:r>
            <a:endParaRPr lang="es-EC" sz="1600" dirty="0">
              <a:solidFill>
                <a:schemeClr val="tx1">
                  <a:lumMod val="2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descr="Resultado de imagen para 3 png">
            <a:extLst>
              <a:ext uri="{FF2B5EF4-FFF2-40B4-BE49-F238E27FC236}">
                <a16:creationId xmlns:a16="http://schemas.microsoft.com/office/drawing/2014/main" id="{78441D28-ADB8-4CBB-97F4-74C21B76B39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8508" y="548680"/>
            <a:ext cx="562154" cy="56215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a 3">
            <a:extLst>
              <a:ext uri="{FF2B5EF4-FFF2-40B4-BE49-F238E27FC236}">
                <a16:creationId xmlns:a16="http://schemas.microsoft.com/office/drawing/2014/main" id="{B0806CF5-840D-4364-838E-E0FC5565D747}"/>
              </a:ext>
            </a:extLst>
          </p:cNvPr>
          <p:cNvGraphicFramePr>
            <a:graphicFrameLocks noGrp="1"/>
          </p:cNvGraphicFramePr>
          <p:nvPr>
            <p:extLst>
              <p:ext uri="{D42A27DB-BD31-4B8C-83A1-F6EECF244321}">
                <p14:modId xmlns:p14="http://schemas.microsoft.com/office/powerpoint/2010/main" val="2580904313"/>
              </p:ext>
            </p:extLst>
          </p:nvPr>
        </p:nvGraphicFramePr>
        <p:xfrm>
          <a:off x="1907704" y="2221992"/>
          <a:ext cx="4968552" cy="1207008"/>
        </p:xfrm>
        <a:graphic>
          <a:graphicData uri="http://schemas.openxmlformats.org/drawingml/2006/table">
            <a:tbl>
              <a:tblPr>
                <a:tableStyleId>{5DA37D80-6434-44D0-A028-1B22A696006F}</a:tableStyleId>
              </a:tblPr>
              <a:tblGrid>
                <a:gridCol w="1212018">
                  <a:extLst>
                    <a:ext uri="{9D8B030D-6E8A-4147-A177-3AD203B41FA5}">
                      <a16:colId xmlns:a16="http://schemas.microsoft.com/office/drawing/2014/main" val="3782157998"/>
                    </a:ext>
                  </a:extLst>
                </a:gridCol>
                <a:gridCol w="1142978">
                  <a:extLst>
                    <a:ext uri="{9D8B030D-6E8A-4147-A177-3AD203B41FA5}">
                      <a16:colId xmlns:a16="http://schemas.microsoft.com/office/drawing/2014/main" val="980642759"/>
                    </a:ext>
                  </a:extLst>
                </a:gridCol>
                <a:gridCol w="1349060">
                  <a:extLst>
                    <a:ext uri="{9D8B030D-6E8A-4147-A177-3AD203B41FA5}">
                      <a16:colId xmlns:a16="http://schemas.microsoft.com/office/drawing/2014/main" val="684274485"/>
                    </a:ext>
                  </a:extLst>
                </a:gridCol>
                <a:gridCol w="1264496">
                  <a:extLst>
                    <a:ext uri="{9D8B030D-6E8A-4147-A177-3AD203B41FA5}">
                      <a16:colId xmlns:a16="http://schemas.microsoft.com/office/drawing/2014/main" val="1112207049"/>
                    </a:ext>
                  </a:extLst>
                </a:gridCol>
              </a:tblGrid>
              <a:tr h="417195">
                <a:tc gridSpan="3">
                  <a:txBody>
                    <a:bodyPr/>
                    <a:lstStyle/>
                    <a:p>
                      <a:pPr>
                        <a:lnSpc>
                          <a:spcPct val="107000"/>
                        </a:lnSpc>
                        <a:spcAft>
                          <a:spcPts val="0"/>
                        </a:spcAft>
                      </a:pPr>
                      <a:r>
                        <a:rPr lang="es-EC" sz="1200" dirty="0">
                          <a:solidFill>
                            <a:schemeClr val="tx2"/>
                          </a:solidFill>
                          <a:effectLst/>
                        </a:rPr>
                        <a:t> </a:t>
                      </a:r>
                      <a:endParaRPr lang="es-EC"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hMerge="1">
                  <a:txBody>
                    <a:bodyPr/>
                    <a:lstStyle/>
                    <a:p>
                      <a:endParaRPr lang="es-EC"/>
                    </a:p>
                  </a:txBody>
                  <a:tcPr/>
                </a:tc>
                <a:tc>
                  <a:txBody>
                    <a:bodyPr/>
                    <a:lstStyle/>
                    <a:p>
                      <a:pPr marL="38100" marR="38100" algn="ctr">
                        <a:lnSpc>
                          <a:spcPts val="1600"/>
                        </a:lnSpc>
                        <a:spcAft>
                          <a:spcPts val="0"/>
                        </a:spcAft>
                      </a:pPr>
                      <a:r>
                        <a:rPr lang="es-EC" sz="1200">
                          <a:solidFill>
                            <a:schemeClr val="tx2"/>
                          </a:solidFill>
                          <a:effectLst/>
                        </a:rPr>
                        <a:t>Identificación grupal</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2249178378"/>
                  </a:ext>
                </a:extLst>
              </a:tr>
              <a:tr h="404495">
                <a:tc rowSpan="3">
                  <a:txBody>
                    <a:bodyPr/>
                    <a:lstStyle/>
                    <a:p>
                      <a:pPr marL="38100" marR="38100">
                        <a:lnSpc>
                          <a:spcPts val="1600"/>
                        </a:lnSpc>
                        <a:spcAft>
                          <a:spcPts val="0"/>
                        </a:spcAft>
                      </a:pPr>
                      <a:r>
                        <a:rPr lang="es-EC" sz="1200">
                          <a:solidFill>
                            <a:schemeClr val="tx2"/>
                          </a:solidFill>
                          <a:effectLst/>
                        </a:rPr>
                        <a:t>Rho de Spearman</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3">
                  <a:txBody>
                    <a:bodyPr/>
                    <a:lstStyle/>
                    <a:p>
                      <a:pPr marL="38100" marR="38100">
                        <a:lnSpc>
                          <a:spcPts val="1600"/>
                        </a:lnSpc>
                        <a:spcAft>
                          <a:spcPts val="0"/>
                        </a:spcAft>
                      </a:pPr>
                      <a:r>
                        <a:rPr lang="es-EC" sz="1200">
                          <a:solidFill>
                            <a:schemeClr val="tx2"/>
                          </a:solidFill>
                          <a:effectLst/>
                        </a:rPr>
                        <a:t>Potencia grupal</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nSpc>
                          <a:spcPts val="1600"/>
                        </a:lnSpc>
                        <a:spcAft>
                          <a:spcPts val="0"/>
                        </a:spcAft>
                      </a:pPr>
                      <a:r>
                        <a:rPr lang="es-EC" sz="1200">
                          <a:solidFill>
                            <a:schemeClr val="tx2"/>
                          </a:solidFill>
                          <a:effectLst/>
                        </a:rPr>
                        <a:t>Coeficiente de correlación</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a:solidFill>
                            <a:schemeClr val="tx2"/>
                          </a:solidFill>
                          <a:effectLst/>
                        </a:rPr>
                        <a:t>,569</a:t>
                      </a:r>
                      <a:r>
                        <a:rPr lang="es-EC" sz="1200" baseline="30000">
                          <a:solidFill>
                            <a:schemeClr val="tx2"/>
                          </a:solidFill>
                          <a:effectLst/>
                        </a:rPr>
                        <a:t>**</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21699267"/>
                  </a:ext>
                </a:extLst>
              </a:tr>
              <a:tr h="94615">
                <a:tc vMerge="1">
                  <a:txBody>
                    <a:bodyPr/>
                    <a:lstStyle/>
                    <a:p>
                      <a:endParaRPr lang="es-EC"/>
                    </a:p>
                  </a:txBody>
                  <a:tcPr/>
                </a:tc>
                <a:tc vMerge="1">
                  <a:txBody>
                    <a:bodyPr/>
                    <a:lstStyle/>
                    <a:p>
                      <a:endParaRPr lang="es-EC"/>
                    </a:p>
                  </a:txBody>
                  <a:tcPr/>
                </a:tc>
                <a:tc>
                  <a:txBody>
                    <a:bodyPr/>
                    <a:lstStyle/>
                    <a:p>
                      <a:pPr marL="38100" marR="38100">
                        <a:lnSpc>
                          <a:spcPts val="1600"/>
                        </a:lnSpc>
                        <a:spcAft>
                          <a:spcPts val="0"/>
                        </a:spcAft>
                      </a:pPr>
                      <a:r>
                        <a:rPr lang="es-EC" sz="1200">
                          <a:solidFill>
                            <a:schemeClr val="tx2"/>
                          </a:solidFill>
                          <a:effectLst/>
                        </a:rPr>
                        <a:t>Sig. (bilateral)</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a:solidFill>
                            <a:schemeClr val="tx2"/>
                          </a:solidFill>
                          <a:effectLst/>
                        </a:rPr>
                        <a:t>,000</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81385670"/>
                  </a:ext>
                </a:extLst>
              </a:tr>
              <a:tr h="94615">
                <a:tc vMerge="1">
                  <a:txBody>
                    <a:bodyPr/>
                    <a:lstStyle/>
                    <a:p>
                      <a:endParaRPr lang="es-EC"/>
                    </a:p>
                  </a:txBody>
                  <a:tcPr/>
                </a:tc>
                <a:tc vMerge="1">
                  <a:txBody>
                    <a:bodyPr/>
                    <a:lstStyle/>
                    <a:p>
                      <a:endParaRPr lang="es-EC"/>
                    </a:p>
                  </a:txBody>
                  <a:tcPr/>
                </a:tc>
                <a:tc>
                  <a:txBody>
                    <a:bodyPr/>
                    <a:lstStyle/>
                    <a:p>
                      <a:pPr marL="38100" marR="38100">
                        <a:lnSpc>
                          <a:spcPts val="1600"/>
                        </a:lnSpc>
                        <a:spcAft>
                          <a:spcPts val="0"/>
                        </a:spcAft>
                      </a:pPr>
                      <a:r>
                        <a:rPr lang="es-EC" sz="1200">
                          <a:solidFill>
                            <a:schemeClr val="tx2"/>
                          </a:solidFill>
                          <a:effectLst/>
                        </a:rPr>
                        <a:t>N</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dirty="0">
                          <a:solidFill>
                            <a:schemeClr val="tx2"/>
                          </a:solidFill>
                          <a:effectLst/>
                        </a:rPr>
                        <a:t>356</a:t>
                      </a:r>
                      <a:endParaRPr lang="es-EC"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582241109"/>
                  </a:ext>
                </a:extLst>
              </a:tr>
            </a:tbl>
          </a:graphicData>
        </a:graphic>
      </p:graphicFrame>
      <p:graphicFrame>
        <p:nvGraphicFramePr>
          <p:cNvPr id="5" name="Tabla 4">
            <a:extLst>
              <a:ext uri="{FF2B5EF4-FFF2-40B4-BE49-F238E27FC236}">
                <a16:creationId xmlns:a16="http://schemas.microsoft.com/office/drawing/2014/main" id="{EB0F4203-26FB-49E9-819E-DEC08A8FAB40}"/>
              </a:ext>
            </a:extLst>
          </p:cNvPr>
          <p:cNvGraphicFramePr>
            <a:graphicFrameLocks noGrp="1"/>
          </p:cNvGraphicFramePr>
          <p:nvPr>
            <p:extLst>
              <p:ext uri="{D42A27DB-BD31-4B8C-83A1-F6EECF244321}">
                <p14:modId xmlns:p14="http://schemas.microsoft.com/office/powerpoint/2010/main" val="2000512530"/>
              </p:ext>
            </p:extLst>
          </p:nvPr>
        </p:nvGraphicFramePr>
        <p:xfrm>
          <a:off x="1907704" y="4505122"/>
          <a:ext cx="4464496" cy="1177036"/>
        </p:xfrm>
        <a:graphic>
          <a:graphicData uri="http://schemas.openxmlformats.org/drawingml/2006/table">
            <a:tbl>
              <a:tblPr>
                <a:tableStyleId>{5DA37D80-6434-44D0-A028-1B22A696006F}</a:tableStyleId>
              </a:tblPr>
              <a:tblGrid>
                <a:gridCol w="1224136">
                  <a:extLst>
                    <a:ext uri="{9D8B030D-6E8A-4147-A177-3AD203B41FA5}">
                      <a16:colId xmlns:a16="http://schemas.microsoft.com/office/drawing/2014/main" val="534532408"/>
                    </a:ext>
                  </a:extLst>
                </a:gridCol>
                <a:gridCol w="1020400">
                  <a:extLst>
                    <a:ext uri="{9D8B030D-6E8A-4147-A177-3AD203B41FA5}">
                      <a16:colId xmlns:a16="http://schemas.microsoft.com/office/drawing/2014/main" val="2807638449"/>
                    </a:ext>
                  </a:extLst>
                </a:gridCol>
                <a:gridCol w="1387398">
                  <a:extLst>
                    <a:ext uri="{9D8B030D-6E8A-4147-A177-3AD203B41FA5}">
                      <a16:colId xmlns:a16="http://schemas.microsoft.com/office/drawing/2014/main" val="2701712936"/>
                    </a:ext>
                  </a:extLst>
                </a:gridCol>
                <a:gridCol w="832562">
                  <a:extLst>
                    <a:ext uri="{9D8B030D-6E8A-4147-A177-3AD203B41FA5}">
                      <a16:colId xmlns:a16="http://schemas.microsoft.com/office/drawing/2014/main" val="3859028696"/>
                    </a:ext>
                  </a:extLst>
                </a:gridCol>
              </a:tblGrid>
              <a:tr h="208280">
                <a:tc gridSpan="3">
                  <a:txBody>
                    <a:bodyPr/>
                    <a:lstStyle/>
                    <a:p>
                      <a:pPr>
                        <a:lnSpc>
                          <a:spcPct val="107000"/>
                        </a:lnSpc>
                        <a:spcAft>
                          <a:spcPts val="0"/>
                        </a:spcAft>
                      </a:pPr>
                      <a:r>
                        <a:rPr lang="es-EC" sz="1200" dirty="0">
                          <a:solidFill>
                            <a:schemeClr val="tx2"/>
                          </a:solidFill>
                          <a:effectLst/>
                        </a:rPr>
                        <a:t> </a:t>
                      </a:r>
                      <a:endParaRPr lang="es-EC"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hMerge="1">
                  <a:txBody>
                    <a:bodyPr/>
                    <a:lstStyle/>
                    <a:p>
                      <a:endParaRPr lang="es-EC"/>
                    </a:p>
                  </a:txBody>
                  <a:tcPr/>
                </a:tc>
                <a:tc hMerge="1">
                  <a:txBody>
                    <a:bodyPr/>
                    <a:lstStyle/>
                    <a:p>
                      <a:endParaRPr lang="es-EC"/>
                    </a:p>
                  </a:txBody>
                  <a:tcPr/>
                </a:tc>
                <a:tc>
                  <a:txBody>
                    <a:bodyPr/>
                    <a:lstStyle/>
                    <a:p>
                      <a:pPr marL="38100" marR="38100" algn="ctr">
                        <a:lnSpc>
                          <a:spcPts val="1600"/>
                        </a:lnSpc>
                        <a:spcAft>
                          <a:spcPts val="0"/>
                        </a:spcAft>
                      </a:pPr>
                      <a:r>
                        <a:rPr lang="es-EC" sz="1200">
                          <a:solidFill>
                            <a:schemeClr val="tx2"/>
                          </a:solidFill>
                          <a:effectLst/>
                        </a:rPr>
                        <a:t>Cohesión grupal</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extLst>
                  <a:ext uri="{0D108BD9-81ED-4DB2-BD59-A6C34878D82A}">
                    <a16:rowId xmlns:a16="http://schemas.microsoft.com/office/drawing/2014/main" val="1421048887"/>
                  </a:ext>
                </a:extLst>
              </a:tr>
              <a:tr h="221615">
                <a:tc rowSpan="3">
                  <a:txBody>
                    <a:bodyPr/>
                    <a:lstStyle/>
                    <a:p>
                      <a:pPr marL="38100" marR="38100">
                        <a:lnSpc>
                          <a:spcPts val="1600"/>
                        </a:lnSpc>
                        <a:spcAft>
                          <a:spcPts val="0"/>
                        </a:spcAft>
                      </a:pPr>
                      <a:r>
                        <a:rPr lang="es-EC" sz="1200" dirty="0">
                          <a:solidFill>
                            <a:schemeClr val="tx2"/>
                          </a:solidFill>
                          <a:effectLst/>
                        </a:rPr>
                        <a:t>Rho de Spearman</a:t>
                      </a:r>
                      <a:endParaRPr lang="es-EC"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rowSpan="3">
                  <a:txBody>
                    <a:bodyPr/>
                    <a:lstStyle/>
                    <a:p>
                      <a:pPr marL="38100" marR="38100">
                        <a:lnSpc>
                          <a:spcPts val="1600"/>
                        </a:lnSpc>
                        <a:spcAft>
                          <a:spcPts val="0"/>
                        </a:spcAft>
                      </a:pPr>
                      <a:r>
                        <a:rPr lang="es-EC" sz="1200" dirty="0">
                          <a:solidFill>
                            <a:schemeClr val="tx2"/>
                          </a:solidFill>
                          <a:effectLst/>
                        </a:rPr>
                        <a:t>Potencia grupal</a:t>
                      </a:r>
                      <a:endParaRPr lang="es-EC"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nSpc>
                          <a:spcPts val="1600"/>
                        </a:lnSpc>
                        <a:spcAft>
                          <a:spcPts val="0"/>
                        </a:spcAft>
                      </a:pPr>
                      <a:r>
                        <a:rPr lang="es-EC" sz="1200">
                          <a:solidFill>
                            <a:schemeClr val="tx2"/>
                          </a:solidFill>
                          <a:effectLst/>
                        </a:rPr>
                        <a:t>Coeficiente de correlación</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a:solidFill>
                            <a:schemeClr val="tx2"/>
                          </a:solidFill>
                          <a:effectLst/>
                        </a:rPr>
                        <a:t>,458</a:t>
                      </a:r>
                      <a:r>
                        <a:rPr lang="es-EC" sz="1200" baseline="30000">
                          <a:solidFill>
                            <a:schemeClr val="tx2"/>
                          </a:solidFill>
                          <a:effectLst/>
                        </a:rPr>
                        <a:t>**</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25562456"/>
                  </a:ext>
                </a:extLst>
              </a:tr>
              <a:tr h="100330">
                <a:tc vMerge="1">
                  <a:txBody>
                    <a:bodyPr/>
                    <a:lstStyle/>
                    <a:p>
                      <a:endParaRPr lang="es-EC"/>
                    </a:p>
                  </a:txBody>
                  <a:tcPr/>
                </a:tc>
                <a:tc vMerge="1">
                  <a:txBody>
                    <a:bodyPr/>
                    <a:lstStyle/>
                    <a:p>
                      <a:endParaRPr lang="es-EC"/>
                    </a:p>
                  </a:txBody>
                  <a:tcPr/>
                </a:tc>
                <a:tc>
                  <a:txBody>
                    <a:bodyPr/>
                    <a:lstStyle/>
                    <a:p>
                      <a:pPr marL="38100" marR="38100">
                        <a:lnSpc>
                          <a:spcPts val="1600"/>
                        </a:lnSpc>
                        <a:spcAft>
                          <a:spcPts val="0"/>
                        </a:spcAft>
                      </a:pPr>
                      <a:r>
                        <a:rPr lang="es-EC" sz="1200">
                          <a:solidFill>
                            <a:schemeClr val="tx2"/>
                          </a:solidFill>
                          <a:effectLst/>
                        </a:rPr>
                        <a:t>Sig. (bilateral)</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a:solidFill>
                            <a:schemeClr val="tx2"/>
                          </a:solidFill>
                          <a:effectLst/>
                        </a:rPr>
                        <a:t>,000</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89237340"/>
                  </a:ext>
                </a:extLst>
              </a:tr>
              <a:tr h="100330">
                <a:tc vMerge="1">
                  <a:txBody>
                    <a:bodyPr/>
                    <a:lstStyle/>
                    <a:p>
                      <a:endParaRPr lang="es-EC"/>
                    </a:p>
                  </a:txBody>
                  <a:tcPr/>
                </a:tc>
                <a:tc vMerge="1">
                  <a:txBody>
                    <a:bodyPr/>
                    <a:lstStyle/>
                    <a:p>
                      <a:endParaRPr lang="es-EC"/>
                    </a:p>
                  </a:txBody>
                  <a:tcPr/>
                </a:tc>
                <a:tc>
                  <a:txBody>
                    <a:bodyPr/>
                    <a:lstStyle/>
                    <a:p>
                      <a:pPr marL="38100" marR="38100">
                        <a:lnSpc>
                          <a:spcPts val="1600"/>
                        </a:lnSpc>
                        <a:spcAft>
                          <a:spcPts val="0"/>
                        </a:spcAft>
                      </a:pPr>
                      <a:r>
                        <a:rPr lang="es-EC" sz="1200">
                          <a:solidFill>
                            <a:schemeClr val="tx2"/>
                          </a:solidFill>
                          <a:effectLst/>
                        </a:rPr>
                        <a:t>N</a:t>
                      </a:r>
                      <a:endParaRPr lang="es-EC" sz="110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ctr">
                        <a:lnSpc>
                          <a:spcPts val="1600"/>
                        </a:lnSpc>
                        <a:spcAft>
                          <a:spcPts val="0"/>
                        </a:spcAft>
                      </a:pPr>
                      <a:r>
                        <a:rPr lang="es-EC" sz="1200" dirty="0">
                          <a:solidFill>
                            <a:schemeClr val="tx2"/>
                          </a:solidFill>
                          <a:effectLst/>
                        </a:rPr>
                        <a:t>356</a:t>
                      </a:r>
                      <a:endParaRPr lang="es-EC" sz="1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35666843"/>
                  </a:ext>
                </a:extLst>
              </a:tr>
            </a:tbl>
          </a:graphicData>
        </a:graphic>
      </p:graphicFrame>
      <p:sp>
        <p:nvSpPr>
          <p:cNvPr id="6" name="Elipse 5">
            <a:extLst>
              <a:ext uri="{FF2B5EF4-FFF2-40B4-BE49-F238E27FC236}">
                <a16:creationId xmlns:a16="http://schemas.microsoft.com/office/drawing/2014/main" id="{00017C5B-AD04-4602-BA17-C8519CD5000F}"/>
              </a:ext>
            </a:extLst>
          </p:cNvPr>
          <p:cNvSpPr/>
          <p:nvPr/>
        </p:nvSpPr>
        <p:spPr>
          <a:xfrm>
            <a:off x="5940152" y="2610088"/>
            <a:ext cx="574390" cy="2716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Elipse 6">
            <a:extLst>
              <a:ext uri="{FF2B5EF4-FFF2-40B4-BE49-F238E27FC236}">
                <a16:creationId xmlns:a16="http://schemas.microsoft.com/office/drawing/2014/main" id="{73407B47-9370-4CE7-AD59-9AC61CFFC418}"/>
              </a:ext>
            </a:extLst>
          </p:cNvPr>
          <p:cNvSpPr/>
          <p:nvPr/>
        </p:nvSpPr>
        <p:spPr>
          <a:xfrm>
            <a:off x="5629018" y="4864164"/>
            <a:ext cx="574390" cy="271680"/>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8" name="Picture 6">
            <a:extLst>
              <a:ext uri="{FF2B5EF4-FFF2-40B4-BE49-F238E27FC236}">
                <a16:creationId xmlns:a16="http://schemas.microsoft.com/office/drawing/2014/main" id="{38F0A553-9205-48D2-A276-BEC7DB66AE1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descr="Resultado de imagen para POR LO TANTO png">
            <a:extLst>
              <a:ext uri="{FF2B5EF4-FFF2-40B4-BE49-F238E27FC236}">
                <a16:creationId xmlns:a16="http://schemas.microsoft.com/office/drawing/2014/main" id="{1148A598-0EDC-4184-B516-EE7FD1FF1DE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7704" y="3616344"/>
            <a:ext cx="285639" cy="285639"/>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a16="http://schemas.microsoft.com/office/drawing/2014/main" id="{E5E559CA-9852-4D0F-A665-4F3ACEA41BD2}"/>
              </a:ext>
            </a:extLst>
          </p:cNvPr>
          <p:cNvSpPr txBox="1"/>
          <p:nvPr/>
        </p:nvSpPr>
        <p:spPr>
          <a:xfrm>
            <a:off x="2414449" y="3571819"/>
            <a:ext cx="4584877" cy="707886"/>
          </a:xfrm>
          <a:prstGeom prst="rect">
            <a:avLst/>
          </a:prstGeom>
          <a:noFill/>
        </p:spPr>
        <p:txBody>
          <a:bodyPr wrap="square" rtlCol="0">
            <a:spAutoFit/>
          </a:bodyPr>
          <a:lstStyle/>
          <a:p>
            <a:r>
              <a:rPr lang="es-ES_tradnl" dirty="0">
                <a:solidFill>
                  <a:srgbClr val="002060"/>
                </a:solidFill>
              </a:rPr>
              <a:t> </a:t>
            </a:r>
            <a:r>
              <a:rPr lang="es-ES_tradnl" sz="2000" dirty="0">
                <a:solidFill>
                  <a:srgbClr val="002060"/>
                </a:solidFill>
              </a:rPr>
              <a:t>rho = 0,569 -&gt; correlación POSITIVA moderada</a:t>
            </a:r>
            <a:endParaRPr lang="es-ES" dirty="0">
              <a:solidFill>
                <a:srgbClr val="002060"/>
              </a:solidFill>
            </a:endParaRPr>
          </a:p>
        </p:txBody>
      </p:sp>
      <p:pic>
        <p:nvPicPr>
          <p:cNvPr id="11" name="Picture 2" descr="Resultado de imagen para POR LO TANTO png">
            <a:extLst>
              <a:ext uri="{FF2B5EF4-FFF2-40B4-BE49-F238E27FC236}">
                <a16:creationId xmlns:a16="http://schemas.microsoft.com/office/drawing/2014/main" id="{3FAA1292-17F8-413A-BDF6-F91EA581675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33324" y="5968691"/>
            <a:ext cx="285639" cy="285639"/>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a:extLst>
              <a:ext uri="{FF2B5EF4-FFF2-40B4-BE49-F238E27FC236}">
                <a16:creationId xmlns:a16="http://schemas.microsoft.com/office/drawing/2014/main" id="{6129709D-9199-4C3E-BF32-131EA004A165}"/>
              </a:ext>
            </a:extLst>
          </p:cNvPr>
          <p:cNvSpPr txBox="1"/>
          <p:nvPr/>
        </p:nvSpPr>
        <p:spPr>
          <a:xfrm>
            <a:off x="2291379" y="5955377"/>
            <a:ext cx="4584877" cy="707886"/>
          </a:xfrm>
          <a:prstGeom prst="rect">
            <a:avLst/>
          </a:prstGeom>
          <a:noFill/>
        </p:spPr>
        <p:txBody>
          <a:bodyPr wrap="square" rtlCol="0">
            <a:spAutoFit/>
          </a:bodyPr>
          <a:lstStyle/>
          <a:p>
            <a:r>
              <a:rPr lang="es-ES_tradnl" dirty="0">
                <a:solidFill>
                  <a:srgbClr val="002060"/>
                </a:solidFill>
              </a:rPr>
              <a:t> </a:t>
            </a:r>
            <a:r>
              <a:rPr lang="es-ES_tradnl" sz="2000" dirty="0">
                <a:solidFill>
                  <a:srgbClr val="002060"/>
                </a:solidFill>
              </a:rPr>
              <a:t>rho = 0,458 -&gt; correlación POSITIVA moderada</a:t>
            </a:r>
            <a:endParaRPr lang="es-ES" dirty="0">
              <a:solidFill>
                <a:srgbClr val="002060"/>
              </a:solidFill>
            </a:endParaRPr>
          </a:p>
        </p:txBody>
      </p:sp>
    </p:spTree>
    <p:extLst>
      <p:ext uri="{BB962C8B-B14F-4D97-AF65-F5344CB8AC3E}">
        <p14:creationId xmlns:p14="http://schemas.microsoft.com/office/powerpoint/2010/main" val="3469822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24BE2791-E099-447E-BFD3-9FEA7F0D86A1}"/>
              </a:ext>
            </a:extLst>
          </p:cNvPr>
          <p:cNvSpPr txBox="1">
            <a:spLocks/>
          </p:cNvSpPr>
          <p:nvPr/>
        </p:nvSpPr>
        <p:spPr>
          <a:xfrm>
            <a:off x="1547664" y="304741"/>
            <a:ext cx="4313618" cy="562154"/>
          </a:xfrm>
          <a:prstGeom prst="rect">
            <a:avLst/>
          </a:prstGeom>
        </p:spPr>
        <p:txBody>
          <a:bodyPr>
            <a:normAutofit fontScale="75000" lnSpcReduction="20000"/>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ES_tradnl" b="1" spc="600" dirty="0">
                <a:effectLst>
                  <a:outerShdw blurRad="38100" dist="38100" dir="2700000" algn="tl">
                    <a:srgbClr val="000000">
                      <a:alpha val="43137"/>
                    </a:srgbClr>
                  </a:outerShdw>
                </a:effectLst>
              </a:rPr>
              <a:t>CONCLUSIONES</a:t>
            </a:r>
            <a:endParaRPr lang="es-ES" b="1" spc="600" dirty="0">
              <a:effectLst>
                <a:outerShdw blurRad="38100" dist="38100" dir="2700000" algn="tl">
                  <a:srgbClr val="000000">
                    <a:alpha val="43137"/>
                  </a:srgbClr>
                </a:outerShdw>
              </a:effectLst>
            </a:endParaRPr>
          </a:p>
        </p:txBody>
      </p:sp>
      <p:graphicFrame>
        <p:nvGraphicFramePr>
          <p:cNvPr id="2" name="Diagrama 1">
            <a:extLst>
              <a:ext uri="{FF2B5EF4-FFF2-40B4-BE49-F238E27FC236}">
                <a16:creationId xmlns:a16="http://schemas.microsoft.com/office/drawing/2014/main" id="{8A09E8E0-D416-4C50-80D7-FFA24BC0DC51}"/>
              </a:ext>
            </a:extLst>
          </p:cNvPr>
          <p:cNvGraphicFramePr/>
          <p:nvPr>
            <p:extLst>
              <p:ext uri="{D42A27DB-BD31-4B8C-83A1-F6EECF244321}">
                <p14:modId xmlns:p14="http://schemas.microsoft.com/office/powerpoint/2010/main" val="1658919838"/>
              </p:ext>
            </p:extLst>
          </p:nvPr>
        </p:nvGraphicFramePr>
        <p:xfrm>
          <a:off x="30480" y="1268760"/>
          <a:ext cx="799790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6984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ítulo 1">
            <a:extLst>
              <a:ext uri="{FF2B5EF4-FFF2-40B4-BE49-F238E27FC236}">
                <a16:creationId xmlns:a16="http://schemas.microsoft.com/office/drawing/2014/main" id="{24BE2791-E099-447E-BFD3-9FEA7F0D86A1}"/>
              </a:ext>
            </a:extLst>
          </p:cNvPr>
          <p:cNvSpPr txBox="1">
            <a:spLocks/>
          </p:cNvSpPr>
          <p:nvPr/>
        </p:nvSpPr>
        <p:spPr>
          <a:xfrm>
            <a:off x="1259632" y="304741"/>
            <a:ext cx="6192688" cy="562154"/>
          </a:xfrm>
          <a:prstGeom prst="rect">
            <a:avLst/>
          </a:prstGeom>
        </p:spPr>
        <p:txBody>
          <a:bodyP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ES_tradnl" sz="3500" b="1" spc="600" dirty="0">
                <a:effectLst>
                  <a:outerShdw blurRad="38100" dist="38100" dir="2700000" algn="tl">
                    <a:srgbClr val="000000">
                      <a:alpha val="43137"/>
                    </a:srgbClr>
                  </a:outerShdw>
                </a:effectLst>
              </a:rPr>
              <a:t>RECOMENDACIONES</a:t>
            </a:r>
            <a:endParaRPr lang="es-ES" sz="3500" b="1" spc="600" dirty="0">
              <a:effectLst>
                <a:outerShdw blurRad="38100" dist="38100" dir="2700000" algn="tl">
                  <a:srgbClr val="000000">
                    <a:alpha val="43137"/>
                  </a:srgbClr>
                </a:outerShdw>
              </a:effectLst>
            </a:endParaRPr>
          </a:p>
        </p:txBody>
      </p:sp>
      <p:graphicFrame>
        <p:nvGraphicFramePr>
          <p:cNvPr id="5" name="Diagrama 4">
            <a:extLst>
              <a:ext uri="{FF2B5EF4-FFF2-40B4-BE49-F238E27FC236}">
                <a16:creationId xmlns:a16="http://schemas.microsoft.com/office/drawing/2014/main" id="{90994F72-8922-4F30-80CD-B20FB31B69CE}"/>
              </a:ext>
            </a:extLst>
          </p:cNvPr>
          <p:cNvGraphicFramePr/>
          <p:nvPr>
            <p:extLst>
              <p:ext uri="{D42A27DB-BD31-4B8C-83A1-F6EECF244321}">
                <p14:modId xmlns:p14="http://schemas.microsoft.com/office/powerpoint/2010/main" val="1814794818"/>
              </p:ext>
            </p:extLst>
          </p:nvPr>
        </p:nvGraphicFramePr>
        <p:xfrm>
          <a:off x="30480" y="1340768"/>
          <a:ext cx="8141920" cy="52124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00008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1769B152-9F43-4CA3-BDB1-EF29BF7C298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8" name="Picture 2" descr="Resultado de imagen para gracias">
            <a:extLst>
              <a:ext uri="{FF2B5EF4-FFF2-40B4-BE49-F238E27FC236}">
                <a16:creationId xmlns:a16="http://schemas.microsoft.com/office/drawing/2014/main" id="{1EAF40F4-0961-443A-AB63-92062E4A4F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8136904" cy="6741368"/>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653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C0CFD7B-DC5D-4AA5-A14A-510CF1A429BA}"/>
              </a:ext>
            </a:extLst>
          </p:cNvPr>
          <p:cNvSpPr txBox="1"/>
          <p:nvPr/>
        </p:nvSpPr>
        <p:spPr>
          <a:xfrm>
            <a:off x="6655158" y="6220496"/>
            <a:ext cx="1419895" cy="261610"/>
          </a:xfrm>
          <a:prstGeom prst="rect">
            <a:avLst/>
          </a:prstGeom>
          <a:noFill/>
        </p:spPr>
        <p:txBody>
          <a:bodyPr wrap="square" rtlCol="0">
            <a:spAutoFit/>
          </a:bodyPr>
          <a:lstStyle/>
          <a:p>
            <a:r>
              <a:rPr lang="es-ES_tradnl" sz="1050" dirty="0"/>
              <a:t>Fuente: INEC (2017)</a:t>
            </a:r>
            <a:endParaRPr lang="es-ES" sz="1050" dirty="0"/>
          </a:p>
        </p:txBody>
      </p:sp>
      <p:graphicFrame>
        <p:nvGraphicFramePr>
          <p:cNvPr id="21" name="20 Diagrama"/>
          <p:cNvGraphicFramePr/>
          <p:nvPr>
            <p:extLst>
              <p:ext uri="{D42A27DB-BD31-4B8C-83A1-F6EECF244321}">
                <p14:modId xmlns:p14="http://schemas.microsoft.com/office/powerpoint/2010/main" val="879888809"/>
              </p:ext>
            </p:extLst>
          </p:nvPr>
        </p:nvGraphicFramePr>
        <p:xfrm>
          <a:off x="143508" y="1412776"/>
          <a:ext cx="3528392"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4" name="23 Flecha derecha"/>
          <p:cNvSpPr/>
          <p:nvPr/>
        </p:nvSpPr>
        <p:spPr>
          <a:xfrm>
            <a:off x="3635896" y="2677732"/>
            <a:ext cx="93610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graphicFrame>
        <p:nvGraphicFramePr>
          <p:cNvPr id="25" name="24 Diagrama"/>
          <p:cNvGraphicFramePr/>
          <p:nvPr>
            <p:extLst>
              <p:ext uri="{D42A27DB-BD31-4B8C-83A1-F6EECF244321}">
                <p14:modId xmlns:p14="http://schemas.microsoft.com/office/powerpoint/2010/main" val="3328793055"/>
              </p:ext>
            </p:extLst>
          </p:nvPr>
        </p:nvGraphicFramePr>
        <p:xfrm>
          <a:off x="4788024" y="2297842"/>
          <a:ext cx="1993219" cy="13358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6" name="25 CuadroTexto"/>
          <p:cNvSpPr txBox="1"/>
          <p:nvPr/>
        </p:nvSpPr>
        <p:spPr>
          <a:xfrm>
            <a:off x="611560" y="4005064"/>
            <a:ext cx="2664296" cy="338554"/>
          </a:xfrm>
          <a:prstGeom prst="rect">
            <a:avLst/>
          </a:prstGeom>
          <a:noFill/>
        </p:spPr>
        <p:txBody>
          <a:bodyPr wrap="square" rtlCol="0">
            <a:spAutoFit/>
          </a:bodyPr>
          <a:lstStyle/>
          <a:p>
            <a:r>
              <a:rPr lang="es-EC" sz="1600" dirty="0">
                <a:solidFill>
                  <a:schemeClr val="tx1">
                    <a:lumMod val="25000"/>
                  </a:schemeClr>
                </a:solidFill>
              </a:rPr>
              <a:t>*Plazas promedio al 2018</a:t>
            </a:r>
          </a:p>
        </p:txBody>
      </p:sp>
      <p:graphicFrame>
        <p:nvGraphicFramePr>
          <p:cNvPr id="2" name="1 Tabla"/>
          <p:cNvGraphicFramePr>
            <a:graphicFrameLocks noGrp="1"/>
          </p:cNvGraphicFramePr>
          <p:nvPr>
            <p:extLst>
              <p:ext uri="{D42A27DB-BD31-4B8C-83A1-F6EECF244321}">
                <p14:modId xmlns:p14="http://schemas.microsoft.com/office/powerpoint/2010/main" val="2997311902"/>
              </p:ext>
            </p:extLst>
          </p:nvPr>
        </p:nvGraphicFramePr>
        <p:xfrm>
          <a:off x="2178808" y="4561279"/>
          <a:ext cx="4302673" cy="2021459"/>
        </p:xfrm>
        <a:graphic>
          <a:graphicData uri="http://schemas.openxmlformats.org/drawingml/2006/table">
            <a:tbl>
              <a:tblPr firstRow="1" firstCol="1" bandRow="1">
                <a:tableStyleId>{C4B1156A-380E-4F78-BDF5-A606A8083BF9}</a:tableStyleId>
              </a:tblPr>
              <a:tblGrid>
                <a:gridCol w="2270515">
                  <a:extLst>
                    <a:ext uri="{9D8B030D-6E8A-4147-A177-3AD203B41FA5}">
                      <a16:colId xmlns:a16="http://schemas.microsoft.com/office/drawing/2014/main" val="20000"/>
                    </a:ext>
                  </a:extLst>
                </a:gridCol>
                <a:gridCol w="2032158">
                  <a:extLst>
                    <a:ext uri="{9D8B030D-6E8A-4147-A177-3AD203B41FA5}">
                      <a16:colId xmlns:a16="http://schemas.microsoft.com/office/drawing/2014/main" val="20001"/>
                    </a:ext>
                  </a:extLst>
                </a:gridCol>
              </a:tblGrid>
              <a:tr h="1911224">
                <a:tc>
                  <a:txBody>
                    <a:bodyPr/>
                    <a:lstStyle/>
                    <a:p>
                      <a:pPr algn="ctr">
                        <a:lnSpc>
                          <a:spcPct val="115000"/>
                        </a:lnSpc>
                      </a:pPr>
                      <a:r>
                        <a:rPr lang="es-EC" sz="1100" dirty="0">
                          <a:solidFill>
                            <a:schemeClr val="tx1">
                              <a:lumMod val="10000"/>
                            </a:schemeClr>
                          </a:solidFill>
                          <a:effectLst/>
                        </a:rPr>
                        <a:t>Clasificación </a:t>
                      </a:r>
                      <a:endParaRPr lang="es-EC" sz="1100" dirty="0">
                        <a:solidFill>
                          <a:schemeClr val="tx1">
                            <a:lumMod val="10000"/>
                          </a:schemeClr>
                        </a:solidFill>
                        <a:effectLst/>
                        <a:latin typeface="Calibri"/>
                        <a:ea typeface="Times New Roman"/>
                      </a:endParaRPr>
                    </a:p>
                  </a:txBody>
                  <a:tcPr marL="68580" marR="68580" marT="0" marB="0"/>
                </a:tc>
                <a:tc>
                  <a:txBody>
                    <a:bodyPr/>
                    <a:lstStyle/>
                    <a:p>
                      <a:pPr algn="just">
                        <a:lnSpc>
                          <a:spcPct val="115000"/>
                        </a:lnSpc>
                      </a:pPr>
                      <a:r>
                        <a:rPr lang="es-EC" sz="1200" dirty="0">
                          <a:solidFill>
                            <a:schemeClr val="tx1">
                              <a:lumMod val="10000"/>
                            </a:schemeClr>
                          </a:solidFill>
                          <a:effectLst/>
                        </a:rPr>
                        <a:t>División:  </a:t>
                      </a:r>
                      <a:r>
                        <a:rPr lang="es-EC" sz="1200" b="0" dirty="0">
                          <a:solidFill>
                            <a:schemeClr val="tx1">
                              <a:lumMod val="10000"/>
                            </a:schemeClr>
                          </a:solidFill>
                          <a:effectLst/>
                        </a:rPr>
                        <a:t>división comercio al por mayor, excepto el de vehículos automotores y motocicletas</a:t>
                      </a:r>
                    </a:p>
                    <a:p>
                      <a:pPr algn="just">
                        <a:lnSpc>
                          <a:spcPct val="115000"/>
                        </a:lnSpc>
                      </a:pPr>
                      <a:endParaRPr lang="es-EC" sz="1200" dirty="0">
                        <a:solidFill>
                          <a:schemeClr val="tx1">
                            <a:lumMod val="10000"/>
                          </a:schemeClr>
                        </a:solidFill>
                        <a:effectLst/>
                      </a:endParaRPr>
                    </a:p>
                    <a:p>
                      <a:pPr marR="57785" algn="just">
                        <a:lnSpc>
                          <a:spcPct val="107000"/>
                        </a:lnSpc>
                        <a:spcAft>
                          <a:spcPts val="0"/>
                        </a:spcAft>
                      </a:pPr>
                      <a:r>
                        <a:rPr lang="es-EC" sz="1200" dirty="0">
                          <a:solidFill>
                            <a:schemeClr val="tx1">
                              <a:lumMod val="10000"/>
                            </a:schemeClr>
                          </a:solidFill>
                          <a:effectLst/>
                        </a:rPr>
                        <a:t>Clase</a:t>
                      </a:r>
                      <a:r>
                        <a:rPr lang="es-EC" sz="1200" b="0" dirty="0">
                          <a:solidFill>
                            <a:schemeClr val="tx1">
                              <a:lumMod val="10000"/>
                            </a:schemeClr>
                          </a:solidFill>
                          <a:effectLst/>
                        </a:rPr>
                        <a:t>: Venta al por menor de aparatos eléctricos de uso doméstico, muebles, equipo de iluminación y otros enseres domésticos.</a:t>
                      </a:r>
                      <a:endParaRPr lang="es-EC" sz="1200" b="0" dirty="0">
                        <a:solidFill>
                          <a:schemeClr val="tx1">
                            <a:lumMod val="10000"/>
                          </a:schemeClr>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
        <p:nvSpPr>
          <p:cNvPr id="8" name="CuadroTexto 3">
            <a:extLst>
              <a:ext uri="{FF2B5EF4-FFF2-40B4-BE49-F238E27FC236}">
                <a16:creationId xmlns:a16="http://schemas.microsoft.com/office/drawing/2014/main" id="{06EC81D5-F7EE-4C82-9311-DD1800613D5B}"/>
              </a:ext>
            </a:extLst>
          </p:cNvPr>
          <p:cNvSpPr txBox="1"/>
          <p:nvPr/>
        </p:nvSpPr>
        <p:spPr>
          <a:xfrm>
            <a:off x="386366" y="179538"/>
            <a:ext cx="8371268" cy="769441"/>
          </a:xfrm>
          <a:prstGeom prst="rect">
            <a:avLst/>
          </a:prstGeom>
          <a:noFill/>
        </p:spPr>
        <p:txBody>
          <a:bodyPr wrap="square" rtlCol="0">
            <a:spAutoFit/>
          </a:bodyPr>
          <a:lstStyle/>
          <a:p>
            <a:pPr algn="ctr"/>
            <a:r>
              <a:rPr lang="es-ES_tradnl"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DESCRIPCIÓN DEL SECTOR</a:t>
            </a:r>
            <a:endParaRPr lang="es-ES"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9" name="Picture 6">
            <a:extLst>
              <a:ext uri="{FF2B5EF4-FFF2-40B4-BE49-F238E27FC236}">
                <a16:creationId xmlns:a16="http://schemas.microsoft.com/office/drawing/2014/main" id="{9F7A2DF6-B5EE-4FD2-97AC-CE54A2BEAA5A}"/>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5142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EFAA33-5BD9-4E18-86D4-0509C834D530}"/>
              </a:ext>
            </a:extLst>
          </p:cNvPr>
          <p:cNvSpPr>
            <a:spLocks noGrp="1"/>
          </p:cNvSpPr>
          <p:nvPr>
            <p:ph type="title"/>
          </p:nvPr>
        </p:nvSpPr>
        <p:spPr>
          <a:xfrm>
            <a:off x="628650" y="149448"/>
            <a:ext cx="7886700" cy="531589"/>
          </a:xfrm>
        </p:spPr>
        <p:txBody>
          <a:bodyPr>
            <a:normAutofit fontScale="90000"/>
          </a:bodyPr>
          <a:lstStyle/>
          <a:p>
            <a:pPr algn="ctr"/>
            <a:r>
              <a:rPr lang="es-ES_tradnl" sz="3600" b="1" dirty="0">
                <a:effectLst>
                  <a:outerShdw blurRad="38100" dist="38100" dir="2700000" algn="tl">
                    <a:srgbClr val="000000">
                      <a:alpha val="43137"/>
                    </a:srgbClr>
                  </a:outerShdw>
                </a:effectLst>
              </a:rPr>
              <a:t>PLANTEAMIENTO DEL PROBLEMA</a:t>
            </a:r>
            <a:endParaRPr lang="es-ES" sz="3600" b="1" dirty="0">
              <a:effectLst>
                <a:outerShdw blurRad="38100" dist="38100" dir="2700000" algn="tl">
                  <a:srgbClr val="000000">
                    <a:alpha val="43137"/>
                  </a:srgbClr>
                </a:outerShdw>
              </a:effectLst>
            </a:endParaRPr>
          </a:p>
        </p:txBody>
      </p:sp>
      <p:sp>
        <p:nvSpPr>
          <p:cNvPr id="3" name="Rectángulo 2">
            <a:extLst>
              <a:ext uri="{FF2B5EF4-FFF2-40B4-BE49-F238E27FC236}">
                <a16:creationId xmlns:a16="http://schemas.microsoft.com/office/drawing/2014/main" id="{F0D14660-7516-48C8-8DA1-4F272BFFDFFB}"/>
              </a:ext>
            </a:extLst>
          </p:cNvPr>
          <p:cNvSpPr/>
          <p:nvPr/>
        </p:nvSpPr>
        <p:spPr>
          <a:xfrm>
            <a:off x="2286000" y="1960306"/>
            <a:ext cx="4572000" cy="1754326"/>
          </a:xfrm>
          <a:prstGeom prst="rect">
            <a:avLst/>
          </a:prstGeom>
        </p:spPr>
        <p:txBody>
          <a:bodyPr>
            <a:spAutoFit/>
          </a:bodyPr>
          <a:lstStyle/>
          <a:p>
            <a:pPr marL="285750" indent="-285750">
              <a:buFont typeface="Arial" panose="020B0604020202020204" pitchFamily="34" charset="0"/>
              <a:buChar char="•"/>
            </a:pPr>
            <a:r>
              <a:rPr lang="es-EC" dirty="0">
                <a:solidFill>
                  <a:schemeClr val="tx1">
                    <a:lumMod val="10000"/>
                  </a:schemeClr>
                </a:solidFill>
                <a:latin typeface="Times New Roman" panose="02020603050405020304" pitchFamily="18" charset="0"/>
              </a:rPr>
              <a:t>No cuentan con liderazgo que genere resultados esperados</a:t>
            </a:r>
          </a:p>
          <a:p>
            <a:pPr marL="285750" indent="-285750">
              <a:buFont typeface="Arial" panose="020B0604020202020204" pitchFamily="34" charset="0"/>
              <a:buChar char="•"/>
            </a:pPr>
            <a:r>
              <a:rPr lang="es-EC" dirty="0">
                <a:solidFill>
                  <a:schemeClr val="tx1">
                    <a:lumMod val="10000"/>
                  </a:schemeClr>
                </a:solidFill>
                <a:latin typeface="Times New Roman" panose="02020603050405020304" pitchFamily="18" charset="0"/>
              </a:rPr>
              <a:t>No se presta importancia a la mejora del liderazgo, motivación y mejor comunicación.</a:t>
            </a:r>
            <a:endParaRPr lang="es-EC" dirty="0">
              <a:solidFill>
                <a:schemeClr val="tx1">
                  <a:lumMod val="10000"/>
                </a:schemeClr>
              </a:solidFill>
            </a:endParaRPr>
          </a:p>
          <a:p>
            <a:pPr marL="285750" indent="-285750">
              <a:buFont typeface="Arial" panose="020B0604020202020204" pitchFamily="34" charset="0"/>
              <a:buChar char="•"/>
            </a:pPr>
            <a:r>
              <a:rPr lang="es-EC" dirty="0">
                <a:solidFill>
                  <a:schemeClr val="tx1">
                    <a:lumMod val="10000"/>
                  </a:schemeClr>
                </a:solidFill>
                <a:latin typeface="Times New Roman" panose="02020603050405020304" pitchFamily="18" charset="0"/>
              </a:rPr>
              <a:t>Escases de lideres transformacionales. </a:t>
            </a:r>
          </a:p>
        </p:txBody>
      </p:sp>
      <p:sp>
        <p:nvSpPr>
          <p:cNvPr id="4" name="Rectángulo 3">
            <a:extLst>
              <a:ext uri="{FF2B5EF4-FFF2-40B4-BE49-F238E27FC236}">
                <a16:creationId xmlns:a16="http://schemas.microsoft.com/office/drawing/2014/main" id="{B9AB1923-947D-40B9-8237-4F6F16E26111}"/>
              </a:ext>
            </a:extLst>
          </p:cNvPr>
          <p:cNvSpPr/>
          <p:nvPr/>
        </p:nvSpPr>
        <p:spPr>
          <a:xfrm>
            <a:off x="1164023" y="836712"/>
            <a:ext cx="7340381" cy="923330"/>
          </a:xfrm>
          <a:prstGeom prst="rect">
            <a:avLst/>
          </a:prstGeom>
        </p:spPr>
        <p:txBody>
          <a:bodyPr wrap="square">
            <a:spAutoFit/>
          </a:bodyPr>
          <a:lstStyle/>
          <a:p>
            <a:r>
              <a:rPr lang="es-EC" dirty="0">
                <a:solidFill>
                  <a:srgbClr val="000000"/>
                </a:solidFill>
                <a:latin typeface="Times New Roman" panose="02020603050405020304" pitchFamily="18" charset="0"/>
              </a:rPr>
              <a:t> El liderazgo se considera como la central de los procesos grupales, es el arte de inducir al cumplimiento, la acción, la persuasión, la relación de poder con la que podemos alcanzar metas </a:t>
            </a:r>
            <a:r>
              <a:rPr lang="es-EC" dirty="0"/>
              <a:t> </a:t>
            </a:r>
            <a:r>
              <a:rPr lang="es-EC" dirty="0">
                <a:solidFill>
                  <a:srgbClr val="000000"/>
                </a:solidFill>
                <a:latin typeface="Times New Roman" panose="02020603050405020304" pitchFamily="18" charset="0"/>
              </a:rPr>
              <a:t>(</a:t>
            </a:r>
            <a:r>
              <a:rPr lang="es-EC" dirty="0" err="1">
                <a:solidFill>
                  <a:srgbClr val="000000"/>
                </a:solidFill>
                <a:latin typeface="Times New Roman" panose="02020603050405020304" pitchFamily="18" charset="0"/>
              </a:rPr>
              <a:t>Sanchez</a:t>
            </a:r>
            <a:r>
              <a:rPr lang="es-EC" dirty="0">
                <a:solidFill>
                  <a:srgbClr val="000000"/>
                </a:solidFill>
                <a:latin typeface="Times New Roman" panose="02020603050405020304" pitchFamily="18" charset="0"/>
              </a:rPr>
              <a:t>, 2018).</a:t>
            </a:r>
          </a:p>
        </p:txBody>
      </p:sp>
      <p:sp>
        <p:nvSpPr>
          <p:cNvPr id="5" name="Flecha: a la derecha 4">
            <a:extLst>
              <a:ext uri="{FF2B5EF4-FFF2-40B4-BE49-F238E27FC236}">
                <a16:creationId xmlns:a16="http://schemas.microsoft.com/office/drawing/2014/main" id="{EE2F7C14-A286-47AC-B483-4AF6D3917B43}"/>
              </a:ext>
            </a:extLst>
          </p:cNvPr>
          <p:cNvSpPr/>
          <p:nvPr/>
        </p:nvSpPr>
        <p:spPr>
          <a:xfrm rot="5400000">
            <a:off x="3727468" y="3839084"/>
            <a:ext cx="1113000"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Rectángulo 5">
            <a:extLst>
              <a:ext uri="{FF2B5EF4-FFF2-40B4-BE49-F238E27FC236}">
                <a16:creationId xmlns:a16="http://schemas.microsoft.com/office/drawing/2014/main" id="{F4FBB4C0-58E9-463E-BC00-9716202F215E}"/>
              </a:ext>
            </a:extLst>
          </p:cNvPr>
          <p:cNvSpPr/>
          <p:nvPr/>
        </p:nvSpPr>
        <p:spPr>
          <a:xfrm>
            <a:off x="3059832" y="4916579"/>
            <a:ext cx="2448272" cy="115212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C" dirty="0">
                <a:latin typeface="Times New Roman" panose="02020603050405020304" pitchFamily="18" charset="0"/>
                <a:cs typeface="Times New Roman" panose="02020603050405020304" pitchFamily="18" charset="0"/>
              </a:rPr>
              <a:t>DESEMPEÑO GRUPAL</a:t>
            </a:r>
          </a:p>
        </p:txBody>
      </p:sp>
      <p:pic>
        <p:nvPicPr>
          <p:cNvPr id="7" name="Picture 6" descr="Imagen relacionada">
            <a:extLst>
              <a:ext uri="{FF2B5EF4-FFF2-40B4-BE49-F238E27FC236}">
                <a16:creationId xmlns:a16="http://schemas.microsoft.com/office/drawing/2014/main" id="{E9EED278-55CB-41E3-AA45-32CF67487758}"/>
              </a:ext>
            </a:extLst>
          </p:cNvPr>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52120" y="4858877"/>
            <a:ext cx="1477328" cy="1477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CuadroTexto"/>
          <p:cNvSpPr txBox="1"/>
          <p:nvPr/>
        </p:nvSpPr>
        <p:spPr>
          <a:xfrm>
            <a:off x="1403648" y="5233054"/>
            <a:ext cx="1656184" cy="830997"/>
          </a:xfrm>
          <a:prstGeom prst="rect">
            <a:avLst/>
          </a:prstGeom>
          <a:noFill/>
        </p:spPr>
        <p:txBody>
          <a:bodyPr wrap="square" rtlCol="0">
            <a:spAutoFit/>
          </a:bodyPr>
          <a:lstStyle/>
          <a:p>
            <a:pPr marL="285750" indent="-285750">
              <a:buFont typeface="Arial" panose="020B0604020202020204" pitchFamily="34" charset="0"/>
              <a:buChar char="•"/>
            </a:pPr>
            <a:r>
              <a:rPr lang="es-EC" sz="1200" dirty="0">
                <a:solidFill>
                  <a:schemeClr val="tx1">
                    <a:lumMod val="10000"/>
                  </a:schemeClr>
                </a:solidFill>
                <a:latin typeface="Times New Roman" panose="02020603050405020304" pitchFamily="18" charset="0"/>
                <a:cs typeface="Times New Roman" panose="02020603050405020304" pitchFamily="18" charset="0"/>
              </a:rPr>
              <a:t>Potencia grupal</a:t>
            </a:r>
          </a:p>
          <a:p>
            <a:pPr marL="285750" indent="-285750">
              <a:buFont typeface="Arial" panose="020B0604020202020204" pitchFamily="34" charset="0"/>
              <a:buChar char="•"/>
            </a:pPr>
            <a:r>
              <a:rPr lang="es-EC" sz="1200" dirty="0">
                <a:solidFill>
                  <a:schemeClr val="tx1">
                    <a:lumMod val="10000"/>
                  </a:schemeClr>
                </a:solidFill>
                <a:latin typeface="Times New Roman" panose="02020603050405020304" pitchFamily="18" charset="0"/>
                <a:cs typeface="Times New Roman" panose="02020603050405020304" pitchFamily="18" charset="0"/>
              </a:rPr>
              <a:t>Identificación grupal</a:t>
            </a:r>
          </a:p>
          <a:p>
            <a:pPr marL="285750" indent="-285750">
              <a:buFont typeface="Arial" panose="020B0604020202020204" pitchFamily="34" charset="0"/>
              <a:buChar char="•"/>
            </a:pPr>
            <a:r>
              <a:rPr lang="es-EC" sz="1200" dirty="0">
                <a:solidFill>
                  <a:schemeClr val="tx1">
                    <a:lumMod val="10000"/>
                  </a:schemeClr>
                </a:solidFill>
                <a:latin typeface="Times New Roman" panose="02020603050405020304" pitchFamily="18" charset="0"/>
                <a:cs typeface="Times New Roman" panose="02020603050405020304" pitchFamily="18" charset="0"/>
              </a:rPr>
              <a:t>Cohesión grupal</a:t>
            </a:r>
          </a:p>
        </p:txBody>
      </p:sp>
      <p:sp>
        <p:nvSpPr>
          <p:cNvPr id="10" name="9 Flecha circular"/>
          <p:cNvSpPr/>
          <p:nvPr/>
        </p:nvSpPr>
        <p:spPr>
          <a:xfrm flipH="1">
            <a:off x="2143160" y="4240995"/>
            <a:ext cx="1152128" cy="1260997"/>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solidFill>
                <a:schemeClr val="tx1"/>
              </a:solidFill>
            </a:endParaRPr>
          </a:p>
        </p:txBody>
      </p:sp>
    </p:spTree>
    <p:extLst>
      <p:ext uri="{BB962C8B-B14F-4D97-AF65-F5344CB8AC3E}">
        <p14:creationId xmlns:p14="http://schemas.microsoft.com/office/powerpoint/2010/main" val="274897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8BA424B-4F40-42FA-81CF-00B213E7A2E6}"/>
              </a:ext>
            </a:extLst>
          </p:cNvPr>
          <p:cNvSpPr/>
          <p:nvPr/>
        </p:nvSpPr>
        <p:spPr>
          <a:xfrm>
            <a:off x="1979712" y="1770962"/>
            <a:ext cx="6030416" cy="1675267"/>
          </a:xfrm>
          <a:prstGeom prst="rect">
            <a:avLst/>
          </a:prstGeom>
        </p:spPr>
        <p:txBody>
          <a:bodyPr wrap="square">
            <a:spAutoFit/>
          </a:bodyPr>
          <a:lstStyle/>
          <a:p>
            <a:pPr algn="just">
              <a:lnSpc>
                <a:spcPct val="200000"/>
              </a:lnSpc>
              <a:spcAft>
                <a:spcPts val="800"/>
              </a:spcAft>
            </a:pPr>
            <a:r>
              <a:rPr lang="es-EC" b="1" dirty="0">
                <a:solidFill>
                  <a:schemeClr val="tx1">
                    <a:lumMod val="10000"/>
                  </a:schemeClr>
                </a:solidFill>
                <a:latin typeface="Times New Roman" panose="02020603050405020304" pitchFamily="18" charset="0"/>
                <a:ea typeface="Calibri" panose="020F0502020204030204" pitchFamily="34" charset="0"/>
                <a:cs typeface="Times New Roman" panose="02020603050405020304" pitchFamily="18" charset="0"/>
              </a:rPr>
              <a:t>¿EL liderazgo transformacional en los líderes de las empresas comercializadoras de electrodomésticos de Quito influye en la potencia grupal de los equipos de trabajo?</a:t>
            </a:r>
            <a:endParaRPr lang="es-EC" sz="1600" dirty="0">
              <a:solidFill>
                <a:schemeClr val="tx1">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ítulo 1">
            <a:extLst>
              <a:ext uri="{FF2B5EF4-FFF2-40B4-BE49-F238E27FC236}">
                <a16:creationId xmlns:a16="http://schemas.microsoft.com/office/drawing/2014/main" id="{CF070CF9-BC5E-4179-8FDF-F1DD774945D3}"/>
              </a:ext>
            </a:extLst>
          </p:cNvPr>
          <p:cNvSpPr txBox="1">
            <a:spLocks/>
          </p:cNvSpPr>
          <p:nvPr/>
        </p:nvSpPr>
        <p:spPr>
          <a:xfrm>
            <a:off x="838200" y="257768"/>
            <a:ext cx="7694240" cy="711894"/>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ES_tradnl" sz="3600" b="1" spc="600" dirty="0">
                <a:effectLst>
                  <a:outerShdw blurRad="38100" dist="38100" dir="2700000" algn="tl">
                    <a:srgbClr val="000000">
                      <a:alpha val="43137"/>
                    </a:srgbClr>
                  </a:outerShdw>
                </a:effectLst>
              </a:rPr>
              <a:t>FORMULACION DEL PROBLEMA</a:t>
            </a:r>
            <a:endParaRPr lang="es-ES" sz="3600" b="1" spc="600" dirty="0">
              <a:effectLst>
                <a:outerShdw blurRad="38100" dist="38100" dir="2700000" algn="tl">
                  <a:srgbClr val="000000">
                    <a:alpha val="43137"/>
                  </a:srgbClr>
                </a:outerShdw>
              </a:effectLst>
            </a:endParaRPr>
          </a:p>
        </p:txBody>
      </p:sp>
      <p:pic>
        <p:nvPicPr>
          <p:cNvPr id="2050" name="Picture 2" descr="Resultado de imagen para PROBLEMA">
            <a:extLst>
              <a:ext uri="{FF2B5EF4-FFF2-40B4-BE49-F238E27FC236}">
                <a16:creationId xmlns:a16="http://schemas.microsoft.com/office/drawing/2014/main" id="{2EC2DE0A-A58E-4B48-AD24-395167AE87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2428" y="3717032"/>
            <a:ext cx="3779143" cy="21816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302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Grupo 11">
            <a:extLst>
              <a:ext uri="{FF2B5EF4-FFF2-40B4-BE49-F238E27FC236}">
                <a16:creationId xmlns:a16="http://schemas.microsoft.com/office/drawing/2014/main" id="{1D328713-8FEF-4775-B114-B12E5B06FDC9}"/>
              </a:ext>
            </a:extLst>
          </p:cNvPr>
          <p:cNvGrpSpPr/>
          <p:nvPr/>
        </p:nvGrpSpPr>
        <p:grpSpPr>
          <a:xfrm>
            <a:off x="755576" y="1251195"/>
            <a:ext cx="7003959" cy="3069579"/>
            <a:chOff x="2135748" y="972241"/>
            <a:chExt cx="7003959" cy="3069579"/>
          </a:xfrm>
        </p:grpSpPr>
        <p:sp>
          <p:nvSpPr>
            <p:cNvPr id="4" name="Elipse 5">
              <a:extLst>
                <a:ext uri="{FF2B5EF4-FFF2-40B4-BE49-F238E27FC236}">
                  <a16:creationId xmlns:a16="http://schemas.microsoft.com/office/drawing/2014/main" id="{969652D8-EFDD-4C1B-8B99-21A640DFAA95}"/>
                </a:ext>
              </a:extLst>
            </p:cNvPr>
            <p:cNvSpPr/>
            <p:nvPr/>
          </p:nvSpPr>
          <p:spPr>
            <a:xfrm>
              <a:off x="2135748" y="2367567"/>
              <a:ext cx="2472743" cy="1674253"/>
            </a:xfrm>
            <a:prstGeom prst="ellipse">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CuadroTexto 6">
              <a:extLst>
                <a:ext uri="{FF2B5EF4-FFF2-40B4-BE49-F238E27FC236}">
                  <a16:creationId xmlns:a16="http://schemas.microsoft.com/office/drawing/2014/main" id="{F594C528-6A83-4C07-B330-4FCFF6C6CE2F}"/>
                </a:ext>
              </a:extLst>
            </p:cNvPr>
            <p:cNvSpPr txBox="1"/>
            <p:nvPr/>
          </p:nvSpPr>
          <p:spPr>
            <a:xfrm>
              <a:off x="2256316" y="2730320"/>
              <a:ext cx="2448271" cy="830997"/>
            </a:xfrm>
            <a:prstGeom prst="rect">
              <a:avLst/>
            </a:prstGeom>
            <a:noFill/>
          </p:spPr>
          <p:txBody>
            <a:bodyPr wrap="square" rtlCol="0">
              <a:spAutoFit/>
            </a:bodyPr>
            <a:lstStyle/>
            <a:p>
              <a:r>
                <a:rPr lang="es-ES" sz="2400" b="1" dirty="0">
                  <a:solidFill>
                    <a:schemeClr val="tx1">
                      <a:lumMod val="25000"/>
                    </a:schemeClr>
                  </a:solidFill>
                </a:rPr>
                <a:t>Liderazgo Transformacional</a:t>
              </a:r>
            </a:p>
          </p:txBody>
        </p:sp>
        <p:sp>
          <p:nvSpPr>
            <p:cNvPr id="6" name="Elipse 7">
              <a:extLst>
                <a:ext uri="{FF2B5EF4-FFF2-40B4-BE49-F238E27FC236}">
                  <a16:creationId xmlns:a16="http://schemas.microsoft.com/office/drawing/2014/main" id="{6B486CF7-365B-4CA9-93A4-9252F8EDEAF8}"/>
                </a:ext>
              </a:extLst>
            </p:cNvPr>
            <p:cNvSpPr/>
            <p:nvPr/>
          </p:nvSpPr>
          <p:spPr>
            <a:xfrm>
              <a:off x="6666964" y="2337517"/>
              <a:ext cx="2472743" cy="1674253"/>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8">
              <a:extLst>
                <a:ext uri="{FF2B5EF4-FFF2-40B4-BE49-F238E27FC236}">
                  <a16:creationId xmlns:a16="http://schemas.microsoft.com/office/drawing/2014/main" id="{3C466E37-29F0-4CF7-B0EA-78A14587A04E}"/>
                </a:ext>
              </a:extLst>
            </p:cNvPr>
            <p:cNvSpPr txBox="1"/>
            <p:nvPr/>
          </p:nvSpPr>
          <p:spPr>
            <a:xfrm>
              <a:off x="6855400" y="2914985"/>
              <a:ext cx="2255315" cy="461665"/>
            </a:xfrm>
            <a:prstGeom prst="rect">
              <a:avLst/>
            </a:prstGeom>
            <a:noFill/>
          </p:spPr>
          <p:txBody>
            <a:bodyPr wrap="square" rtlCol="0">
              <a:spAutoFit/>
            </a:bodyPr>
            <a:lstStyle/>
            <a:p>
              <a:r>
                <a:rPr lang="es-ES" sz="2400" b="1" dirty="0">
                  <a:solidFill>
                    <a:schemeClr val="tx1">
                      <a:lumMod val="25000"/>
                    </a:schemeClr>
                  </a:solidFill>
                </a:rPr>
                <a:t>Potencia Grupal</a:t>
              </a:r>
            </a:p>
          </p:txBody>
        </p:sp>
        <p:sp>
          <p:nvSpPr>
            <p:cNvPr id="8" name="Flecha: curvada hacia abajo 9">
              <a:extLst>
                <a:ext uri="{FF2B5EF4-FFF2-40B4-BE49-F238E27FC236}">
                  <a16:creationId xmlns:a16="http://schemas.microsoft.com/office/drawing/2014/main" id="{F67891EC-5A70-49FC-8036-2DB91DF64213}"/>
                </a:ext>
              </a:extLst>
            </p:cNvPr>
            <p:cNvSpPr/>
            <p:nvPr/>
          </p:nvSpPr>
          <p:spPr>
            <a:xfrm>
              <a:off x="3245477" y="972241"/>
              <a:ext cx="5035640" cy="1325563"/>
            </a:xfrm>
            <a:prstGeom prst="curvedDownArrow">
              <a:avLst>
                <a:gd name="adj1" fmla="val 11611"/>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grpSp>
      <p:sp>
        <p:nvSpPr>
          <p:cNvPr id="9" name="CuadroTexto 12">
            <a:extLst>
              <a:ext uri="{FF2B5EF4-FFF2-40B4-BE49-F238E27FC236}">
                <a16:creationId xmlns:a16="http://schemas.microsoft.com/office/drawing/2014/main" id="{18906416-FD3A-4D5C-9184-C6F412AFEC33}"/>
              </a:ext>
            </a:extLst>
          </p:cNvPr>
          <p:cNvSpPr txBox="1"/>
          <p:nvPr/>
        </p:nvSpPr>
        <p:spPr>
          <a:xfrm>
            <a:off x="2483768" y="2011506"/>
            <a:ext cx="553791" cy="461665"/>
          </a:xfrm>
          <a:prstGeom prst="rect">
            <a:avLst/>
          </a:prstGeom>
          <a:noFill/>
        </p:spPr>
        <p:txBody>
          <a:bodyPr wrap="square" rtlCol="0">
            <a:spAutoFit/>
          </a:bodyPr>
          <a:lstStyle/>
          <a:p>
            <a:r>
              <a:rPr lang="es-ES_tradnl" sz="2400" b="1" dirty="0">
                <a:solidFill>
                  <a:srgbClr val="0070C0"/>
                </a:solidFill>
              </a:rPr>
              <a:t>V I</a:t>
            </a:r>
            <a:endParaRPr lang="es-ES" sz="2400" b="1" dirty="0">
              <a:solidFill>
                <a:srgbClr val="0070C0"/>
              </a:solidFill>
            </a:endParaRPr>
          </a:p>
        </p:txBody>
      </p:sp>
      <p:sp>
        <p:nvSpPr>
          <p:cNvPr id="10" name="CuadroTexto 1">
            <a:extLst>
              <a:ext uri="{FF2B5EF4-FFF2-40B4-BE49-F238E27FC236}">
                <a16:creationId xmlns:a16="http://schemas.microsoft.com/office/drawing/2014/main" id="{8DC93451-BE32-4C3A-971E-9B02CD256641}"/>
              </a:ext>
            </a:extLst>
          </p:cNvPr>
          <p:cNvSpPr txBox="1"/>
          <p:nvPr/>
        </p:nvSpPr>
        <p:spPr>
          <a:xfrm>
            <a:off x="5153256" y="2069199"/>
            <a:ext cx="643943" cy="461665"/>
          </a:xfrm>
          <a:prstGeom prst="rect">
            <a:avLst/>
          </a:prstGeom>
          <a:noFill/>
        </p:spPr>
        <p:txBody>
          <a:bodyPr wrap="square" rtlCol="0">
            <a:spAutoFit/>
          </a:bodyPr>
          <a:lstStyle/>
          <a:p>
            <a:r>
              <a:rPr lang="es-ES_tradnl" sz="2400" b="1" dirty="0">
                <a:solidFill>
                  <a:srgbClr val="0070C0"/>
                </a:solidFill>
              </a:rPr>
              <a:t>V D</a:t>
            </a:r>
            <a:endParaRPr lang="es-ES" sz="2400" b="1" dirty="0">
              <a:solidFill>
                <a:srgbClr val="0070C0"/>
              </a:solidFill>
            </a:endParaRPr>
          </a:p>
        </p:txBody>
      </p:sp>
      <p:sp>
        <p:nvSpPr>
          <p:cNvPr id="11" name="10 Llamada de flecha hacia arriba"/>
          <p:cNvSpPr/>
          <p:nvPr/>
        </p:nvSpPr>
        <p:spPr>
          <a:xfrm>
            <a:off x="3228319" y="4290724"/>
            <a:ext cx="2351793" cy="1391999"/>
          </a:xfrm>
          <a:prstGeom prst="upArrowCallout">
            <a:avLst/>
          </a:prstGeom>
        </p:spPr>
        <p:style>
          <a:lnRef idx="3">
            <a:schemeClr val="lt1"/>
          </a:lnRef>
          <a:fillRef idx="1">
            <a:schemeClr val="accent5"/>
          </a:fillRef>
          <a:effectRef idx="1">
            <a:schemeClr val="accent5"/>
          </a:effectRef>
          <a:fontRef idx="minor">
            <a:schemeClr val="lt1"/>
          </a:fontRef>
        </p:style>
        <p:txBody>
          <a:bodyPr rtlCol="0" anchor="ctr"/>
          <a:lstStyle/>
          <a:p>
            <a:pPr marL="285750" indent="-285750">
              <a:buFont typeface="Arial" panose="020B0604020202020204" pitchFamily="34" charset="0"/>
              <a:buChar char="•"/>
            </a:pPr>
            <a:r>
              <a:rPr lang="es-EC" dirty="0"/>
              <a:t>IDENTIFICACIÓN GRUPAL</a:t>
            </a:r>
          </a:p>
          <a:p>
            <a:pPr marL="285750" indent="-285750">
              <a:buFont typeface="Arial" panose="020B0604020202020204" pitchFamily="34" charset="0"/>
              <a:buChar char="•"/>
            </a:pPr>
            <a:r>
              <a:rPr lang="es-EC" dirty="0"/>
              <a:t>COHESIÓN GRUPAL</a:t>
            </a:r>
          </a:p>
        </p:txBody>
      </p:sp>
      <p:sp>
        <p:nvSpPr>
          <p:cNvPr id="12" name="Título 1">
            <a:extLst>
              <a:ext uri="{FF2B5EF4-FFF2-40B4-BE49-F238E27FC236}">
                <a16:creationId xmlns:a16="http://schemas.microsoft.com/office/drawing/2014/main" id="{8A941769-61E1-420B-96E8-992ADE2EF9F6}"/>
              </a:ext>
            </a:extLst>
          </p:cNvPr>
          <p:cNvSpPr txBox="1">
            <a:spLocks/>
          </p:cNvSpPr>
          <p:nvPr/>
        </p:nvSpPr>
        <p:spPr>
          <a:xfrm>
            <a:off x="395536" y="260128"/>
            <a:ext cx="7694240" cy="711894"/>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ES_tradnl" sz="3600" b="1" spc="600" dirty="0">
                <a:effectLst>
                  <a:outerShdw blurRad="38100" dist="38100" dir="2700000" algn="tl">
                    <a:srgbClr val="000000">
                      <a:alpha val="43137"/>
                    </a:srgbClr>
                  </a:outerShdw>
                </a:effectLst>
              </a:rPr>
              <a:t>VARIABLES</a:t>
            </a:r>
            <a:endParaRPr lang="es-ES" sz="3600" b="1" spc="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7521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47261F-673B-42AA-9DFF-4C9E55ADB1A3}"/>
              </a:ext>
            </a:extLst>
          </p:cNvPr>
          <p:cNvSpPr txBox="1">
            <a:spLocks/>
          </p:cNvSpPr>
          <p:nvPr/>
        </p:nvSpPr>
        <p:spPr>
          <a:xfrm>
            <a:off x="838200" y="257768"/>
            <a:ext cx="7694240" cy="711894"/>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ES_tradnl" b="1" spc="600" dirty="0">
                <a:effectLst>
                  <a:outerShdw blurRad="38100" dist="38100" dir="2700000" algn="tl">
                    <a:srgbClr val="000000">
                      <a:alpha val="43137"/>
                    </a:srgbClr>
                  </a:outerShdw>
                </a:effectLst>
              </a:rPr>
              <a:t>OBJETIVOS</a:t>
            </a:r>
            <a:endParaRPr lang="es-ES" b="1" spc="600" dirty="0">
              <a:effectLst>
                <a:outerShdw blurRad="38100" dist="38100" dir="2700000" algn="tl">
                  <a:srgbClr val="000000">
                    <a:alpha val="43137"/>
                  </a:srgbClr>
                </a:outerShdw>
              </a:effectLst>
            </a:endParaRPr>
          </a:p>
        </p:txBody>
      </p:sp>
      <p:grpSp>
        <p:nvGrpSpPr>
          <p:cNvPr id="3" name="Grupo 18">
            <a:extLst>
              <a:ext uri="{FF2B5EF4-FFF2-40B4-BE49-F238E27FC236}">
                <a16:creationId xmlns:a16="http://schemas.microsoft.com/office/drawing/2014/main" id="{22D88C8B-A55B-43D5-A1F6-3243E81B6B82}"/>
              </a:ext>
            </a:extLst>
          </p:cNvPr>
          <p:cNvGrpSpPr/>
          <p:nvPr/>
        </p:nvGrpSpPr>
        <p:grpSpPr>
          <a:xfrm>
            <a:off x="225052" y="1532921"/>
            <a:ext cx="3024336" cy="4520485"/>
            <a:chOff x="838200" y="2274899"/>
            <a:chExt cx="3759558" cy="4520485"/>
          </a:xfrm>
        </p:grpSpPr>
        <p:grpSp>
          <p:nvGrpSpPr>
            <p:cNvPr id="4" name="Grupo 17">
              <a:extLst>
                <a:ext uri="{FF2B5EF4-FFF2-40B4-BE49-F238E27FC236}">
                  <a16:creationId xmlns:a16="http://schemas.microsoft.com/office/drawing/2014/main" id="{76DD7F72-9471-435C-AB2A-ED830C6D80F3}"/>
                </a:ext>
              </a:extLst>
            </p:cNvPr>
            <p:cNvGrpSpPr/>
            <p:nvPr/>
          </p:nvGrpSpPr>
          <p:grpSpPr>
            <a:xfrm>
              <a:off x="838200" y="2274899"/>
              <a:ext cx="3759558" cy="4520485"/>
              <a:chOff x="838200" y="1519707"/>
              <a:chExt cx="3759558" cy="4520485"/>
            </a:xfrm>
          </p:grpSpPr>
          <p:sp>
            <p:nvSpPr>
              <p:cNvPr id="6" name="Rectángulo 3">
                <a:extLst>
                  <a:ext uri="{FF2B5EF4-FFF2-40B4-BE49-F238E27FC236}">
                    <a16:creationId xmlns:a16="http://schemas.microsoft.com/office/drawing/2014/main" id="{FB334F09-DA96-435F-B72B-EDC8C589C018}"/>
                  </a:ext>
                </a:extLst>
              </p:cNvPr>
              <p:cNvSpPr/>
              <p:nvPr/>
            </p:nvSpPr>
            <p:spPr>
              <a:xfrm>
                <a:off x="838200" y="1519707"/>
                <a:ext cx="3759558" cy="452048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4">
                <a:extLst>
                  <a:ext uri="{FF2B5EF4-FFF2-40B4-BE49-F238E27FC236}">
                    <a16:creationId xmlns:a16="http://schemas.microsoft.com/office/drawing/2014/main" id="{688CBE08-D006-4E59-8E6D-AE0C1AED56AB}"/>
                  </a:ext>
                </a:extLst>
              </p:cNvPr>
              <p:cNvSpPr/>
              <p:nvPr/>
            </p:nvSpPr>
            <p:spPr>
              <a:xfrm>
                <a:off x="838200" y="2446986"/>
                <a:ext cx="3759558" cy="35932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CuadroTexto 6">
                <a:extLst>
                  <a:ext uri="{FF2B5EF4-FFF2-40B4-BE49-F238E27FC236}">
                    <a16:creationId xmlns:a16="http://schemas.microsoft.com/office/drawing/2014/main" id="{D1D86308-9E63-494B-AE72-353BFB58029F}"/>
                  </a:ext>
                </a:extLst>
              </p:cNvPr>
              <p:cNvSpPr txBox="1"/>
              <p:nvPr/>
            </p:nvSpPr>
            <p:spPr>
              <a:xfrm>
                <a:off x="838200" y="2756079"/>
                <a:ext cx="3759558" cy="369332"/>
              </a:xfrm>
              <a:prstGeom prst="rect">
                <a:avLst/>
              </a:prstGeom>
              <a:noFill/>
            </p:spPr>
            <p:txBody>
              <a:bodyPr wrap="square" rtlCol="0">
                <a:spAutoFit/>
              </a:bodyPr>
              <a:lstStyle/>
              <a:p>
                <a:endParaRPr lang="es-ES" dirty="0"/>
              </a:p>
            </p:txBody>
          </p:sp>
        </p:grpSp>
        <p:sp>
          <p:nvSpPr>
            <p:cNvPr id="5" name="CuadroTexto 5">
              <a:extLst>
                <a:ext uri="{FF2B5EF4-FFF2-40B4-BE49-F238E27FC236}">
                  <a16:creationId xmlns:a16="http://schemas.microsoft.com/office/drawing/2014/main" id="{21DD6ED5-7CAD-42C0-9B10-1CC9FCAC51A2}"/>
                </a:ext>
              </a:extLst>
            </p:cNvPr>
            <p:cNvSpPr txBox="1"/>
            <p:nvPr/>
          </p:nvSpPr>
          <p:spPr>
            <a:xfrm>
              <a:off x="1069483" y="2462856"/>
              <a:ext cx="3296991" cy="584775"/>
            </a:xfrm>
            <a:prstGeom prst="rect">
              <a:avLst/>
            </a:prstGeom>
            <a:noFill/>
          </p:spPr>
          <p:txBody>
            <a:bodyPr wrap="square" rtlCol="0">
              <a:spAutoFit/>
            </a:bodyPr>
            <a:lstStyle/>
            <a:p>
              <a:pPr algn="ctr"/>
              <a:r>
                <a:rPr lang="es-ES_tradnl"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GENERAL</a:t>
              </a:r>
              <a:endPar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10" name="CuadroTexto 19">
            <a:extLst>
              <a:ext uri="{FF2B5EF4-FFF2-40B4-BE49-F238E27FC236}">
                <a16:creationId xmlns:a16="http://schemas.microsoft.com/office/drawing/2014/main" id="{40BEB6EB-BD2F-4643-8C0D-AF9AB0AB48C3}"/>
              </a:ext>
            </a:extLst>
          </p:cNvPr>
          <p:cNvSpPr txBox="1"/>
          <p:nvPr/>
        </p:nvSpPr>
        <p:spPr>
          <a:xfrm rot="16200000">
            <a:off x="1689760" y="3426950"/>
            <a:ext cx="3837904" cy="584775"/>
          </a:xfrm>
          <a:prstGeom prst="rect">
            <a:avLst/>
          </a:prstGeom>
          <a:noFill/>
        </p:spPr>
        <p:txBody>
          <a:bodyPr wrap="square" rtlCol="0">
            <a:spAutoFit/>
          </a:bodyPr>
          <a:lstStyle/>
          <a:p>
            <a:pPr algn="ctr"/>
            <a:r>
              <a:rPr lang="es-ES_tradnl"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ESPECÍFICOS</a:t>
            </a:r>
            <a:endPar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5" name="14 Rectángulo"/>
          <p:cNvSpPr/>
          <p:nvPr/>
        </p:nvSpPr>
        <p:spPr>
          <a:xfrm>
            <a:off x="525467" y="2769293"/>
            <a:ext cx="2636343" cy="2308324"/>
          </a:xfrm>
          <a:prstGeom prst="rect">
            <a:avLst/>
          </a:prstGeom>
        </p:spPr>
        <p:txBody>
          <a:bodyPr wrap="square">
            <a:spAutoFit/>
          </a:bodyPr>
          <a:lstStyle/>
          <a:p>
            <a:pPr algn="just"/>
            <a:r>
              <a:rPr lang="es-EC" dirty="0">
                <a:solidFill>
                  <a:schemeClr val="tx1">
                    <a:lumMod val="25000"/>
                  </a:schemeClr>
                </a:solidFill>
              </a:rPr>
              <a:t>Determinar la asociación entre el liderazgo transformacional y la potencia grupal del personal de las empresas grandes comercializadoras de electrodomésticos del cantón Quito.</a:t>
            </a:r>
          </a:p>
        </p:txBody>
      </p:sp>
      <p:graphicFrame>
        <p:nvGraphicFramePr>
          <p:cNvPr id="18" name="17 Diagrama"/>
          <p:cNvGraphicFramePr/>
          <p:nvPr>
            <p:extLst>
              <p:ext uri="{D42A27DB-BD31-4B8C-83A1-F6EECF244321}">
                <p14:modId xmlns:p14="http://schemas.microsoft.com/office/powerpoint/2010/main" val="2951890672"/>
              </p:ext>
            </p:extLst>
          </p:nvPr>
        </p:nvGraphicFramePr>
        <p:xfrm>
          <a:off x="3955404" y="1459094"/>
          <a:ext cx="4272136" cy="4594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9"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7221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18">
            <a:extLst>
              <a:ext uri="{FF2B5EF4-FFF2-40B4-BE49-F238E27FC236}">
                <a16:creationId xmlns:a16="http://schemas.microsoft.com/office/drawing/2014/main" id="{22D88C8B-A55B-43D5-A1F6-3243E81B6B82}"/>
              </a:ext>
            </a:extLst>
          </p:cNvPr>
          <p:cNvGrpSpPr/>
          <p:nvPr/>
        </p:nvGrpSpPr>
        <p:grpSpPr>
          <a:xfrm>
            <a:off x="196916" y="1532921"/>
            <a:ext cx="3024336" cy="4520485"/>
            <a:chOff x="838200" y="2274899"/>
            <a:chExt cx="3759558" cy="4520485"/>
          </a:xfrm>
        </p:grpSpPr>
        <p:grpSp>
          <p:nvGrpSpPr>
            <p:cNvPr id="4" name="Grupo 17">
              <a:extLst>
                <a:ext uri="{FF2B5EF4-FFF2-40B4-BE49-F238E27FC236}">
                  <a16:creationId xmlns:a16="http://schemas.microsoft.com/office/drawing/2014/main" id="{76DD7F72-9471-435C-AB2A-ED830C6D80F3}"/>
                </a:ext>
              </a:extLst>
            </p:cNvPr>
            <p:cNvGrpSpPr/>
            <p:nvPr/>
          </p:nvGrpSpPr>
          <p:grpSpPr>
            <a:xfrm>
              <a:off x="838200" y="2274899"/>
              <a:ext cx="3759558" cy="4520485"/>
              <a:chOff x="838200" y="1519707"/>
              <a:chExt cx="3759558" cy="4520485"/>
            </a:xfrm>
          </p:grpSpPr>
          <p:sp>
            <p:nvSpPr>
              <p:cNvPr id="6" name="Rectángulo 3">
                <a:extLst>
                  <a:ext uri="{FF2B5EF4-FFF2-40B4-BE49-F238E27FC236}">
                    <a16:creationId xmlns:a16="http://schemas.microsoft.com/office/drawing/2014/main" id="{FB334F09-DA96-435F-B72B-EDC8C589C018}"/>
                  </a:ext>
                </a:extLst>
              </p:cNvPr>
              <p:cNvSpPr/>
              <p:nvPr/>
            </p:nvSpPr>
            <p:spPr>
              <a:xfrm>
                <a:off x="838200" y="1519707"/>
                <a:ext cx="3759558" cy="4520485"/>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Rectángulo 4">
                <a:extLst>
                  <a:ext uri="{FF2B5EF4-FFF2-40B4-BE49-F238E27FC236}">
                    <a16:creationId xmlns:a16="http://schemas.microsoft.com/office/drawing/2014/main" id="{688CBE08-D006-4E59-8E6D-AE0C1AED56AB}"/>
                  </a:ext>
                </a:extLst>
              </p:cNvPr>
              <p:cNvSpPr/>
              <p:nvPr/>
            </p:nvSpPr>
            <p:spPr>
              <a:xfrm>
                <a:off x="838200" y="2446986"/>
                <a:ext cx="3759558" cy="35932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CuadroTexto 6">
                <a:extLst>
                  <a:ext uri="{FF2B5EF4-FFF2-40B4-BE49-F238E27FC236}">
                    <a16:creationId xmlns:a16="http://schemas.microsoft.com/office/drawing/2014/main" id="{D1D86308-9E63-494B-AE72-353BFB58029F}"/>
                  </a:ext>
                </a:extLst>
              </p:cNvPr>
              <p:cNvSpPr txBox="1"/>
              <p:nvPr/>
            </p:nvSpPr>
            <p:spPr>
              <a:xfrm>
                <a:off x="838200" y="2756079"/>
                <a:ext cx="3759558" cy="369332"/>
              </a:xfrm>
              <a:prstGeom prst="rect">
                <a:avLst/>
              </a:prstGeom>
              <a:noFill/>
            </p:spPr>
            <p:txBody>
              <a:bodyPr wrap="square" rtlCol="0">
                <a:spAutoFit/>
              </a:bodyPr>
              <a:lstStyle/>
              <a:p>
                <a:endParaRPr lang="es-ES" dirty="0"/>
              </a:p>
            </p:txBody>
          </p:sp>
        </p:grpSp>
        <p:sp>
          <p:nvSpPr>
            <p:cNvPr id="5" name="CuadroTexto 5">
              <a:extLst>
                <a:ext uri="{FF2B5EF4-FFF2-40B4-BE49-F238E27FC236}">
                  <a16:creationId xmlns:a16="http://schemas.microsoft.com/office/drawing/2014/main" id="{21DD6ED5-7CAD-42C0-9B10-1CC9FCAC51A2}"/>
                </a:ext>
              </a:extLst>
            </p:cNvPr>
            <p:cNvSpPr txBox="1"/>
            <p:nvPr/>
          </p:nvSpPr>
          <p:spPr>
            <a:xfrm>
              <a:off x="1069483" y="2462856"/>
              <a:ext cx="3296991" cy="584775"/>
            </a:xfrm>
            <a:prstGeom prst="rect">
              <a:avLst/>
            </a:prstGeom>
            <a:noFill/>
          </p:spPr>
          <p:txBody>
            <a:bodyPr wrap="square" rtlCol="0">
              <a:spAutoFit/>
            </a:bodyPr>
            <a:lstStyle/>
            <a:p>
              <a:pPr algn="ctr"/>
              <a:r>
                <a:rPr lang="es-ES_tradnl"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GENERAL</a:t>
              </a:r>
              <a:endPar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10" name="CuadroTexto 19">
            <a:extLst>
              <a:ext uri="{FF2B5EF4-FFF2-40B4-BE49-F238E27FC236}">
                <a16:creationId xmlns:a16="http://schemas.microsoft.com/office/drawing/2014/main" id="{40BEB6EB-BD2F-4643-8C0D-AF9AB0AB48C3}"/>
              </a:ext>
            </a:extLst>
          </p:cNvPr>
          <p:cNvSpPr txBox="1"/>
          <p:nvPr/>
        </p:nvSpPr>
        <p:spPr>
          <a:xfrm rot="16200000">
            <a:off x="1591284" y="3426950"/>
            <a:ext cx="3837904" cy="584775"/>
          </a:xfrm>
          <a:prstGeom prst="rect">
            <a:avLst/>
          </a:prstGeom>
          <a:noFill/>
        </p:spPr>
        <p:txBody>
          <a:bodyPr wrap="square" rtlCol="0">
            <a:spAutoFit/>
          </a:bodyPr>
          <a:lstStyle/>
          <a:p>
            <a:pPr algn="ctr"/>
            <a:r>
              <a:rPr lang="es-ES_tradnl"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ESPECÍFICOS</a:t>
            </a:r>
            <a:endParaRPr lang="es-E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5" name="14 Rectángulo"/>
          <p:cNvSpPr/>
          <p:nvPr/>
        </p:nvSpPr>
        <p:spPr>
          <a:xfrm>
            <a:off x="525467" y="2769293"/>
            <a:ext cx="2636343" cy="2308324"/>
          </a:xfrm>
          <a:prstGeom prst="rect">
            <a:avLst/>
          </a:prstGeom>
        </p:spPr>
        <p:txBody>
          <a:bodyPr wrap="square">
            <a:spAutoFit/>
          </a:bodyPr>
          <a:lstStyle/>
          <a:p>
            <a:pPr algn="just"/>
            <a:r>
              <a:rPr lang="es-EC" dirty="0">
                <a:solidFill>
                  <a:schemeClr val="tx1">
                    <a:lumMod val="25000"/>
                  </a:schemeClr>
                </a:solidFill>
              </a:rPr>
              <a:t>Existe una asociación entre liderazgo transformacional y la potencia grupal del personal de las empresas grandes comercializadoras de electrodomésticos del cantón Quito.</a:t>
            </a:r>
          </a:p>
        </p:txBody>
      </p:sp>
      <p:graphicFrame>
        <p:nvGraphicFramePr>
          <p:cNvPr id="18" name="17 Diagrama"/>
          <p:cNvGraphicFramePr/>
          <p:nvPr>
            <p:extLst>
              <p:ext uri="{D42A27DB-BD31-4B8C-83A1-F6EECF244321}">
                <p14:modId xmlns:p14="http://schemas.microsoft.com/office/powerpoint/2010/main" val="2688456161"/>
              </p:ext>
            </p:extLst>
          </p:nvPr>
        </p:nvGraphicFramePr>
        <p:xfrm>
          <a:off x="3786591" y="1459094"/>
          <a:ext cx="4272136" cy="4594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ítulo 1">
            <a:extLst>
              <a:ext uri="{FF2B5EF4-FFF2-40B4-BE49-F238E27FC236}">
                <a16:creationId xmlns:a16="http://schemas.microsoft.com/office/drawing/2014/main" id="{2047261F-673B-42AA-9DFF-4C9E55ADB1A3}"/>
              </a:ext>
            </a:extLst>
          </p:cNvPr>
          <p:cNvSpPr txBox="1">
            <a:spLocks/>
          </p:cNvSpPr>
          <p:nvPr/>
        </p:nvSpPr>
        <p:spPr>
          <a:xfrm>
            <a:off x="838200" y="257768"/>
            <a:ext cx="7334200" cy="711894"/>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s-ES_tradnl" b="1" spc="600" dirty="0">
                <a:effectLst>
                  <a:outerShdw blurRad="38100" dist="38100" dir="2700000" algn="tl">
                    <a:srgbClr val="000000">
                      <a:alpha val="43137"/>
                    </a:srgbClr>
                  </a:outerShdw>
                </a:effectLst>
              </a:rPr>
              <a:t>HIPÓTESIS</a:t>
            </a:r>
            <a:endParaRPr lang="es-ES" b="1" spc="600" dirty="0">
              <a:effectLst>
                <a:outerShdw blurRad="38100" dist="38100" dir="2700000" algn="tl">
                  <a:srgbClr val="000000">
                    <a:alpha val="43137"/>
                  </a:srgbClr>
                </a:outerShdw>
              </a:effectLst>
            </a:endParaRPr>
          </a:p>
        </p:txBody>
      </p:sp>
      <p:pic>
        <p:nvPicPr>
          <p:cNvPr id="14"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0932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039894" y="121928"/>
            <a:ext cx="4776179" cy="646331"/>
          </a:xfrm>
          <a:prstGeom prst="rect">
            <a:avLst/>
          </a:prstGeom>
        </p:spPr>
        <p:txBody>
          <a:bodyPr wrap="none">
            <a:spAutoFit/>
          </a:bodyPr>
          <a:lstStyle/>
          <a:p>
            <a:r>
              <a:rPr lang="es-ES_tradnl" sz="3600" b="1" spc="600" dirty="0">
                <a:solidFill>
                  <a:schemeClr val="tx2"/>
                </a:solidFill>
                <a:effectLst>
                  <a:outerShdw blurRad="38100" dist="38100" dir="2700000" algn="tl">
                    <a:srgbClr val="000000">
                      <a:alpha val="43137"/>
                    </a:srgbClr>
                  </a:outerShdw>
                </a:effectLst>
                <a:latin typeface="+mj-lt"/>
                <a:ea typeface="+mj-ea"/>
                <a:cs typeface="+mj-cs"/>
              </a:rPr>
              <a:t>MARCO TEÓRICO</a:t>
            </a:r>
            <a:endParaRPr lang="es-EC" sz="3600" b="1" spc="600" dirty="0">
              <a:solidFill>
                <a:schemeClr val="tx2"/>
              </a:solidFill>
              <a:effectLst>
                <a:outerShdw blurRad="38100" dist="38100" dir="2700000" algn="tl">
                  <a:srgbClr val="000000">
                    <a:alpha val="43137"/>
                  </a:srgbClr>
                </a:outerShdw>
              </a:effectLst>
              <a:latin typeface="+mj-lt"/>
              <a:ea typeface="+mj-ea"/>
              <a:cs typeface="+mj-cs"/>
            </a:endParaRPr>
          </a:p>
        </p:txBody>
      </p:sp>
      <p:pic>
        <p:nvPicPr>
          <p:cNvPr id="4"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2027" y="5556220"/>
            <a:ext cx="621493" cy="560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4 Imagen"/>
          <p:cNvPicPr/>
          <p:nvPr/>
        </p:nvPicPr>
        <p:blipFill>
          <a:blip r:embed="rId3"/>
          <a:stretch>
            <a:fillRect/>
          </a:stretch>
        </p:blipFill>
        <p:spPr>
          <a:xfrm>
            <a:off x="971600" y="1856448"/>
            <a:ext cx="6912768" cy="4423335"/>
          </a:xfrm>
          <a:prstGeom prst="rect">
            <a:avLst/>
          </a:prstGeom>
        </p:spPr>
      </p:pic>
      <p:sp>
        <p:nvSpPr>
          <p:cNvPr id="2" name="1 Rectángulo"/>
          <p:cNvSpPr/>
          <p:nvPr/>
        </p:nvSpPr>
        <p:spPr>
          <a:xfrm>
            <a:off x="501678" y="1050743"/>
            <a:ext cx="4063998" cy="523220"/>
          </a:xfrm>
          <a:prstGeom prst="rect">
            <a:avLst/>
          </a:prstGeom>
          <a:noFill/>
        </p:spPr>
        <p:txBody>
          <a:bodyPr wrap="none" lIns="91440" tIns="45720" rIns="91440" bIns="45720">
            <a:spAutoFit/>
          </a:bodyPr>
          <a:lstStyle/>
          <a:p>
            <a:pPr algn="ctr"/>
            <a:r>
              <a:rPr lang="es-E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Liderazgo </a:t>
            </a:r>
            <a:r>
              <a:rPr lang="es-ES"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Trasformacional</a:t>
            </a:r>
            <a:endParaRPr lang="es-E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5 Elipse"/>
          <p:cNvSpPr/>
          <p:nvPr/>
        </p:nvSpPr>
        <p:spPr>
          <a:xfrm>
            <a:off x="3419872" y="3767738"/>
            <a:ext cx="1944216" cy="72008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EC" sz="1200" dirty="0"/>
              <a:t>DIMENSIONES</a:t>
            </a:r>
          </a:p>
        </p:txBody>
      </p:sp>
      <p:sp>
        <p:nvSpPr>
          <p:cNvPr id="7" name="6 Rectángulo"/>
          <p:cNvSpPr/>
          <p:nvPr/>
        </p:nvSpPr>
        <p:spPr>
          <a:xfrm>
            <a:off x="1115616" y="1509217"/>
            <a:ext cx="2090893" cy="369332"/>
          </a:xfrm>
          <a:prstGeom prst="rect">
            <a:avLst/>
          </a:prstGeom>
        </p:spPr>
        <p:txBody>
          <a:bodyPr wrap="none">
            <a:spAutoFit/>
          </a:bodyPr>
          <a:lstStyle/>
          <a:p>
            <a:r>
              <a:rPr lang="es-EC" b="1" dirty="0">
                <a:solidFill>
                  <a:schemeClr val="tx1">
                    <a:lumMod val="10000"/>
                  </a:schemeClr>
                </a:solidFill>
              </a:rPr>
              <a:t>Bass y </a:t>
            </a:r>
            <a:r>
              <a:rPr lang="es-EC" b="1" dirty="0" err="1">
                <a:solidFill>
                  <a:schemeClr val="tx1">
                    <a:lumMod val="10000"/>
                  </a:schemeClr>
                </a:solidFill>
              </a:rPr>
              <a:t>Avolio</a:t>
            </a:r>
            <a:r>
              <a:rPr lang="es-EC" b="1" dirty="0">
                <a:solidFill>
                  <a:schemeClr val="tx1">
                    <a:lumMod val="10000"/>
                  </a:schemeClr>
                </a:solidFill>
              </a:rPr>
              <a:t> (2006)</a:t>
            </a:r>
          </a:p>
        </p:txBody>
      </p:sp>
    </p:spTree>
    <p:extLst>
      <p:ext uri="{BB962C8B-B14F-4D97-AF65-F5344CB8AC3E}">
        <p14:creationId xmlns:p14="http://schemas.microsoft.com/office/powerpoint/2010/main" val="37085724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Personalizado 1">
      <a:dk1>
        <a:srgbClr val="EFFFC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2361</TotalTime>
  <Words>1727</Words>
  <Application>Microsoft Office PowerPoint</Application>
  <PresentationFormat>Presentación en pantalla (4:3)</PresentationFormat>
  <Paragraphs>352</Paragraphs>
  <Slides>26</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26</vt:i4>
      </vt:variant>
    </vt:vector>
  </HeadingPairs>
  <TitlesOfParts>
    <vt:vector size="34" baseType="lpstr">
      <vt:lpstr>Arial</vt:lpstr>
      <vt:lpstr>Bodoni MT Black</vt:lpstr>
      <vt:lpstr>Calibri</vt:lpstr>
      <vt:lpstr>Cambria</vt:lpstr>
      <vt:lpstr>Cambria Math</vt:lpstr>
      <vt:lpstr>Lato</vt:lpstr>
      <vt:lpstr>Times New Roman</vt:lpstr>
      <vt:lpstr>Adyacencia</vt:lpstr>
      <vt:lpstr>Presentación de PowerPoint</vt:lpstr>
      <vt:lpstr>Presentación de PowerPoint</vt:lpstr>
      <vt:lpstr>Presentación de PowerPoint</vt:lpstr>
      <vt:lpstr>PLANTEAMIENTO DEL PROBLEMA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MARCO REFERENCIAL</vt:lpstr>
      <vt:lpstr>DISEÑO METODOLÓGICO</vt:lpstr>
      <vt:lpstr>Presentación de PowerPoint</vt:lpstr>
      <vt:lpstr>Presentación de PowerPoint</vt:lpstr>
      <vt:lpstr>RESULTADOS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José Bedoya</dc:creator>
  <cp:lastModifiedBy>Maria José Bedoya Páez</cp:lastModifiedBy>
  <cp:revision>114</cp:revision>
  <dcterms:created xsi:type="dcterms:W3CDTF">2020-01-06T16:42:38Z</dcterms:created>
  <dcterms:modified xsi:type="dcterms:W3CDTF">2020-01-30T05:49:28Z</dcterms:modified>
</cp:coreProperties>
</file>