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  <p:sldMasterId id="2147483673" r:id="rId2"/>
  </p:sldMasterIdLst>
  <p:notesMasterIdLst>
    <p:notesMasterId r:id="rId38"/>
  </p:notesMasterIdLst>
  <p:sldIdLst>
    <p:sldId id="419" r:id="rId3"/>
    <p:sldId id="454" r:id="rId4"/>
    <p:sldId id="461" r:id="rId5"/>
    <p:sldId id="463" r:id="rId6"/>
    <p:sldId id="459" r:id="rId7"/>
    <p:sldId id="421" r:id="rId8"/>
    <p:sldId id="422" r:id="rId9"/>
    <p:sldId id="465" r:id="rId10"/>
    <p:sldId id="464" r:id="rId11"/>
    <p:sldId id="424" r:id="rId12"/>
    <p:sldId id="426" r:id="rId13"/>
    <p:sldId id="427" r:id="rId14"/>
    <p:sldId id="428" r:id="rId15"/>
    <p:sldId id="430" r:id="rId16"/>
    <p:sldId id="431" r:id="rId17"/>
    <p:sldId id="472" r:id="rId18"/>
    <p:sldId id="432" r:id="rId19"/>
    <p:sldId id="425" r:id="rId20"/>
    <p:sldId id="433" r:id="rId21"/>
    <p:sldId id="478" r:id="rId22"/>
    <p:sldId id="479" r:id="rId23"/>
    <p:sldId id="438" r:id="rId24"/>
    <p:sldId id="439" r:id="rId25"/>
    <p:sldId id="440" r:id="rId26"/>
    <p:sldId id="448" r:id="rId27"/>
    <p:sldId id="449" r:id="rId28"/>
    <p:sldId id="450" r:id="rId29"/>
    <p:sldId id="437" r:id="rId30"/>
    <p:sldId id="441" r:id="rId31"/>
    <p:sldId id="442" r:id="rId32"/>
    <p:sldId id="458" r:id="rId33"/>
    <p:sldId id="485" r:id="rId34"/>
    <p:sldId id="444" r:id="rId35"/>
    <p:sldId id="446" r:id="rId36"/>
    <p:sldId id="457" r:id="rId37"/>
  </p:sldIdLst>
  <p:sldSz cx="9144000" cy="6858000" type="screen4x3"/>
  <p:notesSz cx="6888163" cy="100203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Estilo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8A107856-5554-42FB-B03E-39F5DBC370BA}" styleName="Estilo medio 4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C4B1156A-380E-4F78-BDF5-A606A8083BF9}" styleName="Estilo medio 4 - Énfasis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81633" autoAdjust="0"/>
  </p:normalViewPr>
  <p:slideViewPr>
    <p:cSldViewPr snapToGrid="0">
      <p:cViewPr varScale="1">
        <p:scale>
          <a:sx n="72" d="100"/>
          <a:sy n="72" d="100"/>
        </p:scale>
        <p:origin x="1350" y="6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ECA61A-FAF6-4FFD-90A7-8888319C93E2}" type="doc">
      <dgm:prSet loTypeId="urn:microsoft.com/office/officeart/2005/8/layout/vList2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C"/>
        </a:p>
      </dgm:t>
    </dgm:pt>
    <dgm:pt modelId="{286788F2-1213-43A9-92A3-414810130132}">
      <dgm:prSet custT="1"/>
      <dgm:spPr/>
      <dgm:t>
        <a:bodyPr/>
        <a:lstStyle/>
        <a:p>
          <a:pPr algn="l"/>
          <a:r>
            <a:rPr lang="es-EC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Se utilizaron los datos de precipitación registrados durante el periodo febrero 2018 – enero 2019 de la estación experimental INIAP San Carlos.</a:t>
          </a:r>
        </a:p>
      </dgm:t>
    </dgm:pt>
    <dgm:pt modelId="{B0819C0B-35D5-4B09-9536-A8B6F5FF270A}" type="parTrans" cxnId="{0DD389E1-5E19-4279-BDDB-8BAEAB317F38}">
      <dgm:prSet/>
      <dgm:spPr/>
      <dgm:t>
        <a:bodyPr/>
        <a:lstStyle/>
        <a:p>
          <a:endParaRPr lang="es-EC"/>
        </a:p>
      </dgm:t>
    </dgm:pt>
    <dgm:pt modelId="{3BF848B0-DA7D-462C-A561-3D2569CEC891}" type="sibTrans" cxnId="{0DD389E1-5E19-4279-BDDB-8BAEAB317F38}">
      <dgm:prSet/>
      <dgm:spPr/>
      <dgm:t>
        <a:bodyPr/>
        <a:lstStyle/>
        <a:p>
          <a:endParaRPr lang="es-EC"/>
        </a:p>
      </dgm:t>
    </dgm:pt>
    <dgm:pt modelId="{523C5BF0-EA1F-4666-94E5-EF3E821E9A1F}" type="pres">
      <dgm:prSet presAssocID="{E8ECA61A-FAF6-4FFD-90A7-8888319C93E2}" presName="linear" presStyleCnt="0">
        <dgm:presLayoutVars>
          <dgm:animLvl val="lvl"/>
          <dgm:resizeHandles val="exact"/>
        </dgm:presLayoutVars>
      </dgm:prSet>
      <dgm:spPr/>
    </dgm:pt>
    <dgm:pt modelId="{ADABF698-E304-4432-9231-C73B441BCEEF}" type="pres">
      <dgm:prSet presAssocID="{286788F2-1213-43A9-92A3-414810130132}" presName="parentText" presStyleLbl="node1" presStyleIdx="0" presStyleCnt="1" custScaleX="90254" custScaleY="99000" custLinFactNeighborX="2508" custLinFactNeighborY="-20528">
        <dgm:presLayoutVars>
          <dgm:chMax val="0"/>
          <dgm:bulletEnabled val="1"/>
        </dgm:presLayoutVars>
      </dgm:prSet>
      <dgm:spPr/>
    </dgm:pt>
  </dgm:ptLst>
  <dgm:cxnLst>
    <dgm:cxn modelId="{4934FC34-B3DB-4D30-AA77-725D12239B85}" type="presOf" srcId="{E8ECA61A-FAF6-4FFD-90A7-8888319C93E2}" destId="{523C5BF0-EA1F-4666-94E5-EF3E821E9A1F}" srcOrd="0" destOrd="0" presId="urn:microsoft.com/office/officeart/2005/8/layout/vList2"/>
    <dgm:cxn modelId="{A7DA6551-38B6-433A-B900-B8B3A9653488}" type="presOf" srcId="{286788F2-1213-43A9-92A3-414810130132}" destId="{ADABF698-E304-4432-9231-C73B441BCEEF}" srcOrd="0" destOrd="0" presId="urn:microsoft.com/office/officeart/2005/8/layout/vList2"/>
    <dgm:cxn modelId="{0DD389E1-5E19-4279-BDDB-8BAEAB317F38}" srcId="{E8ECA61A-FAF6-4FFD-90A7-8888319C93E2}" destId="{286788F2-1213-43A9-92A3-414810130132}" srcOrd="0" destOrd="0" parTransId="{B0819C0B-35D5-4B09-9536-A8B6F5FF270A}" sibTransId="{3BF848B0-DA7D-462C-A561-3D2569CEC891}"/>
    <dgm:cxn modelId="{C95E70C9-8618-4040-B47C-F4F7748F2020}" type="presParOf" srcId="{523C5BF0-EA1F-4666-94E5-EF3E821E9A1F}" destId="{ADABF698-E304-4432-9231-C73B441BCEE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4C5B9F2-475B-4745-BA10-41470E7FA228}" type="doc">
      <dgm:prSet loTypeId="urn:microsoft.com/office/officeart/2005/8/layout/hierarchy6" loCatId="hierarchy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EC"/>
        </a:p>
      </dgm:t>
    </dgm:pt>
    <dgm:pt modelId="{32645603-A545-4D83-A4D5-DD2195B14C1B}">
      <dgm:prSet phldrT="[Texto]" custT="1"/>
      <dgm:spPr/>
      <dgm:t>
        <a:bodyPr/>
        <a:lstStyle/>
        <a:p>
          <a:r>
            <a:rPr lang="es-EC" sz="1700" b="1" dirty="0">
              <a:latin typeface="Times New Roman" panose="02020603050405020304" pitchFamily="18" charset="0"/>
              <a:cs typeface="Times New Roman" panose="02020603050405020304" pitchFamily="18" charset="0"/>
            </a:rPr>
            <a:t>Diversidad alfa</a:t>
          </a:r>
        </a:p>
      </dgm:t>
    </dgm:pt>
    <dgm:pt modelId="{2A3BB547-A651-453A-93EB-ED1007ECB767}" type="parTrans" cxnId="{B55EA1E3-C3AF-4FE9-ACBC-BAED9CDE656B}">
      <dgm:prSet/>
      <dgm:spPr/>
      <dgm:t>
        <a:bodyPr/>
        <a:lstStyle/>
        <a:p>
          <a:endParaRPr lang="es-EC"/>
        </a:p>
      </dgm:t>
    </dgm:pt>
    <dgm:pt modelId="{0DB2242F-20DA-4B4E-A3AF-C1F2B5A083BA}" type="sibTrans" cxnId="{B55EA1E3-C3AF-4FE9-ACBC-BAED9CDE656B}">
      <dgm:prSet/>
      <dgm:spPr/>
      <dgm:t>
        <a:bodyPr/>
        <a:lstStyle/>
        <a:p>
          <a:endParaRPr lang="es-EC"/>
        </a:p>
      </dgm:t>
    </dgm:pt>
    <dgm:pt modelId="{B2BA6770-D6D0-444C-8193-D590212C6903}">
      <dgm:prSet phldrT="[Texto]" custT="1"/>
      <dgm:spPr/>
      <dgm:t>
        <a:bodyPr/>
        <a:lstStyle/>
        <a:p>
          <a:pPr algn="ctr"/>
          <a:r>
            <a:rPr lang="es-EC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Abundancia absoluta</a:t>
          </a:r>
        </a:p>
      </dgm:t>
    </dgm:pt>
    <dgm:pt modelId="{647A9966-3827-43A2-A1D7-17AE4683D0FF}" type="parTrans" cxnId="{25080699-ABF6-40A2-B43A-92ED10FCCE7A}">
      <dgm:prSet/>
      <dgm:spPr/>
      <dgm:t>
        <a:bodyPr/>
        <a:lstStyle/>
        <a:p>
          <a:endParaRPr lang="es-EC"/>
        </a:p>
      </dgm:t>
    </dgm:pt>
    <dgm:pt modelId="{EF5C4FCE-95DD-47B8-A4E7-98F0A710965B}" type="sibTrans" cxnId="{25080699-ABF6-40A2-B43A-92ED10FCCE7A}">
      <dgm:prSet/>
      <dgm:spPr/>
      <dgm:t>
        <a:bodyPr/>
        <a:lstStyle/>
        <a:p>
          <a:endParaRPr lang="es-EC"/>
        </a:p>
      </dgm:t>
    </dgm:pt>
    <dgm:pt modelId="{177F812C-6954-4770-AFFB-7FC373A9B8B0}">
      <dgm:prSet phldrT="[Texto]" custT="1"/>
      <dgm:spPr/>
      <dgm:t>
        <a:bodyPr/>
        <a:lstStyle/>
        <a:p>
          <a:r>
            <a:rPr lang="es-EC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Abundancia proporcional de las especies</a:t>
          </a:r>
        </a:p>
      </dgm:t>
    </dgm:pt>
    <dgm:pt modelId="{33AE420E-FA74-4726-97CE-324C2E4A9C30}" type="parTrans" cxnId="{1D14CC81-40B2-46D4-BE4B-5D135CCB02C7}">
      <dgm:prSet/>
      <dgm:spPr/>
      <dgm:t>
        <a:bodyPr/>
        <a:lstStyle/>
        <a:p>
          <a:endParaRPr lang="es-EC"/>
        </a:p>
      </dgm:t>
    </dgm:pt>
    <dgm:pt modelId="{E13E6FFB-B615-462B-AB61-480FBAD6C2B2}" type="sibTrans" cxnId="{1D14CC81-40B2-46D4-BE4B-5D135CCB02C7}">
      <dgm:prSet/>
      <dgm:spPr/>
      <dgm:t>
        <a:bodyPr/>
        <a:lstStyle/>
        <a:p>
          <a:endParaRPr lang="es-EC"/>
        </a:p>
      </dgm:t>
    </dgm:pt>
    <dgm:pt modelId="{D7C4084D-BA19-433E-93CA-64356F91E00F}">
      <dgm:prSet phldrT="[Texto]" custT="1"/>
      <dgm:spPr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2D8A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Riqueza</a:t>
          </a:r>
        </a:p>
      </dgm:t>
    </dgm:pt>
    <dgm:pt modelId="{B0AE3097-500C-4166-85D6-00DD1626EBC6}" type="parTrans" cxnId="{F3155B05-65A7-4470-9FB5-8D88A6B1E94A}">
      <dgm:prSet/>
      <dgm:spPr/>
      <dgm:t>
        <a:bodyPr/>
        <a:lstStyle/>
        <a:p>
          <a:endParaRPr lang="es-EC"/>
        </a:p>
      </dgm:t>
    </dgm:pt>
    <dgm:pt modelId="{3B7C7B76-52F9-4CFF-9D9D-BF14CC925496}" type="sibTrans" cxnId="{F3155B05-65A7-4470-9FB5-8D88A6B1E94A}">
      <dgm:prSet/>
      <dgm:spPr/>
      <dgm:t>
        <a:bodyPr/>
        <a:lstStyle/>
        <a:p>
          <a:endParaRPr lang="es-EC"/>
        </a:p>
      </dgm:t>
    </dgm:pt>
    <dgm:pt modelId="{93D5ECE4-4DD8-4816-A9E3-BE31CC0D2E05}">
      <dgm:prSet phldrT="[Texto]" custT="1"/>
      <dgm:spPr/>
      <dgm:t>
        <a:bodyPr/>
        <a:lstStyle/>
        <a:p>
          <a:r>
            <a:rPr lang="es-EC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Abundancia</a:t>
          </a:r>
        </a:p>
      </dgm:t>
    </dgm:pt>
    <dgm:pt modelId="{25C35FB0-9806-460B-85A0-E45E02A6C769}" type="parTrans" cxnId="{111B09F9-B06F-4142-9C1B-A7CD2394F69E}">
      <dgm:prSet/>
      <dgm:spPr/>
      <dgm:t>
        <a:bodyPr/>
        <a:lstStyle/>
        <a:p>
          <a:endParaRPr lang="es-EC"/>
        </a:p>
      </dgm:t>
    </dgm:pt>
    <dgm:pt modelId="{1D33A4AD-E991-47D0-B0F6-241CDA6AB61B}" type="sibTrans" cxnId="{111B09F9-B06F-4142-9C1B-A7CD2394F69E}">
      <dgm:prSet/>
      <dgm:spPr/>
      <dgm:t>
        <a:bodyPr/>
        <a:lstStyle/>
        <a:p>
          <a:endParaRPr lang="es-EC"/>
        </a:p>
      </dgm:t>
    </dgm:pt>
    <dgm:pt modelId="{4B021BCE-BA3D-458E-926A-1F52CBAE6C48}">
      <dgm:prSet phldrT="[Texto]" custT="1"/>
      <dgm:spPr/>
      <dgm:t>
        <a:bodyPr/>
        <a:lstStyle/>
        <a:p>
          <a:r>
            <a:rPr lang="es-EC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Estructura de la comunidad</a:t>
          </a:r>
        </a:p>
      </dgm:t>
    </dgm:pt>
    <dgm:pt modelId="{23DCEC5D-5CD3-4FB0-879F-A255E27F342C}" type="parTrans" cxnId="{B474157E-11CA-4BD8-8861-F0DD4C663284}">
      <dgm:prSet/>
      <dgm:spPr/>
      <dgm:t>
        <a:bodyPr/>
        <a:lstStyle/>
        <a:p>
          <a:endParaRPr lang="es-EC"/>
        </a:p>
      </dgm:t>
    </dgm:pt>
    <dgm:pt modelId="{9B044D84-E34C-4D31-AE6C-75CE93ADC0EF}" type="sibTrans" cxnId="{B474157E-11CA-4BD8-8861-F0DD4C663284}">
      <dgm:prSet/>
      <dgm:spPr/>
      <dgm:t>
        <a:bodyPr/>
        <a:lstStyle/>
        <a:p>
          <a:endParaRPr lang="es-EC"/>
        </a:p>
      </dgm:t>
    </dgm:pt>
    <dgm:pt modelId="{B3F056D4-F00D-4F73-B0DD-D7ED261A931F}">
      <dgm:prSet phldrT="[Texto]" custT="1"/>
      <dgm:spPr/>
      <dgm:t>
        <a:bodyPr/>
        <a:lstStyle/>
        <a:p>
          <a:r>
            <a:rPr lang="es-EC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 1-Simpson</a:t>
          </a:r>
        </a:p>
        <a:p>
          <a:r>
            <a:rPr lang="es-EC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Shannon</a:t>
          </a:r>
        </a:p>
      </dgm:t>
    </dgm:pt>
    <dgm:pt modelId="{840C38CA-9FB0-48CB-8E3A-384E1070DCC0}" type="parTrans" cxnId="{CE45F7CE-B37F-4879-8D7F-0D3E7DB21CCA}">
      <dgm:prSet/>
      <dgm:spPr/>
      <dgm:t>
        <a:bodyPr/>
        <a:lstStyle/>
        <a:p>
          <a:endParaRPr lang="es-EC"/>
        </a:p>
      </dgm:t>
    </dgm:pt>
    <dgm:pt modelId="{A3CE32C5-30DC-4B13-BE13-359563E7F601}" type="sibTrans" cxnId="{CE45F7CE-B37F-4879-8D7F-0D3E7DB21CCA}">
      <dgm:prSet/>
      <dgm:spPr/>
      <dgm:t>
        <a:bodyPr/>
        <a:lstStyle/>
        <a:p>
          <a:endParaRPr lang="es-EC"/>
        </a:p>
      </dgm:t>
    </dgm:pt>
    <dgm:pt modelId="{9A4E68AE-121E-4D77-87FB-523ACE35CC9B}">
      <dgm:prSet phldrT="[Texto]" custT="1"/>
      <dgm:spPr/>
      <dgm:t>
        <a:bodyPr/>
        <a:lstStyle/>
        <a:p>
          <a:r>
            <a:rPr lang="es-EC" sz="1700" dirty="0">
              <a:latin typeface="Times New Roman" panose="02020603050405020304" pitchFamily="18" charset="0"/>
              <a:cs typeface="Times New Roman" panose="02020603050405020304" pitchFamily="18" charset="0"/>
            </a:rPr>
            <a:t>Equitatividad de Pielou</a:t>
          </a:r>
        </a:p>
      </dgm:t>
    </dgm:pt>
    <dgm:pt modelId="{5A8727F2-088D-40BB-AF63-C9BA10F666AB}" type="parTrans" cxnId="{81F882A3-B8FC-4CEF-8D1B-DDB13B915504}">
      <dgm:prSet/>
      <dgm:spPr/>
      <dgm:t>
        <a:bodyPr/>
        <a:lstStyle/>
        <a:p>
          <a:endParaRPr lang="es-EC"/>
        </a:p>
      </dgm:t>
    </dgm:pt>
    <dgm:pt modelId="{4C3D7B5F-97FF-4D73-B408-4216A0FC5E22}" type="sibTrans" cxnId="{81F882A3-B8FC-4CEF-8D1B-DDB13B915504}">
      <dgm:prSet/>
      <dgm:spPr/>
      <dgm:t>
        <a:bodyPr/>
        <a:lstStyle/>
        <a:p>
          <a:endParaRPr lang="es-EC"/>
        </a:p>
      </dgm:t>
    </dgm:pt>
    <dgm:pt modelId="{700EAEC6-1057-4316-8C09-8CDAF1C0620B}">
      <dgm:prSet phldrT="[Texto]" custT="1"/>
      <dgm:spPr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2D8A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gm:spPr>
      <dgm:t>
        <a:bodyPr spcFirstLastPara="0" vert="horz" wrap="square" lIns="68580" tIns="68580" rIns="68580" bIns="68580" numCol="1" spcCol="1270" anchor="ctr" anchorCtr="0"/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Riqueza absoluta</a:t>
          </a:r>
        </a:p>
      </dgm:t>
    </dgm:pt>
    <dgm:pt modelId="{B695AC9E-20C9-4C2A-A2A4-66BF7485B370}" type="parTrans" cxnId="{9487DFBB-AC19-4773-AB5B-92C49EAA1595}">
      <dgm:prSet/>
      <dgm:spPr/>
      <dgm:t>
        <a:bodyPr/>
        <a:lstStyle/>
        <a:p>
          <a:endParaRPr lang="es-EC"/>
        </a:p>
      </dgm:t>
    </dgm:pt>
    <dgm:pt modelId="{33E4F56B-B4D1-40D0-8BA4-F72FE4CC7E5D}" type="sibTrans" cxnId="{9487DFBB-AC19-4773-AB5B-92C49EAA1595}">
      <dgm:prSet/>
      <dgm:spPr/>
      <dgm:t>
        <a:bodyPr/>
        <a:lstStyle/>
        <a:p>
          <a:endParaRPr lang="es-EC"/>
        </a:p>
      </dgm:t>
    </dgm:pt>
    <dgm:pt modelId="{C53B94E3-8E8F-48A7-A29E-555B9115A754}" type="pres">
      <dgm:prSet presAssocID="{64C5B9F2-475B-4745-BA10-41470E7FA228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B9300FF-7082-44CA-A4D7-5FEC30AAF934}" type="pres">
      <dgm:prSet presAssocID="{64C5B9F2-475B-4745-BA10-41470E7FA228}" presName="hierFlow" presStyleCnt="0"/>
      <dgm:spPr/>
    </dgm:pt>
    <dgm:pt modelId="{6B3D0C46-DC97-4B64-A573-2066DC9D4597}" type="pres">
      <dgm:prSet presAssocID="{64C5B9F2-475B-4745-BA10-41470E7FA228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D03D599F-16BF-40B3-A990-4A235098838B}" type="pres">
      <dgm:prSet presAssocID="{32645603-A545-4D83-A4D5-DD2195B14C1B}" presName="Name14" presStyleCnt="0"/>
      <dgm:spPr/>
    </dgm:pt>
    <dgm:pt modelId="{748067A5-1F54-4AFF-B9BC-0FC3B474C9AB}" type="pres">
      <dgm:prSet presAssocID="{32645603-A545-4D83-A4D5-DD2195B14C1B}" presName="level1Shape" presStyleLbl="node0" presStyleIdx="0" presStyleCnt="1" custScaleX="163570" custScaleY="49380">
        <dgm:presLayoutVars>
          <dgm:chPref val="3"/>
        </dgm:presLayoutVars>
      </dgm:prSet>
      <dgm:spPr/>
    </dgm:pt>
    <dgm:pt modelId="{B7AB6D58-5EDC-44BF-87D7-A8848554C19B}" type="pres">
      <dgm:prSet presAssocID="{32645603-A545-4D83-A4D5-DD2195B14C1B}" presName="hierChild2" presStyleCnt="0"/>
      <dgm:spPr/>
    </dgm:pt>
    <dgm:pt modelId="{0258182F-04D2-4F11-9553-506829E5F718}" type="pres">
      <dgm:prSet presAssocID="{25C35FB0-9806-460B-85A0-E45E02A6C769}" presName="Name19" presStyleLbl="parChTrans1D2" presStyleIdx="0" presStyleCnt="3"/>
      <dgm:spPr/>
    </dgm:pt>
    <dgm:pt modelId="{9A578A24-0524-4CCB-B73B-D6FBCAF371B1}" type="pres">
      <dgm:prSet presAssocID="{93D5ECE4-4DD8-4816-A9E3-BE31CC0D2E05}" presName="Name21" presStyleCnt="0"/>
      <dgm:spPr/>
    </dgm:pt>
    <dgm:pt modelId="{D1E7A3A8-4F79-49A8-93A6-2BF6EB53A181}" type="pres">
      <dgm:prSet presAssocID="{93D5ECE4-4DD8-4816-A9E3-BE31CC0D2E05}" presName="level2Shape" presStyleLbl="node2" presStyleIdx="0" presStyleCnt="3" custScaleX="130731" custScaleY="40236"/>
      <dgm:spPr/>
    </dgm:pt>
    <dgm:pt modelId="{5B211F6C-B27A-4D69-9505-81FE27104CA1}" type="pres">
      <dgm:prSet presAssocID="{93D5ECE4-4DD8-4816-A9E3-BE31CC0D2E05}" presName="hierChild3" presStyleCnt="0"/>
      <dgm:spPr/>
    </dgm:pt>
    <dgm:pt modelId="{41E70456-D6ED-4A09-83A1-FD38CAD947BB}" type="pres">
      <dgm:prSet presAssocID="{647A9966-3827-43A2-A1D7-17AE4683D0FF}" presName="Name19" presStyleLbl="parChTrans1D3" presStyleIdx="0" presStyleCnt="5"/>
      <dgm:spPr/>
    </dgm:pt>
    <dgm:pt modelId="{2100932A-634B-41CE-807C-DE149FA26685}" type="pres">
      <dgm:prSet presAssocID="{B2BA6770-D6D0-444C-8193-D590212C6903}" presName="Name21" presStyleCnt="0"/>
      <dgm:spPr/>
    </dgm:pt>
    <dgm:pt modelId="{DBD8C4CC-20EA-4D17-B08E-98B02C8BA633}" type="pres">
      <dgm:prSet presAssocID="{B2BA6770-D6D0-444C-8193-D590212C6903}" presName="level2Shape" presStyleLbl="node3" presStyleIdx="0" presStyleCnt="5" custScaleX="137455"/>
      <dgm:spPr/>
    </dgm:pt>
    <dgm:pt modelId="{2B5FF772-AD2E-4422-ABC6-77568B0C3B3F}" type="pres">
      <dgm:prSet presAssocID="{B2BA6770-D6D0-444C-8193-D590212C6903}" presName="hierChild3" presStyleCnt="0"/>
      <dgm:spPr/>
    </dgm:pt>
    <dgm:pt modelId="{5AA76E4C-F538-4B89-8188-227C3D7466AF}" type="pres">
      <dgm:prSet presAssocID="{33AE420E-FA74-4726-97CE-324C2E4A9C30}" presName="Name19" presStyleLbl="parChTrans1D3" presStyleIdx="1" presStyleCnt="5"/>
      <dgm:spPr/>
    </dgm:pt>
    <dgm:pt modelId="{6D00A38C-6AF9-4A6C-8323-19C5EA8E4FBE}" type="pres">
      <dgm:prSet presAssocID="{177F812C-6954-4770-AFFB-7FC373A9B8B0}" presName="Name21" presStyleCnt="0"/>
      <dgm:spPr/>
    </dgm:pt>
    <dgm:pt modelId="{B2159168-6436-4229-81EC-DFA8828829F4}" type="pres">
      <dgm:prSet presAssocID="{177F812C-6954-4770-AFFB-7FC373A9B8B0}" presName="level2Shape" presStyleLbl="node3" presStyleIdx="1" presStyleCnt="5" custScaleX="130741" custScaleY="201146"/>
      <dgm:spPr/>
    </dgm:pt>
    <dgm:pt modelId="{DC06608E-FCF1-4F72-B794-1CC4CEF4A0CF}" type="pres">
      <dgm:prSet presAssocID="{177F812C-6954-4770-AFFB-7FC373A9B8B0}" presName="hierChild3" presStyleCnt="0"/>
      <dgm:spPr/>
    </dgm:pt>
    <dgm:pt modelId="{732BA4F9-D30E-4AEF-8EB8-711E670514B3}" type="pres">
      <dgm:prSet presAssocID="{B0AE3097-500C-4166-85D6-00DD1626EBC6}" presName="Name19" presStyleLbl="parChTrans1D2" presStyleIdx="1" presStyleCnt="3"/>
      <dgm:spPr/>
    </dgm:pt>
    <dgm:pt modelId="{6F90B985-AF8D-46E7-8FFE-A6BB5D3B5ACC}" type="pres">
      <dgm:prSet presAssocID="{D7C4084D-BA19-433E-93CA-64356F91E00F}" presName="Name21" presStyleCnt="0"/>
      <dgm:spPr/>
    </dgm:pt>
    <dgm:pt modelId="{EBF7A1B7-AC8C-4528-9C9E-7EF810B709C5}" type="pres">
      <dgm:prSet presAssocID="{D7C4084D-BA19-433E-93CA-64356F91E00F}" presName="level2Shape" presStyleLbl="node2" presStyleIdx="1" presStyleCnt="3" custScaleX="91125" custScaleY="38723"/>
      <dgm:spPr>
        <a:xfrm>
          <a:off x="3882679" y="1174174"/>
          <a:ext cx="1336437" cy="378607"/>
        </a:xfrm>
        <a:prstGeom prst="roundRect">
          <a:avLst>
            <a:gd name="adj" fmla="val 10000"/>
          </a:avLst>
        </a:prstGeom>
      </dgm:spPr>
    </dgm:pt>
    <dgm:pt modelId="{C7878571-8093-4211-8C3B-619F39058148}" type="pres">
      <dgm:prSet presAssocID="{D7C4084D-BA19-433E-93CA-64356F91E00F}" presName="hierChild3" presStyleCnt="0"/>
      <dgm:spPr/>
    </dgm:pt>
    <dgm:pt modelId="{82F8CC8E-B92A-4A6A-B8E4-FC6C9B5DA4D7}" type="pres">
      <dgm:prSet presAssocID="{B695AC9E-20C9-4C2A-A2A4-66BF7485B370}" presName="Name19" presStyleLbl="parChTrans1D3" presStyleIdx="2" presStyleCnt="5"/>
      <dgm:spPr/>
    </dgm:pt>
    <dgm:pt modelId="{A713CD96-4C75-4C98-A76A-3C3FAAFB289E}" type="pres">
      <dgm:prSet presAssocID="{700EAEC6-1057-4316-8C09-8CDAF1C0620B}" presName="Name21" presStyleCnt="0"/>
      <dgm:spPr/>
    </dgm:pt>
    <dgm:pt modelId="{CB0A23F2-5E29-4299-A30D-263D30B79BF2}" type="pres">
      <dgm:prSet presAssocID="{700EAEC6-1057-4316-8C09-8CDAF1C0620B}" presName="level2Shape" presStyleLbl="node3" presStyleIdx="2" presStyleCnt="5"/>
      <dgm:spPr/>
    </dgm:pt>
    <dgm:pt modelId="{ACDD74B8-7212-429D-913A-D3EBDDAC871A}" type="pres">
      <dgm:prSet presAssocID="{700EAEC6-1057-4316-8C09-8CDAF1C0620B}" presName="hierChild3" presStyleCnt="0"/>
      <dgm:spPr/>
    </dgm:pt>
    <dgm:pt modelId="{00AF058D-BE1D-4292-8CAC-49A3721D7B6F}" type="pres">
      <dgm:prSet presAssocID="{23DCEC5D-5CD3-4FB0-879F-A255E27F342C}" presName="Name19" presStyleLbl="parChTrans1D2" presStyleIdx="2" presStyleCnt="3"/>
      <dgm:spPr/>
    </dgm:pt>
    <dgm:pt modelId="{A77F90A1-2797-4E9B-A687-171F9B9FFA74}" type="pres">
      <dgm:prSet presAssocID="{4B021BCE-BA3D-458E-926A-1F52CBAE6C48}" presName="Name21" presStyleCnt="0"/>
      <dgm:spPr/>
    </dgm:pt>
    <dgm:pt modelId="{E63B4487-0757-48A9-AA67-3C48571B2C6E}" type="pres">
      <dgm:prSet presAssocID="{4B021BCE-BA3D-458E-926A-1F52CBAE6C48}" presName="level2Shape" presStyleLbl="node2" presStyleIdx="2" presStyleCnt="3" custScaleX="261850" custScaleY="36319" custLinFactNeighborX="-761" custLinFactNeighborY="-374"/>
      <dgm:spPr/>
    </dgm:pt>
    <dgm:pt modelId="{55584134-1A79-41A4-940B-8EA97848A173}" type="pres">
      <dgm:prSet presAssocID="{4B021BCE-BA3D-458E-926A-1F52CBAE6C48}" presName="hierChild3" presStyleCnt="0"/>
      <dgm:spPr/>
    </dgm:pt>
    <dgm:pt modelId="{3B3004D6-056D-40E3-913D-2A3CF79B3DB5}" type="pres">
      <dgm:prSet presAssocID="{840C38CA-9FB0-48CB-8E3A-384E1070DCC0}" presName="Name19" presStyleLbl="parChTrans1D3" presStyleIdx="3" presStyleCnt="5"/>
      <dgm:spPr/>
    </dgm:pt>
    <dgm:pt modelId="{917C14A0-A1A2-434C-8FC8-A0BD5E79C2B1}" type="pres">
      <dgm:prSet presAssocID="{B3F056D4-F00D-4F73-B0DD-D7ED261A931F}" presName="Name21" presStyleCnt="0"/>
      <dgm:spPr/>
    </dgm:pt>
    <dgm:pt modelId="{EDE8DD53-5169-4BD1-B1EF-54B19E6A69D8}" type="pres">
      <dgm:prSet presAssocID="{B3F056D4-F00D-4F73-B0DD-D7ED261A931F}" presName="level2Shape" presStyleLbl="node3" presStyleIdx="3" presStyleCnt="5" custScaleX="119567" custScaleY="129060"/>
      <dgm:spPr/>
    </dgm:pt>
    <dgm:pt modelId="{C34E3031-A501-4C1E-9041-C5BECEDBFE2D}" type="pres">
      <dgm:prSet presAssocID="{B3F056D4-F00D-4F73-B0DD-D7ED261A931F}" presName="hierChild3" presStyleCnt="0"/>
      <dgm:spPr/>
    </dgm:pt>
    <dgm:pt modelId="{29C409C1-5EA0-4649-B928-563EC7112849}" type="pres">
      <dgm:prSet presAssocID="{5A8727F2-088D-40BB-AF63-C9BA10F666AB}" presName="Name19" presStyleLbl="parChTrans1D3" presStyleIdx="4" presStyleCnt="5"/>
      <dgm:spPr/>
    </dgm:pt>
    <dgm:pt modelId="{C06EAF88-9A44-442E-A08B-95B1D6A437D4}" type="pres">
      <dgm:prSet presAssocID="{9A4E68AE-121E-4D77-87FB-523ACE35CC9B}" presName="Name21" presStyleCnt="0"/>
      <dgm:spPr/>
    </dgm:pt>
    <dgm:pt modelId="{ABD1DFAE-3DD9-4350-A1FC-6FA8049E42EB}" type="pres">
      <dgm:prSet presAssocID="{9A4E68AE-121E-4D77-87FB-523ACE35CC9B}" presName="level2Shape" presStyleLbl="node3" presStyleIdx="4" presStyleCnt="5" custScaleX="149318" custScaleY="138088"/>
      <dgm:spPr/>
    </dgm:pt>
    <dgm:pt modelId="{D5A73EF2-8791-4175-9DC1-8ABA2C1E50C6}" type="pres">
      <dgm:prSet presAssocID="{9A4E68AE-121E-4D77-87FB-523ACE35CC9B}" presName="hierChild3" presStyleCnt="0"/>
      <dgm:spPr/>
    </dgm:pt>
    <dgm:pt modelId="{224B1958-B33D-48E6-A4FC-DB5AFF30DEBF}" type="pres">
      <dgm:prSet presAssocID="{64C5B9F2-475B-4745-BA10-41470E7FA228}" presName="bgShapesFlow" presStyleCnt="0"/>
      <dgm:spPr/>
    </dgm:pt>
  </dgm:ptLst>
  <dgm:cxnLst>
    <dgm:cxn modelId="{5F334204-1B65-4877-AB8C-7C30E234AB99}" type="presOf" srcId="{4B021BCE-BA3D-458E-926A-1F52CBAE6C48}" destId="{E63B4487-0757-48A9-AA67-3C48571B2C6E}" srcOrd="0" destOrd="0" presId="urn:microsoft.com/office/officeart/2005/8/layout/hierarchy6"/>
    <dgm:cxn modelId="{F3155B05-65A7-4470-9FB5-8D88A6B1E94A}" srcId="{32645603-A545-4D83-A4D5-DD2195B14C1B}" destId="{D7C4084D-BA19-433E-93CA-64356F91E00F}" srcOrd="1" destOrd="0" parTransId="{B0AE3097-500C-4166-85D6-00DD1626EBC6}" sibTransId="{3B7C7B76-52F9-4CFF-9D9D-BF14CC925496}"/>
    <dgm:cxn modelId="{31B41C14-EBBD-479D-8FA7-FA9A2C84068C}" type="presOf" srcId="{B0AE3097-500C-4166-85D6-00DD1626EBC6}" destId="{732BA4F9-D30E-4AEF-8EB8-711E670514B3}" srcOrd="0" destOrd="0" presId="urn:microsoft.com/office/officeart/2005/8/layout/hierarchy6"/>
    <dgm:cxn modelId="{C58B4815-6E0E-4868-A138-A628EF52B444}" type="presOf" srcId="{23DCEC5D-5CD3-4FB0-879F-A255E27F342C}" destId="{00AF058D-BE1D-4292-8CAC-49A3721D7B6F}" srcOrd="0" destOrd="0" presId="urn:microsoft.com/office/officeart/2005/8/layout/hierarchy6"/>
    <dgm:cxn modelId="{E392A315-8C9B-437C-B33F-B564C23DE060}" type="presOf" srcId="{25C35FB0-9806-460B-85A0-E45E02A6C769}" destId="{0258182F-04D2-4F11-9553-506829E5F718}" srcOrd="0" destOrd="0" presId="urn:microsoft.com/office/officeart/2005/8/layout/hierarchy6"/>
    <dgm:cxn modelId="{FAD5DA32-857E-46BD-A6A2-83BFFD547694}" type="presOf" srcId="{64C5B9F2-475B-4745-BA10-41470E7FA228}" destId="{C53B94E3-8E8F-48A7-A29E-555B9115A754}" srcOrd="0" destOrd="0" presId="urn:microsoft.com/office/officeart/2005/8/layout/hierarchy6"/>
    <dgm:cxn modelId="{80E76A37-CF97-4DFF-B19C-7B862CCD15D0}" type="presOf" srcId="{5A8727F2-088D-40BB-AF63-C9BA10F666AB}" destId="{29C409C1-5EA0-4649-B928-563EC7112849}" srcOrd="0" destOrd="0" presId="urn:microsoft.com/office/officeart/2005/8/layout/hierarchy6"/>
    <dgm:cxn modelId="{96F63160-20D1-475E-8871-B7D5D1D70D8A}" type="presOf" srcId="{B2BA6770-D6D0-444C-8193-D590212C6903}" destId="{DBD8C4CC-20EA-4D17-B08E-98B02C8BA633}" srcOrd="0" destOrd="0" presId="urn:microsoft.com/office/officeart/2005/8/layout/hierarchy6"/>
    <dgm:cxn modelId="{E08CB460-E9AE-42FB-AFDA-4181CDDF69B0}" type="presOf" srcId="{B695AC9E-20C9-4C2A-A2A4-66BF7485B370}" destId="{82F8CC8E-B92A-4A6A-B8E4-FC6C9B5DA4D7}" srcOrd="0" destOrd="0" presId="urn:microsoft.com/office/officeart/2005/8/layout/hierarchy6"/>
    <dgm:cxn modelId="{5FCFCC42-6BDC-4D60-BD16-40DA3FA5FA1E}" type="presOf" srcId="{93D5ECE4-4DD8-4816-A9E3-BE31CC0D2E05}" destId="{D1E7A3A8-4F79-49A8-93A6-2BF6EB53A181}" srcOrd="0" destOrd="0" presId="urn:microsoft.com/office/officeart/2005/8/layout/hierarchy6"/>
    <dgm:cxn modelId="{2E393967-1FD9-4052-A56A-CF881380B2B0}" type="presOf" srcId="{700EAEC6-1057-4316-8C09-8CDAF1C0620B}" destId="{CB0A23F2-5E29-4299-A30D-263D30B79BF2}" srcOrd="0" destOrd="0" presId="urn:microsoft.com/office/officeart/2005/8/layout/hierarchy6"/>
    <dgm:cxn modelId="{3334966E-BF7F-44ED-BBF2-91E2898B0125}" type="presOf" srcId="{32645603-A545-4D83-A4D5-DD2195B14C1B}" destId="{748067A5-1F54-4AFF-B9BC-0FC3B474C9AB}" srcOrd="0" destOrd="0" presId="urn:microsoft.com/office/officeart/2005/8/layout/hierarchy6"/>
    <dgm:cxn modelId="{D0BB857A-034C-475E-8035-377A404E66DC}" type="presOf" srcId="{177F812C-6954-4770-AFFB-7FC373A9B8B0}" destId="{B2159168-6436-4229-81EC-DFA8828829F4}" srcOrd="0" destOrd="0" presId="urn:microsoft.com/office/officeart/2005/8/layout/hierarchy6"/>
    <dgm:cxn modelId="{B474157E-11CA-4BD8-8861-F0DD4C663284}" srcId="{32645603-A545-4D83-A4D5-DD2195B14C1B}" destId="{4B021BCE-BA3D-458E-926A-1F52CBAE6C48}" srcOrd="2" destOrd="0" parTransId="{23DCEC5D-5CD3-4FB0-879F-A255E27F342C}" sibTransId="{9B044D84-E34C-4D31-AE6C-75CE93ADC0EF}"/>
    <dgm:cxn modelId="{1D14CC81-40B2-46D4-BE4B-5D135CCB02C7}" srcId="{93D5ECE4-4DD8-4816-A9E3-BE31CC0D2E05}" destId="{177F812C-6954-4770-AFFB-7FC373A9B8B0}" srcOrd="1" destOrd="0" parTransId="{33AE420E-FA74-4726-97CE-324C2E4A9C30}" sibTransId="{E13E6FFB-B615-462B-AB61-480FBAD6C2B2}"/>
    <dgm:cxn modelId="{25080699-ABF6-40A2-B43A-92ED10FCCE7A}" srcId="{93D5ECE4-4DD8-4816-A9E3-BE31CC0D2E05}" destId="{B2BA6770-D6D0-444C-8193-D590212C6903}" srcOrd="0" destOrd="0" parTransId="{647A9966-3827-43A2-A1D7-17AE4683D0FF}" sibTransId="{EF5C4FCE-95DD-47B8-A4E7-98F0A710965B}"/>
    <dgm:cxn modelId="{81F882A3-B8FC-4CEF-8D1B-DDB13B915504}" srcId="{4B021BCE-BA3D-458E-926A-1F52CBAE6C48}" destId="{9A4E68AE-121E-4D77-87FB-523ACE35CC9B}" srcOrd="1" destOrd="0" parTransId="{5A8727F2-088D-40BB-AF63-C9BA10F666AB}" sibTransId="{4C3D7B5F-97FF-4D73-B408-4216A0FC5E22}"/>
    <dgm:cxn modelId="{D6F410AA-CA6F-4E00-A35B-355515AFA02F}" type="presOf" srcId="{9A4E68AE-121E-4D77-87FB-523ACE35CC9B}" destId="{ABD1DFAE-3DD9-4350-A1FC-6FA8049E42EB}" srcOrd="0" destOrd="0" presId="urn:microsoft.com/office/officeart/2005/8/layout/hierarchy6"/>
    <dgm:cxn modelId="{9BE993B2-6635-4461-8F6D-644ABC84768F}" type="presOf" srcId="{B3F056D4-F00D-4F73-B0DD-D7ED261A931F}" destId="{EDE8DD53-5169-4BD1-B1EF-54B19E6A69D8}" srcOrd="0" destOrd="0" presId="urn:microsoft.com/office/officeart/2005/8/layout/hierarchy6"/>
    <dgm:cxn modelId="{9487DFBB-AC19-4773-AB5B-92C49EAA1595}" srcId="{D7C4084D-BA19-433E-93CA-64356F91E00F}" destId="{700EAEC6-1057-4316-8C09-8CDAF1C0620B}" srcOrd="0" destOrd="0" parTransId="{B695AC9E-20C9-4C2A-A2A4-66BF7485B370}" sibTransId="{33E4F56B-B4D1-40D0-8BA4-F72FE4CC7E5D}"/>
    <dgm:cxn modelId="{7DB096BC-D0F5-445C-9EE0-6247231AA5B7}" type="presOf" srcId="{647A9966-3827-43A2-A1D7-17AE4683D0FF}" destId="{41E70456-D6ED-4A09-83A1-FD38CAD947BB}" srcOrd="0" destOrd="0" presId="urn:microsoft.com/office/officeart/2005/8/layout/hierarchy6"/>
    <dgm:cxn modelId="{CE45F7CE-B37F-4879-8D7F-0D3E7DB21CCA}" srcId="{4B021BCE-BA3D-458E-926A-1F52CBAE6C48}" destId="{B3F056D4-F00D-4F73-B0DD-D7ED261A931F}" srcOrd="0" destOrd="0" parTransId="{840C38CA-9FB0-48CB-8E3A-384E1070DCC0}" sibTransId="{A3CE32C5-30DC-4B13-BE13-359563E7F601}"/>
    <dgm:cxn modelId="{651C93E2-9E84-40D9-AF00-2ED1D5B395F5}" type="presOf" srcId="{840C38CA-9FB0-48CB-8E3A-384E1070DCC0}" destId="{3B3004D6-056D-40E3-913D-2A3CF79B3DB5}" srcOrd="0" destOrd="0" presId="urn:microsoft.com/office/officeart/2005/8/layout/hierarchy6"/>
    <dgm:cxn modelId="{B55EA1E3-C3AF-4FE9-ACBC-BAED9CDE656B}" srcId="{64C5B9F2-475B-4745-BA10-41470E7FA228}" destId="{32645603-A545-4D83-A4D5-DD2195B14C1B}" srcOrd="0" destOrd="0" parTransId="{2A3BB547-A651-453A-93EB-ED1007ECB767}" sibTransId="{0DB2242F-20DA-4B4E-A3AF-C1F2B5A083BA}"/>
    <dgm:cxn modelId="{E8B0CFE5-F5C9-486A-BBAC-A3D93DBF04BC}" type="presOf" srcId="{D7C4084D-BA19-433E-93CA-64356F91E00F}" destId="{EBF7A1B7-AC8C-4528-9C9E-7EF810B709C5}" srcOrd="0" destOrd="0" presId="urn:microsoft.com/office/officeart/2005/8/layout/hierarchy6"/>
    <dgm:cxn modelId="{A77EC6F2-72D8-49C9-80D6-77CC20EF5710}" type="presOf" srcId="{33AE420E-FA74-4726-97CE-324C2E4A9C30}" destId="{5AA76E4C-F538-4B89-8188-227C3D7466AF}" srcOrd="0" destOrd="0" presId="urn:microsoft.com/office/officeart/2005/8/layout/hierarchy6"/>
    <dgm:cxn modelId="{111B09F9-B06F-4142-9C1B-A7CD2394F69E}" srcId="{32645603-A545-4D83-A4D5-DD2195B14C1B}" destId="{93D5ECE4-4DD8-4816-A9E3-BE31CC0D2E05}" srcOrd="0" destOrd="0" parTransId="{25C35FB0-9806-460B-85A0-E45E02A6C769}" sibTransId="{1D33A4AD-E991-47D0-B0F6-241CDA6AB61B}"/>
    <dgm:cxn modelId="{95E6996C-1C3D-4C7E-A07C-711E45F6089D}" type="presParOf" srcId="{C53B94E3-8E8F-48A7-A29E-555B9115A754}" destId="{DB9300FF-7082-44CA-A4D7-5FEC30AAF934}" srcOrd="0" destOrd="0" presId="urn:microsoft.com/office/officeart/2005/8/layout/hierarchy6"/>
    <dgm:cxn modelId="{66E1AD69-FAAA-44A4-A26E-C174B2C2BDE4}" type="presParOf" srcId="{DB9300FF-7082-44CA-A4D7-5FEC30AAF934}" destId="{6B3D0C46-DC97-4B64-A573-2066DC9D4597}" srcOrd="0" destOrd="0" presId="urn:microsoft.com/office/officeart/2005/8/layout/hierarchy6"/>
    <dgm:cxn modelId="{D12D1F94-0160-46BF-B805-034E6DE6F9DB}" type="presParOf" srcId="{6B3D0C46-DC97-4B64-A573-2066DC9D4597}" destId="{D03D599F-16BF-40B3-A990-4A235098838B}" srcOrd="0" destOrd="0" presId="urn:microsoft.com/office/officeart/2005/8/layout/hierarchy6"/>
    <dgm:cxn modelId="{821CB7C5-0935-409B-954A-95119A2B97F6}" type="presParOf" srcId="{D03D599F-16BF-40B3-A990-4A235098838B}" destId="{748067A5-1F54-4AFF-B9BC-0FC3B474C9AB}" srcOrd="0" destOrd="0" presId="urn:microsoft.com/office/officeart/2005/8/layout/hierarchy6"/>
    <dgm:cxn modelId="{8AA9161D-6AB0-4D93-BA8A-A6339D463C73}" type="presParOf" srcId="{D03D599F-16BF-40B3-A990-4A235098838B}" destId="{B7AB6D58-5EDC-44BF-87D7-A8848554C19B}" srcOrd="1" destOrd="0" presId="urn:microsoft.com/office/officeart/2005/8/layout/hierarchy6"/>
    <dgm:cxn modelId="{0B9DC1E5-6CBC-4D30-957F-C666BF4098F5}" type="presParOf" srcId="{B7AB6D58-5EDC-44BF-87D7-A8848554C19B}" destId="{0258182F-04D2-4F11-9553-506829E5F718}" srcOrd="0" destOrd="0" presId="urn:microsoft.com/office/officeart/2005/8/layout/hierarchy6"/>
    <dgm:cxn modelId="{FF47058D-1F40-4DF3-97EA-FCE425516678}" type="presParOf" srcId="{B7AB6D58-5EDC-44BF-87D7-A8848554C19B}" destId="{9A578A24-0524-4CCB-B73B-D6FBCAF371B1}" srcOrd="1" destOrd="0" presId="urn:microsoft.com/office/officeart/2005/8/layout/hierarchy6"/>
    <dgm:cxn modelId="{97164C4B-F829-4ED8-93D1-A398CFEEF16C}" type="presParOf" srcId="{9A578A24-0524-4CCB-B73B-D6FBCAF371B1}" destId="{D1E7A3A8-4F79-49A8-93A6-2BF6EB53A181}" srcOrd="0" destOrd="0" presId="urn:microsoft.com/office/officeart/2005/8/layout/hierarchy6"/>
    <dgm:cxn modelId="{E75E3D6D-BF5A-4D3F-8F0D-D58F94B75352}" type="presParOf" srcId="{9A578A24-0524-4CCB-B73B-D6FBCAF371B1}" destId="{5B211F6C-B27A-4D69-9505-81FE27104CA1}" srcOrd="1" destOrd="0" presId="urn:microsoft.com/office/officeart/2005/8/layout/hierarchy6"/>
    <dgm:cxn modelId="{A32AF71B-0EC0-41EA-B308-FCB7EB6B26B7}" type="presParOf" srcId="{5B211F6C-B27A-4D69-9505-81FE27104CA1}" destId="{41E70456-D6ED-4A09-83A1-FD38CAD947BB}" srcOrd="0" destOrd="0" presId="urn:microsoft.com/office/officeart/2005/8/layout/hierarchy6"/>
    <dgm:cxn modelId="{9789CA68-EF34-46D5-8BE1-D97DD49C1DCD}" type="presParOf" srcId="{5B211F6C-B27A-4D69-9505-81FE27104CA1}" destId="{2100932A-634B-41CE-807C-DE149FA26685}" srcOrd="1" destOrd="0" presId="urn:microsoft.com/office/officeart/2005/8/layout/hierarchy6"/>
    <dgm:cxn modelId="{46D85F5D-F298-4A4F-A1F1-529ACFD01940}" type="presParOf" srcId="{2100932A-634B-41CE-807C-DE149FA26685}" destId="{DBD8C4CC-20EA-4D17-B08E-98B02C8BA633}" srcOrd="0" destOrd="0" presId="urn:microsoft.com/office/officeart/2005/8/layout/hierarchy6"/>
    <dgm:cxn modelId="{7A70B004-6A8F-4589-9160-B8044C63648D}" type="presParOf" srcId="{2100932A-634B-41CE-807C-DE149FA26685}" destId="{2B5FF772-AD2E-4422-ABC6-77568B0C3B3F}" srcOrd="1" destOrd="0" presId="urn:microsoft.com/office/officeart/2005/8/layout/hierarchy6"/>
    <dgm:cxn modelId="{282B2A0D-D9FF-4A8D-8234-35DD40604481}" type="presParOf" srcId="{5B211F6C-B27A-4D69-9505-81FE27104CA1}" destId="{5AA76E4C-F538-4B89-8188-227C3D7466AF}" srcOrd="2" destOrd="0" presId="urn:microsoft.com/office/officeart/2005/8/layout/hierarchy6"/>
    <dgm:cxn modelId="{9509FC95-A8E5-4E86-A6C8-365FC60A4D64}" type="presParOf" srcId="{5B211F6C-B27A-4D69-9505-81FE27104CA1}" destId="{6D00A38C-6AF9-4A6C-8323-19C5EA8E4FBE}" srcOrd="3" destOrd="0" presId="urn:microsoft.com/office/officeart/2005/8/layout/hierarchy6"/>
    <dgm:cxn modelId="{81C1FA9A-D6C2-43D4-A590-A8E54B2E0294}" type="presParOf" srcId="{6D00A38C-6AF9-4A6C-8323-19C5EA8E4FBE}" destId="{B2159168-6436-4229-81EC-DFA8828829F4}" srcOrd="0" destOrd="0" presId="urn:microsoft.com/office/officeart/2005/8/layout/hierarchy6"/>
    <dgm:cxn modelId="{28A961E8-1D8D-4628-B9A1-F0FC882B0DCE}" type="presParOf" srcId="{6D00A38C-6AF9-4A6C-8323-19C5EA8E4FBE}" destId="{DC06608E-FCF1-4F72-B794-1CC4CEF4A0CF}" srcOrd="1" destOrd="0" presId="urn:microsoft.com/office/officeart/2005/8/layout/hierarchy6"/>
    <dgm:cxn modelId="{D9878413-163B-4748-8A49-59B5DBB0D110}" type="presParOf" srcId="{B7AB6D58-5EDC-44BF-87D7-A8848554C19B}" destId="{732BA4F9-D30E-4AEF-8EB8-711E670514B3}" srcOrd="2" destOrd="0" presId="urn:microsoft.com/office/officeart/2005/8/layout/hierarchy6"/>
    <dgm:cxn modelId="{CE3616F5-B539-4145-B05B-DA67A6000B86}" type="presParOf" srcId="{B7AB6D58-5EDC-44BF-87D7-A8848554C19B}" destId="{6F90B985-AF8D-46E7-8FFE-A6BB5D3B5ACC}" srcOrd="3" destOrd="0" presId="urn:microsoft.com/office/officeart/2005/8/layout/hierarchy6"/>
    <dgm:cxn modelId="{314DBE81-5DFF-4EC8-B557-1FACBD2AF1E9}" type="presParOf" srcId="{6F90B985-AF8D-46E7-8FFE-A6BB5D3B5ACC}" destId="{EBF7A1B7-AC8C-4528-9C9E-7EF810B709C5}" srcOrd="0" destOrd="0" presId="urn:microsoft.com/office/officeart/2005/8/layout/hierarchy6"/>
    <dgm:cxn modelId="{CDA04CC8-3D6D-4FBA-BD8F-9162E563FF6D}" type="presParOf" srcId="{6F90B985-AF8D-46E7-8FFE-A6BB5D3B5ACC}" destId="{C7878571-8093-4211-8C3B-619F39058148}" srcOrd="1" destOrd="0" presId="urn:microsoft.com/office/officeart/2005/8/layout/hierarchy6"/>
    <dgm:cxn modelId="{EA793640-6539-4954-96EA-8F9FC9C78EFB}" type="presParOf" srcId="{C7878571-8093-4211-8C3B-619F39058148}" destId="{82F8CC8E-B92A-4A6A-B8E4-FC6C9B5DA4D7}" srcOrd="0" destOrd="0" presId="urn:microsoft.com/office/officeart/2005/8/layout/hierarchy6"/>
    <dgm:cxn modelId="{61195FDB-F543-4C05-8638-EAC45E121E08}" type="presParOf" srcId="{C7878571-8093-4211-8C3B-619F39058148}" destId="{A713CD96-4C75-4C98-A76A-3C3FAAFB289E}" srcOrd="1" destOrd="0" presId="urn:microsoft.com/office/officeart/2005/8/layout/hierarchy6"/>
    <dgm:cxn modelId="{67FC4FFF-7D34-4D6F-B317-F440BF32BE02}" type="presParOf" srcId="{A713CD96-4C75-4C98-A76A-3C3FAAFB289E}" destId="{CB0A23F2-5E29-4299-A30D-263D30B79BF2}" srcOrd="0" destOrd="0" presId="urn:microsoft.com/office/officeart/2005/8/layout/hierarchy6"/>
    <dgm:cxn modelId="{D26762CA-C8BA-4346-8BC4-85467C465265}" type="presParOf" srcId="{A713CD96-4C75-4C98-A76A-3C3FAAFB289E}" destId="{ACDD74B8-7212-429D-913A-D3EBDDAC871A}" srcOrd="1" destOrd="0" presId="urn:microsoft.com/office/officeart/2005/8/layout/hierarchy6"/>
    <dgm:cxn modelId="{2118CB0C-CF3D-4B7A-BB3D-17A6271E64CE}" type="presParOf" srcId="{B7AB6D58-5EDC-44BF-87D7-A8848554C19B}" destId="{00AF058D-BE1D-4292-8CAC-49A3721D7B6F}" srcOrd="4" destOrd="0" presId="urn:microsoft.com/office/officeart/2005/8/layout/hierarchy6"/>
    <dgm:cxn modelId="{FC5DF6A1-2D75-486F-92AF-EE4CA5F15E0D}" type="presParOf" srcId="{B7AB6D58-5EDC-44BF-87D7-A8848554C19B}" destId="{A77F90A1-2797-4E9B-A687-171F9B9FFA74}" srcOrd="5" destOrd="0" presId="urn:microsoft.com/office/officeart/2005/8/layout/hierarchy6"/>
    <dgm:cxn modelId="{EAC7C135-BBDF-40C8-9CD4-4FAB756B9BC5}" type="presParOf" srcId="{A77F90A1-2797-4E9B-A687-171F9B9FFA74}" destId="{E63B4487-0757-48A9-AA67-3C48571B2C6E}" srcOrd="0" destOrd="0" presId="urn:microsoft.com/office/officeart/2005/8/layout/hierarchy6"/>
    <dgm:cxn modelId="{A144C17D-99E1-434A-9AD1-7C3F38AC5EAF}" type="presParOf" srcId="{A77F90A1-2797-4E9B-A687-171F9B9FFA74}" destId="{55584134-1A79-41A4-940B-8EA97848A173}" srcOrd="1" destOrd="0" presId="urn:microsoft.com/office/officeart/2005/8/layout/hierarchy6"/>
    <dgm:cxn modelId="{278EE52B-3DBA-474E-B644-AFF64DA03D00}" type="presParOf" srcId="{55584134-1A79-41A4-940B-8EA97848A173}" destId="{3B3004D6-056D-40E3-913D-2A3CF79B3DB5}" srcOrd="0" destOrd="0" presId="urn:microsoft.com/office/officeart/2005/8/layout/hierarchy6"/>
    <dgm:cxn modelId="{8B3C51D3-C19C-4C38-A99B-621F3D209EB0}" type="presParOf" srcId="{55584134-1A79-41A4-940B-8EA97848A173}" destId="{917C14A0-A1A2-434C-8FC8-A0BD5E79C2B1}" srcOrd="1" destOrd="0" presId="urn:microsoft.com/office/officeart/2005/8/layout/hierarchy6"/>
    <dgm:cxn modelId="{F4BCF97E-2D48-4367-BF72-1ED9B95FC53C}" type="presParOf" srcId="{917C14A0-A1A2-434C-8FC8-A0BD5E79C2B1}" destId="{EDE8DD53-5169-4BD1-B1EF-54B19E6A69D8}" srcOrd="0" destOrd="0" presId="urn:microsoft.com/office/officeart/2005/8/layout/hierarchy6"/>
    <dgm:cxn modelId="{AE139E50-5F2A-49EE-9BA0-5072C6DF072C}" type="presParOf" srcId="{917C14A0-A1A2-434C-8FC8-A0BD5E79C2B1}" destId="{C34E3031-A501-4C1E-9041-C5BECEDBFE2D}" srcOrd="1" destOrd="0" presId="urn:microsoft.com/office/officeart/2005/8/layout/hierarchy6"/>
    <dgm:cxn modelId="{A72E217E-4D99-4DDA-BFDB-C7450368064E}" type="presParOf" srcId="{55584134-1A79-41A4-940B-8EA97848A173}" destId="{29C409C1-5EA0-4649-B928-563EC7112849}" srcOrd="2" destOrd="0" presId="urn:microsoft.com/office/officeart/2005/8/layout/hierarchy6"/>
    <dgm:cxn modelId="{E2FC262C-A8B5-49F7-95BE-E9788FA39E77}" type="presParOf" srcId="{55584134-1A79-41A4-940B-8EA97848A173}" destId="{C06EAF88-9A44-442E-A08B-95B1D6A437D4}" srcOrd="3" destOrd="0" presId="urn:microsoft.com/office/officeart/2005/8/layout/hierarchy6"/>
    <dgm:cxn modelId="{B720C358-332A-4AB0-AC52-62E3B2A169C9}" type="presParOf" srcId="{C06EAF88-9A44-442E-A08B-95B1D6A437D4}" destId="{ABD1DFAE-3DD9-4350-A1FC-6FA8049E42EB}" srcOrd="0" destOrd="0" presId="urn:microsoft.com/office/officeart/2005/8/layout/hierarchy6"/>
    <dgm:cxn modelId="{ABB9A262-CE8E-4F11-8885-7E443DDF5B6B}" type="presParOf" srcId="{C06EAF88-9A44-442E-A08B-95B1D6A437D4}" destId="{D5A73EF2-8791-4175-9DC1-8ABA2C1E50C6}" srcOrd="1" destOrd="0" presId="urn:microsoft.com/office/officeart/2005/8/layout/hierarchy6"/>
    <dgm:cxn modelId="{FAB0D335-F869-4492-9198-F26F263CA341}" type="presParOf" srcId="{C53B94E3-8E8F-48A7-A29E-555B9115A754}" destId="{224B1958-B33D-48E6-A4FC-DB5AFF30DEBF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FD75BE7-F326-415F-96DA-EC6012B3CFB4}" type="doc">
      <dgm:prSet loTypeId="urn:microsoft.com/office/officeart/2008/layout/LinedList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C"/>
        </a:p>
      </dgm:t>
    </dgm:pt>
    <dgm:pt modelId="{C31A2E72-8140-4CF2-A615-30E673F78640}">
      <dgm:prSet phldrT="[Texto]" custT="1"/>
      <dgm:spPr/>
      <dgm:t>
        <a:bodyPr/>
        <a:lstStyle/>
        <a:p>
          <a:r>
            <a:rPr lang="es-EC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Diversidad beta</a:t>
          </a:r>
        </a:p>
      </dgm:t>
    </dgm:pt>
    <dgm:pt modelId="{39746238-AF83-4803-A7A5-91ABB4EE4123}" type="parTrans" cxnId="{01E4C58A-2C96-4D25-A467-C67B85D12F95}">
      <dgm:prSet/>
      <dgm:spPr/>
      <dgm:t>
        <a:bodyPr/>
        <a:lstStyle/>
        <a:p>
          <a:endParaRPr lang="es-EC"/>
        </a:p>
      </dgm:t>
    </dgm:pt>
    <dgm:pt modelId="{8AD7E4F4-B39E-48DD-B2EE-943F3A4BC155}" type="sibTrans" cxnId="{01E4C58A-2C96-4D25-A467-C67B85D12F95}">
      <dgm:prSet/>
      <dgm:spPr/>
      <dgm:t>
        <a:bodyPr/>
        <a:lstStyle/>
        <a:p>
          <a:endParaRPr lang="es-EC"/>
        </a:p>
      </dgm:t>
    </dgm:pt>
    <dgm:pt modelId="{EAFBBA6D-9854-4707-B79C-FC5D90F28011}">
      <dgm:prSet phldrT="[Texto]" custT="1"/>
      <dgm:spPr/>
      <dgm:t>
        <a:bodyPr/>
        <a:lstStyle/>
        <a:p>
          <a:r>
            <a:rPr lang="es-ES" sz="1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Dendrogramas</a:t>
          </a:r>
          <a:r>
            <a:rPr lang="es-E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 de similitud de especies</a:t>
          </a:r>
        </a:p>
        <a:p>
          <a:endParaRPr lang="es-ES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DEBF7F9-F3D6-4F6D-A5DE-62E8BD40D37A}" type="parTrans" cxnId="{701A8939-CCC8-4B2F-95ED-403E3F5B8F8D}">
      <dgm:prSet/>
      <dgm:spPr/>
      <dgm:t>
        <a:bodyPr/>
        <a:lstStyle/>
        <a:p>
          <a:endParaRPr lang="es-EC"/>
        </a:p>
      </dgm:t>
    </dgm:pt>
    <dgm:pt modelId="{2D3D7346-CCF5-4D48-B6B0-DD02791F0133}" type="sibTrans" cxnId="{701A8939-CCC8-4B2F-95ED-403E3F5B8F8D}">
      <dgm:prSet/>
      <dgm:spPr/>
      <dgm:t>
        <a:bodyPr/>
        <a:lstStyle/>
        <a:p>
          <a:endParaRPr lang="es-EC"/>
        </a:p>
      </dgm:t>
    </dgm:pt>
    <dgm:pt modelId="{68F687C3-F673-4E0B-A2A3-9D9EA4AB3E7F}">
      <dgm:prSet phldrT="[Texto]" custT="1"/>
      <dgm:spPr/>
      <dgm:t>
        <a:bodyPr/>
        <a:lstStyle/>
        <a:p>
          <a:r>
            <a:rPr lang="es-ES" sz="1800" dirty="0">
              <a:latin typeface="Times New Roman" panose="02020603050405020304" pitchFamily="18" charset="0"/>
              <a:cs typeface="Times New Roman" panose="02020603050405020304" pitchFamily="18" charset="0"/>
            </a:rPr>
            <a:t>Índice de Bray-Curtis</a:t>
          </a:r>
          <a:endParaRPr lang="es-EC" sz="1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EEF079-B22B-469A-9DBD-C439D6BEF339}" type="sibTrans" cxnId="{CC8C4FAD-8BCA-4BED-A361-1441C2769863}">
      <dgm:prSet/>
      <dgm:spPr/>
      <dgm:t>
        <a:bodyPr/>
        <a:lstStyle/>
        <a:p>
          <a:endParaRPr lang="es-EC"/>
        </a:p>
      </dgm:t>
    </dgm:pt>
    <dgm:pt modelId="{AA7C5DBD-7280-44EC-AFCC-5FF2B91EFB21}" type="parTrans" cxnId="{CC8C4FAD-8BCA-4BED-A361-1441C2769863}">
      <dgm:prSet/>
      <dgm:spPr/>
      <dgm:t>
        <a:bodyPr/>
        <a:lstStyle/>
        <a:p>
          <a:endParaRPr lang="es-EC"/>
        </a:p>
      </dgm:t>
    </dgm:pt>
    <dgm:pt modelId="{F9F87FDD-50DC-4250-9CF0-AD75DC1CDC3D}" type="pres">
      <dgm:prSet presAssocID="{DFD75BE7-F326-415F-96DA-EC6012B3CFB4}" presName="vert0" presStyleCnt="0">
        <dgm:presLayoutVars>
          <dgm:dir/>
          <dgm:animOne val="branch"/>
          <dgm:animLvl val="lvl"/>
        </dgm:presLayoutVars>
      </dgm:prSet>
      <dgm:spPr/>
    </dgm:pt>
    <dgm:pt modelId="{40C3D3CB-B742-486C-B31F-1130E60A6AAD}" type="pres">
      <dgm:prSet presAssocID="{C31A2E72-8140-4CF2-A615-30E673F78640}" presName="thickLine" presStyleLbl="alignNode1" presStyleIdx="0" presStyleCnt="1"/>
      <dgm:spPr/>
    </dgm:pt>
    <dgm:pt modelId="{C6757383-8C3D-4403-ADBB-0379E1734415}" type="pres">
      <dgm:prSet presAssocID="{C31A2E72-8140-4CF2-A615-30E673F78640}" presName="horz1" presStyleCnt="0"/>
      <dgm:spPr/>
    </dgm:pt>
    <dgm:pt modelId="{7D07B8CC-0FC7-44B7-9072-ECA1329B501C}" type="pres">
      <dgm:prSet presAssocID="{C31A2E72-8140-4CF2-A615-30E673F78640}" presName="tx1" presStyleLbl="revTx" presStyleIdx="0" presStyleCnt="3" custScaleX="175657"/>
      <dgm:spPr/>
    </dgm:pt>
    <dgm:pt modelId="{65B0CA5E-D54E-4089-836A-A4A413568770}" type="pres">
      <dgm:prSet presAssocID="{C31A2E72-8140-4CF2-A615-30E673F78640}" presName="vert1" presStyleCnt="0"/>
      <dgm:spPr/>
    </dgm:pt>
    <dgm:pt modelId="{C3BC09CB-A5EE-464D-9E0A-B24978874BC4}" type="pres">
      <dgm:prSet presAssocID="{EAFBBA6D-9854-4707-B79C-FC5D90F28011}" presName="vertSpace2a" presStyleCnt="0"/>
      <dgm:spPr/>
    </dgm:pt>
    <dgm:pt modelId="{FE1C78DB-5F5A-4536-B99B-40D3FDACA0C8}" type="pres">
      <dgm:prSet presAssocID="{EAFBBA6D-9854-4707-B79C-FC5D90F28011}" presName="horz2" presStyleCnt="0"/>
      <dgm:spPr/>
    </dgm:pt>
    <dgm:pt modelId="{D1749D84-9E34-4449-B55F-235190B5B661}" type="pres">
      <dgm:prSet presAssocID="{EAFBBA6D-9854-4707-B79C-FC5D90F28011}" presName="horzSpace2" presStyleCnt="0"/>
      <dgm:spPr/>
    </dgm:pt>
    <dgm:pt modelId="{8DC9A4DF-F59E-428F-A1C6-16F7FD55E931}" type="pres">
      <dgm:prSet presAssocID="{EAFBBA6D-9854-4707-B79C-FC5D90F28011}" presName="tx2" presStyleLbl="revTx" presStyleIdx="1" presStyleCnt="3" custScaleY="24039"/>
      <dgm:spPr/>
    </dgm:pt>
    <dgm:pt modelId="{35803C8A-9C3F-4FBB-AFC3-8DC7880F196D}" type="pres">
      <dgm:prSet presAssocID="{EAFBBA6D-9854-4707-B79C-FC5D90F28011}" presName="vert2" presStyleCnt="0"/>
      <dgm:spPr/>
    </dgm:pt>
    <dgm:pt modelId="{F7EC2F9E-B38B-47BC-A159-584903E82AC6}" type="pres">
      <dgm:prSet presAssocID="{EAFBBA6D-9854-4707-B79C-FC5D90F28011}" presName="thinLine2b" presStyleLbl="callout" presStyleIdx="0" presStyleCnt="2"/>
      <dgm:spPr/>
    </dgm:pt>
    <dgm:pt modelId="{B39809B1-373B-4251-8BA5-06ED0BD6D7DF}" type="pres">
      <dgm:prSet presAssocID="{EAFBBA6D-9854-4707-B79C-FC5D90F28011}" presName="vertSpace2b" presStyleCnt="0"/>
      <dgm:spPr/>
    </dgm:pt>
    <dgm:pt modelId="{516BA74D-90D1-4061-94D9-B826873802F3}" type="pres">
      <dgm:prSet presAssocID="{68F687C3-F673-4E0B-A2A3-9D9EA4AB3E7F}" presName="horz2" presStyleCnt="0"/>
      <dgm:spPr/>
    </dgm:pt>
    <dgm:pt modelId="{A8C47771-014E-4E8D-96E5-D9E99B7CE7D9}" type="pres">
      <dgm:prSet presAssocID="{68F687C3-F673-4E0B-A2A3-9D9EA4AB3E7F}" presName="horzSpace2" presStyleCnt="0"/>
      <dgm:spPr/>
    </dgm:pt>
    <dgm:pt modelId="{2CB5BD1C-AA19-4A0A-88A7-6D0D720B9788}" type="pres">
      <dgm:prSet presAssocID="{68F687C3-F673-4E0B-A2A3-9D9EA4AB3E7F}" presName="tx2" presStyleLbl="revTx" presStyleIdx="2" presStyleCnt="3" custScaleY="60234"/>
      <dgm:spPr/>
    </dgm:pt>
    <dgm:pt modelId="{9D6A236B-E70F-4CD3-AAA8-ED80A0CC634A}" type="pres">
      <dgm:prSet presAssocID="{68F687C3-F673-4E0B-A2A3-9D9EA4AB3E7F}" presName="vert2" presStyleCnt="0"/>
      <dgm:spPr/>
    </dgm:pt>
    <dgm:pt modelId="{761A3F21-5972-4058-BE7D-0C963847CA07}" type="pres">
      <dgm:prSet presAssocID="{68F687C3-F673-4E0B-A2A3-9D9EA4AB3E7F}" presName="thinLine2b" presStyleLbl="callout" presStyleIdx="1" presStyleCnt="2"/>
      <dgm:spPr/>
    </dgm:pt>
    <dgm:pt modelId="{DF21C71E-BCC4-413D-A641-28AFE85CF33E}" type="pres">
      <dgm:prSet presAssocID="{68F687C3-F673-4E0B-A2A3-9D9EA4AB3E7F}" presName="vertSpace2b" presStyleCnt="0"/>
      <dgm:spPr/>
    </dgm:pt>
  </dgm:ptLst>
  <dgm:cxnLst>
    <dgm:cxn modelId="{701A8939-CCC8-4B2F-95ED-403E3F5B8F8D}" srcId="{C31A2E72-8140-4CF2-A615-30E673F78640}" destId="{EAFBBA6D-9854-4707-B79C-FC5D90F28011}" srcOrd="0" destOrd="0" parTransId="{DDEBF7F9-F3D6-4F6D-A5DE-62E8BD40D37A}" sibTransId="{2D3D7346-CCF5-4D48-B6B0-DD02791F0133}"/>
    <dgm:cxn modelId="{01E4C58A-2C96-4D25-A467-C67B85D12F95}" srcId="{DFD75BE7-F326-415F-96DA-EC6012B3CFB4}" destId="{C31A2E72-8140-4CF2-A615-30E673F78640}" srcOrd="0" destOrd="0" parTransId="{39746238-AF83-4803-A7A5-91ABB4EE4123}" sibTransId="{8AD7E4F4-B39E-48DD-B2EE-943F3A4BC155}"/>
    <dgm:cxn modelId="{3A61229F-4F2E-4499-BF36-A6229424F2D9}" type="presOf" srcId="{68F687C3-F673-4E0B-A2A3-9D9EA4AB3E7F}" destId="{2CB5BD1C-AA19-4A0A-88A7-6D0D720B9788}" srcOrd="0" destOrd="0" presId="urn:microsoft.com/office/officeart/2008/layout/LinedList"/>
    <dgm:cxn modelId="{CC8C4FAD-8BCA-4BED-A361-1441C2769863}" srcId="{C31A2E72-8140-4CF2-A615-30E673F78640}" destId="{68F687C3-F673-4E0B-A2A3-9D9EA4AB3E7F}" srcOrd="1" destOrd="0" parTransId="{AA7C5DBD-7280-44EC-AFCC-5FF2B91EFB21}" sibTransId="{43EEF079-B22B-469A-9DBD-C439D6BEF339}"/>
    <dgm:cxn modelId="{18F4CFC5-6602-4EF7-BF55-16AEFA4E4A42}" type="presOf" srcId="{EAFBBA6D-9854-4707-B79C-FC5D90F28011}" destId="{8DC9A4DF-F59E-428F-A1C6-16F7FD55E931}" srcOrd="0" destOrd="0" presId="urn:microsoft.com/office/officeart/2008/layout/LinedList"/>
    <dgm:cxn modelId="{E0EF5BCB-29A9-427A-BF68-F3FE355976F2}" type="presOf" srcId="{DFD75BE7-F326-415F-96DA-EC6012B3CFB4}" destId="{F9F87FDD-50DC-4250-9CF0-AD75DC1CDC3D}" srcOrd="0" destOrd="0" presId="urn:microsoft.com/office/officeart/2008/layout/LinedList"/>
    <dgm:cxn modelId="{02E9CDF7-DCEF-466E-B198-508527A2D5A8}" type="presOf" srcId="{C31A2E72-8140-4CF2-A615-30E673F78640}" destId="{7D07B8CC-0FC7-44B7-9072-ECA1329B501C}" srcOrd="0" destOrd="0" presId="urn:microsoft.com/office/officeart/2008/layout/LinedList"/>
    <dgm:cxn modelId="{474EF5BC-1BAB-4E54-A202-4B4E189BE27F}" type="presParOf" srcId="{F9F87FDD-50DC-4250-9CF0-AD75DC1CDC3D}" destId="{40C3D3CB-B742-486C-B31F-1130E60A6AAD}" srcOrd="0" destOrd="0" presId="urn:microsoft.com/office/officeart/2008/layout/LinedList"/>
    <dgm:cxn modelId="{44ABA5A4-3B99-4188-A6B1-2A7941DA6890}" type="presParOf" srcId="{F9F87FDD-50DC-4250-9CF0-AD75DC1CDC3D}" destId="{C6757383-8C3D-4403-ADBB-0379E1734415}" srcOrd="1" destOrd="0" presId="urn:microsoft.com/office/officeart/2008/layout/LinedList"/>
    <dgm:cxn modelId="{D78814CE-1390-4E90-907A-DC67FC8A59C3}" type="presParOf" srcId="{C6757383-8C3D-4403-ADBB-0379E1734415}" destId="{7D07B8CC-0FC7-44B7-9072-ECA1329B501C}" srcOrd="0" destOrd="0" presId="urn:microsoft.com/office/officeart/2008/layout/LinedList"/>
    <dgm:cxn modelId="{D3DBF599-DDEE-4A89-8A08-872B850077EB}" type="presParOf" srcId="{C6757383-8C3D-4403-ADBB-0379E1734415}" destId="{65B0CA5E-D54E-4089-836A-A4A413568770}" srcOrd="1" destOrd="0" presId="urn:microsoft.com/office/officeart/2008/layout/LinedList"/>
    <dgm:cxn modelId="{917C09AE-B027-464A-8EA6-9DB27B45D2FE}" type="presParOf" srcId="{65B0CA5E-D54E-4089-836A-A4A413568770}" destId="{C3BC09CB-A5EE-464D-9E0A-B24978874BC4}" srcOrd="0" destOrd="0" presId="urn:microsoft.com/office/officeart/2008/layout/LinedList"/>
    <dgm:cxn modelId="{BE31F0F6-C275-447D-B94F-3A2410C9D15B}" type="presParOf" srcId="{65B0CA5E-D54E-4089-836A-A4A413568770}" destId="{FE1C78DB-5F5A-4536-B99B-40D3FDACA0C8}" srcOrd="1" destOrd="0" presId="urn:microsoft.com/office/officeart/2008/layout/LinedList"/>
    <dgm:cxn modelId="{54930BC7-1991-49C1-8E4D-F7EACD78FAD9}" type="presParOf" srcId="{FE1C78DB-5F5A-4536-B99B-40D3FDACA0C8}" destId="{D1749D84-9E34-4449-B55F-235190B5B661}" srcOrd="0" destOrd="0" presId="urn:microsoft.com/office/officeart/2008/layout/LinedList"/>
    <dgm:cxn modelId="{8CAD75A1-770D-406B-AEA4-92CF8FF41DE0}" type="presParOf" srcId="{FE1C78DB-5F5A-4536-B99B-40D3FDACA0C8}" destId="{8DC9A4DF-F59E-428F-A1C6-16F7FD55E931}" srcOrd="1" destOrd="0" presId="urn:microsoft.com/office/officeart/2008/layout/LinedList"/>
    <dgm:cxn modelId="{4F600F46-3895-4CD7-995D-18B71D84AAEF}" type="presParOf" srcId="{FE1C78DB-5F5A-4536-B99B-40D3FDACA0C8}" destId="{35803C8A-9C3F-4FBB-AFC3-8DC7880F196D}" srcOrd="2" destOrd="0" presId="urn:microsoft.com/office/officeart/2008/layout/LinedList"/>
    <dgm:cxn modelId="{360D3931-1849-48A0-ACB6-737C21940EE2}" type="presParOf" srcId="{65B0CA5E-D54E-4089-836A-A4A413568770}" destId="{F7EC2F9E-B38B-47BC-A159-584903E82AC6}" srcOrd="2" destOrd="0" presId="urn:microsoft.com/office/officeart/2008/layout/LinedList"/>
    <dgm:cxn modelId="{D0115183-CACD-4F31-A3D4-963E505BF7B6}" type="presParOf" srcId="{65B0CA5E-D54E-4089-836A-A4A413568770}" destId="{B39809B1-373B-4251-8BA5-06ED0BD6D7DF}" srcOrd="3" destOrd="0" presId="urn:microsoft.com/office/officeart/2008/layout/LinedList"/>
    <dgm:cxn modelId="{CE0968B9-39E8-40E6-B59C-211CB7706E83}" type="presParOf" srcId="{65B0CA5E-D54E-4089-836A-A4A413568770}" destId="{516BA74D-90D1-4061-94D9-B826873802F3}" srcOrd="4" destOrd="0" presId="urn:microsoft.com/office/officeart/2008/layout/LinedList"/>
    <dgm:cxn modelId="{B4150479-F91D-46B2-B0DF-257F8B297C35}" type="presParOf" srcId="{516BA74D-90D1-4061-94D9-B826873802F3}" destId="{A8C47771-014E-4E8D-96E5-D9E99B7CE7D9}" srcOrd="0" destOrd="0" presId="urn:microsoft.com/office/officeart/2008/layout/LinedList"/>
    <dgm:cxn modelId="{7EDDD329-4BA2-4A49-A757-6F90D75FFBA1}" type="presParOf" srcId="{516BA74D-90D1-4061-94D9-B826873802F3}" destId="{2CB5BD1C-AA19-4A0A-88A7-6D0D720B9788}" srcOrd="1" destOrd="0" presId="urn:microsoft.com/office/officeart/2008/layout/LinedList"/>
    <dgm:cxn modelId="{3D5B71F0-2A51-4DB9-9E3A-51E371C1A027}" type="presParOf" srcId="{516BA74D-90D1-4061-94D9-B826873802F3}" destId="{9D6A236B-E70F-4CD3-AAA8-ED80A0CC634A}" srcOrd="2" destOrd="0" presId="urn:microsoft.com/office/officeart/2008/layout/LinedList"/>
    <dgm:cxn modelId="{57292815-C078-4D92-8402-831F51CBEB8E}" type="presParOf" srcId="{65B0CA5E-D54E-4089-836A-A4A413568770}" destId="{761A3F21-5972-4058-BE7D-0C963847CA07}" srcOrd="5" destOrd="0" presId="urn:microsoft.com/office/officeart/2008/layout/LinedList"/>
    <dgm:cxn modelId="{49E4BBC0-FFD2-4611-A94E-803D42CC7A4A}" type="presParOf" srcId="{65B0CA5E-D54E-4089-836A-A4A413568770}" destId="{DF21C71E-BCC4-413D-A641-28AFE85CF33E}" srcOrd="6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ABF698-E304-4432-9231-C73B441BCEEF}">
      <dsp:nvSpPr>
        <dsp:cNvPr id="0" name=""/>
        <dsp:cNvSpPr/>
      </dsp:nvSpPr>
      <dsp:spPr>
        <a:xfrm>
          <a:off x="244588" y="0"/>
          <a:ext cx="2990798" cy="1731658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Se utilizaron los datos de precipitación registrados durante el periodo febrero 2018 – enero 2019 de la estación experimental INIAP San Carlos.</a:t>
          </a:r>
        </a:p>
      </dsp:txBody>
      <dsp:txXfrm>
        <a:off x="329121" y="84533"/>
        <a:ext cx="2821732" cy="15625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8067A5-1F54-4AFF-B9BC-0FC3B474C9AB}">
      <dsp:nvSpPr>
        <dsp:cNvPr id="0" name=""/>
        <dsp:cNvSpPr/>
      </dsp:nvSpPr>
      <dsp:spPr>
        <a:xfrm>
          <a:off x="3959703" y="130433"/>
          <a:ext cx="1966383" cy="39575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Diversidad alfa</a:t>
          </a:r>
        </a:p>
      </dsp:txBody>
      <dsp:txXfrm>
        <a:off x="3971294" y="142024"/>
        <a:ext cx="1943201" cy="372571"/>
      </dsp:txXfrm>
    </dsp:sp>
    <dsp:sp modelId="{0258182F-04D2-4F11-9553-506829E5F718}">
      <dsp:nvSpPr>
        <dsp:cNvPr id="0" name=""/>
        <dsp:cNvSpPr/>
      </dsp:nvSpPr>
      <dsp:spPr>
        <a:xfrm>
          <a:off x="1792618" y="526186"/>
          <a:ext cx="3150276" cy="320577"/>
        </a:xfrm>
        <a:custGeom>
          <a:avLst/>
          <a:gdLst/>
          <a:ahLst/>
          <a:cxnLst/>
          <a:rect l="0" t="0" r="0" b="0"/>
          <a:pathLst>
            <a:path>
              <a:moveTo>
                <a:pt x="3150276" y="0"/>
              </a:moveTo>
              <a:lnTo>
                <a:pt x="3150276" y="160288"/>
              </a:lnTo>
              <a:lnTo>
                <a:pt x="0" y="160288"/>
              </a:lnTo>
              <a:lnTo>
                <a:pt x="0" y="320577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1E7A3A8-4F79-49A8-93A6-2BF6EB53A181}">
      <dsp:nvSpPr>
        <dsp:cNvPr id="0" name=""/>
        <dsp:cNvSpPr/>
      </dsp:nvSpPr>
      <dsp:spPr>
        <a:xfrm>
          <a:off x="1006816" y="846764"/>
          <a:ext cx="1571603" cy="322469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Abundancia</a:t>
          </a:r>
        </a:p>
      </dsp:txBody>
      <dsp:txXfrm>
        <a:off x="1016261" y="856209"/>
        <a:ext cx="1552713" cy="303579"/>
      </dsp:txXfrm>
    </dsp:sp>
    <dsp:sp modelId="{41E70456-D6ED-4A09-83A1-FD38CAD947BB}">
      <dsp:nvSpPr>
        <dsp:cNvPr id="0" name=""/>
        <dsp:cNvSpPr/>
      </dsp:nvSpPr>
      <dsp:spPr>
        <a:xfrm>
          <a:off x="826431" y="1169233"/>
          <a:ext cx="966186" cy="320577"/>
        </a:xfrm>
        <a:custGeom>
          <a:avLst/>
          <a:gdLst/>
          <a:ahLst/>
          <a:cxnLst/>
          <a:rect l="0" t="0" r="0" b="0"/>
          <a:pathLst>
            <a:path>
              <a:moveTo>
                <a:pt x="966186" y="0"/>
              </a:moveTo>
              <a:lnTo>
                <a:pt x="966186" y="160288"/>
              </a:lnTo>
              <a:lnTo>
                <a:pt x="0" y="160288"/>
              </a:lnTo>
              <a:lnTo>
                <a:pt x="0" y="320577"/>
              </a:lnTo>
            </a:path>
          </a:pathLst>
        </a:custGeom>
        <a:noFill/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D8C4CC-20EA-4D17-B08E-98B02C8BA633}">
      <dsp:nvSpPr>
        <dsp:cNvPr id="0" name=""/>
        <dsp:cNvSpPr/>
      </dsp:nvSpPr>
      <dsp:spPr>
        <a:xfrm>
          <a:off x="213" y="1489810"/>
          <a:ext cx="1652437" cy="801444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Abundancia absoluta</a:t>
          </a:r>
        </a:p>
      </dsp:txBody>
      <dsp:txXfrm>
        <a:off x="23686" y="1513283"/>
        <a:ext cx="1605491" cy="754498"/>
      </dsp:txXfrm>
    </dsp:sp>
    <dsp:sp modelId="{5AA76E4C-F538-4B89-8188-227C3D7466AF}">
      <dsp:nvSpPr>
        <dsp:cNvPr id="0" name=""/>
        <dsp:cNvSpPr/>
      </dsp:nvSpPr>
      <dsp:spPr>
        <a:xfrm>
          <a:off x="1792618" y="1169233"/>
          <a:ext cx="1006543" cy="32057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0288"/>
              </a:lnTo>
              <a:lnTo>
                <a:pt x="1006543" y="160288"/>
              </a:lnTo>
              <a:lnTo>
                <a:pt x="1006543" y="320577"/>
              </a:lnTo>
            </a:path>
          </a:pathLst>
        </a:custGeom>
        <a:noFill/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2159168-6436-4229-81EC-DFA8828829F4}">
      <dsp:nvSpPr>
        <dsp:cNvPr id="0" name=""/>
        <dsp:cNvSpPr/>
      </dsp:nvSpPr>
      <dsp:spPr>
        <a:xfrm>
          <a:off x="2013300" y="1489810"/>
          <a:ext cx="1571723" cy="161207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Abundancia proporcional de las especies</a:t>
          </a:r>
        </a:p>
      </dsp:txBody>
      <dsp:txXfrm>
        <a:off x="2059334" y="1535844"/>
        <a:ext cx="1479655" cy="1520004"/>
      </dsp:txXfrm>
    </dsp:sp>
    <dsp:sp modelId="{732BA4F9-D30E-4AEF-8EB8-711E670514B3}">
      <dsp:nvSpPr>
        <dsp:cNvPr id="0" name=""/>
        <dsp:cNvSpPr/>
      </dsp:nvSpPr>
      <dsp:spPr>
        <a:xfrm>
          <a:off x="4546757" y="526186"/>
          <a:ext cx="396137" cy="320577"/>
        </a:xfrm>
        <a:custGeom>
          <a:avLst/>
          <a:gdLst/>
          <a:ahLst/>
          <a:cxnLst/>
          <a:rect l="0" t="0" r="0" b="0"/>
          <a:pathLst>
            <a:path>
              <a:moveTo>
                <a:pt x="396137" y="0"/>
              </a:moveTo>
              <a:lnTo>
                <a:pt x="396137" y="160288"/>
              </a:lnTo>
              <a:lnTo>
                <a:pt x="0" y="160288"/>
              </a:lnTo>
              <a:lnTo>
                <a:pt x="0" y="320577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F7A1B7-AC8C-4528-9C9E-7EF810B709C5}">
      <dsp:nvSpPr>
        <dsp:cNvPr id="0" name=""/>
        <dsp:cNvSpPr/>
      </dsp:nvSpPr>
      <dsp:spPr>
        <a:xfrm>
          <a:off x="3999020" y="846764"/>
          <a:ext cx="1095473" cy="310343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2D8A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Riqueza</a:t>
          </a:r>
        </a:p>
      </dsp:txBody>
      <dsp:txXfrm>
        <a:off x="4008110" y="855854"/>
        <a:ext cx="1077293" cy="292163"/>
      </dsp:txXfrm>
    </dsp:sp>
    <dsp:sp modelId="{82F8CC8E-B92A-4A6A-B8E4-FC6C9B5DA4D7}">
      <dsp:nvSpPr>
        <dsp:cNvPr id="0" name=""/>
        <dsp:cNvSpPr/>
      </dsp:nvSpPr>
      <dsp:spPr>
        <a:xfrm>
          <a:off x="4501037" y="1157107"/>
          <a:ext cx="91440" cy="32057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0577"/>
              </a:lnTo>
            </a:path>
          </a:pathLst>
        </a:custGeom>
        <a:noFill/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0A23F2-5E29-4299-A30D-263D30B79BF2}">
      <dsp:nvSpPr>
        <dsp:cNvPr id="0" name=""/>
        <dsp:cNvSpPr/>
      </dsp:nvSpPr>
      <dsp:spPr>
        <a:xfrm>
          <a:off x="3945674" y="1477684"/>
          <a:ext cx="1202166" cy="801444"/>
        </a:xfrm>
        <a:prstGeom prst="roundRect">
          <a:avLst>
            <a:gd name="adj" fmla="val 10000"/>
          </a:avLst>
        </a:prstGeom>
        <a:solidFill>
          <a:srgbClr val="FFFFFF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2D2D8A">
              <a:shade val="8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rPr>
            <a:t>Riqueza absoluta</a:t>
          </a:r>
        </a:p>
      </dsp:txBody>
      <dsp:txXfrm>
        <a:off x="3969147" y="1501157"/>
        <a:ext cx="1155220" cy="754498"/>
      </dsp:txXfrm>
    </dsp:sp>
    <dsp:sp modelId="{00AF058D-BE1D-4292-8CAC-49A3721D7B6F}">
      <dsp:nvSpPr>
        <dsp:cNvPr id="0" name=""/>
        <dsp:cNvSpPr/>
      </dsp:nvSpPr>
      <dsp:spPr>
        <a:xfrm>
          <a:off x="4942894" y="526186"/>
          <a:ext cx="2352993" cy="31758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790"/>
              </a:lnTo>
              <a:lnTo>
                <a:pt x="2352993" y="158790"/>
              </a:lnTo>
              <a:lnTo>
                <a:pt x="2352993" y="317580"/>
              </a:lnTo>
            </a:path>
          </a:pathLst>
        </a:custGeom>
        <a:noFill/>
        <a:ln w="25400" cap="flat" cmpd="sng" algn="ctr">
          <a:solidFill>
            <a:schemeClr val="accent6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63B4487-0757-48A9-AA67-3C48571B2C6E}">
      <dsp:nvSpPr>
        <dsp:cNvPr id="0" name=""/>
        <dsp:cNvSpPr/>
      </dsp:nvSpPr>
      <dsp:spPr>
        <a:xfrm>
          <a:off x="5721952" y="843766"/>
          <a:ext cx="3147871" cy="291076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Estructura de la comunidad</a:t>
          </a:r>
        </a:p>
      </dsp:txBody>
      <dsp:txXfrm>
        <a:off x="5730477" y="852291"/>
        <a:ext cx="3130821" cy="274026"/>
      </dsp:txXfrm>
    </dsp:sp>
    <dsp:sp modelId="{3B3004D6-056D-40E3-913D-2A3CF79B3DB5}">
      <dsp:nvSpPr>
        <dsp:cNvPr id="0" name=""/>
        <dsp:cNvSpPr/>
      </dsp:nvSpPr>
      <dsp:spPr>
        <a:xfrm>
          <a:off x="6227186" y="1134843"/>
          <a:ext cx="1068701" cy="323575"/>
        </a:xfrm>
        <a:custGeom>
          <a:avLst/>
          <a:gdLst/>
          <a:ahLst/>
          <a:cxnLst/>
          <a:rect l="0" t="0" r="0" b="0"/>
          <a:pathLst>
            <a:path>
              <a:moveTo>
                <a:pt x="1068701" y="0"/>
              </a:moveTo>
              <a:lnTo>
                <a:pt x="1068701" y="161787"/>
              </a:lnTo>
              <a:lnTo>
                <a:pt x="0" y="161787"/>
              </a:lnTo>
              <a:lnTo>
                <a:pt x="0" y="323575"/>
              </a:lnTo>
            </a:path>
          </a:pathLst>
        </a:custGeom>
        <a:noFill/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E8DD53-5169-4BD1-B1EF-54B19E6A69D8}">
      <dsp:nvSpPr>
        <dsp:cNvPr id="0" name=""/>
        <dsp:cNvSpPr/>
      </dsp:nvSpPr>
      <dsp:spPr>
        <a:xfrm>
          <a:off x="5508489" y="1458418"/>
          <a:ext cx="1437393" cy="1034343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1-Simpson</a:t>
          </a:r>
        </a:p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Shannon</a:t>
          </a:r>
        </a:p>
      </dsp:txBody>
      <dsp:txXfrm>
        <a:off x="5538784" y="1488713"/>
        <a:ext cx="1376803" cy="973753"/>
      </dsp:txXfrm>
    </dsp:sp>
    <dsp:sp modelId="{29C409C1-5EA0-4649-B928-563EC7112849}">
      <dsp:nvSpPr>
        <dsp:cNvPr id="0" name=""/>
        <dsp:cNvSpPr/>
      </dsp:nvSpPr>
      <dsp:spPr>
        <a:xfrm>
          <a:off x="7295888" y="1134843"/>
          <a:ext cx="908170" cy="3235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1787"/>
              </a:lnTo>
              <a:lnTo>
                <a:pt x="908170" y="161787"/>
              </a:lnTo>
              <a:lnTo>
                <a:pt x="908170" y="323575"/>
              </a:lnTo>
            </a:path>
          </a:pathLst>
        </a:custGeom>
        <a:noFill/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D1DFAE-3DD9-4350-A1FC-6FA8049E42EB}">
      <dsp:nvSpPr>
        <dsp:cNvPr id="0" name=""/>
        <dsp:cNvSpPr/>
      </dsp:nvSpPr>
      <dsp:spPr>
        <a:xfrm>
          <a:off x="7306533" y="1458418"/>
          <a:ext cx="1795050" cy="110669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17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Equitatividad de Pielou</a:t>
          </a:r>
        </a:p>
      </dsp:txBody>
      <dsp:txXfrm>
        <a:off x="7338947" y="1490832"/>
        <a:ext cx="1730222" cy="104187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C3D3CB-B742-486C-B31F-1130E60A6AAD}">
      <dsp:nvSpPr>
        <dsp:cNvPr id="0" name=""/>
        <dsp:cNvSpPr/>
      </dsp:nvSpPr>
      <dsp:spPr>
        <a:xfrm>
          <a:off x="0" y="1236"/>
          <a:ext cx="8359898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07B8CC-0FC7-44B7-9072-ECA1329B501C}">
      <dsp:nvSpPr>
        <dsp:cNvPr id="0" name=""/>
        <dsp:cNvSpPr/>
      </dsp:nvSpPr>
      <dsp:spPr>
        <a:xfrm>
          <a:off x="0" y="1236"/>
          <a:ext cx="2549753" cy="252898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C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Diversidad beta</a:t>
          </a:r>
        </a:p>
      </dsp:txBody>
      <dsp:txXfrm>
        <a:off x="0" y="1236"/>
        <a:ext cx="2549753" cy="2528986"/>
      </dsp:txXfrm>
    </dsp:sp>
    <dsp:sp modelId="{8DC9A4DF-F59E-428F-A1C6-16F7FD55E931}">
      <dsp:nvSpPr>
        <dsp:cNvPr id="0" name=""/>
        <dsp:cNvSpPr/>
      </dsp:nvSpPr>
      <dsp:spPr>
        <a:xfrm>
          <a:off x="2658620" y="127685"/>
          <a:ext cx="5697343" cy="60794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Dendrogramas</a:t>
          </a:r>
          <a:r>
            <a:rPr lang="es-E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de similitud de especies</a:t>
          </a:r>
        </a:p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8620" y="127685"/>
        <a:ext cx="5697343" cy="607943"/>
      </dsp:txXfrm>
    </dsp:sp>
    <dsp:sp modelId="{F7EC2F9E-B38B-47BC-A159-584903E82AC6}">
      <dsp:nvSpPr>
        <dsp:cNvPr id="0" name=""/>
        <dsp:cNvSpPr/>
      </dsp:nvSpPr>
      <dsp:spPr>
        <a:xfrm>
          <a:off x="2549753" y="735628"/>
          <a:ext cx="58062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B5BD1C-AA19-4A0A-88A7-6D0D720B9788}">
      <dsp:nvSpPr>
        <dsp:cNvPr id="0" name=""/>
        <dsp:cNvSpPr/>
      </dsp:nvSpPr>
      <dsp:spPr>
        <a:xfrm>
          <a:off x="2658620" y="862077"/>
          <a:ext cx="5697343" cy="15233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Índice de Bray-Curtis</a:t>
          </a:r>
          <a:endParaRPr lang="es-EC" sz="1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2658620" y="862077"/>
        <a:ext cx="5697343" cy="1523309"/>
      </dsp:txXfrm>
    </dsp:sp>
    <dsp:sp modelId="{761A3F21-5972-4058-BE7D-0C963847CA07}">
      <dsp:nvSpPr>
        <dsp:cNvPr id="0" name=""/>
        <dsp:cNvSpPr/>
      </dsp:nvSpPr>
      <dsp:spPr>
        <a:xfrm>
          <a:off x="2549753" y="2385387"/>
          <a:ext cx="580621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s-EC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1698" y="1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996294F-116D-43EA-827A-FEA4561932B6}" type="datetimeFigureOut">
              <a:rPr lang="es-EC" smtClean="0"/>
              <a:t>17/12/2019</a:t>
            </a:fld>
            <a:endParaRPr lang="es-EC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52538"/>
            <a:ext cx="4506913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s-EC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4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s-EC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384843BD-C39C-4A8A-8A0C-DE15E44E3B58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206995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39800" y="763588"/>
            <a:ext cx="5008563" cy="37576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Text Box 2"/>
          <p:cNvSpPr txBox="1">
            <a:spLocks noChangeArrowheads="1"/>
          </p:cNvSpPr>
          <p:nvPr/>
        </p:nvSpPr>
        <p:spPr bwMode="auto">
          <a:xfrm>
            <a:off x="688817" y="4759643"/>
            <a:ext cx="5510530" cy="4509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6616" tIns="48308" rIns="96616" bIns="48308" anchor="ctr"/>
          <a:lstStyle/>
          <a:p>
            <a:pPr defTabSz="474691">
              <a:buClr>
                <a:srgbClr val="000000"/>
              </a:buClr>
              <a:buSzPct val="100000"/>
            </a:pPr>
            <a:endParaRPr lang="es-ES" altLang="es-US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1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9151641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3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10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75700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11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08575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12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46301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13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165631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14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271836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15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8795984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16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893976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17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142254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18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881054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19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87050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38494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sz="1300" dirty="0"/>
              <a:t>.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20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2882222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21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210543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22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0863326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23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5517198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52538"/>
            <a:ext cx="4506913" cy="33813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24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29138957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es-EC" sz="13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25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276475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1190625" y="1252538"/>
            <a:ext cx="4506913" cy="338137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26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377193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3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27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094093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28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138321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3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29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553062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b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804146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30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4377905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31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9176518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32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3334408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33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895885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34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16345126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35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46881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sz="13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4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2827375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5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91241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es-EC" sz="130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6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4780392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7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434645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8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37679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155">
              <a:defRPr/>
            </a:pP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4843BD-C39C-4A8A-8A0C-DE15E44E3B58}" type="slidenum">
              <a:rPr lang="es-EC" smtClean="0"/>
              <a:t>9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5918919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3" name="CorelDRAW" r:id="rId3" imgW="7748626" imgH="4759452" progId="CorelDRAW.Graphic.12">
                  <p:embed/>
                </p:oleObj>
              </mc:Choice>
              <mc:Fallback>
                <p:oleObj name="CorelDRAW" r:id="rId3" imgW="7748626" imgH="4759452" progId="CorelDRAW.Graphic.12">
                  <p:embed/>
                  <p:pic>
                    <p:nvPicPr>
                      <p:cNvPr id="2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050"/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050"/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050"/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endParaRPr lang="es-EC" altLang="es-EC" sz="1050"/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17488" y="260352"/>
            <a:ext cx="792162" cy="7921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350"/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1" y="115888"/>
            <a:ext cx="3313113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8200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47575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852000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645045-DE92-4D43-93FD-90F0B435E0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1102F446-2484-4A64-8800-08D989709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s-ES"/>
              <a:t>Haga clic para modificar el estilo de subtítulo del patrón</a:t>
            </a:r>
            <a:endParaRPr lang="es-EC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974B729-0F85-4F57-97AE-44B6C06F28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A9FBA9-FF77-4558-8A1B-8A3DB526FD5E}" type="datetimeFigureOut">
              <a:rPr lang="es-EC" smtClean="0"/>
              <a:t>17/12/2019</a:t>
            </a:fld>
            <a:endParaRPr lang="es-EC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4DA175-41F8-45DE-B708-D03DC1EE9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6AB5A7-3910-443A-8E5F-2BC0F1AE1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40656F-394F-4434-AC3C-2984F14B9F22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022850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243025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539872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21990754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2" y="1604965"/>
            <a:ext cx="4035425" cy="397033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5028" y="1604965"/>
            <a:ext cx="4035425" cy="3970337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25232084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8517412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3931012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5783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0957939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9531903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s-ES" noProof="0"/>
              <a:t>Haga clic en el icono para agregar una imagen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380545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11198825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4640" y="273050"/>
            <a:ext cx="2055812" cy="5302250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1" y="273050"/>
            <a:ext cx="6015038" cy="530225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</p:spTree>
    <p:extLst>
      <p:ext uri="{BB962C8B-B14F-4D97-AF65-F5344CB8AC3E}">
        <p14:creationId xmlns:p14="http://schemas.microsoft.com/office/powerpoint/2010/main" val="3424226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4983580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945867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81765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35886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5280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403657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s-ES" noProof="0"/>
              <a:t>Haga clic en el icono para agregar una imagen</a:t>
            </a:r>
            <a:endParaRPr lang="es-EC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70753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em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/>
        </p:nvSpPr>
        <p:spPr bwMode="auto">
          <a:xfrm>
            <a:off x="0" y="2"/>
            <a:ext cx="9144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350"/>
          </a:p>
        </p:txBody>
      </p:sp>
      <p:sp>
        <p:nvSpPr>
          <p:cNvPr id="1027" name="Rectangle 21"/>
          <p:cNvSpPr>
            <a:spLocks noChangeArrowheads="1"/>
          </p:cNvSpPr>
          <p:nvPr/>
        </p:nvSpPr>
        <p:spPr bwMode="auto">
          <a:xfrm rot="10800000">
            <a:off x="1" y="6308727"/>
            <a:ext cx="7885113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endParaRPr lang="es-EC" altLang="es-EC" sz="1350"/>
          </a:p>
        </p:txBody>
      </p:sp>
      <p:sp>
        <p:nvSpPr>
          <p:cNvPr id="1028" name="Line 23"/>
          <p:cNvSpPr>
            <a:spLocks noChangeShapeType="1"/>
          </p:cNvSpPr>
          <p:nvPr/>
        </p:nvSpPr>
        <p:spPr bwMode="auto">
          <a:xfrm rot="10800000" flipH="1">
            <a:off x="25401" y="6296025"/>
            <a:ext cx="66595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 sz="1350"/>
          </a:p>
        </p:txBody>
      </p:sp>
      <p:sp>
        <p:nvSpPr>
          <p:cNvPr id="1029" name="Line 24"/>
          <p:cNvSpPr>
            <a:spLocks noChangeShapeType="1"/>
          </p:cNvSpPr>
          <p:nvPr/>
        </p:nvSpPr>
        <p:spPr bwMode="auto">
          <a:xfrm rot="10800000" flipH="1">
            <a:off x="25401" y="6245225"/>
            <a:ext cx="6659563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ES" sz="1350"/>
          </a:p>
        </p:txBody>
      </p:sp>
      <p:pic>
        <p:nvPicPr>
          <p:cNvPr id="1030" name="Picture 26" descr="LOGO ESPE ORIGINAL copia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588" y="5949950"/>
            <a:ext cx="230505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356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3429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6858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0287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371600" algn="r" rtl="0" eaLnBrk="1" fontAlgn="base" hangingPunct="1">
        <a:spcBef>
          <a:spcPct val="0"/>
        </a:spcBef>
        <a:spcAft>
          <a:spcPct val="0"/>
        </a:spcAft>
        <a:defRPr sz="240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57175" indent="-257175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  <a:ea typeface="+mn-ea"/>
          <a:cs typeface="+mn-cs"/>
        </a:defRPr>
      </a:lvl1pPr>
      <a:lvl2pPr marL="557213" indent="-214313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</a:defRPr>
      </a:lvl2pPr>
      <a:lvl3pPr marL="857250" indent="-171450" algn="l" rtl="0" eaLnBrk="1" fontAlgn="base" hangingPunct="1">
        <a:spcBef>
          <a:spcPct val="20000"/>
        </a:spcBef>
        <a:spcAft>
          <a:spcPct val="0"/>
        </a:spcAft>
        <a:buChar char="•"/>
        <a:defRPr sz="1800">
          <a:solidFill>
            <a:schemeClr val="bg1"/>
          </a:solidFill>
          <a:latin typeface="+mn-lt"/>
        </a:defRPr>
      </a:lvl3pPr>
      <a:lvl4pPr marL="1200150" indent="-17145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chemeClr val="bg1"/>
          </a:solidFill>
          <a:latin typeface="+mn-lt"/>
        </a:defRPr>
      </a:lvl4pPr>
      <a:lvl5pPr marL="15430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6pPr>
      <a:lvl7pPr marL="22288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7pPr>
      <a:lvl8pPr marL="25717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8pPr>
      <a:lvl9pPr marL="2914650" indent="-171450" algn="l" rtl="0" eaLnBrk="1" fontAlgn="base" hangingPunct="1">
        <a:spcBef>
          <a:spcPct val="20000"/>
        </a:spcBef>
        <a:spcAft>
          <a:spcPct val="0"/>
        </a:spcAft>
        <a:buChar char="»"/>
        <a:defRPr sz="1800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1"/>
          <p:cNvGraphicFramePr>
            <a:graphicFrameLocks noChangeAspect="1"/>
          </p:cNvGraphicFramePr>
          <p:nvPr/>
        </p:nvGraphicFramePr>
        <p:xfrm>
          <a:off x="0" y="981075"/>
          <a:ext cx="9144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07" r:id="rId14" imgW="7748626" imgH="4759452" progId="">
                  <p:embed/>
                </p:oleObj>
              </mc:Choice>
              <mc:Fallback>
                <p:oleObj r:id="rId14" imgW="7748626" imgH="4759452" progId="">
                  <p:embed/>
                  <p:pic>
                    <p:nvPicPr>
                      <p:cNvPr id="205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9144000" cy="561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51" name="Rectangle 2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336947" eaLnBrk="1" hangingPunct="1">
              <a:buSzPct val="100000"/>
              <a:defRPr/>
            </a:pPr>
            <a:endParaRPr lang="es-ES" altLang="es-US" sz="1050">
              <a:solidFill>
                <a:srgbClr val="000000"/>
              </a:solidFill>
            </a:endParaRPr>
          </a:p>
        </p:txBody>
      </p:sp>
      <p:sp>
        <p:nvSpPr>
          <p:cNvPr id="2052" name="Rectangle 3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336947" eaLnBrk="1" hangingPunct="1">
              <a:buSzPct val="100000"/>
              <a:defRPr/>
            </a:pPr>
            <a:endParaRPr lang="es-ES" altLang="es-US" sz="1050">
              <a:solidFill>
                <a:srgbClr val="000000"/>
              </a:solidFill>
            </a:endParaRPr>
          </a:p>
        </p:txBody>
      </p:sp>
      <p:sp>
        <p:nvSpPr>
          <p:cNvPr id="2053" name="Rectangle 4"/>
          <p:cNvSpPr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defTabSz="336947" eaLnBrk="1" hangingPunct="1">
              <a:buSzPct val="100000"/>
              <a:defRPr/>
            </a:pPr>
            <a:endParaRPr lang="es-ES" altLang="es-US" sz="1050">
              <a:solidFill>
                <a:srgbClr val="000000"/>
              </a:solidFill>
            </a:endParaRPr>
          </a:p>
        </p:txBody>
      </p:sp>
      <p:sp>
        <p:nvSpPr>
          <p:cNvPr id="2054" name="Rectangle 5"/>
          <p:cNvSpPr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67500" tIns="35100" rIns="67500" bIns="35100"/>
          <a:lstStyle>
            <a:lvl1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1pPr>
            <a:lvl2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algn="ctr" defTabSz="336947" eaLnBrk="1" hangingPunct="1">
              <a:buSzPct val="100000"/>
              <a:defRPr/>
            </a:pPr>
            <a:endParaRPr lang="es-ES" altLang="es-US" sz="1050">
              <a:solidFill>
                <a:srgbClr val="000000"/>
              </a:solidFill>
            </a:endParaRPr>
          </a:p>
        </p:txBody>
      </p:sp>
      <p:pic>
        <p:nvPicPr>
          <p:cNvPr id="2055" name="Picture 6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9144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056" name="Oval 7"/>
          <p:cNvSpPr>
            <a:spLocks noChangeArrowheads="1"/>
          </p:cNvSpPr>
          <p:nvPr/>
        </p:nvSpPr>
        <p:spPr bwMode="auto">
          <a:xfrm>
            <a:off x="217488" y="260356"/>
            <a:ext cx="792162" cy="792163"/>
          </a:xfrm>
          <a:prstGeom prst="ellipse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336947"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s-ES" altLang="es-US">
              <a:solidFill>
                <a:srgbClr val="FFFFFF"/>
              </a:solidFill>
              <a:latin typeface="Arial"/>
            </a:endParaRPr>
          </a:p>
        </p:txBody>
      </p:sp>
      <p:sp>
        <p:nvSpPr>
          <p:cNvPr id="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3050"/>
            <a:ext cx="8223250" cy="1138238"/>
          </a:xfrm>
          <a:prstGeom prst="rect">
            <a:avLst/>
          </a:prstGeom>
          <a:noFill/>
          <a:ln w="9525" cap="flat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</a:t>
            </a:r>
          </a:p>
        </p:txBody>
      </p:sp>
      <p:sp>
        <p:nvSpPr>
          <p:cNvPr id="2058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5"/>
            <a:ext cx="822325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s-US"/>
              <a:t>Click to edit the outline text format</a:t>
            </a:r>
          </a:p>
          <a:p>
            <a:pPr lvl="1"/>
            <a:r>
              <a:rPr lang="en-GB" altLang="es-US"/>
              <a:t>Second Outline Level</a:t>
            </a:r>
          </a:p>
          <a:p>
            <a:pPr lvl="2"/>
            <a:r>
              <a:rPr lang="en-GB" altLang="es-US"/>
              <a:t>Third Outline Level</a:t>
            </a:r>
          </a:p>
          <a:p>
            <a:pPr lvl="3"/>
            <a:r>
              <a:rPr lang="en-GB" altLang="es-US"/>
              <a:t>Fourth Outline Level</a:t>
            </a:r>
          </a:p>
          <a:p>
            <a:pPr lvl="4"/>
            <a:r>
              <a:rPr lang="en-GB" altLang="es-US"/>
              <a:t>Fifth Outline Level</a:t>
            </a:r>
          </a:p>
          <a:p>
            <a:pPr lvl="4"/>
            <a:r>
              <a:rPr lang="en-GB" altLang="es-US"/>
              <a:t>Sixth Outline Level</a:t>
            </a:r>
          </a:p>
          <a:p>
            <a:pPr lvl="4"/>
            <a:r>
              <a:rPr lang="en-GB" altLang="es-US"/>
              <a:t>Seventh Outline Level</a:t>
            </a:r>
          </a:p>
        </p:txBody>
      </p:sp>
      <p:pic>
        <p:nvPicPr>
          <p:cNvPr id="2059" name="Picture 10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9400" y="182563"/>
            <a:ext cx="29591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8869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2pPr>
      <a:lvl3pPr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3pPr>
      <a:lvl4pPr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4pPr>
      <a:lvl5pPr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5pPr>
      <a:lvl6pPr marL="1885950" indent="-171450"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6pPr>
      <a:lvl7pPr marL="2228850" indent="-171450"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7pPr>
      <a:lvl8pPr marL="2571750" indent="-171450"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8pPr>
      <a:lvl9pPr marL="2914650" indent="-171450" algn="r" defTabSz="336947" rtl="0" eaLnBrk="1" fontAlgn="base" hangingPunct="1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2400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 Black" pitchFamily="34" charset="0"/>
          <a:ea typeface="DejaVu Sans" charset="0"/>
          <a:cs typeface="DejaVu Sans" charset="0"/>
        </a:defRPr>
      </a:lvl9pPr>
    </p:titleStyle>
    <p:bodyStyle>
      <a:lvl1pPr marL="257175" indent="-257175" algn="ctr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1800">
          <a:solidFill>
            <a:srgbClr val="FFFFFF"/>
          </a:solidFill>
          <a:latin typeface="+mn-lt"/>
          <a:ea typeface="+mn-ea"/>
          <a:cs typeface="+mn-cs"/>
        </a:defRPr>
      </a:lvl1pPr>
      <a:lvl2pPr marL="557213" indent="-214313" algn="ctr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1800">
          <a:solidFill>
            <a:srgbClr val="FFFFFF"/>
          </a:solidFill>
          <a:latin typeface="+mn-lt"/>
          <a:ea typeface="+mn-ea"/>
          <a:cs typeface="+mn-cs"/>
        </a:defRPr>
      </a:lvl2pPr>
      <a:lvl3pPr marL="857250" indent="-171450" algn="ctr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•"/>
        <a:defRPr sz="1800">
          <a:solidFill>
            <a:srgbClr val="FFFFFF"/>
          </a:solidFill>
          <a:latin typeface="+mn-lt"/>
          <a:ea typeface="+mn-ea"/>
          <a:cs typeface="+mn-cs"/>
        </a:defRPr>
      </a:lvl3pPr>
      <a:lvl4pPr marL="1200150" indent="-171450" algn="ctr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–"/>
        <a:defRPr sz="1800">
          <a:solidFill>
            <a:srgbClr val="FFFFFF"/>
          </a:solidFill>
          <a:latin typeface="+mn-lt"/>
          <a:ea typeface="+mn-ea"/>
          <a:cs typeface="+mn-cs"/>
        </a:defRPr>
      </a:lvl4pPr>
      <a:lvl5pPr marL="1543050" indent="-171450" algn="ctr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buChar char="»"/>
        <a:defRPr sz="1800">
          <a:solidFill>
            <a:srgbClr val="FFFFFF"/>
          </a:solidFill>
          <a:latin typeface="+mn-lt"/>
          <a:ea typeface="+mn-ea"/>
          <a:cs typeface="+mn-cs"/>
        </a:defRPr>
      </a:lvl5pPr>
      <a:lvl6pPr marL="1885950" indent="-171450" algn="ctr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ea typeface="+mn-ea"/>
          <a:cs typeface="+mn-cs"/>
        </a:defRPr>
      </a:lvl6pPr>
      <a:lvl7pPr marL="2228850" indent="-171450" algn="ctr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ea typeface="+mn-ea"/>
          <a:cs typeface="+mn-cs"/>
        </a:defRPr>
      </a:lvl7pPr>
      <a:lvl8pPr marL="2571750" indent="-171450" algn="ctr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ea typeface="+mn-ea"/>
          <a:cs typeface="+mn-cs"/>
        </a:defRPr>
      </a:lvl8pPr>
      <a:lvl9pPr marL="2914650" indent="-171450" algn="ctr" defTabSz="336947" rtl="0" eaLnBrk="1" fontAlgn="base" hangingPunct="1">
        <a:spcBef>
          <a:spcPts val="45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1800">
          <a:solidFill>
            <a:srgbClr val="FFFFFF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1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36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2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microsoft.com/office/2007/relationships/hdphoto" Target="../media/hdphoto1.wdp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n para ucm"/>
          <p:cNvSpPr>
            <a:spLocks noChangeAspect="1" noChangeArrowheads="1"/>
          </p:cNvSpPr>
          <p:nvPr/>
        </p:nvSpPr>
        <p:spPr bwMode="auto">
          <a:xfrm>
            <a:off x="1259681" y="748903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AutoShape 4" descr="Resultado de imagen para ucm"/>
          <p:cNvSpPr>
            <a:spLocks noChangeAspect="1" noChangeArrowheads="1"/>
          </p:cNvSpPr>
          <p:nvPr/>
        </p:nvSpPr>
        <p:spPr bwMode="auto">
          <a:xfrm>
            <a:off x="1373981" y="863204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7 Rectángulo">
            <a:extLst>
              <a:ext uri="{FF2B5EF4-FFF2-40B4-BE49-F238E27FC236}">
                <a16:creationId xmlns:a16="http://schemas.microsoft.com/office/drawing/2014/main" id="{AF0B1791-8A0F-4B8B-B2BE-7AFB9349B911}"/>
              </a:ext>
            </a:extLst>
          </p:cNvPr>
          <p:cNvSpPr/>
          <p:nvPr/>
        </p:nvSpPr>
        <p:spPr>
          <a:xfrm>
            <a:off x="620988" y="1206106"/>
            <a:ext cx="8523012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DEPARTAMENTO DE CIENCIAS DE LA VIDA Y DE LA AGRICULTURA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CARRERA DE INGENIERÍA AGROPECUARIA</a:t>
            </a:r>
            <a:endParaRPr lang="en-US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s-EC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EFECTO ESTACIONAL DE LA DIVERSIDAD DE SCARABAEINAE EN ECOSISTEMAS AFECTADOS POR ACTIVIDADES PETROLERAS EN SUCUMBÍOS Y ORELLANA</a:t>
            </a:r>
            <a:r>
              <a:rPr lang="es-ES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s-EC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C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Autor: Paredes </a:t>
            </a:r>
            <a:r>
              <a:rPr lang="es-EC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Chiquiza</a:t>
            </a:r>
            <a:r>
              <a:rPr lang="es-EC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Xavier Alexander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Director: Dr. 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Pozo-Rivera, Wilmer Edison., </a:t>
            </a:r>
            <a:r>
              <a:rPr lang="es-MX" sz="16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s-MX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D. 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Sangolquí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s-EC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s-EC" sz="16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2019 </a:t>
            </a:r>
            <a:endParaRPr lang="en-US" sz="16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550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12220E91-23A1-4CF0-956B-8C71F49F62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27" y="643664"/>
            <a:ext cx="2280086" cy="1273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C7EFC8B-57BA-4399-BF24-8BBD8DE2B3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27" y="2000807"/>
            <a:ext cx="2280086" cy="11921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68FC502-A38A-4363-BA79-4515EC756C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90" y="4773256"/>
            <a:ext cx="2280086" cy="1200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C8D836D-9C5A-4A73-94B2-AA8778A708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82" y="3307417"/>
            <a:ext cx="2280086" cy="12563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Cerrar llave 8">
            <a:extLst>
              <a:ext uri="{FF2B5EF4-FFF2-40B4-BE49-F238E27FC236}">
                <a16:creationId xmlns:a16="http://schemas.microsoft.com/office/drawing/2014/main" id="{F9D30FAD-9CEE-44FC-B410-B31A3DE9873D}"/>
              </a:ext>
            </a:extLst>
          </p:cNvPr>
          <p:cNvSpPr/>
          <p:nvPr/>
        </p:nvSpPr>
        <p:spPr>
          <a:xfrm>
            <a:off x="3151904" y="1032254"/>
            <a:ext cx="379828" cy="4546022"/>
          </a:xfrm>
          <a:prstGeom prst="rightBrace">
            <a:avLst/>
          </a:prstGeom>
          <a:ln/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708C466-B059-449A-AA1C-5E99E0D5DCF1}"/>
              </a:ext>
            </a:extLst>
          </p:cNvPr>
          <p:cNvSpPr/>
          <p:nvPr/>
        </p:nvSpPr>
        <p:spPr>
          <a:xfrm>
            <a:off x="3600960" y="4563772"/>
            <a:ext cx="51987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Disposición de los cuatro puntos (P1, P2, P3, P4) sobre un sitio de muestreo y distribución de trampas pitfall en cada punto con los cebos: excremento animal (TE), fruta (TF) y carroña (TC).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510E95B0-611D-40A0-8CA0-B7C69654B23A}"/>
              </a:ext>
            </a:extLst>
          </p:cNvPr>
          <p:cNvSpPr txBox="1"/>
          <p:nvPr/>
        </p:nvSpPr>
        <p:spPr>
          <a:xfrm>
            <a:off x="2280085" y="995142"/>
            <a:ext cx="103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Sensible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9D021318-4FB1-434D-9270-10AFB3A2D02B}"/>
              </a:ext>
            </a:extLst>
          </p:cNvPr>
          <p:cNvSpPr txBox="1"/>
          <p:nvPr/>
        </p:nvSpPr>
        <p:spPr>
          <a:xfrm>
            <a:off x="2250429" y="2192620"/>
            <a:ext cx="1035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Testigo</a:t>
            </a:r>
          </a:p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Sensible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4CE2EAA-636E-412C-8620-5660D942C3CC}"/>
              </a:ext>
            </a:extLst>
          </p:cNvPr>
          <p:cNvSpPr txBox="1"/>
          <p:nvPr/>
        </p:nvSpPr>
        <p:spPr>
          <a:xfrm>
            <a:off x="2245875" y="4975578"/>
            <a:ext cx="1001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Testigo</a:t>
            </a:r>
          </a:p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Agrícola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4AEFD88-2B18-4ACA-93D6-FBABCC84EEBC}"/>
              </a:ext>
            </a:extLst>
          </p:cNvPr>
          <p:cNvSpPr txBox="1"/>
          <p:nvPr/>
        </p:nvSpPr>
        <p:spPr>
          <a:xfrm>
            <a:off x="2280085" y="3678544"/>
            <a:ext cx="1072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Agrícola</a:t>
            </a: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56FC7308-DEDC-40D2-8DF0-FB7A6B09C260}"/>
              </a:ext>
            </a:extLst>
          </p:cNvPr>
          <p:cNvSpPr txBox="1">
            <a:spLocks/>
          </p:cNvSpPr>
          <p:nvPr/>
        </p:nvSpPr>
        <p:spPr>
          <a:xfrm>
            <a:off x="570075" y="211146"/>
            <a:ext cx="82296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400" i="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r>
              <a:rPr lang="es-EC" sz="2400" i="0" kern="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1C963F1D-1D0B-4A68-93C7-C9F66AF500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6175" y="1286376"/>
            <a:ext cx="514350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01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846E5B1D-52B8-44D8-8148-429699FA36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182" y="1707605"/>
            <a:ext cx="5801037" cy="344279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B602B900-407B-4E20-9636-83CB519DB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390" y="713448"/>
            <a:ext cx="6092687" cy="428625"/>
          </a:xfrm>
        </p:spPr>
        <p:txBody>
          <a:bodyPr/>
          <a:lstStyle/>
          <a:p>
            <a:pPr algn="ctr"/>
            <a:r>
              <a:rPr lang="es-EC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Trampas</a:t>
            </a:r>
            <a:r>
              <a:rPr lang="es-EC" i="0" dirty="0">
                <a:solidFill>
                  <a:schemeClr val="tx1"/>
                </a:solidFill>
              </a:rPr>
              <a:t> </a:t>
            </a:r>
            <a:r>
              <a:rPr lang="es-EC" dirty="0">
                <a:solidFill>
                  <a:schemeClr val="tx1"/>
                </a:solidFill>
              </a:rPr>
              <a:t>Pitfall</a:t>
            </a:r>
            <a:r>
              <a:rPr lang="es-EC" i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7596D28-FA11-4935-B8E9-CA3E1A44702A}"/>
              </a:ext>
            </a:extLst>
          </p:cNvPr>
          <p:cNvSpPr/>
          <p:nvPr/>
        </p:nvSpPr>
        <p:spPr>
          <a:xfrm>
            <a:off x="1051970" y="5221222"/>
            <a:ext cx="70400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Recipientes de 15 x 10 cm de diámetro y 800 ml de volumen</a:t>
            </a:r>
          </a:p>
          <a:p>
            <a:endParaRPr lang="es-EC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ítulo 1">
            <a:extLst>
              <a:ext uri="{FF2B5EF4-FFF2-40B4-BE49-F238E27FC236}">
                <a16:creationId xmlns:a16="http://schemas.microsoft.com/office/drawing/2014/main" id="{41FCD5E6-E32C-446D-858B-9DAD9B603B4D}"/>
              </a:ext>
            </a:extLst>
          </p:cNvPr>
          <p:cNvSpPr txBox="1">
            <a:spLocks/>
          </p:cNvSpPr>
          <p:nvPr/>
        </p:nvSpPr>
        <p:spPr>
          <a:xfrm>
            <a:off x="662613" y="224901"/>
            <a:ext cx="82296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400" i="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r>
              <a:rPr lang="es-EC" sz="2400" i="0" kern="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0165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uadroTexto 5">
            <a:extLst>
              <a:ext uri="{FF2B5EF4-FFF2-40B4-BE49-F238E27FC236}">
                <a16:creationId xmlns:a16="http://schemas.microsoft.com/office/drawing/2014/main" id="{CDFB410E-5210-45C2-AAF4-268BCF932D1B}"/>
              </a:ext>
            </a:extLst>
          </p:cNvPr>
          <p:cNvSpPr txBox="1"/>
          <p:nvPr/>
        </p:nvSpPr>
        <p:spPr>
          <a:xfrm>
            <a:off x="1" y="5832446"/>
            <a:ext cx="9017392" cy="82102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1090FFE-3059-429D-BA06-661A476E45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41435" y="4119619"/>
            <a:ext cx="2640559" cy="254266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F5FF7E3-39E6-4EA5-8B96-14B169A0C4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9106" y="1057087"/>
            <a:ext cx="2908450" cy="26145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C5B7F0A-AA93-4106-A8EA-6ECB75909C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4074" y="1025554"/>
            <a:ext cx="2769926" cy="258893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6F83EAC-0473-414A-A2A8-5677E3F75D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7458" y="4107343"/>
            <a:ext cx="2520196" cy="248112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162B6D3A-F1B1-4877-A7DE-57E3F48323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806" y="171261"/>
            <a:ext cx="8229600" cy="428625"/>
          </a:xfrm>
        </p:spPr>
        <p:txBody>
          <a:bodyPr/>
          <a:lstStyle/>
          <a:p>
            <a:r>
              <a:rPr lang="es-EC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r>
              <a:rPr lang="es-EC" i="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690E913-B087-47B1-9587-D4CD1CFB99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9333" y="1001582"/>
            <a:ext cx="2828475" cy="26499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B02B126-9B0B-4AF1-9746-9BC60B22734B}"/>
              </a:ext>
            </a:extLst>
          </p:cNvPr>
          <p:cNvSpPr txBox="1"/>
          <p:nvPr/>
        </p:nvSpPr>
        <p:spPr>
          <a:xfrm>
            <a:off x="180434" y="541761"/>
            <a:ext cx="252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Colocación de trampas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4D3775D5-2484-483C-B7DA-2BF1948CFA04}"/>
              </a:ext>
            </a:extLst>
          </p:cNvPr>
          <p:cNvSpPr txBox="1"/>
          <p:nvPr/>
        </p:nvSpPr>
        <p:spPr>
          <a:xfrm>
            <a:off x="3310998" y="605873"/>
            <a:ext cx="252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Colecta de coleópteros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291AE8-5C06-4859-87E5-418A6A1F6044}"/>
              </a:ext>
            </a:extLst>
          </p:cNvPr>
          <p:cNvSpPr txBox="1"/>
          <p:nvPr/>
        </p:nvSpPr>
        <p:spPr>
          <a:xfrm>
            <a:off x="6383719" y="632250"/>
            <a:ext cx="252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Cebado 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0FF01A91-EF4E-45D9-893A-2983A0362F61}"/>
              </a:ext>
            </a:extLst>
          </p:cNvPr>
          <p:cNvSpPr txBox="1"/>
          <p:nvPr/>
        </p:nvSpPr>
        <p:spPr>
          <a:xfrm>
            <a:off x="1324491" y="3671643"/>
            <a:ext cx="252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Limpieza y selección 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8AF774C6-F0E2-49B9-9F42-44AF1C8814AF}"/>
              </a:ext>
            </a:extLst>
          </p:cNvPr>
          <p:cNvSpPr txBox="1"/>
          <p:nvPr/>
        </p:nvSpPr>
        <p:spPr>
          <a:xfrm>
            <a:off x="4509204" y="3716009"/>
            <a:ext cx="290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Etiquetado y preservación</a:t>
            </a:r>
          </a:p>
        </p:txBody>
      </p:sp>
    </p:spTree>
    <p:extLst>
      <p:ext uri="{BB962C8B-B14F-4D97-AF65-F5344CB8AC3E}">
        <p14:creationId xmlns:p14="http://schemas.microsoft.com/office/powerpoint/2010/main" val="14805303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8BFD4045-C20B-49D7-9F3F-457C85110933}"/>
              </a:ext>
            </a:extLst>
          </p:cNvPr>
          <p:cNvSpPr/>
          <p:nvPr/>
        </p:nvSpPr>
        <p:spPr>
          <a:xfrm>
            <a:off x="2679529" y="3684935"/>
            <a:ext cx="2243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/>
              <a:t>.</a:t>
            </a: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65E8C470-A18E-4258-BB54-D1DCDFB84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6165" y="217846"/>
            <a:ext cx="8229600" cy="428625"/>
          </a:xfrm>
        </p:spPr>
        <p:txBody>
          <a:bodyPr/>
          <a:lstStyle/>
          <a:p>
            <a:r>
              <a:rPr lang="es-EC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r>
              <a:rPr lang="es-EC" i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6135FE46-7F90-4333-830B-84A1BABDAB23}"/>
              </a:ext>
            </a:extLst>
          </p:cNvPr>
          <p:cNvSpPr/>
          <p:nvPr/>
        </p:nvSpPr>
        <p:spPr>
          <a:xfrm>
            <a:off x="122963" y="1444951"/>
            <a:ext cx="2773721" cy="2268328"/>
          </a:xfrm>
          <a:prstGeom prst="roundRect">
            <a:avLst/>
          </a:prstGeom>
          <a:blipFill rotWithShape="1">
            <a:blip r:embed="rId3"/>
            <a:srcRect/>
            <a:stretch>
              <a:fillRect l="-1000" r="-1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411B65AF-07BF-48B0-B02E-632EAC3F8C78}"/>
              </a:ext>
            </a:extLst>
          </p:cNvPr>
          <p:cNvSpPr/>
          <p:nvPr/>
        </p:nvSpPr>
        <p:spPr>
          <a:xfrm>
            <a:off x="3141085" y="1423636"/>
            <a:ext cx="2861831" cy="2310958"/>
          </a:xfrm>
          <a:prstGeom prst="roundRect">
            <a:avLst/>
          </a:prstGeom>
          <a:blipFill rotWithShape="1">
            <a:blip r:embed="rId4"/>
            <a:srcRect/>
            <a:stretch>
              <a:fillRect t="-15000" b="-15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48A12CB9-015C-44A8-B1F5-78489D577AB4}"/>
              </a:ext>
            </a:extLst>
          </p:cNvPr>
          <p:cNvSpPr/>
          <p:nvPr/>
        </p:nvSpPr>
        <p:spPr>
          <a:xfrm>
            <a:off x="6247317" y="1403315"/>
            <a:ext cx="2675384" cy="2268328"/>
          </a:xfrm>
          <a:prstGeom prst="roundRect">
            <a:avLst/>
          </a:prstGeom>
          <a:blipFill rotWithShape="1">
            <a:blip r:embed="rId5"/>
            <a:srcRect/>
            <a:stretch>
              <a:fillRect l="-11000" r="-11000"/>
            </a:stretch>
          </a:blip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3116B5C9-8D92-4A0C-9777-E4EB29DEE1DB}"/>
              </a:ext>
            </a:extLst>
          </p:cNvPr>
          <p:cNvSpPr/>
          <p:nvPr/>
        </p:nvSpPr>
        <p:spPr>
          <a:xfrm>
            <a:off x="308935" y="4428487"/>
            <a:ext cx="8537073" cy="92333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lvl="0" algn="just"/>
            <a:r>
              <a:rPr lang="es-EC" dirty="0">
                <a:latin typeface="Times New Roman" panose="02020603050405020304" pitchFamily="18" charset="0"/>
              </a:rPr>
              <a:t>Identificación de especies mediante la diferentes claves dicotómicas (Espinoza et al., 2010; Rubio, 2010</a:t>
            </a:r>
            <a:r>
              <a:rPr lang="en-US" dirty="0">
                <a:latin typeface="Times New Roman" panose="02020603050405020304" pitchFamily="18" charset="0"/>
              </a:rPr>
              <a:t>; </a:t>
            </a:r>
            <a:r>
              <a:rPr lang="es-EC" dirty="0">
                <a:latin typeface="Times New Roman" panose="02020603050405020304" pitchFamily="18" charset="0"/>
              </a:rPr>
              <a:t>Chamorro et al., 2018) la verificación específica fue realizada por el Mg. Vladimir Carvajal.</a:t>
            </a:r>
            <a:endParaRPr lang="es-EC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DA6DCF7-E156-4BE3-AF06-E2318D7D3EB2}"/>
              </a:ext>
            </a:extLst>
          </p:cNvPr>
          <p:cNvSpPr txBox="1"/>
          <p:nvPr/>
        </p:nvSpPr>
        <p:spPr>
          <a:xfrm>
            <a:off x="308936" y="662088"/>
            <a:ext cx="252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Montaje previo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890AB9E2-817A-4856-8B9B-A865F5D77A40}"/>
              </a:ext>
            </a:extLst>
          </p:cNvPr>
          <p:cNvSpPr txBox="1"/>
          <p:nvPr/>
        </p:nvSpPr>
        <p:spPr>
          <a:xfrm>
            <a:off x="3310998" y="739011"/>
            <a:ext cx="252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Identificación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A17616E3-91DD-482A-B613-919D73C96F99}"/>
              </a:ext>
            </a:extLst>
          </p:cNvPr>
          <p:cNvSpPr txBox="1"/>
          <p:nvPr/>
        </p:nvSpPr>
        <p:spPr>
          <a:xfrm>
            <a:off x="6324006" y="774305"/>
            <a:ext cx="2522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Etiquetado final</a:t>
            </a:r>
          </a:p>
        </p:txBody>
      </p:sp>
      <p:sp>
        <p:nvSpPr>
          <p:cNvPr id="9" name="Flecha: hacia abajo 8">
            <a:extLst>
              <a:ext uri="{FF2B5EF4-FFF2-40B4-BE49-F238E27FC236}">
                <a16:creationId xmlns:a16="http://schemas.microsoft.com/office/drawing/2014/main" id="{2627DF83-5369-494D-A1F4-0751D2CEFCDE}"/>
              </a:ext>
            </a:extLst>
          </p:cNvPr>
          <p:cNvSpPr/>
          <p:nvPr/>
        </p:nvSpPr>
        <p:spPr>
          <a:xfrm>
            <a:off x="4248443" y="3854548"/>
            <a:ext cx="534572" cy="548640"/>
          </a:xfrm>
          <a:prstGeom prst="downArrow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653273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CB2AA77-2099-4CFD-A18A-31DC69245C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71814"/>
            <a:ext cx="3313757" cy="315126"/>
          </a:xfrm>
        </p:spPr>
        <p:txBody>
          <a:bodyPr/>
          <a:lstStyle/>
          <a:p>
            <a:r>
              <a:rPr lang="es-EC" sz="18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Definición de la época del año</a:t>
            </a:r>
          </a:p>
        </p:txBody>
      </p:sp>
      <p:graphicFrame>
        <p:nvGraphicFramePr>
          <p:cNvPr id="7" name="Marcador de contenido 6">
            <a:extLst>
              <a:ext uri="{FF2B5EF4-FFF2-40B4-BE49-F238E27FC236}">
                <a16:creationId xmlns:a16="http://schemas.microsoft.com/office/drawing/2014/main" id="{2B57DA7E-5BE7-47D8-8CAE-A6313AEEC0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35294882"/>
              </p:ext>
            </p:extLst>
          </p:nvPr>
        </p:nvGraphicFramePr>
        <p:xfrm>
          <a:off x="161484" y="1240526"/>
          <a:ext cx="3313757" cy="2269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ECD822A5-BC0E-4EB8-86EF-ECB1B3677A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81764" y="825267"/>
            <a:ext cx="5300752" cy="272633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4DE82B0-01E4-482F-91D9-9D078766E00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1484" y="3748755"/>
            <a:ext cx="3614328" cy="2269344"/>
          </a:xfrm>
          <a:prstGeom prst="rect">
            <a:avLst/>
          </a:prstGeom>
        </p:spPr>
      </p:pic>
      <p:grpSp>
        <p:nvGrpSpPr>
          <p:cNvPr id="9" name="Grupo 8">
            <a:extLst>
              <a:ext uri="{FF2B5EF4-FFF2-40B4-BE49-F238E27FC236}">
                <a16:creationId xmlns:a16="http://schemas.microsoft.com/office/drawing/2014/main" id="{FA7378FA-6273-4A92-89BE-0ECD2A6CD386}"/>
              </a:ext>
            </a:extLst>
          </p:cNvPr>
          <p:cNvGrpSpPr/>
          <p:nvPr/>
        </p:nvGrpSpPr>
        <p:grpSpPr>
          <a:xfrm>
            <a:off x="3891141" y="3778023"/>
            <a:ext cx="4881998" cy="2060069"/>
            <a:chOff x="0" y="50546"/>
            <a:chExt cx="5237123" cy="1965599"/>
          </a:xfrm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19CA6579-0403-4D72-8E0E-33D1F2DA044A}"/>
                </a:ext>
              </a:extLst>
            </p:cNvPr>
            <p:cNvSpPr/>
            <p:nvPr/>
          </p:nvSpPr>
          <p:spPr>
            <a:xfrm>
              <a:off x="0" y="50546"/>
              <a:ext cx="5237123" cy="1965599"/>
            </a:xfrm>
            <a:prstGeom prst="roundRect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ctángulo: esquinas redondeadas 4">
              <a:extLst>
                <a:ext uri="{FF2B5EF4-FFF2-40B4-BE49-F238E27FC236}">
                  <a16:creationId xmlns:a16="http://schemas.microsoft.com/office/drawing/2014/main" id="{D8F02849-9B04-4AE6-BE65-2A4E7B42A15A}"/>
                </a:ext>
              </a:extLst>
            </p:cNvPr>
            <p:cNvSpPr txBox="1"/>
            <p:nvPr/>
          </p:nvSpPr>
          <p:spPr>
            <a:xfrm>
              <a:off x="95954" y="146498"/>
              <a:ext cx="5045217" cy="177369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algn="just" defTabSz="800100">
                <a:lnSpc>
                  <a:spcPct val="90000"/>
                </a:lnSpc>
                <a:spcAft>
                  <a:spcPct val="35000"/>
                </a:spcAft>
              </a:pPr>
              <a:r>
                <a:rPr lang="es-EC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Para definir la época del año, se utilizó la distribución de la intensidad de precipitación y humedad, acorde a la clasificación de </a:t>
              </a:r>
              <a:r>
                <a:rPr lang="es-EC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Trojer</a:t>
              </a:r>
              <a:r>
                <a:rPr lang="es-EC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(1974).</a:t>
              </a:r>
            </a:p>
          </p:txBody>
        </p:sp>
      </p:grpSp>
      <p:sp>
        <p:nvSpPr>
          <p:cNvPr id="12" name="Título 1">
            <a:extLst>
              <a:ext uri="{FF2B5EF4-FFF2-40B4-BE49-F238E27FC236}">
                <a16:creationId xmlns:a16="http://schemas.microsoft.com/office/drawing/2014/main" id="{87FB3632-5D98-47DD-8B7E-665ABF1F8A5B}"/>
              </a:ext>
            </a:extLst>
          </p:cNvPr>
          <p:cNvSpPr txBox="1">
            <a:spLocks/>
          </p:cNvSpPr>
          <p:nvPr/>
        </p:nvSpPr>
        <p:spPr>
          <a:xfrm>
            <a:off x="457200" y="199484"/>
            <a:ext cx="82296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400" i="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r>
              <a:rPr lang="es-EC" sz="2400" i="0" kern="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72321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ítulo 1">
            <a:extLst>
              <a:ext uri="{FF2B5EF4-FFF2-40B4-BE49-F238E27FC236}">
                <a16:creationId xmlns:a16="http://schemas.microsoft.com/office/drawing/2014/main" id="{E271B1EE-05F6-4FB3-8C7E-BBC57D473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15" y="214564"/>
            <a:ext cx="8229600" cy="428625"/>
          </a:xfrm>
        </p:spPr>
        <p:txBody>
          <a:bodyPr/>
          <a:lstStyle/>
          <a:p>
            <a:r>
              <a:rPr lang="es-EC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r>
              <a:rPr lang="es-EC" i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0BE2041-AF9D-4FEC-9FDC-E631D694EFF0}"/>
              </a:ext>
            </a:extLst>
          </p:cNvPr>
          <p:cNvSpPr txBox="1">
            <a:spLocks/>
          </p:cNvSpPr>
          <p:nvPr/>
        </p:nvSpPr>
        <p:spPr>
          <a:xfrm>
            <a:off x="2257423" y="2216779"/>
            <a:ext cx="3826563" cy="390369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000" i="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Evaluación de la diversidad</a:t>
            </a:r>
          </a:p>
        </p:txBody>
      </p:sp>
      <p:sp>
        <p:nvSpPr>
          <p:cNvPr id="2" name="Rectángulo: esquinas redondeadas 1">
            <a:extLst>
              <a:ext uri="{FF2B5EF4-FFF2-40B4-BE49-F238E27FC236}">
                <a16:creationId xmlns:a16="http://schemas.microsoft.com/office/drawing/2014/main" id="{96D230F2-F0E3-49DA-90E6-DB0311F5E37C}"/>
              </a:ext>
            </a:extLst>
          </p:cNvPr>
          <p:cNvSpPr/>
          <p:nvPr/>
        </p:nvSpPr>
        <p:spPr>
          <a:xfrm>
            <a:off x="1300820" y="3260785"/>
            <a:ext cx="1913206" cy="534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Diversidad Alfa</a:t>
            </a:r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5D616C0B-E67F-4C92-8C8E-C5B76525C091}"/>
              </a:ext>
            </a:extLst>
          </p:cNvPr>
          <p:cNvSpPr/>
          <p:nvPr/>
        </p:nvSpPr>
        <p:spPr>
          <a:xfrm>
            <a:off x="5522796" y="3260785"/>
            <a:ext cx="1913206" cy="5345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Diversidad Beta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D8B4017-77A0-41E0-AB35-065D630B1F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8673" y="4543865"/>
            <a:ext cx="2857500" cy="8001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A6CD0E6-B9AC-474E-94E3-F099CB1CAD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011" y="4543865"/>
            <a:ext cx="3410017" cy="979005"/>
          </a:xfrm>
          <a:prstGeom prst="rect">
            <a:avLst/>
          </a:prstGeom>
        </p:spPr>
      </p:pic>
      <p:sp>
        <p:nvSpPr>
          <p:cNvPr id="18" name="CuadroTexto 17">
            <a:extLst>
              <a:ext uri="{FF2B5EF4-FFF2-40B4-BE49-F238E27FC236}">
                <a16:creationId xmlns:a16="http://schemas.microsoft.com/office/drawing/2014/main" id="{DF42BA85-3E08-4BA3-A94B-9472801ECF6A}"/>
              </a:ext>
            </a:extLst>
          </p:cNvPr>
          <p:cNvSpPr txBox="1"/>
          <p:nvPr/>
        </p:nvSpPr>
        <p:spPr>
          <a:xfrm>
            <a:off x="477860" y="1125781"/>
            <a:ext cx="3559127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Periodo febrero 2018 – julio 2018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92EB803-5EC0-4088-84A4-76C72353BDC7}"/>
              </a:ext>
            </a:extLst>
          </p:cNvPr>
          <p:cNvSpPr txBox="1"/>
          <p:nvPr/>
        </p:nvSpPr>
        <p:spPr>
          <a:xfrm>
            <a:off x="5107011" y="1122570"/>
            <a:ext cx="3559127" cy="369332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Periodo agosto 2018- enero 2019 </a:t>
            </a:r>
          </a:p>
        </p:txBody>
      </p:sp>
      <p:sp>
        <p:nvSpPr>
          <p:cNvPr id="20" name="Flecha: a la izquierda y derecha 19">
            <a:extLst>
              <a:ext uri="{FF2B5EF4-FFF2-40B4-BE49-F238E27FC236}">
                <a16:creationId xmlns:a16="http://schemas.microsoft.com/office/drawing/2014/main" id="{0AE063F2-85C4-4961-8D31-1B754F2E0AFF}"/>
              </a:ext>
            </a:extLst>
          </p:cNvPr>
          <p:cNvSpPr/>
          <p:nvPr/>
        </p:nvSpPr>
        <p:spPr>
          <a:xfrm>
            <a:off x="4349557" y="1196056"/>
            <a:ext cx="444886" cy="22878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Abrir llave 22">
            <a:extLst>
              <a:ext uri="{FF2B5EF4-FFF2-40B4-BE49-F238E27FC236}">
                <a16:creationId xmlns:a16="http://schemas.microsoft.com/office/drawing/2014/main" id="{9990259C-2F35-40E4-B72F-7344E42CCB67}"/>
              </a:ext>
            </a:extLst>
          </p:cNvPr>
          <p:cNvSpPr/>
          <p:nvPr/>
        </p:nvSpPr>
        <p:spPr>
          <a:xfrm rot="5400000">
            <a:off x="4123737" y="895569"/>
            <a:ext cx="428626" cy="4161254"/>
          </a:xfrm>
          <a:prstGeom prst="leftBrace">
            <a:avLst/>
          </a:prstGeom>
          <a:ln w="38100">
            <a:solidFill>
              <a:schemeClr val="tx2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1131758-7EAE-4024-8276-0A2505CD0150}"/>
              </a:ext>
            </a:extLst>
          </p:cNvPr>
          <p:cNvSpPr/>
          <p:nvPr/>
        </p:nvSpPr>
        <p:spPr>
          <a:xfrm>
            <a:off x="2089018" y="1491902"/>
            <a:ext cx="1947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(Quiloango, 2019)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381463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DEBAB015-7498-435C-A43E-DC6A26006D6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4410916"/>
              </p:ext>
            </p:extLst>
          </p:nvPr>
        </p:nvGraphicFramePr>
        <p:xfrm>
          <a:off x="0" y="609643"/>
          <a:ext cx="9101797" cy="32323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42E097DB-587D-4F68-B5E1-3F90B72F15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66339" y="4909238"/>
            <a:ext cx="906136" cy="86563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9792E59-8250-4556-BAFC-4DEA581C17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75360" y="5632887"/>
            <a:ext cx="1810003" cy="45726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66ABC88-7347-4EC6-B985-EB1C0863DC0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99408" y="4441401"/>
            <a:ext cx="685896" cy="838317"/>
          </a:xfrm>
          <a:prstGeom prst="rect">
            <a:avLst/>
          </a:prstGeom>
        </p:spPr>
      </p:pic>
      <p:sp>
        <p:nvSpPr>
          <p:cNvPr id="8" name="Cerrar llave 7">
            <a:extLst>
              <a:ext uri="{FF2B5EF4-FFF2-40B4-BE49-F238E27FC236}">
                <a16:creationId xmlns:a16="http://schemas.microsoft.com/office/drawing/2014/main" id="{17E9F565-CB79-45C3-A894-4C3879E8F9DA}"/>
              </a:ext>
            </a:extLst>
          </p:cNvPr>
          <p:cNvSpPr/>
          <p:nvPr/>
        </p:nvSpPr>
        <p:spPr>
          <a:xfrm rot="5400000">
            <a:off x="7288254" y="2838397"/>
            <a:ext cx="508204" cy="1904575"/>
          </a:xfrm>
          <a:prstGeom prst="rightBrace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FAC1F04-638D-427E-9EE5-212B988C851A}"/>
              </a:ext>
            </a:extLst>
          </p:cNvPr>
          <p:cNvSpPr txBox="1"/>
          <p:nvPr/>
        </p:nvSpPr>
        <p:spPr>
          <a:xfrm>
            <a:off x="3775360" y="3318016"/>
            <a:ext cx="1678062" cy="2246769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s-EC" sz="2000" b="1" dirty="0"/>
              <a:t>Estimadores no paramétricos</a:t>
            </a:r>
          </a:p>
          <a:p>
            <a:endParaRPr lang="es-EC" sz="2000" dirty="0"/>
          </a:p>
          <a:p>
            <a:r>
              <a:rPr lang="es-EC" sz="2000" dirty="0" err="1"/>
              <a:t>Jacknife</a:t>
            </a:r>
            <a:r>
              <a:rPr lang="es-EC" sz="2000" dirty="0"/>
              <a:t> 1</a:t>
            </a:r>
          </a:p>
          <a:p>
            <a:r>
              <a:rPr lang="es-EC" sz="2000" dirty="0"/>
              <a:t>Chao 1</a:t>
            </a:r>
          </a:p>
          <a:p>
            <a:r>
              <a:rPr lang="es-EC" sz="2000" dirty="0" err="1"/>
              <a:t>Boostrap</a:t>
            </a:r>
            <a:endParaRPr lang="es-EC" sz="20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1E07801-E542-4AD2-9081-C07710112855}"/>
              </a:ext>
            </a:extLst>
          </p:cNvPr>
          <p:cNvSpPr txBox="1"/>
          <p:nvPr/>
        </p:nvSpPr>
        <p:spPr>
          <a:xfrm>
            <a:off x="2054709" y="4191974"/>
            <a:ext cx="1329397" cy="369332"/>
          </a:xfrm>
          <a:prstGeom prst="rect">
            <a:avLst/>
          </a:prstGeom>
          <a:noFill/>
          <a:ln w="28575">
            <a:solidFill>
              <a:schemeClr val="accent2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 R A</a:t>
            </a: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93F66F3-4DB0-45C6-8B8E-D4C87DA45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215" y="214564"/>
            <a:ext cx="8229600" cy="428625"/>
          </a:xfrm>
        </p:spPr>
        <p:txBody>
          <a:bodyPr/>
          <a:lstStyle/>
          <a:p>
            <a:r>
              <a:rPr lang="es-EC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r>
              <a:rPr lang="es-EC" i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2" name="Flecha: hacia abajo 1">
            <a:extLst>
              <a:ext uri="{FF2B5EF4-FFF2-40B4-BE49-F238E27FC236}">
                <a16:creationId xmlns:a16="http://schemas.microsoft.com/office/drawing/2014/main" id="{45E1D385-A923-4F9E-BA46-0387621C901A}"/>
              </a:ext>
            </a:extLst>
          </p:cNvPr>
          <p:cNvSpPr/>
          <p:nvPr/>
        </p:nvSpPr>
        <p:spPr>
          <a:xfrm>
            <a:off x="2447945" y="3841960"/>
            <a:ext cx="271463" cy="2839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Flecha: hacia abajo 11">
            <a:extLst>
              <a:ext uri="{FF2B5EF4-FFF2-40B4-BE49-F238E27FC236}">
                <a16:creationId xmlns:a16="http://schemas.microsoft.com/office/drawing/2014/main" id="{49C29B8A-8C09-4DAF-A43E-8373227854F8}"/>
              </a:ext>
            </a:extLst>
          </p:cNvPr>
          <p:cNvSpPr/>
          <p:nvPr/>
        </p:nvSpPr>
        <p:spPr>
          <a:xfrm>
            <a:off x="4436268" y="2965938"/>
            <a:ext cx="271463" cy="2839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8517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2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4DBC6AF7-174E-4EFA-A4DE-A3928ED7891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9681902"/>
              </p:ext>
            </p:extLst>
          </p:nvPr>
        </p:nvGraphicFramePr>
        <p:xfrm>
          <a:off x="457200" y="1691953"/>
          <a:ext cx="8359898" cy="25314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>
            <a:extLst>
              <a:ext uri="{FF2B5EF4-FFF2-40B4-BE49-F238E27FC236}">
                <a16:creationId xmlns:a16="http://schemas.microsoft.com/office/drawing/2014/main" id="{D1EBC1D0-E857-4D3B-A367-B76B766ABB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902" y="2239539"/>
            <a:ext cx="2152527" cy="2405324"/>
          </a:xfrm>
          <a:prstGeom prst="rect">
            <a:avLst/>
          </a:prstGeom>
        </p:spPr>
      </p:pic>
      <p:pic>
        <p:nvPicPr>
          <p:cNvPr id="5" name="Picture 8">
            <a:extLst>
              <a:ext uri="{FF2B5EF4-FFF2-40B4-BE49-F238E27FC236}">
                <a16:creationId xmlns:a16="http://schemas.microsoft.com/office/drawing/2014/main" id="{C704B304-4DD8-40EF-A816-863B9E18F4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5515" y="2915943"/>
            <a:ext cx="1749058" cy="10261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4F65D4F8-534B-4682-A62B-50745C167EB0}"/>
              </a:ext>
            </a:extLst>
          </p:cNvPr>
          <p:cNvSpPr txBox="1">
            <a:spLocks/>
          </p:cNvSpPr>
          <p:nvPr/>
        </p:nvSpPr>
        <p:spPr>
          <a:xfrm>
            <a:off x="668215" y="214564"/>
            <a:ext cx="82296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429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6858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0287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24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i="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r>
              <a:rPr lang="es-EC" i="0" kern="0" dirty="0">
                <a:solidFill>
                  <a:schemeClr val="tx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81156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5C8A88F1-7386-4329-A837-D06D4491029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775" y="1517190"/>
            <a:ext cx="4746954" cy="382361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CA462726-C773-44C0-89EB-6BBFD0179BFA}"/>
                  </a:ext>
                </a:extLst>
              </p:cNvPr>
              <p:cNvSpPr/>
              <p:nvPr/>
            </p:nvSpPr>
            <p:spPr>
              <a:xfrm>
                <a:off x="1287375" y="5247739"/>
                <a:ext cx="6009850" cy="5619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200000"/>
                  </a:lnSpc>
                  <a:spcAft>
                    <a:spcPts val="600"/>
                  </a:spcAft>
                </a:pPr>
                <a:r>
                  <a:rPr lang="es-EC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Y</a:t>
                </a:r>
                <a:r>
                  <a:rPr lang="es-EC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ijk</a:t>
                </a:r>
                <a:r>
                  <a:rPr lang="es-EC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s-EC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s-EC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𝜇</m:t>
                    </m:r>
                  </m:oMath>
                </a14:m>
                <a:r>
                  <a:rPr lang="es-EC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E</a:t>
                </a:r>
                <a:r>
                  <a:rPr lang="es-EC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 </a:t>
                </a:r>
                <a:r>
                  <a:rPr lang="es-EC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r>
                  <a:rPr lang="es-ES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δ</a:t>
                </a:r>
                <a:r>
                  <a:rPr lang="es-EC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l(i)+ </a:t>
                </a:r>
                <a:r>
                  <a:rPr lang="es-EC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r>
                  <a:rPr lang="es-EC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</a:t>
                </a:r>
                <a:r>
                  <a:rPr lang="es-EC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j</a:t>
                </a:r>
                <a:r>
                  <a:rPr lang="es-EC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EC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r>
                  <a:rPr lang="es-EC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ES</a:t>
                </a:r>
                <a:r>
                  <a:rPr lang="es-EC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ij</a:t>
                </a:r>
                <a:r>
                  <a:rPr lang="es-EC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s-EC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ɤ</a:t>
                </a:r>
                <a:r>
                  <a:rPr lang="es-EC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lj</a:t>
                </a:r>
                <a:r>
                  <a:rPr lang="es-EC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(i) </a:t>
                </a:r>
                <a:r>
                  <a:rPr lang="es-EC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r>
                  <a:rPr lang="es-EC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</a:t>
                </a:r>
                <a:r>
                  <a:rPr lang="es-EC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k</a:t>
                </a:r>
                <a:r>
                  <a:rPr lang="es-EC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EC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r>
                  <a:rPr lang="es-EC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EC</a:t>
                </a:r>
                <a:r>
                  <a:rPr lang="es-EC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ik</a:t>
                </a:r>
                <a:r>
                  <a:rPr lang="es-EC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+SC</a:t>
                </a:r>
                <a:r>
                  <a:rPr lang="es-EC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jk</a:t>
                </a:r>
                <a:r>
                  <a:rPr lang="es-EC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</a:t>
                </a:r>
                <a:r>
                  <a:rPr lang="es-EC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ESC</a:t>
                </a:r>
                <a:r>
                  <a:rPr lang="es-EC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ijk</a:t>
                </a:r>
                <a:r>
                  <a:rPr lang="es-EC" baseline="-25000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s-EC" dirty="0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e </a:t>
                </a:r>
                <a:r>
                  <a:rPr lang="es-EC" baseline="-25000" dirty="0" err="1">
                    <a:solidFill>
                      <a:srgbClr val="000000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ijkl</a:t>
                </a:r>
                <a:endParaRPr lang="es-EC" sz="1200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ángulo 4">
                <a:extLst>
                  <a:ext uri="{FF2B5EF4-FFF2-40B4-BE49-F238E27FC236}">
                    <a16:creationId xmlns:a16="http://schemas.microsoft.com/office/drawing/2014/main" id="{CA462726-C773-44C0-89EB-6BBFD0179BF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7375" y="5247739"/>
                <a:ext cx="6009850" cy="561949"/>
              </a:xfrm>
              <a:prstGeom prst="rect">
                <a:avLst/>
              </a:prstGeom>
              <a:blipFill>
                <a:blip r:embed="rId4"/>
                <a:stretch>
                  <a:fillRect l="-203" b="-1739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ítulo 1">
            <a:extLst>
              <a:ext uri="{FF2B5EF4-FFF2-40B4-BE49-F238E27FC236}">
                <a16:creationId xmlns:a16="http://schemas.microsoft.com/office/drawing/2014/main" id="{A88E6070-5371-4E8B-A18B-31210F467B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99" y="159892"/>
            <a:ext cx="8229600" cy="428625"/>
          </a:xfrm>
        </p:spPr>
        <p:txBody>
          <a:bodyPr/>
          <a:lstStyle/>
          <a:p>
            <a:r>
              <a:rPr lang="es-EC" sz="225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r>
              <a:rPr lang="es-EC" sz="2250" i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CE4C47AE-9B3B-40CD-80F7-294672980B53}"/>
              </a:ext>
            </a:extLst>
          </p:cNvPr>
          <p:cNvSpPr txBox="1">
            <a:spLocks/>
          </p:cNvSpPr>
          <p:nvPr/>
        </p:nvSpPr>
        <p:spPr>
          <a:xfrm>
            <a:off x="-407963" y="473629"/>
            <a:ext cx="2835534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1800" i="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Diseño experimental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93DC247-7CA0-4E76-99AC-C136504C6C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9560" y="2412353"/>
            <a:ext cx="2005237" cy="114955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A5792C9F-6932-41EE-A1A1-1B6D345399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93729" y="3559733"/>
            <a:ext cx="2456901" cy="493819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6B54B876-01C8-4063-836B-704718F94713}"/>
              </a:ext>
            </a:extLst>
          </p:cNvPr>
          <p:cNvSpPr/>
          <p:nvPr/>
        </p:nvSpPr>
        <p:spPr>
          <a:xfrm>
            <a:off x="1215327" y="1048312"/>
            <a:ext cx="60098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(DCA) en Parcela Subdividida (2*4*3) con 4 repeticiones</a:t>
            </a:r>
          </a:p>
        </p:txBody>
      </p:sp>
    </p:spTree>
    <p:extLst>
      <p:ext uri="{BB962C8B-B14F-4D97-AF65-F5344CB8AC3E}">
        <p14:creationId xmlns:p14="http://schemas.microsoft.com/office/powerpoint/2010/main" val="1867674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7A123FBB-46EF-487E-A38D-199CF1F0E22C}"/>
              </a:ext>
            </a:extLst>
          </p:cNvPr>
          <p:cNvSpPr txBox="1">
            <a:spLocks/>
          </p:cNvSpPr>
          <p:nvPr/>
        </p:nvSpPr>
        <p:spPr>
          <a:xfrm>
            <a:off x="668215" y="213099"/>
            <a:ext cx="82296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400" i="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r>
              <a:rPr lang="es-EC" sz="2400" i="0" kern="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6" name="Imagen 15" descr="Resultado de imagen para provincia de sucumbios">
            <a:extLst>
              <a:ext uri="{FF2B5EF4-FFF2-40B4-BE49-F238E27FC236}">
                <a16:creationId xmlns:a16="http://schemas.microsoft.com/office/drawing/2014/main" id="{5B33E6D8-ECDD-4691-83BD-60D3378CBFD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43" y="744741"/>
            <a:ext cx="4580281" cy="16101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5624AE0A-C885-4A12-8A53-E1E2720DC2F6}"/>
              </a:ext>
            </a:extLst>
          </p:cNvPr>
          <p:cNvSpPr/>
          <p:nvPr/>
        </p:nvSpPr>
        <p:spPr>
          <a:xfrm>
            <a:off x="4563719" y="1114023"/>
            <a:ext cx="4580281" cy="369332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Sucumbíos: 23 </a:t>
            </a:r>
            <a:r>
              <a:rPr lang="es-EC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ssp</a:t>
            </a: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 32 % 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(Chamorro, 2018)</a:t>
            </a:r>
            <a:endParaRPr lang="es-EC" sz="1200" dirty="0"/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439FA51D-94CA-4B17-8AD5-0E35425C6775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692" y="2891809"/>
            <a:ext cx="4134485" cy="1925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170C5A8-04D7-4EFF-B78D-7577B9B05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8053" y="1937990"/>
            <a:ext cx="1564299" cy="9941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238F92D-177A-4ECE-AB5C-0BB88C774FD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12612" y="4920781"/>
            <a:ext cx="1564298" cy="972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3" name="Imagen 32">
            <a:extLst>
              <a:ext uri="{FF2B5EF4-FFF2-40B4-BE49-F238E27FC236}">
                <a16:creationId xmlns:a16="http://schemas.microsoft.com/office/drawing/2014/main" id="{B201BB4E-BAD4-44AC-BB9D-76A52AD285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10552" y="4985705"/>
            <a:ext cx="1764583" cy="9293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3E4C1A77-18D6-4A0F-86C8-784283AC4F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6607" y="4942747"/>
            <a:ext cx="1764583" cy="9723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Abrir llave 7">
            <a:extLst>
              <a:ext uri="{FF2B5EF4-FFF2-40B4-BE49-F238E27FC236}">
                <a16:creationId xmlns:a16="http://schemas.microsoft.com/office/drawing/2014/main" id="{513B73B9-E189-4DC6-A5AE-82F94E156060}"/>
              </a:ext>
            </a:extLst>
          </p:cNvPr>
          <p:cNvSpPr/>
          <p:nvPr/>
        </p:nvSpPr>
        <p:spPr>
          <a:xfrm rot="5400000">
            <a:off x="6346993" y="2797263"/>
            <a:ext cx="369332" cy="3671669"/>
          </a:xfrm>
          <a:prstGeom prst="leftBrac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ECAAD2C2-2E00-4FC7-A8A9-A26400CA1B1D}"/>
              </a:ext>
            </a:extLst>
          </p:cNvPr>
          <p:cNvSpPr/>
          <p:nvPr/>
        </p:nvSpPr>
        <p:spPr>
          <a:xfrm>
            <a:off x="4652949" y="3795319"/>
            <a:ext cx="4422185" cy="369332"/>
          </a:xfrm>
          <a:prstGeom prst="rect">
            <a:avLst/>
          </a:prstGeom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Orellana: 37 </a:t>
            </a:r>
            <a:r>
              <a:rPr lang="es-EC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ssp</a:t>
            </a: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sym typeface="Wingdings" panose="05000000000000000000" pitchFamily="2" charset="2"/>
              </a:rPr>
              <a:t> 52 % 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(Chamorro, 2018)</a:t>
            </a:r>
            <a:endParaRPr lang="es-EC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EECA4F-F410-43E7-97F7-DBFD12C10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53687" y="117176"/>
            <a:ext cx="2883876" cy="501802"/>
          </a:xfrm>
        </p:spPr>
        <p:txBody>
          <a:bodyPr/>
          <a:lstStyle/>
          <a:p>
            <a:r>
              <a:rPr lang="es-EC" sz="2800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CONTENIDO</a:t>
            </a:r>
            <a:endParaRPr lang="es-EC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3663DD7-1B87-4671-AECE-6683F7D19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842" y="1469194"/>
            <a:ext cx="3530991" cy="4084348"/>
          </a:xfrm>
        </p:spPr>
        <p:txBody>
          <a:bodyPr/>
          <a:lstStyle/>
          <a:p>
            <a:pPr marL="214313" indent="-214313" algn="just">
              <a:buFont typeface="Arial" charset="0"/>
              <a:buChar char="•"/>
            </a:pPr>
            <a:r>
              <a:rPr lang="es-E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Introducción</a:t>
            </a:r>
          </a:p>
          <a:p>
            <a:pPr algn="just"/>
            <a:endParaRPr lang="es-E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14313" indent="-214313" algn="just">
              <a:buFont typeface="Arial" charset="0"/>
              <a:buChar char="•"/>
            </a:pPr>
            <a:r>
              <a:rPr lang="es-E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Objetivos e </a:t>
            </a:r>
            <a:r>
              <a:rPr lang="es-E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hipótesis</a:t>
            </a:r>
            <a:endParaRPr lang="es-E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s-E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14313" indent="-214313" algn="just">
              <a:buFont typeface="Arial" charset="0"/>
              <a:buChar char="•"/>
            </a:pPr>
            <a:r>
              <a:rPr lang="es-E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Metodología</a:t>
            </a:r>
          </a:p>
          <a:p>
            <a:pPr marL="214313" indent="-214313" algn="just">
              <a:buFont typeface="Arial" charset="0"/>
              <a:buChar char="•"/>
            </a:pPr>
            <a:endParaRPr lang="es-E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14313" indent="-214313" algn="just">
              <a:buFont typeface="Arial" charset="0"/>
              <a:buChar char="•"/>
            </a:pPr>
            <a:r>
              <a:rPr lang="es-E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Resultados y discusión</a:t>
            </a:r>
          </a:p>
          <a:p>
            <a:pPr marL="214313" indent="-214313" algn="just">
              <a:buFont typeface="Arial" charset="0"/>
              <a:buChar char="•"/>
            </a:pPr>
            <a:endParaRPr lang="es-E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14313" indent="-214313" algn="just">
              <a:buFont typeface="Arial" charset="0"/>
              <a:buChar char="•"/>
            </a:pPr>
            <a:r>
              <a:rPr lang="es-E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Conclusiones</a:t>
            </a:r>
          </a:p>
          <a:p>
            <a:pPr marL="214313" indent="-214313" algn="just">
              <a:buFont typeface="Arial" charset="0"/>
              <a:buChar char="•"/>
            </a:pPr>
            <a:endParaRPr lang="es-ES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14313" indent="-214313" algn="just">
              <a:buFont typeface="Arial" charset="0"/>
              <a:buChar char="•"/>
            </a:pPr>
            <a:r>
              <a:rPr lang="es-E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Recomendaciones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762763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7D9C807-2902-4181-A329-1D6580B1FE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2068" y="590682"/>
            <a:ext cx="3819864" cy="146129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BB31833-F004-4DEF-9558-906306EBD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028" y="2980379"/>
            <a:ext cx="1272588" cy="160909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8FA9611-E388-4521-AD14-8423A35468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5615" y="2985368"/>
            <a:ext cx="1155697" cy="1546996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A8C0D933-C9DC-4E96-BC60-7288A42BE2D1}"/>
              </a:ext>
            </a:extLst>
          </p:cNvPr>
          <p:cNvPicPr/>
          <p:nvPr/>
        </p:nvPicPr>
        <p:blipFill rotWithShape="1">
          <a:blip r:embed="rId6"/>
          <a:srcRect l="40804" t="20319" r="39089" b="26630"/>
          <a:stretch/>
        </p:blipFill>
        <p:spPr bwMode="auto">
          <a:xfrm>
            <a:off x="962924" y="2954321"/>
            <a:ext cx="1084580" cy="16090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1B421D6-B6EB-44A7-B598-AD4996BBA19B}"/>
              </a:ext>
            </a:extLst>
          </p:cNvPr>
          <p:cNvPicPr/>
          <p:nvPr/>
        </p:nvPicPr>
        <p:blipFill rotWithShape="1">
          <a:blip r:embed="rId7"/>
          <a:srcRect l="26566" t="7772" r="33963" b="8709"/>
          <a:stretch/>
        </p:blipFill>
        <p:spPr bwMode="auto">
          <a:xfrm>
            <a:off x="7354107" y="2952436"/>
            <a:ext cx="1011555" cy="1605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9C9ACBB2-080B-47E6-A894-1CB2FD4C9861}"/>
              </a:ext>
            </a:extLst>
          </p:cNvPr>
          <p:cNvSpPr/>
          <p:nvPr/>
        </p:nvSpPr>
        <p:spPr>
          <a:xfrm>
            <a:off x="3817766" y="1989623"/>
            <a:ext cx="1828232" cy="461665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52 % (</a:t>
            </a:r>
            <a:r>
              <a:rPr lang="es-EC" sz="24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N)</a:t>
            </a:r>
            <a:r>
              <a:rPr lang="es-EC" sz="24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s-EC" sz="2400" b="1" dirty="0"/>
          </a:p>
        </p:txBody>
      </p:sp>
      <p:sp>
        <p:nvSpPr>
          <p:cNvPr id="14" name="Abrir llave 13">
            <a:extLst>
              <a:ext uri="{FF2B5EF4-FFF2-40B4-BE49-F238E27FC236}">
                <a16:creationId xmlns:a16="http://schemas.microsoft.com/office/drawing/2014/main" id="{DD6C6451-916B-4F16-B03B-22C3C9CA2B14}"/>
              </a:ext>
            </a:extLst>
          </p:cNvPr>
          <p:cNvSpPr/>
          <p:nvPr/>
        </p:nvSpPr>
        <p:spPr>
          <a:xfrm rot="5400000">
            <a:off x="4379024" y="-940721"/>
            <a:ext cx="570538" cy="7402738"/>
          </a:xfrm>
          <a:prstGeom prst="leftBrace">
            <a:avLst/>
          </a:prstGeom>
          <a:ln w="381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59A126C5-E52D-4734-8E7C-02625C687D43}"/>
              </a:ext>
            </a:extLst>
          </p:cNvPr>
          <p:cNvSpPr txBox="1">
            <a:spLocks/>
          </p:cNvSpPr>
          <p:nvPr/>
        </p:nvSpPr>
        <p:spPr>
          <a:xfrm>
            <a:off x="668215" y="213099"/>
            <a:ext cx="82296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400" i="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r>
              <a:rPr lang="es-EC" sz="2400" i="0" kern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EAAEB90C-6BCB-4D19-A816-ABD797353C1F}"/>
              </a:ext>
            </a:extLst>
          </p:cNvPr>
          <p:cNvSpPr/>
          <p:nvPr/>
        </p:nvSpPr>
        <p:spPr>
          <a:xfrm>
            <a:off x="581331" y="4644632"/>
            <a:ext cx="21640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Blackwelder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1945) </a:t>
            </a: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9CCA9F9F-A8D8-456B-A9BB-35C84EE95229}"/>
              </a:ext>
            </a:extLst>
          </p:cNvPr>
          <p:cNvSpPr/>
          <p:nvPr/>
        </p:nvSpPr>
        <p:spPr>
          <a:xfrm>
            <a:off x="3107457" y="4669234"/>
            <a:ext cx="1556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Doube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1990)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EABFA43-7296-41CE-ACD0-F46B95EC304E}"/>
              </a:ext>
            </a:extLst>
          </p:cNvPr>
          <p:cNvSpPr/>
          <p:nvPr/>
        </p:nvSpPr>
        <p:spPr>
          <a:xfrm>
            <a:off x="5026365" y="4673021"/>
            <a:ext cx="19683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Celi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 al., 2004)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8871C200-B550-46DF-97D0-7D1C8B361408}"/>
              </a:ext>
            </a:extLst>
          </p:cNvPr>
          <p:cNvSpPr/>
          <p:nvPr/>
        </p:nvSpPr>
        <p:spPr>
          <a:xfrm>
            <a:off x="6798486" y="4669234"/>
            <a:ext cx="23455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(Espinoza et al., 2010)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DC97D0E-B7A1-4E0B-9219-01FC57765818}"/>
              </a:ext>
            </a:extLst>
          </p:cNvPr>
          <p:cNvSpPr/>
          <p:nvPr/>
        </p:nvSpPr>
        <p:spPr>
          <a:xfrm>
            <a:off x="594852" y="5192893"/>
            <a:ext cx="1820723" cy="646331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Todos los meses del año 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E8C0D2B8-6838-4D0F-8BA5-57889A2D303A}"/>
              </a:ext>
            </a:extLst>
          </p:cNvPr>
          <p:cNvSpPr/>
          <p:nvPr/>
        </p:nvSpPr>
        <p:spPr>
          <a:xfrm>
            <a:off x="2944960" y="5192894"/>
            <a:ext cx="1820723" cy="646331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Presente en 3 de los 4 sitios.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6A45103D-16A1-4791-8C30-2905C598E996}"/>
              </a:ext>
            </a:extLst>
          </p:cNvPr>
          <p:cNvSpPr/>
          <p:nvPr/>
        </p:nvSpPr>
        <p:spPr>
          <a:xfrm>
            <a:off x="5116937" y="5323214"/>
            <a:ext cx="3780878" cy="369332"/>
          </a:xfrm>
          <a:prstGeom prst="rect">
            <a:avLst/>
          </a:prstGeom>
          <a:ln>
            <a:solidFill>
              <a:srgbClr val="92D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Altitud menor a los 400 m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s.n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 </a:t>
            </a:r>
          </a:p>
        </p:txBody>
      </p:sp>
    </p:spTree>
    <p:extLst>
      <p:ext uri="{BB962C8B-B14F-4D97-AF65-F5344CB8AC3E}">
        <p14:creationId xmlns:p14="http://schemas.microsoft.com/office/powerpoint/2010/main" val="4006386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6" grpId="0"/>
      <p:bldP spid="17" grpId="0"/>
      <p:bldP spid="18" grpId="0"/>
      <p:bldP spid="19" grpId="0"/>
      <p:bldP spid="2" grpId="0" animBg="1"/>
      <p:bldP spid="20" grpId="0" animBg="1"/>
      <p:bldP spid="2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EDB9DD53-413A-473F-8800-8B96220E99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603" y="3137152"/>
            <a:ext cx="1549047" cy="2033966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DA6F7B16-F1A9-4013-8C78-7AB0A328D448}"/>
              </a:ext>
            </a:extLst>
          </p:cNvPr>
          <p:cNvSpPr txBox="1">
            <a:spLocks/>
          </p:cNvSpPr>
          <p:nvPr/>
        </p:nvSpPr>
        <p:spPr>
          <a:xfrm>
            <a:off x="668215" y="213099"/>
            <a:ext cx="8229600" cy="42862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2400" i="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r>
              <a:rPr lang="es-EC" sz="2400" i="0" kern="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77435DBD-F223-46D1-B88A-A70AFC6FABAD}"/>
              </a:ext>
            </a:extLst>
          </p:cNvPr>
          <p:cNvSpPr/>
          <p:nvPr/>
        </p:nvSpPr>
        <p:spPr>
          <a:xfrm>
            <a:off x="3454416" y="1452676"/>
            <a:ext cx="29161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52 % del total de especies (S)</a:t>
            </a:r>
            <a:endParaRPr lang="es-EC" dirty="0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11FA22B2-5538-46B1-A617-2425B7B88817}"/>
              </a:ext>
            </a:extLst>
          </p:cNvPr>
          <p:cNvSpPr/>
          <p:nvPr/>
        </p:nvSpPr>
        <p:spPr>
          <a:xfrm>
            <a:off x="996612" y="2097378"/>
            <a:ext cx="7150774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Eurysternus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caribaeus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Eurysternus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hamaticollis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Onthophagus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nyctopus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</a:p>
          <a:p>
            <a:pPr algn="ctr"/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Scyballocanthon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sp</a:t>
            </a: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1,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Canthon</a:t>
            </a:r>
            <a:r>
              <a:rPr lang="es-EC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s-EC" i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angustatus</a:t>
            </a:r>
            <a:endParaRPr lang="es-EC" dirty="0"/>
          </a:p>
        </p:txBody>
      </p:sp>
      <p:sp>
        <p:nvSpPr>
          <p:cNvPr id="13" name="Es igual a 12">
            <a:extLst>
              <a:ext uri="{FF2B5EF4-FFF2-40B4-BE49-F238E27FC236}">
                <a16:creationId xmlns:a16="http://schemas.microsoft.com/office/drawing/2014/main" id="{358BE2FD-4CB0-4B71-B3DD-7BCC3E79038A}"/>
              </a:ext>
            </a:extLst>
          </p:cNvPr>
          <p:cNvSpPr/>
          <p:nvPr/>
        </p:nvSpPr>
        <p:spPr>
          <a:xfrm>
            <a:off x="4494627" y="1112052"/>
            <a:ext cx="576776" cy="369332"/>
          </a:xfrm>
          <a:prstGeom prst="mathEqual">
            <a:avLst/>
          </a:prstGeom>
          <a:solidFill>
            <a:srgbClr val="00B050"/>
          </a:solidFill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>
              <a:solidFill>
                <a:schemeClr val="tx1"/>
              </a:solidFill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263D7139-917C-43B1-9C64-7A25BEBD158B}"/>
              </a:ext>
            </a:extLst>
          </p:cNvPr>
          <p:cNvSpPr txBox="1"/>
          <p:nvPr/>
        </p:nvSpPr>
        <p:spPr>
          <a:xfrm>
            <a:off x="0" y="5813633"/>
            <a:ext cx="9144000" cy="88892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4BB6A79-FD84-4349-9FC0-4DF8559F48FF}"/>
              </a:ext>
            </a:extLst>
          </p:cNvPr>
          <p:cNvSpPr/>
          <p:nvPr/>
        </p:nvSpPr>
        <p:spPr>
          <a:xfrm>
            <a:off x="5144517" y="5397775"/>
            <a:ext cx="3624345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Onthopagus</a:t>
            </a:r>
            <a:r>
              <a:rPr lang="es-EC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hircus</a:t>
            </a:r>
            <a:r>
              <a:rPr lang="es-EC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Confirma su presencia durante todo el estudio</a:t>
            </a:r>
          </a:p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(Quiloango, 2019).</a:t>
            </a:r>
            <a:endParaRPr lang="es-EC" dirty="0"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8A93D20-F61E-403B-8A5E-7D208C2FCAD8}"/>
              </a:ext>
            </a:extLst>
          </p:cNvPr>
          <p:cNvSpPr/>
          <p:nvPr/>
        </p:nvSpPr>
        <p:spPr>
          <a:xfrm>
            <a:off x="1465566" y="738189"/>
            <a:ext cx="6212867" cy="36933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Las especies con un  </a:t>
            </a:r>
            <a:r>
              <a:rPr lang="es-EC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10 % fueron consideradas especies raras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D82610F8-6B83-4362-8123-1881F3B873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454" y="4731814"/>
            <a:ext cx="2497456" cy="1589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Rectángulo 20">
            <a:extLst>
              <a:ext uri="{FF2B5EF4-FFF2-40B4-BE49-F238E27FC236}">
                <a16:creationId xmlns:a16="http://schemas.microsoft.com/office/drawing/2014/main" id="{3B7F1E48-FB9F-43BA-AF97-CD0E99E6F298}"/>
              </a:ext>
            </a:extLst>
          </p:cNvPr>
          <p:cNvSpPr/>
          <p:nvPr/>
        </p:nvSpPr>
        <p:spPr>
          <a:xfrm>
            <a:off x="501486" y="6344700"/>
            <a:ext cx="4572000" cy="338554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(Peck &amp; Forsyth, 1982;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Halffter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Favila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1993).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2A9A02D1-F768-4C6E-8B0B-6D85DA2C4F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740" y="2920427"/>
            <a:ext cx="2649170" cy="1787791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49215556-24B9-4980-8CD5-41B7FB2FC34F}"/>
              </a:ext>
            </a:extLst>
          </p:cNvPr>
          <p:cNvSpPr txBox="1"/>
          <p:nvPr/>
        </p:nvSpPr>
        <p:spPr>
          <a:xfrm>
            <a:off x="3513185" y="3505144"/>
            <a:ext cx="12698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Adaptarse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583EA64-3639-4522-A69F-DDD8E32C6D1A}"/>
              </a:ext>
            </a:extLst>
          </p:cNvPr>
          <p:cNvSpPr txBox="1"/>
          <p:nvPr/>
        </p:nvSpPr>
        <p:spPr>
          <a:xfrm>
            <a:off x="3513185" y="5479002"/>
            <a:ext cx="12698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Migrar</a:t>
            </a:r>
          </a:p>
        </p:txBody>
      </p:sp>
    </p:spTree>
    <p:extLst>
      <p:ext uri="{BB962C8B-B14F-4D97-AF65-F5344CB8AC3E}">
        <p14:creationId xmlns:p14="http://schemas.microsoft.com/office/powerpoint/2010/main" val="2364677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51DA0444-138F-49C0-8D55-91768B8D4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9" y="1409175"/>
            <a:ext cx="4753507" cy="4374772"/>
          </a:xfrm>
          <a:prstGeom prst="rect">
            <a:avLst/>
          </a:prstGeom>
        </p:spPr>
      </p:pic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2097FDD5-7AEB-42BB-B5F6-2FB2F0243C15}"/>
              </a:ext>
            </a:extLst>
          </p:cNvPr>
          <p:cNvSpPr/>
          <p:nvPr/>
        </p:nvSpPr>
        <p:spPr>
          <a:xfrm>
            <a:off x="602266" y="1710674"/>
            <a:ext cx="254406" cy="2057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AA2D519B-46F3-487E-9629-79D905DCC3EA}"/>
              </a:ext>
            </a:extLst>
          </p:cNvPr>
          <p:cNvSpPr/>
          <p:nvPr/>
        </p:nvSpPr>
        <p:spPr>
          <a:xfrm>
            <a:off x="2765321" y="1916414"/>
            <a:ext cx="176177" cy="205741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6366C9B-BEB8-43EB-9252-FA65F7EA2DBE}"/>
              </a:ext>
            </a:extLst>
          </p:cNvPr>
          <p:cNvSpPr/>
          <p:nvPr/>
        </p:nvSpPr>
        <p:spPr>
          <a:xfrm>
            <a:off x="1429142" y="1693577"/>
            <a:ext cx="87716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</a:rPr>
              <a:t>24,5 %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88656239-7716-4B70-AC23-EFBA70ADC7DC}"/>
              </a:ext>
            </a:extLst>
          </p:cNvPr>
          <p:cNvSpPr/>
          <p:nvPr/>
        </p:nvSpPr>
        <p:spPr>
          <a:xfrm>
            <a:off x="3337995" y="1693577"/>
            <a:ext cx="99257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</a:rPr>
              <a:t>16,34 %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EE364B94-773E-4A50-9036-8C8AA0C9FBE4}"/>
              </a:ext>
            </a:extLst>
          </p:cNvPr>
          <p:cNvSpPr/>
          <p:nvPr/>
        </p:nvSpPr>
        <p:spPr>
          <a:xfrm>
            <a:off x="683252" y="5862608"/>
            <a:ext cx="1119217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EC" sz="1500" b="1" dirty="0">
                <a:latin typeface="Times New Roman" panose="02020603050405020304" pitchFamily="18" charset="0"/>
              </a:rPr>
              <a:t>37 Especies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81F9CB23-C95C-4B63-846F-F13602E03A81}"/>
              </a:ext>
            </a:extLst>
          </p:cNvPr>
          <p:cNvSpPr/>
          <p:nvPr/>
        </p:nvSpPr>
        <p:spPr>
          <a:xfrm>
            <a:off x="3090500" y="5862607"/>
            <a:ext cx="1119217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EC" sz="1500" b="1" dirty="0">
                <a:latin typeface="Times New Roman" panose="02020603050405020304" pitchFamily="18" charset="0"/>
              </a:rPr>
              <a:t>31 Especies</a:t>
            </a: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C52DA4BC-36D3-462B-BAF2-A0A0A4C62448}"/>
              </a:ext>
            </a:extLst>
          </p:cNvPr>
          <p:cNvSpPr txBox="1"/>
          <p:nvPr/>
        </p:nvSpPr>
        <p:spPr>
          <a:xfrm>
            <a:off x="4719327" y="5079775"/>
            <a:ext cx="428819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>
            <a:defPPr>
              <a:defRPr lang="es-ES"/>
            </a:defPPr>
            <a:lvl1pPr>
              <a:defRPr sz="1500" b="1">
                <a:latin typeface="Times New Roman" panose="02020603050405020304" pitchFamily="18" charset="0"/>
              </a:defRPr>
            </a:lvl1pPr>
          </a:lstStyle>
          <a:p>
            <a:r>
              <a:rPr lang="en-US" sz="1800" dirty="0"/>
              <a:t>&gt; </a:t>
            </a:r>
            <a:r>
              <a:rPr lang="es-EC" sz="1800" dirty="0"/>
              <a:t>Número de especies raras -</a:t>
            </a:r>
            <a:r>
              <a:rPr lang="en-US" sz="1800" dirty="0"/>
              <a:t>&gt;</a:t>
            </a:r>
            <a:r>
              <a:rPr lang="es-EC" sz="1800" dirty="0"/>
              <a:t>Época seca </a:t>
            </a: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E10EA95D-D0B9-43CF-95B1-AECF88D7914A}"/>
              </a:ext>
            </a:extLst>
          </p:cNvPr>
          <p:cNvSpPr txBox="1">
            <a:spLocks/>
          </p:cNvSpPr>
          <p:nvPr/>
        </p:nvSpPr>
        <p:spPr>
          <a:xfrm>
            <a:off x="-322398" y="324648"/>
            <a:ext cx="2896880" cy="306734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1600" i="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Curvas rango abundancia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986AA5B4-C5A8-42BF-AE13-C852CADE180A}"/>
              </a:ext>
            </a:extLst>
          </p:cNvPr>
          <p:cNvSpPr/>
          <p:nvPr/>
        </p:nvSpPr>
        <p:spPr>
          <a:xfrm>
            <a:off x="4745047" y="176728"/>
            <a:ext cx="444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r>
              <a:rPr lang="es-EC" sz="2400" b="1" kern="0" dirty="0"/>
              <a:t> 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E9455D52-1F07-453F-9CDC-6A9F8B34A476}"/>
              </a:ext>
            </a:extLst>
          </p:cNvPr>
          <p:cNvPicPr/>
          <p:nvPr/>
        </p:nvPicPr>
        <p:blipFill rotWithShape="1">
          <a:blip r:embed="rId4"/>
          <a:srcRect l="40804" t="20319" r="39089" b="26630"/>
          <a:stretch/>
        </p:blipFill>
        <p:spPr bwMode="auto">
          <a:xfrm>
            <a:off x="5026580" y="1955227"/>
            <a:ext cx="1205016" cy="1605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46272F97-1126-4E2B-9E1F-6BFD84A5D96B}"/>
              </a:ext>
            </a:extLst>
          </p:cNvPr>
          <p:cNvPicPr/>
          <p:nvPr/>
        </p:nvPicPr>
        <p:blipFill rotWithShape="1">
          <a:blip r:embed="rId5"/>
          <a:srcRect l="26566" t="7772" r="33963" b="8709"/>
          <a:stretch/>
        </p:blipFill>
        <p:spPr bwMode="auto">
          <a:xfrm>
            <a:off x="7263286" y="1865662"/>
            <a:ext cx="1011555" cy="1605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F53227B9-9EB1-463D-8889-F4ADE2A53D4A}"/>
              </a:ext>
            </a:extLst>
          </p:cNvPr>
          <p:cNvSpPr/>
          <p:nvPr/>
        </p:nvSpPr>
        <p:spPr>
          <a:xfrm>
            <a:off x="4328508" y="1381519"/>
            <a:ext cx="25055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Canthon</a:t>
            </a:r>
            <a:r>
              <a:rPr lang="es-EC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aequinoctialis</a:t>
            </a:r>
            <a:endParaRPr lang="es-EC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0A936C9E-CEF0-4BC9-AD11-12705CC7FB19}"/>
              </a:ext>
            </a:extLst>
          </p:cNvPr>
          <p:cNvSpPr/>
          <p:nvPr/>
        </p:nvSpPr>
        <p:spPr>
          <a:xfrm>
            <a:off x="6762102" y="1338445"/>
            <a:ext cx="23775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Deltochilum</a:t>
            </a:r>
            <a:r>
              <a:rPr lang="es-EC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howdeni</a:t>
            </a:r>
            <a:r>
              <a:rPr lang="es-EC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F55E644-CB3D-4ED4-A9A3-36C2D4C51367}"/>
              </a:ext>
            </a:extLst>
          </p:cNvPr>
          <p:cNvSpPr/>
          <p:nvPr/>
        </p:nvSpPr>
        <p:spPr>
          <a:xfrm>
            <a:off x="4778596" y="3807958"/>
            <a:ext cx="4169654" cy="959943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 Silva et al., 2013, diversidad en ecosistemas naturales tiene una respuesta inversa a la de ecosistemas intervenidos</a:t>
            </a:r>
            <a:r>
              <a:rPr lang="es-EC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C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2" name="Tabla 12">
            <a:extLst>
              <a:ext uri="{FF2B5EF4-FFF2-40B4-BE49-F238E27FC236}">
                <a16:creationId xmlns:a16="http://schemas.microsoft.com/office/drawing/2014/main" id="{03CF706A-308A-4525-8969-1CEC7D65B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3681781"/>
              </p:ext>
            </p:extLst>
          </p:nvPr>
        </p:nvGraphicFramePr>
        <p:xfrm>
          <a:off x="371061" y="939892"/>
          <a:ext cx="3957448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8724">
                  <a:extLst>
                    <a:ext uri="{9D8B030D-6E8A-4147-A177-3AD203B41FA5}">
                      <a16:colId xmlns:a16="http://schemas.microsoft.com/office/drawing/2014/main" val="1198610566"/>
                    </a:ext>
                  </a:extLst>
                </a:gridCol>
                <a:gridCol w="1978724">
                  <a:extLst>
                    <a:ext uri="{9D8B030D-6E8A-4147-A177-3AD203B41FA5}">
                      <a16:colId xmlns:a16="http://schemas.microsoft.com/office/drawing/2014/main" val="9088031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EC" sz="1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LLUVIOSO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4890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298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6" grpId="0" animBg="1"/>
      <p:bldP spid="28" grpId="0" animBg="1"/>
      <p:bldP spid="33" grpId="0" animBg="1"/>
      <p:bldP spid="2" grpId="0"/>
      <p:bldP spid="3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C34BB1B4-37AF-4CB4-903F-7C8C8162E3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293" y="1718071"/>
            <a:ext cx="6932660" cy="2968919"/>
          </a:xfrm>
          <a:prstGeom prst="rect">
            <a:avLst/>
          </a:prstGeom>
        </p:spPr>
      </p:pic>
      <p:sp>
        <p:nvSpPr>
          <p:cNvPr id="7" name="Rectángulo: esquinas redondeadas 6">
            <a:extLst>
              <a:ext uri="{FF2B5EF4-FFF2-40B4-BE49-F238E27FC236}">
                <a16:creationId xmlns:a16="http://schemas.microsoft.com/office/drawing/2014/main" id="{A138E738-F65B-488B-AF29-E3CADC3F89C9}"/>
              </a:ext>
            </a:extLst>
          </p:cNvPr>
          <p:cNvSpPr/>
          <p:nvPr/>
        </p:nvSpPr>
        <p:spPr>
          <a:xfrm>
            <a:off x="584515" y="2119894"/>
            <a:ext cx="254406" cy="2057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9ADF4775-7213-44B7-8F94-1D5F6C96B93A}"/>
              </a:ext>
            </a:extLst>
          </p:cNvPr>
          <p:cNvSpPr/>
          <p:nvPr/>
        </p:nvSpPr>
        <p:spPr>
          <a:xfrm>
            <a:off x="2119761" y="1923441"/>
            <a:ext cx="254406" cy="2057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C7A620C1-FC8B-4D2F-84F2-78C9A3E0CB66}"/>
              </a:ext>
            </a:extLst>
          </p:cNvPr>
          <p:cNvSpPr/>
          <p:nvPr/>
        </p:nvSpPr>
        <p:spPr>
          <a:xfrm>
            <a:off x="3885129" y="1979899"/>
            <a:ext cx="254406" cy="2057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1F1B2E0A-2FF5-4902-A3EE-6E9FB6A1A422}"/>
              </a:ext>
            </a:extLst>
          </p:cNvPr>
          <p:cNvSpPr/>
          <p:nvPr/>
        </p:nvSpPr>
        <p:spPr>
          <a:xfrm>
            <a:off x="5502674" y="2095661"/>
            <a:ext cx="254406" cy="2057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8E14B494-4C48-41A2-BBEE-5B4A3C553105}"/>
              </a:ext>
            </a:extLst>
          </p:cNvPr>
          <p:cNvSpPr/>
          <p:nvPr/>
        </p:nvSpPr>
        <p:spPr>
          <a:xfrm>
            <a:off x="1030349" y="1533405"/>
            <a:ext cx="70403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  <a:ea typeface="Calibri" panose="020F0502020204030204" pitchFamily="34" charset="0"/>
              </a:rPr>
              <a:t>24 %</a:t>
            </a:r>
            <a:endParaRPr lang="es-EC" b="1" dirty="0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216FDA3-CE2C-4EA9-B7E1-A22A2BCC9C4C}"/>
              </a:ext>
            </a:extLst>
          </p:cNvPr>
          <p:cNvSpPr/>
          <p:nvPr/>
        </p:nvSpPr>
        <p:spPr>
          <a:xfrm>
            <a:off x="2601443" y="1533405"/>
            <a:ext cx="704039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</a:rPr>
              <a:t>36 %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9E352585-83F8-40E0-98CC-29A014F66DF1}"/>
              </a:ext>
            </a:extLst>
          </p:cNvPr>
          <p:cNvSpPr/>
          <p:nvPr/>
        </p:nvSpPr>
        <p:spPr>
          <a:xfrm>
            <a:off x="4323248" y="1554109"/>
            <a:ext cx="93487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</a:rPr>
              <a:t>31,7 %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23967077-DE95-418C-8348-EDC1CF43DC7A}"/>
              </a:ext>
            </a:extLst>
          </p:cNvPr>
          <p:cNvSpPr/>
          <p:nvPr/>
        </p:nvSpPr>
        <p:spPr>
          <a:xfrm>
            <a:off x="5971183" y="1533405"/>
            <a:ext cx="877163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</a:rPr>
              <a:t>27, 2%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73F3DBFC-8507-4D36-8EA6-CB8C61B745AB}"/>
              </a:ext>
            </a:extLst>
          </p:cNvPr>
          <p:cNvSpPr/>
          <p:nvPr/>
        </p:nvSpPr>
        <p:spPr>
          <a:xfrm>
            <a:off x="999351" y="4522029"/>
            <a:ext cx="1119217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EC" sz="1500" b="1" dirty="0">
                <a:latin typeface="Times New Roman" panose="02020603050405020304" pitchFamily="18" charset="0"/>
              </a:rPr>
              <a:t>10 Especies</a:t>
            </a:r>
            <a:endParaRPr lang="es-EC" sz="1500" b="1" dirty="0"/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1B11B363-D578-4331-891F-90187DAD4AC3}"/>
              </a:ext>
            </a:extLst>
          </p:cNvPr>
          <p:cNvSpPr/>
          <p:nvPr/>
        </p:nvSpPr>
        <p:spPr>
          <a:xfrm>
            <a:off x="2539201" y="4522028"/>
            <a:ext cx="1023037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EC" sz="1500" b="1" dirty="0">
                <a:latin typeface="Times New Roman" panose="02020603050405020304" pitchFamily="18" charset="0"/>
              </a:rPr>
              <a:t>6 Especies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5F20242-24D6-48B5-8F7B-CB484A652E7E}"/>
              </a:ext>
            </a:extLst>
          </p:cNvPr>
          <p:cNvSpPr/>
          <p:nvPr/>
        </p:nvSpPr>
        <p:spPr>
          <a:xfrm>
            <a:off x="4185438" y="4522027"/>
            <a:ext cx="1119217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EC" sz="1500" b="1" dirty="0">
                <a:latin typeface="Times New Roman" panose="02020603050405020304" pitchFamily="18" charset="0"/>
              </a:rPr>
              <a:t>17 Especies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321D742-F024-49CF-866E-79B9E3CA5BD0}"/>
              </a:ext>
            </a:extLst>
          </p:cNvPr>
          <p:cNvSpPr/>
          <p:nvPr/>
        </p:nvSpPr>
        <p:spPr>
          <a:xfrm>
            <a:off x="5850157" y="4522026"/>
            <a:ext cx="1119217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EC" sz="1500" b="1" dirty="0">
                <a:latin typeface="Times New Roman" panose="02020603050405020304" pitchFamily="18" charset="0"/>
              </a:rPr>
              <a:t>12 Especies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1A77CC92-3924-4F04-A663-4A941E2B4FDB}"/>
              </a:ext>
            </a:extLst>
          </p:cNvPr>
          <p:cNvSpPr/>
          <p:nvPr/>
        </p:nvSpPr>
        <p:spPr>
          <a:xfrm>
            <a:off x="4745047" y="176728"/>
            <a:ext cx="444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r>
              <a:rPr lang="es-EC" sz="2400" b="1" kern="0" dirty="0"/>
              <a:t> 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E99D9DD0-6F73-4D9E-8DFB-720877B9A0A2}"/>
              </a:ext>
            </a:extLst>
          </p:cNvPr>
          <p:cNvSpPr/>
          <p:nvPr/>
        </p:nvSpPr>
        <p:spPr>
          <a:xfrm>
            <a:off x="7095953" y="4475859"/>
            <a:ext cx="2084361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C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Ontherus</a:t>
            </a:r>
            <a:r>
              <a:rPr lang="es-EC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sulcatur</a:t>
            </a:r>
            <a:endParaRPr lang="es-EC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959725B-A116-44AD-A062-E867F1BE04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0627" y="2119894"/>
            <a:ext cx="1228618" cy="1760470"/>
          </a:xfrm>
          <a:prstGeom prst="rect">
            <a:avLst/>
          </a:prstGeom>
        </p:spPr>
      </p:pic>
      <p:graphicFrame>
        <p:nvGraphicFramePr>
          <p:cNvPr id="11" name="Tabla 11">
            <a:extLst>
              <a:ext uri="{FF2B5EF4-FFF2-40B4-BE49-F238E27FC236}">
                <a16:creationId xmlns:a16="http://schemas.microsoft.com/office/drawing/2014/main" id="{B86F8165-E2EA-4EA3-910D-6DAF38245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7694765"/>
              </p:ext>
            </p:extLst>
          </p:nvPr>
        </p:nvGraphicFramePr>
        <p:xfrm>
          <a:off x="546002" y="771828"/>
          <a:ext cx="693266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165">
                  <a:extLst>
                    <a:ext uri="{9D8B030D-6E8A-4147-A177-3AD203B41FA5}">
                      <a16:colId xmlns:a16="http://schemas.microsoft.com/office/drawing/2014/main" val="3973790418"/>
                    </a:ext>
                  </a:extLst>
                </a:gridCol>
                <a:gridCol w="1733165">
                  <a:extLst>
                    <a:ext uri="{9D8B030D-6E8A-4147-A177-3AD203B41FA5}">
                      <a16:colId xmlns:a16="http://schemas.microsoft.com/office/drawing/2014/main" val="2496836918"/>
                    </a:ext>
                  </a:extLst>
                </a:gridCol>
                <a:gridCol w="1733165">
                  <a:extLst>
                    <a:ext uri="{9D8B030D-6E8A-4147-A177-3AD203B41FA5}">
                      <a16:colId xmlns:a16="http://schemas.microsoft.com/office/drawing/2014/main" val="2383718150"/>
                    </a:ext>
                  </a:extLst>
                </a:gridCol>
                <a:gridCol w="1733165">
                  <a:extLst>
                    <a:ext uri="{9D8B030D-6E8A-4147-A177-3AD203B41FA5}">
                      <a16:colId xmlns:a16="http://schemas.microsoft.com/office/drawing/2014/main" val="17453222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s-EC" sz="135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AGRÍCOLA  (A)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TESTIGO AGRÍCOLA (TA)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183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LLUVIOSO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LLUVIOSO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123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795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6" grpId="0" animBg="1"/>
      <p:bldP spid="17" grpId="0" animBg="1"/>
      <p:bldP spid="18" grpId="0" animBg="1"/>
      <p:bldP spid="19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722792C-A249-4F31-A807-6D88C64D40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58" y="1576755"/>
            <a:ext cx="7319792" cy="3520705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9A20F0C-A29B-4FC5-B905-03268423ACE1}"/>
              </a:ext>
            </a:extLst>
          </p:cNvPr>
          <p:cNvSpPr txBox="1"/>
          <p:nvPr/>
        </p:nvSpPr>
        <p:spPr>
          <a:xfrm>
            <a:off x="0" y="5990910"/>
            <a:ext cx="9144000" cy="8949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EB10309-700B-4964-AC8E-EB5FECEBF3AB}"/>
              </a:ext>
            </a:extLst>
          </p:cNvPr>
          <p:cNvSpPr/>
          <p:nvPr/>
        </p:nvSpPr>
        <p:spPr>
          <a:xfrm>
            <a:off x="546002" y="5350935"/>
            <a:ext cx="1119217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EC" sz="1500" b="1" dirty="0">
                <a:latin typeface="Times New Roman" panose="02020603050405020304" pitchFamily="18" charset="0"/>
              </a:rPr>
              <a:t>20 Especies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9515908-6DCE-4E70-83CE-37C965B0A91D}"/>
              </a:ext>
            </a:extLst>
          </p:cNvPr>
          <p:cNvSpPr/>
          <p:nvPr/>
        </p:nvSpPr>
        <p:spPr>
          <a:xfrm>
            <a:off x="2150476" y="5350935"/>
            <a:ext cx="1119217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EC" sz="1500" b="1" dirty="0">
                <a:latin typeface="Times New Roman" panose="02020603050405020304" pitchFamily="18" charset="0"/>
              </a:rPr>
              <a:t>15 Especies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3BAF7C4-D2A1-4DCC-BBEF-FEDA020C3356}"/>
              </a:ext>
            </a:extLst>
          </p:cNvPr>
          <p:cNvSpPr/>
          <p:nvPr/>
        </p:nvSpPr>
        <p:spPr>
          <a:xfrm>
            <a:off x="4248277" y="5347346"/>
            <a:ext cx="1119217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EC" sz="1500" b="1" dirty="0">
                <a:latin typeface="Times New Roman" panose="02020603050405020304" pitchFamily="18" charset="0"/>
              </a:rPr>
              <a:t>35 Especies</a:t>
            </a:r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F1449711-D44C-40FB-8618-87BFBB3C5ED8}"/>
              </a:ext>
            </a:extLst>
          </p:cNvPr>
          <p:cNvSpPr/>
          <p:nvPr/>
        </p:nvSpPr>
        <p:spPr>
          <a:xfrm>
            <a:off x="453039" y="1613787"/>
            <a:ext cx="254406" cy="2057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52AE0CC3-93A1-4C6F-8F0D-3CD797C128F0}"/>
              </a:ext>
            </a:extLst>
          </p:cNvPr>
          <p:cNvSpPr/>
          <p:nvPr/>
        </p:nvSpPr>
        <p:spPr>
          <a:xfrm>
            <a:off x="2078605" y="1796855"/>
            <a:ext cx="254406" cy="2057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FB4BD8CA-6DA6-4555-B475-5855EA77495C}"/>
              </a:ext>
            </a:extLst>
          </p:cNvPr>
          <p:cNvSpPr/>
          <p:nvPr/>
        </p:nvSpPr>
        <p:spPr>
          <a:xfrm>
            <a:off x="3811791" y="1984038"/>
            <a:ext cx="254406" cy="2057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DBD7E9E4-CFC4-4FD5-B347-8A1090886647}"/>
              </a:ext>
            </a:extLst>
          </p:cNvPr>
          <p:cNvSpPr/>
          <p:nvPr/>
        </p:nvSpPr>
        <p:spPr>
          <a:xfrm>
            <a:off x="5758084" y="2180396"/>
            <a:ext cx="254406" cy="2057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1D030315-D45D-4F48-AF09-CFFF782C31B1}"/>
              </a:ext>
            </a:extLst>
          </p:cNvPr>
          <p:cNvSpPr/>
          <p:nvPr/>
        </p:nvSpPr>
        <p:spPr>
          <a:xfrm>
            <a:off x="932738" y="1679430"/>
            <a:ext cx="809837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</a:rPr>
              <a:t>86,4 % 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B24A776E-0EA2-41D8-96EF-1DEC9424BA98}"/>
              </a:ext>
            </a:extLst>
          </p:cNvPr>
          <p:cNvSpPr/>
          <p:nvPr/>
        </p:nvSpPr>
        <p:spPr>
          <a:xfrm>
            <a:off x="2548064" y="1754610"/>
            <a:ext cx="809837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</a:rPr>
              <a:t>56,8 % 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6EE8C4C2-38F3-421D-9D8E-02202F7026B6}"/>
              </a:ext>
            </a:extLst>
          </p:cNvPr>
          <p:cNvSpPr/>
          <p:nvPr/>
        </p:nvSpPr>
        <p:spPr>
          <a:xfrm>
            <a:off x="4296529" y="1756136"/>
            <a:ext cx="665567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</a:rPr>
              <a:t>29 % </a:t>
            </a:r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id="{666359E3-CA71-4769-B102-59123E0837F4}"/>
              </a:ext>
            </a:extLst>
          </p:cNvPr>
          <p:cNvSpPr/>
          <p:nvPr/>
        </p:nvSpPr>
        <p:spPr>
          <a:xfrm>
            <a:off x="6112111" y="1705313"/>
            <a:ext cx="665567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s-EC" b="1" dirty="0">
                <a:latin typeface="Times New Roman" panose="02020603050405020304" pitchFamily="18" charset="0"/>
              </a:rPr>
              <a:t>18 %</a:t>
            </a:r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19789F19-2C10-48CE-A410-F4A5D53B0704}"/>
              </a:ext>
            </a:extLst>
          </p:cNvPr>
          <p:cNvSpPr/>
          <p:nvPr/>
        </p:nvSpPr>
        <p:spPr>
          <a:xfrm>
            <a:off x="4745047" y="176728"/>
            <a:ext cx="444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r>
              <a:rPr lang="es-EC" sz="2400" b="1" kern="0" dirty="0"/>
              <a:t> </a:t>
            </a: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07726910-9A4E-4C4B-B0CF-7FDFC75BAFD3}"/>
              </a:ext>
            </a:extLst>
          </p:cNvPr>
          <p:cNvSpPr/>
          <p:nvPr/>
        </p:nvSpPr>
        <p:spPr>
          <a:xfrm>
            <a:off x="7392395" y="2143303"/>
            <a:ext cx="1622388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s-EC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O. </a:t>
            </a:r>
            <a:r>
              <a:rPr lang="es-EC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sulcatur</a:t>
            </a:r>
            <a:endParaRPr lang="es-EC" sz="1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A491A532-4567-4666-BA56-D31248887365}"/>
              </a:ext>
            </a:extLst>
          </p:cNvPr>
          <p:cNvSpPr/>
          <p:nvPr/>
        </p:nvSpPr>
        <p:spPr>
          <a:xfrm>
            <a:off x="7291154" y="4220182"/>
            <a:ext cx="1829955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s-EC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aequinoctialis</a:t>
            </a:r>
            <a:r>
              <a:rPr lang="es-EC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36F186E3-0BF1-4937-88CD-0C6426126924}"/>
              </a:ext>
            </a:extLst>
          </p:cNvPr>
          <p:cNvSpPr/>
          <p:nvPr/>
        </p:nvSpPr>
        <p:spPr>
          <a:xfrm>
            <a:off x="7363747" y="6342718"/>
            <a:ext cx="1651036" cy="33855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s-EC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s-EC" sz="1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howdeni</a:t>
            </a:r>
            <a:r>
              <a:rPr lang="es-EC" sz="1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39DDAF0D-73E1-4BCD-B27F-E8DB46012A9F}"/>
              </a:ext>
            </a:extLst>
          </p:cNvPr>
          <p:cNvSpPr/>
          <p:nvPr/>
        </p:nvSpPr>
        <p:spPr>
          <a:xfrm>
            <a:off x="6060630" y="5347346"/>
            <a:ext cx="1119217" cy="3231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s-EC" sz="1500" b="1" dirty="0">
                <a:latin typeface="Times New Roman" panose="02020603050405020304" pitchFamily="18" charset="0"/>
              </a:rPr>
              <a:t>32 Especies</a:t>
            </a: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1D583DDC-0793-49B8-9EB1-489886A02A21}"/>
              </a:ext>
            </a:extLst>
          </p:cNvPr>
          <p:cNvPicPr/>
          <p:nvPr/>
        </p:nvPicPr>
        <p:blipFill rotWithShape="1">
          <a:blip r:embed="rId4"/>
          <a:srcRect l="40804" t="20319" r="39089" b="26630"/>
          <a:stretch/>
        </p:blipFill>
        <p:spPr bwMode="auto">
          <a:xfrm>
            <a:off x="7691517" y="2623683"/>
            <a:ext cx="1084580" cy="15714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88B7C0A-2653-4E16-9151-3B9734F8F719}"/>
              </a:ext>
            </a:extLst>
          </p:cNvPr>
          <p:cNvPicPr/>
          <p:nvPr/>
        </p:nvPicPr>
        <p:blipFill rotWithShape="1">
          <a:blip r:embed="rId5"/>
          <a:srcRect l="26566" t="7772" r="33963" b="8709"/>
          <a:stretch/>
        </p:blipFill>
        <p:spPr bwMode="auto">
          <a:xfrm>
            <a:off x="7764685" y="4645060"/>
            <a:ext cx="1011555" cy="160528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48095F38-82A4-4F9A-9E3E-63157A1D2E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1517" y="796238"/>
            <a:ext cx="1093643" cy="1311034"/>
          </a:xfrm>
          <a:prstGeom prst="rect">
            <a:avLst/>
          </a:prstGeom>
        </p:spPr>
      </p:pic>
      <p:graphicFrame>
        <p:nvGraphicFramePr>
          <p:cNvPr id="29" name="Tabla 11">
            <a:extLst>
              <a:ext uri="{FF2B5EF4-FFF2-40B4-BE49-F238E27FC236}">
                <a16:creationId xmlns:a16="http://schemas.microsoft.com/office/drawing/2014/main" id="{10788E78-DEE0-4AB3-B790-C5C5488D21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713994"/>
              </p:ext>
            </p:extLst>
          </p:nvPr>
        </p:nvGraphicFramePr>
        <p:xfrm>
          <a:off x="546002" y="771828"/>
          <a:ext cx="693266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3165">
                  <a:extLst>
                    <a:ext uri="{9D8B030D-6E8A-4147-A177-3AD203B41FA5}">
                      <a16:colId xmlns:a16="http://schemas.microsoft.com/office/drawing/2014/main" val="3973790418"/>
                    </a:ext>
                  </a:extLst>
                </a:gridCol>
                <a:gridCol w="1733165">
                  <a:extLst>
                    <a:ext uri="{9D8B030D-6E8A-4147-A177-3AD203B41FA5}">
                      <a16:colId xmlns:a16="http://schemas.microsoft.com/office/drawing/2014/main" val="2496836918"/>
                    </a:ext>
                  </a:extLst>
                </a:gridCol>
                <a:gridCol w="1733165">
                  <a:extLst>
                    <a:ext uri="{9D8B030D-6E8A-4147-A177-3AD203B41FA5}">
                      <a16:colId xmlns:a16="http://schemas.microsoft.com/office/drawing/2014/main" val="2383718150"/>
                    </a:ext>
                  </a:extLst>
                </a:gridCol>
                <a:gridCol w="1733165">
                  <a:extLst>
                    <a:ext uri="{9D8B030D-6E8A-4147-A177-3AD203B41FA5}">
                      <a16:colId xmlns:a16="http://schemas.microsoft.com/office/drawing/2014/main" val="1745322260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marL="0" algn="ctr" defTabSz="685800" rtl="0" eaLnBrk="1" latinLnBrk="0" hangingPunct="1"/>
                      <a:r>
                        <a:rPr lang="es-EC" sz="135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SENSIBLE  (S)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s-EC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TESTIGO SENSIBLE  (TS)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01838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EC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LLUVIOSO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SECO 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s-EC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LLUVIOSO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1123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0645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6" grpId="0" animBg="1"/>
      <p:bldP spid="27" grpId="0" animBg="1"/>
      <p:bldP spid="28" grpId="0" animBg="1"/>
      <p:bldP spid="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8DE3DF3F-CEF5-4E83-A026-F0695D186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99" y="807196"/>
            <a:ext cx="7623044" cy="372138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77D0CE0B-C197-4753-BE21-1AA58CC5E976}"/>
              </a:ext>
            </a:extLst>
          </p:cNvPr>
          <p:cNvSpPr/>
          <p:nvPr/>
        </p:nvSpPr>
        <p:spPr>
          <a:xfrm>
            <a:off x="454132" y="4976505"/>
            <a:ext cx="8235735" cy="646331"/>
          </a:xfrm>
          <a:prstGeom prst="rect">
            <a:avLst/>
          </a:prstGeom>
          <a:solidFill>
            <a:schemeClr val="bg1"/>
          </a:solidFill>
          <a:ln w="28575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EC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 los ecosistemas evaluados el porcentaje de especies colectadas sobrepasó el 90 % de las esperadas.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985C1484-D306-475A-B695-0ED2161F2C02}"/>
              </a:ext>
            </a:extLst>
          </p:cNvPr>
          <p:cNvSpPr/>
          <p:nvPr/>
        </p:nvSpPr>
        <p:spPr>
          <a:xfrm>
            <a:off x="5747656" y="1049015"/>
            <a:ext cx="1997849" cy="47471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Diagrama de flujo: conector 11">
            <a:extLst>
              <a:ext uri="{FF2B5EF4-FFF2-40B4-BE49-F238E27FC236}">
                <a16:creationId xmlns:a16="http://schemas.microsoft.com/office/drawing/2014/main" id="{E352365A-D982-4006-B1C9-B45461A0F07D}"/>
              </a:ext>
            </a:extLst>
          </p:cNvPr>
          <p:cNvSpPr/>
          <p:nvPr/>
        </p:nvSpPr>
        <p:spPr>
          <a:xfrm>
            <a:off x="5687169" y="2961356"/>
            <a:ext cx="349936" cy="237173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1C93109-DDF3-486A-9F70-F7F7FD771BFC}"/>
              </a:ext>
            </a:extLst>
          </p:cNvPr>
          <p:cNvSpPr/>
          <p:nvPr/>
        </p:nvSpPr>
        <p:spPr>
          <a:xfrm>
            <a:off x="4745047" y="176728"/>
            <a:ext cx="444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r>
              <a:rPr lang="es-EC" sz="2400" b="1" kern="0" dirty="0"/>
              <a:t> </a:t>
            </a: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06901E25-E9BA-4656-81EB-2A0C9B94F167}"/>
              </a:ext>
            </a:extLst>
          </p:cNvPr>
          <p:cNvSpPr txBox="1">
            <a:spLocks/>
          </p:cNvSpPr>
          <p:nvPr/>
        </p:nvSpPr>
        <p:spPr>
          <a:xfrm>
            <a:off x="-423389" y="516590"/>
            <a:ext cx="3890351" cy="46166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1600" i="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Curvas de Acumulación de Especies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BE5B7D2-9226-4731-89E4-AA6DF6674D3F}"/>
              </a:ext>
            </a:extLst>
          </p:cNvPr>
          <p:cNvSpPr/>
          <p:nvPr/>
        </p:nvSpPr>
        <p:spPr>
          <a:xfrm>
            <a:off x="7970369" y="1086317"/>
            <a:ext cx="10358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 </a:t>
            </a:r>
            <a:r>
              <a:rPr lang="es-EC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90 %</a:t>
            </a:r>
            <a:endParaRPr lang="es-EC" sz="2000" b="1" dirty="0">
              <a:solidFill>
                <a:srgbClr val="FF0000"/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C14945E-32E2-49D8-B6F9-AA446E116975}"/>
              </a:ext>
            </a:extLst>
          </p:cNvPr>
          <p:cNvSpPr txBox="1"/>
          <p:nvPr/>
        </p:nvSpPr>
        <p:spPr>
          <a:xfrm>
            <a:off x="518689" y="3695586"/>
            <a:ext cx="7897112" cy="112360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sp>
        <p:nvSpPr>
          <p:cNvPr id="4" name="Abrir llave 3">
            <a:extLst>
              <a:ext uri="{FF2B5EF4-FFF2-40B4-BE49-F238E27FC236}">
                <a16:creationId xmlns:a16="http://schemas.microsoft.com/office/drawing/2014/main" id="{2646B567-E8B0-4C27-A14F-8EAA48F3048B}"/>
              </a:ext>
            </a:extLst>
          </p:cNvPr>
          <p:cNvSpPr/>
          <p:nvPr/>
        </p:nvSpPr>
        <p:spPr>
          <a:xfrm rot="16200000">
            <a:off x="2025582" y="2602301"/>
            <a:ext cx="614682" cy="2268081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Abrir llave 12">
            <a:extLst>
              <a:ext uri="{FF2B5EF4-FFF2-40B4-BE49-F238E27FC236}">
                <a16:creationId xmlns:a16="http://schemas.microsoft.com/office/drawing/2014/main" id="{346393FF-BB7E-4986-94CE-68720E8F6FF8}"/>
              </a:ext>
            </a:extLst>
          </p:cNvPr>
          <p:cNvSpPr/>
          <p:nvPr/>
        </p:nvSpPr>
        <p:spPr>
          <a:xfrm rot="16200000">
            <a:off x="5496846" y="1795023"/>
            <a:ext cx="614682" cy="3882640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C47F0C8-BDD1-4B5C-84D1-5D6EAAAD3F24}"/>
              </a:ext>
            </a:extLst>
          </p:cNvPr>
          <p:cNvSpPr txBox="1"/>
          <p:nvPr/>
        </p:nvSpPr>
        <p:spPr>
          <a:xfrm>
            <a:off x="1348565" y="4075902"/>
            <a:ext cx="219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Especies Observadas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2F092297-6F67-4612-BAC6-B9E1843DE29C}"/>
              </a:ext>
            </a:extLst>
          </p:cNvPr>
          <p:cNvSpPr txBox="1"/>
          <p:nvPr/>
        </p:nvSpPr>
        <p:spPr>
          <a:xfrm>
            <a:off x="4940485" y="4125603"/>
            <a:ext cx="219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Especies Esperadas</a:t>
            </a:r>
          </a:p>
        </p:txBody>
      </p:sp>
    </p:spTree>
    <p:extLst>
      <p:ext uri="{BB962C8B-B14F-4D97-AF65-F5344CB8AC3E}">
        <p14:creationId xmlns:p14="http://schemas.microsoft.com/office/powerpoint/2010/main" val="20741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2" grpId="0" animBg="1"/>
      <p:bldP spid="2" grpId="0"/>
      <p:bldP spid="4" grpId="0" animBg="1"/>
      <p:bldP spid="13" grpId="0" animBg="1"/>
      <p:bldP spid="7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ECBA6C8-D7FA-44D2-8CCF-530E4D8DDA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67" y="848109"/>
            <a:ext cx="7531332" cy="2887859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9B244A9-12F7-4AFC-9F56-C9AC27ABCCF4}"/>
              </a:ext>
            </a:extLst>
          </p:cNvPr>
          <p:cNvSpPr txBox="1"/>
          <p:nvPr/>
        </p:nvSpPr>
        <p:spPr>
          <a:xfrm>
            <a:off x="1027436" y="848109"/>
            <a:ext cx="303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AGRÍCOLA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1DB2D2B8-32EE-4786-AF88-23473B4FE006}"/>
              </a:ext>
            </a:extLst>
          </p:cNvPr>
          <p:cNvSpPr txBox="1"/>
          <p:nvPr/>
        </p:nvSpPr>
        <p:spPr>
          <a:xfrm>
            <a:off x="5162143" y="845601"/>
            <a:ext cx="29383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TESTIGO AGRÍCOLA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68AE45E-7DFF-4F80-8DCF-99D315C53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074" y="3385020"/>
            <a:ext cx="7488437" cy="473203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AF785C4-8B45-4D20-9F23-3D0E31FB6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236" y="4650029"/>
            <a:ext cx="4050506" cy="814388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7C62D7CB-F994-4D6E-977F-BDE7A4CE3427}"/>
              </a:ext>
            </a:extLst>
          </p:cNvPr>
          <p:cNvSpPr/>
          <p:nvPr/>
        </p:nvSpPr>
        <p:spPr>
          <a:xfrm>
            <a:off x="4572000" y="4422524"/>
            <a:ext cx="4343400" cy="156966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acuerdo con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Feinsinger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(2001) y  Fitzgerald &amp;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Stronza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(2009),  si las especies colectadas sobrepasan el 75 % de las esperadas, no se espera diferencias significativas en cuanto al incremento de la riqueza, con aumento los esfuerzos de muestreo.</a:t>
            </a:r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F0004198-2981-4CA6-B232-3ADB04D12904}"/>
              </a:ext>
            </a:extLst>
          </p:cNvPr>
          <p:cNvSpPr/>
          <p:nvPr/>
        </p:nvSpPr>
        <p:spPr>
          <a:xfrm>
            <a:off x="3618113" y="2355863"/>
            <a:ext cx="381587" cy="35608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479BE56C-7019-40AA-BF4E-4F936D4D77BD}"/>
              </a:ext>
            </a:extLst>
          </p:cNvPr>
          <p:cNvSpPr/>
          <p:nvPr/>
        </p:nvSpPr>
        <p:spPr>
          <a:xfrm>
            <a:off x="7335991" y="1677751"/>
            <a:ext cx="388620" cy="38158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339D5AAD-F23E-4F2A-9752-E495C8AB11EC}"/>
              </a:ext>
            </a:extLst>
          </p:cNvPr>
          <p:cNvSpPr/>
          <p:nvPr/>
        </p:nvSpPr>
        <p:spPr>
          <a:xfrm>
            <a:off x="366743" y="4951213"/>
            <a:ext cx="3952033" cy="2291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B9A30018-ACD0-419E-8482-7345E36A39EB}"/>
              </a:ext>
            </a:extLst>
          </p:cNvPr>
          <p:cNvSpPr/>
          <p:nvPr/>
        </p:nvSpPr>
        <p:spPr>
          <a:xfrm>
            <a:off x="357016" y="5221431"/>
            <a:ext cx="3952033" cy="2291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Diagrama de flujo: conector 22">
            <a:extLst>
              <a:ext uri="{FF2B5EF4-FFF2-40B4-BE49-F238E27FC236}">
                <a16:creationId xmlns:a16="http://schemas.microsoft.com/office/drawing/2014/main" id="{34EF1517-2697-49B4-B305-B5AFEC8EC72C}"/>
              </a:ext>
            </a:extLst>
          </p:cNvPr>
          <p:cNvSpPr/>
          <p:nvPr/>
        </p:nvSpPr>
        <p:spPr>
          <a:xfrm>
            <a:off x="3534586" y="2999275"/>
            <a:ext cx="274320" cy="19475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Diagrama de flujo: conector 23">
            <a:extLst>
              <a:ext uri="{FF2B5EF4-FFF2-40B4-BE49-F238E27FC236}">
                <a16:creationId xmlns:a16="http://schemas.microsoft.com/office/drawing/2014/main" id="{870B725A-867A-4958-9F30-CC8069637C5F}"/>
              </a:ext>
            </a:extLst>
          </p:cNvPr>
          <p:cNvSpPr/>
          <p:nvPr/>
        </p:nvSpPr>
        <p:spPr>
          <a:xfrm>
            <a:off x="7269233" y="2999275"/>
            <a:ext cx="274320" cy="19475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5F13607F-E4FF-4BF6-921B-1A8362C834A3}"/>
              </a:ext>
            </a:extLst>
          </p:cNvPr>
          <p:cNvSpPr/>
          <p:nvPr/>
        </p:nvSpPr>
        <p:spPr>
          <a:xfrm>
            <a:off x="4745047" y="176728"/>
            <a:ext cx="444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r>
              <a:rPr lang="es-EC" sz="2400" b="1" kern="0" dirty="0"/>
              <a:t> </a:t>
            </a:r>
          </a:p>
        </p:txBody>
      </p:sp>
      <p:sp>
        <p:nvSpPr>
          <p:cNvPr id="25" name="Abrir llave 24">
            <a:extLst>
              <a:ext uri="{FF2B5EF4-FFF2-40B4-BE49-F238E27FC236}">
                <a16:creationId xmlns:a16="http://schemas.microsoft.com/office/drawing/2014/main" id="{96C4D478-FF3C-437A-951E-C48CEC813ACA}"/>
              </a:ext>
            </a:extLst>
          </p:cNvPr>
          <p:cNvSpPr/>
          <p:nvPr/>
        </p:nvSpPr>
        <p:spPr>
          <a:xfrm rot="16200000">
            <a:off x="2034994" y="2726629"/>
            <a:ext cx="327809" cy="2342924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Abrir llave 25">
            <a:extLst>
              <a:ext uri="{FF2B5EF4-FFF2-40B4-BE49-F238E27FC236}">
                <a16:creationId xmlns:a16="http://schemas.microsoft.com/office/drawing/2014/main" id="{650840CD-822D-4EAA-B058-6A0B26FBA921}"/>
              </a:ext>
            </a:extLst>
          </p:cNvPr>
          <p:cNvSpPr/>
          <p:nvPr/>
        </p:nvSpPr>
        <p:spPr>
          <a:xfrm rot="16200000">
            <a:off x="5728358" y="1697251"/>
            <a:ext cx="269525" cy="4343400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D7818A35-4591-4DD2-99C9-79FB35174D49}"/>
              </a:ext>
            </a:extLst>
          </p:cNvPr>
          <p:cNvSpPr txBox="1"/>
          <p:nvPr/>
        </p:nvSpPr>
        <p:spPr>
          <a:xfrm>
            <a:off x="1209966" y="3971970"/>
            <a:ext cx="219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Especies Observadas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21324955-9460-45AE-A04A-02D1228A3181}"/>
              </a:ext>
            </a:extLst>
          </p:cNvPr>
          <p:cNvSpPr txBox="1"/>
          <p:nvPr/>
        </p:nvSpPr>
        <p:spPr>
          <a:xfrm>
            <a:off x="5062741" y="3944414"/>
            <a:ext cx="2193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Especies Esperadas</a:t>
            </a:r>
          </a:p>
        </p:txBody>
      </p:sp>
    </p:spTree>
    <p:extLst>
      <p:ext uri="{BB962C8B-B14F-4D97-AF65-F5344CB8AC3E}">
        <p14:creationId xmlns:p14="http://schemas.microsoft.com/office/powerpoint/2010/main" val="748762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23" grpId="0" animBg="1"/>
      <p:bldP spid="2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9C643C43-EA6D-4F67-AD3F-1C9F591EBB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195" y="1067765"/>
            <a:ext cx="7499609" cy="2697441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8010C3AB-DE04-4A7A-8E3E-217C0E482E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431" y="4706384"/>
            <a:ext cx="4029075" cy="821531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7BA489E8-47B5-4312-99D7-FB76598A5EFC}"/>
              </a:ext>
            </a:extLst>
          </p:cNvPr>
          <p:cNvSpPr txBox="1"/>
          <p:nvPr/>
        </p:nvSpPr>
        <p:spPr>
          <a:xfrm>
            <a:off x="1137724" y="772624"/>
            <a:ext cx="303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SENSIBLE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D3C913A-E3DA-4158-8C9E-DA3BF2F8AA81}"/>
              </a:ext>
            </a:extLst>
          </p:cNvPr>
          <p:cNvSpPr txBox="1"/>
          <p:nvPr/>
        </p:nvSpPr>
        <p:spPr>
          <a:xfrm>
            <a:off x="5045794" y="772624"/>
            <a:ext cx="30386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TESTIGO SENSIBLE</a:t>
            </a:r>
          </a:p>
        </p:txBody>
      </p:sp>
      <p:sp>
        <p:nvSpPr>
          <p:cNvPr id="18" name="Rectángulo: esquinas redondeadas 17">
            <a:extLst>
              <a:ext uri="{FF2B5EF4-FFF2-40B4-BE49-F238E27FC236}">
                <a16:creationId xmlns:a16="http://schemas.microsoft.com/office/drawing/2014/main" id="{7BE881DA-C0AC-45DA-95C5-1E0F4E787065}"/>
              </a:ext>
            </a:extLst>
          </p:cNvPr>
          <p:cNvSpPr/>
          <p:nvPr/>
        </p:nvSpPr>
        <p:spPr>
          <a:xfrm>
            <a:off x="696159" y="5274562"/>
            <a:ext cx="3742063" cy="22416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9" name="Rectángulo: esquinas redondeadas 18">
            <a:extLst>
              <a:ext uri="{FF2B5EF4-FFF2-40B4-BE49-F238E27FC236}">
                <a16:creationId xmlns:a16="http://schemas.microsoft.com/office/drawing/2014/main" id="{BCC7EB26-BC0B-4681-845B-484343B9E901}"/>
              </a:ext>
            </a:extLst>
          </p:cNvPr>
          <p:cNvSpPr/>
          <p:nvPr/>
        </p:nvSpPr>
        <p:spPr>
          <a:xfrm>
            <a:off x="3733213" y="1808721"/>
            <a:ext cx="610187" cy="2414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Rectángulo: esquinas redondeadas 19">
            <a:extLst>
              <a:ext uri="{FF2B5EF4-FFF2-40B4-BE49-F238E27FC236}">
                <a16:creationId xmlns:a16="http://schemas.microsoft.com/office/drawing/2014/main" id="{6249A756-206F-4B22-A91B-6C916E4EAA49}"/>
              </a:ext>
            </a:extLst>
          </p:cNvPr>
          <p:cNvSpPr/>
          <p:nvPr/>
        </p:nvSpPr>
        <p:spPr>
          <a:xfrm>
            <a:off x="7042638" y="1551451"/>
            <a:ext cx="888788" cy="19475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F712F242-A9CE-4232-977E-45D357A84785}"/>
              </a:ext>
            </a:extLst>
          </p:cNvPr>
          <p:cNvSpPr/>
          <p:nvPr/>
        </p:nvSpPr>
        <p:spPr>
          <a:xfrm>
            <a:off x="696159" y="5021209"/>
            <a:ext cx="3742063" cy="22416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957779AE-9F89-457C-957A-8B0BABB62E4E}"/>
              </a:ext>
            </a:extLst>
          </p:cNvPr>
          <p:cNvSpPr/>
          <p:nvPr/>
        </p:nvSpPr>
        <p:spPr>
          <a:xfrm>
            <a:off x="5045794" y="4706384"/>
            <a:ext cx="3609905" cy="1200329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 realizar un año de muestreos no se estiman cambios significativos en la riqueza de los sitios evaluados (Pozo Rivera,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pers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28" name="Diagrama de flujo: conector 27">
            <a:extLst>
              <a:ext uri="{FF2B5EF4-FFF2-40B4-BE49-F238E27FC236}">
                <a16:creationId xmlns:a16="http://schemas.microsoft.com/office/drawing/2014/main" id="{82BF2F49-D63F-4698-A87B-D84A5D88945F}"/>
              </a:ext>
            </a:extLst>
          </p:cNvPr>
          <p:cNvSpPr/>
          <p:nvPr/>
        </p:nvSpPr>
        <p:spPr>
          <a:xfrm>
            <a:off x="3641391" y="2948815"/>
            <a:ext cx="274320" cy="19475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9" name="Diagrama de flujo: conector 28">
            <a:extLst>
              <a:ext uri="{FF2B5EF4-FFF2-40B4-BE49-F238E27FC236}">
                <a16:creationId xmlns:a16="http://schemas.microsoft.com/office/drawing/2014/main" id="{D0D25049-1F45-4A25-A986-2FD92204B0A8}"/>
              </a:ext>
            </a:extLst>
          </p:cNvPr>
          <p:cNvSpPr/>
          <p:nvPr/>
        </p:nvSpPr>
        <p:spPr>
          <a:xfrm>
            <a:off x="6949370" y="2992974"/>
            <a:ext cx="274320" cy="194750"/>
          </a:xfrm>
          <a:prstGeom prst="flowChartConnector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7943DC3B-8ABD-4779-B4C4-11A9BAAC866F}"/>
              </a:ext>
            </a:extLst>
          </p:cNvPr>
          <p:cNvSpPr/>
          <p:nvPr/>
        </p:nvSpPr>
        <p:spPr>
          <a:xfrm>
            <a:off x="4745047" y="176728"/>
            <a:ext cx="444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r>
              <a:rPr lang="es-EC" sz="2400" b="1" kern="0" dirty="0"/>
              <a:t> </a:t>
            </a:r>
          </a:p>
        </p:txBody>
      </p:sp>
      <p:sp>
        <p:nvSpPr>
          <p:cNvPr id="14" name="Abrir llave 13">
            <a:extLst>
              <a:ext uri="{FF2B5EF4-FFF2-40B4-BE49-F238E27FC236}">
                <a16:creationId xmlns:a16="http://schemas.microsoft.com/office/drawing/2014/main" id="{9D0D452B-598A-44EB-967B-B6F6AEDCF3E1}"/>
              </a:ext>
            </a:extLst>
          </p:cNvPr>
          <p:cNvSpPr/>
          <p:nvPr/>
        </p:nvSpPr>
        <p:spPr>
          <a:xfrm rot="16200000">
            <a:off x="2234990" y="2430533"/>
            <a:ext cx="369333" cy="2563865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Abrir llave 14">
            <a:extLst>
              <a:ext uri="{FF2B5EF4-FFF2-40B4-BE49-F238E27FC236}">
                <a16:creationId xmlns:a16="http://schemas.microsoft.com/office/drawing/2014/main" id="{51B591A6-93CC-4BFA-918C-8AA3A804E467}"/>
              </a:ext>
            </a:extLst>
          </p:cNvPr>
          <p:cNvSpPr/>
          <p:nvPr/>
        </p:nvSpPr>
        <p:spPr>
          <a:xfrm rot="16200000">
            <a:off x="5811532" y="1517976"/>
            <a:ext cx="369332" cy="4388981"/>
          </a:xfrm>
          <a:prstGeom prst="lef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0B70086-1B0A-4658-BE1F-BB08E1222E4A}"/>
              </a:ext>
            </a:extLst>
          </p:cNvPr>
          <p:cNvSpPr txBox="1"/>
          <p:nvPr/>
        </p:nvSpPr>
        <p:spPr>
          <a:xfrm>
            <a:off x="1327558" y="3891360"/>
            <a:ext cx="2479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Especies Observadas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AAD46FC7-917C-4DA9-8909-1EF05A50F310}"/>
              </a:ext>
            </a:extLst>
          </p:cNvPr>
          <p:cNvSpPr txBox="1"/>
          <p:nvPr/>
        </p:nvSpPr>
        <p:spPr>
          <a:xfrm>
            <a:off x="4927964" y="3912036"/>
            <a:ext cx="2479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Especies Esperadas</a:t>
            </a:r>
          </a:p>
        </p:txBody>
      </p:sp>
    </p:spTree>
    <p:extLst>
      <p:ext uri="{BB962C8B-B14F-4D97-AF65-F5344CB8AC3E}">
        <p14:creationId xmlns:p14="http://schemas.microsoft.com/office/powerpoint/2010/main" val="4091280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8" grpId="0" animBg="1"/>
      <p:bldP spid="2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97A0E5F4-5C2A-49E8-B540-414A0E6CF0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7273" y="1138284"/>
            <a:ext cx="4975363" cy="1531547"/>
          </a:xfrm>
          <a:prstGeom prst="rect">
            <a:avLst/>
          </a:prstGeom>
        </p:spPr>
      </p:pic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B49C205-4DB9-4B6F-804B-EC3E29A0C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364" y="1054463"/>
            <a:ext cx="4037428" cy="4749073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2AF90A4-8AB5-4735-BB31-0A5757E537F1}"/>
              </a:ext>
            </a:extLst>
          </p:cNvPr>
          <p:cNvSpPr/>
          <p:nvPr/>
        </p:nvSpPr>
        <p:spPr>
          <a:xfrm>
            <a:off x="4202473" y="2752886"/>
            <a:ext cx="4816074" cy="10772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Klein (1989); 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Thakare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(2011) y Montoya-Molina, Isaza, &amp; León (2016), los bosques naturales, poseen similitud &lt; 20 %, comparados con los ensamblajes registrados en regiones semiáridas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E0E5F2E-6077-454D-92FC-73BD13CF5C03}"/>
              </a:ext>
            </a:extLst>
          </p:cNvPr>
          <p:cNvSpPr/>
          <p:nvPr/>
        </p:nvSpPr>
        <p:spPr>
          <a:xfrm>
            <a:off x="4745047" y="176728"/>
            <a:ext cx="444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r>
              <a:rPr lang="es-EC" sz="2400" b="1" kern="0" dirty="0"/>
              <a:t> </a:t>
            </a:r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1F79107B-DCFB-45DD-8E3A-15D18BED4CA4}"/>
              </a:ext>
            </a:extLst>
          </p:cNvPr>
          <p:cNvSpPr/>
          <p:nvPr/>
        </p:nvSpPr>
        <p:spPr>
          <a:xfrm>
            <a:off x="6215063" y="1643063"/>
            <a:ext cx="642937" cy="2143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Corchetes 8">
            <a:extLst>
              <a:ext uri="{FF2B5EF4-FFF2-40B4-BE49-F238E27FC236}">
                <a16:creationId xmlns:a16="http://schemas.microsoft.com/office/drawing/2014/main" id="{F563E1C1-1834-4981-85CF-9A66B2EB6EF1}"/>
              </a:ext>
            </a:extLst>
          </p:cNvPr>
          <p:cNvSpPr/>
          <p:nvPr/>
        </p:nvSpPr>
        <p:spPr>
          <a:xfrm rot="10800000">
            <a:off x="3589428" y="3175030"/>
            <a:ext cx="453638" cy="1130645"/>
          </a:xfrm>
          <a:prstGeom prst="bracketPair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Rectángulo: esquinas redondeadas 20">
            <a:extLst>
              <a:ext uri="{FF2B5EF4-FFF2-40B4-BE49-F238E27FC236}">
                <a16:creationId xmlns:a16="http://schemas.microsoft.com/office/drawing/2014/main" id="{8BA6C449-617C-496C-99B2-F4B886D18209}"/>
              </a:ext>
            </a:extLst>
          </p:cNvPr>
          <p:cNvSpPr/>
          <p:nvPr/>
        </p:nvSpPr>
        <p:spPr>
          <a:xfrm>
            <a:off x="7153275" y="1819483"/>
            <a:ext cx="642937" cy="2143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2" name="Corchetes 21">
            <a:extLst>
              <a:ext uri="{FF2B5EF4-FFF2-40B4-BE49-F238E27FC236}">
                <a16:creationId xmlns:a16="http://schemas.microsoft.com/office/drawing/2014/main" id="{FD5E6484-6469-4A67-B0F7-B3EFA203DD5F}"/>
              </a:ext>
            </a:extLst>
          </p:cNvPr>
          <p:cNvSpPr/>
          <p:nvPr/>
        </p:nvSpPr>
        <p:spPr>
          <a:xfrm rot="10800000">
            <a:off x="3592396" y="2065378"/>
            <a:ext cx="453638" cy="2240297"/>
          </a:xfrm>
          <a:prstGeom prst="bracketPair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3" name="Rectángulo: esquinas redondeadas 22">
            <a:extLst>
              <a:ext uri="{FF2B5EF4-FFF2-40B4-BE49-F238E27FC236}">
                <a16:creationId xmlns:a16="http://schemas.microsoft.com/office/drawing/2014/main" id="{772E3212-C924-474A-839A-A08C82976F62}"/>
              </a:ext>
            </a:extLst>
          </p:cNvPr>
          <p:cNvSpPr/>
          <p:nvPr/>
        </p:nvSpPr>
        <p:spPr>
          <a:xfrm>
            <a:off x="8091487" y="2033795"/>
            <a:ext cx="642937" cy="2143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4" name="Corchetes 23">
            <a:extLst>
              <a:ext uri="{FF2B5EF4-FFF2-40B4-BE49-F238E27FC236}">
                <a16:creationId xmlns:a16="http://schemas.microsoft.com/office/drawing/2014/main" id="{ACAA5615-1DDE-46E4-B071-93125D637FC4}"/>
              </a:ext>
            </a:extLst>
          </p:cNvPr>
          <p:cNvSpPr/>
          <p:nvPr/>
        </p:nvSpPr>
        <p:spPr>
          <a:xfrm rot="10800000">
            <a:off x="3588530" y="1127957"/>
            <a:ext cx="453638" cy="3177717"/>
          </a:xfrm>
          <a:prstGeom prst="bracketPair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D620F1CF-42CD-43BF-B7FF-52EC033D75AE}"/>
              </a:ext>
            </a:extLst>
          </p:cNvPr>
          <p:cNvSpPr/>
          <p:nvPr/>
        </p:nvSpPr>
        <p:spPr>
          <a:xfrm>
            <a:off x="5361077" y="4478851"/>
            <a:ext cx="365747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Mayor presencia de animales en el ecosistema testigo sensible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85AD787-B99A-42EB-8382-6FF4C8086B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920" y="4530893"/>
            <a:ext cx="804742" cy="1188823"/>
          </a:xfrm>
          <a:prstGeom prst="rect">
            <a:avLst/>
          </a:prstGeom>
        </p:spPr>
      </p:pic>
      <p:sp>
        <p:nvSpPr>
          <p:cNvPr id="14" name="Título 1">
            <a:extLst>
              <a:ext uri="{FF2B5EF4-FFF2-40B4-BE49-F238E27FC236}">
                <a16:creationId xmlns:a16="http://schemas.microsoft.com/office/drawing/2014/main" id="{B9E8F071-E81B-4909-930F-B8EB581EA63C}"/>
              </a:ext>
            </a:extLst>
          </p:cNvPr>
          <p:cNvSpPr txBox="1">
            <a:spLocks/>
          </p:cNvSpPr>
          <p:nvPr/>
        </p:nvSpPr>
        <p:spPr>
          <a:xfrm>
            <a:off x="-393895" y="407560"/>
            <a:ext cx="3466962" cy="461665"/>
          </a:xfrm>
          <a:prstGeom prst="rect">
            <a:avLst/>
          </a:prstGeom>
        </p:spPr>
        <p:txBody>
          <a:bodyPr/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4572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9144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3716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828800" algn="r" rtl="0" eaLnBrk="1" fontAlgn="base" hangingPunct="1">
              <a:spcBef>
                <a:spcPct val="0"/>
              </a:spcBef>
              <a:spcAft>
                <a:spcPct val="0"/>
              </a:spcAft>
              <a:defRPr sz="320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r>
              <a:rPr lang="es-EC" sz="1600" i="0" kern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Diversidad Beta</a:t>
            </a:r>
          </a:p>
        </p:txBody>
      </p:sp>
    </p:spTree>
    <p:extLst>
      <p:ext uri="{BB962C8B-B14F-4D97-AF65-F5344CB8AC3E}">
        <p14:creationId xmlns:p14="http://schemas.microsoft.com/office/powerpoint/2010/main" val="1610572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9" grpId="1" animBg="1"/>
      <p:bldP spid="21" grpId="0" animBg="1"/>
      <p:bldP spid="22" grpId="0" animBg="1"/>
      <p:bldP spid="22" grpId="1" animBg="1"/>
      <p:bldP spid="23" grpId="0" animBg="1"/>
      <p:bldP spid="24" grpId="0" animBg="1"/>
      <p:bldP spid="1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F27200EE-D3F7-40B3-A520-DC46C1ADE4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38" y="1236374"/>
            <a:ext cx="7267575" cy="3581400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8D8C703B-3B32-4894-9BBF-E04B959693D6}"/>
              </a:ext>
            </a:extLst>
          </p:cNvPr>
          <p:cNvSpPr/>
          <p:nvPr/>
        </p:nvSpPr>
        <p:spPr>
          <a:xfrm>
            <a:off x="4745047" y="176728"/>
            <a:ext cx="444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r>
              <a:rPr lang="es-EC" sz="2400" b="1" kern="0" dirty="0"/>
              <a:t> 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B588C117-8320-4B4F-ABEC-4902D463AED6}"/>
              </a:ext>
            </a:extLst>
          </p:cNvPr>
          <p:cNvSpPr/>
          <p:nvPr/>
        </p:nvSpPr>
        <p:spPr>
          <a:xfrm>
            <a:off x="3107197" y="810877"/>
            <a:ext cx="2929606" cy="40011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C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Época×Ecosistema×Cebo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DE61EB9-2DA7-4905-9BC0-F14F20DEDFCB}"/>
              </a:ext>
            </a:extLst>
          </p:cNvPr>
          <p:cNvSpPr/>
          <p:nvPr/>
        </p:nvSpPr>
        <p:spPr>
          <a:xfrm>
            <a:off x="381179" y="4969905"/>
            <a:ext cx="4156923" cy="107721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abundancia absoluta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(F= 2,57; p= 0,0184).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Cultid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et al., (2012), </a:t>
            </a:r>
            <a:r>
              <a:rPr lang="es-ES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antropogenización</a:t>
            </a: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s-ES" sz="1600" dirty="0">
              <a:solidFill>
                <a:srgbClr val="00000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</a:t>
            </a:r>
            <a:r>
              <a:rPr lang="es-EC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resencia</a:t>
            </a:r>
            <a:r>
              <a:rPr lang="es-EC" sz="16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de mamíferos (Price, 2004).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0B16E420-165C-4B3D-B60E-6E8F3BEA29F9}"/>
              </a:ext>
            </a:extLst>
          </p:cNvPr>
          <p:cNvSpPr/>
          <p:nvPr/>
        </p:nvSpPr>
        <p:spPr>
          <a:xfrm>
            <a:off x="4745047" y="4983083"/>
            <a:ext cx="4329971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C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Equitatividad de Pielou 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(F= 2,55; p= 0,0192). 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TPH (</a:t>
            </a:r>
            <a:r>
              <a:rPr lang="es-EC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Cuvi</a:t>
            </a:r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&amp; Bejarano, 2015)</a:t>
            </a:r>
          </a:p>
          <a:p>
            <a:pPr algn="just"/>
            <a:endParaRPr lang="es-EC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ángulo: esquinas redondeadas 13">
            <a:extLst>
              <a:ext uri="{FF2B5EF4-FFF2-40B4-BE49-F238E27FC236}">
                <a16:creationId xmlns:a16="http://schemas.microsoft.com/office/drawing/2014/main" id="{6B740EAE-8E10-48E3-8634-AF8DC28A2685}"/>
              </a:ext>
            </a:extLst>
          </p:cNvPr>
          <p:cNvSpPr/>
          <p:nvPr/>
        </p:nvSpPr>
        <p:spPr>
          <a:xfrm>
            <a:off x="6385235" y="3727618"/>
            <a:ext cx="1049594" cy="2151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Rectángulo: esquinas redondeadas 14">
            <a:extLst>
              <a:ext uri="{FF2B5EF4-FFF2-40B4-BE49-F238E27FC236}">
                <a16:creationId xmlns:a16="http://schemas.microsoft.com/office/drawing/2014/main" id="{935A2ACF-0B1B-45AA-9143-B499A975C555}"/>
              </a:ext>
            </a:extLst>
          </p:cNvPr>
          <p:cNvSpPr/>
          <p:nvPr/>
        </p:nvSpPr>
        <p:spPr>
          <a:xfrm>
            <a:off x="6424699" y="2112675"/>
            <a:ext cx="1049594" cy="890017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6" name="Rectángulo: esquinas redondeadas 15">
            <a:extLst>
              <a:ext uri="{FF2B5EF4-FFF2-40B4-BE49-F238E27FC236}">
                <a16:creationId xmlns:a16="http://schemas.microsoft.com/office/drawing/2014/main" id="{CDE071DD-2891-478F-A32A-F7154FBE322B}"/>
              </a:ext>
            </a:extLst>
          </p:cNvPr>
          <p:cNvSpPr/>
          <p:nvPr/>
        </p:nvSpPr>
        <p:spPr>
          <a:xfrm>
            <a:off x="4296244" y="3771635"/>
            <a:ext cx="1037152" cy="1855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7" name="Rectángulo: esquinas redondeadas 16">
            <a:extLst>
              <a:ext uri="{FF2B5EF4-FFF2-40B4-BE49-F238E27FC236}">
                <a16:creationId xmlns:a16="http://schemas.microsoft.com/office/drawing/2014/main" id="{21DC8F1C-8CA6-4487-8983-D37B86A082A4}"/>
              </a:ext>
            </a:extLst>
          </p:cNvPr>
          <p:cNvSpPr/>
          <p:nvPr/>
        </p:nvSpPr>
        <p:spPr>
          <a:xfrm>
            <a:off x="4296244" y="2112674"/>
            <a:ext cx="1049595" cy="1855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8A3FA287-7FA2-43C6-B477-AD841D1FB14A}"/>
              </a:ext>
            </a:extLst>
          </p:cNvPr>
          <p:cNvCxnSpPr>
            <a:cxnSpLocks/>
          </p:cNvCxnSpPr>
          <p:nvPr/>
        </p:nvCxnSpPr>
        <p:spPr>
          <a:xfrm flipV="1">
            <a:off x="7585337" y="2145957"/>
            <a:ext cx="0" cy="85673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3" name="Conector recto de flecha 12">
            <a:extLst>
              <a:ext uri="{FF2B5EF4-FFF2-40B4-BE49-F238E27FC236}">
                <a16:creationId xmlns:a16="http://schemas.microsoft.com/office/drawing/2014/main" id="{EECF57FD-DFED-4DDC-B9C7-E9579AA3D994}"/>
              </a:ext>
            </a:extLst>
          </p:cNvPr>
          <p:cNvCxnSpPr>
            <a:cxnSpLocks/>
          </p:cNvCxnSpPr>
          <p:nvPr/>
        </p:nvCxnSpPr>
        <p:spPr>
          <a:xfrm flipV="1">
            <a:off x="5458936" y="2083042"/>
            <a:ext cx="1" cy="2151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CD07B014-E80A-427A-B1E6-7FD52D5371FB}"/>
              </a:ext>
            </a:extLst>
          </p:cNvPr>
          <p:cNvCxnSpPr>
            <a:cxnSpLocks/>
          </p:cNvCxnSpPr>
          <p:nvPr/>
        </p:nvCxnSpPr>
        <p:spPr>
          <a:xfrm>
            <a:off x="7585337" y="3698852"/>
            <a:ext cx="1" cy="2439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9" name="Conector recto de flecha 18">
            <a:extLst>
              <a:ext uri="{FF2B5EF4-FFF2-40B4-BE49-F238E27FC236}">
                <a16:creationId xmlns:a16="http://schemas.microsoft.com/office/drawing/2014/main" id="{CB93E00D-2149-4DB9-AA77-A77A1F46D07D}"/>
              </a:ext>
            </a:extLst>
          </p:cNvPr>
          <p:cNvCxnSpPr>
            <a:cxnSpLocks/>
          </p:cNvCxnSpPr>
          <p:nvPr/>
        </p:nvCxnSpPr>
        <p:spPr>
          <a:xfrm>
            <a:off x="5451349" y="3713236"/>
            <a:ext cx="1" cy="2439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9113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0793C058-EA99-49E9-8305-6082F05D9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504" y="2323576"/>
            <a:ext cx="2809875" cy="16287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EC0D053-4D24-4FB6-9087-0E4FE64C1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232" y="601028"/>
            <a:ext cx="3482046" cy="1854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698827D9-4771-446D-A199-E27FB704A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683" y="201115"/>
            <a:ext cx="7742582" cy="457200"/>
          </a:xfrm>
        </p:spPr>
        <p:txBody>
          <a:bodyPr/>
          <a:lstStyle/>
          <a:p>
            <a:r>
              <a:rPr lang="es-EC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6F7A1BA-C586-4736-830C-39BC530A4FAC}"/>
              </a:ext>
            </a:extLst>
          </p:cNvPr>
          <p:cNvSpPr txBox="1"/>
          <p:nvPr/>
        </p:nvSpPr>
        <p:spPr>
          <a:xfrm>
            <a:off x="2948504" y="3936079"/>
            <a:ext cx="31783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Agrícola- Sensible- Industrial</a:t>
            </a:r>
          </a:p>
        </p:txBody>
      </p:sp>
      <p:sp>
        <p:nvSpPr>
          <p:cNvPr id="3" name="Flecha: a la derecha 2">
            <a:extLst>
              <a:ext uri="{FF2B5EF4-FFF2-40B4-BE49-F238E27FC236}">
                <a16:creationId xmlns:a16="http://schemas.microsoft.com/office/drawing/2014/main" id="{984E691E-31C5-49D9-9D1F-2C8B1BC3CBCA}"/>
              </a:ext>
            </a:extLst>
          </p:cNvPr>
          <p:cNvSpPr/>
          <p:nvPr/>
        </p:nvSpPr>
        <p:spPr>
          <a:xfrm>
            <a:off x="6060801" y="3909940"/>
            <a:ext cx="859139" cy="50150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3AE6709-6693-4FC5-A085-C1CFF7E91D09}"/>
              </a:ext>
            </a:extLst>
          </p:cNvPr>
          <p:cNvSpPr txBox="1"/>
          <p:nvPr/>
        </p:nvSpPr>
        <p:spPr>
          <a:xfrm>
            <a:off x="7222362" y="3434430"/>
            <a:ext cx="961977" cy="1477328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TPH</a:t>
            </a:r>
          </a:p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</a:t>
            </a:r>
          </a:p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Pb </a:t>
            </a:r>
          </a:p>
          <a:p>
            <a:pPr algn="ctr"/>
            <a:r>
              <a:rPr lang="es-EC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B8BE47F-594B-4FE9-8604-D2DFEE5EAF44}"/>
              </a:ext>
            </a:extLst>
          </p:cNvPr>
          <p:cNvSpPr/>
          <p:nvPr/>
        </p:nvSpPr>
        <p:spPr>
          <a:xfrm>
            <a:off x="4952974" y="2666500"/>
            <a:ext cx="37669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C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Tabarelli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et al., 2010; PRAS 2015)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AAD5C9E-56AD-4798-830D-9B9FF3310507}"/>
              </a:ext>
            </a:extLst>
          </p:cNvPr>
          <p:cNvSpPr txBox="1"/>
          <p:nvPr/>
        </p:nvSpPr>
        <p:spPr>
          <a:xfrm>
            <a:off x="813012" y="3976028"/>
            <a:ext cx="1344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RAOHE</a:t>
            </a:r>
          </a:p>
        </p:txBody>
      </p:sp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6D25F05B-68E7-4363-8FE6-152BEB999848}"/>
              </a:ext>
            </a:extLst>
          </p:cNvPr>
          <p:cNvSpPr/>
          <p:nvPr/>
        </p:nvSpPr>
        <p:spPr>
          <a:xfrm>
            <a:off x="2030836" y="3922341"/>
            <a:ext cx="859139" cy="501507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6" name="Picture 2" descr="Resultado de imagen para región oriental del ecuador">
            <a:extLst>
              <a:ext uri="{FF2B5EF4-FFF2-40B4-BE49-F238E27FC236}">
                <a16:creationId xmlns:a16="http://schemas.microsoft.com/office/drawing/2014/main" id="{DBEBEB50-258E-4E4F-AE54-AE2A6A666B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717" y="606769"/>
            <a:ext cx="1957548" cy="1957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D262E2D3-D68A-443F-8866-86BA6C77B58C}"/>
              </a:ext>
            </a:extLst>
          </p:cNvPr>
          <p:cNvSpPr/>
          <p:nvPr/>
        </p:nvSpPr>
        <p:spPr>
          <a:xfrm>
            <a:off x="3766644" y="1366986"/>
            <a:ext cx="590843" cy="295421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70973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11" grpId="0" animBg="1"/>
      <p:bldP spid="14" grpId="0"/>
      <p:bldP spid="15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29DE385D-E915-4296-A835-D5AF02DA9A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786" y="1271694"/>
            <a:ext cx="7202107" cy="2354151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03E6DBC4-BF18-46B4-AECC-B9DAA060501E}"/>
              </a:ext>
            </a:extLst>
          </p:cNvPr>
          <p:cNvSpPr/>
          <p:nvPr/>
        </p:nvSpPr>
        <p:spPr>
          <a:xfrm>
            <a:off x="4745047" y="176728"/>
            <a:ext cx="444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r>
              <a:rPr lang="es-EC" sz="2400" b="1" kern="0" dirty="0"/>
              <a:t> </a:t>
            </a:r>
          </a:p>
        </p:txBody>
      </p:sp>
      <p:sp>
        <p:nvSpPr>
          <p:cNvPr id="4" name="Rectángulo: esquinas redondeadas 3">
            <a:extLst>
              <a:ext uri="{FF2B5EF4-FFF2-40B4-BE49-F238E27FC236}">
                <a16:creationId xmlns:a16="http://schemas.microsoft.com/office/drawing/2014/main" id="{4D8BE41C-B725-4469-A745-85266772317A}"/>
              </a:ext>
            </a:extLst>
          </p:cNvPr>
          <p:cNvSpPr/>
          <p:nvPr/>
        </p:nvSpPr>
        <p:spPr>
          <a:xfrm>
            <a:off x="4014778" y="2478149"/>
            <a:ext cx="1071562" cy="2151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2691B09E-5ED6-48A6-A062-AE23D275FFC8}"/>
              </a:ext>
            </a:extLst>
          </p:cNvPr>
          <p:cNvSpPr/>
          <p:nvPr/>
        </p:nvSpPr>
        <p:spPr>
          <a:xfrm>
            <a:off x="5361788" y="2480584"/>
            <a:ext cx="1071560" cy="2414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Rectángulo: esquinas redondeadas 7">
            <a:extLst>
              <a:ext uri="{FF2B5EF4-FFF2-40B4-BE49-F238E27FC236}">
                <a16:creationId xmlns:a16="http://schemas.microsoft.com/office/drawing/2014/main" id="{F1105C52-A587-4E05-BE56-A2DC7E579EE8}"/>
              </a:ext>
            </a:extLst>
          </p:cNvPr>
          <p:cNvSpPr/>
          <p:nvPr/>
        </p:nvSpPr>
        <p:spPr>
          <a:xfrm>
            <a:off x="6818590" y="2480584"/>
            <a:ext cx="1036926" cy="2151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Rectángulo: esquinas redondeadas 8">
            <a:extLst>
              <a:ext uri="{FF2B5EF4-FFF2-40B4-BE49-F238E27FC236}">
                <a16:creationId xmlns:a16="http://schemas.microsoft.com/office/drawing/2014/main" id="{3CB994C7-A506-446C-8942-AE755A61FC95}"/>
              </a:ext>
            </a:extLst>
          </p:cNvPr>
          <p:cNvSpPr/>
          <p:nvPr/>
        </p:nvSpPr>
        <p:spPr>
          <a:xfrm>
            <a:off x="4017796" y="2734264"/>
            <a:ext cx="1071561" cy="2151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Rectángulo: esquinas redondeadas 9">
            <a:extLst>
              <a:ext uri="{FF2B5EF4-FFF2-40B4-BE49-F238E27FC236}">
                <a16:creationId xmlns:a16="http://schemas.microsoft.com/office/drawing/2014/main" id="{3FCD142C-EF33-4CB8-9EEB-ED0CFACC066A}"/>
              </a:ext>
            </a:extLst>
          </p:cNvPr>
          <p:cNvSpPr/>
          <p:nvPr/>
        </p:nvSpPr>
        <p:spPr>
          <a:xfrm>
            <a:off x="5351537" y="2764203"/>
            <a:ext cx="1091748" cy="17321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FF399222-560C-4ED7-B368-0979E8793B67}"/>
              </a:ext>
            </a:extLst>
          </p:cNvPr>
          <p:cNvSpPr/>
          <p:nvPr/>
        </p:nvSpPr>
        <p:spPr>
          <a:xfrm>
            <a:off x="6822351" y="2746325"/>
            <a:ext cx="1036919" cy="19315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 dirty="0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9836B7A-4413-4435-9715-BA1C1420A735}"/>
              </a:ext>
            </a:extLst>
          </p:cNvPr>
          <p:cNvSpPr/>
          <p:nvPr/>
        </p:nvSpPr>
        <p:spPr>
          <a:xfrm>
            <a:off x="453743" y="3692976"/>
            <a:ext cx="8423500" cy="58477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Los índices de riqueza especifica (F= 7,35; p= 0,001), diversidad de Shannon (F= 6,46, p= 0,0003) y 1-Simpson (F= 3,99, p= 0,0079),</a:t>
            </a: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3C1CE53F-A3A4-40CD-ADAA-AC5497038BDD}"/>
              </a:ext>
            </a:extLst>
          </p:cNvPr>
          <p:cNvSpPr/>
          <p:nvPr/>
        </p:nvSpPr>
        <p:spPr>
          <a:xfrm>
            <a:off x="3722062" y="793794"/>
            <a:ext cx="1699875" cy="40011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Época × Sitio</a:t>
            </a: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00BABF1B-B3C9-4250-A0A8-2B4B598EA92C}"/>
              </a:ext>
            </a:extLst>
          </p:cNvPr>
          <p:cNvSpPr/>
          <p:nvPr/>
        </p:nvSpPr>
        <p:spPr>
          <a:xfrm>
            <a:off x="5017088" y="4911053"/>
            <a:ext cx="3257133" cy="83099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Presencia de mayor cobertura vegetal aumenta los índices de diversidad de Scarabaeinae (Da Silva et al., 2013)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67983319-2D13-456D-9297-BE2C7084D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9781" y="4499892"/>
            <a:ext cx="3257133" cy="1727374"/>
          </a:xfrm>
          <a:prstGeom prst="rect">
            <a:avLst/>
          </a:prstGeom>
        </p:spPr>
      </p:pic>
      <p:sp>
        <p:nvSpPr>
          <p:cNvPr id="15" name="Flecha: a la derecha 14">
            <a:extLst>
              <a:ext uri="{FF2B5EF4-FFF2-40B4-BE49-F238E27FC236}">
                <a16:creationId xmlns:a16="http://schemas.microsoft.com/office/drawing/2014/main" id="{EB5F1B3D-3FD8-46F5-9BA5-52469C8776DF}"/>
              </a:ext>
            </a:extLst>
          </p:cNvPr>
          <p:cNvSpPr/>
          <p:nvPr/>
        </p:nvSpPr>
        <p:spPr>
          <a:xfrm>
            <a:off x="4204848" y="5063538"/>
            <a:ext cx="618133" cy="557876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5DEFF982-CBE1-45D8-8CBE-0905F2EC065A}"/>
              </a:ext>
            </a:extLst>
          </p:cNvPr>
          <p:cNvCxnSpPr>
            <a:cxnSpLocks/>
          </p:cNvCxnSpPr>
          <p:nvPr/>
        </p:nvCxnSpPr>
        <p:spPr>
          <a:xfrm>
            <a:off x="7985985" y="2711002"/>
            <a:ext cx="1" cy="2439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B63507E0-AFCD-43E3-B0A5-6942F67FD454}"/>
              </a:ext>
            </a:extLst>
          </p:cNvPr>
          <p:cNvCxnSpPr>
            <a:cxnSpLocks/>
          </p:cNvCxnSpPr>
          <p:nvPr/>
        </p:nvCxnSpPr>
        <p:spPr>
          <a:xfrm flipV="1">
            <a:off x="7985986" y="2437736"/>
            <a:ext cx="0" cy="22618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76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  <p:bldP spid="9" grpId="0" animBg="1"/>
      <p:bldP spid="10" grpId="0" animBg="1"/>
      <p:bldP spid="11" grpId="0" animBg="1"/>
      <p:bldP spid="5" grpId="0" animBg="1"/>
      <p:bldP spid="12" grpId="0" animBg="1"/>
      <p:bldP spid="13" grpId="0" animBg="1"/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C3EB09E0-5ACE-41CA-BA95-BF0F980FE0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701" y="1908141"/>
            <a:ext cx="7305675" cy="2057400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2E8AAF91-01EE-4020-A162-739D17F0014B}"/>
              </a:ext>
            </a:extLst>
          </p:cNvPr>
          <p:cNvSpPr/>
          <p:nvPr/>
        </p:nvSpPr>
        <p:spPr>
          <a:xfrm>
            <a:off x="4745047" y="176728"/>
            <a:ext cx="444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r>
              <a:rPr lang="es-EC" sz="2400" b="1" kern="0" dirty="0"/>
              <a:t> </a:t>
            </a:r>
          </a:p>
        </p:txBody>
      </p:sp>
      <p:sp>
        <p:nvSpPr>
          <p:cNvPr id="11" name="Rectángulo: esquinas redondeadas 10">
            <a:extLst>
              <a:ext uri="{FF2B5EF4-FFF2-40B4-BE49-F238E27FC236}">
                <a16:creationId xmlns:a16="http://schemas.microsoft.com/office/drawing/2014/main" id="{BA288C71-BF51-4502-B7D2-16F96330EB4B}"/>
              </a:ext>
            </a:extLst>
          </p:cNvPr>
          <p:cNvSpPr/>
          <p:nvPr/>
        </p:nvSpPr>
        <p:spPr>
          <a:xfrm>
            <a:off x="5640809" y="2959129"/>
            <a:ext cx="1053353" cy="2285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Rectángulo: esquinas redondeadas 11">
            <a:extLst>
              <a:ext uri="{FF2B5EF4-FFF2-40B4-BE49-F238E27FC236}">
                <a16:creationId xmlns:a16="http://schemas.microsoft.com/office/drawing/2014/main" id="{82A27C7F-9DD7-4740-8B08-711C49F18A25}"/>
              </a:ext>
            </a:extLst>
          </p:cNvPr>
          <p:cNvSpPr/>
          <p:nvPr/>
        </p:nvSpPr>
        <p:spPr>
          <a:xfrm>
            <a:off x="4372539" y="2959130"/>
            <a:ext cx="1053353" cy="2285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Rectángulo: esquinas redondeadas 12">
            <a:extLst>
              <a:ext uri="{FF2B5EF4-FFF2-40B4-BE49-F238E27FC236}">
                <a16:creationId xmlns:a16="http://schemas.microsoft.com/office/drawing/2014/main" id="{A2AA3FF2-351A-408C-954B-B52F03CC3E69}"/>
              </a:ext>
            </a:extLst>
          </p:cNvPr>
          <p:cNvSpPr/>
          <p:nvPr/>
        </p:nvSpPr>
        <p:spPr>
          <a:xfrm>
            <a:off x="3191436" y="2959129"/>
            <a:ext cx="1053353" cy="228599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2C86F766-76EC-4B7F-B7ED-35C0B3E054FC}"/>
              </a:ext>
            </a:extLst>
          </p:cNvPr>
          <p:cNvSpPr/>
          <p:nvPr/>
        </p:nvSpPr>
        <p:spPr>
          <a:xfrm>
            <a:off x="3792630" y="4050449"/>
            <a:ext cx="5082990" cy="92333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Adaptación a su entorno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Aprovechan limitados recursos</a:t>
            </a:r>
          </a:p>
          <a:p>
            <a:pPr algn="r"/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(Noriega et al., 2007) </a:t>
            </a:r>
            <a:endParaRPr lang="es-EC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A5A893D2-F0B4-4737-B099-48CEC9670F6E}"/>
              </a:ext>
            </a:extLst>
          </p:cNvPr>
          <p:cNvSpPr/>
          <p:nvPr/>
        </p:nvSpPr>
        <p:spPr>
          <a:xfrm>
            <a:off x="1886386" y="961457"/>
            <a:ext cx="5082988" cy="400110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EC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Efecto significativo en el factor época del año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9DA6D521-A3FF-4CA1-AFCD-F3D3474CEE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80" y="3965541"/>
            <a:ext cx="3524250" cy="2152650"/>
          </a:xfrm>
          <a:prstGeom prst="rect">
            <a:avLst/>
          </a:prstGeom>
        </p:spPr>
      </p:pic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30FE90DB-FB51-4012-BBB8-0ACDB834ED63}"/>
              </a:ext>
            </a:extLst>
          </p:cNvPr>
          <p:cNvCxnSpPr>
            <a:cxnSpLocks/>
          </p:cNvCxnSpPr>
          <p:nvPr/>
        </p:nvCxnSpPr>
        <p:spPr>
          <a:xfrm flipV="1">
            <a:off x="6877945" y="2924024"/>
            <a:ext cx="0" cy="2261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384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1015E91-6473-4371-8F5A-6E1FAAD8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337" y="1381468"/>
            <a:ext cx="5234639" cy="409506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0FCC9151-885D-4E40-B1DD-7C16C8FFCC3E}"/>
              </a:ext>
            </a:extLst>
          </p:cNvPr>
          <p:cNvSpPr/>
          <p:nvPr/>
        </p:nvSpPr>
        <p:spPr>
          <a:xfrm>
            <a:off x="4003784" y="5476531"/>
            <a:ext cx="1482525" cy="3385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s-EC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Butler, 2012</a:t>
            </a:r>
            <a:endParaRPr lang="es-EC" sz="1600" dirty="0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D75E2EF-63E8-4014-B5C9-A4EDD79EA2CD}"/>
              </a:ext>
            </a:extLst>
          </p:cNvPr>
          <p:cNvSpPr/>
          <p:nvPr/>
        </p:nvSpPr>
        <p:spPr>
          <a:xfrm>
            <a:off x="4745047" y="176728"/>
            <a:ext cx="444865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sz="2400" b="1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RESULTADOS Y DISCUSIÓN</a:t>
            </a:r>
            <a:r>
              <a:rPr lang="es-EC" sz="2400" b="1" kern="0" dirty="0"/>
              <a:t> </a:t>
            </a: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EA8A9B6C-32CF-4433-BB6D-5BF44DEB8AFF}"/>
              </a:ext>
            </a:extLst>
          </p:cNvPr>
          <p:cNvSpPr/>
          <p:nvPr/>
        </p:nvSpPr>
        <p:spPr>
          <a:xfrm>
            <a:off x="3033672" y="4733456"/>
            <a:ext cx="2361288" cy="739939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Flecha: a la derecha 8">
            <a:extLst>
              <a:ext uri="{FF2B5EF4-FFF2-40B4-BE49-F238E27FC236}">
                <a16:creationId xmlns:a16="http://schemas.microsoft.com/office/drawing/2014/main" id="{6A4CD272-C07D-4F6F-88B7-B4CC75E76F97}"/>
              </a:ext>
            </a:extLst>
          </p:cNvPr>
          <p:cNvSpPr/>
          <p:nvPr/>
        </p:nvSpPr>
        <p:spPr>
          <a:xfrm>
            <a:off x="5522976" y="3035808"/>
            <a:ext cx="914400" cy="804672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2B6C1010-184A-4A4F-BFB4-5BAE150EE2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7376" y="2533649"/>
            <a:ext cx="2543175" cy="179070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0DB5841B-84AB-4FAB-9429-B748DFA853E3}"/>
              </a:ext>
            </a:extLst>
          </p:cNvPr>
          <p:cNvSpPr txBox="1"/>
          <p:nvPr/>
        </p:nvSpPr>
        <p:spPr>
          <a:xfrm>
            <a:off x="6708624" y="4324349"/>
            <a:ext cx="2000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&gt;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Diversidad</a:t>
            </a:r>
            <a:endParaRPr lang="es-EC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6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B6EF11E-8E0F-4630-B8AD-5AD5A794C6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3064" y="174452"/>
            <a:ext cx="4114800" cy="395415"/>
          </a:xfrm>
        </p:spPr>
        <p:txBody>
          <a:bodyPr/>
          <a:lstStyle/>
          <a:p>
            <a:r>
              <a:rPr lang="es-EC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Conclusiones </a:t>
            </a:r>
            <a:br>
              <a:rPr lang="es-EC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BBA4E9-5EDA-4728-B15F-D30F2D7DE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306" y="885948"/>
            <a:ext cx="8157882" cy="4313582"/>
          </a:xfrm>
        </p:spPr>
        <p:txBody>
          <a:bodyPr/>
          <a:lstStyle/>
          <a:p>
            <a:pPr algn="just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estructura de la comunidad en los cuatro ecosistemas estudiados fue de 7 506 individuos pertenecientes a 13 géneros y 37 especies, de los cuales </a:t>
            </a:r>
            <a:r>
              <a:rPr lang="es-EC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Canthon</a:t>
            </a:r>
            <a:r>
              <a:rPr lang="es-EC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aequinoctialis</a:t>
            </a:r>
            <a:r>
              <a:rPr lang="es-EC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C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Ontherus</a:t>
            </a:r>
            <a:r>
              <a:rPr lang="es-EC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sulcatur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s-EC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Dichotomius</a:t>
            </a:r>
            <a:r>
              <a:rPr lang="es-EC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i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ohausi</a:t>
            </a:r>
            <a:r>
              <a:rPr lang="es-EC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representaron las especies con mayor frecuencia.</a:t>
            </a:r>
          </a:p>
          <a:p>
            <a:pPr marL="0" indent="0" algn="just">
              <a:buNone/>
            </a:pP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diferente época del año, tipo de ecosistema y tipo de cebo afectan a la diversidad de Scarabaeinae; siendo las trampas cebadas con estiércol e instaladas en los ecosistemas sensibles, durante la época seca, las que presentan mejor abundancia, riqueza, y diversidad. </a:t>
            </a:r>
          </a:p>
          <a:p>
            <a:pPr algn="just"/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 ecosistema agrícola y su testigo tienen mayor similitud de especies, los fragmentos boscosos presentan alta riqueza específica, misma que difiere en más del 90% con respecto de los ecosistemas sensibles y agrícolas.</a:t>
            </a:r>
          </a:p>
          <a:p>
            <a:pPr algn="just"/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s-EC" dirty="0">
                <a:solidFill>
                  <a:schemeClr val="tx1"/>
                </a:solidFill>
              </a:rPr>
              <a:t>	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435277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95336-C9BE-40FB-BE5C-6289680B7E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408"/>
          </a:xfrm>
        </p:spPr>
        <p:txBody>
          <a:bodyPr/>
          <a:lstStyle/>
          <a:p>
            <a:r>
              <a:rPr lang="es-EC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Recomendaciones </a:t>
            </a:r>
            <a:br>
              <a:rPr lang="es-EC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s-EC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078042-BCD9-427F-8B6E-39E0C14CC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929" y="1020412"/>
            <a:ext cx="8342141" cy="3199896"/>
          </a:xfrm>
        </p:spPr>
        <p:txBody>
          <a:bodyPr/>
          <a:lstStyle/>
          <a:p>
            <a:pPr marL="0" indent="0">
              <a:buNone/>
            </a:pPr>
            <a:endParaRPr lang="es-EC" dirty="0">
              <a:solidFill>
                <a:schemeClr val="tx1"/>
              </a:solidFill>
            </a:endParaRPr>
          </a:p>
          <a:p>
            <a:pPr lvl="0" algn="just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Evaluar la diversidad de escarabajos en relación con las características de la cobertura vegetal presente. </a:t>
            </a:r>
          </a:p>
          <a:p>
            <a:pPr lvl="0" algn="just"/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Realizar un análisis de la influencia de la temperatura en la diversidad de escarabeinos, para poder comparar los efectos de diferentes parámetros climáticos.</a:t>
            </a:r>
          </a:p>
          <a:p>
            <a:pPr marL="0" indent="0" algn="just">
              <a:buNone/>
            </a:pPr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Eliminar el uso del cebo de fruta, ya que presentó una respuesta muy baja en relación con las trampas cebadas con carroña y estiércol.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6979933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BCFF24F7-0FB5-4786-9115-DCCE9A728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58408"/>
          </a:xfrm>
        </p:spPr>
        <p:txBody>
          <a:bodyPr/>
          <a:lstStyle/>
          <a:p>
            <a:r>
              <a:rPr lang="es-EC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Agradecimientos</a:t>
            </a:r>
            <a:endParaRPr lang="es-EC" i="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www.biometriaecuador2017.com/wp-content/uploads/2017/03/espe-logo.png">
            <a:extLst>
              <a:ext uri="{FF2B5EF4-FFF2-40B4-BE49-F238E27FC236}">
                <a16:creationId xmlns:a16="http://schemas.microsoft.com/office/drawing/2014/main" id="{2DEF95B4-33F5-4267-8712-0D41112B71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6792" y="1345661"/>
            <a:ext cx="3514725" cy="130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Resultado de imagen de PETROAMAZONAS">
            <a:extLst>
              <a:ext uri="{FF2B5EF4-FFF2-40B4-BE49-F238E27FC236}">
                <a16:creationId xmlns:a16="http://schemas.microsoft.com/office/drawing/2014/main" id="{94397177-84C5-480B-A9FA-8E85059A39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164790" y="1202197"/>
            <a:ext cx="3168352" cy="144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4CFD6C91-81F8-40B2-A789-CBC135AE4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4790" y="3383277"/>
            <a:ext cx="3168352" cy="164827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CE067A7-DCF9-476C-A9FD-BA42965215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980" y="3610214"/>
            <a:ext cx="2776348" cy="1421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231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150FEF7-7217-4DCE-A203-3B44586A4A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504" y="2323576"/>
            <a:ext cx="2809875" cy="1628775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17D3744-C67C-4C41-81A5-6D9207308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232" y="601028"/>
            <a:ext cx="3482046" cy="1854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1B574C19-A59A-4657-AB7D-5E6518303907}"/>
              </a:ext>
            </a:extLst>
          </p:cNvPr>
          <p:cNvSpPr/>
          <p:nvPr/>
        </p:nvSpPr>
        <p:spPr>
          <a:xfrm>
            <a:off x="1559703" y="5868696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(MAE, 2017)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0B3AAFC-AAA6-44C1-B609-BB686EF253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18" y="3612936"/>
            <a:ext cx="2585305" cy="2255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E15EBC40-0BD3-4B19-B1D1-0A1661465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683" y="201115"/>
            <a:ext cx="7742582" cy="457200"/>
          </a:xfrm>
        </p:spPr>
        <p:txBody>
          <a:bodyPr/>
          <a:lstStyle/>
          <a:p>
            <a:r>
              <a:rPr lang="es-EC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6B5FEB4E-98FA-4C9A-923C-A25AAB2637FA}"/>
              </a:ext>
            </a:extLst>
          </p:cNvPr>
          <p:cNvSpPr/>
          <p:nvPr/>
        </p:nvSpPr>
        <p:spPr>
          <a:xfrm>
            <a:off x="4952974" y="2666500"/>
            <a:ext cx="37669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Tabarelli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2010; PRAS 2015)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Resultado de imagen para región oriental del ecuador">
            <a:extLst>
              <a:ext uri="{FF2B5EF4-FFF2-40B4-BE49-F238E27FC236}">
                <a16:creationId xmlns:a16="http://schemas.microsoft.com/office/drawing/2014/main" id="{9F4FCF6E-C3C3-4730-BFFC-42D3795D7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717" y="606769"/>
            <a:ext cx="1957548" cy="1957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Flecha: a la derecha 10">
            <a:extLst>
              <a:ext uri="{FF2B5EF4-FFF2-40B4-BE49-F238E27FC236}">
                <a16:creationId xmlns:a16="http://schemas.microsoft.com/office/drawing/2014/main" id="{300294D4-9C7B-410B-B4A2-83AEA9B2ACA9}"/>
              </a:ext>
            </a:extLst>
          </p:cNvPr>
          <p:cNvSpPr/>
          <p:nvPr/>
        </p:nvSpPr>
        <p:spPr>
          <a:xfrm>
            <a:off x="3766644" y="1366986"/>
            <a:ext cx="590843" cy="295421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" name="Cerrar llave 1">
            <a:extLst>
              <a:ext uri="{FF2B5EF4-FFF2-40B4-BE49-F238E27FC236}">
                <a16:creationId xmlns:a16="http://schemas.microsoft.com/office/drawing/2014/main" id="{E7AA736E-3637-44AB-801E-13BDC47DE7B0}"/>
              </a:ext>
            </a:extLst>
          </p:cNvPr>
          <p:cNvSpPr/>
          <p:nvPr/>
        </p:nvSpPr>
        <p:spPr>
          <a:xfrm>
            <a:off x="3642010" y="3940788"/>
            <a:ext cx="256716" cy="15129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3D84418-8C90-4A41-8F05-F3F04FC12F1F}"/>
              </a:ext>
            </a:extLst>
          </p:cNvPr>
          <p:cNvSpPr txBox="1"/>
          <p:nvPr/>
        </p:nvSpPr>
        <p:spPr>
          <a:xfrm>
            <a:off x="3825214" y="4041278"/>
            <a:ext cx="2255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Cambio de entorno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7A166B7E-2445-4483-9A3C-AD335A315C49}"/>
              </a:ext>
            </a:extLst>
          </p:cNvPr>
          <p:cNvSpPr txBox="1"/>
          <p:nvPr/>
        </p:nvSpPr>
        <p:spPr>
          <a:xfrm>
            <a:off x="3845585" y="4875753"/>
            <a:ext cx="23590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s-EC" dirty="0"/>
              <a:t>Más utilizados en estudios ambientales</a:t>
            </a:r>
          </a:p>
        </p:txBody>
      </p:sp>
    </p:spTree>
    <p:extLst>
      <p:ext uri="{BB962C8B-B14F-4D97-AF65-F5344CB8AC3E}">
        <p14:creationId xmlns:p14="http://schemas.microsoft.com/office/powerpoint/2010/main" val="2843860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uadroTexto 15">
            <a:extLst>
              <a:ext uri="{FF2B5EF4-FFF2-40B4-BE49-F238E27FC236}">
                <a16:creationId xmlns:a16="http://schemas.microsoft.com/office/drawing/2014/main" id="{120DD409-0A71-4685-A962-5A3C7ED49F7A}"/>
              </a:ext>
            </a:extLst>
          </p:cNvPr>
          <p:cNvSpPr txBox="1"/>
          <p:nvPr/>
        </p:nvSpPr>
        <p:spPr>
          <a:xfrm>
            <a:off x="0" y="5990910"/>
            <a:ext cx="9144000" cy="89497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s-EC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C239157-B9BA-4C9C-8E39-9355BC3A5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8504" y="2323576"/>
            <a:ext cx="2809875" cy="162877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8F71876-5C6E-42D5-8432-715623405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8232" y="601028"/>
            <a:ext cx="3482046" cy="18544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3C84361-038B-4AE7-8C19-1AAEE2D79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2106" y="3567221"/>
            <a:ext cx="2809876" cy="2203826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1D4E3EC6-C9B4-482B-AB08-AB035D28906A}"/>
              </a:ext>
            </a:extLst>
          </p:cNvPr>
          <p:cNvSpPr/>
          <p:nvPr/>
        </p:nvSpPr>
        <p:spPr>
          <a:xfrm>
            <a:off x="6180171" y="5822981"/>
            <a:ext cx="216597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lvl="0"/>
            <a:r>
              <a:rPr lang="es-EC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(Escobar et al., 2008)</a:t>
            </a:r>
            <a:endParaRPr lang="es-EC" dirty="0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BE300768-216F-4303-AC68-9F59FBA98F73}"/>
              </a:ext>
            </a:extLst>
          </p:cNvPr>
          <p:cNvSpPr/>
          <p:nvPr/>
        </p:nvSpPr>
        <p:spPr>
          <a:xfrm>
            <a:off x="1559703" y="5868696"/>
            <a:ext cx="15440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(MAE, 2017)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78260C1-EBF1-40AC-9445-639B8D2A795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018" y="3612936"/>
            <a:ext cx="2585305" cy="2255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Título 1">
            <a:extLst>
              <a:ext uri="{FF2B5EF4-FFF2-40B4-BE49-F238E27FC236}">
                <a16:creationId xmlns:a16="http://schemas.microsoft.com/office/drawing/2014/main" id="{2C805269-27C7-4D91-B739-2ACC33427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683" y="201115"/>
            <a:ext cx="7742582" cy="457200"/>
          </a:xfrm>
        </p:spPr>
        <p:txBody>
          <a:bodyPr/>
          <a:lstStyle/>
          <a:p>
            <a:r>
              <a:rPr lang="es-EC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INTRODUCCIÓN</a:t>
            </a:r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id="{04C95936-620B-431D-A5A1-87629A943C57}"/>
              </a:ext>
            </a:extLst>
          </p:cNvPr>
          <p:cNvSpPr/>
          <p:nvPr/>
        </p:nvSpPr>
        <p:spPr>
          <a:xfrm>
            <a:off x="4952974" y="2666500"/>
            <a:ext cx="37669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es-EC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Tabarelli</a:t>
            </a:r>
            <a:r>
              <a:rPr lang="es-EC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et al., 2010; PRAS 2015)</a:t>
            </a:r>
            <a:endParaRPr lang="es-EC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2" descr="Resultado de imagen para región oriental del ecuador">
            <a:extLst>
              <a:ext uri="{FF2B5EF4-FFF2-40B4-BE49-F238E27FC236}">
                <a16:creationId xmlns:a16="http://schemas.microsoft.com/office/drawing/2014/main" id="{83396AD4-9278-4CE2-91B4-23AF5576EA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717" y="606769"/>
            <a:ext cx="1957548" cy="19575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Flecha: a la derecha 16">
            <a:extLst>
              <a:ext uri="{FF2B5EF4-FFF2-40B4-BE49-F238E27FC236}">
                <a16:creationId xmlns:a16="http://schemas.microsoft.com/office/drawing/2014/main" id="{415BAC1F-9B23-449D-B852-E8CEBEACEED9}"/>
              </a:ext>
            </a:extLst>
          </p:cNvPr>
          <p:cNvSpPr/>
          <p:nvPr/>
        </p:nvSpPr>
        <p:spPr>
          <a:xfrm>
            <a:off x="3766644" y="1366986"/>
            <a:ext cx="590843" cy="295421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35969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2D3727-2848-486A-919C-424257B18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1683" y="201115"/>
            <a:ext cx="7742582" cy="457200"/>
          </a:xfrm>
        </p:spPr>
        <p:txBody>
          <a:bodyPr/>
          <a:lstStyle/>
          <a:p>
            <a:r>
              <a:rPr lang="es-EC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OBJETIVOS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9405F3E-3581-40FC-BB99-BCA3F6672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2880" y="426848"/>
            <a:ext cx="8778240" cy="3716737"/>
          </a:xfrm>
        </p:spPr>
        <p:txBody>
          <a:bodyPr/>
          <a:lstStyle/>
          <a:p>
            <a:pPr marL="0" indent="0" algn="just">
              <a:lnSpc>
                <a:spcPct val="200000"/>
              </a:lnSpc>
              <a:buNone/>
            </a:pPr>
            <a:r>
              <a:rPr lang="es-EC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General</a:t>
            </a:r>
          </a:p>
          <a:p>
            <a:pPr algn="just">
              <a:lnSpc>
                <a:spcPct val="200000"/>
              </a:lnSpc>
            </a:pP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Evaluar la diversidad de ensambles de Scarabaeinae en ecosistemas afectados por las actividades de extracción de petróleo en dos épocas del año.</a:t>
            </a:r>
            <a:endParaRPr lang="es-EC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es-EC" sz="21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Específicos</a:t>
            </a:r>
          </a:p>
          <a:p>
            <a:pPr lvl="0" algn="just">
              <a:lnSpc>
                <a:spcPct val="200000"/>
              </a:lnSpc>
            </a:pP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Generar la línea base de las especies de la subfamilia Scarabaeinae, en ecosistemas remediados por efectos de las actividades de extracción petrolera.</a:t>
            </a:r>
          </a:p>
          <a:p>
            <a:pPr lvl="0" algn="just">
              <a:lnSpc>
                <a:spcPct val="200000"/>
              </a:lnSpc>
            </a:pP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Detectar el efecto de la dinámica de la época del año en la diversidad de Scarabaeinae.</a:t>
            </a:r>
          </a:p>
          <a:p>
            <a:pPr algn="just">
              <a:lnSpc>
                <a:spcPct val="200000"/>
              </a:lnSpc>
            </a:pP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Identificar el ecosistema remediado que mejor favorece a las características de diversidad de los ensambles de Scarabaeinae</a:t>
            </a:r>
            <a:r>
              <a:rPr lang="es-EC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258793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EC5BCA-D914-46A8-A897-944FF5865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15183"/>
            <a:ext cx="8229600" cy="548877"/>
          </a:xfrm>
        </p:spPr>
        <p:txBody>
          <a:bodyPr/>
          <a:lstStyle/>
          <a:p>
            <a:r>
              <a:rPr lang="es-EC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HIPÓTESIS</a:t>
            </a:r>
            <a:br>
              <a:rPr lang="es-EC" i="0" dirty="0">
                <a:solidFill>
                  <a:schemeClr val="tx1"/>
                </a:solidFill>
              </a:rPr>
            </a:br>
            <a:endParaRPr lang="es-EC" i="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A8F7CBC-C968-4C6A-85B2-704050897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687" y="1590262"/>
            <a:ext cx="8229600" cy="1838738"/>
          </a:xfrm>
        </p:spPr>
        <p:txBody>
          <a:bodyPr/>
          <a:lstStyle/>
          <a:p>
            <a:endParaRPr lang="es-EC" sz="21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200000"/>
              </a:lnSpc>
              <a:buNone/>
            </a:pPr>
            <a:r>
              <a:rPr lang="es-EC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composición y diversidad de especies de la subfamilia Scarabaeinae no cambian con la época del año en áreas rehabilitadas de antiguas fuentes de contaminación petrolera.</a:t>
            </a:r>
          </a:p>
          <a:p>
            <a:endParaRPr lang="es-EC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C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09945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0E1778A9-FFEC-4ECB-82ED-E5F1BEFC7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764" y="854168"/>
            <a:ext cx="7357642" cy="4936574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6D2A766C-1AD1-4980-A9FE-9A051677B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4856"/>
            <a:ext cx="8229600" cy="428625"/>
          </a:xfrm>
        </p:spPr>
        <p:txBody>
          <a:bodyPr/>
          <a:lstStyle/>
          <a:p>
            <a:r>
              <a:rPr lang="es-EC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r>
              <a:rPr lang="es-EC" i="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2018F12-5789-4787-92CE-636DADAC27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764" y="3346400"/>
            <a:ext cx="2392644" cy="248483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B867C9F-D860-45C3-BC0A-129C75C81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3763" y="3906964"/>
            <a:ext cx="1620982" cy="1363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83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B16A42BA-A9B5-49F9-B7DF-DCF13C9164C5}"/>
              </a:ext>
            </a:extLst>
          </p:cNvPr>
          <p:cNvSpPr/>
          <p:nvPr/>
        </p:nvSpPr>
        <p:spPr>
          <a:xfrm>
            <a:off x="0" y="5900188"/>
            <a:ext cx="9144000" cy="8251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8A04D20-A72E-49C0-A5E1-24AB06A76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94856"/>
            <a:ext cx="8229600" cy="428625"/>
          </a:xfrm>
        </p:spPr>
        <p:txBody>
          <a:bodyPr/>
          <a:lstStyle/>
          <a:p>
            <a:r>
              <a:rPr lang="es-EC" i="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METODOLOGÍA</a:t>
            </a:r>
            <a:r>
              <a:rPr lang="es-EC" i="0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4098" name="Picture 2" descr="Resultado de imagen para palma africana">
            <a:extLst>
              <a:ext uri="{FF2B5EF4-FFF2-40B4-BE49-F238E27FC236}">
                <a16:creationId xmlns:a16="http://schemas.microsoft.com/office/drawing/2014/main" id="{989CBF56-7E69-4350-9852-FE48ABDA9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3576" y="3723663"/>
            <a:ext cx="3948106" cy="21225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Rectángulo 24">
            <a:extLst>
              <a:ext uri="{FF2B5EF4-FFF2-40B4-BE49-F238E27FC236}">
                <a16:creationId xmlns:a16="http://schemas.microsoft.com/office/drawing/2014/main" id="{2A149979-842F-4C0C-9E2F-36F88D39C8BD}"/>
              </a:ext>
            </a:extLst>
          </p:cNvPr>
          <p:cNvSpPr/>
          <p:nvPr/>
        </p:nvSpPr>
        <p:spPr>
          <a:xfrm>
            <a:off x="1096998" y="6188052"/>
            <a:ext cx="239706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Ecosistema Agrícola</a:t>
            </a:r>
          </a:p>
        </p:txBody>
      </p:sp>
      <p:pic>
        <p:nvPicPr>
          <p:cNvPr id="26" name="Imagen 25">
            <a:extLst>
              <a:ext uri="{FF2B5EF4-FFF2-40B4-BE49-F238E27FC236}">
                <a16:creationId xmlns:a16="http://schemas.microsoft.com/office/drawing/2014/main" id="{71062D0C-96E7-42B1-AF76-C90A99D81B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5388" y="746988"/>
            <a:ext cx="4191824" cy="21916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7" name="Rectángulo 26">
            <a:extLst>
              <a:ext uri="{FF2B5EF4-FFF2-40B4-BE49-F238E27FC236}">
                <a16:creationId xmlns:a16="http://schemas.microsoft.com/office/drawing/2014/main" id="{7D50CBD2-4EFF-4DA5-8CDC-6C8528DF96AC}"/>
              </a:ext>
            </a:extLst>
          </p:cNvPr>
          <p:cNvSpPr/>
          <p:nvPr/>
        </p:nvSpPr>
        <p:spPr>
          <a:xfrm>
            <a:off x="170639" y="3228945"/>
            <a:ext cx="4249786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Ecosistema Sensible Shushufindi 076</a:t>
            </a:r>
          </a:p>
        </p:txBody>
      </p:sp>
      <p:pic>
        <p:nvPicPr>
          <p:cNvPr id="28" name="Imagen 27">
            <a:extLst>
              <a:ext uri="{FF2B5EF4-FFF2-40B4-BE49-F238E27FC236}">
                <a16:creationId xmlns:a16="http://schemas.microsoft.com/office/drawing/2014/main" id="{9EDB3E50-FBFF-4F1A-A7F1-AB1F136932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62" y="763214"/>
            <a:ext cx="3944161" cy="2203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9" name="Rectángulo 28">
            <a:extLst>
              <a:ext uri="{FF2B5EF4-FFF2-40B4-BE49-F238E27FC236}">
                <a16:creationId xmlns:a16="http://schemas.microsoft.com/office/drawing/2014/main" id="{0EF17963-588F-4738-BB3A-B441F462434C}"/>
              </a:ext>
            </a:extLst>
          </p:cNvPr>
          <p:cNvSpPr/>
          <p:nvPr/>
        </p:nvSpPr>
        <p:spPr>
          <a:xfrm>
            <a:off x="4723576" y="3228945"/>
            <a:ext cx="4420424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Ecosistema Testigo Sensible 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F91FD47F-E876-4BCD-A845-4EED05C898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562" y="3767326"/>
            <a:ext cx="3948106" cy="21754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1" name="Rectángulo 30">
            <a:extLst>
              <a:ext uri="{FF2B5EF4-FFF2-40B4-BE49-F238E27FC236}">
                <a16:creationId xmlns:a16="http://schemas.microsoft.com/office/drawing/2014/main" id="{823437A1-A02C-4E66-9592-7C6B8A5BDD11}"/>
              </a:ext>
            </a:extLst>
          </p:cNvPr>
          <p:cNvSpPr/>
          <p:nvPr/>
        </p:nvSpPr>
        <p:spPr>
          <a:xfrm>
            <a:off x="5082763" y="6188052"/>
            <a:ext cx="32297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C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Ecosistema Testigo Agrícola</a:t>
            </a:r>
          </a:p>
        </p:txBody>
      </p:sp>
    </p:spTree>
    <p:extLst>
      <p:ext uri="{BB962C8B-B14F-4D97-AF65-F5344CB8AC3E}">
        <p14:creationId xmlns:p14="http://schemas.microsoft.com/office/powerpoint/2010/main" val="1853577826"/>
      </p:ext>
    </p:extLst>
  </p:cSld>
  <p:clrMapOvr>
    <a:masterClrMapping/>
  </p:clrMapOvr>
</p:sld>
</file>

<file path=ppt/theme/theme1.xml><?xml version="1.0" encoding="utf-8"?>
<a:theme xmlns:a="http://schemas.openxmlformats.org/drawingml/2006/main" name="Tema1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ema1" id="{425FB230-605D-440A-BE7B-DE78A0C0E8E4}" vid="{E7065FF4-D701-47B5-8108-A35CEBA9104F}"/>
    </a:ext>
  </a:extLst>
</a:theme>
</file>

<file path=ppt/theme/theme2.xml><?xml version="1.0" encoding="utf-8"?>
<a:theme xmlns:a="http://schemas.openxmlformats.org/drawingml/2006/main" name="1_Tema de Office">
  <a:themeElements>
    <a:clrScheme name="Tema de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e Office">
      <a:majorFont>
        <a:latin typeface="Arial Black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8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ema de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e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e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Tema1</Template>
  <TotalTime>17688</TotalTime>
  <Words>1331</Words>
  <Application>Microsoft Office PowerPoint</Application>
  <PresentationFormat>Presentación en pantalla (4:3)</PresentationFormat>
  <Paragraphs>279</Paragraphs>
  <Slides>35</Slides>
  <Notes>35</Notes>
  <HiddenSlides>0</HiddenSlides>
  <MMClips>0</MMClips>
  <ScaleCrop>false</ScaleCrop>
  <HeadingPairs>
    <vt:vector size="8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4" baseType="lpstr">
      <vt:lpstr>Arial</vt:lpstr>
      <vt:lpstr>Arial Black</vt:lpstr>
      <vt:lpstr>Calibri</vt:lpstr>
      <vt:lpstr>Cambria Math</vt:lpstr>
      <vt:lpstr>Times New Roman</vt:lpstr>
      <vt:lpstr>Wingdings</vt:lpstr>
      <vt:lpstr>Tema1</vt:lpstr>
      <vt:lpstr>1_Tema de Office</vt:lpstr>
      <vt:lpstr>CorelDRAW</vt:lpstr>
      <vt:lpstr>Presentación de PowerPoint</vt:lpstr>
      <vt:lpstr>CONTENIDO</vt:lpstr>
      <vt:lpstr>INTRODUCCIÓN</vt:lpstr>
      <vt:lpstr>INTRODUCCIÓN</vt:lpstr>
      <vt:lpstr>INTRODUCCIÓN</vt:lpstr>
      <vt:lpstr>OBJETIVOS</vt:lpstr>
      <vt:lpstr>HIPÓTESIS </vt:lpstr>
      <vt:lpstr>METODOLOGÍA </vt:lpstr>
      <vt:lpstr>METODOLOGÍA </vt:lpstr>
      <vt:lpstr>Presentación de PowerPoint</vt:lpstr>
      <vt:lpstr>Trampas Pitfall </vt:lpstr>
      <vt:lpstr>METODOLOGÍA </vt:lpstr>
      <vt:lpstr>METODOLOGÍA </vt:lpstr>
      <vt:lpstr>Definición de la época del año</vt:lpstr>
      <vt:lpstr>METODOLOGÍA </vt:lpstr>
      <vt:lpstr>METODOLOGÍA </vt:lpstr>
      <vt:lpstr>Presentación de PowerPoint</vt:lpstr>
      <vt:lpstr>METODOLOGÍA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Conclusiones  </vt:lpstr>
      <vt:lpstr>Recomendaciones  </vt:lpstr>
      <vt:lpstr>Agradecimientos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314</cp:revision>
  <cp:lastPrinted>2019-12-04T12:50:32Z</cp:lastPrinted>
  <dcterms:created xsi:type="dcterms:W3CDTF">2019-09-12T16:20:10Z</dcterms:created>
  <dcterms:modified xsi:type="dcterms:W3CDTF">2019-12-17T15:56:43Z</dcterms:modified>
</cp:coreProperties>
</file>