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 id="2147484080" r:id="rId2"/>
  </p:sldMasterIdLst>
  <p:notesMasterIdLst>
    <p:notesMasterId r:id="rId39"/>
  </p:notesMasterIdLst>
  <p:sldIdLst>
    <p:sldId id="419" r:id="rId3"/>
    <p:sldId id="550" r:id="rId4"/>
    <p:sldId id="551" r:id="rId5"/>
    <p:sldId id="552" r:id="rId6"/>
    <p:sldId id="553" r:id="rId7"/>
    <p:sldId id="516" r:id="rId8"/>
    <p:sldId id="548" r:id="rId9"/>
    <p:sldId id="473" r:id="rId10"/>
    <p:sldId id="421" r:id="rId11"/>
    <p:sldId id="345" r:id="rId12"/>
    <p:sldId id="517" r:id="rId13"/>
    <p:sldId id="534" r:id="rId14"/>
    <p:sldId id="555" r:id="rId15"/>
    <p:sldId id="529" r:id="rId16"/>
    <p:sldId id="530" r:id="rId17"/>
    <p:sldId id="531" r:id="rId18"/>
    <p:sldId id="535" r:id="rId19"/>
    <p:sldId id="536" r:id="rId20"/>
    <p:sldId id="554" r:id="rId21"/>
    <p:sldId id="533" r:id="rId22"/>
    <p:sldId id="463" r:id="rId23"/>
    <p:sldId id="519" r:id="rId24"/>
    <p:sldId id="434" r:id="rId25"/>
    <p:sldId id="520" r:id="rId26"/>
    <p:sldId id="521" r:id="rId27"/>
    <p:sldId id="523" r:id="rId28"/>
    <p:sldId id="542" r:id="rId29"/>
    <p:sldId id="540" r:id="rId30"/>
    <p:sldId id="538" r:id="rId31"/>
    <p:sldId id="539" r:id="rId32"/>
    <p:sldId id="543" r:id="rId33"/>
    <p:sldId id="544" r:id="rId34"/>
    <p:sldId id="549" r:id="rId35"/>
    <p:sldId id="512" r:id="rId36"/>
    <p:sldId id="475" r:id="rId37"/>
    <p:sldId id="546" r:id="rId38"/>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AUZ" initials="E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3AB47"/>
    <a:srgbClr val="FFFFFF"/>
    <a:srgbClr val="000000"/>
    <a:srgbClr val="7BBB61"/>
    <a:srgbClr val="A0DF91"/>
    <a:srgbClr val="B2F4A2"/>
    <a:srgbClr val="336600"/>
    <a:srgbClr val="83ED83"/>
    <a:srgbClr val="9EB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6" autoAdjust="0"/>
    <p:restoredTop sz="95407" autoAdjust="0"/>
  </p:normalViewPr>
  <p:slideViewPr>
    <p:cSldViewPr>
      <p:cViewPr>
        <p:scale>
          <a:sx n="82" d="100"/>
          <a:sy n="82" d="100"/>
        </p:scale>
        <p:origin x="1254" y="270"/>
      </p:cViewPr>
      <p:guideLst>
        <p:guide orient="horz" pos="2160"/>
        <p:guide pos="3840"/>
      </p:guideLst>
    </p:cSldViewPr>
  </p:slideViewPr>
  <p:outlineViewPr>
    <p:cViewPr>
      <p:scale>
        <a:sx n="33" d="100"/>
        <a:sy n="33" d="100"/>
      </p:scale>
      <p:origin x="24" y="6726"/>
    </p:cViewPr>
  </p:outlineViewPr>
  <p:notesTextViewPr>
    <p:cViewPr>
      <p:scale>
        <a:sx n="3" d="2"/>
        <a:sy n="3" d="2"/>
      </p:scale>
      <p:origin x="0" y="0"/>
    </p:cViewPr>
  </p:notesTextViewPr>
  <p:sorterViewPr>
    <p:cViewPr>
      <p:scale>
        <a:sx n="100" d="100"/>
        <a:sy n="100" d="100"/>
      </p:scale>
      <p:origin x="0" y="-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TEBAN%20AUZ\Desktop\Tesis%20microalgas\segundo%20fase\Curva%20de%20calibracion%20%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STEBAN%20AUZ\Desktop\Tesis%20microalgas\segundo%20fase\Curvas%20calibracion%20peso%20seco%20550%20n,%20final%20final\Curva%20de%20calibracion%20%20peso%20seco%20primera%20fas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1" i="1" baseline="0" dirty="0" err="1">
                <a:solidFill>
                  <a:srgbClr val="000000"/>
                </a:solidFill>
                <a:effectLst/>
                <a:latin typeface="Times New Roman" panose="02020603050405020304" pitchFamily="18" charset="0"/>
                <a:cs typeface="Times New Roman" panose="02020603050405020304" pitchFamily="18" charset="0"/>
              </a:rPr>
              <a:t>Chlorella</a:t>
            </a:r>
            <a:r>
              <a:rPr lang="es-EC" sz="1400" b="1" i="1" baseline="0" dirty="0">
                <a:solidFill>
                  <a:srgbClr val="000000"/>
                </a:solidFill>
                <a:effectLst/>
                <a:latin typeface="Times New Roman" panose="02020603050405020304" pitchFamily="18" charset="0"/>
                <a:cs typeface="Times New Roman" panose="02020603050405020304" pitchFamily="18" charset="0"/>
              </a:rPr>
              <a:t> Biotipo 1 </a:t>
            </a:r>
            <a:endParaRPr lang="es-EC" sz="1100" dirty="0">
              <a:solidFill>
                <a:srgbClr val="000000"/>
              </a:solidFill>
              <a:effectLst/>
              <a:latin typeface="Times New Roman" panose="02020603050405020304" pitchFamily="18" charset="0"/>
              <a:cs typeface="Times New Roman" panose="02020603050405020304" pitchFamily="18" charset="0"/>
            </a:endParaRPr>
          </a:p>
          <a:p>
            <a:pPr>
              <a:defRPr/>
            </a:pPr>
            <a:r>
              <a:rPr lang="es-EC" sz="1400" b="1" i="0" baseline="0" dirty="0">
                <a:solidFill>
                  <a:srgbClr val="000000"/>
                </a:solidFill>
                <a:effectLst/>
                <a:latin typeface="Times New Roman" panose="02020603050405020304" pitchFamily="18" charset="0"/>
                <a:cs typeface="Times New Roman" panose="02020603050405020304" pitchFamily="18" charset="0"/>
              </a:rPr>
              <a:t>(T03 30 mg/L)</a:t>
            </a:r>
            <a:endParaRPr lang="es-EC" sz="1100" dirty="0">
              <a:solidFill>
                <a:srgbClr val="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35462378825893254"/>
                  <c:y val="-2.041958296879556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'Tratamientos B1'!$AE$22:$AE$32</c:f>
              <c:numCache>
                <c:formatCode>General</c:formatCode>
                <c:ptCount val="11"/>
                <c:pt idx="0">
                  <c:v>0.10199999999999999</c:v>
                </c:pt>
                <c:pt idx="1">
                  <c:v>0.16200000000000001</c:v>
                </c:pt>
                <c:pt idx="2">
                  <c:v>0.218</c:v>
                </c:pt>
                <c:pt idx="3">
                  <c:v>0.25700000000000001</c:v>
                </c:pt>
                <c:pt idx="4">
                  <c:v>0.30499999999999999</c:v>
                </c:pt>
                <c:pt idx="5">
                  <c:v>0.317</c:v>
                </c:pt>
                <c:pt idx="6">
                  <c:v>0.378</c:v>
                </c:pt>
                <c:pt idx="7">
                  <c:v>0.42</c:v>
                </c:pt>
                <c:pt idx="8">
                  <c:v>0.505</c:v>
                </c:pt>
                <c:pt idx="9">
                  <c:v>0.67600000000000005</c:v>
                </c:pt>
                <c:pt idx="10">
                  <c:v>0.92300000000000004</c:v>
                </c:pt>
              </c:numCache>
            </c:numRef>
          </c:xVal>
          <c:yVal>
            <c:numRef>
              <c:f>'Tratamientos B1'!$AF$22:$AF$32</c:f>
              <c:numCache>
                <c:formatCode>General</c:formatCode>
                <c:ptCount val="11"/>
                <c:pt idx="0">
                  <c:v>8.1449999999999996</c:v>
                </c:pt>
                <c:pt idx="1">
                  <c:v>9.254999999999999</c:v>
                </c:pt>
                <c:pt idx="2">
                  <c:v>10.217500000000001</c:v>
                </c:pt>
                <c:pt idx="3">
                  <c:v>10.84</c:v>
                </c:pt>
                <c:pt idx="4">
                  <c:v>11.518000000000001</c:v>
                </c:pt>
                <c:pt idx="5">
                  <c:v>12.315</c:v>
                </c:pt>
                <c:pt idx="6">
                  <c:v>12.93</c:v>
                </c:pt>
                <c:pt idx="7">
                  <c:v>13.65</c:v>
                </c:pt>
                <c:pt idx="8">
                  <c:v>14.97</c:v>
                </c:pt>
                <c:pt idx="9">
                  <c:v>18.064999999999998</c:v>
                </c:pt>
                <c:pt idx="10">
                  <c:v>22.2</c:v>
                </c:pt>
              </c:numCache>
            </c:numRef>
          </c:yVal>
          <c:smooth val="0"/>
          <c:extLst>
            <c:ext xmlns:c16="http://schemas.microsoft.com/office/drawing/2014/chart" uri="{C3380CC4-5D6E-409C-BE32-E72D297353CC}">
              <c16:uniqueId val="{00000001-F74C-4D7E-B358-945B85514D47}"/>
            </c:ext>
          </c:extLst>
        </c:ser>
        <c:dLbls>
          <c:showLegendKey val="0"/>
          <c:showVal val="0"/>
          <c:showCatName val="0"/>
          <c:showSerName val="0"/>
          <c:showPercent val="0"/>
          <c:showBubbleSize val="0"/>
        </c:dLbls>
        <c:axId val="78355072"/>
        <c:axId val="78365440"/>
      </c:scatterChart>
      <c:valAx>
        <c:axId val="78355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solidFill>
                      <a:srgbClr val="000000"/>
                    </a:solidFill>
                    <a:latin typeface="Times New Roman" panose="02020603050405020304" pitchFamily="18" charset="0"/>
                    <a:cs typeface="Times New Roman" panose="02020603050405020304" pitchFamily="18" charset="0"/>
                  </a:rPr>
                  <a:t>Absorbancia  550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8365440"/>
        <c:crosses val="autoZero"/>
        <c:crossBetween val="midCat"/>
      </c:valAx>
      <c:valAx>
        <c:axId val="7836544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b="0" dirty="0">
                    <a:solidFill>
                      <a:srgbClr val="000000"/>
                    </a:solidFill>
                    <a:latin typeface="Times New Roman" panose="02020603050405020304" pitchFamily="18" charset="0"/>
                    <a:cs typeface="Times New Roman" panose="02020603050405020304" pitchFamily="18" charset="0"/>
                  </a:rPr>
                  <a:t>Densidad  celular millones de células/ml</a:t>
                </a:r>
              </a:p>
            </c:rich>
          </c:tx>
          <c:layout>
            <c:manualLayout>
              <c:xMode val="edge"/>
              <c:yMode val="edge"/>
              <c:x val="2.2470887688531758E-2"/>
              <c:y val="0.152363306853635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8355072"/>
        <c:crossesAt val="0"/>
        <c:crossBetween val="midCat"/>
      </c:valAx>
      <c:spPr>
        <a:noFill/>
        <a:ln>
          <a:noFill/>
        </a:ln>
        <a:effectLst/>
      </c:spPr>
    </c:plotArea>
    <c:plotVisOnly val="1"/>
    <c:dispBlanksAs val="gap"/>
    <c:showDLblsOverMax val="0"/>
  </c:chart>
  <c:spPr>
    <a:noFill/>
    <a:ln>
      <a:solidFill>
        <a:srgbClr val="0070C0"/>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1" i="1" dirty="0" err="1">
                <a:solidFill>
                  <a:schemeClr val="tx1">
                    <a:lumMod val="95000"/>
                    <a:lumOff val="5000"/>
                  </a:schemeClr>
                </a:solidFill>
                <a:latin typeface="Times New Roman" panose="02020603050405020304" pitchFamily="18" charset="0"/>
                <a:cs typeface="Times New Roman" panose="02020603050405020304" pitchFamily="18" charset="0"/>
              </a:rPr>
              <a:t>Chlorella</a:t>
            </a:r>
            <a:r>
              <a:rPr lang="es-EC" sz="1200" b="1" i="1" dirty="0">
                <a:solidFill>
                  <a:schemeClr val="tx1">
                    <a:lumMod val="95000"/>
                    <a:lumOff val="5000"/>
                  </a:schemeClr>
                </a:solidFill>
                <a:latin typeface="Times New Roman" panose="02020603050405020304" pitchFamily="18" charset="0"/>
                <a:cs typeface="Times New Roman" panose="02020603050405020304" pitchFamily="18" charset="0"/>
              </a:rPr>
              <a:t> Biotipo 1 </a:t>
            </a:r>
          </a:p>
          <a:p>
            <a:pPr>
              <a:defRPr/>
            </a:pPr>
            <a:r>
              <a:rPr lang="es-EC" sz="1200" b="1" i="0" dirty="0">
                <a:solidFill>
                  <a:schemeClr val="tx1">
                    <a:lumMod val="95000"/>
                    <a:lumOff val="5000"/>
                  </a:schemeClr>
                </a:solidFill>
                <a:latin typeface="Times New Roman" panose="02020603050405020304" pitchFamily="18" charset="0"/>
                <a:cs typeface="Times New Roman" panose="02020603050405020304" pitchFamily="18" charset="0"/>
              </a:rPr>
              <a:t>(T03 30 mg/L)</a:t>
            </a:r>
          </a:p>
        </c:rich>
      </c:tx>
      <c:layout>
        <c:manualLayout>
          <c:xMode val="edge"/>
          <c:yMode val="edge"/>
          <c:x val="0.33063901019544839"/>
          <c:y val="1.6274952821793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'Tratamientos B1'!$C$44</c:f>
              <c:strCache>
                <c:ptCount val="1"/>
                <c:pt idx="0">
                  <c:v>g L-1</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rgbClr val="0070C0"/>
                </a:solidFill>
                <a:prstDash val="sysDot"/>
              </a:ln>
              <a:effectLst/>
            </c:spPr>
            <c:trendlineType val="linear"/>
            <c:dispRSqr val="1"/>
            <c:dispEq val="1"/>
            <c:trendlineLbl>
              <c:layout>
                <c:manualLayout>
                  <c:x val="-0.30316423175202756"/>
                  <c:y val="-1.1503013653714907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'Tratamientos B1'!$B$45:$B$49</c:f>
              <c:numCache>
                <c:formatCode>General</c:formatCode>
                <c:ptCount val="5"/>
                <c:pt idx="0">
                  <c:v>0.32</c:v>
                </c:pt>
                <c:pt idx="1">
                  <c:v>0.42</c:v>
                </c:pt>
                <c:pt idx="2">
                  <c:v>0.59</c:v>
                </c:pt>
                <c:pt idx="3">
                  <c:v>0.71</c:v>
                </c:pt>
                <c:pt idx="4">
                  <c:v>0.83599999999999997</c:v>
                </c:pt>
              </c:numCache>
            </c:numRef>
          </c:xVal>
          <c:yVal>
            <c:numRef>
              <c:f>'Tratamientos B1'!$C$45:$C$49</c:f>
              <c:numCache>
                <c:formatCode>General</c:formatCode>
                <c:ptCount val="5"/>
                <c:pt idx="0">
                  <c:v>0.15744013333345735</c:v>
                </c:pt>
                <c:pt idx="1">
                  <c:v>0.19540413333345735</c:v>
                </c:pt>
                <c:pt idx="2">
                  <c:v>0.26183746666667396</c:v>
                </c:pt>
                <c:pt idx="3">
                  <c:v>0.30183746666686434</c:v>
                </c:pt>
                <c:pt idx="4">
                  <c:v>0.35517080000026346</c:v>
                </c:pt>
              </c:numCache>
            </c:numRef>
          </c:yVal>
          <c:smooth val="0"/>
          <c:extLst>
            <c:ext xmlns:c16="http://schemas.microsoft.com/office/drawing/2014/chart" uri="{C3380CC4-5D6E-409C-BE32-E72D297353CC}">
              <c16:uniqueId val="{00000001-821E-4455-B341-06EE62B4BA32}"/>
            </c:ext>
          </c:extLst>
        </c:ser>
        <c:dLbls>
          <c:showLegendKey val="0"/>
          <c:showVal val="0"/>
          <c:showCatName val="0"/>
          <c:showSerName val="0"/>
          <c:showPercent val="0"/>
          <c:showBubbleSize val="0"/>
        </c:dLbls>
        <c:axId val="79324288"/>
        <c:axId val="79326208"/>
      </c:scatterChart>
      <c:valAx>
        <c:axId val="79324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b="1" dirty="0">
                    <a:solidFill>
                      <a:schemeClr val="tx1">
                        <a:lumMod val="95000"/>
                        <a:lumOff val="5000"/>
                      </a:schemeClr>
                    </a:solidFill>
                    <a:latin typeface="Times New Roman" panose="02020603050405020304" pitchFamily="18" charset="0"/>
                    <a:cs typeface="Times New Roman" panose="02020603050405020304" pitchFamily="18" charset="0"/>
                  </a:rPr>
                  <a:t>Absorbancia  550 nm</a:t>
                </a:r>
              </a:p>
            </c:rich>
          </c:tx>
          <c:layout>
            <c:manualLayout>
              <c:xMode val="edge"/>
              <c:yMode val="edge"/>
              <c:x val="0.36428484441899617"/>
              <c:y val="0.859088082741992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26208"/>
        <c:crosses val="autoZero"/>
        <c:crossBetween val="midCat"/>
      </c:valAx>
      <c:valAx>
        <c:axId val="79326208"/>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1" i="0" u="none" strike="noStrike" baseline="0" dirty="0">
                    <a:solidFill>
                      <a:schemeClr val="tx1">
                        <a:lumMod val="95000"/>
                        <a:lumOff val="5000"/>
                      </a:schemeClr>
                    </a:solidFill>
                    <a:effectLst/>
                    <a:latin typeface="Times New Roman" panose="02020603050405020304" pitchFamily="18" charset="0"/>
                    <a:cs typeface="Times New Roman" panose="02020603050405020304" pitchFamily="18" charset="0"/>
                  </a:rPr>
                  <a:t>g /L</a:t>
                </a:r>
                <a:r>
                  <a:rPr lang="es-EC" sz="1000" b="1" i="0" u="none" strike="noStrike" baseline="0" dirty="0">
                    <a:solidFill>
                      <a:schemeClr val="tx1">
                        <a:lumMod val="95000"/>
                        <a:lumOff val="5000"/>
                      </a:schemeClr>
                    </a:solidFill>
                  </a:rPr>
                  <a:t> </a:t>
                </a:r>
                <a:endParaRPr lang="es-EC" b="1" dirty="0">
                  <a:solidFill>
                    <a:schemeClr val="tx1">
                      <a:lumMod val="95000"/>
                      <a:lumOff val="5000"/>
                    </a:schemeClr>
                  </a:solidFill>
                </a:endParaRPr>
              </a:p>
            </c:rich>
          </c:tx>
          <c:layout>
            <c:manualLayout>
              <c:xMode val="edge"/>
              <c:yMode val="edge"/>
              <c:x val="4.0700605915582028E-2"/>
              <c:y val="0.393711927402397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24288"/>
        <c:crossesAt val="0"/>
        <c:crossBetween val="midCat"/>
      </c:valAx>
      <c:spPr>
        <a:noFill/>
        <a:ln>
          <a:noFill/>
        </a:ln>
        <a:effectLst/>
      </c:spPr>
    </c:plotArea>
    <c:plotVisOnly val="1"/>
    <c:dispBlanksAs val="gap"/>
    <c:showDLblsOverMax val="0"/>
  </c:chart>
  <c:spPr>
    <a:noFill/>
    <a:ln>
      <a:solidFill>
        <a:srgbClr val="002060"/>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52698A-6408-4E9A-AA5D-004336F04574}" type="datetimeFigureOut">
              <a:rPr lang="es-EC"/>
              <a:pPr>
                <a:defRPr/>
              </a:pPr>
              <a:t>13/1/2020</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31DF2B-E15E-4EFA-AD59-C61873B2CE37}" type="slidenum">
              <a:rPr lang="es-EC"/>
              <a:pPr>
                <a:defRPr/>
              </a:pPr>
              <a:t>‹Nº›</a:t>
            </a:fld>
            <a:endParaRPr lang="es-EC"/>
          </a:p>
        </p:txBody>
      </p:sp>
    </p:spTree>
    <p:extLst>
      <p:ext uri="{BB962C8B-B14F-4D97-AF65-F5344CB8AC3E}">
        <p14:creationId xmlns:p14="http://schemas.microsoft.com/office/powerpoint/2010/main" val="2260531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246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panose="020B0604020202020204" pitchFamily="34" charset="0"/>
            </a:endParaRPr>
          </a:p>
        </p:txBody>
      </p:sp>
      <p:sp>
        <p:nvSpPr>
          <p:cNvPr id="2" name="1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151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MEJORAR</a:t>
            </a:r>
            <a:r>
              <a:rPr lang="es-ES" baseline="0" dirty="0"/>
              <a:t> LA PRESENTACION, USE IDEAS PRINCIPALES Y ELIMINE TEORIA (LATA)</a:t>
            </a:r>
          </a:p>
          <a:p>
            <a:r>
              <a:rPr lang="es-ES" baseline="0" dirty="0"/>
              <a:t>Decir distinto a lo que esta escrito</a:t>
            </a:r>
            <a:endParaRPr lang="es-ES" dirty="0"/>
          </a:p>
        </p:txBody>
      </p:sp>
      <p:sp>
        <p:nvSpPr>
          <p:cNvPr id="4" name="3 Marcador de número de diapositiva"/>
          <p:cNvSpPr>
            <a:spLocks noGrp="1"/>
          </p:cNvSpPr>
          <p:nvPr>
            <p:ph type="sldNum" sz="quarter" idx="10"/>
          </p:nvPr>
        </p:nvSpPr>
        <p:spPr/>
        <p:txBody>
          <a:bodyPr/>
          <a:lstStyle/>
          <a:p>
            <a:pPr>
              <a:defRPr/>
            </a:pPr>
            <a:fld id="{E331DF2B-E15E-4EFA-AD59-C61873B2CE37}" type="slidenum">
              <a:rPr lang="es-EC" smtClean="0"/>
              <a:pPr>
                <a:defRPr/>
              </a:pPr>
              <a:t>2</a:t>
            </a:fld>
            <a:endParaRPr lang="es-EC"/>
          </a:p>
        </p:txBody>
      </p:sp>
    </p:spTree>
    <p:extLst>
      <p:ext uri="{BB962C8B-B14F-4D97-AF65-F5344CB8AC3E}">
        <p14:creationId xmlns:p14="http://schemas.microsoft.com/office/powerpoint/2010/main" val="417404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MEJORAR</a:t>
            </a:r>
            <a:r>
              <a:rPr lang="es-ES" baseline="0" dirty="0"/>
              <a:t> LA PRESENTACION, USE IDEAS PRINCIPALES Y ELIMINE TEORIA (LATA)</a:t>
            </a:r>
          </a:p>
          <a:p>
            <a:r>
              <a:rPr lang="es-ES" baseline="0" dirty="0"/>
              <a:t>Decir distinto a lo que esta escrito</a:t>
            </a:r>
            <a:endParaRPr lang="es-ES" dirty="0"/>
          </a:p>
        </p:txBody>
      </p:sp>
      <p:sp>
        <p:nvSpPr>
          <p:cNvPr id="4" name="3 Marcador de número de diapositiva"/>
          <p:cNvSpPr>
            <a:spLocks noGrp="1"/>
          </p:cNvSpPr>
          <p:nvPr>
            <p:ph type="sldNum" sz="quarter" idx="10"/>
          </p:nvPr>
        </p:nvSpPr>
        <p:spPr/>
        <p:txBody>
          <a:bodyPr/>
          <a:lstStyle/>
          <a:p>
            <a:pPr>
              <a:defRPr/>
            </a:pPr>
            <a:fld id="{E331DF2B-E15E-4EFA-AD59-C61873B2CE37}" type="slidenum">
              <a:rPr lang="es-EC" smtClean="0"/>
              <a:pPr>
                <a:defRPr/>
              </a:pPr>
              <a:t>3</a:t>
            </a:fld>
            <a:endParaRPr lang="es-EC"/>
          </a:p>
        </p:txBody>
      </p:sp>
    </p:spTree>
    <p:extLst>
      <p:ext uri="{BB962C8B-B14F-4D97-AF65-F5344CB8AC3E}">
        <p14:creationId xmlns:p14="http://schemas.microsoft.com/office/powerpoint/2010/main" val="142629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MEJORAR</a:t>
            </a:r>
            <a:r>
              <a:rPr lang="es-ES" baseline="0" dirty="0"/>
              <a:t> LA PRESENTACION, USE IDEAS PRINCIPALES Y ELIMINE TEORIA (LATA)</a:t>
            </a:r>
          </a:p>
          <a:p>
            <a:r>
              <a:rPr lang="es-ES" baseline="0" dirty="0"/>
              <a:t>Decir distinto a lo que esta escrito</a:t>
            </a:r>
            <a:endParaRPr lang="es-ES" dirty="0"/>
          </a:p>
        </p:txBody>
      </p:sp>
      <p:sp>
        <p:nvSpPr>
          <p:cNvPr id="4" name="3 Marcador de número de diapositiva"/>
          <p:cNvSpPr>
            <a:spLocks noGrp="1"/>
          </p:cNvSpPr>
          <p:nvPr>
            <p:ph type="sldNum" sz="quarter" idx="10"/>
          </p:nvPr>
        </p:nvSpPr>
        <p:spPr/>
        <p:txBody>
          <a:bodyPr/>
          <a:lstStyle/>
          <a:p>
            <a:pPr>
              <a:defRPr/>
            </a:pPr>
            <a:fld id="{E331DF2B-E15E-4EFA-AD59-C61873B2CE37}" type="slidenum">
              <a:rPr lang="es-EC" smtClean="0"/>
              <a:pPr>
                <a:defRPr/>
              </a:pPr>
              <a:t>4</a:t>
            </a:fld>
            <a:endParaRPr lang="es-EC"/>
          </a:p>
        </p:txBody>
      </p:sp>
    </p:spTree>
    <p:extLst>
      <p:ext uri="{BB962C8B-B14F-4D97-AF65-F5344CB8AC3E}">
        <p14:creationId xmlns:p14="http://schemas.microsoft.com/office/powerpoint/2010/main" val="377751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MEJORAR</a:t>
            </a:r>
            <a:r>
              <a:rPr lang="es-ES" baseline="0" dirty="0"/>
              <a:t> LA PRESENTACION, USE IDEAS PRINCIPALES Y ELIMINE TEORIA (LATA)</a:t>
            </a:r>
          </a:p>
          <a:p>
            <a:r>
              <a:rPr lang="es-ES" baseline="0" dirty="0"/>
              <a:t>Decir distinto a lo que esta escrito</a:t>
            </a:r>
            <a:endParaRPr lang="es-ES" dirty="0"/>
          </a:p>
        </p:txBody>
      </p:sp>
      <p:sp>
        <p:nvSpPr>
          <p:cNvPr id="4" name="3 Marcador de número de diapositiva"/>
          <p:cNvSpPr>
            <a:spLocks noGrp="1"/>
          </p:cNvSpPr>
          <p:nvPr>
            <p:ph type="sldNum" sz="quarter" idx="10"/>
          </p:nvPr>
        </p:nvSpPr>
        <p:spPr/>
        <p:txBody>
          <a:bodyPr/>
          <a:lstStyle/>
          <a:p>
            <a:pPr>
              <a:defRPr/>
            </a:pPr>
            <a:fld id="{E331DF2B-E15E-4EFA-AD59-C61873B2CE37}" type="slidenum">
              <a:rPr lang="es-EC" smtClean="0"/>
              <a:pPr>
                <a:defRPr/>
              </a:pPr>
              <a:t>5</a:t>
            </a:fld>
            <a:endParaRPr lang="es-EC"/>
          </a:p>
        </p:txBody>
      </p:sp>
    </p:spTree>
    <p:extLst>
      <p:ext uri="{BB962C8B-B14F-4D97-AF65-F5344CB8AC3E}">
        <p14:creationId xmlns:p14="http://schemas.microsoft.com/office/powerpoint/2010/main" val="343111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10</a:t>
            </a:fld>
            <a:endParaRPr lang="es-EC"/>
          </a:p>
        </p:txBody>
      </p:sp>
    </p:spTree>
    <p:extLst>
      <p:ext uri="{BB962C8B-B14F-4D97-AF65-F5344CB8AC3E}">
        <p14:creationId xmlns:p14="http://schemas.microsoft.com/office/powerpoint/2010/main" val="265051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11</a:t>
            </a:fld>
            <a:endParaRPr lang="es-EC"/>
          </a:p>
        </p:txBody>
      </p:sp>
    </p:spTree>
    <p:extLst>
      <p:ext uri="{BB962C8B-B14F-4D97-AF65-F5344CB8AC3E}">
        <p14:creationId xmlns:p14="http://schemas.microsoft.com/office/powerpoint/2010/main" val="324575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21</a:t>
            </a:fld>
            <a:endParaRPr lang="es-EC"/>
          </a:p>
        </p:txBody>
      </p:sp>
    </p:spTree>
    <p:extLst>
      <p:ext uri="{BB962C8B-B14F-4D97-AF65-F5344CB8AC3E}">
        <p14:creationId xmlns:p14="http://schemas.microsoft.com/office/powerpoint/2010/main" val="4210534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6343"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6" name="Rectangle 27"/>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86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5289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01396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0"/>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427782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822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74169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2"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3370"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029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176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43201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4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560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4488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9945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3208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2853" y="273050"/>
            <a:ext cx="2741083" cy="53022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3050"/>
            <a:ext cx="8020051" cy="53022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712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825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0866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383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8507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42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254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5182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9"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3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6998" r:id="rId14" imgW="7748626" imgH="4759452" progId="">
                  <p:embed/>
                </p:oleObj>
              </mc:Choice>
              <mc:Fallback>
                <p:oleObj r:id="rId14" imgW="7748626" imgH="4759452"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1" name="Rectangle 2"/>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2" name="Rectangle 3"/>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sp>
        <p:nvSpPr>
          <p:cNvPr id="2053" name="Rectangle 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4" name="Rectangle 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pic>
        <p:nvPicPr>
          <p:cNvPr id="2055" name="Picture 6"/>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Oval 7"/>
          <p:cNvSpPr>
            <a:spLocks noChangeArrowheads="1"/>
          </p:cNvSpPr>
          <p:nvPr/>
        </p:nvSpPr>
        <p:spPr bwMode="auto">
          <a:xfrm>
            <a:off x="289984" y="260355"/>
            <a:ext cx="1056216" cy="792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a:endParaRPr>
          </a:p>
        </p:txBody>
      </p:sp>
      <p:sp>
        <p:nvSpPr>
          <p:cNvPr id="2" name="Rectangle 8"/>
          <p:cNvSpPr>
            <a:spLocks noGrp="1" noChangeArrowheads="1"/>
          </p:cNvSpPr>
          <p:nvPr>
            <p:ph type="title"/>
          </p:nvPr>
        </p:nvSpPr>
        <p:spPr bwMode="auto">
          <a:xfrm>
            <a:off x="609600" y="273050"/>
            <a:ext cx="10964333" cy="113823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8" name="Rectangle 9"/>
          <p:cNvSpPr>
            <a:spLocks noGrp="1" noChangeArrowheads="1"/>
          </p:cNvSpPr>
          <p:nvPr>
            <p:ph type="body" idx="1"/>
          </p:nvPr>
        </p:nvSpPr>
        <p:spPr bwMode="auto">
          <a:xfrm>
            <a:off x="609600" y="1604965"/>
            <a:ext cx="1096433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s-US"/>
              <a:t>Click to edit the outline text format</a:t>
            </a:r>
          </a:p>
          <a:p>
            <a:pPr lvl="1"/>
            <a:r>
              <a:rPr lang="en-GB" altLang="es-US"/>
              <a:t>Second Outline Level</a:t>
            </a:r>
          </a:p>
          <a:p>
            <a:pPr lvl="2"/>
            <a:r>
              <a:rPr lang="en-GB" altLang="es-US"/>
              <a:t>Third Outline Level</a:t>
            </a:r>
          </a:p>
          <a:p>
            <a:pPr lvl="3"/>
            <a:r>
              <a:rPr lang="en-GB" altLang="es-US"/>
              <a:t>Fourth Outline Level</a:t>
            </a:r>
          </a:p>
          <a:p>
            <a:pPr lvl="4"/>
            <a:r>
              <a:rPr lang="en-GB" altLang="es-US"/>
              <a:t>Fifth Outline Level</a:t>
            </a:r>
          </a:p>
          <a:p>
            <a:pPr lvl="4"/>
            <a:r>
              <a:rPr lang="en-GB" altLang="es-US"/>
              <a:t>Sixth Outline Level</a:t>
            </a:r>
          </a:p>
          <a:p>
            <a:pPr lvl="4"/>
            <a:r>
              <a:rPr lang="en-GB" altLang="es-US"/>
              <a:t>Seventh Outline Level</a:t>
            </a:r>
          </a:p>
        </p:txBody>
      </p:sp>
      <p:pic>
        <p:nvPicPr>
          <p:cNvPr id="2059" name="Picture 10"/>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72533" y="182563"/>
            <a:ext cx="3945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3363158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2pPr>
      <a:lvl3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3pPr>
      <a:lvl4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4pPr>
      <a:lvl5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5pPr>
      <a:lvl6pPr marL="25146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6pPr>
      <a:lvl7pPr marL="29718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7pPr>
      <a:lvl8pPr marL="34290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8pPr>
      <a:lvl9pPr marL="38862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9pPr>
    </p:titleStyle>
    <p:bodyStyle>
      <a:lvl1pPr marL="342900" indent="-3429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1pPr>
      <a:lvl2pPr marL="742950" indent="-28575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2pPr>
      <a:lvl3pPr marL="11430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3pPr>
      <a:lvl4pPr marL="16002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4pPr>
      <a:lvl5pPr marL="20574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5pPr>
      <a:lvl6pPr marL="25146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6pPr>
      <a:lvl7pPr marL="29718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7pPr>
      <a:lvl8pPr marL="34290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8pPr>
      <a:lvl9pPr marL="38862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chart" Target="../charts/chart2.xml"/><Relationship Id="rId10" Type="http://schemas.openxmlformats.org/officeDocument/2006/relationships/image" Target="../media/image38.jpeg"/><Relationship Id="rId4" Type="http://schemas.openxmlformats.org/officeDocument/2006/relationships/image" Target="../media/image33.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9.png"/><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455582" y="836712"/>
            <a:ext cx="8029806" cy="5601533"/>
          </a:xfrm>
          <a:prstGeom prst="rect">
            <a:avLst/>
          </a:prstGeom>
        </p:spPr>
        <p:txBody>
          <a:bodyPr wrap="square">
            <a:spAutoFit/>
          </a:bodyPr>
          <a:lstStyle/>
          <a:p>
            <a:pPr marL="252095" marR="252095" algn="ctr">
              <a:lnSpc>
                <a:spcPct val="150000"/>
              </a:lnSpc>
              <a:spcAft>
                <a:spcPts val="0"/>
              </a:spcAft>
            </a:pPr>
            <a:r>
              <a:rPr lang="es-EC" sz="2000" b="1" dirty="0">
                <a:latin typeface="Times New Roman" panose="02020603050405020304" pitchFamily="18" charset="0"/>
                <a:ea typeface="Calibri" panose="020F0502020204030204" pitchFamily="34" charset="0"/>
              </a:rPr>
              <a:t>DEPARTAMENTO DE CIENCIAS DE LA VIDA Y DE LA AGRICULTURA</a:t>
            </a:r>
            <a:endParaRPr lang="es-EC" sz="16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latin typeface="Times New Roman" panose="02020603050405020304" pitchFamily="18" charset="0"/>
                <a:ea typeface="Calibri" panose="020F0502020204030204" pitchFamily="34" charset="0"/>
              </a:rPr>
              <a:t>CARRERA DE INGENIERÍA AGROPECUARIA </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400" dirty="0">
                <a:solidFill>
                  <a:srgbClr val="000000"/>
                </a:solidFill>
                <a:latin typeface="Times New Roman" panose="02020603050405020304" pitchFamily="18" charset="0"/>
                <a:ea typeface="Calibri" panose="020F0502020204030204" pitchFamily="34" charset="0"/>
              </a:rPr>
              <a:t> </a:t>
            </a:r>
            <a:r>
              <a:rPr lang="es-EC" sz="1600" b="1" dirty="0">
                <a:latin typeface="Times New Roman" panose="02020603050405020304" pitchFamily="18" charset="0"/>
                <a:ea typeface="Calibri" panose="020F0502020204030204" pitchFamily="34" charset="0"/>
              </a:rPr>
              <a:t>TRABAJO DE TITULACIÓN PREVIO A LA OBTENCIÓN DEL TITULO DE INGENIERO AGROPECUARIO </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400" dirty="0">
                <a:solidFill>
                  <a:srgbClr val="000000"/>
                </a:solidFill>
                <a:latin typeface="Times New Roman" panose="02020603050405020304" pitchFamily="18" charset="0"/>
                <a:ea typeface="Calibri" panose="020F0502020204030204" pitchFamily="34" charset="0"/>
              </a:rPr>
              <a:t> </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solidFill>
                  <a:srgbClr val="000000"/>
                </a:solidFill>
                <a:latin typeface="Times New Roman" panose="02020603050405020304" pitchFamily="18" charset="0"/>
                <a:ea typeface="Calibri" panose="020F0502020204030204" pitchFamily="34" charset="0"/>
              </a:rPr>
              <a:t>TEMA: EFECTO DE ÁCIDO INDOL 3-ACÉTICO (AIA) EXÓGENO EN LA PRODUCTIVIDAD DE TRES BIOTIPOS DE </a:t>
            </a:r>
            <a:r>
              <a:rPr lang="es-EC" sz="1600" b="1" i="1" dirty="0" err="1">
                <a:solidFill>
                  <a:srgbClr val="000000"/>
                </a:solidFill>
                <a:latin typeface="Times New Roman" panose="02020603050405020304" pitchFamily="18" charset="0"/>
                <a:ea typeface="Calibri" panose="020F0502020204030204" pitchFamily="34" charset="0"/>
              </a:rPr>
              <a:t>Chlorella</a:t>
            </a:r>
            <a:r>
              <a:rPr lang="es-EC" sz="1600" b="1" dirty="0">
                <a:solidFill>
                  <a:srgbClr val="000000"/>
                </a:solidFill>
                <a:latin typeface="Times New Roman" panose="02020603050405020304" pitchFamily="18" charset="0"/>
                <a:ea typeface="Calibri" panose="020F0502020204030204" pitchFamily="34" charset="0"/>
              </a:rPr>
              <a:t> ENDÉMICA DEL ECUADOR</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solidFill>
                  <a:srgbClr val="000000"/>
                </a:solidFill>
                <a:latin typeface="Times New Roman" panose="02020603050405020304" pitchFamily="18" charset="0"/>
                <a:ea typeface="Calibri" panose="020F0502020204030204" pitchFamily="34" charset="0"/>
              </a:rPr>
              <a:t>AUTOR: AUZ GUERRA, ESTEBAN DAVID</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solidFill>
                  <a:srgbClr val="000000"/>
                </a:solidFill>
                <a:latin typeface="Times New Roman" panose="02020603050405020304" pitchFamily="18" charset="0"/>
                <a:ea typeface="Calibri" panose="020F0502020204030204" pitchFamily="34" charset="0"/>
              </a:rPr>
              <a:t>DIRECTOR: ING. ORTIZ TIRADO, JUAN CRISTÓBAL, </a:t>
            </a:r>
            <a:r>
              <a:rPr lang="es-EC" sz="1600" b="1" dirty="0" err="1">
                <a:solidFill>
                  <a:srgbClr val="000000"/>
                </a:solidFill>
                <a:latin typeface="Times New Roman" panose="02020603050405020304" pitchFamily="18" charset="0"/>
                <a:ea typeface="Calibri" panose="020F0502020204030204" pitchFamily="34" charset="0"/>
              </a:rPr>
              <a:t>Ph.D</a:t>
            </a:r>
            <a:r>
              <a:rPr lang="es-EC" sz="1600" b="1" dirty="0">
                <a:solidFill>
                  <a:srgbClr val="000000"/>
                </a:solidFill>
                <a:latin typeface="Times New Roman" panose="02020603050405020304" pitchFamily="18" charset="0"/>
                <a:ea typeface="Calibri" panose="020F0502020204030204" pitchFamily="34" charset="0"/>
              </a:rPr>
              <a:t>.</a:t>
            </a:r>
            <a:r>
              <a:rPr lang="es-EC" sz="1600" dirty="0">
                <a:solidFill>
                  <a:srgbClr val="000000"/>
                </a:solidFill>
                <a:latin typeface="Times New Roman" panose="02020603050405020304" pitchFamily="18" charset="0"/>
                <a:ea typeface="Calibri" panose="020F0502020204030204" pitchFamily="34" charset="0"/>
              </a:rPr>
              <a:t> </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latin typeface="Times New Roman" panose="02020603050405020304" pitchFamily="18" charset="0"/>
                <a:ea typeface="Calibri" panose="020F0502020204030204" pitchFamily="34" charset="0"/>
              </a:rPr>
              <a:t>SANGOLQUÍ </a:t>
            </a:r>
            <a:endParaRPr lang="es-EC" sz="1400" dirty="0">
              <a:latin typeface="Times New Roman" panose="02020603050405020304" pitchFamily="18" charset="0"/>
              <a:ea typeface="Calibri" panose="020F0502020204030204" pitchFamily="34" charset="0"/>
            </a:endParaRPr>
          </a:p>
          <a:p>
            <a:pPr marL="252095" marR="252095" algn="ctr">
              <a:lnSpc>
                <a:spcPct val="150000"/>
              </a:lnSpc>
              <a:spcAft>
                <a:spcPts val="0"/>
              </a:spcAft>
            </a:pPr>
            <a:r>
              <a:rPr lang="es-EC" sz="1600" b="1" dirty="0">
                <a:latin typeface="Times New Roman" panose="02020603050405020304" pitchFamily="18" charset="0"/>
                <a:ea typeface="Calibri" panose="020F0502020204030204" pitchFamily="34" charset="0"/>
              </a:rPr>
              <a:t> 2019</a:t>
            </a:r>
            <a:endParaRPr lang="es-EC" sz="1400" dirty="0">
              <a:latin typeface="Times New Roman" panose="02020603050405020304" pitchFamily="18" charset="0"/>
              <a:ea typeface="Calibri" panose="020F0502020204030204" pitchFamily="34" charset="0"/>
            </a:endParaRPr>
          </a:p>
          <a:p>
            <a:br>
              <a:rPr lang="es-EC" b="1" dirty="0">
                <a:latin typeface="Times New Roman" panose="02020603050405020304" pitchFamily="18" charset="0"/>
                <a:ea typeface="Calibri" panose="020F0502020204030204" pitchFamily="34" charset="0"/>
              </a:rPr>
            </a:br>
            <a:endParaRPr lang="en-US" sz="1900" b="1" dirty="0">
              <a:solidFill>
                <a:srgbClr val="000000"/>
              </a:solidFill>
              <a:latin typeface="Times New Roman" panose="02020603050405020304" pitchFamily="18" charset="0"/>
              <a:cs typeface="Times New Roman" panose="02020603050405020304" pitchFamily="18" charset="0"/>
            </a:endParaRPr>
          </a:p>
        </p:txBody>
      </p:sp>
      <p:sp>
        <p:nvSpPr>
          <p:cNvPr id="2" name="AutoShape 2" descr="Resultado de imagen para uc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4" name="AutoShape 4" descr="Resultado de imagen para uc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47177" y="42183"/>
            <a:ext cx="1330496" cy="1365663"/>
          </a:xfrm>
          <a:prstGeom prst="rect">
            <a:avLst/>
          </a:prstGeom>
        </p:spPr>
      </p:pic>
    </p:spTree>
    <p:extLst>
      <p:ext uri="{BB962C8B-B14F-4D97-AF65-F5344CB8AC3E}">
        <p14:creationId xmlns:p14="http://schemas.microsoft.com/office/powerpoint/2010/main" val="158155024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sp>
        <p:nvSpPr>
          <p:cNvPr id="8196" name="CuadroTexto 3"/>
          <p:cNvSpPr txBox="1">
            <a:spLocks noChangeArrowheads="1"/>
          </p:cNvSpPr>
          <p:nvPr/>
        </p:nvSpPr>
        <p:spPr bwMode="auto">
          <a:xfrm>
            <a:off x="1797138" y="602197"/>
            <a:ext cx="2674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C" sz="2000" b="1" dirty="0">
                <a:solidFill>
                  <a:srgbClr val="0070C0"/>
                </a:solidFill>
                <a:latin typeface="Times New Roman" pitchFamily="18" charset="0"/>
                <a:ea typeface="Calibri Light" pitchFamily="34" charset="0"/>
                <a:cs typeface="Times New Roman" pitchFamily="18" charset="0"/>
              </a:rPr>
              <a:t>ÁREA DE ESTUDIO</a:t>
            </a:r>
          </a:p>
        </p:txBody>
      </p:sp>
      <p:grpSp>
        <p:nvGrpSpPr>
          <p:cNvPr id="11" name="Grupo 10"/>
          <p:cNvGrpSpPr/>
          <p:nvPr/>
        </p:nvGrpSpPr>
        <p:grpSpPr>
          <a:xfrm>
            <a:off x="8832304" y="6018112"/>
            <a:ext cx="3240360" cy="582613"/>
            <a:chOff x="8832304" y="6018112"/>
            <a:chExt cx="3240360" cy="582613"/>
          </a:xfrm>
        </p:grpSpPr>
        <p:sp>
          <p:nvSpPr>
            <p:cNvPr id="6" name="Rectángulo redondeado 5"/>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198"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lecha abajo 3"/>
          <p:cNvSpPr/>
          <p:nvPr/>
        </p:nvSpPr>
        <p:spPr>
          <a:xfrm>
            <a:off x="2617406" y="4395835"/>
            <a:ext cx="302735" cy="289854"/>
          </a:xfrm>
          <a:prstGeom prst="downArrow">
            <a:avLst/>
          </a:prstGeom>
          <a:solidFill>
            <a:schemeClr val="bg2"/>
          </a:solidFill>
          <a:ln w="19050">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C" b="1">
              <a:ln w="12700">
                <a:solidFill>
                  <a:schemeClr val="tx1"/>
                </a:solidFill>
                <a:prstDash val="solid"/>
              </a:ln>
              <a:solidFill>
                <a:schemeClr val="tx2">
                  <a:lumMod val="75000"/>
                  <a:lumOff val="25000"/>
                </a:schemeClr>
              </a:solidFill>
              <a:effectLst>
                <a:outerShdw blurRad="41275" dist="20320" dir="1800000" algn="tl" rotWithShape="0">
                  <a:srgbClr val="000000">
                    <a:alpha val="40000"/>
                  </a:srgbClr>
                </a:outerShdw>
              </a:effectLst>
            </a:endParaRPr>
          </a:p>
        </p:txBody>
      </p:sp>
      <p:sp>
        <p:nvSpPr>
          <p:cNvPr id="12" name="CuadroTexto 11"/>
          <p:cNvSpPr txBox="1"/>
          <p:nvPr/>
        </p:nvSpPr>
        <p:spPr>
          <a:xfrm>
            <a:off x="1582321" y="4810998"/>
            <a:ext cx="2426654"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sz="1600" b="1" dirty="0" err="1">
                <a:solidFill>
                  <a:srgbClr val="000000"/>
                </a:solidFill>
                <a:latin typeface="Times New Roman" pitchFamily="18" charset="0"/>
                <a:ea typeface="Calibri Light" pitchFamily="34" charset="0"/>
                <a:cs typeface="Times New Roman" pitchFamily="18" charset="0"/>
              </a:rPr>
              <a:t>°T</a:t>
            </a:r>
            <a:r>
              <a:rPr lang="es-EC" sz="1600" b="1" dirty="0">
                <a:solidFill>
                  <a:srgbClr val="000000"/>
                </a:solidFill>
                <a:latin typeface="Times New Roman" pitchFamily="18" charset="0"/>
                <a:ea typeface="Calibri Light" pitchFamily="34" charset="0"/>
                <a:cs typeface="Times New Roman" pitchFamily="18" charset="0"/>
              </a:rPr>
              <a:t> media: </a:t>
            </a:r>
            <a:r>
              <a:rPr lang="es-EC" sz="1600" dirty="0">
                <a:solidFill>
                  <a:srgbClr val="000000"/>
                </a:solidFill>
                <a:latin typeface="Times New Roman" pitchFamily="18" charset="0"/>
                <a:ea typeface="Calibri Light" pitchFamily="34" charset="0"/>
                <a:cs typeface="Times New Roman" pitchFamily="18" charset="0"/>
              </a:rPr>
              <a:t>19 ± 1°C.</a:t>
            </a:r>
          </a:p>
        </p:txBody>
      </p:sp>
      <p:sp>
        <p:nvSpPr>
          <p:cNvPr id="14" name="CuadroTexto 3"/>
          <p:cNvSpPr txBox="1">
            <a:spLocks noChangeArrowheads="1"/>
          </p:cNvSpPr>
          <p:nvPr/>
        </p:nvSpPr>
        <p:spPr bwMode="auto">
          <a:xfrm>
            <a:off x="6236847" y="802252"/>
            <a:ext cx="382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b="1" dirty="0">
                <a:latin typeface="Times New Roman" pitchFamily="18" charset="0"/>
                <a:ea typeface="Calibri Light" pitchFamily="34" charset="0"/>
                <a:cs typeface="Times New Roman" pitchFamily="18" charset="0"/>
              </a:rPr>
              <a:t>Coordenadas referenciales</a:t>
            </a:r>
          </a:p>
        </p:txBody>
      </p:sp>
      <p:sp>
        <p:nvSpPr>
          <p:cNvPr id="3" name="Rectángulo 2"/>
          <p:cNvSpPr/>
          <p:nvPr/>
        </p:nvSpPr>
        <p:spPr>
          <a:xfrm>
            <a:off x="1265230" y="3284892"/>
            <a:ext cx="3534626" cy="584775"/>
          </a:xfrm>
          <a:prstGeom prst="rect">
            <a:avLst/>
          </a:prstGeom>
        </p:spPr>
        <p:txBody>
          <a:bodyPr wrap="square">
            <a:spAutoFit/>
          </a:bodyPr>
          <a:lstStyle/>
          <a:p>
            <a:pPr algn="ctr"/>
            <a:r>
              <a:rPr lang="es-ES" sz="1600" b="1" i="1" dirty="0">
                <a:latin typeface="Times New Roman" panose="02020603050405020304" pitchFamily="18" charset="0"/>
                <a:cs typeface="Times New Roman" panose="02020603050405020304" pitchFamily="18" charset="0"/>
              </a:rPr>
              <a:t>Figura 1 </a:t>
            </a:r>
            <a:r>
              <a:rPr lang="es-EC" sz="1600" dirty="0">
                <a:latin typeface="Times New Roman" panose="02020603050405020304" pitchFamily="18" charset="0"/>
                <a:cs typeface="Times New Roman" panose="02020603050405020304" pitchFamily="18" charset="0"/>
              </a:rPr>
              <a:t>Ubicación Laboratorio de acuacultura y recursos acuáticos IASA 1</a:t>
            </a:r>
            <a:endParaRPr lang="es-ES" sz="1600" dirty="0">
              <a:latin typeface="Times New Roman" panose="02020603050405020304" pitchFamily="18" charset="0"/>
              <a:cs typeface="Times New Roman" panose="02020603050405020304" pitchFamily="18" charset="0"/>
            </a:endParaRPr>
          </a:p>
        </p:txBody>
      </p:sp>
      <p:pic>
        <p:nvPicPr>
          <p:cNvPr id="13" name="Imagen 12" descr="C:\Users\ESTEBAN AUZ\Desktop\Tesis microalgas\laboratorio acui.jpg"/>
          <p:cNvPicPr/>
          <p:nvPr/>
        </p:nvPicPr>
        <p:blipFill rotWithShape="1">
          <a:blip r:embed="rId4">
            <a:extLst>
              <a:ext uri="{28A0092B-C50C-407E-A947-70E740481C1C}">
                <a14:useLocalDpi xmlns:a14="http://schemas.microsoft.com/office/drawing/2010/main" val="0"/>
              </a:ext>
            </a:extLst>
          </a:blip>
          <a:srcRect l="6666" t="16591" r="22653" b="29727"/>
          <a:stretch/>
        </p:blipFill>
        <p:spPr bwMode="auto">
          <a:xfrm>
            <a:off x="817760" y="1030957"/>
            <a:ext cx="4409427" cy="222528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6236847" y="1232543"/>
            <a:ext cx="399019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Longitud 78°24’44”O, latitud 0°23’20”S.</a:t>
            </a:r>
            <a:endParaRPr lang="es-EC" dirty="0"/>
          </a:p>
        </p:txBody>
      </p:sp>
      <p:sp>
        <p:nvSpPr>
          <p:cNvPr id="5" name="Rectángulo 4"/>
          <p:cNvSpPr/>
          <p:nvPr/>
        </p:nvSpPr>
        <p:spPr>
          <a:xfrm>
            <a:off x="156100" y="5860049"/>
            <a:ext cx="1337226"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(Arce , 2009)</a:t>
            </a:r>
            <a:endParaRPr lang="es-EC" sz="1600" dirty="0"/>
          </a:p>
        </p:txBody>
      </p:sp>
      <p:sp>
        <p:nvSpPr>
          <p:cNvPr id="8" name="Flecha derecha 7"/>
          <p:cNvSpPr/>
          <p:nvPr/>
        </p:nvSpPr>
        <p:spPr>
          <a:xfrm>
            <a:off x="5447928" y="1232543"/>
            <a:ext cx="648072"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9" name="Rectángulo 8"/>
          <p:cNvSpPr/>
          <p:nvPr/>
        </p:nvSpPr>
        <p:spPr>
          <a:xfrm>
            <a:off x="5771964" y="2793875"/>
            <a:ext cx="5131211" cy="646331"/>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Parroquia San Fernando, Cantón Rumiñahui, provincia de Pichincha.</a:t>
            </a:r>
            <a:endParaRPr lang="es-EC" dirty="0"/>
          </a:p>
        </p:txBody>
      </p:sp>
      <p:sp>
        <p:nvSpPr>
          <p:cNvPr id="10" name="Rectángulo 9"/>
          <p:cNvSpPr/>
          <p:nvPr/>
        </p:nvSpPr>
        <p:spPr>
          <a:xfrm>
            <a:off x="6271406" y="3918992"/>
            <a:ext cx="4365709" cy="923330"/>
          </a:xfrm>
          <a:prstGeom prst="rect">
            <a:avLst/>
          </a:prstGeom>
        </p:spPr>
        <p:txBody>
          <a:bodyPr wrap="square">
            <a:spAutoFit/>
          </a:bodyPr>
          <a:lstStyle/>
          <a:p>
            <a:r>
              <a:rPr lang="es-EC" b="1" dirty="0">
                <a:solidFill>
                  <a:srgbClr val="000000"/>
                </a:solidFill>
                <a:latin typeface="Times New Roman" pitchFamily="18" charset="0"/>
                <a:ea typeface="Calibri Light" pitchFamily="34" charset="0"/>
                <a:cs typeface="Times New Roman" pitchFamily="18" charset="0"/>
              </a:rPr>
              <a:t>Precipitación media anual: </a:t>
            </a:r>
            <a:r>
              <a:rPr lang="es-EC" dirty="0">
                <a:solidFill>
                  <a:srgbClr val="000000"/>
                </a:solidFill>
                <a:latin typeface="Times New Roman" pitchFamily="18" charset="0"/>
                <a:ea typeface="Calibri Light" pitchFamily="34" charset="0"/>
                <a:cs typeface="Times New Roman" pitchFamily="18" charset="0"/>
              </a:rPr>
              <a:t>3 275 mm</a:t>
            </a:r>
          </a:p>
          <a:p>
            <a:r>
              <a:rPr lang="es-EC" b="1" dirty="0">
                <a:solidFill>
                  <a:srgbClr val="000000"/>
                </a:solidFill>
                <a:latin typeface="Times New Roman" pitchFamily="18" charset="0"/>
                <a:ea typeface="Calibri Light" pitchFamily="34" charset="0"/>
                <a:cs typeface="Times New Roman" pitchFamily="18" charset="0"/>
              </a:rPr>
              <a:t>H.R.: </a:t>
            </a:r>
            <a:r>
              <a:rPr lang="es-EC" dirty="0">
                <a:solidFill>
                  <a:srgbClr val="000000"/>
                </a:solidFill>
                <a:latin typeface="Times New Roman" pitchFamily="18" charset="0"/>
                <a:ea typeface="Calibri Light" pitchFamily="34" charset="0"/>
                <a:cs typeface="Times New Roman" pitchFamily="18" charset="0"/>
              </a:rPr>
              <a:t>85 % Bosque muy húmedo de tierras bajas de la Amazonía ecuatoriana</a:t>
            </a:r>
            <a:endParaRPr lang="es-EC" dirty="0">
              <a:solidFill>
                <a:srgbClr val="000000"/>
              </a:solidFill>
              <a:latin typeface="Calibri Light" pitchFamily="34" charset="0"/>
              <a:ea typeface="Calibri Light" pitchFamily="34" charset="0"/>
              <a:cs typeface="Calibri Light" pitchFamily="34" charset="0"/>
            </a:endParaRPr>
          </a:p>
        </p:txBody>
      </p:sp>
      <p:cxnSp>
        <p:nvCxnSpPr>
          <p:cNvPr id="18" name="Conector recto de flecha 17"/>
          <p:cNvCxnSpPr/>
          <p:nvPr/>
        </p:nvCxnSpPr>
        <p:spPr>
          <a:xfrm flipH="1">
            <a:off x="3359696" y="1598721"/>
            <a:ext cx="988381" cy="1815545"/>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1692452" y="3793472"/>
            <a:ext cx="2358338" cy="307777"/>
          </a:xfrm>
          <a:prstGeom prst="rect">
            <a:avLst/>
          </a:prstGeom>
        </p:spPr>
        <p:txBody>
          <a:bodyPr wrap="none">
            <a:spAutoFit/>
          </a:bodyPr>
          <a:lstStyle/>
          <a:p>
            <a:pPr algn="ctr"/>
            <a:r>
              <a:rPr lang="es-EC" sz="1400" b="1" dirty="0">
                <a:latin typeface="Times New Roman" pitchFamily="18" charset="0"/>
                <a:cs typeface="Times New Roman" pitchFamily="18" charset="0"/>
              </a:rPr>
              <a:t>Fuente:</a:t>
            </a:r>
            <a:r>
              <a:rPr lang="es-EC" sz="1400" dirty="0">
                <a:latin typeface="Times New Roman" pitchFamily="18" charset="0"/>
                <a:cs typeface="Times New Roman" pitchFamily="18" charset="0"/>
              </a:rPr>
              <a:t> (Google </a:t>
            </a:r>
            <a:r>
              <a:rPr lang="es-EC" sz="1400" dirty="0" err="1">
                <a:latin typeface="Times New Roman" pitchFamily="18" charset="0"/>
                <a:cs typeface="Times New Roman" pitchFamily="18" charset="0"/>
              </a:rPr>
              <a:t>Maps</a:t>
            </a:r>
            <a:r>
              <a:rPr lang="es-EC" sz="1400" dirty="0">
                <a:latin typeface="Times New Roman" pitchFamily="18" charset="0"/>
                <a:cs typeface="Times New Roman" pitchFamily="18" charset="0"/>
              </a:rPr>
              <a:t>, 2018)</a:t>
            </a:r>
          </a:p>
        </p:txBody>
      </p:sp>
    </p:spTree>
    <p:extLst>
      <p:ext uri="{BB962C8B-B14F-4D97-AF65-F5344CB8AC3E}">
        <p14:creationId xmlns:p14="http://schemas.microsoft.com/office/powerpoint/2010/main" val="218135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sp>
        <p:nvSpPr>
          <p:cNvPr id="9" name="Rectángulo 8"/>
          <p:cNvSpPr/>
          <p:nvPr/>
        </p:nvSpPr>
        <p:spPr>
          <a:xfrm>
            <a:off x="920937" y="1574696"/>
            <a:ext cx="4076757" cy="369332"/>
          </a:xfrm>
          <a:prstGeom prst="rect">
            <a:avLst/>
          </a:prstGeom>
        </p:spPr>
        <p:txBody>
          <a:bodyPr wrap="none">
            <a:spAutoFit/>
          </a:bodyPr>
          <a:lstStyle/>
          <a:p>
            <a:pPr algn="ctr"/>
            <a:r>
              <a:rPr lang="es-EC" b="1" dirty="0">
                <a:latin typeface="Times New Roman" panose="02020603050405020304" pitchFamily="18" charset="0"/>
                <a:ea typeface="Calibri" panose="020F0502020204030204" pitchFamily="34" charset="0"/>
              </a:rPr>
              <a:t>Purificación de </a:t>
            </a:r>
            <a:r>
              <a:rPr lang="es-EC" b="1" i="1" dirty="0" err="1">
                <a:latin typeface="Times New Roman" panose="02020603050405020304" pitchFamily="18" charset="0"/>
                <a:ea typeface="Calibri" panose="020F0502020204030204" pitchFamily="34" charset="0"/>
              </a:rPr>
              <a:t>Chlorella</a:t>
            </a:r>
            <a:r>
              <a:rPr lang="es-EC" b="1" i="1" dirty="0">
                <a:latin typeface="Times New Roman" panose="02020603050405020304" pitchFamily="18" charset="0"/>
                <a:ea typeface="Calibri" panose="020F0502020204030204" pitchFamily="34" charset="0"/>
              </a:rPr>
              <a:t>  </a:t>
            </a:r>
            <a:r>
              <a:rPr lang="es-EC" b="1" dirty="0">
                <a:latin typeface="Times New Roman" panose="02020603050405020304" pitchFamily="18" charset="0"/>
                <a:ea typeface="Calibri" panose="020F0502020204030204" pitchFamily="34" charset="0"/>
              </a:rPr>
              <a:t>Biotipos 1,2,3</a:t>
            </a:r>
            <a:endParaRPr lang="es-EC" b="1" dirty="0"/>
          </a:p>
        </p:txBody>
      </p:sp>
      <p:sp>
        <p:nvSpPr>
          <p:cNvPr id="10" name="Rectangle 2"/>
          <p:cNvSpPr>
            <a:spLocks noChangeArrowheads="1"/>
          </p:cNvSpPr>
          <p:nvPr/>
        </p:nvSpPr>
        <p:spPr bwMode="auto">
          <a:xfrm>
            <a:off x="623392" y="18196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7649" name="Imagen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29" y="2158605"/>
            <a:ext cx="4601950" cy="15617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819228" y="3800670"/>
            <a:ext cx="376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600" b="1" i="1" u="none" strike="noStrike" cap="none" normalizeH="0" baseline="0" dirty="0" bmk="">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600" b="1" i="1" u="none" strike="noStrike" cap="none" normalizeH="0" baseline="0" dirty="0" bmk="_Toc24067703">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s-EC" altLang="es-EC" sz="1600" b="1" i="0" u="none" strike="noStrike" cap="none" normalizeH="0" baseline="0" dirty="0" bmk="_Toc24067703">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C" sz="1600" b="0" i="0" u="none" strike="noStrike" cap="none" normalizeH="0" baseline="0" dirty="0" bmk="_Toc24067703">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Siembra </a:t>
            </a:r>
            <a:r>
              <a:rPr kumimoji="0" lang="es-EC" altLang="es-EC" sz="1600" b="0" i="1" u="none" strike="noStrike" cap="none" normalizeH="0" baseline="0" dirty="0" err="1" bmk="_Toc24067703">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Chlorella</a:t>
            </a:r>
            <a:r>
              <a:rPr kumimoji="0" lang="es-EC" altLang="es-EC" sz="1600" b="0" i="0" u="none" strike="noStrike" cap="none" normalizeH="0" baseline="0" dirty="0" bmk="_Toc24067703">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Biotipos 1, 2,3 en medio solido</a:t>
            </a:r>
            <a:endParaRPr kumimoji="0" lang="es-EC" altLang="es-EC" sz="2400" b="0" i="0" u="none" strike="noStrike" cap="none" normalizeH="0" baseline="0" dirty="0">
              <a:ln>
                <a:noFill/>
              </a:ln>
              <a:solidFill>
                <a:schemeClr val="tx1"/>
              </a:solidFill>
              <a:effectLst/>
              <a:latin typeface="Arial" panose="020B0604020202020204" pitchFamily="34" charset="0"/>
            </a:endParaRPr>
          </a:p>
        </p:txBody>
      </p:sp>
      <p:sp>
        <p:nvSpPr>
          <p:cNvPr id="15" name="Flecha derecha 14"/>
          <p:cNvSpPr/>
          <p:nvPr/>
        </p:nvSpPr>
        <p:spPr>
          <a:xfrm>
            <a:off x="4811505" y="2586182"/>
            <a:ext cx="1103007" cy="4406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ángulo 15"/>
          <p:cNvSpPr/>
          <p:nvPr/>
        </p:nvSpPr>
        <p:spPr>
          <a:xfrm>
            <a:off x="7925802" y="1605095"/>
            <a:ext cx="1499128"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Masificación </a:t>
            </a:r>
            <a:endParaRPr lang="es-EC" b="1" dirty="0"/>
          </a:p>
        </p:txBody>
      </p:sp>
      <p:pic>
        <p:nvPicPr>
          <p:cNvPr id="20" name="Imagen 19"/>
          <p:cNvPicPr/>
          <p:nvPr/>
        </p:nvPicPr>
        <p:blipFill rotWithShape="1">
          <a:blip r:embed="rId4"/>
          <a:srcRect b="13592"/>
          <a:stretch/>
        </p:blipFill>
        <p:spPr>
          <a:xfrm>
            <a:off x="5932939" y="2137215"/>
            <a:ext cx="4505042" cy="1734274"/>
          </a:xfrm>
          <a:prstGeom prst="rect">
            <a:avLst/>
          </a:prstGeom>
        </p:spPr>
      </p:pic>
      <p:sp>
        <p:nvSpPr>
          <p:cNvPr id="17" name="Rectángulo 16"/>
          <p:cNvSpPr/>
          <p:nvPr/>
        </p:nvSpPr>
        <p:spPr>
          <a:xfrm>
            <a:off x="5932939" y="3859737"/>
            <a:ext cx="6096000" cy="584775"/>
          </a:xfrm>
          <a:prstGeom prst="rect">
            <a:avLst/>
          </a:prstGeom>
        </p:spPr>
        <p:txBody>
          <a:bodyPr>
            <a:spAutoFit/>
          </a:bodyPr>
          <a:lstStyle/>
          <a:p>
            <a:pPr algn="ctr" eaLnBrk="0" hangingPunct="0"/>
            <a:r>
              <a:rPr lang="es-EC" sz="1600" b="1" i="1" dirty="0" bmk="_Toc24067703">
                <a:solidFill>
                  <a:srgbClr val="0D0D0D"/>
                </a:solidFill>
                <a:latin typeface="Times New Roman" panose="02020603050405020304" pitchFamily="18" charset="0"/>
                <a:ea typeface="Calibri" panose="020F0502020204030204" pitchFamily="34" charset="0"/>
                <a:cs typeface="Times New Roman" panose="02020603050405020304" pitchFamily="18" charset="0"/>
              </a:rPr>
              <a:t>    Figura 3. </a:t>
            </a:r>
            <a:r>
              <a:rPr lang="es-EC" sz="1600" dirty="0" bmk="_Toc24067703">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Cultivos de </a:t>
            </a:r>
            <a:r>
              <a:rPr lang="es-EC" sz="1600" i="1" dirty="0" err="1" bmk="_Toc24067703">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Chlorella</a:t>
            </a:r>
            <a:r>
              <a:rPr lang="es-EC" sz="1600" dirty="0" bmk="_Toc24067703">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 Cultivo en tubos de ensayo, B y D) Cultivo en matraces 250 mL</a:t>
            </a:r>
          </a:p>
        </p:txBody>
      </p:sp>
      <p:sp>
        <p:nvSpPr>
          <p:cNvPr id="18" name="Rectángulo 17"/>
          <p:cNvSpPr/>
          <p:nvPr/>
        </p:nvSpPr>
        <p:spPr>
          <a:xfrm>
            <a:off x="1327384" y="4908687"/>
            <a:ext cx="2465227" cy="1077218"/>
          </a:xfrm>
          <a:prstGeom prst="rect">
            <a:avLst/>
          </a:prstGeom>
        </p:spPr>
        <p:txBody>
          <a:bodyPr wrap="none">
            <a:spAutoFit/>
          </a:bodyPr>
          <a:lstStyle/>
          <a:p>
            <a:r>
              <a:rPr lang="es-EC" sz="1600" b="1" dirty="0" err="1">
                <a:latin typeface="Times New Roman" panose="02020603050405020304" pitchFamily="18" charset="0"/>
                <a:ea typeface="Calibri" panose="020F0502020204030204" pitchFamily="34" charset="0"/>
              </a:rPr>
              <a:t>Nitrofoska</a:t>
            </a:r>
            <a:r>
              <a:rPr lang="es-EC" sz="1600" dirty="0">
                <a:latin typeface="Times New Roman" panose="02020603050405020304" pitchFamily="18" charset="0"/>
                <a:ea typeface="Calibri" panose="020F0502020204030204" pitchFamily="34" charset="0"/>
              </a:rPr>
              <a:t> (3</a:t>
            </a:r>
            <a:r>
              <a:rPr lang="en-US" sz="1600" dirty="0">
                <a:latin typeface="Times New Roman" panose="02020603050405020304" pitchFamily="18" charset="0"/>
                <a:ea typeface="Calibri" panose="020F0502020204030204" pitchFamily="34" charset="0"/>
              </a:rPr>
              <a:t>:</a:t>
            </a:r>
            <a:r>
              <a:rPr lang="es-EC" sz="1600" dirty="0">
                <a:latin typeface="Times New Roman" panose="02020603050405020304" pitchFamily="18" charset="0"/>
                <a:ea typeface="Calibri" panose="020F0502020204030204" pitchFamily="34" charset="0"/>
              </a:rPr>
              <a:t>1:1) (1 g L</a:t>
            </a:r>
            <a:r>
              <a:rPr lang="es-EC" sz="1600" baseline="30000" dirty="0">
                <a:latin typeface="Times New Roman" panose="02020603050405020304" pitchFamily="18" charset="0"/>
                <a:ea typeface="Calibri" panose="020F0502020204030204" pitchFamily="34" charset="0"/>
              </a:rPr>
              <a:t>-1</a:t>
            </a:r>
            <a:r>
              <a:rPr lang="es-EC" sz="1600" dirty="0">
                <a:latin typeface="Times New Roman" panose="02020603050405020304" pitchFamily="18" charset="0"/>
                <a:ea typeface="Calibri" panose="020F0502020204030204" pitchFamily="34" charset="0"/>
              </a:rPr>
              <a:t>)</a:t>
            </a:r>
          </a:p>
          <a:p>
            <a:r>
              <a:rPr lang="es-EC" sz="1600" b="1" dirty="0">
                <a:latin typeface="Times New Roman" panose="02020603050405020304" pitchFamily="18" charset="0"/>
                <a:ea typeface="Calibri" panose="020F0502020204030204" pitchFamily="34" charset="0"/>
              </a:rPr>
              <a:t>Agar-agar</a:t>
            </a:r>
            <a:r>
              <a:rPr lang="es-EC" sz="1600" dirty="0">
                <a:latin typeface="Times New Roman" panose="02020603050405020304" pitchFamily="18" charset="0"/>
                <a:ea typeface="Calibri" panose="020F0502020204030204" pitchFamily="34" charset="0"/>
              </a:rPr>
              <a:t> (15 g L</a:t>
            </a:r>
            <a:r>
              <a:rPr lang="es-EC" sz="1600" baseline="30000" dirty="0">
                <a:latin typeface="Times New Roman" panose="02020603050405020304" pitchFamily="18" charset="0"/>
                <a:ea typeface="Calibri" panose="020F0502020204030204" pitchFamily="34" charset="0"/>
              </a:rPr>
              <a:t>-1</a:t>
            </a:r>
            <a:r>
              <a:rPr lang="es-EC" sz="1600" dirty="0">
                <a:latin typeface="Times New Roman" panose="02020603050405020304" pitchFamily="18" charset="0"/>
                <a:ea typeface="Calibri" panose="020F0502020204030204" pitchFamily="34" charset="0"/>
              </a:rPr>
              <a:t>)</a:t>
            </a:r>
          </a:p>
          <a:p>
            <a:r>
              <a:rPr lang="es-EC" sz="1600" b="1" dirty="0" err="1">
                <a:solidFill>
                  <a:srgbClr val="000000"/>
                </a:solidFill>
                <a:latin typeface="Times New Roman" pitchFamily="18" charset="0"/>
                <a:ea typeface="Calibri Light" pitchFamily="34" charset="0"/>
                <a:cs typeface="Times New Roman" pitchFamily="18" charset="0"/>
              </a:rPr>
              <a:t>°T</a:t>
            </a:r>
            <a:r>
              <a:rPr lang="es-EC" sz="1600" b="1" dirty="0">
                <a:solidFill>
                  <a:srgbClr val="000000"/>
                </a:solidFill>
                <a:latin typeface="Times New Roman" pitchFamily="18" charset="0"/>
                <a:ea typeface="Calibri Light" pitchFamily="34" charset="0"/>
                <a:cs typeface="Times New Roman" pitchFamily="18" charset="0"/>
              </a:rPr>
              <a:t> media: </a:t>
            </a:r>
            <a:r>
              <a:rPr lang="es-EC" sz="1600" dirty="0">
                <a:solidFill>
                  <a:srgbClr val="000000"/>
                </a:solidFill>
                <a:latin typeface="Times New Roman" pitchFamily="18" charset="0"/>
                <a:ea typeface="Calibri Light" pitchFamily="34" charset="0"/>
                <a:cs typeface="Times New Roman" pitchFamily="18" charset="0"/>
              </a:rPr>
              <a:t>19 ± 1°C</a:t>
            </a:r>
            <a:endParaRPr lang="es-EC" sz="1600" dirty="0"/>
          </a:p>
          <a:p>
            <a:endParaRPr lang="es-EC" sz="1600" dirty="0"/>
          </a:p>
        </p:txBody>
      </p:sp>
      <p:grpSp>
        <p:nvGrpSpPr>
          <p:cNvPr id="24" name="Grupo 23"/>
          <p:cNvGrpSpPr/>
          <p:nvPr/>
        </p:nvGrpSpPr>
        <p:grpSpPr>
          <a:xfrm>
            <a:off x="8832304" y="6021288"/>
            <a:ext cx="3240360" cy="582613"/>
            <a:chOff x="8832304" y="6018112"/>
            <a:chExt cx="3240360" cy="582613"/>
          </a:xfrm>
        </p:grpSpPr>
        <p:sp>
          <p:nvSpPr>
            <p:cNvPr id="25" name="Rectángulo redondeado 24"/>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6" name="Imagen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lecha abajo 20"/>
          <p:cNvSpPr/>
          <p:nvPr/>
        </p:nvSpPr>
        <p:spPr>
          <a:xfrm>
            <a:off x="2559998" y="4459818"/>
            <a:ext cx="378448" cy="5140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38914" name="Picture 2">
            <a:extLst>
              <a:ext uri="{FF2B5EF4-FFF2-40B4-BE49-F238E27FC236}">
                <a16:creationId xmlns:a16="http://schemas.microsoft.com/office/drawing/2014/main" id="{943F30BB-4312-459B-B6A3-280ADC40131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77" r="18177"/>
          <a:stretch/>
        </p:blipFill>
        <p:spPr bwMode="auto">
          <a:xfrm>
            <a:off x="10437981" y="2126825"/>
            <a:ext cx="1770193" cy="1743576"/>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7C9247D7-B4BB-4895-895A-F9BFE5693D56}"/>
              </a:ext>
            </a:extLst>
          </p:cNvPr>
          <p:cNvSpPr/>
          <p:nvPr/>
        </p:nvSpPr>
        <p:spPr>
          <a:xfrm>
            <a:off x="10335476" y="3422706"/>
            <a:ext cx="406113" cy="43703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0007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 de texto 11">
            <a:extLst>
              <a:ext uri="{FF2B5EF4-FFF2-40B4-BE49-F238E27FC236}">
                <a16:creationId xmlns:a16="http://schemas.microsoft.com/office/drawing/2014/main" id="{53657542-050F-487E-9C8A-FE9E0AC9C9F4}"/>
              </a:ext>
            </a:extLst>
          </p:cNvPr>
          <p:cNvSpPr txBox="1"/>
          <p:nvPr/>
        </p:nvSpPr>
        <p:spPr>
          <a:xfrm>
            <a:off x="911424" y="1556792"/>
            <a:ext cx="4752474" cy="36004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PRIMERA FASE DE INVESTIGACIÓN</a:t>
            </a:r>
            <a:endParaRPr lang="es-EC" sz="2800" dirty="0">
              <a:effectLst/>
              <a:ea typeface="Calibri" panose="020F0502020204030204" pitchFamily="34" charset="0"/>
              <a:cs typeface="Times New Roman" panose="02020603050405020304" pitchFamily="18" charset="0"/>
            </a:endParaRPr>
          </a:p>
        </p:txBody>
      </p:sp>
      <p:sp>
        <p:nvSpPr>
          <p:cNvPr id="16" name="Cuadro de texto 11">
            <a:extLst>
              <a:ext uri="{FF2B5EF4-FFF2-40B4-BE49-F238E27FC236}">
                <a16:creationId xmlns:a16="http://schemas.microsoft.com/office/drawing/2014/main" id="{A5DBEB0A-F428-48EF-AB74-4FF4F9443941}"/>
              </a:ext>
            </a:extLst>
          </p:cNvPr>
          <p:cNvSpPr txBox="1"/>
          <p:nvPr/>
        </p:nvSpPr>
        <p:spPr>
          <a:xfrm>
            <a:off x="911424" y="4333470"/>
            <a:ext cx="4752474" cy="36004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SEGUNDA FASE DE INVESTIGACION</a:t>
            </a:r>
            <a:endParaRPr lang="es-EC" sz="2800" dirty="0">
              <a:effectLst/>
              <a:ea typeface="Calibri" panose="020F0502020204030204" pitchFamily="34" charset="0"/>
              <a:cs typeface="Times New Roman" panose="02020603050405020304" pitchFamily="18" charset="0"/>
            </a:endParaRPr>
          </a:p>
        </p:txBody>
      </p:sp>
      <p:sp>
        <p:nvSpPr>
          <p:cNvPr id="17" name="Cuadro de texto 12">
            <a:extLst>
              <a:ext uri="{FF2B5EF4-FFF2-40B4-BE49-F238E27FC236}">
                <a16:creationId xmlns:a16="http://schemas.microsoft.com/office/drawing/2014/main" id="{24413CD1-FC69-4E7E-BB1A-E951D1DC14CE}"/>
              </a:ext>
            </a:extLst>
          </p:cNvPr>
          <p:cNvSpPr txBox="1"/>
          <p:nvPr/>
        </p:nvSpPr>
        <p:spPr>
          <a:xfrm>
            <a:off x="6544209" y="626518"/>
            <a:ext cx="4858752" cy="663274"/>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Preparación e incorporación  de las soluciones de trabajo de AIA </a:t>
            </a:r>
          </a:p>
        </p:txBody>
      </p:sp>
      <p:sp>
        <p:nvSpPr>
          <p:cNvPr id="18" name="Cuadro de texto 13">
            <a:extLst>
              <a:ext uri="{FF2B5EF4-FFF2-40B4-BE49-F238E27FC236}">
                <a16:creationId xmlns:a16="http://schemas.microsoft.com/office/drawing/2014/main" id="{BB317C11-4526-4A61-8071-6691BB815E1D}"/>
              </a:ext>
            </a:extLst>
          </p:cNvPr>
          <p:cNvSpPr txBox="1"/>
          <p:nvPr/>
        </p:nvSpPr>
        <p:spPr>
          <a:xfrm>
            <a:off x="6532639" y="1405025"/>
            <a:ext cx="4858752" cy="140858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Análisis variables productivas (Densidad celular y peso seco),cinéticas de crecimiento, Análisis Bromatológico (Proteínas, Lípidos, pigmentos fotosintéticos)</a:t>
            </a:r>
            <a:endParaRPr lang="es-EC" sz="24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C" sz="10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20" name="Cuadro de texto 16">
            <a:extLst>
              <a:ext uri="{FF2B5EF4-FFF2-40B4-BE49-F238E27FC236}">
                <a16:creationId xmlns:a16="http://schemas.microsoft.com/office/drawing/2014/main" id="{1ED761D1-86EB-4578-B544-C2735B7AEFA5}"/>
              </a:ext>
            </a:extLst>
          </p:cNvPr>
          <p:cNvSpPr txBox="1"/>
          <p:nvPr/>
        </p:nvSpPr>
        <p:spPr>
          <a:xfrm>
            <a:off x="2855721" y="3067070"/>
            <a:ext cx="4858752" cy="476202"/>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Selección de los mejores tratamientos </a:t>
            </a:r>
            <a:endParaRPr lang="es-EC" sz="2800" dirty="0">
              <a:effectLst/>
              <a:ea typeface="Calibri" panose="020F0502020204030204" pitchFamily="34" charset="0"/>
              <a:cs typeface="Times New Roman" panose="02020603050405020304" pitchFamily="18" charset="0"/>
            </a:endParaRPr>
          </a:p>
        </p:txBody>
      </p:sp>
      <p:sp>
        <p:nvSpPr>
          <p:cNvPr id="21" name="Abrir llave 20">
            <a:extLst>
              <a:ext uri="{FF2B5EF4-FFF2-40B4-BE49-F238E27FC236}">
                <a16:creationId xmlns:a16="http://schemas.microsoft.com/office/drawing/2014/main" id="{5FADD019-0DE9-4481-A07C-DACB0D07E897}"/>
              </a:ext>
            </a:extLst>
          </p:cNvPr>
          <p:cNvSpPr/>
          <p:nvPr/>
        </p:nvSpPr>
        <p:spPr>
          <a:xfrm>
            <a:off x="5765957" y="859630"/>
            <a:ext cx="673768" cy="1834146"/>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Cuadro de texto 34">
            <a:extLst>
              <a:ext uri="{FF2B5EF4-FFF2-40B4-BE49-F238E27FC236}">
                <a16:creationId xmlns:a16="http://schemas.microsoft.com/office/drawing/2014/main" id="{A531C47C-03C4-4D1D-9421-4D23A4194AC2}"/>
              </a:ext>
            </a:extLst>
          </p:cNvPr>
          <p:cNvSpPr txBox="1"/>
          <p:nvPr/>
        </p:nvSpPr>
        <p:spPr>
          <a:xfrm>
            <a:off x="6744072" y="3706857"/>
            <a:ext cx="4740860" cy="732593"/>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Evaluación de los mejores tratamientos para cada Biotipo de </a:t>
            </a:r>
            <a:r>
              <a:rPr lang="es-EC" i="1" dirty="0" err="1">
                <a:effectLst/>
                <a:latin typeface="Times New Roman" panose="02020603050405020304" pitchFamily="18" charset="0"/>
                <a:ea typeface="Calibri" panose="020F0502020204030204" pitchFamily="34" charset="0"/>
                <a:cs typeface="Times New Roman" panose="02020603050405020304" pitchFamily="18" charset="0"/>
              </a:rPr>
              <a:t>Chlorella</a:t>
            </a:r>
            <a:endParaRPr lang="es-EC" sz="2400" i="1" dirty="0">
              <a:effectLst/>
              <a:ea typeface="Calibri" panose="020F0502020204030204" pitchFamily="34" charset="0"/>
              <a:cs typeface="Times New Roman" panose="02020603050405020304" pitchFamily="18" charset="0"/>
            </a:endParaRPr>
          </a:p>
        </p:txBody>
      </p:sp>
      <p:sp>
        <p:nvSpPr>
          <p:cNvPr id="24" name="Cuadro de texto 39">
            <a:extLst>
              <a:ext uri="{FF2B5EF4-FFF2-40B4-BE49-F238E27FC236}">
                <a16:creationId xmlns:a16="http://schemas.microsoft.com/office/drawing/2014/main" id="{5C61021F-325A-4A1A-B549-74C9EC1DC3C9}"/>
              </a:ext>
            </a:extLst>
          </p:cNvPr>
          <p:cNvSpPr txBox="1"/>
          <p:nvPr/>
        </p:nvSpPr>
        <p:spPr>
          <a:xfrm>
            <a:off x="6744072" y="4542085"/>
            <a:ext cx="4740860" cy="132477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Análisis variables productivas (Densidad celular y peso seco),cinéticas de crecimiento, Análisis Bromatológico (Proteínas, Lípidos, pigmentos fotosintéticos)</a:t>
            </a:r>
            <a:endParaRPr lang="es-EC" sz="2400" dirty="0">
              <a:ea typeface="Calibri" panose="020F0502020204030204" pitchFamily="34" charset="0"/>
              <a:cs typeface="Times New Roman" panose="02020603050405020304" pitchFamily="18" charset="0"/>
            </a:endParaRPr>
          </a:p>
        </p:txBody>
      </p:sp>
      <p:sp>
        <p:nvSpPr>
          <p:cNvPr id="25" name="Abrir llave 24">
            <a:extLst>
              <a:ext uri="{FF2B5EF4-FFF2-40B4-BE49-F238E27FC236}">
                <a16:creationId xmlns:a16="http://schemas.microsoft.com/office/drawing/2014/main" id="{D22A5E85-ABDB-45CA-9CB9-517447036A85}"/>
              </a:ext>
            </a:extLst>
          </p:cNvPr>
          <p:cNvSpPr/>
          <p:nvPr/>
        </p:nvSpPr>
        <p:spPr>
          <a:xfrm>
            <a:off x="5886273" y="3844014"/>
            <a:ext cx="553452" cy="1974964"/>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Flecha doblada hacia arriba 17">
            <a:extLst>
              <a:ext uri="{FF2B5EF4-FFF2-40B4-BE49-F238E27FC236}">
                <a16:creationId xmlns:a16="http://schemas.microsoft.com/office/drawing/2014/main" id="{8ED546C4-4734-4BF5-876D-4229BB9110B0}"/>
              </a:ext>
            </a:extLst>
          </p:cNvPr>
          <p:cNvSpPr/>
          <p:nvPr/>
        </p:nvSpPr>
        <p:spPr>
          <a:xfrm rot="10800000">
            <a:off x="1724752" y="3216855"/>
            <a:ext cx="1130969" cy="715248"/>
          </a:xfrm>
          <a:prstGeom prst="ben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lecha doblada hacia arriba 18">
            <a:extLst>
              <a:ext uri="{FF2B5EF4-FFF2-40B4-BE49-F238E27FC236}">
                <a16:creationId xmlns:a16="http://schemas.microsoft.com/office/drawing/2014/main" id="{0E637DCF-F661-49FF-AFC8-1773CC3CE361}"/>
              </a:ext>
            </a:extLst>
          </p:cNvPr>
          <p:cNvSpPr/>
          <p:nvPr/>
        </p:nvSpPr>
        <p:spPr>
          <a:xfrm rot="16200000" flipH="1">
            <a:off x="8033614" y="2548348"/>
            <a:ext cx="732593" cy="126310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Título 1">
            <a:extLst>
              <a:ext uri="{FF2B5EF4-FFF2-40B4-BE49-F238E27FC236}">
                <a16:creationId xmlns:a16="http://schemas.microsoft.com/office/drawing/2014/main" id="{D8FF7E07-9F3A-43CF-8DD4-5619C575A895}"/>
              </a:ext>
            </a:extLst>
          </p:cNvPr>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grpSp>
        <p:nvGrpSpPr>
          <p:cNvPr id="29" name="Grupo 28">
            <a:extLst>
              <a:ext uri="{FF2B5EF4-FFF2-40B4-BE49-F238E27FC236}">
                <a16:creationId xmlns:a16="http://schemas.microsoft.com/office/drawing/2014/main" id="{1B032D02-7364-4168-86B8-E692981CB0F7}"/>
              </a:ext>
            </a:extLst>
          </p:cNvPr>
          <p:cNvGrpSpPr/>
          <p:nvPr/>
        </p:nvGrpSpPr>
        <p:grpSpPr>
          <a:xfrm>
            <a:off x="8832304" y="6018112"/>
            <a:ext cx="3240360" cy="582613"/>
            <a:chOff x="8832304" y="6018112"/>
            <a:chExt cx="3240360" cy="582613"/>
          </a:xfrm>
        </p:grpSpPr>
        <p:sp>
          <p:nvSpPr>
            <p:cNvPr id="30" name="Rectángulo redondeado 39">
              <a:extLst>
                <a:ext uri="{FF2B5EF4-FFF2-40B4-BE49-F238E27FC236}">
                  <a16:creationId xmlns:a16="http://schemas.microsoft.com/office/drawing/2014/main" id="{EC01AA1F-2FA8-4361-ABCC-46303FE9A72E}"/>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1" name="Imagen 5">
              <a:extLst>
                <a:ext uri="{FF2B5EF4-FFF2-40B4-BE49-F238E27FC236}">
                  <a16:creationId xmlns:a16="http://schemas.microsoft.com/office/drawing/2014/main" id="{CA174EB3-A064-4E39-8C85-9E71C7DF27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55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D8FF7E07-9F3A-43CF-8DD4-5619C575A895}"/>
              </a:ext>
            </a:extLst>
          </p:cNvPr>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grpSp>
        <p:nvGrpSpPr>
          <p:cNvPr id="29" name="Grupo 28">
            <a:extLst>
              <a:ext uri="{FF2B5EF4-FFF2-40B4-BE49-F238E27FC236}">
                <a16:creationId xmlns:a16="http://schemas.microsoft.com/office/drawing/2014/main" id="{1B032D02-7364-4168-86B8-E692981CB0F7}"/>
              </a:ext>
            </a:extLst>
          </p:cNvPr>
          <p:cNvGrpSpPr/>
          <p:nvPr/>
        </p:nvGrpSpPr>
        <p:grpSpPr>
          <a:xfrm>
            <a:off x="8832304" y="6018112"/>
            <a:ext cx="3240360" cy="582613"/>
            <a:chOff x="8832304" y="6018112"/>
            <a:chExt cx="3240360" cy="582613"/>
          </a:xfrm>
        </p:grpSpPr>
        <p:sp>
          <p:nvSpPr>
            <p:cNvPr id="30" name="Rectángulo redondeado 39">
              <a:extLst>
                <a:ext uri="{FF2B5EF4-FFF2-40B4-BE49-F238E27FC236}">
                  <a16:creationId xmlns:a16="http://schemas.microsoft.com/office/drawing/2014/main" id="{EC01AA1F-2FA8-4361-ABCC-46303FE9A72E}"/>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1" name="Imagen 5">
              <a:extLst>
                <a:ext uri="{FF2B5EF4-FFF2-40B4-BE49-F238E27FC236}">
                  <a16:creationId xmlns:a16="http://schemas.microsoft.com/office/drawing/2014/main" id="{CA174EB3-A064-4E39-8C85-9E71C7DF27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upo 18">
            <a:extLst>
              <a:ext uri="{FF2B5EF4-FFF2-40B4-BE49-F238E27FC236}">
                <a16:creationId xmlns:a16="http://schemas.microsoft.com/office/drawing/2014/main" id="{F7553630-36F3-4ACB-8731-8D55D0DE3043}"/>
              </a:ext>
            </a:extLst>
          </p:cNvPr>
          <p:cNvGrpSpPr/>
          <p:nvPr/>
        </p:nvGrpSpPr>
        <p:grpSpPr>
          <a:xfrm>
            <a:off x="8832304" y="6018112"/>
            <a:ext cx="3240360" cy="582613"/>
            <a:chOff x="8832304" y="6018112"/>
            <a:chExt cx="3240360" cy="582613"/>
          </a:xfrm>
        </p:grpSpPr>
        <p:sp>
          <p:nvSpPr>
            <p:cNvPr id="23" name="Rectángulo redondeado 39">
              <a:extLst>
                <a:ext uri="{FF2B5EF4-FFF2-40B4-BE49-F238E27FC236}">
                  <a16:creationId xmlns:a16="http://schemas.microsoft.com/office/drawing/2014/main"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2" name="Imagen 5">
              <a:extLst>
                <a:ext uri="{FF2B5EF4-FFF2-40B4-BE49-F238E27FC236}">
                  <a16:creationId xmlns:a16="http://schemas.microsoft.com/office/drawing/2014/main" id="{1D3383CE-4E90-4252-876C-817C29A57C4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Cuadro de texto 11">
            <a:extLst>
              <a:ext uri="{FF2B5EF4-FFF2-40B4-BE49-F238E27FC236}">
                <a16:creationId xmlns:a16="http://schemas.microsoft.com/office/drawing/2014/main" id="{3EBD9B9B-581E-41DD-923F-BD8293144777}"/>
              </a:ext>
            </a:extLst>
          </p:cNvPr>
          <p:cNvSpPr txBox="1"/>
          <p:nvPr/>
        </p:nvSpPr>
        <p:spPr>
          <a:xfrm>
            <a:off x="0" y="624409"/>
            <a:ext cx="3795518" cy="450445"/>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Preparación Soluciones de AIA</a:t>
            </a:r>
            <a:endParaRPr lang="es-EC" sz="2800" dirty="0">
              <a:ea typeface="Calibri" panose="020F0502020204030204" pitchFamily="34" charset="0"/>
              <a:cs typeface="Times New Roman" panose="02020603050405020304" pitchFamily="18" charset="0"/>
            </a:endParaRPr>
          </a:p>
        </p:txBody>
      </p:sp>
      <p:sp>
        <p:nvSpPr>
          <p:cNvPr id="34" name="Rectangle 2">
            <a:extLst>
              <a:ext uri="{FF2B5EF4-FFF2-40B4-BE49-F238E27FC236}">
                <a16:creationId xmlns:a16="http://schemas.microsoft.com/office/drawing/2014/main" id="{45B28E10-9526-4391-8803-35157372C2D6}"/>
              </a:ext>
            </a:extLst>
          </p:cNvPr>
          <p:cNvSpPr>
            <a:spLocks noChangeArrowheads="1"/>
          </p:cNvSpPr>
          <p:nvPr/>
        </p:nvSpPr>
        <p:spPr bwMode="auto">
          <a:xfrm>
            <a:off x="119336" y="151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Rectángulo 34">
            <a:extLst>
              <a:ext uri="{FF2B5EF4-FFF2-40B4-BE49-F238E27FC236}">
                <a16:creationId xmlns:a16="http://schemas.microsoft.com/office/drawing/2014/main" id="{8FEBD054-0C4B-4583-8820-83BDDAE542C3}"/>
              </a:ext>
            </a:extLst>
          </p:cNvPr>
          <p:cNvSpPr/>
          <p:nvPr/>
        </p:nvSpPr>
        <p:spPr>
          <a:xfrm>
            <a:off x="5555916" y="1410378"/>
            <a:ext cx="2864887"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Solución madre 1000 </a:t>
            </a:r>
            <a:r>
              <a:rPr lang="es-EC" dirty="0">
                <a:latin typeface="Times New Roman" panose="02020603050405020304" pitchFamily="18" charset="0"/>
                <a:ea typeface="Calibri" panose="020F0502020204030204" pitchFamily="34" charset="0"/>
              </a:rPr>
              <a:t>mg L</a:t>
            </a:r>
            <a:r>
              <a:rPr lang="es-EC" baseline="30000" dirty="0">
                <a:latin typeface="Times New Roman" panose="02020603050405020304" pitchFamily="18" charset="0"/>
                <a:ea typeface="Calibri" panose="020F0502020204030204" pitchFamily="34" charset="0"/>
              </a:rPr>
              <a:t>-1</a:t>
            </a:r>
            <a:endParaRPr lang="es-EC" dirty="0"/>
          </a:p>
        </p:txBody>
      </p:sp>
      <p:graphicFrame>
        <p:nvGraphicFramePr>
          <p:cNvPr id="36" name="Objeto 35">
            <a:extLst>
              <a:ext uri="{FF2B5EF4-FFF2-40B4-BE49-F238E27FC236}">
                <a16:creationId xmlns:a16="http://schemas.microsoft.com/office/drawing/2014/main" id="{13345177-2DDB-45E8-B4F5-A65B8D460AA8}"/>
              </a:ext>
            </a:extLst>
          </p:cNvPr>
          <p:cNvGraphicFramePr>
            <a:graphicFrameLocks noChangeAspect="1"/>
          </p:cNvGraphicFramePr>
          <p:nvPr>
            <p:extLst>
              <p:ext uri="{D42A27DB-BD31-4B8C-83A1-F6EECF244321}">
                <p14:modId xmlns:p14="http://schemas.microsoft.com/office/powerpoint/2010/main" val="84144225"/>
              </p:ext>
            </p:extLst>
          </p:nvPr>
        </p:nvGraphicFramePr>
        <p:xfrm>
          <a:off x="152128" y="1369184"/>
          <a:ext cx="4771949" cy="2003170"/>
        </p:xfrm>
        <a:graphic>
          <a:graphicData uri="http://schemas.openxmlformats.org/presentationml/2006/ole">
            <mc:AlternateContent xmlns:mc="http://schemas.openxmlformats.org/markup-compatibility/2006">
              <mc:Choice xmlns:v="urn:schemas-microsoft-com:vml" Requires="v">
                <p:oleObj spid="_x0000_s39941" name="Bitmap Image" r:id="rId4" imgW="4334480" imgH="1819529" progId="Paint.Picture">
                  <p:embed/>
                </p:oleObj>
              </mc:Choice>
              <mc:Fallback>
                <p:oleObj name="Bitmap Image" r:id="rId4" imgW="4334480" imgH="1819529" progId="Paint.Picture">
                  <p:embed/>
                  <p:pic>
                    <p:nvPicPr>
                      <p:cNvPr id="17" name="Objeto 16">
                        <a:extLst>
                          <a:ext uri="{FF2B5EF4-FFF2-40B4-BE49-F238E27FC236}">
                            <a16:creationId xmlns:a16="http://schemas.microsoft.com/office/drawing/2014/main" id="{054501F1-2AAB-49FE-A641-DEDAEE247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28" y="1369184"/>
                        <a:ext cx="4771949" cy="2003170"/>
                      </a:xfrm>
                      <a:prstGeom prst="rect">
                        <a:avLst/>
                      </a:prstGeom>
                      <a:noFill/>
                    </p:spPr>
                  </p:pic>
                </p:oleObj>
              </mc:Fallback>
            </mc:AlternateContent>
          </a:graphicData>
        </a:graphic>
      </p:graphicFrame>
      <p:sp>
        <p:nvSpPr>
          <p:cNvPr id="37" name="Rectángulo 36">
            <a:extLst>
              <a:ext uri="{FF2B5EF4-FFF2-40B4-BE49-F238E27FC236}">
                <a16:creationId xmlns:a16="http://schemas.microsoft.com/office/drawing/2014/main" id="{B6044497-EF93-472B-B8EC-E61D26AEDA76}"/>
              </a:ext>
            </a:extLst>
          </p:cNvPr>
          <p:cNvSpPr/>
          <p:nvPr/>
        </p:nvSpPr>
        <p:spPr>
          <a:xfrm>
            <a:off x="34617" y="3464527"/>
            <a:ext cx="4888030" cy="1341008"/>
          </a:xfrm>
          <a:prstGeom prst="rect">
            <a:avLst/>
          </a:prstGeom>
        </p:spPr>
        <p:txBody>
          <a:bodyPr wrap="square">
            <a:spAutoFit/>
          </a:bodyPr>
          <a:lstStyle/>
          <a:p>
            <a:pPr marR="0" lvl="0" algn="just">
              <a:lnSpc>
                <a:spcPct val="115000"/>
              </a:lnSpc>
              <a:spcBef>
                <a:spcPts val="0"/>
              </a:spcBef>
              <a:spcAft>
                <a:spcPts val="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Figura</a:t>
            </a:r>
            <a:r>
              <a:rPr lang="es-EC" b="1" dirty="0">
                <a:latin typeface="Times New Roman" panose="02020603050405020304" pitchFamily="18" charset="0"/>
                <a:ea typeface="Calibri" panose="020F0502020204030204" pitchFamily="34" charset="0"/>
                <a:cs typeface="Times New Roman" panose="02020603050405020304" pitchFamily="18" charset="0"/>
              </a:rPr>
              <a:t> 1.</a:t>
            </a:r>
            <a:r>
              <a:rPr lang="es-EC" dirty="0">
                <a:latin typeface="Times New Roman" panose="02020603050405020304" pitchFamily="18" charset="0"/>
                <a:ea typeface="Calibri" panose="020F0502020204030204" pitchFamily="34" charset="0"/>
                <a:cs typeface="Times New Roman" panose="02020603050405020304" pitchFamily="18" charset="0"/>
              </a:rPr>
              <a:t> Implementos para la preparación de Ácido indol 3- acético (AIA), </a:t>
            </a:r>
            <a:r>
              <a:rPr lang="es-EC" b="1" dirty="0">
                <a:latin typeface="Times New Roman" panose="02020603050405020304" pitchFamily="18" charset="0"/>
                <a:ea typeface="Calibri" panose="020F0502020204030204" pitchFamily="34" charset="0"/>
                <a:cs typeface="Times New Roman" panose="02020603050405020304" pitchFamily="18" charset="0"/>
              </a:rPr>
              <a:t>A)</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Filtro de jeringa de 0,22 </a:t>
            </a: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μm</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AIA sigma Aldrich y jeringa de 10 mL,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etanol absoluto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Elipse 37">
            <a:extLst>
              <a:ext uri="{FF2B5EF4-FFF2-40B4-BE49-F238E27FC236}">
                <a16:creationId xmlns:a16="http://schemas.microsoft.com/office/drawing/2014/main" id="{142C357B-4D50-4B35-A947-0DE77015A5BE}"/>
              </a:ext>
            </a:extLst>
          </p:cNvPr>
          <p:cNvSpPr/>
          <p:nvPr/>
        </p:nvSpPr>
        <p:spPr>
          <a:xfrm>
            <a:off x="5347452" y="1223571"/>
            <a:ext cx="3303640" cy="736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Flecha: a la derecha 38">
            <a:extLst>
              <a:ext uri="{FF2B5EF4-FFF2-40B4-BE49-F238E27FC236}">
                <a16:creationId xmlns:a16="http://schemas.microsoft.com/office/drawing/2014/main" id="{7A43B1CF-7266-43ED-A7A2-2B1738B198EA}"/>
              </a:ext>
            </a:extLst>
          </p:cNvPr>
          <p:cNvSpPr/>
          <p:nvPr/>
        </p:nvSpPr>
        <p:spPr>
          <a:xfrm>
            <a:off x="8718846" y="1460086"/>
            <a:ext cx="792088" cy="273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a:extLst>
              <a:ext uri="{FF2B5EF4-FFF2-40B4-BE49-F238E27FC236}">
                <a16:creationId xmlns:a16="http://schemas.microsoft.com/office/drawing/2014/main" id="{B2BC990C-ED8A-4082-8F9D-847F7C195F17}"/>
              </a:ext>
            </a:extLst>
          </p:cNvPr>
          <p:cNvSpPr/>
          <p:nvPr/>
        </p:nvSpPr>
        <p:spPr>
          <a:xfrm>
            <a:off x="9474019" y="1369184"/>
            <a:ext cx="2230098"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Soluciones de trabajo </a:t>
            </a:r>
            <a:endParaRPr lang="es-EC" dirty="0"/>
          </a:p>
        </p:txBody>
      </p:sp>
      <p:sp>
        <p:nvSpPr>
          <p:cNvPr id="41" name="Rectángulo 40">
            <a:extLst>
              <a:ext uri="{FF2B5EF4-FFF2-40B4-BE49-F238E27FC236}">
                <a16:creationId xmlns:a16="http://schemas.microsoft.com/office/drawing/2014/main" id="{A40A5550-B0E3-4201-82D7-DA2228BDC3CC}"/>
              </a:ext>
            </a:extLst>
          </p:cNvPr>
          <p:cNvSpPr/>
          <p:nvPr/>
        </p:nvSpPr>
        <p:spPr>
          <a:xfrm>
            <a:off x="9752941" y="2245662"/>
            <a:ext cx="167225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10,30,50 </a:t>
            </a:r>
            <a:r>
              <a:rPr lang="es-EC" dirty="0">
                <a:latin typeface="Times New Roman" panose="02020603050405020304" pitchFamily="18" charset="0"/>
                <a:ea typeface="Calibri" panose="020F0502020204030204" pitchFamily="34" charset="0"/>
              </a:rPr>
              <a:t>mg L</a:t>
            </a:r>
            <a:r>
              <a:rPr lang="es-EC" baseline="30000" dirty="0">
                <a:latin typeface="Times New Roman" panose="02020603050405020304" pitchFamily="18" charset="0"/>
                <a:ea typeface="Calibri" panose="020F0502020204030204" pitchFamily="34" charset="0"/>
              </a:rPr>
              <a:t>-1</a:t>
            </a:r>
            <a:endParaRPr lang="es-EC" dirty="0"/>
          </a:p>
        </p:txBody>
      </p:sp>
      <p:sp>
        <p:nvSpPr>
          <p:cNvPr id="42" name="Flecha: hacia abajo 41">
            <a:extLst>
              <a:ext uri="{FF2B5EF4-FFF2-40B4-BE49-F238E27FC236}">
                <a16:creationId xmlns:a16="http://schemas.microsoft.com/office/drawing/2014/main" id="{13315FEF-5C2F-461D-8047-C72A2F599BF8}"/>
              </a:ext>
            </a:extLst>
          </p:cNvPr>
          <p:cNvSpPr/>
          <p:nvPr/>
        </p:nvSpPr>
        <p:spPr>
          <a:xfrm>
            <a:off x="10408697" y="1729690"/>
            <a:ext cx="367823" cy="461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Rectángulo 42">
            <a:extLst>
              <a:ext uri="{FF2B5EF4-FFF2-40B4-BE49-F238E27FC236}">
                <a16:creationId xmlns:a16="http://schemas.microsoft.com/office/drawing/2014/main" id="{1BBA76B5-51D0-4C9E-B085-E047544663F8}"/>
              </a:ext>
            </a:extLst>
          </p:cNvPr>
          <p:cNvSpPr/>
          <p:nvPr/>
        </p:nvSpPr>
        <p:spPr>
          <a:xfrm>
            <a:off x="9752941" y="2191440"/>
            <a:ext cx="1672253" cy="49602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Flecha: a la derecha 43">
            <a:extLst>
              <a:ext uri="{FF2B5EF4-FFF2-40B4-BE49-F238E27FC236}">
                <a16:creationId xmlns:a16="http://schemas.microsoft.com/office/drawing/2014/main" id="{81ACFC23-F225-48DB-97C6-689AD8EA44F2}"/>
              </a:ext>
            </a:extLst>
          </p:cNvPr>
          <p:cNvSpPr/>
          <p:nvPr/>
        </p:nvSpPr>
        <p:spPr>
          <a:xfrm>
            <a:off x="4940722" y="1455181"/>
            <a:ext cx="407461" cy="273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5" name="Imagen 44">
            <a:extLst>
              <a:ext uri="{FF2B5EF4-FFF2-40B4-BE49-F238E27FC236}">
                <a16:creationId xmlns:a16="http://schemas.microsoft.com/office/drawing/2014/main" id="{EE7AE8C7-217F-49D3-A889-57876A5B33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300619" y="3483389"/>
            <a:ext cx="6607385" cy="2065450"/>
          </a:xfrm>
          <a:prstGeom prst="rect">
            <a:avLst/>
          </a:prstGeom>
        </p:spPr>
      </p:pic>
    </p:spTree>
    <p:extLst>
      <p:ext uri="{BB962C8B-B14F-4D97-AF65-F5344CB8AC3E}">
        <p14:creationId xmlns:p14="http://schemas.microsoft.com/office/powerpoint/2010/main" val="8811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08A211-129D-493F-8378-A0504B13972E}"/>
              </a:ext>
            </a:extLst>
          </p:cNvPr>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grpSp>
        <p:nvGrpSpPr>
          <p:cNvPr id="5" name="Grupo 4">
            <a:extLst>
              <a:ext uri="{FF2B5EF4-FFF2-40B4-BE49-F238E27FC236}">
                <a16:creationId xmlns:a16="http://schemas.microsoft.com/office/drawing/2014/main" id="{C713AEF9-4092-4E75-94B8-7BCF6FD7DAF1}"/>
              </a:ext>
            </a:extLst>
          </p:cNvPr>
          <p:cNvGrpSpPr/>
          <p:nvPr/>
        </p:nvGrpSpPr>
        <p:grpSpPr>
          <a:xfrm>
            <a:off x="8832304" y="6018112"/>
            <a:ext cx="3240360" cy="582613"/>
            <a:chOff x="8832304" y="6018112"/>
            <a:chExt cx="3240360" cy="582613"/>
          </a:xfrm>
        </p:grpSpPr>
        <p:sp>
          <p:nvSpPr>
            <p:cNvPr id="6" name="Rectángulo redondeado 39">
              <a:extLst>
                <a:ext uri="{FF2B5EF4-FFF2-40B4-BE49-F238E27FC236}">
                  <a16:creationId xmlns:a16="http://schemas.microsoft.com/office/drawing/2014/main" id="{EA736183-9F19-4703-986E-274DFDBE3AC2}"/>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id="{ECECCBEC-F9F8-4F88-8D0A-7E8CB31002A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uadro de texto 11">
            <a:extLst>
              <a:ext uri="{FF2B5EF4-FFF2-40B4-BE49-F238E27FC236}">
                <a16:creationId xmlns:a16="http://schemas.microsoft.com/office/drawing/2014/main" id="{917FCD0D-AD64-4D30-AA72-36B5136D32BE}"/>
              </a:ext>
            </a:extLst>
          </p:cNvPr>
          <p:cNvSpPr txBox="1"/>
          <p:nvPr/>
        </p:nvSpPr>
        <p:spPr>
          <a:xfrm>
            <a:off x="0" y="624409"/>
            <a:ext cx="4752474" cy="36004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PRIMERA FASE DE INVESTIGACIÓN</a:t>
            </a:r>
            <a:endParaRPr lang="es-EC" sz="2800" dirty="0">
              <a:effectLst/>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95E1FF56-3C74-4049-967B-80959ACE7374}"/>
              </a:ext>
            </a:extLst>
          </p:cNvPr>
          <p:cNvSpPr txBox="1"/>
          <p:nvPr/>
        </p:nvSpPr>
        <p:spPr>
          <a:xfrm>
            <a:off x="119336" y="5068551"/>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dirty="0">
                <a:latin typeface="Times New Roman" panose="02020603050405020304" pitchFamily="18" charset="0"/>
                <a:cs typeface="Times New Roman" panose="02020603050405020304" pitchFamily="18" charset="0"/>
              </a:rPr>
              <a:t>Nitrofoska foliar (3</a:t>
            </a:r>
            <a:r>
              <a:rPr lang="en-US" sz="1600" dirty="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1:1) 1 g L</a:t>
            </a:r>
            <a:r>
              <a:rPr lang="es-EC" sz="1600" baseline="30000" dirty="0">
                <a:latin typeface="Times New Roman" panose="02020603050405020304" pitchFamily="18" charset="0"/>
                <a:cs typeface="Times New Roman" panose="02020603050405020304" pitchFamily="18" charset="0"/>
              </a:rPr>
              <a:t>-1</a:t>
            </a:r>
            <a:endParaRPr lang="es-EC" sz="1600" dirty="0">
              <a:latin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010299D4-04AD-4FBE-842A-55FBF35B06A1}"/>
              </a:ext>
            </a:extLst>
          </p:cNvPr>
          <p:cNvSpPr/>
          <p:nvPr/>
        </p:nvSpPr>
        <p:spPr>
          <a:xfrm>
            <a:off x="119336" y="5458693"/>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dirty="0">
                <a:latin typeface="Times New Roman" panose="02020603050405020304" pitchFamily="18" charset="0"/>
                <a:cs typeface="Times New Roman" panose="02020603050405020304" pitchFamily="18" charset="0"/>
              </a:rPr>
              <a:t>Iluminación</a:t>
            </a:r>
            <a:r>
              <a:rPr lang="pt-BR" sz="1600" dirty="0">
                <a:latin typeface="Times New Roman" panose="02020603050405020304" pitchFamily="18" charset="0"/>
                <a:cs typeface="Times New Roman" panose="02020603050405020304" pitchFamily="18" charset="0"/>
              </a:rPr>
              <a:t> Luz LED (1600 </a:t>
            </a:r>
            <a:r>
              <a:rPr lang="pt-BR" sz="1600" dirty="0" err="1">
                <a:latin typeface="Times New Roman" panose="02020603050405020304" pitchFamily="18" charset="0"/>
                <a:cs typeface="Times New Roman" panose="02020603050405020304" pitchFamily="18" charset="0"/>
              </a:rPr>
              <a:t>lx</a:t>
            </a:r>
            <a:r>
              <a:rPr lang="pt-BR" sz="1600" dirty="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id="{BC19A3BB-32D2-4484-AC1B-2C214AB76E5D}"/>
              </a:ext>
            </a:extLst>
          </p:cNvPr>
          <p:cNvSpPr/>
          <p:nvPr/>
        </p:nvSpPr>
        <p:spPr>
          <a:xfrm>
            <a:off x="119336" y="5848835"/>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dirty="0">
                <a:latin typeface="Times New Roman" panose="02020603050405020304" pitchFamily="18" charset="0"/>
                <a:cs typeface="Times New Roman" panose="02020603050405020304" pitchFamily="18" charset="0"/>
              </a:rPr>
              <a:t>(2 L/min, Presión 0.020 </a:t>
            </a:r>
            <a:r>
              <a:rPr lang="es-EC" sz="1600" dirty="0" err="1">
                <a:latin typeface="Times New Roman" panose="02020603050405020304" pitchFamily="18" charset="0"/>
                <a:cs typeface="Times New Roman" panose="02020603050405020304" pitchFamily="18" charset="0"/>
              </a:rPr>
              <a:t>megapascales</a:t>
            </a:r>
            <a:r>
              <a:rPr lang="es-EC" sz="1600" dirty="0">
                <a:latin typeface="Times New Roman" panose="02020603050405020304" pitchFamily="18" charset="0"/>
                <a:cs typeface="Times New Roman" panose="02020603050405020304" pitchFamily="18" charset="0"/>
              </a:rPr>
              <a:t> (</a:t>
            </a:r>
            <a:r>
              <a:rPr lang="es-EC" sz="1600" dirty="0" err="1">
                <a:latin typeface="Times New Roman" panose="02020603050405020304" pitchFamily="18" charset="0"/>
                <a:cs typeface="Times New Roman" panose="02020603050405020304" pitchFamily="18" charset="0"/>
              </a:rPr>
              <a:t>Mpa</a:t>
            </a:r>
            <a:r>
              <a:rPr lang="es-EC" sz="1600" dirty="0">
                <a:latin typeface="Times New Roman" panose="02020603050405020304" pitchFamily="18" charset="0"/>
                <a:cs typeface="Times New Roman" panose="02020603050405020304" pitchFamily="18" charset="0"/>
              </a:rPr>
              <a:t>))</a:t>
            </a:r>
          </a:p>
        </p:txBody>
      </p:sp>
      <p:sp>
        <p:nvSpPr>
          <p:cNvPr id="12" name="CuadroTexto 11">
            <a:extLst>
              <a:ext uri="{FF2B5EF4-FFF2-40B4-BE49-F238E27FC236}">
                <a16:creationId xmlns:a16="http://schemas.microsoft.com/office/drawing/2014/main" id="{99408FC2-608B-48B8-BA55-5CD918E37A6C}"/>
              </a:ext>
            </a:extLst>
          </p:cNvPr>
          <p:cNvSpPr txBox="1"/>
          <p:nvPr/>
        </p:nvSpPr>
        <p:spPr>
          <a:xfrm>
            <a:off x="5797609" y="5037773"/>
            <a:ext cx="1160635" cy="369332"/>
          </a:xfrm>
          <a:prstGeom prst="rect">
            <a:avLst/>
          </a:prstGeom>
          <a:noFill/>
        </p:spPr>
        <p:txBody>
          <a:bodyPr wrap="square" rtlCol="0">
            <a:spAutoFit/>
          </a:bodyPr>
          <a:lstStyle/>
          <a:p>
            <a:r>
              <a:rPr lang="es-EC" dirty="0">
                <a:solidFill>
                  <a:srgbClr val="002060"/>
                </a:solidFill>
                <a:latin typeface="Times New Roman" panose="02020603050405020304" pitchFamily="18" charset="0"/>
                <a:cs typeface="Times New Roman" panose="02020603050405020304" pitchFamily="18" charset="0"/>
              </a:rPr>
              <a:t>15 Días</a:t>
            </a:r>
          </a:p>
        </p:txBody>
      </p:sp>
      <p:pic>
        <p:nvPicPr>
          <p:cNvPr id="13" name="Picture 6" descr="https://scontent.fuio1-1.fna.fbcdn.net/v/t1.15752-9/55515138_418682258897147_6459220081166516224_n.jpg?_nc_cat=104&amp;_nc_ht=scontent.fuio1-1.fna&amp;oh=e09e497747e8cb09c7b845543acc5e02&amp;oe=5DC43E65">
            <a:extLst>
              <a:ext uri="{FF2B5EF4-FFF2-40B4-BE49-F238E27FC236}">
                <a16:creationId xmlns:a16="http://schemas.microsoft.com/office/drawing/2014/main" id="{D2014CA8-FC00-45BB-A925-494B3E3D4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70" t="23118" r="26920" b="17033"/>
          <a:stretch/>
        </p:blipFill>
        <p:spPr bwMode="auto">
          <a:xfrm>
            <a:off x="3610372" y="1427142"/>
            <a:ext cx="2229564" cy="3275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8" descr="https://scontent.fuio1-1.fna.fbcdn.net/v/t1.15752-9/56842638_654976544956883_2353638491910307840_n.jpg?_nc_cat=101&amp;_nc_ht=scontent.fuio1-1.fna&amp;oh=f99e88fb5453116ee4c2f1b377416f67&amp;oe=5D8A615A">
            <a:extLst>
              <a:ext uri="{FF2B5EF4-FFF2-40B4-BE49-F238E27FC236}">
                <a16:creationId xmlns:a16="http://schemas.microsoft.com/office/drawing/2014/main" id="{E63CB281-D9A8-4ABD-A69A-750A29A4FD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73" t="9450" r="19438" b="19208"/>
          <a:stretch/>
        </p:blipFill>
        <p:spPr bwMode="auto">
          <a:xfrm>
            <a:off x="6275113" y="1416760"/>
            <a:ext cx="2345637" cy="3301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0" descr="https://scontent.fuio1-1.fna.fbcdn.net/v/t1.15752-9/56232920_437411360341336_6813176161460289536_n.jpg?_nc_cat=101&amp;_nc_ht=scontent.fuio1-1.fna&amp;oh=50f561630afec239fc363da54ae7752e&amp;oe=5D789EFB">
            <a:extLst>
              <a:ext uri="{FF2B5EF4-FFF2-40B4-BE49-F238E27FC236}">
                <a16:creationId xmlns:a16="http://schemas.microsoft.com/office/drawing/2014/main" id="{44B059D1-CA5B-4AD8-B394-62BE82340D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72" t="30106" r="23761" b="9681"/>
          <a:stretch/>
        </p:blipFill>
        <p:spPr bwMode="auto">
          <a:xfrm>
            <a:off x="982390" y="1394095"/>
            <a:ext cx="2197005" cy="3323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14" descr="https://scontent.fuio1-1.fna.fbcdn.net/v/t1.15752-9/56622579_655279754907313_7913107244332351488_n.jpg?_nc_cat=108&amp;_nc_ht=scontent.fuio1-1.fna&amp;oh=8cf2905b075a9e9d1e416361f8922d67&amp;oe=5D7E1257">
            <a:extLst>
              <a:ext uri="{FF2B5EF4-FFF2-40B4-BE49-F238E27FC236}">
                <a16:creationId xmlns:a16="http://schemas.microsoft.com/office/drawing/2014/main" id="{4B228E03-070F-44F0-A731-663DBC2F59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250" t="27084" r="18101" b="12990"/>
          <a:stretch/>
        </p:blipFill>
        <p:spPr bwMode="auto">
          <a:xfrm>
            <a:off x="8978085" y="1407353"/>
            <a:ext cx="2305708" cy="3310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DB3ACD3B-C223-4D42-825C-CA46D4CE8B85}"/>
              </a:ext>
            </a:extLst>
          </p:cNvPr>
          <p:cNvSpPr txBox="1"/>
          <p:nvPr/>
        </p:nvSpPr>
        <p:spPr>
          <a:xfrm>
            <a:off x="1884784" y="1005460"/>
            <a:ext cx="884688"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0</a:t>
            </a:r>
          </a:p>
        </p:txBody>
      </p:sp>
      <p:sp>
        <p:nvSpPr>
          <p:cNvPr id="18" name="CuadroTexto 17">
            <a:extLst>
              <a:ext uri="{FF2B5EF4-FFF2-40B4-BE49-F238E27FC236}">
                <a16:creationId xmlns:a16="http://schemas.microsoft.com/office/drawing/2014/main" id="{DA914209-BD29-4BB1-8641-7AEF214B5616}"/>
              </a:ext>
            </a:extLst>
          </p:cNvPr>
          <p:cNvSpPr txBox="1"/>
          <p:nvPr/>
        </p:nvSpPr>
        <p:spPr>
          <a:xfrm>
            <a:off x="4420842" y="1038381"/>
            <a:ext cx="884688"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5</a:t>
            </a:r>
          </a:p>
        </p:txBody>
      </p:sp>
      <p:sp>
        <p:nvSpPr>
          <p:cNvPr id="19" name="CuadroTexto 18">
            <a:extLst>
              <a:ext uri="{FF2B5EF4-FFF2-40B4-BE49-F238E27FC236}">
                <a16:creationId xmlns:a16="http://schemas.microsoft.com/office/drawing/2014/main" id="{9F0BCF2D-4610-44A0-B6F1-3625A0B71AE4}"/>
              </a:ext>
            </a:extLst>
          </p:cNvPr>
          <p:cNvSpPr txBox="1"/>
          <p:nvPr/>
        </p:nvSpPr>
        <p:spPr>
          <a:xfrm>
            <a:off x="7077609" y="1026838"/>
            <a:ext cx="884688"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10</a:t>
            </a:r>
          </a:p>
        </p:txBody>
      </p:sp>
      <p:sp>
        <p:nvSpPr>
          <p:cNvPr id="20" name="CuadroTexto 19">
            <a:extLst>
              <a:ext uri="{FF2B5EF4-FFF2-40B4-BE49-F238E27FC236}">
                <a16:creationId xmlns:a16="http://schemas.microsoft.com/office/drawing/2014/main" id="{CADE1557-B831-4CDC-B5A0-27BE8A1B9FCA}"/>
              </a:ext>
            </a:extLst>
          </p:cNvPr>
          <p:cNvSpPr txBox="1"/>
          <p:nvPr/>
        </p:nvSpPr>
        <p:spPr>
          <a:xfrm>
            <a:off x="9864872" y="1005460"/>
            <a:ext cx="884688"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15</a:t>
            </a:r>
          </a:p>
        </p:txBody>
      </p:sp>
      <p:sp>
        <p:nvSpPr>
          <p:cNvPr id="21" name="Flecha derecha 1">
            <a:extLst>
              <a:ext uri="{FF2B5EF4-FFF2-40B4-BE49-F238E27FC236}">
                <a16:creationId xmlns:a16="http://schemas.microsoft.com/office/drawing/2014/main" id="{C04CC451-00A6-4904-BDA4-B8414531A459}"/>
              </a:ext>
            </a:extLst>
          </p:cNvPr>
          <p:cNvSpPr/>
          <p:nvPr/>
        </p:nvSpPr>
        <p:spPr>
          <a:xfrm>
            <a:off x="982390" y="4769484"/>
            <a:ext cx="10460329" cy="2958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a:extLst>
              <a:ext uri="{FF2B5EF4-FFF2-40B4-BE49-F238E27FC236}">
                <a16:creationId xmlns:a16="http://schemas.microsoft.com/office/drawing/2014/main" id="{86169549-1162-4A5B-93BF-D220E00D7259}"/>
              </a:ext>
            </a:extLst>
          </p:cNvPr>
          <p:cNvSpPr txBox="1"/>
          <p:nvPr/>
        </p:nvSpPr>
        <p:spPr>
          <a:xfrm>
            <a:off x="5723898" y="629910"/>
            <a:ext cx="686487" cy="369332"/>
          </a:xfrm>
          <a:prstGeom prst="rect">
            <a:avLst/>
          </a:prstGeom>
          <a:noFill/>
          <a:ln w="19050">
            <a:solidFill>
              <a:schemeClr val="tx1"/>
            </a:solidFill>
          </a:ln>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7</a:t>
            </a:r>
          </a:p>
        </p:txBody>
      </p:sp>
      <p:sp>
        <p:nvSpPr>
          <p:cNvPr id="24" name="CuadroTexto 23">
            <a:extLst>
              <a:ext uri="{FF2B5EF4-FFF2-40B4-BE49-F238E27FC236}">
                <a16:creationId xmlns:a16="http://schemas.microsoft.com/office/drawing/2014/main" id="{3D8E8A46-A752-4D4C-A733-0F38142CE034}"/>
              </a:ext>
            </a:extLst>
          </p:cNvPr>
          <p:cNvSpPr txBox="1"/>
          <p:nvPr/>
        </p:nvSpPr>
        <p:spPr>
          <a:xfrm>
            <a:off x="5806338" y="961437"/>
            <a:ext cx="521609"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1ml </a:t>
            </a:r>
            <a:r>
              <a:rPr lang="en-US" sz="1400" b="1" dirty="0">
                <a:solidFill>
                  <a:srgbClr val="FF0000"/>
                </a:solidFill>
                <a:latin typeface="Times New Roman" panose="02020603050405020304" pitchFamily="18" charset="0"/>
                <a:cs typeface="Times New Roman" panose="02020603050405020304" pitchFamily="18" charset="0"/>
              </a:rPr>
              <a:t>AIA</a:t>
            </a:r>
            <a:endParaRPr lang="es-EC" sz="1400" b="1" dirty="0">
              <a:solidFill>
                <a:srgbClr val="FF0000"/>
              </a:solidFill>
              <a:latin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D2902E1D-0DE1-4A00-A676-FFAA9EA28442}"/>
              </a:ext>
            </a:extLst>
          </p:cNvPr>
          <p:cNvSpPr/>
          <p:nvPr/>
        </p:nvSpPr>
        <p:spPr>
          <a:xfrm>
            <a:off x="5796414" y="5458693"/>
            <a:ext cx="83227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4 litros</a:t>
            </a:r>
            <a:endParaRPr lang="es-EC" dirty="0"/>
          </a:p>
        </p:txBody>
      </p:sp>
    </p:spTree>
    <p:extLst>
      <p:ext uri="{BB962C8B-B14F-4D97-AF65-F5344CB8AC3E}">
        <p14:creationId xmlns:p14="http://schemas.microsoft.com/office/powerpoint/2010/main" val="147133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C7EE3E3-3BC3-4152-816F-19AEB5DD541B}"/>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39749D55-D5A8-4770-9CA9-40C9B1D257E8}"/>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34089FFD-AE70-41F4-9C4D-949519905D6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6" name="Picture 8">
            <a:extLst>
              <a:ext uri="{FF2B5EF4-FFF2-40B4-BE49-F238E27FC236}">
                <a16:creationId xmlns:a16="http://schemas.microsoft.com/office/drawing/2014/main" id="{329D0C5A-F6A3-4CAE-9B73-C2C7432E3E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16"/>
          <a:stretch/>
        </p:blipFill>
        <p:spPr bwMode="auto">
          <a:xfrm>
            <a:off x="20651" y="1933068"/>
            <a:ext cx="2852666" cy="227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81EC17FB-9907-4687-AF74-9FDA2560F19F}"/>
              </a:ext>
            </a:extLst>
          </p:cNvPr>
          <p:cNvSpPr txBox="1"/>
          <p:nvPr/>
        </p:nvSpPr>
        <p:spPr>
          <a:xfrm>
            <a:off x="5713054" y="4661880"/>
            <a:ext cx="896399" cy="369332"/>
          </a:xfrm>
          <a:prstGeom prst="rect">
            <a:avLst/>
          </a:prstGeom>
          <a:noFill/>
        </p:spPr>
        <p:txBody>
          <a:bodyPr wrap="none" rtlCol="0">
            <a:spAutoFit/>
          </a:bodyPr>
          <a:lstStyle/>
          <a:p>
            <a:r>
              <a:rPr lang="es-EC" dirty="0">
                <a:solidFill>
                  <a:srgbClr val="002060"/>
                </a:solidFill>
                <a:latin typeface="Times New Roman" panose="02020603050405020304" pitchFamily="18" charset="0"/>
                <a:cs typeface="Times New Roman" panose="02020603050405020304" pitchFamily="18" charset="0"/>
              </a:rPr>
              <a:t>21 Días</a:t>
            </a:r>
          </a:p>
        </p:txBody>
      </p:sp>
      <p:sp>
        <p:nvSpPr>
          <p:cNvPr id="18" name="CuadroTexto 17">
            <a:extLst>
              <a:ext uri="{FF2B5EF4-FFF2-40B4-BE49-F238E27FC236}">
                <a16:creationId xmlns:a16="http://schemas.microsoft.com/office/drawing/2014/main" id="{3B7D3A5B-3076-43AC-8C85-5A19AB77E704}"/>
              </a:ext>
            </a:extLst>
          </p:cNvPr>
          <p:cNvSpPr txBox="1"/>
          <p:nvPr/>
        </p:nvSpPr>
        <p:spPr>
          <a:xfrm>
            <a:off x="978932" y="1517612"/>
            <a:ext cx="936104"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0</a:t>
            </a:r>
          </a:p>
        </p:txBody>
      </p:sp>
      <p:sp>
        <p:nvSpPr>
          <p:cNvPr id="19" name="CuadroTexto 18">
            <a:extLst>
              <a:ext uri="{FF2B5EF4-FFF2-40B4-BE49-F238E27FC236}">
                <a16:creationId xmlns:a16="http://schemas.microsoft.com/office/drawing/2014/main" id="{43F41C91-4ABA-4AED-83B5-A585C08E68F9}"/>
              </a:ext>
            </a:extLst>
          </p:cNvPr>
          <p:cNvSpPr txBox="1"/>
          <p:nvPr/>
        </p:nvSpPr>
        <p:spPr>
          <a:xfrm>
            <a:off x="4000552" y="1528933"/>
            <a:ext cx="936104"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7</a:t>
            </a:r>
          </a:p>
        </p:txBody>
      </p:sp>
      <p:sp>
        <p:nvSpPr>
          <p:cNvPr id="20" name="CuadroTexto 19">
            <a:extLst>
              <a:ext uri="{FF2B5EF4-FFF2-40B4-BE49-F238E27FC236}">
                <a16:creationId xmlns:a16="http://schemas.microsoft.com/office/drawing/2014/main" id="{530E7628-B8FB-4991-AD86-DFBFDB930BA6}"/>
              </a:ext>
            </a:extLst>
          </p:cNvPr>
          <p:cNvSpPr txBox="1"/>
          <p:nvPr/>
        </p:nvSpPr>
        <p:spPr>
          <a:xfrm>
            <a:off x="7131224" y="1563736"/>
            <a:ext cx="936104"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14</a:t>
            </a:r>
          </a:p>
        </p:txBody>
      </p:sp>
      <p:sp>
        <p:nvSpPr>
          <p:cNvPr id="21" name="CuadroTexto 20">
            <a:extLst>
              <a:ext uri="{FF2B5EF4-FFF2-40B4-BE49-F238E27FC236}">
                <a16:creationId xmlns:a16="http://schemas.microsoft.com/office/drawing/2014/main" id="{7AE66413-F771-4DDA-8775-9D5BB73B4535}"/>
              </a:ext>
            </a:extLst>
          </p:cNvPr>
          <p:cNvSpPr txBox="1"/>
          <p:nvPr/>
        </p:nvSpPr>
        <p:spPr>
          <a:xfrm>
            <a:off x="9984432" y="1536722"/>
            <a:ext cx="936104"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Día 21</a:t>
            </a:r>
          </a:p>
        </p:txBody>
      </p:sp>
      <p:sp>
        <p:nvSpPr>
          <p:cNvPr id="22" name="Flecha derecha 1">
            <a:extLst>
              <a:ext uri="{FF2B5EF4-FFF2-40B4-BE49-F238E27FC236}">
                <a16:creationId xmlns:a16="http://schemas.microsoft.com/office/drawing/2014/main" id="{7EC53757-888B-45FA-BDE0-7E8D598A3E5C}"/>
              </a:ext>
            </a:extLst>
          </p:cNvPr>
          <p:cNvSpPr/>
          <p:nvPr/>
        </p:nvSpPr>
        <p:spPr>
          <a:xfrm>
            <a:off x="-1" y="4356339"/>
            <a:ext cx="12152485" cy="338554"/>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bajo 2">
            <a:extLst>
              <a:ext uri="{FF2B5EF4-FFF2-40B4-BE49-F238E27FC236}">
                <a16:creationId xmlns:a16="http://schemas.microsoft.com/office/drawing/2014/main" id="{05B53258-7F25-4DBB-9FF4-B5C69D3D6A5A}"/>
              </a:ext>
            </a:extLst>
          </p:cNvPr>
          <p:cNvSpPr/>
          <p:nvPr/>
        </p:nvSpPr>
        <p:spPr>
          <a:xfrm rot="16200000">
            <a:off x="4897362" y="1545563"/>
            <a:ext cx="130508" cy="35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id="{4730710E-BA04-4A89-BFBD-A256336B1360}"/>
              </a:ext>
            </a:extLst>
          </p:cNvPr>
          <p:cNvSpPr txBox="1"/>
          <p:nvPr/>
        </p:nvSpPr>
        <p:spPr>
          <a:xfrm>
            <a:off x="5079100" y="1363724"/>
            <a:ext cx="551924"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2 ml </a:t>
            </a:r>
            <a:r>
              <a:rPr lang="en-US" sz="1400" b="1" dirty="0">
                <a:solidFill>
                  <a:srgbClr val="FF0000"/>
                </a:solidFill>
                <a:latin typeface="Times New Roman" panose="02020603050405020304" pitchFamily="18" charset="0"/>
                <a:cs typeface="Times New Roman" panose="02020603050405020304" pitchFamily="18" charset="0"/>
              </a:rPr>
              <a:t>AIA</a:t>
            </a:r>
            <a:endParaRPr lang="es-EC" sz="1400" b="1" dirty="0">
              <a:solidFill>
                <a:srgbClr val="FF0000"/>
              </a:solidFill>
              <a:latin typeface="Times New Roman" panose="02020603050405020304" pitchFamily="18" charset="0"/>
              <a:cs typeface="Times New Roman" panose="02020603050405020304" pitchFamily="18" charset="0"/>
            </a:endParaRPr>
          </a:p>
        </p:txBody>
      </p:sp>
      <p:sp>
        <p:nvSpPr>
          <p:cNvPr id="27" name="Flecha abajo 2">
            <a:extLst>
              <a:ext uri="{FF2B5EF4-FFF2-40B4-BE49-F238E27FC236}">
                <a16:creationId xmlns:a16="http://schemas.microsoft.com/office/drawing/2014/main" id="{ED5F191A-11F3-4AB4-9FF4-25307EE2BE14}"/>
              </a:ext>
            </a:extLst>
          </p:cNvPr>
          <p:cNvSpPr/>
          <p:nvPr/>
        </p:nvSpPr>
        <p:spPr>
          <a:xfrm rot="16200000">
            <a:off x="8077187" y="1548251"/>
            <a:ext cx="130508" cy="35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a:extLst>
              <a:ext uri="{FF2B5EF4-FFF2-40B4-BE49-F238E27FC236}">
                <a16:creationId xmlns:a16="http://schemas.microsoft.com/office/drawing/2014/main" id="{1CA3B121-45B5-49AA-A3EC-436686FFA89F}"/>
              </a:ext>
            </a:extLst>
          </p:cNvPr>
          <p:cNvSpPr txBox="1"/>
          <p:nvPr/>
        </p:nvSpPr>
        <p:spPr>
          <a:xfrm>
            <a:off x="8318266" y="1333126"/>
            <a:ext cx="551924"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2 ml </a:t>
            </a:r>
            <a:r>
              <a:rPr lang="en-US" sz="1400" b="1" dirty="0">
                <a:solidFill>
                  <a:srgbClr val="FF0000"/>
                </a:solidFill>
                <a:latin typeface="Times New Roman" panose="02020603050405020304" pitchFamily="18" charset="0"/>
                <a:cs typeface="Times New Roman" panose="02020603050405020304" pitchFamily="18" charset="0"/>
              </a:rPr>
              <a:t>AIA</a:t>
            </a:r>
            <a:endParaRPr lang="es-EC" sz="1400" b="1" dirty="0">
              <a:solidFill>
                <a:srgbClr val="FF0000"/>
              </a:solidFill>
              <a:latin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036CE82B-33B5-49E4-8D95-E16C6FE65D34}"/>
              </a:ext>
            </a:extLst>
          </p:cNvPr>
          <p:cNvSpPr txBox="1"/>
          <p:nvPr/>
        </p:nvSpPr>
        <p:spPr>
          <a:xfrm>
            <a:off x="119336" y="5068551"/>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dirty="0">
                <a:latin typeface="Times New Roman" panose="02020603050405020304" pitchFamily="18" charset="0"/>
                <a:cs typeface="Times New Roman" panose="02020603050405020304" pitchFamily="18" charset="0"/>
              </a:rPr>
              <a:t>Nitrofoska foliar (3</a:t>
            </a:r>
            <a:r>
              <a:rPr lang="en-US" sz="1600" dirty="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1:1) 1 g L</a:t>
            </a:r>
            <a:r>
              <a:rPr lang="es-EC" sz="1600" baseline="30000" dirty="0">
                <a:latin typeface="Times New Roman" panose="02020603050405020304" pitchFamily="18" charset="0"/>
                <a:cs typeface="Times New Roman" panose="02020603050405020304" pitchFamily="18" charset="0"/>
              </a:rPr>
              <a:t>-1</a:t>
            </a:r>
            <a:endParaRPr lang="es-EC" sz="1600" dirty="0">
              <a:latin typeface="Times New Roman" panose="02020603050405020304" pitchFamily="18" charset="0"/>
              <a:cs typeface="Times New Roman" panose="02020603050405020304" pitchFamily="18" charset="0"/>
            </a:endParaRPr>
          </a:p>
        </p:txBody>
      </p:sp>
      <p:sp>
        <p:nvSpPr>
          <p:cNvPr id="32" name="Rectángulo 31">
            <a:extLst>
              <a:ext uri="{FF2B5EF4-FFF2-40B4-BE49-F238E27FC236}">
                <a16:creationId xmlns:a16="http://schemas.microsoft.com/office/drawing/2014/main" id="{6873E1F8-3A13-4826-95D8-24201F16EB28}"/>
              </a:ext>
            </a:extLst>
          </p:cNvPr>
          <p:cNvSpPr/>
          <p:nvPr/>
        </p:nvSpPr>
        <p:spPr>
          <a:xfrm>
            <a:off x="119336" y="5458693"/>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dirty="0">
                <a:latin typeface="Times New Roman" panose="02020603050405020304" pitchFamily="18" charset="0"/>
                <a:cs typeface="Times New Roman" panose="02020603050405020304" pitchFamily="18" charset="0"/>
              </a:rPr>
              <a:t>Iluminación</a:t>
            </a:r>
            <a:r>
              <a:rPr lang="pt-BR" sz="1600" dirty="0">
                <a:latin typeface="Times New Roman" panose="02020603050405020304" pitchFamily="18" charset="0"/>
                <a:cs typeface="Times New Roman" panose="02020603050405020304" pitchFamily="18" charset="0"/>
              </a:rPr>
              <a:t> Luz LED (1600 </a:t>
            </a:r>
            <a:r>
              <a:rPr lang="pt-BR" sz="1600" dirty="0" err="1">
                <a:latin typeface="Times New Roman" panose="02020603050405020304" pitchFamily="18" charset="0"/>
                <a:cs typeface="Times New Roman" panose="02020603050405020304" pitchFamily="18" charset="0"/>
              </a:rPr>
              <a:t>lx</a:t>
            </a:r>
            <a:r>
              <a:rPr lang="pt-BR" sz="1600" dirty="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33" name="Rectángulo 32">
            <a:extLst>
              <a:ext uri="{FF2B5EF4-FFF2-40B4-BE49-F238E27FC236}">
                <a16:creationId xmlns:a16="http://schemas.microsoft.com/office/drawing/2014/main" id="{F5582EA0-399F-45CE-8EE3-29E1974BA2CB}"/>
              </a:ext>
            </a:extLst>
          </p:cNvPr>
          <p:cNvSpPr/>
          <p:nvPr/>
        </p:nvSpPr>
        <p:spPr>
          <a:xfrm>
            <a:off x="119336" y="5848835"/>
            <a:ext cx="4349268"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dirty="0">
                <a:latin typeface="Times New Roman" panose="02020603050405020304" pitchFamily="18" charset="0"/>
                <a:cs typeface="Times New Roman" panose="02020603050405020304" pitchFamily="18" charset="0"/>
              </a:rPr>
              <a:t>(4 L/min, Presión 0.020 </a:t>
            </a:r>
            <a:r>
              <a:rPr lang="es-EC" sz="1600" dirty="0" err="1">
                <a:latin typeface="Times New Roman" panose="02020603050405020304" pitchFamily="18" charset="0"/>
                <a:cs typeface="Times New Roman" panose="02020603050405020304" pitchFamily="18" charset="0"/>
              </a:rPr>
              <a:t>megapascales</a:t>
            </a:r>
            <a:r>
              <a:rPr lang="es-EC" sz="1600" dirty="0">
                <a:latin typeface="Times New Roman" panose="02020603050405020304" pitchFamily="18" charset="0"/>
                <a:cs typeface="Times New Roman" panose="02020603050405020304" pitchFamily="18" charset="0"/>
              </a:rPr>
              <a:t> (</a:t>
            </a:r>
            <a:r>
              <a:rPr lang="es-EC" sz="1600" dirty="0" err="1">
                <a:latin typeface="Times New Roman" panose="02020603050405020304" pitchFamily="18" charset="0"/>
                <a:cs typeface="Times New Roman" panose="02020603050405020304" pitchFamily="18" charset="0"/>
              </a:rPr>
              <a:t>Mpa</a:t>
            </a:r>
            <a:r>
              <a:rPr lang="es-EC" sz="1600" dirty="0">
                <a:latin typeface="Times New Roman" panose="02020603050405020304" pitchFamily="18" charset="0"/>
                <a:cs typeface="Times New Roman" panose="02020603050405020304" pitchFamily="18" charset="0"/>
              </a:rPr>
              <a:t>))</a:t>
            </a:r>
          </a:p>
        </p:txBody>
      </p:sp>
      <p:pic>
        <p:nvPicPr>
          <p:cNvPr id="34" name="Picture 6">
            <a:extLst>
              <a:ext uri="{FF2B5EF4-FFF2-40B4-BE49-F238E27FC236}">
                <a16:creationId xmlns:a16="http://schemas.microsoft.com/office/drawing/2014/main" id="{60316746-B4D7-4877-94E5-357EED2A08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740"/>
          <a:stretch/>
        </p:blipFill>
        <p:spPr bwMode="auto">
          <a:xfrm>
            <a:off x="3094618" y="1951055"/>
            <a:ext cx="2852666" cy="2269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10">
            <a:extLst>
              <a:ext uri="{FF2B5EF4-FFF2-40B4-BE49-F238E27FC236}">
                <a16:creationId xmlns:a16="http://schemas.microsoft.com/office/drawing/2014/main" id="{885FFDA4-C7C5-424D-8E96-7C823FF9EE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20"/>
          <a:stretch/>
        </p:blipFill>
        <p:spPr bwMode="auto">
          <a:xfrm>
            <a:off x="6168585" y="1978986"/>
            <a:ext cx="2861383" cy="225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C30E9590-C319-45AA-A205-434F4BA6D4F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520"/>
          <a:stretch/>
        </p:blipFill>
        <p:spPr bwMode="auto">
          <a:xfrm>
            <a:off x="9282109" y="1963079"/>
            <a:ext cx="2870376" cy="225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7" name="Cuadro de texto 11">
            <a:extLst>
              <a:ext uri="{FF2B5EF4-FFF2-40B4-BE49-F238E27FC236}">
                <a16:creationId xmlns:a16="http://schemas.microsoft.com/office/drawing/2014/main" id="{5F6D8DFD-F2F7-43AF-AEA4-386FAA5959CC}"/>
              </a:ext>
            </a:extLst>
          </p:cNvPr>
          <p:cNvSpPr txBox="1"/>
          <p:nvPr/>
        </p:nvSpPr>
        <p:spPr>
          <a:xfrm>
            <a:off x="0" y="624409"/>
            <a:ext cx="4752474" cy="36004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SEGUNDA FASE DE INVESTIGACIÓN</a:t>
            </a:r>
            <a:endParaRPr lang="es-EC" sz="2800" dirty="0">
              <a:effectLst/>
              <a:ea typeface="Calibri" panose="020F0502020204030204" pitchFamily="34" charset="0"/>
              <a:cs typeface="Times New Roman" panose="02020603050405020304" pitchFamily="18" charset="0"/>
            </a:endParaRPr>
          </a:p>
        </p:txBody>
      </p:sp>
      <p:sp>
        <p:nvSpPr>
          <p:cNvPr id="38" name="Título 1">
            <a:extLst>
              <a:ext uri="{FF2B5EF4-FFF2-40B4-BE49-F238E27FC236}">
                <a16:creationId xmlns:a16="http://schemas.microsoft.com/office/drawing/2014/main" id="{640AD5D0-EB34-4BF0-90E0-25C422F4CBEA}"/>
              </a:ext>
            </a:extLst>
          </p:cNvPr>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sp>
        <p:nvSpPr>
          <p:cNvPr id="39" name="Rectángulo 38">
            <a:extLst>
              <a:ext uri="{FF2B5EF4-FFF2-40B4-BE49-F238E27FC236}">
                <a16:creationId xmlns:a16="http://schemas.microsoft.com/office/drawing/2014/main" id="{B8342A79-3394-4026-949F-9BECE79EA2F3}"/>
              </a:ext>
            </a:extLst>
          </p:cNvPr>
          <p:cNvSpPr/>
          <p:nvPr/>
        </p:nvSpPr>
        <p:spPr>
          <a:xfrm>
            <a:off x="5631024" y="5152087"/>
            <a:ext cx="83227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8 litros</a:t>
            </a:r>
            <a:endParaRPr lang="es-EC" dirty="0"/>
          </a:p>
        </p:txBody>
      </p:sp>
    </p:spTree>
    <p:extLst>
      <p:ext uri="{BB962C8B-B14F-4D97-AF65-F5344CB8AC3E}">
        <p14:creationId xmlns:p14="http://schemas.microsoft.com/office/powerpoint/2010/main" val="176875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648FA44-7BC2-4487-85B2-A3B7852A38AD}"/>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127DF1A7-B6F0-4AA3-B11C-C3C1B1C7AF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7265168D-6855-4153-A7FE-999EA614D17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ítulo 1">
            <a:extLst>
              <a:ext uri="{FF2B5EF4-FFF2-40B4-BE49-F238E27FC236}">
                <a16:creationId xmlns:a16="http://schemas.microsoft.com/office/drawing/2014/main" id="{37016BE3-AC65-4091-8AE9-52F2A2D12388}"/>
              </a:ext>
            </a:extLst>
          </p:cNvPr>
          <p:cNvSpPr txBox="1">
            <a:spLocks/>
          </p:cNvSpPr>
          <p:nvPr/>
        </p:nvSpPr>
        <p:spPr>
          <a:xfrm>
            <a:off x="4050790" y="5783"/>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a:solidFill>
                  <a:srgbClr val="0070C0"/>
                </a:solidFill>
                <a:latin typeface="Times New Roman" pitchFamily="18" charset="0"/>
                <a:cs typeface="Times New Roman" pitchFamily="18" charset="0"/>
              </a:rPr>
              <a:t>METODOLOGÍA</a:t>
            </a:r>
            <a:endParaRPr lang="es-EC" sz="2800" kern="0" dirty="0">
              <a:solidFill>
                <a:srgbClr val="0070C0"/>
              </a:solidFill>
              <a:latin typeface="Times New Roman" pitchFamily="18" charset="0"/>
              <a:cs typeface="Times New Roman" pitchFamily="18" charset="0"/>
            </a:endParaRPr>
          </a:p>
        </p:txBody>
      </p:sp>
      <p:sp>
        <p:nvSpPr>
          <p:cNvPr id="9" name="Cuadro de texto 11">
            <a:extLst>
              <a:ext uri="{FF2B5EF4-FFF2-40B4-BE49-F238E27FC236}">
                <a16:creationId xmlns:a16="http://schemas.microsoft.com/office/drawing/2014/main" id="{86B18A81-BA9D-44E3-BA1B-D8F47BAEC532}"/>
              </a:ext>
            </a:extLst>
          </p:cNvPr>
          <p:cNvSpPr txBox="1"/>
          <p:nvPr/>
        </p:nvSpPr>
        <p:spPr>
          <a:xfrm>
            <a:off x="0" y="624409"/>
            <a:ext cx="4752474" cy="706436"/>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Parámetros Productivos y Curvas de crecimiento </a:t>
            </a:r>
            <a:endParaRPr lang="es-EC" sz="2800" dirty="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74B9C033-2AFE-4FD5-A7E9-ECB7D6914B84}"/>
              </a:ext>
            </a:extLst>
          </p:cNvPr>
          <p:cNvSpPr/>
          <p:nvPr/>
        </p:nvSpPr>
        <p:spPr>
          <a:xfrm>
            <a:off x="303684" y="1461206"/>
            <a:ext cx="1742785"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Densidad celular</a:t>
            </a:r>
            <a:endParaRPr lang="es-EC" sz="2400" dirty="0">
              <a:ea typeface="Calibri" panose="020F0502020204030204" pitchFamily="34" charset="0"/>
              <a:cs typeface="Times New Roman" panose="02020603050405020304" pitchFamily="18" charset="0"/>
            </a:endParaRPr>
          </a:p>
        </p:txBody>
      </p:sp>
      <p:pic>
        <p:nvPicPr>
          <p:cNvPr id="28676" name="Picture 4" descr="Resultado de imagen de camara de neubauer&quot;">
            <a:extLst>
              <a:ext uri="{FF2B5EF4-FFF2-40B4-BE49-F238E27FC236}">
                <a16:creationId xmlns:a16="http://schemas.microsoft.com/office/drawing/2014/main" id="{8E6007D1-25CB-461D-B0C3-351EE6E03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5" y="2016070"/>
            <a:ext cx="2704439" cy="132986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6391791C-360A-49B3-AE82-43B70AA56F7A}"/>
              </a:ext>
            </a:extLst>
          </p:cNvPr>
          <p:cNvPicPr/>
          <p:nvPr/>
        </p:nvPicPr>
        <p:blipFill rotWithShape="1">
          <a:blip r:embed="rId4" cstate="print">
            <a:extLst>
              <a:ext uri="{28A0092B-C50C-407E-A947-70E740481C1C}">
                <a14:useLocalDpi xmlns:a14="http://schemas.microsoft.com/office/drawing/2010/main" val="0"/>
              </a:ext>
            </a:extLst>
          </a:blip>
          <a:srcRect l="3805" r="-1"/>
          <a:stretch/>
        </p:blipFill>
        <p:spPr bwMode="auto">
          <a:xfrm>
            <a:off x="7243918" y="1883490"/>
            <a:ext cx="2112965" cy="1477311"/>
          </a:xfrm>
          <a:prstGeom prst="rect">
            <a:avLst/>
          </a:prstGeom>
          <a:noFill/>
          <a:ln>
            <a:noFill/>
          </a:ln>
          <a:extLst>
            <a:ext uri="{53640926-AAD7-44D8-BBD7-CCE9431645EC}">
              <a14:shadowObscured xmlns:a14="http://schemas.microsoft.com/office/drawing/2010/main"/>
            </a:ext>
          </a:extLst>
        </p:spPr>
      </p:pic>
      <p:pic>
        <p:nvPicPr>
          <p:cNvPr id="28678" name="Picture 6">
            <a:extLst>
              <a:ext uri="{FF2B5EF4-FFF2-40B4-BE49-F238E27FC236}">
                <a16:creationId xmlns:a16="http://schemas.microsoft.com/office/drawing/2014/main" id="{CCBE4452-99FA-49CF-9231-5CADA03D02F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919" t="17407" b="13162"/>
          <a:stretch/>
        </p:blipFill>
        <p:spPr bwMode="auto">
          <a:xfrm>
            <a:off x="5526544" y="1859869"/>
            <a:ext cx="1773837" cy="14878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20564F27-6D6C-4CEF-AD85-F50AC61F5A62}"/>
              </a:ext>
            </a:extLst>
          </p:cNvPr>
          <p:cNvSpPr/>
          <p:nvPr/>
        </p:nvSpPr>
        <p:spPr>
          <a:xfrm>
            <a:off x="6451811" y="1198515"/>
            <a:ext cx="2108269"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Absorbancia 550 nm</a:t>
            </a:r>
            <a:endParaRPr lang="es-EC" sz="2400" dirty="0">
              <a:ea typeface="Calibri" panose="020F0502020204030204" pitchFamily="34" charset="0"/>
              <a:cs typeface="Times New Roman" panose="02020603050405020304" pitchFamily="18" charset="0"/>
            </a:endParaRPr>
          </a:p>
        </p:txBody>
      </p:sp>
      <p:sp>
        <p:nvSpPr>
          <p:cNvPr id="14" name="Flecha: a la derecha 13">
            <a:extLst>
              <a:ext uri="{FF2B5EF4-FFF2-40B4-BE49-F238E27FC236}">
                <a16:creationId xmlns:a16="http://schemas.microsoft.com/office/drawing/2014/main" id="{5F4264E0-ADFB-47A6-83D2-BDA89AAF9709}"/>
              </a:ext>
            </a:extLst>
          </p:cNvPr>
          <p:cNvSpPr/>
          <p:nvPr/>
        </p:nvSpPr>
        <p:spPr>
          <a:xfrm>
            <a:off x="2173172" y="1546165"/>
            <a:ext cx="866627" cy="367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1680113B-D40B-4344-9A68-810B1B55D869}"/>
              </a:ext>
            </a:extLst>
          </p:cNvPr>
          <p:cNvSpPr/>
          <p:nvPr/>
        </p:nvSpPr>
        <p:spPr>
          <a:xfrm>
            <a:off x="3008123" y="1438966"/>
            <a:ext cx="787395"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3 días </a:t>
            </a:r>
            <a:endParaRPr lang="es-EC" sz="2400" dirty="0">
              <a:ea typeface="Calibri" panose="020F0502020204030204" pitchFamily="34" charset="0"/>
              <a:cs typeface="Times New Roman" panose="02020603050405020304" pitchFamily="18" charset="0"/>
            </a:endParaRPr>
          </a:p>
        </p:txBody>
      </p:sp>
      <p:sp>
        <p:nvSpPr>
          <p:cNvPr id="19" name="Flecha: a la derecha 18">
            <a:extLst>
              <a:ext uri="{FF2B5EF4-FFF2-40B4-BE49-F238E27FC236}">
                <a16:creationId xmlns:a16="http://schemas.microsoft.com/office/drawing/2014/main" id="{321F10E1-F16E-4C60-9427-9D86FF48AFDE}"/>
              </a:ext>
            </a:extLst>
          </p:cNvPr>
          <p:cNvSpPr/>
          <p:nvPr/>
        </p:nvSpPr>
        <p:spPr>
          <a:xfrm>
            <a:off x="8692826" y="1311793"/>
            <a:ext cx="866627" cy="367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86074030-2EE1-462B-97D7-7288749443C0}"/>
              </a:ext>
            </a:extLst>
          </p:cNvPr>
          <p:cNvSpPr/>
          <p:nvPr/>
        </p:nvSpPr>
        <p:spPr>
          <a:xfrm>
            <a:off x="9665089" y="1174419"/>
            <a:ext cx="787395"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2 días </a:t>
            </a:r>
            <a:endParaRPr lang="es-EC" sz="2400" dirty="0">
              <a:ea typeface="Calibri" panose="020F0502020204030204" pitchFamily="34" charset="0"/>
              <a:cs typeface="Times New Roman" panose="02020603050405020304" pitchFamily="18" charset="0"/>
            </a:endParaRPr>
          </a:p>
        </p:txBody>
      </p:sp>
      <p:sp>
        <p:nvSpPr>
          <p:cNvPr id="15" name="Elipse 14">
            <a:extLst>
              <a:ext uri="{FF2B5EF4-FFF2-40B4-BE49-F238E27FC236}">
                <a16:creationId xmlns:a16="http://schemas.microsoft.com/office/drawing/2014/main" id="{C2286016-5EE2-4A7F-992C-B74C3A4B8541}"/>
              </a:ext>
            </a:extLst>
          </p:cNvPr>
          <p:cNvSpPr/>
          <p:nvPr/>
        </p:nvSpPr>
        <p:spPr>
          <a:xfrm>
            <a:off x="335360" y="1495604"/>
            <a:ext cx="1742785" cy="541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a:extLst>
              <a:ext uri="{FF2B5EF4-FFF2-40B4-BE49-F238E27FC236}">
                <a16:creationId xmlns:a16="http://schemas.microsoft.com/office/drawing/2014/main" id="{7B8ABE4A-AEA0-47C8-A107-06004A7E0FA2}"/>
              </a:ext>
            </a:extLst>
          </p:cNvPr>
          <p:cNvSpPr/>
          <p:nvPr/>
        </p:nvSpPr>
        <p:spPr>
          <a:xfrm>
            <a:off x="6299421" y="1144128"/>
            <a:ext cx="2287769" cy="596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Abrir llave 16">
            <a:extLst>
              <a:ext uri="{FF2B5EF4-FFF2-40B4-BE49-F238E27FC236}">
                <a16:creationId xmlns:a16="http://schemas.microsoft.com/office/drawing/2014/main" id="{03797468-B748-4593-B8FF-5D1730DCE05E}"/>
              </a:ext>
            </a:extLst>
          </p:cNvPr>
          <p:cNvSpPr/>
          <p:nvPr/>
        </p:nvSpPr>
        <p:spPr>
          <a:xfrm rot="16200000">
            <a:off x="4498841" y="901251"/>
            <a:ext cx="312100" cy="529098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Rectángulo 20">
            <a:extLst>
              <a:ext uri="{FF2B5EF4-FFF2-40B4-BE49-F238E27FC236}">
                <a16:creationId xmlns:a16="http://schemas.microsoft.com/office/drawing/2014/main" id="{645C7A85-C0BE-4AFF-AA0E-6B14708BDB54}"/>
              </a:ext>
            </a:extLst>
          </p:cNvPr>
          <p:cNvSpPr/>
          <p:nvPr/>
        </p:nvSpPr>
        <p:spPr>
          <a:xfrm>
            <a:off x="7132748" y="3913059"/>
            <a:ext cx="2335304" cy="635943"/>
          </a:xfrm>
          <a:prstGeom prst="rect">
            <a:avLst/>
          </a:prstGeom>
        </p:spPr>
        <p:txBody>
          <a:bodyPr wrap="square">
            <a:spAutoFit/>
          </a:bodyPr>
          <a:lstStyle/>
          <a:p>
            <a:pPr algn="ctr">
              <a:lnSpc>
                <a:spcPct val="115000"/>
              </a:lnSpc>
              <a:spcAft>
                <a:spcPts val="1000"/>
              </a:spcAft>
              <a:defRPr sz="900" b="0" i="0" u="none" strike="noStrike" kern="1200" baseline="0">
                <a:solidFill>
                  <a:srgbClr val="000000">
                    <a:lumMod val="65000"/>
                    <a:lumOff val="35000"/>
                  </a:srgbClr>
                </a:solidFill>
                <a:latin typeface="+mn-lt"/>
                <a:ea typeface="+mn-ea"/>
                <a:cs typeface="+mn-cs"/>
              </a:defRPr>
            </a:pPr>
            <a:r>
              <a:rPr lang="en-US" sz="1600" b="1" dirty="0">
                <a:solidFill>
                  <a:srgbClr val="FF3300"/>
                </a:solidFill>
                <a:latin typeface="Times New Roman" panose="02020603050405020304" pitchFamily="18" charset="0"/>
                <a:cs typeface="Times New Roman" panose="02020603050405020304" pitchFamily="18" charset="0"/>
              </a:rPr>
              <a:t>y = </a:t>
            </a:r>
            <a:r>
              <a:rPr lang="en-US" sz="1600" b="1" dirty="0">
                <a:solidFill>
                  <a:srgbClr val="000000"/>
                </a:solidFill>
                <a:latin typeface="Times New Roman" panose="02020603050405020304" pitchFamily="18" charset="0"/>
                <a:cs typeface="Times New Roman" panose="02020603050405020304" pitchFamily="18" charset="0"/>
              </a:rPr>
              <a:t>17.041</a:t>
            </a:r>
            <a:r>
              <a:rPr lang="en-US" sz="1600" b="1" dirty="0">
                <a:solidFill>
                  <a:srgbClr val="FF3300"/>
                </a:solidFill>
                <a:latin typeface="Times New Roman" panose="02020603050405020304" pitchFamily="18" charset="0"/>
                <a:cs typeface="Times New Roman" panose="02020603050405020304" pitchFamily="18" charset="0"/>
              </a:rPr>
              <a:t>x </a:t>
            </a:r>
            <a:r>
              <a:rPr lang="en-US" sz="1600" b="1" dirty="0">
                <a:solidFill>
                  <a:srgbClr val="000000"/>
                </a:solidFill>
                <a:latin typeface="Times New Roman" panose="02020603050405020304" pitchFamily="18" charset="0"/>
                <a:cs typeface="Times New Roman" panose="02020603050405020304" pitchFamily="18" charset="0"/>
              </a:rPr>
              <a:t>+ 6.4964</a:t>
            </a:r>
            <a:br>
              <a:rPr lang="en-US" sz="1600" b="1" dirty="0">
                <a:solidFill>
                  <a:srgbClr val="000000"/>
                </a:solidFill>
                <a:latin typeface="Times New Roman" panose="02020603050405020304" pitchFamily="18" charset="0"/>
                <a:cs typeface="Times New Roman" panose="02020603050405020304" pitchFamily="18" charset="0"/>
              </a:rPr>
            </a:br>
            <a:r>
              <a:rPr lang="en-US" sz="1600" b="1" dirty="0">
                <a:solidFill>
                  <a:srgbClr val="000000"/>
                </a:solidFill>
                <a:latin typeface="Times New Roman" panose="02020603050405020304" pitchFamily="18" charset="0"/>
                <a:cs typeface="Times New Roman" panose="02020603050405020304" pitchFamily="18" charset="0"/>
              </a:rPr>
              <a:t>R² = 0.9986</a:t>
            </a:r>
          </a:p>
        </p:txBody>
      </p:sp>
      <p:sp>
        <p:nvSpPr>
          <p:cNvPr id="23" name="Rectángulo 22">
            <a:extLst>
              <a:ext uri="{FF2B5EF4-FFF2-40B4-BE49-F238E27FC236}">
                <a16:creationId xmlns:a16="http://schemas.microsoft.com/office/drawing/2014/main" id="{611A7CCF-8B67-48F9-886C-AB5B4F9825D5}"/>
              </a:ext>
            </a:extLst>
          </p:cNvPr>
          <p:cNvSpPr/>
          <p:nvPr/>
        </p:nvSpPr>
        <p:spPr>
          <a:xfrm>
            <a:off x="6744072" y="4644008"/>
            <a:ext cx="3462807" cy="646331"/>
          </a:xfrm>
          <a:prstGeom prst="rect">
            <a:avLst/>
          </a:prstGeom>
        </p:spPr>
        <p:txBody>
          <a:bodyPr wrap="none">
            <a:spAutoFit/>
          </a:bodyPr>
          <a:lstStyle/>
          <a:p>
            <a:r>
              <a:rPr lang="es-EC" dirty="0">
                <a:solidFill>
                  <a:srgbClr val="FF3300"/>
                </a:solidFill>
                <a:latin typeface="Times New Roman" panose="02020603050405020304" pitchFamily="18" charset="0"/>
                <a:ea typeface="Times New Roman" panose="02020603050405020304" pitchFamily="18" charset="0"/>
              </a:rPr>
              <a:t>y=</a:t>
            </a:r>
            <a:r>
              <a:rPr lang="es-EC" dirty="0">
                <a:latin typeface="Times New Roman" panose="02020603050405020304" pitchFamily="18" charset="0"/>
                <a:ea typeface="Times New Roman" panose="02020603050405020304" pitchFamily="18" charset="0"/>
              </a:rPr>
              <a:t>densidad celular (Células mL</a:t>
            </a:r>
            <a:r>
              <a:rPr lang="es-EC" baseline="30000" dirty="0">
                <a:latin typeface="Times New Roman" panose="02020603050405020304" pitchFamily="18" charset="0"/>
                <a:ea typeface="Times New Roman" panose="02020603050405020304" pitchFamily="18" charset="0"/>
              </a:rPr>
              <a:t>-1</a:t>
            </a:r>
            <a:r>
              <a:rPr lang="es-EC" dirty="0">
                <a:latin typeface="Times New Roman" panose="02020603050405020304" pitchFamily="18" charset="0"/>
                <a:ea typeface="Times New Roman" panose="02020603050405020304" pitchFamily="18" charset="0"/>
              </a:rPr>
              <a:t>), </a:t>
            </a:r>
          </a:p>
          <a:p>
            <a:r>
              <a:rPr lang="es-EC" dirty="0">
                <a:solidFill>
                  <a:srgbClr val="FF3300"/>
                </a:solidFill>
                <a:latin typeface="Times New Roman" panose="02020603050405020304" pitchFamily="18" charset="0"/>
                <a:ea typeface="Times New Roman" panose="02020603050405020304" pitchFamily="18" charset="0"/>
              </a:rPr>
              <a:t>x=</a:t>
            </a:r>
            <a:r>
              <a:rPr lang="es-EC" dirty="0">
                <a:latin typeface="Times New Roman" panose="02020603050405020304" pitchFamily="18" charset="0"/>
                <a:ea typeface="Times New Roman" panose="02020603050405020304" pitchFamily="18" charset="0"/>
              </a:rPr>
              <a:t>Absorbancia (550 nm) </a:t>
            </a:r>
            <a:endParaRPr lang="es-EC" dirty="0"/>
          </a:p>
        </p:txBody>
      </p:sp>
      <p:sp>
        <p:nvSpPr>
          <p:cNvPr id="26" name="Rectángulo 25">
            <a:extLst>
              <a:ext uri="{FF2B5EF4-FFF2-40B4-BE49-F238E27FC236}">
                <a16:creationId xmlns:a16="http://schemas.microsoft.com/office/drawing/2014/main" id="{C0F7EBFA-DFAD-4598-B0CC-30E3E4C42D52}"/>
              </a:ext>
            </a:extLst>
          </p:cNvPr>
          <p:cNvSpPr/>
          <p:nvPr/>
        </p:nvSpPr>
        <p:spPr>
          <a:xfrm>
            <a:off x="162983" y="4435912"/>
            <a:ext cx="231986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Curvas de crecimiento </a:t>
            </a:r>
            <a:endParaRPr lang="es-EC" dirty="0"/>
          </a:p>
        </p:txBody>
      </p:sp>
      <p:sp>
        <p:nvSpPr>
          <p:cNvPr id="27" name="Flecha: a la derecha 26">
            <a:extLst>
              <a:ext uri="{FF2B5EF4-FFF2-40B4-BE49-F238E27FC236}">
                <a16:creationId xmlns:a16="http://schemas.microsoft.com/office/drawing/2014/main" id="{7201C8D7-FBEC-4469-87BD-DCF0002C30FA}"/>
              </a:ext>
            </a:extLst>
          </p:cNvPr>
          <p:cNvSpPr/>
          <p:nvPr/>
        </p:nvSpPr>
        <p:spPr>
          <a:xfrm>
            <a:off x="2376237" y="4504052"/>
            <a:ext cx="347711" cy="267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2" name="Gráfico 31">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3880071118"/>
              </p:ext>
            </p:extLst>
          </p:nvPr>
        </p:nvGraphicFramePr>
        <p:xfrm>
          <a:off x="2734827" y="3812365"/>
          <a:ext cx="3956230" cy="24212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8193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648FA44-7BC2-4487-85B2-A3B7852A38AD}"/>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127DF1A7-B6F0-4AA3-B11C-C3C1B1C7AF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7265168D-6855-4153-A7FE-999EA614D17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ítulo 1">
            <a:extLst>
              <a:ext uri="{FF2B5EF4-FFF2-40B4-BE49-F238E27FC236}">
                <a16:creationId xmlns:a16="http://schemas.microsoft.com/office/drawing/2014/main" id="{37016BE3-AC65-4091-8AE9-52F2A2D12388}"/>
              </a:ext>
            </a:extLst>
          </p:cNvPr>
          <p:cNvSpPr txBox="1">
            <a:spLocks/>
          </p:cNvSpPr>
          <p:nvPr/>
        </p:nvSpPr>
        <p:spPr>
          <a:xfrm>
            <a:off x="4050790" y="5783"/>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a:solidFill>
                  <a:srgbClr val="0070C0"/>
                </a:solidFill>
                <a:latin typeface="Times New Roman" pitchFamily="18" charset="0"/>
                <a:cs typeface="Times New Roman" pitchFamily="18" charset="0"/>
              </a:rPr>
              <a:t>METODOLOGÍA</a:t>
            </a:r>
            <a:endParaRPr lang="es-EC" sz="2800" kern="0" dirty="0">
              <a:solidFill>
                <a:srgbClr val="0070C0"/>
              </a:solidFill>
              <a:latin typeface="Times New Roman" pitchFamily="18" charset="0"/>
              <a:cs typeface="Times New Roman" pitchFamily="18" charset="0"/>
            </a:endParaRPr>
          </a:p>
        </p:txBody>
      </p:sp>
      <p:sp>
        <p:nvSpPr>
          <p:cNvPr id="9" name="Cuadro de texto 11">
            <a:extLst>
              <a:ext uri="{FF2B5EF4-FFF2-40B4-BE49-F238E27FC236}">
                <a16:creationId xmlns:a16="http://schemas.microsoft.com/office/drawing/2014/main" id="{86B18A81-BA9D-44E3-BA1B-D8F47BAEC532}"/>
              </a:ext>
            </a:extLst>
          </p:cNvPr>
          <p:cNvSpPr txBox="1"/>
          <p:nvPr/>
        </p:nvSpPr>
        <p:spPr>
          <a:xfrm>
            <a:off x="0" y="624409"/>
            <a:ext cx="4752474" cy="706436"/>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Parámetros Productivos y Curvas de crecimiento </a:t>
            </a:r>
            <a:endParaRPr lang="es-EC" sz="2800" dirty="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74B9C033-2AFE-4FD5-A7E9-ECB7D6914B84}"/>
              </a:ext>
            </a:extLst>
          </p:cNvPr>
          <p:cNvSpPr/>
          <p:nvPr/>
        </p:nvSpPr>
        <p:spPr>
          <a:xfrm>
            <a:off x="630698" y="1461206"/>
            <a:ext cx="1088761"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Peso seco</a:t>
            </a:r>
            <a:endParaRPr lang="es-EC" sz="2400" dirty="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6391791C-360A-49B3-AE82-43B70AA56F7A}"/>
              </a:ext>
            </a:extLst>
          </p:cNvPr>
          <p:cNvPicPr/>
          <p:nvPr/>
        </p:nvPicPr>
        <p:blipFill rotWithShape="1">
          <a:blip r:embed="rId3" cstate="print">
            <a:extLst>
              <a:ext uri="{28A0092B-C50C-407E-A947-70E740481C1C}">
                <a14:useLocalDpi xmlns:a14="http://schemas.microsoft.com/office/drawing/2010/main" val="0"/>
              </a:ext>
            </a:extLst>
          </a:blip>
          <a:srcRect l="3805" r="-1"/>
          <a:stretch/>
        </p:blipFill>
        <p:spPr bwMode="auto">
          <a:xfrm>
            <a:off x="10002306" y="2135270"/>
            <a:ext cx="2112965" cy="1477311"/>
          </a:xfrm>
          <a:prstGeom prst="rect">
            <a:avLst/>
          </a:prstGeom>
          <a:noFill/>
          <a:ln>
            <a:noFill/>
          </a:ln>
          <a:extLst>
            <a:ext uri="{53640926-AAD7-44D8-BBD7-CCE9431645EC}">
              <a14:shadowObscured xmlns:a14="http://schemas.microsoft.com/office/drawing/2010/main"/>
            </a:ext>
          </a:extLst>
        </p:spPr>
      </p:pic>
      <p:pic>
        <p:nvPicPr>
          <p:cNvPr id="28678" name="Picture 6">
            <a:extLst>
              <a:ext uri="{FF2B5EF4-FFF2-40B4-BE49-F238E27FC236}">
                <a16:creationId xmlns:a16="http://schemas.microsoft.com/office/drawing/2014/main" id="{CCBE4452-99FA-49CF-9231-5CADA03D02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919" t="17407" b="13162"/>
          <a:stretch/>
        </p:blipFill>
        <p:spPr bwMode="auto">
          <a:xfrm>
            <a:off x="8230622" y="2126511"/>
            <a:ext cx="1771684" cy="14860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20564F27-6D6C-4CEF-AD85-F50AC61F5A62}"/>
              </a:ext>
            </a:extLst>
          </p:cNvPr>
          <p:cNvSpPr/>
          <p:nvPr/>
        </p:nvSpPr>
        <p:spPr>
          <a:xfrm>
            <a:off x="8219492" y="1461803"/>
            <a:ext cx="2108269"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Absorbancia 550 nm</a:t>
            </a:r>
            <a:endParaRPr lang="es-EC" sz="2400" dirty="0">
              <a:ea typeface="Calibri" panose="020F0502020204030204" pitchFamily="34" charset="0"/>
              <a:cs typeface="Times New Roman" panose="02020603050405020304" pitchFamily="18" charset="0"/>
            </a:endParaRPr>
          </a:p>
        </p:txBody>
      </p:sp>
      <p:sp>
        <p:nvSpPr>
          <p:cNvPr id="14" name="Flecha: a la derecha 13">
            <a:extLst>
              <a:ext uri="{FF2B5EF4-FFF2-40B4-BE49-F238E27FC236}">
                <a16:creationId xmlns:a16="http://schemas.microsoft.com/office/drawing/2014/main" id="{5F4264E0-ADFB-47A6-83D2-BDA89AAF9709}"/>
              </a:ext>
            </a:extLst>
          </p:cNvPr>
          <p:cNvSpPr/>
          <p:nvPr/>
        </p:nvSpPr>
        <p:spPr>
          <a:xfrm>
            <a:off x="2173172" y="1546165"/>
            <a:ext cx="866627" cy="367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1680113B-D40B-4344-9A68-810B1B55D869}"/>
              </a:ext>
            </a:extLst>
          </p:cNvPr>
          <p:cNvSpPr/>
          <p:nvPr/>
        </p:nvSpPr>
        <p:spPr>
          <a:xfrm>
            <a:off x="3008123" y="1438966"/>
            <a:ext cx="787395"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5 días </a:t>
            </a:r>
            <a:endParaRPr lang="es-EC" sz="2400" dirty="0">
              <a:ea typeface="Calibri" panose="020F0502020204030204" pitchFamily="34" charset="0"/>
              <a:cs typeface="Times New Roman" panose="02020603050405020304" pitchFamily="18" charset="0"/>
            </a:endParaRPr>
          </a:p>
        </p:txBody>
      </p:sp>
      <p:sp>
        <p:nvSpPr>
          <p:cNvPr id="19" name="Flecha: a la derecha 18">
            <a:extLst>
              <a:ext uri="{FF2B5EF4-FFF2-40B4-BE49-F238E27FC236}">
                <a16:creationId xmlns:a16="http://schemas.microsoft.com/office/drawing/2014/main" id="{321F10E1-F16E-4C60-9427-9D86FF48AFDE}"/>
              </a:ext>
            </a:extLst>
          </p:cNvPr>
          <p:cNvSpPr/>
          <p:nvPr/>
        </p:nvSpPr>
        <p:spPr>
          <a:xfrm>
            <a:off x="10433397" y="1608683"/>
            <a:ext cx="866627" cy="367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86074030-2EE1-462B-97D7-7288749443C0}"/>
              </a:ext>
            </a:extLst>
          </p:cNvPr>
          <p:cNvSpPr/>
          <p:nvPr/>
        </p:nvSpPr>
        <p:spPr>
          <a:xfrm>
            <a:off x="11405660" y="1471309"/>
            <a:ext cx="787395" cy="480901"/>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2 días </a:t>
            </a:r>
            <a:endParaRPr lang="es-EC" sz="2400" dirty="0">
              <a:ea typeface="Calibri" panose="020F0502020204030204" pitchFamily="34" charset="0"/>
              <a:cs typeface="Times New Roman" panose="02020603050405020304" pitchFamily="18" charset="0"/>
            </a:endParaRPr>
          </a:p>
        </p:txBody>
      </p:sp>
      <p:sp>
        <p:nvSpPr>
          <p:cNvPr id="15" name="Elipse 14">
            <a:extLst>
              <a:ext uri="{FF2B5EF4-FFF2-40B4-BE49-F238E27FC236}">
                <a16:creationId xmlns:a16="http://schemas.microsoft.com/office/drawing/2014/main" id="{C2286016-5EE2-4A7F-992C-B74C3A4B8541}"/>
              </a:ext>
            </a:extLst>
          </p:cNvPr>
          <p:cNvSpPr/>
          <p:nvPr/>
        </p:nvSpPr>
        <p:spPr>
          <a:xfrm>
            <a:off x="335360" y="1495604"/>
            <a:ext cx="1742785" cy="541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a:extLst>
              <a:ext uri="{FF2B5EF4-FFF2-40B4-BE49-F238E27FC236}">
                <a16:creationId xmlns:a16="http://schemas.microsoft.com/office/drawing/2014/main" id="{7B8ABE4A-AEA0-47C8-A107-06004A7E0FA2}"/>
              </a:ext>
            </a:extLst>
          </p:cNvPr>
          <p:cNvSpPr/>
          <p:nvPr/>
        </p:nvSpPr>
        <p:spPr>
          <a:xfrm>
            <a:off x="8039992" y="1441018"/>
            <a:ext cx="2287769" cy="596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Abrir llave 16">
            <a:extLst>
              <a:ext uri="{FF2B5EF4-FFF2-40B4-BE49-F238E27FC236}">
                <a16:creationId xmlns:a16="http://schemas.microsoft.com/office/drawing/2014/main" id="{03797468-B748-4593-B8FF-5D1730DCE05E}"/>
              </a:ext>
            </a:extLst>
          </p:cNvPr>
          <p:cNvSpPr/>
          <p:nvPr/>
        </p:nvSpPr>
        <p:spPr>
          <a:xfrm rot="16200000">
            <a:off x="6081758" y="-731258"/>
            <a:ext cx="338555" cy="9677789"/>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24" name="Gráfico 23">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880934059"/>
              </p:ext>
            </p:extLst>
          </p:nvPr>
        </p:nvGraphicFramePr>
        <p:xfrm>
          <a:off x="3884696" y="4309742"/>
          <a:ext cx="3492627" cy="1961193"/>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ángulo 20">
            <a:extLst>
              <a:ext uri="{FF2B5EF4-FFF2-40B4-BE49-F238E27FC236}">
                <a16:creationId xmlns:a16="http://schemas.microsoft.com/office/drawing/2014/main" id="{645C7A85-C0BE-4AFF-AA0E-6B14708BDB54}"/>
              </a:ext>
            </a:extLst>
          </p:cNvPr>
          <p:cNvSpPr/>
          <p:nvPr/>
        </p:nvSpPr>
        <p:spPr>
          <a:xfrm>
            <a:off x="8713207" y="4463602"/>
            <a:ext cx="2335304" cy="635943"/>
          </a:xfrm>
          <a:prstGeom prst="rect">
            <a:avLst/>
          </a:prstGeom>
        </p:spPr>
        <p:txBody>
          <a:bodyPr wrap="square">
            <a:spAutoFit/>
          </a:bodyPr>
          <a:lstStyle/>
          <a:p>
            <a:pPr algn="ctr">
              <a:lnSpc>
                <a:spcPct val="115000"/>
              </a:lnSpc>
              <a:spcAft>
                <a:spcPts val="1000"/>
              </a:spcAft>
              <a:defRPr sz="900" b="0" i="0" u="none" strike="noStrike" kern="1200" baseline="0">
                <a:solidFill>
                  <a:srgbClr val="000000">
                    <a:lumMod val="65000"/>
                    <a:lumOff val="35000"/>
                  </a:srgbClr>
                </a:solidFill>
                <a:latin typeface="+mn-lt"/>
                <a:ea typeface="+mn-ea"/>
                <a:cs typeface="+mn-cs"/>
              </a:defRPr>
            </a:pPr>
            <a:r>
              <a:rPr lang="en-US" sz="1600" b="1" dirty="0">
                <a:solidFill>
                  <a:srgbClr val="FF3300"/>
                </a:solidFill>
                <a:latin typeface="Times New Roman" panose="02020603050405020304" pitchFamily="18" charset="0"/>
                <a:cs typeface="Times New Roman" panose="02020603050405020304" pitchFamily="18" charset="0"/>
              </a:rPr>
              <a:t>y </a:t>
            </a:r>
            <a:r>
              <a:rPr lang="es-EC" sz="1400" b="1" baseline="30000" dirty="0">
                <a:solidFill>
                  <a:srgbClr val="FF0000"/>
                </a:solidFill>
                <a:latin typeface="Times New Roman" panose="02020603050405020304" pitchFamily="18" charset="0"/>
                <a:cs typeface="Times New Roman" panose="02020603050405020304" pitchFamily="18" charset="0"/>
              </a:rPr>
              <a:t>1</a:t>
            </a:r>
            <a:r>
              <a:rPr lang="en-US" sz="1400" b="1" dirty="0">
                <a:solidFill>
                  <a:srgbClr val="FF0000"/>
                </a:solidFill>
                <a:latin typeface="Times New Roman" panose="02020603050405020304" pitchFamily="18" charset="0"/>
                <a:cs typeface="Times New Roman" panose="02020603050405020304" pitchFamily="18" charset="0"/>
              </a:rPr>
              <a:t> </a:t>
            </a:r>
            <a:r>
              <a:rPr lang="en-US" sz="16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0.3797 </a:t>
            </a:r>
            <a:r>
              <a:rPr lang="en-US" sz="1600" b="1" dirty="0">
                <a:solidFill>
                  <a:srgbClr val="FF3300"/>
                </a:solidFill>
                <a:latin typeface="Times New Roman" panose="02020603050405020304" pitchFamily="18" charset="0"/>
                <a:cs typeface="Times New Roman" panose="02020603050405020304" pitchFamily="18" charset="0"/>
              </a:rPr>
              <a:t>x</a:t>
            </a:r>
            <a:r>
              <a:rPr lang="es-EC" sz="1600" b="1" baseline="30000" dirty="0">
                <a:solidFill>
                  <a:srgbClr val="FF0000"/>
                </a:solidFill>
                <a:latin typeface="Times New Roman" panose="02020603050405020304" pitchFamily="18" charset="0"/>
                <a:cs typeface="Times New Roman" panose="02020603050405020304" pitchFamily="18" charset="0"/>
              </a:rPr>
              <a:t> 2</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+ 0.0359</a:t>
            </a:r>
            <a:br>
              <a:rPr lang="en-US" sz="1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R² = 0.9992</a:t>
            </a:r>
          </a:p>
        </p:txBody>
      </p:sp>
      <p:sp>
        <p:nvSpPr>
          <p:cNvPr id="23" name="Rectángulo 22">
            <a:extLst>
              <a:ext uri="{FF2B5EF4-FFF2-40B4-BE49-F238E27FC236}">
                <a16:creationId xmlns:a16="http://schemas.microsoft.com/office/drawing/2014/main" id="{611A7CCF-8B67-48F9-886C-AB5B4F9825D5}"/>
              </a:ext>
            </a:extLst>
          </p:cNvPr>
          <p:cNvSpPr/>
          <p:nvPr/>
        </p:nvSpPr>
        <p:spPr>
          <a:xfrm>
            <a:off x="7977063" y="5220250"/>
            <a:ext cx="2475421" cy="646331"/>
          </a:xfrm>
          <a:prstGeom prst="rect">
            <a:avLst/>
          </a:prstGeom>
        </p:spPr>
        <p:txBody>
          <a:bodyPr wrap="none">
            <a:spAutoFit/>
          </a:bodyPr>
          <a:lstStyle/>
          <a:p>
            <a:r>
              <a:rPr lang="es-EC" dirty="0">
                <a:solidFill>
                  <a:srgbClr val="FF0000"/>
                </a:solidFill>
                <a:latin typeface="Times New Roman" panose="02020603050405020304" pitchFamily="18" charset="0"/>
                <a:cs typeface="Times New Roman" panose="02020603050405020304" pitchFamily="18" charset="0"/>
              </a:rPr>
              <a:t>y</a:t>
            </a:r>
            <a:r>
              <a:rPr lang="es-EC" baseline="30000" dirty="0">
                <a:solidFill>
                  <a:srgbClr val="FF0000"/>
                </a:solidFill>
                <a:latin typeface="Times New Roman" panose="02020603050405020304" pitchFamily="18" charset="0"/>
                <a:cs typeface="Times New Roman" panose="02020603050405020304" pitchFamily="18" charset="0"/>
              </a:rPr>
              <a:t>1</a:t>
            </a:r>
            <a:r>
              <a:rPr lang="es-EC" dirty="0">
                <a:latin typeface="Times New Roman" panose="02020603050405020304" pitchFamily="18" charset="0"/>
                <a:cs typeface="Times New Roman" panose="02020603050405020304" pitchFamily="18" charset="0"/>
              </a:rPr>
              <a:t>= Peso seco, </a:t>
            </a:r>
          </a:p>
          <a:p>
            <a:r>
              <a:rPr lang="es-EC" dirty="0">
                <a:solidFill>
                  <a:srgbClr val="FF0000"/>
                </a:solidFill>
                <a:latin typeface="Times New Roman" panose="02020603050405020304" pitchFamily="18" charset="0"/>
                <a:cs typeface="Times New Roman" panose="02020603050405020304" pitchFamily="18" charset="0"/>
              </a:rPr>
              <a:t>x</a:t>
            </a:r>
            <a:r>
              <a:rPr lang="es-EC" baseline="30000" dirty="0">
                <a:solidFill>
                  <a:srgbClr val="FF0000"/>
                </a:solidFill>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Absorbancia 550 nm</a:t>
            </a:r>
          </a:p>
        </p:txBody>
      </p:sp>
      <p:sp>
        <p:nvSpPr>
          <p:cNvPr id="26" name="Rectángulo 25">
            <a:extLst>
              <a:ext uri="{FF2B5EF4-FFF2-40B4-BE49-F238E27FC236}">
                <a16:creationId xmlns:a16="http://schemas.microsoft.com/office/drawing/2014/main" id="{C0F7EBFA-DFAD-4598-B0CC-30E3E4C42D52}"/>
              </a:ext>
            </a:extLst>
          </p:cNvPr>
          <p:cNvSpPr/>
          <p:nvPr/>
        </p:nvSpPr>
        <p:spPr>
          <a:xfrm>
            <a:off x="1351870" y="5087289"/>
            <a:ext cx="231986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Curvas de crecimiento </a:t>
            </a:r>
            <a:endParaRPr lang="es-EC" dirty="0"/>
          </a:p>
        </p:txBody>
      </p:sp>
      <p:sp>
        <p:nvSpPr>
          <p:cNvPr id="27" name="Flecha: a la derecha 26">
            <a:extLst>
              <a:ext uri="{FF2B5EF4-FFF2-40B4-BE49-F238E27FC236}">
                <a16:creationId xmlns:a16="http://schemas.microsoft.com/office/drawing/2014/main" id="{7201C8D7-FBEC-4469-87BD-DCF0002C30FA}"/>
              </a:ext>
            </a:extLst>
          </p:cNvPr>
          <p:cNvSpPr/>
          <p:nvPr/>
        </p:nvSpPr>
        <p:spPr>
          <a:xfrm>
            <a:off x="318847" y="2081487"/>
            <a:ext cx="78253" cy="4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698" name="Picture 2">
            <a:extLst>
              <a:ext uri="{FF2B5EF4-FFF2-40B4-BE49-F238E27FC236}">
                <a16:creationId xmlns:a16="http://schemas.microsoft.com/office/drawing/2014/main" id="{7CCCC4AB-E314-4383-AB2D-F8374B929F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8083" y="1993487"/>
            <a:ext cx="1433202" cy="1910936"/>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45FBDD88-1714-460F-9344-02660D4F6FE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231" r="33914"/>
          <a:stretch/>
        </p:blipFill>
        <p:spPr bwMode="auto">
          <a:xfrm>
            <a:off x="1461214" y="2025333"/>
            <a:ext cx="1270273" cy="1910936"/>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a:extLst>
              <a:ext uri="{FF2B5EF4-FFF2-40B4-BE49-F238E27FC236}">
                <a16:creationId xmlns:a16="http://schemas.microsoft.com/office/drawing/2014/main" id="{7EC95390-7FB7-458C-9172-146886CAE1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1219" y="2025627"/>
            <a:ext cx="1433202" cy="1910936"/>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a:extLst>
              <a:ext uri="{FF2B5EF4-FFF2-40B4-BE49-F238E27FC236}">
                <a16:creationId xmlns:a16="http://schemas.microsoft.com/office/drawing/2014/main" id="{217045A3-7721-4404-A058-D1B000D349D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477" t="18169" r="22223"/>
          <a:stretch/>
        </p:blipFill>
        <p:spPr bwMode="auto">
          <a:xfrm>
            <a:off x="2768435" y="2020987"/>
            <a:ext cx="1578048" cy="1884443"/>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a:extLst>
              <a:ext uri="{FF2B5EF4-FFF2-40B4-BE49-F238E27FC236}">
                <a16:creationId xmlns:a16="http://schemas.microsoft.com/office/drawing/2014/main" id="{CC31620E-644C-4ED7-8988-081A30922B6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214" y="2071482"/>
            <a:ext cx="1384962" cy="184661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6E106AE-E185-4102-86E5-0B23F4E33CBC}"/>
              </a:ext>
            </a:extLst>
          </p:cNvPr>
          <p:cNvSpPr/>
          <p:nvPr/>
        </p:nvSpPr>
        <p:spPr>
          <a:xfrm>
            <a:off x="4383431" y="2105057"/>
            <a:ext cx="1604927" cy="338554"/>
          </a:xfrm>
          <a:prstGeom prst="rect">
            <a:avLst/>
          </a:prstGeom>
        </p:spPr>
        <p:txBody>
          <a:bodyPr wrap="square">
            <a:spAutoFit/>
          </a:bodyPr>
          <a:lstStyle/>
          <a:p>
            <a:r>
              <a:rPr lang="es-EC"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65 </a:t>
            </a:r>
            <a:r>
              <a:rPr lang="es-EC" sz="16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s-EC"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s-EC"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C" sz="1600" dirty="0">
                <a:solidFill>
                  <a:srgbClr val="000000"/>
                </a:solidFill>
                <a:latin typeface="Times New Roman" panose="02020603050405020304" pitchFamily="18" charset="0"/>
                <a:cs typeface="Times New Roman" panose="02020603050405020304" pitchFamily="18" charset="0"/>
              </a:rPr>
              <a:t>24 horas</a:t>
            </a: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rgbClr val="000000"/>
              </a:solidFill>
              <a:latin typeface="Times New Roman" panose="02020603050405020304" pitchFamily="18" charset="0"/>
              <a:cs typeface="Times New Roman" panose="02020603050405020304" pitchFamily="18" charset="0"/>
            </a:endParaRPr>
          </a:p>
        </p:txBody>
      </p:sp>
      <p:sp>
        <p:nvSpPr>
          <p:cNvPr id="34" name="Rectángulo 33">
            <a:extLst>
              <a:ext uri="{FF2B5EF4-FFF2-40B4-BE49-F238E27FC236}">
                <a16:creationId xmlns:a16="http://schemas.microsoft.com/office/drawing/2014/main" id="{2B63CEC5-7521-42A7-A8D0-952CC291FE74}"/>
              </a:ext>
            </a:extLst>
          </p:cNvPr>
          <p:cNvSpPr/>
          <p:nvPr/>
        </p:nvSpPr>
        <p:spPr>
          <a:xfrm>
            <a:off x="2796328" y="3306625"/>
            <a:ext cx="1604927" cy="584775"/>
          </a:xfrm>
          <a:prstGeom prst="rect">
            <a:avLst/>
          </a:prstGeom>
        </p:spPr>
        <p:txBody>
          <a:bodyPr wrap="square">
            <a:spAutoFit/>
          </a:bodyPr>
          <a:lstStyle/>
          <a:p>
            <a:pPr algn="ctr"/>
            <a:r>
              <a:rPr lang="es-EC"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2000 rpm</a:t>
            </a:r>
          </a:p>
          <a:p>
            <a:pPr algn="ctr"/>
            <a:r>
              <a:rPr lang="es-EC" sz="1600" b="1" dirty="0">
                <a:solidFill>
                  <a:srgbClr val="FFFFFF"/>
                </a:solidFill>
                <a:latin typeface="Times New Roman" panose="02020603050405020304" pitchFamily="18" charset="0"/>
                <a:cs typeface="Times New Roman" panose="02020603050405020304" pitchFamily="18" charset="0"/>
              </a:rPr>
              <a:t>10 min</a:t>
            </a:r>
            <a:endParaRPr lang="es-EC" sz="16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64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648FA44-7BC2-4487-85B2-A3B7852A38AD}"/>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127DF1A7-B6F0-4AA3-B11C-C3C1B1C7AF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7265168D-6855-4153-A7FE-999EA614D17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ítulo 1">
            <a:extLst>
              <a:ext uri="{FF2B5EF4-FFF2-40B4-BE49-F238E27FC236}">
                <a16:creationId xmlns:a16="http://schemas.microsoft.com/office/drawing/2014/main" id="{37016BE3-AC65-4091-8AE9-52F2A2D12388}"/>
              </a:ext>
            </a:extLst>
          </p:cNvPr>
          <p:cNvSpPr txBox="1">
            <a:spLocks/>
          </p:cNvSpPr>
          <p:nvPr/>
        </p:nvSpPr>
        <p:spPr>
          <a:xfrm>
            <a:off x="4060891" y="-27281"/>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a:solidFill>
                  <a:srgbClr val="0070C0"/>
                </a:solidFill>
                <a:latin typeface="Times New Roman" pitchFamily="18" charset="0"/>
                <a:cs typeface="Times New Roman" pitchFamily="18" charset="0"/>
              </a:rPr>
              <a:t>METODOLOGÍA</a:t>
            </a:r>
            <a:endParaRPr lang="es-EC" sz="2800" kern="0" dirty="0">
              <a:solidFill>
                <a:srgbClr val="0070C0"/>
              </a:solidFill>
              <a:latin typeface="Times New Roman" pitchFamily="18" charset="0"/>
              <a:cs typeface="Times New Roman" pitchFamily="18" charset="0"/>
            </a:endParaRPr>
          </a:p>
        </p:txBody>
      </p:sp>
      <p:sp>
        <p:nvSpPr>
          <p:cNvPr id="9" name="Cuadro de texto 11">
            <a:extLst>
              <a:ext uri="{FF2B5EF4-FFF2-40B4-BE49-F238E27FC236}">
                <a16:creationId xmlns:a16="http://schemas.microsoft.com/office/drawing/2014/main" id="{86B18A81-BA9D-44E3-BA1B-D8F47BAEC532}"/>
              </a:ext>
            </a:extLst>
          </p:cNvPr>
          <p:cNvSpPr txBox="1"/>
          <p:nvPr/>
        </p:nvSpPr>
        <p:spPr>
          <a:xfrm>
            <a:off x="0" y="624409"/>
            <a:ext cx="3795518" cy="450445"/>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Análisis Bromatológicos</a:t>
            </a:r>
            <a:endParaRPr lang="es-EC" sz="2800" dirty="0">
              <a:ea typeface="Calibri" panose="020F0502020204030204" pitchFamily="34" charset="0"/>
              <a:cs typeface="Times New Roman" panose="02020603050405020304" pitchFamily="18" charset="0"/>
            </a:endParaRPr>
          </a:p>
        </p:txBody>
      </p:sp>
      <p:pic>
        <p:nvPicPr>
          <p:cNvPr id="30722" name="Picture 2">
            <a:extLst>
              <a:ext uri="{FF2B5EF4-FFF2-40B4-BE49-F238E27FC236}">
                <a16:creationId xmlns:a16="http://schemas.microsoft.com/office/drawing/2014/main" id="{B6D4443F-1D52-4ECB-980B-08AE56C57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016" y="1110761"/>
            <a:ext cx="2704578" cy="2028433"/>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D3B04CD4-B258-47DC-AD26-B912B14DED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4253"/>
          <a:stretch/>
        </p:blipFill>
        <p:spPr bwMode="auto">
          <a:xfrm rot="16200000">
            <a:off x="4220465" y="1506343"/>
            <a:ext cx="2028434" cy="1237269"/>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a:extLst>
              <a:ext uri="{FF2B5EF4-FFF2-40B4-BE49-F238E27FC236}">
                <a16:creationId xmlns:a16="http://schemas.microsoft.com/office/drawing/2014/main" id="{134BA729-B2DC-4A7B-932A-F06D3B987C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24954"/>
          <a:stretch/>
        </p:blipFill>
        <p:spPr bwMode="auto">
          <a:xfrm rot="16200000">
            <a:off x="8278938" y="1164679"/>
            <a:ext cx="2105553" cy="1870461"/>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a:extLst>
              <a:ext uri="{FF2B5EF4-FFF2-40B4-BE49-F238E27FC236}">
                <a16:creationId xmlns:a16="http://schemas.microsoft.com/office/drawing/2014/main" id="{4751A123-FAAE-4E66-934D-9203CFC0362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945"/>
          <a:stretch/>
        </p:blipFill>
        <p:spPr bwMode="auto">
          <a:xfrm>
            <a:off x="6262454" y="1082926"/>
            <a:ext cx="1724891" cy="206976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2BF06BE-4EC6-4317-9008-6E7EEFE23EF4}"/>
              </a:ext>
            </a:extLst>
          </p:cNvPr>
          <p:cNvSpPr/>
          <p:nvPr/>
        </p:nvSpPr>
        <p:spPr>
          <a:xfrm>
            <a:off x="1863928" y="2764216"/>
            <a:ext cx="1838965" cy="369332"/>
          </a:xfrm>
          <a:prstGeom prst="rect">
            <a:avLst/>
          </a:prstGeom>
        </p:spPr>
        <p:txBody>
          <a:bodyPr wrap="none">
            <a:spAutoFit/>
          </a:bodyPr>
          <a:lstStyle/>
          <a:p>
            <a:r>
              <a:rPr lang="es-EC"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2500 </a:t>
            </a:r>
            <a:r>
              <a:rPr lang="es-EC" dirty="0">
                <a:solidFill>
                  <a:srgbClr val="FF0000"/>
                </a:solidFill>
                <a:latin typeface="Times New Roman" panose="02020603050405020304" pitchFamily="18" charset="0"/>
                <a:cs typeface="Times New Roman" panose="02020603050405020304" pitchFamily="18" charset="0"/>
              </a:rPr>
              <a:t>rpm, 10 min</a:t>
            </a:r>
          </a:p>
        </p:txBody>
      </p:sp>
      <p:sp>
        <p:nvSpPr>
          <p:cNvPr id="7" name="CuadroTexto 6">
            <a:extLst>
              <a:ext uri="{FF2B5EF4-FFF2-40B4-BE49-F238E27FC236}">
                <a16:creationId xmlns:a16="http://schemas.microsoft.com/office/drawing/2014/main" id="{6E191293-6A9C-4AAB-86CC-2D13AD842DA8}"/>
              </a:ext>
            </a:extLst>
          </p:cNvPr>
          <p:cNvSpPr txBox="1"/>
          <p:nvPr/>
        </p:nvSpPr>
        <p:spPr>
          <a:xfrm>
            <a:off x="229175" y="1915243"/>
            <a:ext cx="966931"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Cosecha</a:t>
            </a:r>
          </a:p>
        </p:txBody>
      </p:sp>
      <p:sp>
        <p:nvSpPr>
          <p:cNvPr id="8" name="Rectángulo 7">
            <a:extLst>
              <a:ext uri="{FF2B5EF4-FFF2-40B4-BE49-F238E27FC236}">
                <a16:creationId xmlns:a16="http://schemas.microsoft.com/office/drawing/2014/main" id="{D6872D26-AD41-4260-B54E-DB429858829B}"/>
              </a:ext>
            </a:extLst>
          </p:cNvPr>
          <p:cNvSpPr/>
          <p:nvPr/>
        </p:nvSpPr>
        <p:spPr>
          <a:xfrm>
            <a:off x="6262454" y="790133"/>
            <a:ext cx="1773026" cy="369332"/>
          </a:xfrm>
          <a:prstGeom prst="rect">
            <a:avLst/>
          </a:prstGeom>
        </p:spPr>
        <p:txBody>
          <a:bodyPr wrap="square">
            <a:spAutoFit/>
          </a:bodyPr>
          <a:lstStyle/>
          <a:p>
            <a:r>
              <a:rPr lang="es-EC" b="1" dirty="0">
                <a:solidFill>
                  <a:srgbClr val="FF0000"/>
                </a:solidFill>
                <a:latin typeface="Times New Roman" panose="02020603050405020304" pitchFamily="18" charset="0"/>
                <a:ea typeface="Calibri" panose="020F0502020204030204" pitchFamily="34" charset="0"/>
              </a:rPr>
              <a:t>35 °C , 48 horas</a:t>
            </a:r>
            <a:endParaRPr lang="es-EC" b="1" dirty="0">
              <a:solidFill>
                <a:srgbClr val="FF0000"/>
              </a:solidFill>
            </a:endParaRPr>
          </a:p>
        </p:txBody>
      </p:sp>
      <p:sp>
        <p:nvSpPr>
          <p:cNvPr id="12" name="Flecha: a la derecha 11">
            <a:extLst>
              <a:ext uri="{FF2B5EF4-FFF2-40B4-BE49-F238E27FC236}">
                <a16:creationId xmlns:a16="http://schemas.microsoft.com/office/drawing/2014/main" id="{FE212896-47C2-415D-AFE6-FB8F9FD82CE7}"/>
              </a:ext>
            </a:extLst>
          </p:cNvPr>
          <p:cNvSpPr/>
          <p:nvPr/>
        </p:nvSpPr>
        <p:spPr>
          <a:xfrm>
            <a:off x="4294545" y="1816441"/>
            <a:ext cx="326148" cy="450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Flecha: a la derecha 34">
            <a:extLst>
              <a:ext uri="{FF2B5EF4-FFF2-40B4-BE49-F238E27FC236}">
                <a16:creationId xmlns:a16="http://schemas.microsoft.com/office/drawing/2014/main" id="{230A11CE-B94F-4556-81E4-EEBE69901F49}"/>
              </a:ext>
            </a:extLst>
          </p:cNvPr>
          <p:cNvSpPr/>
          <p:nvPr/>
        </p:nvSpPr>
        <p:spPr>
          <a:xfrm>
            <a:off x="5894812" y="1816441"/>
            <a:ext cx="326148" cy="450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lecha: a la derecha 35">
            <a:extLst>
              <a:ext uri="{FF2B5EF4-FFF2-40B4-BE49-F238E27FC236}">
                <a16:creationId xmlns:a16="http://schemas.microsoft.com/office/drawing/2014/main" id="{FAE4F99D-2E3B-4785-9C2B-20AB74797E3E}"/>
              </a:ext>
            </a:extLst>
          </p:cNvPr>
          <p:cNvSpPr/>
          <p:nvPr/>
        </p:nvSpPr>
        <p:spPr>
          <a:xfrm>
            <a:off x="8028839" y="1816440"/>
            <a:ext cx="326148" cy="450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CuadroTexto 36">
            <a:extLst>
              <a:ext uri="{FF2B5EF4-FFF2-40B4-BE49-F238E27FC236}">
                <a16:creationId xmlns:a16="http://schemas.microsoft.com/office/drawing/2014/main" id="{15ECC198-36FF-47C4-BF8F-4552459E5807}"/>
              </a:ext>
            </a:extLst>
          </p:cNvPr>
          <p:cNvSpPr txBox="1"/>
          <p:nvPr/>
        </p:nvSpPr>
        <p:spPr>
          <a:xfrm>
            <a:off x="5361326" y="3391242"/>
            <a:ext cx="1043876"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Proteínas</a:t>
            </a:r>
          </a:p>
        </p:txBody>
      </p:sp>
      <p:pic>
        <p:nvPicPr>
          <p:cNvPr id="30734" name="Picture 14">
            <a:extLst>
              <a:ext uri="{FF2B5EF4-FFF2-40B4-BE49-F238E27FC236}">
                <a16:creationId xmlns:a16="http://schemas.microsoft.com/office/drawing/2014/main" id="{89EFBCE7-26D1-4BD9-B0AE-3619AEF4FF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029" y="3822023"/>
            <a:ext cx="1450983" cy="1934644"/>
          </a:xfrm>
          <a:prstGeom prst="rect">
            <a:avLst/>
          </a:prstGeom>
          <a:noFill/>
          <a:extLst>
            <a:ext uri="{909E8E84-426E-40DD-AFC4-6F175D3DCCD1}">
              <a14:hiddenFill xmlns:a14="http://schemas.microsoft.com/office/drawing/2010/main">
                <a:solidFill>
                  <a:srgbClr val="FFFFFF"/>
                </a:solidFill>
              </a14:hiddenFill>
            </a:ext>
          </a:extLst>
        </p:spPr>
      </p:pic>
      <p:pic>
        <p:nvPicPr>
          <p:cNvPr id="30736" name="Picture 16">
            <a:extLst>
              <a:ext uri="{FF2B5EF4-FFF2-40B4-BE49-F238E27FC236}">
                <a16:creationId xmlns:a16="http://schemas.microsoft.com/office/drawing/2014/main" id="{F95CC9DC-15BB-4B2B-8ACB-9778AEAAAA0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799" r="3677"/>
          <a:stretch/>
        </p:blipFill>
        <p:spPr bwMode="auto">
          <a:xfrm>
            <a:off x="1706515" y="3826262"/>
            <a:ext cx="2072566" cy="1930405"/>
          </a:xfrm>
          <a:prstGeom prst="rect">
            <a:avLst/>
          </a:prstGeom>
          <a:noFill/>
          <a:extLst>
            <a:ext uri="{909E8E84-426E-40DD-AFC4-6F175D3DCCD1}">
              <a14:hiddenFill xmlns:a14="http://schemas.microsoft.com/office/drawing/2010/main">
                <a:solidFill>
                  <a:srgbClr val="FFFFFF"/>
                </a:solidFill>
              </a14:hiddenFill>
            </a:ext>
          </a:extLst>
        </p:spPr>
      </p:pic>
      <p:pic>
        <p:nvPicPr>
          <p:cNvPr id="30738" name="Picture 18">
            <a:extLst>
              <a:ext uri="{FF2B5EF4-FFF2-40B4-BE49-F238E27FC236}">
                <a16:creationId xmlns:a16="http://schemas.microsoft.com/office/drawing/2014/main" id="{E3D06540-135A-4B60-9D36-60FDE0DE529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942" r="11319"/>
          <a:stretch/>
        </p:blipFill>
        <p:spPr bwMode="auto">
          <a:xfrm>
            <a:off x="3864997" y="3810681"/>
            <a:ext cx="1907972" cy="1967296"/>
          </a:xfrm>
          <a:prstGeom prst="rect">
            <a:avLst/>
          </a:prstGeom>
          <a:noFill/>
          <a:extLst>
            <a:ext uri="{909E8E84-426E-40DD-AFC4-6F175D3DCCD1}">
              <a14:hiddenFill xmlns:a14="http://schemas.microsoft.com/office/drawing/2010/main">
                <a:solidFill>
                  <a:srgbClr val="FFFFFF"/>
                </a:solidFill>
              </a14:hiddenFill>
            </a:ext>
          </a:extLst>
        </p:spPr>
      </p:pic>
      <p:pic>
        <p:nvPicPr>
          <p:cNvPr id="30740" name="Picture 20">
            <a:extLst>
              <a:ext uri="{FF2B5EF4-FFF2-40B4-BE49-F238E27FC236}">
                <a16:creationId xmlns:a16="http://schemas.microsoft.com/office/drawing/2014/main" id="{16544B8A-B02E-49FF-819F-4D61B7D165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1435" y="3858595"/>
            <a:ext cx="1475473" cy="1967297"/>
          </a:xfrm>
          <a:prstGeom prst="rect">
            <a:avLst/>
          </a:prstGeom>
          <a:noFill/>
          <a:extLst>
            <a:ext uri="{909E8E84-426E-40DD-AFC4-6F175D3DCCD1}">
              <a14:hiddenFill xmlns:a14="http://schemas.microsoft.com/office/drawing/2010/main">
                <a:solidFill>
                  <a:srgbClr val="FFFFFF"/>
                </a:solidFill>
              </a14:hiddenFill>
            </a:ext>
          </a:extLst>
        </p:spPr>
      </p:pic>
      <p:pic>
        <p:nvPicPr>
          <p:cNvPr id="30742" name="Picture 22">
            <a:extLst>
              <a:ext uri="{FF2B5EF4-FFF2-40B4-BE49-F238E27FC236}">
                <a16:creationId xmlns:a16="http://schemas.microsoft.com/office/drawing/2014/main" id="{3B80B9C7-612C-4ECA-AA68-256B51A6324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30094" y="3822023"/>
            <a:ext cx="1484489" cy="1979318"/>
          </a:xfrm>
          <a:prstGeom prst="rect">
            <a:avLst/>
          </a:prstGeom>
          <a:noFill/>
          <a:extLst>
            <a:ext uri="{909E8E84-426E-40DD-AFC4-6F175D3DCCD1}">
              <a14:hiddenFill xmlns:a14="http://schemas.microsoft.com/office/drawing/2010/main">
                <a:solidFill>
                  <a:srgbClr val="FFFFFF"/>
                </a:solidFill>
              </a14:hiddenFill>
            </a:ext>
          </a:extLst>
        </p:spPr>
      </p:pic>
      <p:sp>
        <p:nvSpPr>
          <p:cNvPr id="24" name="Elipse 23">
            <a:extLst>
              <a:ext uri="{FF2B5EF4-FFF2-40B4-BE49-F238E27FC236}">
                <a16:creationId xmlns:a16="http://schemas.microsoft.com/office/drawing/2014/main" id="{106507D2-6CB6-4024-AA9B-26B54F890436}"/>
              </a:ext>
            </a:extLst>
          </p:cNvPr>
          <p:cNvSpPr/>
          <p:nvPr/>
        </p:nvSpPr>
        <p:spPr>
          <a:xfrm>
            <a:off x="5171384" y="3380280"/>
            <a:ext cx="1484489" cy="3802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 la derecha 24">
            <a:extLst>
              <a:ext uri="{FF2B5EF4-FFF2-40B4-BE49-F238E27FC236}">
                <a16:creationId xmlns:a16="http://schemas.microsoft.com/office/drawing/2014/main" id="{A3087758-072B-4D79-9C3B-FE827C2580FF}"/>
              </a:ext>
            </a:extLst>
          </p:cNvPr>
          <p:cNvSpPr/>
          <p:nvPr/>
        </p:nvSpPr>
        <p:spPr>
          <a:xfrm>
            <a:off x="6668096" y="3401283"/>
            <a:ext cx="678812" cy="272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a:extLst>
              <a:ext uri="{FF2B5EF4-FFF2-40B4-BE49-F238E27FC236}">
                <a16:creationId xmlns:a16="http://schemas.microsoft.com/office/drawing/2014/main" id="{B8409699-ACA5-4E0A-81FF-99DCF1AEF146}"/>
              </a:ext>
            </a:extLst>
          </p:cNvPr>
          <p:cNvSpPr/>
          <p:nvPr/>
        </p:nvSpPr>
        <p:spPr>
          <a:xfrm>
            <a:off x="7346908" y="3332602"/>
            <a:ext cx="375615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Método espectrofotométrico de Lowry</a:t>
            </a:r>
            <a:endParaRPr lang="es-EC" dirty="0"/>
          </a:p>
        </p:txBody>
      </p:sp>
      <p:sp>
        <p:nvSpPr>
          <p:cNvPr id="60" name="CuadroTexto 59">
            <a:extLst>
              <a:ext uri="{FF2B5EF4-FFF2-40B4-BE49-F238E27FC236}">
                <a16:creationId xmlns:a16="http://schemas.microsoft.com/office/drawing/2014/main" id="{FCC1885B-CA14-4CAD-BE58-E9046640A574}"/>
              </a:ext>
            </a:extLst>
          </p:cNvPr>
          <p:cNvSpPr txBox="1"/>
          <p:nvPr/>
        </p:nvSpPr>
        <p:spPr>
          <a:xfrm>
            <a:off x="5707399" y="5836622"/>
            <a:ext cx="1826141"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Reactivo de </a:t>
            </a:r>
            <a:r>
              <a:rPr lang="es-EC" dirty="0" err="1">
                <a:latin typeface="Times New Roman" panose="02020603050405020304" pitchFamily="18" charset="0"/>
                <a:cs typeface="Times New Roman" panose="02020603050405020304" pitchFamily="18" charset="0"/>
              </a:rPr>
              <a:t>Folin</a:t>
            </a:r>
            <a:endParaRPr lang="es-EC" dirty="0">
              <a:latin typeface="Times New Roman" panose="02020603050405020304" pitchFamily="18" charset="0"/>
              <a:cs typeface="Times New Roman" panose="02020603050405020304" pitchFamily="18" charset="0"/>
            </a:endParaRPr>
          </a:p>
        </p:txBody>
      </p:sp>
      <p:sp>
        <p:nvSpPr>
          <p:cNvPr id="29" name="Rectángulo 28">
            <a:extLst>
              <a:ext uri="{FF2B5EF4-FFF2-40B4-BE49-F238E27FC236}">
                <a16:creationId xmlns:a16="http://schemas.microsoft.com/office/drawing/2014/main" id="{DC39FEAA-B72A-4FF8-BE41-4E0FB34DECC9}"/>
              </a:ext>
            </a:extLst>
          </p:cNvPr>
          <p:cNvSpPr/>
          <p:nvPr/>
        </p:nvSpPr>
        <p:spPr>
          <a:xfrm>
            <a:off x="-10424" y="5641226"/>
            <a:ext cx="1736373"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(NaOH) al 0.1 N</a:t>
            </a:r>
            <a:endParaRPr lang="es-EC" dirty="0"/>
          </a:p>
        </p:txBody>
      </p:sp>
      <p:pic>
        <p:nvPicPr>
          <p:cNvPr id="30" name="Imagen 29">
            <a:extLst>
              <a:ext uri="{FF2B5EF4-FFF2-40B4-BE49-F238E27FC236}">
                <a16:creationId xmlns:a16="http://schemas.microsoft.com/office/drawing/2014/main" id="{D6609A98-A256-4041-BCAB-E54F71EE73B8}"/>
              </a:ext>
            </a:extLst>
          </p:cNvPr>
          <p:cNvPicPr>
            <a:picLocks noChangeAspect="1"/>
          </p:cNvPicPr>
          <p:nvPr/>
        </p:nvPicPr>
        <p:blipFill rotWithShape="1">
          <a:blip r:embed="rId12"/>
          <a:srcRect l="12745" r="14511"/>
          <a:stretch/>
        </p:blipFill>
        <p:spPr>
          <a:xfrm>
            <a:off x="9042177" y="3812667"/>
            <a:ext cx="2326828" cy="1953939"/>
          </a:xfrm>
          <a:prstGeom prst="rect">
            <a:avLst/>
          </a:prstGeom>
        </p:spPr>
      </p:pic>
      <p:sp>
        <p:nvSpPr>
          <p:cNvPr id="31" name="Rectángulo 30">
            <a:extLst>
              <a:ext uri="{FF2B5EF4-FFF2-40B4-BE49-F238E27FC236}">
                <a16:creationId xmlns:a16="http://schemas.microsoft.com/office/drawing/2014/main" id="{16D585B8-13B0-4136-98B3-E44B17F74335}"/>
              </a:ext>
            </a:extLst>
          </p:cNvPr>
          <p:cNvSpPr/>
          <p:nvPr/>
        </p:nvSpPr>
        <p:spPr>
          <a:xfrm>
            <a:off x="11354552" y="4657577"/>
            <a:ext cx="883575"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750 nm</a:t>
            </a:r>
          </a:p>
        </p:txBody>
      </p:sp>
      <p:sp>
        <p:nvSpPr>
          <p:cNvPr id="81" name="Elipse 80">
            <a:extLst>
              <a:ext uri="{FF2B5EF4-FFF2-40B4-BE49-F238E27FC236}">
                <a16:creationId xmlns:a16="http://schemas.microsoft.com/office/drawing/2014/main" id="{EFD2021B-ED9F-4760-A18C-CCDDC0652834}"/>
              </a:ext>
            </a:extLst>
          </p:cNvPr>
          <p:cNvSpPr/>
          <p:nvPr/>
        </p:nvSpPr>
        <p:spPr>
          <a:xfrm>
            <a:off x="-10424" y="1920238"/>
            <a:ext cx="1484489" cy="3802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93F22636-4ABA-451F-92A5-FCE17C25B645}"/>
              </a:ext>
            </a:extLst>
          </p:cNvPr>
          <p:cNvSpPr/>
          <p:nvPr/>
        </p:nvSpPr>
        <p:spPr>
          <a:xfrm>
            <a:off x="16078" y="5936252"/>
            <a:ext cx="1479892"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5 mg biomasa</a:t>
            </a:r>
            <a:endParaRPr lang="es-EC" dirty="0"/>
          </a:p>
        </p:txBody>
      </p:sp>
      <p:sp>
        <p:nvSpPr>
          <p:cNvPr id="32" name="Rectángulo 31">
            <a:extLst>
              <a:ext uri="{FF2B5EF4-FFF2-40B4-BE49-F238E27FC236}">
                <a16:creationId xmlns:a16="http://schemas.microsoft.com/office/drawing/2014/main" id="{94C9D0D1-8406-4F80-A27F-0B6451DA9068}"/>
              </a:ext>
            </a:extLst>
          </p:cNvPr>
          <p:cNvSpPr/>
          <p:nvPr/>
        </p:nvSpPr>
        <p:spPr>
          <a:xfrm>
            <a:off x="550766" y="3452691"/>
            <a:ext cx="633507"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BSA</a:t>
            </a:r>
            <a:endParaRPr lang="es-EC" dirty="0"/>
          </a:p>
        </p:txBody>
      </p:sp>
    </p:spTree>
    <p:extLst>
      <p:ext uri="{BB962C8B-B14F-4D97-AF65-F5344CB8AC3E}">
        <p14:creationId xmlns:p14="http://schemas.microsoft.com/office/powerpoint/2010/main" val="69193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648FA44-7BC2-4487-85B2-A3B7852A38AD}"/>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127DF1A7-B6F0-4AA3-B11C-C3C1B1C7AF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7265168D-6855-4153-A7FE-999EA614D17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ítulo 1">
            <a:extLst>
              <a:ext uri="{FF2B5EF4-FFF2-40B4-BE49-F238E27FC236}">
                <a16:creationId xmlns:a16="http://schemas.microsoft.com/office/drawing/2014/main" id="{37016BE3-AC65-4091-8AE9-52F2A2D12388}"/>
              </a:ext>
            </a:extLst>
          </p:cNvPr>
          <p:cNvSpPr txBox="1">
            <a:spLocks/>
          </p:cNvSpPr>
          <p:nvPr/>
        </p:nvSpPr>
        <p:spPr>
          <a:xfrm>
            <a:off x="4060891" y="-27281"/>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a:solidFill>
                  <a:srgbClr val="0070C0"/>
                </a:solidFill>
                <a:latin typeface="Times New Roman" pitchFamily="18" charset="0"/>
                <a:cs typeface="Times New Roman" pitchFamily="18" charset="0"/>
              </a:rPr>
              <a:t>METODOLOGÍA</a:t>
            </a:r>
            <a:endParaRPr lang="es-EC" sz="2800" kern="0" dirty="0">
              <a:solidFill>
                <a:srgbClr val="0070C0"/>
              </a:solidFill>
              <a:latin typeface="Times New Roman" pitchFamily="18" charset="0"/>
              <a:cs typeface="Times New Roman" pitchFamily="18" charset="0"/>
            </a:endParaRPr>
          </a:p>
        </p:txBody>
      </p:sp>
      <p:sp>
        <p:nvSpPr>
          <p:cNvPr id="9" name="Cuadro de texto 11">
            <a:extLst>
              <a:ext uri="{FF2B5EF4-FFF2-40B4-BE49-F238E27FC236}">
                <a16:creationId xmlns:a16="http://schemas.microsoft.com/office/drawing/2014/main" id="{86B18A81-BA9D-44E3-BA1B-D8F47BAEC532}"/>
              </a:ext>
            </a:extLst>
          </p:cNvPr>
          <p:cNvSpPr txBox="1"/>
          <p:nvPr/>
        </p:nvSpPr>
        <p:spPr>
          <a:xfrm>
            <a:off x="0" y="624409"/>
            <a:ext cx="3795518" cy="450445"/>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Análisis Bromatológicos</a:t>
            </a:r>
            <a:endParaRPr lang="es-EC" sz="2800" dirty="0">
              <a:ea typeface="Calibri" panose="020F0502020204030204" pitchFamily="34" charset="0"/>
              <a:cs typeface="Times New Roman" panose="02020603050405020304" pitchFamily="18" charset="0"/>
            </a:endParaRPr>
          </a:p>
        </p:txBody>
      </p:sp>
      <p:grpSp>
        <p:nvGrpSpPr>
          <p:cNvPr id="33" name="Grupo 32">
            <a:extLst>
              <a:ext uri="{FF2B5EF4-FFF2-40B4-BE49-F238E27FC236}">
                <a16:creationId xmlns:a16="http://schemas.microsoft.com/office/drawing/2014/main" id="{C8E6A63D-9C83-40F6-B4C1-DB4C4BB168A1}"/>
              </a:ext>
            </a:extLst>
          </p:cNvPr>
          <p:cNvGrpSpPr/>
          <p:nvPr/>
        </p:nvGrpSpPr>
        <p:grpSpPr>
          <a:xfrm>
            <a:off x="8832304" y="6018112"/>
            <a:ext cx="3240360" cy="582613"/>
            <a:chOff x="8832304" y="6018112"/>
            <a:chExt cx="3240360" cy="582613"/>
          </a:xfrm>
        </p:grpSpPr>
        <p:sp>
          <p:nvSpPr>
            <p:cNvPr id="34" name="Rectángulo redondeado 39">
              <a:extLst>
                <a:ext uri="{FF2B5EF4-FFF2-40B4-BE49-F238E27FC236}">
                  <a16:creationId xmlns:a16="http://schemas.microsoft.com/office/drawing/2014/main" id="{2621CA3D-9FD8-455C-909B-AC3A349BB77F}"/>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8" name="Imagen 5">
              <a:extLst>
                <a:ext uri="{FF2B5EF4-FFF2-40B4-BE49-F238E27FC236}">
                  <a16:creationId xmlns:a16="http://schemas.microsoft.com/office/drawing/2014/main" id="{14D38450-B877-4722-AE27-C5C6E0BDCC4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ítulo 1">
            <a:extLst>
              <a:ext uri="{FF2B5EF4-FFF2-40B4-BE49-F238E27FC236}">
                <a16:creationId xmlns:a16="http://schemas.microsoft.com/office/drawing/2014/main" id="{4CD98EA9-4D8E-468A-92E6-FFCA6B2F2774}"/>
              </a:ext>
            </a:extLst>
          </p:cNvPr>
          <p:cNvSpPr txBox="1">
            <a:spLocks/>
          </p:cNvSpPr>
          <p:nvPr/>
        </p:nvSpPr>
        <p:spPr>
          <a:xfrm>
            <a:off x="4060891" y="-27281"/>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dirty="0">
                <a:solidFill>
                  <a:srgbClr val="0070C0"/>
                </a:solidFill>
                <a:latin typeface="Times New Roman" pitchFamily="18" charset="0"/>
                <a:cs typeface="Times New Roman" pitchFamily="18" charset="0"/>
              </a:rPr>
              <a:t>METODOLOGÍA</a:t>
            </a:r>
          </a:p>
        </p:txBody>
      </p:sp>
      <p:sp>
        <p:nvSpPr>
          <p:cNvPr id="40" name="CuadroTexto 39">
            <a:extLst>
              <a:ext uri="{FF2B5EF4-FFF2-40B4-BE49-F238E27FC236}">
                <a16:creationId xmlns:a16="http://schemas.microsoft.com/office/drawing/2014/main" id="{C9EADC7F-B302-4713-AD55-B3FB7CAEF915}"/>
              </a:ext>
            </a:extLst>
          </p:cNvPr>
          <p:cNvSpPr txBox="1"/>
          <p:nvPr/>
        </p:nvSpPr>
        <p:spPr>
          <a:xfrm>
            <a:off x="5225184" y="948828"/>
            <a:ext cx="889987"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Lípidos</a:t>
            </a:r>
          </a:p>
        </p:txBody>
      </p:sp>
      <p:sp>
        <p:nvSpPr>
          <p:cNvPr id="41" name="Elipse 40">
            <a:extLst>
              <a:ext uri="{FF2B5EF4-FFF2-40B4-BE49-F238E27FC236}">
                <a16:creationId xmlns:a16="http://schemas.microsoft.com/office/drawing/2014/main" id="{CB14133F-ED63-4706-B2B6-B9C0B66DE489}"/>
              </a:ext>
            </a:extLst>
          </p:cNvPr>
          <p:cNvSpPr/>
          <p:nvPr/>
        </p:nvSpPr>
        <p:spPr>
          <a:xfrm>
            <a:off x="5035242" y="937866"/>
            <a:ext cx="1484489" cy="3802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Flecha: a la derecha 41">
            <a:extLst>
              <a:ext uri="{FF2B5EF4-FFF2-40B4-BE49-F238E27FC236}">
                <a16:creationId xmlns:a16="http://schemas.microsoft.com/office/drawing/2014/main" id="{485F1C86-2FD2-4015-AB9D-DA690DE610BC}"/>
              </a:ext>
            </a:extLst>
          </p:cNvPr>
          <p:cNvSpPr/>
          <p:nvPr/>
        </p:nvSpPr>
        <p:spPr>
          <a:xfrm>
            <a:off x="6531954" y="958869"/>
            <a:ext cx="678812" cy="272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Rectángulo 42">
            <a:extLst>
              <a:ext uri="{FF2B5EF4-FFF2-40B4-BE49-F238E27FC236}">
                <a16:creationId xmlns:a16="http://schemas.microsoft.com/office/drawing/2014/main" id="{9A664090-8281-4CF0-9794-0400F3247D3D}"/>
              </a:ext>
            </a:extLst>
          </p:cNvPr>
          <p:cNvSpPr/>
          <p:nvPr/>
        </p:nvSpPr>
        <p:spPr>
          <a:xfrm>
            <a:off x="7210766" y="890188"/>
            <a:ext cx="4589718" cy="369332"/>
          </a:xfrm>
          <a:prstGeom prst="rect">
            <a:avLst/>
          </a:prstGeom>
        </p:spPr>
        <p:txBody>
          <a:bodyPr wrap="none">
            <a:spAutoFit/>
          </a:bodyPr>
          <a:lstStyle/>
          <a:p>
            <a:r>
              <a:rPr lang="es-EC" dirty="0" err="1">
                <a:latin typeface="Times New Roman" panose="02020603050405020304" pitchFamily="18" charset="0"/>
                <a:cs typeface="Times New Roman" panose="02020603050405020304" pitchFamily="18" charset="0"/>
              </a:rPr>
              <a:t>Bling</a:t>
            </a:r>
            <a:r>
              <a:rPr lang="es-EC" dirty="0">
                <a:latin typeface="Times New Roman" panose="02020603050405020304" pitchFamily="18" charset="0"/>
                <a:cs typeface="Times New Roman" panose="02020603050405020304" pitchFamily="18" charset="0"/>
              </a:rPr>
              <a:t> y Dyer modificado por (Ren, et al., 2017)</a:t>
            </a:r>
          </a:p>
        </p:txBody>
      </p:sp>
      <p:sp>
        <p:nvSpPr>
          <p:cNvPr id="44" name="Rectangle 2">
            <a:extLst>
              <a:ext uri="{FF2B5EF4-FFF2-40B4-BE49-F238E27FC236}">
                <a16:creationId xmlns:a16="http://schemas.microsoft.com/office/drawing/2014/main" id="{40CCABF5-AEFC-4B97-AF9C-0C9F569F3AA1}"/>
              </a:ext>
            </a:extLst>
          </p:cNvPr>
          <p:cNvSpPr>
            <a:spLocks noChangeArrowheads="1"/>
          </p:cNvSpPr>
          <p:nvPr/>
        </p:nvSpPr>
        <p:spPr bwMode="auto">
          <a:xfrm>
            <a:off x="119336" y="151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5" name="Objeto 44">
            <a:extLst>
              <a:ext uri="{FF2B5EF4-FFF2-40B4-BE49-F238E27FC236}">
                <a16:creationId xmlns:a16="http://schemas.microsoft.com/office/drawing/2014/main" id="{BA9C1ADC-5DBC-4AC3-A425-ED6CB26A663B}"/>
              </a:ext>
            </a:extLst>
          </p:cNvPr>
          <p:cNvGraphicFramePr>
            <a:graphicFrameLocks noChangeAspect="1"/>
          </p:cNvGraphicFramePr>
          <p:nvPr>
            <p:extLst>
              <p:ext uri="{D42A27DB-BD31-4B8C-83A1-F6EECF244321}">
                <p14:modId xmlns:p14="http://schemas.microsoft.com/office/powerpoint/2010/main" val="3688551091"/>
              </p:ext>
            </p:extLst>
          </p:nvPr>
        </p:nvGraphicFramePr>
        <p:xfrm>
          <a:off x="1550425" y="1470248"/>
          <a:ext cx="5448300" cy="2171700"/>
        </p:xfrm>
        <a:graphic>
          <a:graphicData uri="http://schemas.openxmlformats.org/presentationml/2006/ole">
            <mc:AlternateContent xmlns:mc="http://schemas.openxmlformats.org/markup-compatibility/2006">
              <mc:Choice xmlns:v="urn:schemas-microsoft-com:vml" Requires="v">
                <p:oleObj spid="_x0000_s38924" name="Bitmap Image" r:id="rId4" imgW="5447619" imgH="2172003" progId="Paint.Picture">
                  <p:embed/>
                </p:oleObj>
              </mc:Choice>
              <mc:Fallback>
                <p:oleObj name="Bitmap Image" r:id="rId4" imgW="5447619" imgH="2172003" progId="Paint.Picture">
                  <p:embed/>
                  <p:pic>
                    <p:nvPicPr>
                      <p:cNvPr id="7" name="Objeto 6">
                        <a:extLst>
                          <a:ext uri="{FF2B5EF4-FFF2-40B4-BE49-F238E27FC236}">
                            <a16:creationId xmlns:a16="http://schemas.microsoft.com/office/drawing/2014/main" id="{D0555097-164A-4587-9F00-5BC310F34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425" y="1470248"/>
                        <a:ext cx="5448300"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to 45">
            <a:extLst>
              <a:ext uri="{FF2B5EF4-FFF2-40B4-BE49-F238E27FC236}">
                <a16:creationId xmlns:a16="http://schemas.microsoft.com/office/drawing/2014/main" id="{D7B8E8C7-5208-4FA6-B396-1113F103B374}"/>
              </a:ext>
            </a:extLst>
          </p:cNvPr>
          <p:cNvGraphicFramePr>
            <a:graphicFrameLocks noChangeAspect="1"/>
          </p:cNvGraphicFramePr>
          <p:nvPr>
            <p:extLst>
              <p:ext uri="{D42A27DB-BD31-4B8C-83A1-F6EECF244321}">
                <p14:modId xmlns:p14="http://schemas.microsoft.com/office/powerpoint/2010/main" val="2705890207"/>
              </p:ext>
            </p:extLst>
          </p:nvPr>
        </p:nvGraphicFramePr>
        <p:xfrm>
          <a:off x="7019798" y="1468231"/>
          <a:ext cx="4943868" cy="2171699"/>
        </p:xfrm>
        <a:graphic>
          <a:graphicData uri="http://schemas.openxmlformats.org/presentationml/2006/ole">
            <mc:AlternateContent xmlns:mc="http://schemas.openxmlformats.org/markup-compatibility/2006">
              <mc:Choice xmlns:v="urn:schemas-microsoft-com:vml" Requires="v">
                <p:oleObj spid="_x0000_s38925" name="Bitmap Image" r:id="rId6" imgW="4704762" imgH="2066667" progId="Paint.Picture">
                  <p:embed/>
                </p:oleObj>
              </mc:Choice>
              <mc:Fallback>
                <p:oleObj name="Bitmap Image" r:id="rId6" imgW="4704762" imgH="2066667" progId="Paint.Picture">
                  <p:embed/>
                  <p:pic>
                    <p:nvPicPr>
                      <p:cNvPr id="10" name="Objeto 9">
                        <a:extLst>
                          <a:ext uri="{FF2B5EF4-FFF2-40B4-BE49-F238E27FC236}">
                            <a16:creationId xmlns:a16="http://schemas.microsoft.com/office/drawing/2014/main" id="{4F31CFA6-A804-4D7F-A2F6-282F16F06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798" y="1468231"/>
                        <a:ext cx="4943868" cy="2171699"/>
                      </a:xfrm>
                      <a:prstGeom prst="rect">
                        <a:avLst/>
                      </a:prstGeom>
                      <a:noFill/>
                    </p:spPr>
                  </p:pic>
                </p:oleObj>
              </mc:Fallback>
            </mc:AlternateContent>
          </a:graphicData>
        </a:graphic>
      </p:graphicFrame>
      <p:sp>
        <p:nvSpPr>
          <p:cNvPr id="47" name="Rectángulo 46">
            <a:extLst>
              <a:ext uri="{FF2B5EF4-FFF2-40B4-BE49-F238E27FC236}">
                <a16:creationId xmlns:a16="http://schemas.microsoft.com/office/drawing/2014/main" id="{0703BCE0-9F3A-4AAA-A55D-447DE937F7E7}"/>
              </a:ext>
            </a:extLst>
          </p:cNvPr>
          <p:cNvSpPr/>
          <p:nvPr/>
        </p:nvSpPr>
        <p:spPr>
          <a:xfrm>
            <a:off x="1642416" y="5387752"/>
            <a:ext cx="1587950" cy="646331"/>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Aplicación de ultrasonido</a:t>
            </a:r>
            <a:endParaRPr lang="es-EC" dirty="0"/>
          </a:p>
        </p:txBody>
      </p:sp>
      <p:sp>
        <p:nvSpPr>
          <p:cNvPr id="48" name="Rectángulo 47">
            <a:extLst>
              <a:ext uri="{FF2B5EF4-FFF2-40B4-BE49-F238E27FC236}">
                <a16:creationId xmlns:a16="http://schemas.microsoft.com/office/drawing/2014/main" id="{466B5228-1085-44D8-A161-B56C0FC51696}"/>
              </a:ext>
            </a:extLst>
          </p:cNvPr>
          <p:cNvSpPr/>
          <p:nvPr/>
        </p:nvSpPr>
        <p:spPr>
          <a:xfrm>
            <a:off x="1771082" y="4189913"/>
            <a:ext cx="1587950" cy="923330"/>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Solución metanol y cloroformo </a:t>
            </a:r>
            <a:endParaRPr lang="es-EC" dirty="0"/>
          </a:p>
        </p:txBody>
      </p:sp>
      <p:sp>
        <p:nvSpPr>
          <p:cNvPr id="49" name="Rectángulo 48">
            <a:extLst>
              <a:ext uri="{FF2B5EF4-FFF2-40B4-BE49-F238E27FC236}">
                <a16:creationId xmlns:a16="http://schemas.microsoft.com/office/drawing/2014/main" id="{FA684656-6948-4A98-89FD-975599F86B7E}"/>
              </a:ext>
            </a:extLst>
          </p:cNvPr>
          <p:cNvSpPr/>
          <p:nvPr/>
        </p:nvSpPr>
        <p:spPr>
          <a:xfrm>
            <a:off x="3655408" y="3719372"/>
            <a:ext cx="189667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2500 rpm, 20 min </a:t>
            </a:r>
            <a:endParaRPr lang="es-EC" dirty="0"/>
          </a:p>
        </p:txBody>
      </p:sp>
      <p:sp>
        <p:nvSpPr>
          <p:cNvPr id="50" name="Rectángulo 49">
            <a:extLst>
              <a:ext uri="{FF2B5EF4-FFF2-40B4-BE49-F238E27FC236}">
                <a16:creationId xmlns:a16="http://schemas.microsoft.com/office/drawing/2014/main" id="{D1ABC8A0-AE89-469B-9AC3-E279926F3B6F}"/>
              </a:ext>
            </a:extLst>
          </p:cNvPr>
          <p:cNvSpPr/>
          <p:nvPr/>
        </p:nvSpPr>
        <p:spPr>
          <a:xfrm>
            <a:off x="1789947" y="3682838"/>
            <a:ext cx="163378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35 mg Biomasa</a:t>
            </a:r>
            <a:endParaRPr lang="es-EC" dirty="0"/>
          </a:p>
        </p:txBody>
      </p:sp>
      <p:sp>
        <p:nvSpPr>
          <p:cNvPr id="51" name="Flecha: hacia abajo 50">
            <a:extLst>
              <a:ext uri="{FF2B5EF4-FFF2-40B4-BE49-F238E27FC236}">
                <a16:creationId xmlns:a16="http://schemas.microsoft.com/office/drawing/2014/main" id="{9B8D1C84-CECA-409B-9677-B8B8CC4B665A}"/>
              </a:ext>
            </a:extLst>
          </p:cNvPr>
          <p:cNvSpPr/>
          <p:nvPr/>
        </p:nvSpPr>
        <p:spPr>
          <a:xfrm>
            <a:off x="2221995" y="4025463"/>
            <a:ext cx="288032" cy="30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Flecha: hacia abajo 51">
            <a:extLst>
              <a:ext uri="{FF2B5EF4-FFF2-40B4-BE49-F238E27FC236}">
                <a16:creationId xmlns:a16="http://schemas.microsoft.com/office/drawing/2014/main" id="{7BB9F2F0-2088-4BCF-A005-2FBE90E364B7}"/>
              </a:ext>
            </a:extLst>
          </p:cNvPr>
          <p:cNvSpPr/>
          <p:nvPr/>
        </p:nvSpPr>
        <p:spPr>
          <a:xfrm>
            <a:off x="2149575" y="5156124"/>
            <a:ext cx="288032" cy="30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CuadroTexto 52">
            <a:extLst>
              <a:ext uri="{FF2B5EF4-FFF2-40B4-BE49-F238E27FC236}">
                <a16:creationId xmlns:a16="http://schemas.microsoft.com/office/drawing/2014/main" id="{E92C73B6-E196-4383-ADE3-D5BD237D999B}"/>
              </a:ext>
            </a:extLst>
          </p:cNvPr>
          <p:cNvSpPr txBox="1"/>
          <p:nvPr/>
        </p:nvSpPr>
        <p:spPr>
          <a:xfrm>
            <a:off x="8832304" y="3834213"/>
            <a:ext cx="1728192" cy="1200329"/>
          </a:xfrm>
          <a:prstGeom prst="rect">
            <a:avLst/>
          </a:prstGeom>
          <a:noFill/>
        </p:spPr>
        <p:txBody>
          <a:bodyPr wrap="square" rtlCol="0">
            <a:spAutoFit/>
          </a:bodyPr>
          <a:lstStyle/>
          <a:p>
            <a:pPr marL="285750" indent="-285750">
              <a:buFont typeface="Arial" panose="020B0604020202020204" pitchFamily="34" charset="0"/>
              <a:buChar char="•"/>
            </a:pPr>
            <a:r>
              <a:rPr lang="es-EC" dirty="0">
                <a:latin typeface="Times New Roman" panose="02020603050405020304" pitchFamily="18" charset="0"/>
              </a:rPr>
              <a:t>Secado</a:t>
            </a:r>
          </a:p>
          <a:p>
            <a:pPr marL="285750" indent="-285750">
              <a:buFont typeface="Arial" panose="020B0604020202020204" pitchFamily="34" charset="0"/>
              <a:buChar char="•"/>
            </a:pPr>
            <a:r>
              <a:rPr lang="es-EC" dirty="0">
                <a:latin typeface="Times New Roman" panose="02020603050405020304" pitchFamily="18" charset="0"/>
              </a:rPr>
              <a:t>Temperatura ambiente </a:t>
            </a:r>
          </a:p>
          <a:p>
            <a:pPr marL="285750" indent="-285750">
              <a:buFont typeface="Arial" panose="020B0604020202020204" pitchFamily="34" charset="0"/>
              <a:buChar char="•"/>
            </a:pPr>
            <a:endParaRPr lang="es-EC" dirty="0">
              <a:latin typeface="Times New Roman" panose="02020603050405020304" pitchFamily="18" charset="0"/>
            </a:endParaRPr>
          </a:p>
        </p:txBody>
      </p:sp>
      <p:pic>
        <p:nvPicPr>
          <p:cNvPr id="54" name="Picture 10">
            <a:extLst>
              <a:ext uri="{FF2B5EF4-FFF2-40B4-BE49-F238E27FC236}">
                <a16:creationId xmlns:a16="http://schemas.microsoft.com/office/drawing/2014/main" id="{D05CF010-6D71-4417-B800-55E04BB2BBD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432" r="10179" b="1"/>
          <a:stretch/>
        </p:blipFill>
        <p:spPr bwMode="auto">
          <a:xfrm>
            <a:off x="73998" y="1468231"/>
            <a:ext cx="1499462" cy="2171699"/>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471B1705-15E4-44EE-B156-750F1CBA7BBE}"/>
              </a:ext>
            </a:extLst>
          </p:cNvPr>
          <p:cNvSpPr txBox="1"/>
          <p:nvPr/>
        </p:nvSpPr>
        <p:spPr>
          <a:xfrm>
            <a:off x="73998" y="1533638"/>
            <a:ext cx="248786" cy="246221"/>
          </a:xfrm>
          <a:prstGeom prst="rect">
            <a:avLst/>
          </a:prstGeom>
          <a:noFill/>
        </p:spPr>
        <p:txBody>
          <a:bodyPr wrap="none" rtlCol="0">
            <a:spAutoFit/>
          </a:bodyPr>
          <a:lstStyle/>
          <a:p>
            <a:r>
              <a:rPr lang="es-EC" sz="1000" b="1" dirty="0">
                <a:solidFill>
                  <a:srgbClr val="FF000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8789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Resultado de imagen para microalgae  oceans">
            <a:extLst>
              <a:ext uri="{FF2B5EF4-FFF2-40B4-BE49-F238E27FC236}">
                <a16:creationId xmlns:a16="http://schemas.microsoft.com/office/drawing/2014/main" id="{BE66CEC9-BA42-47DD-ADF6-2DA3D7F88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46"/>
          <a:stretch/>
        </p:blipFill>
        <p:spPr bwMode="auto">
          <a:xfrm>
            <a:off x="4973053" y="2402671"/>
            <a:ext cx="4667250" cy="255089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31804" y="41646"/>
            <a:ext cx="3528391" cy="527023"/>
          </a:xfrm>
        </p:spPr>
        <p:txBody>
          <a:bodyPr/>
          <a:lstStyle/>
          <a:p>
            <a:pPr algn="l">
              <a:defRPr/>
            </a:pPr>
            <a:r>
              <a:rPr lang="es-EC" sz="2800" dirty="0">
                <a:solidFill>
                  <a:srgbClr val="0070C0"/>
                </a:solidFill>
                <a:latin typeface="Times New Roman" pitchFamily="18" charset="0"/>
                <a:cs typeface="Times New Roman" pitchFamily="18" charset="0"/>
              </a:rPr>
              <a:t>INTRODUCCIÓN</a:t>
            </a:r>
          </a:p>
        </p:txBody>
      </p:sp>
      <p:sp>
        <p:nvSpPr>
          <p:cNvPr id="4" name="Rectángulo 3"/>
          <p:cNvSpPr/>
          <p:nvPr/>
        </p:nvSpPr>
        <p:spPr>
          <a:xfrm>
            <a:off x="294739" y="839008"/>
            <a:ext cx="1290084" cy="646331"/>
          </a:xfrm>
          <a:prstGeom prst="rect">
            <a:avLst/>
          </a:prstGeom>
        </p:spPr>
        <p:txBody>
          <a:bodyPr wrap="square">
            <a:spAutoFit/>
          </a:bodyPr>
          <a:lstStyle/>
          <a:p>
            <a:r>
              <a:rPr lang="es-EC" b="1" dirty="0" err="1">
                <a:effectLst/>
                <a:latin typeface="Times New Roman" panose="02020603050405020304" pitchFamily="18" charset="0"/>
                <a:ea typeface="Calibri" panose="020F0502020204030204" pitchFamily="34" charset="0"/>
              </a:rPr>
              <a:t>Microalgas</a:t>
            </a:r>
            <a:r>
              <a:rPr lang="es-EC" dirty="0">
                <a:effectLst/>
                <a:latin typeface="Times New Roman" panose="02020603050405020304" pitchFamily="18" charset="0"/>
                <a:ea typeface="Calibri" panose="020F0502020204030204" pitchFamily="34" charset="0"/>
              </a:rPr>
              <a:t> (</a:t>
            </a:r>
            <a:r>
              <a:rPr lang="es-EC" i="1" dirty="0" err="1">
                <a:effectLst/>
                <a:latin typeface="Times New Roman" panose="02020603050405020304" pitchFamily="18" charset="0"/>
                <a:ea typeface="Calibri" panose="020F0502020204030204" pitchFamily="34" charset="0"/>
              </a:rPr>
              <a:t>Chlorella</a:t>
            </a:r>
            <a:r>
              <a:rPr lang="es-EC" dirty="0">
                <a:effectLst/>
                <a:latin typeface="Times New Roman" panose="02020603050405020304" pitchFamily="18" charset="0"/>
                <a:ea typeface="Calibri" panose="020F0502020204030204" pitchFamily="34" charset="0"/>
              </a:rPr>
              <a:t>) </a:t>
            </a:r>
            <a:endParaRPr lang="es-EC" dirty="0"/>
          </a:p>
        </p:txBody>
      </p:sp>
      <p:sp>
        <p:nvSpPr>
          <p:cNvPr id="3" name="Rectángulo 2"/>
          <p:cNvSpPr/>
          <p:nvPr/>
        </p:nvSpPr>
        <p:spPr>
          <a:xfrm>
            <a:off x="2505580" y="900518"/>
            <a:ext cx="1604396"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organismos fotosintéticos</a:t>
            </a:r>
            <a:endParaRPr lang="es-EC" dirty="0"/>
          </a:p>
        </p:txBody>
      </p:sp>
      <p:sp>
        <p:nvSpPr>
          <p:cNvPr id="7" name="Rectángulo 6"/>
          <p:cNvSpPr/>
          <p:nvPr/>
        </p:nvSpPr>
        <p:spPr>
          <a:xfrm>
            <a:off x="8967955" y="5580207"/>
            <a:ext cx="2952328"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Masojídek</a:t>
            </a:r>
            <a:r>
              <a:rPr lang="es-EC" dirty="0">
                <a:latin typeface="Times New Roman" panose="02020603050405020304" pitchFamily="18" charset="0"/>
                <a:ea typeface="Calibri" panose="020F0502020204030204" pitchFamily="34" charset="0"/>
              </a:rPr>
              <a:t> &amp; </a:t>
            </a:r>
            <a:r>
              <a:rPr lang="es-EC" dirty="0" err="1">
                <a:latin typeface="Times New Roman" panose="02020603050405020304" pitchFamily="18" charset="0"/>
                <a:ea typeface="Calibri" panose="020F0502020204030204" pitchFamily="34" charset="0"/>
              </a:rPr>
              <a:t>Torzillo</a:t>
            </a:r>
            <a:r>
              <a:rPr lang="es-EC" dirty="0">
                <a:latin typeface="Times New Roman" panose="02020603050405020304" pitchFamily="18" charset="0"/>
                <a:ea typeface="Calibri" panose="020F0502020204030204" pitchFamily="34" charset="0"/>
              </a:rPr>
              <a:t>, 2014)</a:t>
            </a:r>
            <a:endParaRPr lang="es-EC" dirty="0"/>
          </a:p>
        </p:txBody>
      </p:sp>
      <p:sp>
        <p:nvSpPr>
          <p:cNvPr id="14" name="Flecha derecha 13"/>
          <p:cNvSpPr/>
          <p:nvPr/>
        </p:nvSpPr>
        <p:spPr>
          <a:xfrm>
            <a:off x="1605774" y="1043290"/>
            <a:ext cx="902746" cy="332876"/>
          </a:xfrm>
          <a:prstGeom prst="righ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9" name="Imagen 18"/>
          <p:cNvPicPr>
            <a:picLocks noChangeAspect="1"/>
          </p:cNvPicPr>
          <p:nvPr/>
        </p:nvPicPr>
        <p:blipFill>
          <a:blip r:embed="rId4"/>
          <a:stretch>
            <a:fillRect/>
          </a:stretch>
        </p:blipFill>
        <p:spPr>
          <a:xfrm>
            <a:off x="293927" y="1562274"/>
            <a:ext cx="1908451" cy="1461555"/>
          </a:xfrm>
          <a:prstGeom prst="rect">
            <a:avLst/>
          </a:prstGeom>
        </p:spPr>
      </p:pic>
      <p:pic>
        <p:nvPicPr>
          <p:cNvPr id="16" name="Imagen 15"/>
          <p:cNvPicPr>
            <a:picLocks noChangeAspect="1"/>
          </p:cNvPicPr>
          <p:nvPr/>
        </p:nvPicPr>
        <p:blipFill>
          <a:blip r:embed="rId5"/>
          <a:stretch>
            <a:fillRect/>
          </a:stretch>
        </p:blipFill>
        <p:spPr>
          <a:xfrm>
            <a:off x="2564853" y="1566477"/>
            <a:ext cx="1240568" cy="1296674"/>
          </a:xfrm>
          <a:prstGeom prst="ellipse">
            <a:avLst/>
          </a:prstGeom>
          <a:ln>
            <a:noFill/>
          </a:ln>
          <a:effectLst>
            <a:softEdge rad="112500"/>
          </a:effectLst>
        </p:spPr>
      </p:pic>
      <p:pic>
        <p:nvPicPr>
          <p:cNvPr id="21" name="Imagen 20"/>
          <p:cNvPicPr>
            <a:picLocks noChangeAspect="1"/>
          </p:cNvPicPr>
          <p:nvPr/>
        </p:nvPicPr>
        <p:blipFill rotWithShape="1">
          <a:blip r:embed="rId6"/>
          <a:srcRect l="51566" t="10934" r="20880" b="30862"/>
          <a:stretch/>
        </p:blipFill>
        <p:spPr>
          <a:xfrm>
            <a:off x="54610" y="1431610"/>
            <a:ext cx="720080" cy="1152128"/>
          </a:xfrm>
          <a:prstGeom prst="rect">
            <a:avLst/>
          </a:prstGeom>
        </p:spPr>
      </p:pic>
      <p:pic>
        <p:nvPicPr>
          <p:cNvPr id="37"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58264" y="793553"/>
            <a:ext cx="277175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o 38"/>
          <p:cNvGrpSpPr/>
          <p:nvPr/>
        </p:nvGrpSpPr>
        <p:grpSpPr>
          <a:xfrm>
            <a:off x="8832304" y="6018112"/>
            <a:ext cx="3240360" cy="582613"/>
            <a:chOff x="8832304" y="6018112"/>
            <a:chExt cx="3240360" cy="582613"/>
          </a:xfrm>
        </p:grpSpPr>
        <p:sp>
          <p:nvSpPr>
            <p:cNvPr id="40" name="Rectángulo redondeado 39"/>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2"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Elipse 12">
            <a:extLst>
              <a:ext uri="{FF2B5EF4-FFF2-40B4-BE49-F238E27FC236}">
                <a16:creationId xmlns:a16="http://schemas.microsoft.com/office/drawing/2014/main" id="{CEBEA030-994E-41D1-A1C2-50896DBC3AC3}"/>
              </a:ext>
            </a:extLst>
          </p:cNvPr>
          <p:cNvSpPr/>
          <p:nvPr/>
        </p:nvSpPr>
        <p:spPr>
          <a:xfrm>
            <a:off x="95672" y="780844"/>
            <a:ext cx="1480386" cy="785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74088399-2DA4-4F74-88C3-B8C84D161E87}"/>
              </a:ext>
            </a:extLst>
          </p:cNvPr>
          <p:cNvPicPr>
            <a:picLocks noChangeAspect="1"/>
          </p:cNvPicPr>
          <p:nvPr/>
        </p:nvPicPr>
        <p:blipFill>
          <a:blip r:embed="rId8"/>
          <a:stretch>
            <a:fillRect/>
          </a:stretch>
        </p:blipFill>
        <p:spPr>
          <a:xfrm>
            <a:off x="6814908" y="2353396"/>
            <a:ext cx="1714500" cy="1628775"/>
          </a:xfrm>
          <a:prstGeom prst="ellipse">
            <a:avLst/>
          </a:prstGeom>
          <a:ln>
            <a:noFill/>
          </a:ln>
          <a:effectLst>
            <a:softEdge rad="112500"/>
          </a:effectLst>
        </p:spPr>
      </p:pic>
      <p:sp>
        <p:nvSpPr>
          <p:cNvPr id="28" name="Flecha: a la derecha 27">
            <a:extLst>
              <a:ext uri="{FF2B5EF4-FFF2-40B4-BE49-F238E27FC236}">
                <a16:creationId xmlns:a16="http://schemas.microsoft.com/office/drawing/2014/main" id="{936CF312-108F-47C9-A13E-7A373E5809A2}"/>
              </a:ext>
            </a:extLst>
          </p:cNvPr>
          <p:cNvSpPr/>
          <p:nvPr/>
        </p:nvSpPr>
        <p:spPr>
          <a:xfrm rot="3380286">
            <a:off x="6725708" y="1980413"/>
            <a:ext cx="864096" cy="496760"/>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C3B325FB-5DB8-4414-8CFA-B1A216BA329E}"/>
              </a:ext>
            </a:extLst>
          </p:cNvPr>
          <p:cNvSpPr/>
          <p:nvPr/>
        </p:nvSpPr>
        <p:spPr>
          <a:xfrm>
            <a:off x="5934165" y="1431610"/>
            <a:ext cx="172996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a:t>
            </a:r>
            <a:r>
              <a:rPr lang="es-EC" baseline="-25000" dirty="0">
                <a:latin typeface="Times New Roman" panose="02020603050405020304" pitchFamily="18" charset="0"/>
                <a:ea typeface="Calibri" panose="020F0502020204030204" pitchFamily="34" charset="0"/>
              </a:rPr>
              <a:t>2</a:t>
            </a:r>
            <a:r>
              <a:rPr lang="es-EC" dirty="0">
                <a:latin typeface="Times New Roman" panose="02020603050405020304" pitchFamily="18" charset="0"/>
                <a:ea typeface="Calibri" panose="020F0502020204030204" pitchFamily="34" charset="0"/>
              </a:rPr>
              <a:t> atmosférico</a:t>
            </a:r>
            <a:endParaRPr lang="es-EC" dirty="0"/>
          </a:p>
        </p:txBody>
      </p:sp>
      <p:sp>
        <p:nvSpPr>
          <p:cNvPr id="30" name="Flecha: a la derecha 29">
            <a:extLst>
              <a:ext uri="{FF2B5EF4-FFF2-40B4-BE49-F238E27FC236}">
                <a16:creationId xmlns:a16="http://schemas.microsoft.com/office/drawing/2014/main" id="{BAFC3420-3ACC-4610-A5E8-8579276E04B1}"/>
              </a:ext>
            </a:extLst>
          </p:cNvPr>
          <p:cNvSpPr/>
          <p:nvPr/>
        </p:nvSpPr>
        <p:spPr>
          <a:xfrm rot="18431975">
            <a:off x="7902888" y="1919315"/>
            <a:ext cx="892426" cy="52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a:extLst>
              <a:ext uri="{FF2B5EF4-FFF2-40B4-BE49-F238E27FC236}">
                <a16:creationId xmlns:a16="http://schemas.microsoft.com/office/drawing/2014/main" id="{7BA8F7F2-67BC-4B43-B39F-95AF2BFB2797}"/>
              </a:ext>
            </a:extLst>
          </p:cNvPr>
          <p:cNvSpPr/>
          <p:nvPr/>
        </p:nvSpPr>
        <p:spPr>
          <a:xfrm>
            <a:off x="8268367" y="1403752"/>
            <a:ext cx="214033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oxígeno fotosintético</a:t>
            </a:r>
            <a:endParaRPr lang="es-EC" dirty="0"/>
          </a:p>
        </p:txBody>
      </p:sp>
      <p:pic>
        <p:nvPicPr>
          <p:cNvPr id="41988" name="Picture 4" descr="Resultado de imagen para sol">
            <a:extLst>
              <a:ext uri="{FF2B5EF4-FFF2-40B4-BE49-F238E27FC236}">
                <a16:creationId xmlns:a16="http://schemas.microsoft.com/office/drawing/2014/main" id="{A1E7DDBB-9864-49AB-AF84-C5233AFA7F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9277" y="1042933"/>
            <a:ext cx="1340768" cy="1340768"/>
          </a:xfrm>
          <a:prstGeom prst="rect">
            <a:avLst/>
          </a:prstGeom>
          <a:noFill/>
          <a:extLst>
            <a:ext uri="{909E8E84-426E-40DD-AFC4-6F175D3DCCD1}">
              <a14:hiddenFill xmlns:a14="http://schemas.microsoft.com/office/drawing/2010/main">
                <a:solidFill>
                  <a:srgbClr val="FFFFFF"/>
                </a:solidFill>
              </a14:hiddenFill>
            </a:ext>
          </a:extLst>
        </p:spPr>
      </p:pic>
      <p:sp>
        <p:nvSpPr>
          <p:cNvPr id="32" name="Flecha: a la derecha 31">
            <a:extLst>
              <a:ext uri="{FF2B5EF4-FFF2-40B4-BE49-F238E27FC236}">
                <a16:creationId xmlns:a16="http://schemas.microsoft.com/office/drawing/2014/main" id="{F4B9FAB4-386E-4EE6-8974-53F5094C658E}"/>
              </a:ext>
            </a:extLst>
          </p:cNvPr>
          <p:cNvSpPr/>
          <p:nvPr/>
        </p:nvSpPr>
        <p:spPr>
          <a:xfrm>
            <a:off x="8365873" y="2744810"/>
            <a:ext cx="1436055" cy="52591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p:txBody>
      </p:sp>
      <p:pic>
        <p:nvPicPr>
          <p:cNvPr id="41994" name="Picture 10" descr="Resultado de imagen para zooplancton">
            <a:extLst>
              <a:ext uri="{FF2B5EF4-FFF2-40B4-BE49-F238E27FC236}">
                <a16:creationId xmlns:a16="http://schemas.microsoft.com/office/drawing/2014/main" id="{56F01CF3-EC0E-42A0-A96D-4484D9DEE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309" y="2922996"/>
            <a:ext cx="1340712" cy="767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Flecha: hacia abajo 32">
            <a:extLst>
              <a:ext uri="{FF2B5EF4-FFF2-40B4-BE49-F238E27FC236}">
                <a16:creationId xmlns:a16="http://schemas.microsoft.com/office/drawing/2014/main" id="{397EE190-4B3D-4761-B113-C9DB4DE170E0}"/>
              </a:ext>
            </a:extLst>
          </p:cNvPr>
          <p:cNvSpPr/>
          <p:nvPr/>
        </p:nvSpPr>
        <p:spPr>
          <a:xfrm>
            <a:off x="7389434" y="4046690"/>
            <a:ext cx="549383" cy="767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lecha: a la derecha 33">
            <a:extLst>
              <a:ext uri="{FF2B5EF4-FFF2-40B4-BE49-F238E27FC236}">
                <a16:creationId xmlns:a16="http://schemas.microsoft.com/office/drawing/2014/main" id="{98068E06-C740-4B8D-A6C7-7F81D9030876}"/>
              </a:ext>
            </a:extLst>
          </p:cNvPr>
          <p:cNvSpPr/>
          <p:nvPr/>
        </p:nvSpPr>
        <p:spPr>
          <a:xfrm rot="10800000">
            <a:off x="5015917" y="2744811"/>
            <a:ext cx="1885309"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Flecha: a la derecha 55">
            <a:extLst>
              <a:ext uri="{FF2B5EF4-FFF2-40B4-BE49-F238E27FC236}">
                <a16:creationId xmlns:a16="http://schemas.microsoft.com/office/drawing/2014/main" id="{A1CDDB9C-D09F-4F07-BDE7-3FA52475D51B}"/>
              </a:ext>
            </a:extLst>
          </p:cNvPr>
          <p:cNvSpPr/>
          <p:nvPr/>
        </p:nvSpPr>
        <p:spPr>
          <a:xfrm rot="10350694">
            <a:off x="5013250" y="3220875"/>
            <a:ext cx="194181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lecha: a la derecha 56">
            <a:extLst>
              <a:ext uri="{FF2B5EF4-FFF2-40B4-BE49-F238E27FC236}">
                <a16:creationId xmlns:a16="http://schemas.microsoft.com/office/drawing/2014/main" id="{2AE84011-947E-4A18-B3C4-30E4A0FCBB8B}"/>
              </a:ext>
            </a:extLst>
          </p:cNvPr>
          <p:cNvSpPr/>
          <p:nvPr/>
        </p:nvSpPr>
        <p:spPr>
          <a:xfrm rot="9711835">
            <a:off x="5102574" y="3690905"/>
            <a:ext cx="200243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6F900219-E206-48E2-B515-8A3C609CDC27}"/>
              </a:ext>
            </a:extLst>
          </p:cNvPr>
          <p:cNvSpPr txBox="1"/>
          <p:nvPr/>
        </p:nvSpPr>
        <p:spPr>
          <a:xfrm>
            <a:off x="3690485" y="2787252"/>
            <a:ext cx="134076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Fertilizante</a:t>
            </a:r>
            <a:r>
              <a:rPr lang="es-EC" dirty="0"/>
              <a:t> </a:t>
            </a:r>
          </a:p>
        </p:txBody>
      </p:sp>
      <p:sp>
        <p:nvSpPr>
          <p:cNvPr id="59" name="CuadroTexto 58">
            <a:extLst>
              <a:ext uri="{FF2B5EF4-FFF2-40B4-BE49-F238E27FC236}">
                <a16:creationId xmlns:a16="http://schemas.microsoft.com/office/drawing/2014/main" id="{89E84042-2F24-4FE4-940B-E76239DAD32B}"/>
              </a:ext>
            </a:extLst>
          </p:cNvPr>
          <p:cNvSpPr txBox="1"/>
          <p:nvPr/>
        </p:nvSpPr>
        <p:spPr>
          <a:xfrm>
            <a:off x="3377099" y="3323489"/>
            <a:ext cx="1677921"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Biocombustible</a:t>
            </a:r>
            <a:r>
              <a:rPr lang="es-EC" dirty="0"/>
              <a:t> </a:t>
            </a:r>
          </a:p>
        </p:txBody>
      </p:sp>
      <p:sp>
        <p:nvSpPr>
          <p:cNvPr id="60" name="CuadroTexto 59">
            <a:extLst>
              <a:ext uri="{FF2B5EF4-FFF2-40B4-BE49-F238E27FC236}">
                <a16:creationId xmlns:a16="http://schemas.microsoft.com/office/drawing/2014/main" id="{B4F8EDC0-52E7-4481-93E9-3E896CC2DDDF}"/>
              </a:ext>
            </a:extLst>
          </p:cNvPr>
          <p:cNvSpPr txBox="1"/>
          <p:nvPr/>
        </p:nvSpPr>
        <p:spPr>
          <a:xfrm>
            <a:off x="3837725" y="3998405"/>
            <a:ext cx="1182555"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Alimento</a:t>
            </a:r>
            <a:endParaRPr lang="es-EC" dirty="0"/>
          </a:p>
        </p:txBody>
      </p:sp>
      <p:sp>
        <p:nvSpPr>
          <p:cNvPr id="61" name="Rectángulo 60">
            <a:extLst>
              <a:ext uri="{FF2B5EF4-FFF2-40B4-BE49-F238E27FC236}">
                <a16:creationId xmlns:a16="http://schemas.microsoft.com/office/drawing/2014/main" id="{30B4F70F-1493-46F9-9EE3-F86F76CFC9C5}"/>
              </a:ext>
            </a:extLst>
          </p:cNvPr>
          <p:cNvSpPr/>
          <p:nvPr/>
        </p:nvSpPr>
        <p:spPr>
          <a:xfrm>
            <a:off x="5549103"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Proteínas </a:t>
            </a:r>
            <a:endParaRPr lang="es-EC" dirty="0"/>
          </a:p>
        </p:txBody>
      </p:sp>
      <p:sp>
        <p:nvSpPr>
          <p:cNvPr id="62" name="Rectángulo 61">
            <a:extLst>
              <a:ext uri="{FF2B5EF4-FFF2-40B4-BE49-F238E27FC236}">
                <a16:creationId xmlns:a16="http://schemas.microsoft.com/office/drawing/2014/main" id="{0DF3A725-853C-4171-A660-722AE09555D9}"/>
              </a:ext>
            </a:extLst>
          </p:cNvPr>
          <p:cNvSpPr/>
          <p:nvPr/>
        </p:nvSpPr>
        <p:spPr>
          <a:xfrm>
            <a:off x="6728128"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Lípidos </a:t>
            </a:r>
            <a:endParaRPr lang="es-EC" dirty="0"/>
          </a:p>
        </p:txBody>
      </p:sp>
      <p:sp>
        <p:nvSpPr>
          <p:cNvPr id="63" name="Rectángulo 62">
            <a:extLst>
              <a:ext uri="{FF2B5EF4-FFF2-40B4-BE49-F238E27FC236}">
                <a16:creationId xmlns:a16="http://schemas.microsoft.com/office/drawing/2014/main" id="{5176BA37-17A7-4AE6-997E-2AD217816A38}"/>
              </a:ext>
            </a:extLst>
          </p:cNvPr>
          <p:cNvSpPr/>
          <p:nvPr/>
        </p:nvSpPr>
        <p:spPr>
          <a:xfrm>
            <a:off x="7874194" y="5049076"/>
            <a:ext cx="1209707"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Minerales </a:t>
            </a:r>
            <a:endParaRPr lang="es-EC" dirty="0"/>
          </a:p>
        </p:txBody>
      </p:sp>
      <p:sp>
        <p:nvSpPr>
          <p:cNvPr id="64" name="Rectángulo 63">
            <a:extLst>
              <a:ext uri="{FF2B5EF4-FFF2-40B4-BE49-F238E27FC236}">
                <a16:creationId xmlns:a16="http://schemas.microsoft.com/office/drawing/2014/main" id="{D0F56434-BCB3-40F7-884B-D7DF4D74565F}"/>
              </a:ext>
            </a:extLst>
          </p:cNvPr>
          <p:cNvSpPr/>
          <p:nvPr/>
        </p:nvSpPr>
        <p:spPr>
          <a:xfrm>
            <a:off x="9172050" y="5038865"/>
            <a:ext cx="2515254"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Clorofila, carotenoides </a:t>
            </a:r>
            <a:endParaRPr lang="es-EC" dirty="0"/>
          </a:p>
        </p:txBody>
      </p:sp>
      <p:sp>
        <p:nvSpPr>
          <p:cNvPr id="48" name="Rectángulo 47">
            <a:extLst>
              <a:ext uri="{FF2B5EF4-FFF2-40B4-BE49-F238E27FC236}">
                <a16:creationId xmlns:a16="http://schemas.microsoft.com/office/drawing/2014/main" id="{33EE2C3B-4296-44E3-893B-3D038EFB0026}"/>
              </a:ext>
            </a:extLst>
          </p:cNvPr>
          <p:cNvSpPr/>
          <p:nvPr/>
        </p:nvSpPr>
        <p:spPr>
          <a:xfrm>
            <a:off x="9599856" y="2353396"/>
            <a:ext cx="2048445" cy="923330"/>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Fuente de alimento </a:t>
            </a:r>
          </a:p>
          <a:p>
            <a:pPr algn="ctr"/>
            <a:r>
              <a:rPr lang="es-EC" dirty="0">
                <a:latin typeface="Times New Roman" panose="02020603050405020304" pitchFamily="18" charset="0"/>
                <a:ea typeface="Calibri" panose="020F0502020204030204" pitchFamily="34" charset="0"/>
              </a:rPr>
              <a:t>Base cadena trófica</a:t>
            </a:r>
          </a:p>
          <a:p>
            <a:endParaRPr lang="es-EC" dirty="0"/>
          </a:p>
        </p:txBody>
      </p:sp>
    </p:spTree>
    <p:extLst>
      <p:ext uri="{BB962C8B-B14F-4D97-AF65-F5344CB8AC3E}">
        <p14:creationId xmlns:p14="http://schemas.microsoft.com/office/powerpoint/2010/main" val="273353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3B27D7CB-3109-44F8-AED8-FDD729C8AD5D}"/>
              </a:ext>
            </a:extLst>
          </p:cNvPr>
          <p:cNvGrpSpPr/>
          <p:nvPr/>
        </p:nvGrpSpPr>
        <p:grpSpPr>
          <a:xfrm>
            <a:off x="8832304" y="6018112"/>
            <a:ext cx="3240360" cy="582613"/>
            <a:chOff x="8832304" y="6018112"/>
            <a:chExt cx="3240360" cy="582613"/>
          </a:xfrm>
        </p:grpSpPr>
        <p:sp>
          <p:nvSpPr>
            <p:cNvPr id="4" name="Rectángulo redondeado 39">
              <a:extLst>
                <a:ext uri="{FF2B5EF4-FFF2-40B4-BE49-F238E27FC236}">
                  <a16:creationId xmlns:a16="http://schemas.microsoft.com/office/drawing/2014/main" id="{AF674DC6-31AF-41CD-B4F3-F059BDC689D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5" name="Imagen 5">
              <a:extLst>
                <a:ext uri="{FF2B5EF4-FFF2-40B4-BE49-F238E27FC236}">
                  <a16:creationId xmlns:a16="http://schemas.microsoft.com/office/drawing/2014/main" id="{9E721428-A071-4516-9734-A6F92A48517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ítulo 1">
            <a:extLst>
              <a:ext uri="{FF2B5EF4-FFF2-40B4-BE49-F238E27FC236}">
                <a16:creationId xmlns:a16="http://schemas.microsoft.com/office/drawing/2014/main" id="{137950C8-6B1F-4178-BD3A-44756FA109AA}"/>
              </a:ext>
            </a:extLst>
          </p:cNvPr>
          <p:cNvSpPr txBox="1">
            <a:spLocks/>
          </p:cNvSpPr>
          <p:nvPr/>
        </p:nvSpPr>
        <p:spPr>
          <a:xfrm>
            <a:off x="4060891" y="-27281"/>
            <a:ext cx="3621087"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kern="0" dirty="0">
                <a:solidFill>
                  <a:srgbClr val="0070C0"/>
                </a:solidFill>
                <a:latin typeface="Times New Roman" pitchFamily="18" charset="0"/>
                <a:cs typeface="Times New Roman" pitchFamily="18" charset="0"/>
              </a:rPr>
              <a:t>METODOLOGÍA</a:t>
            </a:r>
          </a:p>
        </p:txBody>
      </p:sp>
      <p:sp>
        <p:nvSpPr>
          <p:cNvPr id="7" name="Cuadro de texto 11">
            <a:extLst>
              <a:ext uri="{FF2B5EF4-FFF2-40B4-BE49-F238E27FC236}">
                <a16:creationId xmlns:a16="http://schemas.microsoft.com/office/drawing/2014/main" id="{F58A56F1-A298-4492-8FA7-C1A63F28E237}"/>
              </a:ext>
            </a:extLst>
          </p:cNvPr>
          <p:cNvSpPr txBox="1"/>
          <p:nvPr/>
        </p:nvSpPr>
        <p:spPr>
          <a:xfrm>
            <a:off x="0" y="624409"/>
            <a:ext cx="3795518" cy="450445"/>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Análisis Bromatológicos</a:t>
            </a:r>
            <a:endParaRPr lang="es-EC" sz="2800" dirty="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8604E2A3-0D60-4737-B2F4-6A6BA7CEE85A}"/>
              </a:ext>
            </a:extLst>
          </p:cNvPr>
          <p:cNvSpPr txBox="1"/>
          <p:nvPr/>
        </p:nvSpPr>
        <p:spPr>
          <a:xfrm>
            <a:off x="5225184" y="948828"/>
            <a:ext cx="2518638"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Pigmentos fotosintéticos </a:t>
            </a:r>
          </a:p>
        </p:txBody>
      </p:sp>
      <p:sp>
        <p:nvSpPr>
          <p:cNvPr id="9" name="Elipse 8">
            <a:extLst>
              <a:ext uri="{FF2B5EF4-FFF2-40B4-BE49-F238E27FC236}">
                <a16:creationId xmlns:a16="http://schemas.microsoft.com/office/drawing/2014/main" id="{B10C1BB0-0B6C-465B-B2BF-E6E264D48DB4}"/>
              </a:ext>
            </a:extLst>
          </p:cNvPr>
          <p:cNvSpPr/>
          <p:nvPr/>
        </p:nvSpPr>
        <p:spPr>
          <a:xfrm>
            <a:off x="5035242" y="937865"/>
            <a:ext cx="2708580" cy="43659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0FE38761-2C47-488F-A69D-13F0501CFA56}"/>
              </a:ext>
            </a:extLst>
          </p:cNvPr>
          <p:cNvPicPr>
            <a:picLocks noChangeAspect="1"/>
          </p:cNvPicPr>
          <p:nvPr/>
        </p:nvPicPr>
        <p:blipFill rotWithShape="1">
          <a:blip r:embed="rId3"/>
          <a:srcRect r="35063"/>
          <a:stretch/>
        </p:blipFill>
        <p:spPr>
          <a:xfrm>
            <a:off x="74004" y="1700807"/>
            <a:ext cx="2616355" cy="1895475"/>
          </a:xfrm>
          <a:prstGeom prst="rect">
            <a:avLst/>
          </a:prstGeom>
        </p:spPr>
      </p:pic>
      <p:pic>
        <p:nvPicPr>
          <p:cNvPr id="11" name="Imagen 10">
            <a:extLst>
              <a:ext uri="{FF2B5EF4-FFF2-40B4-BE49-F238E27FC236}">
                <a16:creationId xmlns:a16="http://schemas.microsoft.com/office/drawing/2014/main" id="{213418E7-031B-4C33-A2E0-120B8A10A105}"/>
              </a:ext>
            </a:extLst>
          </p:cNvPr>
          <p:cNvPicPr>
            <a:picLocks noChangeAspect="1"/>
          </p:cNvPicPr>
          <p:nvPr/>
        </p:nvPicPr>
        <p:blipFill>
          <a:blip r:embed="rId4"/>
          <a:stretch>
            <a:fillRect/>
          </a:stretch>
        </p:blipFill>
        <p:spPr>
          <a:xfrm>
            <a:off x="5877398" y="1762720"/>
            <a:ext cx="4343400" cy="1771650"/>
          </a:xfrm>
          <a:prstGeom prst="rect">
            <a:avLst/>
          </a:prstGeom>
        </p:spPr>
      </p:pic>
      <p:sp>
        <p:nvSpPr>
          <p:cNvPr id="12" name="Flecha: a la derecha 11">
            <a:extLst>
              <a:ext uri="{FF2B5EF4-FFF2-40B4-BE49-F238E27FC236}">
                <a16:creationId xmlns:a16="http://schemas.microsoft.com/office/drawing/2014/main" id="{12D95233-E235-4D92-A523-012D50650717}"/>
              </a:ext>
            </a:extLst>
          </p:cNvPr>
          <p:cNvSpPr/>
          <p:nvPr/>
        </p:nvSpPr>
        <p:spPr>
          <a:xfrm>
            <a:off x="4871864" y="2396109"/>
            <a:ext cx="864096" cy="50405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7583DD53-7400-4564-9409-B35F4D6D03B6}"/>
              </a:ext>
            </a:extLst>
          </p:cNvPr>
          <p:cNvSpPr/>
          <p:nvPr/>
        </p:nvSpPr>
        <p:spPr>
          <a:xfrm>
            <a:off x="421164" y="3852905"/>
            <a:ext cx="2383986"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rPr>
              <a:t>10 mg de biomasa seca </a:t>
            </a:r>
            <a:endParaRPr lang="es-EC" dirty="0"/>
          </a:p>
        </p:txBody>
      </p:sp>
      <p:sp>
        <p:nvSpPr>
          <p:cNvPr id="14" name="Rectángulo 13">
            <a:extLst>
              <a:ext uri="{FF2B5EF4-FFF2-40B4-BE49-F238E27FC236}">
                <a16:creationId xmlns:a16="http://schemas.microsoft.com/office/drawing/2014/main" id="{63003F80-7441-40EE-850E-7703DA004016}"/>
              </a:ext>
            </a:extLst>
          </p:cNvPr>
          <p:cNvSpPr/>
          <p:nvPr/>
        </p:nvSpPr>
        <p:spPr>
          <a:xfrm>
            <a:off x="421164" y="4294193"/>
            <a:ext cx="1794081"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rPr>
              <a:t>10 ml de metanol</a:t>
            </a:r>
            <a:endParaRPr lang="es-EC" dirty="0"/>
          </a:p>
        </p:txBody>
      </p:sp>
      <p:sp>
        <p:nvSpPr>
          <p:cNvPr id="15" name="Rectángulo 14">
            <a:extLst>
              <a:ext uri="{FF2B5EF4-FFF2-40B4-BE49-F238E27FC236}">
                <a16:creationId xmlns:a16="http://schemas.microsoft.com/office/drawing/2014/main" id="{E8989191-3553-4309-A024-867ACD6664DB}"/>
              </a:ext>
            </a:extLst>
          </p:cNvPr>
          <p:cNvSpPr/>
          <p:nvPr/>
        </p:nvSpPr>
        <p:spPr>
          <a:xfrm>
            <a:off x="4863748" y="5462526"/>
            <a:ext cx="3031599"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s-EC" dirty="0" err="1">
                <a:solidFill>
                  <a:srgbClr val="000000"/>
                </a:solidFill>
                <a:latin typeface="Times New Roman" panose="02020603050405020304" pitchFamily="18" charset="0"/>
                <a:ea typeface="Times New Roman" panose="02020603050405020304" pitchFamily="18" charset="0"/>
                <a:cs typeface="Calibri" panose="020F0502020204030204" pitchFamily="34" charset="0"/>
              </a:rPr>
              <a:t>Miazek</a:t>
            </a:r>
            <a:r>
              <a:rPr lang="es-EC"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&amp; </a:t>
            </a:r>
            <a:r>
              <a:rPr lang="es-EC" dirty="0" err="1">
                <a:solidFill>
                  <a:srgbClr val="000000"/>
                </a:solidFill>
                <a:latin typeface="Times New Roman" panose="02020603050405020304" pitchFamily="18" charset="0"/>
                <a:ea typeface="Times New Roman" panose="02020603050405020304" pitchFamily="18" charset="0"/>
                <a:cs typeface="Calibri" panose="020F0502020204030204" pitchFamily="34" charset="0"/>
              </a:rPr>
              <a:t>Ledakowicz</a:t>
            </a:r>
            <a:r>
              <a:rPr lang="es-EC"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2013)</a:t>
            </a:r>
            <a:endParaRPr lang="es-EC" dirty="0"/>
          </a:p>
        </p:txBody>
      </p:sp>
      <p:sp>
        <p:nvSpPr>
          <p:cNvPr id="16" name="Rectángulo 15">
            <a:extLst>
              <a:ext uri="{FF2B5EF4-FFF2-40B4-BE49-F238E27FC236}">
                <a16:creationId xmlns:a16="http://schemas.microsoft.com/office/drawing/2014/main" id="{10E4A9E1-9321-4578-9827-6185A41428BF}"/>
              </a:ext>
            </a:extLst>
          </p:cNvPr>
          <p:cNvSpPr/>
          <p:nvPr/>
        </p:nvSpPr>
        <p:spPr>
          <a:xfrm>
            <a:off x="8838213" y="5462526"/>
            <a:ext cx="2877711"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rPr>
              <a:t>(Strickland &amp; Parsons, 1972)</a:t>
            </a:r>
            <a:endParaRPr lang="es-EC" dirty="0"/>
          </a:p>
        </p:txBody>
      </p:sp>
      <p:sp>
        <p:nvSpPr>
          <p:cNvPr id="17" name="Rectángulo 16">
            <a:extLst>
              <a:ext uri="{FF2B5EF4-FFF2-40B4-BE49-F238E27FC236}">
                <a16:creationId xmlns:a16="http://schemas.microsoft.com/office/drawing/2014/main" id="{DF9CDBE3-AC05-4A69-A168-68807EC723B6}"/>
              </a:ext>
            </a:extLst>
          </p:cNvPr>
          <p:cNvSpPr/>
          <p:nvPr/>
        </p:nvSpPr>
        <p:spPr>
          <a:xfrm>
            <a:off x="7320136" y="4061189"/>
            <a:ext cx="2563522" cy="646331"/>
          </a:xfrm>
          <a:prstGeom prst="rect">
            <a:avLst/>
          </a:prstGeom>
        </p:spPr>
        <p:txBody>
          <a:bodyPr wrap="none">
            <a:spAutoFit/>
          </a:bodyPr>
          <a:lstStyle/>
          <a:p>
            <a:pPr algn="ctr"/>
            <a:r>
              <a:rPr lang="es-EC" dirty="0">
                <a:solidFill>
                  <a:srgbClr val="000000"/>
                </a:solidFill>
                <a:latin typeface="Times New Roman" panose="02020603050405020304" pitchFamily="18" charset="0"/>
                <a:ea typeface="Times New Roman" panose="02020603050405020304" pitchFamily="18" charset="0"/>
              </a:rPr>
              <a:t>Medición de absorbancia</a:t>
            </a:r>
          </a:p>
          <a:p>
            <a:pPr algn="ctr"/>
            <a:r>
              <a:rPr lang="es-EC" dirty="0">
                <a:solidFill>
                  <a:srgbClr val="000000"/>
                </a:solidFill>
                <a:latin typeface="Times New Roman" panose="02020603050405020304" pitchFamily="18" charset="0"/>
                <a:ea typeface="Times New Roman" panose="02020603050405020304" pitchFamily="18" charset="0"/>
              </a:rPr>
              <a:t>480,652 y 665 nm</a:t>
            </a:r>
            <a:endParaRPr lang="es-EC" dirty="0"/>
          </a:p>
        </p:txBody>
      </p:sp>
      <p:sp>
        <p:nvSpPr>
          <p:cNvPr id="18" name="Flecha: hacia abajo 17">
            <a:extLst>
              <a:ext uri="{FF2B5EF4-FFF2-40B4-BE49-F238E27FC236}">
                <a16:creationId xmlns:a16="http://schemas.microsoft.com/office/drawing/2014/main" id="{A630C2E5-07F5-49DB-880B-C46CD0B3588B}"/>
              </a:ext>
            </a:extLst>
          </p:cNvPr>
          <p:cNvSpPr/>
          <p:nvPr/>
        </p:nvSpPr>
        <p:spPr>
          <a:xfrm>
            <a:off x="8328248" y="3596283"/>
            <a:ext cx="288032" cy="552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a:extLst>
              <a:ext uri="{FF2B5EF4-FFF2-40B4-BE49-F238E27FC236}">
                <a16:creationId xmlns:a16="http://schemas.microsoft.com/office/drawing/2014/main" id="{5F090675-B527-47F7-9172-FB567B734DD0}"/>
              </a:ext>
            </a:extLst>
          </p:cNvPr>
          <p:cNvPicPr>
            <a:picLocks noChangeAspect="1"/>
          </p:cNvPicPr>
          <p:nvPr/>
        </p:nvPicPr>
        <p:blipFill rotWithShape="1">
          <a:blip r:embed="rId5"/>
          <a:srcRect l="19010"/>
          <a:stretch/>
        </p:blipFill>
        <p:spPr>
          <a:xfrm>
            <a:off x="2690359" y="1700807"/>
            <a:ext cx="2045981" cy="1894663"/>
          </a:xfrm>
          <a:prstGeom prst="rect">
            <a:avLst/>
          </a:prstGeom>
        </p:spPr>
      </p:pic>
      <p:sp>
        <p:nvSpPr>
          <p:cNvPr id="19" name="Rectángulo 18">
            <a:extLst>
              <a:ext uri="{FF2B5EF4-FFF2-40B4-BE49-F238E27FC236}">
                <a16:creationId xmlns:a16="http://schemas.microsoft.com/office/drawing/2014/main" id="{65F2D8BB-9497-4B26-91DB-639E461D9F58}"/>
              </a:ext>
            </a:extLst>
          </p:cNvPr>
          <p:cNvSpPr/>
          <p:nvPr/>
        </p:nvSpPr>
        <p:spPr>
          <a:xfrm>
            <a:off x="5614320" y="5066657"/>
            <a:ext cx="1550424"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clorofila α y β </a:t>
            </a:r>
            <a:endParaRPr lang="es-EC" dirty="0"/>
          </a:p>
        </p:txBody>
      </p:sp>
      <p:sp>
        <p:nvSpPr>
          <p:cNvPr id="20" name="Rectángulo 19">
            <a:extLst>
              <a:ext uri="{FF2B5EF4-FFF2-40B4-BE49-F238E27FC236}">
                <a16:creationId xmlns:a16="http://schemas.microsoft.com/office/drawing/2014/main" id="{0EB312D8-F937-4F14-8780-41E68297D756}"/>
              </a:ext>
            </a:extLst>
          </p:cNvPr>
          <p:cNvSpPr/>
          <p:nvPr/>
        </p:nvSpPr>
        <p:spPr>
          <a:xfrm>
            <a:off x="9624392" y="5066657"/>
            <a:ext cx="1120820"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Carotenos</a:t>
            </a:r>
            <a:endParaRPr lang="es-EC" dirty="0"/>
          </a:p>
        </p:txBody>
      </p:sp>
      <p:sp>
        <p:nvSpPr>
          <p:cNvPr id="21" name="Flecha: hacia abajo 20">
            <a:extLst>
              <a:ext uri="{FF2B5EF4-FFF2-40B4-BE49-F238E27FC236}">
                <a16:creationId xmlns:a16="http://schemas.microsoft.com/office/drawing/2014/main" id="{D35F00F5-C1B3-44DB-8837-82332441D7FC}"/>
              </a:ext>
            </a:extLst>
          </p:cNvPr>
          <p:cNvSpPr/>
          <p:nvPr/>
        </p:nvSpPr>
        <p:spPr>
          <a:xfrm rot="3356514">
            <a:off x="7238453" y="4617374"/>
            <a:ext cx="288032" cy="552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hacia abajo 21">
            <a:extLst>
              <a:ext uri="{FF2B5EF4-FFF2-40B4-BE49-F238E27FC236}">
                <a16:creationId xmlns:a16="http://schemas.microsoft.com/office/drawing/2014/main" id="{7A1CD27F-EA0B-44DC-830D-20027F89A915}"/>
              </a:ext>
            </a:extLst>
          </p:cNvPr>
          <p:cNvSpPr/>
          <p:nvPr/>
        </p:nvSpPr>
        <p:spPr>
          <a:xfrm rot="18522196">
            <a:off x="9561238" y="4617375"/>
            <a:ext cx="288032" cy="552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F809F0EA-A93A-4A8B-8CC5-43131FC28A0F}"/>
              </a:ext>
            </a:extLst>
          </p:cNvPr>
          <p:cNvSpPr/>
          <p:nvPr/>
        </p:nvSpPr>
        <p:spPr>
          <a:xfrm>
            <a:off x="2898477" y="3852091"/>
            <a:ext cx="1332416" cy="646331"/>
          </a:xfrm>
          <a:prstGeom prst="rect">
            <a:avLst/>
          </a:prstGeom>
        </p:spPr>
        <p:txBody>
          <a:bodyPr wrap="none">
            <a:spAutoFit/>
          </a:bodyPr>
          <a:lstStyle/>
          <a:p>
            <a:pPr algn="ctr"/>
            <a:r>
              <a:rPr lang="es-EC" dirty="0">
                <a:solidFill>
                  <a:srgbClr val="000000"/>
                </a:solidFill>
                <a:latin typeface="Times New Roman" panose="02020603050405020304" pitchFamily="18" charset="0"/>
                <a:ea typeface="Times New Roman" panose="02020603050405020304" pitchFamily="18" charset="0"/>
              </a:rPr>
              <a:t>24 horas </a:t>
            </a:r>
          </a:p>
          <a:p>
            <a:pPr algn="ctr"/>
            <a:r>
              <a:rPr lang="es-EC" dirty="0">
                <a:solidFill>
                  <a:srgbClr val="000000"/>
                </a:solidFill>
                <a:latin typeface="Times New Roman" panose="02020603050405020304" pitchFamily="18" charset="0"/>
              </a:rPr>
              <a:t>Maceración </a:t>
            </a:r>
            <a:endParaRPr lang="es-EC" dirty="0"/>
          </a:p>
        </p:txBody>
      </p:sp>
    </p:spTree>
    <p:extLst>
      <p:ext uri="{BB962C8B-B14F-4D97-AF65-F5344CB8AC3E}">
        <p14:creationId xmlns:p14="http://schemas.microsoft.com/office/powerpoint/2010/main" val="416571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uadroTexto 3"/>
          <p:cNvSpPr txBox="1">
            <a:spLocks noChangeArrowheads="1"/>
          </p:cNvSpPr>
          <p:nvPr/>
        </p:nvSpPr>
        <p:spPr bwMode="auto">
          <a:xfrm>
            <a:off x="2748298" y="548680"/>
            <a:ext cx="781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C" sz="2000" b="1" dirty="0">
                <a:latin typeface="Times New Roman" pitchFamily="18" charset="0"/>
                <a:ea typeface="Calibri Light" pitchFamily="34" charset="0"/>
                <a:cs typeface="Times New Roman" pitchFamily="18" charset="0"/>
              </a:rPr>
              <a:t>DISEÑO EXPERIMENTAL Y ANÁLISIS ESTADÍSTICO</a:t>
            </a:r>
          </a:p>
        </p:txBody>
      </p:sp>
      <p:sp>
        <p:nvSpPr>
          <p:cNvPr id="12" name="8 Rectángulo"/>
          <p:cNvSpPr/>
          <p:nvPr/>
        </p:nvSpPr>
        <p:spPr>
          <a:xfrm>
            <a:off x="2378308" y="1062656"/>
            <a:ext cx="1386712" cy="338554"/>
          </a:xfrm>
          <a:prstGeom prst="rect">
            <a:avLst/>
          </a:prstGeom>
          <a:ln w="19050">
            <a:solidFill>
              <a:schemeClr val="tx1"/>
            </a:solidFill>
          </a:ln>
        </p:spPr>
        <p:txBody>
          <a:bodyPr wrap="square">
            <a:spAutoFit/>
          </a:bodyPr>
          <a:lstStyle/>
          <a:p>
            <a:r>
              <a:rPr lang="es-EC" sz="1600" b="1" dirty="0">
                <a:latin typeface="Times New Roman" pitchFamily="18" charset="0"/>
                <a:cs typeface="Times New Roman" pitchFamily="18" charset="0"/>
              </a:rPr>
              <a:t>Primera fase</a:t>
            </a:r>
            <a:endParaRPr lang="es-EC" sz="1600" dirty="0">
              <a:latin typeface="Times New Roman" pitchFamily="18" charset="0"/>
              <a:cs typeface="Times New Roman" pitchFamily="18" charset="0"/>
            </a:endParaRPr>
          </a:p>
        </p:txBody>
      </p:sp>
      <p:sp>
        <p:nvSpPr>
          <p:cNvPr id="16" name="Rectángulo 15"/>
          <p:cNvSpPr/>
          <p:nvPr/>
        </p:nvSpPr>
        <p:spPr>
          <a:xfrm>
            <a:off x="567974" y="1622379"/>
            <a:ext cx="4608512" cy="584775"/>
          </a:xfrm>
          <a:prstGeom prst="rect">
            <a:avLst/>
          </a:prstGeom>
        </p:spPr>
        <p:txBody>
          <a:bodyPr wrap="square">
            <a:spAutoFit/>
          </a:bodyPr>
          <a:lstStyle/>
          <a:p>
            <a:pPr algn="ctr"/>
            <a:r>
              <a:rPr lang="es-EC" sz="1600" dirty="0">
                <a:latin typeface="Times New Roman" panose="02020603050405020304" pitchFamily="18" charset="0"/>
                <a:ea typeface="Calibri" panose="020F0502020204030204" pitchFamily="34" charset="0"/>
              </a:rPr>
              <a:t>Diseño factorial 3 x 4 con un diseño completamente al azar (DCA) con 3 repeticiones.</a:t>
            </a:r>
            <a:endParaRPr lang="es-EC" sz="1600" dirty="0"/>
          </a:p>
        </p:txBody>
      </p:sp>
      <p:sp>
        <p:nvSpPr>
          <p:cNvPr id="22" name="Rectángulo 21"/>
          <p:cNvSpPr/>
          <p:nvPr/>
        </p:nvSpPr>
        <p:spPr>
          <a:xfrm>
            <a:off x="8372287" y="1062056"/>
            <a:ext cx="1330814" cy="338554"/>
          </a:xfrm>
          <a:prstGeom prst="rect">
            <a:avLst/>
          </a:prstGeom>
          <a:ln w="19050">
            <a:solidFill>
              <a:schemeClr val="tx1"/>
            </a:solidFill>
          </a:ln>
        </p:spPr>
        <p:txBody>
          <a:bodyPr wrap="none">
            <a:spAutoFit/>
          </a:bodyPr>
          <a:lstStyle/>
          <a:p>
            <a:r>
              <a:rPr lang="es-EC" sz="1600" b="1" dirty="0">
                <a:latin typeface="Times New Roman" pitchFamily="18" charset="0"/>
                <a:cs typeface="Times New Roman" pitchFamily="18" charset="0"/>
              </a:rPr>
              <a:t>Segunda fase</a:t>
            </a:r>
            <a:endParaRPr lang="es-EC" sz="1600" dirty="0">
              <a:latin typeface="Times New Roman" pitchFamily="18" charset="0"/>
              <a:cs typeface="Times New Roman" pitchFamily="18" charset="0"/>
            </a:endParaRPr>
          </a:p>
        </p:txBody>
      </p:sp>
      <p:graphicFrame>
        <p:nvGraphicFramePr>
          <p:cNvPr id="24" name="Tabla 23"/>
          <p:cNvGraphicFramePr>
            <a:graphicFrameLocks noGrp="1"/>
          </p:cNvGraphicFramePr>
          <p:nvPr>
            <p:extLst>
              <p:ext uri="{D42A27DB-BD31-4B8C-83A1-F6EECF244321}">
                <p14:modId xmlns:p14="http://schemas.microsoft.com/office/powerpoint/2010/main" val="1335076255"/>
              </p:ext>
            </p:extLst>
          </p:nvPr>
        </p:nvGraphicFramePr>
        <p:xfrm>
          <a:off x="6112590" y="2201863"/>
          <a:ext cx="5991045" cy="1993102"/>
        </p:xfrm>
        <a:graphic>
          <a:graphicData uri="http://schemas.openxmlformats.org/drawingml/2006/table">
            <a:tbl>
              <a:tblPr firstRow="1" firstCol="1" bandRow="1"/>
              <a:tblGrid>
                <a:gridCol w="2100662">
                  <a:extLst>
                    <a:ext uri="{9D8B030D-6E8A-4147-A177-3AD203B41FA5}">
                      <a16:colId xmlns:a16="http://schemas.microsoft.com/office/drawing/2014/main" val="20000"/>
                    </a:ext>
                  </a:extLst>
                </a:gridCol>
                <a:gridCol w="1355722">
                  <a:extLst>
                    <a:ext uri="{9D8B030D-6E8A-4147-A177-3AD203B41FA5}">
                      <a16:colId xmlns:a16="http://schemas.microsoft.com/office/drawing/2014/main" val="20001"/>
                    </a:ext>
                  </a:extLst>
                </a:gridCol>
                <a:gridCol w="2534661">
                  <a:extLst>
                    <a:ext uri="{9D8B030D-6E8A-4147-A177-3AD203B41FA5}">
                      <a16:colId xmlns:a16="http://schemas.microsoft.com/office/drawing/2014/main" val="20002"/>
                    </a:ext>
                  </a:extLst>
                </a:gridCol>
              </a:tblGrid>
              <a:tr h="257142">
                <a:tc>
                  <a:txBody>
                    <a:bodyPr/>
                    <a:lstStyle/>
                    <a:p>
                      <a:pPr marR="252095" indent="252095" algn="ctr">
                        <a:lnSpc>
                          <a:spcPct val="150000"/>
                        </a:lnSpc>
                        <a:spcAft>
                          <a:spcPts val="0"/>
                        </a:spcAft>
                      </a:pPr>
                      <a:r>
                        <a:rPr lang="es-EC" sz="1400" b="1" dirty="0">
                          <a:effectLst/>
                          <a:latin typeface="Times New Roman" panose="02020603050405020304" pitchFamily="18" charset="0"/>
                          <a:ea typeface="Times New Roman" panose="02020603050405020304" pitchFamily="18" charset="0"/>
                        </a:rPr>
                        <a:t>Tratamiento</a:t>
                      </a:r>
                      <a:endParaRPr lang="es-EC" sz="1400"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2095" indent="252095" algn="ctr">
                        <a:lnSpc>
                          <a:spcPct val="150000"/>
                        </a:lnSpc>
                        <a:spcAft>
                          <a:spcPts val="0"/>
                        </a:spcAft>
                      </a:pPr>
                      <a:r>
                        <a:rPr lang="es-EC" sz="1400" b="1">
                          <a:effectLst/>
                          <a:latin typeface="Times New Roman" panose="02020603050405020304" pitchFamily="18" charset="0"/>
                          <a:ea typeface="Times New Roman" panose="02020603050405020304" pitchFamily="18" charset="0"/>
                        </a:rPr>
                        <a:t>Códigos</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2095" algn="just">
                        <a:lnSpc>
                          <a:spcPct val="150000"/>
                        </a:lnSpc>
                        <a:spcAft>
                          <a:spcPts val="0"/>
                        </a:spcAft>
                      </a:pPr>
                      <a:r>
                        <a:rPr lang="es-EC" sz="1400" b="1">
                          <a:effectLst/>
                          <a:latin typeface="Times New Roman" panose="02020603050405020304" pitchFamily="18" charset="0"/>
                          <a:ea typeface="Times New Roman" panose="02020603050405020304" pitchFamily="18" charset="0"/>
                        </a:rPr>
                        <a:t>Concentración AIA (</a:t>
                      </a:r>
                      <a:r>
                        <a:rPr lang="es-EC" sz="1400" b="1">
                          <a:effectLst/>
                          <a:latin typeface="Times New Roman" panose="02020603050405020304" pitchFamily="18" charset="0"/>
                          <a:ea typeface="Calibri" panose="020F0502020204030204" pitchFamily="34" charset="0"/>
                        </a:rPr>
                        <a:t>mg L</a:t>
                      </a:r>
                      <a:r>
                        <a:rPr lang="es-EC" sz="1400" b="1" baseline="30000">
                          <a:effectLst/>
                          <a:latin typeface="Times New Roman" panose="02020603050405020304" pitchFamily="18" charset="0"/>
                          <a:ea typeface="Calibri" panose="020F0502020204030204" pitchFamily="34" charset="0"/>
                        </a:rPr>
                        <a:t>-1</a:t>
                      </a:r>
                      <a:r>
                        <a:rPr lang="es-EC" sz="1400" b="1">
                          <a:effectLst/>
                          <a:latin typeface="Times New Roman" panose="02020603050405020304" pitchFamily="18" charset="0"/>
                          <a:ea typeface="Times New Roman" panose="02020603050405020304" pitchFamily="18" charset="0"/>
                        </a:rPr>
                        <a:t>)</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2176">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T01</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B1C1</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2176">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T02</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B1C2</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effectLst/>
                          <a:latin typeface="Times New Roman" panose="02020603050405020304" pitchFamily="18" charset="0"/>
                          <a:ea typeface="Times New Roman" panose="02020603050405020304" pitchFamily="18" charset="0"/>
                        </a:rPr>
                        <a:t>30</a:t>
                      </a:r>
                      <a:endParaRPr lang="es-EC" sz="140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257142">
                <a:tc>
                  <a:txBody>
                    <a:bodyPr/>
                    <a:lstStyle/>
                    <a:p>
                      <a:pPr algn="ctr">
                        <a:lnSpc>
                          <a:spcPct val="150000"/>
                        </a:lnSpc>
                        <a:spcAft>
                          <a:spcPts val="0"/>
                        </a:spcAft>
                      </a:pPr>
                      <a:r>
                        <a:rPr lang="es-EC" sz="1400" dirty="0">
                          <a:solidFill>
                            <a:srgbClr val="0070C0"/>
                          </a:solidFill>
                          <a:effectLst/>
                          <a:latin typeface="Times New Roman" panose="02020603050405020304" pitchFamily="18" charset="0"/>
                          <a:ea typeface="Times New Roman" panose="02020603050405020304" pitchFamily="18" charset="0"/>
                        </a:rPr>
                        <a:t>T03</a:t>
                      </a:r>
                      <a:endParaRPr lang="es-EC" sz="1400" dirty="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0070C0"/>
                          </a:solidFill>
                          <a:effectLst/>
                          <a:latin typeface="Times New Roman" panose="02020603050405020304" pitchFamily="18" charset="0"/>
                          <a:ea typeface="Times New Roman" panose="02020603050405020304" pitchFamily="18" charset="0"/>
                        </a:rPr>
                        <a:t>B2C1</a:t>
                      </a:r>
                      <a:endParaRPr lang="es-EC" sz="1400" dirty="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0070C0"/>
                          </a:solidFill>
                          <a:effectLst/>
                          <a:latin typeface="Times New Roman" panose="02020603050405020304" pitchFamily="18" charset="0"/>
                          <a:ea typeface="Times New Roman" panose="02020603050405020304" pitchFamily="18" charset="0"/>
                        </a:rPr>
                        <a:t>0</a:t>
                      </a:r>
                      <a:endParaRPr lang="es-EC" sz="1400" dirty="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257142">
                <a:tc>
                  <a:txBody>
                    <a:bodyPr/>
                    <a:lstStyle/>
                    <a:p>
                      <a:pPr algn="ctr">
                        <a:lnSpc>
                          <a:spcPct val="150000"/>
                        </a:lnSpc>
                        <a:spcAft>
                          <a:spcPts val="0"/>
                        </a:spcAft>
                      </a:pPr>
                      <a:r>
                        <a:rPr lang="es-EC" sz="1400">
                          <a:solidFill>
                            <a:srgbClr val="0070C0"/>
                          </a:solidFill>
                          <a:effectLst/>
                          <a:latin typeface="Times New Roman" panose="02020603050405020304" pitchFamily="18" charset="0"/>
                          <a:ea typeface="Times New Roman" panose="02020603050405020304" pitchFamily="18" charset="0"/>
                        </a:rPr>
                        <a:t>T04</a:t>
                      </a:r>
                      <a:endParaRPr lang="es-EC" sz="140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a:solidFill>
                            <a:srgbClr val="0070C0"/>
                          </a:solidFill>
                          <a:effectLst/>
                          <a:latin typeface="Times New Roman" panose="02020603050405020304" pitchFamily="18" charset="0"/>
                          <a:ea typeface="Times New Roman" panose="02020603050405020304" pitchFamily="18" charset="0"/>
                        </a:rPr>
                        <a:t>B2C1</a:t>
                      </a:r>
                      <a:endParaRPr lang="es-EC" sz="140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0070C0"/>
                          </a:solidFill>
                          <a:effectLst/>
                          <a:latin typeface="Times New Roman" panose="02020603050405020304" pitchFamily="18" charset="0"/>
                          <a:ea typeface="Times New Roman" panose="02020603050405020304" pitchFamily="18" charset="0"/>
                        </a:rPr>
                        <a:t>50</a:t>
                      </a:r>
                      <a:endParaRPr lang="es-EC" sz="1400" dirty="0">
                        <a:solidFill>
                          <a:srgbClr val="0070C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257142">
                <a:tc>
                  <a:txBody>
                    <a:bodyPr/>
                    <a:lstStyle/>
                    <a:p>
                      <a:pPr algn="ctr">
                        <a:lnSpc>
                          <a:spcPct val="150000"/>
                        </a:lnSpc>
                        <a:spcAft>
                          <a:spcPts val="0"/>
                        </a:spcAft>
                      </a:pPr>
                      <a:r>
                        <a:rPr lang="es-EC" sz="1400" dirty="0">
                          <a:solidFill>
                            <a:srgbClr val="FF0000"/>
                          </a:solidFill>
                          <a:effectLst/>
                          <a:latin typeface="Times New Roman" panose="02020603050405020304" pitchFamily="18" charset="0"/>
                          <a:ea typeface="Times New Roman" panose="02020603050405020304" pitchFamily="18" charset="0"/>
                        </a:rPr>
                        <a:t>T05</a:t>
                      </a:r>
                      <a:endParaRPr lang="es-EC" sz="1400" dirty="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ea typeface="Times New Roman" panose="02020603050405020304" pitchFamily="18" charset="0"/>
                        </a:rPr>
                        <a:t>B3C1</a:t>
                      </a:r>
                      <a:endParaRPr lang="es-EC" sz="1400" dirty="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ea typeface="Times New Roman" panose="02020603050405020304" pitchFamily="18" charset="0"/>
                        </a:rPr>
                        <a:t>0</a:t>
                      </a:r>
                      <a:endParaRPr lang="es-EC" sz="1400" dirty="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005"/>
                  </a:ext>
                </a:extLst>
              </a:tr>
              <a:tr h="257142">
                <a:tc>
                  <a:txBody>
                    <a:bodyPr/>
                    <a:lstStyle/>
                    <a:p>
                      <a:pPr algn="ctr">
                        <a:lnSpc>
                          <a:spcPct val="150000"/>
                        </a:lnSpc>
                        <a:spcAft>
                          <a:spcPts val="0"/>
                        </a:spcAft>
                      </a:pPr>
                      <a:r>
                        <a:rPr lang="es-EC" sz="1400">
                          <a:solidFill>
                            <a:srgbClr val="FF0000"/>
                          </a:solidFill>
                          <a:effectLst/>
                          <a:latin typeface="Times New Roman" panose="02020603050405020304" pitchFamily="18" charset="0"/>
                          <a:ea typeface="Times New Roman" panose="02020603050405020304" pitchFamily="18" charset="0"/>
                        </a:rPr>
                        <a:t>T06</a:t>
                      </a:r>
                      <a:endParaRPr lang="es-EC" sz="140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ea typeface="Times New Roman" panose="02020603050405020304" pitchFamily="18" charset="0"/>
                        </a:rPr>
                        <a:t>B3C2</a:t>
                      </a:r>
                      <a:endParaRPr lang="es-EC" sz="1400" dirty="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ea typeface="Times New Roman" panose="02020603050405020304" pitchFamily="18" charset="0"/>
                        </a:rPr>
                        <a:t>30 </a:t>
                      </a:r>
                      <a:endParaRPr lang="es-EC" sz="1400" dirty="0">
                        <a:solidFill>
                          <a:srgbClr val="FF0000"/>
                        </a:solidFill>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5" name="Rectángulo 24"/>
          <p:cNvSpPr/>
          <p:nvPr/>
        </p:nvSpPr>
        <p:spPr>
          <a:xfrm>
            <a:off x="6337597" y="1622379"/>
            <a:ext cx="5400196" cy="417422"/>
          </a:xfrm>
          <a:prstGeom prst="rect">
            <a:avLst/>
          </a:prstGeom>
        </p:spPr>
        <p:txBody>
          <a:bodyPr wrap="none">
            <a:spAutoFit/>
          </a:bodyPr>
          <a:lstStyle/>
          <a:p>
            <a:pPr marR="252095" indent="252095" algn="just">
              <a:lnSpc>
                <a:spcPct val="150000"/>
              </a:lnSpc>
              <a:spcAft>
                <a:spcPts val="0"/>
              </a:spcAft>
            </a:pPr>
            <a:r>
              <a:rPr lang="es-EC" sz="1600" dirty="0">
                <a:latin typeface="Times New Roman" panose="02020603050405020304" pitchFamily="18" charset="0"/>
                <a:ea typeface="Calibri" panose="020F0502020204030204" pitchFamily="34" charset="0"/>
              </a:rPr>
              <a:t>Diseño completamente al azar (DCA) con 3 repeticiones.</a:t>
            </a:r>
            <a:endParaRPr lang="es-EC" sz="1600" dirty="0">
              <a:effectLst/>
              <a:latin typeface="Times New Roman" panose="02020603050405020304" pitchFamily="18" charset="0"/>
              <a:ea typeface="Calibri" panose="020F0502020204030204" pitchFamily="34" charset="0"/>
            </a:endParaRPr>
          </a:p>
        </p:txBody>
      </p:sp>
      <p:sp>
        <p:nvSpPr>
          <p:cNvPr id="26" name="Flecha abajo 25"/>
          <p:cNvSpPr/>
          <p:nvPr/>
        </p:nvSpPr>
        <p:spPr>
          <a:xfrm>
            <a:off x="2927648" y="1391128"/>
            <a:ext cx="288032" cy="23125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9" name="Flecha abajo 28"/>
          <p:cNvSpPr/>
          <p:nvPr/>
        </p:nvSpPr>
        <p:spPr>
          <a:xfrm>
            <a:off x="8893678" y="1418655"/>
            <a:ext cx="288032" cy="23125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7" name="Título 1"/>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grpSp>
        <p:nvGrpSpPr>
          <p:cNvPr id="38" name="Grupo 37"/>
          <p:cNvGrpSpPr/>
          <p:nvPr/>
        </p:nvGrpSpPr>
        <p:grpSpPr>
          <a:xfrm>
            <a:off x="8832304" y="6021288"/>
            <a:ext cx="3240360" cy="582613"/>
            <a:chOff x="8832304" y="6018112"/>
            <a:chExt cx="3240360" cy="582613"/>
          </a:xfrm>
        </p:grpSpPr>
        <p:sp>
          <p:nvSpPr>
            <p:cNvPr id="39" name="Rectángulo redondeado 3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0"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18" name="Picture 2" descr="Resultado de imagen de INFOSTAT&quot;">
            <a:extLst>
              <a:ext uri="{FF2B5EF4-FFF2-40B4-BE49-F238E27FC236}">
                <a16:creationId xmlns:a16="http://schemas.microsoft.com/office/drawing/2014/main" id="{B70D9981-0355-4F5E-A550-F8C44FD38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88" y="4491951"/>
            <a:ext cx="1829922" cy="104743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Resultado de imagen de PHYTON&quot;">
            <a:extLst>
              <a:ext uri="{FF2B5EF4-FFF2-40B4-BE49-F238E27FC236}">
                <a16:creationId xmlns:a16="http://schemas.microsoft.com/office/drawing/2014/main" id="{3C5EFA94-6C33-46B1-8D4B-330B07D4A3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800" y="4498181"/>
            <a:ext cx="1631363" cy="10114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A488CFB-0809-4212-A417-9EC1C3BCC0E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88365" y="2201863"/>
            <a:ext cx="5829548" cy="3941687"/>
          </a:xfrm>
          <a:prstGeom prst="rect">
            <a:avLst/>
          </a:prstGeom>
        </p:spPr>
      </p:pic>
    </p:spTree>
    <p:extLst>
      <p:ext uri="{BB962C8B-B14F-4D97-AF65-F5344CB8AC3E}">
        <p14:creationId xmlns:p14="http://schemas.microsoft.com/office/powerpoint/2010/main" val="388385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79948" y="5445224"/>
            <a:ext cx="6096000" cy="461665"/>
          </a:xfrm>
          <a:prstGeom prst="rect">
            <a:avLst/>
          </a:prstGeom>
        </p:spPr>
        <p:txBody>
          <a:bodyPr>
            <a:spAutoFit/>
          </a:bodyPr>
          <a:lstStyle/>
          <a:p>
            <a:pPr algn="ctr">
              <a:spcAft>
                <a:spcPts val="1000"/>
              </a:spcAft>
            </a:pPr>
            <a:r>
              <a:rPr lang="es-EC"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Figura 1. </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Promedio ± desviación estándar, del desarrollo del Peso seco (g L</a:t>
            </a:r>
            <a:r>
              <a:rPr lang="es-EC" sz="1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durante la primera fase experimental</a:t>
            </a:r>
            <a:endParaRPr lang="es-EC"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CuadroTexto 24"/>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28" name="Grupo 27"/>
          <p:cNvGrpSpPr/>
          <p:nvPr/>
        </p:nvGrpSpPr>
        <p:grpSpPr>
          <a:xfrm>
            <a:off x="8832304" y="6021288"/>
            <a:ext cx="3240360" cy="582613"/>
            <a:chOff x="8832304" y="6018112"/>
            <a:chExt cx="3240360" cy="582613"/>
          </a:xfrm>
        </p:grpSpPr>
        <p:sp>
          <p:nvSpPr>
            <p:cNvPr id="29" name="Rectángulo redondeado 2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0"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Imagen 23">
            <a:extLst>
              <a:ext uri="{FF2B5EF4-FFF2-40B4-BE49-F238E27FC236}">
                <a16:creationId xmlns:a16="http://schemas.microsoft.com/office/drawing/2014/main" id="{3590982A-B3E5-4584-831C-F281485E4CB4}"/>
              </a:ext>
            </a:extLst>
          </p:cNvPr>
          <p:cNvPicPr/>
          <p:nvPr/>
        </p:nvPicPr>
        <p:blipFill rotWithShape="1">
          <a:blip r:embed="rId3"/>
          <a:srcRect t="3848" b="3791"/>
          <a:stretch/>
        </p:blipFill>
        <p:spPr bwMode="auto">
          <a:xfrm>
            <a:off x="1097085" y="694087"/>
            <a:ext cx="4680520" cy="2314622"/>
          </a:xfrm>
          <a:prstGeom prst="rect">
            <a:avLst/>
          </a:prstGeom>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B884B1A1-F107-4D60-9699-6FC757B034A0}"/>
              </a:ext>
            </a:extLst>
          </p:cNvPr>
          <p:cNvPicPr/>
          <p:nvPr/>
        </p:nvPicPr>
        <p:blipFill rotWithShape="1">
          <a:blip r:embed="rId4"/>
          <a:srcRect l="1514" t="2166" b="3839"/>
          <a:stretch/>
        </p:blipFill>
        <p:spPr bwMode="auto">
          <a:xfrm>
            <a:off x="5849008" y="625519"/>
            <a:ext cx="4680520" cy="2383190"/>
          </a:xfrm>
          <a:prstGeom prst="rect">
            <a:avLst/>
          </a:prstGeom>
          <a:ln>
            <a:noFill/>
          </a:ln>
          <a:extLst>
            <a:ext uri="{53640926-AAD7-44D8-BBD7-CCE9431645EC}">
              <a14:shadowObscured xmlns:a14="http://schemas.microsoft.com/office/drawing/2010/main"/>
            </a:ext>
          </a:extLst>
        </p:spPr>
      </p:pic>
      <p:pic>
        <p:nvPicPr>
          <p:cNvPr id="31" name="Imagen 30">
            <a:extLst>
              <a:ext uri="{FF2B5EF4-FFF2-40B4-BE49-F238E27FC236}">
                <a16:creationId xmlns:a16="http://schemas.microsoft.com/office/drawing/2014/main" id="{6D30E539-853B-4DE8-AB91-54418FC92C7D}"/>
              </a:ext>
            </a:extLst>
          </p:cNvPr>
          <p:cNvPicPr/>
          <p:nvPr/>
        </p:nvPicPr>
        <p:blipFill>
          <a:blip r:embed="rId5"/>
          <a:stretch>
            <a:fillRect/>
          </a:stretch>
        </p:blipFill>
        <p:spPr>
          <a:xfrm>
            <a:off x="3287688" y="3008709"/>
            <a:ext cx="4680520" cy="2383190"/>
          </a:xfrm>
          <a:prstGeom prst="rect">
            <a:avLst/>
          </a:prstGeom>
        </p:spPr>
      </p:pic>
      <p:sp>
        <p:nvSpPr>
          <p:cNvPr id="3" name="Rectángulo 2">
            <a:extLst>
              <a:ext uri="{FF2B5EF4-FFF2-40B4-BE49-F238E27FC236}">
                <a16:creationId xmlns:a16="http://schemas.microsoft.com/office/drawing/2014/main" id="{A2935B5E-B307-4DB8-B531-F6DEBAB8D585}"/>
              </a:ext>
            </a:extLst>
          </p:cNvPr>
          <p:cNvSpPr/>
          <p:nvPr/>
        </p:nvSpPr>
        <p:spPr>
          <a:xfrm>
            <a:off x="1631504" y="1196752"/>
            <a:ext cx="1152128" cy="216024"/>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a:extLst>
              <a:ext uri="{FF2B5EF4-FFF2-40B4-BE49-F238E27FC236}">
                <a16:creationId xmlns:a16="http://schemas.microsoft.com/office/drawing/2014/main" id="{0B284CC5-F774-4959-87C9-C85F46839F9D}"/>
              </a:ext>
            </a:extLst>
          </p:cNvPr>
          <p:cNvSpPr/>
          <p:nvPr/>
        </p:nvSpPr>
        <p:spPr>
          <a:xfrm>
            <a:off x="6312024" y="1337829"/>
            <a:ext cx="1152128" cy="19766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32">
            <a:extLst>
              <a:ext uri="{FF2B5EF4-FFF2-40B4-BE49-F238E27FC236}">
                <a16:creationId xmlns:a16="http://schemas.microsoft.com/office/drawing/2014/main" id="{9A2D2E88-2BCD-4D13-881F-20EBE2CAD93C}"/>
              </a:ext>
            </a:extLst>
          </p:cNvPr>
          <p:cNvSpPr/>
          <p:nvPr/>
        </p:nvSpPr>
        <p:spPr>
          <a:xfrm>
            <a:off x="3719736" y="3573016"/>
            <a:ext cx="1080120" cy="216024"/>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 Título">
            <a:extLst>
              <a:ext uri="{FF2B5EF4-FFF2-40B4-BE49-F238E27FC236}">
                <a16:creationId xmlns:a16="http://schemas.microsoft.com/office/drawing/2014/main" id="{CB844F13-671F-4EFC-84FD-7083964ACDBF}"/>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87545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
        <p:nvSpPr>
          <p:cNvPr id="5" name="Rectángulo 4"/>
          <p:cNvSpPr/>
          <p:nvPr/>
        </p:nvSpPr>
        <p:spPr>
          <a:xfrm>
            <a:off x="81650" y="546746"/>
            <a:ext cx="5832648" cy="959237"/>
          </a:xfrm>
          <a:prstGeom prst="rect">
            <a:avLst/>
          </a:prstGeom>
        </p:spPr>
        <p:txBody>
          <a:bodyPr wrap="square">
            <a:spAutoFit/>
          </a:bodyPr>
          <a:lstStyle/>
          <a:p>
            <a:pPr>
              <a:spcAft>
                <a:spcPts val="1000"/>
              </a:spcAft>
            </a:pPr>
            <a:r>
              <a:rPr lang="es-EC" sz="1600" b="1" dirty="0">
                <a:solidFill>
                  <a:schemeClr val="accent4"/>
                </a:solidFill>
                <a:latin typeface="Times New Roman" panose="02020603050405020304" pitchFamily="18" charset="0"/>
                <a:ea typeface="Times New Roman" panose="02020603050405020304" pitchFamily="18" charset="0"/>
              </a:rPr>
              <a:t>Tabla 1.</a:t>
            </a:r>
          </a:p>
          <a:p>
            <a:pPr>
              <a:spcAft>
                <a:spcPts val="1000"/>
              </a:spcAft>
            </a:pPr>
            <a:r>
              <a:rPr lang="es-EC" sz="1600" i="1" dirty="0">
                <a:solidFill>
                  <a:schemeClr val="accent4"/>
                </a:solidFill>
                <a:latin typeface="Times New Roman" panose="02020603050405020304" pitchFamily="18" charset="0"/>
                <a:ea typeface="Times New Roman" panose="02020603050405020304" pitchFamily="18" charset="0"/>
              </a:rPr>
              <a:t>Promedio ± error estándar  de la densidad celular y peso seco obtenidos en el último día de evaluación (día 15).</a:t>
            </a:r>
            <a:endParaRPr lang="es-EC" sz="1050" i="1" dirty="0">
              <a:solidFill>
                <a:schemeClr val="accent4"/>
              </a:solidFill>
              <a:effectLst/>
              <a:latin typeface="Times New Roman" panose="02020603050405020304" pitchFamily="18" charset="0"/>
              <a:ea typeface="Calibri" panose="020F0502020204030204" pitchFamily="34" charset="0"/>
            </a:endParaRPr>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ángulo 11"/>
          <p:cNvSpPr/>
          <p:nvPr/>
        </p:nvSpPr>
        <p:spPr>
          <a:xfrm>
            <a:off x="6837077" y="1180330"/>
            <a:ext cx="4866362" cy="954107"/>
          </a:xfrm>
          <a:prstGeom prst="rect">
            <a:avLst/>
          </a:prstGeom>
        </p:spPr>
        <p:txBody>
          <a:bodyPr wrap="square">
            <a:spAutoFit/>
          </a:bodyPr>
          <a:lstStyle/>
          <a:p>
            <a:pPr algn="just"/>
            <a:r>
              <a:rPr lang="es-EC" sz="1400" dirty="0" err="1">
                <a:latin typeface="Times New Roman" panose="02020603050405020304" pitchFamily="18" charset="0"/>
                <a:ea typeface="Calibri" panose="020F0502020204030204" pitchFamily="34" charset="0"/>
              </a:rPr>
              <a:t>Piotrowska</a:t>
            </a:r>
            <a:r>
              <a:rPr lang="es-EC" sz="1400" dirty="0">
                <a:latin typeface="Times New Roman" panose="02020603050405020304" pitchFamily="18" charset="0"/>
                <a:ea typeface="Calibri" panose="020F0502020204030204" pitchFamily="34" charset="0"/>
              </a:rPr>
              <a:t> &amp; </a:t>
            </a:r>
            <a:r>
              <a:rPr lang="es-EC" sz="1400" dirty="0" err="1">
                <a:latin typeface="Times New Roman" panose="02020603050405020304" pitchFamily="18" charset="0"/>
                <a:ea typeface="Calibri" panose="020F0502020204030204" pitchFamily="34" charset="0"/>
              </a:rPr>
              <a:t>Bajguz</a:t>
            </a:r>
            <a:r>
              <a:rPr lang="es-EC" sz="1400" dirty="0">
                <a:latin typeface="Times New Roman" panose="02020603050405020304" pitchFamily="18" charset="0"/>
                <a:ea typeface="Calibri" panose="020F0502020204030204" pitchFamily="34" charset="0"/>
              </a:rPr>
              <a:t>, (2014) mencionan que el incrementó de biomasa está dado por la estimulación de enzimas antioxidantes las cuales actúan sobre las especies reactivas de oxígeno (ROS) regulando sus niveles, e induciendo una división celular óptima.</a:t>
            </a:r>
            <a:endParaRPr lang="es-EC" sz="1400" dirty="0"/>
          </a:p>
        </p:txBody>
      </p:sp>
      <p:sp>
        <p:nvSpPr>
          <p:cNvPr id="20" name="Rectángulo 19"/>
          <p:cNvSpPr/>
          <p:nvPr/>
        </p:nvSpPr>
        <p:spPr>
          <a:xfrm>
            <a:off x="6924345" y="2512900"/>
            <a:ext cx="4598854" cy="738664"/>
          </a:xfrm>
          <a:prstGeom prst="rect">
            <a:avLst/>
          </a:prstGeom>
        </p:spPr>
        <p:txBody>
          <a:bodyPr wrap="square">
            <a:spAutoFit/>
          </a:bodyPr>
          <a:lstStyle/>
          <a:p>
            <a:pPr algn="just"/>
            <a:r>
              <a:rPr lang="es-EC" sz="1400" dirty="0">
                <a:latin typeface="Times New Roman" panose="02020603050405020304" pitchFamily="18" charset="0"/>
                <a:ea typeface="Calibri" panose="020F0502020204030204" pitchFamily="34" charset="0"/>
              </a:rPr>
              <a:t>Liu, et al. (2016), mencionan que la aplicación (40 mg L</a:t>
            </a:r>
            <a:r>
              <a:rPr lang="es-EC" sz="1400" baseline="30000" dirty="0">
                <a:latin typeface="Times New Roman" panose="02020603050405020304" pitchFamily="18" charset="0"/>
                <a:ea typeface="Calibri" panose="020F0502020204030204" pitchFamily="34" charset="0"/>
              </a:rPr>
              <a:t>-1 </a:t>
            </a:r>
            <a:r>
              <a:rPr lang="es-EC" sz="1400" dirty="0">
                <a:latin typeface="Times New Roman" panose="02020603050405020304" pitchFamily="18" charset="0"/>
                <a:ea typeface="Calibri" panose="020F0502020204030204" pitchFamily="34" charset="0"/>
              </a:rPr>
              <a:t>AIA) en </a:t>
            </a:r>
            <a:r>
              <a:rPr lang="es-EC" sz="1400" i="1" dirty="0" err="1">
                <a:latin typeface="Times New Roman" panose="02020603050405020304" pitchFamily="18" charset="0"/>
                <a:ea typeface="Calibri" panose="020F0502020204030204" pitchFamily="34" charset="0"/>
              </a:rPr>
              <a:t>Chlorella</a:t>
            </a:r>
            <a:r>
              <a:rPr lang="es-EC" sz="1400" i="1" dirty="0">
                <a:latin typeface="Times New Roman" panose="02020603050405020304" pitchFamily="18" charset="0"/>
                <a:ea typeface="Calibri" panose="020F0502020204030204" pitchFamily="34" charset="0"/>
              </a:rPr>
              <a:t> </a:t>
            </a:r>
            <a:r>
              <a:rPr lang="es-EC" sz="1400" i="1" dirty="0" err="1">
                <a:latin typeface="Times New Roman" panose="02020603050405020304" pitchFamily="18" charset="0"/>
                <a:ea typeface="Calibri" panose="020F0502020204030204" pitchFamily="34" charset="0"/>
              </a:rPr>
              <a:t>pyrenoidosa</a:t>
            </a:r>
            <a:r>
              <a:rPr lang="es-EC" sz="1400" dirty="0">
                <a:latin typeface="Times New Roman" panose="02020603050405020304" pitchFamily="18" charset="0"/>
                <a:ea typeface="Calibri" panose="020F0502020204030204" pitchFamily="34" charset="0"/>
              </a:rPr>
              <a:t> generó mayor acumulación de biomasa  obteniendo (0.234 g L</a:t>
            </a:r>
            <a:r>
              <a:rPr lang="es-EC" sz="1400" baseline="30000" dirty="0">
                <a:latin typeface="Times New Roman" panose="02020603050405020304" pitchFamily="18" charset="0"/>
                <a:ea typeface="Calibri" panose="020F0502020204030204" pitchFamily="34" charset="0"/>
              </a:rPr>
              <a:t>-1</a:t>
            </a:r>
            <a:r>
              <a:rPr lang="es-EC" sz="1400" dirty="0">
                <a:latin typeface="Times New Roman" panose="02020603050405020304" pitchFamily="18" charset="0"/>
                <a:ea typeface="Calibri" panose="020F0502020204030204" pitchFamily="34" charset="0"/>
              </a:rPr>
              <a:t>)   </a:t>
            </a:r>
            <a:endParaRPr lang="es-EC" sz="1400" dirty="0"/>
          </a:p>
        </p:txBody>
      </p:sp>
      <p:sp>
        <p:nvSpPr>
          <p:cNvPr id="6" name="Rectángulo 5">
            <a:extLst>
              <a:ext uri="{FF2B5EF4-FFF2-40B4-BE49-F238E27FC236}">
                <a16:creationId xmlns:a16="http://schemas.microsoft.com/office/drawing/2014/main" id="{2F066DAE-D7DB-4230-9FED-7CCB29403E29}"/>
              </a:ext>
            </a:extLst>
          </p:cNvPr>
          <p:cNvSpPr/>
          <p:nvPr/>
        </p:nvSpPr>
        <p:spPr>
          <a:xfrm>
            <a:off x="0" y="6384632"/>
            <a:ext cx="8184232" cy="400110"/>
          </a:xfrm>
          <a:prstGeom prst="rect">
            <a:avLst/>
          </a:prstGeom>
        </p:spPr>
        <p:txBody>
          <a:bodyPr wrap="square">
            <a:spAutoFit/>
          </a:bodyPr>
          <a:lstStyle/>
          <a:p>
            <a:pPr marL="0" marR="0" algn="just">
              <a:spcBef>
                <a:spcPts val="0"/>
              </a:spcBef>
              <a:spcAft>
                <a:spcPts val="0"/>
              </a:spcAft>
            </a:pPr>
            <a:r>
              <a:rPr lang="es-EC" sz="1000" i="1" dirty="0">
                <a:latin typeface="Times New Roman" panose="02020603050405020304" pitchFamily="18" charset="0"/>
                <a:ea typeface="Calibri" panose="020F0502020204030204" pitchFamily="34" charset="0"/>
              </a:rPr>
              <a:t>DC =Densidad celular, AIA=Concentración de Ácido indol 3-acético, CV=Coeficiente de variación, (A x B) =</a:t>
            </a:r>
            <a:r>
              <a:rPr lang="es-EC" sz="1000" dirty="0">
                <a:latin typeface="Times New Roman" panose="02020603050405020304" pitchFamily="18" charset="0"/>
                <a:ea typeface="Calibri" panose="020F0502020204030204" pitchFamily="34" charset="0"/>
              </a:rPr>
              <a:t> </a:t>
            </a:r>
            <a:r>
              <a:rPr lang="es-EC" sz="1000" i="1" dirty="0">
                <a:latin typeface="Times New Roman" panose="02020603050405020304" pitchFamily="18" charset="0"/>
                <a:ea typeface="Calibri" panose="020F0502020204030204" pitchFamily="34" charset="0"/>
              </a:rPr>
              <a:t>interacción (Biotipo x Concentración de AIA), **=diferencia significativa,</a:t>
            </a:r>
            <a:r>
              <a:rPr lang="es-EC" sz="1000" dirty="0">
                <a:latin typeface="Times New Roman" panose="02020603050405020304" pitchFamily="18" charset="0"/>
                <a:ea typeface="Calibri" panose="020F0502020204030204" pitchFamily="34" charset="0"/>
              </a:rPr>
              <a:t> </a:t>
            </a:r>
            <a:r>
              <a:rPr lang="es-EC" sz="1000" i="1" dirty="0" err="1">
                <a:latin typeface="Times New Roman" panose="02020603050405020304" pitchFamily="18" charset="0"/>
                <a:ea typeface="Calibri" panose="020F0502020204030204" pitchFamily="34" charset="0"/>
              </a:rPr>
              <a:t>ns</a:t>
            </a:r>
            <a:r>
              <a:rPr lang="es-EC" sz="1000" i="1" dirty="0">
                <a:latin typeface="Times New Roman" panose="02020603050405020304" pitchFamily="18" charset="0"/>
                <a:ea typeface="Calibri" panose="020F0502020204030204" pitchFamily="34" charset="0"/>
              </a:rPr>
              <a:t>=no significativo, Medias con una letra común no son significativamente diferentes (Duncan p &gt; 0.05)</a:t>
            </a:r>
            <a:endParaRPr lang="es-EC" sz="1200" dirty="0">
              <a:effectLst/>
              <a:latin typeface="Times New Roman" panose="02020603050405020304" pitchFamily="18" charset="0"/>
              <a:ea typeface="Calibri" panose="020F0502020204030204" pitchFamily="34" charset="0"/>
            </a:endParaRPr>
          </a:p>
        </p:txBody>
      </p:sp>
      <p:pic>
        <p:nvPicPr>
          <p:cNvPr id="8" name="Imagen 7">
            <a:extLst>
              <a:ext uri="{FF2B5EF4-FFF2-40B4-BE49-F238E27FC236}">
                <a16:creationId xmlns:a16="http://schemas.microsoft.com/office/drawing/2014/main" id="{26FB41C9-8BB4-4201-8C1C-9D15F537F04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9336" y="1466652"/>
            <a:ext cx="5893012" cy="4554635"/>
          </a:xfrm>
          <a:prstGeom prst="rect">
            <a:avLst/>
          </a:prstGeom>
        </p:spPr>
      </p:pic>
    </p:spTree>
    <p:extLst>
      <p:ext uri="{BB962C8B-B14F-4D97-AF65-F5344CB8AC3E}">
        <p14:creationId xmlns:p14="http://schemas.microsoft.com/office/powerpoint/2010/main" val="108158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615" y="473864"/>
            <a:ext cx="5832648" cy="866904"/>
          </a:xfrm>
          <a:prstGeom prst="rect">
            <a:avLst/>
          </a:prstGeom>
        </p:spPr>
        <p:txBody>
          <a:bodyPr wrap="square">
            <a:spAutoFit/>
          </a:bodyPr>
          <a:lstStyle/>
          <a:p>
            <a:pPr>
              <a:spcAft>
                <a:spcPts val="1000"/>
              </a:spcAft>
            </a:pPr>
            <a:r>
              <a:rPr lang="es-EC" sz="1400" b="1" dirty="0">
                <a:solidFill>
                  <a:schemeClr val="accent4"/>
                </a:solidFill>
                <a:latin typeface="Times New Roman" panose="02020603050405020304" pitchFamily="18" charset="0"/>
                <a:ea typeface="Times New Roman" panose="02020603050405020304" pitchFamily="18" charset="0"/>
              </a:rPr>
              <a:t>Tabla 2.</a:t>
            </a:r>
            <a:r>
              <a:rPr lang="es-EC" sz="1400" i="1" dirty="0">
                <a:solidFill>
                  <a:schemeClr val="accent4"/>
                </a:solidFill>
                <a:latin typeface="Times New Roman" panose="02020603050405020304" pitchFamily="18" charset="0"/>
                <a:ea typeface="Times New Roman" panose="02020603050405020304" pitchFamily="18" charset="0"/>
              </a:rPr>
              <a:t> </a:t>
            </a:r>
          </a:p>
          <a:p>
            <a:pPr>
              <a:spcAft>
                <a:spcPts val="1000"/>
              </a:spcAft>
            </a:pPr>
            <a:r>
              <a:rPr lang="es-EC" sz="1400" i="1" dirty="0">
                <a:solidFill>
                  <a:schemeClr val="accent4"/>
                </a:solidFill>
                <a:latin typeface="Times New Roman" panose="02020603050405020304" pitchFamily="18" charset="0"/>
                <a:ea typeface="Times New Roman" panose="02020603050405020304" pitchFamily="18" charset="0"/>
              </a:rPr>
              <a:t>Promedio ± error estándar  de la velocidad especifica de crecimiento (μ) y tiempo de duplicación (Td) obtenidos en la fase exponencial (día 7 al 15).</a:t>
            </a:r>
            <a:endParaRPr lang="es-EC" sz="1000" i="1" dirty="0">
              <a:solidFill>
                <a:schemeClr val="accent4"/>
              </a:solidFill>
              <a:effectLst/>
              <a:latin typeface="Times New Roman" panose="02020603050405020304" pitchFamily="18" charset="0"/>
              <a:ea typeface="Calibri" panose="020F0502020204030204" pitchFamily="34" charset="0"/>
            </a:endParaRPr>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ángulo 11"/>
          <p:cNvSpPr/>
          <p:nvPr/>
        </p:nvSpPr>
        <p:spPr>
          <a:xfrm>
            <a:off x="7075142" y="1449959"/>
            <a:ext cx="4572480" cy="738664"/>
          </a:xfrm>
          <a:prstGeom prst="rect">
            <a:avLst/>
          </a:prstGeom>
        </p:spPr>
        <p:txBody>
          <a:bodyPr wrap="square">
            <a:spAutoFit/>
          </a:bodyPr>
          <a:lstStyle/>
          <a:p>
            <a:pPr algn="just"/>
            <a:r>
              <a:rPr lang="es-EC" sz="1400" dirty="0" err="1">
                <a:latin typeface="Times New Roman" panose="02020603050405020304" pitchFamily="18" charset="0"/>
                <a:ea typeface="Calibri" panose="020F0502020204030204" pitchFamily="34" charset="0"/>
              </a:rPr>
              <a:t>Yu</a:t>
            </a:r>
            <a:r>
              <a:rPr lang="es-EC" sz="1400" dirty="0">
                <a:latin typeface="Times New Roman" panose="02020603050405020304" pitchFamily="18" charset="0"/>
                <a:ea typeface="Calibri" panose="020F0502020204030204" pitchFamily="34" charset="0"/>
              </a:rPr>
              <a:t>, et al,(</a:t>
            </a:r>
            <a:r>
              <a:rPr lang="es-EC" sz="1400" dirty="0">
                <a:latin typeface="Times New Roman" panose="02020603050405020304" pitchFamily="18" charset="0"/>
                <a:cs typeface="Times New Roman" panose="02020603050405020304" pitchFamily="18" charset="0"/>
              </a:rPr>
              <a:t>2017</a:t>
            </a:r>
            <a:r>
              <a:rPr lang="es-EC" sz="1400" dirty="0">
                <a:latin typeface="Times New Roman" panose="02020603050405020304" pitchFamily="18" charset="0"/>
                <a:ea typeface="Calibri" panose="020F0502020204030204" pitchFamily="34" charset="0"/>
              </a:rPr>
              <a:t>) la aplicación de 20 mg L</a:t>
            </a:r>
            <a:r>
              <a:rPr lang="es-EC" sz="1400" baseline="30000" dirty="0">
                <a:latin typeface="Times New Roman" panose="02020603050405020304" pitchFamily="18" charset="0"/>
                <a:ea typeface="Calibri" panose="020F0502020204030204" pitchFamily="34" charset="0"/>
              </a:rPr>
              <a:t>-1 </a:t>
            </a:r>
            <a:r>
              <a:rPr lang="es-EC" sz="1400" dirty="0">
                <a:latin typeface="Times New Roman" panose="02020603050405020304" pitchFamily="18" charset="0"/>
                <a:ea typeface="Calibri" panose="020F0502020204030204" pitchFamily="34" charset="0"/>
              </a:rPr>
              <a:t>AIA en </a:t>
            </a:r>
            <a:r>
              <a:rPr lang="es-EC" sz="1400" i="1" dirty="0" err="1">
                <a:latin typeface="Times New Roman" panose="02020603050405020304" pitchFamily="18" charset="0"/>
                <a:ea typeface="Calibri" panose="020F0502020204030204" pitchFamily="34" charset="0"/>
              </a:rPr>
              <a:t>Chlorella</a:t>
            </a:r>
            <a:r>
              <a:rPr lang="es-EC" sz="1400" i="1" dirty="0">
                <a:latin typeface="Times New Roman" panose="02020603050405020304" pitchFamily="18" charset="0"/>
                <a:ea typeface="Calibri" panose="020F0502020204030204" pitchFamily="34" charset="0"/>
              </a:rPr>
              <a:t> </a:t>
            </a:r>
            <a:r>
              <a:rPr lang="es-EC" sz="1400" dirty="0">
                <a:latin typeface="Times New Roman" panose="02020603050405020304" pitchFamily="18" charset="0"/>
                <a:cs typeface="Times New Roman" panose="02020603050405020304" pitchFamily="18" charset="0"/>
              </a:rPr>
              <a:t>incrementó la μ en un 33.42% comparado con el control (0 mg L</a:t>
            </a:r>
            <a:r>
              <a:rPr lang="es-EC" sz="1400" baseline="30000" dirty="0">
                <a:latin typeface="Times New Roman" panose="02020603050405020304" pitchFamily="18" charset="0"/>
                <a:cs typeface="Times New Roman" panose="02020603050405020304" pitchFamily="18" charset="0"/>
              </a:rPr>
              <a:t>-1</a:t>
            </a:r>
            <a:r>
              <a:rPr lang="es-EC" sz="1400" dirty="0">
                <a:latin typeface="Times New Roman" panose="02020603050405020304" pitchFamily="18" charset="0"/>
                <a:cs typeface="Times New Roman" panose="02020603050405020304" pitchFamily="18" charset="0"/>
              </a:rPr>
              <a:t>)</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cs typeface="Times New Roman" panose="02020603050405020304" pitchFamily="18" charset="0"/>
            </a:endParaRPr>
          </a:p>
        </p:txBody>
      </p:sp>
      <p:sp>
        <p:nvSpPr>
          <p:cNvPr id="13" name="Rectángulo 12"/>
          <p:cNvSpPr/>
          <p:nvPr/>
        </p:nvSpPr>
        <p:spPr>
          <a:xfrm>
            <a:off x="7076824" y="2369180"/>
            <a:ext cx="4572480" cy="738664"/>
          </a:xfrm>
          <a:prstGeom prst="rect">
            <a:avLst/>
          </a:prstGeom>
        </p:spPr>
        <p:txBody>
          <a:bodyPr wrap="square">
            <a:spAutoFit/>
          </a:bodyPr>
          <a:lstStyle/>
          <a:p>
            <a:pPr algn="just"/>
            <a:r>
              <a:rPr lang="es-EC" sz="1400" dirty="0">
                <a:latin typeface="Times New Roman" panose="02020603050405020304" pitchFamily="18" charset="0"/>
                <a:ea typeface="Calibri" panose="020F0502020204030204" pitchFamily="34" charset="0"/>
              </a:rPr>
              <a:t>por lo cual sugieren que el AIA mejora la asimilación de nutrientes debido a la estimulación en la velocidad de desarrollo celular.</a:t>
            </a:r>
          </a:p>
        </p:txBody>
      </p:sp>
      <p:sp>
        <p:nvSpPr>
          <p:cNvPr id="25" name="Flecha abajo 24"/>
          <p:cNvSpPr/>
          <p:nvPr/>
        </p:nvSpPr>
        <p:spPr>
          <a:xfrm>
            <a:off x="9227369" y="1950594"/>
            <a:ext cx="263152" cy="4477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3" name="Imagen 2">
            <a:extLst>
              <a:ext uri="{FF2B5EF4-FFF2-40B4-BE49-F238E27FC236}">
                <a16:creationId xmlns:a16="http://schemas.microsoft.com/office/drawing/2014/main" id="{A5EC2F6A-E8F7-49F2-B74B-D3EF8F5E7C6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9902" y="1344178"/>
            <a:ext cx="5410033" cy="4854351"/>
          </a:xfrm>
          <a:prstGeom prst="rect">
            <a:avLst/>
          </a:prstGeom>
        </p:spPr>
      </p:pic>
      <p:sp>
        <p:nvSpPr>
          <p:cNvPr id="14" name="1 Título">
            <a:extLst>
              <a:ext uri="{FF2B5EF4-FFF2-40B4-BE49-F238E27FC236}">
                <a16:creationId xmlns:a16="http://schemas.microsoft.com/office/drawing/2014/main" id="{D30122B0-8255-42CA-9463-690CF1AF0248}"/>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1659594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p:cNvPicPr>
            <a:picLocks noChangeAspect="1"/>
          </p:cNvPicPr>
          <p:nvPr/>
        </p:nvPicPr>
        <p:blipFill rotWithShape="1">
          <a:blip r:embed="rId3"/>
          <a:srcRect l="2262" r="7259" b="20466"/>
          <a:stretch/>
        </p:blipFill>
        <p:spPr>
          <a:xfrm>
            <a:off x="119395" y="545217"/>
            <a:ext cx="5724578" cy="2151256"/>
          </a:xfrm>
          <a:prstGeom prst="rect">
            <a:avLst/>
          </a:prstGeom>
        </p:spPr>
      </p:pic>
      <p:sp>
        <p:nvSpPr>
          <p:cNvPr id="4" name="Cerrar llave 3"/>
          <p:cNvSpPr/>
          <p:nvPr/>
        </p:nvSpPr>
        <p:spPr>
          <a:xfrm rot="5400000">
            <a:off x="1627376" y="2125115"/>
            <a:ext cx="304841" cy="159273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8" name="Imagen 7"/>
          <p:cNvPicPr>
            <a:picLocks noChangeAspect="1"/>
          </p:cNvPicPr>
          <p:nvPr/>
        </p:nvPicPr>
        <p:blipFill rotWithShape="1">
          <a:blip r:embed="rId4"/>
          <a:srcRect l="2276" r="9467" b="20822"/>
          <a:stretch/>
        </p:blipFill>
        <p:spPr>
          <a:xfrm>
            <a:off x="155340" y="3573413"/>
            <a:ext cx="5583979" cy="2048472"/>
          </a:xfrm>
          <a:prstGeom prst="rect">
            <a:avLst/>
          </a:prstGeom>
        </p:spPr>
      </p:pic>
      <p:sp>
        <p:nvSpPr>
          <p:cNvPr id="10" name="Rectángulo 9"/>
          <p:cNvSpPr/>
          <p:nvPr/>
        </p:nvSpPr>
        <p:spPr>
          <a:xfrm>
            <a:off x="0" y="3283076"/>
            <a:ext cx="7004945" cy="580672"/>
          </a:xfrm>
          <a:prstGeom prst="rect">
            <a:avLst/>
          </a:prstGeom>
        </p:spPr>
        <p:txBody>
          <a:bodyPr wrap="square">
            <a:spAutoFit/>
          </a:bodyPr>
          <a:lstStyle/>
          <a:p>
            <a:pPr marL="0" marR="0" indent="0" algn="just">
              <a:lnSpc>
                <a:spcPct val="110000"/>
              </a:lnSpc>
              <a:spcBef>
                <a:spcPts val="0"/>
              </a:spcBef>
              <a:spcAft>
                <a:spcPts val="1000"/>
              </a:spcAft>
            </a:pPr>
            <a:r>
              <a:rPr lang="es-EC" sz="1400" b="1" kern="1400" dirty="0">
                <a:solidFill>
                  <a:srgbClr val="000000"/>
                </a:solidFill>
                <a:latin typeface="Times New Roman" panose="02020603050405020304" pitchFamily="18" charset="0"/>
                <a:cs typeface="Times New Roman" panose="02020603050405020304" pitchFamily="18" charset="0"/>
              </a:rPr>
              <a:t>Figura 2.</a:t>
            </a:r>
            <a:r>
              <a:rPr lang="es-EC" sz="1400" i="1" kern="1400" dirty="0">
                <a:solidFill>
                  <a:srgbClr val="000000"/>
                </a:solidFill>
                <a:latin typeface="Times New Roman" panose="02020603050405020304" pitchFamily="18" charset="0"/>
                <a:cs typeface="Times New Roman" panose="02020603050405020304" pitchFamily="18" charset="0"/>
              </a:rPr>
              <a:t>Promedio ± error estándar, de la clorofila total (mg/g) y carotenos (mg/g) (p&lt;0.001)</a:t>
            </a:r>
            <a:endParaRPr lang="es-EC" sz="600" b="1" kern="1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0"/>
              </a:spcAft>
            </a:pPr>
            <a:r>
              <a:rPr lang="es-EC" sz="800" kern="1400" dirty="0">
                <a:solidFill>
                  <a:srgbClr val="000000"/>
                </a:solidFill>
                <a:latin typeface="Times New Roman" panose="02020603050405020304" pitchFamily="18" charset="0"/>
              </a:rPr>
              <a:t> </a:t>
            </a:r>
          </a:p>
        </p:txBody>
      </p:sp>
      <p:sp>
        <p:nvSpPr>
          <p:cNvPr id="21" name="Rectángulo 20"/>
          <p:cNvSpPr/>
          <p:nvPr/>
        </p:nvSpPr>
        <p:spPr>
          <a:xfrm>
            <a:off x="-27159" y="6303004"/>
            <a:ext cx="7032104" cy="312201"/>
          </a:xfrm>
          <a:prstGeom prst="rect">
            <a:avLst/>
          </a:prstGeom>
        </p:spPr>
        <p:txBody>
          <a:bodyPr wrap="square">
            <a:spAutoFit/>
          </a:bodyPr>
          <a:lstStyle/>
          <a:p>
            <a:pPr marL="0" marR="0" indent="0" algn="just">
              <a:lnSpc>
                <a:spcPct val="110000"/>
              </a:lnSpc>
              <a:spcBef>
                <a:spcPts val="0"/>
              </a:spcBef>
              <a:spcAft>
                <a:spcPts val="1000"/>
              </a:spcAft>
            </a:pPr>
            <a:r>
              <a:rPr lang="es-EC" sz="1400" b="1" kern="1400" dirty="0">
                <a:solidFill>
                  <a:srgbClr val="000000"/>
                </a:solidFill>
                <a:latin typeface="Times New Roman" panose="02020603050405020304" pitchFamily="18" charset="0"/>
                <a:cs typeface="Times New Roman" panose="02020603050405020304" pitchFamily="18" charset="0"/>
              </a:rPr>
              <a:t>Figura 3.</a:t>
            </a:r>
            <a:r>
              <a:rPr lang="es-EC" sz="1400" i="1" kern="1400" dirty="0">
                <a:solidFill>
                  <a:srgbClr val="000000"/>
                </a:solidFill>
                <a:latin typeface="Times New Roman" panose="02020603050405020304" pitchFamily="18" charset="0"/>
                <a:cs typeface="Times New Roman" panose="02020603050405020304" pitchFamily="18" charset="0"/>
              </a:rPr>
              <a:t>Promedio ± error estándar, de la clorofila total (mg/g) y carotenos (mg/g) (p&lt;0.001)</a:t>
            </a:r>
            <a:endParaRPr lang="es-EC" sz="600" b="1" kern="1400" dirty="0">
              <a:solidFill>
                <a:srgbClr val="000000"/>
              </a:solidFill>
              <a:latin typeface="Times New Roman" panose="02020603050405020304" pitchFamily="18" charset="0"/>
              <a:cs typeface="Times New Roman" panose="02020603050405020304" pitchFamily="18" charset="0"/>
            </a:endParaRPr>
          </a:p>
        </p:txBody>
      </p:sp>
      <p:sp>
        <p:nvSpPr>
          <p:cNvPr id="23" name="CuadroTexto 22"/>
          <p:cNvSpPr txBox="1"/>
          <p:nvPr/>
        </p:nvSpPr>
        <p:spPr>
          <a:xfrm>
            <a:off x="1167728" y="3004250"/>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B1</a:t>
            </a:r>
          </a:p>
        </p:txBody>
      </p:sp>
      <p:sp>
        <p:nvSpPr>
          <p:cNvPr id="26" name="Cerrar llave 25"/>
          <p:cNvSpPr/>
          <p:nvPr/>
        </p:nvSpPr>
        <p:spPr>
          <a:xfrm rot="5400000">
            <a:off x="3225524" y="2180526"/>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CuadroTexto 26"/>
          <p:cNvSpPr txBox="1"/>
          <p:nvPr/>
        </p:nvSpPr>
        <p:spPr>
          <a:xfrm>
            <a:off x="2894030" y="2976033"/>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B2</a:t>
            </a:r>
          </a:p>
        </p:txBody>
      </p:sp>
      <p:sp>
        <p:nvSpPr>
          <p:cNvPr id="28" name="Cerrar llave 27"/>
          <p:cNvSpPr/>
          <p:nvPr/>
        </p:nvSpPr>
        <p:spPr>
          <a:xfrm rot="5400000">
            <a:off x="4846678" y="2177250"/>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9" name="CuadroTexto 28"/>
          <p:cNvSpPr txBox="1"/>
          <p:nvPr/>
        </p:nvSpPr>
        <p:spPr>
          <a:xfrm>
            <a:off x="4515184" y="2972757"/>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B3</a:t>
            </a:r>
          </a:p>
        </p:txBody>
      </p:sp>
      <p:sp>
        <p:nvSpPr>
          <p:cNvPr id="24" name="Elipse 23"/>
          <p:cNvSpPr/>
          <p:nvPr/>
        </p:nvSpPr>
        <p:spPr>
          <a:xfrm>
            <a:off x="983431" y="1412776"/>
            <a:ext cx="360041"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Elipse 29"/>
          <p:cNvSpPr/>
          <p:nvPr/>
        </p:nvSpPr>
        <p:spPr>
          <a:xfrm>
            <a:off x="2576162" y="1440381"/>
            <a:ext cx="360041"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lipse 30"/>
          <p:cNvSpPr/>
          <p:nvPr/>
        </p:nvSpPr>
        <p:spPr>
          <a:xfrm>
            <a:off x="4228098" y="1422755"/>
            <a:ext cx="360041"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p:cNvSpPr/>
          <p:nvPr/>
        </p:nvSpPr>
        <p:spPr>
          <a:xfrm>
            <a:off x="983431" y="4563268"/>
            <a:ext cx="360041" cy="2112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Elipse 32"/>
          <p:cNvSpPr/>
          <p:nvPr/>
        </p:nvSpPr>
        <p:spPr>
          <a:xfrm>
            <a:off x="2639615" y="4440522"/>
            <a:ext cx="360041"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Elipse 33"/>
          <p:cNvSpPr/>
          <p:nvPr/>
        </p:nvSpPr>
        <p:spPr>
          <a:xfrm>
            <a:off x="4233718" y="4419668"/>
            <a:ext cx="360041"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p:cNvSpPr/>
          <p:nvPr/>
        </p:nvSpPr>
        <p:spPr>
          <a:xfrm>
            <a:off x="7556162" y="1975480"/>
            <a:ext cx="4104456" cy="2677656"/>
          </a:xfrm>
          <a:prstGeom prst="rect">
            <a:avLst/>
          </a:prstGeom>
        </p:spPr>
        <p:txBody>
          <a:bodyPr wrap="square">
            <a:spAutoFit/>
          </a:bodyPr>
          <a:lstStyle/>
          <a:p>
            <a:pPr algn="just"/>
            <a:r>
              <a:rPr lang="es-EC" sz="1400" i="1" dirty="0">
                <a:latin typeface="Times New Roman" panose="02020603050405020304" pitchFamily="18" charset="0"/>
                <a:ea typeface="Calibri" panose="020F0502020204030204" pitchFamily="34" charset="0"/>
              </a:rPr>
              <a:t>Liu, et al.(2016) </a:t>
            </a:r>
            <a:r>
              <a:rPr lang="es-EC" sz="1400" dirty="0">
                <a:latin typeface="Times New Roman" panose="02020603050405020304" pitchFamily="18" charset="0"/>
                <a:cs typeface="Times New Roman" panose="02020603050405020304" pitchFamily="18" charset="0"/>
              </a:rPr>
              <a:t>sugiere que la aplicación de auxinas tiene un efecto beneficioso en el mecanismo fotosintético </a:t>
            </a:r>
          </a:p>
          <a:p>
            <a:pPr algn="just"/>
            <a:endParaRPr lang="es-EC" sz="1400" dirty="0">
              <a:latin typeface="Times New Roman" panose="02020603050405020304" pitchFamily="18" charset="0"/>
              <a:cs typeface="Times New Roman" panose="02020603050405020304" pitchFamily="18" charset="0"/>
            </a:endParaRPr>
          </a:p>
          <a:p>
            <a:pPr algn="just"/>
            <a:endParaRPr lang="es-EC" sz="1400" dirty="0">
              <a:latin typeface="Times New Roman" panose="02020603050405020304" pitchFamily="18" charset="0"/>
              <a:cs typeface="Times New Roman" panose="02020603050405020304" pitchFamily="18" charset="0"/>
            </a:endParaRPr>
          </a:p>
          <a:p>
            <a:pPr algn="just"/>
            <a:endParaRPr lang="es-EC" sz="1400" baseline="30000" dirty="0">
              <a:latin typeface="Times New Roman" panose="02020603050405020304" pitchFamily="18" charset="0"/>
              <a:cs typeface="Times New Roman" panose="02020603050405020304" pitchFamily="18" charset="0"/>
            </a:endParaRPr>
          </a:p>
          <a:p>
            <a:pPr algn="just"/>
            <a:endParaRPr lang="es-EC" sz="1400" baseline="30000" dirty="0">
              <a:latin typeface="Times New Roman" panose="02020603050405020304" pitchFamily="18" charset="0"/>
              <a:cs typeface="Times New Roman" panose="02020603050405020304" pitchFamily="18" charset="0"/>
            </a:endParaRPr>
          </a:p>
          <a:p>
            <a:pPr algn="just"/>
            <a:endParaRPr lang="es-EC" sz="1400" baseline="30000" dirty="0">
              <a:latin typeface="Times New Roman" panose="02020603050405020304" pitchFamily="18" charset="0"/>
              <a:cs typeface="Times New Roman" panose="02020603050405020304" pitchFamily="18" charset="0"/>
            </a:endParaRPr>
          </a:p>
          <a:p>
            <a:pPr algn="just"/>
            <a:r>
              <a:rPr lang="es-EC" sz="1400" dirty="0" err="1">
                <a:latin typeface="Times New Roman" panose="02020603050405020304" pitchFamily="18" charset="0"/>
                <a:cs typeface="Times New Roman" panose="02020603050405020304" pitchFamily="18" charset="0"/>
              </a:rPr>
              <a:t>Alsenani</a:t>
            </a:r>
            <a:r>
              <a:rPr lang="es-EC" sz="1400" dirty="0">
                <a:latin typeface="Times New Roman" panose="02020603050405020304" pitchFamily="18" charset="0"/>
                <a:cs typeface="Times New Roman" panose="02020603050405020304" pitchFamily="18" charset="0"/>
              </a:rPr>
              <a:t>, (2019) menciona que en </a:t>
            </a: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a:t>
            </a:r>
            <a:r>
              <a:rPr lang="es-EC" sz="1400" dirty="0" err="1">
                <a:latin typeface="Times New Roman" panose="02020603050405020304" pitchFamily="18" charset="0"/>
                <a:cs typeface="Times New Roman" panose="02020603050405020304" pitchFamily="18" charset="0"/>
              </a:rPr>
              <a:t>sp</a:t>
            </a:r>
            <a:r>
              <a:rPr lang="es-EC" sz="1400" dirty="0">
                <a:latin typeface="Times New Roman" panose="02020603050405020304" pitchFamily="18" charset="0"/>
                <a:cs typeface="Times New Roman" panose="02020603050405020304" pitchFamily="18" charset="0"/>
              </a:rPr>
              <a:t> la implementación de AIA induce la expresión de genes promotores de la </a:t>
            </a:r>
            <a:r>
              <a:rPr lang="es-EC" sz="1400" dirty="0" err="1">
                <a:latin typeface="Times New Roman" panose="02020603050405020304" pitchFamily="18" charset="0"/>
                <a:cs typeface="Times New Roman" panose="02020603050405020304" pitchFamily="18" charset="0"/>
              </a:rPr>
              <a:t>carotenogénesis</a:t>
            </a:r>
            <a:r>
              <a:rPr lang="es-EC" sz="1400" dirty="0">
                <a:latin typeface="Times New Roman" panose="02020603050405020304" pitchFamily="18" charset="0"/>
                <a:cs typeface="Times New Roman" panose="02020603050405020304" pitchFamily="18" charset="0"/>
              </a:rPr>
              <a:t> implicada en la acumulación de carotenos </a:t>
            </a:r>
          </a:p>
          <a:p>
            <a:pPr algn="just"/>
            <a:endParaRPr lang="es-EC" sz="1400" dirty="0">
              <a:latin typeface="Times New Roman" panose="02020603050405020304" pitchFamily="18" charset="0"/>
              <a:cs typeface="Times New Roman" panose="02020603050405020304" pitchFamily="18" charset="0"/>
            </a:endParaRPr>
          </a:p>
        </p:txBody>
      </p:sp>
      <p:sp>
        <p:nvSpPr>
          <p:cNvPr id="25" name="Cerrar llave 24">
            <a:extLst>
              <a:ext uri="{FF2B5EF4-FFF2-40B4-BE49-F238E27FC236}">
                <a16:creationId xmlns:a16="http://schemas.microsoft.com/office/drawing/2014/main" id="{642715CF-DF6B-484B-BCBF-0AD43417BE71}"/>
              </a:ext>
            </a:extLst>
          </p:cNvPr>
          <p:cNvSpPr/>
          <p:nvPr/>
        </p:nvSpPr>
        <p:spPr>
          <a:xfrm rot="5400000">
            <a:off x="1632733" y="5064767"/>
            <a:ext cx="304841" cy="159273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7" name="CuadroTexto 36">
            <a:extLst>
              <a:ext uri="{FF2B5EF4-FFF2-40B4-BE49-F238E27FC236}">
                <a16:creationId xmlns:a16="http://schemas.microsoft.com/office/drawing/2014/main" id="{9791F4EA-393E-4A67-A69C-DAD2006865BD}"/>
              </a:ext>
            </a:extLst>
          </p:cNvPr>
          <p:cNvSpPr txBox="1"/>
          <p:nvPr/>
        </p:nvSpPr>
        <p:spPr>
          <a:xfrm>
            <a:off x="1173085" y="5943902"/>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B1</a:t>
            </a:r>
          </a:p>
        </p:txBody>
      </p:sp>
      <p:sp>
        <p:nvSpPr>
          <p:cNvPr id="38" name="Cerrar llave 37">
            <a:extLst>
              <a:ext uri="{FF2B5EF4-FFF2-40B4-BE49-F238E27FC236}">
                <a16:creationId xmlns:a16="http://schemas.microsoft.com/office/drawing/2014/main" id="{C8049FE5-F3C3-4B1D-A4D8-1020D7909ED9}"/>
              </a:ext>
            </a:extLst>
          </p:cNvPr>
          <p:cNvSpPr/>
          <p:nvPr/>
        </p:nvSpPr>
        <p:spPr>
          <a:xfrm rot="5400000">
            <a:off x="3230881" y="5120178"/>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9" name="CuadroTexto 38">
            <a:extLst>
              <a:ext uri="{FF2B5EF4-FFF2-40B4-BE49-F238E27FC236}">
                <a16:creationId xmlns:a16="http://schemas.microsoft.com/office/drawing/2014/main" id="{A5944A46-8317-4B77-8833-F9CAFCE9A312}"/>
              </a:ext>
            </a:extLst>
          </p:cNvPr>
          <p:cNvSpPr txBox="1"/>
          <p:nvPr/>
        </p:nvSpPr>
        <p:spPr>
          <a:xfrm>
            <a:off x="2899387" y="5915685"/>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B2</a:t>
            </a:r>
          </a:p>
        </p:txBody>
      </p:sp>
      <p:sp>
        <p:nvSpPr>
          <p:cNvPr id="40" name="Cerrar llave 39">
            <a:extLst>
              <a:ext uri="{FF2B5EF4-FFF2-40B4-BE49-F238E27FC236}">
                <a16:creationId xmlns:a16="http://schemas.microsoft.com/office/drawing/2014/main" id="{00D32C49-960C-437D-A8AF-A986EE7798D5}"/>
              </a:ext>
            </a:extLst>
          </p:cNvPr>
          <p:cNvSpPr/>
          <p:nvPr/>
        </p:nvSpPr>
        <p:spPr>
          <a:xfrm rot="5400000">
            <a:off x="4852035" y="5116902"/>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1" name="CuadroTexto 40">
            <a:extLst>
              <a:ext uri="{FF2B5EF4-FFF2-40B4-BE49-F238E27FC236}">
                <a16:creationId xmlns:a16="http://schemas.microsoft.com/office/drawing/2014/main" id="{B3161C86-61C2-471B-AED0-3C261247950A}"/>
              </a:ext>
            </a:extLst>
          </p:cNvPr>
          <p:cNvSpPr txBox="1"/>
          <p:nvPr/>
        </p:nvSpPr>
        <p:spPr>
          <a:xfrm>
            <a:off x="4520541" y="5912409"/>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B3</a:t>
            </a:r>
          </a:p>
        </p:txBody>
      </p:sp>
      <p:sp>
        <p:nvSpPr>
          <p:cNvPr id="5" name="CuadroTexto 4">
            <a:extLst>
              <a:ext uri="{FF2B5EF4-FFF2-40B4-BE49-F238E27FC236}">
                <a16:creationId xmlns:a16="http://schemas.microsoft.com/office/drawing/2014/main" id="{0F0BBC49-1602-4CAE-BDAC-DFC42C9E98D0}"/>
              </a:ext>
            </a:extLst>
          </p:cNvPr>
          <p:cNvSpPr txBox="1"/>
          <p:nvPr/>
        </p:nvSpPr>
        <p:spPr>
          <a:xfrm>
            <a:off x="-102826" y="2656646"/>
            <a:ext cx="1024695"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AIA mg L</a:t>
            </a:r>
            <a:r>
              <a:rPr lang="es-EC" sz="1400" baseline="30000" dirty="0">
                <a:latin typeface="Times New Roman" panose="02020603050405020304" pitchFamily="18" charset="0"/>
                <a:cs typeface="Times New Roman" panose="02020603050405020304" pitchFamily="18" charset="0"/>
              </a:rPr>
              <a:t>-1           </a:t>
            </a:r>
            <a:endParaRPr lang="es-EC" sz="1400" dirty="0"/>
          </a:p>
        </p:txBody>
      </p:sp>
      <p:sp>
        <p:nvSpPr>
          <p:cNvPr id="43" name="CuadroTexto 42">
            <a:extLst>
              <a:ext uri="{FF2B5EF4-FFF2-40B4-BE49-F238E27FC236}">
                <a16:creationId xmlns:a16="http://schemas.microsoft.com/office/drawing/2014/main" id="{1CD83B28-A450-4319-99C4-7767934DB48D}"/>
              </a:ext>
            </a:extLst>
          </p:cNvPr>
          <p:cNvSpPr txBox="1"/>
          <p:nvPr/>
        </p:nvSpPr>
        <p:spPr>
          <a:xfrm>
            <a:off x="946214" y="2642038"/>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4" name="CuadroTexto 43">
            <a:extLst>
              <a:ext uri="{FF2B5EF4-FFF2-40B4-BE49-F238E27FC236}">
                <a16:creationId xmlns:a16="http://schemas.microsoft.com/office/drawing/2014/main" id="{1C9A2401-EEB0-4914-B2B3-CA14F9CC995E}"/>
              </a:ext>
            </a:extLst>
          </p:cNvPr>
          <p:cNvSpPr txBox="1"/>
          <p:nvPr/>
        </p:nvSpPr>
        <p:spPr>
          <a:xfrm>
            <a:off x="2583610" y="2642388"/>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5" name="CuadroTexto 44">
            <a:extLst>
              <a:ext uri="{FF2B5EF4-FFF2-40B4-BE49-F238E27FC236}">
                <a16:creationId xmlns:a16="http://schemas.microsoft.com/office/drawing/2014/main" id="{29A4CB2C-3F58-476D-BA93-9F72E1232D2E}"/>
              </a:ext>
            </a:extLst>
          </p:cNvPr>
          <p:cNvSpPr txBox="1"/>
          <p:nvPr/>
        </p:nvSpPr>
        <p:spPr>
          <a:xfrm>
            <a:off x="4222820" y="2643686"/>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6" name="CuadroTexto 45">
            <a:extLst>
              <a:ext uri="{FF2B5EF4-FFF2-40B4-BE49-F238E27FC236}">
                <a16:creationId xmlns:a16="http://schemas.microsoft.com/office/drawing/2014/main" id="{D0A8011C-E37D-4D63-9F15-6168CDD60D7A}"/>
              </a:ext>
            </a:extLst>
          </p:cNvPr>
          <p:cNvSpPr txBox="1"/>
          <p:nvPr/>
        </p:nvSpPr>
        <p:spPr>
          <a:xfrm>
            <a:off x="997033" y="5581840"/>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7" name="CuadroTexto 46">
            <a:extLst>
              <a:ext uri="{FF2B5EF4-FFF2-40B4-BE49-F238E27FC236}">
                <a16:creationId xmlns:a16="http://schemas.microsoft.com/office/drawing/2014/main" id="{447B6872-D68D-4C49-8489-0FFFD434E5BA}"/>
              </a:ext>
            </a:extLst>
          </p:cNvPr>
          <p:cNvSpPr txBox="1"/>
          <p:nvPr/>
        </p:nvSpPr>
        <p:spPr>
          <a:xfrm>
            <a:off x="2587927" y="5569942"/>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8" name="CuadroTexto 47">
            <a:extLst>
              <a:ext uri="{FF2B5EF4-FFF2-40B4-BE49-F238E27FC236}">
                <a16:creationId xmlns:a16="http://schemas.microsoft.com/office/drawing/2014/main" id="{D6F408C7-33BF-4DE5-ADF1-6B2C0A03ED26}"/>
              </a:ext>
            </a:extLst>
          </p:cNvPr>
          <p:cNvSpPr txBox="1"/>
          <p:nvPr/>
        </p:nvSpPr>
        <p:spPr>
          <a:xfrm>
            <a:off x="4222820" y="5561553"/>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9" name="CuadroTexto 48">
            <a:extLst>
              <a:ext uri="{FF2B5EF4-FFF2-40B4-BE49-F238E27FC236}">
                <a16:creationId xmlns:a16="http://schemas.microsoft.com/office/drawing/2014/main" id="{685A4D6D-AEAA-4257-8B09-4E438DD4F8D3}"/>
              </a:ext>
            </a:extLst>
          </p:cNvPr>
          <p:cNvSpPr txBox="1"/>
          <p:nvPr/>
        </p:nvSpPr>
        <p:spPr>
          <a:xfrm>
            <a:off x="-19809" y="5607242"/>
            <a:ext cx="1024695"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AIA mg L</a:t>
            </a:r>
            <a:r>
              <a:rPr lang="es-EC" sz="1400" baseline="30000" dirty="0">
                <a:latin typeface="Times New Roman" panose="02020603050405020304" pitchFamily="18" charset="0"/>
                <a:cs typeface="Times New Roman" panose="02020603050405020304" pitchFamily="18" charset="0"/>
              </a:rPr>
              <a:t>-1           </a:t>
            </a:r>
            <a:endParaRPr lang="es-EC" sz="1400" dirty="0"/>
          </a:p>
        </p:txBody>
      </p:sp>
      <p:sp>
        <p:nvSpPr>
          <p:cNvPr id="42" name="1 Título">
            <a:extLst>
              <a:ext uri="{FF2B5EF4-FFF2-40B4-BE49-F238E27FC236}">
                <a16:creationId xmlns:a16="http://schemas.microsoft.com/office/drawing/2014/main" id="{63E1E3B9-38E6-4203-8B24-44745352126B}"/>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257010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ángulo 4"/>
          <p:cNvSpPr/>
          <p:nvPr/>
        </p:nvSpPr>
        <p:spPr>
          <a:xfrm>
            <a:off x="311697" y="6338915"/>
            <a:ext cx="6096000" cy="523220"/>
          </a:xfrm>
          <a:prstGeom prst="rect">
            <a:avLst/>
          </a:prstGeom>
        </p:spPr>
        <p:txBody>
          <a:bodyPr>
            <a:spAutoFit/>
          </a:bodyPr>
          <a:lstStyle/>
          <a:p>
            <a:pPr algn="ctr">
              <a:spcAft>
                <a:spcPts val="1000"/>
              </a:spcAft>
            </a:pPr>
            <a:r>
              <a:rPr lang="es-EC" sz="1400" b="1" i="1" dirty="0">
                <a:solidFill>
                  <a:srgbClr val="000000"/>
                </a:solidFill>
                <a:latin typeface="Times New Roman" panose="02020603050405020304" pitchFamily="18" charset="0"/>
                <a:ea typeface="Calibri" panose="020F0502020204030204" pitchFamily="34" charset="0"/>
              </a:rPr>
              <a:t>Figura 4.</a:t>
            </a:r>
            <a:r>
              <a:rPr lang="es-EC" sz="1400" i="1" dirty="0">
                <a:solidFill>
                  <a:srgbClr val="000000"/>
                </a:solidFill>
                <a:latin typeface="Times New Roman" panose="02020603050405020304" pitchFamily="18" charset="0"/>
                <a:ea typeface="Calibri" panose="020F0502020204030204" pitchFamily="34" charset="0"/>
              </a:rPr>
              <a:t>  </a:t>
            </a:r>
            <a:r>
              <a:rPr lang="es-EC" sz="1400" dirty="0">
                <a:solidFill>
                  <a:srgbClr val="000000"/>
                </a:solidFill>
                <a:latin typeface="Times New Roman" panose="02020603050405020304" pitchFamily="18" charset="0"/>
                <a:ea typeface="Calibri" panose="020F0502020204030204" pitchFamily="34" charset="0"/>
              </a:rPr>
              <a:t>Gráfico de barras media ± </a:t>
            </a:r>
            <a:r>
              <a:rPr lang="es-EC" sz="1400" dirty="0" err="1">
                <a:solidFill>
                  <a:srgbClr val="000000"/>
                </a:solidFill>
                <a:latin typeface="Times New Roman" panose="02020603050405020304" pitchFamily="18" charset="0"/>
                <a:ea typeface="Calibri" panose="020F0502020204030204" pitchFamily="34" charset="0"/>
              </a:rPr>
              <a:t>ee</a:t>
            </a:r>
            <a:r>
              <a:rPr lang="es-EC" sz="1400" dirty="0">
                <a:solidFill>
                  <a:srgbClr val="000000"/>
                </a:solidFill>
                <a:latin typeface="Times New Roman" panose="02020603050405020304" pitchFamily="18" charset="0"/>
                <a:ea typeface="Calibri" panose="020F0502020204030204" pitchFamily="34" charset="0"/>
              </a:rPr>
              <a:t> A) % de proteínas y B) % lípidos primera fase</a:t>
            </a:r>
            <a:endParaRPr lang="es-EC" sz="1000" i="1" dirty="0">
              <a:solidFill>
                <a:srgbClr val="44546A"/>
              </a:solidFill>
              <a:effectLst/>
              <a:latin typeface="Times New Roman" panose="02020603050405020304" pitchFamily="18" charset="0"/>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495327377"/>
              </p:ext>
            </p:extLst>
          </p:nvPr>
        </p:nvGraphicFramePr>
        <p:xfrm>
          <a:off x="7032104" y="4797152"/>
          <a:ext cx="3750696" cy="724281"/>
        </p:xfrm>
        <a:graphic>
          <a:graphicData uri="http://schemas.openxmlformats.org/drawingml/2006/table">
            <a:tbl>
              <a:tblPr firstRow="1" firstCol="1" bandRow="1"/>
              <a:tblGrid>
                <a:gridCol w="1230854">
                  <a:extLst>
                    <a:ext uri="{9D8B030D-6E8A-4147-A177-3AD203B41FA5}">
                      <a16:colId xmlns:a16="http://schemas.microsoft.com/office/drawing/2014/main" val="20000"/>
                    </a:ext>
                  </a:extLst>
                </a:gridCol>
                <a:gridCol w="129570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193675">
                <a:tc>
                  <a:txBody>
                    <a:bodyPr/>
                    <a:lstStyle/>
                    <a:p>
                      <a:pPr algn="ctr">
                        <a:lnSpc>
                          <a:spcPct val="150000"/>
                        </a:lnSpc>
                        <a:spcAft>
                          <a:spcPts val="0"/>
                        </a:spcAft>
                      </a:pPr>
                      <a:endParaRPr lang="es-EC" sz="1200"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50000"/>
                        </a:lnSpc>
                        <a:spcAft>
                          <a:spcPts val="0"/>
                        </a:spcAft>
                      </a:pPr>
                      <a:r>
                        <a:rPr lang="es-EC" sz="1200" b="1" dirty="0">
                          <a:effectLst/>
                          <a:latin typeface="Times New Roman" panose="02020603050405020304" pitchFamily="18" charset="0"/>
                          <a:ea typeface="Calibri" panose="020F0502020204030204" pitchFamily="34" charset="0"/>
                        </a:rPr>
                        <a:t>Proteínas </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50000"/>
                        </a:lnSpc>
                        <a:spcAft>
                          <a:spcPts val="0"/>
                        </a:spcAft>
                      </a:pPr>
                      <a:r>
                        <a:rPr lang="es-EC" sz="1200" b="1" dirty="0">
                          <a:effectLst/>
                          <a:latin typeface="Times New Roman" panose="02020603050405020304" pitchFamily="18" charset="0"/>
                          <a:ea typeface="Calibri" panose="020F0502020204030204" pitchFamily="34" charset="0"/>
                        </a:rPr>
                        <a:t>Lípidos</a:t>
                      </a:r>
                      <a:r>
                        <a:rPr lang="es-EC" sz="1200" b="1" baseline="0" dirty="0">
                          <a:effectLst/>
                          <a:latin typeface="Times New Roman" panose="02020603050405020304" pitchFamily="18" charset="0"/>
                          <a:ea typeface="Calibri" panose="020F0502020204030204" pitchFamily="34" charset="0"/>
                        </a:rPr>
                        <a:t> </a:t>
                      </a:r>
                      <a:endParaRPr lang="es-EC" sz="1200" b="1"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193675">
                <a:tc>
                  <a:txBody>
                    <a:bodyPr/>
                    <a:lstStyle/>
                    <a:p>
                      <a:pPr algn="ctr">
                        <a:lnSpc>
                          <a:spcPct val="150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rPr>
                        <a:t>p-valor</a:t>
                      </a:r>
                      <a:endParaRPr lang="es-EC" sz="1200" b="1"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rPr>
                        <a:t>0.6221</a:t>
                      </a:r>
                      <a:endParaRPr lang="es-EC" sz="1200"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rPr>
                        <a:t>&lt;0.0001</a:t>
                      </a:r>
                      <a:endParaRPr lang="es-EC" sz="1200"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0001"/>
                  </a:ext>
                </a:extLst>
              </a:tr>
              <a:tr h="193675">
                <a:tc>
                  <a:txBody>
                    <a:bodyPr/>
                    <a:lstStyle/>
                    <a:p>
                      <a:pPr algn="ctr">
                        <a:lnSpc>
                          <a:spcPct val="150000"/>
                        </a:lnSpc>
                        <a:spcAft>
                          <a:spcPts val="1200"/>
                        </a:spcAft>
                      </a:pPr>
                      <a:r>
                        <a:rPr lang="es-EC" sz="1200" b="1" dirty="0">
                          <a:solidFill>
                            <a:srgbClr val="000000"/>
                          </a:solidFill>
                          <a:effectLst/>
                          <a:latin typeface="Times New Roman" panose="02020603050405020304" pitchFamily="18" charset="0"/>
                          <a:ea typeface="Times New Roman" panose="02020603050405020304" pitchFamily="18" charset="0"/>
                        </a:rPr>
                        <a:t>CV</a:t>
                      </a:r>
                      <a:endParaRPr lang="es-EC" sz="1200" b="1" dirty="0">
                        <a:effectLst/>
                        <a:latin typeface="Times New Roman" panose="02020603050405020304" pitchFamily="18" charset="0"/>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rPr>
                        <a:t>1.66</a:t>
                      </a:r>
                      <a:endParaRPr lang="es-EC" sz="1200" dirty="0">
                        <a:effectLst/>
                        <a:latin typeface="Times New Roman" panose="02020603050405020304" pitchFamily="18"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es-EC" sz="1200" dirty="0">
                          <a:solidFill>
                            <a:srgbClr val="000000"/>
                          </a:solidFill>
                          <a:effectLst/>
                          <a:latin typeface="Times New Roman" panose="02020603050405020304" pitchFamily="18" charset="0"/>
                          <a:ea typeface="Times New Roman" panose="02020603050405020304" pitchFamily="18" charset="0"/>
                        </a:rPr>
                        <a:t>11.19</a:t>
                      </a:r>
                      <a:endParaRPr lang="es-EC" sz="1200" dirty="0">
                        <a:effectLst/>
                        <a:latin typeface="Times New Roman" panose="02020603050405020304" pitchFamily="18"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Rectángulo 8"/>
          <p:cNvSpPr/>
          <p:nvPr/>
        </p:nvSpPr>
        <p:spPr>
          <a:xfrm>
            <a:off x="7911271" y="3237854"/>
            <a:ext cx="3240360" cy="830997"/>
          </a:xfrm>
          <a:prstGeom prst="rect">
            <a:avLst/>
          </a:prstGeom>
        </p:spPr>
        <p:txBody>
          <a:bodyPr wrap="square">
            <a:spAutoFit/>
          </a:bodyPr>
          <a:lstStyle/>
          <a:p>
            <a:pPr algn="just"/>
            <a:r>
              <a:rPr lang="es-EC"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Ozioko</a:t>
            </a: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 (2015) menciona que el uso de AIA en </a:t>
            </a:r>
            <a:r>
              <a:rPr lang="es-EC" sz="1600" i="1" dirty="0" err="1">
                <a:latin typeface="Times New Roman" panose="02020603050405020304" pitchFamily="18" charset="0"/>
                <a:cs typeface="Times New Roman" panose="02020603050405020304" pitchFamily="18" charset="0"/>
              </a:rPr>
              <a:t>Chlorella</a:t>
            </a:r>
            <a:r>
              <a:rPr lang="es-EC" sz="1600" dirty="0">
                <a:latin typeface="Times New Roman" panose="02020603050405020304" pitchFamily="18" charset="0"/>
                <a:cs typeface="Times New Roman" panose="02020603050405020304" pitchFamily="18" charset="0"/>
              </a:rPr>
              <a:t> no genera incremento en contenido proteínico.</a:t>
            </a:r>
          </a:p>
        </p:txBody>
      </p:sp>
      <p:sp>
        <p:nvSpPr>
          <p:cNvPr id="3" name="Rectángulo 2">
            <a:extLst>
              <a:ext uri="{FF2B5EF4-FFF2-40B4-BE49-F238E27FC236}">
                <a16:creationId xmlns:a16="http://schemas.microsoft.com/office/drawing/2014/main" id="{01AD9981-C663-4BA8-AD72-A118064DAEB5}"/>
              </a:ext>
            </a:extLst>
          </p:cNvPr>
          <p:cNvSpPr/>
          <p:nvPr/>
        </p:nvSpPr>
        <p:spPr>
          <a:xfrm>
            <a:off x="7961510" y="830332"/>
            <a:ext cx="3096344" cy="1323439"/>
          </a:xfrm>
          <a:prstGeom prst="rect">
            <a:avLst/>
          </a:prstGeom>
        </p:spPr>
        <p:txBody>
          <a:bodyPr wrap="square">
            <a:spAutoFit/>
          </a:bodyPr>
          <a:lstStyle/>
          <a:p>
            <a:pPr algn="just"/>
            <a:r>
              <a:rPr lang="es-EC" sz="1600" dirty="0">
                <a:latin typeface="Times New Roman" panose="02020603050405020304" pitchFamily="18" charset="0"/>
                <a:cs typeface="Times New Roman" panose="02020603050405020304" pitchFamily="18" charset="0"/>
              </a:rPr>
              <a:t>Liu, et al. (2016) menciona que la aplicación de AIA en </a:t>
            </a:r>
            <a:r>
              <a:rPr lang="es-EC" sz="1600" i="1" dirty="0" err="1">
                <a:latin typeface="Times New Roman" panose="02020603050405020304" pitchFamily="18" charset="0"/>
                <a:cs typeface="Times New Roman" panose="02020603050405020304" pitchFamily="18" charset="0"/>
              </a:rPr>
              <a:t>Chlorella</a:t>
            </a:r>
            <a:r>
              <a:rPr lang="es-EC" sz="1600" i="1" dirty="0">
                <a:latin typeface="Times New Roman" panose="02020603050405020304" pitchFamily="18" charset="0"/>
                <a:cs typeface="Times New Roman" panose="02020603050405020304" pitchFamily="18" charset="0"/>
              </a:rPr>
              <a:t> </a:t>
            </a:r>
            <a:r>
              <a:rPr lang="es-EC" sz="1600" i="1" dirty="0" err="1">
                <a:latin typeface="Times New Roman" panose="02020603050405020304" pitchFamily="18" charset="0"/>
                <a:cs typeface="Times New Roman" panose="02020603050405020304" pitchFamily="18" charset="0"/>
              </a:rPr>
              <a:t>pyrenoidosa</a:t>
            </a:r>
            <a:r>
              <a:rPr lang="es-EC" sz="1600" i="1" dirty="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en la etapa de adaptación generó un incremento en el componente lipídico </a:t>
            </a:r>
          </a:p>
        </p:txBody>
      </p:sp>
      <p:sp>
        <p:nvSpPr>
          <p:cNvPr id="20" name="CuadroTexto 19">
            <a:extLst>
              <a:ext uri="{FF2B5EF4-FFF2-40B4-BE49-F238E27FC236}">
                <a16:creationId xmlns:a16="http://schemas.microsoft.com/office/drawing/2014/main" id="{A5F6632C-409C-4B7A-AD7D-A51D1FE39836}"/>
              </a:ext>
            </a:extLst>
          </p:cNvPr>
          <p:cNvSpPr txBox="1"/>
          <p:nvPr/>
        </p:nvSpPr>
        <p:spPr>
          <a:xfrm>
            <a:off x="1523166" y="3195782"/>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B1</a:t>
            </a:r>
          </a:p>
        </p:txBody>
      </p:sp>
      <p:sp>
        <p:nvSpPr>
          <p:cNvPr id="21" name="CuadroTexto 20">
            <a:extLst>
              <a:ext uri="{FF2B5EF4-FFF2-40B4-BE49-F238E27FC236}">
                <a16:creationId xmlns:a16="http://schemas.microsoft.com/office/drawing/2014/main" id="{F08B7DB6-CBEE-4BE8-9BEE-0E1BACD937DA}"/>
              </a:ext>
            </a:extLst>
          </p:cNvPr>
          <p:cNvSpPr txBox="1"/>
          <p:nvPr/>
        </p:nvSpPr>
        <p:spPr>
          <a:xfrm>
            <a:off x="3064840" y="3195782"/>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B2</a:t>
            </a:r>
          </a:p>
        </p:txBody>
      </p:sp>
      <p:sp>
        <p:nvSpPr>
          <p:cNvPr id="22" name="CuadroTexto 21">
            <a:extLst>
              <a:ext uri="{FF2B5EF4-FFF2-40B4-BE49-F238E27FC236}">
                <a16:creationId xmlns:a16="http://schemas.microsoft.com/office/drawing/2014/main" id="{6B943A29-60E7-49F8-AB50-3A87A892E537}"/>
              </a:ext>
            </a:extLst>
          </p:cNvPr>
          <p:cNvSpPr txBox="1"/>
          <p:nvPr/>
        </p:nvSpPr>
        <p:spPr>
          <a:xfrm>
            <a:off x="4438048" y="3206471"/>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B3</a:t>
            </a:r>
          </a:p>
        </p:txBody>
      </p:sp>
      <p:sp>
        <p:nvSpPr>
          <p:cNvPr id="23" name="CuadroTexto 22">
            <a:extLst>
              <a:ext uri="{FF2B5EF4-FFF2-40B4-BE49-F238E27FC236}">
                <a16:creationId xmlns:a16="http://schemas.microsoft.com/office/drawing/2014/main" id="{CEAE4309-5B46-4781-BEE7-8531FE1D55EE}"/>
              </a:ext>
            </a:extLst>
          </p:cNvPr>
          <p:cNvSpPr txBox="1"/>
          <p:nvPr/>
        </p:nvSpPr>
        <p:spPr>
          <a:xfrm>
            <a:off x="111050" y="2924878"/>
            <a:ext cx="1024695"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AIA mg L</a:t>
            </a:r>
            <a:r>
              <a:rPr lang="es-EC" sz="1400" baseline="30000" dirty="0">
                <a:latin typeface="Times New Roman" panose="02020603050405020304" pitchFamily="18" charset="0"/>
                <a:cs typeface="Times New Roman" panose="02020603050405020304" pitchFamily="18" charset="0"/>
              </a:rPr>
              <a:t>-1           </a:t>
            </a:r>
            <a:endParaRPr lang="es-EC" sz="1400" dirty="0"/>
          </a:p>
        </p:txBody>
      </p:sp>
      <p:sp>
        <p:nvSpPr>
          <p:cNvPr id="24" name="CuadroTexto 23">
            <a:extLst>
              <a:ext uri="{FF2B5EF4-FFF2-40B4-BE49-F238E27FC236}">
                <a16:creationId xmlns:a16="http://schemas.microsoft.com/office/drawing/2014/main" id="{54F7B9BE-FFED-4E6A-B51A-615BBD70CFC1}"/>
              </a:ext>
            </a:extLst>
          </p:cNvPr>
          <p:cNvSpPr txBox="1"/>
          <p:nvPr/>
        </p:nvSpPr>
        <p:spPr>
          <a:xfrm>
            <a:off x="1160090" y="2910270"/>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25" name="CuadroTexto 24">
            <a:extLst>
              <a:ext uri="{FF2B5EF4-FFF2-40B4-BE49-F238E27FC236}">
                <a16:creationId xmlns:a16="http://schemas.microsoft.com/office/drawing/2014/main" id="{049FFF2F-54E8-4541-BA1A-7A9436F56AC4}"/>
              </a:ext>
            </a:extLst>
          </p:cNvPr>
          <p:cNvSpPr txBox="1"/>
          <p:nvPr/>
        </p:nvSpPr>
        <p:spPr>
          <a:xfrm>
            <a:off x="2797486" y="2910620"/>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26" name="CuadroTexto 25">
            <a:extLst>
              <a:ext uri="{FF2B5EF4-FFF2-40B4-BE49-F238E27FC236}">
                <a16:creationId xmlns:a16="http://schemas.microsoft.com/office/drawing/2014/main" id="{5544D8C4-8E0D-4CD4-AE61-A8C038D7C284}"/>
              </a:ext>
            </a:extLst>
          </p:cNvPr>
          <p:cNvSpPr txBox="1"/>
          <p:nvPr/>
        </p:nvSpPr>
        <p:spPr>
          <a:xfrm>
            <a:off x="4337187" y="2910270"/>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pic>
        <p:nvPicPr>
          <p:cNvPr id="11" name="Imagen 10">
            <a:extLst>
              <a:ext uri="{FF2B5EF4-FFF2-40B4-BE49-F238E27FC236}">
                <a16:creationId xmlns:a16="http://schemas.microsoft.com/office/drawing/2014/main" id="{C22455CA-87A1-4AB5-B1B5-562E5B8DE3B5}"/>
              </a:ext>
            </a:extLst>
          </p:cNvPr>
          <p:cNvPicPr>
            <a:picLocks noChangeAspect="1"/>
          </p:cNvPicPr>
          <p:nvPr/>
        </p:nvPicPr>
        <p:blipFill rotWithShape="1">
          <a:blip r:embed="rId3"/>
          <a:srcRect r="8024" b="7676"/>
          <a:stretch/>
        </p:blipFill>
        <p:spPr>
          <a:xfrm>
            <a:off x="332845" y="609471"/>
            <a:ext cx="5479631" cy="2371617"/>
          </a:xfrm>
          <a:prstGeom prst="rect">
            <a:avLst/>
          </a:prstGeom>
        </p:spPr>
      </p:pic>
      <p:pic>
        <p:nvPicPr>
          <p:cNvPr id="12" name="Imagen 11">
            <a:extLst>
              <a:ext uri="{FF2B5EF4-FFF2-40B4-BE49-F238E27FC236}">
                <a16:creationId xmlns:a16="http://schemas.microsoft.com/office/drawing/2014/main" id="{B2CE51EF-A8D1-4710-97F3-72DE8E621D6B}"/>
              </a:ext>
            </a:extLst>
          </p:cNvPr>
          <p:cNvPicPr>
            <a:picLocks noChangeAspect="1"/>
          </p:cNvPicPr>
          <p:nvPr/>
        </p:nvPicPr>
        <p:blipFill rotWithShape="1">
          <a:blip r:embed="rId4"/>
          <a:srcRect r="7514" b="9156"/>
          <a:stretch/>
        </p:blipFill>
        <p:spPr>
          <a:xfrm>
            <a:off x="332845" y="3434362"/>
            <a:ext cx="5625599" cy="2229371"/>
          </a:xfrm>
          <a:prstGeom prst="rect">
            <a:avLst/>
          </a:prstGeom>
        </p:spPr>
      </p:pic>
      <p:sp>
        <p:nvSpPr>
          <p:cNvPr id="30" name="CuadroTexto 29">
            <a:extLst>
              <a:ext uri="{FF2B5EF4-FFF2-40B4-BE49-F238E27FC236}">
                <a16:creationId xmlns:a16="http://schemas.microsoft.com/office/drawing/2014/main" id="{68354E12-F2E2-4DC9-883B-7019805D1BFA}"/>
              </a:ext>
            </a:extLst>
          </p:cNvPr>
          <p:cNvSpPr txBox="1"/>
          <p:nvPr/>
        </p:nvSpPr>
        <p:spPr>
          <a:xfrm>
            <a:off x="137401" y="5598577"/>
            <a:ext cx="1024695"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AIA mg L</a:t>
            </a:r>
            <a:r>
              <a:rPr lang="es-EC" sz="1400" baseline="30000" dirty="0">
                <a:latin typeface="Times New Roman" panose="02020603050405020304" pitchFamily="18" charset="0"/>
                <a:cs typeface="Times New Roman" panose="02020603050405020304" pitchFamily="18" charset="0"/>
              </a:rPr>
              <a:t>-1           </a:t>
            </a:r>
            <a:endParaRPr lang="es-EC" sz="1400" dirty="0"/>
          </a:p>
        </p:txBody>
      </p:sp>
      <p:sp>
        <p:nvSpPr>
          <p:cNvPr id="34" name="CuadroTexto 33">
            <a:extLst>
              <a:ext uri="{FF2B5EF4-FFF2-40B4-BE49-F238E27FC236}">
                <a16:creationId xmlns:a16="http://schemas.microsoft.com/office/drawing/2014/main" id="{EA381E00-E08A-44B9-8459-1ADB2BBF5A29}"/>
              </a:ext>
            </a:extLst>
          </p:cNvPr>
          <p:cNvSpPr txBox="1"/>
          <p:nvPr/>
        </p:nvSpPr>
        <p:spPr>
          <a:xfrm>
            <a:off x="1516338" y="5920740"/>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B1</a:t>
            </a:r>
          </a:p>
        </p:txBody>
      </p:sp>
      <p:sp>
        <p:nvSpPr>
          <p:cNvPr id="35" name="CuadroTexto 34">
            <a:extLst>
              <a:ext uri="{FF2B5EF4-FFF2-40B4-BE49-F238E27FC236}">
                <a16:creationId xmlns:a16="http://schemas.microsoft.com/office/drawing/2014/main" id="{F081CACD-37F8-48FD-8E9E-44A6EEBD53AC}"/>
              </a:ext>
            </a:extLst>
          </p:cNvPr>
          <p:cNvSpPr txBox="1"/>
          <p:nvPr/>
        </p:nvSpPr>
        <p:spPr>
          <a:xfrm>
            <a:off x="3033768" y="5920740"/>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B2</a:t>
            </a:r>
          </a:p>
        </p:txBody>
      </p:sp>
      <p:sp>
        <p:nvSpPr>
          <p:cNvPr id="36" name="CuadroTexto 35">
            <a:extLst>
              <a:ext uri="{FF2B5EF4-FFF2-40B4-BE49-F238E27FC236}">
                <a16:creationId xmlns:a16="http://schemas.microsoft.com/office/drawing/2014/main" id="{EC3F6ED7-A45A-46AC-B5B2-9AD8E05CFD46}"/>
              </a:ext>
            </a:extLst>
          </p:cNvPr>
          <p:cNvSpPr txBox="1"/>
          <p:nvPr/>
        </p:nvSpPr>
        <p:spPr>
          <a:xfrm>
            <a:off x="4526783" y="5920740"/>
            <a:ext cx="1224136" cy="307777"/>
          </a:xfrm>
          <a:prstGeom prst="rect">
            <a:avLst/>
          </a:prstGeom>
          <a:noFill/>
        </p:spPr>
        <p:txBody>
          <a:bodyPr wrap="square" rtlCol="0">
            <a:spAutoFit/>
          </a:bodyPr>
          <a:lstStyle/>
          <a:p>
            <a:pPr algn="ct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B3</a:t>
            </a:r>
          </a:p>
        </p:txBody>
      </p:sp>
      <p:sp>
        <p:nvSpPr>
          <p:cNvPr id="37" name="CuadroTexto 36">
            <a:extLst>
              <a:ext uri="{FF2B5EF4-FFF2-40B4-BE49-F238E27FC236}">
                <a16:creationId xmlns:a16="http://schemas.microsoft.com/office/drawing/2014/main" id="{D67256E1-3C35-40F4-8056-562AFDC11FCE}"/>
              </a:ext>
            </a:extLst>
          </p:cNvPr>
          <p:cNvSpPr txBox="1"/>
          <p:nvPr/>
        </p:nvSpPr>
        <p:spPr>
          <a:xfrm>
            <a:off x="1204226" y="5590269"/>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38" name="CuadroTexto 37">
            <a:extLst>
              <a:ext uri="{FF2B5EF4-FFF2-40B4-BE49-F238E27FC236}">
                <a16:creationId xmlns:a16="http://schemas.microsoft.com/office/drawing/2014/main" id="{618A614E-DF5A-4FEB-8832-E2C44E6AA5B9}"/>
              </a:ext>
            </a:extLst>
          </p:cNvPr>
          <p:cNvSpPr txBox="1"/>
          <p:nvPr/>
        </p:nvSpPr>
        <p:spPr>
          <a:xfrm>
            <a:off x="2841622" y="5590619"/>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39" name="CuadroTexto 38">
            <a:extLst>
              <a:ext uri="{FF2B5EF4-FFF2-40B4-BE49-F238E27FC236}">
                <a16:creationId xmlns:a16="http://schemas.microsoft.com/office/drawing/2014/main" id="{2BD0D91D-818B-44DF-A16B-ABAD11AA13FC}"/>
              </a:ext>
            </a:extLst>
          </p:cNvPr>
          <p:cNvSpPr txBox="1"/>
          <p:nvPr/>
        </p:nvSpPr>
        <p:spPr>
          <a:xfrm>
            <a:off x="4381323" y="5590269"/>
            <a:ext cx="1621154" cy="307777"/>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0      10      30     50</a:t>
            </a:r>
            <a:endParaRPr lang="es-EC" sz="1400" dirty="0"/>
          </a:p>
        </p:txBody>
      </p:sp>
      <p:sp>
        <p:nvSpPr>
          <p:cNvPr id="43" name="Cerrar llave 42">
            <a:extLst>
              <a:ext uri="{FF2B5EF4-FFF2-40B4-BE49-F238E27FC236}">
                <a16:creationId xmlns:a16="http://schemas.microsoft.com/office/drawing/2014/main" id="{E35C8A5D-BC88-4F6F-B53A-EEE3F19DF783}"/>
              </a:ext>
            </a:extLst>
          </p:cNvPr>
          <p:cNvSpPr/>
          <p:nvPr/>
        </p:nvSpPr>
        <p:spPr>
          <a:xfrm rot="5400000">
            <a:off x="1834107" y="2422367"/>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4" name="Cerrar llave 43">
            <a:extLst>
              <a:ext uri="{FF2B5EF4-FFF2-40B4-BE49-F238E27FC236}">
                <a16:creationId xmlns:a16="http://schemas.microsoft.com/office/drawing/2014/main" id="{177C8E0B-A210-48A7-87BB-FF7B82CCAA68}"/>
              </a:ext>
            </a:extLst>
          </p:cNvPr>
          <p:cNvSpPr/>
          <p:nvPr/>
        </p:nvSpPr>
        <p:spPr>
          <a:xfrm rot="5400000">
            <a:off x="3414916" y="2415183"/>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5" name="Cerrar llave 44">
            <a:extLst>
              <a:ext uri="{FF2B5EF4-FFF2-40B4-BE49-F238E27FC236}">
                <a16:creationId xmlns:a16="http://schemas.microsoft.com/office/drawing/2014/main" id="{3F158369-F661-41F7-B0EF-6788D60FF785}"/>
              </a:ext>
            </a:extLst>
          </p:cNvPr>
          <p:cNvSpPr/>
          <p:nvPr/>
        </p:nvSpPr>
        <p:spPr>
          <a:xfrm rot="5400000">
            <a:off x="4941229" y="2422017"/>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6" name="Cerrar llave 45">
            <a:extLst>
              <a:ext uri="{FF2B5EF4-FFF2-40B4-BE49-F238E27FC236}">
                <a16:creationId xmlns:a16="http://schemas.microsoft.com/office/drawing/2014/main" id="{C4DDD4C6-E9B4-455E-9097-2F2E4864AE61}"/>
              </a:ext>
            </a:extLst>
          </p:cNvPr>
          <p:cNvSpPr/>
          <p:nvPr/>
        </p:nvSpPr>
        <p:spPr>
          <a:xfrm rot="5400000">
            <a:off x="1862382" y="5099680"/>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7" name="Cerrar llave 46">
            <a:extLst>
              <a:ext uri="{FF2B5EF4-FFF2-40B4-BE49-F238E27FC236}">
                <a16:creationId xmlns:a16="http://schemas.microsoft.com/office/drawing/2014/main" id="{C9389D98-5B85-4757-9FA3-EE4988564BD6}"/>
              </a:ext>
            </a:extLst>
          </p:cNvPr>
          <p:cNvSpPr/>
          <p:nvPr/>
        </p:nvSpPr>
        <p:spPr>
          <a:xfrm rot="5400000">
            <a:off x="3497683" y="5099680"/>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8" name="Cerrar llave 47">
            <a:extLst>
              <a:ext uri="{FF2B5EF4-FFF2-40B4-BE49-F238E27FC236}">
                <a16:creationId xmlns:a16="http://schemas.microsoft.com/office/drawing/2014/main" id="{F669345B-9D37-4672-9362-473B1945964C}"/>
              </a:ext>
            </a:extLst>
          </p:cNvPr>
          <p:cNvSpPr/>
          <p:nvPr/>
        </p:nvSpPr>
        <p:spPr>
          <a:xfrm rot="5400000">
            <a:off x="5026003" y="5099680"/>
            <a:ext cx="304841" cy="14804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9" name="CuadroTexto 48">
            <a:extLst>
              <a:ext uri="{FF2B5EF4-FFF2-40B4-BE49-F238E27FC236}">
                <a16:creationId xmlns:a16="http://schemas.microsoft.com/office/drawing/2014/main" id="{EC9364A9-F93B-464E-8167-52CDDC803B76}"/>
              </a:ext>
            </a:extLst>
          </p:cNvPr>
          <p:cNvSpPr txBox="1"/>
          <p:nvPr/>
        </p:nvSpPr>
        <p:spPr>
          <a:xfrm>
            <a:off x="311697" y="617576"/>
            <a:ext cx="504056" cy="369332"/>
          </a:xfrm>
          <a:prstGeom prst="rect">
            <a:avLst/>
          </a:prstGeom>
          <a:noFill/>
        </p:spPr>
        <p:txBody>
          <a:bodyPr wrap="square" rtlCol="0">
            <a:spAutoFit/>
          </a:bodyPr>
          <a:lstStyle/>
          <a:p>
            <a:r>
              <a:rPr lang="es-EC" dirty="0">
                <a:solidFill>
                  <a:srgbClr val="FF0000"/>
                </a:solidFill>
                <a:latin typeface="Times New Roman" panose="02020603050405020304" pitchFamily="18" charset="0"/>
                <a:cs typeface="Times New Roman" panose="02020603050405020304" pitchFamily="18" charset="0"/>
              </a:rPr>
              <a:t>A)</a:t>
            </a:r>
          </a:p>
        </p:txBody>
      </p:sp>
      <p:sp>
        <p:nvSpPr>
          <p:cNvPr id="50" name="CuadroTexto 49">
            <a:extLst>
              <a:ext uri="{FF2B5EF4-FFF2-40B4-BE49-F238E27FC236}">
                <a16:creationId xmlns:a16="http://schemas.microsoft.com/office/drawing/2014/main" id="{BFBE8187-B389-472E-B5B0-48E052DCC9C7}"/>
              </a:ext>
            </a:extLst>
          </p:cNvPr>
          <p:cNvSpPr txBox="1"/>
          <p:nvPr/>
        </p:nvSpPr>
        <p:spPr>
          <a:xfrm>
            <a:off x="311697" y="3429000"/>
            <a:ext cx="504056" cy="369332"/>
          </a:xfrm>
          <a:prstGeom prst="rect">
            <a:avLst/>
          </a:prstGeom>
          <a:noFill/>
        </p:spPr>
        <p:txBody>
          <a:bodyPr wrap="square" rtlCol="0">
            <a:spAutoFit/>
          </a:bodyPr>
          <a:lstStyle/>
          <a:p>
            <a:r>
              <a:rPr lang="es-EC" dirty="0">
                <a:solidFill>
                  <a:srgbClr val="FF0000"/>
                </a:solidFill>
                <a:latin typeface="Times New Roman" panose="02020603050405020304" pitchFamily="18" charset="0"/>
                <a:cs typeface="Times New Roman" panose="02020603050405020304" pitchFamily="18" charset="0"/>
              </a:rPr>
              <a:t>B)</a:t>
            </a:r>
          </a:p>
        </p:txBody>
      </p:sp>
      <p:sp>
        <p:nvSpPr>
          <p:cNvPr id="13" name="Elipse 12">
            <a:extLst>
              <a:ext uri="{FF2B5EF4-FFF2-40B4-BE49-F238E27FC236}">
                <a16:creationId xmlns:a16="http://schemas.microsoft.com/office/drawing/2014/main" id="{093E9273-FD69-4444-A907-46E5A89F4285}"/>
              </a:ext>
            </a:extLst>
          </p:cNvPr>
          <p:cNvSpPr/>
          <p:nvPr/>
        </p:nvSpPr>
        <p:spPr>
          <a:xfrm>
            <a:off x="1980246" y="2935438"/>
            <a:ext cx="314167" cy="220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Elipse 50">
            <a:extLst>
              <a:ext uri="{FF2B5EF4-FFF2-40B4-BE49-F238E27FC236}">
                <a16:creationId xmlns:a16="http://schemas.microsoft.com/office/drawing/2014/main" id="{F33E161F-C385-4A36-B2C3-7D882F24C403}"/>
              </a:ext>
            </a:extLst>
          </p:cNvPr>
          <p:cNvSpPr/>
          <p:nvPr/>
        </p:nvSpPr>
        <p:spPr>
          <a:xfrm>
            <a:off x="3950866" y="2930980"/>
            <a:ext cx="314167" cy="220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Elipse 51">
            <a:extLst>
              <a:ext uri="{FF2B5EF4-FFF2-40B4-BE49-F238E27FC236}">
                <a16:creationId xmlns:a16="http://schemas.microsoft.com/office/drawing/2014/main" id="{C3F9019C-C6D8-435C-A76B-2E88CDCB3320}"/>
              </a:ext>
            </a:extLst>
          </p:cNvPr>
          <p:cNvSpPr/>
          <p:nvPr/>
        </p:nvSpPr>
        <p:spPr>
          <a:xfrm>
            <a:off x="5157770" y="2942180"/>
            <a:ext cx="314167" cy="220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1 Título">
            <a:extLst>
              <a:ext uri="{FF2B5EF4-FFF2-40B4-BE49-F238E27FC236}">
                <a16:creationId xmlns:a16="http://schemas.microsoft.com/office/drawing/2014/main" id="{F8D24AF0-91C8-4854-BE5B-2EC14EAF1D55}"/>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97239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Primera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Tabla 10">
            <a:extLst>
              <a:ext uri="{FF2B5EF4-FFF2-40B4-BE49-F238E27FC236}">
                <a16:creationId xmlns:a16="http://schemas.microsoft.com/office/drawing/2014/main" id="{2A6DAC22-7D43-4B13-83A3-2BF60283E6FB}"/>
              </a:ext>
            </a:extLst>
          </p:cNvPr>
          <p:cNvGraphicFramePr>
            <a:graphicFrameLocks noGrp="1"/>
          </p:cNvGraphicFramePr>
          <p:nvPr>
            <p:extLst>
              <p:ext uri="{D42A27DB-BD31-4B8C-83A1-F6EECF244321}">
                <p14:modId xmlns:p14="http://schemas.microsoft.com/office/powerpoint/2010/main" val="2089366658"/>
              </p:ext>
            </p:extLst>
          </p:nvPr>
        </p:nvGraphicFramePr>
        <p:xfrm>
          <a:off x="263353" y="1399441"/>
          <a:ext cx="6408715" cy="843816"/>
        </p:xfrm>
        <a:graphic>
          <a:graphicData uri="http://schemas.openxmlformats.org/drawingml/2006/table">
            <a:tbl>
              <a:tblPr firstRow="1" firstCol="1" bandRow="1"/>
              <a:tblGrid>
                <a:gridCol w="648172">
                  <a:extLst>
                    <a:ext uri="{9D8B030D-6E8A-4147-A177-3AD203B41FA5}">
                      <a16:colId xmlns:a16="http://schemas.microsoft.com/office/drawing/2014/main" val="984215029"/>
                    </a:ext>
                  </a:extLst>
                </a:gridCol>
                <a:gridCol w="275521">
                  <a:extLst>
                    <a:ext uri="{9D8B030D-6E8A-4147-A177-3AD203B41FA5}">
                      <a16:colId xmlns:a16="http://schemas.microsoft.com/office/drawing/2014/main" val="3055538776"/>
                    </a:ext>
                  </a:extLst>
                </a:gridCol>
                <a:gridCol w="514221">
                  <a:extLst>
                    <a:ext uri="{9D8B030D-6E8A-4147-A177-3AD203B41FA5}">
                      <a16:colId xmlns:a16="http://schemas.microsoft.com/office/drawing/2014/main" val="1632479324"/>
                    </a:ext>
                  </a:extLst>
                </a:gridCol>
                <a:gridCol w="628492">
                  <a:extLst>
                    <a:ext uri="{9D8B030D-6E8A-4147-A177-3AD203B41FA5}">
                      <a16:colId xmlns:a16="http://schemas.microsoft.com/office/drawing/2014/main" val="519323585"/>
                    </a:ext>
                  </a:extLst>
                </a:gridCol>
                <a:gridCol w="571356">
                  <a:extLst>
                    <a:ext uri="{9D8B030D-6E8A-4147-A177-3AD203B41FA5}">
                      <a16:colId xmlns:a16="http://schemas.microsoft.com/office/drawing/2014/main" val="344576392"/>
                    </a:ext>
                  </a:extLst>
                </a:gridCol>
                <a:gridCol w="571356">
                  <a:extLst>
                    <a:ext uri="{9D8B030D-6E8A-4147-A177-3AD203B41FA5}">
                      <a16:colId xmlns:a16="http://schemas.microsoft.com/office/drawing/2014/main" val="1845940274"/>
                    </a:ext>
                  </a:extLst>
                </a:gridCol>
                <a:gridCol w="514221">
                  <a:extLst>
                    <a:ext uri="{9D8B030D-6E8A-4147-A177-3AD203B41FA5}">
                      <a16:colId xmlns:a16="http://schemas.microsoft.com/office/drawing/2014/main" val="3140411617"/>
                    </a:ext>
                  </a:extLst>
                </a:gridCol>
                <a:gridCol w="514221">
                  <a:extLst>
                    <a:ext uri="{9D8B030D-6E8A-4147-A177-3AD203B41FA5}">
                      <a16:colId xmlns:a16="http://schemas.microsoft.com/office/drawing/2014/main" val="1122625674"/>
                    </a:ext>
                  </a:extLst>
                </a:gridCol>
                <a:gridCol w="514221">
                  <a:extLst>
                    <a:ext uri="{9D8B030D-6E8A-4147-A177-3AD203B41FA5}">
                      <a16:colId xmlns:a16="http://schemas.microsoft.com/office/drawing/2014/main" val="2250858332"/>
                    </a:ext>
                  </a:extLst>
                </a:gridCol>
                <a:gridCol w="514221">
                  <a:extLst>
                    <a:ext uri="{9D8B030D-6E8A-4147-A177-3AD203B41FA5}">
                      <a16:colId xmlns:a16="http://schemas.microsoft.com/office/drawing/2014/main" val="769038158"/>
                    </a:ext>
                  </a:extLst>
                </a:gridCol>
                <a:gridCol w="514221">
                  <a:extLst>
                    <a:ext uri="{9D8B030D-6E8A-4147-A177-3AD203B41FA5}">
                      <a16:colId xmlns:a16="http://schemas.microsoft.com/office/drawing/2014/main" val="1777413337"/>
                    </a:ext>
                  </a:extLst>
                </a:gridCol>
                <a:gridCol w="628492">
                  <a:extLst>
                    <a:ext uri="{9D8B030D-6E8A-4147-A177-3AD203B41FA5}">
                      <a16:colId xmlns:a16="http://schemas.microsoft.com/office/drawing/2014/main" val="435471390"/>
                    </a:ext>
                  </a:extLst>
                </a:gridCol>
              </a:tblGrid>
              <a:tr h="301322">
                <a:tc>
                  <a:txBody>
                    <a:bodyPr/>
                    <a:lstStyle/>
                    <a:p>
                      <a:pPr marL="0" marR="0" algn="l">
                        <a:lnSpc>
                          <a:spcPct val="150000"/>
                        </a:lnSpc>
                        <a:spcBef>
                          <a:spcPts val="0"/>
                        </a:spcBef>
                        <a:spcAft>
                          <a:spcPts val="0"/>
                        </a:spcAft>
                      </a:pPr>
                      <a:r>
                        <a:rPr lang="es-EC" sz="1100">
                          <a:solidFill>
                            <a:srgbClr val="000000"/>
                          </a:solidFill>
                          <a:effectLst/>
                          <a:latin typeface="Calibri" panose="020F0502020204030204" pitchFamily="34" charset="0"/>
                          <a:ea typeface="Calibri" panose="020F0502020204030204" pitchFamily="34" charset="0"/>
                        </a:rPr>
                        <a:t>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dirty="0">
                          <a:solidFill>
                            <a:srgbClr val="000000"/>
                          </a:solidFill>
                          <a:effectLst/>
                          <a:latin typeface="Times New Roman" panose="02020603050405020304" pitchFamily="18" charset="0"/>
                          <a:ea typeface="Calibri" panose="020F0502020204030204" pitchFamily="34" charset="0"/>
                        </a:rPr>
                        <a:t>PS</a:t>
                      </a:r>
                      <a:endParaRPr lang="es-EC" sz="1200" dirty="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DC</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VCE</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dirty="0">
                          <a:solidFill>
                            <a:srgbClr val="000000"/>
                          </a:solidFill>
                          <a:effectLst/>
                          <a:latin typeface="Times New Roman" panose="02020603050405020304" pitchFamily="18" charset="0"/>
                          <a:ea typeface="Calibri" panose="020F0502020204030204" pitchFamily="34" charset="0"/>
                        </a:rPr>
                        <a:t>TD</a:t>
                      </a:r>
                      <a:endParaRPr lang="es-EC" sz="1200" dirty="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Pr</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Lip</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Cla</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Clb</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Clt</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Car</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Calibri" panose="020F0502020204030204" pitchFamily="34" charset="0"/>
                        </a:rPr>
                        <a:t>pH</a:t>
                      </a:r>
                      <a:endParaRPr lang="es-EC" sz="1200">
                        <a:effectLst/>
                        <a:latin typeface="Times New Roman" panose="02020603050405020304" pitchFamily="18" charset="0"/>
                        <a:ea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170742"/>
                  </a:ext>
                </a:extLst>
              </a:tr>
              <a:tr h="271247">
                <a:tc>
                  <a:txBody>
                    <a:bodyPr/>
                    <a:lstStyle/>
                    <a:p>
                      <a:pPr marL="0" marR="0" algn="ctr">
                        <a:lnSpc>
                          <a:spcPct val="150000"/>
                        </a:lnSpc>
                        <a:spcBef>
                          <a:spcPts val="0"/>
                        </a:spcBef>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rPr>
                        <a:t>PS</a:t>
                      </a:r>
                      <a:endParaRPr lang="es-EC" sz="1200" dirty="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0.96**</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0.7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-0.65</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0.74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9461184"/>
                  </a:ext>
                </a:extLst>
              </a:tr>
              <a:tr h="271247">
                <a:tc>
                  <a:txBody>
                    <a:bodyPr/>
                    <a:lstStyle/>
                    <a:p>
                      <a:pPr marL="0" marR="0" algn="ctr">
                        <a:lnSpc>
                          <a:spcPct val="150000"/>
                        </a:lnSpc>
                        <a:spcBef>
                          <a:spcPts val="0"/>
                        </a:spcBef>
                        <a:spcAft>
                          <a:spcPts val="0"/>
                        </a:spcAft>
                      </a:pPr>
                      <a:r>
                        <a:rPr lang="es-EC" sz="1000" b="1">
                          <a:solidFill>
                            <a:srgbClr val="000000"/>
                          </a:solidFill>
                          <a:effectLst/>
                          <a:latin typeface="Times New Roman" panose="02020603050405020304" pitchFamily="18" charset="0"/>
                          <a:ea typeface="Times New Roman" panose="02020603050405020304" pitchFamily="18" charset="0"/>
                        </a:rPr>
                        <a:t>DC</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 1</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0.7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-0.66</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0.74 ** </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a:solidFill>
                            <a:srgbClr val="000000"/>
                          </a:solidFill>
                          <a:effectLst/>
                          <a:latin typeface="Times New Roman" panose="02020603050405020304" pitchFamily="18" charset="0"/>
                          <a:ea typeface="Times New Roman" panose="02020603050405020304" pitchFamily="18" charset="0"/>
                        </a:rPr>
                        <a:t>ns</a:t>
                      </a:r>
                      <a:endParaRPr lang="es-EC" sz="1200">
                        <a:effectLst/>
                        <a:latin typeface="Times New Roman" panose="02020603050405020304" pitchFamily="18" charset="0"/>
                        <a:ea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rPr>
                        <a:t>ns</a:t>
                      </a:r>
                      <a:endParaRPr lang="es-EC" sz="12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955987"/>
                  </a:ext>
                </a:extLst>
              </a:tr>
            </a:tbl>
          </a:graphicData>
        </a:graphic>
      </p:graphicFrame>
      <p:sp>
        <p:nvSpPr>
          <p:cNvPr id="12" name="Rectangle 2">
            <a:extLst>
              <a:ext uri="{FF2B5EF4-FFF2-40B4-BE49-F238E27FC236}">
                <a16:creationId xmlns:a16="http://schemas.microsoft.com/office/drawing/2014/main" id="{6DADCD48-624A-4220-893E-9E4B08061F49}"/>
              </a:ext>
            </a:extLst>
          </p:cNvPr>
          <p:cNvSpPr>
            <a:spLocks noChangeArrowheads="1"/>
          </p:cNvSpPr>
          <p:nvPr/>
        </p:nvSpPr>
        <p:spPr bwMode="auto">
          <a:xfrm>
            <a:off x="335360" y="2424095"/>
            <a:ext cx="6588985" cy="103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s-EC" altLang="es-EC" sz="1100" i="1" dirty="0">
                <a:latin typeface="Times New Roman" panose="02020603050405020304" pitchFamily="18" charset="0"/>
                <a:ea typeface="Calibri" panose="020F0502020204030204" pitchFamily="34" charset="0"/>
                <a:cs typeface="Times New Roman" panose="02020603050405020304" pitchFamily="18" charset="0"/>
              </a:rPr>
              <a:t>Ps=Peso seco, DC=Densidad celular, VCE=velocidad específica de crecimiento, TD=Tiempo de duplicación Pr=Proteína, </a:t>
            </a:r>
            <a:r>
              <a:rPr lang="es-EC" altLang="es-EC" sz="1100" i="1" dirty="0" err="1">
                <a:latin typeface="Times New Roman" panose="02020603050405020304" pitchFamily="18" charset="0"/>
                <a:ea typeface="Calibri" panose="020F0502020204030204" pitchFamily="34" charset="0"/>
                <a:cs typeface="Times New Roman" panose="02020603050405020304" pitchFamily="18" charset="0"/>
              </a:rPr>
              <a:t>Lip</a:t>
            </a:r>
            <a:r>
              <a:rPr lang="es-EC" altLang="es-EC" sz="1100" i="1" dirty="0">
                <a:latin typeface="Times New Roman" panose="02020603050405020304" pitchFamily="18" charset="0"/>
                <a:ea typeface="Calibri" panose="020F0502020204030204" pitchFamily="34" charset="0"/>
                <a:cs typeface="Times New Roman" panose="02020603050405020304" pitchFamily="18" charset="0"/>
              </a:rPr>
              <a:t>=Lípidos, </a:t>
            </a:r>
            <a:r>
              <a:rPr lang="es-EC" altLang="es-EC" sz="1100" i="1" dirty="0" err="1">
                <a:latin typeface="Times New Roman" panose="02020603050405020304" pitchFamily="18" charset="0"/>
                <a:ea typeface="Calibri" panose="020F0502020204030204" pitchFamily="34" charset="0"/>
                <a:cs typeface="Times New Roman" panose="02020603050405020304" pitchFamily="18" charset="0"/>
              </a:rPr>
              <a:t>CLa</a:t>
            </a:r>
            <a:r>
              <a:rPr lang="es-EC" altLang="es-EC" sz="1100" i="1" dirty="0">
                <a:latin typeface="Times New Roman" panose="02020603050405020304" pitchFamily="18" charset="0"/>
                <a:ea typeface="Calibri" panose="020F0502020204030204" pitchFamily="34" charset="0"/>
                <a:cs typeface="Times New Roman" panose="02020603050405020304" pitchFamily="18" charset="0"/>
              </a:rPr>
              <a:t>= Clorofila </a:t>
            </a:r>
            <a:r>
              <a:rPr lang="el-GR" altLang="es-EC" sz="1100" i="1" dirty="0">
                <a:latin typeface="Times New Roman" panose="02020603050405020304" pitchFamily="18" charset="0"/>
                <a:ea typeface="Calibri" panose="020F0502020204030204" pitchFamily="34" charset="0"/>
                <a:cs typeface="Times New Roman" panose="02020603050405020304" pitchFamily="18" charset="0"/>
              </a:rPr>
              <a:t>α, </a:t>
            </a:r>
            <a:r>
              <a:rPr lang="es-EC" altLang="es-EC" sz="1100" i="1" dirty="0" err="1">
                <a:latin typeface="Times New Roman" panose="02020603050405020304" pitchFamily="18" charset="0"/>
                <a:ea typeface="Calibri" panose="020F0502020204030204" pitchFamily="34" charset="0"/>
                <a:cs typeface="Times New Roman" panose="02020603050405020304" pitchFamily="18" charset="0"/>
              </a:rPr>
              <a:t>Clb</a:t>
            </a:r>
            <a:r>
              <a:rPr lang="es-EC" altLang="es-EC" sz="1100" i="1" dirty="0">
                <a:latin typeface="Times New Roman" panose="02020603050405020304" pitchFamily="18" charset="0"/>
                <a:ea typeface="Calibri" panose="020F0502020204030204" pitchFamily="34" charset="0"/>
                <a:cs typeface="Times New Roman" panose="02020603050405020304" pitchFamily="18" charset="0"/>
              </a:rPr>
              <a:t>= Clorofila </a:t>
            </a:r>
            <a:r>
              <a:rPr lang="el-GR" altLang="es-EC" sz="1100" i="1" dirty="0">
                <a:latin typeface="Times New Roman" panose="02020603050405020304" pitchFamily="18" charset="0"/>
                <a:ea typeface="Calibri" panose="020F0502020204030204" pitchFamily="34" charset="0"/>
                <a:cs typeface="Times New Roman" panose="02020603050405020304" pitchFamily="18" charset="0"/>
              </a:rPr>
              <a:t>β, </a:t>
            </a:r>
            <a:r>
              <a:rPr lang="es-EC" altLang="es-EC" sz="1100" i="1" dirty="0" err="1">
                <a:latin typeface="Times New Roman" panose="02020603050405020304" pitchFamily="18" charset="0"/>
                <a:ea typeface="Calibri" panose="020F0502020204030204" pitchFamily="34" charset="0"/>
                <a:cs typeface="Times New Roman" panose="02020603050405020304" pitchFamily="18" charset="0"/>
              </a:rPr>
              <a:t>Clt</a:t>
            </a:r>
            <a:r>
              <a:rPr lang="es-EC" altLang="es-EC" sz="1100" i="1" dirty="0">
                <a:latin typeface="Times New Roman" panose="02020603050405020304" pitchFamily="18" charset="0"/>
                <a:ea typeface="Calibri" panose="020F0502020204030204" pitchFamily="34" charset="0"/>
                <a:cs typeface="Times New Roman" panose="02020603050405020304" pitchFamily="18" charset="0"/>
              </a:rPr>
              <a:t>= Clorofila total, Car= Carotenos</a:t>
            </a:r>
          </a:p>
          <a:p>
            <a:pPr lvl="0" eaLnBrk="0" hangingPunct="0"/>
            <a:endParaRPr lang="es-EC" altLang="es-EC" sz="1100"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3" name="Rectángulo 12">
            <a:extLst>
              <a:ext uri="{FF2B5EF4-FFF2-40B4-BE49-F238E27FC236}">
                <a16:creationId xmlns:a16="http://schemas.microsoft.com/office/drawing/2014/main" id="{77C78E05-B9BB-4E61-8316-409A78636176}"/>
              </a:ext>
            </a:extLst>
          </p:cNvPr>
          <p:cNvSpPr/>
          <p:nvPr/>
        </p:nvSpPr>
        <p:spPr>
          <a:xfrm>
            <a:off x="158511" y="848592"/>
            <a:ext cx="6096000" cy="584775"/>
          </a:xfrm>
          <a:prstGeom prst="rect">
            <a:avLst/>
          </a:prstGeom>
        </p:spPr>
        <p:txBody>
          <a:bodyPr>
            <a:spAutoFit/>
          </a:bodyPr>
          <a:lstStyle/>
          <a:p>
            <a:pPr marL="0" marR="0">
              <a:spcBef>
                <a:spcPts val="0"/>
              </a:spcBef>
              <a:spcAft>
                <a:spcPts val="0"/>
              </a:spcAft>
            </a:pPr>
            <a:r>
              <a:rPr lang="es-EC" sz="1600" b="1" dirty="0">
                <a:latin typeface="Times New Roman" panose="02020603050405020304" pitchFamily="18" charset="0"/>
                <a:ea typeface="Calibri" panose="020F0502020204030204" pitchFamily="34" charset="0"/>
              </a:rPr>
              <a:t>Tabla 3</a:t>
            </a:r>
            <a:br>
              <a:rPr lang="es-EC" sz="1600" i="1" dirty="0">
                <a:latin typeface="Times New Roman" panose="02020603050405020304" pitchFamily="18" charset="0"/>
                <a:ea typeface="Calibri" panose="020F0502020204030204" pitchFamily="34" charset="0"/>
              </a:rPr>
            </a:br>
            <a:r>
              <a:rPr lang="es-EC" sz="1600" i="1" dirty="0">
                <a:latin typeface="Times New Roman" panose="02020603050405020304" pitchFamily="18" charset="0"/>
                <a:ea typeface="Calibri" panose="020F0502020204030204" pitchFamily="34" charset="0"/>
              </a:rPr>
              <a:t>Coeficiente de correlación de Pearson para las variables productivas </a:t>
            </a:r>
            <a:endParaRPr lang="es-EC" sz="1600" i="1" dirty="0">
              <a:effectLst/>
              <a:latin typeface="Times New Roman" panose="02020603050405020304" pitchFamily="18" charset="0"/>
              <a:ea typeface="Calibri" panose="020F0502020204030204" pitchFamily="34" charset="0"/>
            </a:endParaRPr>
          </a:p>
        </p:txBody>
      </p:sp>
      <p:sp>
        <p:nvSpPr>
          <p:cNvPr id="22" name="Elipse 21">
            <a:extLst>
              <a:ext uri="{FF2B5EF4-FFF2-40B4-BE49-F238E27FC236}">
                <a16:creationId xmlns:a16="http://schemas.microsoft.com/office/drawing/2014/main" id="{03C64DA6-F411-4D7D-9540-1B37B1874E18}"/>
              </a:ext>
            </a:extLst>
          </p:cNvPr>
          <p:cNvSpPr/>
          <p:nvPr/>
        </p:nvSpPr>
        <p:spPr>
          <a:xfrm>
            <a:off x="1775520" y="1763521"/>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Elipse 22">
            <a:extLst>
              <a:ext uri="{FF2B5EF4-FFF2-40B4-BE49-F238E27FC236}">
                <a16:creationId xmlns:a16="http://schemas.microsoft.com/office/drawing/2014/main" id="{88A8D45A-5625-48AE-A893-0781B41DB633}"/>
              </a:ext>
            </a:extLst>
          </p:cNvPr>
          <p:cNvSpPr/>
          <p:nvPr/>
        </p:nvSpPr>
        <p:spPr>
          <a:xfrm>
            <a:off x="1775520" y="2013093"/>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87F733B5-C6F7-421F-BC74-EC4D4314B52F}"/>
              </a:ext>
            </a:extLst>
          </p:cNvPr>
          <p:cNvSpPr/>
          <p:nvPr/>
        </p:nvSpPr>
        <p:spPr>
          <a:xfrm>
            <a:off x="2420278" y="1806873"/>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a:extLst>
              <a:ext uri="{FF2B5EF4-FFF2-40B4-BE49-F238E27FC236}">
                <a16:creationId xmlns:a16="http://schemas.microsoft.com/office/drawing/2014/main" id="{1F075A88-249B-4A6B-A56A-59D75A392C48}"/>
              </a:ext>
            </a:extLst>
          </p:cNvPr>
          <p:cNvSpPr/>
          <p:nvPr/>
        </p:nvSpPr>
        <p:spPr>
          <a:xfrm>
            <a:off x="2423592" y="2028068"/>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a:extLst>
              <a:ext uri="{FF2B5EF4-FFF2-40B4-BE49-F238E27FC236}">
                <a16:creationId xmlns:a16="http://schemas.microsoft.com/office/drawing/2014/main" id="{19082634-7F1B-4CBC-9901-0D9C72785C6B}"/>
              </a:ext>
            </a:extLst>
          </p:cNvPr>
          <p:cNvSpPr/>
          <p:nvPr/>
        </p:nvSpPr>
        <p:spPr>
          <a:xfrm>
            <a:off x="3469367" y="1797169"/>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a:extLst>
              <a:ext uri="{FF2B5EF4-FFF2-40B4-BE49-F238E27FC236}">
                <a16:creationId xmlns:a16="http://schemas.microsoft.com/office/drawing/2014/main" id="{FC6213B5-7843-4464-B03F-DEBF8BB4BB91}"/>
              </a:ext>
            </a:extLst>
          </p:cNvPr>
          <p:cNvSpPr/>
          <p:nvPr/>
        </p:nvSpPr>
        <p:spPr>
          <a:xfrm>
            <a:off x="3503712" y="2024923"/>
            <a:ext cx="432048" cy="20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lecha: hacia abajo 3">
            <a:extLst>
              <a:ext uri="{FF2B5EF4-FFF2-40B4-BE49-F238E27FC236}">
                <a16:creationId xmlns:a16="http://schemas.microsoft.com/office/drawing/2014/main" id="{1994DE30-5878-452D-B72C-50A756B2FA94}"/>
              </a:ext>
            </a:extLst>
          </p:cNvPr>
          <p:cNvSpPr/>
          <p:nvPr/>
        </p:nvSpPr>
        <p:spPr>
          <a:xfrm>
            <a:off x="2277917" y="3135013"/>
            <a:ext cx="325695"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id="{2F820CA8-E936-467D-B220-1D774E2CDD6D}"/>
              </a:ext>
            </a:extLst>
          </p:cNvPr>
          <p:cNvSpPr/>
          <p:nvPr/>
        </p:nvSpPr>
        <p:spPr>
          <a:xfrm>
            <a:off x="551384" y="4119394"/>
            <a:ext cx="4104456" cy="646331"/>
          </a:xfrm>
          <a:prstGeom prst="rect">
            <a:avLst/>
          </a:prstGeom>
        </p:spPr>
        <p:txBody>
          <a:bodyPr wrap="square">
            <a:spAutoFit/>
          </a:bodyPr>
          <a:lstStyle/>
          <a:p>
            <a:r>
              <a:rPr lang="es-EC" altLang="es-EC" i="1" dirty="0">
                <a:latin typeface="Times New Roman" panose="02020603050405020304" pitchFamily="18" charset="0"/>
                <a:ea typeface="Calibri" panose="020F0502020204030204" pitchFamily="34" charset="0"/>
                <a:cs typeface="Times New Roman" panose="02020603050405020304" pitchFamily="18" charset="0"/>
              </a:rPr>
              <a:t>VCE=</a:t>
            </a:r>
            <a:r>
              <a:rPr lang="es-EC" altLang="es-EC" dirty="0">
                <a:latin typeface="Times New Roman" panose="02020603050405020304" pitchFamily="18" charset="0"/>
                <a:ea typeface="Calibri" panose="020F0502020204030204" pitchFamily="34" charset="0"/>
                <a:cs typeface="Times New Roman" panose="02020603050405020304" pitchFamily="18" charset="0"/>
              </a:rPr>
              <a:t>velocidad específica de crecimiento</a:t>
            </a:r>
          </a:p>
          <a:p>
            <a:r>
              <a:rPr lang="es-EC" altLang="es-EC" i="1" dirty="0" err="1">
                <a:latin typeface="Times New Roman" panose="02020603050405020304" pitchFamily="18" charset="0"/>
                <a:ea typeface="Calibri" panose="020F0502020204030204" pitchFamily="34" charset="0"/>
                <a:cs typeface="Times New Roman" panose="02020603050405020304" pitchFamily="18" charset="0"/>
              </a:rPr>
              <a:t>Lip</a:t>
            </a:r>
            <a:r>
              <a:rPr lang="es-EC" altLang="es-EC" i="1" dirty="0">
                <a:latin typeface="Times New Roman" panose="02020603050405020304" pitchFamily="18" charset="0"/>
                <a:ea typeface="Calibri" panose="020F0502020204030204" pitchFamily="34" charset="0"/>
                <a:cs typeface="Times New Roman" panose="02020603050405020304" pitchFamily="18" charset="0"/>
              </a:rPr>
              <a:t>=</a:t>
            </a:r>
            <a:r>
              <a:rPr lang="es-EC" altLang="es-EC" dirty="0">
                <a:latin typeface="Times New Roman" panose="02020603050405020304" pitchFamily="18" charset="0"/>
                <a:ea typeface="Calibri" panose="020F0502020204030204" pitchFamily="34" charset="0"/>
                <a:cs typeface="Times New Roman" panose="02020603050405020304" pitchFamily="18" charset="0"/>
              </a:rPr>
              <a:t>Lípidos</a:t>
            </a:r>
            <a:endParaRPr lang="es-EC" dirty="0"/>
          </a:p>
        </p:txBody>
      </p:sp>
      <p:sp>
        <p:nvSpPr>
          <p:cNvPr id="6" name="CuadroTexto 5">
            <a:extLst>
              <a:ext uri="{FF2B5EF4-FFF2-40B4-BE49-F238E27FC236}">
                <a16:creationId xmlns:a16="http://schemas.microsoft.com/office/drawing/2014/main" id="{20D51AE0-3E51-4E65-9C92-DB43F3112251}"/>
              </a:ext>
            </a:extLst>
          </p:cNvPr>
          <p:cNvSpPr txBox="1"/>
          <p:nvPr/>
        </p:nvSpPr>
        <p:spPr>
          <a:xfrm>
            <a:off x="577567" y="5089227"/>
            <a:ext cx="213405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Correlación positiva</a:t>
            </a:r>
          </a:p>
        </p:txBody>
      </p:sp>
      <p:sp>
        <p:nvSpPr>
          <p:cNvPr id="8" name="Signo más 7">
            <a:extLst>
              <a:ext uri="{FF2B5EF4-FFF2-40B4-BE49-F238E27FC236}">
                <a16:creationId xmlns:a16="http://schemas.microsoft.com/office/drawing/2014/main" id="{C298D50D-DA2A-491A-86A0-CF34207399DB}"/>
              </a:ext>
            </a:extLst>
          </p:cNvPr>
          <p:cNvSpPr/>
          <p:nvPr/>
        </p:nvSpPr>
        <p:spPr>
          <a:xfrm>
            <a:off x="2595780" y="5054693"/>
            <a:ext cx="521165" cy="495644"/>
          </a:xfrm>
          <a:prstGeom prst="mathPlus">
            <a:avLst/>
          </a:prstGeom>
          <a:solidFill>
            <a:srgbClr val="53AB47"/>
          </a:solidFill>
          <a:ln>
            <a:solidFill>
              <a:srgbClr val="53A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a:extLst>
              <a:ext uri="{FF2B5EF4-FFF2-40B4-BE49-F238E27FC236}">
                <a16:creationId xmlns:a16="http://schemas.microsoft.com/office/drawing/2014/main" id="{683064C6-E32B-4536-AA76-11DA52EB0B90}"/>
              </a:ext>
            </a:extLst>
          </p:cNvPr>
          <p:cNvSpPr/>
          <p:nvPr/>
        </p:nvSpPr>
        <p:spPr>
          <a:xfrm>
            <a:off x="577566" y="5089227"/>
            <a:ext cx="2006646" cy="42657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hacia abajo 27">
            <a:extLst>
              <a:ext uri="{FF2B5EF4-FFF2-40B4-BE49-F238E27FC236}">
                <a16:creationId xmlns:a16="http://schemas.microsoft.com/office/drawing/2014/main" id="{1895955B-7C83-49B2-8EC2-22E63B2211C1}"/>
              </a:ext>
            </a:extLst>
          </p:cNvPr>
          <p:cNvSpPr/>
          <p:nvPr/>
        </p:nvSpPr>
        <p:spPr>
          <a:xfrm rot="20316556">
            <a:off x="6096000" y="2960948"/>
            <a:ext cx="325695"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1786DF8F-3C87-4270-A33A-B3C8CA2AC55F}"/>
              </a:ext>
            </a:extLst>
          </p:cNvPr>
          <p:cNvSpPr/>
          <p:nvPr/>
        </p:nvSpPr>
        <p:spPr>
          <a:xfrm>
            <a:off x="5159896" y="4119394"/>
            <a:ext cx="2796022" cy="369332"/>
          </a:xfrm>
          <a:prstGeom prst="rect">
            <a:avLst/>
          </a:prstGeom>
        </p:spPr>
        <p:txBody>
          <a:bodyPr wrap="none">
            <a:spAutoFit/>
          </a:bodyPr>
          <a:lstStyle/>
          <a:p>
            <a:r>
              <a:rPr lang="es-EC" altLang="es-EC" i="1" dirty="0">
                <a:latin typeface="Times New Roman" panose="02020603050405020304" pitchFamily="18" charset="0"/>
                <a:ea typeface="Calibri" panose="020F0502020204030204" pitchFamily="34" charset="0"/>
                <a:cs typeface="Times New Roman" panose="02020603050405020304" pitchFamily="18" charset="0"/>
              </a:rPr>
              <a:t>TD=</a:t>
            </a:r>
            <a:r>
              <a:rPr lang="es-EC" altLang="es-EC" dirty="0">
                <a:latin typeface="Times New Roman" panose="02020603050405020304" pitchFamily="18" charset="0"/>
                <a:ea typeface="Calibri" panose="020F0502020204030204" pitchFamily="34" charset="0"/>
                <a:cs typeface="Times New Roman" panose="02020603050405020304" pitchFamily="18" charset="0"/>
              </a:rPr>
              <a:t>Tiempo de duplicación </a:t>
            </a:r>
            <a:endParaRPr lang="es-EC" dirty="0"/>
          </a:p>
        </p:txBody>
      </p:sp>
      <p:sp>
        <p:nvSpPr>
          <p:cNvPr id="29" name="CuadroTexto 28">
            <a:extLst>
              <a:ext uri="{FF2B5EF4-FFF2-40B4-BE49-F238E27FC236}">
                <a16:creationId xmlns:a16="http://schemas.microsoft.com/office/drawing/2014/main" id="{4B6F5E61-CEC4-4D47-946C-FE72BF1C223A}"/>
              </a:ext>
            </a:extLst>
          </p:cNvPr>
          <p:cNvSpPr txBox="1"/>
          <p:nvPr/>
        </p:nvSpPr>
        <p:spPr>
          <a:xfrm>
            <a:off x="5591945" y="5031983"/>
            <a:ext cx="213405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Correlación negativa</a:t>
            </a:r>
          </a:p>
        </p:txBody>
      </p:sp>
      <p:sp>
        <p:nvSpPr>
          <p:cNvPr id="30" name="Elipse 29">
            <a:extLst>
              <a:ext uri="{FF2B5EF4-FFF2-40B4-BE49-F238E27FC236}">
                <a16:creationId xmlns:a16="http://schemas.microsoft.com/office/drawing/2014/main" id="{40AB0DDF-5B44-4E6E-92B5-D33A561A9F33}"/>
              </a:ext>
            </a:extLst>
          </p:cNvPr>
          <p:cNvSpPr/>
          <p:nvPr/>
        </p:nvSpPr>
        <p:spPr>
          <a:xfrm>
            <a:off x="5591944" y="5031983"/>
            <a:ext cx="2006646" cy="42657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Signo menos 13">
            <a:extLst>
              <a:ext uri="{FF2B5EF4-FFF2-40B4-BE49-F238E27FC236}">
                <a16:creationId xmlns:a16="http://schemas.microsoft.com/office/drawing/2014/main" id="{991FD6CC-4E74-4A27-93A5-FD8C93878AAE}"/>
              </a:ext>
            </a:extLst>
          </p:cNvPr>
          <p:cNvSpPr/>
          <p:nvPr/>
        </p:nvSpPr>
        <p:spPr>
          <a:xfrm>
            <a:off x="7726003" y="5031983"/>
            <a:ext cx="530237" cy="369332"/>
          </a:xfrm>
          <a:prstGeom prst="mathMinus">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hacia abajo 14">
            <a:extLst>
              <a:ext uri="{FF2B5EF4-FFF2-40B4-BE49-F238E27FC236}">
                <a16:creationId xmlns:a16="http://schemas.microsoft.com/office/drawing/2014/main" id="{661DA53B-9B9B-4A38-AC2B-CB5003E747A1}"/>
              </a:ext>
            </a:extLst>
          </p:cNvPr>
          <p:cNvSpPr/>
          <p:nvPr/>
        </p:nvSpPr>
        <p:spPr>
          <a:xfrm>
            <a:off x="2312265" y="4488726"/>
            <a:ext cx="291347" cy="565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lecha: hacia abajo 30">
            <a:extLst>
              <a:ext uri="{FF2B5EF4-FFF2-40B4-BE49-F238E27FC236}">
                <a16:creationId xmlns:a16="http://schemas.microsoft.com/office/drawing/2014/main" id="{9DE184C4-DEB6-4F2B-A49E-EB714A310C46}"/>
              </a:ext>
            </a:extLst>
          </p:cNvPr>
          <p:cNvSpPr/>
          <p:nvPr/>
        </p:nvSpPr>
        <p:spPr>
          <a:xfrm>
            <a:off x="6303920" y="4433905"/>
            <a:ext cx="291347" cy="565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1 Título">
            <a:extLst>
              <a:ext uri="{FF2B5EF4-FFF2-40B4-BE49-F238E27FC236}">
                <a16:creationId xmlns:a16="http://schemas.microsoft.com/office/drawing/2014/main" id="{6BA7D5B6-EC00-4B54-A693-7B8E68200D74}"/>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374571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423592" y="4941168"/>
            <a:ext cx="6096000" cy="461665"/>
          </a:xfrm>
          <a:prstGeom prst="rect">
            <a:avLst/>
          </a:prstGeom>
        </p:spPr>
        <p:txBody>
          <a:bodyPr>
            <a:spAutoFit/>
          </a:bodyPr>
          <a:lstStyle/>
          <a:p>
            <a:pPr algn="ctr">
              <a:spcAft>
                <a:spcPts val="1000"/>
              </a:spcAft>
            </a:pPr>
            <a:r>
              <a:rPr lang="es-EC"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Figura 5. </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Promedio ± desviación estándar, del desarrollo del Peso seco (g L</a:t>
            </a:r>
            <a:r>
              <a:rPr lang="es-EC" sz="1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durante la segunda fase experimental</a:t>
            </a:r>
            <a:endParaRPr lang="es-EC"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8" name="Grupo 27"/>
          <p:cNvGrpSpPr/>
          <p:nvPr/>
        </p:nvGrpSpPr>
        <p:grpSpPr>
          <a:xfrm>
            <a:off x="8832304" y="6021288"/>
            <a:ext cx="3240360" cy="582613"/>
            <a:chOff x="8832304" y="6018112"/>
            <a:chExt cx="3240360" cy="582613"/>
          </a:xfrm>
        </p:grpSpPr>
        <p:sp>
          <p:nvSpPr>
            <p:cNvPr id="29" name="Rectángulo redondeado 2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0"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uadroTexto 13">
            <a:extLst>
              <a:ext uri="{FF2B5EF4-FFF2-40B4-BE49-F238E27FC236}">
                <a16:creationId xmlns:a16="http://schemas.microsoft.com/office/drawing/2014/main" id="{13DB9996-F884-49D3-B1CC-9DFDF8A50AF9}"/>
              </a:ext>
            </a:extLst>
          </p:cNvPr>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Segunda fase de investigación</a:t>
            </a:r>
          </a:p>
        </p:txBody>
      </p:sp>
      <p:pic>
        <p:nvPicPr>
          <p:cNvPr id="17" name="Imagen 16">
            <a:extLst>
              <a:ext uri="{FF2B5EF4-FFF2-40B4-BE49-F238E27FC236}">
                <a16:creationId xmlns:a16="http://schemas.microsoft.com/office/drawing/2014/main" id="{C89BD4B7-08B4-461C-981C-4F631DB70E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588" y="663325"/>
            <a:ext cx="5149850" cy="4116705"/>
          </a:xfrm>
          <a:prstGeom prst="rect">
            <a:avLst/>
          </a:prstGeom>
          <a:noFill/>
          <a:ln>
            <a:noFill/>
          </a:ln>
        </p:spPr>
      </p:pic>
      <p:pic>
        <p:nvPicPr>
          <p:cNvPr id="18" name="Imagen 17">
            <a:extLst>
              <a:ext uri="{FF2B5EF4-FFF2-40B4-BE49-F238E27FC236}">
                <a16:creationId xmlns:a16="http://schemas.microsoft.com/office/drawing/2014/main" id="{E15F6530-60B6-4CB8-93B6-0794911B5C6D}"/>
              </a:ext>
            </a:extLst>
          </p:cNvPr>
          <p:cNvPicPr/>
          <p:nvPr/>
        </p:nvPicPr>
        <p:blipFill rotWithShape="1">
          <a:blip r:embed="rId4">
            <a:extLst>
              <a:ext uri="{28A0092B-C50C-407E-A947-70E740481C1C}">
                <a14:useLocalDpi xmlns:a14="http://schemas.microsoft.com/office/drawing/2010/main" val="0"/>
              </a:ext>
            </a:extLst>
          </a:blip>
          <a:srcRect t="50660" b="2236"/>
          <a:stretch/>
        </p:blipFill>
        <p:spPr bwMode="auto">
          <a:xfrm>
            <a:off x="5224113" y="732027"/>
            <a:ext cx="5228371" cy="1966179"/>
          </a:xfrm>
          <a:prstGeom prst="rect">
            <a:avLst/>
          </a:prstGeom>
          <a:noFill/>
          <a:ln>
            <a:noFill/>
          </a:ln>
          <a:extLst>
            <a:ext uri="{53640926-AAD7-44D8-BBD7-CCE9431645EC}">
              <a14:shadowObscured xmlns:a14="http://schemas.microsoft.com/office/drawing/2010/main"/>
            </a:ext>
          </a:extLst>
        </p:spPr>
      </p:pic>
      <p:sp>
        <p:nvSpPr>
          <p:cNvPr id="2" name="Flecha: hacia abajo 1">
            <a:extLst>
              <a:ext uri="{FF2B5EF4-FFF2-40B4-BE49-F238E27FC236}">
                <a16:creationId xmlns:a16="http://schemas.microsoft.com/office/drawing/2014/main" id="{861BC5BB-D714-4835-959D-6FA5DE8495EF}"/>
              </a:ext>
            </a:extLst>
          </p:cNvPr>
          <p:cNvSpPr/>
          <p:nvPr/>
        </p:nvSpPr>
        <p:spPr>
          <a:xfrm flipH="1">
            <a:off x="3630619" y="1268760"/>
            <a:ext cx="45719" cy="11225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hacia abajo 10">
            <a:extLst>
              <a:ext uri="{FF2B5EF4-FFF2-40B4-BE49-F238E27FC236}">
                <a16:creationId xmlns:a16="http://schemas.microsoft.com/office/drawing/2014/main" id="{8A84EB01-58C6-479F-8841-D047AEDAAF9A}"/>
              </a:ext>
            </a:extLst>
          </p:cNvPr>
          <p:cNvSpPr/>
          <p:nvPr/>
        </p:nvSpPr>
        <p:spPr>
          <a:xfrm>
            <a:off x="2207568" y="1412776"/>
            <a:ext cx="45719" cy="978495"/>
          </a:xfrm>
          <a:prstGeom prst="down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a:extLst>
              <a:ext uri="{FF2B5EF4-FFF2-40B4-BE49-F238E27FC236}">
                <a16:creationId xmlns:a16="http://schemas.microsoft.com/office/drawing/2014/main" id="{F0476285-9759-464F-8D70-FF58E2642F1A}"/>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49210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9336" y="620688"/>
            <a:ext cx="6493576" cy="866904"/>
          </a:xfrm>
          <a:prstGeom prst="rect">
            <a:avLst/>
          </a:prstGeom>
        </p:spPr>
        <p:txBody>
          <a:bodyPr wrap="square">
            <a:spAutoFit/>
          </a:bodyPr>
          <a:lstStyle/>
          <a:p>
            <a:pPr algn="just">
              <a:spcAft>
                <a:spcPts val="1000"/>
              </a:spcAft>
            </a:pPr>
            <a:r>
              <a:rPr lang="es-EC" sz="1400" b="1" dirty="0">
                <a:solidFill>
                  <a:schemeClr val="accent4"/>
                </a:solidFill>
                <a:latin typeface="Times New Roman" panose="02020603050405020304" pitchFamily="18" charset="0"/>
                <a:ea typeface="Times New Roman" panose="02020603050405020304" pitchFamily="18" charset="0"/>
              </a:rPr>
              <a:t>Tabla 4.</a:t>
            </a:r>
            <a:r>
              <a:rPr lang="es-EC" sz="1400" i="1" dirty="0">
                <a:solidFill>
                  <a:schemeClr val="accent4"/>
                </a:solidFill>
                <a:latin typeface="Times New Roman" panose="02020603050405020304" pitchFamily="18" charset="0"/>
                <a:ea typeface="Times New Roman" panose="02020603050405020304" pitchFamily="18" charset="0"/>
              </a:rPr>
              <a:t> </a:t>
            </a:r>
          </a:p>
          <a:p>
            <a:pPr algn="just">
              <a:spcAft>
                <a:spcPts val="1000"/>
              </a:spcAft>
            </a:pPr>
            <a:r>
              <a:rPr lang="es-EC" sz="1400" i="1" dirty="0">
                <a:solidFill>
                  <a:schemeClr val="accent4"/>
                </a:solidFill>
                <a:latin typeface="Times New Roman" panose="02020603050405020304" pitchFamily="18" charset="0"/>
                <a:ea typeface="Times New Roman" panose="02020603050405020304" pitchFamily="18" charset="0"/>
              </a:rPr>
              <a:t>Promedio ± error estándar de la densidad celular y peso seco obtenidos en los días 13 y 21</a:t>
            </a:r>
            <a:endParaRPr lang="es-EC" sz="1000" i="1" dirty="0">
              <a:solidFill>
                <a:schemeClr val="accent4"/>
              </a:solidFill>
              <a:effectLst/>
              <a:latin typeface="Times New Roman" panose="02020603050405020304" pitchFamily="18" charset="0"/>
              <a:ea typeface="Calibri" panose="020F0502020204030204" pitchFamily="34" charset="0"/>
            </a:endParaRPr>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Segunda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ángulo 31">
            <a:extLst>
              <a:ext uri="{FF2B5EF4-FFF2-40B4-BE49-F238E27FC236}">
                <a16:creationId xmlns:a16="http://schemas.microsoft.com/office/drawing/2014/main" id="{065D00D9-F8BD-4057-8290-D30FA0ECBF57}"/>
              </a:ext>
            </a:extLst>
          </p:cNvPr>
          <p:cNvSpPr/>
          <p:nvPr/>
        </p:nvSpPr>
        <p:spPr>
          <a:xfrm>
            <a:off x="250496" y="1377474"/>
            <a:ext cx="6493576" cy="307777"/>
          </a:xfrm>
          <a:prstGeom prst="rect">
            <a:avLst/>
          </a:prstGeom>
        </p:spPr>
        <p:txBody>
          <a:bodyPr wrap="square">
            <a:spAutoFit/>
          </a:bodyPr>
          <a:lstStyle/>
          <a:p>
            <a:pPr algn="just"/>
            <a:endParaRPr lang="es-EC" sz="1400" dirty="0"/>
          </a:p>
        </p:txBody>
      </p:sp>
      <p:sp>
        <p:nvSpPr>
          <p:cNvPr id="4" name="Rectangle 8">
            <a:extLst>
              <a:ext uri="{FF2B5EF4-FFF2-40B4-BE49-F238E27FC236}">
                <a16:creationId xmlns:a16="http://schemas.microsoft.com/office/drawing/2014/main" id="{7E4CEB7E-FA76-4BC0-9CBD-1E9DE45470C3}"/>
              </a:ext>
            </a:extLst>
          </p:cNvPr>
          <p:cNvSpPr>
            <a:spLocks noChangeArrowheads="1"/>
          </p:cNvSpPr>
          <p:nvPr/>
        </p:nvSpPr>
        <p:spPr bwMode="auto">
          <a:xfrm>
            <a:off x="53907" y="5282107"/>
            <a:ext cx="7639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DC =Densidad </a:t>
            </a:r>
            <a:r>
              <a:rPr kumimoji="0" lang="es-EC" altLang="es-EC" sz="1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celular,AIA</a:t>
            </a:r>
            <a:r>
              <a:rPr kumimoji="0" lang="es-EC" altLang="es-EC"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=Concentración de Ácido indol 3-acético,CV=Coeficiente de variación, **=diferencia significativa,</a:t>
            </a:r>
            <a:r>
              <a:rPr kumimoji="0" lang="es-EC" altLang="es-EC"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1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ns</a:t>
            </a:r>
            <a:r>
              <a:rPr kumimoji="0" lang="es-EC" altLang="es-EC"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significativo</a:t>
            </a:r>
            <a:r>
              <a:rPr kumimoji="0" lang="es-EC" altLang="es-EC"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C"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Medias con una letra común no son significativamente diferentes (LSD Fisher p &gt; 0.05)</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FA208BD7-D2AB-4AEF-9BCF-3A31660BC6E4}"/>
              </a:ext>
            </a:extLst>
          </p:cNvPr>
          <p:cNvSpPr/>
          <p:nvPr/>
        </p:nvSpPr>
        <p:spPr>
          <a:xfrm>
            <a:off x="9237744" y="1032940"/>
            <a:ext cx="2587943" cy="1169551"/>
          </a:xfrm>
          <a:prstGeom prst="rect">
            <a:avLst/>
          </a:prstGeom>
        </p:spPr>
        <p:txBody>
          <a:bodyPr wrap="square">
            <a:spAutoFit/>
          </a:bodyPr>
          <a:lstStyle/>
          <a:p>
            <a:pPr algn="just"/>
            <a:r>
              <a:rPr lang="es-EC" sz="1400" dirty="0" err="1">
                <a:latin typeface="Times New Roman" panose="02020603050405020304" pitchFamily="18" charset="0"/>
                <a:cs typeface="Times New Roman" panose="02020603050405020304" pitchFamily="18" charset="0"/>
              </a:rPr>
              <a:t>Jusoh</a:t>
            </a:r>
            <a:r>
              <a:rPr lang="es-EC" sz="1400" dirty="0">
                <a:latin typeface="Times New Roman" panose="02020603050405020304" pitchFamily="18" charset="0"/>
                <a:cs typeface="Times New Roman" panose="02020603050405020304" pitchFamily="18" charset="0"/>
              </a:rPr>
              <a:t>, (2015) ,registró una disminución de la velocidad de desarrollo celular a implementar AIA en el término de la etapa exponencial de </a:t>
            </a:r>
            <a:r>
              <a:rPr lang="es-EC" sz="1400" i="1" dirty="0" err="1">
                <a:latin typeface="Times New Roman" panose="02020603050405020304" pitchFamily="18" charset="0"/>
                <a:cs typeface="Times New Roman" panose="02020603050405020304" pitchFamily="18" charset="0"/>
              </a:rPr>
              <a:t>Chlorella</a:t>
            </a:r>
            <a:r>
              <a:rPr lang="es-EC" sz="1400" i="1" dirty="0">
                <a:latin typeface="Times New Roman" panose="02020603050405020304" pitchFamily="18" charset="0"/>
                <a:cs typeface="Times New Roman" panose="02020603050405020304" pitchFamily="18" charset="0"/>
              </a:rPr>
              <a:t> </a:t>
            </a:r>
            <a:r>
              <a:rPr lang="es-EC" sz="1400" i="1" dirty="0" err="1">
                <a:latin typeface="Times New Roman" panose="02020603050405020304" pitchFamily="18" charset="0"/>
                <a:cs typeface="Times New Roman" panose="02020603050405020304" pitchFamily="18" charset="0"/>
              </a:rPr>
              <a:t>vulg</a:t>
            </a:r>
            <a:r>
              <a:rPr lang="es-EC" sz="1400" dirty="0" err="1">
                <a:latin typeface="Times New Roman" panose="02020603050405020304" pitchFamily="18" charset="0"/>
                <a:cs typeface="Times New Roman" panose="02020603050405020304" pitchFamily="18" charset="0"/>
              </a:rPr>
              <a:t>aris</a:t>
            </a:r>
            <a:endParaRPr lang="es-EC" sz="1400"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303E1F7D-4718-451F-865C-27270B0F37D5}"/>
              </a:ext>
            </a:extLst>
          </p:cNvPr>
          <p:cNvSpPr/>
          <p:nvPr/>
        </p:nvSpPr>
        <p:spPr>
          <a:xfrm>
            <a:off x="9239157" y="3846323"/>
            <a:ext cx="2785224" cy="307777"/>
          </a:xfrm>
          <a:prstGeom prst="rect">
            <a:avLst/>
          </a:prstGeom>
        </p:spPr>
        <p:txBody>
          <a:bodyPr wrap="square">
            <a:spAutoFit/>
          </a:bodyPr>
          <a:lstStyle/>
          <a:p>
            <a:pPr algn="just"/>
            <a:r>
              <a:rPr lang="es-EC" sz="1400" dirty="0">
                <a:latin typeface="Times New Roman" panose="02020603050405020304" pitchFamily="18" charset="0"/>
                <a:cs typeface="Times New Roman" panose="02020603050405020304" pitchFamily="18" charset="0"/>
              </a:rPr>
              <a:t>Genera bajo contenido de nutrientes</a:t>
            </a:r>
          </a:p>
        </p:txBody>
      </p:sp>
      <p:sp>
        <p:nvSpPr>
          <p:cNvPr id="24" name="Rectángulo 23">
            <a:extLst>
              <a:ext uri="{FF2B5EF4-FFF2-40B4-BE49-F238E27FC236}">
                <a16:creationId xmlns:a16="http://schemas.microsoft.com/office/drawing/2014/main" id="{9913C9F4-26C3-4023-BE89-C23EBF6FB55A}"/>
              </a:ext>
            </a:extLst>
          </p:cNvPr>
          <p:cNvSpPr/>
          <p:nvPr/>
        </p:nvSpPr>
        <p:spPr>
          <a:xfrm>
            <a:off x="9169772" y="2829741"/>
            <a:ext cx="2785224" cy="307777"/>
          </a:xfrm>
          <a:prstGeom prst="rect">
            <a:avLst/>
          </a:prstGeom>
        </p:spPr>
        <p:txBody>
          <a:bodyPr wrap="square">
            <a:spAutoFit/>
          </a:bodyPr>
          <a:lstStyle/>
          <a:p>
            <a:pPr algn="just"/>
            <a:r>
              <a:rPr lang="es-EC" sz="1400" dirty="0">
                <a:latin typeface="Times New Roman" panose="02020603050405020304" pitchFamily="18" charset="0"/>
                <a:cs typeface="Times New Roman" panose="02020603050405020304" pitchFamily="18" charset="0"/>
              </a:rPr>
              <a:t>Alto consumo de nutrientes </a:t>
            </a:r>
          </a:p>
        </p:txBody>
      </p:sp>
      <p:sp>
        <p:nvSpPr>
          <p:cNvPr id="8" name="Flecha: hacia abajo 7">
            <a:extLst>
              <a:ext uri="{FF2B5EF4-FFF2-40B4-BE49-F238E27FC236}">
                <a16:creationId xmlns:a16="http://schemas.microsoft.com/office/drawing/2014/main" id="{F5AD810D-A516-4799-93DE-C3E42F9446B9}"/>
              </a:ext>
            </a:extLst>
          </p:cNvPr>
          <p:cNvSpPr/>
          <p:nvPr/>
        </p:nvSpPr>
        <p:spPr>
          <a:xfrm>
            <a:off x="10531715" y="2202491"/>
            <a:ext cx="275265"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hacia abajo 8">
            <a:extLst>
              <a:ext uri="{FF2B5EF4-FFF2-40B4-BE49-F238E27FC236}">
                <a16:creationId xmlns:a16="http://schemas.microsoft.com/office/drawing/2014/main" id="{8030E884-DEED-4B8A-A9F8-8E63F5207E22}"/>
              </a:ext>
            </a:extLst>
          </p:cNvPr>
          <p:cNvSpPr/>
          <p:nvPr/>
        </p:nvSpPr>
        <p:spPr>
          <a:xfrm>
            <a:off x="10534633" y="3372042"/>
            <a:ext cx="273574" cy="335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DC6D27BF-8D7C-4C21-8592-80BB19CB4A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07005" y="1483153"/>
            <a:ext cx="7639050" cy="3800475"/>
          </a:xfrm>
          <a:prstGeom prst="rect">
            <a:avLst/>
          </a:prstGeom>
        </p:spPr>
      </p:pic>
      <p:sp>
        <p:nvSpPr>
          <p:cNvPr id="20" name="1 Título">
            <a:extLst>
              <a:ext uri="{FF2B5EF4-FFF2-40B4-BE49-F238E27FC236}">
                <a16:creationId xmlns:a16="http://schemas.microsoft.com/office/drawing/2014/main" id="{1A1DB99E-18E1-4CD9-BAE9-BE8AA822AC9E}"/>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311652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Resultado de imagen para microalgae  oceans">
            <a:extLst>
              <a:ext uri="{FF2B5EF4-FFF2-40B4-BE49-F238E27FC236}">
                <a16:creationId xmlns:a16="http://schemas.microsoft.com/office/drawing/2014/main" id="{BE66CEC9-BA42-47DD-ADF6-2DA3D7F88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46"/>
          <a:stretch/>
        </p:blipFill>
        <p:spPr bwMode="auto">
          <a:xfrm>
            <a:off x="4973053" y="2402671"/>
            <a:ext cx="4667250" cy="255089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31804" y="41646"/>
            <a:ext cx="3528391" cy="527023"/>
          </a:xfrm>
        </p:spPr>
        <p:txBody>
          <a:bodyPr/>
          <a:lstStyle/>
          <a:p>
            <a:pPr algn="l">
              <a:defRPr/>
            </a:pPr>
            <a:r>
              <a:rPr lang="es-EC" sz="2800" dirty="0">
                <a:solidFill>
                  <a:srgbClr val="0070C0"/>
                </a:solidFill>
                <a:latin typeface="Times New Roman" pitchFamily="18" charset="0"/>
                <a:cs typeface="Times New Roman" pitchFamily="18" charset="0"/>
              </a:rPr>
              <a:t>INTRODUCCIÓN</a:t>
            </a:r>
          </a:p>
        </p:txBody>
      </p:sp>
      <p:sp>
        <p:nvSpPr>
          <p:cNvPr id="4" name="Rectángulo 3"/>
          <p:cNvSpPr/>
          <p:nvPr/>
        </p:nvSpPr>
        <p:spPr>
          <a:xfrm>
            <a:off x="294739" y="839008"/>
            <a:ext cx="1290084" cy="646331"/>
          </a:xfrm>
          <a:prstGeom prst="rect">
            <a:avLst/>
          </a:prstGeom>
        </p:spPr>
        <p:txBody>
          <a:bodyPr wrap="square">
            <a:spAutoFit/>
          </a:bodyPr>
          <a:lstStyle/>
          <a:p>
            <a:r>
              <a:rPr lang="es-EC" b="1" dirty="0" err="1">
                <a:effectLst/>
                <a:latin typeface="Times New Roman" panose="02020603050405020304" pitchFamily="18" charset="0"/>
                <a:ea typeface="Calibri" panose="020F0502020204030204" pitchFamily="34" charset="0"/>
              </a:rPr>
              <a:t>Microalgas</a:t>
            </a:r>
            <a:r>
              <a:rPr lang="es-EC" dirty="0">
                <a:effectLst/>
                <a:latin typeface="Times New Roman" panose="02020603050405020304" pitchFamily="18" charset="0"/>
                <a:ea typeface="Calibri" panose="020F0502020204030204" pitchFamily="34" charset="0"/>
              </a:rPr>
              <a:t> (</a:t>
            </a:r>
            <a:r>
              <a:rPr lang="es-EC" i="1" dirty="0" err="1">
                <a:effectLst/>
                <a:latin typeface="Times New Roman" panose="02020603050405020304" pitchFamily="18" charset="0"/>
                <a:ea typeface="Calibri" panose="020F0502020204030204" pitchFamily="34" charset="0"/>
              </a:rPr>
              <a:t>Chlorella</a:t>
            </a:r>
            <a:r>
              <a:rPr lang="es-EC" dirty="0">
                <a:effectLst/>
                <a:latin typeface="Times New Roman" panose="02020603050405020304" pitchFamily="18" charset="0"/>
                <a:ea typeface="Calibri" panose="020F0502020204030204" pitchFamily="34" charset="0"/>
              </a:rPr>
              <a:t>) </a:t>
            </a:r>
            <a:endParaRPr lang="es-EC" dirty="0"/>
          </a:p>
        </p:txBody>
      </p:sp>
      <p:sp>
        <p:nvSpPr>
          <p:cNvPr id="3" name="Rectángulo 2"/>
          <p:cNvSpPr/>
          <p:nvPr/>
        </p:nvSpPr>
        <p:spPr>
          <a:xfrm>
            <a:off x="2505580" y="900518"/>
            <a:ext cx="1604396"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organismos fotosintéticos</a:t>
            </a:r>
            <a:endParaRPr lang="es-EC" dirty="0"/>
          </a:p>
        </p:txBody>
      </p:sp>
      <p:sp>
        <p:nvSpPr>
          <p:cNvPr id="7" name="Rectángulo 6"/>
          <p:cNvSpPr/>
          <p:nvPr/>
        </p:nvSpPr>
        <p:spPr>
          <a:xfrm>
            <a:off x="8967955" y="5580207"/>
            <a:ext cx="2952328"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Masojídek</a:t>
            </a:r>
            <a:r>
              <a:rPr lang="es-EC" dirty="0">
                <a:latin typeface="Times New Roman" panose="02020603050405020304" pitchFamily="18" charset="0"/>
                <a:ea typeface="Calibri" panose="020F0502020204030204" pitchFamily="34" charset="0"/>
              </a:rPr>
              <a:t> &amp; </a:t>
            </a:r>
            <a:r>
              <a:rPr lang="es-EC" dirty="0" err="1">
                <a:latin typeface="Times New Roman" panose="02020603050405020304" pitchFamily="18" charset="0"/>
                <a:ea typeface="Calibri" panose="020F0502020204030204" pitchFamily="34" charset="0"/>
              </a:rPr>
              <a:t>Torzillo</a:t>
            </a:r>
            <a:r>
              <a:rPr lang="es-EC" dirty="0">
                <a:latin typeface="Times New Roman" panose="02020603050405020304" pitchFamily="18" charset="0"/>
                <a:ea typeface="Calibri" panose="020F0502020204030204" pitchFamily="34" charset="0"/>
              </a:rPr>
              <a:t>, 2014)</a:t>
            </a:r>
            <a:endParaRPr lang="es-EC" dirty="0"/>
          </a:p>
        </p:txBody>
      </p:sp>
      <p:sp>
        <p:nvSpPr>
          <p:cNvPr id="14" name="Flecha derecha 13"/>
          <p:cNvSpPr/>
          <p:nvPr/>
        </p:nvSpPr>
        <p:spPr>
          <a:xfrm>
            <a:off x="1605774" y="1043290"/>
            <a:ext cx="902746" cy="332876"/>
          </a:xfrm>
          <a:prstGeom prst="righ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9" name="Imagen 18"/>
          <p:cNvPicPr>
            <a:picLocks noChangeAspect="1"/>
          </p:cNvPicPr>
          <p:nvPr/>
        </p:nvPicPr>
        <p:blipFill>
          <a:blip r:embed="rId4"/>
          <a:stretch>
            <a:fillRect/>
          </a:stretch>
        </p:blipFill>
        <p:spPr>
          <a:xfrm>
            <a:off x="293927" y="1562274"/>
            <a:ext cx="1908451" cy="1461555"/>
          </a:xfrm>
          <a:prstGeom prst="rect">
            <a:avLst/>
          </a:prstGeom>
        </p:spPr>
      </p:pic>
      <p:pic>
        <p:nvPicPr>
          <p:cNvPr id="16" name="Imagen 15"/>
          <p:cNvPicPr>
            <a:picLocks noChangeAspect="1"/>
          </p:cNvPicPr>
          <p:nvPr/>
        </p:nvPicPr>
        <p:blipFill>
          <a:blip r:embed="rId5"/>
          <a:stretch>
            <a:fillRect/>
          </a:stretch>
        </p:blipFill>
        <p:spPr>
          <a:xfrm>
            <a:off x="2564853" y="1566477"/>
            <a:ext cx="1240568" cy="1296674"/>
          </a:xfrm>
          <a:prstGeom prst="ellipse">
            <a:avLst/>
          </a:prstGeom>
          <a:ln>
            <a:noFill/>
          </a:ln>
          <a:effectLst>
            <a:softEdge rad="112500"/>
          </a:effectLst>
        </p:spPr>
      </p:pic>
      <p:pic>
        <p:nvPicPr>
          <p:cNvPr id="21" name="Imagen 20"/>
          <p:cNvPicPr>
            <a:picLocks noChangeAspect="1"/>
          </p:cNvPicPr>
          <p:nvPr/>
        </p:nvPicPr>
        <p:blipFill rotWithShape="1">
          <a:blip r:embed="rId6"/>
          <a:srcRect l="51566" t="10934" r="20880" b="30862"/>
          <a:stretch/>
        </p:blipFill>
        <p:spPr>
          <a:xfrm>
            <a:off x="54610" y="1431610"/>
            <a:ext cx="720080" cy="1152128"/>
          </a:xfrm>
          <a:prstGeom prst="rect">
            <a:avLst/>
          </a:prstGeom>
        </p:spPr>
      </p:pic>
      <p:pic>
        <p:nvPicPr>
          <p:cNvPr id="37"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58264" y="793553"/>
            <a:ext cx="277175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o 38"/>
          <p:cNvGrpSpPr/>
          <p:nvPr/>
        </p:nvGrpSpPr>
        <p:grpSpPr>
          <a:xfrm>
            <a:off x="8832304" y="6018112"/>
            <a:ext cx="3240360" cy="582613"/>
            <a:chOff x="8832304" y="6018112"/>
            <a:chExt cx="3240360" cy="582613"/>
          </a:xfrm>
        </p:grpSpPr>
        <p:sp>
          <p:nvSpPr>
            <p:cNvPr id="40" name="Rectángulo redondeado 39"/>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2"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Elipse 12">
            <a:extLst>
              <a:ext uri="{FF2B5EF4-FFF2-40B4-BE49-F238E27FC236}">
                <a16:creationId xmlns:a16="http://schemas.microsoft.com/office/drawing/2014/main" id="{CEBEA030-994E-41D1-A1C2-50896DBC3AC3}"/>
              </a:ext>
            </a:extLst>
          </p:cNvPr>
          <p:cNvSpPr/>
          <p:nvPr/>
        </p:nvSpPr>
        <p:spPr>
          <a:xfrm>
            <a:off x="95672" y="780844"/>
            <a:ext cx="1480386" cy="785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74088399-2DA4-4F74-88C3-B8C84D161E87}"/>
              </a:ext>
            </a:extLst>
          </p:cNvPr>
          <p:cNvPicPr>
            <a:picLocks noChangeAspect="1"/>
          </p:cNvPicPr>
          <p:nvPr/>
        </p:nvPicPr>
        <p:blipFill>
          <a:blip r:embed="rId8"/>
          <a:stretch>
            <a:fillRect/>
          </a:stretch>
        </p:blipFill>
        <p:spPr>
          <a:xfrm>
            <a:off x="6814908" y="2353396"/>
            <a:ext cx="1714500" cy="1628775"/>
          </a:xfrm>
          <a:prstGeom prst="ellipse">
            <a:avLst/>
          </a:prstGeom>
          <a:ln>
            <a:noFill/>
          </a:ln>
          <a:effectLst>
            <a:softEdge rad="112500"/>
          </a:effectLst>
        </p:spPr>
      </p:pic>
      <p:sp>
        <p:nvSpPr>
          <p:cNvPr id="28" name="Flecha: a la derecha 27">
            <a:extLst>
              <a:ext uri="{FF2B5EF4-FFF2-40B4-BE49-F238E27FC236}">
                <a16:creationId xmlns:a16="http://schemas.microsoft.com/office/drawing/2014/main" id="{936CF312-108F-47C9-A13E-7A373E5809A2}"/>
              </a:ext>
            </a:extLst>
          </p:cNvPr>
          <p:cNvSpPr/>
          <p:nvPr/>
        </p:nvSpPr>
        <p:spPr>
          <a:xfrm rot="3380286">
            <a:off x="6725708" y="1980413"/>
            <a:ext cx="864096" cy="496760"/>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C3B325FB-5DB8-4414-8CFA-B1A216BA329E}"/>
              </a:ext>
            </a:extLst>
          </p:cNvPr>
          <p:cNvSpPr/>
          <p:nvPr/>
        </p:nvSpPr>
        <p:spPr>
          <a:xfrm>
            <a:off x="5934165" y="1431610"/>
            <a:ext cx="172996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a:t>
            </a:r>
            <a:r>
              <a:rPr lang="es-EC" baseline="-25000" dirty="0">
                <a:latin typeface="Times New Roman" panose="02020603050405020304" pitchFamily="18" charset="0"/>
                <a:ea typeface="Calibri" panose="020F0502020204030204" pitchFamily="34" charset="0"/>
              </a:rPr>
              <a:t>2</a:t>
            </a:r>
            <a:r>
              <a:rPr lang="es-EC" dirty="0">
                <a:latin typeface="Times New Roman" panose="02020603050405020304" pitchFamily="18" charset="0"/>
                <a:ea typeface="Calibri" panose="020F0502020204030204" pitchFamily="34" charset="0"/>
              </a:rPr>
              <a:t> atmosférico</a:t>
            </a:r>
            <a:endParaRPr lang="es-EC" dirty="0"/>
          </a:p>
        </p:txBody>
      </p:sp>
      <p:sp>
        <p:nvSpPr>
          <p:cNvPr id="30" name="Flecha: a la derecha 29">
            <a:extLst>
              <a:ext uri="{FF2B5EF4-FFF2-40B4-BE49-F238E27FC236}">
                <a16:creationId xmlns:a16="http://schemas.microsoft.com/office/drawing/2014/main" id="{BAFC3420-3ACC-4610-A5E8-8579276E04B1}"/>
              </a:ext>
            </a:extLst>
          </p:cNvPr>
          <p:cNvSpPr/>
          <p:nvPr/>
        </p:nvSpPr>
        <p:spPr>
          <a:xfrm rot="18431975">
            <a:off x="7902888" y="1919315"/>
            <a:ext cx="892426" cy="52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a:extLst>
              <a:ext uri="{FF2B5EF4-FFF2-40B4-BE49-F238E27FC236}">
                <a16:creationId xmlns:a16="http://schemas.microsoft.com/office/drawing/2014/main" id="{7BA8F7F2-67BC-4B43-B39F-95AF2BFB2797}"/>
              </a:ext>
            </a:extLst>
          </p:cNvPr>
          <p:cNvSpPr/>
          <p:nvPr/>
        </p:nvSpPr>
        <p:spPr>
          <a:xfrm>
            <a:off x="8268367" y="1403752"/>
            <a:ext cx="214033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oxígeno fotosintético</a:t>
            </a:r>
            <a:endParaRPr lang="es-EC" dirty="0"/>
          </a:p>
        </p:txBody>
      </p:sp>
      <p:pic>
        <p:nvPicPr>
          <p:cNvPr id="41988" name="Picture 4" descr="Resultado de imagen para sol">
            <a:extLst>
              <a:ext uri="{FF2B5EF4-FFF2-40B4-BE49-F238E27FC236}">
                <a16:creationId xmlns:a16="http://schemas.microsoft.com/office/drawing/2014/main" id="{A1E7DDBB-9864-49AB-AF84-C5233AFA7F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9277" y="1042933"/>
            <a:ext cx="1340768" cy="1340768"/>
          </a:xfrm>
          <a:prstGeom prst="rect">
            <a:avLst/>
          </a:prstGeom>
          <a:noFill/>
          <a:extLst>
            <a:ext uri="{909E8E84-426E-40DD-AFC4-6F175D3DCCD1}">
              <a14:hiddenFill xmlns:a14="http://schemas.microsoft.com/office/drawing/2010/main">
                <a:solidFill>
                  <a:srgbClr val="FFFFFF"/>
                </a:solidFill>
              </a14:hiddenFill>
            </a:ext>
          </a:extLst>
        </p:spPr>
      </p:pic>
      <p:sp>
        <p:nvSpPr>
          <p:cNvPr id="32" name="Flecha: a la derecha 31">
            <a:extLst>
              <a:ext uri="{FF2B5EF4-FFF2-40B4-BE49-F238E27FC236}">
                <a16:creationId xmlns:a16="http://schemas.microsoft.com/office/drawing/2014/main" id="{F4B9FAB4-386E-4EE6-8974-53F5094C658E}"/>
              </a:ext>
            </a:extLst>
          </p:cNvPr>
          <p:cNvSpPr/>
          <p:nvPr/>
        </p:nvSpPr>
        <p:spPr>
          <a:xfrm>
            <a:off x="8365873" y="2744810"/>
            <a:ext cx="1436055" cy="52591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p:txBody>
      </p:sp>
      <p:pic>
        <p:nvPicPr>
          <p:cNvPr id="41994" name="Picture 10" descr="Resultado de imagen para zooplancton">
            <a:extLst>
              <a:ext uri="{FF2B5EF4-FFF2-40B4-BE49-F238E27FC236}">
                <a16:creationId xmlns:a16="http://schemas.microsoft.com/office/drawing/2014/main" id="{56F01CF3-EC0E-42A0-A96D-4484D9DEE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309" y="2922996"/>
            <a:ext cx="1340712" cy="767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Flecha: hacia abajo 32">
            <a:extLst>
              <a:ext uri="{FF2B5EF4-FFF2-40B4-BE49-F238E27FC236}">
                <a16:creationId xmlns:a16="http://schemas.microsoft.com/office/drawing/2014/main" id="{397EE190-4B3D-4761-B113-C9DB4DE170E0}"/>
              </a:ext>
            </a:extLst>
          </p:cNvPr>
          <p:cNvSpPr/>
          <p:nvPr/>
        </p:nvSpPr>
        <p:spPr>
          <a:xfrm>
            <a:off x="7389434" y="4046690"/>
            <a:ext cx="549383" cy="767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lecha: a la derecha 33">
            <a:extLst>
              <a:ext uri="{FF2B5EF4-FFF2-40B4-BE49-F238E27FC236}">
                <a16:creationId xmlns:a16="http://schemas.microsoft.com/office/drawing/2014/main" id="{98068E06-C740-4B8D-A6C7-7F81D9030876}"/>
              </a:ext>
            </a:extLst>
          </p:cNvPr>
          <p:cNvSpPr/>
          <p:nvPr/>
        </p:nvSpPr>
        <p:spPr>
          <a:xfrm rot="10800000">
            <a:off x="5015917" y="2744811"/>
            <a:ext cx="1885309"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Flecha: a la derecha 55">
            <a:extLst>
              <a:ext uri="{FF2B5EF4-FFF2-40B4-BE49-F238E27FC236}">
                <a16:creationId xmlns:a16="http://schemas.microsoft.com/office/drawing/2014/main" id="{A1CDDB9C-D09F-4F07-BDE7-3FA52475D51B}"/>
              </a:ext>
            </a:extLst>
          </p:cNvPr>
          <p:cNvSpPr/>
          <p:nvPr/>
        </p:nvSpPr>
        <p:spPr>
          <a:xfrm rot="10350694">
            <a:off x="5013250" y="3220875"/>
            <a:ext cx="194181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lecha: a la derecha 56">
            <a:extLst>
              <a:ext uri="{FF2B5EF4-FFF2-40B4-BE49-F238E27FC236}">
                <a16:creationId xmlns:a16="http://schemas.microsoft.com/office/drawing/2014/main" id="{2AE84011-947E-4A18-B3C4-30E4A0FCBB8B}"/>
              </a:ext>
            </a:extLst>
          </p:cNvPr>
          <p:cNvSpPr/>
          <p:nvPr/>
        </p:nvSpPr>
        <p:spPr>
          <a:xfrm rot="9711835">
            <a:off x="5102574" y="3690905"/>
            <a:ext cx="200243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6F900219-E206-48E2-B515-8A3C609CDC27}"/>
              </a:ext>
            </a:extLst>
          </p:cNvPr>
          <p:cNvSpPr txBox="1"/>
          <p:nvPr/>
        </p:nvSpPr>
        <p:spPr>
          <a:xfrm>
            <a:off x="3690485" y="2787252"/>
            <a:ext cx="134076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Fertilizante</a:t>
            </a:r>
            <a:r>
              <a:rPr lang="es-EC" dirty="0"/>
              <a:t> </a:t>
            </a:r>
          </a:p>
        </p:txBody>
      </p:sp>
      <p:sp>
        <p:nvSpPr>
          <p:cNvPr id="59" name="CuadroTexto 58">
            <a:extLst>
              <a:ext uri="{FF2B5EF4-FFF2-40B4-BE49-F238E27FC236}">
                <a16:creationId xmlns:a16="http://schemas.microsoft.com/office/drawing/2014/main" id="{89E84042-2F24-4FE4-940B-E76239DAD32B}"/>
              </a:ext>
            </a:extLst>
          </p:cNvPr>
          <p:cNvSpPr txBox="1"/>
          <p:nvPr/>
        </p:nvSpPr>
        <p:spPr>
          <a:xfrm>
            <a:off x="3377099" y="3323489"/>
            <a:ext cx="1677921"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Biocombustible</a:t>
            </a:r>
            <a:r>
              <a:rPr lang="es-EC" dirty="0"/>
              <a:t> </a:t>
            </a:r>
          </a:p>
        </p:txBody>
      </p:sp>
      <p:sp>
        <p:nvSpPr>
          <p:cNvPr id="60" name="CuadroTexto 59">
            <a:extLst>
              <a:ext uri="{FF2B5EF4-FFF2-40B4-BE49-F238E27FC236}">
                <a16:creationId xmlns:a16="http://schemas.microsoft.com/office/drawing/2014/main" id="{B4F8EDC0-52E7-4481-93E9-3E896CC2DDDF}"/>
              </a:ext>
            </a:extLst>
          </p:cNvPr>
          <p:cNvSpPr txBox="1"/>
          <p:nvPr/>
        </p:nvSpPr>
        <p:spPr>
          <a:xfrm>
            <a:off x="3837725" y="3998405"/>
            <a:ext cx="1182555"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Alimento</a:t>
            </a:r>
            <a:endParaRPr lang="es-EC" dirty="0"/>
          </a:p>
        </p:txBody>
      </p:sp>
      <p:sp>
        <p:nvSpPr>
          <p:cNvPr id="61" name="Rectángulo 60">
            <a:extLst>
              <a:ext uri="{FF2B5EF4-FFF2-40B4-BE49-F238E27FC236}">
                <a16:creationId xmlns:a16="http://schemas.microsoft.com/office/drawing/2014/main" id="{30B4F70F-1493-46F9-9EE3-F86F76CFC9C5}"/>
              </a:ext>
            </a:extLst>
          </p:cNvPr>
          <p:cNvSpPr/>
          <p:nvPr/>
        </p:nvSpPr>
        <p:spPr>
          <a:xfrm>
            <a:off x="5549103"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Proteínas </a:t>
            </a:r>
            <a:endParaRPr lang="es-EC" dirty="0"/>
          </a:p>
        </p:txBody>
      </p:sp>
      <p:sp>
        <p:nvSpPr>
          <p:cNvPr id="62" name="Rectángulo 61">
            <a:extLst>
              <a:ext uri="{FF2B5EF4-FFF2-40B4-BE49-F238E27FC236}">
                <a16:creationId xmlns:a16="http://schemas.microsoft.com/office/drawing/2014/main" id="{0DF3A725-853C-4171-A660-722AE09555D9}"/>
              </a:ext>
            </a:extLst>
          </p:cNvPr>
          <p:cNvSpPr/>
          <p:nvPr/>
        </p:nvSpPr>
        <p:spPr>
          <a:xfrm>
            <a:off x="6728128"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Lípidos </a:t>
            </a:r>
            <a:endParaRPr lang="es-EC" dirty="0"/>
          </a:p>
        </p:txBody>
      </p:sp>
      <p:sp>
        <p:nvSpPr>
          <p:cNvPr id="63" name="Rectángulo 62">
            <a:extLst>
              <a:ext uri="{FF2B5EF4-FFF2-40B4-BE49-F238E27FC236}">
                <a16:creationId xmlns:a16="http://schemas.microsoft.com/office/drawing/2014/main" id="{5176BA37-17A7-4AE6-997E-2AD217816A38}"/>
              </a:ext>
            </a:extLst>
          </p:cNvPr>
          <p:cNvSpPr/>
          <p:nvPr/>
        </p:nvSpPr>
        <p:spPr>
          <a:xfrm>
            <a:off x="7874194" y="5049076"/>
            <a:ext cx="1209707"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Minerales </a:t>
            </a:r>
            <a:endParaRPr lang="es-EC" dirty="0"/>
          </a:p>
        </p:txBody>
      </p:sp>
      <p:sp>
        <p:nvSpPr>
          <p:cNvPr id="64" name="Rectángulo 63">
            <a:extLst>
              <a:ext uri="{FF2B5EF4-FFF2-40B4-BE49-F238E27FC236}">
                <a16:creationId xmlns:a16="http://schemas.microsoft.com/office/drawing/2014/main" id="{D0F56434-BCB3-40F7-884B-D7DF4D74565F}"/>
              </a:ext>
            </a:extLst>
          </p:cNvPr>
          <p:cNvSpPr/>
          <p:nvPr/>
        </p:nvSpPr>
        <p:spPr>
          <a:xfrm>
            <a:off x="9172050" y="5038865"/>
            <a:ext cx="2515254"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Clorofila, carotenoides </a:t>
            </a:r>
            <a:endParaRPr lang="es-EC" dirty="0"/>
          </a:p>
        </p:txBody>
      </p:sp>
      <p:sp>
        <p:nvSpPr>
          <p:cNvPr id="5" name="Elipse 4">
            <a:extLst>
              <a:ext uri="{FF2B5EF4-FFF2-40B4-BE49-F238E27FC236}">
                <a16:creationId xmlns:a16="http://schemas.microsoft.com/office/drawing/2014/main" id="{6323E203-BEAB-4451-A9E4-5476BEE663CB}"/>
              </a:ext>
            </a:extLst>
          </p:cNvPr>
          <p:cNvSpPr/>
          <p:nvPr/>
        </p:nvSpPr>
        <p:spPr>
          <a:xfrm>
            <a:off x="5930045" y="1376166"/>
            <a:ext cx="1838346" cy="490071"/>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37">
            <a:extLst>
              <a:ext uri="{FF2B5EF4-FFF2-40B4-BE49-F238E27FC236}">
                <a16:creationId xmlns:a16="http://schemas.microsoft.com/office/drawing/2014/main" id="{D89172CE-9E46-4903-80DD-F7CA9AF7D9B0}"/>
              </a:ext>
            </a:extLst>
          </p:cNvPr>
          <p:cNvSpPr/>
          <p:nvPr/>
        </p:nvSpPr>
        <p:spPr>
          <a:xfrm>
            <a:off x="9599856" y="2353396"/>
            <a:ext cx="2048445" cy="923330"/>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Fuente de alimento </a:t>
            </a:r>
          </a:p>
          <a:p>
            <a:pPr algn="ctr"/>
            <a:r>
              <a:rPr lang="es-EC" dirty="0">
                <a:latin typeface="Times New Roman" panose="02020603050405020304" pitchFamily="18" charset="0"/>
                <a:ea typeface="Calibri" panose="020F0502020204030204" pitchFamily="34" charset="0"/>
              </a:rPr>
              <a:t>Base cadena trófica</a:t>
            </a:r>
          </a:p>
          <a:p>
            <a:endParaRPr lang="es-EC" dirty="0"/>
          </a:p>
        </p:txBody>
      </p:sp>
    </p:spTree>
    <p:extLst>
      <p:ext uri="{BB962C8B-B14F-4D97-AF65-F5344CB8AC3E}">
        <p14:creationId xmlns:p14="http://schemas.microsoft.com/office/powerpoint/2010/main" val="2713954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323" y="648871"/>
            <a:ext cx="8085551" cy="866904"/>
          </a:xfrm>
          <a:prstGeom prst="rect">
            <a:avLst/>
          </a:prstGeom>
        </p:spPr>
        <p:txBody>
          <a:bodyPr wrap="square">
            <a:spAutoFit/>
          </a:bodyPr>
          <a:lstStyle/>
          <a:p>
            <a:pPr algn="just">
              <a:spcAft>
                <a:spcPts val="1000"/>
              </a:spcAft>
            </a:pPr>
            <a:r>
              <a:rPr lang="es-EC" sz="1400" b="1" dirty="0">
                <a:solidFill>
                  <a:schemeClr val="accent4"/>
                </a:solidFill>
                <a:latin typeface="Times New Roman" panose="02020603050405020304" pitchFamily="18" charset="0"/>
                <a:ea typeface="Times New Roman" panose="02020603050405020304" pitchFamily="18" charset="0"/>
              </a:rPr>
              <a:t>Tabla 5.</a:t>
            </a:r>
            <a:r>
              <a:rPr lang="es-EC" sz="1400" i="1" dirty="0">
                <a:solidFill>
                  <a:schemeClr val="accent4"/>
                </a:solidFill>
                <a:latin typeface="Times New Roman" panose="02020603050405020304" pitchFamily="18" charset="0"/>
                <a:ea typeface="Times New Roman" panose="02020603050405020304" pitchFamily="18" charset="0"/>
              </a:rPr>
              <a:t> </a:t>
            </a:r>
          </a:p>
          <a:p>
            <a:pPr algn="just">
              <a:spcAft>
                <a:spcPts val="1000"/>
              </a:spcAft>
            </a:pPr>
            <a:r>
              <a:rPr lang="es-EC" sz="1400" i="1" dirty="0">
                <a:solidFill>
                  <a:schemeClr val="accent4"/>
                </a:solidFill>
                <a:latin typeface="Times New Roman" panose="02020603050405020304" pitchFamily="18" charset="0"/>
                <a:ea typeface="Times New Roman" panose="02020603050405020304" pitchFamily="18" charset="0"/>
              </a:rPr>
              <a:t>Promedio ± error estándar de las cinéticas de crecimiento (μ y Td) en los periodos comprendidos entre el (día 7 al 13) y (día 15 al 19).</a:t>
            </a:r>
            <a:endParaRPr lang="es-EC" sz="1000" i="1" dirty="0">
              <a:solidFill>
                <a:schemeClr val="accent4"/>
              </a:solidFill>
              <a:effectLst/>
              <a:latin typeface="Times New Roman" panose="02020603050405020304" pitchFamily="18" charset="0"/>
              <a:ea typeface="Calibri" panose="020F0502020204030204" pitchFamily="34" charset="0"/>
            </a:endParaRPr>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Segunda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n 5">
            <a:extLst>
              <a:ext uri="{FF2B5EF4-FFF2-40B4-BE49-F238E27FC236}">
                <a16:creationId xmlns:a16="http://schemas.microsoft.com/office/drawing/2014/main" id="{57550875-5494-455C-A9C1-7FF794AD4CA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9336" y="1515775"/>
            <a:ext cx="8013307" cy="4001457"/>
          </a:xfrm>
          <a:prstGeom prst="rect">
            <a:avLst/>
          </a:prstGeom>
        </p:spPr>
      </p:pic>
      <p:sp>
        <p:nvSpPr>
          <p:cNvPr id="11" name="1 Título">
            <a:extLst>
              <a:ext uri="{FF2B5EF4-FFF2-40B4-BE49-F238E27FC236}">
                <a16:creationId xmlns:a16="http://schemas.microsoft.com/office/drawing/2014/main" id="{7F5F9959-67B7-4C29-B4D4-56716B765C5F}"/>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128855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323" y="648871"/>
            <a:ext cx="8982861" cy="866904"/>
          </a:xfrm>
          <a:prstGeom prst="rect">
            <a:avLst/>
          </a:prstGeom>
        </p:spPr>
        <p:txBody>
          <a:bodyPr wrap="square">
            <a:spAutoFit/>
          </a:bodyPr>
          <a:lstStyle/>
          <a:p>
            <a:pPr algn="just">
              <a:spcAft>
                <a:spcPts val="1000"/>
              </a:spcAft>
            </a:pPr>
            <a:r>
              <a:rPr lang="es-EC" sz="1400" b="1" dirty="0">
                <a:solidFill>
                  <a:schemeClr val="accent4"/>
                </a:solidFill>
                <a:latin typeface="Times New Roman" panose="02020603050405020304" pitchFamily="18" charset="0"/>
                <a:ea typeface="Times New Roman" panose="02020603050405020304" pitchFamily="18" charset="0"/>
              </a:rPr>
              <a:t>Tabla 6.</a:t>
            </a:r>
            <a:r>
              <a:rPr lang="es-EC" sz="1400" i="1" dirty="0">
                <a:solidFill>
                  <a:schemeClr val="accent4"/>
                </a:solidFill>
                <a:latin typeface="Times New Roman" panose="02020603050405020304" pitchFamily="18" charset="0"/>
                <a:ea typeface="Times New Roman" panose="02020603050405020304" pitchFamily="18" charset="0"/>
              </a:rPr>
              <a:t> </a:t>
            </a:r>
          </a:p>
          <a:p>
            <a:pPr algn="just">
              <a:spcAft>
                <a:spcPts val="1000"/>
              </a:spcAft>
            </a:pPr>
            <a:r>
              <a:rPr lang="es-EC" sz="1400" i="1" dirty="0">
                <a:solidFill>
                  <a:schemeClr val="accent4"/>
                </a:solidFill>
                <a:latin typeface="Times New Roman" panose="02020603050405020304" pitchFamily="18" charset="0"/>
                <a:ea typeface="Times New Roman" panose="02020603050405020304" pitchFamily="18" charset="0"/>
              </a:rPr>
              <a:t>Promedio ± error estándar del contenido de (Clorofila α (mg g-1), Clorofila β (mg g-1), Clorofila total (mg g-1), Carotenos (mg g-1)) obtenidos en el último día de evaluación (día 21).</a:t>
            </a:r>
            <a:endParaRPr lang="es-EC" sz="1000" i="1" dirty="0">
              <a:solidFill>
                <a:schemeClr val="accent4"/>
              </a:solidFill>
              <a:effectLst/>
              <a:latin typeface="Times New Roman" panose="02020603050405020304" pitchFamily="18" charset="0"/>
              <a:ea typeface="Calibri" panose="020F0502020204030204" pitchFamily="34" charset="0"/>
            </a:endParaRPr>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Segunda fase de investigación</a:t>
            </a:r>
          </a:p>
        </p:txBody>
      </p:sp>
      <p:grpSp>
        <p:nvGrpSpPr>
          <p:cNvPr id="17" name="Grupo 16"/>
          <p:cNvGrpSpPr/>
          <p:nvPr/>
        </p:nvGrpSpPr>
        <p:grpSpPr>
          <a:xfrm>
            <a:off x="8832304" y="6024464"/>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2">
            <a:extLst>
              <a:ext uri="{FF2B5EF4-FFF2-40B4-BE49-F238E27FC236}">
                <a16:creationId xmlns:a16="http://schemas.microsoft.com/office/drawing/2014/main" id="{4CF9CB50-1ECF-495C-A310-D73DBD5F69E8}"/>
              </a:ext>
            </a:extLst>
          </p:cNvPr>
          <p:cNvSpPr>
            <a:spLocks noChangeArrowheads="1"/>
          </p:cNvSpPr>
          <p:nvPr/>
        </p:nvSpPr>
        <p:spPr bwMode="auto">
          <a:xfrm>
            <a:off x="17157" y="5372084"/>
            <a:ext cx="89991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CV=Coeficiente de variación, AIA= Concentración de Ácido indol 3-acético, **=diferencia significativa,</a:t>
            </a:r>
            <a:r>
              <a:rPr kumimoji="0" lang="es-EC" altLang="es-EC" sz="105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105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ns</a:t>
            </a: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significativo</a:t>
            </a:r>
            <a:r>
              <a:rPr kumimoji="0" lang="es-EC" altLang="es-EC" sz="105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Medias con una letra común no son significativamente diferentes (LSD Fisher p &gt; 0.05)</a:t>
            </a:r>
            <a:endParaRPr kumimoji="0" lang="es-EC" altLang="es-EC" sz="20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79C907B4-D80C-447E-9914-DE0E4E24169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05913" y="1554069"/>
            <a:ext cx="8821677" cy="3816427"/>
          </a:xfrm>
          <a:prstGeom prst="rect">
            <a:avLst/>
          </a:prstGeom>
        </p:spPr>
      </p:pic>
      <p:sp>
        <p:nvSpPr>
          <p:cNvPr id="12" name="1 Título">
            <a:extLst>
              <a:ext uri="{FF2B5EF4-FFF2-40B4-BE49-F238E27FC236}">
                <a16:creationId xmlns:a16="http://schemas.microsoft.com/office/drawing/2014/main" id="{80BE61C0-1A10-4DDB-8D5C-7465AFD00C9C}"/>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228342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323" y="648871"/>
            <a:ext cx="6820743" cy="738664"/>
          </a:xfrm>
          <a:prstGeom prst="rect">
            <a:avLst/>
          </a:prstGeom>
        </p:spPr>
        <p:txBody>
          <a:bodyPr wrap="square">
            <a:spAutoFit/>
          </a:bodyPr>
          <a:lstStyle/>
          <a:p>
            <a:pPr lvl="0" eaLnBrk="0" hangingPunct="0"/>
            <a:r>
              <a:rPr lang="es-EC" altLang="es-EC" sz="1400" b="1" dirty="0" bmk="_Toc25781199">
                <a:latin typeface="Times New Roman" panose="02020603050405020304" pitchFamily="18" charset="0"/>
                <a:ea typeface="Times New Roman" panose="02020603050405020304" pitchFamily="18" charset="0"/>
                <a:cs typeface="Times New Roman" panose="02020603050405020304" pitchFamily="18" charset="0"/>
              </a:rPr>
              <a:t>Tabla 7.</a:t>
            </a:r>
          </a:p>
          <a:p>
            <a:pPr lvl="0" eaLnBrk="0" hangingPunct="0"/>
            <a:r>
              <a:rPr lang="es-EC" altLang="es-EC" sz="1400" i="1" dirty="0" bmk="_Toc25781199">
                <a:latin typeface="Times New Roman" panose="02020603050405020304" pitchFamily="18" charset="0"/>
                <a:ea typeface="Times New Roman" panose="02020603050405020304" pitchFamily="18" charset="0"/>
                <a:cs typeface="Times New Roman" panose="02020603050405020304" pitchFamily="18" charset="0"/>
              </a:rPr>
              <a:t>Promedio ± error estándar del contenido de proteínas y lípidos obtenidos en el último día de evaluación (día 21)</a:t>
            </a:r>
            <a:endParaRPr lang="es-EC" altLang="es-EC" sz="1000" dirty="0"/>
          </a:p>
        </p:txBody>
      </p:sp>
      <p:sp>
        <p:nvSpPr>
          <p:cNvPr id="16" name="CuadroTexto 15"/>
          <p:cNvSpPr txBox="1"/>
          <p:nvPr/>
        </p:nvSpPr>
        <p:spPr>
          <a:xfrm>
            <a:off x="119336" y="132855"/>
            <a:ext cx="3511283"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Segunda fase de investigación</a:t>
            </a:r>
          </a:p>
        </p:txBody>
      </p:sp>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ángulo 31">
            <a:extLst>
              <a:ext uri="{FF2B5EF4-FFF2-40B4-BE49-F238E27FC236}">
                <a16:creationId xmlns:a16="http://schemas.microsoft.com/office/drawing/2014/main" id="{065D00D9-F8BD-4057-8290-D30FA0ECBF57}"/>
              </a:ext>
            </a:extLst>
          </p:cNvPr>
          <p:cNvSpPr/>
          <p:nvPr/>
        </p:nvSpPr>
        <p:spPr>
          <a:xfrm>
            <a:off x="250496" y="1377474"/>
            <a:ext cx="6493576" cy="307777"/>
          </a:xfrm>
          <a:prstGeom prst="rect">
            <a:avLst/>
          </a:prstGeom>
        </p:spPr>
        <p:txBody>
          <a:bodyPr wrap="square">
            <a:spAutoFit/>
          </a:bodyPr>
          <a:lstStyle/>
          <a:p>
            <a:pPr algn="just"/>
            <a:endParaRPr lang="es-EC" sz="1400" dirty="0"/>
          </a:p>
        </p:txBody>
      </p:sp>
      <p:sp>
        <p:nvSpPr>
          <p:cNvPr id="9" name="Rectangle 2">
            <a:extLst>
              <a:ext uri="{FF2B5EF4-FFF2-40B4-BE49-F238E27FC236}">
                <a16:creationId xmlns:a16="http://schemas.microsoft.com/office/drawing/2014/main" id="{A3F3ED4B-9721-4D3F-BB9D-ADE4CC7E94C1}"/>
              </a:ext>
            </a:extLst>
          </p:cNvPr>
          <p:cNvSpPr>
            <a:spLocks noChangeArrowheads="1"/>
          </p:cNvSpPr>
          <p:nvPr/>
        </p:nvSpPr>
        <p:spPr bwMode="auto">
          <a:xfrm>
            <a:off x="25324" y="5656443"/>
            <a:ext cx="71230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CV=Coeficiente de variación, AIA=Concentración de Ácido indol 3-acético, **=diferencia significativa,</a:t>
            </a:r>
            <a:r>
              <a:rPr kumimoji="0" lang="es-EC" altLang="es-EC" sz="105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105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ns</a:t>
            </a: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significativo</a:t>
            </a:r>
            <a:r>
              <a:rPr kumimoji="0" lang="es-EC" altLang="es-EC" sz="105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C" sz="105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Medias con una letra común no son significativamente diferentes (LSD Fisher p &gt; 0.05)</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DA93C72A-0485-4D08-AA3B-2DDEA753C183}"/>
              </a:ext>
            </a:extLst>
          </p:cNvPr>
          <p:cNvSpPr/>
          <p:nvPr/>
        </p:nvSpPr>
        <p:spPr>
          <a:xfrm>
            <a:off x="7329001" y="1092554"/>
            <a:ext cx="3646232" cy="1754326"/>
          </a:xfrm>
          <a:prstGeom prst="rect">
            <a:avLst/>
          </a:prstGeom>
        </p:spPr>
        <p:txBody>
          <a:bodyPr wrap="square">
            <a:spAutoFit/>
          </a:bodyPr>
          <a:lstStyle/>
          <a:p>
            <a:pPr algn="just"/>
            <a:r>
              <a:rPr lang="es-EC" dirty="0" err="1">
                <a:latin typeface="Times New Roman" panose="02020603050405020304" pitchFamily="18" charset="0"/>
                <a:ea typeface="Calibri" panose="020F0502020204030204" pitchFamily="34" charset="0"/>
              </a:rPr>
              <a:t>Jusoh</a:t>
            </a:r>
            <a:r>
              <a:rPr lang="es-EC" dirty="0">
                <a:latin typeface="Times New Roman" panose="02020603050405020304" pitchFamily="18" charset="0"/>
                <a:ea typeface="Calibri" panose="020F0502020204030204" pitchFamily="34" charset="0"/>
              </a:rPr>
              <a:t>,(2015) sugiere que AIA  promueve la activación de genes que Interviene en los mecanismos</a:t>
            </a:r>
            <a:r>
              <a:rPr lang="es-EC" dirty="0"/>
              <a:t> </a:t>
            </a:r>
            <a:r>
              <a:rPr lang="es-EC" dirty="0">
                <a:latin typeface="Times New Roman" panose="02020603050405020304" pitchFamily="18" charset="0"/>
                <a:ea typeface="Calibri" panose="020F0502020204030204" pitchFamily="34" charset="0"/>
              </a:rPr>
              <a:t>de regulación de la biosíntesis de ácidos grasos en microalgas 		</a:t>
            </a:r>
            <a:endParaRPr lang="es-EC" dirty="0"/>
          </a:p>
        </p:txBody>
      </p:sp>
      <p:sp>
        <p:nvSpPr>
          <p:cNvPr id="11" name="CuadroTexto 10">
            <a:extLst>
              <a:ext uri="{FF2B5EF4-FFF2-40B4-BE49-F238E27FC236}">
                <a16:creationId xmlns:a16="http://schemas.microsoft.com/office/drawing/2014/main" id="{620020EF-8ECD-46C7-8256-2279B9E5220A}"/>
              </a:ext>
            </a:extLst>
          </p:cNvPr>
          <p:cNvSpPr txBox="1"/>
          <p:nvPr/>
        </p:nvSpPr>
        <p:spPr>
          <a:xfrm>
            <a:off x="7341080" y="2912178"/>
            <a:ext cx="3646232" cy="1477328"/>
          </a:xfrm>
          <a:prstGeom prst="rect">
            <a:avLst/>
          </a:prstGeom>
          <a:noFill/>
        </p:spPr>
        <p:txBody>
          <a:bodyPr wrap="square" rtlCol="0">
            <a:spAutoFit/>
          </a:bodyPr>
          <a:lstStyle/>
          <a:p>
            <a:pPr algn="just"/>
            <a:r>
              <a:rPr lang="es-EC" dirty="0" err="1">
                <a:latin typeface="Times New Roman" panose="02020603050405020304" pitchFamily="18" charset="0"/>
                <a:ea typeface="Calibri" panose="020F0502020204030204" pitchFamily="34" charset="0"/>
              </a:rPr>
              <a:t>Markou</a:t>
            </a:r>
            <a:r>
              <a:rPr lang="es-EC" dirty="0">
                <a:latin typeface="Times New Roman" panose="02020603050405020304" pitchFamily="18" charset="0"/>
                <a:ea typeface="Calibri" panose="020F0502020204030204" pitchFamily="34" charset="0"/>
              </a:rPr>
              <a:t> &amp; </a:t>
            </a:r>
            <a:r>
              <a:rPr lang="es-EC" dirty="0" err="1">
                <a:latin typeface="Times New Roman" panose="02020603050405020304" pitchFamily="18" charset="0"/>
                <a:ea typeface="Calibri" panose="020F0502020204030204" pitchFamily="34" charset="0"/>
              </a:rPr>
              <a:t>Nerantzis</a:t>
            </a:r>
            <a:r>
              <a:rPr lang="es-EC" dirty="0">
                <a:latin typeface="Times New Roman" panose="02020603050405020304" pitchFamily="18" charset="0"/>
                <a:ea typeface="Calibri" panose="020F0502020204030204" pitchFamily="34" charset="0"/>
              </a:rPr>
              <a:t>, (2013) mencionan que </a:t>
            </a:r>
            <a:r>
              <a:rPr lang="es-EC" dirty="0">
                <a:latin typeface="Times New Roman" panose="02020603050405020304" pitchFamily="18" charset="0"/>
              </a:rPr>
              <a:t>Desarrollo celular mas rápido genera mayor acumulación de carbohidratos que proteínas </a:t>
            </a:r>
          </a:p>
        </p:txBody>
      </p:sp>
      <p:pic>
        <p:nvPicPr>
          <p:cNvPr id="4" name="Imagen 3">
            <a:extLst>
              <a:ext uri="{FF2B5EF4-FFF2-40B4-BE49-F238E27FC236}">
                <a16:creationId xmlns:a16="http://schemas.microsoft.com/office/drawing/2014/main" id="{ABAC9EDC-DEAB-4C17-937E-F257DBAA1A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4534" y="1334004"/>
            <a:ext cx="6791533" cy="4322439"/>
          </a:xfrm>
          <a:prstGeom prst="rect">
            <a:avLst/>
          </a:prstGeom>
        </p:spPr>
      </p:pic>
      <p:sp>
        <p:nvSpPr>
          <p:cNvPr id="15" name="1 Título">
            <a:extLst>
              <a:ext uri="{FF2B5EF4-FFF2-40B4-BE49-F238E27FC236}">
                <a16:creationId xmlns:a16="http://schemas.microsoft.com/office/drawing/2014/main" id="{DD9C50D3-EEFA-4FA9-91D1-2B9469FEC258}"/>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3373461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ángulo 31">
            <a:extLst>
              <a:ext uri="{FF2B5EF4-FFF2-40B4-BE49-F238E27FC236}">
                <a16:creationId xmlns:a16="http://schemas.microsoft.com/office/drawing/2014/main" id="{065D00D9-F8BD-4057-8290-D30FA0ECBF57}"/>
              </a:ext>
            </a:extLst>
          </p:cNvPr>
          <p:cNvSpPr/>
          <p:nvPr/>
        </p:nvSpPr>
        <p:spPr>
          <a:xfrm>
            <a:off x="250496" y="1377474"/>
            <a:ext cx="6493576" cy="307777"/>
          </a:xfrm>
          <a:prstGeom prst="rect">
            <a:avLst/>
          </a:prstGeom>
        </p:spPr>
        <p:txBody>
          <a:bodyPr wrap="square">
            <a:spAutoFit/>
          </a:bodyPr>
          <a:lstStyle/>
          <a:p>
            <a:pPr algn="just"/>
            <a:endParaRPr lang="es-EC" sz="1400" dirty="0"/>
          </a:p>
        </p:txBody>
      </p:sp>
      <p:pic>
        <p:nvPicPr>
          <p:cNvPr id="3" name="Imagen 2">
            <a:extLst>
              <a:ext uri="{FF2B5EF4-FFF2-40B4-BE49-F238E27FC236}">
                <a16:creationId xmlns:a16="http://schemas.microsoft.com/office/drawing/2014/main" id="{8DB25348-ABBA-486D-8704-A5D521308F6B}"/>
              </a:ext>
            </a:extLst>
          </p:cNvPr>
          <p:cNvPicPr>
            <a:picLocks noChangeAspect="1"/>
          </p:cNvPicPr>
          <p:nvPr/>
        </p:nvPicPr>
        <p:blipFill>
          <a:blip r:embed="rId3"/>
          <a:stretch>
            <a:fillRect/>
          </a:stretch>
        </p:blipFill>
        <p:spPr>
          <a:xfrm>
            <a:off x="482459" y="644468"/>
            <a:ext cx="3995012" cy="5569064"/>
          </a:xfrm>
          <a:prstGeom prst="rect">
            <a:avLst/>
          </a:prstGeom>
        </p:spPr>
      </p:pic>
      <p:pic>
        <p:nvPicPr>
          <p:cNvPr id="4" name="Imagen 3">
            <a:extLst>
              <a:ext uri="{FF2B5EF4-FFF2-40B4-BE49-F238E27FC236}">
                <a16:creationId xmlns:a16="http://schemas.microsoft.com/office/drawing/2014/main" id="{3C43AB43-CD56-4A4C-9B3F-9D2DBA7C36EA}"/>
              </a:ext>
            </a:extLst>
          </p:cNvPr>
          <p:cNvPicPr>
            <a:picLocks noChangeAspect="1"/>
          </p:cNvPicPr>
          <p:nvPr/>
        </p:nvPicPr>
        <p:blipFill>
          <a:blip r:embed="rId4"/>
          <a:stretch>
            <a:fillRect/>
          </a:stretch>
        </p:blipFill>
        <p:spPr>
          <a:xfrm>
            <a:off x="4921037" y="644468"/>
            <a:ext cx="3911267" cy="5576710"/>
          </a:xfrm>
          <a:prstGeom prst="rect">
            <a:avLst/>
          </a:prstGeom>
        </p:spPr>
      </p:pic>
      <p:sp>
        <p:nvSpPr>
          <p:cNvPr id="11" name="1 Título">
            <a:extLst>
              <a:ext uri="{FF2B5EF4-FFF2-40B4-BE49-F238E27FC236}">
                <a16:creationId xmlns:a16="http://schemas.microsoft.com/office/drawing/2014/main" id="{D8A00D95-46A2-4629-9D2C-56F2992F633A}"/>
              </a:ext>
            </a:extLst>
          </p:cNvPr>
          <p:cNvSpPr>
            <a:spLocks noGrp="1"/>
          </p:cNvSpPr>
          <p:nvPr>
            <p:ph type="title"/>
          </p:nvPr>
        </p:nvSpPr>
        <p:spPr>
          <a:xfrm>
            <a:off x="3769124" y="-9221"/>
            <a:ext cx="5017159" cy="733472"/>
          </a:xfrm>
        </p:spPr>
        <p:txBody>
          <a:bodyPr/>
          <a:lstStyle/>
          <a:p>
            <a:pPr>
              <a:defRPr/>
            </a:pPr>
            <a:r>
              <a:rPr lang="es-EC" sz="2800" dirty="0">
                <a:solidFill>
                  <a:srgbClr val="0070C0"/>
                </a:solidFill>
                <a:latin typeface="Times New Roman" pitchFamily="18" charset="0"/>
                <a:cs typeface="Times New Roman" pitchFamily="18" charset="0"/>
              </a:rPr>
              <a:t>RESULTADOS Y DISCUSIÓN</a:t>
            </a:r>
          </a:p>
        </p:txBody>
      </p:sp>
    </p:spTree>
    <p:extLst>
      <p:ext uri="{BB962C8B-B14F-4D97-AF65-F5344CB8AC3E}">
        <p14:creationId xmlns:p14="http://schemas.microsoft.com/office/powerpoint/2010/main" val="2601603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1423" y="44450"/>
            <a:ext cx="3384377" cy="720254"/>
          </a:xfrm>
        </p:spPr>
        <p:txBody>
          <a:bodyPr/>
          <a:lstStyle/>
          <a:p>
            <a:pPr>
              <a:defRPr/>
            </a:pPr>
            <a:r>
              <a:rPr lang="es-EC" sz="2800" dirty="0">
                <a:solidFill>
                  <a:srgbClr val="0070C0"/>
                </a:solidFill>
                <a:latin typeface="Times New Roman" pitchFamily="18" charset="0"/>
                <a:cs typeface="Times New Roman" pitchFamily="18" charset="0"/>
              </a:rPr>
              <a:t>CONCLUSIONES</a:t>
            </a:r>
          </a:p>
        </p:txBody>
      </p:sp>
      <p:sp>
        <p:nvSpPr>
          <p:cNvPr id="3" name="2 Rectángulo"/>
          <p:cNvSpPr/>
          <p:nvPr/>
        </p:nvSpPr>
        <p:spPr>
          <a:xfrm>
            <a:off x="2351584" y="763817"/>
            <a:ext cx="7632848" cy="5126403"/>
          </a:xfrm>
          <a:prstGeom prst="rect">
            <a:avLst/>
          </a:prstGeom>
        </p:spPr>
        <p:txBody>
          <a:bodyPr wrap="square">
            <a:spAutoFit/>
          </a:bodyPr>
          <a:lstStyle/>
          <a:p>
            <a:pPr marL="342900" lvl="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El uso del ácido indol 3-acetico estimuló la obtención de la biomasa seca en los tres biotipos de </a:t>
            </a:r>
            <a:r>
              <a:rPr lang="es-EC" sz="2000" i="1" dirty="0" err="1">
                <a:latin typeface="Times New Roman" panose="02020603050405020304" pitchFamily="18" charset="0"/>
                <a:cs typeface="Times New Roman" panose="02020603050405020304" pitchFamily="18" charset="0"/>
              </a:rPr>
              <a:t>Chlorella</a:t>
            </a:r>
            <a:r>
              <a:rPr lang="es-EC" sz="2000" dirty="0">
                <a:latin typeface="Times New Roman" panose="02020603050405020304" pitchFamily="18" charset="0"/>
                <a:cs typeface="Times New Roman" panose="02020603050405020304" pitchFamily="18" charset="0"/>
              </a:rPr>
              <a:t> evaluados, favoreciendo la asimilación de nutrientes del medio de cultivo.</a:t>
            </a:r>
          </a:p>
          <a:p>
            <a:pPr lvl="0" algn="just"/>
            <a:endParaRPr lang="es-EC"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El AIA en la etapa de aceleración de los cultivos actuó como un potente estimulante en la división celular lo cual generó mayor obtención de biomasa, al implementar la dosis 50 mg L</a:t>
            </a:r>
            <a:r>
              <a:rPr lang="es-EC" sz="2000" baseline="30000" dirty="0">
                <a:latin typeface="Times New Roman" panose="02020603050405020304" pitchFamily="18" charset="0"/>
                <a:cs typeface="Times New Roman" panose="02020603050405020304" pitchFamily="18" charset="0"/>
              </a:rPr>
              <a:t>-1</a:t>
            </a:r>
            <a:r>
              <a:rPr lang="es-EC" sz="2000" dirty="0">
                <a:latin typeface="Times New Roman" panose="02020603050405020304" pitchFamily="18" charset="0"/>
                <a:cs typeface="Times New Roman" panose="02020603050405020304" pitchFamily="18" charset="0"/>
              </a:rPr>
              <a:t> en </a:t>
            </a:r>
            <a:r>
              <a:rPr lang="es-EC" sz="2000" i="1" dirty="0" err="1">
                <a:latin typeface="Times New Roman" panose="02020603050405020304" pitchFamily="18" charset="0"/>
                <a:cs typeface="Times New Roman" panose="02020603050405020304" pitchFamily="18" charset="0"/>
              </a:rPr>
              <a:t>Chlorella</a:t>
            </a:r>
            <a:r>
              <a:rPr lang="es-EC" sz="2000" dirty="0">
                <a:latin typeface="Times New Roman" panose="02020603050405020304" pitchFamily="18" charset="0"/>
                <a:cs typeface="Times New Roman" panose="02020603050405020304" pitchFamily="18" charset="0"/>
              </a:rPr>
              <a:t> Biotipo 2 y 30 mg L</a:t>
            </a:r>
            <a:r>
              <a:rPr lang="es-EC" sz="2000" baseline="30000" dirty="0">
                <a:latin typeface="Times New Roman" panose="02020603050405020304" pitchFamily="18" charset="0"/>
                <a:cs typeface="Times New Roman" panose="02020603050405020304" pitchFamily="18" charset="0"/>
              </a:rPr>
              <a:t>-1</a:t>
            </a:r>
            <a:r>
              <a:rPr lang="es-EC" sz="2000" dirty="0">
                <a:latin typeface="Times New Roman" panose="02020603050405020304" pitchFamily="18" charset="0"/>
                <a:cs typeface="Times New Roman" panose="02020603050405020304" pitchFamily="18" charset="0"/>
              </a:rPr>
              <a:t> en </a:t>
            </a:r>
            <a:r>
              <a:rPr lang="es-EC" sz="2000" i="1" dirty="0" err="1">
                <a:latin typeface="Times New Roman" panose="02020603050405020304" pitchFamily="18" charset="0"/>
                <a:cs typeface="Times New Roman" panose="02020603050405020304" pitchFamily="18" charset="0"/>
              </a:rPr>
              <a:t>Chlorella</a:t>
            </a:r>
            <a:r>
              <a:rPr lang="es-EC" sz="2000" dirty="0">
                <a:latin typeface="Times New Roman" panose="02020603050405020304" pitchFamily="18" charset="0"/>
                <a:cs typeface="Times New Roman" panose="02020603050405020304" pitchFamily="18" charset="0"/>
              </a:rPr>
              <a:t> Biotipos 1 y 3.</a:t>
            </a:r>
          </a:p>
          <a:p>
            <a:pPr marL="342900" indent="-34290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La aplicación de los mejores tratamientos de AIA incrementaron la biomasa seca producida en los tres biotipos de </a:t>
            </a:r>
            <a:r>
              <a:rPr lang="es-EC" sz="2000" i="1" dirty="0" err="1">
                <a:latin typeface="Times New Roman" panose="02020603050405020304" pitchFamily="18" charset="0"/>
                <a:cs typeface="Times New Roman" panose="02020603050405020304" pitchFamily="18" charset="0"/>
              </a:rPr>
              <a:t>Chlorella</a:t>
            </a:r>
            <a:r>
              <a:rPr lang="es-EC" sz="2000" dirty="0">
                <a:latin typeface="Times New Roman" panose="02020603050405020304" pitchFamily="18" charset="0"/>
                <a:cs typeface="Times New Roman" panose="02020603050405020304" pitchFamily="18" charset="0"/>
              </a:rPr>
              <a:t>, registrando un efecto similar a la primera fase de estudio, en los componentes celulares se observó un incremento en el contenido de lípidos, pigmentos fotosintéticos, pero no en el contenido proteínico.</a:t>
            </a:r>
          </a:p>
          <a:p>
            <a:pPr marL="342900" indent="-34290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algn="just">
              <a:lnSpc>
                <a:spcPct val="200000"/>
              </a:lnSpc>
            </a:pPr>
            <a:r>
              <a:rPr lang="es-EC" sz="1600" dirty="0">
                <a:latin typeface="Times New Roman" panose="02020603050405020304" pitchFamily="18" charset="0"/>
                <a:cs typeface="Times New Roman" panose="02020603050405020304" pitchFamily="18" charset="0"/>
              </a:rPr>
              <a:t> </a:t>
            </a:r>
          </a:p>
        </p:txBody>
      </p:sp>
      <p:grpSp>
        <p:nvGrpSpPr>
          <p:cNvPr id="5" name="Grupo 4">
            <a:extLst>
              <a:ext uri="{FF2B5EF4-FFF2-40B4-BE49-F238E27FC236}">
                <a16:creationId xmlns:a16="http://schemas.microsoft.com/office/drawing/2014/main" id="{F58202AB-A33A-4529-AF77-64861FB92F96}"/>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a16="http://schemas.microsoft.com/office/drawing/2014/main" id="{EFD2512E-5F78-451A-84D6-585BC39287C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id="{FD911C84-7E91-43A4-AF35-487FE2DFF99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4899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35961" y="44450"/>
            <a:ext cx="4752529" cy="648246"/>
          </a:xfrm>
        </p:spPr>
        <p:txBody>
          <a:bodyPr/>
          <a:lstStyle/>
          <a:p>
            <a:pPr>
              <a:defRPr/>
            </a:pPr>
            <a:r>
              <a:rPr lang="es-EC" sz="2800" dirty="0">
                <a:solidFill>
                  <a:srgbClr val="0070C0"/>
                </a:solidFill>
                <a:latin typeface="Times New Roman" pitchFamily="18" charset="0"/>
                <a:cs typeface="Times New Roman" pitchFamily="18" charset="0"/>
              </a:rPr>
              <a:t>RECOMENDACIONES</a:t>
            </a:r>
          </a:p>
        </p:txBody>
      </p:sp>
      <p:sp>
        <p:nvSpPr>
          <p:cNvPr id="5" name="4 Rectángulo"/>
          <p:cNvSpPr/>
          <p:nvPr/>
        </p:nvSpPr>
        <p:spPr>
          <a:xfrm>
            <a:off x="983432" y="701899"/>
            <a:ext cx="9721080" cy="4664739"/>
          </a:xfrm>
          <a:prstGeom prst="rect">
            <a:avLst/>
          </a:prstGeom>
        </p:spPr>
        <p:txBody>
          <a:bodyPr wrap="square">
            <a:spAutoFit/>
          </a:bodyPr>
          <a:lstStyle/>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recomienda utilizar el AIA en el cultivo de </a:t>
            </a:r>
            <a:r>
              <a:rPr lang="es-EC" i="1" dirty="0" err="1">
                <a:latin typeface="Times New Roman" panose="02020603050405020304" pitchFamily="18" charset="0"/>
                <a:cs typeface="Times New Roman" panose="02020603050405020304" pitchFamily="18" charset="0"/>
              </a:rPr>
              <a:t>Chlorella</a:t>
            </a:r>
            <a:r>
              <a:rPr lang="es-EC" dirty="0">
                <a:latin typeface="Times New Roman" panose="02020603050405020304" pitchFamily="18" charset="0"/>
                <a:cs typeface="Times New Roman" panose="02020603050405020304" pitchFamily="18" charset="0"/>
              </a:rPr>
              <a:t> para estimular el desarrollo celular y la producción de biomasa.</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 importante realizar un estudio bromatológico del perfil lipídico de la biomasa de </a:t>
            </a:r>
            <a:r>
              <a:rPr lang="es-EC" i="1" dirty="0" err="1">
                <a:latin typeface="Times New Roman" panose="02020603050405020304" pitchFamily="18" charset="0"/>
                <a:cs typeface="Times New Roman" panose="02020603050405020304" pitchFamily="18" charset="0"/>
              </a:rPr>
              <a:t>Chlorella</a:t>
            </a:r>
            <a:r>
              <a:rPr lang="es-EC" dirty="0">
                <a:latin typeface="Times New Roman" panose="02020603050405020304" pitchFamily="18" charset="0"/>
                <a:cs typeface="Times New Roman" panose="02020603050405020304" pitchFamily="18" charset="0"/>
              </a:rPr>
              <a:t> producida con AIA para evaluar su posible aplicación en la formulación de suplementos alimenticios en dietas balanceadas de peces u otras especies de interés pecuario.</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Analizar la composición de carotenoides de la biomasa de </a:t>
            </a:r>
            <a:r>
              <a:rPr lang="es-EC" i="1" dirty="0" err="1">
                <a:latin typeface="Times New Roman" panose="02020603050405020304" pitchFamily="18" charset="0"/>
                <a:cs typeface="Times New Roman" panose="02020603050405020304" pitchFamily="18" charset="0"/>
              </a:rPr>
              <a:t>Chlorella</a:t>
            </a:r>
            <a:r>
              <a:rPr lang="es-EC" dirty="0">
                <a:latin typeface="Times New Roman" panose="02020603050405020304" pitchFamily="18" charset="0"/>
                <a:cs typeface="Times New Roman" panose="02020603050405020304" pitchFamily="18" charset="0"/>
              </a:rPr>
              <a:t> producida con AIA para evaluar su roll como agente terapéutico en el control de enfermedades microbianas en especies acuícolas.</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Para incrementar la producción de biomasa en </a:t>
            </a:r>
            <a:r>
              <a:rPr lang="es-EC" i="1" dirty="0" err="1">
                <a:latin typeface="Times New Roman" panose="02020603050405020304" pitchFamily="18" charset="0"/>
                <a:cs typeface="Times New Roman" panose="02020603050405020304" pitchFamily="18" charset="0"/>
              </a:rPr>
              <a:t>Chlorella</a:t>
            </a:r>
            <a:r>
              <a:rPr lang="es-EC" dirty="0">
                <a:latin typeface="Times New Roman" panose="02020603050405020304" pitchFamily="18" charset="0"/>
                <a:cs typeface="Times New Roman" panose="02020603050405020304" pitchFamily="18" charset="0"/>
              </a:rPr>
              <a:t> se recomienda evaluar la interacción de AIA y citoquininas.</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recomienda aplicar el AIA en especies de microalgas como </a:t>
            </a:r>
            <a:r>
              <a:rPr lang="es-EC" i="1" dirty="0" err="1">
                <a:latin typeface="Times New Roman" panose="02020603050405020304" pitchFamily="18" charset="0"/>
                <a:cs typeface="Times New Roman" panose="02020603050405020304" pitchFamily="18" charset="0"/>
              </a:rPr>
              <a:t>Haematococcus</a:t>
            </a:r>
            <a:r>
              <a:rPr lang="es-EC" i="1" dirty="0">
                <a:latin typeface="Times New Roman" panose="02020603050405020304" pitchFamily="18" charset="0"/>
                <a:cs typeface="Times New Roman" panose="02020603050405020304" pitchFamily="18" charset="0"/>
              </a:rPr>
              <a:t> </a:t>
            </a:r>
            <a:r>
              <a:rPr lang="es-EC" i="1" dirty="0" err="1">
                <a:latin typeface="Times New Roman" panose="02020603050405020304" pitchFamily="18" charset="0"/>
                <a:cs typeface="Times New Roman" panose="02020603050405020304" pitchFamily="18" charset="0"/>
              </a:rPr>
              <a:t>pluvialis</a:t>
            </a:r>
            <a:r>
              <a:rPr lang="es-EC" dirty="0">
                <a:latin typeface="Times New Roman" panose="02020603050405020304" pitchFamily="18" charset="0"/>
                <a:cs typeface="Times New Roman" panose="02020603050405020304" pitchFamily="18" charset="0"/>
              </a:rPr>
              <a:t> para promover la obtención de biomasa y carotenos (</a:t>
            </a:r>
            <a:r>
              <a:rPr lang="es-EC" dirty="0" err="1">
                <a:latin typeface="Times New Roman" panose="02020603050405020304" pitchFamily="18" charset="0"/>
                <a:cs typeface="Times New Roman" panose="02020603050405020304" pitchFamily="18" charset="0"/>
              </a:rPr>
              <a:t>astaxantina</a:t>
            </a:r>
            <a:r>
              <a:rPr lang="es-EC" dirty="0">
                <a:latin typeface="Times New Roman" panose="02020603050405020304" pitchFamily="18" charset="0"/>
                <a:cs typeface="Times New Roman" panose="02020603050405020304" pitchFamily="18" charset="0"/>
              </a:rPr>
              <a:t>) </a:t>
            </a:r>
          </a:p>
          <a:p>
            <a:pPr marL="285750" indent="-285750" algn="just">
              <a:lnSpc>
                <a:spcPct val="200000"/>
              </a:lnSpc>
              <a:buFont typeface="Arial" panose="020B0604020202020204" pitchFamily="34" charset="0"/>
              <a:buChar char="•"/>
            </a:pPr>
            <a:endParaRPr lang="es-EC" sz="1600" dirty="0">
              <a:latin typeface="Times New Roman" panose="02020603050405020304" pitchFamily="18" charset="0"/>
              <a:cs typeface="Times New Roman" panose="02020603050405020304" pitchFamily="18" charset="0"/>
            </a:endParaRPr>
          </a:p>
        </p:txBody>
      </p:sp>
      <p:grpSp>
        <p:nvGrpSpPr>
          <p:cNvPr id="4" name="Grupo 3">
            <a:extLst>
              <a:ext uri="{FF2B5EF4-FFF2-40B4-BE49-F238E27FC236}">
                <a16:creationId xmlns:a16="http://schemas.microsoft.com/office/drawing/2014/main" id="{A830B095-5D23-4BA7-B27B-43B778CC5C92}"/>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a16="http://schemas.microsoft.com/office/drawing/2014/main" id="{B44FDA97-0863-4AC0-97CE-7B1379659447}"/>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id="{A8133BEA-61C8-4E47-8515-40E4D317F35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05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671F20-A995-43AB-8E42-8CC8224B8A4B}"/>
              </a:ext>
            </a:extLst>
          </p:cNvPr>
          <p:cNvPicPr>
            <a:picLocks noChangeAspect="1"/>
          </p:cNvPicPr>
          <p:nvPr/>
        </p:nvPicPr>
        <p:blipFill>
          <a:blip r:embed="rId2"/>
          <a:stretch>
            <a:fillRect/>
          </a:stretch>
        </p:blipFill>
        <p:spPr>
          <a:xfrm>
            <a:off x="3888950" y="2792037"/>
            <a:ext cx="4414099" cy="1521990"/>
          </a:xfrm>
          <a:prstGeom prst="rect">
            <a:avLst/>
          </a:prstGeom>
        </p:spPr>
      </p:pic>
      <p:pic>
        <p:nvPicPr>
          <p:cNvPr id="5" name="Imagen 4">
            <a:extLst>
              <a:ext uri="{FF2B5EF4-FFF2-40B4-BE49-F238E27FC236}">
                <a16:creationId xmlns:a16="http://schemas.microsoft.com/office/drawing/2014/main" id="{8F55D57B-CA5B-4FC4-A8CD-77ED4B2DCD0A}"/>
              </a:ext>
            </a:extLst>
          </p:cNvPr>
          <p:cNvPicPr>
            <a:picLocks noChangeAspect="1"/>
          </p:cNvPicPr>
          <p:nvPr/>
        </p:nvPicPr>
        <p:blipFill>
          <a:blip r:embed="rId3"/>
          <a:stretch>
            <a:fillRect/>
          </a:stretch>
        </p:blipFill>
        <p:spPr>
          <a:xfrm>
            <a:off x="1127448" y="2780928"/>
            <a:ext cx="2013997" cy="2207071"/>
          </a:xfrm>
          <a:prstGeom prst="rect">
            <a:avLst/>
          </a:prstGeom>
        </p:spPr>
      </p:pic>
      <p:pic>
        <p:nvPicPr>
          <p:cNvPr id="6" name="Imagen 5">
            <a:extLst>
              <a:ext uri="{FF2B5EF4-FFF2-40B4-BE49-F238E27FC236}">
                <a16:creationId xmlns:a16="http://schemas.microsoft.com/office/drawing/2014/main" id="{04754D7E-FF66-410F-BB30-BFC1C3C24B9E}"/>
              </a:ext>
            </a:extLst>
          </p:cNvPr>
          <p:cNvPicPr>
            <a:picLocks noChangeAspect="1"/>
          </p:cNvPicPr>
          <p:nvPr/>
        </p:nvPicPr>
        <p:blipFill>
          <a:blip r:embed="rId4"/>
          <a:stretch>
            <a:fillRect/>
          </a:stretch>
        </p:blipFill>
        <p:spPr>
          <a:xfrm>
            <a:off x="9408368" y="2924944"/>
            <a:ext cx="1952410" cy="2242066"/>
          </a:xfrm>
          <a:prstGeom prst="rect">
            <a:avLst/>
          </a:prstGeom>
        </p:spPr>
      </p:pic>
      <p:grpSp>
        <p:nvGrpSpPr>
          <p:cNvPr id="7" name="Grupo 6">
            <a:extLst>
              <a:ext uri="{FF2B5EF4-FFF2-40B4-BE49-F238E27FC236}">
                <a16:creationId xmlns:a16="http://schemas.microsoft.com/office/drawing/2014/main" id="{7451E80B-0ED3-46FF-8444-18A9CBDE63F3}"/>
              </a:ext>
            </a:extLst>
          </p:cNvPr>
          <p:cNvGrpSpPr/>
          <p:nvPr/>
        </p:nvGrpSpPr>
        <p:grpSpPr>
          <a:xfrm>
            <a:off x="8832304" y="6021288"/>
            <a:ext cx="3240360" cy="582613"/>
            <a:chOff x="8832304" y="6018112"/>
            <a:chExt cx="3240360" cy="582613"/>
          </a:xfrm>
        </p:grpSpPr>
        <p:sp>
          <p:nvSpPr>
            <p:cNvPr id="8" name="Rectángulo redondeado 17">
              <a:extLst>
                <a:ext uri="{FF2B5EF4-FFF2-40B4-BE49-F238E27FC236}">
                  <a16:creationId xmlns:a16="http://schemas.microsoft.com/office/drawing/2014/main" id="{F1AF6A5C-645F-45B6-8CC7-88920AA337EB}"/>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9" name="Imagen 5">
              <a:extLst>
                <a:ext uri="{FF2B5EF4-FFF2-40B4-BE49-F238E27FC236}">
                  <a16:creationId xmlns:a16="http://schemas.microsoft.com/office/drawing/2014/main" id="{25DA1AA9-E446-47CE-BF0D-0B310C93163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uadroTexto 9">
            <a:extLst>
              <a:ext uri="{FF2B5EF4-FFF2-40B4-BE49-F238E27FC236}">
                <a16:creationId xmlns:a16="http://schemas.microsoft.com/office/drawing/2014/main" id="{1BADAD77-3905-4877-9246-6057196FEF2F}"/>
              </a:ext>
            </a:extLst>
          </p:cNvPr>
          <p:cNvSpPr txBox="1"/>
          <p:nvPr/>
        </p:nvSpPr>
        <p:spPr>
          <a:xfrm>
            <a:off x="2355054" y="683671"/>
            <a:ext cx="7481891" cy="1067600"/>
          </a:xfrm>
          <a:prstGeom prst="rect">
            <a:avLst/>
          </a:prstGeom>
          <a:noFill/>
        </p:spPr>
        <p:txBody>
          <a:bodyPr wrap="square" rtlCol="0">
            <a:spAutoFit/>
          </a:bodyPr>
          <a:lstStyle/>
          <a:p>
            <a:pPr algn="ctr">
              <a:lnSpc>
                <a:spcPct val="150000"/>
              </a:lnSpc>
            </a:pPr>
            <a:r>
              <a:rPr lang="es-EC" sz="4800" b="1" dirty="0">
                <a:latin typeface="Times New Roman" panose="02020603050405020304" pitchFamily="18" charset="0"/>
                <a:cs typeface="Times New Roman" panose="02020603050405020304" pitchFamily="18" charset="0"/>
              </a:rPr>
              <a:t>AGRADECIMIENTOS</a:t>
            </a:r>
          </a:p>
        </p:txBody>
      </p:sp>
    </p:spTree>
    <p:extLst>
      <p:ext uri="{BB962C8B-B14F-4D97-AF65-F5344CB8AC3E}">
        <p14:creationId xmlns:p14="http://schemas.microsoft.com/office/powerpoint/2010/main" val="392080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Resultado de imagen para microalgae  oceans">
            <a:extLst>
              <a:ext uri="{FF2B5EF4-FFF2-40B4-BE49-F238E27FC236}">
                <a16:creationId xmlns:a16="http://schemas.microsoft.com/office/drawing/2014/main" id="{BE66CEC9-BA42-47DD-ADF6-2DA3D7F88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46"/>
          <a:stretch/>
        </p:blipFill>
        <p:spPr bwMode="auto">
          <a:xfrm>
            <a:off x="4973053" y="2402671"/>
            <a:ext cx="4667250" cy="255089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31804" y="41646"/>
            <a:ext cx="3528391" cy="527023"/>
          </a:xfrm>
        </p:spPr>
        <p:txBody>
          <a:bodyPr/>
          <a:lstStyle/>
          <a:p>
            <a:pPr algn="l">
              <a:defRPr/>
            </a:pPr>
            <a:r>
              <a:rPr lang="es-EC" sz="2800" dirty="0">
                <a:solidFill>
                  <a:srgbClr val="0070C0"/>
                </a:solidFill>
                <a:latin typeface="Times New Roman" pitchFamily="18" charset="0"/>
                <a:cs typeface="Times New Roman" pitchFamily="18" charset="0"/>
              </a:rPr>
              <a:t>INTRODUCCIÓN</a:t>
            </a:r>
          </a:p>
        </p:txBody>
      </p:sp>
      <p:sp>
        <p:nvSpPr>
          <p:cNvPr id="4" name="Rectángulo 3"/>
          <p:cNvSpPr/>
          <p:nvPr/>
        </p:nvSpPr>
        <p:spPr>
          <a:xfrm>
            <a:off x="294739" y="839008"/>
            <a:ext cx="1290084" cy="646331"/>
          </a:xfrm>
          <a:prstGeom prst="rect">
            <a:avLst/>
          </a:prstGeom>
        </p:spPr>
        <p:txBody>
          <a:bodyPr wrap="square">
            <a:spAutoFit/>
          </a:bodyPr>
          <a:lstStyle/>
          <a:p>
            <a:r>
              <a:rPr lang="es-EC" b="1" dirty="0" err="1">
                <a:effectLst/>
                <a:latin typeface="Times New Roman" panose="02020603050405020304" pitchFamily="18" charset="0"/>
                <a:ea typeface="Calibri" panose="020F0502020204030204" pitchFamily="34" charset="0"/>
              </a:rPr>
              <a:t>Microalgas</a:t>
            </a:r>
            <a:r>
              <a:rPr lang="es-EC" dirty="0">
                <a:effectLst/>
                <a:latin typeface="Times New Roman" panose="02020603050405020304" pitchFamily="18" charset="0"/>
                <a:ea typeface="Calibri" panose="020F0502020204030204" pitchFamily="34" charset="0"/>
              </a:rPr>
              <a:t> (</a:t>
            </a:r>
            <a:r>
              <a:rPr lang="es-EC" i="1" dirty="0" err="1">
                <a:effectLst/>
                <a:latin typeface="Times New Roman" panose="02020603050405020304" pitchFamily="18" charset="0"/>
                <a:ea typeface="Calibri" panose="020F0502020204030204" pitchFamily="34" charset="0"/>
              </a:rPr>
              <a:t>Chlorella</a:t>
            </a:r>
            <a:r>
              <a:rPr lang="es-EC" dirty="0">
                <a:effectLst/>
                <a:latin typeface="Times New Roman" panose="02020603050405020304" pitchFamily="18" charset="0"/>
                <a:ea typeface="Calibri" panose="020F0502020204030204" pitchFamily="34" charset="0"/>
              </a:rPr>
              <a:t>) </a:t>
            </a:r>
            <a:endParaRPr lang="es-EC" dirty="0"/>
          </a:p>
        </p:txBody>
      </p:sp>
      <p:sp>
        <p:nvSpPr>
          <p:cNvPr id="3" name="Rectángulo 2"/>
          <p:cNvSpPr/>
          <p:nvPr/>
        </p:nvSpPr>
        <p:spPr>
          <a:xfrm>
            <a:off x="2505580" y="900518"/>
            <a:ext cx="1604396"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organismos fotosintéticos</a:t>
            </a:r>
            <a:endParaRPr lang="es-EC" dirty="0"/>
          </a:p>
        </p:txBody>
      </p:sp>
      <p:sp>
        <p:nvSpPr>
          <p:cNvPr id="7" name="Rectángulo 6"/>
          <p:cNvSpPr/>
          <p:nvPr/>
        </p:nvSpPr>
        <p:spPr>
          <a:xfrm>
            <a:off x="8967955" y="5580207"/>
            <a:ext cx="2952328"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Masojídek</a:t>
            </a:r>
            <a:r>
              <a:rPr lang="es-EC" dirty="0">
                <a:latin typeface="Times New Roman" panose="02020603050405020304" pitchFamily="18" charset="0"/>
                <a:ea typeface="Calibri" panose="020F0502020204030204" pitchFamily="34" charset="0"/>
              </a:rPr>
              <a:t> &amp; </a:t>
            </a:r>
            <a:r>
              <a:rPr lang="es-EC" dirty="0" err="1">
                <a:latin typeface="Times New Roman" panose="02020603050405020304" pitchFamily="18" charset="0"/>
                <a:ea typeface="Calibri" panose="020F0502020204030204" pitchFamily="34" charset="0"/>
              </a:rPr>
              <a:t>Torzillo</a:t>
            </a:r>
            <a:r>
              <a:rPr lang="es-EC" dirty="0">
                <a:latin typeface="Times New Roman" panose="02020603050405020304" pitchFamily="18" charset="0"/>
                <a:ea typeface="Calibri" panose="020F0502020204030204" pitchFamily="34" charset="0"/>
              </a:rPr>
              <a:t>, 2014)</a:t>
            </a:r>
            <a:endParaRPr lang="es-EC" dirty="0"/>
          </a:p>
        </p:txBody>
      </p:sp>
      <p:sp>
        <p:nvSpPr>
          <p:cNvPr id="14" name="Flecha derecha 13"/>
          <p:cNvSpPr/>
          <p:nvPr/>
        </p:nvSpPr>
        <p:spPr>
          <a:xfrm>
            <a:off x="1605774" y="1043290"/>
            <a:ext cx="902746" cy="332876"/>
          </a:xfrm>
          <a:prstGeom prst="righ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9" name="Imagen 18"/>
          <p:cNvPicPr>
            <a:picLocks noChangeAspect="1"/>
          </p:cNvPicPr>
          <p:nvPr/>
        </p:nvPicPr>
        <p:blipFill>
          <a:blip r:embed="rId4"/>
          <a:stretch>
            <a:fillRect/>
          </a:stretch>
        </p:blipFill>
        <p:spPr>
          <a:xfrm>
            <a:off x="293927" y="1562274"/>
            <a:ext cx="1908451" cy="1461555"/>
          </a:xfrm>
          <a:prstGeom prst="rect">
            <a:avLst/>
          </a:prstGeom>
        </p:spPr>
      </p:pic>
      <p:pic>
        <p:nvPicPr>
          <p:cNvPr id="16" name="Imagen 15"/>
          <p:cNvPicPr>
            <a:picLocks noChangeAspect="1"/>
          </p:cNvPicPr>
          <p:nvPr/>
        </p:nvPicPr>
        <p:blipFill>
          <a:blip r:embed="rId5"/>
          <a:stretch>
            <a:fillRect/>
          </a:stretch>
        </p:blipFill>
        <p:spPr>
          <a:xfrm>
            <a:off x="2564853" y="1566477"/>
            <a:ext cx="1240568" cy="1296674"/>
          </a:xfrm>
          <a:prstGeom prst="ellipse">
            <a:avLst/>
          </a:prstGeom>
          <a:ln>
            <a:noFill/>
          </a:ln>
          <a:effectLst>
            <a:softEdge rad="112500"/>
          </a:effectLst>
        </p:spPr>
      </p:pic>
      <p:pic>
        <p:nvPicPr>
          <p:cNvPr id="21" name="Imagen 20"/>
          <p:cNvPicPr>
            <a:picLocks noChangeAspect="1"/>
          </p:cNvPicPr>
          <p:nvPr/>
        </p:nvPicPr>
        <p:blipFill rotWithShape="1">
          <a:blip r:embed="rId6"/>
          <a:srcRect l="51566" t="10934" r="20880" b="30862"/>
          <a:stretch/>
        </p:blipFill>
        <p:spPr>
          <a:xfrm>
            <a:off x="54610" y="1431610"/>
            <a:ext cx="720080" cy="1152128"/>
          </a:xfrm>
          <a:prstGeom prst="rect">
            <a:avLst/>
          </a:prstGeom>
        </p:spPr>
      </p:pic>
      <p:pic>
        <p:nvPicPr>
          <p:cNvPr id="37"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58264" y="793553"/>
            <a:ext cx="277175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o 38"/>
          <p:cNvGrpSpPr/>
          <p:nvPr/>
        </p:nvGrpSpPr>
        <p:grpSpPr>
          <a:xfrm>
            <a:off x="8832304" y="6018112"/>
            <a:ext cx="3240360" cy="582613"/>
            <a:chOff x="8832304" y="6018112"/>
            <a:chExt cx="3240360" cy="582613"/>
          </a:xfrm>
        </p:grpSpPr>
        <p:sp>
          <p:nvSpPr>
            <p:cNvPr id="40" name="Rectángulo redondeado 39"/>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2"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Elipse 12">
            <a:extLst>
              <a:ext uri="{FF2B5EF4-FFF2-40B4-BE49-F238E27FC236}">
                <a16:creationId xmlns:a16="http://schemas.microsoft.com/office/drawing/2014/main" id="{CEBEA030-994E-41D1-A1C2-50896DBC3AC3}"/>
              </a:ext>
            </a:extLst>
          </p:cNvPr>
          <p:cNvSpPr/>
          <p:nvPr/>
        </p:nvSpPr>
        <p:spPr>
          <a:xfrm>
            <a:off x="95672" y="780844"/>
            <a:ext cx="1480386" cy="785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74088399-2DA4-4F74-88C3-B8C84D161E87}"/>
              </a:ext>
            </a:extLst>
          </p:cNvPr>
          <p:cNvPicPr>
            <a:picLocks noChangeAspect="1"/>
          </p:cNvPicPr>
          <p:nvPr/>
        </p:nvPicPr>
        <p:blipFill>
          <a:blip r:embed="rId8"/>
          <a:stretch>
            <a:fillRect/>
          </a:stretch>
        </p:blipFill>
        <p:spPr>
          <a:xfrm>
            <a:off x="6814908" y="2353396"/>
            <a:ext cx="1714500" cy="1628775"/>
          </a:xfrm>
          <a:prstGeom prst="ellipse">
            <a:avLst/>
          </a:prstGeom>
          <a:ln>
            <a:noFill/>
          </a:ln>
          <a:effectLst>
            <a:softEdge rad="112500"/>
          </a:effectLst>
        </p:spPr>
      </p:pic>
      <p:sp>
        <p:nvSpPr>
          <p:cNvPr id="28" name="Flecha: a la derecha 27">
            <a:extLst>
              <a:ext uri="{FF2B5EF4-FFF2-40B4-BE49-F238E27FC236}">
                <a16:creationId xmlns:a16="http://schemas.microsoft.com/office/drawing/2014/main" id="{936CF312-108F-47C9-A13E-7A373E5809A2}"/>
              </a:ext>
            </a:extLst>
          </p:cNvPr>
          <p:cNvSpPr/>
          <p:nvPr/>
        </p:nvSpPr>
        <p:spPr>
          <a:xfrm rot="3380286">
            <a:off x="6725708" y="1980413"/>
            <a:ext cx="864096" cy="496760"/>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C3B325FB-5DB8-4414-8CFA-B1A216BA329E}"/>
              </a:ext>
            </a:extLst>
          </p:cNvPr>
          <p:cNvSpPr/>
          <p:nvPr/>
        </p:nvSpPr>
        <p:spPr>
          <a:xfrm>
            <a:off x="5934165" y="1431610"/>
            <a:ext cx="172996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a:t>
            </a:r>
            <a:r>
              <a:rPr lang="es-EC" baseline="-25000" dirty="0">
                <a:latin typeface="Times New Roman" panose="02020603050405020304" pitchFamily="18" charset="0"/>
                <a:ea typeface="Calibri" panose="020F0502020204030204" pitchFamily="34" charset="0"/>
              </a:rPr>
              <a:t>2</a:t>
            </a:r>
            <a:r>
              <a:rPr lang="es-EC" dirty="0">
                <a:latin typeface="Times New Roman" panose="02020603050405020304" pitchFamily="18" charset="0"/>
                <a:ea typeface="Calibri" panose="020F0502020204030204" pitchFamily="34" charset="0"/>
              </a:rPr>
              <a:t> atmosférico</a:t>
            </a:r>
            <a:endParaRPr lang="es-EC" dirty="0"/>
          </a:p>
        </p:txBody>
      </p:sp>
      <p:sp>
        <p:nvSpPr>
          <p:cNvPr id="30" name="Flecha: a la derecha 29">
            <a:extLst>
              <a:ext uri="{FF2B5EF4-FFF2-40B4-BE49-F238E27FC236}">
                <a16:creationId xmlns:a16="http://schemas.microsoft.com/office/drawing/2014/main" id="{BAFC3420-3ACC-4610-A5E8-8579276E04B1}"/>
              </a:ext>
            </a:extLst>
          </p:cNvPr>
          <p:cNvSpPr/>
          <p:nvPr/>
        </p:nvSpPr>
        <p:spPr>
          <a:xfrm rot="18431975">
            <a:off x="7902888" y="1919315"/>
            <a:ext cx="892426" cy="52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a:extLst>
              <a:ext uri="{FF2B5EF4-FFF2-40B4-BE49-F238E27FC236}">
                <a16:creationId xmlns:a16="http://schemas.microsoft.com/office/drawing/2014/main" id="{7BA8F7F2-67BC-4B43-B39F-95AF2BFB2797}"/>
              </a:ext>
            </a:extLst>
          </p:cNvPr>
          <p:cNvSpPr/>
          <p:nvPr/>
        </p:nvSpPr>
        <p:spPr>
          <a:xfrm>
            <a:off x="8268367" y="1403752"/>
            <a:ext cx="214033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oxígeno fotosintético</a:t>
            </a:r>
            <a:endParaRPr lang="es-EC" dirty="0"/>
          </a:p>
        </p:txBody>
      </p:sp>
      <p:pic>
        <p:nvPicPr>
          <p:cNvPr id="41988" name="Picture 4" descr="Resultado de imagen para sol">
            <a:extLst>
              <a:ext uri="{FF2B5EF4-FFF2-40B4-BE49-F238E27FC236}">
                <a16:creationId xmlns:a16="http://schemas.microsoft.com/office/drawing/2014/main" id="{A1E7DDBB-9864-49AB-AF84-C5233AFA7F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9277" y="1042933"/>
            <a:ext cx="1340768" cy="1340768"/>
          </a:xfrm>
          <a:prstGeom prst="rect">
            <a:avLst/>
          </a:prstGeom>
          <a:noFill/>
          <a:extLst>
            <a:ext uri="{909E8E84-426E-40DD-AFC4-6F175D3DCCD1}">
              <a14:hiddenFill xmlns:a14="http://schemas.microsoft.com/office/drawing/2010/main">
                <a:solidFill>
                  <a:srgbClr val="FFFFFF"/>
                </a:solidFill>
              </a14:hiddenFill>
            </a:ext>
          </a:extLst>
        </p:spPr>
      </p:pic>
      <p:sp>
        <p:nvSpPr>
          <p:cNvPr id="32" name="Flecha: a la derecha 31">
            <a:extLst>
              <a:ext uri="{FF2B5EF4-FFF2-40B4-BE49-F238E27FC236}">
                <a16:creationId xmlns:a16="http://schemas.microsoft.com/office/drawing/2014/main" id="{F4B9FAB4-386E-4EE6-8974-53F5094C658E}"/>
              </a:ext>
            </a:extLst>
          </p:cNvPr>
          <p:cNvSpPr/>
          <p:nvPr/>
        </p:nvSpPr>
        <p:spPr>
          <a:xfrm>
            <a:off x="8365873" y="2744810"/>
            <a:ext cx="1436055" cy="52591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p:txBody>
      </p:sp>
      <p:pic>
        <p:nvPicPr>
          <p:cNvPr id="41994" name="Picture 10" descr="Resultado de imagen para zooplancton">
            <a:extLst>
              <a:ext uri="{FF2B5EF4-FFF2-40B4-BE49-F238E27FC236}">
                <a16:creationId xmlns:a16="http://schemas.microsoft.com/office/drawing/2014/main" id="{56F01CF3-EC0E-42A0-A96D-4484D9DEE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309" y="2922996"/>
            <a:ext cx="1340712" cy="767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Rectángulo 52">
            <a:extLst>
              <a:ext uri="{FF2B5EF4-FFF2-40B4-BE49-F238E27FC236}">
                <a16:creationId xmlns:a16="http://schemas.microsoft.com/office/drawing/2014/main" id="{0A6D950D-C006-412E-B43E-D502112C8115}"/>
              </a:ext>
            </a:extLst>
          </p:cNvPr>
          <p:cNvSpPr/>
          <p:nvPr/>
        </p:nvSpPr>
        <p:spPr>
          <a:xfrm>
            <a:off x="9599856" y="2353396"/>
            <a:ext cx="2048445" cy="923330"/>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Fuente de alimento </a:t>
            </a:r>
          </a:p>
          <a:p>
            <a:pPr algn="ctr"/>
            <a:r>
              <a:rPr lang="es-EC" dirty="0">
                <a:latin typeface="Times New Roman" panose="02020603050405020304" pitchFamily="18" charset="0"/>
                <a:ea typeface="Calibri" panose="020F0502020204030204" pitchFamily="34" charset="0"/>
              </a:rPr>
              <a:t>Base cadena trófica</a:t>
            </a:r>
          </a:p>
          <a:p>
            <a:endParaRPr lang="es-EC" dirty="0"/>
          </a:p>
        </p:txBody>
      </p:sp>
      <p:sp>
        <p:nvSpPr>
          <p:cNvPr id="33" name="Flecha: hacia abajo 32">
            <a:extLst>
              <a:ext uri="{FF2B5EF4-FFF2-40B4-BE49-F238E27FC236}">
                <a16:creationId xmlns:a16="http://schemas.microsoft.com/office/drawing/2014/main" id="{397EE190-4B3D-4761-B113-C9DB4DE170E0}"/>
              </a:ext>
            </a:extLst>
          </p:cNvPr>
          <p:cNvSpPr/>
          <p:nvPr/>
        </p:nvSpPr>
        <p:spPr>
          <a:xfrm>
            <a:off x="7389434" y="4046690"/>
            <a:ext cx="549383" cy="767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lecha: a la derecha 33">
            <a:extLst>
              <a:ext uri="{FF2B5EF4-FFF2-40B4-BE49-F238E27FC236}">
                <a16:creationId xmlns:a16="http://schemas.microsoft.com/office/drawing/2014/main" id="{98068E06-C740-4B8D-A6C7-7F81D9030876}"/>
              </a:ext>
            </a:extLst>
          </p:cNvPr>
          <p:cNvSpPr/>
          <p:nvPr/>
        </p:nvSpPr>
        <p:spPr>
          <a:xfrm rot="10800000">
            <a:off x="5015917" y="2744811"/>
            <a:ext cx="1885309"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Flecha: a la derecha 55">
            <a:extLst>
              <a:ext uri="{FF2B5EF4-FFF2-40B4-BE49-F238E27FC236}">
                <a16:creationId xmlns:a16="http://schemas.microsoft.com/office/drawing/2014/main" id="{A1CDDB9C-D09F-4F07-BDE7-3FA52475D51B}"/>
              </a:ext>
            </a:extLst>
          </p:cNvPr>
          <p:cNvSpPr/>
          <p:nvPr/>
        </p:nvSpPr>
        <p:spPr>
          <a:xfrm rot="10350694">
            <a:off x="5013250" y="3220875"/>
            <a:ext cx="194181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lecha: a la derecha 56">
            <a:extLst>
              <a:ext uri="{FF2B5EF4-FFF2-40B4-BE49-F238E27FC236}">
                <a16:creationId xmlns:a16="http://schemas.microsoft.com/office/drawing/2014/main" id="{2AE84011-947E-4A18-B3C4-30E4A0FCBB8B}"/>
              </a:ext>
            </a:extLst>
          </p:cNvPr>
          <p:cNvSpPr/>
          <p:nvPr/>
        </p:nvSpPr>
        <p:spPr>
          <a:xfrm rot="9711835">
            <a:off x="5102574" y="3690905"/>
            <a:ext cx="200243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6F900219-E206-48E2-B515-8A3C609CDC27}"/>
              </a:ext>
            </a:extLst>
          </p:cNvPr>
          <p:cNvSpPr txBox="1"/>
          <p:nvPr/>
        </p:nvSpPr>
        <p:spPr>
          <a:xfrm>
            <a:off x="3690485" y="2787252"/>
            <a:ext cx="134076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Fertilizante</a:t>
            </a:r>
            <a:r>
              <a:rPr lang="es-EC" dirty="0"/>
              <a:t> </a:t>
            </a:r>
          </a:p>
        </p:txBody>
      </p:sp>
      <p:sp>
        <p:nvSpPr>
          <p:cNvPr id="59" name="CuadroTexto 58">
            <a:extLst>
              <a:ext uri="{FF2B5EF4-FFF2-40B4-BE49-F238E27FC236}">
                <a16:creationId xmlns:a16="http://schemas.microsoft.com/office/drawing/2014/main" id="{89E84042-2F24-4FE4-940B-E76239DAD32B}"/>
              </a:ext>
            </a:extLst>
          </p:cNvPr>
          <p:cNvSpPr txBox="1"/>
          <p:nvPr/>
        </p:nvSpPr>
        <p:spPr>
          <a:xfrm>
            <a:off x="3377099" y="3323489"/>
            <a:ext cx="1677921"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Biocombustible</a:t>
            </a:r>
            <a:r>
              <a:rPr lang="es-EC" dirty="0"/>
              <a:t> </a:t>
            </a:r>
          </a:p>
        </p:txBody>
      </p:sp>
      <p:sp>
        <p:nvSpPr>
          <p:cNvPr id="60" name="CuadroTexto 59">
            <a:extLst>
              <a:ext uri="{FF2B5EF4-FFF2-40B4-BE49-F238E27FC236}">
                <a16:creationId xmlns:a16="http://schemas.microsoft.com/office/drawing/2014/main" id="{B4F8EDC0-52E7-4481-93E9-3E896CC2DDDF}"/>
              </a:ext>
            </a:extLst>
          </p:cNvPr>
          <p:cNvSpPr txBox="1"/>
          <p:nvPr/>
        </p:nvSpPr>
        <p:spPr>
          <a:xfrm>
            <a:off x="3837725" y="3998405"/>
            <a:ext cx="1182555"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Alimento</a:t>
            </a:r>
            <a:endParaRPr lang="es-EC" dirty="0"/>
          </a:p>
        </p:txBody>
      </p:sp>
      <p:sp>
        <p:nvSpPr>
          <p:cNvPr id="61" name="Rectángulo 60">
            <a:extLst>
              <a:ext uri="{FF2B5EF4-FFF2-40B4-BE49-F238E27FC236}">
                <a16:creationId xmlns:a16="http://schemas.microsoft.com/office/drawing/2014/main" id="{30B4F70F-1493-46F9-9EE3-F86F76CFC9C5}"/>
              </a:ext>
            </a:extLst>
          </p:cNvPr>
          <p:cNvSpPr/>
          <p:nvPr/>
        </p:nvSpPr>
        <p:spPr>
          <a:xfrm>
            <a:off x="5549103"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Proteínas </a:t>
            </a:r>
            <a:endParaRPr lang="es-EC" dirty="0"/>
          </a:p>
        </p:txBody>
      </p:sp>
      <p:sp>
        <p:nvSpPr>
          <p:cNvPr id="62" name="Rectángulo 61">
            <a:extLst>
              <a:ext uri="{FF2B5EF4-FFF2-40B4-BE49-F238E27FC236}">
                <a16:creationId xmlns:a16="http://schemas.microsoft.com/office/drawing/2014/main" id="{0DF3A725-853C-4171-A660-722AE09555D9}"/>
              </a:ext>
            </a:extLst>
          </p:cNvPr>
          <p:cNvSpPr/>
          <p:nvPr/>
        </p:nvSpPr>
        <p:spPr>
          <a:xfrm>
            <a:off x="6728128"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Lípidos </a:t>
            </a:r>
            <a:endParaRPr lang="es-EC" dirty="0"/>
          </a:p>
        </p:txBody>
      </p:sp>
      <p:sp>
        <p:nvSpPr>
          <p:cNvPr id="63" name="Rectángulo 62">
            <a:extLst>
              <a:ext uri="{FF2B5EF4-FFF2-40B4-BE49-F238E27FC236}">
                <a16:creationId xmlns:a16="http://schemas.microsoft.com/office/drawing/2014/main" id="{5176BA37-17A7-4AE6-997E-2AD217816A38}"/>
              </a:ext>
            </a:extLst>
          </p:cNvPr>
          <p:cNvSpPr/>
          <p:nvPr/>
        </p:nvSpPr>
        <p:spPr>
          <a:xfrm>
            <a:off x="7874194" y="5049076"/>
            <a:ext cx="1209707"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Minerales </a:t>
            </a:r>
            <a:endParaRPr lang="es-EC" dirty="0"/>
          </a:p>
        </p:txBody>
      </p:sp>
      <p:sp>
        <p:nvSpPr>
          <p:cNvPr id="64" name="Rectángulo 63">
            <a:extLst>
              <a:ext uri="{FF2B5EF4-FFF2-40B4-BE49-F238E27FC236}">
                <a16:creationId xmlns:a16="http://schemas.microsoft.com/office/drawing/2014/main" id="{D0F56434-BCB3-40F7-884B-D7DF4D74565F}"/>
              </a:ext>
            </a:extLst>
          </p:cNvPr>
          <p:cNvSpPr/>
          <p:nvPr/>
        </p:nvSpPr>
        <p:spPr>
          <a:xfrm>
            <a:off x="9172050" y="5038865"/>
            <a:ext cx="2515254"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Clorofila, carotenoides </a:t>
            </a:r>
            <a:endParaRPr lang="es-EC" dirty="0"/>
          </a:p>
        </p:txBody>
      </p:sp>
      <p:sp>
        <p:nvSpPr>
          <p:cNvPr id="5" name="Elipse 4">
            <a:extLst>
              <a:ext uri="{FF2B5EF4-FFF2-40B4-BE49-F238E27FC236}">
                <a16:creationId xmlns:a16="http://schemas.microsoft.com/office/drawing/2014/main" id="{32B3E30D-C42E-4E6C-967F-3718FE9805A7}"/>
              </a:ext>
            </a:extLst>
          </p:cNvPr>
          <p:cNvSpPr/>
          <p:nvPr/>
        </p:nvSpPr>
        <p:spPr>
          <a:xfrm>
            <a:off x="8268367" y="1376166"/>
            <a:ext cx="2140330" cy="490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9045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Resultado de imagen para microalgae  oceans">
            <a:extLst>
              <a:ext uri="{FF2B5EF4-FFF2-40B4-BE49-F238E27FC236}">
                <a16:creationId xmlns:a16="http://schemas.microsoft.com/office/drawing/2014/main" id="{BE66CEC9-BA42-47DD-ADF6-2DA3D7F88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46"/>
          <a:stretch/>
        </p:blipFill>
        <p:spPr bwMode="auto">
          <a:xfrm>
            <a:off x="4973053" y="2402671"/>
            <a:ext cx="4667250" cy="255089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31804" y="41646"/>
            <a:ext cx="3528391" cy="527023"/>
          </a:xfrm>
        </p:spPr>
        <p:txBody>
          <a:bodyPr/>
          <a:lstStyle/>
          <a:p>
            <a:pPr algn="l">
              <a:defRPr/>
            </a:pPr>
            <a:r>
              <a:rPr lang="es-EC" sz="2800" dirty="0">
                <a:solidFill>
                  <a:srgbClr val="0070C0"/>
                </a:solidFill>
                <a:latin typeface="Times New Roman" pitchFamily="18" charset="0"/>
                <a:cs typeface="Times New Roman" pitchFamily="18" charset="0"/>
              </a:rPr>
              <a:t>INTRODUCCIÓN</a:t>
            </a:r>
          </a:p>
        </p:txBody>
      </p:sp>
      <p:sp>
        <p:nvSpPr>
          <p:cNvPr id="4" name="Rectángulo 3"/>
          <p:cNvSpPr/>
          <p:nvPr/>
        </p:nvSpPr>
        <p:spPr>
          <a:xfrm>
            <a:off x="294739" y="839008"/>
            <a:ext cx="1290084" cy="646331"/>
          </a:xfrm>
          <a:prstGeom prst="rect">
            <a:avLst/>
          </a:prstGeom>
        </p:spPr>
        <p:txBody>
          <a:bodyPr wrap="square">
            <a:spAutoFit/>
          </a:bodyPr>
          <a:lstStyle/>
          <a:p>
            <a:r>
              <a:rPr lang="es-EC" b="1" dirty="0" err="1">
                <a:effectLst/>
                <a:latin typeface="Times New Roman" panose="02020603050405020304" pitchFamily="18" charset="0"/>
                <a:ea typeface="Calibri" panose="020F0502020204030204" pitchFamily="34" charset="0"/>
              </a:rPr>
              <a:t>Microalgas</a:t>
            </a:r>
            <a:r>
              <a:rPr lang="es-EC" dirty="0">
                <a:effectLst/>
                <a:latin typeface="Times New Roman" panose="02020603050405020304" pitchFamily="18" charset="0"/>
                <a:ea typeface="Calibri" panose="020F0502020204030204" pitchFamily="34" charset="0"/>
              </a:rPr>
              <a:t> (</a:t>
            </a:r>
            <a:r>
              <a:rPr lang="es-EC" i="1" dirty="0" err="1">
                <a:effectLst/>
                <a:latin typeface="Times New Roman" panose="02020603050405020304" pitchFamily="18" charset="0"/>
                <a:ea typeface="Calibri" panose="020F0502020204030204" pitchFamily="34" charset="0"/>
              </a:rPr>
              <a:t>Chlorella</a:t>
            </a:r>
            <a:r>
              <a:rPr lang="es-EC" dirty="0">
                <a:effectLst/>
                <a:latin typeface="Times New Roman" panose="02020603050405020304" pitchFamily="18" charset="0"/>
                <a:ea typeface="Calibri" panose="020F0502020204030204" pitchFamily="34" charset="0"/>
              </a:rPr>
              <a:t>) </a:t>
            </a:r>
            <a:endParaRPr lang="es-EC" dirty="0"/>
          </a:p>
        </p:txBody>
      </p:sp>
      <p:sp>
        <p:nvSpPr>
          <p:cNvPr id="3" name="Rectángulo 2"/>
          <p:cNvSpPr/>
          <p:nvPr/>
        </p:nvSpPr>
        <p:spPr>
          <a:xfrm>
            <a:off x="2505580" y="900518"/>
            <a:ext cx="1604396"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organismos fotosintéticos</a:t>
            </a:r>
            <a:endParaRPr lang="es-EC" dirty="0"/>
          </a:p>
        </p:txBody>
      </p:sp>
      <p:sp>
        <p:nvSpPr>
          <p:cNvPr id="7" name="Rectángulo 6"/>
          <p:cNvSpPr/>
          <p:nvPr/>
        </p:nvSpPr>
        <p:spPr>
          <a:xfrm>
            <a:off x="8967955" y="5580207"/>
            <a:ext cx="2952328"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Masojídek</a:t>
            </a:r>
            <a:r>
              <a:rPr lang="es-EC" dirty="0">
                <a:latin typeface="Times New Roman" panose="02020603050405020304" pitchFamily="18" charset="0"/>
                <a:ea typeface="Calibri" panose="020F0502020204030204" pitchFamily="34" charset="0"/>
              </a:rPr>
              <a:t> &amp; </a:t>
            </a:r>
            <a:r>
              <a:rPr lang="es-EC" dirty="0" err="1">
                <a:latin typeface="Times New Roman" panose="02020603050405020304" pitchFamily="18" charset="0"/>
                <a:ea typeface="Calibri" panose="020F0502020204030204" pitchFamily="34" charset="0"/>
              </a:rPr>
              <a:t>Torzillo</a:t>
            </a:r>
            <a:r>
              <a:rPr lang="es-EC" dirty="0">
                <a:latin typeface="Times New Roman" panose="02020603050405020304" pitchFamily="18" charset="0"/>
                <a:ea typeface="Calibri" panose="020F0502020204030204" pitchFamily="34" charset="0"/>
              </a:rPr>
              <a:t>, 2014)</a:t>
            </a:r>
            <a:endParaRPr lang="es-EC" dirty="0"/>
          </a:p>
        </p:txBody>
      </p:sp>
      <p:sp>
        <p:nvSpPr>
          <p:cNvPr id="14" name="Flecha derecha 13"/>
          <p:cNvSpPr/>
          <p:nvPr/>
        </p:nvSpPr>
        <p:spPr>
          <a:xfrm>
            <a:off x="1605774" y="1043290"/>
            <a:ext cx="902746" cy="332876"/>
          </a:xfrm>
          <a:prstGeom prst="righ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9" name="Imagen 18"/>
          <p:cNvPicPr>
            <a:picLocks noChangeAspect="1"/>
          </p:cNvPicPr>
          <p:nvPr/>
        </p:nvPicPr>
        <p:blipFill>
          <a:blip r:embed="rId4"/>
          <a:stretch>
            <a:fillRect/>
          </a:stretch>
        </p:blipFill>
        <p:spPr>
          <a:xfrm>
            <a:off x="293927" y="1562274"/>
            <a:ext cx="1908451" cy="1461555"/>
          </a:xfrm>
          <a:prstGeom prst="rect">
            <a:avLst/>
          </a:prstGeom>
        </p:spPr>
      </p:pic>
      <p:pic>
        <p:nvPicPr>
          <p:cNvPr id="16" name="Imagen 15"/>
          <p:cNvPicPr>
            <a:picLocks noChangeAspect="1"/>
          </p:cNvPicPr>
          <p:nvPr/>
        </p:nvPicPr>
        <p:blipFill>
          <a:blip r:embed="rId5"/>
          <a:stretch>
            <a:fillRect/>
          </a:stretch>
        </p:blipFill>
        <p:spPr>
          <a:xfrm>
            <a:off x="2564853" y="1566477"/>
            <a:ext cx="1240568" cy="1296674"/>
          </a:xfrm>
          <a:prstGeom prst="ellipse">
            <a:avLst/>
          </a:prstGeom>
          <a:ln>
            <a:noFill/>
          </a:ln>
          <a:effectLst>
            <a:softEdge rad="112500"/>
          </a:effectLst>
        </p:spPr>
      </p:pic>
      <p:pic>
        <p:nvPicPr>
          <p:cNvPr id="21" name="Imagen 20"/>
          <p:cNvPicPr>
            <a:picLocks noChangeAspect="1"/>
          </p:cNvPicPr>
          <p:nvPr/>
        </p:nvPicPr>
        <p:blipFill rotWithShape="1">
          <a:blip r:embed="rId6"/>
          <a:srcRect l="51566" t="10934" r="20880" b="30862"/>
          <a:stretch/>
        </p:blipFill>
        <p:spPr>
          <a:xfrm>
            <a:off x="54610" y="1431610"/>
            <a:ext cx="720080" cy="1152128"/>
          </a:xfrm>
          <a:prstGeom prst="rect">
            <a:avLst/>
          </a:prstGeom>
        </p:spPr>
      </p:pic>
      <p:pic>
        <p:nvPicPr>
          <p:cNvPr id="37"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58264" y="793553"/>
            <a:ext cx="277175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o 38"/>
          <p:cNvGrpSpPr/>
          <p:nvPr/>
        </p:nvGrpSpPr>
        <p:grpSpPr>
          <a:xfrm>
            <a:off x="8832304" y="6018112"/>
            <a:ext cx="3240360" cy="582613"/>
            <a:chOff x="8832304" y="6018112"/>
            <a:chExt cx="3240360" cy="582613"/>
          </a:xfrm>
        </p:grpSpPr>
        <p:sp>
          <p:nvSpPr>
            <p:cNvPr id="40" name="Rectángulo redondeado 39"/>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2" name="Imagen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Elipse 12">
            <a:extLst>
              <a:ext uri="{FF2B5EF4-FFF2-40B4-BE49-F238E27FC236}">
                <a16:creationId xmlns:a16="http://schemas.microsoft.com/office/drawing/2014/main" id="{CEBEA030-994E-41D1-A1C2-50896DBC3AC3}"/>
              </a:ext>
            </a:extLst>
          </p:cNvPr>
          <p:cNvSpPr/>
          <p:nvPr/>
        </p:nvSpPr>
        <p:spPr>
          <a:xfrm>
            <a:off x="95672" y="780844"/>
            <a:ext cx="1480386" cy="785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74088399-2DA4-4F74-88C3-B8C84D161E87}"/>
              </a:ext>
            </a:extLst>
          </p:cNvPr>
          <p:cNvPicPr>
            <a:picLocks noChangeAspect="1"/>
          </p:cNvPicPr>
          <p:nvPr/>
        </p:nvPicPr>
        <p:blipFill>
          <a:blip r:embed="rId8"/>
          <a:stretch>
            <a:fillRect/>
          </a:stretch>
        </p:blipFill>
        <p:spPr>
          <a:xfrm>
            <a:off x="6814908" y="2353396"/>
            <a:ext cx="1714500" cy="1628775"/>
          </a:xfrm>
          <a:prstGeom prst="ellipse">
            <a:avLst/>
          </a:prstGeom>
          <a:ln>
            <a:noFill/>
          </a:ln>
          <a:effectLst>
            <a:softEdge rad="112500"/>
          </a:effectLst>
        </p:spPr>
      </p:pic>
      <p:sp>
        <p:nvSpPr>
          <p:cNvPr id="28" name="Flecha: a la derecha 27">
            <a:extLst>
              <a:ext uri="{FF2B5EF4-FFF2-40B4-BE49-F238E27FC236}">
                <a16:creationId xmlns:a16="http://schemas.microsoft.com/office/drawing/2014/main" id="{936CF312-108F-47C9-A13E-7A373E5809A2}"/>
              </a:ext>
            </a:extLst>
          </p:cNvPr>
          <p:cNvSpPr/>
          <p:nvPr/>
        </p:nvSpPr>
        <p:spPr>
          <a:xfrm rot="3380286">
            <a:off x="6725708" y="1980413"/>
            <a:ext cx="864096" cy="496760"/>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C3B325FB-5DB8-4414-8CFA-B1A216BA329E}"/>
              </a:ext>
            </a:extLst>
          </p:cNvPr>
          <p:cNvSpPr/>
          <p:nvPr/>
        </p:nvSpPr>
        <p:spPr>
          <a:xfrm>
            <a:off x="5934165" y="1431610"/>
            <a:ext cx="172996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a:t>
            </a:r>
            <a:r>
              <a:rPr lang="es-EC" baseline="-25000" dirty="0">
                <a:latin typeface="Times New Roman" panose="02020603050405020304" pitchFamily="18" charset="0"/>
                <a:ea typeface="Calibri" panose="020F0502020204030204" pitchFamily="34" charset="0"/>
              </a:rPr>
              <a:t>2</a:t>
            </a:r>
            <a:r>
              <a:rPr lang="es-EC" dirty="0">
                <a:latin typeface="Times New Roman" panose="02020603050405020304" pitchFamily="18" charset="0"/>
                <a:ea typeface="Calibri" panose="020F0502020204030204" pitchFamily="34" charset="0"/>
              </a:rPr>
              <a:t> atmosférico</a:t>
            </a:r>
            <a:endParaRPr lang="es-EC" dirty="0"/>
          </a:p>
        </p:txBody>
      </p:sp>
      <p:sp>
        <p:nvSpPr>
          <p:cNvPr id="30" name="Flecha: a la derecha 29">
            <a:extLst>
              <a:ext uri="{FF2B5EF4-FFF2-40B4-BE49-F238E27FC236}">
                <a16:creationId xmlns:a16="http://schemas.microsoft.com/office/drawing/2014/main" id="{BAFC3420-3ACC-4610-A5E8-8579276E04B1}"/>
              </a:ext>
            </a:extLst>
          </p:cNvPr>
          <p:cNvSpPr/>
          <p:nvPr/>
        </p:nvSpPr>
        <p:spPr>
          <a:xfrm rot="18431975">
            <a:off x="7902888" y="1919315"/>
            <a:ext cx="892426" cy="52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a:extLst>
              <a:ext uri="{FF2B5EF4-FFF2-40B4-BE49-F238E27FC236}">
                <a16:creationId xmlns:a16="http://schemas.microsoft.com/office/drawing/2014/main" id="{7BA8F7F2-67BC-4B43-B39F-95AF2BFB2797}"/>
              </a:ext>
            </a:extLst>
          </p:cNvPr>
          <p:cNvSpPr/>
          <p:nvPr/>
        </p:nvSpPr>
        <p:spPr>
          <a:xfrm>
            <a:off x="8268367" y="1403752"/>
            <a:ext cx="214033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oxígeno fotosintético</a:t>
            </a:r>
            <a:endParaRPr lang="es-EC" dirty="0"/>
          </a:p>
        </p:txBody>
      </p:sp>
      <p:pic>
        <p:nvPicPr>
          <p:cNvPr id="41988" name="Picture 4" descr="Resultado de imagen para sol">
            <a:extLst>
              <a:ext uri="{FF2B5EF4-FFF2-40B4-BE49-F238E27FC236}">
                <a16:creationId xmlns:a16="http://schemas.microsoft.com/office/drawing/2014/main" id="{A1E7DDBB-9864-49AB-AF84-C5233AFA7F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9277" y="1042933"/>
            <a:ext cx="1340768" cy="1340768"/>
          </a:xfrm>
          <a:prstGeom prst="rect">
            <a:avLst/>
          </a:prstGeom>
          <a:noFill/>
          <a:extLst>
            <a:ext uri="{909E8E84-426E-40DD-AFC4-6F175D3DCCD1}">
              <a14:hiddenFill xmlns:a14="http://schemas.microsoft.com/office/drawing/2010/main">
                <a:solidFill>
                  <a:srgbClr val="FFFFFF"/>
                </a:solidFill>
              </a14:hiddenFill>
            </a:ext>
          </a:extLst>
        </p:spPr>
      </p:pic>
      <p:sp>
        <p:nvSpPr>
          <p:cNvPr id="32" name="Flecha: a la derecha 31">
            <a:extLst>
              <a:ext uri="{FF2B5EF4-FFF2-40B4-BE49-F238E27FC236}">
                <a16:creationId xmlns:a16="http://schemas.microsoft.com/office/drawing/2014/main" id="{F4B9FAB4-386E-4EE6-8974-53F5094C658E}"/>
              </a:ext>
            </a:extLst>
          </p:cNvPr>
          <p:cNvSpPr/>
          <p:nvPr/>
        </p:nvSpPr>
        <p:spPr>
          <a:xfrm>
            <a:off x="8365873" y="2744810"/>
            <a:ext cx="1436055" cy="52591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p:txBody>
      </p:sp>
      <p:pic>
        <p:nvPicPr>
          <p:cNvPr id="41994" name="Picture 10" descr="Resultado de imagen para zooplancton">
            <a:extLst>
              <a:ext uri="{FF2B5EF4-FFF2-40B4-BE49-F238E27FC236}">
                <a16:creationId xmlns:a16="http://schemas.microsoft.com/office/drawing/2014/main" id="{56F01CF3-EC0E-42A0-A96D-4484D9DEE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309" y="2922996"/>
            <a:ext cx="1340712" cy="767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Rectángulo 52">
            <a:extLst>
              <a:ext uri="{FF2B5EF4-FFF2-40B4-BE49-F238E27FC236}">
                <a16:creationId xmlns:a16="http://schemas.microsoft.com/office/drawing/2014/main" id="{0A6D950D-C006-412E-B43E-D502112C8115}"/>
              </a:ext>
            </a:extLst>
          </p:cNvPr>
          <p:cNvSpPr/>
          <p:nvPr/>
        </p:nvSpPr>
        <p:spPr>
          <a:xfrm>
            <a:off x="9599856" y="2353396"/>
            <a:ext cx="2048445" cy="923330"/>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Alimento para especies acuáticas </a:t>
            </a:r>
          </a:p>
          <a:p>
            <a:endParaRPr lang="es-EC" dirty="0"/>
          </a:p>
        </p:txBody>
      </p:sp>
      <p:sp>
        <p:nvSpPr>
          <p:cNvPr id="33" name="Flecha: hacia abajo 32">
            <a:extLst>
              <a:ext uri="{FF2B5EF4-FFF2-40B4-BE49-F238E27FC236}">
                <a16:creationId xmlns:a16="http://schemas.microsoft.com/office/drawing/2014/main" id="{397EE190-4B3D-4761-B113-C9DB4DE170E0}"/>
              </a:ext>
            </a:extLst>
          </p:cNvPr>
          <p:cNvSpPr/>
          <p:nvPr/>
        </p:nvSpPr>
        <p:spPr>
          <a:xfrm>
            <a:off x="7389434" y="4046690"/>
            <a:ext cx="549383" cy="767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lecha: a la derecha 33">
            <a:extLst>
              <a:ext uri="{FF2B5EF4-FFF2-40B4-BE49-F238E27FC236}">
                <a16:creationId xmlns:a16="http://schemas.microsoft.com/office/drawing/2014/main" id="{98068E06-C740-4B8D-A6C7-7F81D9030876}"/>
              </a:ext>
            </a:extLst>
          </p:cNvPr>
          <p:cNvSpPr/>
          <p:nvPr/>
        </p:nvSpPr>
        <p:spPr>
          <a:xfrm rot="10800000">
            <a:off x="5015917" y="2744811"/>
            <a:ext cx="1885309"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Flecha: a la derecha 55">
            <a:extLst>
              <a:ext uri="{FF2B5EF4-FFF2-40B4-BE49-F238E27FC236}">
                <a16:creationId xmlns:a16="http://schemas.microsoft.com/office/drawing/2014/main" id="{A1CDDB9C-D09F-4F07-BDE7-3FA52475D51B}"/>
              </a:ext>
            </a:extLst>
          </p:cNvPr>
          <p:cNvSpPr/>
          <p:nvPr/>
        </p:nvSpPr>
        <p:spPr>
          <a:xfrm rot="10350694">
            <a:off x="5013250" y="3220875"/>
            <a:ext cx="194181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lecha: a la derecha 56">
            <a:extLst>
              <a:ext uri="{FF2B5EF4-FFF2-40B4-BE49-F238E27FC236}">
                <a16:creationId xmlns:a16="http://schemas.microsoft.com/office/drawing/2014/main" id="{2AE84011-947E-4A18-B3C4-30E4A0FCBB8B}"/>
              </a:ext>
            </a:extLst>
          </p:cNvPr>
          <p:cNvSpPr/>
          <p:nvPr/>
        </p:nvSpPr>
        <p:spPr>
          <a:xfrm rot="9711835">
            <a:off x="5102574" y="3690905"/>
            <a:ext cx="2002434" cy="4786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6F900219-E206-48E2-B515-8A3C609CDC27}"/>
              </a:ext>
            </a:extLst>
          </p:cNvPr>
          <p:cNvSpPr txBox="1"/>
          <p:nvPr/>
        </p:nvSpPr>
        <p:spPr>
          <a:xfrm>
            <a:off x="3690485" y="2787252"/>
            <a:ext cx="134076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Fertilizante</a:t>
            </a:r>
            <a:r>
              <a:rPr lang="es-EC" dirty="0"/>
              <a:t> </a:t>
            </a:r>
          </a:p>
        </p:txBody>
      </p:sp>
      <p:sp>
        <p:nvSpPr>
          <p:cNvPr id="59" name="CuadroTexto 58">
            <a:extLst>
              <a:ext uri="{FF2B5EF4-FFF2-40B4-BE49-F238E27FC236}">
                <a16:creationId xmlns:a16="http://schemas.microsoft.com/office/drawing/2014/main" id="{89E84042-2F24-4FE4-940B-E76239DAD32B}"/>
              </a:ext>
            </a:extLst>
          </p:cNvPr>
          <p:cNvSpPr txBox="1"/>
          <p:nvPr/>
        </p:nvSpPr>
        <p:spPr>
          <a:xfrm>
            <a:off x="3377099" y="3323489"/>
            <a:ext cx="1677921"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Biocombustible</a:t>
            </a:r>
            <a:r>
              <a:rPr lang="es-EC" dirty="0"/>
              <a:t> </a:t>
            </a:r>
          </a:p>
        </p:txBody>
      </p:sp>
      <p:sp>
        <p:nvSpPr>
          <p:cNvPr id="60" name="CuadroTexto 59">
            <a:extLst>
              <a:ext uri="{FF2B5EF4-FFF2-40B4-BE49-F238E27FC236}">
                <a16:creationId xmlns:a16="http://schemas.microsoft.com/office/drawing/2014/main" id="{B4F8EDC0-52E7-4481-93E9-3E896CC2DDDF}"/>
              </a:ext>
            </a:extLst>
          </p:cNvPr>
          <p:cNvSpPr txBox="1"/>
          <p:nvPr/>
        </p:nvSpPr>
        <p:spPr>
          <a:xfrm>
            <a:off x="3837725" y="3998405"/>
            <a:ext cx="1182555"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Alimento</a:t>
            </a:r>
            <a:endParaRPr lang="es-EC" dirty="0"/>
          </a:p>
        </p:txBody>
      </p:sp>
      <p:sp>
        <p:nvSpPr>
          <p:cNvPr id="61" name="Rectángulo 60">
            <a:extLst>
              <a:ext uri="{FF2B5EF4-FFF2-40B4-BE49-F238E27FC236}">
                <a16:creationId xmlns:a16="http://schemas.microsoft.com/office/drawing/2014/main" id="{30B4F70F-1493-46F9-9EE3-F86F76CFC9C5}"/>
              </a:ext>
            </a:extLst>
          </p:cNvPr>
          <p:cNvSpPr/>
          <p:nvPr/>
        </p:nvSpPr>
        <p:spPr>
          <a:xfrm>
            <a:off x="5549103"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Proteínas </a:t>
            </a:r>
            <a:endParaRPr lang="es-EC" dirty="0"/>
          </a:p>
        </p:txBody>
      </p:sp>
      <p:sp>
        <p:nvSpPr>
          <p:cNvPr id="62" name="Rectángulo 61">
            <a:extLst>
              <a:ext uri="{FF2B5EF4-FFF2-40B4-BE49-F238E27FC236}">
                <a16:creationId xmlns:a16="http://schemas.microsoft.com/office/drawing/2014/main" id="{0DF3A725-853C-4171-A660-722AE09555D9}"/>
              </a:ext>
            </a:extLst>
          </p:cNvPr>
          <p:cNvSpPr/>
          <p:nvPr/>
        </p:nvSpPr>
        <p:spPr>
          <a:xfrm>
            <a:off x="6728128" y="5057058"/>
            <a:ext cx="1040263"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Lípidos </a:t>
            </a:r>
            <a:endParaRPr lang="es-EC" dirty="0"/>
          </a:p>
        </p:txBody>
      </p:sp>
      <p:sp>
        <p:nvSpPr>
          <p:cNvPr id="63" name="Rectángulo 62">
            <a:extLst>
              <a:ext uri="{FF2B5EF4-FFF2-40B4-BE49-F238E27FC236}">
                <a16:creationId xmlns:a16="http://schemas.microsoft.com/office/drawing/2014/main" id="{5176BA37-17A7-4AE6-997E-2AD217816A38}"/>
              </a:ext>
            </a:extLst>
          </p:cNvPr>
          <p:cNvSpPr/>
          <p:nvPr/>
        </p:nvSpPr>
        <p:spPr>
          <a:xfrm>
            <a:off x="7874194" y="5049076"/>
            <a:ext cx="1209707"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Minerales </a:t>
            </a:r>
            <a:endParaRPr lang="es-EC" dirty="0"/>
          </a:p>
        </p:txBody>
      </p:sp>
      <p:sp>
        <p:nvSpPr>
          <p:cNvPr id="64" name="Rectángulo 63">
            <a:extLst>
              <a:ext uri="{FF2B5EF4-FFF2-40B4-BE49-F238E27FC236}">
                <a16:creationId xmlns:a16="http://schemas.microsoft.com/office/drawing/2014/main" id="{D0F56434-BCB3-40F7-884B-D7DF4D74565F}"/>
              </a:ext>
            </a:extLst>
          </p:cNvPr>
          <p:cNvSpPr/>
          <p:nvPr/>
        </p:nvSpPr>
        <p:spPr>
          <a:xfrm>
            <a:off x="9172050" y="5038865"/>
            <a:ext cx="2515254" cy="369332"/>
          </a:xfrm>
          <a:prstGeom prst="rect">
            <a:avLst/>
          </a:prstGeom>
          <a:ln>
            <a:solidFill>
              <a:srgbClr val="00B0F0"/>
            </a:solidFill>
          </a:ln>
        </p:spPr>
        <p:txBody>
          <a:bodyPr wrap="square">
            <a:spAutoFit/>
          </a:bodyPr>
          <a:lstStyle/>
          <a:p>
            <a:r>
              <a:rPr lang="es-EC" dirty="0">
                <a:latin typeface="Times New Roman" panose="02020603050405020304" pitchFamily="18" charset="0"/>
                <a:ea typeface="Calibri" panose="020F0502020204030204" pitchFamily="34" charset="0"/>
              </a:rPr>
              <a:t>Clorofila, carotenoides </a:t>
            </a:r>
            <a:endParaRPr lang="es-EC" dirty="0"/>
          </a:p>
        </p:txBody>
      </p:sp>
      <p:sp>
        <p:nvSpPr>
          <p:cNvPr id="5" name="Elipse 4">
            <a:extLst>
              <a:ext uri="{FF2B5EF4-FFF2-40B4-BE49-F238E27FC236}">
                <a16:creationId xmlns:a16="http://schemas.microsoft.com/office/drawing/2014/main" id="{E5637952-E0BF-4A36-9F13-9634F3628FAA}"/>
              </a:ext>
            </a:extLst>
          </p:cNvPr>
          <p:cNvSpPr/>
          <p:nvPr/>
        </p:nvSpPr>
        <p:spPr>
          <a:xfrm>
            <a:off x="3215680" y="2726072"/>
            <a:ext cx="1977639" cy="185505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7556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832304" y="6018112"/>
            <a:ext cx="3240360" cy="582613"/>
            <a:chOff x="8832304" y="6018112"/>
            <a:chExt cx="3240360" cy="582613"/>
          </a:xfrm>
        </p:grpSpPr>
        <p:sp>
          <p:nvSpPr>
            <p:cNvPr id="7" name="Rectángulo redondeado 6"/>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Flecha: a la derecha 4">
            <a:extLst>
              <a:ext uri="{FF2B5EF4-FFF2-40B4-BE49-F238E27FC236}">
                <a16:creationId xmlns:a16="http://schemas.microsoft.com/office/drawing/2014/main" id="{88ED2A45-7B57-4347-B76C-056CD2BD3673}"/>
              </a:ext>
            </a:extLst>
          </p:cNvPr>
          <p:cNvSpPr/>
          <p:nvPr/>
        </p:nvSpPr>
        <p:spPr>
          <a:xfrm>
            <a:off x="2813869" y="193924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50D729D0-C12F-4CB6-B743-73195FF53E1E}"/>
              </a:ext>
            </a:extLst>
          </p:cNvPr>
          <p:cNvSpPr/>
          <p:nvPr/>
        </p:nvSpPr>
        <p:spPr>
          <a:xfrm>
            <a:off x="4666018" y="1957680"/>
            <a:ext cx="128112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Microalgas </a:t>
            </a:r>
            <a:endParaRPr lang="es-EC" dirty="0"/>
          </a:p>
        </p:txBody>
      </p:sp>
      <p:sp>
        <p:nvSpPr>
          <p:cNvPr id="10" name="Rectángulo 9">
            <a:extLst>
              <a:ext uri="{FF2B5EF4-FFF2-40B4-BE49-F238E27FC236}">
                <a16:creationId xmlns:a16="http://schemas.microsoft.com/office/drawing/2014/main" id="{4683B16F-AFA6-4F94-8423-344710291BDA}"/>
              </a:ext>
            </a:extLst>
          </p:cNvPr>
          <p:cNvSpPr/>
          <p:nvPr/>
        </p:nvSpPr>
        <p:spPr>
          <a:xfrm>
            <a:off x="7589193" y="1547500"/>
            <a:ext cx="4042146"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Genera baja productividad de biomasa</a:t>
            </a:r>
            <a:endParaRPr lang="es-EC" dirty="0"/>
          </a:p>
        </p:txBody>
      </p:sp>
      <p:sp>
        <p:nvSpPr>
          <p:cNvPr id="11" name="Rectángulo 10">
            <a:extLst>
              <a:ext uri="{FF2B5EF4-FFF2-40B4-BE49-F238E27FC236}">
                <a16:creationId xmlns:a16="http://schemas.microsoft.com/office/drawing/2014/main" id="{64311505-94AC-4FB4-B530-A0B18CCD3AF9}"/>
              </a:ext>
            </a:extLst>
          </p:cNvPr>
          <p:cNvSpPr/>
          <p:nvPr/>
        </p:nvSpPr>
        <p:spPr>
          <a:xfrm>
            <a:off x="7589193" y="1936894"/>
            <a:ext cx="335220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Incrementa el costo de producción</a:t>
            </a:r>
            <a:endParaRPr lang="es-EC" dirty="0"/>
          </a:p>
        </p:txBody>
      </p:sp>
      <p:sp>
        <p:nvSpPr>
          <p:cNvPr id="12" name="Rectángulo 11">
            <a:extLst>
              <a:ext uri="{FF2B5EF4-FFF2-40B4-BE49-F238E27FC236}">
                <a16:creationId xmlns:a16="http://schemas.microsoft.com/office/drawing/2014/main" id="{1B7418DC-992A-4AB0-B828-700884A501EB}"/>
              </a:ext>
            </a:extLst>
          </p:cNvPr>
          <p:cNvSpPr/>
          <p:nvPr/>
        </p:nvSpPr>
        <p:spPr>
          <a:xfrm>
            <a:off x="7589193" y="2353556"/>
            <a:ext cx="3345788" cy="369332"/>
          </a:xfrm>
          <a:prstGeom prst="rect">
            <a:avLst/>
          </a:prstGeom>
        </p:spPr>
        <p:txBody>
          <a:bodyPr wrap="none">
            <a:spAutoFit/>
          </a:bodyPr>
          <a:lstStyle/>
          <a:p>
            <a:r>
              <a:rPr lang="es-EC" dirty="0" err="1">
                <a:latin typeface="Times New Roman" panose="02020603050405020304" pitchFamily="18" charset="0"/>
                <a:ea typeface="Calibri" panose="020F0502020204030204" pitchFamily="34" charset="0"/>
              </a:rPr>
              <a:t>Bioproductos</a:t>
            </a:r>
            <a:r>
              <a:rPr lang="es-EC" dirty="0">
                <a:latin typeface="Times New Roman" panose="02020603050405020304" pitchFamily="18" charset="0"/>
                <a:ea typeface="Calibri" panose="020F0502020204030204" pitchFamily="34" charset="0"/>
              </a:rPr>
              <a:t> de interés comercial</a:t>
            </a:r>
            <a:endParaRPr lang="es-EC" dirty="0"/>
          </a:p>
        </p:txBody>
      </p:sp>
      <p:sp>
        <p:nvSpPr>
          <p:cNvPr id="13" name="1 Título">
            <a:extLst>
              <a:ext uri="{FF2B5EF4-FFF2-40B4-BE49-F238E27FC236}">
                <a16:creationId xmlns:a16="http://schemas.microsoft.com/office/drawing/2014/main" id="{F75A1D2E-9BF5-4DE9-9737-71815B28DF64}"/>
              </a:ext>
            </a:extLst>
          </p:cNvPr>
          <p:cNvSpPr txBox="1">
            <a:spLocks/>
          </p:cNvSpPr>
          <p:nvPr/>
        </p:nvSpPr>
        <p:spPr>
          <a:xfrm>
            <a:off x="4331804" y="41646"/>
            <a:ext cx="3528391" cy="5270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2800" kern="0" dirty="0">
                <a:solidFill>
                  <a:srgbClr val="0070C0"/>
                </a:solidFill>
                <a:latin typeface="Times New Roman" pitchFamily="18" charset="0"/>
                <a:cs typeface="Times New Roman" pitchFamily="18" charset="0"/>
              </a:rPr>
              <a:t>JUSTIFICACIÓN</a:t>
            </a:r>
          </a:p>
        </p:txBody>
      </p:sp>
      <p:sp>
        <p:nvSpPr>
          <p:cNvPr id="14" name="CuadroTexto 13">
            <a:extLst>
              <a:ext uri="{FF2B5EF4-FFF2-40B4-BE49-F238E27FC236}">
                <a16:creationId xmlns:a16="http://schemas.microsoft.com/office/drawing/2014/main" id="{52DF9E4F-B4B9-43A8-8C66-29F805069EF7}"/>
              </a:ext>
            </a:extLst>
          </p:cNvPr>
          <p:cNvSpPr txBox="1"/>
          <p:nvPr/>
        </p:nvSpPr>
        <p:spPr>
          <a:xfrm>
            <a:off x="8085396" y="3414591"/>
            <a:ext cx="2418473" cy="646331"/>
          </a:xfrm>
          <a:prstGeom prst="rect">
            <a:avLst/>
          </a:prstGeom>
          <a:noFill/>
        </p:spPr>
        <p:txBody>
          <a:bodyPr wrap="square" rtlCol="0">
            <a:spAutoFit/>
          </a:bodyPr>
          <a:lstStyle/>
          <a:p>
            <a:r>
              <a:rPr lang="en-US" dirty="0" err="1">
                <a:latin typeface="Times New Roman" panose="02020603050405020304" pitchFamily="18" charset="0"/>
              </a:rPr>
              <a:t>Uso</a:t>
            </a:r>
            <a:r>
              <a:rPr lang="en-US" dirty="0">
                <a:latin typeface="Times New Roman" panose="02020603050405020304" pitchFamily="18" charset="0"/>
              </a:rPr>
              <a:t> de </a:t>
            </a:r>
            <a:r>
              <a:rPr lang="en-US" dirty="0" err="1">
                <a:latin typeface="Times New Roman" panose="02020603050405020304" pitchFamily="18" charset="0"/>
              </a:rPr>
              <a:t>hormonas</a:t>
            </a:r>
            <a:r>
              <a:rPr lang="en-US" dirty="0">
                <a:latin typeface="Times New Roman" panose="02020603050405020304" pitchFamily="18" charset="0"/>
              </a:rPr>
              <a:t> de </a:t>
            </a:r>
            <a:r>
              <a:rPr lang="en-US" dirty="0" err="1">
                <a:latin typeface="Times New Roman" panose="02020603050405020304" pitchFamily="18" charset="0"/>
              </a:rPr>
              <a:t>crecimiento</a:t>
            </a:r>
            <a:r>
              <a:rPr lang="en-US" dirty="0">
                <a:latin typeface="Times New Roman" panose="02020603050405020304" pitchFamily="18" charset="0"/>
              </a:rPr>
              <a:t> vegetal</a:t>
            </a:r>
            <a:endParaRPr lang="es-EC" dirty="0">
              <a:latin typeface="Times New Roman" panose="02020603050405020304" pitchFamily="18" charset="0"/>
            </a:endParaRPr>
          </a:p>
        </p:txBody>
      </p:sp>
      <p:sp>
        <p:nvSpPr>
          <p:cNvPr id="15" name="Flecha: a la derecha 14">
            <a:extLst>
              <a:ext uri="{FF2B5EF4-FFF2-40B4-BE49-F238E27FC236}">
                <a16:creationId xmlns:a16="http://schemas.microsoft.com/office/drawing/2014/main" id="{36965B92-86BA-4E82-AE72-8BF5E9C1B98F}"/>
              </a:ext>
            </a:extLst>
          </p:cNvPr>
          <p:cNvSpPr/>
          <p:nvPr/>
        </p:nvSpPr>
        <p:spPr>
          <a:xfrm>
            <a:off x="6695372" y="1985243"/>
            <a:ext cx="799017" cy="320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a la derecha 15">
            <a:extLst>
              <a:ext uri="{FF2B5EF4-FFF2-40B4-BE49-F238E27FC236}">
                <a16:creationId xmlns:a16="http://schemas.microsoft.com/office/drawing/2014/main" id="{4631C446-2561-4D52-91BB-87204AAAED82}"/>
              </a:ext>
            </a:extLst>
          </p:cNvPr>
          <p:cNvSpPr/>
          <p:nvPr/>
        </p:nvSpPr>
        <p:spPr>
          <a:xfrm rot="1092801">
            <a:off x="6653736" y="2286737"/>
            <a:ext cx="799017" cy="320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 la derecha 16">
            <a:extLst>
              <a:ext uri="{FF2B5EF4-FFF2-40B4-BE49-F238E27FC236}">
                <a16:creationId xmlns:a16="http://schemas.microsoft.com/office/drawing/2014/main" id="{9C3BB08D-E516-4A30-B821-7CE8032BF87F}"/>
              </a:ext>
            </a:extLst>
          </p:cNvPr>
          <p:cNvSpPr/>
          <p:nvPr/>
        </p:nvSpPr>
        <p:spPr>
          <a:xfrm rot="20561432">
            <a:off x="6654224" y="1676298"/>
            <a:ext cx="799017" cy="320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a:extLst>
              <a:ext uri="{FF2B5EF4-FFF2-40B4-BE49-F238E27FC236}">
                <a16:creationId xmlns:a16="http://schemas.microsoft.com/office/drawing/2014/main" id="{6365175E-0EE8-4007-B7A0-F1B8C7D6D19B}"/>
              </a:ext>
            </a:extLst>
          </p:cNvPr>
          <p:cNvSpPr/>
          <p:nvPr/>
        </p:nvSpPr>
        <p:spPr>
          <a:xfrm>
            <a:off x="3879286" y="1730022"/>
            <a:ext cx="2744303" cy="827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a:extLst>
              <a:ext uri="{FF2B5EF4-FFF2-40B4-BE49-F238E27FC236}">
                <a16:creationId xmlns:a16="http://schemas.microsoft.com/office/drawing/2014/main" id="{3C2A6839-4569-4007-B3B0-69BBCEC6C85E}"/>
              </a:ext>
            </a:extLst>
          </p:cNvPr>
          <p:cNvSpPr/>
          <p:nvPr/>
        </p:nvSpPr>
        <p:spPr>
          <a:xfrm>
            <a:off x="4422" y="1564699"/>
            <a:ext cx="2744303" cy="1158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hacia abajo 19">
            <a:extLst>
              <a:ext uri="{FF2B5EF4-FFF2-40B4-BE49-F238E27FC236}">
                <a16:creationId xmlns:a16="http://schemas.microsoft.com/office/drawing/2014/main" id="{B77B3701-D803-4D5B-A858-059DF315CF3F}"/>
              </a:ext>
            </a:extLst>
          </p:cNvPr>
          <p:cNvSpPr/>
          <p:nvPr/>
        </p:nvSpPr>
        <p:spPr>
          <a:xfrm>
            <a:off x="9125967" y="2770218"/>
            <a:ext cx="240630"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EEDB9394-F529-4EB5-9D09-C73279F97D10}"/>
              </a:ext>
            </a:extLst>
          </p:cNvPr>
          <p:cNvSpPr/>
          <p:nvPr/>
        </p:nvSpPr>
        <p:spPr>
          <a:xfrm>
            <a:off x="0" y="5840226"/>
            <a:ext cx="3788217"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Antoun</a:t>
            </a:r>
            <a:r>
              <a:rPr lang="es-EC" dirty="0">
                <a:latin typeface="Times New Roman" panose="02020603050405020304" pitchFamily="18" charset="0"/>
                <a:ea typeface="Calibri" panose="020F0502020204030204" pitchFamily="34" charset="0"/>
              </a:rPr>
              <a:t>, </a:t>
            </a:r>
            <a:r>
              <a:rPr lang="es-EC" dirty="0" err="1">
                <a:latin typeface="Times New Roman" panose="02020603050405020304" pitchFamily="18" charset="0"/>
                <a:ea typeface="Calibri" panose="020F0502020204030204" pitchFamily="34" charset="0"/>
              </a:rPr>
              <a:t>Bashan</a:t>
            </a:r>
            <a:r>
              <a:rPr lang="es-EC" dirty="0">
                <a:latin typeface="Times New Roman" panose="02020603050405020304" pitchFamily="18" charset="0"/>
                <a:ea typeface="Calibri" panose="020F0502020204030204" pitchFamily="34" charset="0"/>
              </a:rPr>
              <a:t>, &amp; de-</a:t>
            </a:r>
            <a:r>
              <a:rPr lang="es-EC" dirty="0" err="1">
                <a:latin typeface="Times New Roman" panose="02020603050405020304" pitchFamily="18" charset="0"/>
                <a:ea typeface="Calibri" panose="020F0502020204030204" pitchFamily="34" charset="0"/>
              </a:rPr>
              <a:t>Bashan</a:t>
            </a:r>
            <a:r>
              <a:rPr lang="es-EC" dirty="0">
                <a:latin typeface="Times New Roman" panose="02020603050405020304" pitchFamily="18" charset="0"/>
                <a:ea typeface="Calibri" panose="020F0502020204030204" pitchFamily="34" charset="0"/>
              </a:rPr>
              <a:t>, 2008).</a:t>
            </a:r>
            <a:endParaRPr lang="es-EC" dirty="0"/>
          </a:p>
        </p:txBody>
      </p:sp>
      <p:sp>
        <p:nvSpPr>
          <p:cNvPr id="2" name="Rectángulo 1">
            <a:extLst>
              <a:ext uri="{FF2B5EF4-FFF2-40B4-BE49-F238E27FC236}">
                <a16:creationId xmlns:a16="http://schemas.microsoft.com/office/drawing/2014/main" id="{4F0098E2-DFF9-4E9E-BAD4-E28F17D3A95D}"/>
              </a:ext>
            </a:extLst>
          </p:cNvPr>
          <p:cNvSpPr/>
          <p:nvPr/>
        </p:nvSpPr>
        <p:spPr>
          <a:xfrm>
            <a:off x="4021924" y="3035787"/>
            <a:ext cx="2601666" cy="92333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El desconocimiento de técnicas de estimulación celular</a:t>
            </a:r>
            <a:endParaRPr lang="es-EC" dirty="0"/>
          </a:p>
        </p:txBody>
      </p:sp>
      <p:sp>
        <p:nvSpPr>
          <p:cNvPr id="28" name="Rectángulo 27">
            <a:extLst>
              <a:ext uri="{FF2B5EF4-FFF2-40B4-BE49-F238E27FC236}">
                <a16:creationId xmlns:a16="http://schemas.microsoft.com/office/drawing/2014/main" id="{14A8E3C5-B663-4F3C-9450-82F6FD17FF37}"/>
              </a:ext>
            </a:extLst>
          </p:cNvPr>
          <p:cNvSpPr/>
          <p:nvPr/>
        </p:nvSpPr>
        <p:spPr>
          <a:xfrm>
            <a:off x="560661" y="1786437"/>
            <a:ext cx="1964414" cy="923330"/>
          </a:xfrm>
          <a:prstGeom prst="rect">
            <a:avLst/>
          </a:prstGeom>
        </p:spPr>
        <p:txBody>
          <a:bodyPr wrap="square">
            <a:spAutoFit/>
          </a:bodyPr>
          <a:lstStyle/>
          <a:p>
            <a:r>
              <a:rPr lang="en-US" dirty="0">
                <a:latin typeface="Times New Roman" panose="02020603050405020304" pitchFamily="18" charset="0"/>
              </a:rPr>
              <a:t>L</a:t>
            </a:r>
            <a:r>
              <a:rPr lang="es-EC" dirty="0">
                <a:latin typeface="Times New Roman" panose="02020603050405020304" pitchFamily="18" charset="0"/>
              </a:rPr>
              <a:t>imitante baja productividad de peso seco</a:t>
            </a:r>
            <a:endParaRPr lang="es-EC" dirty="0"/>
          </a:p>
        </p:txBody>
      </p:sp>
      <p:sp>
        <p:nvSpPr>
          <p:cNvPr id="29" name="Flecha: a la derecha 28">
            <a:extLst>
              <a:ext uri="{FF2B5EF4-FFF2-40B4-BE49-F238E27FC236}">
                <a16:creationId xmlns:a16="http://schemas.microsoft.com/office/drawing/2014/main" id="{8ECB6FD3-4D4D-407E-9350-01623788F7D9}"/>
              </a:ext>
            </a:extLst>
          </p:cNvPr>
          <p:cNvSpPr/>
          <p:nvPr/>
        </p:nvSpPr>
        <p:spPr>
          <a:xfrm rot="5400000">
            <a:off x="4986304" y="2689141"/>
            <a:ext cx="530265" cy="335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626CECE0-05B0-4987-9F29-3D43B9D82791}"/>
              </a:ext>
            </a:extLst>
          </p:cNvPr>
          <p:cNvSpPr/>
          <p:nvPr/>
        </p:nvSpPr>
        <p:spPr>
          <a:xfrm>
            <a:off x="7916730" y="3429000"/>
            <a:ext cx="2418473" cy="730892"/>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253E5D06-AF30-4802-B915-6616F6483A29}"/>
              </a:ext>
            </a:extLst>
          </p:cNvPr>
          <p:cNvSpPr/>
          <p:nvPr/>
        </p:nvSpPr>
        <p:spPr>
          <a:xfrm>
            <a:off x="9470998" y="2843709"/>
            <a:ext cx="1233514"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Alternativa</a:t>
            </a:r>
            <a:endParaRPr lang="es-EC" dirty="0"/>
          </a:p>
        </p:txBody>
      </p:sp>
      <p:sp>
        <p:nvSpPr>
          <p:cNvPr id="4" name="Elipse 3">
            <a:extLst>
              <a:ext uri="{FF2B5EF4-FFF2-40B4-BE49-F238E27FC236}">
                <a16:creationId xmlns:a16="http://schemas.microsoft.com/office/drawing/2014/main" id="{BBE78284-ADD3-4B59-BD7A-B77E21C9BC28}"/>
              </a:ext>
            </a:extLst>
          </p:cNvPr>
          <p:cNvSpPr/>
          <p:nvPr/>
        </p:nvSpPr>
        <p:spPr>
          <a:xfrm>
            <a:off x="9505135" y="2839244"/>
            <a:ext cx="1167399"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6160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832304" y="6018112"/>
            <a:ext cx="3240360" cy="582613"/>
            <a:chOff x="8832304" y="6018112"/>
            <a:chExt cx="3240360" cy="582613"/>
          </a:xfrm>
        </p:grpSpPr>
        <p:sp>
          <p:nvSpPr>
            <p:cNvPr id="7" name="Rectángulo redondeado 6"/>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1 Título">
            <a:extLst>
              <a:ext uri="{FF2B5EF4-FFF2-40B4-BE49-F238E27FC236}">
                <a16:creationId xmlns:a16="http://schemas.microsoft.com/office/drawing/2014/main" id="{F75A1D2E-9BF5-4DE9-9737-71815B28DF64}"/>
              </a:ext>
            </a:extLst>
          </p:cNvPr>
          <p:cNvSpPr txBox="1">
            <a:spLocks/>
          </p:cNvSpPr>
          <p:nvPr/>
        </p:nvSpPr>
        <p:spPr>
          <a:xfrm>
            <a:off x="4331804" y="41646"/>
            <a:ext cx="3528391" cy="5270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2800" kern="0" dirty="0">
                <a:solidFill>
                  <a:srgbClr val="0070C0"/>
                </a:solidFill>
                <a:latin typeface="Times New Roman" pitchFamily="18" charset="0"/>
                <a:cs typeface="Times New Roman" pitchFamily="18" charset="0"/>
              </a:rPr>
              <a:t>JUSTIFICACIÓN</a:t>
            </a:r>
          </a:p>
        </p:txBody>
      </p:sp>
      <p:sp>
        <p:nvSpPr>
          <p:cNvPr id="21" name="CuadroTexto 20">
            <a:extLst>
              <a:ext uri="{FF2B5EF4-FFF2-40B4-BE49-F238E27FC236}">
                <a16:creationId xmlns:a16="http://schemas.microsoft.com/office/drawing/2014/main" id="{DFCF3D1A-92D3-4320-9F7B-B305EDEE395F}"/>
              </a:ext>
            </a:extLst>
          </p:cNvPr>
          <p:cNvSpPr txBox="1"/>
          <p:nvPr/>
        </p:nvSpPr>
        <p:spPr>
          <a:xfrm>
            <a:off x="189775" y="1133319"/>
            <a:ext cx="1340709" cy="923330"/>
          </a:xfrm>
          <a:prstGeom prst="rect">
            <a:avLst/>
          </a:prstGeom>
          <a:noFill/>
        </p:spPr>
        <p:txBody>
          <a:bodyPr wrap="square" rtlCol="0">
            <a:spAutoFit/>
          </a:bodyPr>
          <a:lstStyle/>
          <a:p>
            <a:pPr algn="ctr"/>
            <a:r>
              <a:rPr lang="en-US" dirty="0" err="1">
                <a:latin typeface="Times New Roman" panose="02020603050405020304" pitchFamily="18" charset="0"/>
              </a:rPr>
              <a:t>Ácido</a:t>
            </a:r>
            <a:r>
              <a:rPr lang="en-US" dirty="0">
                <a:latin typeface="Times New Roman" panose="02020603050405020304" pitchFamily="18" charset="0"/>
              </a:rPr>
              <a:t> </a:t>
            </a:r>
            <a:r>
              <a:rPr lang="en-US" dirty="0" err="1">
                <a:latin typeface="Times New Roman" panose="02020603050405020304" pitchFamily="18" charset="0"/>
              </a:rPr>
              <a:t>indol</a:t>
            </a:r>
            <a:r>
              <a:rPr lang="en-US" dirty="0">
                <a:latin typeface="Times New Roman" panose="02020603050405020304" pitchFamily="18" charset="0"/>
              </a:rPr>
              <a:t> 3-acético</a:t>
            </a:r>
          </a:p>
          <a:p>
            <a:pPr algn="ctr"/>
            <a:r>
              <a:rPr lang="en-US" dirty="0">
                <a:latin typeface="Times New Roman" panose="02020603050405020304" pitchFamily="18" charset="0"/>
              </a:rPr>
              <a:t>(AIA)</a:t>
            </a:r>
            <a:endParaRPr lang="es-EC" dirty="0">
              <a:latin typeface="Times New Roman" panose="02020603050405020304" pitchFamily="18" charset="0"/>
            </a:endParaRPr>
          </a:p>
        </p:txBody>
      </p:sp>
      <p:sp>
        <p:nvSpPr>
          <p:cNvPr id="22" name="Rectángulo 21">
            <a:extLst>
              <a:ext uri="{FF2B5EF4-FFF2-40B4-BE49-F238E27FC236}">
                <a16:creationId xmlns:a16="http://schemas.microsoft.com/office/drawing/2014/main" id="{306BBA33-6C2C-41F2-A325-5281506B9B6A}"/>
              </a:ext>
            </a:extLst>
          </p:cNvPr>
          <p:cNvSpPr/>
          <p:nvPr/>
        </p:nvSpPr>
        <p:spPr>
          <a:xfrm>
            <a:off x="2319789" y="1395924"/>
            <a:ext cx="86433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Auxina</a:t>
            </a:r>
            <a:endParaRPr lang="es-EC" dirty="0"/>
          </a:p>
        </p:txBody>
      </p:sp>
      <p:sp>
        <p:nvSpPr>
          <p:cNvPr id="24" name="Rectángulo 23">
            <a:extLst>
              <a:ext uri="{FF2B5EF4-FFF2-40B4-BE49-F238E27FC236}">
                <a16:creationId xmlns:a16="http://schemas.microsoft.com/office/drawing/2014/main" id="{9ABD8177-F334-4176-8AEC-7A745E58843E}"/>
              </a:ext>
            </a:extLst>
          </p:cNvPr>
          <p:cNvSpPr/>
          <p:nvPr/>
        </p:nvSpPr>
        <p:spPr>
          <a:xfrm>
            <a:off x="4123852" y="1133319"/>
            <a:ext cx="5009790" cy="4524315"/>
          </a:xfrm>
          <a:prstGeom prst="rect">
            <a:avLst/>
          </a:prstGeom>
        </p:spPr>
        <p:txBody>
          <a:bodyPr wrap="square">
            <a:spAutoFit/>
          </a:bodyPr>
          <a:lstStyle/>
          <a:p>
            <a:pPr algn="just"/>
            <a:endParaRPr lang="es-EC" dirty="0">
              <a:latin typeface="Times New Roman" panose="02020603050405020304" pitchFamily="18" charset="0"/>
            </a:endParaRPr>
          </a:p>
          <a:p>
            <a:pPr algn="just"/>
            <a:r>
              <a:rPr lang="es-EC" dirty="0">
                <a:latin typeface="Times New Roman" panose="02020603050405020304" pitchFamily="18" charset="0"/>
              </a:rPr>
              <a:t>Dominancia apical, fototropismo, desarrollo raíces,</a:t>
            </a:r>
            <a:r>
              <a:rPr lang="es-EC" dirty="0">
                <a:latin typeface="Times New Roman" panose="02020603050405020304" pitchFamily="18" charset="0"/>
                <a:ea typeface="Calibri" panose="020F0502020204030204" pitchFamily="34" charset="0"/>
              </a:rPr>
              <a:t> división celular, biosíntesis de etileno (</a:t>
            </a:r>
            <a:r>
              <a:rPr lang="es-EC" dirty="0" err="1">
                <a:latin typeface="Times New Roman" panose="02020603050405020304" pitchFamily="18" charset="0"/>
                <a:ea typeface="Calibri" panose="020F0502020204030204" pitchFamily="34" charset="0"/>
              </a:rPr>
              <a:t>Antoun</a:t>
            </a:r>
            <a:r>
              <a:rPr lang="es-EC" dirty="0">
                <a:latin typeface="Times New Roman" panose="02020603050405020304" pitchFamily="18" charset="0"/>
                <a:ea typeface="Calibri" panose="020F0502020204030204" pitchFamily="34" charset="0"/>
              </a:rPr>
              <a:t>, </a:t>
            </a:r>
            <a:r>
              <a:rPr lang="es-EC" dirty="0" err="1">
                <a:latin typeface="Times New Roman" panose="02020603050405020304" pitchFamily="18" charset="0"/>
                <a:ea typeface="Calibri" panose="020F0502020204030204" pitchFamily="34" charset="0"/>
              </a:rPr>
              <a:t>Bashan</a:t>
            </a:r>
            <a:r>
              <a:rPr lang="es-EC" dirty="0">
                <a:latin typeface="Times New Roman" panose="02020603050405020304" pitchFamily="18" charset="0"/>
                <a:ea typeface="Calibri" panose="020F0502020204030204" pitchFamily="34" charset="0"/>
              </a:rPr>
              <a:t>, &amp; de-</a:t>
            </a:r>
            <a:r>
              <a:rPr lang="es-EC" dirty="0" err="1">
                <a:latin typeface="Times New Roman" panose="02020603050405020304" pitchFamily="18" charset="0"/>
                <a:ea typeface="Calibri" panose="020F0502020204030204" pitchFamily="34" charset="0"/>
              </a:rPr>
              <a:t>Bashan</a:t>
            </a:r>
            <a:r>
              <a:rPr lang="es-EC" dirty="0">
                <a:latin typeface="Times New Roman" panose="02020603050405020304" pitchFamily="18" charset="0"/>
                <a:ea typeface="Calibri" panose="020F0502020204030204" pitchFamily="34" charset="0"/>
              </a:rPr>
              <a:t>, 2008).</a:t>
            </a:r>
          </a:p>
          <a:p>
            <a:pPr algn="just"/>
            <a:endParaRPr lang="es-EC" dirty="0">
              <a:latin typeface="Times New Roman" panose="02020603050405020304" pitchFamily="18" charset="0"/>
              <a:ea typeface="Calibri" panose="020F0502020204030204" pitchFamily="34" charset="0"/>
            </a:endParaRPr>
          </a:p>
          <a:p>
            <a:pPr algn="just"/>
            <a:endParaRPr lang="es-EC" dirty="0">
              <a:latin typeface="Times New Roman" panose="02020603050405020304" pitchFamily="18" charset="0"/>
              <a:ea typeface="Calibri" panose="020F0502020204030204" pitchFamily="34" charset="0"/>
            </a:endParaRPr>
          </a:p>
          <a:p>
            <a:pPr algn="just"/>
            <a:r>
              <a:rPr lang="es-EC" dirty="0">
                <a:latin typeface="Times New Roman" panose="02020603050405020304" pitchFamily="18" charset="0"/>
                <a:ea typeface="Calibri" panose="020F0502020204030204" pitchFamily="34" charset="0"/>
              </a:rPr>
              <a:t>Regulación de la biosíntesis de ácidos grasos (Jusoh,2015)</a:t>
            </a:r>
            <a:endParaRPr lang="es-EC" dirty="0"/>
          </a:p>
          <a:p>
            <a:endParaRPr lang="es-EC" dirty="0">
              <a:latin typeface="Times New Roman" panose="02020603050405020304" pitchFamily="18" charset="0"/>
            </a:endParaRPr>
          </a:p>
          <a:p>
            <a:pPr algn="just"/>
            <a:endParaRPr lang="es-EC" dirty="0">
              <a:latin typeface="Times New Roman" panose="02020603050405020304" pitchFamily="18" charset="0"/>
            </a:endParaRPr>
          </a:p>
          <a:p>
            <a:pPr algn="just"/>
            <a:r>
              <a:rPr lang="es-EC" dirty="0" err="1">
                <a:latin typeface="Times New Roman" panose="02020603050405020304" pitchFamily="18" charset="0"/>
                <a:cs typeface="Times New Roman" panose="02020603050405020304" pitchFamily="18" charset="0"/>
              </a:rPr>
              <a:t>Carotenogénesis</a:t>
            </a:r>
            <a:r>
              <a:rPr lang="es-EC" dirty="0">
                <a:latin typeface="Times New Roman" panose="02020603050405020304" pitchFamily="18" charset="0"/>
                <a:cs typeface="Times New Roman" panose="02020603050405020304" pitchFamily="18" charset="0"/>
              </a:rPr>
              <a:t> implicada en la acumulación de carotenos (</a:t>
            </a:r>
            <a:r>
              <a:rPr lang="es-EC" dirty="0" err="1">
                <a:latin typeface="Times New Roman" panose="02020603050405020304" pitchFamily="18" charset="0"/>
                <a:cs typeface="Times New Roman" panose="02020603050405020304" pitchFamily="18" charset="0"/>
              </a:rPr>
              <a:t>Alsenani</a:t>
            </a:r>
            <a:r>
              <a:rPr lang="es-EC" dirty="0">
                <a:latin typeface="Times New Roman" panose="02020603050405020304" pitchFamily="18" charset="0"/>
                <a:cs typeface="Times New Roman" panose="02020603050405020304" pitchFamily="18" charset="0"/>
              </a:rPr>
              <a:t>, 2019) </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rPr>
              <a:t>Desarrollo celular y producción de biomasa (</a:t>
            </a:r>
            <a:r>
              <a:rPr lang="es-EC" dirty="0" err="1">
                <a:latin typeface="Times New Roman" panose="02020603050405020304" pitchFamily="18" charset="0"/>
              </a:rPr>
              <a:t>Xingfeng</a:t>
            </a:r>
            <a:r>
              <a:rPr lang="es-EC" dirty="0">
                <a:latin typeface="Times New Roman" panose="02020603050405020304" pitchFamily="18" charset="0"/>
              </a:rPr>
              <a:t>, et al. 2018).</a:t>
            </a:r>
          </a:p>
          <a:p>
            <a:endParaRPr lang="es-EC" dirty="0"/>
          </a:p>
        </p:txBody>
      </p:sp>
      <p:sp>
        <p:nvSpPr>
          <p:cNvPr id="25" name="Flecha: a la derecha 24">
            <a:extLst>
              <a:ext uri="{FF2B5EF4-FFF2-40B4-BE49-F238E27FC236}">
                <a16:creationId xmlns:a16="http://schemas.microsoft.com/office/drawing/2014/main" id="{F77D365E-D5D9-42B7-B888-70231190B8F4}"/>
              </a:ext>
            </a:extLst>
          </p:cNvPr>
          <p:cNvSpPr/>
          <p:nvPr/>
        </p:nvSpPr>
        <p:spPr>
          <a:xfrm>
            <a:off x="3273896" y="1449097"/>
            <a:ext cx="792088"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a la derecha 25">
            <a:extLst>
              <a:ext uri="{FF2B5EF4-FFF2-40B4-BE49-F238E27FC236}">
                <a16:creationId xmlns:a16="http://schemas.microsoft.com/office/drawing/2014/main" id="{D2809622-1A15-430F-8967-E132E2CF7034}"/>
              </a:ext>
            </a:extLst>
          </p:cNvPr>
          <p:cNvSpPr/>
          <p:nvPr/>
        </p:nvSpPr>
        <p:spPr>
          <a:xfrm>
            <a:off x="1565536" y="1431928"/>
            <a:ext cx="792088"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esquinas redondeadas 26">
            <a:extLst>
              <a:ext uri="{FF2B5EF4-FFF2-40B4-BE49-F238E27FC236}">
                <a16:creationId xmlns:a16="http://schemas.microsoft.com/office/drawing/2014/main" id="{659A820D-DC43-42AC-BC34-891D406A84D5}"/>
              </a:ext>
            </a:extLst>
          </p:cNvPr>
          <p:cNvSpPr/>
          <p:nvPr/>
        </p:nvSpPr>
        <p:spPr>
          <a:xfrm>
            <a:off x="177540" y="1133319"/>
            <a:ext cx="1352944" cy="981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6BB15554-6672-4EE3-9BC3-0CEF8ED65D57}"/>
              </a:ext>
            </a:extLst>
          </p:cNvPr>
          <p:cNvSpPr/>
          <p:nvPr/>
        </p:nvSpPr>
        <p:spPr>
          <a:xfrm>
            <a:off x="4155751" y="1356444"/>
            <a:ext cx="5108599" cy="949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a:extLst>
              <a:ext uri="{FF2B5EF4-FFF2-40B4-BE49-F238E27FC236}">
                <a16:creationId xmlns:a16="http://schemas.microsoft.com/office/drawing/2014/main" id="{5CA04337-66F6-45D3-9740-1FF04A175DBE}"/>
              </a:ext>
            </a:extLst>
          </p:cNvPr>
          <p:cNvSpPr/>
          <p:nvPr/>
        </p:nvSpPr>
        <p:spPr>
          <a:xfrm>
            <a:off x="4155752" y="2626655"/>
            <a:ext cx="5108600" cy="785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33">
            <a:extLst>
              <a:ext uri="{FF2B5EF4-FFF2-40B4-BE49-F238E27FC236}">
                <a16:creationId xmlns:a16="http://schemas.microsoft.com/office/drawing/2014/main" id="{9042DCBB-A3CA-438C-8E6A-089F881AD94E}"/>
              </a:ext>
            </a:extLst>
          </p:cNvPr>
          <p:cNvSpPr/>
          <p:nvPr/>
        </p:nvSpPr>
        <p:spPr>
          <a:xfrm>
            <a:off x="1751252" y="3802945"/>
            <a:ext cx="1489299" cy="646331"/>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activación de genes</a:t>
            </a:r>
            <a:endParaRPr lang="es-EC" dirty="0"/>
          </a:p>
        </p:txBody>
      </p:sp>
      <p:sp>
        <p:nvSpPr>
          <p:cNvPr id="35" name="Rectángulo 34">
            <a:extLst>
              <a:ext uri="{FF2B5EF4-FFF2-40B4-BE49-F238E27FC236}">
                <a16:creationId xmlns:a16="http://schemas.microsoft.com/office/drawing/2014/main" id="{68B1770D-9A52-445F-93B3-F4B282DBAFAA}"/>
              </a:ext>
            </a:extLst>
          </p:cNvPr>
          <p:cNvSpPr/>
          <p:nvPr/>
        </p:nvSpPr>
        <p:spPr>
          <a:xfrm>
            <a:off x="135059" y="3730429"/>
            <a:ext cx="1197764" cy="646331"/>
          </a:xfrm>
          <a:prstGeom prst="rect">
            <a:avLst/>
          </a:prstGeom>
        </p:spPr>
        <p:txBody>
          <a:bodyPr wrap="none">
            <a:spAutoFit/>
          </a:bodyPr>
          <a:lstStyle/>
          <a:p>
            <a:pPr algn="ctr"/>
            <a:r>
              <a:rPr lang="es-EC" dirty="0">
                <a:latin typeface="Times New Roman" panose="02020603050405020304" pitchFamily="18" charset="0"/>
                <a:ea typeface="Calibri" panose="020F0502020204030204" pitchFamily="34" charset="0"/>
              </a:rPr>
              <a:t>AIA</a:t>
            </a:r>
          </a:p>
          <a:p>
            <a:pPr algn="ctr"/>
            <a:r>
              <a:rPr lang="es-EC" dirty="0">
                <a:latin typeface="Times New Roman" panose="02020603050405020304" pitchFamily="18" charset="0"/>
                <a:ea typeface="Calibri" panose="020F0502020204030204" pitchFamily="34" charset="0"/>
              </a:rPr>
              <a:t>microalgas</a:t>
            </a:r>
            <a:endParaRPr lang="es-EC" dirty="0"/>
          </a:p>
        </p:txBody>
      </p:sp>
      <p:sp>
        <p:nvSpPr>
          <p:cNvPr id="36" name="Rectángulo: esquinas redondeadas 35">
            <a:extLst>
              <a:ext uri="{FF2B5EF4-FFF2-40B4-BE49-F238E27FC236}">
                <a16:creationId xmlns:a16="http://schemas.microsoft.com/office/drawing/2014/main" id="{917F6536-8606-4AA3-B1FC-8C5F72D5A8B0}"/>
              </a:ext>
            </a:extLst>
          </p:cNvPr>
          <p:cNvSpPr/>
          <p:nvPr/>
        </p:nvSpPr>
        <p:spPr>
          <a:xfrm>
            <a:off x="89642" y="3721251"/>
            <a:ext cx="1197764" cy="655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Flecha: a la derecha 36">
            <a:extLst>
              <a:ext uri="{FF2B5EF4-FFF2-40B4-BE49-F238E27FC236}">
                <a16:creationId xmlns:a16="http://schemas.microsoft.com/office/drawing/2014/main" id="{A73C6300-08FE-44CE-AA67-465FBF948F22}"/>
              </a:ext>
            </a:extLst>
          </p:cNvPr>
          <p:cNvSpPr/>
          <p:nvPr/>
        </p:nvSpPr>
        <p:spPr>
          <a:xfrm>
            <a:off x="1332290" y="3868611"/>
            <a:ext cx="329194"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37">
            <a:extLst>
              <a:ext uri="{FF2B5EF4-FFF2-40B4-BE49-F238E27FC236}">
                <a16:creationId xmlns:a16="http://schemas.microsoft.com/office/drawing/2014/main" id="{139FBAB0-CD4A-467D-A442-6DC4B79C688B}"/>
              </a:ext>
            </a:extLst>
          </p:cNvPr>
          <p:cNvSpPr/>
          <p:nvPr/>
        </p:nvSpPr>
        <p:spPr>
          <a:xfrm>
            <a:off x="4155752" y="3733303"/>
            <a:ext cx="5108600" cy="785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tángulo 38">
            <a:extLst>
              <a:ext uri="{FF2B5EF4-FFF2-40B4-BE49-F238E27FC236}">
                <a16:creationId xmlns:a16="http://schemas.microsoft.com/office/drawing/2014/main" id="{324F5361-877D-4AC4-AA1C-FBB00FAEA01E}"/>
              </a:ext>
            </a:extLst>
          </p:cNvPr>
          <p:cNvSpPr/>
          <p:nvPr/>
        </p:nvSpPr>
        <p:spPr>
          <a:xfrm>
            <a:off x="4148323" y="4671021"/>
            <a:ext cx="5108600" cy="78561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Flecha: a la derecha 39">
            <a:extLst>
              <a:ext uri="{FF2B5EF4-FFF2-40B4-BE49-F238E27FC236}">
                <a16:creationId xmlns:a16="http://schemas.microsoft.com/office/drawing/2014/main" id="{26CF6ECB-4A52-4904-B052-67ABAB04245D}"/>
              </a:ext>
            </a:extLst>
          </p:cNvPr>
          <p:cNvSpPr/>
          <p:nvPr/>
        </p:nvSpPr>
        <p:spPr>
          <a:xfrm rot="18534202">
            <a:off x="3292031" y="3358694"/>
            <a:ext cx="706288" cy="3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Flecha: a la derecha 41">
            <a:extLst>
              <a:ext uri="{FF2B5EF4-FFF2-40B4-BE49-F238E27FC236}">
                <a16:creationId xmlns:a16="http://schemas.microsoft.com/office/drawing/2014/main" id="{C1291DB5-2D13-404E-866A-2239C2613D99}"/>
              </a:ext>
            </a:extLst>
          </p:cNvPr>
          <p:cNvSpPr/>
          <p:nvPr/>
        </p:nvSpPr>
        <p:spPr>
          <a:xfrm>
            <a:off x="3416198" y="4049005"/>
            <a:ext cx="706288" cy="3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esquinas redondeadas 43">
            <a:extLst>
              <a:ext uri="{FF2B5EF4-FFF2-40B4-BE49-F238E27FC236}">
                <a16:creationId xmlns:a16="http://schemas.microsoft.com/office/drawing/2014/main" id="{4E325241-26BE-4136-9961-D56153A786AE}"/>
              </a:ext>
            </a:extLst>
          </p:cNvPr>
          <p:cNvSpPr/>
          <p:nvPr/>
        </p:nvSpPr>
        <p:spPr>
          <a:xfrm>
            <a:off x="1695898" y="3838180"/>
            <a:ext cx="1621490" cy="655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9940" name="Picture 4" descr="Imagen relacionada">
            <a:extLst>
              <a:ext uri="{FF2B5EF4-FFF2-40B4-BE49-F238E27FC236}">
                <a16:creationId xmlns:a16="http://schemas.microsoft.com/office/drawing/2014/main" id="{9253F17A-A202-48FC-B2A0-4BB1D3483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670" y="1894342"/>
            <a:ext cx="1617416" cy="1617416"/>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CBB56989-89CF-40FD-829D-25B8DAFE8864}"/>
              </a:ext>
            </a:extLst>
          </p:cNvPr>
          <p:cNvSpPr/>
          <p:nvPr/>
        </p:nvSpPr>
        <p:spPr>
          <a:xfrm>
            <a:off x="11069999" y="2433587"/>
            <a:ext cx="288032" cy="307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Flecha: a la derecha 45">
            <a:extLst>
              <a:ext uri="{FF2B5EF4-FFF2-40B4-BE49-F238E27FC236}">
                <a16:creationId xmlns:a16="http://schemas.microsoft.com/office/drawing/2014/main" id="{88E87B30-F4EE-4E42-87E6-FFC4CE58EF1D}"/>
              </a:ext>
            </a:extLst>
          </p:cNvPr>
          <p:cNvSpPr/>
          <p:nvPr/>
        </p:nvSpPr>
        <p:spPr>
          <a:xfrm>
            <a:off x="9264352" y="2993765"/>
            <a:ext cx="1296144" cy="130932"/>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9942" name="Picture 6" descr="Resultado de imagen para carotenogénesis microalgae">
            <a:extLst>
              <a:ext uri="{FF2B5EF4-FFF2-40B4-BE49-F238E27FC236}">
                <a16:creationId xmlns:a16="http://schemas.microsoft.com/office/drawing/2014/main" id="{DC792129-453B-4476-9629-44DA5F95C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507" y="4054659"/>
            <a:ext cx="1950579" cy="1401979"/>
          </a:xfrm>
          <a:prstGeom prst="rect">
            <a:avLst/>
          </a:prstGeom>
          <a:noFill/>
          <a:extLst>
            <a:ext uri="{909E8E84-426E-40DD-AFC4-6F175D3DCCD1}">
              <a14:hiddenFill xmlns:a14="http://schemas.microsoft.com/office/drawing/2010/main">
                <a:solidFill>
                  <a:srgbClr val="FFFFFF"/>
                </a:solidFill>
              </a14:hiddenFill>
            </a:ext>
          </a:extLst>
        </p:spPr>
      </p:pic>
      <p:sp>
        <p:nvSpPr>
          <p:cNvPr id="50" name="Flecha: a la derecha 49">
            <a:extLst>
              <a:ext uri="{FF2B5EF4-FFF2-40B4-BE49-F238E27FC236}">
                <a16:creationId xmlns:a16="http://schemas.microsoft.com/office/drawing/2014/main" id="{D01561B8-7152-4235-8780-933A046C8123}"/>
              </a:ext>
            </a:extLst>
          </p:cNvPr>
          <p:cNvSpPr/>
          <p:nvPr/>
        </p:nvSpPr>
        <p:spPr>
          <a:xfrm>
            <a:off x="9264351" y="4239138"/>
            <a:ext cx="1027245" cy="130932"/>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1342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59897" y="-10391"/>
            <a:ext cx="2448273" cy="648246"/>
          </a:xfrm>
        </p:spPr>
        <p:txBody>
          <a:bodyPr/>
          <a:lstStyle/>
          <a:p>
            <a:pPr algn="l">
              <a:defRPr/>
            </a:pPr>
            <a:r>
              <a:rPr lang="es-EC" sz="2800" dirty="0">
                <a:solidFill>
                  <a:srgbClr val="0070C0"/>
                </a:solidFill>
                <a:latin typeface="Times New Roman" pitchFamily="18" charset="0"/>
                <a:cs typeface="Times New Roman" pitchFamily="18" charset="0"/>
              </a:rPr>
              <a:t>OBJETIVOS</a:t>
            </a:r>
          </a:p>
        </p:txBody>
      </p:sp>
      <p:sp>
        <p:nvSpPr>
          <p:cNvPr id="4103" name="4 Rectángulo"/>
          <p:cNvSpPr>
            <a:spLocks noChangeArrowheads="1"/>
          </p:cNvSpPr>
          <p:nvPr/>
        </p:nvSpPr>
        <p:spPr bwMode="auto">
          <a:xfrm>
            <a:off x="2101904" y="1020799"/>
            <a:ext cx="81364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C" sz="2000" dirty="0">
                <a:latin typeface="Times New Roman" panose="02020603050405020304" pitchFamily="18" charset="0"/>
                <a:cs typeface="Times New Roman" panose="02020603050405020304" pitchFamily="18" charset="0"/>
              </a:rPr>
              <a:t>Evaluar el efecto de ácido </a:t>
            </a:r>
            <a:r>
              <a:rPr lang="es-EC" sz="2000" dirty="0" err="1">
                <a:latin typeface="Times New Roman" panose="02020603050405020304" pitchFamily="18" charset="0"/>
                <a:cs typeface="Times New Roman" panose="02020603050405020304" pitchFamily="18" charset="0"/>
              </a:rPr>
              <a:t>indol</a:t>
            </a:r>
            <a:r>
              <a:rPr lang="es-EC" sz="2000" dirty="0">
                <a:latin typeface="Times New Roman" panose="02020603050405020304" pitchFamily="18" charset="0"/>
                <a:cs typeface="Times New Roman" panose="02020603050405020304" pitchFamily="18" charset="0"/>
              </a:rPr>
              <a:t> 3-acético (AIA) exógeno en la productividad (g L</a:t>
            </a:r>
            <a:r>
              <a:rPr lang="es-EC" sz="2000" baseline="30000" dirty="0">
                <a:latin typeface="Times New Roman" panose="02020603050405020304" pitchFamily="18" charset="0"/>
                <a:cs typeface="Times New Roman" panose="02020603050405020304" pitchFamily="18" charset="0"/>
              </a:rPr>
              <a:t>-1</a:t>
            </a:r>
            <a:r>
              <a:rPr lang="es-EC" sz="2000" dirty="0">
                <a:latin typeface="Times New Roman" panose="02020603050405020304" pitchFamily="18" charset="0"/>
                <a:cs typeface="Times New Roman" panose="02020603050405020304" pitchFamily="18" charset="0"/>
              </a:rPr>
              <a:t>) de  tres biotipos de  </a:t>
            </a:r>
            <a:r>
              <a:rPr lang="es-EC" sz="2000" i="1" dirty="0" err="1">
                <a:latin typeface="Times New Roman" panose="02020603050405020304" pitchFamily="18" charset="0"/>
                <a:cs typeface="Times New Roman" panose="02020603050405020304" pitchFamily="18" charset="0"/>
              </a:rPr>
              <a:t>Chlorella</a:t>
            </a:r>
            <a:r>
              <a:rPr lang="es-EC" sz="2000" i="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endémica del Ecuador.</a:t>
            </a:r>
          </a:p>
          <a:p>
            <a:pPr algn="just"/>
            <a:endParaRPr lang="es-ES" sz="2000" dirty="0">
              <a:latin typeface="Times New Roman" panose="02020603050405020304" pitchFamily="18" charset="0"/>
              <a:cs typeface="Times New Roman" panose="02020603050405020304" pitchFamily="18" charset="0"/>
            </a:endParaRPr>
          </a:p>
        </p:txBody>
      </p:sp>
      <p:sp>
        <p:nvSpPr>
          <p:cNvPr id="5" name="4 Rectángulo"/>
          <p:cNvSpPr/>
          <p:nvPr/>
        </p:nvSpPr>
        <p:spPr>
          <a:xfrm>
            <a:off x="2101904" y="620688"/>
            <a:ext cx="2469158" cy="400110"/>
          </a:xfrm>
          <a:prstGeom prst="rect">
            <a:avLst/>
          </a:prstGeom>
        </p:spPr>
        <p:txBody>
          <a:bodyPr wrap="square">
            <a:spAutoFit/>
          </a:bodyPr>
          <a:lstStyle/>
          <a:p>
            <a:pPr algn="just"/>
            <a:r>
              <a:rPr lang="es-ES" sz="2000" b="1" i="1" dirty="0">
                <a:latin typeface="Times New Roman" pitchFamily="18" charset="0"/>
                <a:cs typeface="Times New Roman" pitchFamily="18" charset="0"/>
              </a:rPr>
              <a:t>GENERAL</a:t>
            </a:r>
          </a:p>
        </p:txBody>
      </p:sp>
      <p:sp>
        <p:nvSpPr>
          <p:cNvPr id="7" name="4 Rectángulo"/>
          <p:cNvSpPr/>
          <p:nvPr/>
        </p:nvSpPr>
        <p:spPr>
          <a:xfrm>
            <a:off x="2101904" y="1777130"/>
            <a:ext cx="2469158" cy="400110"/>
          </a:xfrm>
          <a:prstGeom prst="rect">
            <a:avLst/>
          </a:prstGeom>
        </p:spPr>
        <p:txBody>
          <a:bodyPr wrap="square">
            <a:spAutoFit/>
          </a:bodyPr>
          <a:lstStyle/>
          <a:p>
            <a:pPr algn="just"/>
            <a:r>
              <a:rPr lang="es-ES" sz="2000" b="1" i="1" dirty="0">
                <a:latin typeface="Times New Roman" pitchFamily="18" charset="0"/>
                <a:cs typeface="Times New Roman" pitchFamily="18" charset="0"/>
              </a:rPr>
              <a:t>ESPECÍFICOS</a:t>
            </a:r>
          </a:p>
        </p:txBody>
      </p:sp>
      <p:sp>
        <p:nvSpPr>
          <p:cNvPr id="4" name="Rectángulo 3"/>
          <p:cNvSpPr/>
          <p:nvPr/>
        </p:nvSpPr>
        <p:spPr>
          <a:xfrm>
            <a:off x="1775520" y="2100379"/>
            <a:ext cx="8267770" cy="3785652"/>
          </a:xfrm>
          <a:prstGeom prst="rect">
            <a:avLst/>
          </a:prstGeom>
        </p:spPr>
        <p:txBody>
          <a:bodyPr wrap="square">
            <a:spAutoFit/>
          </a:bodyPr>
          <a:lstStyle/>
          <a:p>
            <a:pPr marL="34290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Determinar la dosis respuesta al ácido indol-3 acético (AIA) en la producción y productividad de biomasa (g L</a:t>
            </a:r>
            <a:r>
              <a:rPr lang="es-EC" sz="2000" baseline="30000" dirty="0">
                <a:latin typeface="Times New Roman" panose="02020603050405020304" pitchFamily="18" charset="0"/>
                <a:cs typeface="Times New Roman" panose="02020603050405020304" pitchFamily="18" charset="0"/>
              </a:rPr>
              <a:t>-1</a:t>
            </a:r>
            <a:r>
              <a:rPr lang="es-EC" sz="2000" dirty="0">
                <a:latin typeface="Times New Roman" panose="02020603050405020304" pitchFamily="18" charset="0"/>
                <a:cs typeface="Times New Roman" panose="02020603050405020304" pitchFamily="18" charset="0"/>
              </a:rPr>
              <a:t>) de tres biotipos de  </a:t>
            </a:r>
            <a:r>
              <a:rPr lang="es-EC" sz="2000" i="1" dirty="0" err="1">
                <a:latin typeface="Times New Roman" panose="02020603050405020304" pitchFamily="18" charset="0"/>
                <a:cs typeface="Times New Roman" panose="02020603050405020304" pitchFamily="18" charset="0"/>
              </a:rPr>
              <a:t>Chlorella</a:t>
            </a:r>
            <a:r>
              <a:rPr lang="es-EC" sz="2000" i="1" dirty="0">
                <a:latin typeface="Times New Roman" panose="02020603050405020304" pitchFamily="18" charset="0"/>
                <a:cs typeface="Times New Roman" panose="02020603050405020304" pitchFamily="18" charset="0"/>
              </a:rPr>
              <a:t>.</a:t>
            </a:r>
            <a:r>
              <a:rPr lang="es-EC" sz="2000" dirty="0">
                <a:latin typeface="Times New Roman" panose="02020603050405020304" pitchFamily="18" charset="0"/>
                <a:cs typeface="Times New Roman" panose="02020603050405020304" pitchFamily="18" charset="0"/>
              </a:rPr>
              <a:t>, bajo condiciones de laboratorio.</a:t>
            </a:r>
          </a:p>
          <a:p>
            <a:pPr marL="342900" indent="-34290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Evaluar la productividad de biomasa </a:t>
            </a:r>
            <a:r>
              <a:rPr lang="es-EC" sz="2000" dirty="0" err="1">
                <a:latin typeface="Times New Roman" panose="02020603050405020304" pitchFamily="18" charset="0"/>
                <a:cs typeface="Times New Roman" panose="02020603050405020304" pitchFamily="18" charset="0"/>
              </a:rPr>
              <a:t>algal</a:t>
            </a:r>
            <a:r>
              <a:rPr lang="es-EC" sz="2000" dirty="0">
                <a:latin typeface="Times New Roman" panose="02020603050405020304" pitchFamily="18" charset="0"/>
                <a:cs typeface="Times New Roman" panose="02020603050405020304" pitchFamily="18" charset="0"/>
              </a:rPr>
              <a:t> y sus componentes principales de tres biotipos de </a:t>
            </a:r>
            <a:r>
              <a:rPr lang="es-EC" sz="2000" i="1" dirty="0" err="1">
                <a:latin typeface="Times New Roman" panose="02020603050405020304" pitchFamily="18" charset="0"/>
                <a:cs typeface="Times New Roman" panose="02020603050405020304" pitchFamily="18" charset="0"/>
              </a:rPr>
              <a:t>Chlorella</a:t>
            </a:r>
            <a:r>
              <a:rPr lang="es-EC" sz="2000" i="1" dirty="0">
                <a:latin typeface="Times New Roman" panose="02020603050405020304" pitchFamily="18" charset="0"/>
                <a:cs typeface="Times New Roman" panose="02020603050405020304" pitchFamily="18" charset="0"/>
              </a:rPr>
              <a:t>,</a:t>
            </a:r>
            <a:r>
              <a:rPr lang="es-EC" sz="2000" dirty="0">
                <a:latin typeface="Times New Roman" panose="02020603050405020304" pitchFamily="18" charset="0"/>
                <a:cs typeface="Times New Roman" panose="02020603050405020304" pitchFamily="18" charset="0"/>
              </a:rPr>
              <a:t> usando los mejores tratamientos con ácido indol-3 acético (AIA) obtenidos en la primera fase de laboratorio.</a:t>
            </a:r>
          </a:p>
          <a:p>
            <a:pPr marL="342900" indent="-34290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Elaborar un manual técnico para la transferencia tecnológica del cultivo de </a:t>
            </a:r>
            <a:r>
              <a:rPr lang="es-EC" sz="2000" i="1" dirty="0" err="1">
                <a:latin typeface="Times New Roman" panose="02020603050405020304" pitchFamily="18" charset="0"/>
                <a:cs typeface="Times New Roman" panose="02020603050405020304" pitchFamily="18" charset="0"/>
              </a:rPr>
              <a:t>Chlorella</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sp</a:t>
            </a:r>
            <a:r>
              <a:rPr lang="es-EC" sz="2000" dirty="0">
                <a:latin typeface="Times New Roman" panose="02020603050405020304" pitchFamily="18" charset="0"/>
                <a:cs typeface="Times New Roman" panose="02020603050405020304" pitchFamily="18" charset="0"/>
              </a:rPr>
              <a:t>. desarrollado en el laboratorio de Recursos Acuáticos de la ESPE.</a:t>
            </a:r>
          </a:p>
          <a:p>
            <a:pPr lvl="0"/>
            <a:endParaRPr lang="es-EC" sz="2000" dirty="0"/>
          </a:p>
        </p:txBody>
      </p:sp>
      <p:grpSp>
        <p:nvGrpSpPr>
          <p:cNvPr id="14" name="Grupo 13">
            <a:extLst>
              <a:ext uri="{FF2B5EF4-FFF2-40B4-BE49-F238E27FC236}">
                <a16:creationId xmlns:a16="http://schemas.microsoft.com/office/drawing/2014/main" id="{2B70CB08-7E9D-429E-B7F0-F4F4689AE29E}"/>
              </a:ext>
            </a:extLst>
          </p:cNvPr>
          <p:cNvGrpSpPr/>
          <p:nvPr/>
        </p:nvGrpSpPr>
        <p:grpSpPr>
          <a:xfrm>
            <a:off x="8832304" y="6018112"/>
            <a:ext cx="3240360" cy="582613"/>
            <a:chOff x="8832304" y="6018112"/>
            <a:chExt cx="3240360" cy="582613"/>
          </a:xfrm>
        </p:grpSpPr>
        <p:sp>
          <p:nvSpPr>
            <p:cNvPr id="15" name="Rectángulo redondeado 6">
              <a:extLst>
                <a:ext uri="{FF2B5EF4-FFF2-40B4-BE49-F238E27FC236}">
                  <a16:creationId xmlns:a16="http://schemas.microsoft.com/office/drawing/2014/main" id="{DFFC6607-88E6-463A-8F7E-B32BD1056E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6" name="Imagen 5">
              <a:extLst>
                <a:ext uri="{FF2B5EF4-FFF2-40B4-BE49-F238E27FC236}">
                  <a16:creationId xmlns:a16="http://schemas.microsoft.com/office/drawing/2014/main" id="{C9F61F51-EB4F-482B-AB60-31442B872C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857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1825" y="0"/>
            <a:ext cx="2880321" cy="648246"/>
          </a:xfrm>
        </p:spPr>
        <p:txBody>
          <a:bodyPr/>
          <a:lstStyle/>
          <a:p>
            <a:pPr algn="ctr">
              <a:defRPr/>
            </a:pPr>
            <a:r>
              <a:rPr lang="es-EC" sz="2800" dirty="0">
                <a:solidFill>
                  <a:srgbClr val="0070C0"/>
                </a:solidFill>
                <a:latin typeface="Times New Roman" pitchFamily="18" charset="0"/>
                <a:cs typeface="Times New Roman" pitchFamily="18" charset="0"/>
              </a:rPr>
              <a:t>HIPÓTESIS</a:t>
            </a:r>
          </a:p>
        </p:txBody>
      </p:sp>
      <p:sp>
        <p:nvSpPr>
          <p:cNvPr id="3" name="Rectángulo 2"/>
          <p:cNvSpPr/>
          <p:nvPr/>
        </p:nvSpPr>
        <p:spPr>
          <a:xfrm>
            <a:off x="2171563" y="1916832"/>
            <a:ext cx="8280921" cy="1477328"/>
          </a:xfrm>
          <a:prstGeom prst="rect">
            <a:avLst/>
          </a:prstGeom>
        </p:spPr>
        <p:txBody>
          <a:bodyPr wrap="square">
            <a:spAutoFit/>
          </a:bodyPr>
          <a:lstStyle/>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H</a:t>
            </a:r>
            <a:r>
              <a:rPr lang="es-EC" baseline="-25000" dirty="0">
                <a:latin typeface="Times New Roman" panose="02020603050405020304" pitchFamily="18" charset="0"/>
                <a:cs typeface="Times New Roman" panose="02020603050405020304" pitchFamily="18" charset="0"/>
              </a:rPr>
              <a:t>1</a:t>
            </a:r>
            <a:r>
              <a:rPr lang="es-EC" dirty="0">
                <a:latin typeface="Times New Roman" panose="02020603050405020304" pitchFamily="18" charset="0"/>
                <a:cs typeface="Times New Roman" panose="02020603050405020304" pitchFamily="18" charset="0"/>
              </a:rPr>
              <a:t>:</a:t>
            </a:r>
            <a:r>
              <a:rPr lang="es-EC" b="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La aplicación de ácido indol 3-acético exógeno (AIA) en concentraciones de 10 a 50 mg L</a:t>
            </a:r>
            <a:r>
              <a:rPr lang="es-EC" baseline="30000" dirty="0">
                <a:latin typeface="Times New Roman" panose="02020603050405020304" pitchFamily="18" charset="0"/>
                <a:cs typeface="Times New Roman" panose="02020603050405020304" pitchFamily="18" charset="0"/>
              </a:rPr>
              <a:t>-1</a:t>
            </a:r>
            <a:r>
              <a:rPr lang="es-EC" dirty="0">
                <a:latin typeface="Times New Roman" panose="02020603050405020304" pitchFamily="18" charset="0"/>
                <a:cs typeface="Times New Roman" panose="02020603050405020304" pitchFamily="18" charset="0"/>
              </a:rPr>
              <a:t>, incrementa la productividad de biomasa y genera cambios en las concentraciones de los componentes bromatológicos de tres biotipos de </a:t>
            </a:r>
            <a:r>
              <a:rPr lang="es-EC" i="1" dirty="0" err="1">
                <a:latin typeface="Times New Roman" panose="02020603050405020304" pitchFamily="18" charset="0"/>
                <a:cs typeface="Times New Roman" panose="02020603050405020304" pitchFamily="18" charset="0"/>
              </a:rPr>
              <a:t>Chlorella</a:t>
            </a:r>
            <a:r>
              <a:rPr lang="es-EC" i="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andina del Ecuador.</a:t>
            </a:r>
            <a:endParaRPr lang="es-ES"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6" name="Grupo 5">
            <a:extLst>
              <a:ext uri="{FF2B5EF4-FFF2-40B4-BE49-F238E27FC236}">
                <a16:creationId xmlns:a16="http://schemas.microsoft.com/office/drawing/2014/main" id="{A25F2B89-70BF-4328-96D3-139F55AE0EBF}"/>
              </a:ext>
            </a:extLst>
          </p:cNvPr>
          <p:cNvGrpSpPr/>
          <p:nvPr/>
        </p:nvGrpSpPr>
        <p:grpSpPr>
          <a:xfrm>
            <a:off x="8832304" y="6018112"/>
            <a:ext cx="3240360" cy="582613"/>
            <a:chOff x="8832304" y="6018112"/>
            <a:chExt cx="3240360" cy="582613"/>
          </a:xfrm>
        </p:grpSpPr>
        <p:sp>
          <p:nvSpPr>
            <p:cNvPr id="7" name="Rectángulo redondeado 39">
              <a:extLst>
                <a:ext uri="{FF2B5EF4-FFF2-40B4-BE49-F238E27FC236}">
                  <a16:creationId xmlns:a16="http://schemas.microsoft.com/office/drawing/2014/main" id="{F692A904-EC37-4E02-B7CA-914699C57AE9}"/>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 name="Imagen 5">
              <a:extLst>
                <a:ext uri="{FF2B5EF4-FFF2-40B4-BE49-F238E27FC236}">
                  <a16:creationId xmlns:a16="http://schemas.microsoft.com/office/drawing/2014/main" id="{42DFDF18-8E81-4315-9F73-F5B78AF648D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843263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Black"/>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16232</TotalTime>
  <Words>2698</Words>
  <Application>Microsoft Office PowerPoint</Application>
  <PresentationFormat>Panorámica</PresentationFormat>
  <Paragraphs>591</Paragraphs>
  <Slides>36</Slides>
  <Notes>8</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36</vt:i4>
      </vt:variant>
    </vt:vector>
  </HeadingPairs>
  <TitlesOfParts>
    <vt:vector size="45" baseType="lpstr">
      <vt:lpstr>Arial</vt:lpstr>
      <vt:lpstr>Arial Black</vt:lpstr>
      <vt:lpstr>Calibri</vt:lpstr>
      <vt:lpstr>Calibri Light</vt:lpstr>
      <vt:lpstr>Times New Roman</vt:lpstr>
      <vt:lpstr>Diseño predeterminado</vt:lpstr>
      <vt:lpstr>1_Tema de Office</vt:lpstr>
      <vt:lpstr>CorelDRAW</vt:lpstr>
      <vt:lpstr>Bitmap Image</vt:lpstr>
      <vt:lpstr>Presentación de PowerPoint</vt:lpstr>
      <vt:lpstr>INTRODUCCIÓN</vt:lpstr>
      <vt:lpstr>INTRODUCCIÓN</vt:lpstr>
      <vt:lpstr>INTRODUCCIÓN</vt:lpstr>
      <vt:lpstr>INTRODUCCIÓN</vt:lpstr>
      <vt:lpstr>Presentación de PowerPoint</vt:lpstr>
      <vt:lpstr>Presentación de PowerPoint</vt:lpstr>
      <vt:lpstr>OBJETIVOS</vt:lpstr>
      <vt:lpstr>HIPÓTESIS</vt:lpstr>
      <vt:lpstr>METODOLOGÍA</vt:lpstr>
      <vt:lpstr>METODOLOGÍA</vt:lpstr>
      <vt:lpstr>METODOLOGÍA</vt:lpstr>
      <vt:lpstr>METODOLOGÍA</vt:lpstr>
      <vt:lpstr>METODOLOGÍA</vt:lpstr>
      <vt:lpstr>METODOLOGÍA</vt:lpstr>
      <vt:lpstr>Presentación de PowerPoint</vt:lpstr>
      <vt:lpstr>Presentación de PowerPoint</vt:lpstr>
      <vt:lpstr>Presentación de PowerPoint</vt:lpstr>
      <vt:lpstr>Presentación de PowerPoint</vt:lpstr>
      <vt:lpstr>Presentación de PowerPoint</vt:lpstr>
      <vt:lpstr>METODOLOGÍA</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CONCLUSIONES</vt:lpstr>
      <vt:lpstr>RECOMENDACIONES</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Carlos Quiloango</dc:creator>
  <cp:lastModifiedBy>ESTEBAN AUZ</cp:lastModifiedBy>
  <cp:revision>1061</cp:revision>
  <dcterms:created xsi:type="dcterms:W3CDTF">2008-02-13T16:07:44Z</dcterms:created>
  <dcterms:modified xsi:type="dcterms:W3CDTF">2020-01-14T02:10:46Z</dcterms:modified>
</cp:coreProperties>
</file>