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778" r:id="rId1"/>
  </p:sldMasterIdLst>
  <p:notesMasterIdLst>
    <p:notesMasterId r:id="rId29"/>
  </p:notesMasterIdLst>
  <p:sldIdLst>
    <p:sldId id="267" r:id="rId2"/>
    <p:sldId id="274" r:id="rId3"/>
    <p:sldId id="257" r:id="rId4"/>
    <p:sldId id="276" r:id="rId5"/>
    <p:sldId id="259" r:id="rId6"/>
    <p:sldId id="260" r:id="rId7"/>
    <p:sldId id="261" r:id="rId8"/>
    <p:sldId id="262" r:id="rId9"/>
    <p:sldId id="268" r:id="rId10"/>
    <p:sldId id="269" r:id="rId11"/>
    <p:sldId id="304" r:id="rId12"/>
    <p:sldId id="305" r:id="rId13"/>
    <p:sldId id="264" r:id="rId14"/>
    <p:sldId id="296" r:id="rId15"/>
    <p:sldId id="298" r:id="rId16"/>
    <p:sldId id="306" r:id="rId17"/>
    <p:sldId id="307" r:id="rId18"/>
    <p:sldId id="308" r:id="rId19"/>
    <p:sldId id="309" r:id="rId20"/>
    <p:sldId id="310" r:id="rId21"/>
    <p:sldId id="295" r:id="rId22"/>
    <p:sldId id="294" r:id="rId23"/>
    <p:sldId id="292" r:id="rId24"/>
    <p:sldId id="293" r:id="rId25"/>
    <p:sldId id="300" r:id="rId26"/>
    <p:sldId id="311" r:id="rId27"/>
    <p:sldId id="29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130858"/>
    <a:srgbClr val="CC3300"/>
    <a:srgbClr val="FF6600"/>
    <a:srgbClr val="990099"/>
    <a:srgbClr val="CC00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9" autoAdjust="0"/>
    <p:restoredTop sz="91304" autoAdjust="0"/>
  </p:normalViewPr>
  <p:slideViewPr>
    <p:cSldViewPr snapToGrid="0">
      <p:cViewPr varScale="1">
        <p:scale>
          <a:sx n="88" d="100"/>
          <a:sy n="88" d="100"/>
        </p:scale>
        <p:origin x="-11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20555-3051-45D6-9D5E-319625F28443}" type="datetimeFigureOut">
              <a:rPr lang="es-ES" smtClean="0"/>
              <a:pPr/>
              <a:t>16/01/2020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F36E5-A2EC-4300-B8A3-59B8A4B8AE87}" type="slidenum">
              <a:rPr lang="es-ES" smtClean="0"/>
              <a:pPr/>
              <a:t>‹Nº›</a:t>
            </a:fld>
            <a:endParaRPr lang="es-ES"/>
          </a:p>
        </p:txBody>
      </p:sp>
    </p:spTree>
    <p:extLst>
      <p:ext uri="{BB962C8B-B14F-4D97-AF65-F5344CB8AC3E}">
        <p14:creationId xmlns:p14="http://schemas.microsoft.com/office/powerpoint/2010/main" val="2844825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Nuestro tema de investigación</a:t>
            </a:r>
            <a:r>
              <a:rPr lang="es-ES" baseline="0" dirty="0"/>
              <a:t> es </a:t>
            </a:r>
            <a:endParaRPr lang="es-ES" dirty="0"/>
          </a:p>
        </p:txBody>
      </p:sp>
      <p:sp>
        <p:nvSpPr>
          <p:cNvPr id="4" name="Marcador de número de diapositiva 3"/>
          <p:cNvSpPr>
            <a:spLocks noGrp="1"/>
          </p:cNvSpPr>
          <p:nvPr>
            <p:ph type="sldNum" sz="quarter" idx="10"/>
          </p:nvPr>
        </p:nvSpPr>
        <p:spPr/>
        <p:txBody>
          <a:bodyPr/>
          <a:lstStyle/>
          <a:p>
            <a:fld id="{36EF36E5-A2EC-4300-B8A3-59B8A4B8AE87}" type="slidenum">
              <a:rPr lang="es-ES" smtClean="0"/>
              <a:pPr/>
              <a:t>1</a:t>
            </a:fld>
            <a:endParaRPr lang="es-ES"/>
          </a:p>
        </p:txBody>
      </p:sp>
    </p:spTree>
    <p:extLst>
      <p:ext uri="{BB962C8B-B14F-4D97-AF65-F5344CB8AC3E}">
        <p14:creationId xmlns:p14="http://schemas.microsoft.com/office/powerpoint/2010/main" val="1038206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LEER, bajo </a:t>
            </a:r>
            <a:r>
              <a:rPr lang="es-ES" dirty="0" err="1"/>
              <a:t>sist</a:t>
            </a:r>
            <a:r>
              <a:rPr lang="es-ES" dirty="0"/>
              <a:t>. De producción en jaulas,…. Una </a:t>
            </a:r>
            <a:r>
              <a:rPr lang="es-ES" dirty="0" err="1"/>
              <a:t>trihibridacion</a:t>
            </a:r>
            <a:r>
              <a:rPr lang="es-ES" dirty="0"/>
              <a:t> genero la t. Hibrida que es de interés comercial por:</a:t>
            </a:r>
          </a:p>
        </p:txBody>
      </p:sp>
      <p:sp>
        <p:nvSpPr>
          <p:cNvPr id="4" name="Marcador de número de diapositiva 3"/>
          <p:cNvSpPr>
            <a:spLocks noGrp="1"/>
          </p:cNvSpPr>
          <p:nvPr>
            <p:ph type="sldNum" sz="quarter" idx="10"/>
          </p:nvPr>
        </p:nvSpPr>
        <p:spPr/>
        <p:txBody>
          <a:bodyPr/>
          <a:lstStyle/>
          <a:p>
            <a:fld id="{36EF36E5-A2EC-4300-B8A3-59B8A4B8AE87}" type="slidenum">
              <a:rPr lang="es-ES" smtClean="0"/>
              <a:pPr/>
              <a:t>2</a:t>
            </a:fld>
            <a:endParaRPr lang="es-ES"/>
          </a:p>
        </p:txBody>
      </p:sp>
    </p:spTree>
    <p:extLst>
      <p:ext uri="{BB962C8B-B14F-4D97-AF65-F5344CB8AC3E}">
        <p14:creationId xmlns:p14="http://schemas.microsoft.com/office/powerpoint/2010/main" val="272072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que conlleva a utilizar tecnología básica de producción, y a la vez provocan un impacto negativo a los recursos como agua y tierra generando perdidas </a:t>
            </a:r>
            <a:r>
              <a:rPr lang="es-EC" sz="1200" kern="1200" baseline="0" dirty="0">
                <a:solidFill>
                  <a:schemeClr val="tx1"/>
                </a:solidFill>
                <a:effectLst/>
                <a:latin typeface="+mn-lt"/>
                <a:ea typeface="+mn-ea"/>
                <a:cs typeface="+mn-cs"/>
              </a:rPr>
              <a:t>económicas</a:t>
            </a:r>
          </a:p>
          <a:p>
            <a:r>
              <a:rPr lang="es-EC" sz="1200" kern="1200" baseline="0" dirty="0">
                <a:solidFill>
                  <a:schemeClr val="tx1"/>
                </a:solidFill>
                <a:effectLst/>
                <a:latin typeface="+mn-lt"/>
                <a:ea typeface="+mn-ea"/>
                <a:cs typeface="+mn-cs"/>
              </a:rPr>
              <a:t>Ante la situación planteada se instalo.. Y se </a:t>
            </a:r>
            <a:r>
              <a:rPr lang="es-EC" sz="1200" kern="1200" baseline="0" dirty="0" err="1">
                <a:solidFill>
                  <a:schemeClr val="tx1"/>
                </a:solidFill>
                <a:effectLst/>
                <a:latin typeface="+mn-lt"/>
                <a:ea typeface="+mn-ea"/>
                <a:cs typeface="+mn-cs"/>
              </a:rPr>
              <a:t>suminitro</a:t>
            </a:r>
            <a:endParaRPr lang="es-EC" sz="1200"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6EF36E5-A2EC-4300-B8A3-59B8A4B8AE87}" type="slidenum">
              <a:rPr lang="es-ES" smtClean="0"/>
              <a:pPr/>
              <a:t>3</a:t>
            </a:fld>
            <a:endParaRPr lang="es-ES"/>
          </a:p>
        </p:txBody>
      </p:sp>
    </p:spTree>
    <p:extLst>
      <p:ext uri="{BB962C8B-B14F-4D97-AF65-F5344CB8AC3E}">
        <p14:creationId xmlns:p14="http://schemas.microsoft.com/office/powerpoint/2010/main" val="414441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El crecimiento futuro en la producción de especies acuáticas se espera provenga de la acuicultura, para responder a la demanda alimenticia </a:t>
            </a:r>
          </a:p>
          <a:p>
            <a:r>
              <a:rPr lang="es-EC" sz="1200" kern="1200" dirty="0">
                <a:solidFill>
                  <a:schemeClr val="tx1"/>
                </a:solidFill>
                <a:effectLst/>
                <a:latin typeface="+mn-lt"/>
                <a:ea typeface="+mn-ea"/>
                <a:cs typeface="+mn-cs"/>
              </a:rPr>
              <a:t>SIN EMBARGO Existen múltiples desafíos que pueden afectar los resultados de esta actividad, entre los cuales se encuentran: </a:t>
            </a:r>
          </a:p>
          <a:p>
            <a:r>
              <a:rPr lang="es-EC" sz="1200" kern="1200" dirty="0">
                <a:solidFill>
                  <a:schemeClr val="tx1"/>
                </a:solidFill>
                <a:effectLst/>
                <a:latin typeface="+mn-lt"/>
                <a:ea typeface="+mn-ea"/>
                <a:cs typeface="+mn-cs"/>
              </a:rPr>
              <a:t>POR</a:t>
            </a:r>
            <a:r>
              <a:rPr lang="es-EC" sz="1200" kern="1200" baseline="0" dirty="0">
                <a:solidFill>
                  <a:schemeClr val="tx1"/>
                </a:solidFill>
                <a:effectLst/>
                <a:latin typeface="+mn-lt"/>
                <a:ea typeface="+mn-ea"/>
                <a:cs typeface="+mn-cs"/>
              </a:rPr>
              <a:t> LO CUAL </a:t>
            </a:r>
            <a:r>
              <a:rPr lang="es-EC" sz="1200" kern="1200" dirty="0">
                <a:solidFill>
                  <a:schemeClr val="tx1"/>
                </a:solidFill>
                <a:effectLst/>
                <a:latin typeface="+mn-lt"/>
                <a:ea typeface="+mn-ea"/>
                <a:cs typeface="+mn-cs"/>
              </a:rPr>
              <a:t>se requiere de la implementación de estrategias tecnológicas sustentables de producción, para asegurar una Acuicultura sostenible, que busque un crecimiento social, económico y ambiental con continuidad en el tiempo.</a:t>
            </a:r>
            <a:endParaRPr lang="es-ES"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36EF36E5-A2EC-4300-B8A3-59B8A4B8AE87}" type="slidenum">
              <a:rPr lang="es-ES" smtClean="0"/>
              <a:pPr/>
              <a:t>4</a:t>
            </a:fld>
            <a:endParaRPr lang="es-ES"/>
          </a:p>
        </p:txBody>
      </p:sp>
    </p:spTree>
    <p:extLst>
      <p:ext uri="{BB962C8B-B14F-4D97-AF65-F5344CB8AC3E}">
        <p14:creationId xmlns:p14="http://schemas.microsoft.com/office/powerpoint/2010/main" val="175336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Los </a:t>
            </a:r>
            <a:r>
              <a:rPr lang="es-ES" sz="1200" b="0" i="0" u="none" strike="noStrike" kern="1200" baseline="0" dirty="0" err="1">
                <a:solidFill>
                  <a:schemeClr val="tx1"/>
                </a:solidFill>
                <a:latin typeface="+mn-lt"/>
                <a:ea typeface="+mn-ea"/>
                <a:cs typeface="+mn-cs"/>
              </a:rPr>
              <a:t>bioflocs</a:t>
            </a:r>
            <a:r>
              <a:rPr lang="es-ES" sz="1200" b="0" i="0" u="none" strike="noStrike" kern="1200" baseline="0" dirty="0">
                <a:solidFill>
                  <a:schemeClr val="tx1"/>
                </a:solidFill>
                <a:latin typeface="+mn-lt"/>
                <a:ea typeface="+mn-ea"/>
                <a:cs typeface="+mn-cs"/>
              </a:rPr>
              <a:t> son agregados de ….(heces y el alimento no consumido)las cuales forman NAT y otros compuestos nitrogenados en el medio </a:t>
            </a:r>
            <a:r>
              <a:rPr lang="es-ES" sz="1200" b="0" i="0" u="none" strike="noStrike" kern="1200" baseline="0" dirty="0" err="1">
                <a:solidFill>
                  <a:schemeClr val="tx1"/>
                </a:solidFill>
                <a:latin typeface="+mn-lt"/>
                <a:ea typeface="+mn-ea"/>
                <a:cs typeface="+mn-cs"/>
              </a:rPr>
              <a:t>acuatico</a:t>
            </a:r>
            <a:r>
              <a:rPr lang="es-ES" sz="1200" b="0" i="0" u="none" strike="noStrike" kern="1200" baseline="0" dirty="0">
                <a:solidFill>
                  <a:schemeClr val="tx1"/>
                </a:solidFill>
                <a:latin typeface="+mn-lt"/>
                <a:ea typeface="+mn-ea"/>
                <a:cs typeface="+mn-cs"/>
              </a:rPr>
              <a:t>. NH3 amoniaco , NH4: Amonio N2 nitrógeno molecular. No3 nh4 son </a:t>
            </a:r>
            <a:r>
              <a:rPr lang="es-ES" sz="1200" b="0" i="0" u="none" strike="noStrike" kern="1200" baseline="0" dirty="0" err="1">
                <a:solidFill>
                  <a:schemeClr val="tx1"/>
                </a:solidFill>
                <a:latin typeface="+mn-lt"/>
                <a:ea typeface="+mn-ea"/>
                <a:cs typeface="+mn-cs"/>
              </a:rPr>
              <a:t>fuestes</a:t>
            </a:r>
            <a:r>
              <a:rPr lang="es-ES" sz="1200" b="0" i="0" u="none" strike="noStrike" kern="1200" baseline="0" dirty="0">
                <a:solidFill>
                  <a:schemeClr val="tx1"/>
                </a:solidFill>
                <a:latin typeface="+mn-lt"/>
                <a:ea typeface="+mn-ea"/>
                <a:cs typeface="+mn-cs"/>
              </a:rPr>
              <a:t> principales de </a:t>
            </a:r>
            <a:r>
              <a:rPr lang="es-ES" sz="1200" b="0" i="0" u="none" strike="noStrike" kern="1200" baseline="0" dirty="0" err="1">
                <a:solidFill>
                  <a:schemeClr val="tx1"/>
                </a:solidFill>
                <a:latin typeface="+mn-lt"/>
                <a:ea typeface="+mn-ea"/>
                <a:cs typeface="+mn-cs"/>
              </a:rPr>
              <a:t>Nbiodisponible</a:t>
            </a:r>
            <a:r>
              <a:rPr lang="es-ES" sz="1200" b="0" i="0" u="none" strike="noStrike" kern="1200" baseline="0" dirty="0">
                <a:solidFill>
                  <a:schemeClr val="tx1"/>
                </a:solidFill>
                <a:latin typeface="+mn-lt"/>
                <a:ea typeface="+mn-ea"/>
                <a:cs typeface="+mn-cs"/>
              </a:rPr>
              <a:t> Las bacterias heterótrofas consumen compuestos nitrogenados potencialmente tóxicos para los peces y desarrollan síntesis de proteína. </a:t>
            </a:r>
          </a:p>
        </p:txBody>
      </p:sp>
      <p:sp>
        <p:nvSpPr>
          <p:cNvPr id="4" name="Marcador de número de diapositiva 3"/>
          <p:cNvSpPr>
            <a:spLocks noGrp="1"/>
          </p:cNvSpPr>
          <p:nvPr>
            <p:ph type="sldNum" sz="quarter" idx="10"/>
          </p:nvPr>
        </p:nvSpPr>
        <p:spPr/>
        <p:txBody>
          <a:bodyPr/>
          <a:lstStyle/>
          <a:p>
            <a:fld id="{36EF36E5-A2EC-4300-B8A3-59B8A4B8AE87}" type="slidenum">
              <a:rPr lang="es-ES" smtClean="0"/>
              <a:pPr/>
              <a:t>7</a:t>
            </a:fld>
            <a:endParaRPr lang="es-ES"/>
          </a:p>
        </p:txBody>
      </p:sp>
    </p:spTree>
    <p:extLst>
      <p:ext uri="{BB962C8B-B14F-4D97-AF65-F5344CB8AC3E}">
        <p14:creationId xmlns:p14="http://schemas.microsoft.com/office/powerpoint/2010/main" val="123908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Nitro-</a:t>
            </a:r>
            <a:r>
              <a:rPr lang="es-EC" sz="1200" kern="1200" dirty="0" err="1">
                <a:solidFill>
                  <a:schemeClr val="tx1"/>
                </a:solidFill>
                <a:effectLst/>
                <a:latin typeface="+mn-lt"/>
                <a:ea typeface="+mn-ea"/>
                <a:cs typeface="+mn-cs"/>
              </a:rPr>
              <a:t>desinfect</a:t>
            </a:r>
            <a:r>
              <a:rPr lang="es-EC" sz="1200" kern="1200" dirty="0">
                <a:solidFill>
                  <a:schemeClr val="tx1"/>
                </a:solidFill>
                <a:effectLst/>
                <a:latin typeface="+mn-lt"/>
                <a:ea typeface="+mn-ea"/>
                <a:cs typeface="+mn-cs"/>
              </a:rPr>
              <a:t> (Amonio cuarentenario 20%) se </a:t>
            </a:r>
            <a:r>
              <a:rPr lang="es-EC" sz="1200" kern="1200" dirty="0" err="1">
                <a:solidFill>
                  <a:schemeClr val="tx1"/>
                </a:solidFill>
                <a:effectLst/>
                <a:latin typeface="+mn-lt"/>
                <a:ea typeface="+mn-ea"/>
                <a:cs typeface="+mn-cs"/>
              </a:rPr>
              <a:t>aplicao</a:t>
            </a:r>
            <a:r>
              <a:rPr lang="es-EC" sz="1200" kern="1200" dirty="0">
                <a:solidFill>
                  <a:schemeClr val="tx1"/>
                </a:solidFill>
                <a:effectLst/>
                <a:latin typeface="+mn-lt"/>
                <a:ea typeface="+mn-ea"/>
                <a:cs typeface="+mn-cs"/>
              </a:rPr>
              <a:t> tanto en paredes como en el fondo del estanque, funciona como </a:t>
            </a:r>
            <a:r>
              <a:rPr lang="es-EC" sz="1200" kern="1200" dirty="0" err="1">
                <a:solidFill>
                  <a:schemeClr val="tx1"/>
                </a:solidFill>
                <a:effectLst/>
                <a:latin typeface="+mn-lt"/>
                <a:ea typeface="+mn-ea"/>
                <a:cs typeface="+mn-cs"/>
              </a:rPr>
              <a:t>viricida</a:t>
            </a:r>
            <a:r>
              <a:rPr lang="es-EC" sz="1200" kern="1200" dirty="0">
                <a:solidFill>
                  <a:schemeClr val="tx1"/>
                </a:solidFill>
                <a:effectLst/>
                <a:latin typeface="+mn-lt"/>
                <a:ea typeface="+mn-ea"/>
                <a:cs typeface="+mn-cs"/>
              </a:rPr>
              <a:t>, fúngica y bactericida. También se realizará el proceso de encalado (Carbonato de calcio), con acción antiparasitaria.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36EF36E5-A2EC-4300-B8A3-59B8A4B8AE87}" type="slidenum">
              <a:rPr lang="es-ES" smtClean="0"/>
              <a:pPr/>
              <a:t>9</a:t>
            </a:fld>
            <a:endParaRPr lang="es-ES"/>
          </a:p>
        </p:txBody>
      </p:sp>
    </p:spTree>
    <p:extLst>
      <p:ext uri="{BB962C8B-B14F-4D97-AF65-F5344CB8AC3E}">
        <p14:creationId xmlns:p14="http://schemas.microsoft.com/office/powerpoint/2010/main" val="1760777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6EF36E5-A2EC-4300-B8A3-59B8A4B8AE87}" type="slidenum">
              <a:rPr lang="es-ES" smtClean="0"/>
              <a:pPr/>
              <a:t>10</a:t>
            </a:fld>
            <a:endParaRPr lang="es-ES"/>
          </a:p>
        </p:txBody>
      </p:sp>
    </p:spTree>
    <p:extLst>
      <p:ext uri="{BB962C8B-B14F-4D97-AF65-F5344CB8AC3E}">
        <p14:creationId xmlns:p14="http://schemas.microsoft.com/office/powerpoint/2010/main" val="114467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Su absorción se da en los </a:t>
            </a:r>
            <a:r>
              <a:rPr lang="es-EC" dirty="0" err="1"/>
              <a:t>enerocitos</a:t>
            </a:r>
            <a:r>
              <a:rPr lang="es-EC" dirty="0"/>
              <a:t> del intestino delgado formando </a:t>
            </a:r>
            <a:r>
              <a:rPr lang="es-EC" dirty="0" err="1"/>
              <a:t>asi</a:t>
            </a:r>
            <a:r>
              <a:rPr lang="es-EC" dirty="0"/>
              <a:t> parte de las células y uniéndose para formar </a:t>
            </a:r>
            <a:r>
              <a:rPr lang="es-EC" dirty="0" err="1"/>
              <a:t>plinucleotidos</a:t>
            </a:r>
            <a:r>
              <a:rPr lang="es-EC" dirty="0"/>
              <a:t> que se </a:t>
            </a:r>
            <a:r>
              <a:rPr lang="es-EC" dirty="0" err="1"/>
              <a:t>inegran</a:t>
            </a:r>
            <a:r>
              <a:rPr lang="es-EC" dirty="0"/>
              <a:t> al </a:t>
            </a:r>
            <a:r>
              <a:rPr lang="es-EC" dirty="0" err="1"/>
              <a:t>adn</a:t>
            </a:r>
            <a:r>
              <a:rPr lang="es-EC" dirty="0"/>
              <a:t> y </a:t>
            </a:r>
            <a:r>
              <a:rPr lang="es-EC" dirty="0" err="1"/>
              <a:t>arn</a:t>
            </a:r>
            <a:r>
              <a:rPr lang="es-EC"/>
              <a:t> .</a:t>
            </a: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Mejoran el sistema inmunológico, tienen efecto positivo en el tracto gastrointestinal, potencian el efecto de vacunas, mejoran la capacidad </a:t>
            </a:r>
            <a:r>
              <a:rPr lang="es-EC" sz="1200" kern="1200" dirty="0" err="1">
                <a:solidFill>
                  <a:schemeClr val="tx1"/>
                </a:solidFill>
                <a:effectLst/>
                <a:latin typeface="+mn-lt"/>
                <a:ea typeface="+mn-ea"/>
                <a:cs typeface="+mn-cs"/>
              </a:rPr>
              <a:t>osmoreguladora</a:t>
            </a:r>
            <a:r>
              <a:rPr lang="es-EC" sz="1200" kern="1200" dirty="0">
                <a:solidFill>
                  <a:schemeClr val="tx1"/>
                </a:solidFill>
                <a:effectLst/>
                <a:latin typeface="+mn-lt"/>
                <a:ea typeface="+mn-ea"/>
                <a:cs typeface="+mn-cs"/>
              </a:rPr>
              <a:t> , entre otras</a:t>
            </a:r>
            <a:endParaRPr lang="es-EC" dirty="0"/>
          </a:p>
          <a:p>
            <a:endParaRPr lang="es-EC" dirty="0"/>
          </a:p>
        </p:txBody>
      </p:sp>
      <p:sp>
        <p:nvSpPr>
          <p:cNvPr id="4" name="Marcador de número de diapositiva 3"/>
          <p:cNvSpPr>
            <a:spLocks noGrp="1"/>
          </p:cNvSpPr>
          <p:nvPr>
            <p:ph type="sldNum" sz="quarter" idx="5"/>
          </p:nvPr>
        </p:nvSpPr>
        <p:spPr/>
        <p:txBody>
          <a:bodyPr/>
          <a:lstStyle/>
          <a:p>
            <a:fld id="{36EF36E5-A2EC-4300-B8A3-59B8A4B8AE87}" type="slidenum">
              <a:rPr lang="es-ES" smtClean="0"/>
              <a:t>12</a:t>
            </a:fld>
            <a:endParaRPr lang="es-ES"/>
          </a:p>
        </p:txBody>
      </p:sp>
    </p:spTree>
    <p:extLst>
      <p:ext uri="{BB962C8B-B14F-4D97-AF65-F5344CB8AC3E}">
        <p14:creationId xmlns:p14="http://schemas.microsoft.com/office/powerpoint/2010/main" val="4012916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36EF36E5-A2EC-4300-B8A3-59B8A4B8AE87}" type="slidenum">
              <a:rPr lang="es-ES" smtClean="0"/>
              <a:pPr/>
              <a:t>21</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445C4F-F531-4B84-8719-B8FC12AF247E}" type="slidenum">
              <a:rPr lang="es-ES" smtClean="0"/>
              <a:pPr/>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907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445C4F-F531-4B84-8719-B8FC12AF247E}" type="slidenum">
              <a:rPr lang="es-ES" smtClean="0"/>
              <a:pPr/>
              <a:t>‹Nº›</a:t>
            </a:fld>
            <a:endParaRPr lang="es-ES"/>
          </a:p>
        </p:txBody>
      </p:sp>
    </p:spTree>
    <p:extLst>
      <p:ext uri="{BB962C8B-B14F-4D97-AF65-F5344CB8AC3E}">
        <p14:creationId xmlns:p14="http://schemas.microsoft.com/office/powerpoint/2010/main" val="119245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445C4F-F531-4B84-8719-B8FC12AF247E}" type="slidenum">
              <a:rPr lang="es-ES" smtClean="0"/>
              <a:pPr/>
              <a:t>‹Nº›</a:t>
            </a:fld>
            <a:endParaRPr lang="es-ES"/>
          </a:p>
        </p:txBody>
      </p:sp>
    </p:spTree>
    <p:extLst>
      <p:ext uri="{BB962C8B-B14F-4D97-AF65-F5344CB8AC3E}">
        <p14:creationId xmlns:p14="http://schemas.microsoft.com/office/powerpoint/2010/main" val="2414680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3" name="Rectangle 24"/>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7" name="Picture 33" descr="LOGO-OFICIAL-transparente"/>
          <p:cNvPicPr>
            <a:picLocks noChangeAspect="1" noChangeArrowheads="1"/>
          </p:cNvPicPr>
          <p:nvPr userDrawn="1"/>
        </p:nvPicPr>
        <p:blipFill>
          <a:blip r:embed="rId2" cstate="print"/>
          <a:srcRect/>
          <a:stretch>
            <a:fillRect/>
          </a:stretch>
        </p:blipFill>
        <p:spPr bwMode="auto">
          <a:xfrm>
            <a:off x="71968" y="153989"/>
            <a:ext cx="4078817" cy="890587"/>
          </a:xfrm>
          <a:prstGeom prst="rect">
            <a:avLst/>
          </a:prstGeom>
          <a:noFill/>
          <a:ln w="9525">
            <a:noFill/>
            <a:miter lim="800000"/>
            <a:headEnd/>
            <a:tailEnd/>
          </a:ln>
        </p:spPr>
      </p:pic>
      <p:pic>
        <p:nvPicPr>
          <p:cNvPr id="8" name="12 Imagen" descr="pie de pagina espe.jpg"/>
          <p:cNvPicPr>
            <a:picLocks noChangeAspect="1"/>
          </p:cNvPicPr>
          <p:nvPr userDrawn="1"/>
        </p:nvPicPr>
        <p:blipFill>
          <a:blip r:embed="rId3" cstate="print"/>
          <a:srcRect/>
          <a:stretch>
            <a:fillRect/>
          </a:stretch>
        </p:blipFill>
        <p:spPr bwMode="auto">
          <a:xfrm>
            <a:off x="0" y="5864226"/>
            <a:ext cx="12192000" cy="10652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71594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445C4F-F531-4B84-8719-B8FC12AF247E}" type="slidenum">
              <a:rPr lang="es-ES" smtClean="0"/>
              <a:pPr/>
              <a:t>‹Nº›</a:t>
            </a:fld>
            <a:endParaRPr lang="es-ES"/>
          </a:p>
        </p:txBody>
      </p:sp>
    </p:spTree>
    <p:extLst>
      <p:ext uri="{BB962C8B-B14F-4D97-AF65-F5344CB8AC3E}">
        <p14:creationId xmlns:p14="http://schemas.microsoft.com/office/powerpoint/2010/main" val="180729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445C4F-F531-4B84-8719-B8FC12AF247E}" type="slidenum">
              <a:rPr lang="es-ES" smtClean="0"/>
              <a:pPr/>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71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A445C4F-F531-4B84-8719-B8FC12AF247E}" type="slidenum">
              <a:rPr lang="es-ES" smtClean="0"/>
              <a:pPr/>
              <a:t>‹Nº›</a:t>
            </a:fld>
            <a:endParaRPr lang="es-ES"/>
          </a:p>
        </p:txBody>
      </p:sp>
    </p:spTree>
    <p:extLst>
      <p:ext uri="{BB962C8B-B14F-4D97-AF65-F5344CB8AC3E}">
        <p14:creationId xmlns:p14="http://schemas.microsoft.com/office/powerpoint/2010/main" val="237638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A445C4F-F531-4B84-8719-B8FC12AF247E}" type="slidenum">
              <a:rPr lang="es-ES" smtClean="0"/>
              <a:pPr/>
              <a:t>‹Nº›</a:t>
            </a:fld>
            <a:endParaRPr lang="es-ES"/>
          </a:p>
        </p:txBody>
      </p:sp>
    </p:spTree>
    <p:extLst>
      <p:ext uri="{BB962C8B-B14F-4D97-AF65-F5344CB8AC3E}">
        <p14:creationId xmlns:p14="http://schemas.microsoft.com/office/powerpoint/2010/main" val="80929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A445C4F-F531-4B84-8719-B8FC12AF247E}" type="slidenum">
              <a:rPr lang="es-ES" smtClean="0"/>
              <a:pPr/>
              <a:t>‹Nº›</a:t>
            </a:fld>
            <a:endParaRPr lang="es-ES"/>
          </a:p>
        </p:txBody>
      </p:sp>
    </p:spTree>
    <p:extLst>
      <p:ext uri="{BB962C8B-B14F-4D97-AF65-F5344CB8AC3E}">
        <p14:creationId xmlns:p14="http://schemas.microsoft.com/office/powerpoint/2010/main" val="83764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BA445C4F-F531-4B84-8719-B8FC12AF247E}" type="slidenum">
              <a:rPr lang="es-ES" smtClean="0"/>
              <a:pPr/>
              <a:t>‹Nº›</a:t>
            </a:fld>
            <a:endParaRPr lang="es-ES"/>
          </a:p>
        </p:txBody>
      </p:sp>
    </p:spTree>
    <p:extLst>
      <p:ext uri="{BB962C8B-B14F-4D97-AF65-F5344CB8AC3E}">
        <p14:creationId xmlns:p14="http://schemas.microsoft.com/office/powerpoint/2010/main" val="74613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0B66928-D16A-41CA-B318-F7AA44A8E759}" type="datetimeFigureOut">
              <a:rPr lang="es-ES" smtClean="0"/>
              <a:pPr/>
              <a:t>16/01/2020</a:t>
            </a:fld>
            <a:endParaRPr lang="es-E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A445C4F-F531-4B84-8719-B8FC12AF247E}" type="slidenum">
              <a:rPr lang="es-ES" smtClean="0"/>
              <a:pPr/>
              <a:t>‹Nº›</a:t>
            </a:fld>
            <a:endParaRPr lang="es-ES"/>
          </a:p>
        </p:txBody>
      </p:sp>
    </p:spTree>
    <p:extLst>
      <p:ext uri="{BB962C8B-B14F-4D97-AF65-F5344CB8AC3E}">
        <p14:creationId xmlns:p14="http://schemas.microsoft.com/office/powerpoint/2010/main" val="3146836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0B66928-D16A-41CA-B318-F7AA44A8E759}" type="datetimeFigureOut">
              <a:rPr lang="es-ES" smtClean="0"/>
              <a:pPr/>
              <a:t>16/01/2020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A445C4F-F531-4B84-8719-B8FC12AF247E}" type="slidenum">
              <a:rPr lang="es-ES" smtClean="0"/>
              <a:pPr/>
              <a:t>‹Nº›</a:t>
            </a:fld>
            <a:endParaRPr lang="es-ES"/>
          </a:p>
        </p:txBody>
      </p:sp>
    </p:spTree>
    <p:extLst>
      <p:ext uri="{BB962C8B-B14F-4D97-AF65-F5344CB8AC3E}">
        <p14:creationId xmlns:p14="http://schemas.microsoft.com/office/powerpoint/2010/main" val="355708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0B66928-D16A-41CA-B318-F7AA44A8E759}" type="datetimeFigureOut">
              <a:rPr lang="es-ES" smtClean="0"/>
              <a:pPr/>
              <a:t>16/01/2020</a:t>
            </a:fld>
            <a:endParaRPr lang="es-E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A445C4F-F531-4B84-8719-B8FC12AF247E}" type="slidenum">
              <a:rPr lang="es-ES" smtClean="0"/>
              <a:pPr/>
              <a:t>‹Nº›</a:t>
            </a:fld>
            <a:endParaRPr lang="es-E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10498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pn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 Id="rId1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3988" t="24863" r="16157" b="15407"/>
          <a:stretch/>
        </p:blipFill>
        <p:spPr>
          <a:xfrm>
            <a:off x="0" y="0"/>
            <a:ext cx="12192000" cy="5832016"/>
          </a:xfrm>
          <a:prstGeom prst="rect">
            <a:avLst/>
          </a:prstGeom>
        </p:spPr>
      </p:pic>
      <p:pic>
        <p:nvPicPr>
          <p:cNvPr id="1034" name="Picture 10"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19" y="182880"/>
            <a:ext cx="4606055" cy="143987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034802" y="1280892"/>
            <a:ext cx="10753859" cy="3970318"/>
          </a:xfrm>
          <a:prstGeom prst="rect">
            <a:avLst/>
          </a:prstGeom>
        </p:spPr>
        <p:txBody>
          <a:bodyPr wrap="square">
            <a:spAutoFit/>
          </a:bodyPr>
          <a:lstStyle/>
          <a:p>
            <a:pPr algn="ctr">
              <a:spcBef>
                <a:spcPts val="1200"/>
              </a:spcBef>
              <a:spcAft>
                <a:spcPts val="0"/>
              </a:spcAft>
            </a:pPr>
            <a:r>
              <a:rPr lang="es-EC"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C"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DEPARTAMENTO DE </a:t>
            </a: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CIENCIAS </a:t>
            </a:r>
            <a:r>
              <a:rPr lang="es-ES" sz="2000" b="1" dirty="0">
                <a:latin typeface="Times New Roman" panose="02020603050405020304" pitchFamily="18" charset="0"/>
                <a:ea typeface="Calibri" panose="020F0502020204030204" pitchFamily="34" charset="0"/>
                <a:cs typeface="Times New Roman" panose="02020603050405020304" pitchFamily="18" charset="0"/>
              </a:rPr>
              <a:t>DE LA VIDA </a:t>
            </a: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Y</a:t>
            </a:r>
            <a:r>
              <a:rPr lang="es-EC"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s-EC" sz="2000" b="1" dirty="0">
                <a:latin typeface="Times New Roman" panose="02020603050405020304" pitchFamily="18" charset="0"/>
                <a:ea typeface="Calibri" panose="020F0502020204030204" pitchFamily="34" charset="0"/>
                <a:cs typeface="Times New Roman" panose="02020603050405020304" pitchFamily="18" charset="0"/>
              </a:rPr>
              <a:t>DE LA AGRICULTURA</a:t>
            </a:r>
          </a:p>
          <a:p>
            <a:pPr algn="ctr">
              <a:spcAft>
                <a:spcPts val="0"/>
              </a:spcAft>
            </a:pPr>
            <a:r>
              <a:rPr lang="es-EC" sz="2000" b="1" dirty="0">
                <a:latin typeface="Times New Roman" panose="02020603050405020304" pitchFamily="18" charset="0"/>
                <a:ea typeface="Calibri" panose="020F0502020204030204" pitchFamily="34" charset="0"/>
                <a:cs typeface="Times New Roman" panose="02020603050405020304" pitchFamily="18" charset="0"/>
              </a:rPr>
              <a:t>CARRERA DE INGENIERÍA AGROPECUARIA</a:t>
            </a:r>
          </a:p>
          <a:p>
            <a:pPr algn="ctr">
              <a:spcAft>
                <a:spcPts val="0"/>
              </a:spcAft>
            </a:pPr>
            <a:endParaRPr lang="es-EC"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s-EC" sz="2000" b="1" dirty="0">
                <a:latin typeface="Times New Roman" panose="02020603050405020304" pitchFamily="18" charset="0"/>
                <a:cs typeface="Times New Roman" panose="02020603050405020304" pitchFamily="18" charset="0"/>
              </a:rPr>
              <a:t>ADAPTACIÓN DE LA TILAPIA HÍBRIDA </a:t>
            </a:r>
            <a:r>
              <a:rPr lang="es-EC" sz="2000" b="1" i="1" dirty="0">
                <a:latin typeface="Times New Roman" panose="02020603050405020304" pitchFamily="18" charset="0"/>
                <a:cs typeface="Times New Roman" panose="02020603050405020304" pitchFamily="18" charset="0"/>
              </a:rPr>
              <a:t>(Oreochromis </a:t>
            </a:r>
            <a:r>
              <a:rPr lang="es-EC" sz="2000" b="1" dirty="0">
                <a:latin typeface="Times New Roman" panose="02020603050405020304" pitchFamily="18" charset="0"/>
                <a:cs typeface="Times New Roman" panose="02020603050405020304" pitchFamily="18" charset="0"/>
              </a:rPr>
              <a:t>sp</a:t>
            </a:r>
            <a:r>
              <a:rPr lang="es-EC" sz="2000" b="1" i="1" dirty="0">
                <a:latin typeface="Times New Roman" panose="02020603050405020304" pitchFamily="18" charset="0"/>
                <a:cs typeface="Times New Roman" panose="02020603050405020304" pitchFamily="18" charset="0"/>
              </a:rPr>
              <a:t>.) </a:t>
            </a:r>
            <a:r>
              <a:rPr lang="es-EC" sz="2000" b="1" dirty="0">
                <a:latin typeface="Times New Roman" panose="02020603050405020304" pitchFamily="18" charset="0"/>
                <a:cs typeface="Times New Roman" panose="02020603050405020304" pitchFamily="18" charset="0"/>
              </a:rPr>
              <a:t>EN UN SISTEMA “BIOFLOC”, CON LA INCLUSIÓN DE NUCLEÓTIDOS EN DIETAS BALANCEADAS, EN EL SUBTRÓPICO ECUATORIANO, PARROQUIA NANEGAL.</a:t>
            </a:r>
            <a:endParaRPr lang="es-ES" sz="2000" b="1" dirty="0">
              <a:latin typeface="Times New Roman" panose="02020603050405020304" pitchFamily="18" charset="0"/>
              <a:cs typeface="Times New Roman" panose="02020603050405020304" pitchFamily="18" charset="0"/>
            </a:endParaRPr>
          </a:p>
          <a:p>
            <a:pPr algn="ctr">
              <a:spcBef>
                <a:spcPts val="1200"/>
              </a:spcBef>
              <a:spcAft>
                <a:spcPts val="0"/>
              </a:spcAft>
            </a:pPr>
            <a:r>
              <a:rPr lang="es-EC"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C"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AUTORES: CONTRERAS GUERRA, DAVID ALEJANDRO</a:t>
            </a:r>
          </a:p>
          <a:p>
            <a:pPr algn="ctr">
              <a:spcBef>
                <a:spcPts val="1200"/>
              </a:spcBef>
              <a:spcAft>
                <a:spcPts val="0"/>
              </a:spcAft>
            </a:pPr>
            <a:r>
              <a:rPr lang="es-EC"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NARANJO LÓPEZ, ADRIANA PAULINA </a:t>
            </a:r>
            <a:endParaRPr lang="es-EC"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1200"/>
              </a:spcBef>
              <a:spcAft>
                <a:spcPts val="0"/>
              </a:spcAft>
            </a:pPr>
            <a:endParaRPr lang="es-EC"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1200"/>
              </a:spcBef>
              <a:spcAft>
                <a:spcPts val="0"/>
              </a:spcAft>
            </a:pPr>
            <a:r>
              <a:rPr lang="es-EC"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DIRECTOR: ORTIZ TIRADO, JUAN CRISTÓBAL, </a:t>
            </a:r>
            <a:r>
              <a:rPr lang="es-EC" b="1"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Ph.D</a:t>
            </a:r>
            <a:r>
              <a:rPr lang="es-EC"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s-EC" sz="1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5"/>
          <a:stretch>
            <a:fillRect/>
          </a:stretch>
        </p:blipFill>
        <p:spPr>
          <a:xfrm>
            <a:off x="4467629" y="274320"/>
            <a:ext cx="1254451" cy="1282705"/>
          </a:xfrm>
          <a:prstGeom prst="rect">
            <a:avLst/>
          </a:prstGeom>
        </p:spPr>
      </p:pic>
      <p:pic>
        <p:nvPicPr>
          <p:cNvPr id="1026" name="Picture 2" descr="Resultado de imagen para GADPP"/>
          <p:cNvPicPr>
            <a:picLocks noChangeAspect="1" noChangeArrowheads="1"/>
          </p:cNvPicPr>
          <p:nvPr/>
        </p:nvPicPr>
        <p:blipFill>
          <a:blip r:embed="rId6">
            <a:extLst>
              <a:ext uri="{28A0092B-C50C-407E-A947-70E740481C1C}">
                <a14:useLocalDpi xmlns:a14="http://schemas.microsoft.com/office/drawing/2010/main" val="0"/>
              </a:ext>
            </a:extLst>
          </a:blip>
          <a:srcRect b="9677"/>
          <a:stretch>
            <a:fillRect/>
          </a:stretch>
        </p:blipFill>
        <p:spPr bwMode="auto">
          <a:xfrm>
            <a:off x="5759659" y="182880"/>
            <a:ext cx="4710221" cy="1249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Laboratorio de Recursos AcuÃ¡ticos y Acuicultura IASA 1"/>
          <p:cNvPicPr>
            <a:picLocks noChangeAspect="1" noChangeArrowheads="1"/>
          </p:cNvPicPr>
          <p:nvPr/>
        </p:nvPicPr>
        <p:blipFill>
          <a:blip r:embed="rId7">
            <a:extLst>
              <a:ext uri="{28A0092B-C50C-407E-A947-70E740481C1C}">
                <a14:useLocalDpi xmlns:a14="http://schemas.microsoft.com/office/drawing/2010/main" val="0"/>
              </a:ext>
            </a:extLst>
          </a:blip>
          <a:srcRect l="18457" t="18830" r="11162" b="7557"/>
          <a:stretch>
            <a:fillRect/>
          </a:stretch>
        </p:blipFill>
        <p:spPr bwMode="auto">
          <a:xfrm>
            <a:off x="10561320" y="182880"/>
            <a:ext cx="1356360" cy="123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17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p:cNvSpPr/>
          <p:nvPr/>
        </p:nvSpPr>
        <p:spPr>
          <a:xfrm>
            <a:off x="140592" y="962087"/>
            <a:ext cx="2492990" cy="369332"/>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none">
            <a:spAutoFit/>
          </a:bodyPr>
          <a:lstStyle/>
          <a:p>
            <a:r>
              <a:rPr lang="es-EC" b="1" dirty="0">
                <a:latin typeface="Times New Roman" panose="02020603050405020304" pitchFamily="18" charset="0"/>
                <a:cs typeface="Times New Roman" panose="02020603050405020304" pitchFamily="18" charset="0"/>
              </a:rPr>
              <a:t>Siembra de organismos</a:t>
            </a:r>
          </a:p>
        </p:txBody>
      </p:sp>
      <p:sp>
        <p:nvSpPr>
          <p:cNvPr id="5"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METODOLOGÌA</a:t>
            </a:r>
          </a:p>
        </p:txBody>
      </p:sp>
      <p:sp>
        <p:nvSpPr>
          <p:cNvPr id="6" name="Rectángulo 5"/>
          <p:cNvSpPr/>
          <p:nvPr/>
        </p:nvSpPr>
        <p:spPr>
          <a:xfrm>
            <a:off x="4038328" y="5529726"/>
            <a:ext cx="4365443" cy="369332"/>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Peso= </a:t>
            </a:r>
            <a:r>
              <a:rPr lang="es-EC" dirty="0">
                <a:latin typeface="Times New Roman" panose="02020603050405020304" pitchFamily="18" charset="0"/>
                <a:cs typeface="Times New Roman" panose="02020603050405020304" pitchFamily="18" charset="0"/>
              </a:rPr>
              <a:t>0,66 ± 0,03 g; LT=3,2 ±0,25 cm   </a:t>
            </a:r>
          </a:p>
        </p:txBody>
      </p:sp>
      <p:sp>
        <p:nvSpPr>
          <p:cNvPr id="7" name="Rectángulo 6"/>
          <p:cNvSpPr/>
          <p:nvPr/>
        </p:nvSpPr>
        <p:spPr>
          <a:xfrm>
            <a:off x="1339638" y="5530225"/>
            <a:ext cx="1293944"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60 animales</a:t>
            </a:r>
            <a:endParaRPr lang="es-EC" dirty="0"/>
          </a:p>
        </p:txBody>
      </p:sp>
      <p:pic>
        <p:nvPicPr>
          <p:cNvPr id="8" name="Imagen 7"/>
          <p:cNvPicPr>
            <a:picLocks noChangeAspect="1"/>
          </p:cNvPicPr>
          <p:nvPr/>
        </p:nvPicPr>
        <p:blipFill rotWithShape="1">
          <a:blip r:embed="rId3"/>
          <a:srcRect r="21664"/>
          <a:stretch/>
        </p:blipFill>
        <p:spPr>
          <a:xfrm rot="5400000">
            <a:off x="63277" y="2200389"/>
            <a:ext cx="3597157" cy="2582984"/>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4" cstate="print">
            <a:extLst>
              <a:ext uri="{28A0092B-C50C-407E-A947-70E740481C1C}">
                <a14:useLocalDpi xmlns:a14="http://schemas.microsoft.com/office/drawing/2010/main" val="0"/>
              </a:ext>
            </a:extLst>
          </a:blip>
          <a:srcRect b="4095"/>
          <a:stretch/>
        </p:blipFill>
        <p:spPr>
          <a:xfrm>
            <a:off x="9448798" y="1693298"/>
            <a:ext cx="2275115" cy="3571251"/>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b="4960"/>
          <a:stretch/>
        </p:blipFill>
        <p:spPr>
          <a:xfrm>
            <a:off x="3703256" y="1698908"/>
            <a:ext cx="2158881" cy="3604484"/>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rotWithShape="1">
          <a:blip r:embed="rId6">
            <a:extLst>
              <a:ext uri="{28A0092B-C50C-407E-A947-70E740481C1C}">
                <a14:useLocalDpi xmlns:a14="http://schemas.microsoft.com/office/drawing/2010/main" val="0"/>
              </a:ext>
            </a:extLst>
          </a:blip>
          <a:srcRect l="2562" t="12572" r="4894" b="13818"/>
          <a:stretch/>
        </p:blipFill>
        <p:spPr>
          <a:xfrm>
            <a:off x="6357255" y="1704518"/>
            <a:ext cx="2547257" cy="3598874"/>
          </a:xfrm>
          <a:prstGeom prst="rect">
            <a:avLst/>
          </a:prstGeom>
          <a:ln>
            <a:noFill/>
          </a:ln>
          <a:effectLst>
            <a:outerShdw blurRad="292100" dist="139700" dir="2700000" algn="tl" rotWithShape="0">
              <a:srgbClr val="333333">
                <a:alpha val="65000"/>
              </a:srgbClr>
            </a:outerShdw>
          </a:effectLst>
        </p:spPr>
      </p:pic>
      <p:sp>
        <p:nvSpPr>
          <p:cNvPr id="2" name="1 CuadroTexto"/>
          <p:cNvSpPr txBox="1"/>
          <p:nvPr/>
        </p:nvSpPr>
        <p:spPr>
          <a:xfrm>
            <a:off x="9786254" y="5529292"/>
            <a:ext cx="1839685" cy="368833"/>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Establecimiento</a:t>
            </a:r>
          </a:p>
        </p:txBody>
      </p:sp>
    </p:spTree>
    <p:extLst>
      <p:ext uri="{BB962C8B-B14F-4D97-AF65-F5344CB8AC3E}">
        <p14:creationId xmlns:p14="http://schemas.microsoft.com/office/powerpoint/2010/main" val="4115994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17289" y="846562"/>
            <a:ext cx="2467343" cy="369332"/>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es-EC" b="1" dirty="0">
                <a:latin typeface="Times New Roman" panose="02020603050405020304" pitchFamily="18" charset="0"/>
                <a:cs typeface="Times New Roman" panose="02020603050405020304" pitchFamily="18" charset="0"/>
              </a:rPr>
              <a:t>Inclusión de nucleótido</a:t>
            </a:r>
          </a:p>
        </p:txBody>
      </p:sp>
      <p:sp>
        <p:nvSpPr>
          <p:cNvPr id="5"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METODOLOGÌA</a:t>
            </a:r>
          </a:p>
        </p:txBody>
      </p:sp>
      <p:sp>
        <p:nvSpPr>
          <p:cNvPr id="12" name="Flecha derecha 11"/>
          <p:cNvSpPr/>
          <p:nvPr/>
        </p:nvSpPr>
        <p:spPr>
          <a:xfrm rot="5400000">
            <a:off x="1924729" y="3428448"/>
            <a:ext cx="335236" cy="20389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derecha 13"/>
          <p:cNvSpPr/>
          <p:nvPr/>
        </p:nvSpPr>
        <p:spPr>
          <a:xfrm rot="20191109">
            <a:off x="3442911" y="4371831"/>
            <a:ext cx="1228354" cy="36933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a:extLst>
              <a:ext uri="{FF2B5EF4-FFF2-40B4-BE49-F238E27FC236}">
                <a16:creationId xmlns:a16="http://schemas.microsoft.com/office/drawing/2014/main" xmlns="" id="{DA1CB2A5-3A93-440B-A039-8D2E3E9744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139" t="12341" r="21816" b="18078"/>
          <a:stretch/>
        </p:blipFill>
        <p:spPr>
          <a:xfrm>
            <a:off x="1170673" y="1073040"/>
            <a:ext cx="1843349" cy="2196121"/>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xmlns="" id="{2ED07331-44A9-44FF-B7E5-81B96484D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3311" y="1816966"/>
            <a:ext cx="1727320" cy="2303093"/>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xmlns="" id="{989C2325-4448-44F4-990A-CF4A104D3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673" y="3863987"/>
            <a:ext cx="1843349" cy="2457797"/>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xmlns="" id="{6F0E6A0A-53D3-4937-BCBA-1BEA781FA7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341" r="3788" b="17451"/>
          <a:stretch/>
        </p:blipFill>
        <p:spPr>
          <a:xfrm>
            <a:off x="4854518" y="4356186"/>
            <a:ext cx="1812143" cy="2044614"/>
          </a:xfrm>
          <a:prstGeom prst="rect">
            <a:avLst/>
          </a:prstGeom>
          <a:ln>
            <a:noFill/>
          </a:ln>
          <a:effectLst>
            <a:outerShdw blurRad="292100" dist="139700" dir="2700000" algn="tl" rotWithShape="0">
              <a:srgbClr val="333333">
                <a:alpha val="65000"/>
              </a:srgbClr>
            </a:outerShdw>
          </a:effectLst>
        </p:spPr>
      </p:pic>
      <p:pic>
        <p:nvPicPr>
          <p:cNvPr id="23" name="Imagen 22">
            <a:extLst>
              <a:ext uri="{FF2B5EF4-FFF2-40B4-BE49-F238E27FC236}">
                <a16:creationId xmlns:a16="http://schemas.microsoft.com/office/drawing/2014/main" xmlns="" id="{A0096F4F-3797-4305-8B15-7C5921181D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5261" y="3101462"/>
            <a:ext cx="1493568" cy="1991423"/>
          </a:xfrm>
          <a:prstGeom prst="rect">
            <a:avLst/>
          </a:prstGeom>
        </p:spPr>
      </p:pic>
      <p:pic>
        <p:nvPicPr>
          <p:cNvPr id="27" name="Imagen 26">
            <a:extLst>
              <a:ext uri="{FF2B5EF4-FFF2-40B4-BE49-F238E27FC236}">
                <a16:creationId xmlns:a16="http://schemas.microsoft.com/office/drawing/2014/main" xmlns="" id="{64103070-EBB9-4C8A-9E94-D03AA79E1C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2201" y="3062718"/>
            <a:ext cx="1493567" cy="1991423"/>
          </a:xfrm>
          <a:prstGeom prst="rect">
            <a:avLst/>
          </a:prstGeom>
          <a:ln>
            <a:noFill/>
          </a:ln>
          <a:effectLst>
            <a:outerShdw blurRad="292100" dist="139700" dir="2700000" algn="tl" rotWithShape="0">
              <a:srgbClr val="333333">
                <a:alpha val="65000"/>
              </a:srgbClr>
            </a:outerShdw>
          </a:effectLst>
        </p:spPr>
      </p:pic>
      <p:sp>
        <p:nvSpPr>
          <p:cNvPr id="28" name="Flecha derecha 12">
            <a:extLst>
              <a:ext uri="{FF2B5EF4-FFF2-40B4-BE49-F238E27FC236}">
                <a16:creationId xmlns:a16="http://schemas.microsoft.com/office/drawing/2014/main" xmlns="" id="{C50283C5-8201-4678-9213-F2B73E1F9987}"/>
              </a:ext>
            </a:extLst>
          </p:cNvPr>
          <p:cNvSpPr/>
          <p:nvPr/>
        </p:nvSpPr>
        <p:spPr>
          <a:xfrm>
            <a:off x="9279232" y="3977669"/>
            <a:ext cx="335236" cy="20389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p:cNvSpPr/>
          <p:nvPr/>
        </p:nvSpPr>
        <p:spPr>
          <a:xfrm>
            <a:off x="3014022" y="1073040"/>
            <a:ext cx="1727320" cy="646331"/>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100 ml de agua purificada</a:t>
            </a:r>
            <a:endParaRPr lang="es-ES" dirty="0"/>
          </a:p>
        </p:txBody>
      </p:sp>
      <p:sp>
        <p:nvSpPr>
          <p:cNvPr id="6" name="Rectángulo 5"/>
          <p:cNvSpPr/>
          <p:nvPr/>
        </p:nvSpPr>
        <p:spPr>
          <a:xfrm>
            <a:off x="3014022" y="5952452"/>
            <a:ext cx="647934"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60°C</a:t>
            </a:r>
            <a:endParaRPr lang="es-ES" dirty="0"/>
          </a:p>
        </p:txBody>
      </p:sp>
      <p:sp>
        <p:nvSpPr>
          <p:cNvPr id="7" name="Rectángulo 6"/>
          <p:cNvSpPr/>
          <p:nvPr/>
        </p:nvSpPr>
        <p:spPr>
          <a:xfrm>
            <a:off x="6686977" y="1816966"/>
            <a:ext cx="1595309" cy="369332"/>
          </a:xfrm>
          <a:prstGeom prst="rect">
            <a:avLst/>
          </a:prstGeom>
          <a:ln>
            <a:solidFill>
              <a:srgbClr val="FFFF00"/>
            </a:solidFill>
          </a:ln>
        </p:spPr>
        <p:txBody>
          <a:bodyPr wrap="none">
            <a:spAutoFit/>
          </a:bodyPr>
          <a:lstStyle/>
          <a:p>
            <a:r>
              <a:rPr lang="es-EC" dirty="0">
                <a:latin typeface="Times New Roman" panose="02020603050405020304" pitchFamily="18" charset="0"/>
                <a:ea typeface="Calibri" panose="020F0502020204030204" pitchFamily="34" charset="0"/>
              </a:rPr>
              <a:t>2g de gelatina </a:t>
            </a:r>
            <a:endParaRPr lang="es-ES" dirty="0"/>
          </a:p>
        </p:txBody>
      </p:sp>
      <p:sp>
        <p:nvSpPr>
          <p:cNvPr id="9" name="Rectángulo 8"/>
          <p:cNvSpPr/>
          <p:nvPr/>
        </p:nvSpPr>
        <p:spPr>
          <a:xfrm>
            <a:off x="10093097" y="5267341"/>
            <a:ext cx="1261884" cy="369332"/>
          </a:xfrm>
          <a:prstGeom prst="rect">
            <a:avLst/>
          </a:prstGeom>
          <a:ln>
            <a:solidFill>
              <a:srgbClr val="FFFF00"/>
            </a:solidFill>
          </a:ln>
        </p:spPr>
        <p:txBody>
          <a:bodyPr wrap="none">
            <a:spAutoFit/>
          </a:bodyPr>
          <a:lstStyle/>
          <a:p>
            <a:r>
              <a:rPr lang="es-EC" dirty="0">
                <a:latin typeface="Times New Roman" panose="02020603050405020304" pitchFamily="18" charset="0"/>
                <a:ea typeface="Calibri" panose="020F0502020204030204" pitchFamily="34" charset="0"/>
              </a:rPr>
              <a:t>Balanceado</a:t>
            </a:r>
            <a:endParaRPr lang="es-ES" dirty="0"/>
          </a:p>
        </p:txBody>
      </p:sp>
      <p:sp>
        <p:nvSpPr>
          <p:cNvPr id="24" name="Rectángulo 23">
            <a:extLst>
              <a:ext uri="{FF2B5EF4-FFF2-40B4-BE49-F238E27FC236}">
                <a16:creationId xmlns:a16="http://schemas.microsoft.com/office/drawing/2014/main" xmlns="" id="{65174AC2-7D9B-4F49-AAF9-C2C3C58D76AE}"/>
              </a:ext>
            </a:extLst>
          </p:cNvPr>
          <p:cNvSpPr/>
          <p:nvPr/>
        </p:nvSpPr>
        <p:spPr>
          <a:xfrm>
            <a:off x="6806852" y="6020538"/>
            <a:ext cx="1210588" cy="369332"/>
          </a:xfrm>
          <a:prstGeom prst="rect">
            <a:avLst/>
          </a:prstGeom>
          <a:ln>
            <a:solidFill>
              <a:srgbClr val="FFFF00"/>
            </a:solidFill>
          </a:ln>
        </p:spPr>
        <p:txBody>
          <a:bodyPr wrap="none">
            <a:spAutoFit/>
          </a:bodyPr>
          <a:lstStyle/>
          <a:p>
            <a:r>
              <a:rPr lang="es-EC" dirty="0">
                <a:latin typeface="Times New Roman" panose="02020603050405020304" pitchFamily="18" charset="0"/>
                <a:ea typeface="Calibri" panose="020F0502020204030204" pitchFamily="34" charset="0"/>
              </a:rPr>
              <a:t>Nucleótido</a:t>
            </a:r>
            <a:endParaRPr lang="es-ES" dirty="0"/>
          </a:p>
        </p:txBody>
      </p:sp>
      <p:pic>
        <p:nvPicPr>
          <p:cNvPr id="25" name="Picture 2" descr="Resultado de imagen de igual simbolo&quot;">
            <a:extLst>
              <a:ext uri="{FF2B5EF4-FFF2-40B4-BE49-F238E27FC236}">
                <a16:creationId xmlns:a16="http://schemas.microsoft.com/office/drawing/2014/main" xmlns="" id="{4D938CAE-F22F-4FC5-AE7C-3854564B03F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426" r="6982"/>
          <a:stretch/>
        </p:blipFill>
        <p:spPr bwMode="auto">
          <a:xfrm>
            <a:off x="6812071" y="3832883"/>
            <a:ext cx="600075" cy="48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4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MARCO REFERENCIAL</a:t>
            </a:r>
          </a:p>
        </p:txBody>
      </p:sp>
      <p:sp>
        <p:nvSpPr>
          <p:cNvPr id="2" name="CuadroTexto 1">
            <a:extLst>
              <a:ext uri="{FF2B5EF4-FFF2-40B4-BE49-F238E27FC236}">
                <a16:creationId xmlns:a16="http://schemas.microsoft.com/office/drawing/2014/main" xmlns="" id="{476F2607-7D16-4911-A16E-866399FD51E7}"/>
              </a:ext>
            </a:extLst>
          </p:cNvPr>
          <p:cNvSpPr txBox="1"/>
          <p:nvPr/>
        </p:nvSpPr>
        <p:spPr>
          <a:xfrm>
            <a:off x="1235229" y="962064"/>
            <a:ext cx="3733800" cy="369332"/>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¿QUÉ SON LOS NUCLEÓTIDOS? </a:t>
            </a:r>
          </a:p>
        </p:txBody>
      </p:sp>
      <p:pic>
        <p:nvPicPr>
          <p:cNvPr id="1026" name="Picture 2" descr="Resultado de imagen de igual simbolo&quot;">
            <a:extLst>
              <a:ext uri="{FF2B5EF4-FFF2-40B4-BE49-F238E27FC236}">
                <a16:creationId xmlns:a16="http://schemas.microsoft.com/office/drawing/2014/main" xmlns="" id="{C2F42C37-F830-4671-B821-EE60307E5D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26" r="6982"/>
          <a:stretch/>
        </p:blipFill>
        <p:spPr bwMode="auto">
          <a:xfrm>
            <a:off x="5382185" y="901937"/>
            <a:ext cx="600075" cy="48958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xmlns="" id="{F985802F-E89B-4297-9C38-A5113076B0E2}"/>
              </a:ext>
            </a:extLst>
          </p:cNvPr>
          <p:cNvSpPr txBox="1"/>
          <p:nvPr/>
        </p:nvSpPr>
        <p:spPr>
          <a:xfrm>
            <a:off x="2819400" y="5553181"/>
            <a:ext cx="2149629" cy="400110"/>
          </a:xfrm>
          <a:prstGeom prst="rect">
            <a:avLst/>
          </a:prstGeom>
          <a:noFill/>
          <a:ln>
            <a:solidFill>
              <a:schemeClr val="accent1"/>
            </a:solidFill>
          </a:ln>
        </p:spPr>
        <p:txBody>
          <a:bodyPr wrap="square" rtlCol="0">
            <a:spAutoFit/>
          </a:bodyPr>
          <a:lstStyle/>
          <a:p>
            <a:pPr algn="ctr"/>
            <a:r>
              <a:rPr lang="es-ES" sz="2000" dirty="0">
                <a:latin typeface="Times New Roman" panose="02020603050405020304" pitchFamily="18" charset="0"/>
                <a:cs typeface="Times New Roman" panose="02020603050405020304" pitchFamily="18" charset="0"/>
              </a:rPr>
              <a:t>Ácidos Nucleicos </a:t>
            </a:r>
          </a:p>
        </p:txBody>
      </p:sp>
      <p:sp>
        <p:nvSpPr>
          <p:cNvPr id="14" name="CuadroTexto 13">
            <a:extLst>
              <a:ext uri="{FF2B5EF4-FFF2-40B4-BE49-F238E27FC236}">
                <a16:creationId xmlns:a16="http://schemas.microsoft.com/office/drawing/2014/main" xmlns="" id="{B55AB1F4-70A8-4D0B-AE9B-3E1DA986407B}"/>
              </a:ext>
            </a:extLst>
          </p:cNvPr>
          <p:cNvSpPr txBox="1"/>
          <p:nvPr/>
        </p:nvSpPr>
        <p:spPr>
          <a:xfrm>
            <a:off x="1584960" y="5878307"/>
            <a:ext cx="777240" cy="400110"/>
          </a:xfrm>
          <a:prstGeom prst="rect">
            <a:avLst/>
          </a:prstGeom>
          <a:noFill/>
        </p:spPr>
        <p:txBody>
          <a:bodyPr wrap="square" rtlCol="0">
            <a:spAutoFit/>
          </a:bodyPr>
          <a:lstStyle/>
          <a:p>
            <a:r>
              <a:rPr lang="es-ES" sz="2000" b="1" dirty="0"/>
              <a:t>ARN</a:t>
            </a:r>
          </a:p>
        </p:txBody>
      </p:sp>
      <p:cxnSp>
        <p:nvCxnSpPr>
          <p:cNvPr id="16" name="Conector recto de flecha 15">
            <a:extLst>
              <a:ext uri="{FF2B5EF4-FFF2-40B4-BE49-F238E27FC236}">
                <a16:creationId xmlns:a16="http://schemas.microsoft.com/office/drawing/2014/main" xmlns="" id="{555D51A1-585C-4FA3-A3DB-9F17A58119F3}"/>
              </a:ext>
            </a:extLst>
          </p:cNvPr>
          <p:cNvCxnSpPr>
            <a:cxnSpLocks/>
            <a:stCxn id="3" idx="1"/>
          </p:cNvCxnSpPr>
          <p:nvPr/>
        </p:nvCxnSpPr>
        <p:spPr>
          <a:xfrm flipH="1" flipV="1">
            <a:off x="2255520" y="5553182"/>
            <a:ext cx="563880" cy="200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xmlns="" id="{7ED900EE-3668-4277-986E-781B33E4392D}"/>
              </a:ext>
            </a:extLst>
          </p:cNvPr>
          <p:cNvCxnSpPr>
            <a:cxnSpLocks/>
            <a:stCxn id="3" idx="1"/>
            <a:endCxn id="14" idx="3"/>
          </p:cNvCxnSpPr>
          <p:nvPr/>
        </p:nvCxnSpPr>
        <p:spPr>
          <a:xfrm flipH="1">
            <a:off x="2362200" y="5753236"/>
            <a:ext cx="457200" cy="325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Flecha abajo 8">
            <a:extLst>
              <a:ext uri="{FF2B5EF4-FFF2-40B4-BE49-F238E27FC236}">
                <a16:creationId xmlns:a16="http://schemas.microsoft.com/office/drawing/2014/main" xmlns="" id="{CE050562-3867-4F5F-818D-6DF23B8AB368}"/>
              </a:ext>
            </a:extLst>
          </p:cNvPr>
          <p:cNvSpPr/>
          <p:nvPr/>
        </p:nvSpPr>
        <p:spPr>
          <a:xfrm rot="16200000">
            <a:off x="4824249" y="3099554"/>
            <a:ext cx="289560" cy="36933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uadroTexto 23">
            <a:extLst>
              <a:ext uri="{FF2B5EF4-FFF2-40B4-BE49-F238E27FC236}">
                <a16:creationId xmlns:a16="http://schemas.microsoft.com/office/drawing/2014/main" xmlns="" id="{B977BA5D-84AB-4B9B-82EA-0B5C192A08A9}"/>
              </a:ext>
            </a:extLst>
          </p:cNvPr>
          <p:cNvSpPr txBox="1"/>
          <p:nvPr/>
        </p:nvSpPr>
        <p:spPr>
          <a:xfrm>
            <a:off x="5211361" y="2822555"/>
            <a:ext cx="1497494" cy="923330"/>
          </a:xfrm>
          <a:prstGeom prst="rect">
            <a:avLst/>
          </a:prstGeom>
          <a:noFill/>
        </p:spPr>
        <p:txBody>
          <a:bodyPr wrap="square" rtlCol="0">
            <a:spAutoFit/>
          </a:bodyPr>
          <a:lstStyle/>
          <a:p>
            <a:pPr algn="ctr"/>
            <a:r>
              <a:rPr lang="es-ES" dirty="0">
                <a:latin typeface="Times New Roman" panose="02020603050405020304" pitchFamily="18" charset="0"/>
                <a:cs typeface="Times New Roman" panose="02020603050405020304" pitchFamily="18" charset="0"/>
              </a:rPr>
              <a:t>Proteínas, aminoácidos y vitaminas </a:t>
            </a:r>
          </a:p>
        </p:txBody>
      </p:sp>
      <p:sp>
        <p:nvSpPr>
          <p:cNvPr id="28" name="Rectángulo 27">
            <a:extLst>
              <a:ext uri="{FF2B5EF4-FFF2-40B4-BE49-F238E27FC236}">
                <a16:creationId xmlns:a16="http://schemas.microsoft.com/office/drawing/2014/main" xmlns="" id="{156D8A04-C57C-49F6-B1FA-E449326ECD51}"/>
              </a:ext>
            </a:extLst>
          </p:cNvPr>
          <p:cNvSpPr/>
          <p:nvPr/>
        </p:nvSpPr>
        <p:spPr>
          <a:xfrm>
            <a:off x="7139132" y="2376545"/>
            <a:ext cx="4549625" cy="2308324"/>
          </a:xfrm>
          <a:prstGeom prst="rect">
            <a:avLst/>
          </a:prstGeom>
        </p:spPr>
        <p:txBody>
          <a:bodyPr wrap="square">
            <a:spAutoFit/>
          </a:bodyPr>
          <a:lstStyle/>
          <a:p>
            <a:pPr marL="285750" indent="-285750" algn="just">
              <a:buFont typeface="Arial" panose="020B0604020202020204" pitchFamily="34" charset="0"/>
              <a:buChar char="•"/>
            </a:pPr>
            <a:r>
              <a:rPr lang="es-EC"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Mejorar el crecimiento</a:t>
            </a:r>
          </a:p>
          <a:p>
            <a:pPr marL="285750" indent="-285750" algn="just">
              <a:buFont typeface="Arial" panose="020B0604020202020204" pitchFamily="34" charset="0"/>
              <a:buChar char="•"/>
            </a:pPr>
            <a:r>
              <a:rPr lang="es-EC" dirty="0">
                <a:highlight>
                  <a:srgbClr val="FFFFFF"/>
                </a:highlight>
                <a:latin typeface="Times New Roman" panose="02020603050405020304" pitchFamily="18" charset="0"/>
                <a:cs typeface="Times New Roman" panose="02020603050405020304" pitchFamily="18" charset="0"/>
              </a:rPr>
              <a:t>M</a:t>
            </a:r>
            <a:r>
              <a:rPr lang="es-EC" dirty="0">
                <a:latin typeface="Times New Roman" panose="02020603050405020304" pitchFamily="18" charset="0"/>
                <a:cs typeface="Times New Roman" panose="02020603050405020304" pitchFamily="18" charset="0"/>
              </a:rPr>
              <a:t>ejora la calidad de las larvas a través de la fortificación de los reproductores</a:t>
            </a:r>
            <a:r>
              <a:rPr lang="es-EC" dirty="0">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Aumenta la tolerancia al estrés y modula las respuestas inmunes</a:t>
            </a: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Mayor resistencia a infecciones virales, bacterianas y parasitarias</a:t>
            </a:r>
            <a:endParaRPr lang="es-EC" dirty="0">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s-ES" dirty="0"/>
          </a:p>
        </p:txBody>
      </p:sp>
      <p:sp>
        <p:nvSpPr>
          <p:cNvPr id="29" name="Abrir llave 28">
            <a:extLst>
              <a:ext uri="{FF2B5EF4-FFF2-40B4-BE49-F238E27FC236}">
                <a16:creationId xmlns:a16="http://schemas.microsoft.com/office/drawing/2014/main" xmlns="" id="{E093068D-E67A-4F38-83D2-9208787D6E6B}"/>
              </a:ext>
            </a:extLst>
          </p:cNvPr>
          <p:cNvSpPr/>
          <p:nvPr/>
        </p:nvSpPr>
        <p:spPr>
          <a:xfrm>
            <a:off x="6709535" y="1982289"/>
            <a:ext cx="430278" cy="28626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 name="5 CuadroTexto"/>
          <p:cNvSpPr txBox="1"/>
          <p:nvPr/>
        </p:nvSpPr>
        <p:spPr>
          <a:xfrm>
            <a:off x="6346371" y="962064"/>
            <a:ext cx="4528457" cy="369332"/>
          </a:xfrm>
          <a:prstGeom prst="rect">
            <a:avLst/>
          </a:prstGeom>
          <a:noFill/>
        </p:spPr>
        <p:txBody>
          <a:bodyPr wrap="square" rtlCol="0">
            <a:spAutoFit/>
          </a:bodyPr>
          <a:lstStyle/>
          <a:p>
            <a:r>
              <a:rPr lang="es-EC" dirty="0"/>
              <a:t>Base Nitrogenada + Azúcar + Ácido Fosfórico</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92" y="1543050"/>
            <a:ext cx="35814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625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ángulo 6"/>
          <p:cNvSpPr/>
          <p:nvPr/>
        </p:nvSpPr>
        <p:spPr>
          <a:xfrm>
            <a:off x="2634344" y="4755422"/>
            <a:ext cx="7771968" cy="507831"/>
          </a:xfrm>
          <a:prstGeom prst="rect">
            <a:avLst/>
          </a:prstGeom>
        </p:spPr>
        <p:txBody>
          <a:bodyPr wrap="square">
            <a:spAutoFit/>
          </a:bodyPr>
          <a:lstStyle/>
          <a:p>
            <a:pPr indent="180340" algn="just">
              <a:lnSpc>
                <a:spcPct val="150000"/>
              </a:lnSpc>
              <a:spcAft>
                <a:spcPts val="800"/>
              </a:spcAft>
            </a:pPr>
            <a:r>
              <a:rPr lang="es-EC" dirty="0">
                <a:latin typeface="Times New Roman" panose="02020603050405020304" pitchFamily="18" charset="0"/>
                <a:ea typeface="Calibri" panose="020F0502020204030204" pitchFamily="34" charset="0"/>
              </a:rPr>
              <a:t>ET= </a:t>
            </a:r>
            <a:r>
              <a:rPr lang="es-EC" dirty="0">
                <a:effectLst/>
                <a:latin typeface="Times New Roman" panose="02020603050405020304" pitchFamily="18" charset="0"/>
                <a:ea typeface="Calibri" panose="020F0502020204030204" pitchFamily="34" charset="0"/>
              </a:rPr>
              <a:t>Se aplicó un diseño en parcela sud-dividida (2 x 3 x 10) con 3 repeticiones.</a:t>
            </a:r>
            <a:endParaRPr lang="es-ES" sz="1600" dirty="0">
              <a:effectLst/>
              <a:latin typeface="Calibri" panose="020F0502020204030204" pitchFamily="34" charset="0"/>
              <a:ea typeface="Calibri" panose="020F0502020204030204" pitchFamily="34" charset="0"/>
            </a:endParaRPr>
          </a:p>
        </p:txBody>
      </p:sp>
      <p:sp>
        <p:nvSpPr>
          <p:cNvPr id="11"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METODOLOGÌA</a:t>
            </a:r>
          </a:p>
        </p:txBody>
      </p:sp>
      <p:sp>
        <p:nvSpPr>
          <p:cNvPr id="12" name="Rectángulo 11"/>
          <p:cNvSpPr/>
          <p:nvPr/>
        </p:nvSpPr>
        <p:spPr>
          <a:xfrm>
            <a:off x="260576" y="4139808"/>
            <a:ext cx="2125601" cy="4819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accent1">
                    <a:lumMod val="50000"/>
                  </a:schemeClr>
                </a:solidFill>
                <a:latin typeface="Times New Roman" panose="02020603050405020304" pitchFamily="18" charset="0"/>
                <a:cs typeface="Times New Roman" panose="02020603050405020304" pitchFamily="18" charset="0"/>
              </a:rPr>
              <a:t>TIPO DE DISEÑO</a:t>
            </a:r>
          </a:p>
        </p:txBody>
      </p:sp>
      <p:sp>
        <p:nvSpPr>
          <p:cNvPr id="13" name="Rectángulo 12"/>
          <p:cNvSpPr/>
          <p:nvPr/>
        </p:nvSpPr>
        <p:spPr>
          <a:xfrm>
            <a:off x="7368540" y="878089"/>
            <a:ext cx="3841738" cy="4017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accent1">
                    <a:lumMod val="50000"/>
                  </a:schemeClr>
                </a:solidFill>
                <a:latin typeface="Times New Roman" panose="02020603050405020304" pitchFamily="18" charset="0"/>
                <a:cs typeface="Times New Roman" panose="02020603050405020304" pitchFamily="18" charset="0"/>
              </a:rPr>
              <a:t>CARACTERISTICAS DE LAS U.E.</a:t>
            </a:r>
          </a:p>
        </p:txBody>
      </p:sp>
      <p:pic>
        <p:nvPicPr>
          <p:cNvPr id="2" name="Imagen 1">
            <a:extLst>
              <a:ext uri="{FF2B5EF4-FFF2-40B4-BE49-F238E27FC236}">
                <a16:creationId xmlns:a16="http://schemas.microsoft.com/office/drawing/2014/main" xmlns="" id="{EA6E6D13-151F-4715-902F-A9A71BEA1294}"/>
              </a:ext>
            </a:extLst>
          </p:cNvPr>
          <p:cNvPicPr>
            <a:picLocks noChangeAspect="1"/>
          </p:cNvPicPr>
          <p:nvPr/>
        </p:nvPicPr>
        <p:blipFill>
          <a:blip r:embed="rId2"/>
          <a:srcRect l="1798" r="3968"/>
          <a:stretch>
            <a:fillRect/>
          </a:stretch>
        </p:blipFill>
        <p:spPr>
          <a:xfrm>
            <a:off x="6096000" y="1339086"/>
            <a:ext cx="5736336" cy="2557686"/>
          </a:xfrm>
          <a:prstGeom prst="rect">
            <a:avLst/>
          </a:prstGeom>
        </p:spPr>
      </p:pic>
      <p:sp>
        <p:nvSpPr>
          <p:cNvPr id="3" name="CuadroTexto 2">
            <a:extLst>
              <a:ext uri="{FF2B5EF4-FFF2-40B4-BE49-F238E27FC236}">
                <a16:creationId xmlns:a16="http://schemas.microsoft.com/office/drawing/2014/main" xmlns="" id="{FA838286-2467-49A5-AE6E-69D7F930D11A}"/>
              </a:ext>
            </a:extLst>
          </p:cNvPr>
          <p:cNvSpPr txBox="1"/>
          <p:nvPr/>
        </p:nvSpPr>
        <p:spPr>
          <a:xfrm>
            <a:off x="8706053" y="5195121"/>
            <a:ext cx="899160" cy="369332"/>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Tiempo</a:t>
            </a:r>
            <a:r>
              <a:rPr lang="es-ES" dirty="0"/>
              <a:t> </a:t>
            </a:r>
          </a:p>
        </p:txBody>
      </p:sp>
      <p:sp>
        <p:nvSpPr>
          <p:cNvPr id="14" name="CuadroTexto 13">
            <a:extLst>
              <a:ext uri="{FF2B5EF4-FFF2-40B4-BE49-F238E27FC236}">
                <a16:creationId xmlns:a16="http://schemas.microsoft.com/office/drawing/2014/main" xmlns="" id="{99C53A0B-ACFB-43A0-B0F3-1801DF333618}"/>
              </a:ext>
            </a:extLst>
          </p:cNvPr>
          <p:cNvSpPr txBox="1"/>
          <p:nvPr/>
        </p:nvSpPr>
        <p:spPr>
          <a:xfrm>
            <a:off x="8543513" y="5612766"/>
            <a:ext cx="2438399" cy="369332"/>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Niveles de nucleótidos  </a:t>
            </a:r>
          </a:p>
        </p:txBody>
      </p:sp>
      <p:sp>
        <p:nvSpPr>
          <p:cNvPr id="15" name="CuadroTexto 14">
            <a:extLst>
              <a:ext uri="{FF2B5EF4-FFF2-40B4-BE49-F238E27FC236}">
                <a16:creationId xmlns:a16="http://schemas.microsoft.com/office/drawing/2014/main" xmlns="" id="{4B85D36F-9460-4059-9963-3E761DC034A4}"/>
              </a:ext>
            </a:extLst>
          </p:cNvPr>
          <p:cNvSpPr txBox="1"/>
          <p:nvPr/>
        </p:nvSpPr>
        <p:spPr>
          <a:xfrm>
            <a:off x="8380977" y="6069200"/>
            <a:ext cx="2438398" cy="369332"/>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Sistemas de producción  </a:t>
            </a:r>
          </a:p>
        </p:txBody>
      </p:sp>
      <p:cxnSp>
        <p:nvCxnSpPr>
          <p:cNvPr id="5" name="Conector: angular 4">
            <a:extLst>
              <a:ext uri="{FF2B5EF4-FFF2-40B4-BE49-F238E27FC236}">
                <a16:creationId xmlns:a16="http://schemas.microsoft.com/office/drawing/2014/main" xmlns="" id="{1C98ADBB-4E4A-4A8D-92D1-3BE30FFA5E32}"/>
              </a:ext>
            </a:extLst>
          </p:cNvPr>
          <p:cNvCxnSpPr>
            <a:cxnSpLocks/>
            <a:endCxn id="15" idx="1"/>
          </p:cNvCxnSpPr>
          <p:nvPr/>
        </p:nvCxnSpPr>
        <p:spPr>
          <a:xfrm rot="16200000" flipH="1">
            <a:off x="7406919" y="5279808"/>
            <a:ext cx="1140394" cy="807721"/>
          </a:xfrm>
          <a:prstGeom prst="bentConnector2">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xmlns="" id="{2A83BA04-ECB5-4690-97F1-4C44855BC2C9}"/>
              </a:ext>
            </a:extLst>
          </p:cNvPr>
          <p:cNvCxnSpPr>
            <a:endCxn id="14" idx="1"/>
          </p:cNvCxnSpPr>
          <p:nvPr/>
        </p:nvCxnSpPr>
        <p:spPr>
          <a:xfrm rot="16200000" flipH="1">
            <a:off x="7923074" y="5176993"/>
            <a:ext cx="676998" cy="563880"/>
          </a:xfrm>
          <a:prstGeom prst="bentConnector2">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angular 27">
            <a:extLst>
              <a:ext uri="{FF2B5EF4-FFF2-40B4-BE49-F238E27FC236}">
                <a16:creationId xmlns:a16="http://schemas.microsoft.com/office/drawing/2014/main" xmlns="" id="{0CF9CD61-9B91-478F-B084-7BDBB466AFF6}"/>
              </a:ext>
            </a:extLst>
          </p:cNvPr>
          <p:cNvCxnSpPr>
            <a:cxnSpLocks/>
            <a:endCxn id="3" idx="1"/>
          </p:cNvCxnSpPr>
          <p:nvPr/>
        </p:nvCxnSpPr>
        <p:spPr>
          <a:xfrm>
            <a:off x="8380977" y="5128785"/>
            <a:ext cx="325076" cy="251002"/>
          </a:xfrm>
          <a:prstGeom prst="bentConnector3">
            <a:avLst>
              <a:gd name="adj1" fmla="val -1569"/>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ectángulo 31">
                <a:extLst>
                  <a:ext uri="{FF2B5EF4-FFF2-40B4-BE49-F238E27FC236}">
                    <a16:creationId xmlns:a16="http://schemas.microsoft.com/office/drawing/2014/main" xmlns="" id="{42F6F157-8667-47DC-B974-52F3F5E8B76D}"/>
                  </a:ext>
                </a:extLst>
              </p:cNvPr>
              <p:cNvSpPr/>
              <p:nvPr/>
            </p:nvSpPr>
            <p:spPr>
              <a:xfrm>
                <a:off x="2634344" y="4236531"/>
                <a:ext cx="8083241" cy="3916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panose="02040503050406030204" pitchFamily="18" charset="0"/>
                            </a:rPr>
                            <m:t>𝑌</m:t>
                          </m:r>
                        </m:e>
                        <m:sub>
                          <m:r>
                            <a:rPr lang="es-ES" i="1">
                              <a:latin typeface="Cambria Math" panose="02040503050406030204" pitchFamily="18" charset="0"/>
                            </a:rPr>
                            <m:t>𝑖𝑗𝑘𝑙</m:t>
                          </m:r>
                        </m:sub>
                      </m:sSub>
                      <m:r>
                        <a:rPr lang="es-ES" i="0">
                          <a:latin typeface="Cambria Math" panose="02040503050406030204" pitchFamily="18" charset="0"/>
                        </a:rPr>
                        <m:t>=</m:t>
                      </m:r>
                      <m:r>
                        <a:rPr lang="es-ES" i="1">
                          <a:latin typeface="Cambria Math" panose="02040503050406030204" pitchFamily="18" charset="0"/>
                        </a:rPr>
                        <m:t>𝜇</m:t>
                      </m:r>
                      <m:r>
                        <a:rPr lang="es-ES" i="0">
                          <a:latin typeface="Cambria Math" panose="02040503050406030204" pitchFamily="18" charset="0"/>
                        </a:rPr>
                        <m:t>+</m:t>
                      </m:r>
                      <m:sSub>
                        <m:sSubPr>
                          <m:ctrlPr>
                            <a:rPr lang="es-ES" i="1">
                              <a:latin typeface="Cambria Math"/>
                            </a:rPr>
                          </m:ctrlPr>
                        </m:sSubPr>
                        <m:e>
                          <m:r>
                            <a:rPr lang="es-ES" i="1">
                              <a:latin typeface="Cambria Math" panose="02040503050406030204" pitchFamily="18" charset="0"/>
                            </a:rPr>
                            <m:t>𝑆</m:t>
                          </m:r>
                        </m:e>
                        <m:sub>
                          <m:r>
                            <a:rPr lang="es-ES" i="1">
                              <a:latin typeface="Cambria Math" panose="02040503050406030204" pitchFamily="18" charset="0"/>
                            </a:rPr>
                            <m:t>𝑖</m:t>
                          </m:r>
                        </m:sub>
                      </m:sSub>
                      <m:r>
                        <a:rPr lang="es-ES" i="0">
                          <a:latin typeface="Cambria Math" panose="02040503050406030204" pitchFamily="18" charset="0"/>
                        </a:rPr>
                        <m:t>+</m:t>
                      </m:r>
                      <m:r>
                        <a:rPr lang="es-ES" i="1">
                          <a:latin typeface="Cambria Math" panose="02040503050406030204" pitchFamily="18" charset="0"/>
                        </a:rPr>
                        <m:t>𝛿</m:t>
                      </m:r>
                      <m:r>
                        <a:rPr lang="es-ES" i="1">
                          <a:latin typeface="Cambria Math" panose="02040503050406030204" pitchFamily="18" charset="0"/>
                        </a:rPr>
                        <m:t>𝑙</m:t>
                      </m:r>
                      <m:d>
                        <m:dPr>
                          <m:ctrlPr>
                            <a:rPr lang="es-ES" i="1">
                              <a:latin typeface="Cambria Math"/>
                            </a:rPr>
                          </m:ctrlPr>
                        </m:dPr>
                        <m:e>
                          <m:r>
                            <a:rPr lang="es-ES" i="1">
                              <a:latin typeface="Cambria Math" panose="02040503050406030204" pitchFamily="18" charset="0"/>
                            </a:rPr>
                            <m:t>𝑖</m:t>
                          </m:r>
                        </m:e>
                      </m:d>
                      <m:r>
                        <a:rPr lang="es-ES" i="0">
                          <a:latin typeface="Cambria Math" panose="02040503050406030204" pitchFamily="18" charset="0"/>
                        </a:rPr>
                        <m:t>+</m:t>
                      </m:r>
                      <m:sSub>
                        <m:sSubPr>
                          <m:ctrlPr>
                            <a:rPr lang="es-ES" i="1">
                              <a:latin typeface="Cambria Math"/>
                            </a:rPr>
                          </m:ctrlPr>
                        </m:sSubPr>
                        <m:e>
                          <m:r>
                            <a:rPr lang="es-ES" i="1">
                              <a:latin typeface="Cambria Math" panose="02040503050406030204" pitchFamily="18" charset="0"/>
                            </a:rPr>
                            <m:t>𝐴</m:t>
                          </m:r>
                        </m:e>
                        <m:sub>
                          <m:r>
                            <a:rPr lang="es-ES" i="1">
                              <a:latin typeface="Cambria Math" panose="02040503050406030204" pitchFamily="18" charset="0"/>
                            </a:rPr>
                            <m:t>𝑗</m:t>
                          </m:r>
                        </m:sub>
                      </m:sSub>
                      <m:r>
                        <a:rPr lang="es-ES" i="0">
                          <a:latin typeface="Cambria Math" panose="02040503050406030204" pitchFamily="18" charset="0"/>
                        </a:rPr>
                        <m:t>+</m:t>
                      </m:r>
                      <m:sSub>
                        <m:sSubPr>
                          <m:ctrlPr>
                            <a:rPr lang="es-ES" i="1">
                              <a:latin typeface="Cambria Math"/>
                            </a:rPr>
                          </m:ctrlPr>
                        </m:sSubPr>
                        <m:e>
                          <m:r>
                            <a:rPr lang="es-ES" i="1">
                              <a:latin typeface="Cambria Math" panose="02040503050406030204" pitchFamily="18" charset="0"/>
                            </a:rPr>
                            <m:t>𝑆𝐴</m:t>
                          </m:r>
                        </m:e>
                        <m:sub>
                          <m:r>
                            <a:rPr lang="es-ES" i="1">
                              <a:latin typeface="Cambria Math" panose="02040503050406030204" pitchFamily="18" charset="0"/>
                            </a:rPr>
                            <m:t>𝑖𝑗</m:t>
                          </m:r>
                        </m:sub>
                      </m:sSub>
                      <m:r>
                        <a:rPr lang="es-ES" i="0">
                          <a:latin typeface="Cambria Math" panose="02040503050406030204" pitchFamily="18" charset="0"/>
                        </a:rPr>
                        <m:t>+</m:t>
                      </m:r>
                      <m:r>
                        <m:rPr>
                          <m:sty m:val="p"/>
                        </m:rPr>
                        <a:rPr lang="es-ES" i="0">
                          <a:latin typeface="Cambria Math" panose="02040503050406030204" pitchFamily="18" charset="0"/>
                        </a:rPr>
                        <m:t>ϒ</m:t>
                      </m:r>
                      <m:r>
                        <a:rPr lang="es-ES" i="1">
                          <a:latin typeface="Cambria Math" panose="02040503050406030204" pitchFamily="18" charset="0"/>
                        </a:rPr>
                        <m:t>𝑙𝑗</m:t>
                      </m:r>
                      <m:d>
                        <m:dPr>
                          <m:ctrlPr>
                            <a:rPr lang="es-ES" i="1">
                              <a:latin typeface="Cambria Math"/>
                            </a:rPr>
                          </m:ctrlPr>
                        </m:dPr>
                        <m:e>
                          <m:r>
                            <a:rPr lang="es-ES" i="1">
                              <a:latin typeface="Cambria Math" panose="02040503050406030204" pitchFamily="18" charset="0"/>
                            </a:rPr>
                            <m:t>𝑖</m:t>
                          </m:r>
                        </m:e>
                      </m:d>
                      <m:r>
                        <a:rPr lang="es-ES" i="0">
                          <a:latin typeface="Cambria Math" panose="02040503050406030204" pitchFamily="18" charset="0"/>
                        </a:rPr>
                        <m:t>+</m:t>
                      </m:r>
                      <m:sSub>
                        <m:sSubPr>
                          <m:ctrlPr>
                            <a:rPr lang="es-ES" i="1">
                              <a:latin typeface="Cambria Math"/>
                            </a:rPr>
                          </m:ctrlPr>
                        </m:sSubPr>
                        <m:e>
                          <m:r>
                            <a:rPr lang="es-ES" i="1">
                              <a:latin typeface="Cambria Math" panose="02040503050406030204" pitchFamily="18" charset="0"/>
                            </a:rPr>
                            <m:t>𝑇</m:t>
                          </m:r>
                        </m:e>
                        <m:sub>
                          <m:r>
                            <a:rPr lang="es-ES" i="1">
                              <a:latin typeface="Cambria Math" panose="02040503050406030204" pitchFamily="18" charset="0"/>
                            </a:rPr>
                            <m:t>𝑘</m:t>
                          </m:r>
                        </m:sub>
                      </m:sSub>
                      <m:r>
                        <a:rPr lang="es-ES" i="0">
                          <a:latin typeface="Cambria Math" panose="02040503050406030204" pitchFamily="18" charset="0"/>
                        </a:rPr>
                        <m:t>+</m:t>
                      </m:r>
                      <m:sSub>
                        <m:sSubPr>
                          <m:ctrlPr>
                            <a:rPr lang="es-ES" i="1">
                              <a:latin typeface="Cambria Math"/>
                            </a:rPr>
                          </m:ctrlPr>
                        </m:sSubPr>
                        <m:e>
                          <m:r>
                            <a:rPr lang="es-ES" i="1">
                              <a:latin typeface="Cambria Math" panose="02040503050406030204" pitchFamily="18" charset="0"/>
                            </a:rPr>
                            <m:t>𝑆𝑇</m:t>
                          </m:r>
                        </m:e>
                        <m:sub>
                          <m:r>
                            <a:rPr lang="es-ES" i="1">
                              <a:latin typeface="Cambria Math" panose="02040503050406030204" pitchFamily="18" charset="0"/>
                            </a:rPr>
                            <m:t>𝑖𝑘</m:t>
                          </m:r>
                        </m:sub>
                      </m:sSub>
                      <m:r>
                        <a:rPr lang="es-ES" i="0">
                          <a:latin typeface="Cambria Math" panose="02040503050406030204" pitchFamily="18" charset="0"/>
                        </a:rPr>
                        <m:t>+</m:t>
                      </m:r>
                      <m:sSub>
                        <m:sSubPr>
                          <m:ctrlPr>
                            <a:rPr lang="es-ES" i="1">
                              <a:latin typeface="Cambria Math"/>
                            </a:rPr>
                          </m:ctrlPr>
                        </m:sSubPr>
                        <m:e>
                          <m:r>
                            <a:rPr lang="es-ES" i="1">
                              <a:latin typeface="Cambria Math" panose="02040503050406030204" pitchFamily="18" charset="0"/>
                            </a:rPr>
                            <m:t>𝐴𝑇</m:t>
                          </m:r>
                        </m:e>
                        <m:sub>
                          <m:r>
                            <a:rPr lang="es-ES" i="1">
                              <a:latin typeface="Cambria Math" panose="02040503050406030204" pitchFamily="18" charset="0"/>
                            </a:rPr>
                            <m:t>𝑗𝑘</m:t>
                          </m:r>
                        </m:sub>
                      </m:sSub>
                      <m:r>
                        <a:rPr lang="es-ES" i="0">
                          <a:latin typeface="Cambria Math" panose="02040503050406030204" pitchFamily="18" charset="0"/>
                        </a:rPr>
                        <m:t>+</m:t>
                      </m:r>
                      <m:sSub>
                        <m:sSubPr>
                          <m:ctrlPr>
                            <a:rPr lang="es-ES" i="1">
                              <a:latin typeface="Cambria Math"/>
                            </a:rPr>
                          </m:ctrlPr>
                        </m:sSubPr>
                        <m:e>
                          <m:r>
                            <a:rPr lang="es-ES" i="1">
                              <a:latin typeface="Cambria Math" panose="02040503050406030204" pitchFamily="18" charset="0"/>
                            </a:rPr>
                            <m:t>𝑆𝑇𝐴</m:t>
                          </m:r>
                        </m:e>
                        <m:sub>
                          <m:r>
                            <a:rPr lang="es-ES" i="1">
                              <a:latin typeface="Cambria Math" panose="02040503050406030204" pitchFamily="18" charset="0"/>
                            </a:rPr>
                            <m:t>𝑖𝑗𝑘</m:t>
                          </m:r>
                        </m:sub>
                      </m:sSub>
                      <m:r>
                        <a:rPr lang="es-ES" i="0">
                          <a:latin typeface="Cambria Math" panose="02040503050406030204" pitchFamily="18" charset="0"/>
                        </a:rPr>
                        <m:t>+</m:t>
                      </m:r>
                      <m:sSub>
                        <m:sSubPr>
                          <m:ctrlPr>
                            <a:rPr lang="es-ES" i="1">
                              <a:latin typeface="Cambria Math"/>
                            </a:rPr>
                          </m:ctrlPr>
                        </m:sSubPr>
                        <m:e>
                          <m:r>
                            <a:rPr lang="es-ES" i="1">
                              <a:latin typeface="Cambria Math" panose="02040503050406030204" pitchFamily="18" charset="0"/>
                            </a:rPr>
                            <m:t>𝑒</m:t>
                          </m:r>
                        </m:e>
                        <m:sub>
                          <m:r>
                            <a:rPr lang="es-ES" i="1">
                              <a:latin typeface="Cambria Math" panose="02040503050406030204" pitchFamily="18" charset="0"/>
                            </a:rPr>
                            <m:t>𝑖𝑗𝑘𝑙</m:t>
                          </m:r>
                        </m:sub>
                      </m:sSub>
                    </m:oMath>
                  </m:oMathPara>
                </a14:m>
                <a:endParaRPr lang="es-ES" dirty="0"/>
              </a:p>
            </p:txBody>
          </p:sp>
        </mc:Choice>
        <mc:Fallback xmlns="">
          <p:sp>
            <p:nvSpPr>
              <p:cNvPr id="32" name="Rectángulo 31">
                <a:extLst>
                  <a:ext uri="{FF2B5EF4-FFF2-40B4-BE49-F238E27FC236}">
                    <a16:creationId xmlns:a16="http://schemas.microsoft.com/office/drawing/2014/main" xmlns:a14="http://schemas.microsoft.com/office/drawing/2010/main" xmlns="" id="{42F6F157-8667-47DC-B974-52F3F5E8B76D}"/>
                  </a:ext>
                </a:extLst>
              </p:cNvPr>
              <p:cNvSpPr>
                <a:spLocks noRot="1" noChangeAspect="1" noMove="1" noResize="1" noEditPoints="1" noAdjustHandles="1" noChangeArrowheads="1" noChangeShapeType="1" noTextEdit="1"/>
              </p:cNvSpPr>
              <p:nvPr/>
            </p:nvSpPr>
            <p:spPr>
              <a:xfrm>
                <a:off x="2634344" y="4236531"/>
                <a:ext cx="8083241" cy="391646"/>
              </a:xfrm>
              <a:prstGeom prst="rect">
                <a:avLst/>
              </a:prstGeom>
              <a:blipFill rotWithShape="1">
                <a:blip r:embed="rId3"/>
                <a:stretch>
                  <a:fillRect b="-7813"/>
                </a:stretch>
              </a:blipFill>
            </p:spPr>
            <p:txBody>
              <a:bodyPr/>
              <a:lstStyle/>
              <a:p>
                <a:r>
                  <a:rPr lang="es-EC">
                    <a:noFill/>
                  </a:rPr>
                  <a:t> </a:t>
                </a:r>
              </a:p>
            </p:txBody>
          </p:sp>
        </mc:Fallback>
      </mc:AlternateContent>
      <p:pic>
        <p:nvPicPr>
          <p:cNvPr id="10242" name="Picture 2"/>
          <p:cNvPicPr>
            <a:picLocks noChangeAspect="1" noChangeArrowheads="1"/>
          </p:cNvPicPr>
          <p:nvPr/>
        </p:nvPicPr>
        <p:blipFill>
          <a:blip r:embed="rId4"/>
          <a:srcRect l="29994" t="23875" r="33562" b="45875"/>
          <a:stretch>
            <a:fillRect/>
          </a:stretch>
        </p:blipFill>
        <p:spPr bwMode="auto">
          <a:xfrm>
            <a:off x="197469" y="1373028"/>
            <a:ext cx="5408023" cy="2523744"/>
          </a:xfrm>
          <a:prstGeom prst="rect">
            <a:avLst/>
          </a:prstGeom>
          <a:noFill/>
          <a:ln w="9525">
            <a:noFill/>
            <a:miter lim="800000"/>
            <a:headEnd/>
            <a:tailEnd/>
          </a:ln>
          <a:effectLst/>
        </p:spPr>
      </p:pic>
      <p:sp>
        <p:nvSpPr>
          <p:cNvPr id="16" name="Rectángulo 12"/>
          <p:cNvSpPr/>
          <p:nvPr/>
        </p:nvSpPr>
        <p:spPr>
          <a:xfrm>
            <a:off x="197469" y="878089"/>
            <a:ext cx="2251817" cy="4017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accent1">
                    <a:lumMod val="50000"/>
                  </a:schemeClr>
                </a:solidFill>
                <a:latin typeface="Times New Roman" panose="02020603050405020304" pitchFamily="18" charset="0"/>
                <a:cs typeface="Times New Roman" panose="02020603050405020304" pitchFamily="18" charset="0"/>
              </a:rPr>
              <a:t>TRATAMIENTOS</a:t>
            </a:r>
          </a:p>
        </p:txBody>
      </p:sp>
      <p:sp>
        <p:nvSpPr>
          <p:cNvPr id="4" name="3 CuadroTexto"/>
          <p:cNvSpPr txBox="1"/>
          <p:nvPr/>
        </p:nvSpPr>
        <p:spPr>
          <a:xfrm>
            <a:off x="670100" y="4858141"/>
            <a:ext cx="1180337" cy="369332"/>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EP= DCA</a:t>
            </a:r>
          </a:p>
        </p:txBody>
      </p:sp>
    </p:spTree>
    <p:extLst>
      <p:ext uri="{BB962C8B-B14F-4D97-AF65-F5344CB8AC3E}">
        <p14:creationId xmlns:p14="http://schemas.microsoft.com/office/powerpoint/2010/main" val="243475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xmlns="" id="{68414F77-BEC3-41FF-9691-9911A9EF9F4B}"/>
              </a:ext>
            </a:extLst>
          </p:cNvPr>
          <p:cNvGraphicFramePr>
            <a:graphicFrameLocks noGrp="1"/>
          </p:cNvGraphicFramePr>
          <p:nvPr>
            <p:extLst>
              <p:ext uri="{D42A27DB-BD31-4B8C-83A1-F6EECF244321}">
                <p14:modId xmlns:p14="http://schemas.microsoft.com/office/powerpoint/2010/main" val="396374780"/>
              </p:ext>
            </p:extLst>
          </p:nvPr>
        </p:nvGraphicFramePr>
        <p:xfrm>
          <a:off x="2192727" y="821889"/>
          <a:ext cx="9286999" cy="1389444"/>
        </p:xfrm>
        <a:graphic>
          <a:graphicData uri="http://schemas.openxmlformats.org/drawingml/2006/table">
            <a:tbl>
              <a:tblPr bandRow="1"/>
              <a:tblGrid>
                <a:gridCol w="1841325">
                  <a:extLst>
                    <a:ext uri="{9D8B030D-6E8A-4147-A177-3AD203B41FA5}">
                      <a16:colId xmlns:a16="http://schemas.microsoft.com/office/drawing/2014/main" xmlns="" val="1943038919"/>
                    </a:ext>
                  </a:extLst>
                </a:gridCol>
                <a:gridCol w="2454763">
                  <a:extLst>
                    <a:ext uri="{9D8B030D-6E8A-4147-A177-3AD203B41FA5}">
                      <a16:colId xmlns:a16="http://schemas.microsoft.com/office/drawing/2014/main" xmlns="" val="1304170388"/>
                    </a:ext>
                  </a:extLst>
                </a:gridCol>
                <a:gridCol w="1535118">
                  <a:extLst>
                    <a:ext uri="{9D8B030D-6E8A-4147-A177-3AD203B41FA5}">
                      <a16:colId xmlns:a16="http://schemas.microsoft.com/office/drawing/2014/main" xmlns="" val="3231072584"/>
                    </a:ext>
                  </a:extLst>
                </a:gridCol>
                <a:gridCol w="1962386">
                  <a:extLst>
                    <a:ext uri="{9D8B030D-6E8A-4147-A177-3AD203B41FA5}">
                      <a16:colId xmlns:a16="http://schemas.microsoft.com/office/drawing/2014/main" xmlns="" val="1833046672"/>
                    </a:ext>
                  </a:extLst>
                </a:gridCol>
                <a:gridCol w="1493407">
                  <a:extLst>
                    <a:ext uri="{9D8B030D-6E8A-4147-A177-3AD203B41FA5}">
                      <a16:colId xmlns:a16="http://schemas.microsoft.com/office/drawing/2014/main" xmlns="" val="563601520"/>
                    </a:ext>
                  </a:extLst>
                </a:gridCol>
              </a:tblGrid>
              <a:tr h="505140">
                <a:tc>
                  <a:txBody>
                    <a:bodyPr/>
                    <a:lstStyle/>
                    <a:p>
                      <a:pPr algn="ctr">
                        <a:lnSpc>
                          <a:spcPct val="107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rPr>
                        <a:t>Sistemas de Producción</a:t>
                      </a:r>
                      <a:endParaRPr lang="es-ES" sz="14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dirty="0">
                          <a:solidFill>
                            <a:srgbClr val="000000"/>
                          </a:solidFill>
                          <a:effectLst/>
                          <a:latin typeface="Times New Roman" panose="02020603050405020304" pitchFamily="18" charset="0"/>
                          <a:ea typeface="Times New Roman" panose="02020603050405020304" pitchFamily="18" charset="0"/>
                        </a:rPr>
                        <a:t>Temperatura (</a:t>
                      </a:r>
                      <a:r>
                        <a:rPr lang="es-EC" sz="1800" b="1" dirty="0" err="1">
                          <a:solidFill>
                            <a:srgbClr val="000000"/>
                          </a:solidFill>
                          <a:effectLst/>
                          <a:latin typeface="Times New Roman" panose="02020603050405020304" pitchFamily="18" charset="0"/>
                          <a:ea typeface="Times New Roman" panose="02020603050405020304" pitchFamily="18" charset="0"/>
                        </a:rPr>
                        <a:t>ºC</a:t>
                      </a:r>
                      <a:r>
                        <a:rPr lang="es-EC" sz="1800" b="1" dirty="0">
                          <a:solidFill>
                            <a:srgbClr val="000000"/>
                          </a:solidFill>
                          <a:effectLst/>
                          <a:latin typeface="Times New Roman" panose="02020603050405020304" pitchFamily="18" charset="0"/>
                          <a:ea typeface="Times New Roman" panose="02020603050405020304" pitchFamily="18" charset="0"/>
                        </a:rPr>
                        <a:t>)</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dirty="0">
                          <a:solidFill>
                            <a:srgbClr val="000000"/>
                          </a:solidFill>
                          <a:effectLst/>
                          <a:latin typeface="Times New Roman" panose="02020603050405020304" pitchFamily="18" charset="0"/>
                          <a:ea typeface="Times New Roman" panose="02020603050405020304" pitchFamily="18" charset="0"/>
                        </a:rPr>
                        <a:t>pH</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panose="02020603050405020304" pitchFamily="18" charset="0"/>
                          <a:ea typeface="Times New Roman" panose="02020603050405020304" pitchFamily="18" charset="0"/>
                        </a:rPr>
                        <a:t>TSS (ppm)</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a:solidFill>
                            <a:srgbClr val="000000"/>
                          </a:solidFill>
                          <a:effectLst/>
                          <a:latin typeface="Times New Roman" panose="02020603050405020304" pitchFamily="18" charset="0"/>
                          <a:ea typeface="Times New Roman" panose="02020603050405020304" pitchFamily="18" charset="0"/>
                        </a:rPr>
                        <a:t>OD (ppm)</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79503986"/>
                  </a:ext>
                </a:extLst>
              </a:tr>
              <a:tr h="262104">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Biofloc</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26,78 ± 0,19 a</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7,44 ± 0,02 a </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162,46 ± 6,47 a</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rPr>
                        <a:t>10 ± 0,00 a</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198031865"/>
                  </a:ext>
                </a:extLst>
              </a:tr>
              <a:tr h="262104">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Tradicional</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effectLst/>
                          <a:latin typeface="Times New Roman" panose="02020603050405020304" pitchFamily="18" charset="0"/>
                          <a:ea typeface="Times New Roman" panose="02020603050405020304" pitchFamily="18" charset="0"/>
                        </a:rPr>
                        <a:t>25,02 ± 0,18 b</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7,37 ± 0,02 b</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29,56 ± 0,33 b</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10 ± 0,00 a</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12057358"/>
                  </a:ext>
                </a:extLst>
              </a:tr>
              <a:tr h="262104">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rPr>
                        <a:t>p-valor</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&lt; 0,0001</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rPr>
                        <a:t>0,011</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a:solidFill>
                            <a:srgbClr val="000000"/>
                          </a:solidFill>
                          <a:effectLst/>
                          <a:latin typeface="Times New Roman" panose="02020603050405020304" pitchFamily="18" charset="0"/>
                          <a:ea typeface="Times New Roman" panose="02020603050405020304" pitchFamily="18" charset="0"/>
                        </a:rPr>
                        <a:t>&lt; 0,0001</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rPr>
                        <a:t>&gt; 0,05</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731370"/>
                  </a:ext>
                </a:extLst>
              </a:tr>
            </a:tbl>
          </a:graphicData>
        </a:graphic>
      </p:graphicFrame>
      <p:sp>
        <p:nvSpPr>
          <p:cNvPr id="6" name="Rectángulo 5">
            <a:extLst>
              <a:ext uri="{FF2B5EF4-FFF2-40B4-BE49-F238E27FC236}">
                <a16:creationId xmlns:a16="http://schemas.microsoft.com/office/drawing/2014/main" xmlns="" id="{B4B6C7C1-5EB8-4CA6-ABA5-D8FD55F2C9EF}"/>
              </a:ext>
            </a:extLst>
          </p:cNvPr>
          <p:cNvSpPr/>
          <p:nvPr/>
        </p:nvSpPr>
        <p:spPr>
          <a:xfrm>
            <a:off x="3372598" y="207509"/>
            <a:ext cx="5497082" cy="460895"/>
          </a:xfrm>
          <a:prstGeom prst="rect">
            <a:avLst/>
          </a:prstGeom>
        </p:spPr>
        <p:txBody>
          <a:bodyPr wrap="none">
            <a:spAutoFit/>
          </a:bodyPr>
          <a:lstStyle/>
          <a:p>
            <a:pPr algn="ctr">
              <a:lnSpc>
                <a:spcPct val="107000"/>
              </a:lnSpc>
              <a:spcBef>
                <a:spcPts val="200"/>
              </a:spcBef>
              <a:spcAft>
                <a:spcPts val="0"/>
              </a:spcAft>
            </a:pPr>
            <a:r>
              <a:rPr lang="es-EC" sz="2400" b="1" dirty="0">
                <a:solidFill>
                  <a:srgbClr val="CC3300"/>
                </a:solidFill>
                <a:latin typeface="Times New Roman" panose="02020603050405020304" pitchFamily="18" charset="0"/>
                <a:ea typeface="Times New Roman" panose="02020603050405020304" pitchFamily="18" charset="0"/>
                <a:cs typeface="Times New Roman" panose="02020603050405020304" pitchFamily="18" charset="0"/>
              </a:rPr>
              <a:t>VARIABLES DE CALIDAD DE AGUA </a:t>
            </a:r>
          </a:p>
        </p:txBody>
      </p:sp>
      <p:sp>
        <p:nvSpPr>
          <p:cNvPr id="7" name="Rectángulo 6">
            <a:extLst>
              <a:ext uri="{FF2B5EF4-FFF2-40B4-BE49-F238E27FC236}">
                <a16:creationId xmlns:a16="http://schemas.microsoft.com/office/drawing/2014/main" xmlns="" id="{EE1B3065-4A01-4FE7-9747-D645814ECEA0}"/>
              </a:ext>
            </a:extLst>
          </p:cNvPr>
          <p:cNvSpPr/>
          <p:nvPr/>
        </p:nvSpPr>
        <p:spPr>
          <a:xfrm>
            <a:off x="220584" y="1362480"/>
            <a:ext cx="1830629" cy="368755"/>
          </a:xfrm>
          <a:prstGeom prst="rect">
            <a:avLst/>
          </a:prstGeom>
        </p:spPr>
        <p:txBody>
          <a:bodyPr wrap="none">
            <a:spAutoFit/>
          </a:bodyPr>
          <a:lstStyle/>
          <a:p>
            <a:pPr algn="ctr">
              <a:lnSpc>
                <a:spcPct val="107000"/>
              </a:lnSpc>
              <a:spcBef>
                <a:spcPts val="200"/>
              </a:spcBef>
              <a:spcAft>
                <a:spcPts val="0"/>
              </a:spcAft>
            </a:pPr>
            <a:r>
              <a:rPr lang="es-EC"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Variables físicas </a:t>
            </a:r>
          </a:p>
        </p:txBody>
      </p:sp>
      <p:sp>
        <p:nvSpPr>
          <p:cNvPr id="9" name="Rectángulo 8">
            <a:extLst>
              <a:ext uri="{FF2B5EF4-FFF2-40B4-BE49-F238E27FC236}">
                <a16:creationId xmlns:a16="http://schemas.microsoft.com/office/drawing/2014/main" xmlns="" id="{5444C7DB-18A0-47E7-A26E-4A34C0CCC4DE}"/>
              </a:ext>
            </a:extLst>
          </p:cNvPr>
          <p:cNvSpPr/>
          <p:nvPr/>
        </p:nvSpPr>
        <p:spPr>
          <a:xfrm>
            <a:off x="2557273" y="2379085"/>
            <a:ext cx="6738257" cy="338554"/>
          </a:xfrm>
          <a:prstGeom prst="rect">
            <a:avLst/>
          </a:prstGeom>
        </p:spPr>
        <p:txBody>
          <a:bodyPr wrap="square">
            <a:spAutoFit/>
          </a:bodyPr>
          <a:lstStyle/>
          <a:p>
            <a:pPr algn="ctr">
              <a:spcAft>
                <a:spcPts val="0"/>
              </a:spcAft>
            </a:pPr>
            <a:r>
              <a:rPr lang="es-EC" sz="1600" b="1" dirty="0">
                <a:latin typeface="Times New Roman" panose="02020603050405020304" pitchFamily="18" charset="0"/>
                <a:ea typeface="Calibri" panose="020F0502020204030204" pitchFamily="34" charset="0"/>
              </a:rPr>
              <a:t>Comportamiento de los compuestos nitrogenados del Sistema Biofloc</a:t>
            </a:r>
            <a:endParaRPr lang="es-ES" sz="1400" b="1" dirty="0">
              <a:effectLst/>
              <a:latin typeface="Calibri" panose="020F0502020204030204" pitchFamily="34" charset="0"/>
              <a:ea typeface="Calibri" panose="020F0502020204030204" pitchFamily="34" charset="0"/>
            </a:endParaRPr>
          </a:p>
        </p:txBody>
      </p:sp>
      <p:graphicFrame>
        <p:nvGraphicFramePr>
          <p:cNvPr id="15" name="14 Tabla"/>
          <p:cNvGraphicFramePr>
            <a:graphicFrameLocks noGrp="1"/>
          </p:cNvGraphicFramePr>
          <p:nvPr>
            <p:extLst>
              <p:ext uri="{D42A27DB-BD31-4B8C-83A1-F6EECF244321}">
                <p14:modId xmlns:p14="http://schemas.microsoft.com/office/powerpoint/2010/main" val="2356956480"/>
              </p:ext>
            </p:extLst>
          </p:nvPr>
        </p:nvGraphicFramePr>
        <p:xfrm>
          <a:off x="8708571" y="3354832"/>
          <a:ext cx="1970315" cy="1483360"/>
        </p:xfrm>
        <a:graphic>
          <a:graphicData uri="http://schemas.openxmlformats.org/drawingml/2006/table">
            <a:tbl>
              <a:tblPr firstRow="1" bandRow="1">
                <a:tableStyleId>{2D5ABB26-0587-4C30-8999-92F81FD0307C}</a:tableStyleId>
              </a:tblPr>
              <a:tblGrid>
                <a:gridCol w="595666">
                  <a:extLst>
                    <a:ext uri="{9D8B030D-6E8A-4147-A177-3AD203B41FA5}">
                      <a16:colId xmlns:a16="http://schemas.microsoft.com/office/drawing/2014/main" xmlns="" val="20000"/>
                    </a:ext>
                  </a:extLst>
                </a:gridCol>
                <a:gridCol w="1374649">
                  <a:extLst>
                    <a:ext uri="{9D8B030D-6E8A-4147-A177-3AD203B41FA5}">
                      <a16:colId xmlns:a16="http://schemas.microsoft.com/office/drawing/2014/main" xmlns="" val="20001"/>
                    </a:ext>
                  </a:extLst>
                </a:gridCol>
              </a:tblGrid>
              <a:tr h="370840">
                <a:tc>
                  <a:txBody>
                    <a:bodyPr/>
                    <a:lstStyle/>
                    <a:p>
                      <a:endParaRPr lang="es-EC" dirty="0"/>
                    </a:p>
                  </a:txBody>
                  <a:tcPr/>
                </a:tc>
                <a:tc>
                  <a:txBody>
                    <a:bodyPr/>
                    <a:lstStyle/>
                    <a:p>
                      <a:r>
                        <a:rPr lang="es-EC" sz="1600" dirty="0"/>
                        <a:t>AMONIO</a:t>
                      </a:r>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a:txBody>
                    <a:bodyPr/>
                    <a:lstStyle/>
                    <a:p>
                      <a:endParaRPr lang="es-EC" dirty="0"/>
                    </a:p>
                  </a:txBody>
                  <a:tcPr/>
                </a:tc>
                <a:tc>
                  <a:txBody>
                    <a:bodyPr/>
                    <a:lstStyle/>
                    <a:p>
                      <a:r>
                        <a:rPr lang="es-EC" sz="1600" dirty="0"/>
                        <a:t>AMONÍACO</a:t>
                      </a:r>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endParaRPr lang="es-EC" dirty="0"/>
                    </a:p>
                  </a:txBody>
                  <a:tcPr/>
                </a:tc>
                <a:tc>
                  <a:txBody>
                    <a:bodyPr/>
                    <a:lstStyle/>
                    <a:p>
                      <a:r>
                        <a:rPr lang="es-EC" sz="1600" dirty="0"/>
                        <a:t>NITRITO</a:t>
                      </a:r>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a:txBody>
                    <a:bodyPr/>
                    <a:lstStyle/>
                    <a:p>
                      <a:endParaRPr lang="es-EC" dirty="0"/>
                    </a:p>
                  </a:txBody>
                  <a:tcPr/>
                </a:tc>
                <a:tc>
                  <a:txBody>
                    <a:bodyPr/>
                    <a:lstStyle/>
                    <a:p>
                      <a:pPr algn="l"/>
                      <a:r>
                        <a:rPr lang="es-EC" sz="1600" dirty="0"/>
                        <a:t>NITRATO</a:t>
                      </a:r>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bl>
          </a:graphicData>
        </a:graphic>
      </p:graphicFrame>
      <p:sp>
        <p:nvSpPr>
          <p:cNvPr id="16" name="15 Conector"/>
          <p:cNvSpPr/>
          <p:nvPr/>
        </p:nvSpPr>
        <p:spPr>
          <a:xfrm>
            <a:off x="8820912" y="3364992"/>
            <a:ext cx="347472" cy="256032"/>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Conector"/>
          <p:cNvSpPr/>
          <p:nvPr/>
        </p:nvSpPr>
        <p:spPr>
          <a:xfrm>
            <a:off x="8833104" y="3751217"/>
            <a:ext cx="347472" cy="256032"/>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Rectángulo"/>
          <p:cNvSpPr/>
          <p:nvPr/>
        </p:nvSpPr>
        <p:spPr>
          <a:xfrm>
            <a:off x="8869680" y="4147022"/>
            <a:ext cx="310896" cy="2377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Triángulo isósceles"/>
          <p:cNvSpPr/>
          <p:nvPr/>
        </p:nvSpPr>
        <p:spPr>
          <a:xfrm>
            <a:off x="8869680" y="4481495"/>
            <a:ext cx="329184" cy="256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11 Imagen"/>
          <p:cNvPicPr/>
          <p:nvPr/>
        </p:nvPicPr>
        <p:blipFill>
          <a:blip r:embed="rId2"/>
          <a:stretch>
            <a:fillRect/>
          </a:stretch>
        </p:blipFill>
        <p:spPr>
          <a:xfrm>
            <a:off x="1026127" y="2681563"/>
            <a:ext cx="7377645" cy="4039775"/>
          </a:xfrm>
          <a:prstGeom prst="rect">
            <a:avLst/>
          </a:prstGeom>
        </p:spPr>
      </p:pic>
    </p:spTree>
    <p:extLst>
      <p:ext uri="{BB962C8B-B14F-4D97-AF65-F5344CB8AC3E}">
        <p14:creationId xmlns:p14="http://schemas.microsoft.com/office/powerpoint/2010/main" val="1834411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xmlns="" id="{61F8AB24-3226-4156-BD56-CBD251AB741A}"/>
              </a:ext>
            </a:extLst>
          </p:cNvPr>
          <p:cNvSpPr/>
          <p:nvPr/>
        </p:nvSpPr>
        <p:spPr>
          <a:xfrm>
            <a:off x="4292508" y="0"/>
            <a:ext cx="4287969" cy="718466"/>
          </a:xfrm>
          <a:prstGeom prst="rect">
            <a:avLst/>
          </a:prstGeom>
        </p:spPr>
        <p:txBody>
          <a:bodyPr wrap="none">
            <a:spAutoFit/>
          </a:bodyPr>
          <a:lstStyle/>
          <a:p>
            <a:pPr algn="ctr">
              <a:lnSpc>
                <a:spcPct val="200000"/>
              </a:lnSpc>
              <a:spcBef>
                <a:spcPts val="200"/>
              </a:spcBef>
            </a:pPr>
            <a:r>
              <a:rPr lang="es-EC"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ANÁLISIS DE MICROBIOTA</a:t>
            </a:r>
            <a:endParaRPr lang="es-E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ángulo 12"/>
          <p:cNvSpPr/>
          <p:nvPr/>
        </p:nvSpPr>
        <p:spPr>
          <a:xfrm>
            <a:off x="197467" y="830997"/>
            <a:ext cx="3492789" cy="4017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accent1">
                    <a:lumMod val="50000"/>
                  </a:schemeClr>
                </a:solidFill>
                <a:latin typeface="Times New Roman" panose="02020603050405020304" pitchFamily="18" charset="0"/>
                <a:cs typeface="Times New Roman" panose="02020603050405020304" pitchFamily="18" charset="0"/>
              </a:rPr>
              <a:t>DIVERSIDAD DE MICROBIOTA</a:t>
            </a:r>
          </a:p>
        </p:txBody>
      </p:sp>
      <p:sp>
        <p:nvSpPr>
          <p:cNvPr id="3" name="2 Rectángulo"/>
          <p:cNvSpPr/>
          <p:nvPr/>
        </p:nvSpPr>
        <p:spPr>
          <a:xfrm>
            <a:off x="1516149" y="6003293"/>
            <a:ext cx="9840685" cy="253916"/>
          </a:xfrm>
          <a:prstGeom prst="rect">
            <a:avLst/>
          </a:prstGeom>
        </p:spPr>
        <p:txBody>
          <a:bodyPr wrap="square">
            <a:spAutoFit/>
          </a:bodyPr>
          <a:lstStyle/>
          <a:p>
            <a:r>
              <a:rPr lang="es-ES" sz="1050" dirty="0">
                <a:latin typeface="Times New Roman" panose="02020603050405020304" pitchFamily="18" charset="0"/>
                <a:cs typeface="Times New Roman" panose="02020603050405020304" pitchFamily="18" charset="0"/>
              </a:rPr>
              <a:t>Curvas de refracción para la diversidad microbiana: a)Todas las muestras secuenciadas. Efecto para las muestras biológicas en: b)sistemas de producción, c)Inclusión de nucleótidos </a:t>
            </a:r>
            <a:endParaRPr lang="es-EC" sz="1050" dirty="0">
              <a:latin typeface="Times New Roman" panose="02020603050405020304" pitchFamily="18" charset="0"/>
              <a:cs typeface="Times New Roman" panose="02020603050405020304"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1387007069"/>
              </p:ext>
            </p:extLst>
          </p:nvPr>
        </p:nvGraphicFramePr>
        <p:xfrm>
          <a:off x="574621" y="1615167"/>
          <a:ext cx="2849880" cy="967105"/>
        </p:xfrm>
        <a:graphic>
          <a:graphicData uri="http://schemas.openxmlformats.org/drawingml/2006/table">
            <a:tbl>
              <a:tblPr firstRow="1" firstCol="1" bandRow="1">
                <a:tableStyleId>{2D5ABB26-0587-4C30-8999-92F81FD0307C}</a:tableStyleId>
              </a:tblPr>
              <a:tblGrid>
                <a:gridCol w="1424940">
                  <a:extLst>
                    <a:ext uri="{9D8B030D-6E8A-4147-A177-3AD203B41FA5}">
                      <a16:colId xmlns:a16="http://schemas.microsoft.com/office/drawing/2014/main" xmlns="" val="20000"/>
                    </a:ext>
                  </a:extLst>
                </a:gridCol>
                <a:gridCol w="1424940">
                  <a:extLst>
                    <a:ext uri="{9D8B030D-6E8A-4147-A177-3AD203B41FA5}">
                      <a16:colId xmlns:a16="http://schemas.microsoft.com/office/drawing/2014/main" xmlns="" val="20001"/>
                    </a:ext>
                  </a:extLst>
                </a:gridCol>
              </a:tblGrid>
              <a:tr h="0">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SB</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latin typeface="Times New Roman" panose="02020603050405020304" pitchFamily="18" charset="0"/>
                          <a:cs typeface="Times New Roman" panose="02020603050405020304" pitchFamily="18" charset="0"/>
                        </a:rPr>
                        <a:t>ST</a:t>
                      </a:r>
                      <a:endParaRPr lang="es-EC" sz="12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SB_CI+0,0g</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ST_CI+0,0g</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algn="r">
                        <a:lnSpc>
                          <a:spcPct val="115000"/>
                        </a:lnSpc>
                        <a:spcAft>
                          <a:spcPts val="0"/>
                        </a:spcAft>
                      </a:pPr>
                      <a:r>
                        <a:rPr lang="es-EC" sz="1200">
                          <a:effectLst/>
                          <a:latin typeface="Times New Roman" panose="02020603050405020304" pitchFamily="18" charset="0"/>
                          <a:cs typeface="Times New Roman" panose="02020603050405020304" pitchFamily="18" charset="0"/>
                        </a:rPr>
                        <a:t>SB_CI+0,6g</a:t>
                      </a:r>
                      <a:endParaRPr lang="es-EC" sz="12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ST_CI+0,6g</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algn="r">
                        <a:lnSpc>
                          <a:spcPct val="115000"/>
                        </a:lnSpc>
                        <a:spcAft>
                          <a:spcPts val="0"/>
                        </a:spcAft>
                      </a:pPr>
                      <a:r>
                        <a:rPr lang="es-EC" sz="1200">
                          <a:effectLst/>
                          <a:latin typeface="Times New Roman" panose="02020603050405020304" pitchFamily="18" charset="0"/>
                          <a:cs typeface="Times New Roman" panose="02020603050405020304" pitchFamily="18" charset="0"/>
                        </a:rPr>
                        <a:t>SB_PI+0,0g</a:t>
                      </a:r>
                      <a:endParaRPr lang="es-EC" sz="12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latin typeface="Times New Roman" panose="02020603050405020304" pitchFamily="18" charset="0"/>
                          <a:cs typeface="Times New Roman" panose="02020603050405020304" pitchFamily="18" charset="0"/>
                        </a:rPr>
                        <a:t>ST_PI+0,0g</a:t>
                      </a:r>
                      <a:endParaRPr lang="es-EC" sz="12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algn="r">
                        <a:lnSpc>
                          <a:spcPct val="115000"/>
                        </a:lnSpc>
                        <a:spcAft>
                          <a:spcPts val="0"/>
                        </a:spcAft>
                      </a:pPr>
                      <a:r>
                        <a:rPr lang="es-EC" sz="1200">
                          <a:effectLst/>
                          <a:latin typeface="Times New Roman" panose="02020603050405020304" pitchFamily="18" charset="0"/>
                          <a:cs typeface="Times New Roman" panose="02020603050405020304" pitchFamily="18" charset="0"/>
                        </a:rPr>
                        <a:t>SB_PI+0,6g</a:t>
                      </a:r>
                      <a:endParaRPr lang="es-EC" sz="12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ST_PI+0,6g</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bl>
          </a:graphicData>
        </a:graphic>
      </p:graphicFrame>
      <p:pic>
        <p:nvPicPr>
          <p:cNvPr id="16" name="Picture 3"/>
          <p:cNvPicPr/>
          <p:nvPr/>
        </p:nvPicPr>
        <p:blipFill rotWithShape="1">
          <a:blip r:embed="rId2">
            <a:extLst>
              <a:ext uri="{28A0092B-C50C-407E-A947-70E740481C1C}">
                <a14:useLocalDpi xmlns:a14="http://schemas.microsoft.com/office/drawing/2010/main" val="0"/>
              </a:ext>
            </a:extLst>
          </a:blip>
          <a:srcRect l="29446" t="5984" r="68335" b="82992"/>
          <a:stretch/>
        </p:blipFill>
        <p:spPr bwMode="auto">
          <a:xfrm>
            <a:off x="859971" y="1662701"/>
            <a:ext cx="228600" cy="953861"/>
          </a:xfrm>
          <a:prstGeom prst="rect">
            <a:avLst/>
          </a:prstGeom>
          <a:noFill/>
          <a:ln>
            <a:noFill/>
          </a:ln>
          <a:extLst>
            <a:ext uri="{53640926-AAD7-44D8-BBD7-CCE9431645EC}">
              <a14:shadowObscured xmlns:a14="http://schemas.microsoft.com/office/drawing/2010/main"/>
            </a:ext>
          </a:extLst>
        </p:spPr>
      </p:pic>
      <p:pic>
        <p:nvPicPr>
          <p:cNvPr id="17" name="Picture 3"/>
          <p:cNvPicPr/>
          <p:nvPr/>
        </p:nvPicPr>
        <p:blipFill rotWithShape="1">
          <a:blip r:embed="rId2">
            <a:extLst>
              <a:ext uri="{28A0092B-C50C-407E-A947-70E740481C1C}">
                <a14:useLocalDpi xmlns:a14="http://schemas.microsoft.com/office/drawing/2010/main" val="0"/>
              </a:ext>
            </a:extLst>
          </a:blip>
          <a:srcRect l="37489" t="5355" r="60292" b="83149"/>
          <a:stretch/>
        </p:blipFill>
        <p:spPr bwMode="auto">
          <a:xfrm>
            <a:off x="2280557" y="1633583"/>
            <a:ext cx="228600" cy="953861"/>
          </a:xfrm>
          <a:prstGeom prst="rect">
            <a:avLst/>
          </a:prstGeom>
          <a:noFill/>
          <a:ln>
            <a:noFill/>
          </a:ln>
          <a:extLst>
            <a:ext uri="{53640926-AAD7-44D8-BBD7-CCE9431645EC}">
              <a14:shadowObscured xmlns:a14="http://schemas.microsoft.com/office/drawing/2010/main"/>
            </a:ext>
          </a:extLst>
        </p:spPr>
      </p:pic>
      <p:graphicFrame>
        <p:nvGraphicFramePr>
          <p:cNvPr id="5" name="4 Tabla"/>
          <p:cNvGraphicFramePr>
            <a:graphicFrameLocks noGrp="1"/>
          </p:cNvGraphicFramePr>
          <p:nvPr>
            <p:extLst>
              <p:ext uri="{D42A27DB-BD31-4B8C-83A1-F6EECF244321}">
                <p14:modId xmlns:p14="http://schemas.microsoft.com/office/powerpoint/2010/main" val="309355802"/>
              </p:ext>
            </p:extLst>
          </p:nvPr>
        </p:nvGraphicFramePr>
        <p:xfrm>
          <a:off x="5464941" y="1805716"/>
          <a:ext cx="688340" cy="386842"/>
        </p:xfrm>
        <a:graphic>
          <a:graphicData uri="http://schemas.openxmlformats.org/drawingml/2006/table">
            <a:tbl>
              <a:tblPr firstRow="1" firstCol="1" bandRow="1">
                <a:tableStyleId>{2D5ABB26-0587-4C30-8999-92F81FD0307C}</a:tableStyleId>
              </a:tblPr>
              <a:tblGrid>
                <a:gridCol w="688340">
                  <a:extLst>
                    <a:ext uri="{9D8B030D-6E8A-4147-A177-3AD203B41FA5}">
                      <a16:colId xmlns:a16="http://schemas.microsoft.com/office/drawing/2014/main" xmlns="" val="20000"/>
                    </a:ext>
                  </a:extLst>
                </a:gridCol>
              </a:tblGrid>
              <a:tr h="157480">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SB</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175895">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ST</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bl>
          </a:graphicData>
        </a:graphic>
      </p:graphicFrame>
      <p:pic>
        <p:nvPicPr>
          <p:cNvPr id="19" name="Picture 3"/>
          <p:cNvPicPr/>
          <p:nvPr/>
        </p:nvPicPr>
        <p:blipFill rotWithShape="1">
          <a:blip r:embed="rId2">
            <a:extLst>
              <a:ext uri="{28A0092B-C50C-407E-A947-70E740481C1C}">
                <a14:useLocalDpi xmlns:a14="http://schemas.microsoft.com/office/drawing/2010/main" val="0"/>
              </a:ext>
            </a:extLst>
          </a:blip>
          <a:srcRect l="29446" t="12115" r="68388" b="82992"/>
          <a:stretch/>
        </p:blipFill>
        <p:spPr bwMode="auto">
          <a:xfrm>
            <a:off x="5464941" y="1805716"/>
            <a:ext cx="223158" cy="423361"/>
          </a:xfrm>
          <a:prstGeom prst="rect">
            <a:avLst/>
          </a:prstGeom>
          <a:noFill/>
          <a:ln>
            <a:noFill/>
          </a:ln>
          <a:extLst>
            <a:ext uri="{53640926-AAD7-44D8-BBD7-CCE9431645EC}">
              <a14:shadowObscured xmlns:a14="http://schemas.microsoft.com/office/drawing/2010/main"/>
            </a:ext>
          </a:extLst>
        </p:spPr>
      </p:pic>
      <p:graphicFrame>
        <p:nvGraphicFramePr>
          <p:cNvPr id="6" name="5 Tabla"/>
          <p:cNvGraphicFramePr>
            <a:graphicFrameLocks noGrp="1"/>
          </p:cNvGraphicFramePr>
          <p:nvPr>
            <p:extLst>
              <p:ext uri="{D42A27DB-BD31-4B8C-83A1-F6EECF244321}">
                <p14:modId xmlns:p14="http://schemas.microsoft.com/office/powerpoint/2010/main" val="573737149"/>
              </p:ext>
            </p:extLst>
          </p:nvPr>
        </p:nvGraphicFramePr>
        <p:xfrm>
          <a:off x="9626600" y="1594712"/>
          <a:ext cx="923925" cy="634365"/>
        </p:xfrm>
        <a:graphic>
          <a:graphicData uri="http://schemas.openxmlformats.org/drawingml/2006/table">
            <a:tbl>
              <a:tblPr firstRow="1" firstCol="1" bandRow="1">
                <a:tableStyleId>{2D5ABB26-0587-4C30-8999-92F81FD0307C}</a:tableStyleId>
              </a:tblPr>
              <a:tblGrid>
                <a:gridCol w="923925">
                  <a:extLst>
                    <a:ext uri="{9D8B030D-6E8A-4147-A177-3AD203B41FA5}">
                      <a16:colId xmlns:a16="http://schemas.microsoft.com/office/drawing/2014/main" xmlns="" val="20000"/>
                    </a:ext>
                  </a:extLst>
                </a:gridCol>
              </a:tblGrid>
              <a:tr h="211455">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0,0 g</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00025">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0,6 g</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222885">
                <a:tc>
                  <a:txBody>
                    <a:bodyPr/>
                    <a:lstStyle/>
                    <a:p>
                      <a:pPr algn="r">
                        <a:lnSpc>
                          <a:spcPct val="115000"/>
                        </a:lnSpc>
                        <a:spcAft>
                          <a:spcPts val="0"/>
                        </a:spcAft>
                      </a:pPr>
                      <a:r>
                        <a:rPr lang="es-EC" sz="1200" dirty="0">
                          <a:effectLst/>
                          <a:latin typeface="Times New Roman" panose="02020603050405020304" pitchFamily="18" charset="0"/>
                          <a:cs typeface="Times New Roman" panose="02020603050405020304" pitchFamily="18" charset="0"/>
                        </a:rPr>
                        <a:t>AGUA</a:t>
                      </a:r>
                      <a:endParaRPr lang="es-EC" sz="12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bl>
          </a:graphicData>
        </a:graphic>
      </p:graphicFrame>
      <p:pic>
        <p:nvPicPr>
          <p:cNvPr id="21" name="Picture 3"/>
          <p:cNvPicPr/>
          <p:nvPr/>
        </p:nvPicPr>
        <p:blipFill rotWithShape="1">
          <a:blip r:embed="rId2">
            <a:extLst>
              <a:ext uri="{28A0092B-C50C-407E-A947-70E740481C1C}">
                <a14:useLocalDpi xmlns:a14="http://schemas.microsoft.com/office/drawing/2010/main" val="0"/>
              </a:ext>
            </a:extLst>
          </a:blip>
          <a:srcRect l="29446" t="12115" r="68388" b="82992"/>
          <a:stretch/>
        </p:blipFill>
        <p:spPr bwMode="auto">
          <a:xfrm>
            <a:off x="9740305" y="1845263"/>
            <a:ext cx="223158" cy="423361"/>
          </a:xfrm>
          <a:prstGeom prst="rect">
            <a:avLst/>
          </a:prstGeom>
          <a:noFill/>
          <a:ln>
            <a:noFill/>
          </a:ln>
          <a:extLst>
            <a:ext uri="{53640926-AAD7-44D8-BBD7-CCE9431645EC}">
              <a14:shadowObscured xmlns:a14="http://schemas.microsoft.com/office/drawing/2010/main"/>
            </a:ext>
          </a:extLst>
        </p:spPr>
      </p:pic>
      <p:pic>
        <p:nvPicPr>
          <p:cNvPr id="22" name="Picture 3"/>
          <p:cNvPicPr/>
          <p:nvPr/>
        </p:nvPicPr>
        <p:blipFill rotWithShape="1">
          <a:blip r:embed="rId2">
            <a:extLst>
              <a:ext uri="{28A0092B-C50C-407E-A947-70E740481C1C}">
                <a14:useLocalDpi xmlns:a14="http://schemas.microsoft.com/office/drawing/2010/main" val="0"/>
              </a:ext>
            </a:extLst>
          </a:blip>
          <a:srcRect l="29446" t="5984" r="68335" b="92119"/>
          <a:stretch/>
        </p:blipFill>
        <p:spPr bwMode="auto">
          <a:xfrm>
            <a:off x="9740305" y="1662701"/>
            <a:ext cx="228600" cy="164146"/>
          </a:xfrm>
          <a:prstGeom prst="rect">
            <a:avLst/>
          </a:prstGeom>
          <a:noFill/>
          <a:ln>
            <a:noFill/>
          </a:ln>
          <a:extLst>
            <a:ext uri="{53640926-AAD7-44D8-BBD7-CCE9431645EC}">
              <a14:shadowObscured xmlns:a14="http://schemas.microsoft.com/office/drawing/2010/main"/>
            </a:ext>
          </a:extLst>
        </p:spPr>
      </p:pic>
      <p:pic>
        <p:nvPicPr>
          <p:cNvPr id="2052" name="Picture 4" descr="F:\Resultados ID-005\QIIME\corediv-out-ds.fdadb0db7d934b7381cdae741490709e\arare_max11036\alpha_rarefaction_plots\average_plots\observed_speciesSampleID.png"/>
          <p:cNvPicPr>
            <a:picLocks noChangeAspect="1" noChangeArrowheads="1"/>
          </p:cNvPicPr>
          <p:nvPr/>
        </p:nvPicPr>
        <p:blipFill rotWithShape="1">
          <a:blip r:embed="rId3">
            <a:extLst>
              <a:ext uri="{28A0092B-C50C-407E-A947-70E740481C1C}">
                <a14:useLocalDpi xmlns:a14="http://schemas.microsoft.com/office/drawing/2010/main" val="0"/>
              </a:ext>
            </a:extLst>
          </a:blip>
          <a:srcRect l="4385" r="5536"/>
          <a:stretch/>
        </p:blipFill>
        <p:spPr bwMode="auto">
          <a:xfrm>
            <a:off x="88135" y="2721466"/>
            <a:ext cx="3822853" cy="318315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graficos meta\grafica de especie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203" y="3098607"/>
            <a:ext cx="3886200" cy="242887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F:\Resultados ID-005\QIIME\corediv-out-ds.fdadb0db7d934b7381cdae741490709e\arare_max11036\alpha_rarefaction_plots\average_plots\observed_speciesNucleotide.png"/>
          <p:cNvPicPr>
            <a:picLocks noChangeAspect="1" noChangeArrowheads="1"/>
          </p:cNvPicPr>
          <p:nvPr/>
        </p:nvPicPr>
        <p:blipFill rotWithShape="1">
          <a:blip r:embed="rId5">
            <a:extLst>
              <a:ext uri="{28A0092B-C50C-407E-A947-70E740481C1C}">
                <a14:useLocalDpi xmlns:a14="http://schemas.microsoft.com/office/drawing/2010/main" val="0"/>
              </a:ext>
            </a:extLst>
          </a:blip>
          <a:srcRect l="4357" r="5053"/>
          <a:stretch/>
        </p:blipFill>
        <p:spPr bwMode="auto">
          <a:xfrm>
            <a:off x="8178368" y="2721466"/>
            <a:ext cx="4000173" cy="318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721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2"/>
          <p:cNvSpPr/>
          <p:nvPr/>
        </p:nvSpPr>
        <p:spPr>
          <a:xfrm>
            <a:off x="197467" y="275824"/>
            <a:ext cx="4135047" cy="4017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accent1">
                    <a:lumMod val="50000"/>
                  </a:schemeClr>
                </a:solidFill>
                <a:latin typeface="Times New Roman" panose="02020603050405020304" pitchFamily="18" charset="0"/>
                <a:cs typeface="Times New Roman" panose="02020603050405020304" pitchFamily="18" charset="0"/>
              </a:rPr>
              <a:t>COMPOSICIÓN DEL MICROBIOTA</a:t>
            </a:r>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180" y="993638"/>
            <a:ext cx="10143962" cy="4808448"/>
          </a:xfrm>
          <a:prstGeom prst="rect">
            <a:avLst/>
          </a:prstGeom>
          <a:noFill/>
          <a:ln>
            <a:noFill/>
          </a:ln>
        </p:spPr>
      </p:pic>
      <p:sp>
        <p:nvSpPr>
          <p:cNvPr id="6" name="5 Rectángulo"/>
          <p:cNvSpPr/>
          <p:nvPr/>
        </p:nvSpPr>
        <p:spPr>
          <a:xfrm>
            <a:off x="4332514" y="6182026"/>
            <a:ext cx="4614019" cy="276999"/>
          </a:xfrm>
          <a:prstGeom prst="rect">
            <a:avLst/>
          </a:prstGeom>
        </p:spPr>
        <p:txBody>
          <a:bodyPr wrap="square">
            <a:spAutoFit/>
          </a:bodyPr>
          <a:lstStyle/>
          <a:p>
            <a:r>
              <a:rPr lang="es-ES" sz="1200" dirty="0">
                <a:latin typeface="Times New Roman" panose="02020603050405020304" pitchFamily="18" charset="0"/>
                <a:cs typeface="Times New Roman" panose="02020603050405020304" pitchFamily="18" charset="0"/>
              </a:rPr>
              <a:t>Gráfico de barras de la muestra ambiental de los sistemas productivos</a:t>
            </a:r>
            <a:endParaRPr lang="es-EC"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905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5357878" y="3331030"/>
            <a:ext cx="6557897" cy="3320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1449"/>
          <a:stretch/>
        </p:blipFill>
        <p:spPr bwMode="auto">
          <a:xfrm>
            <a:off x="145592" y="207806"/>
            <a:ext cx="6449925" cy="3123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7591421" y="1281263"/>
            <a:ext cx="2477864" cy="369332"/>
          </a:xfrm>
          <a:prstGeom prst="rect">
            <a:avLst/>
          </a:prstGeom>
        </p:spPr>
        <p:txBody>
          <a:bodyPr wrap="square">
            <a:spAutoFit/>
          </a:bodyPr>
          <a:lstStyle/>
          <a:p>
            <a:r>
              <a:rPr lang="es-ES" dirty="0">
                <a:latin typeface="Times New Roman" panose="02020603050405020304" pitchFamily="18" charset="0"/>
                <a:cs typeface="Times New Roman" panose="02020603050405020304" pitchFamily="18" charset="0"/>
              </a:rPr>
              <a:t>Contenido intestinal</a:t>
            </a:r>
            <a:endParaRPr lang="es-EC" dirty="0">
              <a:latin typeface="Times New Roman" panose="02020603050405020304" pitchFamily="18" charset="0"/>
              <a:cs typeface="Times New Roman" panose="02020603050405020304" pitchFamily="18" charset="0"/>
            </a:endParaRPr>
          </a:p>
        </p:txBody>
      </p:sp>
      <p:sp>
        <p:nvSpPr>
          <p:cNvPr id="6" name="5 Rectángulo"/>
          <p:cNvSpPr/>
          <p:nvPr/>
        </p:nvSpPr>
        <p:spPr>
          <a:xfrm>
            <a:off x="2200952" y="5045528"/>
            <a:ext cx="2109789" cy="369332"/>
          </a:xfrm>
          <a:prstGeom prst="rect">
            <a:avLst/>
          </a:prstGeom>
        </p:spPr>
        <p:txBody>
          <a:bodyPr wrap="square">
            <a:spAutoFit/>
          </a:bodyPr>
          <a:lstStyle/>
          <a:p>
            <a:r>
              <a:rPr lang="es-ES" dirty="0">
                <a:latin typeface="Times New Roman" panose="02020603050405020304" pitchFamily="18" charset="0"/>
                <a:cs typeface="Times New Roman" panose="02020603050405020304" pitchFamily="18" charset="0"/>
              </a:rPr>
              <a:t>Porción intestinal</a:t>
            </a:r>
            <a:endParaRPr lang="es-EC" dirty="0">
              <a:latin typeface="Times New Roman" panose="02020603050405020304" pitchFamily="18" charset="0"/>
              <a:cs typeface="Times New Roman" panose="02020603050405020304" pitchFamily="18" charset="0"/>
            </a:endParaRPr>
          </a:p>
        </p:txBody>
      </p:sp>
      <p:sp>
        <p:nvSpPr>
          <p:cNvPr id="7" name="6 Flecha derecha"/>
          <p:cNvSpPr/>
          <p:nvPr/>
        </p:nvSpPr>
        <p:spPr>
          <a:xfrm>
            <a:off x="6749143" y="1266344"/>
            <a:ext cx="664028" cy="399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derecha"/>
          <p:cNvSpPr/>
          <p:nvPr/>
        </p:nvSpPr>
        <p:spPr>
          <a:xfrm rot="10800000">
            <a:off x="4201885" y="4998776"/>
            <a:ext cx="653143" cy="370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00287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027" y="174169"/>
            <a:ext cx="9372602" cy="658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77721" y="1704427"/>
            <a:ext cx="1847687" cy="1077218"/>
          </a:xfrm>
          <a:prstGeom prst="rect">
            <a:avLst/>
          </a:prstGeom>
        </p:spPr>
        <p:txBody>
          <a:bodyPr wrap="square">
            <a:spAutoFit/>
          </a:bodyPr>
          <a:lstStyle/>
          <a:p>
            <a:pPr algn="just"/>
            <a:r>
              <a:rPr lang="es-ES" sz="1600" dirty="0">
                <a:latin typeface="Times New Roman" panose="02020603050405020304" pitchFamily="18" charset="0"/>
                <a:cs typeface="Times New Roman" panose="02020603050405020304" pitchFamily="18" charset="0"/>
              </a:rPr>
              <a:t>Composición del contenido intestinal con y sin inclusión de nucleótidos </a:t>
            </a:r>
            <a:endParaRPr lang="es-EC" sz="1600" i="1" dirty="0">
              <a:latin typeface="Times New Roman" panose="02020603050405020304" pitchFamily="18" charset="0"/>
              <a:cs typeface="Times New Roman" panose="02020603050405020304" pitchFamily="18" charset="0"/>
            </a:endParaRPr>
          </a:p>
        </p:txBody>
      </p:sp>
      <p:sp>
        <p:nvSpPr>
          <p:cNvPr id="7" name="6 Rectángulo"/>
          <p:cNvSpPr/>
          <p:nvPr/>
        </p:nvSpPr>
        <p:spPr>
          <a:xfrm>
            <a:off x="388604" y="4824079"/>
            <a:ext cx="1876994" cy="1077218"/>
          </a:xfrm>
          <a:prstGeom prst="rect">
            <a:avLst/>
          </a:prstGeom>
        </p:spPr>
        <p:txBody>
          <a:bodyPr wrap="square">
            <a:spAutoFit/>
          </a:bodyPr>
          <a:lstStyle/>
          <a:p>
            <a:pPr algn="just"/>
            <a:r>
              <a:rPr lang="es-ES" sz="1600" dirty="0">
                <a:latin typeface="Times New Roman" panose="02020603050405020304" pitchFamily="18" charset="0"/>
                <a:cs typeface="Times New Roman" panose="02020603050405020304" pitchFamily="18" charset="0"/>
              </a:rPr>
              <a:t>Composición de la porción intestinal con y sin inclusión de nucleótidos </a:t>
            </a:r>
            <a:endParaRPr lang="es-EC" sz="1600" i="1" dirty="0">
              <a:latin typeface="Times New Roman" panose="02020603050405020304" pitchFamily="18" charset="0"/>
              <a:cs typeface="Times New Roman" panose="02020603050405020304" pitchFamily="18" charset="0"/>
            </a:endParaRPr>
          </a:p>
        </p:txBody>
      </p:sp>
      <p:sp>
        <p:nvSpPr>
          <p:cNvPr id="9" name="8 Flecha derecha"/>
          <p:cNvSpPr/>
          <p:nvPr/>
        </p:nvSpPr>
        <p:spPr>
          <a:xfrm>
            <a:off x="995087" y="1232700"/>
            <a:ext cx="664028" cy="399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lecha derecha"/>
          <p:cNvSpPr/>
          <p:nvPr/>
        </p:nvSpPr>
        <p:spPr>
          <a:xfrm>
            <a:off x="995087" y="4362414"/>
            <a:ext cx="664028" cy="399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1" name="10 Conector recto de flecha"/>
          <p:cNvCxnSpPr/>
          <p:nvPr/>
        </p:nvCxnSpPr>
        <p:spPr>
          <a:xfrm flipH="1" flipV="1">
            <a:off x="5704114" y="2100943"/>
            <a:ext cx="555172" cy="522514"/>
          </a:xfrm>
          <a:prstGeom prst="straightConnector1">
            <a:avLst/>
          </a:prstGeom>
          <a:ln w="12700">
            <a:solidFill>
              <a:srgbClr val="FF9900"/>
            </a:solidFill>
            <a:tailEnd type="arrow"/>
          </a:ln>
        </p:spPr>
        <p:style>
          <a:lnRef idx="1">
            <a:schemeClr val="accent2"/>
          </a:lnRef>
          <a:fillRef idx="0">
            <a:schemeClr val="accent2"/>
          </a:fillRef>
          <a:effectRef idx="0">
            <a:schemeClr val="accent2"/>
          </a:effectRef>
          <a:fontRef idx="minor">
            <a:schemeClr val="tx1"/>
          </a:fontRef>
        </p:style>
      </p:cxnSp>
      <p:cxnSp>
        <p:nvCxnSpPr>
          <p:cNvPr id="13" name="12 Conector recto de flecha"/>
          <p:cNvCxnSpPr/>
          <p:nvPr/>
        </p:nvCxnSpPr>
        <p:spPr>
          <a:xfrm flipH="1">
            <a:off x="5704113" y="2807651"/>
            <a:ext cx="555173" cy="128898"/>
          </a:xfrm>
          <a:prstGeom prst="straightConnector1">
            <a:avLst/>
          </a:prstGeom>
          <a:ln w="12700">
            <a:solidFill>
              <a:srgbClr val="FF9900"/>
            </a:solidFill>
            <a:tailEnd type="arrow"/>
          </a:ln>
        </p:spPr>
        <p:style>
          <a:lnRef idx="1">
            <a:schemeClr val="accent2"/>
          </a:lnRef>
          <a:fillRef idx="0">
            <a:schemeClr val="accent2"/>
          </a:fillRef>
          <a:effectRef idx="0">
            <a:schemeClr val="accent2"/>
          </a:effectRef>
          <a:fontRef idx="minor">
            <a:schemeClr val="tx1"/>
          </a:fontRef>
        </p:style>
      </p:cxnSp>
      <p:cxnSp>
        <p:nvCxnSpPr>
          <p:cNvPr id="16" name="15 Conector recto de flecha"/>
          <p:cNvCxnSpPr/>
          <p:nvPr/>
        </p:nvCxnSpPr>
        <p:spPr>
          <a:xfrm flipH="1" flipV="1">
            <a:off x="5704114" y="1232700"/>
            <a:ext cx="555172" cy="1205700"/>
          </a:xfrm>
          <a:prstGeom prst="straightConnector1">
            <a:avLst/>
          </a:prstGeom>
          <a:ln w="12700">
            <a:solidFill>
              <a:srgbClr val="FF9900"/>
            </a:solidFill>
            <a:tailEnd type="arrow"/>
          </a:ln>
        </p:spPr>
        <p:style>
          <a:lnRef idx="1">
            <a:schemeClr val="accent2"/>
          </a:lnRef>
          <a:fillRef idx="0">
            <a:schemeClr val="accent2"/>
          </a:fillRef>
          <a:effectRef idx="0">
            <a:schemeClr val="accent2"/>
          </a:effectRef>
          <a:fontRef idx="minor">
            <a:schemeClr val="tx1"/>
          </a:fontRef>
        </p:style>
      </p:cxnSp>
      <p:cxnSp>
        <p:nvCxnSpPr>
          <p:cNvPr id="20" name="19 Conector recto de flecha"/>
          <p:cNvCxnSpPr/>
          <p:nvPr/>
        </p:nvCxnSpPr>
        <p:spPr>
          <a:xfrm flipH="1" flipV="1">
            <a:off x="10417629" y="2623457"/>
            <a:ext cx="576942" cy="215986"/>
          </a:xfrm>
          <a:prstGeom prst="straightConnector1">
            <a:avLst/>
          </a:prstGeom>
          <a:ln w="12700">
            <a:solidFill>
              <a:srgbClr val="FF9900"/>
            </a:solidFill>
            <a:tailEnd type="arrow"/>
          </a:ln>
        </p:spPr>
        <p:style>
          <a:lnRef idx="1">
            <a:schemeClr val="accent2"/>
          </a:lnRef>
          <a:fillRef idx="0">
            <a:schemeClr val="accent2"/>
          </a:fillRef>
          <a:effectRef idx="0">
            <a:schemeClr val="accent2"/>
          </a:effectRef>
          <a:fontRef idx="minor">
            <a:schemeClr val="tx1"/>
          </a:fontRef>
        </p:style>
      </p:cxnSp>
      <p:cxnSp>
        <p:nvCxnSpPr>
          <p:cNvPr id="27" name="26 Conector recto de flecha"/>
          <p:cNvCxnSpPr/>
          <p:nvPr/>
        </p:nvCxnSpPr>
        <p:spPr>
          <a:xfrm flipH="1" flipV="1">
            <a:off x="9655629" y="1835550"/>
            <a:ext cx="1338943" cy="590236"/>
          </a:xfrm>
          <a:prstGeom prst="straightConnector1">
            <a:avLst/>
          </a:prstGeom>
          <a:ln w="12700">
            <a:solidFill>
              <a:srgbClr val="FF9900"/>
            </a:solidFill>
            <a:tailEnd type="arrow"/>
          </a:ln>
        </p:spPr>
        <p:style>
          <a:lnRef idx="1">
            <a:schemeClr val="accent2"/>
          </a:lnRef>
          <a:fillRef idx="0">
            <a:schemeClr val="accent2"/>
          </a:fillRef>
          <a:effectRef idx="0">
            <a:schemeClr val="accent2"/>
          </a:effectRef>
          <a:fontRef idx="minor">
            <a:schemeClr val="tx1"/>
          </a:fontRef>
        </p:style>
      </p:cxnSp>
      <p:cxnSp>
        <p:nvCxnSpPr>
          <p:cNvPr id="29" name="28 Conector recto de flecha"/>
          <p:cNvCxnSpPr/>
          <p:nvPr/>
        </p:nvCxnSpPr>
        <p:spPr>
          <a:xfrm flipH="1">
            <a:off x="5725886" y="6214880"/>
            <a:ext cx="555174" cy="0"/>
          </a:xfrm>
          <a:prstGeom prst="straightConnector1">
            <a:avLst/>
          </a:prstGeom>
          <a:ln w="12700">
            <a:solidFill>
              <a:srgbClr val="FF9900"/>
            </a:solidFill>
            <a:tailEnd type="arrow"/>
          </a:ln>
        </p:spPr>
        <p:style>
          <a:lnRef idx="1">
            <a:schemeClr val="accent2"/>
          </a:lnRef>
          <a:fillRef idx="0">
            <a:schemeClr val="accent2"/>
          </a:fillRef>
          <a:effectRef idx="0">
            <a:schemeClr val="accent2"/>
          </a:effectRef>
          <a:fontRef idx="minor">
            <a:schemeClr val="tx1"/>
          </a:fontRef>
        </p:style>
      </p:cxnSp>
      <p:cxnSp>
        <p:nvCxnSpPr>
          <p:cNvPr id="31" name="30 Conector recto de flecha"/>
          <p:cNvCxnSpPr/>
          <p:nvPr/>
        </p:nvCxnSpPr>
        <p:spPr>
          <a:xfrm flipH="1" flipV="1">
            <a:off x="3450771" y="5007429"/>
            <a:ext cx="2808515" cy="957079"/>
          </a:xfrm>
          <a:prstGeom prst="straightConnector1">
            <a:avLst/>
          </a:prstGeom>
          <a:ln w="12700">
            <a:solidFill>
              <a:srgbClr val="FF9900"/>
            </a:solidFill>
            <a:tailEnd type="arrow"/>
          </a:ln>
        </p:spPr>
        <p:style>
          <a:lnRef idx="1">
            <a:schemeClr val="accent2"/>
          </a:lnRef>
          <a:fillRef idx="0">
            <a:schemeClr val="accent2"/>
          </a:fillRef>
          <a:effectRef idx="0">
            <a:schemeClr val="accent2"/>
          </a:effectRef>
          <a:fontRef idx="minor">
            <a:schemeClr val="tx1"/>
          </a:fontRef>
        </p:style>
      </p:cxnSp>
      <p:cxnSp>
        <p:nvCxnSpPr>
          <p:cNvPr id="33" name="32 Conector recto de flecha"/>
          <p:cNvCxnSpPr/>
          <p:nvPr/>
        </p:nvCxnSpPr>
        <p:spPr>
          <a:xfrm flipH="1">
            <a:off x="10439398" y="4898574"/>
            <a:ext cx="555174" cy="0"/>
          </a:xfrm>
          <a:prstGeom prst="straightConnector1">
            <a:avLst/>
          </a:prstGeom>
          <a:ln w="12700">
            <a:solidFill>
              <a:srgbClr val="FF9900"/>
            </a:solidFill>
            <a:tailEnd type="arrow"/>
          </a:ln>
        </p:spPr>
        <p:style>
          <a:lnRef idx="1">
            <a:schemeClr val="accent2"/>
          </a:lnRef>
          <a:fillRef idx="0">
            <a:schemeClr val="accent2"/>
          </a:fillRef>
          <a:effectRef idx="0">
            <a:schemeClr val="accent2"/>
          </a:effectRef>
          <a:fontRef idx="minor">
            <a:schemeClr val="tx1"/>
          </a:fontRef>
        </p:style>
      </p:cxnSp>
      <p:cxnSp>
        <p:nvCxnSpPr>
          <p:cNvPr id="35" name="34 Conector recto de flecha"/>
          <p:cNvCxnSpPr/>
          <p:nvPr/>
        </p:nvCxnSpPr>
        <p:spPr>
          <a:xfrm flipH="1">
            <a:off x="8186055" y="5996732"/>
            <a:ext cx="2770415" cy="64449"/>
          </a:xfrm>
          <a:prstGeom prst="straightConnector1">
            <a:avLst/>
          </a:prstGeom>
          <a:ln w="12700">
            <a:solidFill>
              <a:srgbClr val="FF99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08284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914" y="344034"/>
            <a:ext cx="9296400" cy="541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2231571" y="5920294"/>
            <a:ext cx="7707086" cy="369332"/>
          </a:xfrm>
          <a:prstGeom prst="rect">
            <a:avLst/>
          </a:prstGeom>
        </p:spPr>
        <p:txBody>
          <a:bodyPr wrap="square">
            <a:spAutoFit/>
          </a:bodyPr>
          <a:lstStyle/>
          <a:p>
            <a:r>
              <a:rPr lang="es-ES" dirty="0">
                <a:latin typeface="Times New Roman" panose="02020603050405020304" pitchFamily="18" charset="0"/>
                <a:cs typeface="Times New Roman" panose="02020603050405020304" pitchFamily="18" charset="0"/>
              </a:rPr>
              <a:t>Composición de las especies del género </a:t>
            </a:r>
            <a:r>
              <a:rPr lang="es-ES" i="1" dirty="0" err="1">
                <a:latin typeface="Times New Roman" panose="02020603050405020304" pitchFamily="18" charset="0"/>
                <a:cs typeface="Times New Roman" panose="02020603050405020304" pitchFamily="18" charset="0"/>
              </a:rPr>
              <a:t>Bacillus</a:t>
            </a:r>
            <a:r>
              <a:rPr lang="es-ES" dirty="0">
                <a:latin typeface="Times New Roman" panose="02020603050405020304" pitchFamily="18" charset="0"/>
                <a:cs typeface="Times New Roman" panose="02020603050405020304" pitchFamily="18" charset="0"/>
              </a:rPr>
              <a:t> en las muestras secuenciadas</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846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INTRODUCCIÓN</a:t>
            </a:r>
          </a:p>
        </p:txBody>
      </p:sp>
      <p:sp>
        <p:nvSpPr>
          <p:cNvPr id="5" name="Rectángulo 4"/>
          <p:cNvSpPr/>
          <p:nvPr/>
        </p:nvSpPr>
        <p:spPr>
          <a:xfrm>
            <a:off x="140592" y="956271"/>
            <a:ext cx="10768708" cy="406330"/>
          </a:xfrm>
          <a:prstGeom prst="rect">
            <a:avLst/>
          </a:prstGeom>
        </p:spPr>
        <p:txBody>
          <a:bodyPr wrap="square">
            <a:spAutoFit/>
          </a:bodyPr>
          <a:lstStyle/>
          <a:p>
            <a:pPr>
              <a:lnSpc>
                <a:spcPct val="110000"/>
              </a:lnSpc>
            </a:pPr>
            <a:endParaRPr lang="es-EC" sz="2000" dirty="0">
              <a:latin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a16="http://schemas.microsoft.com/office/drawing/2014/main" xmlns="" id="{3E5C11AC-C997-4907-89F4-A2CACA839ABE}"/>
              </a:ext>
            </a:extLst>
          </p:cNvPr>
          <p:cNvSpPr/>
          <p:nvPr/>
        </p:nvSpPr>
        <p:spPr>
          <a:xfrm>
            <a:off x="140591" y="836270"/>
            <a:ext cx="11537575" cy="646331"/>
          </a:xfrm>
          <a:prstGeom prst="rect">
            <a:avLst/>
          </a:prstGeom>
        </p:spPr>
        <p:txBody>
          <a:bodyPr wrap="square">
            <a:spAutoFit/>
          </a:bodyPr>
          <a:lstStyle/>
          <a:p>
            <a:pPr algn="just"/>
            <a:r>
              <a:rPr lang="es-EC" dirty="0">
                <a:latin typeface="Times New Roman" panose="02020603050405020304" pitchFamily="18" charset="0"/>
                <a:cs typeface="Times New Roman" panose="02020603050405020304" pitchFamily="18" charset="0"/>
              </a:rPr>
              <a:t>La industria acuícola en el Ecuador se ha diversificado, siendo el cultivo de tilapia una de las actividades acuícolas que presenta un crecimiento constante. Según (FAO, 2016) la producción mundial alcanzó 3.6 millones de toneladas en el </a:t>
            </a:r>
            <a:r>
              <a:rPr lang="es-EC" dirty="0" smtClean="0">
                <a:latin typeface="Times New Roman" panose="02020603050405020304" pitchFamily="18" charset="0"/>
                <a:cs typeface="Times New Roman" panose="02020603050405020304" pitchFamily="18" charset="0"/>
              </a:rPr>
              <a:t>2014</a:t>
            </a:r>
            <a:endParaRPr lang="es-EC"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xmlns="" id="{938996B0-1D8B-4158-BFAF-07578660EC71}"/>
              </a:ext>
            </a:extLst>
          </p:cNvPr>
          <p:cNvSpPr/>
          <p:nvPr/>
        </p:nvSpPr>
        <p:spPr>
          <a:xfrm>
            <a:off x="6987339" y="1931749"/>
            <a:ext cx="4690827" cy="397032"/>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ctr">
              <a:lnSpc>
                <a:spcPct val="11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Tolera altas densidades de carga animal </a:t>
            </a:r>
          </a:p>
        </p:txBody>
      </p:sp>
      <p:sp>
        <p:nvSpPr>
          <p:cNvPr id="11" name="Rectángulo 10">
            <a:extLst>
              <a:ext uri="{FF2B5EF4-FFF2-40B4-BE49-F238E27FC236}">
                <a16:creationId xmlns:a16="http://schemas.microsoft.com/office/drawing/2014/main" xmlns="" id="{B55333D6-B44F-4EC4-8B97-D67141D35127}"/>
              </a:ext>
            </a:extLst>
          </p:cNvPr>
          <p:cNvSpPr/>
          <p:nvPr/>
        </p:nvSpPr>
        <p:spPr>
          <a:xfrm>
            <a:off x="637988" y="1964842"/>
            <a:ext cx="2922595" cy="380297"/>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wrap="none">
            <a:spAutoFit/>
          </a:bodyPr>
          <a:lstStyle/>
          <a:p>
            <a:pPr marL="285750" indent="-285750">
              <a:lnSpc>
                <a:spcPct val="11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Resistente a enfermedades</a:t>
            </a:r>
            <a:endParaRPr lang="es-ES" dirty="0"/>
          </a:p>
        </p:txBody>
      </p:sp>
      <p:sp>
        <p:nvSpPr>
          <p:cNvPr id="17" name="Rectángulo 16">
            <a:extLst>
              <a:ext uri="{FF2B5EF4-FFF2-40B4-BE49-F238E27FC236}">
                <a16:creationId xmlns:a16="http://schemas.microsoft.com/office/drawing/2014/main" xmlns="" id="{245B592E-77B3-4819-BC39-E6E79C83FBA0}"/>
              </a:ext>
            </a:extLst>
          </p:cNvPr>
          <p:cNvSpPr/>
          <p:nvPr/>
        </p:nvSpPr>
        <p:spPr>
          <a:xfrm>
            <a:off x="637988" y="5231045"/>
            <a:ext cx="3076483" cy="37497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wrap="none">
            <a:spAutoFit/>
          </a:bodyPr>
          <a:lstStyle/>
          <a:p>
            <a:pPr marL="285750" indent="-285750">
              <a:lnSpc>
                <a:spcPct val="11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Carne blanca de alta calidad</a:t>
            </a:r>
          </a:p>
        </p:txBody>
      </p:sp>
      <p:sp>
        <p:nvSpPr>
          <p:cNvPr id="20" name="Rectángulo 19">
            <a:extLst>
              <a:ext uri="{FF2B5EF4-FFF2-40B4-BE49-F238E27FC236}">
                <a16:creationId xmlns:a16="http://schemas.microsoft.com/office/drawing/2014/main" xmlns="" id="{66931320-0D8C-40E9-81CE-9156463AADD2}"/>
              </a:ext>
            </a:extLst>
          </p:cNvPr>
          <p:cNvSpPr/>
          <p:nvPr/>
        </p:nvSpPr>
        <p:spPr>
          <a:xfrm>
            <a:off x="8225651" y="5127114"/>
            <a:ext cx="2345514" cy="37497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wrap="none">
            <a:spAutoFit/>
          </a:bodyPr>
          <a:lstStyle/>
          <a:p>
            <a:pPr marL="285750" indent="-285750">
              <a:lnSpc>
                <a:spcPct val="11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Rápido crecimiento </a:t>
            </a:r>
          </a:p>
        </p:txBody>
      </p:sp>
      <p:pic>
        <p:nvPicPr>
          <p:cNvPr id="57" name="Imagen 56">
            <a:extLst>
              <a:ext uri="{FF2B5EF4-FFF2-40B4-BE49-F238E27FC236}">
                <a16:creationId xmlns:a16="http://schemas.microsoft.com/office/drawing/2014/main" xmlns="" id="{65609186-24F3-4FA2-B00D-C3E23E5A124F}"/>
              </a:ext>
            </a:extLst>
          </p:cNvPr>
          <p:cNvPicPr>
            <a:picLocks noChangeAspect="1"/>
          </p:cNvPicPr>
          <p:nvPr/>
        </p:nvPicPr>
        <p:blipFill rotWithShape="1">
          <a:blip r:embed="rId3"/>
          <a:srcRect l="24814" t="46404" r="23019" b="23507"/>
          <a:stretch/>
        </p:blipFill>
        <p:spPr>
          <a:xfrm flipH="1">
            <a:off x="2802757" y="2424998"/>
            <a:ext cx="6088180" cy="2509241"/>
          </a:xfrm>
          <a:prstGeom prst="ellipse">
            <a:avLst/>
          </a:prstGeom>
          <a:ln>
            <a:noFill/>
          </a:ln>
          <a:effectLst>
            <a:softEdge rad="112500"/>
          </a:effectLst>
        </p:spPr>
      </p:pic>
      <p:sp>
        <p:nvSpPr>
          <p:cNvPr id="58" name="Flecha abajo 12">
            <a:extLst>
              <a:ext uri="{FF2B5EF4-FFF2-40B4-BE49-F238E27FC236}">
                <a16:creationId xmlns:a16="http://schemas.microsoft.com/office/drawing/2014/main" xmlns="" id="{51A02ADF-7431-4BC0-B837-94F0253BE085}"/>
              </a:ext>
            </a:extLst>
          </p:cNvPr>
          <p:cNvSpPr/>
          <p:nvPr/>
        </p:nvSpPr>
        <p:spPr>
          <a:xfrm rot="14295237">
            <a:off x="8464514" y="2526239"/>
            <a:ext cx="235095" cy="35055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Flecha abajo 12">
            <a:extLst>
              <a:ext uri="{FF2B5EF4-FFF2-40B4-BE49-F238E27FC236}">
                <a16:creationId xmlns:a16="http://schemas.microsoft.com/office/drawing/2014/main" xmlns="" id="{75CE23B3-D739-4814-B4E1-95CB998AD5D1}"/>
              </a:ext>
            </a:extLst>
          </p:cNvPr>
          <p:cNvSpPr/>
          <p:nvPr/>
        </p:nvSpPr>
        <p:spPr>
          <a:xfrm rot="7332169">
            <a:off x="2532715" y="2442593"/>
            <a:ext cx="235095" cy="35055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0" name="Flecha abajo 12">
            <a:extLst>
              <a:ext uri="{FF2B5EF4-FFF2-40B4-BE49-F238E27FC236}">
                <a16:creationId xmlns:a16="http://schemas.microsoft.com/office/drawing/2014/main" xmlns="" id="{9ECF993C-3D1F-4BD8-9B62-640B3ABEBBA7}"/>
              </a:ext>
            </a:extLst>
          </p:cNvPr>
          <p:cNvSpPr/>
          <p:nvPr/>
        </p:nvSpPr>
        <p:spPr>
          <a:xfrm rot="3158868">
            <a:off x="3131954" y="4799888"/>
            <a:ext cx="235095" cy="35055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1" name="Flecha abajo 12">
            <a:extLst>
              <a:ext uri="{FF2B5EF4-FFF2-40B4-BE49-F238E27FC236}">
                <a16:creationId xmlns:a16="http://schemas.microsoft.com/office/drawing/2014/main" xmlns="" id="{8642050A-50C4-4632-9E94-CBCBF862B3ED}"/>
              </a:ext>
            </a:extLst>
          </p:cNvPr>
          <p:cNvSpPr/>
          <p:nvPr/>
        </p:nvSpPr>
        <p:spPr>
          <a:xfrm rot="18967101">
            <a:off x="7901880" y="4632272"/>
            <a:ext cx="235095" cy="35055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Marcador de contenido 2">
            <a:extLst>
              <a:ext uri="{FF2B5EF4-FFF2-40B4-BE49-F238E27FC236}">
                <a16:creationId xmlns:a16="http://schemas.microsoft.com/office/drawing/2014/main" xmlns="" id="{6F94E729-6247-4857-9C03-4CDA90B2BDB7}"/>
              </a:ext>
            </a:extLst>
          </p:cNvPr>
          <p:cNvSpPr txBox="1">
            <a:spLocks/>
          </p:cNvSpPr>
          <p:nvPr/>
        </p:nvSpPr>
        <p:spPr>
          <a:xfrm>
            <a:off x="507661" y="5776719"/>
            <a:ext cx="10803433" cy="52917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gn="ctr"/>
            <a:r>
              <a:rPr lang="es-EC" sz="1800" cap="none" dirty="0">
                <a:solidFill>
                  <a:schemeClr val="tx1"/>
                </a:solidFill>
                <a:latin typeface="Times New Roman" panose="02020603050405020304" pitchFamily="18" charset="0"/>
                <a:cs typeface="Times New Roman" panose="02020603050405020304" pitchFamily="18" charset="0"/>
              </a:rPr>
              <a:t>Los principales productores son: Brasil, Colombia, México, Honduras, Ecuador, Costa Rica </a:t>
            </a:r>
            <a:r>
              <a:rPr lang="es-EC" sz="1800" cap="none">
                <a:solidFill>
                  <a:schemeClr val="tx1"/>
                </a:solidFill>
                <a:latin typeface="Times New Roman" panose="02020603050405020304" pitchFamily="18" charset="0"/>
                <a:cs typeface="Times New Roman" panose="02020603050405020304" pitchFamily="18" charset="0"/>
              </a:rPr>
              <a:t>y </a:t>
            </a:r>
            <a:r>
              <a:rPr lang="es-EC" sz="1800" cap="none" smtClean="0">
                <a:solidFill>
                  <a:schemeClr val="tx1"/>
                </a:solidFill>
                <a:latin typeface="Times New Roman" panose="02020603050405020304" pitchFamily="18" charset="0"/>
                <a:cs typeface="Times New Roman" panose="02020603050405020304" pitchFamily="18" charset="0"/>
              </a:rPr>
              <a:t>Guatemala</a:t>
            </a:r>
            <a:endParaRPr lang="es-E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7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55671C4A-2389-433C-91C4-4342FEDE6932}"/>
              </a:ext>
            </a:extLst>
          </p:cNvPr>
          <p:cNvSpPr/>
          <p:nvPr/>
        </p:nvSpPr>
        <p:spPr>
          <a:xfrm>
            <a:off x="3628766" y="4934827"/>
            <a:ext cx="1521507" cy="646331"/>
          </a:xfrm>
          <a:prstGeom prst="rect">
            <a:avLst/>
          </a:prstGeom>
        </p:spPr>
        <p:txBody>
          <a:bodyPr wrap="none">
            <a:spAutoFit/>
          </a:bodyPr>
          <a:lstStyle/>
          <a:p>
            <a:pPr algn="ctr"/>
            <a:r>
              <a:rPr lang="es-EC" dirty="0">
                <a:solidFill>
                  <a:srgbClr val="000000"/>
                </a:solidFill>
                <a:latin typeface="Times New Roman" panose="02020603050405020304" pitchFamily="18" charset="0"/>
                <a:ea typeface="Calibri" panose="020F0502020204030204" pitchFamily="34" charset="0"/>
              </a:rPr>
              <a:t>Tamaño Máx. </a:t>
            </a:r>
          </a:p>
          <a:p>
            <a:pPr algn="ctr"/>
            <a:r>
              <a:rPr lang="es-EC" dirty="0">
                <a:solidFill>
                  <a:srgbClr val="000000"/>
                </a:solidFill>
                <a:latin typeface="Times New Roman" panose="02020603050405020304" pitchFamily="18" charset="0"/>
                <a:ea typeface="Calibri" panose="020F0502020204030204" pitchFamily="34" charset="0"/>
              </a:rPr>
              <a:t>4089,07 </a:t>
            </a:r>
            <a:r>
              <a:rPr lang="es-EC" dirty="0">
                <a:latin typeface="Times New Roman" panose="02020603050405020304" pitchFamily="18" charset="0"/>
                <a:ea typeface="Calibri" panose="020F0502020204030204" pitchFamily="34" charset="0"/>
              </a:rPr>
              <a:t>µm.</a:t>
            </a:r>
            <a:endParaRPr lang="es-ES" dirty="0"/>
          </a:p>
        </p:txBody>
      </p:sp>
      <p:pic>
        <p:nvPicPr>
          <p:cNvPr id="7" name="Imagen 6">
            <a:extLst>
              <a:ext uri="{FF2B5EF4-FFF2-40B4-BE49-F238E27FC236}">
                <a16:creationId xmlns:a16="http://schemas.microsoft.com/office/drawing/2014/main" xmlns="" id="{526BB11C-4C7F-45E6-AA6A-B05D30D163E4}"/>
              </a:ext>
            </a:extLst>
          </p:cNvPr>
          <p:cNvPicPr>
            <a:picLocks noChangeAspect="1"/>
          </p:cNvPicPr>
          <p:nvPr/>
        </p:nvPicPr>
        <p:blipFill rotWithShape="1">
          <a:blip r:embed="rId2"/>
          <a:srcRect l="19396" t="30646" r="59286" b="41778"/>
          <a:stretch/>
        </p:blipFill>
        <p:spPr>
          <a:xfrm>
            <a:off x="534734" y="1920647"/>
            <a:ext cx="2393523" cy="1748478"/>
          </a:xfrm>
          <a:prstGeom prst="rect">
            <a:avLst/>
          </a:prstGeom>
        </p:spPr>
      </p:pic>
      <p:pic>
        <p:nvPicPr>
          <p:cNvPr id="8" name="Imagen 7">
            <a:extLst>
              <a:ext uri="{FF2B5EF4-FFF2-40B4-BE49-F238E27FC236}">
                <a16:creationId xmlns:a16="http://schemas.microsoft.com/office/drawing/2014/main" xmlns="" id="{1B0BC967-9431-4902-A0F4-1DD9C8F1F3C2}"/>
              </a:ext>
            </a:extLst>
          </p:cNvPr>
          <p:cNvPicPr>
            <a:picLocks noChangeAspect="1"/>
          </p:cNvPicPr>
          <p:nvPr/>
        </p:nvPicPr>
        <p:blipFill rotWithShape="1">
          <a:blip r:embed="rId2"/>
          <a:srcRect l="40965" t="30645" r="36698" b="41111"/>
          <a:stretch/>
        </p:blipFill>
        <p:spPr>
          <a:xfrm>
            <a:off x="3095055" y="1920647"/>
            <a:ext cx="2452563" cy="1751188"/>
          </a:xfrm>
          <a:prstGeom prst="rect">
            <a:avLst/>
          </a:prstGeom>
        </p:spPr>
      </p:pic>
      <p:pic>
        <p:nvPicPr>
          <p:cNvPr id="9" name="Imagen 8">
            <a:extLst>
              <a:ext uri="{FF2B5EF4-FFF2-40B4-BE49-F238E27FC236}">
                <a16:creationId xmlns:a16="http://schemas.microsoft.com/office/drawing/2014/main" xmlns="" id="{87F7AA16-2D48-4457-AB96-B51637C133E3}"/>
              </a:ext>
            </a:extLst>
          </p:cNvPr>
          <p:cNvPicPr>
            <a:picLocks noChangeAspect="1"/>
          </p:cNvPicPr>
          <p:nvPr/>
        </p:nvPicPr>
        <p:blipFill rotWithShape="1">
          <a:blip r:embed="rId2"/>
          <a:srcRect l="30549" t="59930" r="48368" b="11602"/>
          <a:stretch/>
        </p:blipFill>
        <p:spPr>
          <a:xfrm>
            <a:off x="534734" y="4155730"/>
            <a:ext cx="2393523" cy="1825078"/>
          </a:xfrm>
          <a:prstGeom prst="rect">
            <a:avLst/>
          </a:prstGeom>
        </p:spPr>
      </p:pic>
      <p:sp>
        <p:nvSpPr>
          <p:cNvPr id="10" name="Rectángulo 9">
            <a:extLst>
              <a:ext uri="{FF2B5EF4-FFF2-40B4-BE49-F238E27FC236}">
                <a16:creationId xmlns:a16="http://schemas.microsoft.com/office/drawing/2014/main" xmlns="" id="{9E1DC878-AC0C-495F-82BD-30B9C0BE881C}"/>
              </a:ext>
            </a:extLst>
          </p:cNvPr>
          <p:cNvSpPr/>
          <p:nvPr/>
        </p:nvSpPr>
        <p:spPr>
          <a:xfrm>
            <a:off x="2537112" y="1267561"/>
            <a:ext cx="3013782" cy="646331"/>
          </a:xfrm>
          <a:prstGeom prst="rect">
            <a:avLst/>
          </a:prstGeom>
        </p:spPr>
        <p:txBody>
          <a:bodyPr wrap="square">
            <a:spAutoFit/>
          </a:bodyPr>
          <a:lstStyle/>
          <a:p>
            <a:pPr indent="457200" algn="just">
              <a:lnSpc>
                <a:spcPct val="200000"/>
              </a:lnSpc>
              <a:spcAft>
                <a:spcPts val="0"/>
              </a:spcAft>
            </a:pPr>
            <a:r>
              <a:rPr lang="es-EC" dirty="0">
                <a:latin typeface="Times New Roman" panose="02020603050405020304" pitchFamily="18" charset="0"/>
                <a:ea typeface="Calibri" panose="020F0502020204030204" pitchFamily="34" charset="0"/>
              </a:rPr>
              <a:t>2) Temprano agregado</a:t>
            </a:r>
            <a:endParaRPr lang="es-ES" sz="1600" dirty="0">
              <a:effectLst/>
              <a:latin typeface="Calibri" panose="020F0502020204030204" pitchFamily="34" charset="0"/>
              <a:ea typeface="Calibri" panose="020F0502020204030204" pitchFamily="34" charset="0"/>
            </a:endParaRPr>
          </a:p>
        </p:txBody>
      </p:sp>
      <p:sp>
        <p:nvSpPr>
          <p:cNvPr id="11" name="Rectángulo 10">
            <a:extLst>
              <a:ext uri="{FF2B5EF4-FFF2-40B4-BE49-F238E27FC236}">
                <a16:creationId xmlns:a16="http://schemas.microsoft.com/office/drawing/2014/main" xmlns="" id="{95C17384-C53B-4EE4-AA93-0A3DD6794569}"/>
              </a:ext>
            </a:extLst>
          </p:cNvPr>
          <p:cNvSpPr/>
          <p:nvPr/>
        </p:nvSpPr>
        <p:spPr>
          <a:xfrm>
            <a:off x="157987" y="1418751"/>
            <a:ext cx="2376548"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1) Temprano compacto </a:t>
            </a:r>
            <a:endParaRPr lang="es-ES" dirty="0"/>
          </a:p>
        </p:txBody>
      </p:sp>
      <p:pic>
        <p:nvPicPr>
          <p:cNvPr id="23" name="22 Imagen"/>
          <p:cNvPicPr/>
          <p:nvPr/>
        </p:nvPicPr>
        <p:blipFill rotWithShape="1">
          <a:blip r:embed="rId3"/>
          <a:srcRect b="3453"/>
          <a:stretch/>
        </p:blipFill>
        <p:spPr>
          <a:xfrm>
            <a:off x="5887930" y="1920647"/>
            <a:ext cx="6036908" cy="3147622"/>
          </a:xfrm>
          <a:prstGeom prst="rect">
            <a:avLst/>
          </a:prstGeom>
        </p:spPr>
      </p:pic>
      <p:sp>
        <p:nvSpPr>
          <p:cNvPr id="12" name="Rectángulo 11">
            <a:extLst>
              <a:ext uri="{FF2B5EF4-FFF2-40B4-BE49-F238E27FC236}">
                <a16:creationId xmlns:a16="http://schemas.microsoft.com/office/drawing/2014/main" xmlns="" id="{82C8DA46-449A-4081-8B13-FEF9C5595EC0}"/>
              </a:ext>
            </a:extLst>
          </p:cNvPr>
          <p:cNvSpPr/>
          <p:nvPr/>
        </p:nvSpPr>
        <p:spPr>
          <a:xfrm>
            <a:off x="156151" y="3705024"/>
            <a:ext cx="3147015"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 3) Maduro con ramificaciones</a:t>
            </a:r>
            <a:endParaRPr lang="es-ES" dirty="0"/>
          </a:p>
        </p:txBody>
      </p:sp>
      <p:cxnSp>
        <p:nvCxnSpPr>
          <p:cNvPr id="14" name="Conector recto 13">
            <a:extLst>
              <a:ext uri="{FF2B5EF4-FFF2-40B4-BE49-F238E27FC236}">
                <a16:creationId xmlns:a16="http://schemas.microsoft.com/office/drawing/2014/main" xmlns="" id="{64B37D1D-FE66-4BD8-B362-EF67A99ED082}"/>
              </a:ext>
            </a:extLst>
          </p:cNvPr>
          <p:cNvCxnSpPr/>
          <p:nvPr/>
        </p:nvCxnSpPr>
        <p:spPr>
          <a:xfrm>
            <a:off x="7246948" y="4917529"/>
            <a:ext cx="35052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xmlns="" id="{F98B7597-804E-415E-8C1A-689C39CACDD6}"/>
              </a:ext>
            </a:extLst>
          </p:cNvPr>
          <p:cNvCxnSpPr/>
          <p:nvPr/>
        </p:nvCxnSpPr>
        <p:spPr>
          <a:xfrm>
            <a:off x="9557349" y="4917529"/>
            <a:ext cx="43029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xmlns="" id="{E48373C4-B34A-4FC3-98DE-3DC0B997E877}"/>
              </a:ext>
            </a:extLst>
          </p:cNvPr>
          <p:cNvSpPr txBox="1"/>
          <p:nvPr/>
        </p:nvSpPr>
        <p:spPr>
          <a:xfrm>
            <a:off x="4175672" y="227494"/>
            <a:ext cx="3016628" cy="461665"/>
          </a:xfrm>
          <a:prstGeom prst="rect">
            <a:avLst/>
          </a:prstGeom>
          <a:noFill/>
        </p:spPr>
        <p:txBody>
          <a:bodyPr wrap="square" rtlCol="0">
            <a:spAutoFit/>
          </a:bodyPr>
          <a:lstStyle/>
          <a:p>
            <a:pPr algn="ctr"/>
            <a:r>
              <a:rPr lang="es-ES" sz="2400" b="1" dirty="0">
                <a:solidFill>
                  <a:srgbClr val="CC3300"/>
                </a:solidFill>
                <a:latin typeface="Times New Roman" panose="02020603050405020304" pitchFamily="18" charset="0"/>
                <a:cs typeface="Times New Roman" panose="02020603050405020304" pitchFamily="18" charset="0"/>
              </a:rPr>
              <a:t>BIOFLOC</a:t>
            </a:r>
          </a:p>
        </p:txBody>
      </p:sp>
      <p:sp>
        <p:nvSpPr>
          <p:cNvPr id="20" name="CuadroTexto 19">
            <a:extLst>
              <a:ext uri="{FF2B5EF4-FFF2-40B4-BE49-F238E27FC236}">
                <a16:creationId xmlns:a16="http://schemas.microsoft.com/office/drawing/2014/main" xmlns="" id="{07B5AD95-88D9-4101-B8AD-1335822951BA}"/>
              </a:ext>
            </a:extLst>
          </p:cNvPr>
          <p:cNvSpPr txBox="1"/>
          <p:nvPr/>
        </p:nvSpPr>
        <p:spPr>
          <a:xfrm>
            <a:off x="3095055" y="4517419"/>
            <a:ext cx="2588931" cy="400110"/>
          </a:xfrm>
          <a:prstGeom prst="rect">
            <a:avLst/>
          </a:prstGeom>
          <a:noFill/>
        </p:spPr>
        <p:txBody>
          <a:bodyPr wrap="square" rtlCol="0">
            <a:spAutoFit/>
          </a:bodyPr>
          <a:lstStyle/>
          <a:p>
            <a:pPr algn="ctr"/>
            <a:r>
              <a:rPr lang="es-ES" sz="2000" b="1" dirty="0">
                <a:latin typeface="Times New Roman" panose="02020603050405020304" pitchFamily="18" charset="0"/>
                <a:cs typeface="Times New Roman" panose="02020603050405020304" pitchFamily="18" charset="0"/>
              </a:rPr>
              <a:t>Tamaño flóculos </a:t>
            </a:r>
          </a:p>
        </p:txBody>
      </p:sp>
      <p:sp>
        <p:nvSpPr>
          <p:cNvPr id="21" name="CuadroTexto 20">
            <a:extLst>
              <a:ext uri="{FF2B5EF4-FFF2-40B4-BE49-F238E27FC236}">
                <a16:creationId xmlns:a16="http://schemas.microsoft.com/office/drawing/2014/main" xmlns="" id="{E2515377-0EB2-4C4F-B298-794CE51BFC7B}"/>
              </a:ext>
            </a:extLst>
          </p:cNvPr>
          <p:cNvSpPr txBox="1"/>
          <p:nvPr/>
        </p:nvSpPr>
        <p:spPr>
          <a:xfrm>
            <a:off x="7597468" y="1390672"/>
            <a:ext cx="2588931" cy="400110"/>
          </a:xfrm>
          <a:prstGeom prst="rect">
            <a:avLst/>
          </a:prstGeom>
          <a:noFill/>
        </p:spPr>
        <p:txBody>
          <a:bodyPr wrap="square" rtlCol="0">
            <a:spAutoFit/>
          </a:bodyPr>
          <a:lstStyle/>
          <a:p>
            <a:pPr algn="ctr"/>
            <a:r>
              <a:rPr lang="es-ES" sz="2000" b="1" dirty="0">
                <a:latin typeface="Times New Roman" panose="02020603050405020304" pitchFamily="18" charset="0"/>
                <a:cs typeface="Times New Roman" panose="02020603050405020304" pitchFamily="18" charset="0"/>
              </a:rPr>
              <a:t>Cantidad de flóculos </a:t>
            </a:r>
          </a:p>
        </p:txBody>
      </p:sp>
      <p:sp>
        <p:nvSpPr>
          <p:cNvPr id="22" name="CuadroTexto 21">
            <a:extLst>
              <a:ext uri="{FF2B5EF4-FFF2-40B4-BE49-F238E27FC236}">
                <a16:creationId xmlns:a16="http://schemas.microsoft.com/office/drawing/2014/main" xmlns="" id="{12688397-05EB-45AC-99D1-73FCA268C91D}"/>
              </a:ext>
            </a:extLst>
          </p:cNvPr>
          <p:cNvSpPr txBox="1"/>
          <p:nvPr/>
        </p:nvSpPr>
        <p:spPr>
          <a:xfrm>
            <a:off x="1521548" y="877734"/>
            <a:ext cx="2588931" cy="400110"/>
          </a:xfrm>
          <a:prstGeom prst="rect">
            <a:avLst/>
          </a:prstGeom>
          <a:noFill/>
        </p:spPr>
        <p:txBody>
          <a:bodyPr wrap="square" rtlCol="0">
            <a:spAutoFit/>
          </a:bodyPr>
          <a:lstStyle/>
          <a:p>
            <a:pPr algn="ctr"/>
            <a:r>
              <a:rPr lang="es-ES" sz="2000" b="1" dirty="0">
                <a:latin typeface="Times New Roman" panose="02020603050405020304" pitchFamily="18" charset="0"/>
                <a:cs typeface="Times New Roman" panose="02020603050405020304" pitchFamily="18" charset="0"/>
              </a:rPr>
              <a:t>Estadio de flóculos </a:t>
            </a:r>
          </a:p>
        </p:txBody>
      </p:sp>
    </p:spTree>
    <p:extLst>
      <p:ext uri="{BB962C8B-B14F-4D97-AF65-F5344CB8AC3E}">
        <p14:creationId xmlns:p14="http://schemas.microsoft.com/office/powerpoint/2010/main" val="99044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p:cNvPicPr/>
          <p:nvPr/>
        </p:nvPicPr>
        <p:blipFill>
          <a:blip r:embed="rId3"/>
          <a:stretch>
            <a:fillRect/>
          </a:stretch>
        </p:blipFill>
        <p:spPr>
          <a:xfrm>
            <a:off x="85026" y="545972"/>
            <a:ext cx="5791835" cy="2714625"/>
          </a:xfrm>
          <a:prstGeom prst="rect">
            <a:avLst/>
          </a:prstGeom>
        </p:spPr>
      </p:pic>
      <p:sp>
        <p:nvSpPr>
          <p:cNvPr id="2" name="Título 1">
            <a:extLst>
              <a:ext uri="{FF2B5EF4-FFF2-40B4-BE49-F238E27FC236}">
                <a16:creationId xmlns:a16="http://schemas.microsoft.com/office/drawing/2014/main" xmlns="" id="{E2AE2DE4-E5F2-4B89-B848-F246C52FB868}"/>
              </a:ext>
            </a:extLst>
          </p:cNvPr>
          <p:cNvSpPr>
            <a:spLocks noGrp="1"/>
          </p:cNvSpPr>
          <p:nvPr>
            <p:ph type="title"/>
          </p:nvPr>
        </p:nvSpPr>
        <p:spPr>
          <a:xfrm>
            <a:off x="3681984" y="0"/>
            <a:ext cx="4754879" cy="518651"/>
          </a:xfrm>
        </p:spPr>
        <p:txBody>
          <a:bodyPr>
            <a:normAutofit/>
          </a:bodyPr>
          <a:lstStyle/>
          <a:p>
            <a:pPr algn="ctr"/>
            <a:r>
              <a:rPr lang="es-ES" sz="2400" b="1" dirty="0">
                <a:solidFill>
                  <a:srgbClr val="FF0000"/>
                </a:solidFill>
                <a:latin typeface="Times New Roman" panose="02020603050405020304" pitchFamily="18" charset="0"/>
                <a:cs typeface="Times New Roman" panose="02020603050405020304" pitchFamily="18" charset="0"/>
              </a:rPr>
              <a:t>VARIABLES MÉTRICAS </a:t>
            </a:r>
          </a:p>
        </p:txBody>
      </p:sp>
      <p:pic>
        <p:nvPicPr>
          <p:cNvPr id="18" name="17 Imagen"/>
          <p:cNvPicPr/>
          <p:nvPr/>
        </p:nvPicPr>
        <p:blipFill>
          <a:blip r:embed="rId4"/>
          <a:stretch>
            <a:fillRect/>
          </a:stretch>
        </p:blipFill>
        <p:spPr>
          <a:xfrm>
            <a:off x="5961887" y="649288"/>
            <a:ext cx="5791835" cy="2705100"/>
          </a:xfrm>
          <a:prstGeom prst="rect">
            <a:avLst/>
          </a:prstGeom>
        </p:spPr>
      </p:pic>
      <p:sp>
        <p:nvSpPr>
          <p:cNvPr id="6" name="Rectángulo 5">
            <a:extLst>
              <a:ext uri="{FF2B5EF4-FFF2-40B4-BE49-F238E27FC236}">
                <a16:creationId xmlns:a16="http://schemas.microsoft.com/office/drawing/2014/main" xmlns="" id="{FA4FC365-5B70-465C-BE0A-D89F5FAE23CC}"/>
              </a:ext>
            </a:extLst>
          </p:cNvPr>
          <p:cNvSpPr/>
          <p:nvPr/>
        </p:nvSpPr>
        <p:spPr>
          <a:xfrm>
            <a:off x="655319" y="915650"/>
            <a:ext cx="3048001" cy="584775"/>
          </a:xfrm>
          <a:prstGeom prst="rect">
            <a:avLst/>
          </a:prstGeom>
        </p:spPr>
        <p:txBody>
          <a:bodyPr wrap="square">
            <a:spAutoFit/>
          </a:bodyPr>
          <a:lstStyle/>
          <a:p>
            <a:r>
              <a:rPr lang="es-EC" sz="1600" dirty="0">
                <a:latin typeface="Times New Roman" panose="02020603050405020304" pitchFamily="18" charset="0"/>
                <a:ea typeface="Calibri" panose="020F0502020204030204" pitchFamily="34" charset="0"/>
              </a:rPr>
              <a:t>Promedio ± EE del </a:t>
            </a:r>
            <a:r>
              <a:rPr lang="es-EC" sz="1600" b="1" dirty="0">
                <a:latin typeface="Times New Roman" panose="02020603050405020304" pitchFamily="18" charset="0"/>
                <a:ea typeface="Calibri" panose="020F0502020204030204" pitchFamily="34" charset="0"/>
              </a:rPr>
              <a:t>peso corporal </a:t>
            </a:r>
            <a:r>
              <a:rPr lang="es-EC" sz="1600" dirty="0">
                <a:latin typeface="Times New Roman" panose="02020603050405020304" pitchFamily="18" charset="0"/>
                <a:ea typeface="Calibri" panose="020F0502020204030204" pitchFamily="34" charset="0"/>
              </a:rPr>
              <a:t>(g) a través del tiempo</a:t>
            </a:r>
            <a:endParaRPr lang="es-ES" sz="1600" dirty="0"/>
          </a:p>
        </p:txBody>
      </p:sp>
      <p:sp>
        <p:nvSpPr>
          <p:cNvPr id="7" name="Rectángulo 6">
            <a:extLst>
              <a:ext uri="{FF2B5EF4-FFF2-40B4-BE49-F238E27FC236}">
                <a16:creationId xmlns:a16="http://schemas.microsoft.com/office/drawing/2014/main" xmlns="" id="{3252F66D-0BC0-4A08-A0DC-A52D0DCA809A}"/>
              </a:ext>
            </a:extLst>
          </p:cNvPr>
          <p:cNvSpPr/>
          <p:nvPr/>
        </p:nvSpPr>
        <p:spPr>
          <a:xfrm>
            <a:off x="6888480" y="915650"/>
            <a:ext cx="2743200" cy="584775"/>
          </a:xfrm>
          <a:prstGeom prst="rect">
            <a:avLst/>
          </a:prstGeom>
        </p:spPr>
        <p:txBody>
          <a:bodyPr wrap="square">
            <a:spAutoFit/>
          </a:bodyPr>
          <a:lstStyle/>
          <a:p>
            <a:r>
              <a:rPr lang="es-EC" sz="1600" dirty="0">
                <a:latin typeface="Times New Roman" panose="02020603050405020304" pitchFamily="18" charset="0"/>
                <a:ea typeface="Calibri" panose="020F0502020204030204" pitchFamily="34" charset="0"/>
              </a:rPr>
              <a:t>Promedio ± EE del </a:t>
            </a:r>
            <a:r>
              <a:rPr lang="es-EC" sz="1600" b="1" dirty="0">
                <a:latin typeface="Times New Roman" panose="02020603050405020304" pitchFamily="18" charset="0"/>
                <a:ea typeface="Calibri" panose="020F0502020204030204" pitchFamily="34" charset="0"/>
              </a:rPr>
              <a:t>largo total </a:t>
            </a:r>
            <a:r>
              <a:rPr lang="es-EC" sz="1600" dirty="0">
                <a:latin typeface="Times New Roman" panose="02020603050405020304" pitchFamily="18" charset="0"/>
                <a:ea typeface="Calibri" panose="020F0502020204030204" pitchFamily="34" charset="0"/>
              </a:rPr>
              <a:t>(cm) a través del tiempo</a:t>
            </a:r>
            <a:endParaRPr lang="es-ES" sz="1600" dirty="0"/>
          </a:p>
        </p:txBody>
      </p:sp>
      <p:pic>
        <p:nvPicPr>
          <p:cNvPr id="10" name="image13.jpg">
            <a:extLst>
              <a:ext uri="{FF2B5EF4-FFF2-40B4-BE49-F238E27FC236}">
                <a16:creationId xmlns:a16="http://schemas.microsoft.com/office/drawing/2014/main" xmlns="" id="{FFD560A3-BEA3-4471-B678-0C51ACB5237F}"/>
              </a:ext>
            </a:extLst>
          </p:cNvPr>
          <p:cNvPicPr/>
          <p:nvPr/>
        </p:nvPicPr>
        <p:blipFill rotWithShape="1">
          <a:blip r:embed="rId5"/>
          <a:srcRect l="1" r="5461"/>
          <a:stretch/>
        </p:blipFill>
        <p:spPr>
          <a:xfrm>
            <a:off x="3194303" y="3401568"/>
            <a:ext cx="6083809" cy="3236976"/>
          </a:xfrm>
          <a:prstGeom prst="rect">
            <a:avLst/>
          </a:prstGeom>
          <a:ln>
            <a:noFill/>
          </a:ln>
        </p:spPr>
      </p:pic>
      <p:sp>
        <p:nvSpPr>
          <p:cNvPr id="11" name="Rectángulo 10">
            <a:extLst>
              <a:ext uri="{FF2B5EF4-FFF2-40B4-BE49-F238E27FC236}">
                <a16:creationId xmlns:a16="http://schemas.microsoft.com/office/drawing/2014/main" xmlns="" id="{02FBE9A4-8E73-453A-8DF3-6CD39C338D9A}"/>
              </a:ext>
            </a:extLst>
          </p:cNvPr>
          <p:cNvSpPr/>
          <p:nvPr/>
        </p:nvSpPr>
        <p:spPr>
          <a:xfrm>
            <a:off x="3985913" y="3627345"/>
            <a:ext cx="2926080" cy="584775"/>
          </a:xfrm>
          <a:prstGeom prst="rect">
            <a:avLst/>
          </a:prstGeom>
        </p:spPr>
        <p:txBody>
          <a:bodyPr wrap="square">
            <a:spAutoFit/>
          </a:bodyPr>
          <a:lstStyle/>
          <a:p>
            <a:r>
              <a:rPr lang="es-EC" sz="1600" dirty="0">
                <a:latin typeface="Times New Roman" panose="02020603050405020304" pitchFamily="18" charset="0"/>
                <a:ea typeface="Calibri" panose="020F0502020204030204" pitchFamily="34" charset="0"/>
              </a:rPr>
              <a:t>Promedio ± EE del </a:t>
            </a:r>
            <a:r>
              <a:rPr lang="es-EC" sz="1600" b="1" dirty="0">
                <a:latin typeface="Times New Roman" panose="02020603050405020304" pitchFamily="18" charset="0"/>
                <a:ea typeface="Calibri" panose="020F0502020204030204" pitchFamily="34" charset="0"/>
              </a:rPr>
              <a:t>ancho total </a:t>
            </a:r>
            <a:r>
              <a:rPr lang="es-EC" sz="1600" dirty="0">
                <a:latin typeface="Times New Roman" panose="02020603050405020304" pitchFamily="18" charset="0"/>
                <a:ea typeface="Calibri" panose="020F0502020204030204" pitchFamily="34" charset="0"/>
              </a:rPr>
              <a:t>(cm) a través del tiempo</a:t>
            </a:r>
            <a:endParaRPr lang="es-ES" sz="1600" dirty="0"/>
          </a:p>
        </p:txBody>
      </p:sp>
      <p:cxnSp>
        <p:nvCxnSpPr>
          <p:cNvPr id="13" name="12 Conector recto"/>
          <p:cNvCxnSpPr/>
          <p:nvPr/>
        </p:nvCxnSpPr>
        <p:spPr>
          <a:xfrm>
            <a:off x="2346960" y="3260597"/>
            <a:ext cx="585216" cy="15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8260080" y="3363686"/>
            <a:ext cx="585216" cy="15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5753753" y="6667871"/>
            <a:ext cx="585216" cy="15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958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96D778A0-5011-4608-BD4B-729D4197A0B0}"/>
              </a:ext>
            </a:extLst>
          </p:cNvPr>
          <p:cNvSpPr>
            <a:spLocks noGrp="1"/>
          </p:cNvSpPr>
          <p:nvPr>
            <p:ph idx="1"/>
          </p:nvPr>
        </p:nvSpPr>
        <p:spPr>
          <a:xfrm>
            <a:off x="394062" y="678785"/>
            <a:ext cx="1976846" cy="311815"/>
          </a:xfrm>
        </p:spPr>
        <p:txBody>
          <a:bodyPr>
            <a:noAutofit/>
          </a:bodyPr>
          <a:lstStyle/>
          <a:p>
            <a:r>
              <a:rPr lang="es-ES" sz="1800" dirty="0">
                <a:latin typeface="Times New Roman" panose="02020603050405020304" pitchFamily="18" charset="0"/>
                <a:cs typeface="Times New Roman" panose="02020603050405020304" pitchFamily="18" charset="0"/>
              </a:rPr>
              <a:t>GANANCIA PESO </a:t>
            </a:r>
          </a:p>
        </p:txBody>
      </p:sp>
      <p:sp>
        <p:nvSpPr>
          <p:cNvPr id="6" name="Título 1">
            <a:extLst>
              <a:ext uri="{FF2B5EF4-FFF2-40B4-BE49-F238E27FC236}">
                <a16:creationId xmlns:a16="http://schemas.microsoft.com/office/drawing/2014/main" xmlns="" id="{12218BE3-0E38-452A-A22B-673DE445C706}"/>
              </a:ext>
            </a:extLst>
          </p:cNvPr>
          <p:cNvSpPr>
            <a:spLocks noGrp="1"/>
          </p:cNvSpPr>
          <p:nvPr>
            <p:ph type="title"/>
          </p:nvPr>
        </p:nvSpPr>
        <p:spPr>
          <a:xfrm>
            <a:off x="3718560" y="55245"/>
            <a:ext cx="4754879" cy="518651"/>
          </a:xfrm>
        </p:spPr>
        <p:txBody>
          <a:bodyPr>
            <a:normAutofit/>
          </a:bodyPr>
          <a:lstStyle/>
          <a:p>
            <a:pPr algn="ctr"/>
            <a:r>
              <a:rPr lang="es-ES" sz="2400" b="1" dirty="0">
                <a:solidFill>
                  <a:srgbClr val="FF0000"/>
                </a:solidFill>
                <a:latin typeface="Times New Roman" panose="02020603050405020304" pitchFamily="18" charset="0"/>
                <a:cs typeface="Times New Roman" panose="02020603050405020304" pitchFamily="18" charset="0"/>
              </a:rPr>
              <a:t>VARIABLES PRODUCTIVAS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485" y="1217838"/>
            <a:ext cx="9775371" cy="5370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933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xmlns="" id="{126CAE02-D713-49AF-8B26-2BA57D1536A8}"/>
              </a:ext>
            </a:extLst>
          </p:cNvPr>
          <p:cNvGraphicFramePr>
            <a:graphicFrameLocks noGrp="1"/>
          </p:cNvGraphicFramePr>
          <p:nvPr>
            <p:ph idx="1"/>
            <p:extLst>
              <p:ext uri="{D42A27DB-BD31-4B8C-83A1-F6EECF244321}">
                <p14:modId xmlns:p14="http://schemas.microsoft.com/office/powerpoint/2010/main" val="2596367061"/>
              </p:ext>
            </p:extLst>
          </p:nvPr>
        </p:nvGraphicFramePr>
        <p:xfrm>
          <a:off x="2773360" y="726659"/>
          <a:ext cx="6279198" cy="978408"/>
        </p:xfrm>
        <a:graphic>
          <a:graphicData uri="http://schemas.openxmlformats.org/drawingml/2006/table">
            <a:tbl>
              <a:tblPr bandRow="1"/>
              <a:tblGrid>
                <a:gridCol w="1954033">
                  <a:extLst>
                    <a:ext uri="{9D8B030D-6E8A-4147-A177-3AD203B41FA5}">
                      <a16:colId xmlns:a16="http://schemas.microsoft.com/office/drawing/2014/main" xmlns="" val="2041587413"/>
                    </a:ext>
                  </a:extLst>
                </a:gridCol>
                <a:gridCol w="2108896">
                  <a:extLst>
                    <a:ext uri="{9D8B030D-6E8A-4147-A177-3AD203B41FA5}">
                      <a16:colId xmlns:a16="http://schemas.microsoft.com/office/drawing/2014/main" xmlns="" val="2768983794"/>
                    </a:ext>
                  </a:extLst>
                </a:gridCol>
                <a:gridCol w="2216269">
                  <a:extLst>
                    <a:ext uri="{9D8B030D-6E8A-4147-A177-3AD203B41FA5}">
                      <a16:colId xmlns:a16="http://schemas.microsoft.com/office/drawing/2014/main" xmlns="" val="2110902529"/>
                    </a:ext>
                  </a:extLst>
                </a:gridCol>
              </a:tblGrid>
              <a:tr h="315856">
                <a:tc>
                  <a:txBody>
                    <a:bodyPr/>
                    <a:lstStyle/>
                    <a:p>
                      <a:pPr algn="ctr">
                        <a:lnSpc>
                          <a:spcPct val="107000"/>
                        </a:lnSpc>
                        <a:spcAft>
                          <a:spcPts val="0"/>
                        </a:spcAft>
                      </a:pPr>
                      <a:r>
                        <a:rPr lang="es-EC" sz="2000" b="1" dirty="0">
                          <a:solidFill>
                            <a:srgbClr val="000000"/>
                          </a:solidFill>
                          <a:effectLst/>
                          <a:latin typeface="Times New Roman" panose="02020603050405020304" pitchFamily="18" charset="0"/>
                          <a:ea typeface="Times New Roman" panose="02020603050405020304" pitchFamily="18" charset="0"/>
                        </a:rPr>
                        <a:t>Sistema</a:t>
                      </a:r>
                      <a:endParaRPr lang="es-ES" sz="18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2000" b="1">
                          <a:solidFill>
                            <a:srgbClr val="000000"/>
                          </a:solidFill>
                          <a:effectLst/>
                          <a:latin typeface="Times New Roman" panose="02020603050405020304" pitchFamily="18" charset="0"/>
                          <a:ea typeface="Times New Roman" panose="02020603050405020304" pitchFamily="18" charset="0"/>
                        </a:rPr>
                        <a:t>TCE (</a:t>
                      </a:r>
                      <a:r>
                        <a:rPr lang="es-EC" sz="2000" b="1">
                          <a:effectLst/>
                          <a:latin typeface="Times New Roman" panose="02020603050405020304" pitchFamily="18" charset="0"/>
                          <a:ea typeface="Times New Roman" panose="02020603050405020304" pitchFamily="18" charset="0"/>
                        </a:rPr>
                        <a:t>g</a:t>
                      </a:r>
                      <a:r>
                        <a:rPr lang="es-EC" sz="2000" b="1">
                          <a:solidFill>
                            <a:srgbClr val="000000"/>
                          </a:solidFill>
                          <a:effectLst/>
                          <a:latin typeface="Times New Roman" panose="02020603050405020304" pitchFamily="18" charset="0"/>
                          <a:ea typeface="Times New Roman" panose="02020603050405020304" pitchFamily="18" charset="0"/>
                        </a:rPr>
                        <a:t>)</a:t>
                      </a:r>
                      <a:endParaRPr lang="es-ES" sz="18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2000" b="1" dirty="0">
                          <a:solidFill>
                            <a:srgbClr val="000000"/>
                          </a:solidFill>
                          <a:effectLst/>
                          <a:latin typeface="Times New Roman" panose="02020603050405020304" pitchFamily="18" charset="0"/>
                          <a:ea typeface="Times New Roman" panose="02020603050405020304" pitchFamily="18" charset="0"/>
                        </a:rPr>
                        <a:t>EA (%)</a:t>
                      </a:r>
                      <a:endParaRPr lang="es-ES" sz="18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2892181"/>
                  </a:ext>
                </a:extLst>
              </a:tr>
              <a:tr h="315856">
                <a:tc>
                  <a:txBody>
                    <a:bodyPr/>
                    <a:lstStyle/>
                    <a:p>
                      <a:pPr algn="ctr">
                        <a:lnSpc>
                          <a:spcPct val="107000"/>
                        </a:lnSpc>
                        <a:spcAft>
                          <a:spcPts val="0"/>
                        </a:spcAft>
                      </a:pPr>
                      <a:r>
                        <a:rPr lang="es-EC" sz="2000">
                          <a:solidFill>
                            <a:srgbClr val="000000"/>
                          </a:solidFill>
                          <a:effectLst/>
                          <a:latin typeface="Times New Roman" panose="02020603050405020304" pitchFamily="18" charset="0"/>
                          <a:ea typeface="Times New Roman" panose="02020603050405020304" pitchFamily="18" charset="0"/>
                        </a:rPr>
                        <a:t>Tradicional </a:t>
                      </a:r>
                      <a:endParaRPr lang="es-ES" sz="18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2000">
                          <a:solidFill>
                            <a:srgbClr val="000000"/>
                          </a:solidFill>
                          <a:effectLst/>
                          <a:latin typeface="Times New Roman" panose="02020603050405020304" pitchFamily="18" charset="0"/>
                          <a:ea typeface="Times New Roman" panose="02020603050405020304" pitchFamily="18" charset="0"/>
                        </a:rPr>
                        <a:t>4,26 ± 0,20 b</a:t>
                      </a:r>
                      <a:endParaRPr lang="es-ES" sz="18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2000">
                          <a:solidFill>
                            <a:srgbClr val="000000"/>
                          </a:solidFill>
                          <a:effectLst/>
                          <a:latin typeface="Times New Roman" panose="02020603050405020304" pitchFamily="18" charset="0"/>
                          <a:ea typeface="Times New Roman" panose="02020603050405020304" pitchFamily="18" charset="0"/>
                        </a:rPr>
                        <a:t>67,21 ± 2,65 b</a:t>
                      </a:r>
                      <a:endParaRPr lang="es-ES" sz="1800">
                        <a:effectLst/>
                        <a:latin typeface="Calibri" panose="020F0502020204030204" pitchFamily="34" charset="0"/>
                        <a:ea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243795243"/>
                  </a:ext>
                </a:extLst>
              </a:tr>
              <a:tr h="315856">
                <a:tc>
                  <a:txBody>
                    <a:bodyPr/>
                    <a:lstStyle/>
                    <a:p>
                      <a:pPr algn="ctr">
                        <a:lnSpc>
                          <a:spcPct val="107000"/>
                        </a:lnSpc>
                        <a:spcAft>
                          <a:spcPts val="0"/>
                        </a:spcAft>
                      </a:pPr>
                      <a:r>
                        <a:rPr lang="es-EC" sz="2000" dirty="0">
                          <a:solidFill>
                            <a:srgbClr val="000000"/>
                          </a:solidFill>
                          <a:effectLst/>
                          <a:latin typeface="Times New Roman" panose="02020603050405020304" pitchFamily="18" charset="0"/>
                          <a:ea typeface="Times New Roman" panose="02020603050405020304" pitchFamily="18" charset="0"/>
                        </a:rPr>
                        <a:t>Biofloc</a:t>
                      </a:r>
                      <a:endParaRPr lang="es-ES" sz="18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2000" dirty="0">
                          <a:solidFill>
                            <a:srgbClr val="000000"/>
                          </a:solidFill>
                          <a:effectLst/>
                          <a:latin typeface="Times New Roman" panose="02020603050405020304" pitchFamily="18" charset="0"/>
                          <a:ea typeface="Times New Roman" panose="02020603050405020304" pitchFamily="18" charset="0"/>
                        </a:rPr>
                        <a:t>4,89 ± 0,23 a</a:t>
                      </a:r>
                      <a:endParaRPr lang="es-ES" sz="18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2000" dirty="0">
                          <a:solidFill>
                            <a:srgbClr val="000000"/>
                          </a:solidFill>
                          <a:effectLst/>
                          <a:latin typeface="Times New Roman" panose="02020603050405020304" pitchFamily="18" charset="0"/>
                          <a:ea typeface="Times New Roman" panose="02020603050405020304" pitchFamily="18" charset="0"/>
                        </a:rPr>
                        <a:t>74,75 ± 2,83 a</a:t>
                      </a:r>
                      <a:endParaRPr lang="es-ES" sz="1800"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1015237"/>
                  </a:ext>
                </a:extLst>
              </a:tr>
            </a:tbl>
          </a:graphicData>
        </a:graphic>
      </p:graphicFrame>
      <p:sp>
        <p:nvSpPr>
          <p:cNvPr id="8" name="Rectángulo 7">
            <a:extLst>
              <a:ext uri="{FF2B5EF4-FFF2-40B4-BE49-F238E27FC236}">
                <a16:creationId xmlns:a16="http://schemas.microsoft.com/office/drawing/2014/main" xmlns="" id="{3005F071-4CAE-45EC-ACF0-328037E18CCD}"/>
              </a:ext>
            </a:extLst>
          </p:cNvPr>
          <p:cNvSpPr/>
          <p:nvPr/>
        </p:nvSpPr>
        <p:spPr>
          <a:xfrm>
            <a:off x="3069667" y="1710187"/>
            <a:ext cx="5686584" cy="289951"/>
          </a:xfrm>
          <a:prstGeom prst="rect">
            <a:avLst/>
          </a:prstGeom>
        </p:spPr>
        <p:txBody>
          <a:bodyPr wrap="square">
            <a:spAutoFit/>
          </a:bodyPr>
          <a:lstStyle/>
          <a:p>
            <a:pPr algn="ctr">
              <a:lnSpc>
                <a:spcPct val="107000"/>
              </a:lnSpc>
              <a:spcAft>
                <a:spcPts val="1000"/>
              </a:spcAft>
            </a:pPr>
            <a:r>
              <a:rPr lang="es-EC" sz="1200" dirty="0">
                <a:latin typeface="Times New Roman" panose="02020603050405020304" pitchFamily="18" charset="0"/>
                <a:ea typeface="Times New Roman" panose="02020603050405020304" pitchFamily="18" charset="0"/>
              </a:rPr>
              <a:t>TCE= Tasa de Crecimiento Específico, EA=Eficiencia Alimenticia</a:t>
            </a:r>
            <a:endParaRPr lang="es-ES" sz="1600" dirty="0">
              <a:effectLst/>
              <a:latin typeface="Calibri" panose="020F0502020204030204" pitchFamily="34" charset="0"/>
              <a:ea typeface="Calibri" panose="020F0502020204030204" pitchFamily="34" charset="0"/>
            </a:endParaRPr>
          </a:p>
        </p:txBody>
      </p:sp>
      <p:sp>
        <p:nvSpPr>
          <p:cNvPr id="11" name="Rectángulo 10">
            <a:extLst>
              <a:ext uri="{FF2B5EF4-FFF2-40B4-BE49-F238E27FC236}">
                <a16:creationId xmlns:a16="http://schemas.microsoft.com/office/drawing/2014/main" xmlns="" id="{D0119A4C-44AA-4A1F-8D82-19F137062BCD}"/>
              </a:ext>
            </a:extLst>
          </p:cNvPr>
          <p:cNvSpPr/>
          <p:nvPr/>
        </p:nvSpPr>
        <p:spPr>
          <a:xfrm>
            <a:off x="1447214" y="5914117"/>
            <a:ext cx="3397305" cy="369332"/>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TCE (g/día) a través del tiempo</a:t>
            </a:r>
            <a:endParaRPr lang="es-ES" dirty="0"/>
          </a:p>
        </p:txBody>
      </p:sp>
      <p:sp>
        <p:nvSpPr>
          <p:cNvPr id="13" name="Rectángulo 12">
            <a:extLst>
              <a:ext uri="{FF2B5EF4-FFF2-40B4-BE49-F238E27FC236}">
                <a16:creationId xmlns:a16="http://schemas.microsoft.com/office/drawing/2014/main" xmlns="" id="{F7DC5B86-7AE1-4229-B583-017FD1CCBE5F}"/>
              </a:ext>
            </a:extLst>
          </p:cNvPr>
          <p:cNvSpPr/>
          <p:nvPr/>
        </p:nvSpPr>
        <p:spPr>
          <a:xfrm>
            <a:off x="7166709" y="5947115"/>
            <a:ext cx="3656623" cy="369332"/>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EA (%) a través del tiempo</a:t>
            </a:r>
            <a:endParaRPr lang="es-ES" dirty="0"/>
          </a:p>
        </p:txBody>
      </p:sp>
      <p:sp>
        <p:nvSpPr>
          <p:cNvPr id="16" name="Título 1">
            <a:extLst>
              <a:ext uri="{FF2B5EF4-FFF2-40B4-BE49-F238E27FC236}">
                <a16:creationId xmlns:a16="http://schemas.microsoft.com/office/drawing/2014/main" xmlns="" id="{3724BFBE-42F3-4A2F-A33E-664B472F6335}"/>
              </a:ext>
            </a:extLst>
          </p:cNvPr>
          <p:cNvSpPr>
            <a:spLocks noGrp="1"/>
          </p:cNvSpPr>
          <p:nvPr>
            <p:ph type="title"/>
          </p:nvPr>
        </p:nvSpPr>
        <p:spPr>
          <a:xfrm>
            <a:off x="3657597" y="125097"/>
            <a:ext cx="4754879" cy="518651"/>
          </a:xfrm>
        </p:spPr>
        <p:txBody>
          <a:bodyPr>
            <a:normAutofit/>
          </a:bodyPr>
          <a:lstStyle/>
          <a:p>
            <a:pPr algn="ctr"/>
            <a:r>
              <a:rPr lang="es-ES" sz="2400" b="1" dirty="0">
                <a:solidFill>
                  <a:srgbClr val="FF0000"/>
                </a:solidFill>
                <a:latin typeface="Times New Roman" panose="02020603050405020304" pitchFamily="18" charset="0"/>
                <a:cs typeface="Times New Roman" panose="02020603050405020304" pitchFamily="18" charset="0"/>
              </a:rPr>
              <a:t>VARIABLES PRODUCTIVAS </a:t>
            </a:r>
          </a:p>
        </p:txBody>
      </p:sp>
      <p:pic>
        <p:nvPicPr>
          <p:cNvPr id="10" name="9 Imagen"/>
          <p:cNvPicPr/>
          <p:nvPr/>
        </p:nvPicPr>
        <p:blipFill>
          <a:blip r:embed="rId2"/>
          <a:stretch>
            <a:fillRect/>
          </a:stretch>
        </p:blipFill>
        <p:spPr>
          <a:xfrm>
            <a:off x="173749" y="2284955"/>
            <a:ext cx="5791835" cy="3419158"/>
          </a:xfrm>
          <a:prstGeom prst="rect">
            <a:avLst/>
          </a:prstGeom>
        </p:spPr>
      </p:pic>
      <p:pic>
        <p:nvPicPr>
          <p:cNvPr id="17" name="16 Imagen"/>
          <p:cNvPicPr/>
          <p:nvPr/>
        </p:nvPicPr>
        <p:blipFill>
          <a:blip r:embed="rId3"/>
          <a:stretch>
            <a:fillRect/>
          </a:stretch>
        </p:blipFill>
        <p:spPr>
          <a:xfrm>
            <a:off x="6041570" y="2284955"/>
            <a:ext cx="5906903" cy="3430045"/>
          </a:xfrm>
          <a:prstGeom prst="rect">
            <a:avLst/>
          </a:prstGeom>
        </p:spPr>
      </p:pic>
    </p:spTree>
    <p:extLst>
      <p:ext uri="{BB962C8B-B14F-4D97-AF65-F5344CB8AC3E}">
        <p14:creationId xmlns:p14="http://schemas.microsoft.com/office/powerpoint/2010/main" val="392589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a 13">
            <a:extLst>
              <a:ext uri="{FF2B5EF4-FFF2-40B4-BE49-F238E27FC236}">
                <a16:creationId xmlns:a16="http://schemas.microsoft.com/office/drawing/2014/main" xmlns="" id="{D448EA6E-955D-4A97-B2FA-5D97B2232758}"/>
              </a:ext>
            </a:extLst>
          </p:cNvPr>
          <p:cNvGraphicFramePr>
            <a:graphicFrameLocks noGrp="1"/>
          </p:cNvGraphicFramePr>
          <p:nvPr>
            <p:extLst>
              <p:ext uri="{D42A27DB-BD31-4B8C-83A1-F6EECF244321}">
                <p14:modId xmlns:p14="http://schemas.microsoft.com/office/powerpoint/2010/main" val="2312852351"/>
              </p:ext>
            </p:extLst>
          </p:nvPr>
        </p:nvGraphicFramePr>
        <p:xfrm>
          <a:off x="1393351" y="1290239"/>
          <a:ext cx="6362067" cy="3048000"/>
        </p:xfrm>
        <a:graphic>
          <a:graphicData uri="http://schemas.openxmlformats.org/drawingml/2006/table">
            <a:tbl>
              <a:tblPr firstRow="1" firstCol="1" bandRow="1"/>
              <a:tblGrid>
                <a:gridCol w="1958267">
                  <a:extLst>
                    <a:ext uri="{9D8B030D-6E8A-4147-A177-3AD203B41FA5}">
                      <a16:colId xmlns:a16="http://schemas.microsoft.com/office/drawing/2014/main" xmlns="" val="1548464799"/>
                    </a:ext>
                  </a:extLst>
                </a:gridCol>
                <a:gridCol w="2201900">
                  <a:extLst>
                    <a:ext uri="{9D8B030D-6E8A-4147-A177-3AD203B41FA5}">
                      <a16:colId xmlns:a16="http://schemas.microsoft.com/office/drawing/2014/main" xmlns="" val="2085395656"/>
                    </a:ext>
                  </a:extLst>
                </a:gridCol>
                <a:gridCol w="2201900">
                  <a:extLst>
                    <a:ext uri="{9D8B030D-6E8A-4147-A177-3AD203B41FA5}">
                      <a16:colId xmlns:a16="http://schemas.microsoft.com/office/drawing/2014/main" xmlns="" val="2133333355"/>
                    </a:ext>
                  </a:extLst>
                </a:gridCol>
              </a:tblGrid>
              <a:tr h="271820">
                <a:tc rowSpan="2">
                  <a:txBody>
                    <a:bodyPr/>
                    <a:lstStyle/>
                    <a:p>
                      <a:pPr algn="ctr">
                        <a:spcAft>
                          <a:spcPts val="0"/>
                        </a:spcAft>
                      </a:pPr>
                      <a:r>
                        <a:rPr lang="es-ES" sz="1800" b="1" dirty="0">
                          <a:solidFill>
                            <a:srgbClr val="000000"/>
                          </a:solidFill>
                          <a:effectLst/>
                          <a:latin typeface="Times New Roman" panose="02020603050405020304" pitchFamily="18" charset="0"/>
                          <a:ea typeface="Calibri" panose="020F0502020204030204" pitchFamily="34" charset="0"/>
                        </a:rPr>
                        <a:t>Tiempo (días)</a:t>
                      </a:r>
                      <a:endParaRPr lang="es-ES" sz="1600" dirty="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s-ES" sz="2000" b="1">
                          <a:solidFill>
                            <a:srgbClr val="000000"/>
                          </a:solidFill>
                          <a:effectLst/>
                          <a:latin typeface="Times New Roman" panose="02020603050405020304" pitchFamily="18" charset="0"/>
                          <a:ea typeface="Calibri" panose="020F0502020204030204" pitchFamily="34" charset="0"/>
                        </a:rPr>
                        <a:t>Sistema de Producción</a:t>
                      </a:r>
                      <a:endParaRPr lang="es-ES" sz="18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xmlns="" val="521344635"/>
                  </a:ext>
                </a:extLst>
              </a:tr>
              <a:tr h="271820">
                <a:tc vMerge="1">
                  <a:txBody>
                    <a:bodyPr/>
                    <a:lstStyle/>
                    <a:p>
                      <a:endParaRPr lang="es-ES"/>
                    </a:p>
                  </a:txBody>
                  <a:tcPr/>
                </a:tc>
                <a:tc>
                  <a:txBody>
                    <a:bodyPr/>
                    <a:lstStyle/>
                    <a:p>
                      <a:pPr algn="ctr">
                        <a:spcAft>
                          <a:spcPts val="0"/>
                        </a:spcAft>
                      </a:pPr>
                      <a:r>
                        <a:rPr lang="es-ES" sz="1800" b="1">
                          <a:solidFill>
                            <a:srgbClr val="000000"/>
                          </a:solidFill>
                          <a:effectLst/>
                          <a:latin typeface="Times New Roman" panose="02020603050405020304" pitchFamily="18" charset="0"/>
                          <a:ea typeface="Calibri" panose="020F0502020204030204" pitchFamily="34" charset="0"/>
                        </a:rPr>
                        <a:t>Biofloc</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800" b="1">
                          <a:solidFill>
                            <a:srgbClr val="000000"/>
                          </a:solidFill>
                          <a:effectLst/>
                          <a:latin typeface="Times New Roman" panose="02020603050405020304" pitchFamily="18" charset="0"/>
                          <a:ea typeface="Calibri" panose="020F0502020204030204" pitchFamily="34" charset="0"/>
                        </a:rPr>
                        <a:t>Tradicional</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8571889"/>
                  </a:ext>
                </a:extLst>
              </a:tr>
              <a:tr h="271820">
                <a:tc>
                  <a:txBody>
                    <a:bodyPr/>
                    <a:lstStyle/>
                    <a:p>
                      <a:pPr algn="ctr">
                        <a:spcAft>
                          <a:spcPts val="0"/>
                        </a:spcAft>
                      </a:pPr>
                      <a:r>
                        <a:rPr lang="es-ES" sz="1800">
                          <a:solidFill>
                            <a:srgbClr val="000000"/>
                          </a:solidFill>
                          <a:effectLst/>
                          <a:latin typeface="Times New Roman" panose="02020603050405020304" pitchFamily="18" charset="0"/>
                          <a:ea typeface="Calibri" panose="020F0502020204030204" pitchFamily="34" charset="0"/>
                        </a:rPr>
                        <a:t>0-10</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1,15 ± 0,10 b</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1,20 ± 0,08 b</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935144696"/>
                  </a:ext>
                </a:extLst>
              </a:tr>
              <a:tr h="271820">
                <a:tc>
                  <a:txBody>
                    <a:bodyPr/>
                    <a:lstStyle/>
                    <a:p>
                      <a:pPr algn="ctr">
                        <a:spcAft>
                          <a:spcPts val="0"/>
                        </a:spcAft>
                      </a:pPr>
                      <a:r>
                        <a:rPr lang="es-ES" sz="1800">
                          <a:solidFill>
                            <a:srgbClr val="000000"/>
                          </a:solidFill>
                          <a:effectLst/>
                          <a:latin typeface="Times New Roman" panose="02020603050405020304" pitchFamily="18" charset="0"/>
                          <a:ea typeface="Calibri" panose="020F0502020204030204" pitchFamily="34" charset="0"/>
                        </a:rPr>
                        <a:t>10-20</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dirty="0">
                          <a:solidFill>
                            <a:srgbClr val="000000"/>
                          </a:solidFill>
                          <a:effectLst/>
                          <a:latin typeface="Times New Roman" panose="02020603050405020304" pitchFamily="18" charset="0"/>
                          <a:ea typeface="Calibri" panose="020F0502020204030204" pitchFamily="34" charset="0"/>
                        </a:rPr>
                        <a:t>1,54 ± 0,07 c</a:t>
                      </a:r>
                      <a:endParaRPr lang="es-ES" sz="1600" dirty="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1,54 ± 0,06 c</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xmlns="" val="740454370"/>
                  </a:ext>
                </a:extLst>
              </a:tr>
              <a:tr h="271820">
                <a:tc>
                  <a:txBody>
                    <a:bodyPr/>
                    <a:lstStyle/>
                    <a:p>
                      <a:pPr algn="ctr">
                        <a:spcAft>
                          <a:spcPts val="0"/>
                        </a:spcAft>
                      </a:pPr>
                      <a:r>
                        <a:rPr lang="es-ES" sz="1800">
                          <a:solidFill>
                            <a:srgbClr val="000000"/>
                          </a:solidFill>
                          <a:effectLst/>
                          <a:latin typeface="Times New Roman" panose="02020603050405020304" pitchFamily="18" charset="0"/>
                          <a:ea typeface="Calibri" panose="020F0502020204030204" pitchFamily="34" charset="0"/>
                        </a:rPr>
                        <a:t>20-30</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dirty="0">
                          <a:solidFill>
                            <a:srgbClr val="000000"/>
                          </a:solidFill>
                          <a:effectLst/>
                          <a:latin typeface="Times New Roman" panose="02020603050405020304" pitchFamily="18" charset="0"/>
                          <a:ea typeface="Calibri" panose="020F0502020204030204" pitchFamily="34" charset="0"/>
                        </a:rPr>
                        <a:t>1,08 ± 0,05 b</a:t>
                      </a:r>
                      <a:endParaRPr lang="es-ES" sz="1600" dirty="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1,96 ± 0,34 c</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xmlns="" val="1955452830"/>
                  </a:ext>
                </a:extLst>
              </a:tr>
              <a:tr h="271820">
                <a:tc>
                  <a:txBody>
                    <a:bodyPr/>
                    <a:lstStyle/>
                    <a:p>
                      <a:pPr algn="ctr">
                        <a:spcAft>
                          <a:spcPts val="0"/>
                        </a:spcAft>
                      </a:pPr>
                      <a:r>
                        <a:rPr lang="es-ES" sz="1800" dirty="0">
                          <a:solidFill>
                            <a:srgbClr val="000000"/>
                          </a:solidFill>
                          <a:effectLst/>
                          <a:highlight>
                            <a:srgbClr val="FFFF00"/>
                          </a:highlight>
                          <a:latin typeface="Times New Roman" panose="02020603050405020304" pitchFamily="18" charset="0"/>
                          <a:ea typeface="Calibri" panose="020F0502020204030204" pitchFamily="34" charset="0"/>
                        </a:rPr>
                        <a:t>30-40</a:t>
                      </a:r>
                      <a:endParaRPr lang="es-ES" sz="1600" dirty="0">
                        <a:solidFill>
                          <a:srgbClr val="000000"/>
                        </a:solidFill>
                        <a:effectLst/>
                        <a:highlight>
                          <a:srgbClr val="FFFF00"/>
                        </a:highligh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dirty="0">
                          <a:solidFill>
                            <a:srgbClr val="000000"/>
                          </a:solidFill>
                          <a:effectLst/>
                          <a:latin typeface="Times New Roman" panose="02020603050405020304" pitchFamily="18" charset="0"/>
                          <a:ea typeface="Calibri" panose="020F0502020204030204" pitchFamily="34" charset="0"/>
                        </a:rPr>
                        <a:t>1,58 ± 0,41 d</a:t>
                      </a:r>
                      <a:endParaRPr lang="es-ES" sz="1600" dirty="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dirty="0">
                          <a:solidFill>
                            <a:srgbClr val="000000"/>
                          </a:solidFill>
                          <a:effectLst/>
                          <a:highlight>
                            <a:srgbClr val="FFFF00"/>
                          </a:highlight>
                          <a:latin typeface="Times New Roman" panose="02020603050405020304" pitchFamily="18" charset="0"/>
                          <a:ea typeface="Calibri" panose="020F0502020204030204" pitchFamily="34" charset="0"/>
                        </a:rPr>
                        <a:t>1,18 ± 0,11 b</a:t>
                      </a:r>
                      <a:endParaRPr lang="es-ES" sz="1600" dirty="0">
                        <a:solidFill>
                          <a:srgbClr val="000000"/>
                        </a:solidFill>
                        <a:effectLst/>
                        <a:highlight>
                          <a:srgbClr val="FFFF00"/>
                        </a:highligh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xmlns="" val="2292202734"/>
                  </a:ext>
                </a:extLst>
              </a:tr>
              <a:tr h="271820">
                <a:tc>
                  <a:txBody>
                    <a:bodyPr/>
                    <a:lstStyle/>
                    <a:p>
                      <a:pPr algn="ctr">
                        <a:spcAft>
                          <a:spcPts val="0"/>
                        </a:spcAft>
                      </a:pPr>
                      <a:r>
                        <a:rPr lang="es-ES" sz="1800">
                          <a:solidFill>
                            <a:srgbClr val="000000"/>
                          </a:solidFill>
                          <a:effectLst/>
                          <a:latin typeface="Times New Roman" panose="02020603050405020304" pitchFamily="18" charset="0"/>
                          <a:ea typeface="Calibri" panose="020F0502020204030204" pitchFamily="34" charset="0"/>
                        </a:rPr>
                        <a:t>40-50</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1,27 ± 0,11 b</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dirty="0">
                          <a:solidFill>
                            <a:srgbClr val="000000"/>
                          </a:solidFill>
                          <a:effectLst/>
                          <a:latin typeface="Times New Roman" panose="02020603050405020304" pitchFamily="18" charset="0"/>
                          <a:ea typeface="Calibri" panose="020F0502020204030204" pitchFamily="34" charset="0"/>
                        </a:rPr>
                        <a:t>1,24 ± 0,05 b</a:t>
                      </a:r>
                      <a:endParaRPr lang="es-ES" sz="1600" dirty="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xmlns="" val="1372887237"/>
                  </a:ext>
                </a:extLst>
              </a:tr>
              <a:tr h="271820">
                <a:tc>
                  <a:txBody>
                    <a:bodyPr/>
                    <a:lstStyle/>
                    <a:p>
                      <a:pPr algn="ctr">
                        <a:spcAft>
                          <a:spcPts val="0"/>
                        </a:spcAft>
                      </a:pPr>
                      <a:r>
                        <a:rPr lang="es-ES" sz="1800" dirty="0">
                          <a:solidFill>
                            <a:srgbClr val="000000"/>
                          </a:solidFill>
                          <a:effectLst/>
                          <a:highlight>
                            <a:srgbClr val="00FF00"/>
                          </a:highlight>
                          <a:latin typeface="Times New Roman" panose="02020603050405020304" pitchFamily="18" charset="0"/>
                          <a:ea typeface="Calibri" panose="020F0502020204030204" pitchFamily="34" charset="0"/>
                        </a:rPr>
                        <a:t>50-60</a:t>
                      </a:r>
                      <a:endParaRPr lang="es-ES" sz="1600" dirty="0">
                        <a:solidFill>
                          <a:srgbClr val="000000"/>
                        </a:solidFill>
                        <a:effectLst/>
                        <a:highlight>
                          <a:srgbClr val="00FF00"/>
                        </a:highligh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dirty="0">
                          <a:solidFill>
                            <a:srgbClr val="000000"/>
                          </a:solidFill>
                          <a:effectLst/>
                          <a:highlight>
                            <a:srgbClr val="00FF00"/>
                          </a:highlight>
                          <a:latin typeface="Times New Roman" panose="02020603050405020304" pitchFamily="18" charset="0"/>
                          <a:ea typeface="Calibri" panose="020F0502020204030204" pitchFamily="34" charset="0"/>
                        </a:rPr>
                        <a:t>0,95 ± 0,04 a</a:t>
                      </a:r>
                      <a:endParaRPr lang="es-ES" sz="1600" dirty="0">
                        <a:solidFill>
                          <a:srgbClr val="000000"/>
                        </a:solidFill>
                        <a:effectLst/>
                        <a:highlight>
                          <a:srgbClr val="00FF00"/>
                        </a:highligh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1,22 ± 0,06 b</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xmlns="" val="3420010965"/>
                  </a:ext>
                </a:extLst>
              </a:tr>
              <a:tr h="271820">
                <a:tc>
                  <a:txBody>
                    <a:bodyPr/>
                    <a:lstStyle/>
                    <a:p>
                      <a:pPr algn="ctr">
                        <a:spcAft>
                          <a:spcPts val="0"/>
                        </a:spcAft>
                      </a:pPr>
                      <a:r>
                        <a:rPr lang="es-ES" sz="1800">
                          <a:solidFill>
                            <a:srgbClr val="000000"/>
                          </a:solidFill>
                          <a:effectLst/>
                          <a:latin typeface="Times New Roman" panose="02020603050405020304" pitchFamily="18" charset="0"/>
                          <a:ea typeface="Calibri" panose="020F0502020204030204" pitchFamily="34" charset="0"/>
                        </a:rPr>
                        <a:t>60-70</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1,98 ± 0,24 d</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2,08 ± 0,24 d</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xmlns="" val="1092675615"/>
                  </a:ext>
                </a:extLst>
              </a:tr>
              <a:tr h="271820">
                <a:tc>
                  <a:txBody>
                    <a:bodyPr/>
                    <a:lstStyle/>
                    <a:p>
                      <a:pPr algn="ctr">
                        <a:spcAft>
                          <a:spcPts val="0"/>
                        </a:spcAft>
                      </a:pPr>
                      <a:r>
                        <a:rPr lang="es-ES" sz="1800">
                          <a:solidFill>
                            <a:srgbClr val="000000"/>
                          </a:solidFill>
                          <a:effectLst/>
                          <a:latin typeface="Times New Roman" panose="02020603050405020304" pitchFamily="18" charset="0"/>
                          <a:ea typeface="Calibri" panose="020F0502020204030204" pitchFamily="34" charset="0"/>
                        </a:rPr>
                        <a:t>70-80</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2,46 ± 0,15 d</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2,13 ± 0,19 d</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xmlns="" val="2276289221"/>
                  </a:ext>
                </a:extLst>
              </a:tr>
              <a:tr h="271820">
                <a:tc>
                  <a:txBody>
                    <a:bodyPr/>
                    <a:lstStyle/>
                    <a:p>
                      <a:pPr algn="ctr">
                        <a:spcAft>
                          <a:spcPts val="0"/>
                        </a:spcAft>
                      </a:pPr>
                      <a:r>
                        <a:rPr lang="es-ES" sz="1800" dirty="0">
                          <a:solidFill>
                            <a:srgbClr val="000000"/>
                          </a:solidFill>
                          <a:effectLst/>
                          <a:latin typeface="Times New Roman" panose="02020603050405020304" pitchFamily="18" charset="0"/>
                          <a:ea typeface="Calibri" panose="020F0502020204030204" pitchFamily="34" charset="0"/>
                        </a:rPr>
                        <a:t>80-90</a:t>
                      </a:r>
                      <a:endParaRPr lang="es-ES" sz="1600" dirty="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a:solidFill>
                            <a:srgbClr val="000000"/>
                          </a:solidFill>
                          <a:effectLst/>
                          <a:latin typeface="Times New Roman" panose="02020603050405020304" pitchFamily="18" charset="0"/>
                          <a:ea typeface="Calibri" panose="020F0502020204030204" pitchFamily="34" charset="0"/>
                        </a:rPr>
                        <a:t>2,48 ± 0,23 d</a:t>
                      </a:r>
                      <a:endParaRPr lang="es-ES" sz="160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dirty="0">
                          <a:solidFill>
                            <a:srgbClr val="000000"/>
                          </a:solidFill>
                          <a:effectLst/>
                          <a:latin typeface="Times New Roman" panose="02020603050405020304" pitchFamily="18" charset="0"/>
                          <a:ea typeface="Calibri" panose="020F0502020204030204" pitchFamily="34" charset="0"/>
                        </a:rPr>
                        <a:t>3,33 ± 0,39 e</a:t>
                      </a:r>
                      <a:endParaRPr lang="es-ES" sz="1600" dirty="0">
                        <a:solidFill>
                          <a:srgbClr val="000000"/>
                        </a:solidFill>
                        <a:effectLst/>
                        <a:latin typeface="Calibri" panose="020F0502020204030204" pitchFamily="34" charset="0"/>
                        <a:ea typeface="Calibri" panose="020F050202020403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17145373"/>
                  </a:ext>
                </a:extLst>
              </a:tr>
            </a:tbl>
          </a:graphicData>
        </a:graphic>
      </p:graphicFrame>
      <p:graphicFrame>
        <p:nvGraphicFramePr>
          <p:cNvPr id="15" name="Tabla 14">
            <a:extLst>
              <a:ext uri="{FF2B5EF4-FFF2-40B4-BE49-F238E27FC236}">
                <a16:creationId xmlns:a16="http://schemas.microsoft.com/office/drawing/2014/main" xmlns="" id="{013F733E-4F05-4449-8EFC-9ED72DB3E0D1}"/>
              </a:ext>
            </a:extLst>
          </p:cNvPr>
          <p:cNvGraphicFramePr>
            <a:graphicFrameLocks noGrp="1"/>
          </p:cNvGraphicFramePr>
          <p:nvPr>
            <p:extLst>
              <p:ext uri="{D42A27DB-BD31-4B8C-83A1-F6EECF244321}">
                <p14:modId xmlns:p14="http://schemas.microsoft.com/office/powerpoint/2010/main" val="723537204"/>
              </p:ext>
            </p:extLst>
          </p:nvPr>
        </p:nvGraphicFramePr>
        <p:xfrm>
          <a:off x="3352572" y="5086749"/>
          <a:ext cx="5323342" cy="1226452"/>
        </p:xfrm>
        <a:graphic>
          <a:graphicData uri="http://schemas.openxmlformats.org/drawingml/2006/table">
            <a:tbl>
              <a:tblPr bandRow="1"/>
              <a:tblGrid>
                <a:gridCol w="1988805">
                  <a:extLst>
                    <a:ext uri="{9D8B030D-6E8A-4147-A177-3AD203B41FA5}">
                      <a16:colId xmlns:a16="http://schemas.microsoft.com/office/drawing/2014/main" xmlns="" val="1553375200"/>
                    </a:ext>
                  </a:extLst>
                </a:gridCol>
                <a:gridCol w="3334537">
                  <a:extLst>
                    <a:ext uri="{9D8B030D-6E8A-4147-A177-3AD203B41FA5}">
                      <a16:colId xmlns:a16="http://schemas.microsoft.com/office/drawing/2014/main" xmlns="" val="3416993562"/>
                    </a:ext>
                  </a:extLst>
                </a:gridCol>
              </a:tblGrid>
              <a:tr h="306613">
                <a:tc>
                  <a:txBody>
                    <a:bodyPr/>
                    <a:lstStyle/>
                    <a:p>
                      <a:pPr algn="ctr">
                        <a:lnSpc>
                          <a:spcPct val="107000"/>
                        </a:lnSpc>
                        <a:spcAft>
                          <a:spcPts val="0"/>
                        </a:spcAft>
                      </a:pPr>
                      <a:r>
                        <a:rPr lang="es-EC" sz="1800" b="1" dirty="0">
                          <a:effectLst/>
                          <a:latin typeface="Times New Roman" panose="02020603050405020304" pitchFamily="18" charset="0"/>
                          <a:ea typeface="Times New Roman" panose="02020603050405020304" pitchFamily="18" charset="0"/>
                        </a:rPr>
                        <a:t>Sistema</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b="1" dirty="0">
                          <a:effectLst/>
                          <a:latin typeface="Times New Roman" panose="02020603050405020304" pitchFamily="18" charset="0"/>
                          <a:ea typeface="Times New Roman" panose="02020603050405020304" pitchFamily="18" charset="0"/>
                        </a:rPr>
                        <a:t>Productividad (g/m3)</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9448350"/>
                  </a:ext>
                </a:extLst>
              </a:tr>
              <a:tr h="306613">
                <a:tc>
                  <a:txBody>
                    <a:bodyPr/>
                    <a:lstStyle/>
                    <a:p>
                      <a:pPr algn="ctr">
                        <a:lnSpc>
                          <a:spcPct val="107000"/>
                        </a:lnSpc>
                        <a:spcAft>
                          <a:spcPts val="0"/>
                        </a:spcAft>
                      </a:pPr>
                      <a:r>
                        <a:rPr lang="es-EC" sz="1800" dirty="0">
                          <a:effectLst/>
                          <a:latin typeface="Times New Roman" panose="02020603050405020304" pitchFamily="18" charset="0"/>
                          <a:ea typeface="Times New Roman" panose="02020603050405020304" pitchFamily="18" charset="0"/>
                        </a:rPr>
                        <a:t>Biofloc</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800" dirty="0">
                          <a:effectLst/>
                          <a:latin typeface="Times New Roman" panose="02020603050405020304" pitchFamily="18" charset="0"/>
                          <a:ea typeface="Times New Roman" panose="02020603050405020304" pitchFamily="18" charset="0"/>
                        </a:rPr>
                        <a:t>233,07 ± 44,74 b</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950552633"/>
                  </a:ext>
                </a:extLst>
              </a:tr>
              <a:tr h="306613">
                <a:tc>
                  <a:txBody>
                    <a:bodyPr/>
                    <a:lstStyle/>
                    <a:p>
                      <a:pPr algn="ctr">
                        <a:lnSpc>
                          <a:spcPct val="107000"/>
                        </a:lnSpc>
                        <a:spcAft>
                          <a:spcPts val="0"/>
                        </a:spcAft>
                      </a:pPr>
                      <a:r>
                        <a:rPr lang="es-EC" sz="1800">
                          <a:effectLst/>
                          <a:latin typeface="Times New Roman" panose="02020603050405020304" pitchFamily="18" charset="0"/>
                          <a:ea typeface="Times New Roman" panose="02020603050405020304" pitchFamily="18" charset="0"/>
                        </a:rPr>
                        <a:t>Tradicional</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dirty="0">
                          <a:effectLst/>
                          <a:latin typeface="Times New Roman" panose="02020603050405020304" pitchFamily="18" charset="0"/>
                          <a:ea typeface="Times New Roman" panose="02020603050405020304" pitchFamily="18" charset="0"/>
                        </a:rPr>
                        <a:t>95,95 ± 15,94 a</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28686740"/>
                  </a:ext>
                </a:extLst>
              </a:tr>
              <a:tr h="306613">
                <a:tc>
                  <a:txBody>
                    <a:bodyPr/>
                    <a:lstStyle/>
                    <a:p>
                      <a:pPr algn="ctr">
                        <a:lnSpc>
                          <a:spcPct val="107000"/>
                        </a:lnSpc>
                        <a:spcAft>
                          <a:spcPts val="0"/>
                        </a:spcAft>
                      </a:pPr>
                      <a:r>
                        <a:rPr lang="es-EC" sz="1800">
                          <a:effectLst/>
                          <a:latin typeface="Times New Roman" panose="02020603050405020304" pitchFamily="18" charset="0"/>
                          <a:ea typeface="Times New Roman" panose="02020603050405020304" pitchFamily="18" charset="0"/>
                        </a:rPr>
                        <a:t>p-valor</a:t>
                      </a:r>
                      <a:endParaRPr lang="es-ES" sz="160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800" dirty="0">
                          <a:effectLst/>
                          <a:latin typeface="Times New Roman" panose="02020603050405020304" pitchFamily="18" charset="0"/>
                          <a:ea typeface="Times New Roman" panose="02020603050405020304" pitchFamily="18" charset="0"/>
                        </a:rPr>
                        <a:t>&lt; 0,05</a:t>
                      </a:r>
                      <a:endParaRPr lang="es-E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79442431"/>
                  </a:ext>
                </a:extLst>
              </a:tr>
            </a:tbl>
          </a:graphicData>
        </a:graphic>
      </p:graphicFrame>
      <p:sp>
        <p:nvSpPr>
          <p:cNvPr id="16" name="Rectángulo 15">
            <a:extLst>
              <a:ext uri="{FF2B5EF4-FFF2-40B4-BE49-F238E27FC236}">
                <a16:creationId xmlns:a16="http://schemas.microsoft.com/office/drawing/2014/main" xmlns="" id="{AB0D1DD7-6001-4F88-9251-DB4863E6093D}"/>
              </a:ext>
            </a:extLst>
          </p:cNvPr>
          <p:cNvSpPr/>
          <p:nvPr/>
        </p:nvSpPr>
        <p:spPr>
          <a:xfrm>
            <a:off x="263207" y="4644730"/>
            <a:ext cx="10115233" cy="369332"/>
          </a:xfrm>
          <a:prstGeom prst="rect">
            <a:avLst/>
          </a:prstGeom>
        </p:spPr>
        <p:txBody>
          <a:bodyPr wrap="square">
            <a:spAutoFit/>
          </a:bodyPr>
          <a:lstStyle/>
          <a:p>
            <a:pPr algn="just"/>
            <a:r>
              <a:rPr lang="es-EC" dirty="0">
                <a:latin typeface="Times New Roman" panose="02020603050405020304" pitchFamily="18" charset="0"/>
                <a:ea typeface="Calibri" panose="020F0502020204030204" pitchFamily="34" charset="0"/>
              </a:rPr>
              <a:t>Promedio ± EE de la productividad de </a:t>
            </a:r>
            <a:r>
              <a:rPr lang="es-EC" i="1" dirty="0" err="1">
                <a:latin typeface="Times New Roman" panose="02020603050405020304" pitchFamily="18" charset="0"/>
                <a:ea typeface="Calibri" panose="020F0502020204030204" pitchFamily="34" charset="0"/>
              </a:rPr>
              <a:t>Oreochromis</a:t>
            </a:r>
            <a:r>
              <a:rPr lang="es-EC" dirty="0">
                <a:latin typeface="Times New Roman" panose="02020603050405020304" pitchFamily="18" charset="0"/>
                <a:ea typeface="Calibri" panose="020F0502020204030204" pitchFamily="34" charset="0"/>
              </a:rPr>
              <a:t> </a:t>
            </a:r>
            <a:r>
              <a:rPr lang="es-EC" dirty="0" err="1">
                <a:latin typeface="Times New Roman" panose="02020603050405020304" pitchFamily="18" charset="0"/>
                <a:ea typeface="Calibri" panose="020F0502020204030204" pitchFamily="34" charset="0"/>
              </a:rPr>
              <a:t>sp</a:t>
            </a:r>
            <a:r>
              <a:rPr lang="es-EC" dirty="0">
                <a:latin typeface="Times New Roman" panose="02020603050405020304" pitchFamily="18" charset="0"/>
                <a:ea typeface="Calibri" panose="020F0502020204030204" pitchFamily="34" charset="0"/>
              </a:rPr>
              <a:t> para dos sistemas de producción</a:t>
            </a:r>
            <a:endParaRPr lang="es-ES" dirty="0"/>
          </a:p>
        </p:txBody>
      </p:sp>
      <p:sp>
        <p:nvSpPr>
          <p:cNvPr id="17" name="Rectángulo 16">
            <a:extLst>
              <a:ext uri="{FF2B5EF4-FFF2-40B4-BE49-F238E27FC236}">
                <a16:creationId xmlns:a16="http://schemas.microsoft.com/office/drawing/2014/main" xmlns="" id="{324BC784-1093-43A1-AECB-87434AC924E0}"/>
              </a:ext>
            </a:extLst>
          </p:cNvPr>
          <p:cNvSpPr/>
          <p:nvPr/>
        </p:nvSpPr>
        <p:spPr>
          <a:xfrm>
            <a:off x="263207" y="828414"/>
            <a:ext cx="11299825"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Promedio ± EE del factor de conversión alimenticia de </a:t>
            </a:r>
            <a:r>
              <a:rPr lang="es-EC" i="1" dirty="0" err="1">
                <a:latin typeface="Times New Roman" panose="02020603050405020304" pitchFamily="18" charset="0"/>
                <a:ea typeface="Calibri" panose="020F0502020204030204" pitchFamily="34" charset="0"/>
              </a:rPr>
              <a:t>Oreochromis</a:t>
            </a:r>
            <a:r>
              <a:rPr lang="es-EC" dirty="0">
                <a:latin typeface="Times New Roman" panose="02020603050405020304" pitchFamily="18" charset="0"/>
                <a:ea typeface="Calibri" panose="020F0502020204030204" pitchFamily="34" charset="0"/>
              </a:rPr>
              <a:t> </a:t>
            </a:r>
            <a:r>
              <a:rPr lang="es-EC" dirty="0" err="1">
                <a:latin typeface="Times New Roman" panose="02020603050405020304" pitchFamily="18" charset="0"/>
                <a:ea typeface="Calibri" panose="020F0502020204030204" pitchFamily="34" charset="0"/>
              </a:rPr>
              <a:t>sp</a:t>
            </a:r>
            <a:r>
              <a:rPr lang="es-EC" dirty="0">
                <a:latin typeface="Times New Roman" panose="02020603050405020304" pitchFamily="18" charset="0"/>
                <a:ea typeface="Calibri" panose="020F0502020204030204" pitchFamily="34" charset="0"/>
              </a:rPr>
              <a:t> para dos sistemas de producción en 90 días</a:t>
            </a:r>
            <a:endParaRPr lang="es-ES" dirty="0"/>
          </a:p>
        </p:txBody>
      </p:sp>
      <p:sp>
        <p:nvSpPr>
          <p:cNvPr id="20" name="Título 1">
            <a:extLst>
              <a:ext uri="{FF2B5EF4-FFF2-40B4-BE49-F238E27FC236}">
                <a16:creationId xmlns:a16="http://schemas.microsoft.com/office/drawing/2014/main" xmlns="" id="{7D585785-92ED-4A4E-8BC5-FF8CE1964DF2}"/>
              </a:ext>
            </a:extLst>
          </p:cNvPr>
          <p:cNvSpPr>
            <a:spLocks noGrp="1"/>
          </p:cNvSpPr>
          <p:nvPr>
            <p:ph type="title"/>
          </p:nvPr>
        </p:nvSpPr>
        <p:spPr>
          <a:xfrm>
            <a:off x="3657597" y="212182"/>
            <a:ext cx="4754879" cy="518651"/>
          </a:xfrm>
        </p:spPr>
        <p:txBody>
          <a:bodyPr>
            <a:normAutofit/>
          </a:bodyPr>
          <a:lstStyle/>
          <a:p>
            <a:pPr algn="ctr"/>
            <a:r>
              <a:rPr lang="es-ES" sz="2400" b="1" dirty="0">
                <a:solidFill>
                  <a:srgbClr val="FF0000"/>
                </a:solidFill>
                <a:latin typeface="Times New Roman" panose="02020603050405020304" pitchFamily="18" charset="0"/>
                <a:cs typeface="Times New Roman" panose="02020603050405020304" pitchFamily="18" charset="0"/>
              </a:rPr>
              <a:t>VARIABLES PRODUCTIVAS </a:t>
            </a:r>
          </a:p>
        </p:txBody>
      </p:sp>
      <p:graphicFrame>
        <p:nvGraphicFramePr>
          <p:cNvPr id="7" name="6 Tabla"/>
          <p:cNvGraphicFramePr>
            <a:graphicFrameLocks noGrp="1"/>
          </p:cNvGraphicFramePr>
          <p:nvPr>
            <p:extLst>
              <p:ext uri="{D42A27DB-BD31-4B8C-83A1-F6EECF244321}">
                <p14:modId xmlns:p14="http://schemas.microsoft.com/office/powerpoint/2010/main" val="1244064917"/>
              </p:ext>
            </p:extLst>
          </p:nvPr>
        </p:nvGraphicFramePr>
        <p:xfrm>
          <a:off x="8346077" y="1771323"/>
          <a:ext cx="2461260" cy="1986915"/>
        </p:xfrm>
        <a:graphic>
          <a:graphicData uri="http://schemas.openxmlformats.org/drawingml/2006/table">
            <a:tbl>
              <a:tblPr>
                <a:tableStyleId>{8EC20E35-A176-4012-BC5E-935CFFF8708E}</a:tableStyleId>
              </a:tblPr>
              <a:tblGrid>
                <a:gridCol w="1391147">
                  <a:extLst>
                    <a:ext uri="{9D8B030D-6E8A-4147-A177-3AD203B41FA5}">
                      <a16:colId xmlns:a16="http://schemas.microsoft.com/office/drawing/2014/main" xmlns="" val="20000"/>
                    </a:ext>
                  </a:extLst>
                </a:gridCol>
                <a:gridCol w="1070113">
                  <a:extLst>
                    <a:ext uri="{9D8B030D-6E8A-4147-A177-3AD203B41FA5}">
                      <a16:colId xmlns:a16="http://schemas.microsoft.com/office/drawing/2014/main" xmlns="" val="20001"/>
                    </a:ext>
                  </a:extLst>
                </a:gridCol>
              </a:tblGrid>
              <a:tr h="156060">
                <a:tc>
                  <a:txBody>
                    <a:bodyPr/>
                    <a:lstStyle/>
                    <a:p>
                      <a:pPr algn="ctr" fontAlgn="b"/>
                      <a:r>
                        <a:rPr lang="es-EC" sz="1800" b="1" u="none" strike="noStrike" dirty="0">
                          <a:latin typeface="Times New Roman" pitchFamily="18" charset="0"/>
                          <a:cs typeface="Times New Roman" pitchFamily="18" charset="0"/>
                        </a:rPr>
                        <a:t>Tratamientos</a:t>
                      </a:r>
                      <a:endParaRPr lang="es-EC" sz="1800" b="1" i="0" u="none" strike="noStrike" dirty="0">
                        <a:solidFill>
                          <a:srgbClr val="000000"/>
                        </a:solidFill>
                        <a:latin typeface="Times New Roman" pitchFamily="18" charset="0"/>
                        <a:cs typeface="Times New Roman" pitchFamily="18"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s-EC" sz="1800" b="1" u="none" strike="noStrike" dirty="0">
                          <a:latin typeface="Times New Roman" pitchFamily="18" charset="0"/>
                          <a:cs typeface="Times New Roman" pitchFamily="18" charset="0"/>
                        </a:rPr>
                        <a:t>FCA</a:t>
                      </a:r>
                      <a:endParaRPr lang="es-EC" sz="1800" b="1" i="0" u="none" strike="noStrike" dirty="0">
                        <a:solidFill>
                          <a:srgbClr val="000000"/>
                        </a:solidFill>
                        <a:latin typeface="Times New Roman" pitchFamily="18" charset="0"/>
                        <a:cs typeface="Times New Roman" pitchFamily="18"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79512">
                <a:tc>
                  <a:txBody>
                    <a:bodyPr/>
                    <a:lstStyle/>
                    <a:p>
                      <a:pPr algn="ctr" fontAlgn="b"/>
                      <a:r>
                        <a:rPr lang="es-EC" sz="1800" u="none" strike="noStrike" dirty="0">
                          <a:latin typeface="Times New Roman" pitchFamily="18" charset="0"/>
                          <a:cs typeface="Times New Roman" pitchFamily="18" charset="0"/>
                        </a:rPr>
                        <a:t>B 0,0g</a:t>
                      </a:r>
                      <a:endParaRPr lang="es-EC" sz="1800" b="0" i="0" u="none" strike="noStrike" dirty="0">
                        <a:solidFill>
                          <a:srgbClr val="000000"/>
                        </a:solidFill>
                        <a:latin typeface="Times New Roman" pitchFamily="18" charset="0"/>
                        <a:cs typeface="Times New Roman" pitchFamily="18"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s-EC" sz="1800" u="none" strike="noStrike">
                          <a:latin typeface="Times New Roman" pitchFamily="18" charset="0"/>
                          <a:cs typeface="Times New Roman" pitchFamily="18" charset="0"/>
                        </a:rPr>
                        <a:t>1,63</a:t>
                      </a:r>
                      <a:endParaRPr lang="es-EC" sz="1800" b="0" i="0" u="none" strike="noStrike">
                        <a:solidFill>
                          <a:srgbClr val="000000"/>
                        </a:solidFill>
                        <a:latin typeface="Times New Roman" pitchFamily="18" charset="0"/>
                        <a:cs typeface="Times New Roman" pitchFamily="18"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279512">
                <a:tc>
                  <a:txBody>
                    <a:bodyPr/>
                    <a:lstStyle/>
                    <a:p>
                      <a:pPr algn="ctr" fontAlgn="b"/>
                      <a:r>
                        <a:rPr lang="es-EC" sz="1800" u="none" strike="noStrike" dirty="0">
                          <a:latin typeface="Times New Roman" pitchFamily="18" charset="0"/>
                          <a:cs typeface="Times New Roman" pitchFamily="18" charset="0"/>
                        </a:rPr>
                        <a:t>B 0,3g</a:t>
                      </a:r>
                      <a:endParaRPr lang="es-EC" sz="1800" b="0" i="0" u="none" strike="noStrike" dirty="0">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s-EC" sz="1800" u="none" strike="noStrike" dirty="0">
                          <a:latin typeface="Times New Roman" pitchFamily="18" charset="0"/>
                          <a:cs typeface="Times New Roman" pitchFamily="18" charset="0"/>
                        </a:rPr>
                        <a:t>1,64</a:t>
                      </a:r>
                      <a:endParaRPr lang="es-EC" sz="1800" b="0" i="0" u="none" strike="noStrike" dirty="0">
                        <a:solidFill>
                          <a:srgbClr val="000000"/>
                        </a:solidFill>
                        <a:latin typeface="Times New Roman" pitchFamily="18" charset="0"/>
                        <a:cs typeface="Times New Roman" pitchFamily="18" charset="0"/>
                      </a:endParaRPr>
                    </a:p>
                  </a:txBody>
                  <a:tcPr marL="9525" marR="9525" marT="9525" marB="0" anchor="b"/>
                </a:tc>
                <a:extLst>
                  <a:ext uri="{0D108BD9-81ED-4DB2-BD59-A6C34878D82A}">
                    <a16:rowId xmlns:a16="http://schemas.microsoft.com/office/drawing/2014/main" xmlns="" val="10002"/>
                  </a:ext>
                </a:extLst>
              </a:tr>
              <a:tr h="279512">
                <a:tc>
                  <a:txBody>
                    <a:bodyPr/>
                    <a:lstStyle/>
                    <a:p>
                      <a:pPr algn="ctr" fontAlgn="b"/>
                      <a:r>
                        <a:rPr lang="es-EC" sz="1800" u="none" strike="noStrike" dirty="0">
                          <a:latin typeface="Times New Roman" pitchFamily="18" charset="0"/>
                          <a:cs typeface="Times New Roman" pitchFamily="18" charset="0"/>
                        </a:rPr>
                        <a:t>B 0,6g</a:t>
                      </a:r>
                      <a:endParaRPr lang="es-EC" sz="1800" b="0" i="0" u="none" strike="noStrike" dirty="0">
                        <a:solidFill>
                          <a:srgbClr val="000000"/>
                        </a:solidFill>
                        <a:latin typeface="Times New Roman" pitchFamily="18" charset="0"/>
                        <a:cs typeface="Times New Roman" pitchFamily="18" charset="0"/>
                      </a:endParaRPr>
                    </a:p>
                  </a:txBody>
                  <a:tcPr marL="9525" marR="9525" marT="9525" marB="0" anchor="b">
                    <a:solidFill>
                      <a:srgbClr val="92D050"/>
                    </a:solidFill>
                  </a:tcPr>
                </a:tc>
                <a:tc>
                  <a:txBody>
                    <a:bodyPr/>
                    <a:lstStyle/>
                    <a:p>
                      <a:pPr algn="ctr" fontAlgn="b"/>
                      <a:r>
                        <a:rPr lang="es-EC" sz="1800" u="none" strike="noStrike" dirty="0">
                          <a:latin typeface="Times New Roman" pitchFamily="18" charset="0"/>
                          <a:cs typeface="Times New Roman" pitchFamily="18" charset="0"/>
                        </a:rPr>
                        <a:t>1,57</a:t>
                      </a:r>
                      <a:endParaRPr lang="es-EC" sz="1800" b="0" i="0" u="none" strike="noStrike" dirty="0">
                        <a:solidFill>
                          <a:srgbClr val="000000"/>
                        </a:solidFill>
                        <a:latin typeface="Times New Roman" pitchFamily="18" charset="0"/>
                        <a:cs typeface="Times New Roman" pitchFamily="18" charset="0"/>
                      </a:endParaRPr>
                    </a:p>
                  </a:txBody>
                  <a:tcPr marL="9525" marR="9525" marT="9525" marB="0" anchor="b">
                    <a:solidFill>
                      <a:srgbClr val="92D050"/>
                    </a:solidFill>
                  </a:tcPr>
                </a:tc>
                <a:extLst>
                  <a:ext uri="{0D108BD9-81ED-4DB2-BD59-A6C34878D82A}">
                    <a16:rowId xmlns:a16="http://schemas.microsoft.com/office/drawing/2014/main" xmlns="" val="10003"/>
                  </a:ext>
                </a:extLst>
              </a:tr>
              <a:tr h="279512">
                <a:tc>
                  <a:txBody>
                    <a:bodyPr/>
                    <a:lstStyle/>
                    <a:p>
                      <a:pPr algn="ctr" fontAlgn="b"/>
                      <a:r>
                        <a:rPr lang="es-EC" sz="1800" u="none" strike="noStrike">
                          <a:latin typeface="Times New Roman" pitchFamily="18" charset="0"/>
                          <a:cs typeface="Times New Roman" pitchFamily="18" charset="0"/>
                        </a:rPr>
                        <a:t>T 0,0g</a:t>
                      </a:r>
                      <a:endParaRPr lang="es-EC" sz="18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s-EC" sz="1800" u="none" strike="noStrike" dirty="0">
                          <a:latin typeface="Times New Roman" pitchFamily="18" charset="0"/>
                          <a:cs typeface="Times New Roman" pitchFamily="18" charset="0"/>
                        </a:rPr>
                        <a:t>1,80</a:t>
                      </a:r>
                      <a:endParaRPr lang="es-EC" sz="1800" b="0" i="0" u="none" strike="noStrike" dirty="0">
                        <a:solidFill>
                          <a:srgbClr val="000000"/>
                        </a:solidFill>
                        <a:latin typeface="Times New Roman" pitchFamily="18" charset="0"/>
                        <a:cs typeface="Times New Roman" pitchFamily="18" charset="0"/>
                      </a:endParaRPr>
                    </a:p>
                  </a:txBody>
                  <a:tcPr marL="9525" marR="9525" marT="9525" marB="0" anchor="b"/>
                </a:tc>
                <a:extLst>
                  <a:ext uri="{0D108BD9-81ED-4DB2-BD59-A6C34878D82A}">
                    <a16:rowId xmlns:a16="http://schemas.microsoft.com/office/drawing/2014/main" xmlns="" val="10004"/>
                  </a:ext>
                </a:extLst>
              </a:tr>
              <a:tr h="279512">
                <a:tc>
                  <a:txBody>
                    <a:bodyPr/>
                    <a:lstStyle/>
                    <a:p>
                      <a:pPr algn="ctr" fontAlgn="b"/>
                      <a:r>
                        <a:rPr lang="es-EC" sz="1800" u="none" strike="noStrike">
                          <a:latin typeface="Times New Roman" pitchFamily="18" charset="0"/>
                          <a:cs typeface="Times New Roman" pitchFamily="18" charset="0"/>
                        </a:rPr>
                        <a:t>T 0,3g</a:t>
                      </a:r>
                      <a:endParaRPr lang="es-EC" sz="18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s-EC" sz="1800" u="none" strike="noStrike" dirty="0">
                          <a:latin typeface="Times New Roman" pitchFamily="18" charset="0"/>
                          <a:cs typeface="Times New Roman" pitchFamily="18" charset="0"/>
                        </a:rPr>
                        <a:t>1,76</a:t>
                      </a:r>
                      <a:endParaRPr lang="es-EC" sz="1800" b="0" i="0" u="none" strike="noStrike" dirty="0">
                        <a:solidFill>
                          <a:srgbClr val="000000"/>
                        </a:solidFill>
                        <a:latin typeface="Times New Roman" pitchFamily="18" charset="0"/>
                        <a:cs typeface="Times New Roman" pitchFamily="18" charset="0"/>
                      </a:endParaRPr>
                    </a:p>
                  </a:txBody>
                  <a:tcPr marL="9525" marR="9525" marT="9525" marB="0" anchor="b"/>
                </a:tc>
                <a:extLst>
                  <a:ext uri="{0D108BD9-81ED-4DB2-BD59-A6C34878D82A}">
                    <a16:rowId xmlns:a16="http://schemas.microsoft.com/office/drawing/2014/main" xmlns="" val="10005"/>
                  </a:ext>
                </a:extLst>
              </a:tr>
              <a:tr h="279512">
                <a:tc>
                  <a:txBody>
                    <a:bodyPr/>
                    <a:lstStyle/>
                    <a:p>
                      <a:pPr algn="ctr" fontAlgn="b"/>
                      <a:r>
                        <a:rPr lang="es-EC" sz="1800" u="none" strike="noStrike">
                          <a:latin typeface="Times New Roman" pitchFamily="18" charset="0"/>
                          <a:cs typeface="Times New Roman" pitchFamily="18" charset="0"/>
                        </a:rPr>
                        <a:t>T 0,6g</a:t>
                      </a:r>
                      <a:endParaRPr lang="es-EC" sz="18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s-EC" sz="1800" u="none" strike="noStrike" dirty="0">
                          <a:latin typeface="Times New Roman" pitchFamily="18" charset="0"/>
                          <a:cs typeface="Times New Roman" pitchFamily="18" charset="0"/>
                        </a:rPr>
                        <a:t>1,74</a:t>
                      </a:r>
                      <a:endParaRPr lang="es-EC" sz="1800" b="0" i="0" u="none" strike="noStrike" dirty="0">
                        <a:solidFill>
                          <a:srgbClr val="000000"/>
                        </a:solidFill>
                        <a:latin typeface="Times New Roman" pitchFamily="18" charset="0"/>
                        <a:cs typeface="Times New Roman" pitchFamily="18" charset="0"/>
                      </a:endParaRPr>
                    </a:p>
                  </a:txBody>
                  <a:tcPr marL="9525" marR="9525" marT="9525" marB="0" anchor="b"/>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035390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D34035F9-5157-40DE-BF8F-D56B814DA5D1}"/>
              </a:ext>
            </a:extLst>
          </p:cNvPr>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CONCLUSIONES:</a:t>
            </a:r>
          </a:p>
        </p:txBody>
      </p:sp>
      <p:sp>
        <p:nvSpPr>
          <p:cNvPr id="4" name="3 Rectángulo"/>
          <p:cNvSpPr/>
          <p:nvPr/>
        </p:nvSpPr>
        <p:spPr>
          <a:xfrm>
            <a:off x="348343" y="993845"/>
            <a:ext cx="11157857" cy="4247317"/>
          </a:xfrm>
          <a:prstGeom prst="rect">
            <a:avLst/>
          </a:prstGeom>
        </p:spPr>
        <p:txBody>
          <a:bodyPr wrap="square">
            <a:spAutoFit/>
          </a:bodyPr>
          <a:lstStyle/>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El desempeño productivo de la tilapia hibrida en etapa de crecimiento bajo el sistema </a:t>
            </a:r>
            <a:r>
              <a:rPr lang="es-ES" dirty="0" err="1">
                <a:latin typeface="Times New Roman" panose="02020603050405020304" pitchFamily="18" charset="0"/>
                <a:cs typeface="Times New Roman" panose="02020603050405020304" pitchFamily="18" charset="0"/>
              </a:rPr>
              <a:t>biofloc</a:t>
            </a:r>
            <a:r>
              <a:rPr lang="es-ES" dirty="0">
                <a:latin typeface="Times New Roman" panose="02020603050405020304" pitchFamily="18" charset="0"/>
                <a:cs typeface="Times New Roman" panose="02020603050405020304" pitchFamily="18" charset="0"/>
              </a:rPr>
              <a:t> reportó los mejores resultados en parámetros métricos y productivos con 40,84g en peso corporal, 6,61 cm en largo total y 2,57 cm en ancho, FCA 1,61y EA 74,75%, con respecto al sistema tradicional. </a:t>
            </a:r>
          </a:p>
          <a:p>
            <a:pPr algn="just"/>
            <a:endParaRPr lang="es-EC"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La inclusión de nucleótidos mostró efectos positivos en el comportamiento productivo. La adición de 0,60g incrementó 36,64g en peso corporal, 7,37cm en largo total y 2,33cm en ancho, FCA 1,74 y EA 69%, además las tilapias del </a:t>
            </a:r>
            <a:r>
              <a:rPr lang="es-EC" dirty="0">
                <a:latin typeface="Times New Roman" panose="02020603050405020304" pitchFamily="18" charset="0"/>
                <a:cs typeface="Times New Roman" panose="02020603050405020304" pitchFamily="18" charset="0"/>
              </a:rPr>
              <a:t>SB+0,6g de nucleótido tuvieron la mejor respuesta ya que incrementaron los valores: 70,51g en peso corporal, 14,91cm en largo total y 5,19cm en ancho, FCA 1,57 y EA 78,68%.</a:t>
            </a:r>
          </a:p>
          <a:p>
            <a:pPr algn="just"/>
            <a:endParaRPr lang="es-EC"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El sistema </a:t>
            </a:r>
            <a:r>
              <a:rPr lang="es-EC" dirty="0" err="1">
                <a:latin typeface="Times New Roman" panose="02020603050405020304" pitchFamily="18" charset="0"/>
                <a:cs typeface="Times New Roman" panose="02020603050405020304" pitchFamily="18" charset="0"/>
              </a:rPr>
              <a:t>biofloc</a:t>
            </a:r>
            <a:r>
              <a:rPr lang="es-EC" dirty="0">
                <a:latin typeface="Times New Roman" panose="02020603050405020304" pitchFamily="18" charset="0"/>
                <a:cs typeface="Times New Roman" panose="02020603050405020304" pitchFamily="18" charset="0"/>
              </a:rPr>
              <a:t> presentó valores óptimos en: parámetros físicos (26,78°C de T, 200 ppm SST, 10 ppm OD, 7,5 pH), químicos (0,8 mg/L NO3, 0,03mg/l NO2 y 1mg/L NAT) y micro – biológicos (aumento de </a:t>
            </a:r>
            <a:r>
              <a:rPr lang="es-EC" i="1" dirty="0" err="1">
                <a:latin typeface="Times New Roman" panose="02020603050405020304" pitchFamily="18" charset="0"/>
                <a:cs typeface="Times New Roman" panose="02020603050405020304" pitchFamily="18" charset="0"/>
              </a:rPr>
              <a:t>Bacillus</a:t>
            </a:r>
            <a:r>
              <a:rPr lang="es-EC" dirty="0">
                <a:latin typeface="Times New Roman" panose="02020603050405020304" pitchFamily="18" charset="0"/>
                <a:cs typeface="Times New Roman" panose="02020603050405020304" pitchFamily="18" charset="0"/>
              </a:rPr>
              <a:t> sp), para la mejora del desarrollo productivo de las tilapias.</a:t>
            </a:r>
          </a:p>
          <a:p>
            <a:pPr algn="just"/>
            <a:endParaRPr lang="es-EC"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Con el desarrollo de la investigación se generó un manual técnico operativo como material de divulgación importante, para la mejora en la producción de tilapia</a:t>
            </a:r>
            <a:endParaRPr lang="es-EC" dirty="0"/>
          </a:p>
        </p:txBody>
      </p:sp>
    </p:spTree>
    <p:extLst>
      <p:ext uri="{BB962C8B-B14F-4D97-AF65-F5344CB8AC3E}">
        <p14:creationId xmlns:p14="http://schemas.microsoft.com/office/powerpoint/2010/main" val="3451301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9228" y="874101"/>
            <a:ext cx="11364686" cy="5078313"/>
          </a:xfrm>
          <a:prstGeom prst="rect">
            <a:avLst/>
          </a:prstGeom>
        </p:spPr>
        <p:txBody>
          <a:bodyPr wrap="square">
            <a:spAutoFit/>
          </a:bodyPr>
          <a:lstStyle/>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Implementar el sistema </a:t>
            </a:r>
            <a:r>
              <a:rPr lang="es-EC" dirty="0" err="1">
                <a:latin typeface="Times New Roman" panose="02020603050405020304" pitchFamily="18" charset="0"/>
                <a:cs typeface="Times New Roman" panose="02020603050405020304" pitchFamily="18" charset="0"/>
              </a:rPr>
              <a:t>biofloc</a:t>
            </a:r>
            <a:r>
              <a:rPr lang="es-EC" dirty="0">
                <a:latin typeface="Times New Roman" panose="02020603050405020304" pitchFamily="18" charset="0"/>
                <a:cs typeface="Times New Roman" panose="02020603050405020304" pitchFamily="18" charset="0"/>
              </a:rPr>
              <a:t>, en todas las etapas de crecimiento de </a:t>
            </a:r>
            <a:r>
              <a:rPr lang="es-EC" i="1" dirty="0" err="1">
                <a:latin typeface="Times New Roman" panose="02020603050405020304" pitchFamily="18" charset="0"/>
                <a:cs typeface="Times New Roman" panose="02020603050405020304" pitchFamily="18" charset="0"/>
              </a:rPr>
              <a:t>Oreochromis</a:t>
            </a:r>
            <a:r>
              <a:rPr lang="es-EC" i="1" dirty="0">
                <a:latin typeface="Times New Roman" panose="02020603050405020304" pitchFamily="18"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sp</a:t>
            </a:r>
            <a:r>
              <a:rPr lang="es-EC" i="1" dirty="0">
                <a:latin typeface="Times New Roman" panose="02020603050405020304" pitchFamily="18"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para mejorar el rendimiento de la especie. </a:t>
            </a:r>
            <a:r>
              <a:rPr lang="es-EC" i="1" dirty="0">
                <a:latin typeface="Times New Roman" panose="02020603050405020304" pitchFamily="18" charset="0"/>
                <a:cs typeface="Times New Roman" panose="02020603050405020304" pitchFamily="18" charset="0"/>
              </a:rPr>
              <a:t> </a:t>
            </a:r>
          </a:p>
          <a:p>
            <a:pPr lvl="0" algn="just"/>
            <a:endParaRPr lang="es-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Con la finalidad de optimizar la producción se recomienda realizar un análisis previo de los parámetros físicos y químicos del agua en donde se vaya a implementar un sistema </a:t>
            </a:r>
            <a:r>
              <a:rPr lang="es-EC" dirty="0" err="1">
                <a:latin typeface="Times New Roman" panose="02020603050405020304" pitchFamily="18" charset="0"/>
                <a:cs typeface="Times New Roman" panose="02020603050405020304" pitchFamily="18" charset="0"/>
              </a:rPr>
              <a:t>biofloc</a:t>
            </a:r>
            <a:r>
              <a:rPr lang="es-EC" dirty="0">
                <a:latin typeface="Times New Roman" panose="02020603050405020304" pitchFamily="18" charset="0"/>
                <a:cs typeface="Times New Roman" panose="02020603050405020304" pitchFamily="18" charset="0"/>
              </a:rPr>
              <a:t>.</a:t>
            </a:r>
          </a:p>
          <a:p>
            <a:pPr lvl="0" algn="just"/>
            <a:endParaRPr lang="es-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Para la generación de </a:t>
            </a:r>
            <a:r>
              <a:rPr lang="es-EC" dirty="0" err="1">
                <a:latin typeface="Times New Roman" panose="02020603050405020304" pitchFamily="18" charset="0"/>
                <a:cs typeface="Times New Roman" panose="02020603050405020304" pitchFamily="18" charset="0"/>
              </a:rPr>
              <a:t>bioflóculos</a:t>
            </a:r>
            <a:r>
              <a:rPr lang="es-EC" dirty="0">
                <a:latin typeface="Times New Roman" panose="02020603050405020304" pitchFamily="18" charset="0"/>
                <a:cs typeface="Times New Roman" panose="02020603050405020304" pitchFamily="18" charset="0"/>
              </a:rPr>
              <a:t> es importante utilizar </a:t>
            </a:r>
            <a:r>
              <a:rPr lang="es-EC" dirty="0" err="1">
                <a:latin typeface="Times New Roman" panose="02020603050405020304" pitchFamily="18" charset="0"/>
                <a:cs typeface="Times New Roman" panose="02020603050405020304" pitchFamily="18" charset="0"/>
              </a:rPr>
              <a:t>probióticos</a:t>
            </a:r>
            <a:r>
              <a:rPr lang="es-EC" dirty="0">
                <a:latin typeface="Times New Roman" panose="02020603050405020304" pitchFamily="18" charset="0"/>
                <a:cs typeface="Times New Roman" panose="02020603050405020304" pitchFamily="18" charset="0"/>
              </a:rPr>
              <a:t> que cuenten con bacterias identificadas molecularmente.</a:t>
            </a:r>
          </a:p>
          <a:p>
            <a:pPr lvl="0" algn="just"/>
            <a:endParaRPr lang="es-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Para garantizar la calidad e integridad de los </a:t>
            </a:r>
            <a:r>
              <a:rPr lang="es-EC" dirty="0" err="1">
                <a:latin typeface="Times New Roman" panose="02020603050405020304" pitchFamily="18" charset="0"/>
                <a:cs typeface="Times New Roman" panose="02020603050405020304" pitchFamily="18" charset="0"/>
              </a:rPr>
              <a:t>bioflóculos</a:t>
            </a:r>
            <a:r>
              <a:rPr lang="es-EC" dirty="0">
                <a:latin typeface="Times New Roman" panose="02020603050405020304" pitchFamily="18" charset="0"/>
                <a:cs typeface="Times New Roman" panose="02020603050405020304" pitchFamily="18" charset="0"/>
              </a:rPr>
              <a:t> es necesario que en la implementación del sistema </a:t>
            </a:r>
            <a:r>
              <a:rPr lang="es-EC" dirty="0" err="1">
                <a:latin typeface="Times New Roman" panose="02020603050405020304" pitchFamily="18" charset="0"/>
                <a:cs typeface="Times New Roman" panose="02020603050405020304" pitchFamily="18" charset="0"/>
              </a:rPr>
              <a:t>biofloc</a:t>
            </a:r>
            <a:r>
              <a:rPr lang="es-EC" dirty="0">
                <a:latin typeface="Times New Roman" panose="02020603050405020304" pitchFamily="18" charset="0"/>
                <a:cs typeface="Times New Roman" panose="02020603050405020304" pitchFamily="18" charset="0"/>
              </a:rPr>
              <a:t> cuente con acceso a energía eléctrica y fuentes alternas en caso de fallas eléctricas.</a:t>
            </a:r>
          </a:p>
          <a:p>
            <a:pPr lvl="0" algn="just"/>
            <a:endParaRPr lang="es-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Utilizar melaza que posea el análisis bacteriano de la misma para que no afecte el </a:t>
            </a:r>
            <a:r>
              <a:rPr lang="es-EC" dirty="0" err="1">
                <a:latin typeface="Times New Roman" panose="02020603050405020304" pitchFamily="18" charset="0"/>
                <a:cs typeface="Times New Roman" panose="02020603050405020304" pitchFamily="18" charset="0"/>
              </a:rPr>
              <a:t>microbiota</a:t>
            </a:r>
            <a:r>
              <a:rPr lang="es-EC" dirty="0">
                <a:latin typeface="Times New Roman" panose="02020603050405020304" pitchFamily="18" charset="0"/>
                <a:cs typeface="Times New Roman" panose="02020603050405020304" pitchFamily="18" charset="0"/>
              </a:rPr>
              <a:t> del sistema.</a:t>
            </a:r>
          </a:p>
          <a:p>
            <a:pPr lvl="0" algn="just"/>
            <a:endParaRPr lang="es-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la implementación de nucleótidos en el alimento ya que mejora el desarrollo productivo de la tilapia.</a:t>
            </a:r>
          </a:p>
          <a:p>
            <a:pPr lvl="0" algn="just"/>
            <a:endParaRPr lang="es-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Evaluar un sistema </a:t>
            </a:r>
            <a:r>
              <a:rPr lang="es-EC" dirty="0" err="1">
                <a:latin typeface="Times New Roman" panose="02020603050405020304" pitchFamily="18" charset="0"/>
                <a:cs typeface="Times New Roman" panose="02020603050405020304" pitchFamily="18" charset="0"/>
              </a:rPr>
              <a:t>biofloc</a:t>
            </a:r>
            <a:r>
              <a:rPr lang="es-EC" dirty="0">
                <a:latin typeface="Times New Roman" panose="02020603050405020304" pitchFamily="18" charset="0"/>
                <a:cs typeface="Times New Roman" panose="02020603050405020304" pitchFamily="18" charset="0"/>
              </a:rPr>
              <a:t> con diferentes fuentes de carbono para determinar diferencias en tamaños y composición nutricional de los </a:t>
            </a:r>
            <a:r>
              <a:rPr lang="es-EC" dirty="0" err="1">
                <a:latin typeface="Times New Roman" panose="02020603050405020304" pitchFamily="18" charset="0"/>
                <a:cs typeface="Times New Roman" panose="02020603050405020304" pitchFamily="18" charset="0"/>
              </a:rPr>
              <a:t>flóculos</a:t>
            </a:r>
            <a:r>
              <a:rPr lang="es-EC" dirty="0">
                <a:latin typeface="Times New Roman" panose="02020603050405020304" pitchFamily="18" charset="0"/>
                <a:cs typeface="Times New Roman" panose="02020603050405020304" pitchFamily="18" charset="0"/>
              </a:rPr>
              <a:t>. </a:t>
            </a:r>
          </a:p>
        </p:txBody>
      </p:sp>
      <p:sp>
        <p:nvSpPr>
          <p:cNvPr id="5" name="Título 1">
            <a:extLst>
              <a:ext uri="{FF2B5EF4-FFF2-40B4-BE49-F238E27FC236}">
                <a16:creationId xmlns:a16="http://schemas.microsoft.com/office/drawing/2014/main" xmlns="" id="{D34035F9-5157-40DE-BF8F-D56B814DA5D1}"/>
              </a:ext>
            </a:extLst>
          </p:cNvPr>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RECOMENDACIONES:</a:t>
            </a:r>
          </a:p>
        </p:txBody>
      </p:sp>
    </p:spTree>
    <p:extLst>
      <p:ext uri="{BB962C8B-B14F-4D97-AF65-F5344CB8AC3E}">
        <p14:creationId xmlns:p14="http://schemas.microsoft.com/office/powerpoint/2010/main" val="2713776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ultado de imagen para gracias"/>
          <p:cNvPicPr>
            <a:picLocks noChangeAspect="1" noChangeArrowheads="1"/>
          </p:cNvPicPr>
          <p:nvPr/>
        </p:nvPicPr>
        <p:blipFill rotWithShape="1">
          <a:blip r:embed="rId2">
            <a:extLst>
              <a:ext uri="{28A0092B-C50C-407E-A947-70E740481C1C}">
                <a14:useLocalDpi xmlns:a14="http://schemas.microsoft.com/office/drawing/2010/main" val="0"/>
              </a:ext>
            </a:extLst>
          </a:blip>
          <a:srcRect t="11785" b="6717"/>
          <a:stretch/>
        </p:blipFill>
        <p:spPr bwMode="auto">
          <a:xfrm>
            <a:off x="3113314" y="97970"/>
            <a:ext cx="5480950" cy="1306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biometriaecuador2017.com/wp-content/uploads/2017/03/esp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8388" y="1491343"/>
            <a:ext cx="4258858" cy="138375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8689225" y="1491343"/>
            <a:ext cx="1420023" cy="1344400"/>
          </a:xfrm>
          <a:prstGeom prst="rect">
            <a:avLst/>
          </a:prstGeom>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914" y="1491343"/>
            <a:ext cx="16764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descr="C:\Users\ESPE\Documents\Downloads\WhatsApp Image 2020-01-15 at 11.19.30.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94" r="8217"/>
          <a:stretch/>
        </p:blipFill>
        <p:spPr bwMode="auto">
          <a:xfrm>
            <a:off x="457200" y="3067445"/>
            <a:ext cx="2471058" cy="16379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ESPE\Documents\Downloads\WhatsApp Image 2020-01-15 at 11.23.05.jpeg"/>
          <p:cNvPicPr>
            <a:picLocks noChangeAspect="1" noChangeArrowheads="1"/>
          </p:cNvPicPr>
          <p:nvPr/>
        </p:nvPicPr>
        <p:blipFill rotWithShape="1">
          <a:blip r:embed="rId7">
            <a:extLst>
              <a:ext uri="{28A0092B-C50C-407E-A947-70E740481C1C}">
                <a14:useLocalDpi xmlns:a14="http://schemas.microsoft.com/office/drawing/2010/main" val="0"/>
              </a:ext>
            </a:extLst>
          </a:blip>
          <a:srcRect t="39286"/>
          <a:stretch/>
        </p:blipFill>
        <p:spPr bwMode="auto">
          <a:xfrm>
            <a:off x="3396342" y="3067445"/>
            <a:ext cx="2697841" cy="163797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ESPE\Documents\Downloads\WhatsApp Image 2020-01-15 at 11.31.33.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389"/>
          <a:stretch/>
        </p:blipFill>
        <p:spPr bwMode="auto">
          <a:xfrm>
            <a:off x="6631658" y="3060666"/>
            <a:ext cx="1755321" cy="18632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ESPE\Documents\Downloads\WhatsApp Image 2020-01-15 at 11.35.06.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1625" y="3060666"/>
            <a:ext cx="2765810" cy="155576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ESPE\Documents\Downloads\WhatsApp Image 2020-01-15 at 11.48.56.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1764"/>
          <a:stretch/>
        </p:blipFill>
        <p:spPr bwMode="auto">
          <a:xfrm>
            <a:off x="4745262" y="5038308"/>
            <a:ext cx="1601109" cy="1496891"/>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ESPE\Documents\Downloads\WhatsApp Image 2020-01-15 at 11.50.54.jpe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381" r="19020"/>
          <a:stretch/>
        </p:blipFill>
        <p:spPr bwMode="auto">
          <a:xfrm>
            <a:off x="3113314" y="5038308"/>
            <a:ext cx="1653556" cy="149689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Users\ESPE\Documents\Downloads\WhatsApp Image 2020-01-15 at 11.50.54 (1).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071" y="5038307"/>
            <a:ext cx="2977243" cy="1496892"/>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C:\Users\ESPE\Documents\Downloads\WhatsApp Image 2020-01-15 at 11.50.54 (2).jpeg"/>
          <p:cNvPicPr>
            <a:picLocks noChangeAspect="1" noChangeArrowheads="1"/>
          </p:cNvPicPr>
          <p:nvPr/>
        </p:nvPicPr>
        <p:blipFill rotWithShape="1">
          <a:blip r:embed="rId13">
            <a:extLst>
              <a:ext uri="{28A0092B-C50C-407E-A947-70E740481C1C}">
                <a14:useLocalDpi xmlns:a14="http://schemas.microsoft.com/office/drawing/2010/main" val="0"/>
              </a:ext>
            </a:extLst>
          </a:blip>
          <a:srcRect l="20236" t="25329" r="23726" b="24670"/>
          <a:stretch/>
        </p:blipFill>
        <p:spPr bwMode="auto">
          <a:xfrm>
            <a:off x="6346371" y="5038306"/>
            <a:ext cx="2526394" cy="150283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Users\ESPE\Documents\Downloads\WhatsApp Image 2020-01-15 at 11.55.29.jpe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34814"/>
          <a:stretch/>
        </p:blipFill>
        <p:spPr bwMode="auto">
          <a:xfrm>
            <a:off x="8872764" y="5038306"/>
            <a:ext cx="1722266" cy="1496893"/>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C:\Users\ESPE\Documents\Downloads\WhatsApp Image 2020-01-15 at 11.58.03.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95030" y="5038305"/>
            <a:ext cx="1455456" cy="149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641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dirty="0">
                <a:latin typeface="Times New Roman" panose="02020603050405020304" pitchFamily="18" charset="0"/>
                <a:cs typeface="Times New Roman" panose="02020603050405020304" pitchFamily="18" charset="0"/>
              </a:rPr>
              <a:t>ANTECEDENTES</a:t>
            </a:r>
          </a:p>
        </p:txBody>
      </p:sp>
      <p:sp>
        <p:nvSpPr>
          <p:cNvPr id="14" name="Rectángulo 13"/>
          <p:cNvSpPr/>
          <p:nvPr/>
        </p:nvSpPr>
        <p:spPr>
          <a:xfrm>
            <a:off x="140592" y="847967"/>
            <a:ext cx="11639032" cy="646331"/>
          </a:xfrm>
          <a:prstGeom prst="rect">
            <a:avLst/>
          </a:prstGeom>
        </p:spPr>
        <p:txBody>
          <a:bodyPr wrap="square">
            <a:spAutoFit/>
          </a:bodyPr>
          <a:lstStyle/>
          <a:p>
            <a:pPr algn="just"/>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Ecuador es un país dotado por riqueza hidrográfica, en donde productores de pequeña a mediana escala </a:t>
            </a:r>
            <a:r>
              <a:rPr lang="es-EC" dirty="0">
                <a:latin typeface="Times New Roman" panose="02020603050405020304" pitchFamily="18" charset="0"/>
                <a:cs typeface="Times New Roman" panose="02020603050405020304" pitchFamily="18" charset="0"/>
              </a:rPr>
              <a:t>desarrollan una acuicultura tradicional. </a:t>
            </a:r>
            <a:endParaRPr lang="es-ES" dirty="0">
              <a:latin typeface="Times New Roman" panose="02020603050405020304" pitchFamily="18" charset="0"/>
              <a:cs typeface="Times New Roman" panose="02020603050405020304" pitchFamily="18" charset="0"/>
            </a:endParaRPr>
          </a:p>
        </p:txBody>
      </p:sp>
      <p:pic>
        <p:nvPicPr>
          <p:cNvPr id="1044" name="Picture 20"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5440" y="1647538"/>
            <a:ext cx="2790237" cy="1890989"/>
          </a:xfrm>
          <a:prstGeom prst="ellipse">
            <a:avLst/>
          </a:prstGeom>
          <a:ln w="38100">
            <a:solidFill>
              <a:srgbClr val="FF0000"/>
            </a:solidFill>
          </a:ln>
          <a:effectLst>
            <a:softEdge rad="0"/>
          </a:effectLst>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6096000" y="2379088"/>
            <a:ext cx="1435008" cy="369332"/>
          </a:xfrm>
          <a:prstGeom prst="rect">
            <a:avLst/>
          </a:prstGeom>
        </p:spPr>
        <p:txBody>
          <a:bodyPr wrap="none">
            <a:spAutoFit/>
          </a:bodyPr>
          <a:lstStyle/>
          <a:p>
            <a:r>
              <a:rPr lang="es-EC" dirty="0">
                <a:latin typeface="Times New Roman" panose="02020603050405020304" pitchFamily="18" charset="0"/>
              </a:rPr>
              <a:t>Recurso agua</a:t>
            </a:r>
            <a:endParaRPr lang="es-ES" dirty="0"/>
          </a:p>
        </p:txBody>
      </p:sp>
      <p:cxnSp>
        <p:nvCxnSpPr>
          <p:cNvPr id="19" name="Conector recto de flecha 18"/>
          <p:cNvCxnSpPr>
            <a:stCxn id="1044" idx="6"/>
            <a:endCxn id="36" idx="1"/>
          </p:cNvCxnSpPr>
          <p:nvPr/>
        </p:nvCxnSpPr>
        <p:spPr>
          <a:xfrm flipV="1">
            <a:off x="5195677" y="1832670"/>
            <a:ext cx="900323" cy="760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a:stCxn id="1044" idx="6"/>
            <a:endCxn id="34" idx="1"/>
          </p:cNvCxnSpPr>
          <p:nvPr/>
        </p:nvCxnSpPr>
        <p:spPr>
          <a:xfrm>
            <a:off x="5195677" y="2593033"/>
            <a:ext cx="900323" cy="728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ángulo 33"/>
          <p:cNvSpPr/>
          <p:nvPr/>
        </p:nvSpPr>
        <p:spPr>
          <a:xfrm>
            <a:off x="6096000" y="3136655"/>
            <a:ext cx="1486304" cy="369332"/>
          </a:xfrm>
          <a:prstGeom prst="rect">
            <a:avLst/>
          </a:prstGeom>
        </p:spPr>
        <p:txBody>
          <a:bodyPr wrap="none">
            <a:spAutoFit/>
          </a:bodyPr>
          <a:lstStyle/>
          <a:p>
            <a:r>
              <a:rPr lang="es-EC" dirty="0">
                <a:latin typeface="Times New Roman" panose="02020603050405020304" pitchFamily="18" charset="0"/>
              </a:rPr>
              <a:t>Recurso tierra</a:t>
            </a:r>
            <a:endParaRPr lang="es-ES" dirty="0"/>
          </a:p>
        </p:txBody>
      </p:sp>
      <p:sp>
        <p:nvSpPr>
          <p:cNvPr id="36" name="Rectángulo 35"/>
          <p:cNvSpPr/>
          <p:nvPr/>
        </p:nvSpPr>
        <p:spPr>
          <a:xfrm>
            <a:off x="6096000" y="1648004"/>
            <a:ext cx="1842107" cy="369332"/>
          </a:xfrm>
          <a:prstGeom prst="rect">
            <a:avLst/>
          </a:prstGeom>
        </p:spPr>
        <p:txBody>
          <a:bodyPr wrap="none">
            <a:spAutoFit/>
          </a:bodyPr>
          <a:lstStyle/>
          <a:p>
            <a:r>
              <a:rPr lang="es-EC" dirty="0">
                <a:latin typeface="Times New Roman" panose="02020603050405020304" pitchFamily="18" charset="0"/>
              </a:rPr>
              <a:t>Tecnología básica</a:t>
            </a:r>
            <a:endParaRPr lang="es-ES" dirty="0"/>
          </a:p>
        </p:txBody>
      </p:sp>
      <p:pic>
        <p:nvPicPr>
          <p:cNvPr id="1048" name="Picture 24" descr="Imagen relacion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17" t="10700" r="9848" b="8772"/>
          <a:stretch/>
        </p:blipFill>
        <p:spPr bwMode="auto">
          <a:xfrm>
            <a:off x="948355" y="2238610"/>
            <a:ext cx="1117204" cy="70627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743" t="5284" r="26725" b="15276"/>
          <a:stretch/>
        </p:blipFill>
        <p:spPr bwMode="auto">
          <a:xfrm>
            <a:off x="9485742" y="1514150"/>
            <a:ext cx="956862" cy="1622505"/>
          </a:xfrm>
          <a:prstGeom prst="rect">
            <a:avLst/>
          </a:prstGeom>
          <a:noFill/>
          <a:extLst>
            <a:ext uri="{909E8E84-426E-40DD-AFC4-6F175D3DCCD1}">
              <a14:hiddenFill xmlns:a14="http://schemas.microsoft.com/office/drawing/2010/main">
                <a:solidFill>
                  <a:srgbClr val="FFFFFF"/>
                </a:solidFill>
              </a14:hiddenFill>
            </a:ext>
          </a:extLst>
        </p:spPr>
      </p:pic>
      <p:sp>
        <p:nvSpPr>
          <p:cNvPr id="46" name="CuadroTexto 45"/>
          <p:cNvSpPr txBox="1"/>
          <p:nvPr/>
        </p:nvSpPr>
        <p:spPr>
          <a:xfrm>
            <a:off x="4779551" y="4809945"/>
            <a:ext cx="2137207" cy="461665"/>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a:t>
            </a:r>
            <a:r>
              <a:rPr lang="es-ES" sz="2400" b="1" dirty="0">
                <a:latin typeface="Times New Roman" panose="02020603050405020304" pitchFamily="18" charset="0"/>
                <a:cs typeface="Times New Roman" panose="02020603050405020304" pitchFamily="18" charset="0"/>
              </a:rPr>
              <a:t>SOLUCIÒN</a:t>
            </a:r>
            <a:r>
              <a:rPr lang="es-ES" b="1" dirty="0">
                <a:latin typeface="Times New Roman" panose="02020603050405020304" pitchFamily="18" charset="0"/>
                <a:cs typeface="Times New Roman" panose="02020603050405020304" pitchFamily="18" charset="0"/>
              </a:rPr>
              <a:t>?</a:t>
            </a:r>
          </a:p>
        </p:txBody>
      </p:sp>
      <p:sp>
        <p:nvSpPr>
          <p:cNvPr id="49" name="Rectángulo 48"/>
          <p:cNvSpPr/>
          <p:nvPr/>
        </p:nvSpPr>
        <p:spPr>
          <a:xfrm>
            <a:off x="7340282" y="4402709"/>
            <a:ext cx="4253978" cy="1477328"/>
          </a:xfrm>
          <a:prstGeom prst="rect">
            <a:avLst/>
          </a:prstGeom>
        </p:spPr>
        <p:txBody>
          <a:bodyPr wrap="square">
            <a:spAutoFit/>
          </a:bodyPr>
          <a:lstStyle/>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Estimulación de sistema inmune</a:t>
            </a: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Mejora del metabolismo </a:t>
            </a: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Resistencia a enfermedades e infecciones</a:t>
            </a: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Incremento de carga animal</a:t>
            </a: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Reducción de estrés</a:t>
            </a:r>
            <a:endParaRPr lang="es-ES" dirty="0">
              <a:latin typeface="Times New Roman" panose="02020603050405020304" pitchFamily="18" charset="0"/>
              <a:cs typeface="Times New Roman" panose="02020603050405020304" pitchFamily="18" charset="0"/>
            </a:endParaRPr>
          </a:p>
        </p:txBody>
      </p:sp>
      <p:sp>
        <p:nvSpPr>
          <p:cNvPr id="50" name="Rectángulo 49"/>
          <p:cNvSpPr/>
          <p:nvPr/>
        </p:nvSpPr>
        <p:spPr>
          <a:xfrm>
            <a:off x="500092" y="4403466"/>
            <a:ext cx="3810696" cy="1477328"/>
          </a:xfrm>
          <a:prstGeom prst="rect">
            <a:avLst/>
          </a:prstGeom>
        </p:spPr>
        <p:txBody>
          <a:bodyPr wrap="square">
            <a:spAutoFit/>
          </a:bodyPr>
          <a:lstStyle/>
          <a:p>
            <a:pPr marL="285750" indent="-285750">
              <a:buFont typeface="Arial" panose="020B0604020202020204" pitchFamily="34" charset="0"/>
              <a:buChar char="•"/>
            </a:pPr>
            <a:r>
              <a:rPr lang="es-EC" dirty="0">
                <a:latin typeface="Times New Roman" panose="02020603050405020304" pitchFamily="18" charset="0"/>
                <a:ea typeface="Times New Roman" panose="02020603050405020304" pitchFamily="18" charset="0"/>
              </a:rPr>
              <a:t>A</a:t>
            </a:r>
            <a:r>
              <a:rPr lang="es-EC" dirty="0">
                <a:effectLst/>
                <a:latin typeface="Times New Roman" panose="02020603050405020304" pitchFamily="18" charset="0"/>
                <a:ea typeface="Times New Roman" panose="02020603050405020304" pitchFamily="18" charset="0"/>
              </a:rPr>
              <a:t>umentar el valor nutricional de la especie de interés.</a:t>
            </a:r>
          </a:p>
          <a:p>
            <a:pPr marL="285750" indent="-285750">
              <a:buFont typeface="Arial" panose="020B0604020202020204" pitchFamily="34" charset="0"/>
              <a:buChar char="•"/>
            </a:pPr>
            <a:r>
              <a:rPr lang="es-EC" dirty="0">
                <a:effectLst/>
                <a:latin typeface="Times New Roman" panose="02020603050405020304" pitchFamily="18" charset="0"/>
                <a:ea typeface="Times New Roman" panose="02020603050405020304" pitchFamily="18" charset="0"/>
              </a:rPr>
              <a:t>Mitiga el impacto ambiental</a:t>
            </a:r>
          </a:p>
          <a:p>
            <a:pPr marL="285750" indent="-285750">
              <a:buFont typeface="Arial" panose="020B0604020202020204" pitchFamily="34" charset="0"/>
              <a:buChar char="•"/>
            </a:pPr>
            <a:r>
              <a:rPr lang="es-EC" dirty="0">
                <a:latin typeface="Times New Roman" panose="02020603050405020304" pitchFamily="18" charset="0"/>
                <a:ea typeface="Times New Roman" panose="02020603050405020304" pitchFamily="18" charset="0"/>
              </a:rPr>
              <a:t>Mas biomasa en menos agua </a:t>
            </a:r>
          </a:p>
          <a:p>
            <a:pPr marL="285750" indent="-285750">
              <a:buFont typeface="Arial" panose="020B0604020202020204" pitchFamily="34" charset="0"/>
              <a:buChar char="•"/>
            </a:pPr>
            <a:r>
              <a:rPr lang="es-EC" dirty="0" err="1">
                <a:latin typeface="Times New Roman" panose="02020603050405020304" pitchFamily="18" charset="0"/>
              </a:rPr>
              <a:t>Economicamente</a:t>
            </a:r>
            <a:r>
              <a:rPr lang="es-EC" dirty="0">
                <a:latin typeface="Times New Roman" panose="02020603050405020304" pitchFamily="18" charset="0"/>
              </a:rPr>
              <a:t> viable </a:t>
            </a:r>
            <a:endParaRPr lang="es-ES" dirty="0"/>
          </a:p>
        </p:txBody>
      </p:sp>
      <p:pic>
        <p:nvPicPr>
          <p:cNvPr id="1026" name="Picture 2" descr="Resultado de imagen para signo diferente">
            <a:extLst>
              <a:ext uri="{FF2B5EF4-FFF2-40B4-BE49-F238E27FC236}">
                <a16:creationId xmlns:a16="http://schemas.microsoft.com/office/drawing/2014/main" xmlns="" id="{7F842276-5CFF-4AD9-9AE8-DCA11F425E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383" t="17502" r="17384" b="23068"/>
          <a:stretch/>
        </p:blipFill>
        <p:spPr bwMode="auto">
          <a:xfrm>
            <a:off x="7969693" y="1666945"/>
            <a:ext cx="1203806" cy="1424285"/>
          </a:xfrm>
          <a:prstGeom prst="rect">
            <a:avLst/>
          </a:prstGeom>
          <a:noFill/>
          <a:extLst>
            <a:ext uri="{909E8E84-426E-40DD-AFC4-6F175D3DCCD1}">
              <a14:hiddenFill xmlns:a14="http://schemas.microsoft.com/office/drawing/2010/main">
                <a:solidFill>
                  <a:srgbClr val="FFFFFF"/>
                </a:solidFill>
              </a14:hiddenFill>
            </a:ext>
          </a:extLst>
        </p:spPr>
      </p:pic>
      <p:sp>
        <p:nvSpPr>
          <p:cNvPr id="29" name="Cerrar llave 28">
            <a:extLst>
              <a:ext uri="{FF2B5EF4-FFF2-40B4-BE49-F238E27FC236}">
                <a16:creationId xmlns:a16="http://schemas.microsoft.com/office/drawing/2014/main" xmlns="" id="{C246C6D3-73A4-4370-B7FA-F3E386E29B6A}"/>
              </a:ext>
            </a:extLst>
          </p:cNvPr>
          <p:cNvSpPr/>
          <p:nvPr/>
        </p:nvSpPr>
        <p:spPr>
          <a:xfrm>
            <a:off x="4310788" y="4264967"/>
            <a:ext cx="290306" cy="1615827"/>
          </a:xfrm>
          <a:prstGeom prst="rightBrace">
            <a:avLst/>
          </a:prstGeom>
          <a:ln>
            <a:solidFill>
              <a:srgbClr val="FF66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30" name="Abrir llave 29">
            <a:extLst>
              <a:ext uri="{FF2B5EF4-FFF2-40B4-BE49-F238E27FC236}">
                <a16:creationId xmlns:a16="http://schemas.microsoft.com/office/drawing/2014/main" xmlns="" id="{31BC1590-C75B-479A-9401-E2C20766D340}"/>
              </a:ext>
            </a:extLst>
          </p:cNvPr>
          <p:cNvSpPr/>
          <p:nvPr/>
        </p:nvSpPr>
        <p:spPr>
          <a:xfrm>
            <a:off x="6983367" y="4264968"/>
            <a:ext cx="290306" cy="1615827"/>
          </a:xfrm>
          <a:prstGeom prst="leftBrace">
            <a:avLst/>
          </a:prstGeom>
          <a:ln>
            <a:solidFill>
              <a:srgbClr val="FF66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3" name="CuadroTexto 2"/>
          <p:cNvSpPr txBox="1"/>
          <p:nvPr/>
        </p:nvSpPr>
        <p:spPr>
          <a:xfrm>
            <a:off x="1262440" y="3834183"/>
            <a:ext cx="2285999" cy="369332"/>
          </a:xfrm>
          <a:prstGeom prst="rect">
            <a:avLst/>
          </a:prstGeom>
          <a:noFill/>
        </p:spPr>
        <p:txBody>
          <a:bodyPr wrap="square" rtlCol="0">
            <a:spAutoFit/>
          </a:bodyPr>
          <a:lstStyle/>
          <a:p>
            <a:r>
              <a:rPr lang="es-ES" b="1" i="1" dirty="0">
                <a:latin typeface="Times New Roman" panose="02020603050405020304" pitchFamily="18" charset="0"/>
                <a:cs typeface="Times New Roman" panose="02020603050405020304" pitchFamily="18" charset="0"/>
              </a:rPr>
              <a:t>SISTEMA BIOFLOC</a:t>
            </a:r>
          </a:p>
        </p:txBody>
      </p:sp>
      <p:sp>
        <p:nvSpPr>
          <p:cNvPr id="20" name="CuadroTexto 19"/>
          <p:cNvSpPr txBox="1"/>
          <p:nvPr/>
        </p:nvSpPr>
        <p:spPr>
          <a:xfrm>
            <a:off x="7969693" y="3788635"/>
            <a:ext cx="2450165" cy="369332"/>
          </a:xfrm>
          <a:prstGeom prst="rect">
            <a:avLst/>
          </a:prstGeom>
          <a:noFill/>
        </p:spPr>
        <p:txBody>
          <a:bodyPr wrap="square" rtlCol="0">
            <a:spAutoFit/>
          </a:bodyPr>
          <a:lstStyle/>
          <a:p>
            <a:pPr algn="ctr"/>
            <a:r>
              <a:rPr lang="es-ES" b="1" i="1" dirty="0">
                <a:latin typeface="Times New Roman" panose="02020603050405020304" pitchFamily="18" charset="0"/>
                <a:cs typeface="Times New Roman" panose="02020603050405020304" pitchFamily="18" charset="0"/>
              </a:rPr>
              <a:t>NUCLEÓTIDO</a:t>
            </a:r>
          </a:p>
        </p:txBody>
      </p:sp>
    </p:spTree>
    <p:extLst>
      <p:ext uri="{BB962C8B-B14F-4D97-AF65-F5344CB8AC3E}">
        <p14:creationId xmlns:p14="http://schemas.microsoft.com/office/powerpoint/2010/main" val="247323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flipH="1">
            <a:off x="4853744" y="2671358"/>
            <a:ext cx="3746603" cy="1732602"/>
          </a:xfrm>
          <a:prstGeom prst="rect">
            <a:avLst/>
          </a:prstGeom>
          <a:effectLst>
            <a:glow rad="127000">
              <a:schemeClr val="accent1">
                <a:alpha val="0"/>
              </a:schemeClr>
            </a:glow>
          </a:effectLst>
        </p:spPr>
      </p:pic>
      <p:sp>
        <p:nvSpPr>
          <p:cNvPr id="4" name="Rectángulo 3"/>
          <p:cNvSpPr/>
          <p:nvPr/>
        </p:nvSpPr>
        <p:spPr>
          <a:xfrm>
            <a:off x="1847489" y="1571532"/>
            <a:ext cx="5070619" cy="369332"/>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s-EC" dirty="0">
                <a:solidFill>
                  <a:srgbClr val="000000"/>
                </a:solidFill>
                <a:latin typeface="Times New Roman" panose="02020603050405020304" pitchFamily="18" charset="0"/>
                <a:ea typeface="Times New Roman" panose="02020603050405020304" pitchFamily="18" charset="0"/>
              </a:rPr>
              <a:t>Aumento del consumo per cápita de proteína animal </a:t>
            </a:r>
            <a:endParaRPr lang="es-EC" dirty="0"/>
          </a:p>
        </p:txBody>
      </p:sp>
      <p:sp>
        <p:nvSpPr>
          <p:cNvPr id="5" name="Rectángulo 4"/>
          <p:cNvSpPr/>
          <p:nvPr/>
        </p:nvSpPr>
        <p:spPr>
          <a:xfrm>
            <a:off x="1565361" y="964829"/>
            <a:ext cx="5352747" cy="369332"/>
          </a:xfrm>
          <a:prstGeom prst="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s-EC" dirty="0">
                <a:solidFill>
                  <a:srgbClr val="000000"/>
                </a:solidFill>
                <a:latin typeface="Times New Roman" panose="02020603050405020304" pitchFamily="18" charset="0"/>
                <a:ea typeface="Calibri" panose="020F0502020204030204" pitchFamily="34" charset="0"/>
              </a:rPr>
              <a:t>Grave contaminación de fuentes hídricas y edafológicas</a:t>
            </a:r>
            <a:endParaRPr lang="es-EC" dirty="0"/>
          </a:p>
        </p:txBody>
      </p:sp>
      <p:sp>
        <p:nvSpPr>
          <p:cNvPr id="6" name="Rectángulo 5"/>
          <p:cNvSpPr/>
          <p:nvPr/>
        </p:nvSpPr>
        <p:spPr>
          <a:xfrm>
            <a:off x="2312832" y="2196269"/>
            <a:ext cx="3249608" cy="369332"/>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s-EC" dirty="0">
                <a:solidFill>
                  <a:srgbClr val="000000"/>
                </a:solidFill>
                <a:latin typeface="Times New Roman" panose="02020603050405020304" pitchFamily="18" charset="0"/>
                <a:ea typeface="Calibri" panose="020F0502020204030204" pitchFamily="34" charset="0"/>
              </a:rPr>
              <a:t>Expansión de la frontera agrícola</a:t>
            </a:r>
            <a:endParaRPr lang="es-EC" dirty="0"/>
          </a:p>
        </p:txBody>
      </p:sp>
      <p:sp>
        <p:nvSpPr>
          <p:cNvPr id="7" name="Rectángulo 6"/>
          <p:cNvSpPr/>
          <p:nvPr/>
        </p:nvSpPr>
        <p:spPr>
          <a:xfrm>
            <a:off x="7530118" y="1705945"/>
            <a:ext cx="3915122" cy="646331"/>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C" dirty="0">
                <a:latin typeface="Times New Roman" panose="02020603050405020304" pitchFamily="18" charset="0"/>
                <a:ea typeface="Calibri" panose="020F0502020204030204" pitchFamily="34" charset="0"/>
                <a:cs typeface="Times New Roman" panose="02020603050405020304" pitchFamily="18" charset="0"/>
              </a:rPr>
              <a:t>Falta de conocimientos técnicos–científicos  y  alternativas tecnológicas</a:t>
            </a:r>
            <a:endParaRPr lang="es-EC" dirty="0"/>
          </a:p>
        </p:txBody>
      </p:sp>
      <p:sp>
        <p:nvSpPr>
          <p:cNvPr id="9" name="Rectángulo 8"/>
          <p:cNvSpPr/>
          <p:nvPr/>
        </p:nvSpPr>
        <p:spPr>
          <a:xfrm>
            <a:off x="4907900" y="5294776"/>
            <a:ext cx="2691763" cy="369332"/>
          </a:xfrm>
          <a:prstGeom prst="rect">
            <a:avLst/>
          </a:prstGeom>
          <a:ln>
            <a:solidFill>
              <a:schemeClr val="accent6">
                <a:lumMod val="75000"/>
              </a:schemeClr>
            </a:solidFill>
          </a:ln>
        </p:spPr>
        <p:txBody>
          <a:bodyPr wrap="none">
            <a:spAutoFit/>
          </a:bodyPr>
          <a:lstStyle/>
          <a:p>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Estrés animal en cautiverio</a:t>
            </a:r>
            <a:endParaRPr lang="es-EC" dirty="0"/>
          </a:p>
        </p:txBody>
      </p:sp>
      <p:sp>
        <p:nvSpPr>
          <p:cNvPr id="10" name="Rectángulo 9"/>
          <p:cNvSpPr/>
          <p:nvPr/>
        </p:nvSpPr>
        <p:spPr>
          <a:xfrm>
            <a:off x="7530118" y="4721230"/>
            <a:ext cx="2670001" cy="369332"/>
          </a:xfrm>
          <a:prstGeom prst="rect">
            <a:avLst/>
          </a:prstGeom>
          <a:ln>
            <a:solidFill>
              <a:schemeClr val="accent6">
                <a:lumMod val="75000"/>
              </a:schemeClr>
            </a:solidFill>
          </a:ln>
        </p:spPr>
        <p:txBody>
          <a:bodyPr wrap="square">
            <a:spAutoFit/>
          </a:bodyPr>
          <a:lstStyle/>
          <a:p>
            <a:r>
              <a:rPr lang="es-EC"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Presencia de enfermedades</a:t>
            </a:r>
            <a:endParaRPr lang="es-EC" dirty="0"/>
          </a:p>
        </p:txBody>
      </p:sp>
      <p:sp>
        <p:nvSpPr>
          <p:cNvPr id="11" name="Rectángulo 10"/>
          <p:cNvSpPr/>
          <p:nvPr/>
        </p:nvSpPr>
        <p:spPr>
          <a:xfrm>
            <a:off x="1703218" y="4721230"/>
            <a:ext cx="5359159" cy="369332"/>
          </a:xfrm>
          <a:prstGeom prst="rect">
            <a:avLst/>
          </a:prstGeom>
          <a:ln>
            <a:solidFill>
              <a:schemeClr val="accent6">
                <a:lumMod val="75000"/>
              </a:schemeClr>
            </a:solidFill>
          </a:ln>
        </p:spPr>
        <p:txBody>
          <a:bodyPr wrap="none">
            <a:spAutoFit/>
          </a:bodyPr>
          <a:lstStyle/>
          <a:p>
            <a:r>
              <a:rPr lang="es-EC" dirty="0">
                <a:latin typeface="Times New Roman" panose="02020603050405020304" pitchFamily="18" charset="0"/>
                <a:cs typeface="Times New Roman" panose="02020603050405020304" pitchFamily="18" charset="0"/>
              </a:rPr>
              <a:t>Alteraciones en tasa metabólica y ritmos de crecimiento</a:t>
            </a:r>
          </a:p>
        </p:txBody>
      </p:sp>
      <p:sp>
        <p:nvSpPr>
          <p:cNvPr id="12" name="Rectángulo 11"/>
          <p:cNvSpPr/>
          <p:nvPr/>
        </p:nvSpPr>
        <p:spPr>
          <a:xfrm>
            <a:off x="7935813" y="1099069"/>
            <a:ext cx="3358612" cy="369332"/>
          </a:xfrm>
          <a:prstGeom prst="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s-EC" dirty="0">
                <a:solidFill>
                  <a:srgbClr val="000000"/>
                </a:solidFill>
                <a:latin typeface="Times New Roman" panose="02020603050405020304" pitchFamily="18" charset="0"/>
                <a:cs typeface="Times New Roman" panose="02020603050405020304" pitchFamily="18" charset="0"/>
              </a:rPr>
              <a:t>Práctica de acuicultura artesanales</a:t>
            </a:r>
            <a:endParaRPr lang="es-EC" dirty="0"/>
          </a:p>
        </p:txBody>
      </p:sp>
      <p:sp>
        <p:nvSpPr>
          <p:cNvPr id="13" name="Rectángulo 12"/>
          <p:cNvSpPr/>
          <p:nvPr/>
        </p:nvSpPr>
        <p:spPr>
          <a:xfrm>
            <a:off x="2256871" y="5283908"/>
            <a:ext cx="2095445" cy="369332"/>
          </a:xfrm>
          <a:prstGeom prst="rect">
            <a:avLst/>
          </a:prstGeom>
          <a:ln>
            <a:solidFill>
              <a:schemeClr val="accent6">
                <a:lumMod val="75000"/>
              </a:schemeClr>
            </a:solidFill>
          </a:ln>
        </p:spPr>
        <p:txBody>
          <a:bodyPr wrap="none">
            <a:spAutoFit/>
          </a:bodyPr>
          <a:lstStyle/>
          <a:p>
            <a:r>
              <a:rPr lang="es-EC" dirty="0">
                <a:solidFill>
                  <a:srgbClr val="000000"/>
                </a:solidFill>
                <a:latin typeface="Times New Roman" panose="02020603050405020304" pitchFamily="18" charset="0"/>
                <a:ea typeface="Calibri" panose="020F0502020204030204" pitchFamily="34" charset="0"/>
              </a:rPr>
              <a:t>Deterioro ambiental </a:t>
            </a:r>
            <a:endParaRPr lang="es-EC" dirty="0"/>
          </a:p>
        </p:txBody>
      </p:sp>
      <p:sp>
        <p:nvSpPr>
          <p:cNvPr id="18" name="Rectángulo 17"/>
          <p:cNvSpPr/>
          <p:nvPr/>
        </p:nvSpPr>
        <p:spPr>
          <a:xfrm>
            <a:off x="4352316" y="5926451"/>
            <a:ext cx="3877985" cy="369332"/>
          </a:xfrm>
          <a:prstGeom prst="rect">
            <a:avLst/>
          </a:prstGeom>
          <a:ln>
            <a:solidFill>
              <a:schemeClr val="accent6">
                <a:lumMod val="75000"/>
              </a:schemeClr>
            </a:solidFill>
          </a:ln>
        </p:spPr>
        <p:txBody>
          <a:bodyPr wrap="none">
            <a:spAutoFit/>
          </a:bodyPr>
          <a:lstStyle/>
          <a:p>
            <a:r>
              <a:rPr lang="es-EC" dirty="0">
                <a:latin typeface="Times New Roman" panose="02020603050405020304" pitchFamily="18" charset="0"/>
                <a:ea typeface="Calibri" panose="020F0502020204030204" pitchFamily="34" charset="0"/>
                <a:cs typeface="Times New Roman" panose="02020603050405020304" pitchFamily="18" charset="0"/>
              </a:rPr>
              <a:t>Afectación a la  productividad nacional </a:t>
            </a:r>
            <a:endParaRPr lang="es-EC" dirty="0"/>
          </a:p>
        </p:txBody>
      </p:sp>
      <p:sp>
        <p:nvSpPr>
          <p:cNvPr id="21" name="Rectángulo 20"/>
          <p:cNvSpPr/>
          <p:nvPr/>
        </p:nvSpPr>
        <p:spPr>
          <a:xfrm>
            <a:off x="8045333" y="5283908"/>
            <a:ext cx="2185214" cy="369332"/>
          </a:xfrm>
          <a:prstGeom prst="rect">
            <a:avLst/>
          </a:prstGeom>
          <a:ln>
            <a:solidFill>
              <a:schemeClr val="accent6">
                <a:lumMod val="75000"/>
              </a:schemeClr>
            </a:solidFill>
          </a:ln>
        </p:spPr>
        <p:txBody>
          <a:bodyPr wrap="none">
            <a:spAutoFit/>
          </a:bodyPr>
          <a:lstStyle/>
          <a:p>
            <a:r>
              <a:rPr lang="es-EC" dirty="0">
                <a:solidFill>
                  <a:srgbClr val="000000"/>
                </a:solidFill>
                <a:latin typeface="Times New Roman" panose="02020603050405020304" pitchFamily="18" charset="0"/>
                <a:ea typeface="Calibri" panose="020F0502020204030204" pitchFamily="34" charset="0"/>
              </a:rPr>
              <a:t>Pérdidas económicas </a:t>
            </a:r>
            <a:endParaRPr lang="es-EC" dirty="0"/>
          </a:p>
        </p:txBody>
      </p:sp>
      <p:sp>
        <p:nvSpPr>
          <p:cNvPr id="25" name="Título 1">
            <a:extLst>
              <a:ext uri="{FF2B5EF4-FFF2-40B4-BE49-F238E27FC236}">
                <a16:creationId xmlns:a16="http://schemas.microsoft.com/office/drawing/2014/main" xmlns="" id="{C263243D-2735-4106-BFE6-8ACE484E143E}"/>
              </a:ext>
            </a:extLst>
          </p:cNvPr>
          <p:cNvSpPr txBox="1">
            <a:spLocks/>
          </p:cNvSpPr>
          <p:nvPr/>
        </p:nvSpPr>
        <p:spPr>
          <a:xfrm>
            <a:off x="201552" y="237501"/>
            <a:ext cx="11639032" cy="489586"/>
          </a:xfrm>
          <a:prstGeom prst="rect">
            <a:avLst/>
          </a:prstGeom>
          <a:solidFill>
            <a:schemeClr val="accent2">
              <a:lumMod val="20000"/>
              <a:lumOff val="80000"/>
            </a:schemeClr>
          </a:solidFill>
        </p:spPr>
        <p:txBody>
          <a:bodyPr>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3000" dirty="0">
                <a:latin typeface="Times New Roman" panose="02020603050405020304" pitchFamily="18" charset="0"/>
                <a:cs typeface="Times New Roman" panose="02020603050405020304" pitchFamily="18" charset="0"/>
              </a:rPr>
              <a:t>PROBLEMA</a:t>
            </a:r>
            <a:r>
              <a:rPr lang="es-ES" sz="3200" dirty="0">
                <a:latin typeface="Times New Roman" panose="02020603050405020304" pitchFamily="18" charset="0"/>
                <a:cs typeface="Times New Roman" panose="02020603050405020304" pitchFamily="18" charset="0"/>
              </a:rPr>
              <a:t> </a:t>
            </a:r>
          </a:p>
        </p:txBody>
      </p:sp>
      <p:sp>
        <p:nvSpPr>
          <p:cNvPr id="28" name="Rectángulo 27">
            <a:extLst>
              <a:ext uri="{FF2B5EF4-FFF2-40B4-BE49-F238E27FC236}">
                <a16:creationId xmlns:a16="http://schemas.microsoft.com/office/drawing/2014/main" xmlns="" id="{F9D51F19-C26D-4378-958F-C316FFEEC685}"/>
              </a:ext>
            </a:extLst>
          </p:cNvPr>
          <p:cNvSpPr/>
          <p:nvPr/>
        </p:nvSpPr>
        <p:spPr>
          <a:xfrm rot="16200000">
            <a:off x="-362540" y="1849807"/>
            <a:ext cx="2004924" cy="3693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accent1">
                    <a:lumMod val="50000"/>
                  </a:schemeClr>
                </a:solidFill>
                <a:latin typeface="Times New Roman" panose="02020603050405020304" pitchFamily="18" charset="0"/>
                <a:cs typeface="Times New Roman" panose="02020603050405020304" pitchFamily="18" charset="0"/>
              </a:rPr>
              <a:t>CAUSA</a:t>
            </a:r>
          </a:p>
        </p:txBody>
      </p:sp>
      <p:sp>
        <p:nvSpPr>
          <p:cNvPr id="29" name="Rectángulo 28">
            <a:extLst>
              <a:ext uri="{FF2B5EF4-FFF2-40B4-BE49-F238E27FC236}">
                <a16:creationId xmlns:a16="http://schemas.microsoft.com/office/drawing/2014/main" xmlns="" id="{5D191D72-E51A-4D9F-A8A2-A367FA205098}"/>
              </a:ext>
            </a:extLst>
          </p:cNvPr>
          <p:cNvSpPr/>
          <p:nvPr/>
        </p:nvSpPr>
        <p:spPr>
          <a:xfrm rot="16200000" flipH="1">
            <a:off x="-362541" y="5152546"/>
            <a:ext cx="2004927" cy="36933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accent1">
                    <a:lumMod val="50000"/>
                  </a:schemeClr>
                </a:solidFill>
                <a:latin typeface="Times New Roman" panose="02020603050405020304" pitchFamily="18" charset="0"/>
                <a:cs typeface="Times New Roman" panose="02020603050405020304" pitchFamily="18" charset="0"/>
              </a:rPr>
              <a:t>EFECTO</a:t>
            </a:r>
          </a:p>
        </p:txBody>
      </p:sp>
      <p:sp>
        <p:nvSpPr>
          <p:cNvPr id="30" name="Flecha abajo 12">
            <a:extLst>
              <a:ext uri="{FF2B5EF4-FFF2-40B4-BE49-F238E27FC236}">
                <a16:creationId xmlns:a16="http://schemas.microsoft.com/office/drawing/2014/main" xmlns="" id="{D791E70C-7848-4269-B794-71022F1D394B}"/>
              </a:ext>
            </a:extLst>
          </p:cNvPr>
          <p:cNvSpPr/>
          <p:nvPr/>
        </p:nvSpPr>
        <p:spPr>
          <a:xfrm rot="16200000">
            <a:off x="1063137" y="1853832"/>
            <a:ext cx="235095" cy="35055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Flecha abajo 12">
            <a:extLst>
              <a:ext uri="{FF2B5EF4-FFF2-40B4-BE49-F238E27FC236}">
                <a16:creationId xmlns:a16="http://schemas.microsoft.com/office/drawing/2014/main" xmlns="" id="{D369D3C4-BC52-4E76-916D-3705B5747C40}"/>
              </a:ext>
            </a:extLst>
          </p:cNvPr>
          <p:cNvSpPr/>
          <p:nvPr/>
        </p:nvSpPr>
        <p:spPr>
          <a:xfrm rot="16200000">
            <a:off x="1062742" y="5155705"/>
            <a:ext cx="235095" cy="35055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93757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ítulo 1"/>
          <p:cNvSpPr>
            <a:spLocks noGrp="1"/>
          </p:cNvSpPr>
          <p:nvPr>
            <p:ph type="title"/>
          </p:nvPr>
        </p:nvSpPr>
        <p:spPr>
          <a:xfrm>
            <a:off x="413656" y="253299"/>
            <a:ext cx="11365967"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OBJETIVOS</a:t>
            </a:r>
          </a:p>
        </p:txBody>
      </p:sp>
      <p:sp>
        <p:nvSpPr>
          <p:cNvPr id="4" name="Rectángulo 3"/>
          <p:cNvSpPr/>
          <p:nvPr/>
        </p:nvSpPr>
        <p:spPr>
          <a:xfrm>
            <a:off x="413656" y="926882"/>
            <a:ext cx="11365967" cy="5078313"/>
          </a:xfrm>
          <a:prstGeom prst="rect">
            <a:avLst/>
          </a:prstGeom>
        </p:spPr>
        <p:txBody>
          <a:bodyPr wrap="square">
            <a:spAutoFit/>
          </a:bodyPr>
          <a:lstStyle/>
          <a:p>
            <a:pPr algn="just"/>
            <a:r>
              <a:rPr lang="es-EC" sz="2000" b="1" dirty="0">
                <a:latin typeface="Times New Roman" panose="02020603050405020304" pitchFamily="18" charset="0"/>
                <a:cs typeface="Times New Roman" panose="02020603050405020304" pitchFamily="18" charset="0"/>
              </a:rPr>
              <a:t>Objetivo General:</a:t>
            </a:r>
          </a:p>
          <a:p>
            <a:pPr algn="just"/>
            <a:endParaRPr lang="es-ES" sz="2000" b="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Evaluar el desempeño productivo de tilapia híbrida en etapa de crecimiento bajo un sistema de cero recambios de agua “</a:t>
            </a:r>
            <a:r>
              <a:rPr lang="es-EC" sz="2000" dirty="0" err="1">
                <a:latin typeface="Times New Roman" panose="02020603050405020304" pitchFamily="18" charset="0"/>
                <a:cs typeface="Times New Roman" panose="02020603050405020304" pitchFamily="18" charset="0"/>
              </a:rPr>
              <a:t>Biofloc</a:t>
            </a:r>
            <a:r>
              <a:rPr lang="es-EC" sz="2000" dirty="0">
                <a:latin typeface="Times New Roman" panose="02020603050405020304" pitchFamily="18" charset="0"/>
                <a:cs typeface="Times New Roman" panose="02020603050405020304" pitchFamily="18" charset="0"/>
              </a:rPr>
              <a:t>” y la inclusión de nucleótidos en dietas balanceadas en la parroquia </a:t>
            </a:r>
            <a:r>
              <a:rPr lang="es-EC" sz="2000" dirty="0" err="1">
                <a:latin typeface="Times New Roman" panose="02020603050405020304" pitchFamily="18" charset="0"/>
                <a:cs typeface="Times New Roman" panose="02020603050405020304" pitchFamily="18" charset="0"/>
              </a:rPr>
              <a:t>Nanegal</a:t>
            </a:r>
            <a:r>
              <a:rPr lang="es-EC" sz="2000" dirty="0">
                <a:latin typeface="Times New Roman" panose="02020603050405020304" pitchFamily="18" charset="0"/>
                <a:cs typeface="Times New Roman" panose="02020603050405020304" pitchFamily="18" charset="0"/>
              </a:rPr>
              <a:t>, </a:t>
            </a:r>
            <a:r>
              <a:rPr lang="es-EC" sz="2000" dirty="0" err="1">
                <a:latin typeface="Times New Roman" panose="02020603050405020304" pitchFamily="18" charset="0"/>
                <a:cs typeface="Times New Roman" panose="02020603050405020304" pitchFamily="18" charset="0"/>
              </a:rPr>
              <a:t>subtrópico</a:t>
            </a:r>
            <a:r>
              <a:rPr lang="es-EC" sz="2000" dirty="0">
                <a:latin typeface="Times New Roman" panose="02020603050405020304" pitchFamily="18" charset="0"/>
                <a:cs typeface="Times New Roman" panose="02020603050405020304" pitchFamily="18" charset="0"/>
              </a:rPr>
              <a:t> ecuatoriano.</a:t>
            </a:r>
          </a:p>
          <a:p>
            <a:endParaRPr lang="es-ES" sz="2400" b="1" dirty="0">
              <a:latin typeface="Times New Roman" panose="02020603050405020304" pitchFamily="18" charset="0"/>
              <a:cs typeface="Times New Roman" panose="02020603050405020304" pitchFamily="18" charset="0"/>
            </a:endParaRPr>
          </a:p>
          <a:p>
            <a:pPr algn="just"/>
            <a:r>
              <a:rPr lang="es-EC" sz="2000" b="1" dirty="0">
                <a:latin typeface="Times New Roman" panose="02020603050405020304" pitchFamily="18" charset="0"/>
                <a:cs typeface="Times New Roman" panose="02020603050405020304" pitchFamily="18" charset="0"/>
              </a:rPr>
              <a:t>Objetivos Específicos:</a:t>
            </a:r>
          </a:p>
          <a:p>
            <a:pPr algn="just"/>
            <a:endParaRPr lang="es-ES" sz="2000" b="1"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Evaluar el comportamiento productivo de tilapia híbrida en un sistema “</a:t>
            </a:r>
            <a:r>
              <a:rPr lang="es-EC" sz="2000" dirty="0" err="1">
                <a:latin typeface="Times New Roman" panose="02020603050405020304" pitchFamily="18" charset="0"/>
                <a:cs typeface="Times New Roman" panose="02020603050405020304" pitchFamily="18" charset="0"/>
              </a:rPr>
              <a:t>Biofloc</a:t>
            </a:r>
            <a:r>
              <a:rPr lang="es-EC" sz="2000" dirty="0">
                <a:latin typeface="Times New Roman" panose="02020603050405020304" pitchFamily="18" charset="0"/>
                <a:cs typeface="Times New Roman" panose="02020603050405020304" pitchFamily="18" charset="0"/>
              </a:rPr>
              <a:t>” y bajo la acción de dietas balanceadas complementadas con diferentes niveles de nucleótidos. </a:t>
            </a:r>
          </a:p>
          <a:p>
            <a:pPr lvl="0" algn="just"/>
            <a:endParaRPr lang="es-EC" sz="2000"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Evaluar los parámetros físicos, químicos, micro-biológicos en un sistema “</a:t>
            </a:r>
            <a:r>
              <a:rPr lang="es-EC" sz="2000" dirty="0" err="1">
                <a:latin typeface="Times New Roman" panose="02020603050405020304" pitchFamily="18" charset="0"/>
                <a:cs typeface="Times New Roman" panose="02020603050405020304" pitchFamily="18" charset="0"/>
              </a:rPr>
              <a:t>Biofloc</a:t>
            </a:r>
            <a:r>
              <a:rPr lang="es-EC" sz="2000" dirty="0">
                <a:latin typeface="Times New Roman" panose="02020603050405020304" pitchFamily="18" charset="0"/>
                <a:cs typeface="Times New Roman" panose="02020603050405020304" pitchFamily="18" charset="0"/>
              </a:rPr>
              <a:t>” en el monocultivo de tilapia. </a:t>
            </a:r>
          </a:p>
          <a:p>
            <a:pPr lvl="0" algn="just"/>
            <a:endParaRPr lang="es-EC" sz="2000"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Desarrollar un manual técnico-operativo para el manejo del sistema “</a:t>
            </a:r>
            <a:r>
              <a:rPr lang="es-EC" sz="2000" dirty="0" err="1">
                <a:latin typeface="Times New Roman" panose="02020603050405020304" pitchFamily="18" charset="0"/>
                <a:cs typeface="Times New Roman" panose="02020603050405020304" pitchFamily="18" charset="0"/>
              </a:rPr>
              <a:t>Biofloc</a:t>
            </a:r>
            <a:r>
              <a:rPr lang="es-EC" sz="2000" dirty="0">
                <a:latin typeface="Times New Roman" panose="02020603050405020304" pitchFamily="18" charset="0"/>
                <a:cs typeface="Times New Roman" panose="02020603050405020304" pitchFamily="18" charset="0"/>
              </a:rPr>
              <a:t>” para tilapias en el </a:t>
            </a:r>
            <a:r>
              <a:rPr lang="es-EC" sz="2000" dirty="0" err="1">
                <a:latin typeface="Times New Roman" panose="02020603050405020304" pitchFamily="18" charset="0"/>
                <a:cs typeface="Times New Roman" panose="02020603050405020304" pitchFamily="18" charset="0"/>
              </a:rPr>
              <a:t>subtrópico</a:t>
            </a:r>
            <a:r>
              <a:rPr lang="es-EC" sz="2000" dirty="0">
                <a:latin typeface="Times New Roman" panose="02020603050405020304" pitchFamily="18" charset="0"/>
                <a:cs typeface="Times New Roman" panose="02020603050405020304" pitchFamily="18" charset="0"/>
              </a:rPr>
              <a:t> ecuatoriano.</a:t>
            </a:r>
          </a:p>
        </p:txBody>
      </p:sp>
    </p:spTree>
    <p:extLst>
      <p:ext uri="{BB962C8B-B14F-4D97-AF65-F5344CB8AC3E}">
        <p14:creationId xmlns:p14="http://schemas.microsoft.com/office/powerpoint/2010/main" val="1211228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HIPÒTESIS</a:t>
            </a:r>
          </a:p>
        </p:txBody>
      </p:sp>
      <p:sp>
        <p:nvSpPr>
          <p:cNvPr id="7" name="Rectángulo 6"/>
          <p:cNvSpPr/>
          <p:nvPr/>
        </p:nvSpPr>
        <p:spPr>
          <a:xfrm>
            <a:off x="323024" y="1236293"/>
            <a:ext cx="11274168" cy="4154984"/>
          </a:xfrm>
          <a:prstGeom prst="rect">
            <a:avLst/>
          </a:prstGeom>
        </p:spPr>
        <p:txBody>
          <a:bodyPr wrap="square">
            <a:spAutoFit/>
          </a:bodyPr>
          <a:lstStyle/>
          <a:p>
            <a:pPr marL="285750" indent="-285750" algn="just">
              <a:buFont typeface="Arial" panose="020B0604020202020204" pitchFamily="34" charset="0"/>
              <a:buChar char="•"/>
            </a:pPr>
            <a:r>
              <a:rPr lang="es-EC" sz="2400" i="1" dirty="0">
                <a:latin typeface="Times New Roman" panose="02020603050405020304" pitchFamily="18" charset="0"/>
                <a:cs typeface="Times New Roman" panose="02020603050405020304" pitchFamily="18" charset="0"/>
              </a:rPr>
              <a:t>H0: </a:t>
            </a:r>
          </a:p>
          <a:p>
            <a:pPr algn="just"/>
            <a:endParaRPr lang="es-EC" sz="2400" i="1" dirty="0">
              <a:latin typeface="Times New Roman" panose="02020603050405020304" pitchFamily="18" charset="0"/>
              <a:cs typeface="Times New Roman" panose="02020603050405020304" pitchFamily="18" charset="0"/>
            </a:endParaRPr>
          </a:p>
          <a:p>
            <a:pPr algn="just"/>
            <a:r>
              <a:rPr lang="es-EC" sz="2400" dirty="0">
                <a:latin typeface="Times New Roman" panose="02020603050405020304" pitchFamily="18" charset="0"/>
                <a:cs typeface="Times New Roman" panose="02020603050405020304" pitchFamily="18" charset="0"/>
              </a:rPr>
              <a:t>La inclusión de nucleótidos en dietas balanceadas para tilapia híbrida en etapa de crecimiento bajo un sistema “Biofloc” no incrementa los rendimientos productivos en el subtrópico ecuatoriano, parroquia de Nanegal en relación a un sistema tradicional. </a:t>
            </a:r>
            <a:endParaRPr lang="es-ES"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S" sz="2400" i="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2400" i="1" dirty="0">
                <a:latin typeface="Times New Roman" panose="02020603050405020304" pitchFamily="18" charset="0"/>
                <a:cs typeface="Times New Roman" panose="02020603050405020304" pitchFamily="18" charset="0"/>
              </a:rPr>
              <a:t>H1: </a:t>
            </a:r>
          </a:p>
          <a:p>
            <a:pPr algn="just"/>
            <a:endParaRPr lang="es-EC" sz="2400" i="1" dirty="0">
              <a:latin typeface="Times New Roman" panose="02020603050405020304" pitchFamily="18" charset="0"/>
              <a:cs typeface="Times New Roman" panose="02020603050405020304" pitchFamily="18" charset="0"/>
            </a:endParaRPr>
          </a:p>
          <a:p>
            <a:pPr algn="just"/>
            <a:r>
              <a:rPr lang="es-EC" sz="2400" dirty="0">
                <a:latin typeface="Times New Roman" panose="02020603050405020304" pitchFamily="18" charset="0"/>
                <a:cs typeface="Times New Roman" panose="02020603050405020304" pitchFamily="18" charset="0"/>
              </a:rPr>
              <a:t>La inclusión de nucleótidos en dietas balanceadas para tilapia híbrida en etapa de crecimiento bajo un sistema “Biofloc” incrementa los rendimientos productivos en el subtrópico ecuatoriano, parroquia de Nanegal en relación a un sistema tradicional. </a:t>
            </a:r>
            <a:endParaRPr lang="es-ES" sz="2400" dirty="0">
              <a:latin typeface="Times New Roman" panose="02020603050405020304" pitchFamily="18" charset="0"/>
              <a:cs typeface="Times New Roman" panose="02020603050405020304" pitchFamily="18" charset="0"/>
            </a:endParaRPr>
          </a:p>
        </p:txBody>
      </p:sp>
      <p:pic>
        <p:nvPicPr>
          <p:cNvPr id="4" name="Picture 2" descr="Resultado de imagen de grafico de visto&quot;">
            <a:extLst>
              <a:ext uri="{FF2B5EF4-FFF2-40B4-BE49-F238E27FC236}">
                <a16:creationId xmlns:a16="http://schemas.microsoft.com/office/drawing/2014/main" xmlns="" id="{A01A8F06-6511-45E3-BDF6-05882891E8A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82" t="9218" r="10266" b="14577"/>
          <a:stretch/>
        </p:blipFill>
        <p:spPr bwMode="auto">
          <a:xfrm>
            <a:off x="1225479" y="3570515"/>
            <a:ext cx="309144" cy="22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40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0188CC70-C216-43FD-923B-A93402326516}"/>
              </a:ext>
            </a:extLst>
          </p:cNvPr>
          <p:cNvPicPr>
            <a:picLocks noChangeAspect="1"/>
          </p:cNvPicPr>
          <p:nvPr/>
        </p:nvPicPr>
        <p:blipFill>
          <a:blip r:embed="rId3"/>
          <a:stretch>
            <a:fillRect/>
          </a:stretch>
        </p:blipFill>
        <p:spPr>
          <a:xfrm>
            <a:off x="79135" y="825897"/>
            <a:ext cx="7809524" cy="5752381"/>
          </a:xfrm>
          <a:prstGeom prst="rect">
            <a:avLst/>
          </a:prstGeom>
        </p:spPr>
      </p:pic>
      <p:sp>
        <p:nvSpPr>
          <p:cNvPr id="21"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MARCO REFERENCIAL</a:t>
            </a:r>
          </a:p>
        </p:txBody>
      </p:sp>
      <p:sp>
        <p:nvSpPr>
          <p:cNvPr id="7" name="Rectángulo 6"/>
          <p:cNvSpPr/>
          <p:nvPr/>
        </p:nvSpPr>
        <p:spPr>
          <a:xfrm>
            <a:off x="8377157" y="671296"/>
            <a:ext cx="2835610" cy="463397"/>
          </a:xfrm>
          <a:prstGeom prst="rect">
            <a:avLst/>
          </a:prstGeom>
        </p:spPr>
        <p:txBody>
          <a:bodyPr wrap="square">
            <a:spAutoFit/>
          </a:bodyPr>
          <a:lstStyle/>
          <a:p>
            <a:pPr algn="ctr">
              <a:lnSpc>
                <a:spcPct val="150000"/>
              </a:lnSpc>
              <a:spcBef>
                <a:spcPts val="200"/>
              </a:spcBef>
            </a:pPr>
            <a:r>
              <a:rPr lang="es-EC" i="1" dirty="0">
                <a:solidFill>
                  <a:schemeClr val="accent6">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SISTEMA BIOFLOC</a:t>
            </a:r>
            <a:endParaRPr lang="es-ES" i="1" dirty="0">
              <a:solidFill>
                <a:schemeClr val="accent6">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9121977" y="5637467"/>
            <a:ext cx="1345970" cy="34002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latin typeface="Times New Roman" panose="02020603050405020304" pitchFamily="18" charset="0"/>
                <a:cs typeface="Times New Roman" panose="02020603050405020304" pitchFamily="18" charset="0"/>
              </a:rPr>
              <a:t>C:N; 20:1</a:t>
            </a:r>
          </a:p>
        </p:txBody>
      </p:sp>
      <p:sp>
        <p:nvSpPr>
          <p:cNvPr id="28" name="Rectángulo 27"/>
          <p:cNvSpPr/>
          <p:nvPr/>
        </p:nvSpPr>
        <p:spPr>
          <a:xfrm>
            <a:off x="9840194" y="2962000"/>
            <a:ext cx="1857521" cy="1754326"/>
          </a:xfrm>
          <a:prstGeom prst="rect">
            <a:avLst/>
          </a:prstGeom>
        </p:spPr>
        <p:txBody>
          <a:bodyPr wrap="square">
            <a:spAutoFit/>
          </a:bodyPr>
          <a:lstStyle/>
          <a:p>
            <a:pPr marL="342900" indent="-34290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Zooplancton </a:t>
            </a:r>
          </a:p>
          <a:p>
            <a:pPr marL="342900" indent="-34290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Nematodos  </a:t>
            </a:r>
          </a:p>
          <a:p>
            <a:pPr marL="342900" indent="-34290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M.O.</a:t>
            </a:r>
          </a:p>
          <a:p>
            <a:pPr marL="342900" indent="-34290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Micro algas</a:t>
            </a:r>
          </a:p>
          <a:p>
            <a:pPr marL="342900" indent="-34290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Bacterias</a:t>
            </a:r>
          </a:p>
          <a:p>
            <a:pPr marL="342900" indent="-34290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Protozoos </a:t>
            </a:r>
          </a:p>
        </p:txBody>
      </p:sp>
      <p:sp>
        <p:nvSpPr>
          <p:cNvPr id="31" name="Rectángulo 30"/>
          <p:cNvSpPr/>
          <p:nvPr/>
        </p:nvSpPr>
        <p:spPr>
          <a:xfrm>
            <a:off x="2207172" y="4412507"/>
            <a:ext cx="1623849" cy="34158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NH3+NH4=NAT</a:t>
            </a:r>
          </a:p>
        </p:txBody>
      </p:sp>
      <p:sp>
        <p:nvSpPr>
          <p:cNvPr id="34" name="Rectángulo 33"/>
          <p:cNvSpPr/>
          <p:nvPr/>
        </p:nvSpPr>
        <p:spPr>
          <a:xfrm>
            <a:off x="140592" y="830208"/>
            <a:ext cx="1099851" cy="25391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20-40% P</a:t>
            </a:r>
          </a:p>
        </p:txBody>
      </p:sp>
      <p:sp>
        <p:nvSpPr>
          <p:cNvPr id="35" name="Rectángulo 34"/>
          <p:cNvSpPr/>
          <p:nvPr/>
        </p:nvSpPr>
        <p:spPr>
          <a:xfrm>
            <a:off x="0" y="1120057"/>
            <a:ext cx="1026056" cy="3341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16% N</a:t>
            </a:r>
          </a:p>
        </p:txBody>
      </p:sp>
      <p:sp>
        <p:nvSpPr>
          <p:cNvPr id="36" name="Rectángulo 35"/>
          <p:cNvSpPr/>
          <p:nvPr/>
        </p:nvSpPr>
        <p:spPr>
          <a:xfrm>
            <a:off x="838422" y="6033956"/>
            <a:ext cx="804041" cy="3941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70% N</a:t>
            </a:r>
          </a:p>
        </p:txBody>
      </p:sp>
      <p:sp>
        <p:nvSpPr>
          <p:cNvPr id="38" name="Franja diagonal 37"/>
          <p:cNvSpPr/>
          <p:nvPr/>
        </p:nvSpPr>
        <p:spPr>
          <a:xfrm rot="15761201">
            <a:off x="2197876" y="3070714"/>
            <a:ext cx="1500552" cy="1301533"/>
          </a:xfrm>
          <a:prstGeom prst="diagStripe">
            <a:avLst>
              <a:gd name="adj" fmla="val 76034"/>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solidFill>
                <a:schemeClr val="tx1"/>
              </a:solidFill>
            </a:endParaRPr>
          </a:p>
        </p:txBody>
      </p:sp>
      <p:sp>
        <p:nvSpPr>
          <p:cNvPr id="40" name="Rectángulo 39"/>
          <p:cNvSpPr/>
          <p:nvPr/>
        </p:nvSpPr>
        <p:spPr>
          <a:xfrm>
            <a:off x="4114800" y="6279527"/>
            <a:ext cx="2427889" cy="30378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Bacterias Nitrificantes</a:t>
            </a:r>
          </a:p>
        </p:txBody>
      </p:sp>
      <p:sp>
        <p:nvSpPr>
          <p:cNvPr id="2" name="CuadroTexto 1"/>
          <p:cNvSpPr txBox="1"/>
          <p:nvPr/>
        </p:nvSpPr>
        <p:spPr>
          <a:xfrm>
            <a:off x="2112579" y="4412507"/>
            <a:ext cx="189187" cy="369332"/>
          </a:xfrm>
          <a:prstGeom prst="rect">
            <a:avLst/>
          </a:prstGeom>
          <a:noFill/>
        </p:spPr>
        <p:txBody>
          <a:bodyPr wrap="square" rtlCol="0">
            <a:spAutoFit/>
          </a:bodyPr>
          <a:lstStyle/>
          <a:p>
            <a:r>
              <a:rPr lang="es-ES" dirty="0"/>
              <a:t>*</a:t>
            </a:r>
          </a:p>
        </p:txBody>
      </p:sp>
      <p:sp>
        <p:nvSpPr>
          <p:cNvPr id="19" name="CuadroTexto 18"/>
          <p:cNvSpPr txBox="1"/>
          <p:nvPr/>
        </p:nvSpPr>
        <p:spPr>
          <a:xfrm>
            <a:off x="4267200" y="5855335"/>
            <a:ext cx="189187" cy="369332"/>
          </a:xfrm>
          <a:prstGeom prst="rect">
            <a:avLst/>
          </a:prstGeom>
          <a:noFill/>
        </p:spPr>
        <p:txBody>
          <a:bodyPr wrap="square" rtlCol="0">
            <a:spAutoFit/>
          </a:bodyPr>
          <a:lstStyle/>
          <a:p>
            <a:r>
              <a:rPr lang="es-ES" dirty="0"/>
              <a:t>*</a:t>
            </a:r>
          </a:p>
        </p:txBody>
      </p:sp>
      <p:sp>
        <p:nvSpPr>
          <p:cNvPr id="20" name="Marcador de contenido 2">
            <a:extLst>
              <a:ext uri="{FF2B5EF4-FFF2-40B4-BE49-F238E27FC236}">
                <a16:creationId xmlns:a16="http://schemas.microsoft.com/office/drawing/2014/main" xmlns="" id="{227B7CB0-BCF0-41ED-879D-1F0270B45E97}"/>
              </a:ext>
            </a:extLst>
          </p:cNvPr>
          <p:cNvSpPr>
            <a:spLocks noGrp="1"/>
          </p:cNvSpPr>
          <p:nvPr>
            <p:ph idx="1"/>
          </p:nvPr>
        </p:nvSpPr>
        <p:spPr>
          <a:xfrm>
            <a:off x="7927193" y="1220533"/>
            <a:ext cx="3810000" cy="379305"/>
          </a:xfrm>
        </p:spPr>
        <p:txBody>
          <a:bodyPr/>
          <a:lstStyle/>
          <a:p>
            <a:r>
              <a:rPr lang="es-ES" dirty="0">
                <a:solidFill>
                  <a:schemeClr val="tx1"/>
                </a:solidFill>
                <a:latin typeface="Times New Roman" panose="02020603050405020304" pitchFamily="18" charset="0"/>
                <a:cs typeface="Times New Roman" panose="02020603050405020304" pitchFamily="18" charset="0"/>
              </a:rPr>
              <a:t>“Principio básico de la floculación”</a:t>
            </a:r>
          </a:p>
        </p:txBody>
      </p:sp>
      <p:sp>
        <p:nvSpPr>
          <p:cNvPr id="23" name="CuadroTexto 22">
            <a:extLst>
              <a:ext uri="{FF2B5EF4-FFF2-40B4-BE49-F238E27FC236}">
                <a16:creationId xmlns:a16="http://schemas.microsoft.com/office/drawing/2014/main" xmlns="" id="{00E31E2F-C21B-468D-9BA9-1C3D5EC9960B}"/>
              </a:ext>
            </a:extLst>
          </p:cNvPr>
          <p:cNvSpPr txBox="1"/>
          <p:nvPr/>
        </p:nvSpPr>
        <p:spPr>
          <a:xfrm>
            <a:off x="8377157" y="1985554"/>
            <a:ext cx="2926075" cy="646331"/>
          </a:xfrm>
          <a:prstGeom prst="rect">
            <a:avLst/>
          </a:prstGeom>
          <a:noFill/>
        </p:spPr>
        <p:txBody>
          <a:bodyPr wrap="square" rtlCol="0">
            <a:spAutoFit/>
          </a:bodyPr>
          <a:lstStyle/>
          <a:p>
            <a:pPr algn="ctr"/>
            <a:r>
              <a:rPr lang="es-ES" dirty="0">
                <a:latin typeface="Times New Roman" panose="02020603050405020304" pitchFamily="18" charset="0"/>
                <a:cs typeface="Times New Roman" panose="02020603050405020304" pitchFamily="18" charset="0"/>
              </a:rPr>
              <a:t>Conglomerado de comunidades microbianas</a:t>
            </a:r>
          </a:p>
        </p:txBody>
      </p:sp>
      <p:pic>
        <p:nvPicPr>
          <p:cNvPr id="24" name="Imagen 23">
            <a:extLst>
              <a:ext uri="{FF2B5EF4-FFF2-40B4-BE49-F238E27FC236}">
                <a16:creationId xmlns:a16="http://schemas.microsoft.com/office/drawing/2014/main" xmlns="" id="{5D5323BB-E26D-4CC0-9B4D-35952DEBEB4F}"/>
              </a:ext>
            </a:extLst>
          </p:cNvPr>
          <p:cNvPicPr>
            <a:picLocks noChangeAspect="1"/>
          </p:cNvPicPr>
          <p:nvPr/>
        </p:nvPicPr>
        <p:blipFill rotWithShape="1">
          <a:blip r:embed="rId4"/>
          <a:srcRect l="39822" t="28004" r="40133" b="40487"/>
          <a:stretch/>
        </p:blipFill>
        <p:spPr>
          <a:xfrm>
            <a:off x="8107887" y="2813715"/>
            <a:ext cx="1410227" cy="2263750"/>
          </a:xfrm>
          <a:prstGeom prst="rect">
            <a:avLst/>
          </a:prstGeom>
        </p:spPr>
      </p:pic>
      <p:cxnSp>
        <p:nvCxnSpPr>
          <p:cNvPr id="5" name="Conector recto de flecha 4">
            <a:extLst>
              <a:ext uri="{FF2B5EF4-FFF2-40B4-BE49-F238E27FC236}">
                <a16:creationId xmlns:a16="http://schemas.microsoft.com/office/drawing/2014/main" xmlns="" id="{630DE8E9-6CDA-4C22-A6C4-1B2304606ED2}"/>
              </a:ext>
            </a:extLst>
          </p:cNvPr>
          <p:cNvCxnSpPr>
            <a:stCxn id="20" idx="2"/>
            <a:endCxn id="23" idx="0"/>
          </p:cNvCxnSpPr>
          <p:nvPr/>
        </p:nvCxnSpPr>
        <p:spPr>
          <a:xfrm>
            <a:off x="9832193" y="1599838"/>
            <a:ext cx="8002" cy="385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Abrir llave 5">
            <a:extLst>
              <a:ext uri="{FF2B5EF4-FFF2-40B4-BE49-F238E27FC236}">
                <a16:creationId xmlns:a16="http://schemas.microsoft.com/office/drawing/2014/main" xmlns="" id="{38904B83-D2D2-4E21-ABB7-FC9C9E1F1E61}"/>
              </a:ext>
            </a:extLst>
          </p:cNvPr>
          <p:cNvSpPr/>
          <p:nvPr/>
        </p:nvSpPr>
        <p:spPr>
          <a:xfrm>
            <a:off x="9608024" y="2770496"/>
            <a:ext cx="224169" cy="23069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3920798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METODOLOGÌA</a:t>
            </a:r>
          </a:p>
        </p:txBody>
      </p:sp>
      <p:pic>
        <p:nvPicPr>
          <p:cNvPr id="4" name="Marcador de contenido 3"/>
          <p:cNvPicPr>
            <a:picLocks noGrp="1"/>
          </p:cNvPicPr>
          <p:nvPr>
            <p:ph idx="1"/>
          </p:nvPr>
        </p:nvPicPr>
        <p:blipFill rotWithShape="1">
          <a:blip r:embed="rId2"/>
          <a:srcRect l="35353" t="47106" r="33613" b="16203"/>
          <a:stretch/>
        </p:blipFill>
        <p:spPr bwMode="auto">
          <a:xfrm>
            <a:off x="247883" y="2095271"/>
            <a:ext cx="4020144" cy="2684020"/>
          </a:xfrm>
          <a:prstGeom prst="rect">
            <a:avLst/>
          </a:prstGeom>
          <a:ln>
            <a:solidFill>
              <a:schemeClr val="tx1"/>
            </a:solidFill>
          </a:ln>
          <a:extLst>
            <a:ext uri="{53640926-AAD7-44D8-BBD7-CCE9431645EC}">
              <a14:shadowObscured xmlns:a14="http://schemas.microsoft.com/office/drawing/2010/main"/>
            </a:ext>
          </a:extLst>
        </p:spPr>
      </p:pic>
      <p:sp>
        <p:nvSpPr>
          <p:cNvPr id="6" name="Rectángulo 5"/>
          <p:cNvSpPr/>
          <p:nvPr/>
        </p:nvSpPr>
        <p:spPr>
          <a:xfrm>
            <a:off x="268411" y="4449982"/>
            <a:ext cx="2463249" cy="307777"/>
          </a:xfrm>
          <a:prstGeom prst="rect">
            <a:avLst/>
          </a:prstGeom>
        </p:spPr>
        <p:txBody>
          <a:bodyPr wrap="square">
            <a:spAutoFit/>
          </a:bodyPr>
          <a:lstStyle/>
          <a:p>
            <a:r>
              <a:rPr lang="es-EC" sz="1400" dirty="0">
                <a:effectLst/>
                <a:latin typeface="Times New Roman" panose="02020603050405020304" pitchFamily="18" charset="0"/>
                <a:ea typeface="Times New Roman" panose="02020603050405020304" pitchFamily="18" charset="0"/>
              </a:rPr>
              <a:t>UTM 17N 759 883, 0014 722</a:t>
            </a:r>
            <a:endParaRPr lang="es-ES" sz="1400" dirty="0"/>
          </a:p>
        </p:txBody>
      </p:sp>
      <p:sp>
        <p:nvSpPr>
          <p:cNvPr id="7" name="Rectángulo 6"/>
          <p:cNvSpPr/>
          <p:nvPr/>
        </p:nvSpPr>
        <p:spPr>
          <a:xfrm>
            <a:off x="1925696" y="2331689"/>
            <a:ext cx="2242653" cy="523220"/>
          </a:xfrm>
          <a:prstGeom prst="rect">
            <a:avLst/>
          </a:prstGeom>
        </p:spPr>
        <p:txBody>
          <a:bodyPr wrap="square">
            <a:spAutoFit/>
          </a:bodyPr>
          <a:lstStyle/>
          <a:p>
            <a:pPr algn="ctr"/>
            <a:r>
              <a:rPr lang="es-EC" sz="1400" dirty="0">
                <a:latin typeface="Times New Roman" panose="02020603050405020304" pitchFamily="18" charset="0"/>
                <a:ea typeface="Times New Roman" panose="02020603050405020304" pitchFamily="18" charset="0"/>
              </a:rPr>
              <a:t>N</a:t>
            </a:r>
            <a:r>
              <a:rPr lang="es-EC" sz="1400" dirty="0">
                <a:effectLst/>
                <a:latin typeface="Times New Roman" panose="02020603050405020304" pitchFamily="18" charset="0"/>
                <a:ea typeface="Times New Roman" panose="02020603050405020304" pitchFamily="18" charset="0"/>
              </a:rPr>
              <a:t>oroccidente de la provincia de Pichincha</a:t>
            </a:r>
            <a:endParaRPr lang="es-ES" sz="1400" dirty="0"/>
          </a:p>
        </p:txBody>
      </p:sp>
      <p:sp>
        <p:nvSpPr>
          <p:cNvPr id="8" name="Rectángulo 7"/>
          <p:cNvSpPr/>
          <p:nvPr/>
        </p:nvSpPr>
        <p:spPr>
          <a:xfrm>
            <a:off x="522678" y="4958096"/>
            <a:ext cx="3445565" cy="1477328"/>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s-ES" dirty="0">
                <a:effectLst/>
                <a:latin typeface="Times New Roman" panose="02020603050405020304" pitchFamily="18" charset="0"/>
                <a:ea typeface="Times New Roman" panose="02020603050405020304" pitchFamily="18" charset="0"/>
              </a:rPr>
              <a:t>Altitud: 1 150 – 1 250 msnm</a:t>
            </a:r>
            <a:endParaRPr lang="es-ES" sz="1600" dirty="0">
              <a:effectLst/>
              <a:latin typeface="Calibri" panose="020F0502020204030204" pitchFamily="34" charset="0"/>
              <a:ea typeface="Calibri" panose="020F0502020204030204" pitchFamily="34" charset="0"/>
            </a:endParaRPr>
          </a:p>
          <a:p>
            <a:pPr marL="342900" lvl="0" indent="-342900" algn="just">
              <a:spcAft>
                <a:spcPts val="0"/>
              </a:spcAft>
              <a:buFont typeface="Symbol" panose="05050102010706020507" pitchFamily="18" charset="2"/>
              <a:buChar char=""/>
            </a:pPr>
            <a:r>
              <a:rPr lang="es-ES" dirty="0">
                <a:effectLst/>
                <a:latin typeface="Times New Roman" panose="02020603050405020304" pitchFamily="18" charset="0"/>
                <a:ea typeface="Times New Roman" panose="02020603050405020304" pitchFamily="18" charset="0"/>
              </a:rPr>
              <a:t>Temperatura: 22 – 24 </a:t>
            </a:r>
            <a:r>
              <a:rPr lang="es-ES" dirty="0" err="1">
                <a:effectLst/>
                <a:latin typeface="Times New Roman" panose="02020603050405020304" pitchFamily="18" charset="0"/>
                <a:ea typeface="Times New Roman" panose="02020603050405020304" pitchFamily="18" charset="0"/>
              </a:rPr>
              <a:t>ºC</a:t>
            </a:r>
            <a:endParaRPr lang="es-ES" sz="1600" dirty="0">
              <a:effectLst/>
              <a:latin typeface="Calibri" panose="020F0502020204030204" pitchFamily="34" charset="0"/>
              <a:ea typeface="Calibri" panose="020F0502020204030204" pitchFamily="34" charset="0"/>
            </a:endParaRPr>
          </a:p>
          <a:p>
            <a:pPr marL="342900" lvl="0" indent="-342900" algn="just">
              <a:spcAft>
                <a:spcPts val="0"/>
              </a:spcAft>
              <a:buFont typeface="Symbol" panose="05050102010706020507" pitchFamily="18" charset="2"/>
              <a:buChar char=""/>
            </a:pPr>
            <a:r>
              <a:rPr lang="es-ES" dirty="0">
                <a:effectLst/>
                <a:latin typeface="Times New Roman" panose="02020603050405020304" pitchFamily="18" charset="0"/>
                <a:ea typeface="Times New Roman" panose="02020603050405020304" pitchFamily="18" charset="0"/>
              </a:rPr>
              <a:t>Precipitación: 2 058,2 mm/año</a:t>
            </a:r>
          </a:p>
          <a:p>
            <a:pPr marL="342900" lvl="0" indent="-342900" algn="just">
              <a:spcAft>
                <a:spcPts val="0"/>
              </a:spcAft>
              <a:buFont typeface="Symbol" panose="05050102010706020507" pitchFamily="18" charset="2"/>
              <a:buChar char=""/>
            </a:pPr>
            <a:r>
              <a:rPr lang="es-ES" dirty="0">
                <a:effectLst/>
                <a:latin typeface="Times New Roman" panose="02020603050405020304" pitchFamily="18" charset="0"/>
                <a:ea typeface="Times New Roman" panose="02020603050405020304" pitchFamily="18" charset="0"/>
              </a:rPr>
              <a:t>Humedad relativa: 86%</a:t>
            </a:r>
            <a:endParaRPr lang="es-ES" sz="1600" dirty="0">
              <a:effectLst/>
              <a:latin typeface="Calibri" panose="020F0502020204030204" pitchFamily="34" charset="0"/>
              <a:ea typeface="Calibri" panose="020F0502020204030204" pitchFamily="34" charset="0"/>
            </a:endParaRPr>
          </a:p>
          <a:p>
            <a:pPr marL="342900" lvl="0" indent="-342900" algn="just">
              <a:spcAft>
                <a:spcPts val="0"/>
              </a:spcAft>
              <a:buFont typeface="Symbol" panose="05050102010706020507" pitchFamily="18" charset="2"/>
              <a:buChar char=""/>
            </a:pPr>
            <a:r>
              <a:rPr lang="es-ES" dirty="0">
                <a:effectLst/>
                <a:latin typeface="Times New Roman" panose="02020603050405020304" pitchFamily="18" charset="0"/>
                <a:ea typeface="Times New Roman" panose="02020603050405020304" pitchFamily="18" charset="0"/>
              </a:rPr>
              <a:t>Suelos: franco arenoso </a:t>
            </a:r>
            <a:endParaRPr lang="es-ES" sz="1600" dirty="0">
              <a:effectLst/>
              <a:latin typeface="Calibri" panose="020F0502020204030204" pitchFamily="34" charset="0"/>
              <a:ea typeface="Calibri" panose="020F0502020204030204" pitchFamily="34" charset="0"/>
            </a:endParaRPr>
          </a:p>
        </p:txBody>
      </p:sp>
      <p:sp>
        <p:nvSpPr>
          <p:cNvPr id="14" name="Rectángulo 13"/>
          <p:cNvSpPr/>
          <p:nvPr/>
        </p:nvSpPr>
        <p:spPr>
          <a:xfrm>
            <a:off x="4332365" y="2091824"/>
            <a:ext cx="1762021" cy="646331"/>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Centro Piscícola </a:t>
            </a:r>
          </a:p>
          <a:p>
            <a:pPr algn="ctr"/>
            <a:r>
              <a:rPr lang="es-EC" dirty="0">
                <a:latin typeface="Times New Roman" panose="02020603050405020304" pitchFamily="18" charset="0"/>
                <a:ea typeface="Calibri" panose="020F0502020204030204" pitchFamily="34" charset="0"/>
              </a:rPr>
              <a:t>Nanegal</a:t>
            </a:r>
            <a:endParaRPr lang="es-EC" dirty="0"/>
          </a:p>
        </p:txBody>
      </p:sp>
      <p:sp>
        <p:nvSpPr>
          <p:cNvPr id="15" name="Flecha derecha 14"/>
          <p:cNvSpPr/>
          <p:nvPr/>
        </p:nvSpPr>
        <p:spPr>
          <a:xfrm rot="5400000">
            <a:off x="5049196" y="2899662"/>
            <a:ext cx="357809" cy="268303"/>
          </a:xfrm>
          <a:prstGeom prst="rightArrow">
            <a:avLst>
              <a:gd name="adj1" fmla="val 50000"/>
              <a:gd name="adj2" fmla="val 4259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p:cNvSpPr/>
          <p:nvPr/>
        </p:nvSpPr>
        <p:spPr>
          <a:xfrm>
            <a:off x="4512153" y="3399194"/>
            <a:ext cx="1431894" cy="646331"/>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Extensión </a:t>
            </a:r>
            <a:br>
              <a:rPr lang="es-EC" dirty="0">
                <a:latin typeface="Times New Roman" panose="02020603050405020304" pitchFamily="18" charset="0"/>
                <a:ea typeface="Calibri" panose="020F0502020204030204" pitchFamily="34" charset="0"/>
              </a:rPr>
            </a:br>
            <a:r>
              <a:rPr lang="es-EC" dirty="0">
                <a:latin typeface="Times New Roman" panose="02020603050405020304" pitchFamily="18" charset="0"/>
                <a:ea typeface="Calibri" panose="020F0502020204030204" pitchFamily="34" charset="0"/>
              </a:rPr>
              <a:t>de 1,5 ha</a:t>
            </a:r>
            <a:endParaRPr lang="es-EC" dirty="0"/>
          </a:p>
        </p:txBody>
      </p:sp>
      <p:sp>
        <p:nvSpPr>
          <p:cNvPr id="17" name="Rectángulo 16"/>
          <p:cNvSpPr/>
          <p:nvPr/>
        </p:nvSpPr>
        <p:spPr>
          <a:xfrm>
            <a:off x="4742573" y="4603870"/>
            <a:ext cx="1239358" cy="369332"/>
          </a:xfrm>
          <a:prstGeom prst="rect">
            <a:avLst/>
          </a:prstGeom>
        </p:spPr>
        <p:txBody>
          <a:bodyPr wrap="square">
            <a:spAutoFit/>
          </a:bodyPr>
          <a:lstStyle/>
          <a:p>
            <a:pPr marR="252095" algn="ct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GADPP</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Flecha derecha 17"/>
          <p:cNvSpPr/>
          <p:nvPr/>
        </p:nvSpPr>
        <p:spPr>
          <a:xfrm rot="5400000">
            <a:off x="5034470" y="4234007"/>
            <a:ext cx="357809" cy="268303"/>
          </a:xfrm>
          <a:prstGeom prst="rightArrow">
            <a:avLst>
              <a:gd name="adj1" fmla="val 50000"/>
              <a:gd name="adj2" fmla="val 4259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a:off x="2245461" y="1451367"/>
            <a:ext cx="2004924" cy="3693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accent1">
                    <a:lumMod val="50000"/>
                  </a:schemeClr>
                </a:solidFill>
                <a:latin typeface="Times New Roman" panose="02020603050405020304" pitchFamily="18" charset="0"/>
                <a:cs typeface="Times New Roman" panose="02020603050405020304" pitchFamily="18" charset="0"/>
              </a:rPr>
              <a:t>FASE DE CAMPO</a:t>
            </a:r>
          </a:p>
        </p:txBody>
      </p:sp>
      <p:sp>
        <p:nvSpPr>
          <p:cNvPr id="20" name="Rectángulo 19"/>
          <p:cNvSpPr/>
          <p:nvPr/>
        </p:nvSpPr>
        <p:spPr>
          <a:xfrm>
            <a:off x="7493065" y="1437068"/>
            <a:ext cx="3153254" cy="3693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solidFill>
                  <a:schemeClr val="accent1">
                    <a:lumMod val="50000"/>
                  </a:schemeClr>
                </a:solidFill>
                <a:latin typeface="Times New Roman" panose="02020603050405020304" pitchFamily="18" charset="0"/>
                <a:cs typeface="Times New Roman" panose="02020603050405020304" pitchFamily="18" charset="0"/>
              </a:rPr>
              <a:t>FASE DE LABORATORIO</a:t>
            </a:r>
          </a:p>
        </p:txBody>
      </p:sp>
      <p:pic>
        <p:nvPicPr>
          <p:cNvPr id="21" name="Picture 4" descr="https://scontent.fuio4-1.fna.fbcdn.net/v/t1.15752-9/35480006_2604604252899165_4325680547004153856_n.jpg?_nc_cat=0&amp;oh=5f00d3a89ed801c3ec13d12f3f3ab47c&amp;oe=5B9F0258"/>
          <p:cNvPicPr>
            <a:picLocks noChangeAspect="1" noChangeArrowheads="1"/>
          </p:cNvPicPr>
          <p:nvPr/>
        </p:nvPicPr>
        <p:blipFill rotWithShape="1">
          <a:blip r:embed="rId3">
            <a:extLst>
              <a:ext uri="{28A0092B-C50C-407E-A947-70E740481C1C}">
                <a14:useLocalDpi xmlns:a14="http://schemas.microsoft.com/office/drawing/2010/main" val="0"/>
              </a:ext>
            </a:extLst>
          </a:blip>
          <a:srcRect t="3741" r="-1789" b="14481"/>
          <a:stretch/>
        </p:blipFill>
        <p:spPr bwMode="auto">
          <a:xfrm>
            <a:off x="7041885" y="2091824"/>
            <a:ext cx="2931575" cy="4194861"/>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9973460" y="2220106"/>
            <a:ext cx="1846226" cy="1200329"/>
          </a:xfrm>
          <a:prstGeom prst="rect">
            <a:avLst/>
          </a:prstGeom>
        </p:spPr>
        <p:txBody>
          <a:bodyPr wrap="square">
            <a:spAutoFit/>
          </a:bodyPr>
          <a:lstStyle/>
          <a:p>
            <a:pPr algn="ctr"/>
            <a:r>
              <a:rPr lang="es-EC" dirty="0">
                <a:latin typeface="Times New Roman" panose="02020603050405020304" pitchFamily="18" charset="0"/>
                <a:cs typeface="Times New Roman" panose="02020603050405020304" pitchFamily="18" charset="0"/>
              </a:rPr>
              <a:t>Laboratorio de Recursos Acuáticos y Acuicultura</a:t>
            </a:r>
          </a:p>
        </p:txBody>
      </p:sp>
      <p:sp>
        <p:nvSpPr>
          <p:cNvPr id="24" name="Rectángulo 23"/>
          <p:cNvSpPr/>
          <p:nvPr/>
        </p:nvSpPr>
        <p:spPr>
          <a:xfrm>
            <a:off x="10519910" y="4005293"/>
            <a:ext cx="845167" cy="369332"/>
          </a:xfrm>
          <a:prstGeom prst="rect">
            <a:avLst/>
          </a:prstGeom>
        </p:spPr>
        <p:txBody>
          <a:bodyPr wrap="none">
            <a:spAutoFit/>
          </a:bodyPr>
          <a:lstStyle/>
          <a:p>
            <a:pPr algn="ctr"/>
            <a:r>
              <a:rPr lang="es-EC" dirty="0">
                <a:latin typeface="Times New Roman" panose="02020603050405020304" pitchFamily="18" charset="0"/>
                <a:cs typeface="Times New Roman" panose="02020603050405020304" pitchFamily="18" charset="0"/>
              </a:rPr>
              <a:t>IASA I</a:t>
            </a:r>
          </a:p>
        </p:txBody>
      </p:sp>
      <p:sp>
        <p:nvSpPr>
          <p:cNvPr id="25" name="Flecha derecha 24"/>
          <p:cNvSpPr/>
          <p:nvPr/>
        </p:nvSpPr>
        <p:spPr>
          <a:xfrm rot="5400000">
            <a:off x="10705682" y="3542345"/>
            <a:ext cx="357809" cy="268303"/>
          </a:xfrm>
          <a:prstGeom prst="rightArrow">
            <a:avLst>
              <a:gd name="adj1" fmla="val 50000"/>
              <a:gd name="adj2" fmla="val 4259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p:cNvSpPr/>
          <p:nvPr/>
        </p:nvSpPr>
        <p:spPr>
          <a:xfrm>
            <a:off x="10226397" y="6435424"/>
            <a:ext cx="1965603" cy="338554"/>
          </a:xfrm>
          <a:prstGeom prst="rect">
            <a:avLst/>
          </a:prstGeom>
        </p:spPr>
        <p:txBody>
          <a:bodyPr wrap="none">
            <a:spAutoFit/>
          </a:bodyPr>
          <a:lstStyle/>
          <a:p>
            <a:r>
              <a:rPr lang="es-EC" sz="1600" dirty="0">
                <a:latin typeface="Times New Roman" panose="02020603050405020304" pitchFamily="18" charset="0"/>
                <a:ea typeface="Calibri" panose="020F0502020204030204" pitchFamily="34" charset="0"/>
                <a:cs typeface="Times New Roman" panose="02020603050405020304" pitchFamily="18" charset="0"/>
              </a:rPr>
              <a:t>Fuente: Google Maps</a:t>
            </a:r>
            <a:endParaRPr lang="es-EC" sz="1600" dirty="0">
              <a:latin typeface="Times New Roman" panose="02020603050405020304" pitchFamily="18" charset="0"/>
              <a:cs typeface="Times New Roman" panose="02020603050405020304" pitchFamily="18" charset="0"/>
            </a:endParaRPr>
          </a:p>
        </p:txBody>
      </p:sp>
      <p:sp>
        <p:nvSpPr>
          <p:cNvPr id="27" name="Rectángulo 26"/>
          <p:cNvSpPr/>
          <p:nvPr/>
        </p:nvSpPr>
        <p:spPr>
          <a:xfrm>
            <a:off x="140592" y="905310"/>
            <a:ext cx="3732753" cy="369332"/>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none">
            <a:spAutoFit/>
          </a:bodyPr>
          <a:lstStyle/>
          <a:p>
            <a:r>
              <a:rPr lang="es-EC" b="1" dirty="0">
                <a:latin typeface="Times New Roman" panose="02020603050405020304" pitchFamily="18" charset="0"/>
                <a:ea typeface="Calibri" panose="020F0502020204030204" pitchFamily="34" charset="0"/>
              </a:rPr>
              <a:t>Ubicación del lugar de investigación</a:t>
            </a:r>
            <a:endParaRPr lang="es-ES" b="1" dirty="0"/>
          </a:p>
        </p:txBody>
      </p:sp>
    </p:spTree>
    <p:extLst>
      <p:ext uri="{BB962C8B-B14F-4D97-AF65-F5344CB8AC3E}">
        <p14:creationId xmlns:p14="http://schemas.microsoft.com/office/powerpoint/2010/main" val="2196791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1"/>
          <p:cNvSpPr>
            <a:spLocks noGrp="1"/>
          </p:cNvSpPr>
          <p:nvPr>
            <p:ph type="title"/>
          </p:nvPr>
        </p:nvSpPr>
        <p:spPr>
          <a:xfrm>
            <a:off x="140592" y="253299"/>
            <a:ext cx="11639032" cy="489586"/>
          </a:xfrm>
          <a:solidFill>
            <a:schemeClr val="accent2">
              <a:lumMod val="20000"/>
              <a:lumOff val="80000"/>
            </a:schemeClr>
          </a:solidFill>
        </p:spPr>
        <p:txBody>
          <a:bodyPr>
            <a:normAutofit fontScale="90000"/>
          </a:bodyPr>
          <a:lstStyle/>
          <a:p>
            <a:r>
              <a:rPr lang="es-ES" sz="3200" b="1" dirty="0">
                <a:solidFill>
                  <a:srgbClr val="FF0000"/>
                </a:solidFill>
                <a:latin typeface="Times New Roman" panose="02020603050405020304" pitchFamily="18" charset="0"/>
                <a:cs typeface="Times New Roman" panose="02020603050405020304" pitchFamily="18" charset="0"/>
              </a:rPr>
              <a:t>METODOLOGÌA</a:t>
            </a:r>
          </a:p>
        </p:txBody>
      </p:sp>
      <p:sp>
        <p:nvSpPr>
          <p:cNvPr id="6" name="Rectángulo 5"/>
          <p:cNvSpPr/>
          <p:nvPr/>
        </p:nvSpPr>
        <p:spPr>
          <a:xfrm>
            <a:off x="140592" y="862060"/>
            <a:ext cx="2455938" cy="369332"/>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s-EC" b="1" dirty="0">
                <a:latin typeface="Times New Roman" panose="02020603050405020304" pitchFamily="18" charset="0"/>
                <a:cs typeface="Times New Roman" panose="02020603050405020304" pitchFamily="18" charset="0"/>
              </a:rPr>
              <a:t>Instalación del ensayo</a:t>
            </a:r>
          </a:p>
        </p:txBody>
      </p:sp>
      <p:pic>
        <p:nvPicPr>
          <p:cNvPr id="7" name="Imagen 6"/>
          <p:cNvPicPr>
            <a:picLocks noChangeAspect="1"/>
          </p:cNvPicPr>
          <p:nvPr/>
        </p:nvPicPr>
        <p:blipFill>
          <a:blip r:embed="rId3" cstate="print"/>
          <a:stretch>
            <a:fillRect/>
          </a:stretch>
        </p:blipFill>
        <p:spPr>
          <a:xfrm>
            <a:off x="290172" y="3708753"/>
            <a:ext cx="2789027" cy="2456353"/>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9" name="Rectángulo 8"/>
              <p:cNvSpPr/>
              <p:nvPr/>
            </p:nvSpPr>
            <p:spPr>
              <a:xfrm>
                <a:off x="7322634" y="4937082"/>
                <a:ext cx="4246506" cy="669992"/>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Se ubicaron jaulas de 1</a:t>
                </a:r>
                <a14:m>
                  <m:oMath xmlns:m="http://schemas.openxmlformats.org/officeDocument/2006/math">
                    <m:sSup>
                      <m:sSupPr>
                        <m:ctrlPr>
                          <a:rPr lang="es-EC" i="1" smtClean="0">
                            <a:latin typeface="Cambria Math"/>
                          </a:rPr>
                        </m:ctrlPr>
                      </m:sSupPr>
                      <m:e>
                        <m:r>
                          <a:rPr lang="es-EC" b="0" i="1" smtClean="0">
                            <a:latin typeface="Cambria Math" panose="02040503050406030204" pitchFamily="18" charset="0"/>
                          </a:rPr>
                          <m:t>𝑚</m:t>
                        </m:r>
                      </m:e>
                      <m:sup>
                        <m:r>
                          <a:rPr lang="es-EC" b="0" i="1" smtClean="0">
                            <a:latin typeface="Cambria Math" panose="02040503050406030204" pitchFamily="18" charset="0"/>
                          </a:rPr>
                          <m:t>3</m:t>
                        </m:r>
                      </m:sup>
                    </m:sSup>
                  </m:oMath>
                </a14:m>
                <a:r>
                  <a:rPr lang="es-EC" dirty="0">
                    <a:latin typeface="Times New Roman" panose="02020603050405020304" pitchFamily="18" charset="0"/>
                    <a:ea typeface="Calibri" panose="020F0502020204030204" pitchFamily="34" charset="0"/>
                  </a:rPr>
                  <a:t>debidamente desinfectadas y rotuladas </a:t>
                </a:r>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7322634" y="4937082"/>
                <a:ext cx="4246506" cy="669992"/>
              </a:xfrm>
              <a:prstGeom prst="rect">
                <a:avLst/>
              </a:prstGeom>
              <a:blipFill rotWithShape="1">
                <a:blip r:embed="rId4"/>
                <a:stretch>
                  <a:fillRect t="-4545" b="-9091"/>
                </a:stretch>
              </a:blipFill>
            </p:spPr>
            <p:txBody>
              <a:bodyPr/>
              <a:lstStyle/>
              <a:p>
                <a:r>
                  <a:rPr lang="es-EC">
                    <a:noFill/>
                  </a:rPr>
                  <a:t> </a:t>
                </a:r>
              </a:p>
            </p:txBody>
          </p:sp>
        </mc:Fallback>
      </mc:AlternateContent>
      <p:sp>
        <p:nvSpPr>
          <p:cNvPr id="10" name="Flecha abajo 9"/>
          <p:cNvSpPr/>
          <p:nvPr/>
        </p:nvSpPr>
        <p:spPr>
          <a:xfrm>
            <a:off x="9328340" y="4366303"/>
            <a:ext cx="235095" cy="35055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ángulo 11"/>
          <p:cNvSpPr/>
          <p:nvPr/>
        </p:nvSpPr>
        <p:spPr>
          <a:xfrm>
            <a:off x="7574611" y="1550917"/>
            <a:ext cx="3715502" cy="646331"/>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Se realizó excavaciones para la instalación de tanques y tuberías</a:t>
            </a:r>
            <a:endParaRPr lang="es-EC" dirty="0"/>
          </a:p>
        </p:txBody>
      </p:sp>
      <p:sp>
        <p:nvSpPr>
          <p:cNvPr id="13" name="Flecha abajo 12"/>
          <p:cNvSpPr/>
          <p:nvPr/>
        </p:nvSpPr>
        <p:spPr>
          <a:xfrm>
            <a:off x="9328340" y="2518415"/>
            <a:ext cx="235095" cy="35055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a:extLst>
              <a:ext uri="{FF2B5EF4-FFF2-40B4-BE49-F238E27FC236}">
                <a16:creationId xmlns:a16="http://schemas.microsoft.com/office/drawing/2014/main" xmlns="" id="{8BA29360-19FA-425F-8189-CE66E1CA72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173" y="1424187"/>
            <a:ext cx="2789027" cy="2091771"/>
          </a:xfrm>
          <a:prstGeom prst="rect">
            <a:avLst/>
          </a:prstGeom>
          <a:ln>
            <a:noFill/>
          </a:ln>
          <a:effectLst>
            <a:outerShdw blurRad="190500" algn="tl" rotWithShape="0">
              <a:srgbClr val="000000">
                <a:alpha val="70000"/>
              </a:srgbClr>
            </a:outerShdw>
          </a:effectLst>
        </p:spPr>
      </p:pic>
      <p:pic>
        <p:nvPicPr>
          <p:cNvPr id="15" name="Imagen 14">
            <a:extLst>
              <a:ext uri="{FF2B5EF4-FFF2-40B4-BE49-F238E27FC236}">
                <a16:creationId xmlns:a16="http://schemas.microsoft.com/office/drawing/2014/main" xmlns="" id="{B1BA68E7-29F3-4B6D-A637-A7C93D1367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3647" y="1431174"/>
            <a:ext cx="3715502" cy="2091770"/>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xmlns="" id="{4F8852CC-E623-40A4-BFEB-D27F42BA6CD6}"/>
              </a:ext>
            </a:extLst>
          </p:cNvPr>
          <p:cNvSpPr txBox="1"/>
          <p:nvPr/>
        </p:nvSpPr>
        <p:spPr>
          <a:xfrm>
            <a:off x="7092553" y="3188505"/>
            <a:ext cx="4679619" cy="923330"/>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Se utilizaron los productos: </a:t>
            </a:r>
          </a:p>
          <a:p>
            <a:pPr algn="ctr"/>
            <a:r>
              <a:rPr lang="es-EC" dirty="0">
                <a:latin typeface="Times New Roman" panose="02020603050405020304" pitchFamily="18" charset="0"/>
                <a:cs typeface="Times New Roman" panose="02020603050405020304" pitchFamily="18" charset="0"/>
              </a:rPr>
              <a:t>Nitro-</a:t>
            </a:r>
            <a:r>
              <a:rPr lang="es-EC" dirty="0" err="1">
                <a:latin typeface="Times New Roman" panose="02020603050405020304" pitchFamily="18" charset="0"/>
                <a:cs typeface="Times New Roman" panose="02020603050405020304" pitchFamily="18" charset="0"/>
              </a:rPr>
              <a:t>desinfect</a:t>
            </a:r>
            <a:r>
              <a:rPr lang="es-EC" dirty="0">
                <a:latin typeface="Times New Roman" panose="02020603050405020304" pitchFamily="18" charset="0"/>
                <a:cs typeface="Times New Roman" panose="02020603050405020304" pitchFamily="18" charset="0"/>
              </a:rPr>
              <a:t> (1,5 g/l de agua)</a:t>
            </a:r>
          </a:p>
          <a:p>
            <a:pPr algn="ctr"/>
            <a:r>
              <a:rPr lang="es-EC" dirty="0">
                <a:latin typeface="Times New Roman" panose="02020603050405020304" pitchFamily="18" charset="0"/>
                <a:ea typeface="Calibri" panose="020F0502020204030204" pitchFamily="34" charset="0"/>
              </a:rPr>
              <a:t>Carbonato de calcio (0.08kg/m3)</a:t>
            </a:r>
            <a:endParaRPr lang="es-EC" dirty="0"/>
          </a:p>
        </p:txBody>
      </p:sp>
      <p:pic>
        <p:nvPicPr>
          <p:cNvPr id="21" name="Imagen 20">
            <a:extLst>
              <a:ext uri="{FF2B5EF4-FFF2-40B4-BE49-F238E27FC236}">
                <a16:creationId xmlns:a16="http://schemas.microsoft.com/office/drawing/2014/main" xmlns="" id="{E2555B19-662C-4183-8AAA-C5A193347D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3647" y="3672631"/>
            <a:ext cx="3715501" cy="2492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6999173"/>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2621</TotalTime>
  <Words>1890</Words>
  <Application>Microsoft Office PowerPoint</Application>
  <PresentationFormat>Personalizado</PresentationFormat>
  <Paragraphs>320</Paragraphs>
  <Slides>27</Slides>
  <Notes>9</Notes>
  <HiddenSlides>0</HiddenSlides>
  <MMClips>0</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Retrospección</vt:lpstr>
      <vt:lpstr>Presentación de PowerPoint</vt:lpstr>
      <vt:lpstr>INTRODUCCIÓN</vt:lpstr>
      <vt:lpstr>ANTECEDENTES</vt:lpstr>
      <vt:lpstr>Presentación de PowerPoint</vt:lpstr>
      <vt:lpstr>OBJETIVOS</vt:lpstr>
      <vt:lpstr>HIPÒTESIS</vt:lpstr>
      <vt:lpstr>MARCO REFERENCIAL</vt:lpstr>
      <vt:lpstr>METODOLOGÌA</vt:lpstr>
      <vt:lpstr>METODOLOGÌA</vt:lpstr>
      <vt:lpstr>METODOLOGÌA</vt:lpstr>
      <vt:lpstr>METODOLOGÌA</vt:lpstr>
      <vt:lpstr>MARCO REFERENCIAL</vt:lpstr>
      <vt:lpstr>METODOLOGÌA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VARIABLES MÉTRICAS </vt:lpstr>
      <vt:lpstr>VARIABLES PRODUCTIVAS </vt:lpstr>
      <vt:lpstr>VARIABLES PRODUCTIVAS </vt:lpstr>
      <vt:lpstr>VARIABLES PRODUCTIVAS </vt:lpstr>
      <vt:lpstr>CONCLUSIONES:</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 Naranjo</dc:creator>
  <cp:lastModifiedBy>ESPE</cp:lastModifiedBy>
  <cp:revision>177</cp:revision>
  <dcterms:created xsi:type="dcterms:W3CDTF">2019-06-11T15:12:26Z</dcterms:created>
  <dcterms:modified xsi:type="dcterms:W3CDTF">2020-01-16T13:50:06Z</dcterms:modified>
</cp:coreProperties>
</file>