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48" r:id="rId1"/>
  </p:sldMasterIdLst>
  <p:notesMasterIdLst>
    <p:notesMasterId r:id="rId53"/>
  </p:notesMasterIdLst>
  <p:sldIdLst>
    <p:sldId id="256" r:id="rId2"/>
    <p:sldId id="300" r:id="rId3"/>
    <p:sldId id="301" r:id="rId4"/>
    <p:sldId id="258" r:id="rId5"/>
    <p:sldId id="302" r:id="rId6"/>
    <p:sldId id="303" r:id="rId7"/>
    <p:sldId id="306" r:id="rId8"/>
    <p:sldId id="307" r:id="rId9"/>
    <p:sldId id="308" r:id="rId10"/>
    <p:sldId id="309" r:id="rId11"/>
    <p:sldId id="311" r:id="rId12"/>
    <p:sldId id="312" r:id="rId13"/>
    <p:sldId id="352" r:id="rId14"/>
    <p:sldId id="351" r:id="rId15"/>
    <p:sldId id="317" r:id="rId16"/>
    <p:sldId id="318" r:id="rId17"/>
    <p:sldId id="319" r:id="rId18"/>
    <p:sldId id="320" r:id="rId19"/>
    <p:sldId id="321" r:id="rId20"/>
    <p:sldId id="322" r:id="rId21"/>
    <p:sldId id="324" r:id="rId22"/>
    <p:sldId id="314" r:id="rId23"/>
    <p:sldId id="325" r:id="rId24"/>
    <p:sldId id="326" r:id="rId25"/>
    <p:sldId id="358" r:id="rId26"/>
    <p:sldId id="356" r:id="rId27"/>
    <p:sldId id="327" r:id="rId28"/>
    <p:sldId id="355" r:id="rId29"/>
    <p:sldId id="328" r:id="rId30"/>
    <p:sldId id="364" r:id="rId31"/>
    <p:sldId id="365" r:id="rId32"/>
    <p:sldId id="367" r:id="rId33"/>
    <p:sldId id="329" r:id="rId34"/>
    <p:sldId id="347" r:id="rId35"/>
    <p:sldId id="330" r:id="rId36"/>
    <p:sldId id="342" r:id="rId37"/>
    <p:sldId id="357" r:id="rId38"/>
    <p:sldId id="344" r:id="rId39"/>
    <p:sldId id="361" r:id="rId40"/>
    <p:sldId id="343" r:id="rId41"/>
    <p:sldId id="354" r:id="rId42"/>
    <p:sldId id="353" r:id="rId43"/>
    <p:sldId id="366" r:id="rId44"/>
    <p:sldId id="345" r:id="rId45"/>
    <p:sldId id="359" r:id="rId46"/>
    <p:sldId id="360" r:id="rId47"/>
    <p:sldId id="362" r:id="rId48"/>
    <p:sldId id="331" r:id="rId49"/>
    <p:sldId id="346" r:id="rId50"/>
    <p:sldId id="332" r:id="rId51"/>
    <p:sldId id="348" r:id="rId5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30" autoAdjust="0"/>
    <p:restoredTop sz="86413" autoAdjust="0"/>
  </p:normalViewPr>
  <p:slideViewPr>
    <p:cSldViewPr snapToGrid="0">
      <p:cViewPr varScale="1">
        <p:scale>
          <a:sx n="72" d="100"/>
          <a:sy n="72" d="100"/>
        </p:scale>
        <p:origin x="876"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ER\Desktop\TESIS\tesis%20base%20dato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USER\Desktop\evaluacion%20participativa%20tesi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PRUEBA!$S$1</c:f>
              <c:strCache>
                <c:ptCount val="1"/>
                <c:pt idx="0">
                  <c:v>NOTA1</c:v>
                </c:pt>
              </c:strCache>
            </c:strRef>
          </c:tx>
          <c:spPr>
            <a:ln w="28575" cap="rnd">
              <a:solidFill>
                <a:schemeClr val="accent1"/>
              </a:solidFill>
              <a:round/>
            </a:ln>
            <a:effectLst/>
          </c:spPr>
          <c:marker>
            <c:symbol val="none"/>
          </c:marker>
          <c:cat>
            <c:strRef>
              <c:f>PRUEBA!$R$2:$R$21</c:f>
              <c:strCache>
                <c:ptCount val="20"/>
                <c:pt idx="0">
                  <c:v>Andaluz</c:v>
                </c:pt>
                <c:pt idx="1">
                  <c:v>Padilla</c:v>
                </c:pt>
                <c:pt idx="2">
                  <c:v>Ortega</c:v>
                </c:pt>
                <c:pt idx="3">
                  <c:v>Alvarez</c:v>
                </c:pt>
                <c:pt idx="4">
                  <c:v>Andrade</c:v>
                </c:pt>
                <c:pt idx="5">
                  <c:v>Chinchero E.</c:v>
                </c:pt>
                <c:pt idx="6">
                  <c:v>Chinchero D.</c:v>
                </c:pt>
                <c:pt idx="7">
                  <c:v>Pinde</c:v>
                </c:pt>
                <c:pt idx="8">
                  <c:v>Salazar</c:v>
                </c:pt>
                <c:pt idx="9">
                  <c:v>Montúfar</c:v>
                </c:pt>
                <c:pt idx="10">
                  <c:v>Campoverde</c:v>
                </c:pt>
                <c:pt idx="11">
                  <c:v>Chicaiza</c:v>
                </c:pt>
                <c:pt idx="12">
                  <c:v>Carrera</c:v>
                </c:pt>
                <c:pt idx="13">
                  <c:v>Rodriguez</c:v>
                </c:pt>
                <c:pt idx="14">
                  <c:v>Narvaez</c:v>
                </c:pt>
                <c:pt idx="15">
                  <c:v>Vuillaume</c:v>
                </c:pt>
                <c:pt idx="16">
                  <c:v>Andrade</c:v>
                </c:pt>
                <c:pt idx="17">
                  <c:v>Guallichico</c:v>
                </c:pt>
                <c:pt idx="18">
                  <c:v>Sosapanta</c:v>
                </c:pt>
                <c:pt idx="19">
                  <c:v>Amaguaña</c:v>
                </c:pt>
              </c:strCache>
            </c:strRef>
          </c:cat>
          <c:val>
            <c:numRef>
              <c:f>PRUEBA!$S$2:$S$21</c:f>
              <c:numCache>
                <c:formatCode>0</c:formatCode>
                <c:ptCount val="20"/>
                <c:pt idx="0">
                  <c:v>10</c:v>
                </c:pt>
                <c:pt idx="1">
                  <c:v>8.1818181818181817</c:v>
                </c:pt>
                <c:pt idx="2">
                  <c:v>2.7272727272727271</c:v>
                </c:pt>
                <c:pt idx="3">
                  <c:v>7.2727272727272725</c:v>
                </c:pt>
                <c:pt idx="4">
                  <c:v>8.1818181818181817</c:v>
                </c:pt>
                <c:pt idx="5">
                  <c:v>8.1818181818181817</c:v>
                </c:pt>
                <c:pt idx="6">
                  <c:v>10</c:v>
                </c:pt>
                <c:pt idx="7">
                  <c:v>9.0909090909090917</c:v>
                </c:pt>
                <c:pt idx="8">
                  <c:v>4.5454545454545459</c:v>
                </c:pt>
                <c:pt idx="9">
                  <c:v>10</c:v>
                </c:pt>
                <c:pt idx="10">
                  <c:v>10</c:v>
                </c:pt>
                <c:pt idx="11">
                  <c:v>8.1818181818181817</c:v>
                </c:pt>
                <c:pt idx="12">
                  <c:v>9.0909090909090917</c:v>
                </c:pt>
                <c:pt idx="13">
                  <c:v>10</c:v>
                </c:pt>
                <c:pt idx="14">
                  <c:v>9.0909090909090917</c:v>
                </c:pt>
                <c:pt idx="15">
                  <c:v>6.3636363636363633</c:v>
                </c:pt>
                <c:pt idx="16">
                  <c:v>9.0909090909090917</c:v>
                </c:pt>
                <c:pt idx="17">
                  <c:v>7.2727272727272725</c:v>
                </c:pt>
                <c:pt idx="18">
                  <c:v>5.4545454545454541</c:v>
                </c:pt>
                <c:pt idx="19">
                  <c:v>9.0909090909090917</c:v>
                </c:pt>
              </c:numCache>
            </c:numRef>
          </c:val>
          <c:smooth val="0"/>
          <c:extLst>
            <c:ext xmlns:c16="http://schemas.microsoft.com/office/drawing/2014/chart" uri="{C3380CC4-5D6E-409C-BE32-E72D297353CC}">
              <c16:uniqueId val="{00000000-1A10-4775-B91D-AA7EC0A50C3C}"/>
            </c:ext>
          </c:extLst>
        </c:ser>
        <c:ser>
          <c:idx val="1"/>
          <c:order val="1"/>
          <c:tx>
            <c:strRef>
              <c:f>PRUEBA!$T$1</c:f>
              <c:strCache>
                <c:ptCount val="1"/>
                <c:pt idx="0">
                  <c:v>NOTA2</c:v>
                </c:pt>
              </c:strCache>
            </c:strRef>
          </c:tx>
          <c:spPr>
            <a:ln w="28575" cap="rnd">
              <a:solidFill>
                <a:schemeClr val="accent2"/>
              </a:solidFill>
              <a:round/>
            </a:ln>
            <a:effectLst/>
          </c:spPr>
          <c:marker>
            <c:symbol val="none"/>
          </c:marker>
          <c:cat>
            <c:strRef>
              <c:f>PRUEBA!$R$2:$R$21</c:f>
              <c:strCache>
                <c:ptCount val="20"/>
                <c:pt idx="0">
                  <c:v>Andaluz</c:v>
                </c:pt>
                <c:pt idx="1">
                  <c:v>Padilla</c:v>
                </c:pt>
                <c:pt idx="2">
                  <c:v>Ortega</c:v>
                </c:pt>
                <c:pt idx="3">
                  <c:v>Alvarez</c:v>
                </c:pt>
                <c:pt idx="4">
                  <c:v>Andrade</c:v>
                </c:pt>
                <c:pt idx="5">
                  <c:v>Chinchero E.</c:v>
                </c:pt>
                <c:pt idx="6">
                  <c:v>Chinchero D.</c:v>
                </c:pt>
                <c:pt idx="7">
                  <c:v>Pinde</c:v>
                </c:pt>
                <c:pt idx="8">
                  <c:v>Salazar</c:v>
                </c:pt>
                <c:pt idx="9">
                  <c:v>Montúfar</c:v>
                </c:pt>
                <c:pt idx="10">
                  <c:v>Campoverde</c:v>
                </c:pt>
                <c:pt idx="11">
                  <c:v>Chicaiza</c:v>
                </c:pt>
                <c:pt idx="12">
                  <c:v>Carrera</c:v>
                </c:pt>
                <c:pt idx="13">
                  <c:v>Rodriguez</c:v>
                </c:pt>
                <c:pt idx="14">
                  <c:v>Narvaez</c:v>
                </c:pt>
                <c:pt idx="15">
                  <c:v>Vuillaume</c:v>
                </c:pt>
                <c:pt idx="16">
                  <c:v>Andrade</c:v>
                </c:pt>
                <c:pt idx="17">
                  <c:v>Guallichico</c:v>
                </c:pt>
                <c:pt idx="18">
                  <c:v>Sosapanta</c:v>
                </c:pt>
                <c:pt idx="19">
                  <c:v>Amaguaña</c:v>
                </c:pt>
              </c:strCache>
            </c:strRef>
          </c:cat>
          <c:val>
            <c:numRef>
              <c:f>PRUEBA!$T$2:$T$21</c:f>
              <c:numCache>
                <c:formatCode>General</c:formatCode>
                <c:ptCount val="20"/>
                <c:pt idx="0">
                  <c:v>8</c:v>
                </c:pt>
                <c:pt idx="1">
                  <c:v>9</c:v>
                </c:pt>
                <c:pt idx="2">
                  <c:v>9</c:v>
                </c:pt>
                <c:pt idx="3">
                  <c:v>10</c:v>
                </c:pt>
                <c:pt idx="4">
                  <c:v>10</c:v>
                </c:pt>
                <c:pt idx="5">
                  <c:v>10</c:v>
                </c:pt>
                <c:pt idx="6">
                  <c:v>10</c:v>
                </c:pt>
                <c:pt idx="7">
                  <c:v>9</c:v>
                </c:pt>
                <c:pt idx="8">
                  <c:v>9</c:v>
                </c:pt>
                <c:pt idx="9">
                  <c:v>9</c:v>
                </c:pt>
                <c:pt idx="10">
                  <c:v>10</c:v>
                </c:pt>
                <c:pt idx="11">
                  <c:v>10</c:v>
                </c:pt>
                <c:pt idx="12">
                  <c:v>10</c:v>
                </c:pt>
                <c:pt idx="13">
                  <c:v>9</c:v>
                </c:pt>
                <c:pt idx="14">
                  <c:v>10</c:v>
                </c:pt>
                <c:pt idx="15">
                  <c:v>10</c:v>
                </c:pt>
                <c:pt idx="16">
                  <c:v>10</c:v>
                </c:pt>
                <c:pt idx="17">
                  <c:v>9</c:v>
                </c:pt>
                <c:pt idx="18">
                  <c:v>8</c:v>
                </c:pt>
                <c:pt idx="19">
                  <c:v>9</c:v>
                </c:pt>
              </c:numCache>
            </c:numRef>
          </c:val>
          <c:smooth val="0"/>
          <c:extLst>
            <c:ext xmlns:c16="http://schemas.microsoft.com/office/drawing/2014/chart" uri="{C3380CC4-5D6E-409C-BE32-E72D297353CC}">
              <c16:uniqueId val="{00000001-1A10-4775-B91D-AA7EC0A50C3C}"/>
            </c:ext>
          </c:extLst>
        </c:ser>
        <c:ser>
          <c:idx val="2"/>
          <c:order val="2"/>
          <c:tx>
            <c:strRef>
              <c:f>PRUEBA!$U$1</c:f>
              <c:strCache>
                <c:ptCount val="1"/>
                <c:pt idx="0">
                  <c:v>NOTA3</c:v>
                </c:pt>
              </c:strCache>
            </c:strRef>
          </c:tx>
          <c:spPr>
            <a:ln w="28575" cap="rnd">
              <a:solidFill>
                <a:schemeClr val="accent3"/>
              </a:solidFill>
              <a:round/>
            </a:ln>
            <a:effectLst/>
          </c:spPr>
          <c:marker>
            <c:symbol val="none"/>
          </c:marker>
          <c:cat>
            <c:strRef>
              <c:f>PRUEBA!$R$2:$R$21</c:f>
              <c:strCache>
                <c:ptCount val="20"/>
                <c:pt idx="0">
                  <c:v>Andaluz</c:v>
                </c:pt>
                <c:pt idx="1">
                  <c:v>Padilla</c:v>
                </c:pt>
                <c:pt idx="2">
                  <c:v>Ortega</c:v>
                </c:pt>
                <c:pt idx="3">
                  <c:v>Alvarez</c:v>
                </c:pt>
                <c:pt idx="4">
                  <c:v>Andrade</c:v>
                </c:pt>
                <c:pt idx="5">
                  <c:v>Chinchero E.</c:v>
                </c:pt>
                <c:pt idx="6">
                  <c:v>Chinchero D.</c:v>
                </c:pt>
                <c:pt idx="7">
                  <c:v>Pinde</c:v>
                </c:pt>
                <c:pt idx="8">
                  <c:v>Salazar</c:v>
                </c:pt>
                <c:pt idx="9">
                  <c:v>Montúfar</c:v>
                </c:pt>
                <c:pt idx="10">
                  <c:v>Campoverde</c:v>
                </c:pt>
                <c:pt idx="11">
                  <c:v>Chicaiza</c:v>
                </c:pt>
                <c:pt idx="12">
                  <c:v>Carrera</c:v>
                </c:pt>
                <c:pt idx="13">
                  <c:v>Rodriguez</c:v>
                </c:pt>
                <c:pt idx="14">
                  <c:v>Narvaez</c:v>
                </c:pt>
                <c:pt idx="15">
                  <c:v>Vuillaume</c:v>
                </c:pt>
                <c:pt idx="16">
                  <c:v>Andrade</c:v>
                </c:pt>
                <c:pt idx="17">
                  <c:v>Guallichico</c:v>
                </c:pt>
                <c:pt idx="18">
                  <c:v>Sosapanta</c:v>
                </c:pt>
                <c:pt idx="19">
                  <c:v>Amaguaña</c:v>
                </c:pt>
              </c:strCache>
            </c:strRef>
          </c:cat>
          <c:val>
            <c:numRef>
              <c:f>PRUEBA!$U$2:$U$21</c:f>
              <c:numCache>
                <c:formatCode>General</c:formatCode>
                <c:ptCount val="20"/>
                <c:pt idx="0">
                  <c:v>8</c:v>
                </c:pt>
                <c:pt idx="1">
                  <c:v>10</c:v>
                </c:pt>
                <c:pt idx="2">
                  <c:v>7</c:v>
                </c:pt>
                <c:pt idx="3">
                  <c:v>10</c:v>
                </c:pt>
                <c:pt idx="4">
                  <c:v>8</c:v>
                </c:pt>
                <c:pt idx="5">
                  <c:v>10</c:v>
                </c:pt>
                <c:pt idx="6">
                  <c:v>10</c:v>
                </c:pt>
                <c:pt idx="7">
                  <c:v>8</c:v>
                </c:pt>
                <c:pt idx="8">
                  <c:v>8</c:v>
                </c:pt>
                <c:pt idx="9">
                  <c:v>10</c:v>
                </c:pt>
                <c:pt idx="10">
                  <c:v>10</c:v>
                </c:pt>
                <c:pt idx="11">
                  <c:v>10</c:v>
                </c:pt>
                <c:pt idx="12">
                  <c:v>9</c:v>
                </c:pt>
                <c:pt idx="13">
                  <c:v>7</c:v>
                </c:pt>
                <c:pt idx="14">
                  <c:v>10</c:v>
                </c:pt>
                <c:pt idx="15">
                  <c:v>8</c:v>
                </c:pt>
                <c:pt idx="16">
                  <c:v>10</c:v>
                </c:pt>
                <c:pt idx="17">
                  <c:v>9</c:v>
                </c:pt>
                <c:pt idx="18">
                  <c:v>8</c:v>
                </c:pt>
                <c:pt idx="19">
                  <c:v>8</c:v>
                </c:pt>
              </c:numCache>
            </c:numRef>
          </c:val>
          <c:smooth val="0"/>
          <c:extLst>
            <c:ext xmlns:c16="http://schemas.microsoft.com/office/drawing/2014/chart" uri="{C3380CC4-5D6E-409C-BE32-E72D297353CC}">
              <c16:uniqueId val="{00000002-1A10-4775-B91D-AA7EC0A50C3C}"/>
            </c:ext>
          </c:extLst>
        </c:ser>
        <c:dLbls>
          <c:showLegendKey val="0"/>
          <c:showVal val="0"/>
          <c:showCatName val="0"/>
          <c:showSerName val="0"/>
          <c:showPercent val="0"/>
          <c:showBubbleSize val="0"/>
        </c:dLbls>
        <c:smooth val="0"/>
        <c:axId val="111601536"/>
        <c:axId val="111603072"/>
      </c:lineChart>
      <c:catAx>
        <c:axId val="111601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crossAx val="111603072"/>
        <c:crosses val="autoZero"/>
        <c:auto val="1"/>
        <c:lblAlgn val="ctr"/>
        <c:lblOffset val="100"/>
        <c:noMultiLvlLbl val="0"/>
      </c:catAx>
      <c:valAx>
        <c:axId val="1116030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crossAx val="1116015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6"/>
              </a:solidFill>
              <a:ln w="19050">
                <a:solidFill>
                  <a:schemeClr val="lt1"/>
                </a:solidFill>
              </a:ln>
              <a:effectLst/>
            </c:spPr>
            <c:extLst>
              <c:ext xmlns:c16="http://schemas.microsoft.com/office/drawing/2014/chart" uri="{C3380CC4-5D6E-409C-BE32-E72D297353CC}">
                <c16:uniqueId val="{00000001-C33C-427B-8211-9F888FBC4A60}"/>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C33C-427B-8211-9F888FBC4A60}"/>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C33C-427B-8211-9F888FBC4A60}"/>
              </c:ext>
            </c:extLst>
          </c:dPt>
          <c:dLbls>
            <c:dLbl>
              <c:idx val="0"/>
              <c:layout>
                <c:manualLayout>
                  <c:x val="-5.7885608048993828E-2"/>
                  <c:y val="-0.28860965296004665"/>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33C-427B-8211-9F888FBC4A60}"/>
                </c:ext>
              </c:extLst>
            </c:dLbl>
            <c:dLbl>
              <c:idx val="1"/>
              <c:layout>
                <c:manualLayout>
                  <c:x val="1.1271467575767179E-2"/>
                  <c:y val="5.1433060696279592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33C-427B-8211-9F888FBC4A60}"/>
                </c:ext>
              </c:extLst>
            </c:dLbl>
            <c:dLbl>
              <c:idx val="2"/>
              <c:layout>
                <c:manualLayout>
                  <c:x val="3.0555384135551117E-2"/>
                  <c:y val="3.5479597985350317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C33C-427B-8211-9F888FBC4A60}"/>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s-EC"/>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'salida IASA'!$G$1:$I$1</c:f>
              <c:strCache>
                <c:ptCount val="3"/>
                <c:pt idx="0">
                  <c:v>Mucho </c:v>
                </c:pt>
                <c:pt idx="1">
                  <c:v>Regular</c:v>
                </c:pt>
                <c:pt idx="2">
                  <c:v>Poco</c:v>
                </c:pt>
              </c:strCache>
            </c:strRef>
          </c:cat>
          <c:val>
            <c:numRef>
              <c:f>'salida IASA'!$G$3:$I$3</c:f>
              <c:numCache>
                <c:formatCode>0%</c:formatCode>
                <c:ptCount val="3"/>
                <c:pt idx="0">
                  <c:v>0.9</c:v>
                </c:pt>
                <c:pt idx="1">
                  <c:v>0.05</c:v>
                </c:pt>
                <c:pt idx="2">
                  <c:v>0.05</c:v>
                </c:pt>
              </c:numCache>
            </c:numRef>
          </c:val>
          <c:extLst>
            <c:ext xmlns:c16="http://schemas.microsoft.com/office/drawing/2014/chart" uri="{C3380CC4-5D6E-409C-BE32-E72D297353CC}">
              <c16:uniqueId val="{00000006-C33C-427B-8211-9F888FBC4A60}"/>
            </c:ext>
          </c:extLst>
        </c:ser>
        <c:dLbls>
          <c:showLegendKey val="0"/>
          <c:showVal val="0"/>
          <c:showCatName val="0"/>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noFill/>
    <a:ln>
      <a:noFill/>
    </a:ln>
    <a:effectLst/>
  </c:spPr>
  <c:txPr>
    <a:bodyPr/>
    <a:lstStyle/>
    <a:p>
      <a:pPr>
        <a:defRPr sz="1600">
          <a:latin typeface="Times New Roman" panose="02020603050405020304" pitchFamily="18" charset="0"/>
          <a:cs typeface="Times New Roman" panose="02020603050405020304" pitchFamily="18" charset="0"/>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B8B6AD-E140-495C-92BF-057D1FD75424}"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s-EC"/>
        </a:p>
      </dgm:t>
    </dgm:pt>
    <dgm:pt modelId="{9EB712E3-E06D-4816-9EDD-D336B376E8B9}">
      <dgm:prSet phldrT="[Texto]" custT="1">
        <dgm:style>
          <a:lnRef idx="2">
            <a:schemeClr val="accent5"/>
          </a:lnRef>
          <a:fillRef idx="1">
            <a:schemeClr val="lt1"/>
          </a:fillRef>
          <a:effectRef idx="0">
            <a:schemeClr val="accent5"/>
          </a:effectRef>
          <a:fontRef idx="minor">
            <a:schemeClr val="dk1"/>
          </a:fontRef>
        </dgm:style>
      </dgm:prSet>
      <dgm:spPr>
        <a:ln w="38100"/>
      </dgm:spPr>
      <dgm:t>
        <a:bodyPr/>
        <a:lstStyle/>
        <a:p>
          <a:r>
            <a:rPr lang="es-EC" sz="1800" dirty="0">
              <a:latin typeface="Times New Roman" panose="02020603050405020304" pitchFamily="18" charset="0"/>
              <a:cs typeface="Times New Roman" panose="02020603050405020304" pitchFamily="18" charset="0"/>
            </a:rPr>
            <a:t>Conjunto de fenómenos sociales, culturales, políticos y económicos</a:t>
          </a:r>
        </a:p>
      </dgm:t>
    </dgm:pt>
    <dgm:pt modelId="{76F48A37-429B-4866-BFAC-170CCC2D2598}" type="parTrans" cxnId="{34C26D64-F042-4A41-B49A-1907E5073B10}">
      <dgm:prSet/>
      <dgm:spPr/>
      <dgm:t>
        <a:bodyPr/>
        <a:lstStyle/>
        <a:p>
          <a:endParaRPr lang="es-EC">
            <a:latin typeface="Times New Roman" panose="02020603050405020304" pitchFamily="18" charset="0"/>
            <a:cs typeface="Times New Roman" panose="02020603050405020304" pitchFamily="18" charset="0"/>
          </a:endParaRPr>
        </a:p>
      </dgm:t>
    </dgm:pt>
    <dgm:pt modelId="{D66A7F1A-46ED-478B-BDF9-A47CA20A8296}" type="sibTrans" cxnId="{34C26D64-F042-4A41-B49A-1907E5073B10}">
      <dgm:prSet/>
      <dgm:spPr>
        <a:ln w="38100"/>
      </dgm:spPr>
      <dgm:t>
        <a:bodyPr/>
        <a:lstStyle/>
        <a:p>
          <a:endParaRPr lang="es-EC">
            <a:latin typeface="Times New Roman" panose="02020603050405020304" pitchFamily="18" charset="0"/>
            <a:cs typeface="Times New Roman" panose="02020603050405020304" pitchFamily="18" charset="0"/>
          </a:endParaRPr>
        </a:p>
      </dgm:t>
    </dgm:pt>
    <dgm:pt modelId="{C14D3BE0-1163-472D-97BB-5F3D993BE738}">
      <dgm:prSet phldrT="[Texto]" custT="1">
        <dgm:style>
          <a:lnRef idx="2">
            <a:schemeClr val="accent6"/>
          </a:lnRef>
          <a:fillRef idx="1">
            <a:schemeClr val="lt1"/>
          </a:fillRef>
          <a:effectRef idx="0">
            <a:schemeClr val="accent6"/>
          </a:effectRef>
          <a:fontRef idx="minor">
            <a:schemeClr val="dk1"/>
          </a:fontRef>
        </dgm:style>
      </dgm:prSet>
      <dgm:spPr>
        <a:ln w="38100"/>
      </dgm:spPr>
      <dgm:t>
        <a:bodyPr/>
        <a:lstStyle/>
        <a:p>
          <a:r>
            <a:rPr lang="es-EC" sz="1800" dirty="0">
              <a:latin typeface="Times New Roman" panose="02020603050405020304" pitchFamily="18" charset="0"/>
              <a:cs typeface="Times New Roman" panose="02020603050405020304" pitchFamily="18" charset="0"/>
            </a:rPr>
            <a:t>Mejorar la formación y bienestar de personas que viven en pobreza extrema</a:t>
          </a:r>
        </a:p>
      </dgm:t>
    </dgm:pt>
    <dgm:pt modelId="{65A58E29-1406-4C75-A90F-CE0D12DF28D4}" type="parTrans" cxnId="{6B3033E4-3DD1-4334-8EF5-6AD8FE07E594}">
      <dgm:prSet/>
      <dgm:spPr/>
      <dgm:t>
        <a:bodyPr/>
        <a:lstStyle/>
        <a:p>
          <a:endParaRPr lang="es-EC">
            <a:latin typeface="Times New Roman" panose="02020603050405020304" pitchFamily="18" charset="0"/>
            <a:cs typeface="Times New Roman" panose="02020603050405020304" pitchFamily="18" charset="0"/>
          </a:endParaRPr>
        </a:p>
      </dgm:t>
    </dgm:pt>
    <dgm:pt modelId="{C1EAABDE-47E2-47D7-805D-B54C47B781C0}" type="sibTrans" cxnId="{6B3033E4-3DD1-4334-8EF5-6AD8FE07E594}">
      <dgm:prSet/>
      <dgm:spPr>
        <a:ln w="38100"/>
      </dgm:spPr>
      <dgm:t>
        <a:bodyPr/>
        <a:lstStyle/>
        <a:p>
          <a:endParaRPr lang="es-EC">
            <a:latin typeface="Times New Roman" panose="02020603050405020304" pitchFamily="18" charset="0"/>
            <a:cs typeface="Times New Roman" panose="02020603050405020304" pitchFamily="18" charset="0"/>
          </a:endParaRPr>
        </a:p>
      </dgm:t>
    </dgm:pt>
    <dgm:pt modelId="{1502C2DC-3617-49EA-9EB3-5D9789F38AAD}">
      <dgm:prSet phldrT="[Texto]" custT="1">
        <dgm:style>
          <a:lnRef idx="2">
            <a:schemeClr val="accent4"/>
          </a:lnRef>
          <a:fillRef idx="1">
            <a:schemeClr val="lt1"/>
          </a:fillRef>
          <a:effectRef idx="0">
            <a:schemeClr val="accent4"/>
          </a:effectRef>
          <a:fontRef idx="minor">
            <a:schemeClr val="dk1"/>
          </a:fontRef>
        </dgm:style>
      </dgm:prSet>
      <dgm:spPr>
        <a:ln w="38100"/>
      </dgm:spPr>
      <dgm:t>
        <a:bodyPr/>
        <a:lstStyle/>
        <a:p>
          <a:r>
            <a:rPr lang="es-EC" sz="1800" dirty="0">
              <a:latin typeface="Times New Roman" panose="02020603050405020304" pitchFamily="18" charset="0"/>
              <a:cs typeface="Times New Roman" panose="02020603050405020304" pitchFamily="18" charset="0"/>
            </a:rPr>
            <a:t>De aquí se derivan los servicios de extensión agraria</a:t>
          </a:r>
        </a:p>
      </dgm:t>
    </dgm:pt>
    <dgm:pt modelId="{285A2BF0-9073-4AE9-9635-7351AE68518E}" type="parTrans" cxnId="{03CE5B45-8884-4C81-AFD4-A462DA18143B}">
      <dgm:prSet/>
      <dgm:spPr/>
      <dgm:t>
        <a:bodyPr/>
        <a:lstStyle/>
        <a:p>
          <a:endParaRPr lang="es-EC">
            <a:latin typeface="Times New Roman" panose="02020603050405020304" pitchFamily="18" charset="0"/>
            <a:cs typeface="Times New Roman" panose="02020603050405020304" pitchFamily="18" charset="0"/>
          </a:endParaRPr>
        </a:p>
      </dgm:t>
    </dgm:pt>
    <dgm:pt modelId="{BB406E1D-515D-49A5-A551-8B770E8D329D}" type="sibTrans" cxnId="{03CE5B45-8884-4C81-AFD4-A462DA18143B}">
      <dgm:prSet/>
      <dgm:spPr>
        <a:ln w="38100"/>
      </dgm:spPr>
      <dgm:t>
        <a:bodyPr/>
        <a:lstStyle/>
        <a:p>
          <a:endParaRPr lang="es-EC">
            <a:latin typeface="Times New Roman" panose="02020603050405020304" pitchFamily="18" charset="0"/>
            <a:cs typeface="Times New Roman" panose="02020603050405020304" pitchFamily="18" charset="0"/>
          </a:endParaRPr>
        </a:p>
      </dgm:t>
    </dgm:pt>
    <dgm:pt modelId="{50B41020-ED86-45F0-BA7E-2E22179B6B9A}" type="pres">
      <dgm:prSet presAssocID="{72B8B6AD-E140-495C-92BF-057D1FD75424}" presName="cycle" presStyleCnt="0">
        <dgm:presLayoutVars>
          <dgm:dir/>
          <dgm:resizeHandles val="exact"/>
        </dgm:presLayoutVars>
      </dgm:prSet>
      <dgm:spPr/>
    </dgm:pt>
    <dgm:pt modelId="{7B4D18AF-8144-4E1E-BBA1-52F5A5A8327B}" type="pres">
      <dgm:prSet presAssocID="{9EB712E3-E06D-4816-9EDD-D336B376E8B9}" presName="node" presStyleLbl="node1" presStyleIdx="0" presStyleCnt="3">
        <dgm:presLayoutVars>
          <dgm:bulletEnabled val="1"/>
        </dgm:presLayoutVars>
      </dgm:prSet>
      <dgm:spPr/>
    </dgm:pt>
    <dgm:pt modelId="{288C05C8-7036-49CE-8909-D88B53FC953E}" type="pres">
      <dgm:prSet presAssocID="{9EB712E3-E06D-4816-9EDD-D336B376E8B9}" presName="spNode" presStyleCnt="0"/>
      <dgm:spPr/>
    </dgm:pt>
    <dgm:pt modelId="{6173521C-45BA-4D41-AEB6-F794B9E59212}" type="pres">
      <dgm:prSet presAssocID="{D66A7F1A-46ED-478B-BDF9-A47CA20A8296}" presName="sibTrans" presStyleLbl="sibTrans1D1" presStyleIdx="0" presStyleCnt="3"/>
      <dgm:spPr/>
    </dgm:pt>
    <dgm:pt modelId="{06084AFB-72AE-44F6-9E86-2F7E1E8C3AFB}" type="pres">
      <dgm:prSet presAssocID="{C14D3BE0-1163-472D-97BB-5F3D993BE738}" presName="node" presStyleLbl="node1" presStyleIdx="1" presStyleCnt="3" custScaleX="110439" custScaleY="118778">
        <dgm:presLayoutVars>
          <dgm:bulletEnabled val="1"/>
        </dgm:presLayoutVars>
      </dgm:prSet>
      <dgm:spPr/>
    </dgm:pt>
    <dgm:pt modelId="{D451DC40-31CE-4395-B6A1-C87EB8A21DE8}" type="pres">
      <dgm:prSet presAssocID="{C14D3BE0-1163-472D-97BB-5F3D993BE738}" presName="spNode" presStyleCnt="0"/>
      <dgm:spPr/>
    </dgm:pt>
    <dgm:pt modelId="{D3EC91A0-978D-4695-B4A4-F2D4A260B16F}" type="pres">
      <dgm:prSet presAssocID="{C1EAABDE-47E2-47D7-805D-B54C47B781C0}" presName="sibTrans" presStyleLbl="sibTrans1D1" presStyleIdx="1" presStyleCnt="3"/>
      <dgm:spPr/>
    </dgm:pt>
    <dgm:pt modelId="{4DA752B5-FF12-4333-A45C-327311FB595A}" type="pres">
      <dgm:prSet presAssocID="{1502C2DC-3617-49EA-9EB3-5D9789F38AAD}" presName="node" presStyleLbl="node1" presStyleIdx="2" presStyleCnt="3">
        <dgm:presLayoutVars>
          <dgm:bulletEnabled val="1"/>
        </dgm:presLayoutVars>
      </dgm:prSet>
      <dgm:spPr/>
    </dgm:pt>
    <dgm:pt modelId="{0E99435B-574A-41B0-A1F8-C7DA0DAB047A}" type="pres">
      <dgm:prSet presAssocID="{1502C2DC-3617-49EA-9EB3-5D9789F38AAD}" presName="spNode" presStyleCnt="0"/>
      <dgm:spPr/>
    </dgm:pt>
    <dgm:pt modelId="{1C8B0C84-7260-40BB-9AE5-A659CC0FD6CE}" type="pres">
      <dgm:prSet presAssocID="{BB406E1D-515D-49A5-A551-8B770E8D329D}" presName="sibTrans" presStyleLbl="sibTrans1D1" presStyleIdx="2" presStyleCnt="3"/>
      <dgm:spPr/>
    </dgm:pt>
  </dgm:ptLst>
  <dgm:cxnLst>
    <dgm:cxn modelId="{B4950B01-F3CE-409A-A983-AF9C2814330B}" type="presOf" srcId="{9EB712E3-E06D-4816-9EDD-D336B376E8B9}" destId="{7B4D18AF-8144-4E1E-BBA1-52F5A5A8327B}" srcOrd="0" destOrd="0" presId="urn:microsoft.com/office/officeart/2005/8/layout/cycle5"/>
    <dgm:cxn modelId="{6E785B12-DDEC-404E-B55B-FC33C2AE1405}" type="presOf" srcId="{BB406E1D-515D-49A5-A551-8B770E8D329D}" destId="{1C8B0C84-7260-40BB-9AE5-A659CC0FD6CE}" srcOrd="0" destOrd="0" presId="urn:microsoft.com/office/officeart/2005/8/layout/cycle5"/>
    <dgm:cxn modelId="{4A68DF1A-80BF-47F6-98E8-D0FB8D965A78}" type="presOf" srcId="{C1EAABDE-47E2-47D7-805D-B54C47B781C0}" destId="{D3EC91A0-978D-4695-B4A4-F2D4A260B16F}" srcOrd="0" destOrd="0" presId="urn:microsoft.com/office/officeart/2005/8/layout/cycle5"/>
    <dgm:cxn modelId="{20F3AB5B-CE0B-4138-B519-A7A7FBD65FA7}" type="presOf" srcId="{D66A7F1A-46ED-478B-BDF9-A47CA20A8296}" destId="{6173521C-45BA-4D41-AEB6-F794B9E59212}" srcOrd="0" destOrd="0" presId="urn:microsoft.com/office/officeart/2005/8/layout/cycle5"/>
    <dgm:cxn modelId="{34C26D64-F042-4A41-B49A-1907E5073B10}" srcId="{72B8B6AD-E140-495C-92BF-057D1FD75424}" destId="{9EB712E3-E06D-4816-9EDD-D336B376E8B9}" srcOrd="0" destOrd="0" parTransId="{76F48A37-429B-4866-BFAC-170CCC2D2598}" sibTransId="{D66A7F1A-46ED-478B-BDF9-A47CA20A8296}"/>
    <dgm:cxn modelId="{03CE5B45-8884-4C81-AFD4-A462DA18143B}" srcId="{72B8B6AD-E140-495C-92BF-057D1FD75424}" destId="{1502C2DC-3617-49EA-9EB3-5D9789F38AAD}" srcOrd="2" destOrd="0" parTransId="{285A2BF0-9073-4AE9-9635-7351AE68518E}" sibTransId="{BB406E1D-515D-49A5-A551-8B770E8D329D}"/>
    <dgm:cxn modelId="{CD441983-B933-4944-B9EE-DAC5E460A0E6}" type="presOf" srcId="{72B8B6AD-E140-495C-92BF-057D1FD75424}" destId="{50B41020-ED86-45F0-BA7E-2E22179B6B9A}" srcOrd="0" destOrd="0" presId="urn:microsoft.com/office/officeart/2005/8/layout/cycle5"/>
    <dgm:cxn modelId="{31CBB8A2-7DEA-440C-A1F9-C492C5AE3591}" type="presOf" srcId="{1502C2DC-3617-49EA-9EB3-5D9789F38AAD}" destId="{4DA752B5-FF12-4333-A45C-327311FB595A}" srcOrd="0" destOrd="0" presId="urn:microsoft.com/office/officeart/2005/8/layout/cycle5"/>
    <dgm:cxn modelId="{A77B5EB8-0D65-47D5-A06E-9A322EC95DA1}" type="presOf" srcId="{C14D3BE0-1163-472D-97BB-5F3D993BE738}" destId="{06084AFB-72AE-44F6-9E86-2F7E1E8C3AFB}" srcOrd="0" destOrd="0" presId="urn:microsoft.com/office/officeart/2005/8/layout/cycle5"/>
    <dgm:cxn modelId="{6B3033E4-3DD1-4334-8EF5-6AD8FE07E594}" srcId="{72B8B6AD-E140-495C-92BF-057D1FD75424}" destId="{C14D3BE0-1163-472D-97BB-5F3D993BE738}" srcOrd="1" destOrd="0" parTransId="{65A58E29-1406-4C75-A90F-CE0D12DF28D4}" sibTransId="{C1EAABDE-47E2-47D7-805D-B54C47B781C0}"/>
    <dgm:cxn modelId="{CAFA82B0-0FD7-439A-B1E0-245CB9E7E546}" type="presParOf" srcId="{50B41020-ED86-45F0-BA7E-2E22179B6B9A}" destId="{7B4D18AF-8144-4E1E-BBA1-52F5A5A8327B}" srcOrd="0" destOrd="0" presId="urn:microsoft.com/office/officeart/2005/8/layout/cycle5"/>
    <dgm:cxn modelId="{B359C5A7-F806-4341-A4F9-77E80A14582B}" type="presParOf" srcId="{50B41020-ED86-45F0-BA7E-2E22179B6B9A}" destId="{288C05C8-7036-49CE-8909-D88B53FC953E}" srcOrd="1" destOrd="0" presId="urn:microsoft.com/office/officeart/2005/8/layout/cycle5"/>
    <dgm:cxn modelId="{23214A1A-F749-44CC-A2F2-58A5BB0C74A2}" type="presParOf" srcId="{50B41020-ED86-45F0-BA7E-2E22179B6B9A}" destId="{6173521C-45BA-4D41-AEB6-F794B9E59212}" srcOrd="2" destOrd="0" presId="urn:microsoft.com/office/officeart/2005/8/layout/cycle5"/>
    <dgm:cxn modelId="{C4FF69F8-45C1-4FD9-90D9-19ABDA20921A}" type="presParOf" srcId="{50B41020-ED86-45F0-BA7E-2E22179B6B9A}" destId="{06084AFB-72AE-44F6-9E86-2F7E1E8C3AFB}" srcOrd="3" destOrd="0" presId="urn:microsoft.com/office/officeart/2005/8/layout/cycle5"/>
    <dgm:cxn modelId="{F6E3D951-A385-44A2-8EF5-B927036F2700}" type="presParOf" srcId="{50B41020-ED86-45F0-BA7E-2E22179B6B9A}" destId="{D451DC40-31CE-4395-B6A1-C87EB8A21DE8}" srcOrd="4" destOrd="0" presId="urn:microsoft.com/office/officeart/2005/8/layout/cycle5"/>
    <dgm:cxn modelId="{47F8C751-6088-4800-AF32-C29EBB6D7187}" type="presParOf" srcId="{50B41020-ED86-45F0-BA7E-2E22179B6B9A}" destId="{D3EC91A0-978D-4695-B4A4-F2D4A260B16F}" srcOrd="5" destOrd="0" presId="urn:microsoft.com/office/officeart/2005/8/layout/cycle5"/>
    <dgm:cxn modelId="{8B027D77-B8A6-4C2F-8345-86F1DF28E8E1}" type="presParOf" srcId="{50B41020-ED86-45F0-BA7E-2E22179B6B9A}" destId="{4DA752B5-FF12-4333-A45C-327311FB595A}" srcOrd="6" destOrd="0" presId="urn:microsoft.com/office/officeart/2005/8/layout/cycle5"/>
    <dgm:cxn modelId="{56060B78-71C8-4058-B682-E529FF2BE5C3}" type="presParOf" srcId="{50B41020-ED86-45F0-BA7E-2E22179B6B9A}" destId="{0E99435B-574A-41B0-A1F8-C7DA0DAB047A}" srcOrd="7" destOrd="0" presId="urn:microsoft.com/office/officeart/2005/8/layout/cycle5"/>
    <dgm:cxn modelId="{EC265163-66AE-43E3-95BD-0268A59D72D8}" type="presParOf" srcId="{50B41020-ED86-45F0-BA7E-2E22179B6B9A}" destId="{1C8B0C84-7260-40BB-9AE5-A659CC0FD6CE}" srcOrd="8"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4D18AF-8144-4E1E-BBA1-52F5A5A8327B}">
      <dsp:nvSpPr>
        <dsp:cNvPr id="0" name=""/>
        <dsp:cNvSpPr/>
      </dsp:nvSpPr>
      <dsp:spPr>
        <a:xfrm>
          <a:off x="2685898" y="1617"/>
          <a:ext cx="2302598" cy="1496688"/>
        </a:xfrm>
        <a:prstGeom prst="roundRect">
          <a:avLst/>
        </a:prstGeom>
        <a:solidFill>
          <a:schemeClr val="lt1"/>
        </a:solidFill>
        <a:ln w="381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dirty="0">
              <a:latin typeface="Times New Roman" panose="02020603050405020304" pitchFamily="18" charset="0"/>
              <a:cs typeface="Times New Roman" panose="02020603050405020304" pitchFamily="18" charset="0"/>
            </a:rPr>
            <a:t>Conjunto de fenómenos sociales, culturales, políticos y económicos</a:t>
          </a:r>
        </a:p>
      </dsp:txBody>
      <dsp:txXfrm>
        <a:off x="2758960" y="74679"/>
        <a:ext cx="2156474" cy="1350564"/>
      </dsp:txXfrm>
    </dsp:sp>
    <dsp:sp modelId="{6173521C-45BA-4D41-AEB6-F794B9E59212}">
      <dsp:nvSpPr>
        <dsp:cNvPr id="0" name=""/>
        <dsp:cNvSpPr/>
      </dsp:nvSpPr>
      <dsp:spPr>
        <a:xfrm>
          <a:off x="1842207" y="749961"/>
          <a:ext cx="3989979" cy="3989979"/>
        </a:xfrm>
        <a:custGeom>
          <a:avLst/>
          <a:gdLst/>
          <a:ahLst/>
          <a:cxnLst/>
          <a:rect l="0" t="0" r="0" b="0"/>
          <a:pathLst>
            <a:path>
              <a:moveTo>
                <a:pt x="3438158" y="617582"/>
              </a:moveTo>
              <a:arcTo wR="1994989" hR="1994989" stAng="18980136" swAng="2141794"/>
            </a:path>
          </a:pathLst>
        </a:custGeom>
        <a:noFill/>
        <a:ln w="381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sp>
    <dsp:sp modelId="{06084AFB-72AE-44F6-9E86-2F7E1E8C3AFB}">
      <dsp:nvSpPr>
        <dsp:cNvPr id="0" name=""/>
        <dsp:cNvSpPr/>
      </dsp:nvSpPr>
      <dsp:spPr>
        <a:xfrm>
          <a:off x="4293426" y="2853578"/>
          <a:ext cx="2542966" cy="1777736"/>
        </a:xfrm>
        <a:prstGeom prst="roundRect">
          <a:avLst/>
        </a:prstGeom>
        <a:solidFill>
          <a:schemeClr val="lt1"/>
        </a:solidFill>
        <a:ln w="381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dirty="0">
              <a:latin typeface="Times New Roman" panose="02020603050405020304" pitchFamily="18" charset="0"/>
              <a:cs typeface="Times New Roman" panose="02020603050405020304" pitchFamily="18" charset="0"/>
            </a:rPr>
            <a:t>Mejorar la formación y bienestar de personas que viven en pobreza extrema</a:t>
          </a:r>
        </a:p>
      </dsp:txBody>
      <dsp:txXfrm>
        <a:off x="4380208" y="2940360"/>
        <a:ext cx="2369402" cy="1604172"/>
      </dsp:txXfrm>
    </dsp:sp>
    <dsp:sp modelId="{D3EC91A0-978D-4695-B4A4-F2D4A260B16F}">
      <dsp:nvSpPr>
        <dsp:cNvPr id="0" name=""/>
        <dsp:cNvSpPr/>
      </dsp:nvSpPr>
      <dsp:spPr>
        <a:xfrm>
          <a:off x="1842207" y="749961"/>
          <a:ext cx="3989979" cy="3989979"/>
        </a:xfrm>
        <a:custGeom>
          <a:avLst/>
          <a:gdLst/>
          <a:ahLst/>
          <a:cxnLst/>
          <a:rect l="0" t="0" r="0" b="0"/>
          <a:pathLst>
            <a:path>
              <a:moveTo>
                <a:pt x="2330587" y="3961550"/>
              </a:moveTo>
              <a:arcTo wR="1994989" hR="1994989" stAng="4818939" swAng="1758965"/>
            </a:path>
          </a:pathLst>
        </a:custGeom>
        <a:noFill/>
        <a:ln w="381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sp>
    <dsp:sp modelId="{4DA752B5-FF12-4333-A45C-327311FB595A}">
      <dsp:nvSpPr>
        <dsp:cNvPr id="0" name=""/>
        <dsp:cNvSpPr/>
      </dsp:nvSpPr>
      <dsp:spPr>
        <a:xfrm>
          <a:off x="958186" y="2994102"/>
          <a:ext cx="2302598" cy="1496688"/>
        </a:xfrm>
        <a:prstGeom prst="roundRect">
          <a:avLst/>
        </a:prstGeom>
        <a:solidFill>
          <a:schemeClr val="lt1"/>
        </a:solidFill>
        <a:ln w="381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dirty="0">
              <a:latin typeface="Times New Roman" panose="02020603050405020304" pitchFamily="18" charset="0"/>
              <a:cs typeface="Times New Roman" panose="02020603050405020304" pitchFamily="18" charset="0"/>
            </a:rPr>
            <a:t>De aquí se derivan los servicios de extensión agraria</a:t>
          </a:r>
        </a:p>
      </dsp:txBody>
      <dsp:txXfrm>
        <a:off x="1031248" y="3067164"/>
        <a:ext cx="2156474" cy="1350564"/>
      </dsp:txXfrm>
    </dsp:sp>
    <dsp:sp modelId="{1C8B0C84-7260-40BB-9AE5-A659CC0FD6CE}">
      <dsp:nvSpPr>
        <dsp:cNvPr id="0" name=""/>
        <dsp:cNvSpPr/>
      </dsp:nvSpPr>
      <dsp:spPr>
        <a:xfrm>
          <a:off x="1842207" y="749961"/>
          <a:ext cx="3989979" cy="3989979"/>
        </a:xfrm>
        <a:custGeom>
          <a:avLst/>
          <a:gdLst/>
          <a:ahLst/>
          <a:cxnLst/>
          <a:rect l="0" t="0" r="0" b="0"/>
          <a:pathLst>
            <a:path>
              <a:moveTo>
                <a:pt x="6474" y="1834399"/>
              </a:moveTo>
              <a:arcTo wR="1994989" hR="1994989" stAng="11077028" swAng="2300697"/>
            </a:path>
          </a:pathLst>
        </a:custGeom>
        <a:noFill/>
        <a:ln w="381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FA7A93-009F-45F5-8F0E-25E1393967AE}" type="datetimeFigureOut">
              <a:rPr lang="es-EC" smtClean="0"/>
              <a:t>21/1/2020</a:t>
            </a:fld>
            <a:endParaRPr lang="es-EC"/>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DC359F-5FCC-407F-BD8D-3EACD45A3AC7}" type="slidenum">
              <a:rPr lang="es-EC" smtClean="0"/>
              <a:t>‹Nº›</a:t>
            </a:fld>
            <a:endParaRPr lang="es-EC"/>
          </a:p>
        </p:txBody>
      </p:sp>
    </p:spTree>
    <p:extLst>
      <p:ext uri="{BB962C8B-B14F-4D97-AF65-F5344CB8AC3E}">
        <p14:creationId xmlns:p14="http://schemas.microsoft.com/office/powerpoint/2010/main" val="4210272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7BDC359F-5FCC-407F-BD8D-3EACD45A3AC7}" type="slidenum">
              <a:rPr lang="es-EC" smtClean="0"/>
              <a:t>4</a:t>
            </a:fld>
            <a:endParaRPr lang="es-EC"/>
          </a:p>
        </p:txBody>
      </p:sp>
    </p:spTree>
    <p:extLst>
      <p:ext uri="{BB962C8B-B14F-4D97-AF65-F5344CB8AC3E}">
        <p14:creationId xmlns:p14="http://schemas.microsoft.com/office/powerpoint/2010/main" val="992652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p>
            <a:fld id="{4C136F44-2BF9-44A4-B078-3A95EA96565A}" type="datetimeFigureOut">
              <a:rPr lang="es-ES" smtClean="0"/>
              <a:t>21/01/2020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66D2E31-EF04-402A-8A03-C9DE3F178D38}" type="slidenum">
              <a:rPr lang="es-ES" smtClean="0"/>
              <a:t>‹Nº›</a:t>
            </a:fld>
            <a:endParaRPr lang="es-ES"/>
          </a:p>
        </p:txBody>
      </p:sp>
    </p:spTree>
    <p:extLst>
      <p:ext uri="{BB962C8B-B14F-4D97-AF65-F5344CB8AC3E}">
        <p14:creationId xmlns:p14="http://schemas.microsoft.com/office/powerpoint/2010/main" val="3944507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4C136F44-2BF9-44A4-B078-3A95EA96565A}" type="datetimeFigureOut">
              <a:rPr lang="es-ES" smtClean="0"/>
              <a:t>21/01/2020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66D2E31-EF04-402A-8A03-C9DE3F178D38}" type="slidenum">
              <a:rPr lang="es-ES" smtClean="0"/>
              <a:t>‹Nº›</a:t>
            </a:fld>
            <a:endParaRPr lang="es-ES"/>
          </a:p>
        </p:txBody>
      </p:sp>
    </p:spTree>
    <p:extLst>
      <p:ext uri="{BB962C8B-B14F-4D97-AF65-F5344CB8AC3E}">
        <p14:creationId xmlns:p14="http://schemas.microsoft.com/office/powerpoint/2010/main" val="3163808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4C136F44-2BF9-44A4-B078-3A95EA96565A}" type="datetimeFigureOut">
              <a:rPr lang="es-ES" smtClean="0"/>
              <a:t>21/01/2020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66D2E31-EF04-402A-8A03-C9DE3F178D38}" type="slidenum">
              <a:rPr lang="es-ES" smtClean="0"/>
              <a:t>‹Nº›</a:t>
            </a:fld>
            <a:endParaRPr lang="es-ES"/>
          </a:p>
        </p:txBody>
      </p:sp>
    </p:spTree>
    <p:extLst>
      <p:ext uri="{BB962C8B-B14F-4D97-AF65-F5344CB8AC3E}">
        <p14:creationId xmlns:p14="http://schemas.microsoft.com/office/powerpoint/2010/main" val="4235926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4C136F44-2BF9-44A4-B078-3A95EA96565A}" type="datetimeFigureOut">
              <a:rPr lang="es-ES" smtClean="0"/>
              <a:t>21/01/2020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66D2E31-EF04-402A-8A03-C9DE3F178D38}" type="slidenum">
              <a:rPr lang="es-ES" smtClean="0"/>
              <a:t>‹Nº›</a:t>
            </a:fld>
            <a:endParaRPr lang="es-ES"/>
          </a:p>
        </p:txBody>
      </p:sp>
    </p:spTree>
    <p:extLst>
      <p:ext uri="{BB962C8B-B14F-4D97-AF65-F5344CB8AC3E}">
        <p14:creationId xmlns:p14="http://schemas.microsoft.com/office/powerpoint/2010/main" val="783168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4C136F44-2BF9-44A4-B078-3A95EA96565A}" type="datetimeFigureOut">
              <a:rPr lang="es-ES" smtClean="0"/>
              <a:t>21/01/2020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66D2E31-EF04-402A-8A03-C9DE3F178D38}" type="slidenum">
              <a:rPr lang="es-ES" smtClean="0"/>
              <a:t>‹Nº›</a:t>
            </a:fld>
            <a:endParaRPr lang="es-ES"/>
          </a:p>
        </p:txBody>
      </p:sp>
    </p:spTree>
    <p:extLst>
      <p:ext uri="{BB962C8B-B14F-4D97-AF65-F5344CB8AC3E}">
        <p14:creationId xmlns:p14="http://schemas.microsoft.com/office/powerpoint/2010/main" val="2855318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4C136F44-2BF9-44A4-B078-3A95EA96565A}" type="datetimeFigureOut">
              <a:rPr lang="es-ES" smtClean="0"/>
              <a:t>21/01/2020</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E66D2E31-EF04-402A-8A03-C9DE3F178D38}" type="slidenum">
              <a:rPr lang="es-ES" smtClean="0"/>
              <a:t>‹Nº›</a:t>
            </a:fld>
            <a:endParaRPr lang="es-ES"/>
          </a:p>
        </p:txBody>
      </p:sp>
    </p:spTree>
    <p:extLst>
      <p:ext uri="{BB962C8B-B14F-4D97-AF65-F5344CB8AC3E}">
        <p14:creationId xmlns:p14="http://schemas.microsoft.com/office/powerpoint/2010/main" val="11260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4C136F44-2BF9-44A4-B078-3A95EA96565A}" type="datetimeFigureOut">
              <a:rPr lang="es-ES" smtClean="0"/>
              <a:t>21/01/2020</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E66D2E31-EF04-402A-8A03-C9DE3F178D38}" type="slidenum">
              <a:rPr lang="es-ES" smtClean="0"/>
              <a:t>‹Nº›</a:t>
            </a:fld>
            <a:endParaRPr lang="es-ES"/>
          </a:p>
        </p:txBody>
      </p:sp>
    </p:spTree>
    <p:extLst>
      <p:ext uri="{BB962C8B-B14F-4D97-AF65-F5344CB8AC3E}">
        <p14:creationId xmlns:p14="http://schemas.microsoft.com/office/powerpoint/2010/main" val="1139498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4C136F44-2BF9-44A4-B078-3A95EA96565A}" type="datetimeFigureOut">
              <a:rPr lang="es-ES" smtClean="0"/>
              <a:t>21/01/2020</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E66D2E31-EF04-402A-8A03-C9DE3F178D38}" type="slidenum">
              <a:rPr lang="es-ES" smtClean="0"/>
              <a:t>‹Nº›</a:t>
            </a:fld>
            <a:endParaRPr lang="es-ES"/>
          </a:p>
        </p:txBody>
      </p:sp>
    </p:spTree>
    <p:extLst>
      <p:ext uri="{BB962C8B-B14F-4D97-AF65-F5344CB8AC3E}">
        <p14:creationId xmlns:p14="http://schemas.microsoft.com/office/powerpoint/2010/main" val="4185612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C136F44-2BF9-44A4-B078-3A95EA96565A}" type="datetimeFigureOut">
              <a:rPr lang="es-ES" smtClean="0"/>
              <a:t>21/01/2020</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E66D2E31-EF04-402A-8A03-C9DE3F178D38}" type="slidenum">
              <a:rPr lang="es-ES" smtClean="0"/>
              <a:t>‹Nº›</a:t>
            </a:fld>
            <a:endParaRPr lang="es-ES"/>
          </a:p>
        </p:txBody>
      </p:sp>
    </p:spTree>
    <p:extLst>
      <p:ext uri="{BB962C8B-B14F-4D97-AF65-F5344CB8AC3E}">
        <p14:creationId xmlns:p14="http://schemas.microsoft.com/office/powerpoint/2010/main" val="3662409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4C136F44-2BF9-44A4-B078-3A95EA96565A}" type="datetimeFigureOut">
              <a:rPr lang="es-ES" smtClean="0"/>
              <a:t>21/01/2020</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E66D2E31-EF04-402A-8A03-C9DE3F178D38}" type="slidenum">
              <a:rPr lang="es-ES" smtClean="0"/>
              <a:t>‹Nº›</a:t>
            </a:fld>
            <a:endParaRPr lang="es-ES"/>
          </a:p>
        </p:txBody>
      </p:sp>
    </p:spTree>
    <p:extLst>
      <p:ext uri="{BB962C8B-B14F-4D97-AF65-F5344CB8AC3E}">
        <p14:creationId xmlns:p14="http://schemas.microsoft.com/office/powerpoint/2010/main" val="3832489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4C136F44-2BF9-44A4-B078-3A95EA96565A}" type="datetimeFigureOut">
              <a:rPr lang="es-ES" smtClean="0"/>
              <a:t>21/01/2020</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E66D2E31-EF04-402A-8A03-C9DE3F178D38}" type="slidenum">
              <a:rPr lang="es-ES" smtClean="0"/>
              <a:t>‹Nº›</a:t>
            </a:fld>
            <a:endParaRPr lang="es-ES"/>
          </a:p>
        </p:txBody>
      </p:sp>
    </p:spTree>
    <p:extLst>
      <p:ext uri="{BB962C8B-B14F-4D97-AF65-F5344CB8AC3E}">
        <p14:creationId xmlns:p14="http://schemas.microsoft.com/office/powerpoint/2010/main" val="3464670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136F44-2BF9-44A4-B078-3A95EA96565A}" type="datetimeFigureOut">
              <a:rPr lang="es-ES" smtClean="0"/>
              <a:t>21/01/2020</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6D2E31-EF04-402A-8A03-C9DE3F178D38}" type="slidenum">
              <a:rPr lang="es-ES" smtClean="0"/>
              <a:t>‹Nº›</a:t>
            </a:fld>
            <a:endParaRPr lang="es-ES"/>
          </a:p>
        </p:txBody>
      </p:sp>
    </p:spTree>
    <p:extLst>
      <p:ext uri="{BB962C8B-B14F-4D97-AF65-F5344CB8AC3E}">
        <p14:creationId xmlns:p14="http://schemas.microsoft.com/office/powerpoint/2010/main" val="42150975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png"/><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3.png"/><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jfif"/><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6.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43.jp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22.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2.png"/><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 Id="rId5" Type="http://schemas.openxmlformats.org/officeDocument/2006/relationships/image" Target="../media/image78.png"/><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38636"/>
            <a:ext cx="12192000" cy="6858001"/>
          </a:xfrm>
          <a:prstGeom prst="rect">
            <a:avLst/>
          </a:prstGeom>
        </p:spPr>
      </p:pic>
      <p:sp>
        <p:nvSpPr>
          <p:cNvPr id="5" name="Rectángulo 4"/>
          <p:cNvSpPr/>
          <p:nvPr/>
        </p:nvSpPr>
        <p:spPr>
          <a:xfrm>
            <a:off x="2099930" y="1375679"/>
            <a:ext cx="8872870" cy="5078313"/>
          </a:xfrm>
          <a:prstGeom prst="rect">
            <a:avLst/>
          </a:prstGeom>
        </p:spPr>
        <p:txBody>
          <a:bodyPr wrap="square">
            <a:spAutoFit/>
          </a:bodyPr>
          <a:lstStyle/>
          <a:p>
            <a:pPr algn="ctr"/>
            <a:r>
              <a:rPr lang="es-EC" b="1" dirty="0">
                <a:latin typeface="Times New Roman" panose="02020603050405020304" pitchFamily="18" charset="0"/>
                <a:cs typeface="Times New Roman" panose="02020603050405020304" pitchFamily="18" charset="0"/>
              </a:rPr>
              <a:t>DEPARTAMENTO DE CIENCIAS DE LA VIDA Y DE LA AGRICULTURA</a:t>
            </a:r>
          </a:p>
          <a:p>
            <a:pPr algn="ctr"/>
            <a:r>
              <a:rPr lang="es-EC" b="1" dirty="0">
                <a:latin typeface="Times New Roman" panose="02020603050405020304" pitchFamily="18" charset="0"/>
                <a:cs typeface="Times New Roman" panose="02020603050405020304" pitchFamily="18" charset="0"/>
              </a:rPr>
              <a:t>CARRERA DE INGENIERÍA AGROPECUARIA</a:t>
            </a:r>
          </a:p>
          <a:p>
            <a:pPr algn="ctr"/>
            <a:endParaRPr lang="es-EC" b="1" dirty="0">
              <a:latin typeface="Times New Roman" panose="02020603050405020304" pitchFamily="18" charset="0"/>
              <a:cs typeface="Times New Roman" panose="02020603050405020304" pitchFamily="18" charset="0"/>
            </a:endParaRPr>
          </a:p>
          <a:p>
            <a:pPr algn="ctr"/>
            <a:r>
              <a:rPr lang="es-EC" b="1" dirty="0">
                <a:latin typeface="Times New Roman" panose="02020603050405020304" pitchFamily="18" charset="0"/>
                <a:cs typeface="Times New Roman" panose="02020603050405020304" pitchFamily="18" charset="0"/>
              </a:rPr>
              <a:t>TRABAJO DE TITULACIÓN, PREVIO A LA OBTENCIÓN DEL TÍTULO DE INGENIERO AGROPECUARIO</a:t>
            </a:r>
          </a:p>
          <a:p>
            <a:pPr algn="ctr"/>
            <a:endParaRPr lang="es-EC" b="1" dirty="0">
              <a:latin typeface="Times New Roman" panose="02020603050405020304" pitchFamily="18" charset="0"/>
              <a:cs typeface="Times New Roman" panose="02020603050405020304" pitchFamily="18" charset="0"/>
            </a:endParaRPr>
          </a:p>
          <a:p>
            <a:pPr algn="ctr"/>
            <a:r>
              <a:rPr lang="es-EC" b="1" dirty="0">
                <a:latin typeface="Times New Roman" panose="02020603050405020304" pitchFamily="18" charset="0"/>
                <a:cs typeface="Times New Roman" panose="02020603050405020304" pitchFamily="18" charset="0"/>
              </a:rPr>
              <a:t>“IMPLEMENTACIÓN DE UNA ESCUELA DE CAMPO MEDIANTE DIAGNÓSTICO, SEGUIMIENTO Y EVALUACIÓN PARTICIPATIVA EN LA PARROQUIA DE TUMBACO</a:t>
            </a:r>
            <a:r>
              <a:rPr lang="es-EC" dirty="0">
                <a:latin typeface="Times New Roman" panose="02020603050405020304" pitchFamily="18" charset="0"/>
                <a:cs typeface="Times New Roman" panose="02020603050405020304" pitchFamily="18" charset="0"/>
              </a:rPr>
              <a:t>”</a:t>
            </a:r>
            <a:endParaRPr lang="es-EC" b="1" dirty="0">
              <a:latin typeface="Times New Roman" panose="02020603050405020304" pitchFamily="18" charset="0"/>
              <a:cs typeface="Times New Roman" panose="02020603050405020304" pitchFamily="18" charset="0"/>
            </a:endParaRPr>
          </a:p>
          <a:p>
            <a:pPr algn="ctr"/>
            <a:endParaRPr lang="es-EC" b="1" dirty="0">
              <a:latin typeface="Times New Roman" panose="02020603050405020304" pitchFamily="18" charset="0"/>
              <a:cs typeface="Times New Roman" panose="02020603050405020304" pitchFamily="18" charset="0"/>
            </a:endParaRPr>
          </a:p>
          <a:p>
            <a:pPr algn="ctr"/>
            <a:r>
              <a:rPr lang="es-ES" b="1" dirty="0">
                <a:latin typeface="Times New Roman" panose="02020603050405020304" pitchFamily="18" charset="0"/>
                <a:cs typeface="Times New Roman" panose="02020603050405020304" pitchFamily="18" charset="0"/>
              </a:rPr>
              <a:t>AUTORES: ASIMBAYA MERA, KEVIN ANDRÉS</a:t>
            </a:r>
          </a:p>
          <a:p>
            <a:pPr algn="ctr"/>
            <a:r>
              <a:rPr lang="es-ES" b="1" dirty="0">
                <a:latin typeface="Times New Roman" panose="02020603050405020304" pitchFamily="18" charset="0"/>
                <a:cs typeface="Times New Roman" panose="02020603050405020304" pitchFamily="18" charset="0"/>
              </a:rPr>
              <a:t>		QUISHPE NASIMBA, TANIA VALENTINA</a:t>
            </a:r>
            <a:endParaRPr lang="es-ES" dirty="0">
              <a:latin typeface="Times New Roman" panose="02020603050405020304" pitchFamily="18" charset="0"/>
              <a:cs typeface="Times New Roman" panose="02020603050405020304" pitchFamily="18" charset="0"/>
            </a:endParaRPr>
          </a:p>
          <a:p>
            <a:pPr algn="ctr"/>
            <a:r>
              <a:rPr lang="es-ES" b="1" dirty="0">
                <a:latin typeface="Times New Roman" panose="02020603050405020304" pitchFamily="18" charset="0"/>
                <a:cs typeface="Times New Roman" panose="02020603050405020304" pitchFamily="18" charset="0"/>
              </a:rPr>
              <a:t> </a:t>
            </a:r>
            <a:endParaRPr lang="es-ES" dirty="0">
              <a:latin typeface="Times New Roman" panose="02020603050405020304" pitchFamily="18" charset="0"/>
              <a:cs typeface="Times New Roman" panose="02020603050405020304" pitchFamily="18" charset="0"/>
            </a:endParaRPr>
          </a:p>
          <a:p>
            <a:pPr algn="ctr"/>
            <a:r>
              <a:rPr lang="es-ES" b="1" dirty="0">
                <a:latin typeface="Times New Roman" panose="02020603050405020304" pitchFamily="18" charset="0"/>
                <a:cs typeface="Times New Roman" panose="02020603050405020304" pitchFamily="18" charset="0"/>
              </a:rPr>
              <a:t>DIRECTOR: Ing. FALCONÍ SALAS, PATRICIA XIMENA, </a:t>
            </a:r>
            <a:r>
              <a:rPr lang="es-ES" b="1" dirty="0" err="1">
                <a:latin typeface="Times New Roman" panose="02020603050405020304" pitchFamily="18" charset="0"/>
                <a:cs typeface="Times New Roman" panose="02020603050405020304" pitchFamily="18" charset="0"/>
              </a:rPr>
              <a:t>Mgs</a:t>
            </a:r>
            <a:r>
              <a:rPr lang="es-ES" b="1" dirty="0">
                <a:latin typeface="Times New Roman" panose="02020603050405020304" pitchFamily="18" charset="0"/>
                <a:cs typeface="Times New Roman" panose="02020603050405020304" pitchFamily="18" charset="0"/>
              </a:rPr>
              <a:t> </a:t>
            </a:r>
            <a:endParaRPr lang="es-ES" dirty="0">
              <a:latin typeface="Times New Roman" panose="02020603050405020304" pitchFamily="18" charset="0"/>
              <a:cs typeface="Times New Roman" panose="02020603050405020304" pitchFamily="18" charset="0"/>
            </a:endParaRPr>
          </a:p>
          <a:p>
            <a:pPr algn="ctr"/>
            <a:endParaRPr lang="es-EC" b="1" dirty="0">
              <a:latin typeface="Times New Roman" panose="02020603050405020304" pitchFamily="18" charset="0"/>
              <a:cs typeface="Times New Roman" panose="02020603050405020304" pitchFamily="18" charset="0"/>
            </a:endParaRPr>
          </a:p>
          <a:p>
            <a:pPr algn="ctr"/>
            <a:r>
              <a:rPr lang="es-EC" b="1" dirty="0">
                <a:latin typeface="Times New Roman" panose="02020603050405020304" pitchFamily="18" charset="0"/>
                <a:cs typeface="Times New Roman" panose="02020603050405020304" pitchFamily="18" charset="0"/>
              </a:rPr>
              <a:t>SANGOLQUÍ</a:t>
            </a:r>
          </a:p>
          <a:p>
            <a:pPr algn="ctr"/>
            <a:endParaRPr lang="es-EC" b="1" dirty="0">
              <a:latin typeface="Times New Roman" panose="02020603050405020304" pitchFamily="18" charset="0"/>
              <a:cs typeface="Times New Roman" panose="02020603050405020304" pitchFamily="18" charset="0"/>
            </a:endParaRPr>
          </a:p>
          <a:p>
            <a:pPr algn="ctr"/>
            <a:r>
              <a:rPr lang="es-EC" b="1" dirty="0">
                <a:latin typeface="Times New Roman" panose="02020603050405020304" pitchFamily="18" charset="0"/>
                <a:cs typeface="Times New Roman" panose="02020603050405020304" pitchFamily="18" charset="0"/>
              </a:rPr>
              <a:t> 2020</a:t>
            </a:r>
          </a:p>
        </p:txBody>
      </p:sp>
      <p:pic>
        <p:nvPicPr>
          <p:cNvPr id="3076" name="Picture 4"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5100" y="0"/>
            <a:ext cx="1866900" cy="161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141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3076203" y="136785"/>
            <a:ext cx="6039593" cy="737070"/>
          </a:xfrm>
        </p:spPr>
        <p:txBody>
          <a:bodyPr>
            <a:noAutofit/>
          </a:bodyPr>
          <a:lstStyle/>
          <a:p>
            <a:pPr lvl="1" algn="l" rtl="0">
              <a:lnSpc>
                <a:spcPct val="90000"/>
              </a:lnSpc>
              <a:spcBef>
                <a:spcPct val="0"/>
              </a:spcBef>
            </a:pPr>
            <a:br>
              <a:rPr lang="es-ES" sz="3000" b="1" dirty="0">
                <a:latin typeface="Times New Roman" panose="02020603050405020304" pitchFamily="18" charset="0"/>
                <a:cs typeface="Times New Roman" panose="02020603050405020304" pitchFamily="18" charset="0"/>
              </a:rPr>
            </a:br>
            <a:r>
              <a:rPr lang="es-ES" sz="3000" b="1" dirty="0">
                <a:latin typeface="Times New Roman" panose="02020603050405020304" pitchFamily="18" charset="0"/>
                <a:cs typeface="Times New Roman" panose="02020603050405020304" pitchFamily="18" charset="0"/>
              </a:rPr>
              <a:t>Estructura de la Escuela de Campo</a:t>
            </a:r>
            <a:endParaRPr lang="es-ES" sz="3000" dirty="0">
              <a:latin typeface="Times New Roman" panose="02020603050405020304" pitchFamily="18" charset="0"/>
              <a:cs typeface="Times New Roman" panose="02020603050405020304" pitchFamily="18" charset="0"/>
            </a:endParaRPr>
          </a:p>
        </p:txBody>
      </p:sp>
      <p:pic>
        <p:nvPicPr>
          <p:cNvPr id="9" name="Imagen 8"/>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6301137"/>
            <a:ext cx="12192000" cy="556863"/>
          </a:xfrm>
          <a:prstGeom prst="rect">
            <a:avLst/>
          </a:prstGeom>
        </p:spPr>
      </p:pic>
      <p:sp>
        <p:nvSpPr>
          <p:cNvPr id="8" name="Llamada rectangular 3">
            <a:extLst>
              <a:ext uri="{FF2B5EF4-FFF2-40B4-BE49-F238E27FC236}">
                <a16:creationId xmlns:a16="http://schemas.microsoft.com/office/drawing/2014/main" id="{7D9BEB79-9D42-48BD-B15F-45EEFF07EEF1}"/>
              </a:ext>
            </a:extLst>
          </p:cNvPr>
          <p:cNvSpPr/>
          <p:nvPr/>
        </p:nvSpPr>
        <p:spPr>
          <a:xfrm>
            <a:off x="4872482" y="1444548"/>
            <a:ext cx="1700596" cy="817190"/>
          </a:xfrm>
          <a:prstGeom prst="wedgeRectCallou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s-EC" dirty="0">
                <a:latin typeface="Times New Roman" panose="02020603050405020304" pitchFamily="18" charset="0"/>
                <a:cs typeface="Times New Roman" panose="02020603050405020304" pitchFamily="18" charset="0"/>
              </a:rPr>
              <a:t>Facilitadores</a:t>
            </a:r>
          </a:p>
        </p:txBody>
      </p:sp>
      <p:sp>
        <p:nvSpPr>
          <p:cNvPr id="11" name="CuadroTexto 10">
            <a:extLst>
              <a:ext uri="{FF2B5EF4-FFF2-40B4-BE49-F238E27FC236}">
                <a16:creationId xmlns:a16="http://schemas.microsoft.com/office/drawing/2014/main" id="{E5D5F573-B01B-4A58-B342-3240320E217B}"/>
              </a:ext>
            </a:extLst>
          </p:cNvPr>
          <p:cNvSpPr txBox="1"/>
          <p:nvPr/>
        </p:nvSpPr>
        <p:spPr>
          <a:xfrm>
            <a:off x="886119" y="3492585"/>
            <a:ext cx="2266409" cy="369332"/>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r>
              <a:rPr lang="es-EC" dirty="0">
                <a:latin typeface="Times New Roman" panose="02020603050405020304" pitchFamily="18" charset="0"/>
                <a:cs typeface="Times New Roman" panose="02020603050405020304" pitchFamily="18" charset="0"/>
              </a:rPr>
              <a:t>Conocimiento técnico </a:t>
            </a:r>
          </a:p>
        </p:txBody>
      </p:sp>
      <p:sp>
        <p:nvSpPr>
          <p:cNvPr id="12" name="CuadroTexto 11">
            <a:extLst>
              <a:ext uri="{FF2B5EF4-FFF2-40B4-BE49-F238E27FC236}">
                <a16:creationId xmlns:a16="http://schemas.microsoft.com/office/drawing/2014/main" id="{E41351CF-6D31-4FCC-BCED-AEFE543EC21F}"/>
              </a:ext>
            </a:extLst>
          </p:cNvPr>
          <p:cNvSpPr txBox="1"/>
          <p:nvPr/>
        </p:nvSpPr>
        <p:spPr>
          <a:xfrm>
            <a:off x="886119" y="2605629"/>
            <a:ext cx="2279455" cy="369332"/>
          </a:xfrm>
          <a:prstGeom prst="rect">
            <a:avLst/>
          </a:prstGeom>
          <a:ln w="28575"/>
        </p:spPr>
        <p:style>
          <a:lnRef idx="2">
            <a:schemeClr val="accent4"/>
          </a:lnRef>
          <a:fillRef idx="1">
            <a:schemeClr val="lt1"/>
          </a:fillRef>
          <a:effectRef idx="0">
            <a:schemeClr val="accent4"/>
          </a:effectRef>
          <a:fontRef idx="minor">
            <a:schemeClr val="dk1"/>
          </a:fontRef>
        </p:style>
        <p:txBody>
          <a:bodyPr wrap="square" rtlCol="0">
            <a:spAutoFit/>
          </a:bodyPr>
          <a:lstStyle/>
          <a:p>
            <a:r>
              <a:rPr lang="es-EC" dirty="0">
                <a:latin typeface="Times New Roman" panose="02020603050405020304" pitchFamily="18" charset="0"/>
                <a:cs typeface="Times New Roman" panose="02020603050405020304" pitchFamily="18" charset="0"/>
              </a:rPr>
              <a:t>Promotor de cambio </a:t>
            </a:r>
          </a:p>
        </p:txBody>
      </p:sp>
      <p:sp>
        <p:nvSpPr>
          <p:cNvPr id="13" name="CuadroTexto 12">
            <a:extLst>
              <a:ext uri="{FF2B5EF4-FFF2-40B4-BE49-F238E27FC236}">
                <a16:creationId xmlns:a16="http://schemas.microsoft.com/office/drawing/2014/main" id="{22F10923-0994-443C-9DED-B71BDD6C9850}"/>
              </a:ext>
            </a:extLst>
          </p:cNvPr>
          <p:cNvSpPr txBox="1"/>
          <p:nvPr/>
        </p:nvSpPr>
        <p:spPr>
          <a:xfrm>
            <a:off x="879246" y="4400112"/>
            <a:ext cx="2293199" cy="646331"/>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es-ES" dirty="0">
                <a:latin typeface="Times New Roman" panose="02020603050405020304" pitchFamily="18" charset="0"/>
                <a:cs typeface="Times New Roman" panose="02020603050405020304" pitchFamily="18" charset="0"/>
              </a:rPr>
              <a:t>Aprendizaje por descubrimiento </a:t>
            </a:r>
          </a:p>
        </p:txBody>
      </p:sp>
      <p:cxnSp>
        <p:nvCxnSpPr>
          <p:cNvPr id="4" name="Conector recto de flecha 3">
            <a:extLst>
              <a:ext uri="{FF2B5EF4-FFF2-40B4-BE49-F238E27FC236}">
                <a16:creationId xmlns:a16="http://schemas.microsoft.com/office/drawing/2014/main" id="{3EF3F0B7-9A2B-4043-96C3-8FBD1F5B1260}"/>
              </a:ext>
            </a:extLst>
          </p:cNvPr>
          <p:cNvCxnSpPr>
            <a:cxnSpLocks/>
            <a:stCxn id="8" idx="3"/>
            <a:endCxn id="14" idx="1"/>
          </p:cNvCxnSpPr>
          <p:nvPr/>
        </p:nvCxnSpPr>
        <p:spPr>
          <a:xfrm>
            <a:off x="6573078" y="1853143"/>
            <a:ext cx="54853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B7179E82-E45D-4BCF-8DC5-77803A1DA245}"/>
              </a:ext>
            </a:extLst>
          </p:cNvPr>
          <p:cNvSpPr txBox="1"/>
          <p:nvPr/>
        </p:nvSpPr>
        <p:spPr>
          <a:xfrm>
            <a:off x="7121617" y="1391478"/>
            <a:ext cx="1417983" cy="923330"/>
          </a:xfrm>
          <a:prstGeom prst="rect">
            <a:avLst/>
          </a:prstGeom>
          <a:noFill/>
        </p:spPr>
        <p:txBody>
          <a:bodyPr wrap="square" rtlCol="0">
            <a:spAutoFit/>
          </a:bodyPr>
          <a:lstStyle/>
          <a:p>
            <a:pPr algn="just"/>
            <a:r>
              <a:rPr lang="es-EC" dirty="0"/>
              <a:t>Egresados o alumnos de una ECA</a:t>
            </a:r>
          </a:p>
        </p:txBody>
      </p:sp>
      <p:pic>
        <p:nvPicPr>
          <p:cNvPr id="3074" name="Picture 2" descr="Resultado de imagen para ESCUELA DE CAmPO">
            <a:extLst>
              <a:ext uri="{FF2B5EF4-FFF2-40B4-BE49-F238E27FC236}">
                <a16:creationId xmlns:a16="http://schemas.microsoft.com/office/drawing/2014/main" id="{C629DA02-7D44-4BC9-958A-5E19AD3DD1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4553" y="2534205"/>
            <a:ext cx="4856454" cy="3323358"/>
          </a:xfrm>
          <a:prstGeom prst="rect">
            <a:avLst/>
          </a:prstGeom>
          <a:noFill/>
          <a:extLst>
            <a:ext uri="{909E8E84-426E-40DD-AFC4-6F175D3DCCD1}">
              <a14:hiddenFill xmlns:a14="http://schemas.microsoft.com/office/drawing/2010/main">
                <a:solidFill>
                  <a:srgbClr val="FFFFFF"/>
                </a:solidFill>
              </a14:hiddenFill>
            </a:ext>
          </a:extLst>
        </p:spPr>
      </p:pic>
      <p:sp>
        <p:nvSpPr>
          <p:cNvPr id="24" name="CuadroTexto 23">
            <a:extLst>
              <a:ext uri="{FF2B5EF4-FFF2-40B4-BE49-F238E27FC236}">
                <a16:creationId xmlns:a16="http://schemas.microsoft.com/office/drawing/2014/main" id="{E34DB29F-2936-4124-B7F2-F143FF977991}"/>
              </a:ext>
            </a:extLst>
          </p:cNvPr>
          <p:cNvSpPr txBox="1"/>
          <p:nvPr/>
        </p:nvSpPr>
        <p:spPr>
          <a:xfrm>
            <a:off x="8335535" y="2896247"/>
            <a:ext cx="2279455" cy="369332"/>
          </a:xfrm>
          <a:prstGeom prst="rect">
            <a:avLst/>
          </a:prstGeom>
          <a:ln w="28575">
            <a:solidFill>
              <a:schemeClr val="accent6"/>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s-EC" dirty="0">
                <a:latin typeface="Times New Roman" panose="02020603050405020304" pitchFamily="18" charset="0"/>
                <a:cs typeface="Times New Roman" panose="02020603050405020304" pitchFamily="18" charset="0"/>
              </a:rPr>
              <a:t>Pruebas de caja</a:t>
            </a:r>
          </a:p>
        </p:txBody>
      </p:sp>
      <p:sp>
        <p:nvSpPr>
          <p:cNvPr id="25" name="CuadroTexto 24">
            <a:extLst>
              <a:ext uri="{FF2B5EF4-FFF2-40B4-BE49-F238E27FC236}">
                <a16:creationId xmlns:a16="http://schemas.microsoft.com/office/drawing/2014/main" id="{15644993-C05E-425F-8534-7F081D12F77C}"/>
              </a:ext>
            </a:extLst>
          </p:cNvPr>
          <p:cNvSpPr txBox="1"/>
          <p:nvPr/>
        </p:nvSpPr>
        <p:spPr>
          <a:xfrm>
            <a:off x="8238608" y="4400112"/>
            <a:ext cx="2473307" cy="369332"/>
          </a:xfrm>
          <a:prstGeom prst="rect">
            <a:avLst/>
          </a:prstGeom>
          <a:ln w="28575">
            <a:solidFill>
              <a:schemeClr val="accent6"/>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s-EC" dirty="0">
                <a:latin typeface="Times New Roman" panose="02020603050405020304" pitchFamily="18" charset="0"/>
                <a:cs typeface="Times New Roman" panose="02020603050405020304" pitchFamily="18" charset="0"/>
              </a:rPr>
              <a:t>Evaluación participativa</a:t>
            </a:r>
          </a:p>
        </p:txBody>
      </p:sp>
      <p:sp>
        <p:nvSpPr>
          <p:cNvPr id="23" name="Flecha: arriba y abajo 22">
            <a:extLst>
              <a:ext uri="{FF2B5EF4-FFF2-40B4-BE49-F238E27FC236}">
                <a16:creationId xmlns:a16="http://schemas.microsoft.com/office/drawing/2014/main" id="{D3C8642E-0C42-49BA-AD41-2FA21E647842}"/>
              </a:ext>
            </a:extLst>
          </p:cNvPr>
          <p:cNvSpPr/>
          <p:nvPr/>
        </p:nvSpPr>
        <p:spPr>
          <a:xfrm rot="5400000">
            <a:off x="9021819" y="3228697"/>
            <a:ext cx="556591" cy="1208297"/>
          </a:xfrm>
          <a:prstGeom prst="up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Flecha: curvada hacia abajo 26">
            <a:extLst>
              <a:ext uri="{FF2B5EF4-FFF2-40B4-BE49-F238E27FC236}">
                <a16:creationId xmlns:a16="http://schemas.microsoft.com/office/drawing/2014/main" id="{034AC21F-BEEF-47A5-8494-43332D24BD40}"/>
              </a:ext>
            </a:extLst>
          </p:cNvPr>
          <p:cNvSpPr/>
          <p:nvPr/>
        </p:nvSpPr>
        <p:spPr>
          <a:xfrm rot="20800587" flipH="1">
            <a:off x="2201708" y="1487134"/>
            <a:ext cx="2526910" cy="783419"/>
          </a:xfrm>
          <a:prstGeom prst="curvedDownArrow">
            <a:avLst>
              <a:gd name="adj1" fmla="val 25000"/>
              <a:gd name="adj2" fmla="val 48830"/>
              <a:gd name="adj3" fmla="val 368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872176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B49A106-60D9-44BB-8B28-B7CE160073F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6301137"/>
            <a:ext cx="12192000" cy="556863"/>
          </a:xfrm>
          <a:prstGeom prst="rect">
            <a:avLst/>
          </a:prstGeom>
        </p:spPr>
      </p:pic>
      <p:pic>
        <p:nvPicPr>
          <p:cNvPr id="3" name="Imagen 2"/>
          <p:cNvPicPr>
            <a:picLocks noChangeAspect="1"/>
          </p:cNvPicPr>
          <p:nvPr/>
        </p:nvPicPr>
        <p:blipFill rotWithShape="1">
          <a:blip r:embed="rId3"/>
          <a:srcRect l="19282" t="18089" r="44985" b="6206"/>
          <a:stretch/>
        </p:blipFill>
        <p:spPr>
          <a:xfrm>
            <a:off x="1674253" y="238260"/>
            <a:ext cx="8525815" cy="6493844"/>
          </a:xfrm>
          <a:prstGeom prst="rect">
            <a:avLst/>
          </a:prstGeom>
        </p:spPr>
      </p:pic>
      <p:sp>
        <p:nvSpPr>
          <p:cNvPr id="4" name="Rectángulo 3"/>
          <p:cNvSpPr/>
          <p:nvPr/>
        </p:nvSpPr>
        <p:spPr>
          <a:xfrm>
            <a:off x="6193898" y="5968255"/>
            <a:ext cx="5150769" cy="553998"/>
          </a:xfrm>
          <a:prstGeom prst="rect">
            <a:avLst/>
          </a:prstGeom>
        </p:spPr>
        <p:txBody>
          <a:bodyPr wrap="none">
            <a:spAutoFit/>
          </a:bodyPr>
          <a:lstStyle/>
          <a:p>
            <a:r>
              <a:rPr lang="es-EC" sz="1600" b="1" i="1" dirty="0">
                <a:latin typeface="Times New Roman" panose="02020603050405020304" pitchFamily="18" charset="0"/>
                <a:cs typeface="Times New Roman" panose="02020603050405020304" pitchFamily="18" charset="0"/>
              </a:rPr>
              <a:t>Figura 4</a:t>
            </a:r>
            <a:r>
              <a:rPr lang="es-EC" sz="1600" i="1" dirty="0">
                <a:latin typeface="Times New Roman" panose="02020603050405020304" pitchFamily="18" charset="0"/>
                <a:cs typeface="Times New Roman" panose="02020603050405020304" pitchFamily="18" charset="0"/>
              </a:rPr>
              <a:t> </a:t>
            </a:r>
            <a:r>
              <a:rPr lang="es-EC" sz="1600" dirty="0">
                <a:latin typeface="Times New Roman" panose="02020603050405020304" pitchFamily="18" charset="0"/>
                <a:cs typeface="Times New Roman" panose="02020603050405020304" pitchFamily="18" charset="0"/>
              </a:rPr>
              <a:t>Proceso metodológico para una Escuela de Campo</a:t>
            </a:r>
            <a:endParaRPr lang="es-EC" sz="1600" i="1" dirty="0">
              <a:latin typeface="Times New Roman" panose="02020603050405020304" pitchFamily="18" charset="0"/>
              <a:cs typeface="Times New Roman" panose="02020603050405020304" pitchFamily="18" charset="0"/>
            </a:endParaRPr>
          </a:p>
          <a:p>
            <a:r>
              <a:rPr lang="es-EC" sz="1400" b="1" dirty="0">
                <a:latin typeface="Times New Roman" panose="02020603050405020304" pitchFamily="18" charset="0"/>
                <a:cs typeface="Times New Roman" panose="02020603050405020304" pitchFamily="18" charset="0"/>
              </a:rPr>
              <a:t>Fuente</a:t>
            </a:r>
            <a:r>
              <a:rPr lang="es-EC" sz="1400" dirty="0">
                <a:latin typeface="Times New Roman" panose="02020603050405020304" pitchFamily="18" charset="0"/>
                <a:cs typeface="Times New Roman" panose="02020603050405020304" pitchFamily="18" charset="0"/>
              </a:rPr>
              <a:t>: (</a:t>
            </a:r>
            <a:r>
              <a:rPr lang="es-EC" sz="1400" dirty="0" err="1">
                <a:latin typeface="Times New Roman" panose="02020603050405020304" pitchFamily="18" charset="0"/>
                <a:cs typeface="Times New Roman" panose="02020603050405020304" pitchFamily="18" charset="0"/>
              </a:rPr>
              <a:t>Pumisacho</a:t>
            </a:r>
            <a:r>
              <a:rPr lang="es-EC" sz="1400" dirty="0">
                <a:latin typeface="Times New Roman" panose="02020603050405020304" pitchFamily="18" charset="0"/>
                <a:cs typeface="Times New Roman" panose="02020603050405020304" pitchFamily="18" charset="0"/>
              </a:rPr>
              <a:t> &amp; </a:t>
            </a:r>
            <a:r>
              <a:rPr lang="es-EC" sz="1400" dirty="0" err="1">
                <a:latin typeface="Times New Roman" panose="02020603050405020304" pitchFamily="18" charset="0"/>
                <a:cs typeface="Times New Roman" panose="02020603050405020304" pitchFamily="18" charset="0"/>
              </a:rPr>
              <a:t>Sherwood</a:t>
            </a:r>
            <a:r>
              <a:rPr lang="es-EC" sz="1400" dirty="0">
                <a:latin typeface="Times New Roman" panose="02020603050405020304" pitchFamily="18" charset="0"/>
                <a:cs typeface="Times New Roman" panose="02020603050405020304" pitchFamily="18" charset="0"/>
              </a:rPr>
              <a:t>, 2005).</a:t>
            </a:r>
          </a:p>
        </p:txBody>
      </p:sp>
    </p:spTree>
    <p:extLst>
      <p:ext uri="{BB962C8B-B14F-4D97-AF65-F5344CB8AC3E}">
        <p14:creationId xmlns:p14="http://schemas.microsoft.com/office/powerpoint/2010/main" val="2949482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236699" y="236565"/>
            <a:ext cx="3290220" cy="644376"/>
          </a:xfrm>
        </p:spPr>
        <p:txBody>
          <a:bodyPr>
            <a:noAutofit/>
          </a:bodyPr>
          <a:lstStyle/>
          <a:p>
            <a:pPr lvl="1" algn="l" rtl="0">
              <a:lnSpc>
                <a:spcPct val="90000"/>
              </a:lnSpc>
              <a:spcBef>
                <a:spcPct val="0"/>
              </a:spcBef>
            </a:pPr>
            <a:br>
              <a:rPr lang="es-ES" sz="3000" b="1" dirty="0">
                <a:latin typeface="Times New Roman" panose="02020603050405020304" pitchFamily="18" charset="0"/>
                <a:cs typeface="Times New Roman" panose="02020603050405020304" pitchFamily="18" charset="0"/>
              </a:rPr>
            </a:br>
            <a:r>
              <a:rPr lang="es-ES" sz="3000" b="1" dirty="0">
                <a:latin typeface="Times New Roman" panose="02020603050405020304" pitchFamily="18" charset="0"/>
                <a:cs typeface="Times New Roman" panose="02020603050405020304" pitchFamily="18" charset="0"/>
              </a:rPr>
              <a:t>METODOLOGÍA</a:t>
            </a:r>
            <a:br>
              <a:rPr lang="es-ES" sz="3000" b="1" dirty="0">
                <a:latin typeface="Times New Roman" panose="02020603050405020304" pitchFamily="18" charset="0"/>
                <a:cs typeface="Times New Roman" panose="02020603050405020304" pitchFamily="18" charset="0"/>
              </a:rPr>
            </a:br>
            <a:endParaRPr lang="es-ES" sz="3000" dirty="0">
              <a:latin typeface="Times New Roman" panose="02020603050405020304" pitchFamily="18" charset="0"/>
              <a:cs typeface="Times New Roman" panose="02020603050405020304" pitchFamily="18" charset="0"/>
            </a:endParaRPr>
          </a:p>
        </p:txBody>
      </p:sp>
      <p:pic>
        <p:nvPicPr>
          <p:cNvPr id="8" name="Imagen 7">
            <a:extLst>
              <a:ext uri="{FF2B5EF4-FFF2-40B4-BE49-F238E27FC236}">
                <a16:creationId xmlns:a16="http://schemas.microsoft.com/office/drawing/2014/main" id="{9E28DF51-4BFA-4F59-98A3-35C7B7FFCBD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6301137"/>
            <a:ext cx="12192000" cy="556863"/>
          </a:xfrm>
          <a:prstGeom prst="rect">
            <a:avLst/>
          </a:prstGeom>
        </p:spPr>
      </p:pic>
      <p:pic>
        <p:nvPicPr>
          <p:cNvPr id="2" name="Imagen 1"/>
          <p:cNvPicPr>
            <a:picLocks noChangeAspect="1"/>
          </p:cNvPicPr>
          <p:nvPr/>
        </p:nvPicPr>
        <p:blipFill rotWithShape="1">
          <a:blip r:embed="rId3"/>
          <a:srcRect l="26211" t="36752" r="33898" b="29192"/>
          <a:stretch/>
        </p:blipFill>
        <p:spPr>
          <a:xfrm>
            <a:off x="2180535" y="1199356"/>
            <a:ext cx="7202004" cy="4528016"/>
          </a:xfrm>
          <a:prstGeom prst="rect">
            <a:avLst/>
          </a:prstGeom>
        </p:spPr>
      </p:pic>
      <p:sp>
        <p:nvSpPr>
          <p:cNvPr id="13" name="CuadroTexto 12"/>
          <p:cNvSpPr txBox="1"/>
          <p:nvPr/>
        </p:nvSpPr>
        <p:spPr>
          <a:xfrm>
            <a:off x="2191073" y="5645677"/>
            <a:ext cx="9147360" cy="800219"/>
          </a:xfrm>
          <a:prstGeom prst="rect">
            <a:avLst/>
          </a:prstGeom>
          <a:noFill/>
        </p:spPr>
        <p:txBody>
          <a:bodyPr wrap="square" rtlCol="0">
            <a:spAutoFit/>
          </a:bodyPr>
          <a:lstStyle/>
          <a:p>
            <a:r>
              <a:rPr lang="es-EC" sz="1600" b="1" i="1" dirty="0">
                <a:latin typeface="Times New Roman" panose="02020603050405020304" pitchFamily="18" charset="0"/>
                <a:cs typeface="Times New Roman" panose="02020603050405020304" pitchFamily="18" charset="0"/>
              </a:rPr>
              <a:t>Figura 5 </a:t>
            </a:r>
            <a:r>
              <a:rPr lang="es-EC" sz="1600" dirty="0">
                <a:latin typeface="Times New Roman" panose="02020603050405020304" pitchFamily="18" charset="0"/>
                <a:cs typeface="Times New Roman" panose="02020603050405020304" pitchFamily="18" charset="0"/>
              </a:rPr>
              <a:t>Ubicación geográfica de la Comuna Leopoldo N.  Chávez Tumbaco </a:t>
            </a:r>
            <a:br>
              <a:rPr lang="es-EC" sz="1600" dirty="0">
                <a:latin typeface="Times New Roman" panose="02020603050405020304" pitchFamily="18" charset="0"/>
                <a:cs typeface="Times New Roman" panose="02020603050405020304" pitchFamily="18" charset="0"/>
              </a:rPr>
            </a:br>
            <a:r>
              <a:rPr lang="es-EC" sz="1600" dirty="0">
                <a:latin typeface="Times New Roman" panose="02020603050405020304" pitchFamily="18" charset="0"/>
                <a:cs typeface="Times New Roman" panose="02020603050405020304" pitchFamily="18" charset="0"/>
              </a:rPr>
              <a:t>	Lugar capacitaciones EC (A) Huerta Comunal (B)</a:t>
            </a:r>
            <a:endParaRPr lang="es-EC" sz="1600" i="1" dirty="0">
              <a:latin typeface="Times New Roman" panose="02020603050405020304" pitchFamily="18" charset="0"/>
              <a:cs typeface="Times New Roman" panose="02020603050405020304" pitchFamily="18" charset="0"/>
            </a:endParaRPr>
          </a:p>
          <a:p>
            <a:r>
              <a:rPr lang="es-EC" sz="1400" b="1" dirty="0">
                <a:latin typeface="Times New Roman" panose="02020603050405020304" pitchFamily="18" charset="0"/>
                <a:cs typeface="Times New Roman" panose="02020603050405020304" pitchFamily="18" charset="0"/>
              </a:rPr>
              <a:t>Fuente: </a:t>
            </a:r>
            <a:r>
              <a:rPr lang="es-EC" sz="1400" dirty="0">
                <a:latin typeface="Times New Roman" panose="02020603050405020304" pitchFamily="18" charset="0"/>
                <a:cs typeface="Times New Roman" panose="02020603050405020304" pitchFamily="18" charset="0"/>
              </a:rPr>
              <a:t>(GoogleMaps).</a:t>
            </a:r>
            <a:endParaRPr lang="es-EC" sz="1600" dirty="0">
              <a:latin typeface="Times New Roman" panose="02020603050405020304" pitchFamily="18" charset="0"/>
              <a:cs typeface="Times New Roman" panose="02020603050405020304" pitchFamily="18" charset="0"/>
            </a:endParaRPr>
          </a:p>
        </p:txBody>
      </p:sp>
      <p:sp>
        <p:nvSpPr>
          <p:cNvPr id="4" name="CuadroTexto 3">
            <a:extLst>
              <a:ext uri="{FF2B5EF4-FFF2-40B4-BE49-F238E27FC236}">
                <a16:creationId xmlns:a16="http://schemas.microsoft.com/office/drawing/2014/main" id="{DAAB2ADE-088D-452D-9DA1-415C59C22AB9}"/>
              </a:ext>
            </a:extLst>
          </p:cNvPr>
          <p:cNvSpPr txBox="1"/>
          <p:nvPr/>
        </p:nvSpPr>
        <p:spPr>
          <a:xfrm>
            <a:off x="236699" y="810330"/>
            <a:ext cx="3631095" cy="644376"/>
          </a:xfrm>
          <a:prstGeom prst="rect">
            <a:avLst/>
          </a:prstGeom>
          <a:noFill/>
        </p:spPr>
        <p:txBody>
          <a:bodyPr wrap="square" rtlCol="0">
            <a:spAutoFit/>
          </a:bodyPr>
          <a:lstStyle/>
          <a:p>
            <a:r>
              <a:rPr lang="es-EC" dirty="0">
                <a:latin typeface="Times New Roman" panose="02020603050405020304" pitchFamily="18" charset="0"/>
                <a:cs typeface="Times New Roman" panose="02020603050405020304" pitchFamily="18" charset="0"/>
              </a:rPr>
              <a:t>Ubicación del Lugar de Investigación </a:t>
            </a:r>
          </a:p>
          <a:p>
            <a:endParaRPr lang="es-EC"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8060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327623" y="106017"/>
            <a:ext cx="3701038" cy="774924"/>
          </a:xfrm>
        </p:spPr>
        <p:txBody>
          <a:bodyPr>
            <a:noAutofit/>
          </a:bodyPr>
          <a:lstStyle/>
          <a:p>
            <a:pPr lvl="1" algn="l" rtl="0">
              <a:lnSpc>
                <a:spcPct val="90000"/>
              </a:lnSpc>
              <a:spcBef>
                <a:spcPct val="0"/>
              </a:spcBef>
            </a:pPr>
            <a:br>
              <a:rPr lang="es-ES" sz="3000" b="1" dirty="0">
                <a:latin typeface="Times New Roman" panose="02020603050405020304" pitchFamily="18" charset="0"/>
                <a:cs typeface="Times New Roman" panose="02020603050405020304" pitchFamily="18" charset="0"/>
              </a:rPr>
            </a:br>
            <a:r>
              <a:rPr lang="es-ES" sz="3000" b="1" dirty="0">
                <a:latin typeface="Times New Roman" panose="02020603050405020304" pitchFamily="18" charset="0"/>
                <a:cs typeface="Times New Roman" panose="02020603050405020304" pitchFamily="18" charset="0"/>
              </a:rPr>
              <a:t>METODOLOGÍA</a:t>
            </a:r>
            <a:br>
              <a:rPr lang="es-ES" sz="3000" b="1" dirty="0">
                <a:latin typeface="Times New Roman" panose="02020603050405020304" pitchFamily="18" charset="0"/>
                <a:cs typeface="Times New Roman" panose="02020603050405020304" pitchFamily="18" charset="0"/>
              </a:rPr>
            </a:br>
            <a:endParaRPr lang="es-ES" sz="3000" dirty="0">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rotWithShape="1">
          <a:blip r:embed="rId2"/>
          <a:srcRect l="34130" t="22491" r="35482" b="18883"/>
          <a:stretch/>
        </p:blipFill>
        <p:spPr>
          <a:xfrm>
            <a:off x="5498552" y="106017"/>
            <a:ext cx="5580266" cy="6052681"/>
          </a:xfrm>
          <a:prstGeom prst="rect">
            <a:avLst/>
          </a:prstGeom>
        </p:spPr>
      </p:pic>
      <p:pic>
        <p:nvPicPr>
          <p:cNvPr id="6" name="Imagen 5">
            <a:extLst>
              <a:ext uri="{FF2B5EF4-FFF2-40B4-BE49-F238E27FC236}">
                <a16:creationId xmlns:a16="http://schemas.microsoft.com/office/drawing/2014/main" id="{427F44F3-1CEA-4F9E-BFF8-7A86F12C63E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6301137"/>
            <a:ext cx="12192000" cy="556863"/>
          </a:xfrm>
          <a:prstGeom prst="rect">
            <a:avLst/>
          </a:prstGeom>
        </p:spPr>
      </p:pic>
      <p:sp>
        <p:nvSpPr>
          <p:cNvPr id="8" name="Rectángulo 7"/>
          <p:cNvSpPr/>
          <p:nvPr/>
        </p:nvSpPr>
        <p:spPr>
          <a:xfrm>
            <a:off x="5498552" y="6060641"/>
            <a:ext cx="6465195" cy="338554"/>
          </a:xfrm>
          <a:prstGeom prst="rect">
            <a:avLst/>
          </a:prstGeom>
        </p:spPr>
        <p:txBody>
          <a:bodyPr wrap="square">
            <a:spAutoFit/>
          </a:bodyPr>
          <a:lstStyle/>
          <a:p>
            <a:r>
              <a:rPr lang="es-EC" sz="1600" b="1" i="1" dirty="0">
                <a:latin typeface="Times New Roman" panose="02020603050405020304" pitchFamily="18" charset="0"/>
                <a:cs typeface="Times New Roman" panose="02020603050405020304" pitchFamily="18" charset="0"/>
              </a:rPr>
              <a:t>Figura 6 </a:t>
            </a:r>
            <a:r>
              <a:rPr lang="es-EC" sz="1600" dirty="0">
                <a:latin typeface="Times New Roman" panose="02020603050405020304" pitchFamily="18" charset="0"/>
                <a:cs typeface="Times New Roman" panose="02020603050405020304" pitchFamily="18" charset="0"/>
              </a:rPr>
              <a:t>Procesos realizados en la implementación del proyecto</a:t>
            </a:r>
            <a:endParaRPr lang="es-EC" sz="1600" i="1" dirty="0">
              <a:latin typeface="Times New Roman" panose="02020603050405020304" pitchFamily="18" charset="0"/>
              <a:cs typeface="Times New Roman" panose="02020603050405020304" pitchFamily="18" charset="0"/>
            </a:endParaRPr>
          </a:p>
        </p:txBody>
      </p:sp>
      <p:pic>
        <p:nvPicPr>
          <p:cNvPr id="2" name="Imagen 1">
            <a:extLst>
              <a:ext uri="{FF2B5EF4-FFF2-40B4-BE49-F238E27FC236}">
                <a16:creationId xmlns:a16="http://schemas.microsoft.com/office/drawing/2014/main" id="{F5E70C43-CD3E-4B51-BC6D-73F8CE24D740}"/>
              </a:ext>
            </a:extLst>
          </p:cNvPr>
          <p:cNvPicPr>
            <a:picLocks noChangeAspect="1"/>
          </p:cNvPicPr>
          <p:nvPr/>
        </p:nvPicPr>
        <p:blipFill rotWithShape="1">
          <a:blip r:embed="rId4"/>
          <a:srcRect l="14638" b="14009"/>
          <a:stretch/>
        </p:blipFill>
        <p:spPr>
          <a:xfrm>
            <a:off x="327623" y="1902800"/>
            <a:ext cx="4853977" cy="3667267"/>
          </a:xfrm>
          <a:prstGeom prst="rect">
            <a:avLst/>
          </a:prstGeom>
        </p:spPr>
      </p:pic>
    </p:spTree>
    <p:extLst>
      <p:ext uri="{BB962C8B-B14F-4D97-AF65-F5344CB8AC3E}">
        <p14:creationId xmlns:p14="http://schemas.microsoft.com/office/powerpoint/2010/main" val="198038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327623" y="124089"/>
            <a:ext cx="3569463" cy="800075"/>
          </a:xfrm>
        </p:spPr>
        <p:txBody>
          <a:bodyPr>
            <a:noAutofit/>
          </a:bodyPr>
          <a:lstStyle/>
          <a:p>
            <a:pPr lvl="1" algn="l" rtl="0">
              <a:lnSpc>
                <a:spcPct val="90000"/>
              </a:lnSpc>
              <a:spcBef>
                <a:spcPct val="0"/>
              </a:spcBef>
            </a:pPr>
            <a:br>
              <a:rPr lang="es-ES" sz="3000" b="1" dirty="0">
                <a:latin typeface="Times New Roman" panose="02020603050405020304" pitchFamily="18" charset="0"/>
                <a:cs typeface="Times New Roman" panose="02020603050405020304" pitchFamily="18" charset="0"/>
              </a:rPr>
            </a:br>
            <a:r>
              <a:rPr lang="es-ES" sz="3000" b="1" dirty="0">
                <a:latin typeface="Times New Roman" panose="02020603050405020304" pitchFamily="18" charset="0"/>
                <a:cs typeface="Times New Roman" panose="02020603050405020304" pitchFamily="18" charset="0"/>
              </a:rPr>
              <a:t>METODOLOGÍA</a:t>
            </a:r>
            <a:br>
              <a:rPr lang="es-ES" sz="3000" b="1" dirty="0">
                <a:latin typeface="Times New Roman" panose="02020603050405020304" pitchFamily="18" charset="0"/>
                <a:cs typeface="Times New Roman" panose="02020603050405020304" pitchFamily="18" charset="0"/>
              </a:rPr>
            </a:br>
            <a:endParaRPr lang="es-ES" sz="30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4132784" y="911097"/>
            <a:ext cx="3926431" cy="369332"/>
          </a:xfrm>
          <a:prstGeom prst="rect">
            <a:avLst/>
          </a:prstGeom>
          <a:noFill/>
        </p:spPr>
        <p:txBody>
          <a:bodyPr wrap="square" rtlCol="0">
            <a:spAutoFit/>
          </a:bodyPr>
          <a:lstStyle/>
          <a:p>
            <a:r>
              <a:rPr lang="es-EC" b="1" dirty="0">
                <a:latin typeface="Times New Roman" panose="02020603050405020304" pitchFamily="18" charset="0"/>
                <a:cs typeface="Times New Roman" panose="02020603050405020304" pitchFamily="18" charset="0"/>
              </a:rPr>
              <a:t>DIAGNÓSTICO PARTICIPATIVO</a:t>
            </a:r>
          </a:p>
        </p:txBody>
      </p:sp>
      <p:sp>
        <p:nvSpPr>
          <p:cNvPr id="5" name="CuadroTexto 4"/>
          <p:cNvSpPr txBox="1"/>
          <p:nvPr/>
        </p:nvSpPr>
        <p:spPr>
          <a:xfrm>
            <a:off x="4789713" y="1511539"/>
            <a:ext cx="2612572" cy="369332"/>
          </a:xfrm>
          <a:prstGeom prst="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r>
              <a:rPr lang="es-EC" dirty="0">
                <a:latin typeface="Times New Roman" panose="02020603050405020304" pitchFamily="18" charset="0"/>
                <a:cs typeface="Times New Roman" panose="02020603050405020304" pitchFamily="18" charset="0"/>
              </a:rPr>
              <a:t>Establecimiento del grupo</a:t>
            </a:r>
          </a:p>
        </p:txBody>
      </p:sp>
      <p:sp>
        <p:nvSpPr>
          <p:cNvPr id="6" name="CuadroTexto 5"/>
          <p:cNvSpPr txBox="1"/>
          <p:nvPr/>
        </p:nvSpPr>
        <p:spPr>
          <a:xfrm>
            <a:off x="737033" y="2725128"/>
            <a:ext cx="2177143" cy="369332"/>
          </a:xfrm>
          <a:prstGeom prst="rect">
            <a:avLst/>
          </a:prstGeom>
          <a:ln w="28575"/>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EC" dirty="0">
                <a:latin typeface="Times New Roman" panose="02020603050405020304" pitchFamily="18" charset="0"/>
                <a:cs typeface="Times New Roman" panose="02020603050405020304" pitchFamily="18" charset="0"/>
              </a:rPr>
              <a:t>Reunión de grupo</a:t>
            </a:r>
          </a:p>
        </p:txBody>
      </p:sp>
      <p:sp>
        <p:nvSpPr>
          <p:cNvPr id="8" name="CuadroTexto 7"/>
          <p:cNvSpPr txBox="1"/>
          <p:nvPr/>
        </p:nvSpPr>
        <p:spPr>
          <a:xfrm>
            <a:off x="249309" y="3622926"/>
            <a:ext cx="3152592" cy="1754326"/>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EC" dirty="0">
                <a:latin typeface="Times New Roman" panose="02020603050405020304" pitchFamily="18" charset="0"/>
                <a:cs typeface="Times New Roman" panose="02020603050405020304" pitchFamily="18" charset="0"/>
              </a:rPr>
              <a:t>Se invitó a los miembros de la comunidad interesados en proyectos de agricultura, así como también un llamado general con autoridades del cabildo</a:t>
            </a:r>
          </a:p>
        </p:txBody>
      </p:sp>
      <p:sp>
        <p:nvSpPr>
          <p:cNvPr id="9" name="CuadroTexto 8">
            <a:extLst>
              <a:ext uri="{FF2B5EF4-FFF2-40B4-BE49-F238E27FC236}">
                <a16:creationId xmlns:a16="http://schemas.microsoft.com/office/drawing/2014/main" id="{5D4F94EE-B672-4CD2-A1F2-DADD59E6BCAD}"/>
              </a:ext>
            </a:extLst>
          </p:cNvPr>
          <p:cNvSpPr txBox="1"/>
          <p:nvPr/>
        </p:nvSpPr>
        <p:spPr>
          <a:xfrm>
            <a:off x="8923918" y="2588743"/>
            <a:ext cx="2934413" cy="646331"/>
          </a:xfrm>
          <a:prstGeom prst="rect">
            <a:avLst/>
          </a:prstGeom>
          <a:solidFill>
            <a:schemeClr val="accent2">
              <a:lumMod val="60000"/>
              <a:lumOff val="40000"/>
            </a:schemeClr>
          </a:solidFill>
          <a:ln w="28575"/>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C" dirty="0"/>
              <a:t>Establecimiento de objetivos del personal externo</a:t>
            </a:r>
          </a:p>
        </p:txBody>
      </p:sp>
      <p:sp>
        <p:nvSpPr>
          <p:cNvPr id="10" name="CuadroTexto 9">
            <a:extLst>
              <a:ext uri="{FF2B5EF4-FFF2-40B4-BE49-F238E27FC236}">
                <a16:creationId xmlns:a16="http://schemas.microsoft.com/office/drawing/2014/main" id="{07957312-71F9-42CB-B1AA-2135B5952E37}"/>
              </a:ext>
            </a:extLst>
          </p:cNvPr>
          <p:cNvSpPr txBox="1"/>
          <p:nvPr/>
        </p:nvSpPr>
        <p:spPr>
          <a:xfrm>
            <a:off x="8725609" y="3622926"/>
            <a:ext cx="3331030" cy="2031325"/>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s-EC" dirty="0"/>
              <a:t>Se explicó claramente los objetivos planteados en el proyecto y las herramientas con las que se contaba (auspicio económico parcial y facilitación de conocimiento por parte de agentes externos)</a:t>
            </a:r>
          </a:p>
        </p:txBody>
      </p:sp>
      <p:pic>
        <p:nvPicPr>
          <p:cNvPr id="12" name="Imagen 11">
            <a:extLst>
              <a:ext uri="{FF2B5EF4-FFF2-40B4-BE49-F238E27FC236}">
                <a16:creationId xmlns:a16="http://schemas.microsoft.com/office/drawing/2014/main" id="{8B79F49E-77BF-4431-85A3-2D267E17D2E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6301137"/>
            <a:ext cx="12192000" cy="556863"/>
          </a:xfrm>
          <a:prstGeom prst="rect">
            <a:avLst/>
          </a:prstGeom>
        </p:spPr>
      </p:pic>
      <p:pic>
        <p:nvPicPr>
          <p:cNvPr id="15" name="Imagen 14">
            <a:extLst>
              <a:ext uri="{FF2B5EF4-FFF2-40B4-BE49-F238E27FC236}">
                <a16:creationId xmlns:a16="http://schemas.microsoft.com/office/drawing/2014/main" id="{A9E7C23C-89EA-45A6-99F1-1D928B4D139F}"/>
              </a:ext>
            </a:extLst>
          </p:cNvPr>
          <p:cNvPicPr>
            <a:picLocks noChangeAspect="1"/>
          </p:cNvPicPr>
          <p:nvPr/>
        </p:nvPicPr>
        <p:blipFill rotWithShape="1">
          <a:blip r:embed="rId3">
            <a:extLst>
              <a:ext uri="{28A0092B-C50C-407E-A947-70E740481C1C}">
                <a14:useLocalDpi xmlns:a14="http://schemas.microsoft.com/office/drawing/2010/main" val="0"/>
              </a:ext>
            </a:extLst>
          </a:blip>
          <a:srcRect r="7332" b="8120"/>
          <a:stretch/>
        </p:blipFill>
        <p:spPr>
          <a:xfrm>
            <a:off x="3552809" y="2204314"/>
            <a:ext cx="5047852" cy="3358494"/>
          </a:xfrm>
          <a:prstGeom prst="rect">
            <a:avLst/>
          </a:prstGeom>
        </p:spPr>
      </p:pic>
    </p:spTree>
    <p:extLst>
      <p:ext uri="{BB962C8B-B14F-4D97-AF65-F5344CB8AC3E}">
        <p14:creationId xmlns:p14="http://schemas.microsoft.com/office/powerpoint/2010/main" val="621688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327623" y="234610"/>
            <a:ext cx="3569463" cy="646331"/>
          </a:xfrm>
        </p:spPr>
        <p:txBody>
          <a:bodyPr>
            <a:noAutofit/>
          </a:bodyPr>
          <a:lstStyle/>
          <a:p>
            <a:pPr lvl="1" algn="l" rtl="0">
              <a:lnSpc>
                <a:spcPct val="90000"/>
              </a:lnSpc>
              <a:spcBef>
                <a:spcPct val="0"/>
              </a:spcBef>
            </a:pPr>
            <a:br>
              <a:rPr lang="es-ES" sz="3000" b="1" dirty="0">
                <a:latin typeface="Times New Roman" panose="02020603050405020304" pitchFamily="18" charset="0"/>
                <a:cs typeface="Times New Roman" panose="02020603050405020304" pitchFamily="18" charset="0"/>
              </a:rPr>
            </a:br>
            <a:r>
              <a:rPr lang="es-ES" sz="3000" b="1" dirty="0">
                <a:latin typeface="Times New Roman" panose="02020603050405020304" pitchFamily="18" charset="0"/>
                <a:cs typeface="Times New Roman" panose="02020603050405020304" pitchFamily="18" charset="0"/>
              </a:rPr>
              <a:t>METODOLOGÍA</a:t>
            </a:r>
            <a:br>
              <a:rPr lang="es-ES" sz="3000" b="1" dirty="0">
                <a:latin typeface="Times New Roman" panose="02020603050405020304" pitchFamily="18" charset="0"/>
                <a:cs typeface="Times New Roman" panose="02020603050405020304" pitchFamily="18" charset="0"/>
              </a:rPr>
            </a:br>
            <a:endParaRPr lang="es-ES" sz="30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4342086" y="818090"/>
            <a:ext cx="3952830" cy="369332"/>
          </a:xfrm>
          <a:prstGeom prst="rect">
            <a:avLst/>
          </a:prstGeom>
          <a:noFill/>
        </p:spPr>
        <p:txBody>
          <a:bodyPr wrap="square" rtlCol="0">
            <a:spAutoFit/>
          </a:bodyPr>
          <a:lstStyle/>
          <a:p>
            <a:r>
              <a:rPr lang="es-EC" b="1" dirty="0">
                <a:latin typeface="Times New Roman" panose="02020603050405020304" pitchFamily="18" charset="0"/>
                <a:cs typeface="Times New Roman" panose="02020603050405020304" pitchFamily="18" charset="0"/>
              </a:rPr>
              <a:t>DIAGNÓSTICO PARTICIPATIVO</a:t>
            </a:r>
          </a:p>
        </p:txBody>
      </p:sp>
      <p:sp>
        <p:nvSpPr>
          <p:cNvPr id="5" name="CuadroTexto 4"/>
          <p:cNvSpPr txBox="1"/>
          <p:nvPr/>
        </p:nvSpPr>
        <p:spPr>
          <a:xfrm>
            <a:off x="4789714" y="1599908"/>
            <a:ext cx="2612572" cy="369332"/>
          </a:xfrm>
          <a:prstGeom prst="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r>
              <a:rPr lang="es-EC" dirty="0">
                <a:latin typeface="Times New Roman" panose="02020603050405020304" pitchFamily="18" charset="0"/>
                <a:cs typeface="Times New Roman" panose="02020603050405020304" pitchFamily="18" charset="0"/>
              </a:rPr>
              <a:t>Establecimiento del grupo</a:t>
            </a:r>
          </a:p>
        </p:txBody>
      </p:sp>
      <p:sp>
        <p:nvSpPr>
          <p:cNvPr id="6" name="CuadroTexto 5"/>
          <p:cNvSpPr txBox="1"/>
          <p:nvPr/>
        </p:nvSpPr>
        <p:spPr>
          <a:xfrm>
            <a:off x="798442" y="3763769"/>
            <a:ext cx="2177143"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EC" dirty="0">
                <a:latin typeface="Times New Roman" panose="02020603050405020304" pitchFamily="18" charset="0"/>
                <a:cs typeface="Times New Roman" panose="02020603050405020304" pitchFamily="18" charset="0"/>
              </a:rPr>
              <a:t>Marco referencial del diagnóstico</a:t>
            </a:r>
          </a:p>
        </p:txBody>
      </p:sp>
      <p:sp>
        <p:nvSpPr>
          <p:cNvPr id="8" name="CuadroTexto 7"/>
          <p:cNvSpPr txBox="1"/>
          <p:nvPr/>
        </p:nvSpPr>
        <p:spPr>
          <a:xfrm>
            <a:off x="221499" y="4632907"/>
            <a:ext cx="3184310" cy="369332"/>
          </a:xfrm>
          <a:prstGeom prst="rect">
            <a:avLst/>
          </a:prstGeom>
          <a:ln w="28575">
            <a:solidFill>
              <a:schemeClr val="accent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s-EC" dirty="0">
                <a:latin typeface="Times New Roman" panose="02020603050405020304" pitchFamily="18" charset="0"/>
                <a:cs typeface="Times New Roman" panose="02020603050405020304" pitchFamily="18" charset="0"/>
              </a:rPr>
              <a:t>Se lo desglosó en tres categorías</a:t>
            </a:r>
          </a:p>
        </p:txBody>
      </p:sp>
      <p:sp>
        <p:nvSpPr>
          <p:cNvPr id="10" name="CuadroTexto 9"/>
          <p:cNvSpPr txBox="1"/>
          <p:nvPr/>
        </p:nvSpPr>
        <p:spPr>
          <a:xfrm>
            <a:off x="4529071" y="2519612"/>
            <a:ext cx="2820474"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s-EC" dirty="0">
                <a:latin typeface="Times New Roman" panose="02020603050405020304" pitchFamily="18" charset="0"/>
                <a:cs typeface="Times New Roman" panose="02020603050405020304" pitchFamily="18" charset="0"/>
              </a:rPr>
              <a:t>Identificación del problema</a:t>
            </a:r>
          </a:p>
        </p:txBody>
      </p:sp>
      <p:sp>
        <p:nvSpPr>
          <p:cNvPr id="11" name="CuadroTexto 10"/>
          <p:cNvSpPr txBox="1"/>
          <p:nvPr/>
        </p:nvSpPr>
        <p:spPr>
          <a:xfrm>
            <a:off x="5014173" y="3878673"/>
            <a:ext cx="2009105"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s-EC" dirty="0">
                <a:latin typeface="Times New Roman" panose="02020603050405020304" pitchFamily="18" charset="0"/>
                <a:cs typeface="Times New Roman" panose="02020603050405020304" pitchFamily="18" charset="0"/>
              </a:rPr>
              <a:t>Condiciones físicas</a:t>
            </a:r>
          </a:p>
        </p:txBody>
      </p:sp>
      <p:sp>
        <p:nvSpPr>
          <p:cNvPr id="12" name="CuadroTexto 11"/>
          <p:cNvSpPr txBox="1"/>
          <p:nvPr/>
        </p:nvSpPr>
        <p:spPr>
          <a:xfrm>
            <a:off x="4531216" y="5387141"/>
            <a:ext cx="2975021"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s-EC" dirty="0">
                <a:latin typeface="Times New Roman" panose="02020603050405020304" pitchFamily="18" charset="0"/>
                <a:cs typeface="Times New Roman" panose="02020603050405020304" pitchFamily="18" charset="0"/>
              </a:rPr>
              <a:t>Condiciones de la comunidad</a:t>
            </a:r>
          </a:p>
        </p:txBody>
      </p:sp>
      <p:sp>
        <p:nvSpPr>
          <p:cNvPr id="13" name="CuadroTexto 12"/>
          <p:cNvSpPr txBox="1"/>
          <p:nvPr/>
        </p:nvSpPr>
        <p:spPr>
          <a:xfrm>
            <a:off x="8487177" y="2407712"/>
            <a:ext cx="3331030" cy="646331"/>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EC" dirty="0">
                <a:latin typeface="Times New Roman" panose="02020603050405020304" pitchFamily="18" charset="0"/>
                <a:cs typeface="Times New Roman" panose="02020603050405020304" pitchFamily="18" charset="0"/>
              </a:rPr>
              <a:t>Lluvia de ideas y árbol de problemas</a:t>
            </a:r>
          </a:p>
        </p:txBody>
      </p:sp>
      <p:sp>
        <p:nvSpPr>
          <p:cNvPr id="14" name="CuadroTexto 13"/>
          <p:cNvSpPr txBox="1"/>
          <p:nvPr/>
        </p:nvSpPr>
        <p:spPr>
          <a:xfrm>
            <a:off x="8487177" y="3563024"/>
            <a:ext cx="3331030" cy="1200329"/>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EC" dirty="0">
                <a:latin typeface="Times New Roman" panose="02020603050405020304" pitchFamily="18" charset="0"/>
                <a:cs typeface="Times New Roman" panose="02020603050405020304" pitchFamily="18" charset="0"/>
              </a:rPr>
              <a:t>Intercambio de preguntas y respuestas (tierras comunales, vertientes de agua, espacios de exposición de información)</a:t>
            </a:r>
          </a:p>
        </p:txBody>
      </p:sp>
      <p:sp>
        <p:nvSpPr>
          <p:cNvPr id="15" name="CuadroTexto 14"/>
          <p:cNvSpPr txBox="1"/>
          <p:nvPr/>
        </p:nvSpPr>
        <p:spPr>
          <a:xfrm>
            <a:off x="8487177" y="5169546"/>
            <a:ext cx="3331030" cy="923330"/>
          </a:xfrm>
          <a:prstGeom prst="rect">
            <a:avLst/>
          </a:prstGeom>
          <a:noFill/>
          <a:ln w="28575">
            <a:solidFill>
              <a:schemeClr val="tx1"/>
            </a:solidFill>
          </a:ln>
        </p:spPr>
        <p:txBody>
          <a:bodyPr wrap="square" rtlCol="0">
            <a:spAutoFit/>
          </a:bodyPr>
          <a:lstStyle/>
          <a:p>
            <a:pPr algn="just"/>
            <a:r>
              <a:rPr lang="es-EC" dirty="0">
                <a:latin typeface="Times New Roman" panose="02020603050405020304" pitchFamily="18" charset="0"/>
                <a:cs typeface="Times New Roman" panose="02020603050405020304" pitchFamily="18" charset="0"/>
              </a:rPr>
              <a:t>Encuesta con preguntas abiertas y cerradas para el levantamiento de la línea base</a:t>
            </a:r>
          </a:p>
        </p:txBody>
      </p:sp>
      <p:pic>
        <p:nvPicPr>
          <p:cNvPr id="16" name="Imagen 1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6301137"/>
            <a:ext cx="12192000" cy="556863"/>
          </a:xfrm>
          <a:prstGeom prst="rect">
            <a:avLst/>
          </a:prstGeom>
        </p:spPr>
      </p:pic>
      <p:sp>
        <p:nvSpPr>
          <p:cNvPr id="2" name="Flecha derecha 1"/>
          <p:cNvSpPr/>
          <p:nvPr/>
        </p:nvSpPr>
        <p:spPr>
          <a:xfrm>
            <a:off x="7662930" y="2592565"/>
            <a:ext cx="540912" cy="27662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latin typeface="Times New Roman" panose="02020603050405020304" pitchFamily="18" charset="0"/>
              <a:cs typeface="Times New Roman" panose="02020603050405020304" pitchFamily="18" charset="0"/>
            </a:endParaRPr>
          </a:p>
        </p:txBody>
      </p:sp>
      <p:sp>
        <p:nvSpPr>
          <p:cNvPr id="18" name="Flecha derecha 17"/>
          <p:cNvSpPr/>
          <p:nvPr/>
        </p:nvSpPr>
        <p:spPr>
          <a:xfrm>
            <a:off x="7662930" y="3948622"/>
            <a:ext cx="540912" cy="27662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latin typeface="Times New Roman" panose="02020603050405020304" pitchFamily="18" charset="0"/>
              <a:cs typeface="Times New Roman" panose="02020603050405020304" pitchFamily="18" charset="0"/>
            </a:endParaRPr>
          </a:p>
        </p:txBody>
      </p:sp>
      <p:sp>
        <p:nvSpPr>
          <p:cNvPr id="19" name="Flecha derecha 18"/>
          <p:cNvSpPr/>
          <p:nvPr/>
        </p:nvSpPr>
        <p:spPr>
          <a:xfrm>
            <a:off x="7687767" y="5492898"/>
            <a:ext cx="540912" cy="27662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latin typeface="Times New Roman" panose="02020603050405020304" pitchFamily="18" charset="0"/>
              <a:cs typeface="Times New Roman" panose="02020603050405020304" pitchFamily="18" charset="0"/>
            </a:endParaRPr>
          </a:p>
        </p:txBody>
      </p:sp>
      <p:cxnSp>
        <p:nvCxnSpPr>
          <p:cNvPr id="9" name="Conector recto de flecha 8">
            <a:extLst>
              <a:ext uri="{FF2B5EF4-FFF2-40B4-BE49-F238E27FC236}">
                <a16:creationId xmlns:a16="http://schemas.microsoft.com/office/drawing/2014/main" id="{1D57BDB1-C865-434F-BA08-EA9CD2933D43}"/>
              </a:ext>
            </a:extLst>
          </p:cNvPr>
          <p:cNvCxnSpPr>
            <a:cxnSpLocks/>
            <a:stCxn id="6" idx="3"/>
            <a:endCxn id="10" idx="1"/>
          </p:cNvCxnSpPr>
          <p:nvPr/>
        </p:nvCxnSpPr>
        <p:spPr>
          <a:xfrm flipV="1">
            <a:off x="2975585" y="2704278"/>
            <a:ext cx="1553486" cy="138265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1" name="Conector recto de flecha 20">
            <a:extLst>
              <a:ext uri="{FF2B5EF4-FFF2-40B4-BE49-F238E27FC236}">
                <a16:creationId xmlns:a16="http://schemas.microsoft.com/office/drawing/2014/main" id="{7F8A4567-3E5D-4219-8FF0-A3F25714099E}"/>
              </a:ext>
            </a:extLst>
          </p:cNvPr>
          <p:cNvCxnSpPr>
            <a:stCxn id="6" idx="3"/>
            <a:endCxn id="11" idx="1"/>
          </p:cNvCxnSpPr>
          <p:nvPr/>
        </p:nvCxnSpPr>
        <p:spPr>
          <a:xfrm flipV="1">
            <a:off x="2975585" y="4063339"/>
            <a:ext cx="2038588" cy="2359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 name="Conector recto de flecha 22">
            <a:extLst>
              <a:ext uri="{FF2B5EF4-FFF2-40B4-BE49-F238E27FC236}">
                <a16:creationId xmlns:a16="http://schemas.microsoft.com/office/drawing/2014/main" id="{BF0411E1-3C23-4DB2-B585-D192B46F9A6A}"/>
              </a:ext>
            </a:extLst>
          </p:cNvPr>
          <p:cNvCxnSpPr>
            <a:stCxn id="6" idx="3"/>
            <a:endCxn id="12" idx="1"/>
          </p:cNvCxnSpPr>
          <p:nvPr/>
        </p:nvCxnSpPr>
        <p:spPr>
          <a:xfrm>
            <a:off x="2975585" y="4086935"/>
            <a:ext cx="1555631" cy="148487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50058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327623" y="159026"/>
            <a:ext cx="3449247" cy="721915"/>
          </a:xfrm>
        </p:spPr>
        <p:txBody>
          <a:bodyPr>
            <a:noAutofit/>
          </a:bodyPr>
          <a:lstStyle/>
          <a:p>
            <a:pPr lvl="1" algn="l" rtl="0">
              <a:lnSpc>
                <a:spcPct val="90000"/>
              </a:lnSpc>
              <a:spcBef>
                <a:spcPct val="0"/>
              </a:spcBef>
            </a:pPr>
            <a:br>
              <a:rPr lang="es-ES" sz="3000" b="1" dirty="0">
                <a:latin typeface="Times New Roman" panose="02020603050405020304" pitchFamily="18" charset="0"/>
                <a:cs typeface="Times New Roman" panose="02020603050405020304" pitchFamily="18" charset="0"/>
              </a:rPr>
            </a:br>
            <a:r>
              <a:rPr lang="es-ES" sz="3000" b="1" dirty="0">
                <a:latin typeface="Times New Roman" panose="02020603050405020304" pitchFamily="18" charset="0"/>
                <a:cs typeface="Times New Roman" panose="02020603050405020304" pitchFamily="18" charset="0"/>
              </a:rPr>
              <a:t>METODOLOGÍA</a:t>
            </a:r>
            <a:br>
              <a:rPr lang="es-ES" sz="3000" b="1" dirty="0">
                <a:latin typeface="Times New Roman" panose="02020603050405020304" pitchFamily="18" charset="0"/>
                <a:cs typeface="Times New Roman" panose="02020603050405020304" pitchFamily="18" charset="0"/>
              </a:rPr>
            </a:br>
            <a:endParaRPr lang="es-ES" sz="30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4210827" y="830178"/>
            <a:ext cx="3770345" cy="369332"/>
          </a:xfrm>
          <a:prstGeom prst="rect">
            <a:avLst/>
          </a:prstGeom>
          <a:noFill/>
        </p:spPr>
        <p:txBody>
          <a:bodyPr wrap="square" rtlCol="0">
            <a:spAutoFit/>
          </a:bodyPr>
          <a:lstStyle/>
          <a:p>
            <a:r>
              <a:rPr lang="es-EC" b="1" dirty="0">
                <a:latin typeface="Times New Roman" panose="02020603050405020304" pitchFamily="18" charset="0"/>
                <a:cs typeface="Times New Roman" panose="02020603050405020304" pitchFamily="18" charset="0"/>
              </a:rPr>
              <a:t>DIAGNÓSTICO PARTICIPATIVO</a:t>
            </a:r>
          </a:p>
        </p:txBody>
      </p:sp>
      <p:sp>
        <p:nvSpPr>
          <p:cNvPr id="5" name="CuadroTexto 4"/>
          <p:cNvSpPr txBox="1"/>
          <p:nvPr/>
        </p:nvSpPr>
        <p:spPr>
          <a:xfrm>
            <a:off x="4789714" y="1434939"/>
            <a:ext cx="2612572" cy="369332"/>
          </a:xfrm>
          <a:prstGeom prst="rect">
            <a:avLst/>
          </a:prstGeom>
          <a:ln w="57150">
            <a:solidFill>
              <a:schemeClr val="accent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EC" dirty="0">
                <a:latin typeface="Times New Roman" panose="02020603050405020304" pitchFamily="18" charset="0"/>
                <a:cs typeface="Times New Roman" panose="02020603050405020304" pitchFamily="18" charset="0"/>
              </a:rPr>
              <a:t>Establecimiento del grupo</a:t>
            </a:r>
          </a:p>
        </p:txBody>
      </p:sp>
      <p:sp>
        <p:nvSpPr>
          <p:cNvPr id="6" name="CuadroTexto 5"/>
          <p:cNvSpPr txBox="1"/>
          <p:nvPr/>
        </p:nvSpPr>
        <p:spPr>
          <a:xfrm>
            <a:off x="751113" y="2283141"/>
            <a:ext cx="2960915" cy="369332"/>
          </a:xfrm>
          <a:prstGeom prst="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EC" dirty="0">
                <a:latin typeface="Times New Roman" panose="02020603050405020304" pitchFamily="18" charset="0"/>
                <a:cs typeface="Times New Roman" panose="02020603050405020304" pitchFamily="18" charset="0"/>
              </a:rPr>
              <a:t>Implementación del proyecto</a:t>
            </a:r>
          </a:p>
        </p:txBody>
      </p:sp>
      <p:sp>
        <p:nvSpPr>
          <p:cNvPr id="8" name="CuadroTexto 7"/>
          <p:cNvSpPr txBox="1"/>
          <p:nvPr/>
        </p:nvSpPr>
        <p:spPr>
          <a:xfrm>
            <a:off x="566056" y="3076574"/>
            <a:ext cx="3331030" cy="2585323"/>
          </a:xfrm>
          <a:prstGeom prst="rect">
            <a:avLst/>
          </a:prstGeom>
          <a:ln w="28575">
            <a:solidFill>
              <a:schemeClr val="accent5"/>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just">
              <a:lnSpc>
                <a:spcPct val="150000"/>
              </a:lnSpc>
            </a:pPr>
            <a:r>
              <a:rPr lang="es-EC" dirty="0">
                <a:latin typeface="Times New Roman" panose="02020603050405020304" pitchFamily="18" charset="0"/>
                <a:cs typeface="Times New Roman" panose="02020603050405020304" pitchFamily="18" charset="0"/>
              </a:rPr>
              <a:t>Se elaboró una malla curricular de las capacitaciones teóricas y prácticas  a base de necesidades, problemas, condiciones y diferentes rubros de la Comuna Leopoldo N. Chávez</a:t>
            </a:r>
          </a:p>
        </p:txBody>
      </p:sp>
      <p:sp>
        <p:nvSpPr>
          <p:cNvPr id="10" name="CuadroTexto 9"/>
          <p:cNvSpPr txBox="1"/>
          <p:nvPr/>
        </p:nvSpPr>
        <p:spPr>
          <a:xfrm>
            <a:off x="9463221" y="3699821"/>
            <a:ext cx="1649110" cy="1338828"/>
          </a:xfrm>
          <a:prstGeom prst="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lnSpc>
                <a:spcPct val="150000"/>
              </a:lnSpc>
            </a:pPr>
            <a:r>
              <a:rPr lang="es-EC" dirty="0">
                <a:latin typeface="Times New Roman" panose="02020603050405020304" pitchFamily="18" charset="0"/>
                <a:cs typeface="Times New Roman" panose="02020603050405020304" pitchFamily="18" charset="0"/>
              </a:rPr>
              <a:t>Introducción</a:t>
            </a:r>
            <a:endParaRPr lang="es-EC" b="1" dirty="0">
              <a:latin typeface="Times New Roman" panose="02020603050405020304" pitchFamily="18" charset="0"/>
              <a:cs typeface="Times New Roman" panose="02020603050405020304" pitchFamily="18" charset="0"/>
            </a:endParaRPr>
          </a:p>
          <a:p>
            <a:pPr lvl="0" algn="ctr">
              <a:lnSpc>
                <a:spcPct val="150000"/>
              </a:lnSpc>
            </a:pPr>
            <a:r>
              <a:rPr lang="es-EC" dirty="0">
                <a:latin typeface="Times New Roman" panose="02020603050405020304" pitchFamily="18" charset="0"/>
                <a:cs typeface="Times New Roman" panose="02020603050405020304" pitchFamily="18" charset="0"/>
              </a:rPr>
              <a:t>Exposición</a:t>
            </a:r>
            <a:endParaRPr lang="es-EC" b="1" dirty="0">
              <a:latin typeface="Times New Roman" panose="02020603050405020304" pitchFamily="18" charset="0"/>
              <a:cs typeface="Times New Roman" panose="02020603050405020304" pitchFamily="18" charset="0"/>
            </a:endParaRPr>
          </a:p>
          <a:p>
            <a:pPr lvl="0" algn="ctr">
              <a:lnSpc>
                <a:spcPct val="150000"/>
              </a:lnSpc>
            </a:pPr>
            <a:r>
              <a:rPr lang="es-EC" dirty="0">
                <a:latin typeface="Times New Roman" panose="02020603050405020304" pitchFamily="18" charset="0"/>
                <a:cs typeface="Times New Roman" panose="02020603050405020304" pitchFamily="18" charset="0"/>
              </a:rPr>
              <a:t>Finalización</a:t>
            </a:r>
            <a:endParaRPr lang="es-EC" b="1" dirty="0">
              <a:latin typeface="Times New Roman" panose="02020603050405020304" pitchFamily="18" charset="0"/>
              <a:cs typeface="Times New Roman" panose="02020603050405020304" pitchFamily="18" charset="0"/>
            </a:endParaRPr>
          </a:p>
        </p:txBody>
      </p:sp>
      <p:pic>
        <p:nvPicPr>
          <p:cNvPr id="11" name="Imagen 10">
            <a:extLst>
              <a:ext uri="{FF2B5EF4-FFF2-40B4-BE49-F238E27FC236}">
                <a16:creationId xmlns:a16="http://schemas.microsoft.com/office/drawing/2014/main" id="{983EF8C2-D3DB-4C8F-ADC2-8106C52950D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6301137"/>
            <a:ext cx="12192000" cy="556863"/>
          </a:xfrm>
          <a:prstGeom prst="rect">
            <a:avLst/>
          </a:prstGeom>
        </p:spPr>
      </p:pic>
      <p:pic>
        <p:nvPicPr>
          <p:cNvPr id="12" name="Imagen 11">
            <a:extLst>
              <a:ext uri="{FF2B5EF4-FFF2-40B4-BE49-F238E27FC236}">
                <a16:creationId xmlns:a16="http://schemas.microsoft.com/office/drawing/2014/main" id="{B1B975F1-A150-429E-9DDA-11489AB5DA49}"/>
              </a:ext>
            </a:extLst>
          </p:cNvPr>
          <p:cNvPicPr>
            <a:picLocks noChangeAspect="1"/>
          </p:cNvPicPr>
          <p:nvPr/>
        </p:nvPicPr>
        <p:blipFill rotWithShape="1">
          <a:blip r:embed="rId3">
            <a:extLst>
              <a:ext uri="{28A0092B-C50C-407E-A947-70E740481C1C}">
                <a14:useLocalDpi xmlns:a14="http://schemas.microsoft.com/office/drawing/2010/main" val="0"/>
              </a:ext>
            </a:extLst>
          </a:blip>
          <a:srcRect r="17342"/>
          <a:stretch/>
        </p:blipFill>
        <p:spPr>
          <a:xfrm>
            <a:off x="4210826" y="2283141"/>
            <a:ext cx="4938655" cy="3378756"/>
          </a:xfrm>
          <a:prstGeom prst="rect">
            <a:avLst/>
          </a:prstGeom>
        </p:spPr>
      </p:pic>
    </p:spTree>
    <p:extLst>
      <p:ext uri="{BB962C8B-B14F-4D97-AF65-F5344CB8AC3E}">
        <p14:creationId xmlns:p14="http://schemas.microsoft.com/office/powerpoint/2010/main" val="1536552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327623" y="234610"/>
            <a:ext cx="3886568" cy="646331"/>
          </a:xfrm>
        </p:spPr>
        <p:txBody>
          <a:bodyPr>
            <a:noAutofit/>
          </a:bodyPr>
          <a:lstStyle/>
          <a:p>
            <a:pPr lvl="1" algn="l" rtl="0">
              <a:lnSpc>
                <a:spcPct val="90000"/>
              </a:lnSpc>
              <a:spcBef>
                <a:spcPct val="0"/>
              </a:spcBef>
            </a:pPr>
            <a:br>
              <a:rPr lang="es-ES" sz="3000" b="1" dirty="0">
                <a:latin typeface="Times New Roman" panose="02020603050405020304" pitchFamily="18" charset="0"/>
                <a:cs typeface="Times New Roman" panose="02020603050405020304" pitchFamily="18" charset="0"/>
              </a:rPr>
            </a:br>
            <a:r>
              <a:rPr lang="es-ES" sz="3000" b="1" dirty="0">
                <a:latin typeface="Times New Roman" panose="02020603050405020304" pitchFamily="18" charset="0"/>
                <a:cs typeface="Times New Roman" panose="02020603050405020304" pitchFamily="18" charset="0"/>
              </a:rPr>
              <a:t>METODOLOGÍA</a:t>
            </a:r>
            <a:br>
              <a:rPr lang="es-ES" sz="3000" b="1" dirty="0">
                <a:latin typeface="Times New Roman" panose="02020603050405020304" pitchFamily="18" charset="0"/>
                <a:cs typeface="Times New Roman" panose="02020603050405020304" pitchFamily="18" charset="0"/>
              </a:rPr>
            </a:br>
            <a:endParaRPr lang="es-ES" sz="30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2296088" y="996802"/>
            <a:ext cx="3836203" cy="369332"/>
          </a:xfrm>
          <a:prstGeom prst="rect">
            <a:avLst/>
          </a:prstGeom>
          <a:noFill/>
        </p:spPr>
        <p:txBody>
          <a:bodyPr wrap="square" rtlCol="0">
            <a:spAutoFit/>
          </a:bodyPr>
          <a:lstStyle/>
          <a:p>
            <a:r>
              <a:rPr lang="es-EC" b="1" dirty="0">
                <a:latin typeface="Times New Roman" panose="02020603050405020304" pitchFamily="18" charset="0"/>
                <a:cs typeface="Times New Roman" panose="02020603050405020304" pitchFamily="18" charset="0"/>
              </a:rPr>
              <a:t>SEGUIMIENTO PARTICIPATIVO</a:t>
            </a:r>
          </a:p>
        </p:txBody>
      </p:sp>
      <p:sp>
        <p:nvSpPr>
          <p:cNvPr id="5" name="CuadroTexto 4"/>
          <p:cNvSpPr txBox="1"/>
          <p:nvPr/>
        </p:nvSpPr>
        <p:spPr>
          <a:xfrm>
            <a:off x="2907904" y="1663653"/>
            <a:ext cx="2612572" cy="369332"/>
          </a:xfrm>
          <a:prstGeom prst="rect">
            <a:avLst/>
          </a:prstGeom>
          <a:noFill/>
          <a:ln w="57150">
            <a:solidFill>
              <a:srgbClr val="7030A0"/>
            </a:solidFill>
          </a:ln>
        </p:spPr>
        <p:txBody>
          <a:bodyPr wrap="square" rtlCol="0">
            <a:spAutoFit/>
          </a:bodyPr>
          <a:lstStyle/>
          <a:p>
            <a:pPr algn="ctr"/>
            <a:r>
              <a:rPr lang="es-EC" dirty="0">
                <a:latin typeface="Times New Roman" panose="02020603050405020304" pitchFamily="18" charset="0"/>
                <a:cs typeface="Times New Roman" panose="02020603050405020304" pitchFamily="18" charset="0"/>
              </a:rPr>
              <a:t>Seguimiento continuo</a:t>
            </a:r>
          </a:p>
        </p:txBody>
      </p:sp>
      <p:sp>
        <p:nvSpPr>
          <p:cNvPr id="6" name="CuadroTexto 5"/>
          <p:cNvSpPr txBox="1"/>
          <p:nvPr/>
        </p:nvSpPr>
        <p:spPr>
          <a:xfrm>
            <a:off x="556265" y="2494165"/>
            <a:ext cx="2960915" cy="1200329"/>
          </a:xfrm>
          <a:prstGeom prst="rect">
            <a:avLst/>
          </a:prstGeom>
          <a:solidFill>
            <a:schemeClr val="accent1">
              <a:lumMod val="20000"/>
              <a:lumOff val="80000"/>
            </a:schemeClr>
          </a:solidFill>
          <a:ln w="28575"/>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es-EC" dirty="0">
                <a:latin typeface="Times New Roman" panose="02020603050405020304" pitchFamily="18" charset="0"/>
                <a:cs typeface="Times New Roman" panose="02020603050405020304" pitchFamily="18" charset="0"/>
              </a:rPr>
              <a:t>Se registraron sistemática y periódicamente la información seleccionada de los objetivos del proyecto</a:t>
            </a:r>
          </a:p>
        </p:txBody>
      </p:sp>
      <p:sp>
        <p:nvSpPr>
          <p:cNvPr id="9" name="CuadroTexto 8"/>
          <p:cNvSpPr txBox="1"/>
          <p:nvPr/>
        </p:nvSpPr>
        <p:spPr>
          <a:xfrm>
            <a:off x="4301070" y="2355666"/>
            <a:ext cx="2960915" cy="1477328"/>
          </a:xfrm>
          <a:prstGeom prst="rect">
            <a:avLst/>
          </a:prstGeom>
          <a:solidFill>
            <a:schemeClr val="accent3">
              <a:lumMod val="20000"/>
              <a:lumOff val="80000"/>
            </a:schemeClr>
          </a:solidFill>
          <a:ln w="28575"/>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EC" dirty="0">
                <a:latin typeface="Times New Roman" panose="02020603050405020304" pitchFamily="18" charset="0"/>
                <a:cs typeface="Times New Roman" panose="02020603050405020304" pitchFamily="18" charset="0"/>
              </a:rPr>
              <a:t>Se examinó el progreso en el logro de objetivos y actividades mediante pruebas de caja aplicadas cada 2 meses</a:t>
            </a:r>
          </a:p>
        </p:txBody>
      </p:sp>
      <p:sp>
        <p:nvSpPr>
          <p:cNvPr id="11" name="CuadroTexto 10"/>
          <p:cNvSpPr txBox="1"/>
          <p:nvPr/>
        </p:nvSpPr>
        <p:spPr>
          <a:xfrm>
            <a:off x="556265" y="4660869"/>
            <a:ext cx="2960915" cy="923330"/>
          </a:xfrm>
          <a:prstGeom prst="rect">
            <a:avLst/>
          </a:prstGeom>
          <a:solidFill>
            <a:schemeClr val="accent2">
              <a:lumMod val="20000"/>
              <a:lumOff val="80000"/>
            </a:schemeClr>
          </a:solidFill>
          <a:ln w="28575"/>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s-EC" dirty="0">
                <a:latin typeface="Times New Roman" panose="02020603050405020304" pitchFamily="18" charset="0"/>
                <a:cs typeface="Times New Roman" panose="02020603050405020304" pitchFamily="18" charset="0"/>
              </a:rPr>
              <a:t>Se registró semanalmente las asistencias y se verificó la concurrencia a la ECA.</a:t>
            </a:r>
          </a:p>
        </p:txBody>
      </p:sp>
      <p:sp>
        <p:nvSpPr>
          <p:cNvPr id="12" name="CuadroTexto 11"/>
          <p:cNvSpPr txBox="1"/>
          <p:nvPr/>
        </p:nvSpPr>
        <p:spPr>
          <a:xfrm>
            <a:off x="4434010" y="4383870"/>
            <a:ext cx="2960915" cy="1477328"/>
          </a:xfrm>
          <a:prstGeom prst="rect">
            <a:avLst/>
          </a:prstGeom>
          <a:solidFill>
            <a:schemeClr val="accent4">
              <a:lumMod val="20000"/>
              <a:lumOff val="80000"/>
            </a:schemeClr>
          </a:solidFill>
          <a:ln w="28575"/>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s-EC" dirty="0">
                <a:latin typeface="Times New Roman" panose="02020603050405020304" pitchFamily="18" charset="0"/>
                <a:cs typeface="Times New Roman" panose="02020603050405020304" pitchFamily="18" charset="0"/>
              </a:rPr>
              <a:t>Se realizó seguimiento a las personas que dejaron de asistir con preguntas abiertas y cerradas que se aplicaron al final del proyecto</a:t>
            </a:r>
          </a:p>
        </p:txBody>
      </p:sp>
      <p:pic>
        <p:nvPicPr>
          <p:cNvPr id="13" name="Imagen 1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6301137"/>
            <a:ext cx="12192000" cy="556863"/>
          </a:xfrm>
          <a:prstGeom prst="rect">
            <a:avLst/>
          </a:prstGeom>
        </p:spPr>
      </p:pic>
      <p:pic>
        <p:nvPicPr>
          <p:cNvPr id="10" name="Imagen 9">
            <a:extLst>
              <a:ext uri="{FF2B5EF4-FFF2-40B4-BE49-F238E27FC236}">
                <a16:creationId xmlns:a16="http://schemas.microsoft.com/office/drawing/2014/main" id="{6E15F548-70DB-4136-95C5-69AC197D2EE7}"/>
              </a:ext>
            </a:extLst>
          </p:cNvPr>
          <p:cNvPicPr>
            <a:picLocks noChangeAspect="1"/>
          </p:cNvPicPr>
          <p:nvPr/>
        </p:nvPicPr>
        <p:blipFill rotWithShape="1">
          <a:blip r:embed="rId3">
            <a:extLst>
              <a:ext uri="{28A0092B-C50C-407E-A947-70E740481C1C}">
                <a14:useLocalDpi xmlns:a14="http://schemas.microsoft.com/office/drawing/2010/main" val="0"/>
              </a:ext>
            </a:extLst>
          </a:blip>
          <a:srcRect l="25362" t="9989" b="20000"/>
          <a:stretch/>
        </p:blipFill>
        <p:spPr>
          <a:xfrm>
            <a:off x="7534590" y="299493"/>
            <a:ext cx="4229903" cy="2975765"/>
          </a:xfrm>
          <a:prstGeom prst="rect">
            <a:avLst/>
          </a:prstGeom>
        </p:spPr>
      </p:pic>
      <p:pic>
        <p:nvPicPr>
          <p:cNvPr id="14" name="Imagen 13">
            <a:extLst>
              <a:ext uri="{FF2B5EF4-FFF2-40B4-BE49-F238E27FC236}">
                <a16:creationId xmlns:a16="http://schemas.microsoft.com/office/drawing/2014/main" id="{5EDE119C-FF21-4ADF-B20F-B79A13F1408B}"/>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9335" r="16957" b="21739"/>
          <a:stretch/>
        </p:blipFill>
        <p:spPr>
          <a:xfrm>
            <a:off x="7613695" y="3343079"/>
            <a:ext cx="4252116" cy="2958057"/>
          </a:xfrm>
          <a:prstGeom prst="rect">
            <a:avLst/>
          </a:prstGeom>
        </p:spPr>
      </p:pic>
      <p:cxnSp>
        <p:nvCxnSpPr>
          <p:cNvPr id="16" name="Conector recto de flecha 15">
            <a:extLst>
              <a:ext uri="{FF2B5EF4-FFF2-40B4-BE49-F238E27FC236}">
                <a16:creationId xmlns:a16="http://schemas.microsoft.com/office/drawing/2014/main" id="{1CE21E78-FE9F-4B30-8470-3A075998E630}"/>
              </a:ext>
            </a:extLst>
          </p:cNvPr>
          <p:cNvCxnSpPr>
            <a:stCxn id="6" idx="3"/>
            <a:endCxn id="9" idx="1"/>
          </p:cNvCxnSpPr>
          <p:nvPr/>
        </p:nvCxnSpPr>
        <p:spPr>
          <a:xfrm>
            <a:off x="3517180" y="3094330"/>
            <a:ext cx="78389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Conector recto de flecha 17">
            <a:extLst>
              <a:ext uri="{FF2B5EF4-FFF2-40B4-BE49-F238E27FC236}">
                <a16:creationId xmlns:a16="http://schemas.microsoft.com/office/drawing/2014/main" id="{0AF622A2-48E1-40B3-86E3-E7B60B0F8A21}"/>
              </a:ext>
            </a:extLst>
          </p:cNvPr>
          <p:cNvCxnSpPr>
            <a:stCxn id="9" idx="2"/>
          </p:cNvCxnSpPr>
          <p:nvPr/>
        </p:nvCxnSpPr>
        <p:spPr>
          <a:xfrm flipH="1">
            <a:off x="5781527" y="3832994"/>
            <a:ext cx="1" cy="55087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 name="Conector recto de flecha 19">
            <a:extLst>
              <a:ext uri="{FF2B5EF4-FFF2-40B4-BE49-F238E27FC236}">
                <a16:creationId xmlns:a16="http://schemas.microsoft.com/office/drawing/2014/main" id="{1030DF10-E26F-4DCC-8BEB-CCCEB7945E2D}"/>
              </a:ext>
            </a:extLst>
          </p:cNvPr>
          <p:cNvCxnSpPr>
            <a:stCxn id="12" idx="1"/>
          </p:cNvCxnSpPr>
          <p:nvPr/>
        </p:nvCxnSpPr>
        <p:spPr>
          <a:xfrm flipH="1">
            <a:off x="3517180" y="5122534"/>
            <a:ext cx="91683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154150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327623" y="90630"/>
            <a:ext cx="3382986" cy="790311"/>
          </a:xfrm>
        </p:spPr>
        <p:txBody>
          <a:bodyPr>
            <a:noAutofit/>
          </a:bodyPr>
          <a:lstStyle/>
          <a:p>
            <a:pPr lvl="1" algn="l" rtl="0">
              <a:lnSpc>
                <a:spcPct val="90000"/>
              </a:lnSpc>
              <a:spcBef>
                <a:spcPct val="0"/>
              </a:spcBef>
            </a:pPr>
            <a:br>
              <a:rPr lang="es-ES" sz="3000" b="1" dirty="0">
                <a:latin typeface="Times New Roman" panose="02020603050405020304" pitchFamily="18" charset="0"/>
                <a:cs typeface="Times New Roman" panose="02020603050405020304" pitchFamily="18" charset="0"/>
              </a:rPr>
            </a:br>
            <a:r>
              <a:rPr lang="es-ES" sz="3000" b="1" dirty="0">
                <a:latin typeface="Times New Roman" panose="02020603050405020304" pitchFamily="18" charset="0"/>
                <a:cs typeface="Times New Roman" panose="02020603050405020304" pitchFamily="18" charset="0"/>
              </a:rPr>
              <a:t>METODOLOGÍA</a:t>
            </a:r>
            <a:br>
              <a:rPr lang="es-ES" sz="3000" b="1" dirty="0">
                <a:latin typeface="Times New Roman" panose="02020603050405020304" pitchFamily="18" charset="0"/>
                <a:cs typeface="Times New Roman" panose="02020603050405020304" pitchFamily="18" charset="0"/>
              </a:rPr>
            </a:br>
            <a:endParaRPr lang="es-ES" sz="30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2136931" y="930255"/>
            <a:ext cx="3844424" cy="369332"/>
          </a:xfrm>
          <a:prstGeom prst="rect">
            <a:avLst/>
          </a:prstGeom>
          <a:noFill/>
        </p:spPr>
        <p:txBody>
          <a:bodyPr wrap="square" rtlCol="0">
            <a:spAutoFit/>
          </a:bodyPr>
          <a:lstStyle/>
          <a:p>
            <a:r>
              <a:rPr lang="es-EC" b="1" dirty="0">
                <a:latin typeface="Times New Roman" panose="02020603050405020304" pitchFamily="18" charset="0"/>
                <a:cs typeface="Times New Roman" panose="02020603050405020304" pitchFamily="18" charset="0"/>
              </a:rPr>
              <a:t>SEGUIMIENTO PARTICIPATIVO</a:t>
            </a:r>
          </a:p>
        </p:txBody>
      </p:sp>
      <p:sp>
        <p:nvSpPr>
          <p:cNvPr id="5" name="CuadroTexto 4"/>
          <p:cNvSpPr txBox="1"/>
          <p:nvPr/>
        </p:nvSpPr>
        <p:spPr>
          <a:xfrm>
            <a:off x="2377645" y="1682708"/>
            <a:ext cx="2960914" cy="369332"/>
          </a:xfrm>
          <a:prstGeom prst="rect">
            <a:avLst/>
          </a:prstGeom>
          <a:noFill/>
          <a:ln w="57150">
            <a:solidFill>
              <a:srgbClr val="7030A0"/>
            </a:solidFill>
          </a:ln>
        </p:spPr>
        <p:txBody>
          <a:bodyPr wrap="square" rtlCol="0">
            <a:spAutoFit/>
          </a:bodyPr>
          <a:lstStyle/>
          <a:p>
            <a:pPr algn="ctr"/>
            <a:r>
              <a:rPr lang="es-EC" dirty="0">
                <a:latin typeface="Times New Roman" panose="02020603050405020304" pitchFamily="18" charset="0"/>
                <a:cs typeface="Times New Roman" panose="02020603050405020304" pitchFamily="18" charset="0"/>
              </a:rPr>
              <a:t>Seguimiento metodológico</a:t>
            </a:r>
          </a:p>
        </p:txBody>
      </p:sp>
      <p:sp>
        <p:nvSpPr>
          <p:cNvPr id="6" name="CuadroTexto 5"/>
          <p:cNvSpPr txBox="1"/>
          <p:nvPr/>
        </p:nvSpPr>
        <p:spPr>
          <a:xfrm>
            <a:off x="550911" y="2480325"/>
            <a:ext cx="2960915" cy="1754326"/>
          </a:xfrm>
          <a:prstGeom prst="rect">
            <a:avLst/>
          </a:prstGeom>
          <a:solidFill>
            <a:schemeClr val="accent1">
              <a:lumMod val="20000"/>
              <a:lumOff val="80000"/>
            </a:schemeClr>
          </a:solidFill>
          <a:ln w="28575"/>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s-EC" dirty="0">
                <a:latin typeface="Times New Roman" panose="02020603050405020304" pitchFamily="18" charset="0"/>
                <a:cs typeface="Times New Roman" panose="02020603050405020304" pitchFamily="18" charset="0"/>
              </a:rPr>
              <a:t>Se realizó el seguimiento del trabajo de campo y las ecotecnias aplicadas en la huerta comunitaria en forma grupal e individual en diferentes etapas</a:t>
            </a:r>
          </a:p>
        </p:txBody>
      </p:sp>
      <p:sp>
        <p:nvSpPr>
          <p:cNvPr id="9" name="CuadroTexto 8"/>
          <p:cNvSpPr txBox="1"/>
          <p:nvPr/>
        </p:nvSpPr>
        <p:spPr>
          <a:xfrm>
            <a:off x="4040437" y="2618824"/>
            <a:ext cx="3096296" cy="1477328"/>
          </a:xfrm>
          <a:prstGeom prst="rect">
            <a:avLst/>
          </a:prstGeom>
          <a:solidFill>
            <a:schemeClr val="accent2">
              <a:lumMod val="20000"/>
              <a:lumOff val="80000"/>
            </a:schemeClr>
          </a:solidFill>
          <a:ln w="28575"/>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s-EC" dirty="0">
                <a:latin typeface="Times New Roman" panose="02020603050405020304" pitchFamily="18" charset="0"/>
                <a:cs typeface="Times New Roman" panose="02020603050405020304" pitchFamily="18" charset="0"/>
              </a:rPr>
              <a:t>Se realizó  el seguimiento en forma masiva mediante una salida de campo que se realizó durante el proceso de capacitación</a:t>
            </a:r>
          </a:p>
        </p:txBody>
      </p:sp>
      <p:sp>
        <p:nvSpPr>
          <p:cNvPr id="11" name="CuadroTexto 10"/>
          <p:cNvSpPr txBox="1"/>
          <p:nvPr/>
        </p:nvSpPr>
        <p:spPr>
          <a:xfrm>
            <a:off x="4040437" y="4494005"/>
            <a:ext cx="3096296" cy="1754326"/>
          </a:xfrm>
          <a:prstGeom prst="rect">
            <a:avLst/>
          </a:prstGeom>
          <a:solidFill>
            <a:schemeClr val="accent6">
              <a:lumMod val="20000"/>
              <a:lumOff val="80000"/>
            </a:schemeClr>
          </a:solidFill>
          <a:ln w="28575"/>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es-EC" dirty="0">
                <a:latin typeface="Times New Roman" panose="02020603050405020304" pitchFamily="18" charset="0"/>
                <a:cs typeface="Times New Roman" panose="02020603050405020304" pitchFamily="18" charset="0"/>
              </a:rPr>
              <a:t>Se mostró los avances del proceso de capacitación participativa y permitió ajustar las capacitaciones impartidas acogiendo comentarios y sugerencias de los participantes</a:t>
            </a:r>
          </a:p>
        </p:txBody>
      </p:sp>
      <p:sp>
        <p:nvSpPr>
          <p:cNvPr id="12" name="CuadroTexto 11"/>
          <p:cNvSpPr txBox="1"/>
          <p:nvPr/>
        </p:nvSpPr>
        <p:spPr>
          <a:xfrm>
            <a:off x="550911" y="4632504"/>
            <a:ext cx="2960915" cy="1477328"/>
          </a:xfrm>
          <a:prstGeom prst="rect">
            <a:avLst/>
          </a:prstGeom>
          <a:solidFill>
            <a:schemeClr val="bg1">
              <a:lumMod val="95000"/>
            </a:schemeClr>
          </a:solidFill>
          <a:ln w="28575"/>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EC" dirty="0">
                <a:latin typeface="Times New Roman" panose="02020603050405020304" pitchFamily="18" charset="0"/>
                <a:cs typeface="Times New Roman" panose="02020603050405020304" pitchFamily="18" charset="0"/>
              </a:rPr>
              <a:t>Se difundieron las experiencias de la ECA mediante un video que englobó el registro de anécdotas durante el proyecto</a:t>
            </a:r>
          </a:p>
        </p:txBody>
      </p:sp>
      <p:pic>
        <p:nvPicPr>
          <p:cNvPr id="10" name="Imagen 9"/>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6301137"/>
            <a:ext cx="12192000" cy="556863"/>
          </a:xfrm>
          <a:prstGeom prst="rect">
            <a:avLst/>
          </a:prstGeom>
        </p:spPr>
      </p:pic>
      <p:pic>
        <p:nvPicPr>
          <p:cNvPr id="15" name="Imagen 14">
            <a:extLst>
              <a:ext uri="{FF2B5EF4-FFF2-40B4-BE49-F238E27FC236}">
                <a16:creationId xmlns:a16="http://schemas.microsoft.com/office/drawing/2014/main" id="{7FF70DEA-C45E-47EB-93F1-09F1741BD8DB}"/>
              </a:ext>
            </a:extLst>
          </p:cNvPr>
          <p:cNvPicPr>
            <a:picLocks noChangeAspect="1"/>
          </p:cNvPicPr>
          <p:nvPr/>
        </p:nvPicPr>
        <p:blipFill rotWithShape="1">
          <a:blip r:embed="rId3">
            <a:extLst>
              <a:ext uri="{28A0092B-C50C-407E-A947-70E740481C1C}">
                <a14:useLocalDpi xmlns:a14="http://schemas.microsoft.com/office/drawing/2010/main" val="0"/>
              </a:ext>
            </a:extLst>
          </a:blip>
          <a:srcRect l="9335" r="9335" b="31783"/>
          <a:stretch/>
        </p:blipFill>
        <p:spPr>
          <a:xfrm>
            <a:off x="7375713" y="180369"/>
            <a:ext cx="4761199" cy="2995225"/>
          </a:xfrm>
          <a:prstGeom prst="rect">
            <a:avLst/>
          </a:prstGeom>
        </p:spPr>
      </p:pic>
      <p:pic>
        <p:nvPicPr>
          <p:cNvPr id="18" name="Imagen 17">
            <a:extLst>
              <a:ext uri="{FF2B5EF4-FFF2-40B4-BE49-F238E27FC236}">
                <a16:creationId xmlns:a16="http://schemas.microsoft.com/office/drawing/2014/main" id="{B8BFDA47-1235-44A2-94C9-354E7C984FB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375713" y="3573476"/>
            <a:ext cx="4538140" cy="2622049"/>
          </a:xfrm>
          <a:prstGeom prst="rect">
            <a:avLst/>
          </a:prstGeom>
        </p:spPr>
      </p:pic>
      <p:cxnSp>
        <p:nvCxnSpPr>
          <p:cNvPr id="20" name="Conector recto de flecha 19">
            <a:extLst>
              <a:ext uri="{FF2B5EF4-FFF2-40B4-BE49-F238E27FC236}">
                <a16:creationId xmlns:a16="http://schemas.microsoft.com/office/drawing/2014/main" id="{5AC6E74A-0518-46C8-940E-511D2CF99B9D}"/>
              </a:ext>
            </a:extLst>
          </p:cNvPr>
          <p:cNvCxnSpPr>
            <a:stCxn id="6" idx="3"/>
            <a:endCxn id="9" idx="1"/>
          </p:cNvCxnSpPr>
          <p:nvPr/>
        </p:nvCxnSpPr>
        <p:spPr>
          <a:xfrm>
            <a:off x="3511826" y="3357488"/>
            <a:ext cx="52861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2" name="Conector recto de flecha 21">
            <a:extLst>
              <a:ext uri="{FF2B5EF4-FFF2-40B4-BE49-F238E27FC236}">
                <a16:creationId xmlns:a16="http://schemas.microsoft.com/office/drawing/2014/main" id="{43D2FBA5-CDD7-40DE-9D58-30A51B6A52C0}"/>
              </a:ext>
            </a:extLst>
          </p:cNvPr>
          <p:cNvCxnSpPr>
            <a:stCxn id="9" idx="2"/>
            <a:endCxn id="11" idx="0"/>
          </p:cNvCxnSpPr>
          <p:nvPr/>
        </p:nvCxnSpPr>
        <p:spPr>
          <a:xfrm>
            <a:off x="5588585" y="4096152"/>
            <a:ext cx="0" cy="39785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4" name="Conector recto de flecha 23">
            <a:extLst>
              <a:ext uri="{FF2B5EF4-FFF2-40B4-BE49-F238E27FC236}">
                <a16:creationId xmlns:a16="http://schemas.microsoft.com/office/drawing/2014/main" id="{07FC8D7F-EA7D-48F0-B530-104A9E4ECA2A}"/>
              </a:ext>
            </a:extLst>
          </p:cNvPr>
          <p:cNvCxnSpPr>
            <a:stCxn id="11" idx="1"/>
            <a:endCxn id="12" idx="3"/>
          </p:cNvCxnSpPr>
          <p:nvPr/>
        </p:nvCxnSpPr>
        <p:spPr>
          <a:xfrm flipH="1">
            <a:off x="3511826" y="5371168"/>
            <a:ext cx="52861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833120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265703" y="124578"/>
            <a:ext cx="3199348" cy="774062"/>
          </a:xfrm>
        </p:spPr>
        <p:txBody>
          <a:bodyPr>
            <a:noAutofit/>
          </a:bodyPr>
          <a:lstStyle/>
          <a:p>
            <a:pPr lvl="1" algn="l" rtl="0">
              <a:lnSpc>
                <a:spcPct val="90000"/>
              </a:lnSpc>
              <a:spcBef>
                <a:spcPct val="0"/>
              </a:spcBef>
            </a:pPr>
            <a:br>
              <a:rPr lang="es-ES" sz="3000" b="1" dirty="0">
                <a:latin typeface="Times New Roman" panose="02020603050405020304" pitchFamily="18" charset="0"/>
                <a:cs typeface="Times New Roman" panose="02020603050405020304" pitchFamily="18" charset="0"/>
              </a:rPr>
            </a:br>
            <a:r>
              <a:rPr lang="es-ES" sz="3000" b="1" dirty="0">
                <a:latin typeface="Times New Roman" panose="02020603050405020304" pitchFamily="18" charset="0"/>
                <a:cs typeface="Times New Roman" panose="02020603050405020304" pitchFamily="18" charset="0"/>
              </a:rPr>
              <a:t>METODOLOGÍA</a:t>
            </a:r>
            <a:br>
              <a:rPr lang="es-ES" sz="3000" b="1" dirty="0">
                <a:latin typeface="Times New Roman" panose="02020603050405020304" pitchFamily="18" charset="0"/>
                <a:cs typeface="Times New Roman" panose="02020603050405020304" pitchFamily="18" charset="0"/>
              </a:rPr>
            </a:br>
            <a:endParaRPr lang="es-ES" sz="30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265703" y="857817"/>
            <a:ext cx="3807161" cy="369332"/>
          </a:xfrm>
          <a:prstGeom prst="rect">
            <a:avLst/>
          </a:prstGeom>
          <a:noFill/>
        </p:spPr>
        <p:txBody>
          <a:bodyPr wrap="square" rtlCol="0">
            <a:spAutoFit/>
          </a:bodyPr>
          <a:lstStyle/>
          <a:p>
            <a:r>
              <a:rPr lang="es-EC" b="1" dirty="0">
                <a:latin typeface="Times New Roman" panose="02020603050405020304" pitchFamily="18" charset="0"/>
                <a:cs typeface="Times New Roman" panose="02020603050405020304" pitchFamily="18" charset="0"/>
              </a:rPr>
              <a:t>SEGUIMIENTO PARTICIPATIVO</a:t>
            </a:r>
          </a:p>
        </p:txBody>
      </p:sp>
      <p:sp>
        <p:nvSpPr>
          <p:cNvPr id="5" name="CuadroTexto 4"/>
          <p:cNvSpPr txBox="1"/>
          <p:nvPr/>
        </p:nvSpPr>
        <p:spPr>
          <a:xfrm>
            <a:off x="504137" y="1508363"/>
            <a:ext cx="2960914" cy="369332"/>
          </a:xfrm>
          <a:prstGeom prst="rect">
            <a:avLst/>
          </a:prstGeom>
          <a:noFill/>
          <a:ln w="57150">
            <a:solidFill>
              <a:srgbClr val="7030A0"/>
            </a:solidFill>
          </a:ln>
        </p:spPr>
        <p:txBody>
          <a:bodyPr wrap="square" rtlCol="0">
            <a:spAutoFit/>
          </a:bodyPr>
          <a:lstStyle/>
          <a:p>
            <a:pPr algn="ctr"/>
            <a:r>
              <a:rPr lang="es-EC" dirty="0">
                <a:latin typeface="Times New Roman" panose="02020603050405020304" pitchFamily="18" charset="0"/>
                <a:cs typeface="Times New Roman" panose="02020603050405020304" pitchFamily="18" charset="0"/>
              </a:rPr>
              <a:t>Seguimiento económico</a:t>
            </a:r>
          </a:p>
        </p:txBody>
      </p:sp>
      <p:sp>
        <p:nvSpPr>
          <p:cNvPr id="6" name="CuadroTexto 5"/>
          <p:cNvSpPr txBox="1"/>
          <p:nvPr/>
        </p:nvSpPr>
        <p:spPr>
          <a:xfrm>
            <a:off x="504137" y="2246924"/>
            <a:ext cx="2960915" cy="1754326"/>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s-EC" dirty="0">
                <a:latin typeface="Times New Roman" panose="02020603050405020304" pitchFamily="18" charset="0"/>
                <a:cs typeface="Times New Roman" panose="02020603050405020304" pitchFamily="18" charset="0"/>
              </a:rPr>
              <a:t>Se realizó un seguimiento de registro de gastos para determinar factores que influyeron en la implementación de la Escuela de Campo</a:t>
            </a:r>
          </a:p>
        </p:txBody>
      </p:sp>
      <p:sp>
        <p:nvSpPr>
          <p:cNvPr id="11" name="CuadroTexto 10"/>
          <p:cNvSpPr txBox="1"/>
          <p:nvPr/>
        </p:nvSpPr>
        <p:spPr>
          <a:xfrm>
            <a:off x="265703" y="4450262"/>
            <a:ext cx="3679371" cy="1200329"/>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s-EC" dirty="0">
                <a:latin typeface="Times New Roman" panose="02020603050405020304" pitchFamily="18" charset="0"/>
                <a:cs typeface="Times New Roman" panose="02020603050405020304" pitchFamily="18" charset="0"/>
              </a:rPr>
              <a:t>Se dividió en diferentes necesidades tales como: para establecer el huerto, para el desarrollo de capacitación, desarrollo de siembra, etc.</a:t>
            </a:r>
          </a:p>
        </p:txBody>
      </p:sp>
      <p:pic>
        <p:nvPicPr>
          <p:cNvPr id="10" name="Imagen 9"/>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6301137"/>
            <a:ext cx="12192000" cy="556863"/>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0559" y="334851"/>
            <a:ext cx="3572697" cy="2679523"/>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0560" y="3272907"/>
            <a:ext cx="3572696" cy="2769697"/>
          </a:xfrm>
          <a:prstGeom prst="rect">
            <a:avLst/>
          </a:prstGeom>
        </p:spPr>
      </p:pic>
      <p:pic>
        <p:nvPicPr>
          <p:cNvPr id="12" name="Imagen 11">
            <a:extLst>
              <a:ext uri="{FF2B5EF4-FFF2-40B4-BE49-F238E27FC236}">
                <a16:creationId xmlns:a16="http://schemas.microsoft.com/office/drawing/2014/main" id="{33AD5558-354A-4291-A205-63CE9D302060}"/>
              </a:ext>
            </a:extLst>
          </p:cNvPr>
          <p:cNvPicPr>
            <a:picLocks noChangeAspect="1"/>
          </p:cNvPicPr>
          <p:nvPr/>
        </p:nvPicPr>
        <p:blipFill rotWithShape="1">
          <a:blip r:embed="rId5">
            <a:extLst>
              <a:ext uri="{28A0092B-C50C-407E-A947-70E740481C1C}">
                <a14:useLocalDpi xmlns:a14="http://schemas.microsoft.com/office/drawing/2010/main" val="0"/>
              </a:ext>
            </a:extLst>
          </a:blip>
          <a:srcRect b="14976"/>
          <a:stretch/>
        </p:blipFill>
        <p:spPr>
          <a:xfrm>
            <a:off x="4183028" y="208608"/>
            <a:ext cx="3249576" cy="5830957"/>
          </a:xfrm>
          <a:prstGeom prst="rect">
            <a:avLst/>
          </a:prstGeom>
        </p:spPr>
      </p:pic>
    </p:spTree>
    <p:extLst>
      <p:ext uri="{BB962C8B-B14F-4D97-AF65-F5344CB8AC3E}">
        <p14:creationId xmlns:p14="http://schemas.microsoft.com/office/powerpoint/2010/main" val="3753304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6301137"/>
            <a:ext cx="12192000" cy="556863"/>
          </a:xfrm>
          <a:prstGeom prst="rect">
            <a:avLst/>
          </a:prstGeom>
          <a:ln>
            <a:solidFill>
              <a:schemeClr val="accent2">
                <a:lumMod val="50000"/>
              </a:schemeClr>
            </a:solidFill>
          </a:ln>
        </p:spPr>
      </p:pic>
      <p:sp>
        <p:nvSpPr>
          <p:cNvPr id="3" name="2 Título"/>
          <p:cNvSpPr>
            <a:spLocks noGrp="1"/>
          </p:cNvSpPr>
          <p:nvPr>
            <p:ph type="title"/>
          </p:nvPr>
        </p:nvSpPr>
        <p:spPr>
          <a:xfrm>
            <a:off x="193551" y="151955"/>
            <a:ext cx="10515600" cy="672105"/>
          </a:xfrm>
        </p:spPr>
        <p:txBody>
          <a:bodyPr>
            <a:normAutofit fontScale="90000"/>
          </a:bodyPr>
          <a:lstStyle/>
          <a:p>
            <a:br>
              <a:rPr lang="es-ES" b="1" dirty="0">
                <a:latin typeface="Times New Roman" panose="02020603050405020304" pitchFamily="18" charset="0"/>
                <a:cs typeface="Times New Roman" panose="02020603050405020304" pitchFamily="18" charset="0"/>
              </a:rPr>
            </a:br>
            <a:r>
              <a:rPr lang="es-ES" b="1" dirty="0">
                <a:latin typeface="Times New Roman" panose="02020603050405020304" pitchFamily="18" charset="0"/>
                <a:cs typeface="Times New Roman" panose="02020603050405020304" pitchFamily="18" charset="0"/>
              </a:rPr>
              <a:t>INTRODUCCIÓN</a:t>
            </a:r>
            <a:br>
              <a:rPr lang="es-ES" b="1" dirty="0">
                <a:latin typeface="Times New Roman" panose="02020603050405020304" pitchFamily="18" charset="0"/>
                <a:cs typeface="Times New Roman" panose="02020603050405020304" pitchFamily="18" charset="0"/>
              </a:rPr>
            </a:br>
            <a:endParaRPr lang="es-EC" dirty="0"/>
          </a:p>
        </p:txBody>
      </p:sp>
      <p:sp>
        <p:nvSpPr>
          <p:cNvPr id="4" name="3 CuadroTexto"/>
          <p:cNvSpPr txBox="1"/>
          <p:nvPr/>
        </p:nvSpPr>
        <p:spPr>
          <a:xfrm>
            <a:off x="2894510" y="1395929"/>
            <a:ext cx="5829300" cy="1200329"/>
          </a:xfrm>
          <a:prstGeom prst="rect">
            <a:avLst/>
          </a:prstGeom>
          <a:noFill/>
        </p:spPr>
        <p:txBody>
          <a:bodyPr wrap="square" rtlCol="0">
            <a:spAutoFit/>
          </a:bodyPr>
          <a:lstStyle/>
          <a:p>
            <a:pPr algn="just"/>
            <a:r>
              <a:rPr lang="es-EC" sz="2400" dirty="0">
                <a:latin typeface="Times New Roman" panose="02020603050405020304" pitchFamily="18" charset="0"/>
                <a:cs typeface="Times New Roman" panose="02020603050405020304" pitchFamily="18" charset="0"/>
              </a:rPr>
              <a:t>En 1989 nace formalmente la Escuela de Campo de Agricultores desarrollada por la FAO</a:t>
            </a:r>
          </a:p>
        </p:txBody>
      </p:sp>
      <p:pic>
        <p:nvPicPr>
          <p:cNvPr id="6" name="Imagen 5"/>
          <p:cNvPicPr>
            <a:picLocks noChangeAspect="1"/>
          </p:cNvPicPr>
          <p:nvPr/>
        </p:nvPicPr>
        <p:blipFill rotWithShape="1">
          <a:blip r:embed="rId3"/>
          <a:srcRect l="10762" r="9536"/>
          <a:stretch/>
        </p:blipFill>
        <p:spPr>
          <a:xfrm>
            <a:off x="457110" y="2494129"/>
            <a:ext cx="3154017" cy="2967942"/>
          </a:xfrm>
          <a:prstGeom prst="rect">
            <a:avLst/>
          </a:prstGeom>
        </p:spPr>
      </p:pic>
      <p:pic>
        <p:nvPicPr>
          <p:cNvPr id="3074" name="Picture 2" descr="Resultado de imagen para fao desarrollo rur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0410" y="2332118"/>
            <a:ext cx="2857500" cy="3394093"/>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882D4369-559E-478C-A57E-A8DAB009D02D}"/>
              </a:ext>
            </a:extLst>
          </p:cNvPr>
          <p:cNvPicPr>
            <a:picLocks noChangeAspect="1"/>
          </p:cNvPicPr>
          <p:nvPr/>
        </p:nvPicPr>
        <p:blipFill>
          <a:blip r:embed="rId5"/>
          <a:stretch>
            <a:fillRect/>
          </a:stretch>
        </p:blipFill>
        <p:spPr>
          <a:xfrm>
            <a:off x="8299994" y="2478073"/>
            <a:ext cx="2556305" cy="3394093"/>
          </a:xfrm>
          <a:prstGeom prst="rect">
            <a:avLst/>
          </a:prstGeom>
        </p:spPr>
      </p:pic>
      <p:sp>
        <p:nvSpPr>
          <p:cNvPr id="2" name="CuadroTexto 1">
            <a:extLst>
              <a:ext uri="{FF2B5EF4-FFF2-40B4-BE49-F238E27FC236}">
                <a16:creationId xmlns:a16="http://schemas.microsoft.com/office/drawing/2014/main" id="{7B5EF3B8-7108-4F70-B021-B7762FFED4BD}"/>
              </a:ext>
            </a:extLst>
          </p:cNvPr>
          <p:cNvSpPr txBox="1"/>
          <p:nvPr/>
        </p:nvSpPr>
        <p:spPr>
          <a:xfrm>
            <a:off x="193551" y="775838"/>
            <a:ext cx="1840568" cy="461665"/>
          </a:xfrm>
          <a:prstGeom prst="rect">
            <a:avLst/>
          </a:prstGeom>
          <a:noFill/>
        </p:spPr>
        <p:txBody>
          <a:bodyPr wrap="none" rtlCol="0">
            <a:spAutoFit/>
          </a:bodyPr>
          <a:lstStyle/>
          <a:p>
            <a:r>
              <a:rPr lang="es-EC" sz="2400" dirty="0">
                <a:latin typeface="Times New Roman" panose="02020603050405020304" pitchFamily="18" charset="0"/>
                <a:cs typeface="Times New Roman" panose="02020603050405020304" pitchFamily="18" charset="0"/>
              </a:rPr>
              <a:t>Antecedentes</a:t>
            </a:r>
          </a:p>
        </p:txBody>
      </p:sp>
    </p:spTree>
    <p:extLst>
      <p:ext uri="{BB962C8B-B14F-4D97-AF65-F5344CB8AC3E}">
        <p14:creationId xmlns:p14="http://schemas.microsoft.com/office/powerpoint/2010/main" val="3929035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157237" y="101184"/>
            <a:ext cx="3369734" cy="735167"/>
          </a:xfrm>
        </p:spPr>
        <p:txBody>
          <a:bodyPr>
            <a:noAutofit/>
          </a:bodyPr>
          <a:lstStyle/>
          <a:p>
            <a:pPr lvl="1" algn="l" rtl="0">
              <a:lnSpc>
                <a:spcPct val="90000"/>
              </a:lnSpc>
              <a:spcBef>
                <a:spcPct val="0"/>
              </a:spcBef>
            </a:pPr>
            <a:br>
              <a:rPr lang="es-ES" sz="3000" b="1" dirty="0">
                <a:latin typeface="Times New Roman" panose="02020603050405020304" pitchFamily="18" charset="0"/>
                <a:cs typeface="Times New Roman" panose="02020603050405020304" pitchFamily="18" charset="0"/>
              </a:rPr>
            </a:br>
            <a:r>
              <a:rPr lang="es-ES" sz="3000" b="1" dirty="0">
                <a:latin typeface="Times New Roman" panose="02020603050405020304" pitchFamily="18" charset="0"/>
                <a:cs typeface="Times New Roman" panose="02020603050405020304" pitchFamily="18" charset="0"/>
              </a:rPr>
              <a:t>METODOLOGÍA</a:t>
            </a:r>
            <a:br>
              <a:rPr lang="es-ES" sz="3000" b="1" dirty="0">
                <a:latin typeface="Times New Roman" panose="02020603050405020304" pitchFamily="18" charset="0"/>
                <a:cs typeface="Times New Roman" panose="02020603050405020304" pitchFamily="18" charset="0"/>
              </a:rPr>
            </a:br>
            <a:endParaRPr lang="es-ES" sz="30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4311689" y="836351"/>
            <a:ext cx="3568621" cy="369332"/>
          </a:xfrm>
          <a:prstGeom prst="rect">
            <a:avLst/>
          </a:prstGeom>
          <a:noFill/>
        </p:spPr>
        <p:txBody>
          <a:bodyPr wrap="square" rtlCol="0">
            <a:spAutoFit/>
          </a:bodyPr>
          <a:lstStyle/>
          <a:p>
            <a:r>
              <a:rPr lang="es-EC" b="1" dirty="0">
                <a:latin typeface="Times New Roman" panose="02020603050405020304" pitchFamily="18" charset="0"/>
                <a:cs typeface="Times New Roman" panose="02020603050405020304" pitchFamily="18" charset="0"/>
              </a:rPr>
              <a:t>EVALUACIÓN PARTICIPATIVA</a:t>
            </a:r>
          </a:p>
        </p:txBody>
      </p:sp>
      <p:sp>
        <p:nvSpPr>
          <p:cNvPr id="5" name="CuadroTexto 4"/>
          <p:cNvSpPr txBox="1"/>
          <p:nvPr/>
        </p:nvSpPr>
        <p:spPr>
          <a:xfrm>
            <a:off x="566056" y="1528261"/>
            <a:ext cx="2960914" cy="369332"/>
          </a:xfrm>
          <a:prstGeom prst="rect">
            <a:avLst/>
          </a:prstGeom>
          <a:noFill/>
          <a:ln w="57150">
            <a:solidFill>
              <a:schemeClr val="tx2"/>
            </a:solidFill>
          </a:ln>
        </p:spPr>
        <p:txBody>
          <a:bodyPr wrap="square" rtlCol="0">
            <a:spAutoFit/>
          </a:bodyPr>
          <a:lstStyle/>
          <a:p>
            <a:pPr algn="ctr"/>
            <a:r>
              <a:rPr lang="es-EC" dirty="0">
                <a:latin typeface="Times New Roman" panose="02020603050405020304" pitchFamily="18" charset="0"/>
                <a:cs typeface="Times New Roman" panose="02020603050405020304" pitchFamily="18" charset="0"/>
              </a:rPr>
              <a:t>Planteamientos</a:t>
            </a:r>
          </a:p>
        </p:txBody>
      </p:sp>
      <p:sp>
        <p:nvSpPr>
          <p:cNvPr id="6" name="CuadroTexto 5"/>
          <p:cNvSpPr txBox="1"/>
          <p:nvPr/>
        </p:nvSpPr>
        <p:spPr>
          <a:xfrm>
            <a:off x="566055" y="2456372"/>
            <a:ext cx="2960915" cy="923330"/>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s-EC" dirty="0">
                <a:latin typeface="Times New Roman" panose="02020603050405020304" pitchFamily="18" charset="0"/>
                <a:cs typeface="Times New Roman" panose="02020603050405020304" pitchFamily="18" charset="0"/>
              </a:rPr>
              <a:t>Se determinó las razones por las cuales se hará la evaluación</a:t>
            </a:r>
          </a:p>
        </p:txBody>
      </p:sp>
      <p:sp>
        <p:nvSpPr>
          <p:cNvPr id="7" name="CuadroTexto 6"/>
          <p:cNvSpPr txBox="1"/>
          <p:nvPr/>
        </p:nvSpPr>
        <p:spPr>
          <a:xfrm>
            <a:off x="566054" y="4003277"/>
            <a:ext cx="2960915" cy="1754326"/>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s-EC" dirty="0">
                <a:latin typeface="Times New Roman" panose="02020603050405020304" pitchFamily="18" charset="0"/>
                <a:cs typeface="Times New Roman" panose="02020603050405020304" pitchFamily="18" charset="0"/>
              </a:rPr>
              <a:t>Se analizó junto con los participantes el momento oportuno para revisar resultados finales de los objetivos y actividades del proyecto</a:t>
            </a:r>
          </a:p>
        </p:txBody>
      </p:sp>
      <p:pic>
        <p:nvPicPr>
          <p:cNvPr id="8" name="Imagen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6301137"/>
            <a:ext cx="12192000" cy="556863"/>
          </a:xfrm>
          <a:prstGeom prst="rect">
            <a:avLst/>
          </a:prstGeom>
        </p:spPr>
      </p:pic>
      <p:sp>
        <p:nvSpPr>
          <p:cNvPr id="9" name="CuadroTexto 8">
            <a:extLst>
              <a:ext uri="{FF2B5EF4-FFF2-40B4-BE49-F238E27FC236}">
                <a16:creationId xmlns:a16="http://schemas.microsoft.com/office/drawing/2014/main" id="{7926B2DC-10AA-4907-B380-A4AF262D05B9}"/>
              </a:ext>
            </a:extLst>
          </p:cNvPr>
          <p:cNvSpPr txBox="1"/>
          <p:nvPr/>
        </p:nvSpPr>
        <p:spPr>
          <a:xfrm>
            <a:off x="8665028" y="1389761"/>
            <a:ext cx="2960914" cy="646331"/>
          </a:xfrm>
          <a:prstGeom prst="rect">
            <a:avLst/>
          </a:prstGeom>
          <a:noFill/>
          <a:ln w="57150">
            <a:solidFill>
              <a:schemeClr val="tx2"/>
            </a:solidFill>
          </a:ln>
        </p:spPr>
        <p:txBody>
          <a:bodyPr wrap="square" rtlCol="0">
            <a:spAutoFit/>
          </a:bodyPr>
          <a:lstStyle/>
          <a:p>
            <a:pPr algn="ctr"/>
            <a:r>
              <a:rPr lang="es-EC" dirty="0">
                <a:latin typeface="Times New Roman" panose="02020603050405020304" pitchFamily="18" charset="0"/>
                <a:cs typeface="Times New Roman" panose="02020603050405020304" pitchFamily="18" charset="0"/>
              </a:rPr>
              <a:t>Determinación de indicadores clave</a:t>
            </a:r>
          </a:p>
        </p:txBody>
      </p:sp>
      <p:sp>
        <p:nvSpPr>
          <p:cNvPr id="10" name="CuadroTexto 9">
            <a:extLst>
              <a:ext uri="{FF2B5EF4-FFF2-40B4-BE49-F238E27FC236}">
                <a16:creationId xmlns:a16="http://schemas.microsoft.com/office/drawing/2014/main" id="{51ADF98A-73D9-4150-B412-33A82896021D}"/>
              </a:ext>
            </a:extLst>
          </p:cNvPr>
          <p:cNvSpPr txBox="1"/>
          <p:nvPr/>
        </p:nvSpPr>
        <p:spPr>
          <a:xfrm>
            <a:off x="8665027" y="2456372"/>
            <a:ext cx="2960915" cy="1200329"/>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EC" dirty="0">
                <a:latin typeface="Times New Roman" panose="02020603050405020304" pitchFamily="18" charset="0"/>
                <a:cs typeface="Times New Roman" panose="02020603050405020304" pitchFamily="18" charset="0"/>
              </a:rPr>
              <a:t>Se implementó una evaluación con diferentes indicadores para evaluar la ECA</a:t>
            </a:r>
          </a:p>
        </p:txBody>
      </p:sp>
      <p:sp>
        <p:nvSpPr>
          <p:cNvPr id="11" name="CuadroTexto 10">
            <a:extLst>
              <a:ext uri="{FF2B5EF4-FFF2-40B4-BE49-F238E27FC236}">
                <a16:creationId xmlns:a16="http://schemas.microsoft.com/office/drawing/2014/main" id="{CFAE6D12-F0A2-4A59-88D9-3F9FDAAC4D69}"/>
              </a:ext>
            </a:extLst>
          </p:cNvPr>
          <p:cNvSpPr txBox="1"/>
          <p:nvPr/>
        </p:nvSpPr>
        <p:spPr>
          <a:xfrm>
            <a:off x="8665027" y="3998045"/>
            <a:ext cx="2960915" cy="2031325"/>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EC" dirty="0">
                <a:latin typeface="Times New Roman" panose="02020603050405020304" pitchFamily="18" charset="0"/>
                <a:cs typeface="Times New Roman" panose="02020603050405020304" pitchFamily="18" charset="0"/>
              </a:rPr>
              <a:t>Se seleccionó 11 dimensiones con 23 ítems medidos en escala de Likert que midieron el impacto final que tuvo la ECA y se determinó su fiabilidad con el alfa de Cronbach</a:t>
            </a:r>
          </a:p>
        </p:txBody>
      </p:sp>
      <p:pic>
        <p:nvPicPr>
          <p:cNvPr id="12" name="Imagen 11">
            <a:extLst>
              <a:ext uri="{FF2B5EF4-FFF2-40B4-BE49-F238E27FC236}">
                <a16:creationId xmlns:a16="http://schemas.microsoft.com/office/drawing/2014/main" id="{92B27F0B-224C-463F-9F4F-B2B426F7E5FE}"/>
              </a:ext>
            </a:extLst>
          </p:cNvPr>
          <p:cNvPicPr>
            <a:picLocks noChangeAspect="1"/>
          </p:cNvPicPr>
          <p:nvPr/>
        </p:nvPicPr>
        <p:blipFill>
          <a:blip r:embed="rId3"/>
          <a:stretch>
            <a:fillRect/>
          </a:stretch>
        </p:blipFill>
        <p:spPr>
          <a:xfrm>
            <a:off x="3753883" y="1389761"/>
            <a:ext cx="4684234" cy="3379417"/>
          </a:xfrm>
          <a:prstGeom prst="rect">
            <a:avLst/>
          </a:prstGeom>
        </p:spPr>
      </p:pic>
      <p:sp>
        <p:nvSpPr>
          <p:cNvPr id="14" name="CuadroTexto 13">
            <a:extLst>
              <a:ext uri="{FF2B5EF4-FFF2-40B4-BE49-F238E27FC236}">
                <a16:creationId xmlns:a16="http://schemas.microsoft.com/office/drawing/2014/main" id="{51F73DC0-7D2E-4E8F-943E-AD754C7193D1}"/>
              </a:ext>
            </a:extLst>
          </p:cNvPr>
          <p:cNvSpPr txBox="1"/>
          <p:nvPr/>
        </p:nvSpPr>
        <p:spPr>
          <a:xfrm>
            <a:off x="4761822" y="5674305"/>
            <a:ext cx="2672648" cy="830997"/>
          </a:xfrm>
          <a:prstGeom prst="rect">
            <a:avLst/>
          </a:prstGeom>
          <a:noFill/>
        </p:spPr>
        <p:txBody>
          <a:bodyPr wrap="square" rtlCol="0">
            <a:spAutoFit/>
          </a:bodyPr>
          <a:lstStyle/>
          <a:p>
            <a:r>
              <a:rPr lang="es-EC" sz="1600" b="1" i="1" dirty="0">
                <a:latin typeface="Times New Roman" panose="02020603050405020304" pitchFamily="18" charset="0"/>
                <a:cs typeface="Times New Roman" panose="02020603050405020304" pitchFamily="18" charset="0"/>
              </a:rPr>
              <a:t>Figura 7 </a:t>
            </a:r>
            <a:r>
              <a:rPr lang="es-EC" sz="1600" dirty="0">
                <a:latin typeface="Times New Roman" panose="02020603050405020304" pitchFamily="18" charset="0"/>
                <a:cs typeface="Times New Roman" panose="02020603050405020304" pitchFamily="18" charset="0"/>
              </a:rPr>
              <a:t>Fórmula de alfa         	Cronbach</a:t>
            </a:r>
            <a:endParaRPr lang="es-EC" sz="1600" i="1" dirty="0">
              <a:latin typeface="Times New Roman" panose="02020603050405020304" pitchFamily="18" charset="0"/>
              <a:cs typeface="Times New Roman" panose="02020603050405020304" pitchFamily="18" charset="0"/>
            </a:endParaRPr>
          </a:p>
          <a:p>
            <a:r>
              <a:rPr lang="es-EC" sz="1400" b="1" dirty="0">
                <a:latin typeface="Times New Roman" panose="02020603050405020304" pitchFamily="18" charset="0"/>
                <a:cs typeface="Times New Roman" panose="02020603050405020304" pitchFamily="18" charset="0"/>
              </a:rPr>
              <a:t>Fuente</a:t>
            </a:r>
            <a:r>
              <a:rPr lang="es-EC" sz="1400" dirty="0">
                <a:latin typeface="Times New Roman" panose="02020603050405020304" pitchFamily="18" charset="0"/>
                <a:cs typeface="Times New Roman" panose="02020603050405020304" pitchFamily="18" charset="0"/>
              </a:rPr>
              <a:t>: (</a:t>
            </a:r>
            <a:r>
              <a:rPr lang="es-EC" sz="1400" dirty="0" err="1">
                <a:latin typeface="Times New Roman" panose="02020603050405020304" pitchFamily="18" charset="0"/>
                <a:cs typeface="Times New Roman" panose="02020603050405020304" pitchFamily="18" charset="0"/>
              </a:rPr>
              <a:t>Corrral</a:t>
            </a:r>
            <a:r>
              <a:rPr lang="es-EC" sz="1400" dirty="0">
                <a:latin typeface="Times New Roman" panose="02020603050405020304" pitchFamily="18" charset="0"/>
                <a:cs typeface="Times New Roman" panose="02020603050405020304" pitchFamily="18" charset="0"/>
              </a:rPr>
              <a:t>, 2009)</a:t>
            </a:r>
          </a:p>
        </p:txBody>
      </p:sp>
      <p:pic>
        <p:nvPicPr>
          <p:cNvPr id="15" name="Imagen 14">
            <a:extLst>
              <a:ext uri="{FF2B5EF4-FFF2-40B4-BE49-F238E27FC236}">
                <a16:creationId xmlns:a16="http://schemas.microsoft.com/office/drawing/2014/main" id="{463AC0E5-AB2D-4DE2-AA34-6445FDEE33C8}"/>
              </a:ext>
            </a:extLst>
          </p:cNvPr>
          <p:cNvPicPr/>
          <p:nvPr/>
        </p:nvPicPr>
        <p:blipFill rotWithShape="1">
          <a:blip r:embed="rId4"/>
          <a:srcRect l="34313" t="65199" r="36425" b="16873"/>
          <a:stretch/>
        </p:blipFill>
        <p:spPr bwMode="auto">
          <a:xfrm>
            <a:off x="4736974" y="4822974"/>
            <a:ext cx="2697496" cy="8661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86556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327623" y="0"/>
            <a:ext cx="3714290" cy="880941"/>
          </a:xfrm>
        </p:spPr>
        <p:txBody>
          <a:bodyPr>
            <a:noAutofit/>
          </a:bodyPr>
          <a:lstStyle/>
          <a:p>
            <a:pPr lvl="1" algn="l" rtl="0">
              <a:lnSpc>
                <a:spcPct val="90000"/>
              </a:lnSpc>
              <a:spcBef>
                <a:spcPct val="0"/>
              </a:spcBef>
            </a:pPr>
            <a:br>
              <a:rPr lang="es-ES" sz="3000" b="1" dirty="0">
                <a:latin typeface="Times New Roman" panose="02020603050405020304" pitchFamily="18" charset="0"/>
                <a:cs typeface="Times New Roman" panose="02020603050405020304" pitchFamily="18" charset="0"/>
              </a:rPr>
            </a:br>
            <a:r>
              <a:rPr lang="es-ES" sz="3000" b="1" dirty="0">
                <a:latin typeface="Times New Roman" panose="02020603050405020304" pitchFamily="18" charset="0"/>
                <a:cs typeface="Times New Roman" panose="02020603050405020304" pitchFamily="18" charset="0"/>
              </a:rPr>
              <a:t>METODOLOGÍA</a:t>
            </a:r>
            <a:br>
              <a:rPr lang="es-ES" sz="3000" b="1" dirty="0">
                <a:latin typeface="Times New Roman" panose="02020603050405020304" pitchFamily="18" charset="0"/>
                <a:cs typeface="Times New Roman" panose="02020603050405020304" pitchFamily="18" charset="0"/>
              </a:rPr>
            </a:br>
            <a:endParaRPr lang="es-ES" sz="30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4238854" y="672463"/>
            <a:ext cx="3714290" cy="369332"/>
          </a:xfrm>
          <a:prstGeom prst="rect">
            <a:avLst/>
          </a:prstGeom>
          <a:noFill/>
        </p:spPr>
        <p:txBody>
          <a:bodyPr wrap="square" rtlCol="0">
            <a:spAutoFit/>
          </a:bodyPr>
          <a:lstStyle/>
          <a:p>
            <a:r>
              <a:rPr lang="es-EC" b="1" dirty="0">
                <a:latin typeface="Times New Roman" panose="02020603050405020304" pitchFamily="18" charset="0"/>
                <a:cs typeface="Times New Roman" panose="02020603050405020304" pitchFamily="18" charset="0"/>
              </a:rPr>
              <a:t>EVALUACIÓN PARTICIPATIVA</a:t>
            </a:r>
          </a:p>
        </p:txBody>
      </p:sp>
      <p:sp>
        <p:nvSpPr>
          <p:cNvPr id="5" name="CuadroTexto 4"/>
          <p:cNvSpPr txBox="1"/>
          <p:nvPr/>
        </p:nvSpPr>
        <p:spPr>
          <a:xfrm>
            <a:off x="4238854" y="1271541"/>
            <a:ext cx="3508069" cy="369332"/>
          </a:xfrm>
          <a:prstGeom prst="rect">
            <a:avLst/>
          </a:prstGeom>
          <a:noFill/>
          <a:ln w="57150">
            <a:solidFill>
              <a:schemeClr val="tx2"/>
            </a:solidFill>
          </a:ln>
        </p:spPr>
        <p:txBody>
          <a:bodyPr wrap="square" rtlCol="0">
            <a:spAutoFit/>
          </a:bodyPr>
          <a:lstStyle/>
          <a:p>
            <a:pPr algn="ctr"/>
            <a:r>
              <a:rPr lang="es-EC" dirty="0">
                <a:latin typeface="Times New Roman" panose="02020603050405020304" pitchFamily="18" charset="0"/>
                <a:cs typeface="Times New Roman" panose="02020603050405020304" pitchFamily="18" charset="0"/>
              </a:rPr>
              <a:t>Determinación de indicadores clave</a:t>
            </a:r>
          </a:p>
        </p:txBody>
      </p:sp>
      <p:sp>
        <p:nvSpPr>
          <p:cNvPr id="6" name="CuadroTexto 5"/>
          <p:cNvSpPr txBox="1"/>
          <p:nvPr/>
        </p:nvSpPr>
        <p:spPr>
          <a:xfrm>
            <a:off x="9105210" y="2765618"/>
            <a:ext cx="2960915" cy="1754326"/>
          </a:xfrm>
          <a:prstGeom prst="rect">
            <a:avLst/>
          </a:prstGeom>
          <a:solidFill>
            <a:schemeClr val="accent1">
              <a:lumMod val="20000"/>
              <a:lumOff val="80000"/>
            </a:schemeClr>
          </a:solidFill>
          <a:ln w="28575"/>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es-EC" dirty="0">
                <a:latin typeface="Times New Roman" panose="02020603050405020304" pitchFamily="18" charset="0"/>
                <a:cs typeface="Times New Roman" panose="02020603050405020304" pitchFamily="18" charset="0"/>
              </a:rPr>
              <a:t>Se ejecutó análisis cuantitativos y cualitativos de datos que fueron analizados bajo estadística no paramétrica y para los rangos numéricos se utilizó </a:t>
            </a:r>
            <a:r>
              <a:rPr lang="es-EC" dirty="0" err="1">
                <a:latin typeface="Times New Roman" panose="02020603050405020304" pitchFamily="18" charset="0"/>
                <a:cs typeface="Times New Roman" panose="02020603050405020304" pitchFamily="18" charset="0"/>
              </a:rPr>
              <a:t>InfoStat</a:t>
            </a:r>
            <a:endParaRPr lang="es-EC" dirty="0">
              <a:latin typeface="Times New Roman" panose="02020603050405020304" pitchFamily="18" charset="0"/>
              <a:cs typeface="Times New Roman" panose="02020603050405020304" pitchFamily="18" charset="0"/>
            </a:endParaRPr>
          </a:p>
        </p:txBody>
      </p:sp>
      <p:sp>
        <p:nvSpPr>
          <p:cNvPr id="7" name="CuadroTexto 6"/>
          <p:cNvSpPr txBox="1"/>
          <p:nvPr/>
        </p:nvSpPr>
        <p:spPr>
          <a:xfrm>
            <a:off x="327623" y="3022593"/>
            <a:ext cx="2960915" cy="1477328"/>
          </a:xfrm>
          <a:prstGeom prst="rect">
            <a:avLst/>
          </a:prstGeom>
          <a:solidFill>
            <a:schemeClr val="accent2">
              <a:lumMod val="20000"/>
              <a:lumOff val="80000"/>
            </a:schemeClr>
          </a:solidFill>
          <a:ln w="28575"/>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s-EC" dirty="0">
                <a:latin typeface="Times New Roman" panose="02020603050405020304" pitchFamily="18" charset="0"/>
                <a:cs typeface="Times New Roman" panose="02020603050405020304" pitchFamily="18" charset="0"/>
              </a:rPr>
              <a:t>Se realizó la graduación de los participantes de la ECA y se comunicó los resultados a las principales autoridades del GAD Tumbaco y Cabildo.</a:t>
            </a:r>
          </a:p>
        </p:txBody>
      </p:sp>
      <p:sp>
        <p:nvSpPr>
          <p:cNvPr id="8" name="CuadroTexto 7"/>
          <p:cNvSpPr txBox="1"/>
          <p:nvPr/>
        </p:nvSpPr>
        <p:spPr>
          <a:xfrm>
            <a:off x="4019193" y="5654806"/>
            <a:ext cx="4153611" cy="646331"/>
          </a:xfrm>
          <a:prstGeom prst="rect">
            <a:avLst/>
          </a:prstGeom>
          <a:solidFill>
            <a:schemeClr val="accent4">
              <a:lumMod val="20000"/>
              <a:lumOff val="80000"/>
            </a:schemeClr>
          </a:solidFill>
          <a:ln w="28575"/>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s-EC" dirty="0">
                <a:latin typeface="Times New Roman" panose="02020603050405020304" pitchFamily="18" charset="0"/>
                <a:cs typeface="Times New Roman" panose="02020603050405020304" pitchFamily="18" charset="0"/>
              </a:rPr>
              <a:t>Se entregó certificados de aprobación del curso a los participantes de la ECA</a:t>
            </a:r>
          </a:p>
        </p:txBody>
      </p:sp>
      <p:pic>
        <p:nvPicPr>
          <p:cNvPr id="9" name="Imagen 8"/>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6301137"/>
            <a:ext cx="12192000" cy="556863"/>
          </a:xfrm>
          <a:prstGeom prst="rect">
            <a:avLst/>
          </a:prstGeom>
        </p:spPr>
      </p:pic>
      <p:pic>
        <p:nvPicPr>
          <p:cNvPr id="11" name="Imagen 10">
            <a:extLst>
              <a:ext uri="{FF2B5EF4-FFF2-40B4-BE49-F238E27FC236}">
                <a16:creationId xmlns:a16="http://schemas.microsoft.com/office/drawing/2014/main" id="{B17CD2A3-9639-4E66-83EE-0B8BCF3B5722}"/>
              </a:ext>
            </a:extLst>
          </p:cNvPr>
          <p:cNvPicPr>
            <a:picLocks noChangeAspect="1"/>
          </p:cNvPicPr>
          <p:nvPr/>
        </p:nvPicPr>
        <p:blipFill rotWithShape="1">
          <a:blip r:embed="rId3">
            <a:extLst>
              <a:ext uri="{28A0092B-C50C-407E-A947-70E740481C1C}">
                <a14:useLocalDpi xmlns:a14="http://schemas.microsoft.com/office/drawing/2010/main" val="0"/>
              </a:ext>
            </a:extLst>
          </a:blip>
          <a:srcRect l="4230" t="9313" b="1520"/>
          <a:stretch/>
        </p:blipFill>
        <p:spPr>
          <a:xfrm>
            <a:off x="3469622" y="1738400"/>
            <a:ext cx="5454504" cy="3808761"/>
          </a:xfrm>
          <a:prstGeom prst="rect">
            <a:avLst/>
          </a:prstGeom>
        </p:spPr>
      </p:pic>
    </p:spTree>
    <p:extLst>
      <p:ext uri="{BB962C8B-B14F-4D97-AF65-F5344CB8AC3E}">
        <p14:creationId xmlns:p14="http://schemas.microsoft.com/office/powerpoint/2010/main" val="1842003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284081" y="195943"/>
            <a:ext cx="6094442" cy="1006475"/>
          </a:xfrm>
        </p:spPr>
        <p:txBody>
          <a:bodyPr>
            <a:noAutofit/>
          </a:bodyPr>
          <a:lstStyle/>
          <a:p>
            <a:pPr lvl="1" algn="l" rtl="0">
              <a:lnSpc>
                <a:spcPct val="90000"/>
              </a:lnSpc>
              <a:spcBef>
                <a:spcPct val="0"/>
              </a:spcBef>
            </a:pPr>
            <a:r>
              <a:rPr lang="es-ES" sz="3000" b="1" dirty="0">
                <a:latin typeface="Times New Roman" panose="02020603050405020304" pitchFamily="18" charset="0"/>
                <a:cs typeface="Times New Roman" panose="02020603050405020304" pitchFamily="18" charset="0"/>
              </a:rPr>
              <a:t>RESULTADOS Y DISCUSIÓN</a:t>
            </a:r>
            <a:br>
              <a:rPr lang="es-ES" sz="3000" b="1" dirty="0">
                <a:latin typeface="Times New Roman" panose="02020603050405020304" pitchFamily="18" charset="0"/>
                <a:cs typeface="Times New Roman" panose="02020603050405020304" pitchFamily="18" charset="0"/>
              </a:rPr>
            </a:br>
            <a:endParaRPr lang="es-ES" sz="30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4069870" y="940120"/>
            <a:ext cx="3734581" cy="369332"/>
          </a:xfrm>
          <a:prstGeom prst="rect">
            <a:avLst/>
          </a:prstGeom>
          <a:noFill/>
        </p:spPr>
        <p:txBody>
          <a:bodyPr wrap="square" rtlCol="0">
            <a:spAutoFit/>
          </a:bodyPr>
          <a:lstStyle/>
          <a:p>
            <a:r>
              <a:rPr lang="es-EC" b="1" dirty="0">
                <a:latin typeface="Times New Roman" panose="02020603050405020304" pitchFamily="18" charset="0"/>
                <a:cs typeface="Times New Roman" panose="02020603050405020304" pitchFamily="18" charset="0"/>
              </a:rPr>
              <a:t>DIAGNÓSTICO PARTICIPATIVO</a:t>
            </a:r>
          </a:p>
        </p:txBody>
      </p:sp>
      <p:sp>
        <p:nvSpPr>
          <p:cNvPr id="7" name="CuadroTexto 6"/>
          <p:cNvSpPr txBox="1"/>
          <p:nvPr/>
        </p:nvSpPr>
        <p:spPr>
          <a:xfrm>
            <a:off x="3799268" y="5924541"/>
            <a:ext cx="4275786" cy="338554"/>
          </a:xfrm>
          <a:prstGeom prst="rect">
            <a:avLst/>
          </a:prstGeom>
          <a:noFill/>
        </p:spPr>
        <p:txBody>
          <a:bodyPr wrap="square" rtlCol="0">
            <a:spAutoFit/>
          </a:bodyPr>
          <a:lstStyle/>
          <a:p>
            <a:r>
              <a:rPr lang="es-EC" sz="1600" b="1" i="1" dirty="0">
                <a:latin typeface="Times New Roman" panose="02020603050405020304" pitchFamily="18" charset="0"/>
                <a:cs typeface="Times New Roman" panose="02020603050405020304" pitchFamily="18" charset="0"/>
              </a:rPr>
              <a:t>Figura 8. </a:t>
            </a:r>
            <a:r>
              <a:rPr lang="es-EC" sz="1600" dirty="0">
                <a:latin typeface="Times New Roman" panose="02020603050405020304" pitchFamily="18" charset="0"/>
                <a:cs typeface="Times New Roman" panose="02020603050405020304" pitchFamily="18" charset="0"/>
              </a:rPr>
              <a:t>Diagnóstico en grupos, lluvia de ideas.</a:t>
            </a:r>
          </a:p>
        </p:txBody>
      </p:sp>
      <p:pic>
        <p:nvPicPr>
          <p:cNvPr id="8" name="Imagen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6301137"/>
            <a:ext cx="12192000" cy="556863"/>
          </a:xfrm>
          <a:prstGeom prst="rect">
            <a:avLst/>
          </a:prstGeom>
        </p:spPr>
      </p:pic>
      <p:pic>
        <p:nvPicPr>
          <p:cNvPr id="9" name="Imagen 8"/>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989" t="3459" r="562" b="2810"/>
          <a:stretch/>
        </p:blipFill>
        <p:spPr bwMode="auto">
          <a:xfrm>
            <a:off x="2323420" y="1872391"/>
            <a:ext cx="7257899" cy="4141853"/>
          </a:xfrm>
          <a:prstGeom prst="rect">
            <a:avLst/>
          </a:prstGeom>
          <a:noFill/>
          <a:ln>
            <a:noFill/>
          </a:ln>
          <a:extLst>
            <a:ext uri="{53640926-AAD7-44D8-BBD7-CCE9431645EC}">
              <a14:shadowObscured xmlns:a14="http://schemas.microsoft.com/office/drawing/2010/main"/>
            </a:ext>
          </a:extLst>
        </p:spPr>
      </p:pic>
      <p:sp>
        <p:nvSpPr>
          <p:cNvPr id="2" name="CuadroTexto 1">
            <a:extLst>
              <a:ext uri="{FF2B5EF4-FFF2-40B4-BE49-F238E27FC236}">
                <a16:creationId xmlns:a16="http://schemas.microsoft.com/office/drawing/2014/main" id="{F7E9AACB-5EAD-4463-8D9C-1FC203245BFF}"/>
              </a:ext>
            </a:extLst>
          </p:cNvPr>
          <p:cNvSpPr txBox="1"/>
          <p:nvPr/>
        </p:nvSpPr>
        <p:spPr>
          <a:xfrm>
            <a:off x="4574017" y="1411679"/>
            <a:ext cx="2756704" cy="369332"/>
          </a:xfrm>
          <a:prstGeom prst="rect">
            <a:avLst/>
          </a:prstGeom>
          <a:noFill/>
          <a:ln w="38100">
            <a:solidFill>
              <a:srgbClr val="0070C0"/>
            </a:solidFill>
          </a:ln>
        </p:spPr>
        <p:txBody>
          <a:bodyPr wrap="square" rtlCol="0">
            <a:spAutoFit/>
          </a:bodyPr>
          <a:lstStyle/>
          <a:p>
            <a:pPr algn="ctr"/>
            <a:r>
              <a:rPr lang="es-EC" dirty="0">
                <a:latin typeface="Times New Roman" panose="02020603050405020304" pitchFamily="18" charset="0"/>
                <a:cs typeface="Times New Roman" panose="02020603050405020304" pitchFamily="18" charset="0"/>
              </a:rPr>
              <a:t>Identificación del problema</a:t>
            </a:r>
          </a:p>
        </p:txBody>
      </p:sp>
      <p:sp>
        <p:nvSpPr>
          <p:cNvPr id="5" name="Elipse 4">
            <a:extLst>
              <a:ext uri="{FF2B5EF4-FFF2-40B4-BE49-F238E27FC236}">
                <a16:creationId xmlns:a16="http://schemas.microsoft.com/office/drawing/2014/main" id="{A6F3B066-1DB9-4607-B509-AD4A30F22343}"/>
              </a:ext>
            </a:extLst>
          </p:cNvPr>
          <p:cNvSpPr/>
          <p:nvPr/>
        </p:nvSpPr>
        <p:spPr>
          <a:xfrm>
            <a:off x="2293003" y="2067905"/>
            <a:ext cx="2835588" cy="40377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29644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0" y="328382"/>
            <a:ext cx="5420139" cy="495668"/>
          </a:xfrm>
        </p:spPr>
        <p:txBody>
          <a:bodyPr>
            <a:noAutofit/>
          </a:bodyPr>
          <a:lstStyle/>
          <a:p>
            <a:pPr lvl="1" algn="l" rtl="0">
              <a:lnSpc>
                <a:spcPct val="90000"/>
              </a:lnSpc>
              <a:spcBef>
                <a:spcPct val="0"/>
              </a:spcBef>
            </a:pPr>
            <a:r>
              <a:rPr lang="es-ES" sz="3000" b="1" dirty="0">
                <a:latin typeface="Times New Roman" panose="02020603050405020304" pitchFamily="18" charset="0"/>
                <a:cs typeface="Times New Roman" panose="02020603050405020304" pitchFamily="18" charset="0"/>
              </a:rPr>
              <a:t>RESULTADOS Y DISCUSIÓN</a:t>
            </a:r>
            <a:br>
              <a:rPr lang="es-ES" sz="3000" b="1" dirty="0">
                <a:latin typeface="Times New Roman" panose="02020603050405020304" pitchFamily="18" charset="0"/>
                <a:cs typeface="Times New Roman" panose="02020603050405020304" pitchFamily="18" charset="0"/>
              </a:rPr>
            </a:br>
            <a:endParaRPr lang="es-ES" sz="30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4196986" y="595167"/>
            <a:ext cx="3798027" cy="369332"/>
          </a:xfrm>
          <a:prstGeom prst="rect">
            <a:avLst/>
          </a:prstGeom>
          <a:noFill/>
        </p:spPr>
        <p:txBody>
          <a:bodyPr wrap="square" rtlCol="0">
            <a:spAutoFit/>
          </a:bodyPr>
          <a:lstStyle/>
          <a:p>
            <a:r>
              <a:rPr lang="es-EC" b="1" dirty="0">
                <a:latin typeface="Times New Roman" panose="02020603050405020304" pitchFamily="18" charset="0"/>
                <a:cs typeface="Times New Roman" panose="02020603050405020304" pitchFamily="18" charset="0"/>
              </a:rPr>
              <a:t>DIAGNÓSTICO PARTICIPATIVO</a:t>
            </a:r>
          </a:p>
        </p:txBody>
      </p:sp>
      <p:pic>
        <p:nvPicPr>
          <p:cNvPr id="2" name="Imagen 1"/>
          <p:cNvPicPr>
            <a:picLocks noChangeAspect="1"/>
          </p:cNvPicPr>
          <p:nvPr/>
        </p:nvPicPr>
        <p:blipFill rotWithShape="1">
          <a:blip r:embed="rId2"/>
          <a:srcRect l="30764" t="27069" r="31919" b="15201"/>
          <a:stretch/>
        </p:blipFill>
        <p:spPr>
          <a:xfrm>
            <a:off x="49284" y="937867"/>
            <a:ext cx="5904596" cy="5135636"/>
          </a:xfrm>
          <a:prstGeom prst="rect">
            <a:avLst/>
          </a:prstGeom>
        </p:spPr>
      </p:pic>
      <p:sp>
        <p:nvSpPr>
          <p:cNvPr id="8" name="CuadroTexto 7"/>
          <p:cNvSpPr txBox="1"/>
          <p:nvPr/>
        </p:nvSpPr>
        <p:spPr>
          <a:xfrm>
            <a:off x="550980" y="6025369"/>
            <a:ext cx="5368728" cy="338554"/>
          </a:xfrm>
          <a:prstGeom prst="rect">
            <a:avLst/>
          </a:prstGeom>
          <a:noFill/>
        </p:spPr>
        <p:txBody>
          <a:bodyPr wrap="square" rtlCol="0">
            <a:spAutoFit/>
          </a:bodyPr>
          <a:lstStyle/>
          <a:p>
            <a:r>
              <a:rPr lang="es-EC" sz="1600" b="1" i="1" dirty="0">
                <a:latin typeface="Times New Roman" panose="02020603050405020304" pitchFamily="18" charset="0"/>
                <a:cs typeface="Times New Roman" panose="02020603050405020304" pitchFamily="18" charset="0"/>
              </a:rPr>
              <a:t>Figura 9</a:t>
            </a:r>
            <a:r>
              <a:rPr lang="es-EC" sz="1600" dirty="0">
                <a:latin typeface="Times New Roman" panose="02020603050405020304" pitchFamily="18" charset="0"/>
                <a:cs typeface="Times New Roman" panose="02020603050405020304" pitchFamily="18" charset="0"/>
              </a:rPr>
              <a:t>. Árbol de problemas de la Comuna Leopoldo Chávez</a:t>
            </a:r>
          </a:p>
        </p:txBody>
      </p:sp>
      <p:pic>
        <p:nvPicPr>
          <p:cNvPr id="11" name="Imagen 10">
            <a:extLst>
              <a:ext uri="{FF2B5EF4-FFF2-40B4-BE49-F238E27FC236}">
                <a16:creationId xmlns:a16="http://schemas.microsoft.com/office/drawing/2014/main" id="{B0AD3FFC-8D55-4185-A880-4061B32D7B3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6301137"/>
            <a:ext cx="12192000" cy="556863"/>
          </a:xfrm>
          <a:prstGeom prst="rect">
            <a:avLst/>
          </a:prstGeom>
        </p:spPr>
      </p:pic>
      <p:sp>
        <p:nvSpPr>
          <p:cNvPr id="9" name="CuadroTexto 8"/>
          <p:cNvSpPr txBox="1"/>
          <p:nvPr/>
        </p:nvSpPr>
        <p:spPr>
          <a:xfrm>
            <a:off x="6608812" y="6042538"/>
            <a:ext cx="5368728" cy="338554"/>
          </a:xfrm>
          <a:prstGeom prst="rect">
            <a:avLst/>
          </a:prstGeom>
          <a:noFill/>
        </p:spPr>
        <p:txBody>
          <a:bodyPr wrap="square" rtlCol="0">
            <a:spAutoFit/>
          </a:bodyPr>
          <a:lstStyle/>
          <a:p>
            <a:r>
              <a:rPr lang="es-EC" sz="1600" b="1" i="1" dirty="0">
                <a:latin typeface="Times New Roman" panose="02020603050405020304" pitchFamily="18" charset="0"/>
                <a:cs typeface="Times New Roman" panose="02020603050405020304" pitchFamily="18" charset="0"/>
              </a:rPr>
              <a:t>Figura 10</a:t>
            </a:r>
            <a:r>
              <a:rPr lang="es-EC" sz="1600" dirty="0">
                <a:latin typeface="Times New Roman" panose="02020603050405020304" pitchFamily="18" charset="0"/>
                <a:cs typeface="Times New Roman" panose="02020603050405020304" pitchFamily="18" charset="0"/>
              </a:rPr>
              <a:t>. Árbol de objetivos de la Comuna Leopoldo Chávez</a:t>
            </a:r>
          </a:p>
        </p:txBody>
      </p:sp>
      <p:pic>
        <p:nvPicPr>
          <p:cNvPr id="5" name="Imagen 4"/>
          <p:cNvPicPr>
            <a:picLocks noChangeAspect="1"/>
          </p:cNvPicPr>
          <p:nvPr/>
        </p:nvPicPr>
        <p:blipFill rotWithShape="1">
          <a:blip r:embed="rId4"/>
          <a:srcRect l="28191" t="20203" r="30929" b="17649"/>
          <a:stretch/>
        </p:blipFill>
        <p:spPr>
          <a:xfrm>
            <a:off x="6134167" y="906902"/>
            <a:ext cx="6008548" cy="5135636"/>
          </a:xfrm>
          <a:prstGeom prst="rect">
            <a:avLst/>
          </a:prstGeom>
        </p:spPr>
      </p:pic>
    </p:spTree>
    <p:extLst>
      <p:ext uri="{BB962C8B-B14F-4D97-AF65-F5344CB8AC3E}">
        <p14:creationId xmlns:p14="http://schemas.microsoft.com/office/powerpoint/2010/main" val="589553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284081" y="195943"/>
            <a:ext cx="6094442" cy="1006475"/>
          </a:xfrm>
        </p:spPr>
        <p:txBody>
          <a:bodyPr>
            <a:noAutofit/>
          </a:bodyPr>
          <a:lstStyle/>
          <a:p>
            <a:pPr lvl="1" algn="l" rtl="0">
              <a:lnSpc>
                <a:spcPct val="90000"/>
              </a:lnSpc>
              <a:spcBef>
                <a:spcPct val="0"/>
              </a:spcBef>
            </a:pPr>
            <a:r>
              <a:rPr lang="es-ES" sz="3000" b="1" dirty="0">
                <a:latin typeface="Times New Roman" panose="02020603050405020304" pitchFamily="18" charset="0"/>
                <a:cs typeface="Times New Roman" panose="02020603050405020304" pitchFamily="18" charset="0"/>
              </a:rPr>
              <a:t>RESULTADOS Y DISCUSIÓN</a:t>
            </a:r>
            <a:br>
              <a:rPr lang="es-ES" sz="3000" b="1" dirty="0">
                <a:latin typeface="Times New Roman" panose="02020603050405020304" pitchFamily="18" charset="0"/>
                <a:cs typeface="Times New Roman" panose="02020603050405020304" pitchFamily="18" charset="0"/>
              </a:rPr>
            </a:br>
            <a:endParaRPr lang="es-ES" sz="30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4197400" y="894297"/>
            <a:ext cx="3797200" cy="369332"/>
          </a:xfrm>
          <a:prstGeom prst="rect">
            <a:avLst/>
          </a:prstGeom>
          <a:noFill/>
        </p:spPr>
        <p:txBody>
          <a:bodyPr wrap="square" rtlCol="0">
            <a:spAutoFit/>
          </a:bodyPr>
          <a:lstStyle/>
          <a:p>
            <a:r>
              <a:rPr lang="es-EC" b="1" dirty="0">
                <a:latin typeface="Times New Roman" panose="02020603050405020304" pitchFamily="18" charset="0"/>
                <a:cs typeface="Times New Roman" panose="02020603050405020304" pitchFamily="18" charset="0"/>
              </a:rPr>
              <a:t>DIAGNÓSTICO PARTICIPATIVO</a:t>
            </a:r>
          </a:p>
        </p:txBody>
      </p:sp>
      <p:pic>
        <p:nvPicPr>
          <p:cNvPr id="2" name="Imagen 1"/>
          <p:cNvPicPr>
            <a:picLocks noChangeAspect="1"/>
          </p:cNvPicPr>
          <p:nvPr/>
        </p:nvPicPr>
        <p:blipFill rotWithShape="1">
          <a:blip r:embed="rId2"/>
          <a:srcRect l="35417" t="38864" r="36670" b="32058"/>
          <a:stretch/>
        </p:blipFill>
        <p:spPr>
          <a:xfrm>
            <a:off x="578798" y="1970488"/>
            <a:ext cx="4682315" cy="2742365"/>
          </a:xfrm>
          <a:prstGeom prst="rect">
            <a:avLst/>
          </a:prstGeom>
        </p:spPr>
      </p:pic>
      <p:pic>
        <p:nvPicPr>
          <p:cNvPr id="7" name="Imagen 6"/>
          <p:cNvPicPr>
            <a:picLocks noChangeAspect="1"/>
          </p:cNvPicPr>
          <p:nvPr/>
        </p:nvPicPr>
        <p:blipFill rotWithShape="1">
          <a:blip r:embed="rId3"/>
          <a:srcRect l="35912" t="22491" r="37462" b="51351"/>
          <a:stretch/>
        </p:blipFill>
        <p:spPr>
          <a:xfrm>
            <a:off x="6175512" y="1881955"/>
            <a:ext cx="5121499" cy="2828756"/>
          </a:xfrm>
          <a:prstGeom prst="rect">
            <a:avLst/>
          </a:prstGeom>
        </p:spPr>
      </p:pic>
      <p:sp>
        <p:nvSpPr>
          <p:cNvPr id="10" name="CuadroTexto 9"/>
          <p:cNvSpPr txBox="1"/>
          <p:nvPr/>
        </p:nvSpPr>
        <p:spPr>
          <a:xfrm>
            <a:off x="709660" y="4710712"/>
            <a:ext cx="4233010" cy="307777"/>
          </a:xfrm>
          <a:prstGeom prst="rect">
            <a:avLst/>
          </a:prstGeom>
          <a:noFill/>
        </p:spPr>
        <p:txBody>
          <a:bodyPr wrap="square" rtlCol="0">
            <a:spAutoFit/>
          </a:bodyPr>
          <a:lstStyle/>
          <a:p>
            <a:r>
              <a:rPr lang="es-EC" sz="1400" b="1" i="1" dirty="0">
                <a:latin typeface="Times New Roman" panose="02020603050405020304" pitchFamily="18" charset="0"/>
                <a:cs typeface="Times New Roman" panose="02020603050405020304" pitchFamily="18" charset="0"/>
              </a:rPr>
              <a:t>Figura 11</a:t>
            </a:r>
            <a:r>
              <a:rPr lang="es-EC" sz="1400" dirty="0">
                <a:latin typeface="Times New Roman" panose="02020603050405020304" pitchFamily="18" charset="0"/>
                <a:cs typeface="Times New Roman" panose="02020603050405020304" pitchFamily="18" charset="0"/>
              </a:rPr>
              <a:t>. Núcleo familiar de la ECA Leopoldo Chávez </a:t>
            </a:r>
          </a:p>
        </p:txBody>
      </p:sp>
      <p:sp>
        <p:nvSpPr>
          <p:cNvPr id="11" name="CuadroTexto 10"/>
          <p:cNvSpPr txBox="1"/>
          <p:nvPr/>
        </p:nvSpPr>
        <p:spPr>
          <a:xfrm>
            <a:off x="6378523" y="4710711"/>
            <a:ext cx="4918488" cy="307777"/>
          </a:xfrm>
          <a:prstGeom prst="rect">
            <a:avLst/>
          </a:prstGeom>
          <a:noFill/>
        </p:spPr>
        <p:txBody>
          <a:bodyPr wrap="square" rtlCol="0">
            <a:spAutoFit/>
          </a:bodyPr>
          <a:lstStyle/>
          <a:p>
            <a:r>
              <a:rPr lang="es-EC" sz="1400" b="1" i="1" dirty="0">
                <a:latin typeface="Times New Roman" panose="02020603050405020304" pitchFamily="18" charset="0"/>
                <a:cs typeface="Times New Roman" panose="02020603050405020304" pitchFamily="18" charset="0"/>
              </a:rPr>
              <a:t>Figura 12</a:t>
            </a:r>
            <a:r>
              <a:rPr lang="es-EC" sz="1400" dirty="0">
                <a:latin typeface="Times New Roman" panose="02020603050405020304" pitchFamily="18" charset="0"/>
                <a:cs typeface="Times New Roman" panose="02020603050405020304" pitchFamily="18" charset="0"/>
              </a:rPr>
              <a:t>. Edad de los participantes de la ECA Leopoldo Chávez </a:t>
            </a:r>
          </a:p>
        </p:txBody>
      </p:sp>
      <p:pic>
        <p:nvPicPr>
          <p:cNvPr id="8" name="Imagen 7">
            <a:extLst>
              <a:ext uri="{FF2B5EF4-FFF2-40B4-BE49-F238E27FC236}">
                <a16:creationId xmlns:a16="http://schemas.microsoft.com/office/drawing/2014/main" id="{CCF6780A-19F1-43EC-84D7-25D6AAB2F5E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6301137"/>
            <a:ext cx="12192000" cy="556863"/>
          </a:xfrm>
          <a:prstGeom prst="rect">
            <a:avLst/>
          </a:prstGeom>
        </p:spPr>
      </p:pic>
      <p:sp>
        <p:nvSpPr>
          <p:cNvPr id="5" name="Elipse 4">
            <a:extLst>
              <a:ext uri="{FF2B5EF4-FFF2-40B4-BE49-F238E27FC236}">
                <a16:creationId xmlns:a16="http://schemas.microsoft.com/office/drawing/2014/main" id="{0FA8DD13-F060-46B9-80A9-C412A12BBA39}"/>
              </a:ext>
            </a:extLst>
          </p:cNvPr>
          <p:cNvSpPr/>
          <p:nvPr/>
        </p:nvSpPr>
        <p:spPr>
          <a:xfrm>
            <a:off x="8666922" y="2133601"/>
            <a:ext cx="993913" cy="214685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Elipse 11">
            <a:extLst>
              <a:ext uri="{FF2B5EF4-FFF2-40B4-BE49-F238E27FC236}">
                <a16:creationId xmlns:a16="http://schemas.microsoft.com/office/drawing/2014/main" id="{5DD4F46E-BF2C-4A4C-8904-A0B23E388FEF}"/>
              </a:ext>
            </a:extLst>
          </p:cNvPr>
          <p:cNvSpPr/>
          <p:nvPr/>
        </p:nvSpPr>
        <p:spPr>
          <a:xfrm>
            <a:off x="3703984" y="3122427"/>
            <a:ext cx="629478" cy="11580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a la izquierda, derecha y arriba 5">
            <a:extLst>
              <a:ext uri="{FF2B5EF4-FFF2-40B4-BE49-F238E27FC236}">
                <a16:creationId xmlns:a16="http://schemas.microsoft.com/office/drawing/2014/main" id="{31F34ECA-7F86-4D3D-8746-F9A03933F7FF}"/>
              </a:ext>
            </a:extLst>
          </p:cNvPr>
          <p:cNvSpPr/>
          <p:nvPr/>
        </p:nvSpPr>
        <p:spPr>
          <a:xfrm>
            <a:off x="2309330" y="5198148"/>
            <a:ext cx="1033670" cy="820214"/>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CuadroTexto 8">
            <a:extLst>
              <a:ext uri="{FF2B5EF4-FFF2-40B4-BE49-F238E27FC236}">
                <a16:creationId xmlns:a16="http://schemas.microsoft.com/office/drawing/2014/main" id="{D8D8A9D8-6EFF-4A18-B6CD-189F7332A33D}"/>
              </a:ext>
            </a:extLst>
          </p:cNvPr>
          <p:cNvSpPr txBox="1"/>
          <p:nvPr/>
        </p:nvSpPr>
        <p:spPr>
          <a:xfrm>
            <a:off x="709660" y="5407264"/>
            <a:ext cx="1278166" cy="646331"/>
          </a:xfrm>
          <a:prstGeom prst="rect">
            <a:avLst/>
          </a:prstGeom>
          <a:noFill/>
        </p:spPr>
        <p:txBody>
          <a:bodyPr wrap="square" rtlCol="0">
            <a:spAutoFit/>
          </a:bodyPr>
          <a:lstStyle/>
          <a:p>
            <a:pPr algn="ctr"/>
            <a:r>
              <a:rPr lang="es-EC" dirty="0">
                <a:latin typeface="Times New Roman" panose="02020603050405020304" pitchFamily="18" charset="0"/>
                <a:cs typeface="Times New Roman" panose="02020603050405020304" pitchFamily="18" charset="0"/>
              </a:rPr>
              <a:t>25 personas directas DP</a:t>
            </a:r>
          </a:p>
        </p:txBody>
      </p:sp>
      <p:sp>
        <p:nvSpPr>
          <p:cNvPr id="13" name="CuadroTexto 12">
            <a:extLst>
              <a:ext uri="{FF2B5EF4-FFF2-40B4-BE49-F238E27FC236}">
                <a16:creationId xmlns:a16="http://schemas.microsoft.com/office/drawing/2014/main" id="{422ECF66-0B81-4DB0-ABD5-C625B56CCB44}"/>
              </a:ext>
            </a:extLst>
          </p:cNvPr>
          <p:cNvSpPr txBox="1"/>
          <p:nvPr/>
        </p:nvSpPr>
        <p:spPr>
          <a:xfrm>
            <a:off x="3664504" y="5448749"/>
            <a:ext cx="1397826" cy="646331"/>
          </a:xfrm>
          <a:prstGeom prst="rect">
            <a:avLst/>
          </a:prstGeom>
          <a:noFill/>
        </p:spPr>
        <p:txBody>
          <a:bodyPr wrap="square" rtlCol="0">
            <a:spAutoFit/>
          </a:bodyPr>
          <a:lstStyle/>
          <a:p>
            <a:pPr algn="ctr"/>
            <a:r>
              <a:rPr lang="es-EC" dirty="0">
                <a:latin typeface="Times New Roman" panose="02020603050405020304" pitchFamily="18" charset="0"/>
                <a:cs typeface="Times New Roman" panose="02020603050405020304" pitchFamily="18" charset="0"/>
              </a:rPr>
              <a:t>117 personas indirectas </a:t>
            </a:r>
          </a:p>
        </p:txBody>
      </p:sp>
      <p:sp>
        <p:nvSpPr>
          <p:cNvPr id="14" name="CuadroTexto 13">
            <a:extLst>
              <a:ext uri="{FF2B5EF4-FFF2-40B4-BE49-F238E27FC236}">
                <a16:creationId xmlns:a16="http://schemas.microsoft.com/office/drawing/2014/main" id="{D1E18419-422E-4FCB-8500-313192A088D7}"/>
              </a:ext>
            </a:extLst>
          </p:cNvPr>
          <p:cNvSpPr txBox="1"/>
          <p:nvPr/>
        </p:nvSpPr>
        <p:spPr>
          <a:xfrm>
            <a:off x="672990" y="1364957"/>
            <a:ext cx="3797200" cy="369332"/>
          </a:xfrm>
          <a:prstGeom prst="rect">
            <a:avLst/>
          </a:prstGeom>
          <a:noFill/>
          <a:ln w="38100">
            <a:solidFill>
              <a:schemeClr val="accent5"/>
            </a:solidFill>
          </a:ln>
        </p:spPr>
        <p:txBody>
          <a:bodyPr wrap="square" rtlCol="0">
            <a:spAutoFit/>
          </a:bodyPr>
          <a:lstStyle/>
          <a:p>
            <a:r>
              <a:rPr lang="es-EC" dirty="0">
                <a:latin typeface="Times New Roman" panose="02020603050405020304" pitchFamily="18" charset="0"/>
                <a:cs typeface="Times New Roman" panose="02020603050405020304" pitchFamily="18" charset="0"/>
              </a:rPr>
              <a:t>Condiciones de la Comuna (línea base)</a:t>
            </a:r>
          </a:p>
        </p:txBody>
      </p:sp>
    </p:spTree>
    <p:extLst>
      <p:ext uri="{BB962C8B-B14F-4D97-AF65-F5344CB8AC3E}">
        <p14:creationId xmlns:p14="http://schemas.microsoft.com/office/powerpoint/2010/main" val="332381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284081" y="195943"/>
            <a:ext cx="6094442" cy="1006475"/>
          </a:xfrm>
        </p:spPr>
        <p:txBody>
          <a:bodyPr>
            <a:noAutofit/>
          </a:bodyPr>
          <a:lstStyle/>
          <a:p>
            <a:pPr lvl="1" algn="l" rtl="0">
              <a:lnSpc>
                <a:spcPct val="90000"/>
              </a:lnSpc>
              <a:spcBef>
                <a:spcPct val="0"/>
              </a:spcBef>
            </a:pPr>
            <a:r>
              <a:rPr lang="es-ES" sz="3000" b="1" dirty="0">
                <a:latin typeface="Times New Roman" panose="02020603050405020304" pitchFamily="18" charset="0"/>
                <a:cs typeface="Times New Roman" panose="02020603050405020304" pitchFamily="18" charset="0"/>
              </a:rPr>
              <a:t>RESULTADOS Y DISCUSIÓN</a:t>
            </a:r>
            <a:br>
              <a:rPr lang="es-ES" sz="3000" b="1" dirty="0">
                <a:latin typeface="Times New Roman" panose="02020603050405020304" pitchFamily="18" charset="0"/>
                <a:cs typeface="Times New Roman" panose="02020603050405020304" pitchFamily="18" charset="0"/>
              </a:rPr>
            </a:br>
            <a:endParaRPr lang="es-ES" sz="30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4222309" y="831822"/>
            <a:ext cx="3747382" cy="369332"/>
          </a:xfrm>
          <a:prstGeom prst="rect">
            <a:avLst/>
          </a:prstGeom>
          <a:noFill/>
        </p:spPr>
        <p:txBody>
          <a:bodyPr wrap="square" rtlCol="0">
            <a:spAutoFit/>
          </a:bodyPr>
          <a:lstStyle/>
          <a:p>
            <a:r>
              <a:rPr lang="es-EC" b="1" dirty="0">
                <a:latin typeface="Times New Roman" panose="02020603050405020304" pitchFamily="18" charset="0"/>
                <a:cs typeface="Times New Roman" panose="02020603050405020304" pitchFamily="18" charset="0"/>
              </a:rPr>
              <a:t>DIAGNÓSTICO PARTICIPATIVO</a:t>
            </a:r>
          </a:p>
        </p:txBody>
      </p:sp>
      <p:pic>
        <p:nvPicPr>
          <p:cNvPr id="8" name="Imagen 7"/>
          <p:cNvPicPr>
            <a:picLocks noChangeAspect="1"/>
          </p:cNvPicPr>
          <p:nvPr/>
        </p:nvPicPr>
        <p:blipFill rotWithShape="1">
          <a:blip r:embed="rId2"/>
          <a:srcRect l="38980" t="40449" r="40036" b="32916"/>
          <a:stretch/>
        </p:blipFill>
        <p:spPr>
          <a:xfrm>
            <a:off x="3781502" y="1202418"/>
            <a:ext cx="4214099" cy="3007293"/>
          </a:xfrm>
          <a:prstGeom prst="rect">
            <a:avLst/>
          </a:prstGeom>
        </p:spPr>
      </p:pic>
      <p:sp>
        <p:nvSpPr>
          <p:cNvPr id="12" name="CuadroTexto 11"/>
          <p:cNvSpPr txBox="1"/>
          <p:nvPr/>
        </p:nvSpPr>
        <p:spPr>
          <a:xfrm>
            <a:off x="3918465" y="4180647"/>
            <a:ext cx="3914262" cy="553998"/>
          </a:xfrm>
          <a:prstGeom prst="rect">
            <a:avLst/>
          </a:prstGeom>
          <a:noFill/>
        </p:spPr>
        <p:txBody>
          <a:bodyPr wrap="square" rtlCol="0">
            <a:spAutoFit/>
          </a:bodyPr>
          <a:lstStyle/>
          <a:p>
            <a:r>
              <a:rPr lang="es-EC" sz="1600" b="1" i="1" dirty="0">
                <a:latin typeface="Times New Roman" panose="02020603050405020304" pitchFamily="18" charset="0"/>
                <a:cs typeface="Times New Roman" panose="02020603050405020304" pitchFamily="18" charset="0"/>
              </a:rPr>
              <a:t>Figura 13. </a:t>
            </a:r>
            <a:r>
              <a:rPr lang="es-EC" sz="1400" dirty="0">
                <a:latin typeface="Times New Roman" panose="02020603050405020304" pitchFamily="18" charset="0"/>
                <a:cs typeface="Times New Roman" panose="02020603050405020304" pitchFamily="18" charset="0"/>
              </a:rPr>
              <a:t>Distribución por genero de la ECA Leopoldo Chávez </a:t>
            </a:r>
          </a:p>
        </p:txBody>
      </p:sp>
      <p:sp>
        <p:nvSpPr>
          <p:cNvPr id="5" name="CuadroTexto 4"/>
          <p:cNvSpPr txBox="1"/>
          <p:nvPr/>
        </p:nvSpPr>
        <p:spPr>
          <a:xfrm>
            <a:off x="1151286" y="4798640"/>
            <a:ext cx="10454473" cy="1200329"/>
          </a:xfrm>
          <a:prstGeom prst="rect">
            <a:avLst/>
          </a:prstGeom>
          <a:noFill/>
        </p:spPr>
        <p:txBody>
          <a:bodyPr wrap="square" rtlCol="0">
            <a:spAutoFit/>
          </a:bodyPr>
          <a:lstStyle/>
          <a:p>
            <a:pPr algn="just"/>
            <a:r>
              <a:rPr lang="es-EC" dirty="0">
                <a:latin typeface="Times New Roman" panose="02020603050405020304" pitchFamily="18" charset="0"/>
                <a:cs typeface="Times New Roman" panose="02020603050405020304" pitchFamily="18" charset="0"/>
              </a:rPr>
              <a:t>Según la FAO (2019), las mujeres son responsables de la mitad de producción alimentaria del mundo y solo el 5%  accede a asistencias técnicas, además, en Tumbaco una de cada tres mujeres declaró ser amas de casa en el año 2015, por lo cual la ECA implementada respondió a necesidades de desarrollo agrícola garantizando la soberanía alimentaria y la equidad de género planteados en los ODS en Ecuador (GAD Tumbaco, 2015).</a:t>
            </a:r>
          </a:p>
        </p:txBody>
      </p:sp>
      <p:pic>
        <p:nvPicPr>
          <p:cNvPr id="7" name="Imagen 6">
            <a:extLst>
              <a:ext uri="{FF2B5EF4-FFF2-40B4-BE49-F238E27FC236}">
                <a16:creationId xmlns:a16="http://schemas.microsoft.com/office/drawing/2014/main" id="{C6DD82B5-163F-492A-92CA-7E6A6EAD109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6301137"/>
            <a:ext cx="12192000" cy="556863"/>
          </a:xfrm>
          <a:prstGeom prst="rect">
            <a:avLst/>
          </a:prstGeom>
        </p:spPr>
      </p:pic>
    </p:spTree>
    <p:extLst>
      <p:ext uri="{BB962C8B-B14F-4D97-AF65-F5344CB8AC3E}">
        <p14:creationId xmlns:p14="http://schemas.microsoft.com/office/powerpoint/2010/main" val="1647300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284081" y="195943"/>
            <a:ext cx="6094442" cy="1006475"/>
          </a:xfrm>
        </p:spPr>
        <p:txBody>
          <a:bodyPr>
            <a:noAutofit/>
          </a:bodyPr>
          <a:lstStyle/>
          <a:p>
            <a:pPr lvl="1" algn="l" rtl="0">
              <a:lnSpc>
                <a:spcPct val="90000"/>
              </a:lnSpc>
              <a:spcBef>
                <a:spcPct val="0"/>
              </a:spcBef>
            </a:pPr>
            <a:r>
              <a:rPr lang="es-ES" sz="3000" b="1" dirty="0">
                <a:latin typeface="Times New Roman" panose="02020603050405020304" pitchFamily="18" charset="0"/>
                <a:cs typeface="Times New Roman" panose="02020603050405020304" pitchFamily="18" charset="0"/>
              </a:rPr>
              <a:t>RESULTADOS Y DISCUSIÓN</a:t>
            </a:r>
            <a:br>
              <a:rPr lang="es-ES" sz="3000" b="1" dirty="0">
                <a:latin typeface="Times New Roman" panose="02020603050405020304" pitchFamily="18" charset="0"/>
                <a:cs typeface="Times New Roman" panose="02020603050405020304" pitchFamily="18" charset="0"/>
              </a:rPr>
            </a:br>
            <a:endParaRPr lang="es-ES" sz="30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4340225" y="817913"/>
            <a:ext cx="3836366" cy="369332"/>
          </a:xfrm>
          <a:prstGeom prst="rect">
            <a:avLst/>
          </a:prstGeom>
          <a:noFill/>
        </p:spPr>
        <p:txBody>
          <a:bodyPr wrap="square" rtlCol="0">
            <a:spAutoFit/>
          </a:bodyPr>
          <a:lstStyle/>
          <a:p>
            <a:r>
              <a:rPr lang="es-EC" b="1" dirty="0">
                <a:latin typeface="Times New Roman" panose="02020603050405020304" pitchFamily="18" charset="0"/>
                <a:cs typeface="Times New Roman" panose="02020603050405020304" pitchFamily="18" charset="0"/>
              </a:rPr>
              <a:t>DIAGNÓSTICO PARTICIPATIVO</a:t>
            </a:r>
          </a:p>
        </p:txBody>
      </p:sp>
      <p:pic>
        <p:nvPicPr>
          <p:cNvPr id="9" name="Imagen 8"/>
          <p:cNvPicPr>
            <a:picLocks noChangeAspect="1"/>
          </p:cNvPicPr>
          <p:nvPr/>
        </p:nvPicPr>
        <p:blipFill rotWithShape="1">
          <a:blip r:embed="rId2"/>
          <a:srcRect l="35615" t="51541" r="36176" b="23853"/>
          <a:stretch/>
        </p:blipFill>
        <p:spPr>
          <a:xfrm>
            <a:off x="2940625" y="1470825"/>
            <a:ext cx="6000801" cy="2942758"/>
          </a:xfrm>
          <a:prstGeom prst="rect">
            <a:avLst/>
          </a:prstGeom>
        </p:spPr>
      </p:pic>
      <p:sp>
        <p:nvSpPr>
          <p:cNvPr id="13" name="CuadroTexto 12"/>
          <p:cNvSpPr txBox="1"/>
          <p:nvPr/>
        </p:nvSpPr>
        <p:spPr>
          <a:xfrm>
            <a:off x="3701729" y="4330029"/>
            <a:ext cx="4788542" cy="338554"/>
          </a:xfrm>
          <a:prstGeom prst="rect">
            <a:avLst/>
          </a:prstGeom>
          <a:noFill/>
        </p:spPr>
        <p:txBody>
          <a:bodyPr wrap="square" rtlCol="0">
            <a:spAutoFit/>
          </a:bodyPr>
          <a:lstStyle/>
          <a:p>
            <a:r>
              <a:rPr lang="es-EC" sz="1600" b="1" i="1" dirty="0">
                <a:latin typeface="Times New Roman" panose="02020603050405020304" pitchFamily="18" charset="0"/>
                <a:cs typeface="Times New Roman" panose="02020603050405020304" pitchFamily="18" charset="0"/>
              </a:rPr>
              <a:t>Figura 14. </a:t>
            </a:r>
            <a:r>
              <a:rPr lang="es-EC" sz="1400" dirty="0">
                <a:latin typeface="Times New Roman" panose="02020603050405020304" pitchFamily="18" charset="0"/>
                <a:cs typeface="Times New Roman" panose="02020603050405020304" pitchFamily="18" charset="0"/>
              </a:rPr>
              <a:t>Nivel de instrucción de la ECA Leopoldo Chávez</a:t>
            </a:r>
          </a:p>
        </p:txBody>
      </p:sp>
      <p:sp>
        <p:nvSpPr>
          <p:cNvPr id="5" name="CuadroTexto 4"/>
          <p:cNvSpPr txBox="1"/>
          <p:nvPr/>
        </p:nvSpPr>
        <p:spPr>
          <a:xfrm>
            <a:off x="1337270" y="4847409"/>
            <a:ext cx="10082506" cy="1477328"/>
          </a:xfrm>
          <a:prstGeom prst="rect">
            <a:avLst/>
          </a:prstGeom>
          <a:noFill/>
        </p:spPr>
        <p:txBody>
          <a:bodyPr wrap="square" rtlCol="0">
            <a:spAutoFit/>
          </a:bodyPr>
          <a:lstStyle/>
          <a:p>
            <a:pPr algn="just"/>
            <a:r>
              <a:rPr lang="es-EC" dirty="0">
                <a:latin typeface="Times New Roman" panose="02020603050405020304" pitchFamily="18" charset="0"/>
                <a:cs typeface="Times New Roman" panose="02020603050405020304" pitchFamily="18" charset="0"/>
              </a:rPr>
              <a:t>En la Parroquia de Tumbaco el nivel educativo en el año 2015 fue mayor en personas que cursaron la primaria y secundaria con el 29,11 y 25,63% respectivamente según el </a:t>
            </a:r>
            <a:r>
              <a:rPr lang="es-EC" dirty="0" err="1">
                <a:latin typeface="Times New Roman" panose="02020603050405020304" pitchFamily="18" charset="0"/>
                <a:cs typeface="Times New Roman" panose="02020603050405020304" pitchFamily="18" charset="0"/>
              </a:rPr>
              <a:t>PDOTT</a:t>
            </a:r>
            <a:r>
              <a:rPr lang="es-EC" dirty="0">
                <a:latin typeface="Times New Roman" panose="02020603050405020304" pitchFamily="18" charset="0"/>
                <a:cs typeface="Times New Roman" panose="02020603050405020304" pitchFamily="18" charset="0"/>
              </a:rPr>
              <a:t>, cifras que no se ajustan a las obtenidas en la ECA Leopoldo N. Chávez ya que se registró mayor nivel educativo en personas que cursaron la secundaria y universidad con un 28% respectivamente, lo cual sugiere un incremento educativo en la parroquia (GAD Tumbaco, 2015).</a:t>
            </a:r>
          </a:p>
        </p:txBody>
      </p:sp>
      <p:pic>
        <p:nvPicPr>
          <p:cNvPr id="7" name="Imagen 6">
            <a:extLst>
              <a:ext uri="{FF2B5EF4-FFF2-40B4-BE49-F238E27FC236}">
                <a16:creationId xmlns:a16="http://schemas.microsoft.com/office/drawing/2014/main" id="{9494BD2D-45B6-401E-ACE6-E5AAAF2CBC1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6301137"/>
            <a:ext cx="12192000" cy="556863"/>
          </a:xfrm>
          <a:prstGeom prst="rect">
            <a:avLst/>
          </a:prstGeom>
        </p:spPr>
      </p:pic>
    </p:spTree>
    <p:extLst>
      <p:ext uri="{BB962C8B-B14F-4D97-AF65-F5344CB8AC3E}">
        <p14:creationId xmlns:p14="http://schemas.microsoft.com/office/powerpoint/2010/main" val="29945733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284081" y="195943"/>
            <a:ext cx="6094442" cy="1006475"/>
          </a:xfrm>
        </p:spPr>
        <p:txBody>
          <a:bodyPr>
            <a:noAutofit/>
          </a:bodyPr>
          <a:lstStyle/>
          <a:p>
            <a:pPr lvl="1" algn="l" rtl="0">
              <a:lnSpc>
                <a:spcPct val="90000"/>
              </a:lnSpc>
              <a:spcBef>
                <a:spcPct val="0"/>
              </a:spcBef>
            </a:pPr>
            <a:r>
              <a:rPr lang="es-ES" sz="3000" b="1" dirty="0">
                <a:latin typeface="Times New Roman" panose="02020603050405020304" pitchFamily="18" charset="0"/>
                <a:cs typeface="Times New Roman" panose="02020603050405020304" pitchFamily="18" charset="0"/>
              </a:rPr>
              <a:t>RESULTADOS Y DISCUSIÓN</a:t>
            </a:r>
            <a:br>
              <a:rPr lang="es-ES" sz="3000" b="1" dirty="0">
                <a:latin typeface="Times New Roman" panose="02020603050405020304" pitchFamily="18" charset="0"/>
                <a:cs typeface="Times New Roman" panose="02020603050405020304" pitchFamily="18" charset="0"/>
              </a:rPr>
            </a:br>
            <a:endParaRPr lang="es-ES" sz="30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4153007" y="974122"/>
            <a:ext cx="3885986" cy="369332"/>
          </a:xfrm>
          <a:prstGeom prst="rect">
            <a:avLst/>
          </a:prstGeom>
          <a:noFill/>
        </p:spPr>
        <p:txBody>
          <a:bodyPr wrap="square" rtlCol="0">
            <a:spAutoFit/>
          </a:bodyPr>
          <a:lstStyle/>
          <a:p>
            <a:r>
              <a:rPr lang="es-EC" b="1" dirty="0">
                <a:latin typeface="Times New Roman" panose="02020603050405020304" pitchFamily="18" charset="0"/>
                <a:cs typeface="Times New Roman" panose="02020603050405020304" pitchFamily="18" charset="0"/>
              </a:rPr>
              <a:t>DIAGNÓSTICO PARTICIPATIVO</a:t>
            </a:r>
          </a:p>
        </p:txBody>
      </p:sp>
      <p:pic>
        <p:nvPicPr>
          <p:cNvPr id="8" name="Imagen 7"/>
          <p:cNvPicPr>
            <a:picLocks noChangeAspect="1"/>
          </p:cNvPicPr>
          <p:nvPr/>
        </p:nvPicPr>
        <p:blipFill rotWithShape="1">
          <a:blip r:embed="rId2"/>
          <a:srcRect l="40762" t="47491" r="41817" b="27479"/>
          <a:stretch/>
        </p:blipFill>
        <p:spPr>
          <a:xfrm>
            <a:off x="4077880" y="1396516"/>
            <a:ext cx="3885986" cy="2422074"/>
          </a:xfrm>
          <a:prstGeom prst="rect">
            <a:avLst/>
          </a:prstGeom>
        </p:spPr>
      </p:pic>
      <p:sp>
        <p:nvSpPr>
          <p:cNvPr id="13" name="CuadroTexto 12"/>
          <p:cNvSpPr txBox="1"/>
          <p:nvPr/>
        </p:nvSpPr>
        <p:spPr>
          <a:xfrm>
            <a:off x="4153006" y="3812445"/>
            <a:ext cx="3639271" cy="553998"/>
          </a:xfrm>
          <a:prstGeom prst="rect">
            <a:avLst/>
          </a:prstGeom>
          <a:noFill/>
        </p:spPr>
        <p:txBody>
          <a:bodyPr wrap="square" rtlCol="0">
            <a:spAutoFit/>
          </a:bodyPr>
          <a:lstStyle/>
          <a:p>
            <a:r>
              <a:rPr lang="es-EC" sz="1600" b="1" i="1" dirty="0">
                <a:latin typeface="Times New Roman" panose="02020603050405020304" pitchFamily="18" charset="0"/>
                <a:cs typeface="Times New Roman" panose="02020603050405020304" pitchFamily="18" charset="0"/>
              </a:rPr>
              <a:t>Figura 15. </a:t>
            </a:r>
            <a:r>
              <a:rPr lang="es-EC" sz="1400" dirty="0">
                <a:latin typeface="Times New Roman" panose="02020603050405020304" pitchFamily="18" charset="0"/>
                <a:cs typeface="Times New Roman" panose="02020603050405020304" pitchFamily="18" charset="0"/>
              </a:rPr>
              <a:t>Intervención de instituciones en la Comuna Leopoldo Chávez</a:t>
            </a:r>
          </a:p>
        </p:txBody>
      </p:sp>
      <p:sp>
        <p:nvSpPr>
          <p:cNvPr id="2" name="CuadroTexto 1"/>
          <p:cNvSpPr txBox="1"/>
          <p:nvPr/>
        </p:nvSpPr>
        <p:spPr>
          <a:xfrm>
            <a:off x="1179443" y="4624642"/>
            <a:ext cx="9144000" cy="1477328"/>
          </a:xfrm>
          <a:prstGeom prst="rect">
            <a:avLst/>
          </a:prstGeom>
          <a:noFill/>
        </p:spPr>
        <p:txBody>
          <a:bodyPr wrap="square" rtlCol="0">
            <a:spAutoFit/>
          </a:bodyPr>
          <a:lstStyle/>
          <a:p>
            <a:pPr algn="just"/>
            <a:r>
              <a:rPr lang="es-EC" dirty="0">
                <a:latin typeface="Times New Roman" panose="02020603050405020304" pitchFamily="18" charset="0"/>
                <a:cs typeface="Times New Roman" panose="02020603050405020304" pitchFamily="18" charset="0"/>
              </a:rPr>
              <a:t>Las intervenciones institucionales agropecuarias fueron del 20% lo que denota que no hay una vinculación adecuada como Universidad, por lo que la implementación de la ECA en la Comuna Leopoldo N. Chávez respondió a la necesidad de generar un impacto social mirando desde adentro sin perder de vista los enfoques mundiales, trabajando desde los saberes ancestrales  (Ramírez Gallegos, 2013).</a:t>
            </a:r>
          </a:p>
        </p:txBody>
      </p:sp>
      <p:pic>
        <p:nvPicPr>
          <p:cNvPr id="7" name="Imagen 6">
            <a:extLst>
              <a:ext uri="{FF2B5EF4-FFF2-40B4-BE49-F238E27FC236}">
                <a16:creationId xmlns:a16="http://schemas.microsoft.com/office/drawing/2014/main" id="{A370846D-FF6D-4720-9A86-066C4E512FF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6301137"/>
            <a:ext cx="12192000" cy="556863"/>
          </a:xfrm>
          <a:prstGeom prst="rect">
            <a:avLst/>
          </a:prstGeom>
        </p:spPr>
      </p:pic>
      <p:sp>
        <p:nvSpPr>
          <p:cNvPr id="5" name="Flecha: a la derecha 4">
            <a:extLst>
              <a:ext uri="{FF2B5EF4-FFF2-40B4-BE49-F238E27FC236}">
                <a16:creationId xmlns:a16="http://schemas.microsoft.com/office/drawing/2014/main" id="{508D5559-2C03-43E4-BF8A-5BCBE476ADD3}"/>
              </a:ext>
            </a:extLst>
          </p:cNvPr>
          <p:cNvSpPr/>
          <p:nvPr/>
        </p:nvSpPr>
        <p:spPr>
          <a:xfrm>
            <a:off x="7963865" y="2329257"/>
            <a:ext cx="1074117" cy="5565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Times New Roman" panose="02020603050405020304" pitchFamily="18" charset="0"/>
              <a:cs typeface="Times New Roman" panose="02020603050405020304" pitchFamily="18" charset="0"/>
            </a:endParaRPr>
          </a:p>
        </p:txBody>
      </p:sp>
      <p:sp>
        <p:nvSpPr>
          <p:cNvPr id="6" name="CuadroTexto 5">
            <a:extLst>
              <a:ext uri="{FF2B5EF4-FFF2-40B4-BE49-F238E27FC236}">
                <a16:creationId xmlns:a16="http://schemas.microsoft.com/office/drawing/2014/main" id="{36FDF61E-31A5-4705-82A7-F34A39C02077}"/>
              </a:ext>
            </a:extLst>
          </p:cNvPr>
          <p:cNvSpPr txBox="1"/>
          <p:nvPr/>
        </p:nvSpPr>
        <p:spPr>
          <a:xfrm>
            <a:off x="9382538" y="1493918"/>
            <a:ext cx="1775791" cy="646331"/>
          </a:xfrm>
          <a:prstGeom prst="rect">
            <a:avLst/>
          </a:prstGeom>
          <a:solidFill>
            <a:schemeClr val="accent6">
              <a:lumMod val="20000"/>
              <a:lumOff val="80000"/>
            </a:schemeClr>
          </a:solidFill>
        </p:spPr>
        <p:txBody>
          <a:bodyPr wrap="square" rtlCol="0">
            <a:spAutoFit/>
          </a:bodyPr>
          <a:lstStyle/>
          <a:p>
            <a:r>
              <a:rPr lang="es-EC" dirty="0" err="1">
                <a:latin typeface="Times New Roman" panose="02020603050405020304" pitchFamily="18" charset="0"/>
                <a:cs typeface="Times New Roman" panose="02020603050405020304" pitchFamily="18" charset="0"/>
              </a:rPr>
              <a:t>ConQuito</a:t>
            </a:r>
            <a:endParaRPr lang="es-EC" dirty="0">
              <a:latin typeface="Times New Roman" panose="02020603050405020304" pitchFamily="18" charset="0"/>
              <a:cs typeface="Times New Roman" panose="02020603050405020304" pitchFamily="18" charset="0"/>
            </a:endParaRPr>
          </a:p>
          <a:p>
            <a:r>
              <a:rPr lang="es-EC" dirty="0">
                <a:latin typeface="Times New Roman" panose="02020603050405020304" pitchFamily="18" charset="0"/>
                <a:cs typeface="Times New Roman" panose="02020603050405020304" pitchFamily="18" charset="0"/>
              </a:rPr>
              <a:t>GAD Tumbaco</a:t>
            </a:r>
          </a:p>
        </p:txBody>
      </p:sp>
      <p:sp>
        <p:nvSpPr>
          <p:cNvPr id="10" name="CuadroTexto 9">
            <a:extLst>
              <a:ext uri="{FF2B5EF4-FFF2-40B4-BE49-F238E27FC236}">
                <a16:creationId xmlns:a16="http://schemas.microsoft.com/office/drawing/2014/main" id="{5BD45DB2-87AC-45A0-B05C-36B7EEDF177C}"/>
              </a:ext>
            </a:extLst>
          </p:cNvPr>
          <p:cNvSpPr txBox="1"/>
          <p:nvPr/>
        </p:nvSpPr>
        <p:spPr>
          <a:xfrm>
            <a:off x="9382537" y="2823524"/>
            <a:ext cx="1775791" cy="923330"/>
          </a:xfrm>
          <a:prstGeom prst="rect">
            <a:avLst/>
          </a:prstGeom>
          <a:solidFill>
            <a:schemeClr val="accent6">
              <a:lumMod val="20000"/>
              <a:lumOff val="80000"/>
            </a:schemeClr>
          </a:solidFill>
        </p:spPr>
        <p:txBody>
          <a:bodyPr wrap="square" rtlCol="0">
            <a:spAutoFit/>
          </a:bodyPr>
          <a:lstStyle/>
          <a:p>
            <a:r>
              <a:rPr lang="es-EC" dirty="0">
                <a:latin typeface="Times New Roman" panose="02020603050405020304" pitchFamily="18" charset="0"/>
                <a:cs typeface="Times New Roman" panose="02020603050405020304" pitchFamily="18" charset="0"/>
              </a:rPr>
              <a:t>No existieron asociaciones agropecuarias</a:t>
            </a:r>
          </a:p>
        </p:txBody>
      </p:sp>
    </p:spTree>
    <p:extLst>
      <p:ext uri="{BB962C8B-B14F-4D97-AF65-F5344CB8AC3E}">
        <p14:creationId xmlns:p14="http://schemas.microsoft.com/office/powerpoint/2010/main" val="2277565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284081" y="195943"/>
            <a:ext cx="6094442" cy="1006475"/>
          </a:xfrm>
        </p:spPr>
        <p:txBody>
          <a:bodyPr>
            <a:noAutofit/>
          </a:bodyPr>
          <a:lstStyle/>
          <a:p>
            <a:pPr lvl="1" algn="l" rtl="0">
              <a:lnSpc>
                <a:spcPct val="90000"/>
              </a:lnSpc>
              <a:spcBef>
                <a:spcPct val="0"/>
              </a:spcBef>
            </a:pPr>
            <a:r>
              <a:rPr lang="es-ES" sz="3000" b="1" dirty="0">
                <a:latin typeface="Times New Roman" panose="02020603050405020304" pitchFamily="18" charset="0"/>
                <a:cs typeface="Times New Roman" panose="02020603050405020304" pitchFamily="18" charset="0"/>
              </a:rPr>
              <a:t>RESULTADOS Y DISCUSIÓN</a:t>
            </a:r>
            <a:br>
              <a:rPr lang="es-ES" sz="3000" b="1" dirty="0">
                <a:latin typeface="Times New Roman" panose="02020603050405020304" pitchFamily="18" charset="0"/>
                <a:cs typeface="Times New Roman" panose="02020603050405020304" pitchFamily="18" charset="0"/>
              </a:rPr>
            </a:br>
            <a:endParaRPr lang="es-ES" sz="30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4217995" y="871086"/>
            <a:ext cx="3756009" cy="369332"/>
          </a:xfrm>
          <a:prstGeom prst="rect">
            <a:avLst/>
          </a:prstGeom>
          <a:noFill/>
        </p:spPr>
        <p:txBody>
          <a:bodyPr wrap="square" rtlCol="0">
            <a:spAutoFit/>
          </a:bodyPr>
          <a:lstStyle/>
          <a:p>
            <a:r>
              <a:rPr lang="es-EC" b="1" dirty="0">
                <a:latin typeface="Times New Roman" panose="02020603050405020304" pitchFamily="18" charset="0"/>
                <a:cs typeface="Times New Roman" panose="02020603050405020304" pitchFamily="18" charset="0"/>
              </a:rPr>
              <a:t>DIAGNÓSTICO PARTICIPATIVO</a:t>
            </a:r>
          </a:p>
        </p:txBody>
      </p:sp>
      <p:pic>
        <p:nvPicPr>
          <p:cNvPr id="9" name="Imagen 8"/>
          <p:cNvPicPr>
            <a:picLocks noChangeAspect="1"/>
          </p:cNvPicPr>
          <p:nvPr/>
        </p:nvPicPr>
        <p:blipFill rotWithShape="1">
          <a:blip r:embed="rId2"/>
          <a:srcRect l="35614" t="52949" r="36967" b="22197"/>
          <a:stretch/>
        </p:blipFill>
        <p:spPr>
          <a:xfrm>
            <a:off x="3584947" y="1192894"/>
            <a:ext cx="4909695" cy="2236106"/>
          </a:xfrm>
          <a:prstGeom prst="rect">
            <a:avLst/>
          </a:prstGeom>
        </p:spPr>
      </p:pic>
      <p:pic>
        <p:nvPicPr>
          <p:cNvPr id="10" name="Imagen 9"/>
          <p:cNvPicPr>
            <a:picLocks noChangeAspect="1"/>
          </p:cNvPicPr>
          <p:nvPr/>
        </p:nvPicPr>
        <p:blipFill rotWithShape="1">
          <a:blip r:embed="rId3"/>
          <a:srcRect l="38188" t="29886" r="38947" b="43939"/>
          <a:stretch/>
        </p:blipFill>
        <p:spPr>
          <a:xfrm>
            <a:off x="380302" y="3690610"/>
            <a:ext cx="3837693" cy="2338587"/>
          </a:xfrm>
          <a:prstGeom prst="rect">
            <a:avLst/>
          </a:prstGeom>
        </p:spPr>
      </p:pic>
      <p:pic>
        <p:nvPicPr>
          <p:cNvPr id="11" name="Imagen 10"/>
          <p:cNvPicPr>
            <a:picLocks noChangeAspect="1"/>
          </p:cNvPicPr>
          <p:nvPr/>
        </p:nvPicPr>
        <p:blipFill rotWithShape="1">
          <a:blip r:embed="rId4"/>
          <a:srcRect l="35119" t="35344" r="36670" b="41393"/>
          <a:stretch/>
        </p:blipFill>
        <p:spPr>
          <a:xfrm>
            <a:off x="6330939" y="3684533"/>
            <a:ext cx="4604236" cy="2134740"/>
          </a:xfrm>
          <a:prstGeom prst="rect">
            <a:avLst/>
          </a:prstGeom>
        </p:spPr>
      </p:pic>
      <p:sp>
        <p:nvSpPr>
          <p:cNvPr id="14" name="CuadroTexto 13"/>
          <p:cNvSpPr txBox="1"/>
          <p:nvPr/>
        </p:nvSpPr>
        <p:spPr>
          <a:xfrm>
            <a:off x="3721343" y="3375957"/>
            <a:ext cx="4636901" cy="307777"/>
          </a:xfrm>
          <a:prstGeom prst="rect">
            <a:avLst/>
          </a:prstGeom>
          <a:noFill/>
        </p:spPr>
        <p:txBody>
          <a:bodyPr wrap="square" rtlCol="0">
            <a:spAutoFit/>
          </a:bodyPr>
          <a:lstStyle/>
          <a:p>
            <a:r>
              <a:rPr lang="es-EC" sz="1400" b="1" i="1" dirty="0">
                <a:latin typeface="Times New Roman" panose="02020603050405020304" pitchFamily="18" charset="0"/>
                <a:cs typeface="Times New Roman" panose="02020603050405020304" pitchFamily="18" charset="0"/>
              </a:rPr>
              <a:t>Figura 16. </a:t>
            </a:r>
            <a:r>
              <a:rPr lang="es-EC" sz="1400" dirty="0">
                <a:latin typeface="Times New Roman" panose="02020603050405020304" pitchFamily="18" charset="0"/>
                <a:cs typeface="Times New Roman" panose="02020603050405020304" pitchFamily="18" charset="0"/>
              </a:rPr>
              <a:t>Principales rubros en la Comuna Leopoldo Chávez</a:t>
            </a:r>
          </a:p>
        </p:txBody>
      </p:sp>
      <p:pic>
        <p:nvPicPr>
          <p:cNvPr id="12" name="Imagen 11">
            <a:extLst>
              <a:ext uri="{FF2B5EF4-FFF2-40B4-BE49-F238E27FC236}">
                <a16:creationId xmlns:a16="http://schemas.microsoft.com/office/drawing/2014/main" id="{3B79D0E0-201C-4C62-BFE5-AAAEC06F61E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6277531"/>
            <a:ext cx="12192000" cy="556863"/>
          </a:xfrm>
          <a:prstGeom prst="rect">
            <a:avLst/>
          </a:prstGeom>
        </p:spPr>
      </p:pic>
      <p:sp>
        <p:nvSpPr>
          <p:cNvPr id="15" name="CuadroTexto 14"/>
          <p:cNvSpPr txBox="1"/>
          <p:nvPr/>
        </p:nvSpPr>
        <p:spPr>
          <a:xfrm>
            <a:off x="504804" y="5910316"/>
            <a:ext cx="3876794" cy="523220"/>
          </a:xfrm>
          <a:prstGeom prst="rect">
            <a:avLst/>
          </a:prstGeom>
          <a:noFill/>
        </p:spPr>
        <p:txBody>
          <a:bodyPr wrap="square" rtlCol="0">
            <a:spAutoFit/>
          </a:bodyPr>
          <a:lstStyle/>
          <a:p>
            <a:r>
              <a:rPr lang="es-EC" sz="1400" b="1" i="1" dirty="0">
                <a:latin typeface="Times New Roman" panose="02020603050405020304" pitchFamily="18" charset="0"/>
                <a:cs typeface="Times New Roman" panose="02020603050405020304" pitchFamily="18" charset="0"/>
              </a:rPr>
              <a:t>Figura 17</a:t>
            </a:r>
            <a:r>
              <a:rPr lang="es-EC" sz="1400" dirty="0">
                <a:latin typeface="Times New Roman" panose="02020603050405020304" pitchFamily="18" charset="0"/>
                <a:cs typeface="Times New Roman" panose="02020603050405020304" pitchFamily="18" charset="0"/>
              </a:rPr>
              <a:t>. Principales cultivos en la Comuna Leopoldo Chávez</a:t>
            </a:r>
          </a:p>
        </p:txBody>
      </p:sp>
      <p:sp>
        <p:nvSpPr>
          <p:cNvPr id="16" name="CuadroTexto 15"/>
          <p:cNvSpPr txBox="1"/>
          <p:nvPr/>
        </p:nvSpPr>
        <p:spPr>
          <a:xfrm>
            <a:off x="6378522" y="5881104"/>
            <a:ext cx="4556653" cy="523220"/>
          </a:xfrm>
          <a:prstGeom prst="rect">
            <a:avLst/>
          </a:prstGeom>
          <a:noFill/>
        </p:spPr>
        <p:txBody>
          <a:bodyPr wrap="square" rtlCol="0">
            <a:spAutoFit/>
          </a:bodyPr>
          <a:lstStyle/>
          <a:p>
            <a:r>
              <a:rPr lang="es-EC" sz="1400" b="1" i="1" dirty="0">
                <a:latin typeface="Times New Roman" panose="02020603050405020304" pitchFamily="18" charset="0"/>
                <a:cs typeface="Times New Roman" panose="02020603050405020304" pitchFamily="18" charset="0"/>
              </a:rPr>
              <a:t>Figura 18. </a:t>
            </a:r>
            <a:r>
              <a:rPr lang="es-EC" sz="1400" dirty="0">
                <a:latin typeface="Times New Roman" panose="02020603050405020304" pitchFamily="18" charset="0"/>
                <a:cs typeface="Times New Roman" panose="02020603050405020304" pitchFamily="18" charset="0"/>
              </a:rPr>
              <a:t>Utilización de productos químicos en la Comuna Leopoldo Chávez</a:t>
            </a:r>
          </a:p>
        </p:txBody>
      </p:sp>
      <p:sp>
        <p:nvSpPr>
          <p:cNvPr id="13" name="Elipse 12">
            <a:extLst>
              <a:ext uri="{FF2B5EF4-FFF2-40B4-BE49-F238E27FC236}">
                <a16:creationId xmlns:a16="http://schemas.microsoft.com/office/drawing/2014/main" id="{F3B1F078-873D-4616-959D-6C77C9765D37}"/>
              </a:ext>
            </a:extLst>
          </p:cNvPr>
          <p:cNvSpPr/>
          <p:nvPr/>
        </p:nvSpPr>
        <p:spPr>
          <a:xfrm>
            <a:off x="4121426" y="1374910"/>
            <a:ext cx="993913" cy="15803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75883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284081" y="195943"/>
            <a:ext cx="6094442" cy="1006475"/>
          </a:xfrm>
        </p:spPr>
        <p:txBody>
          <a:bodyPr>
            <a:noAutofit/>
          </a:bodyPr>
          <a:lstStyle/>
          <a:p>
            <a:pPr lvl="1" algn="l" rtl="0">
              <a:lnSpc>
                <a:spcPct val="90000"/>
              </a:lnSpc>
              <a:spcBef>
                <a:spcPct val="0"/>
              </a:spcBef>
            </a:pPr>
            <a:r>
              <a:rPr lang="es-ES" sz="3000" b="1" dirty="0">
                <a:latin typeface="Times New Roman" panose="02020603050405020304" pitchFamily="18" charset="0"/>
                <a:cs typeface="Times New Roman" panose="02020603050405020304" pitchFamily="18" charset="0"/>
              </a:rPr>
              <a:t>RESULTADOS Y DISCUSIÓN</a:t>
            </a:r>
            <a:br>
              <a:rPr lang="es-ES" sz="3000" b="1" dirty="0">
                <a:latin typeface="Times New Roman" panose="02020603050405020304" pitchFamily="18" charset="0"/>
                <a:cs typeface="Times New Roman" panose="02020603050405020304" pitchFamily="18" charset="0"/>
              </a:rPr>
            </a:br>
            <a:endParaRPr lang="es-ES" sz="30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4104824" y="755403"/>
            <a:ext cx="3982351" cy="369332"/>
          </a:xfrm>
          <a:prstGeom prst="rect">
            <a:avLst/>
          </a:prstGeom>
          <a:noFill/>
        </p:spPr>
        <p:txBody>
          <a:bodyPr wrap="square" rtlCol="0">
            <a:spAutoFit/>
          </a:bodyPr>
          <a:lstStyle/>
          <a:p>
            <a:r>
              <a:rPr lang="es-EC" b="1" dirty="0">
                <a:latin typeface="Times New Roman" panose="02020603050405020304" pitchFamily="18" charset="0"/>
                <a:cs typeface="Times New Roman" panose="02020603050405020304" pitchFamily="18" charset="0"/>
              </a:rPr>
              <a:t>DIAGNÓSTICO PARTICIPATIVO</a:t>
            </a:r>
          </a:p>
        </p:txBody>
      </p:sp>
      <p:pic>
        <p:nvPicPr>
          <p:cNvPr id="2" name="Imagen 1"/>
          <p:cNvPicPr>
            <a:picLocks noChangeAspect="1"/>
          </p:cNvPicPr>
          <p:nvPr/>
        </p:nvPicPr>
        <p:blipFill rotWithShape="1">
          <a:blip r:embed="rId2"/>
          <a:srcRect l="33140" t="40097" r="34294" b="32560"/>
          <a:stretch/>
        </p:blipFill>
        <p:spPr>
          <a:xfrm>
            <a:off x="284081" y="1403691"/>
            <a:ext cx="4702448" cy="2219900"/>
          </a:xfrm>
          <a:prstGeom prst="rect">
            <a:avLst/>
          </a:prstGeom>
        </p:spPr>
      </p:pic>
      <p:pic>
        <p:nvPicPr>
          <p:cNvPr id="7" name="Imagen 6"/>
          <p:cNvPicPr>
            <a:picLocks noChangeAspect="1"/>
          </p:cNvPicPr>
          <p:nvPr/>
        </p:nvPicPr>
        <p:blipFill rotWithShape="1">
          <a:blip r:embed="rId3"/>
          <a:srcRect l="37495" t="42386" r="38947" b="32485"/>
          <a:stretch/>
        </p:blipFill>
        <p:spPr>
          <a:xfrm>
            <a:off x="6570421" y="1124735"/>
            <a:ext cx="4205662" cy="2522181"/>
          </a:xfrm>
          <a:prstGeom prst="rect">
            <a:avLst/>
          </a:prstGeom>
        </p:spPr>
      </p:pic>
      <p:pic>
        <p:nvPicPr>
          <p:cNvPr id="8" name="Imagen 7"/>
          <p:cNvPicPr>
            <a:picLocks noChangeAspect="1"/>
          </p:cNvPicPr>
          <p:nvPr/>
        </p:nvPicPr>
        <p:blipFill rotWithShape="1">
          <a:blip r:embed="rId4"/>
          <a:srcRect l="37099" t="34463" r="38353" b="41649"/>
          <a:stretch/>
        </p:blipFill>
        <p:spPr>
          <a:xfrm>
            <a:off x="3485321" y="4115303"/>
            <a:ext cx="4316860" cy="2259292"/>
          </a:xfrm>
          <a:prstGeom prst="rect">
            <a:avLst/>
          </a:prstGeom>
        </p:spPr>
      </p:pic>
      <p:sp>
        <p:nvSpPr>
          <p:cNvPr id="9" name="CuadroTexto 8"/>
          <p:cNvSpPr txBox="1"/>
          <p:nvPr/>
        </p:nvSpPr>
        <p:spPr>
          <a:xfrm>
            <a:off x="312267" y="3590804"/>
            <a:ext cx="4205661" cy="523220"/>
          </a:xfrm>
          <a:prstGeom prst="rect">
            <a:avLst/>
          </a:prstGeom>
          <a:noFill/>
        </p:spPr>
        <p:txBody>
          <a:bodyPr wrap="square" rtlCol="0">
            <a:spAutoFit/>
          </a:bodyPr>
          <a:lstStyle/>
          <a:p>
            <a:r>
              <a:rPr lang="es-EC" sz="1400" b="1" i="1" dirty="0">
                <a:latin typeface="Times New Roman" panose="02020603050405020304" pitchFamily="18" charset="0"/>
                <a:cs typeface="Times New Roman" panose="02020603050405020304" pitchFamily="18" charset="0"/>
              </a:rPr>
              <a:t>Figura 19</a:t>
            </a:r>
            <a:r>
              <a:rPr lang="es-EC" sz="1400" dirty="0">
                <a:latin typeface="Times New Roman" panose="02020603050405020304" pitchFamily="18" charset="0"/>
                <a:cs typeface="Times New Roman" panose="02020603050405020304" pitchFamily="18" charset="0"/>
              </a:rPr>
              <a:t>. Utilización de abonos en la Comuna Leopoldo Chávez</a:t>
            </a:r>
          </a:p>
        </p:txBody>
      </p:sp>
      <p:pic>
        <p:nvPicPr>
          <p:cNvPr id="12" name="Imagen 11">
            <a:extLst>
              <a:ext uri="{FF2B5EF4-FFF2-40B4-BE49-F238E27FC236}">
                <a16:creationId xmlns:a16="http://schemas.microsoft.com/office/drawing/2014/main" id="{EAE9EE01-FD6A-41D1-A788-E72946FF9C3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6301137"/>
            <a:ext cx="12192000" cy="556863"/>
          </a:xfrm>
          <a:prstGeom prst="rect">
            <a:avLst/>
          </a:prstGeom>
        </p:spPr>
      </p:pic>
      <p:sp>
        <p:nvSpPr>
          <p:cNvPr id="10" name="CuadroTexto 9"/>
          <p:cNvSpPr txBox="1"/>
          <p:nvPr/>
        </p:nvSpPr>
        <p:spPr>
          <a:xfrm>
            <a:off x="3644348" y="6303580"/>
            <a:ext cx="3835514" cy="523220"/>
          </a:xfrm>
          <a:prstGeom prst="rect">
            <a:avLst/>
          </a:prstGeom>
          <a:noFill/>
        </p:spPr>
        <p:txBody>
          <a:bodyPr wrap="square" rtlCol="0">
            <a:spAutoFit/>
          </a:bodyPr>
          <a:lstStyle/>
          <a:p>
            <a:r>
              <a:rPr lang="es-EC" sz="1400" b="1" i="1" dirty="0">
                <a:latin typeface="Times New Roman" panose="02020603050405020304" pitchFamily="18" charset="0"/>
                <a:cs typeface="Times New Roman" panose="02020603050405020304" pitchFamily="18" charset="0"/>
              </a:rPr>
              <a:t>Figura 20. </a:t>
            </a:r>
            <a:r>
              <a:rPr lang="es-EC" sz="1400" dirty="0">
                <a:latin typeface="Times New Roman" panose="02020603050405020304" pitchFamily="18" charset="0"/>
                <a:cs typeface="Times New Roman" panose="02020603050405020304" pitchFamily="18" charset="0"/>
              </a:rPr>
              <a:t>Razones de requerimiento de asesoría técnica en la Comuna Leopoldo Chávez</a:t>
            </a:r>
          </a:p>
        </p:txBody>
      </p:sp>
      <p:sp>
        <p:nvSpPr>
          <p:cNvPr id="11" name="CuadroTexto 10"/>
          <p:cNvSpPr txBox="1"/>
          <p:nvPr/>
        </p:nvSpPr>
        <p:spPr>
          <a:xfrm>
            <a:off x="6671095" y="3563829"/>
            <a:ext cx="4104988" cy="523220"/>
          </a:xfrm>
          <a:prstGeom prst="rect">
            <a:avLst/>
          </a:prstGeom>
          <a:noFill/>
        </p:spPr>
        <p:txBody>
          <a:bodyPr wrap="square" rtlCol="0">
            <a:spAutoFit/>
          </a:bodyPr>
          <a:lstStyle/>
          <a:p>
            <a:r>
              <a:rPr lang="es-EC" sz="1400" b="1" i="1" dirty="0">
                <a:latin typeface="Times New Roman" panose="02020603050405020304" pitchFamily="18" charset="0"/>
                <a:cs typeface="Times New Roman" panose="02020603050405020304" pitchFamily="18" charset="0"/>
              </a:rPr>
              <a:t>Figura 21</a:t>
            </a:r>
            <a:r>
              <a:rPr lang="es-EC" sz="1400" dirty="0">
                <a:latin typeface="Times New Roman" panose="02020603050405020304" pitchFamily="18" charset="0"/>
                <a:cs typeface="Times New Roman" panose="02020603050405020304" pitchFamily="18" charset="0"/>
              </a:rPr>
              <a:t>. Finalidad de productos en la Comuna Leopoldo Chávez</a:t>
            </a:r>
          </a:p>
        </p:txBody>
      </p:sp>
    </p:spTree>
    <p:extLst>
      <p:ext uri="{BB962C8B-B14F-4D97-AF65-F5344CB8AC3E}">
        <p14:creationId xmlns:p14="http://schemas.microsoft.com/office/powerpoint/2010/main" val="1910445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1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6301137"/>
            <a:ext cx="12192000" cy="556863"/>
          </a:xfrm>
          <a:prstGeom prst="rect">
            <a:avLst/>
          </a:prstGeom>
          <a:ln>
            <a:solidFill>
              <a:schemeClr val="accent2">
                <a:lumMod val="50000"/>
              </a:schemeClr>
            </a:solidFill>
          </a:ln>
        </p:spPr>
      </p:pic>
      <p:sp>
        <p:nvSpPr>
          <p:cNvPr id="6" name="CuadroTexto 5">
            <a:extLst>
              <a:ext uri="{FF2B5EF4-FFF2-40B4-BE49-F238E27FC236}">
                <a16:creationId xmlns:a16="http://schemas.microsoft.com/office/drawing/2014/main" id="{74ACE5EB-7652-4E33-88DC-FC40F846F0DB}"/>
              </a:ext>
            </a:extLst>
          </p:cNvPr>
          <p:cNvSpPr txBox="1"/>
          <p:nvPr/>
        </p:nvSpPr>
        <p:spPr>
          <a:xfrm>
            <a:off x="180300" y="781431"/>
            <a:ext cx="1737976" cy="461665"/>
          </a:xfrm>
          <a:prstGeom prst="rect">
            <a:avLst/>
          </a:prstGeom>
          <a:noFill/>
        </p:spPr>
        <p:txBody>
          <a:bodyPr wrap="none" rtlCol="0">
            <a:spAutoFit/>
          </a:bodyPr>
          <a:lstStyle/>
          <a:p>
            <a:r>
              <a:rPr lang="es-EC" sz="2400" dirty="0">
                <a:latin typeface="Times New Roman" panose="02020603050405020304" pitchFamily="18" charset="0"/>
                <a:cs typeface="Times New Roman" panose="02020603050405020304" pitchFamily="18" charset="0"/>
              </a:rPr>
              <a:t>Justificación</a:t>
            </a:r>
          </a:p>
        </p:txBody>
      </p:sp>
      <p:sp>
        <p:nvSpPr>
          <p:cNvPr id="7" name="2 Título">
            <a:extLst>
              <a:ext uri="{FF2B5EF4-FFF2-40B4-BE49-F238E27FC236}">
                <a16:creationId xmlns:a16="http://schemas.microsoft.com/office/drawing/2014/main" id="{C322028A-0578-429C-B9E2-D952F83D1FFD}"/>
              </a:ext>
            </a:extLst>
          </p:cNvPr>
          <p:cNvSpPr>
            <a:spLocks noGrp="1"/>
          </p:cNvSpPr>
          <p:nvPr>
            <p:ph type="title"/>
          </p:nvPr>
        </p:nvSpPr>
        <p:spPr>
          <a:xfrm>
            <a:off x="180300" y="129958"/>
            <a:ext cx="10515600" cy="679235"/>
          </a:xfrm>
        </p:spPr>
        <p:txBody>
          <a:bodyPr>
            <a:normAutofit fontScale="90000"/>
          </a:bodyPr>
          <a:lstStyle/>
          <a:p>
            <a:br>
              <a:rPr lang="es-ES" b="1" dirty="0">
                <a:latin typeface="Times New Roman" panose="02020603050405020304" pitchFamily="18" charset="0"/>
                <a:cs typeface="Times New Roman" panose="02020603050405020304" pitchFamily="18" charset="0"/>
              </a:rPr>
            </a:br>
            <a:r>
              <a:rPr lang="es-ES" b="1" dirty="0">
                <a:latin typeface="Times New Roman" panose="02020603050405020304" pitchFamily="18" charset="0"/>
                <a:cs typeface="Times New Roman" panose="02020603050405020304" pitchFamily="18" charset="0"/>
              </a:rPr>
              <a:t>INTRODUCCIÓN</a:t>
            </a:r>
            <a:br>
              <a:rPr lang="es-ES" b="1" dirty="0">
                <a:latin typeface="Times New Roman" panose="02020603050405020304" pitchFamily="18" charset="0"/>
                <a:cs typeface="Times New Roman" panose="02020603050405020304" pitchFamily="18" charset="0"/>
              </a:rPr>
            </a:br>
            <a:endParaRPr lang="es-EC" dirty="0"/>
          </a:p>
        </p:txBody>
      </p:sp>
      <p:sp>
        <p:nvSpPr>
          <p:cNvPr id="4" name="CuadroTexto 3">
            <a:extLst>
              <a:ext uri="{FF2B5EF4-FFF2-40B4-BE49-F238E27FC236}">
                <a16:creationId xmlns:a16="http://schemas.microsoft.com/office/drawing/2014/main" id="{BB3FE15D-42D5-491E-AA4C-3190A432D4A2}"/>
              </a:ext>
            </a:extLst>
          </p:cNvPr>
          <p:cNvSpPr txBox="1"/>
          <p:nvPr/>
        </p:nvSpPr>
        <p:spPr>
          <a:xfrm>
            <a:off x="2730648" y="1834185"/>
            <a:ext cx="1258957" cy="584775"/>
          </a:xfrm>
          <a:prstGeom prst="rect">
            <a:avLst/>
          </a:prstGeom>
          <a:noFill/>
        </p:spPr>
        <p:txBody>
          <a:bodyPr wrap="square" rtlCol="0">
            <a:spAutoFit/>
          </a:bodyPr>
          <a:lstStyle/>
          <a:p>
            <a:r>
              <a:rPr lang="es-EC" sz="3200" dirty="0">
                <a:latin typeface="Times New Roman" panose="02020603050405020304" pitchFamily="18" charset="0"/>
                <a:cs typeface="Times New Roman" panose="02020603050405020304" pitchFamily="18" charset="0"/>
              </a:rPr>
              <a:t>ECA</a:t>
            </a:r>
          </a:p>
        </p:txBody>
      </p:sp>
      <p:sp>
        <p:nvSpPr>
          <p:cNvPr id="5" name="Signo más 4">
            <a:extLst>
              <a:ext uri="{FF2B5EF4-FFF2-40B4-BE49-F238E27FC236}">
                <a16:creationId xmlns:a16="http://schemas.microsoft.com/office/drawing/2014/main" id="{2A1B163C-291A-4EBF-ADE4-2EB6ABDD78BC}"/>
              </a:ext>
            </a:extLst>
          </p:cNvPr>
          <p:cNvSpPr/>
          <p:nvPr/>
        </p:nvSpPr>
        <p:spPr>
          <a:xfrm>
            <a:off x="1603413" y="1497633"/>
            <a:ext cx="1103220" cy="1232020"/>
          </a:xfrm>
          <a:prstGeom prst="mathPlus">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CuadroTexto 8">
            <a:extLst>
              <a:ext uri="{FF2B5EF4-FFF2-40B4-BE49-F238E27FC236}">
                <a16:creationId xmlns:a16="http://schemas.microsoft.com/office/drawing/2014/main" id="{7FE51BBE-3D58-434F-9A17-6414DA623EE7}"/>
              </a:ext>
            </a:extLst>
          </p:cNvPr>
          <p:cNvSpPr txBox="1"/>
          <p:nvPr/>
        </p:nvSpPr>
        <p:spPr>
          <a:xfrm>
            <a:off x="180300" y="1720513"/>
            <a:ext cx="1470991" cy="646331"/>
          </a:xfrm>
          <a:prstGeom prst="rect">
            <a:avLst/>
          </a:prstGeom>
          <a:noFill/>
        </p:spPr>
        <p:txBody>
          <a:bodyPr wrap="square" rtlCol="0">
            <a:spAutoFit/>
          </a:bodyPr>
          <a:lstStyle/>
          <a:p>
            <a:r>
              <a:rPr lang="es-EC" dirty="0">
                <a:latin typeface="Times New Roman" panose="02020603050405020304" pitchFamily="18" charset="0"/>
                <a:cs typeface="Times New Roman" panose="02020603050405020304" pitchFamily="18" charset="0"/>
              </a:rPr>
              <a:t>Metodología de extensión</a:t>
            </a:r>
          </a:p>
        </p:txBody>
      </p:sp>
      <p:pic>
        <p:nvPicPr>
          <p:cNvPr id="10" name="Imagen 9">
            <a:extLst>
              <a:ext uri="{FF2B5EF4-FFF2-40B4-BE49-F238E27FC236}">
                <a16:creationId xmlns:a16="http://schemas.microsoft.com/office/drawing/2014/main" id="{A965DCDB-01CB-4940-9472-3CDF3755429E}"/>
              </a:ext>
            </a:extLst>
          </p:cNvPr>
          <p:cNvPicPr>
            <a:picLocks noChangeAspect="1"/>
          </p:cNvPicPr>
          <p:nvPr/>
        </p:nvPicPr>
        <p:blipFill rotWithShape="1">
          <a:blip r:embed="rId3"/>
          <a:srcRect t="30824" r="870" b="8120"/>
          <a:stretch/>
        </p:blipFill>
        <p:spPr>
          <a:xfrm>
            <a:off x="512812" y="2844261"/>
            <a:ext cx="3659554" cy="2253973"/>
          </a:xfrm>
          <a:prstGeom prst="rect">
            <a:avLst/>
          </a:prstGeom>
        </p:spPr>
      </p:pic>
      <p:sp>
        <p:nvSpPr>
          <p:cNvPr id="11" name="Flecha: curvada hacia abajo 10">
            <a:extLst>
              <a:ext uri="{FF2B5EF4-FFF2-40B4-BE49-F238E27FC236}">
                <a16:creationId xmlns:a16="http://schemas.microsoft.com/office/drawing/2014/main" id="{5DA6E67F-3299-4FD5-ADCB-6628ACA8C458}"/>
              </a:ext>
            </a:extLst>
          </p:cNvPr>
          <p:cNvSpPr/>
          <p:nvPr/>
        </p:nvSpPr>
        <p:spPr>
          <a:xfrm rot="3503389">
            <a:off x="3677709" y="2051226"/>
            <a:ext cx="1103220" cy="679235"/>
          </a:xfrm>
          <a:prstGeom prst="curved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solidFill>
                <a:schemeClr val="tx1"/>
              </a:solidFill>
            </a:endParaRPr>
          </a:p>
        </p:txBody>
      </p:sp>
      <p:grpSp>
        <p:nvGrpSpPr>
          <p:cNvPr id="13" name="Grupo 12">
            <a:extLst>
              <a:ext uri="{FF2B5EF4-FFF2-40B4-BE49-F238E27FC236}">
                <a16:creationId xmlns:a16="http://schemas.microsoft.com/office/drawing/2014/main" id="{360896AC-4007-437B-979F-60DB15D9DF86}"/>
              </a:ext>
            </a:extLst>
          </p:cNvPr>
          <p:cNvGrpSpPr/>
          <p:nvPr/>
        </p:nvGrpSpPr>
        <p:grpSpPr>
          <a:xfrm>
            <a:off x="6550779" y="2126573"/>
            <a:ext cx="1669204" cy="1428591"/>
            <a:chOff x="2375711" y="1175752"/>
            <a:chExt cx="1694169" cy="1924801"/>
          </a:xfrm>
        </p:grpSpPr>
        <p:sp>
          <p:nvSpPr>
            <p:cNvPr id="17" name="Rectángulo: esquinas redondeadas 16">
              <a:extLst>
                <a:ext uri="{FF2B5EF4-FFF2-40B4-BE49-F238E27FC236}">
                  <a16:creationId xmlns:a16="http://schemas.microsoft.com/office/drawing/2014/main" id="{DA420F5A-BC6F-49E7-879F-8E483C5FAF9F}"/>
                </a:ext>
              </a:extLst>
            </p:cNvPr>
            <p:cNvSpPr/>
            <p:nvPr/>
          </p:nvSpPr>
          <p:spPr>
            <a:xfrm>
              <a:off x="2375711" y="1175752"/>
              <a:ext cx="1694169" cy="1924801"/>
            </a:xfrm>
            <a:prstGeom prst="roundRect">
              <a:avLst>
                <a:gd name="adj" fmla="val 10000"/>
              </a:avLst>
            </a:pr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8" name="Rectángulo: esquinas redondeadas 4">
              <a:extLst>
                <a:ext uri="{FF2B5EF4-FFF2-40B4-BE49-F238E27FC236}">
                  <a16:creationId xmlns:a16="http://schemas.microsoft.com/office/drawing/2014/main" id="{76D9EEB3-A56B-41B2-9917-4B1E933A4F74}"/>
                </a:ext>
              </a:extLst>
            </p:cNvPr>
            <p:cNvSpPr txBox="1"/>
            <p:nvPr/>
          </p:nvSpPr>
          <p:spPr>
            <a:xfrm>
              <a:off x="2425332" y="1225373"/>
              <a:ext cx="1594927" cy="18751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latin typeface="Times New Roman" panose="02020603050405020304" pitchFamily="18" charset="0"/>
                  <a:cs typeface="Times New Roman" panose="02020603050405020304" pitchFamily="18" charset="0"/>
                </a:rPr>
                <a:t>Se desarrollan actividades agropecuarias en pequeña escala</a:t>
              </a:r>
            </a:p>
          </p:txBody>
        </p:sp>
      </p:grpSp>
      <p:grpSp>
        <p:nvGrpSpPr>
          <p:cNvPr id="14" name="Grupo 13">
            <a:extLst>
              <a:ext uri="{FF2B5EF4-FFF2-40B4-BE49-F238E27FC236}">
                <a16:creationId xmlns:a16="http://schemas.microsoft.com/office/drawing/2014/main" id="{BC5E90AF-1BB5-418E-B8B5-8B187BEDC493}"/>
              </a:ext>
            </a:extLst>
          </p:cNvPr>
          <p:cNvGrpSpPr/>
          <p:nvPr/>
        </p:nvGrpSpPr>
        <p:grpSpPr>
          <a:xfrm>
            <a:off x="6599669" y="4701439"/>
            <a:ext cx="1669204" cy="1291194"/>
            <a:chOff x="4747548" y="1175752"/>
            <a:chExt cx="1694169" cy="1924801"/>
          </a:xfrm>
        </p:grpSpPr>
        <p:sp>
          <p:nvSpPr>
            <p:cNvPr id="15" name="Rectángulo: esquinas redondeadas 14">
              <a:extLst>
                <a:ext uri="{FF2B5EF4-FFF2-40B4-BE49-F238E27FC236}">
                  <a16:creationId xmlns:a16="http://schemas.microsoft.com/office/drawing/2014/main" id="{202B1F7C-71E8-4CB7-9B10-0AC754468635}"/>
                </a:ext>
              </a:extLst>
            </p:cNvPr>
            <p:cNvSpPr/>
            <p:nvPr/>
          </p:nvSpPr>
          <p:spPr>
            <a:xfrm>
              <a:off x="4747548" y="1175752"/>
              <a:ext cx="1694169" cy="1924801"/>
            </a:xfrm>
            <a:prstGeom prst="roundRect">
              <a:avLst>
                <a:gd name="adj" fmla="val 10000"/>
              </a:avLst>
            </a:pr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6" name="Rectángulo: esquinas redondeadas 6">
              <a:extLst>
                <a:ext uri="{FF2B5EF4-FFF2-40B4-BE49-F238E27FC236}">
                  <a16:creationId xmlns:a16="http://schemas.microsoft.com/office/drawing/2014/main" id="{69552584-CF31-4BC0-A018-FD8176A39311}"/>
                </a:ext>
              </a:extLst>
            </p:cNvPr>
            <p:cNvSpPr txBox="1"/>
            <p:nvPr/>
          </p:nvSpPr>
          <p:spPr>
            <a:xfrm>
              <a:off x="4797169" y="1225373"/>
              <a:ext cx="1594927" cy="182555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dirty="0">
                  <a:latin typeface="Times New Roman" panose="02020603050405020304" pitchFamily="18" charset="0"/>
                  <a:cs typeface="Times New Roman" panose="02020603050405020304" pitchFamily="18" charset="0"/>
                </a:rPr>
                <a:t>R</a:t>
              </a:r>
              <a:r>
                <a:rPr lang="es-ES" sz="1800" kern="1200" dirty="0">
                  <a:latin typeface="Times New Roman" panose="02020603050405020304" pitchFamily="18" charset="0"/>
                  <a:cs typeface="Times New Roman" panose="02020603050405020304" pitchFamily="18" charset="0"/>
                </a:rPr>
                <a:t>equieren asesoramiento y capacitación técnica</a:t>
              </a:r>
            </a:p>
          </p:txBody>
        </p:sp>
      </p:grpSp>
      <p:sp>
        <p:nvSpPr>
          <p:cNvPr id="19" name="CuadroTexto 18">
            <a:extLst>
              <a:ext uri="{FF2B5EF4-FFF2-40B4-BE49-F238E27FC236}">
                <a16:creationId xmlns:a16="http://schemas.microsoft.com/office/drawing/2014/main" id="{F57E03DF-3EBB-4BB2-9180-BA10A78A2DD9}"/>
              </a:ext>
            </a:extLst>
          </p:cNvPr>
          <p:cNvSpPr txBox="1"/>
          <p:nvPr/>
        </p:nvSpPr>
        <p:spPr>
          <a:xfrm>
            <a:off x="4741514" y="3599456"/>
            <a:ext cx="1579283" cy="1077218"/>
          </a:xfrm>
          <a:prstGeom prst="rect">
            <a:avLst/>
          </a:prstGeom>
          <a:ln w="57150">
            <a:solidFill>
              <a:schemeClr val="accent6"/>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s-ES" sz="1600" dirty="0">
                <a:latin typeface="Times New Roman" panose="02020603050405020304" pitchFamily="18" charset="0"/>
                <a:cs typeface="Times New Roman" panose="02020603050405020304" pitchFamily="18" charset="0"/>
              </a:rPr>
              <a:t>Crecimiento arquitectónico y urbanístico de la zona. </a:t>
            </a:r>
            <a:endParaRPr lang="es-EC" sz="1600" dirty="0">
              <a:latin typeface="Times New Roman" panose="02020603050405020304" pitchFamily="18" charset="0"/>
              <a:cs typeface="Times New Roman" panose="02020603050405020304" pitchFamily="18" charset="0"/>
            </a:endParaRPr>
          </a:p>
        </p:txBody>
      </p:sp>
      <p:sp>
        <p:nvSpPr>
          <p:cNvPr id="12" name="Flecha: a la derecha 11">
            <a:extLst>
              <a:ext uri="{FF2B5EF4-FFF2-40B4-BE49-F238E27FC236}">
                <a16:creationId xmlns:a16="http://schemas.microsoft.com/office/drawing/2014/main" id="{BBDBB7FB-0E39-496D-BF90-8C326DFCC508}"/>
              </a:ext>
            </a:extLst>
          </p:cNvPr>
          <p:cNvSpPr/>
          <p:nvPr/>
        </p:nvSpPr>
        <p:spPr>
          <a:xfrm>
            <a:off x="4172366" y="3717073"/>
            <a:ext cx="569148" cy="675861"/>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Cerrar llave 20">
            <a:extLst>
              <a:ext uri="{FF2B5EF4-FFF2-40B4-BE49-F238E27FC236}">
                <a16:creationId xmlns:a16="http://schemas.microsoft.com/office/drawing/2014/main" id="{12450BC2-6B06-42CC-B618-B361B60CCE97}"/>
              </a:ext>
            </a:extLst>
          </p:cNvPr>
          <p:cNvSpPr/>
          <p:nvPr/>
        </p:nvSpPr>
        <p:spPr>
          <a:xfrm>
            <a:off x="8268873" y="2353764"/>
            <a:ext cx="479227" cy="3265158"/>
          </a:xfrm>
          <a:prstGeom prst="rightBrace">
            <a:avLst>
              <a:gd name="adj1" fmla="val 110127"/>
              <a:gd name="adj2" fmla="val 49590"/>
            </a:avLst>
          </a:prstGeom>
          <a:ln w="38100"/>
        </p:spPr>
        <p:style>
          <a:lnRef idx="3">
            <a:schemeClr val="accent4"/>
          </a:lnRef>
          <a:fillRef idx="0">
            <a:schemeClr val="accent4"/>
          </a:fillRef>
          <a:effectRef idx="2">
            <a:schemeClr val="accent4"/>
          </a:effectRef>
          <a:fontRef idx="minor">
            <a:schemeClr val="tx1"/>
          </a:fontRef>
        </p:style>
        <p:txBody>
          <a:bodyPr rtlCol="0" anchor="ctr"/>
          <a:lstStyle/>
          <a:p>
            <a:pPr algn="ctr"/>
            <a:endParaRPr lang="es-EC"/>
          </a:p>
        </p:txBody>
      </p:sp>
      <p:pic>
        <p:nvPicPr>
          <p:cNvPr id="23" name="Picture 4" descr="Imagen relacionada">
            <a:extLst>
              <a:ext uri="{FF2B5EF4-FFF2-40B4-BE49-F238E27FC236}">
                <a16:creationId xmlns:a16="http://schemas.microsoft.com/office/drawing/2014/main" id="{8E14091E-5FD2-423E-806A-4BA64B8D16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5719" y="926246"/>
            <a:ext cx="1866900" cy="1619251"/>
          </a:xfrm>
          <a:prstGeom prst="rect">
            <a:avLst/>
          </a:prstGeom>
          <a:noFill/>
          <a:extLst>
            <a:ext uri="{909E8E84-426E-40DD-AFC4-6F175D3DCCD1}">
              <a14:hiddenFill xmlns:a14="http://schemas.microsoft.com/office/drawing/2010/main">
                <a:solidFill>
                  <a:srgbClr val="FFFFFF"/>
                </a:solidFill>
              </a14:hiddenFill>
            </a:ext>
          </a:extLst>
        </p:spPr>
      </p:pic>
      <p:pic>
        <p:nvPicPr>
          <p:cNvPr id="24" name="Imagen 23">
            <a:extLst>
              <a:ext uri="{FF2B5EF4-FFF2-40B4-BE49-F238E27FC236}">
                <a16:creationId xmlns:a16="http://schemas.microsoft.com/office/drawing/2014/main" id="{6A8520AC-6978-473D-99DB-FF44465BC44F}"/>
              </a:ext>
            </a:extLst>
          </p:cNvPr>
          <p:cNvPicPr>
            <a:picLocks noChangeAspect="1"/>
          </p:cNvPicPr>
          <p:nvPr/>
        </p:nvPicPr>
        <p:blipFill>
          <a:blip r:embed="rId5"/>
          <a:stretch>
            <a:fillRect/>
          </a:stretch>
        </p:blipFill>
        <p:spPr>
          <a:xfrm>
            <a:off x="9318303" y="2545497"/>
            <a:ext cx="1699512" cy="2256500"/>
          </a:xfrm>
          <a:prstGeom prst="rect">
            <a:avLst/>
          </a:prstGeom>
        </p:spPr>
      </p:pic>
      <p:pic>
        <p:nvPicPr>
          <p:cNvPr id="25" name="Imagen 24">
            <a:extLst>
              <a:ext uri="{FF2B5EF4-FFF2-40B4-BE49-F238E27FC236}">
                <a16:creationId xmlns:a16="http://schemas.microsoft.com/office/drawing/2014/main" id="{54FA3F38-86D1-4A35-80D7-EFF1A8B22C76}"/>
              </a:ext>
            </a:extLst>
          </p:cNvPr>
          <p:cNvPicPr>
            <a:picLocks noChangeAspect="1"/>
          </p:cNvPicPr>
          <p:nvPr/>
        </p:nvPicPr>
        <p:blipFill rotWithShape="1">
          <a:blip r:embed="rId6"/>
          <a:srcRect l="10762" r="9536"/>
          <a:stretch/>
        </p:blipFill>
        <p:spPr>
          <a:xfrm>
            <a:off x="9486366" y="4869285"/>
            <a:ext cx="1461166" cy="1374963"/>
          </a:xfrm>
          <a:prstGeom prst="rect">
            <a:avLst/>
          </a:prstGeom>
        </p:spPr>
      </p:pic>
    </p:spTree>
    <p:extLst>
      <p:ext uri="{BB962C8B-B14F-4D97-AF65-F5344CB8AC3E}">
        <p14:creationId xmlns:p14="http://schemas.microsoft.com/office/powerpoint/2010/main" val="36437160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284081" y="195943"/>
            <a:ext cx="6094442" cy="1006475"/>
          </a:xfrm>
        </p:spPr>
        <p:txBody>
          <a:bodyPr>
            <a:noAutofit/>
          </a:bodyPr>
          <a:lstStyle/>
          <a:p>
            <a:pPr lvl="1" algn="l" rtl="0">
              <a:lnSpc>
                <a:spcPct val="90000"/>
              </a:lnSpc>
              <a:spcBef>
                <a:spcPct val="0"/>
              </a:spcBef>
            </a:pPr>
            <a:r>
              <a:rPr lang="es-ES" sz="3000" b="1" dirty="0">
                <a:latin typeface="Times New Roman" panose="02020603050405020304" pitchFamily="18" charset="0"/>
                <a:cs typeface="Times New Roman" panose="02020603050405020304" pitchFamily="18" charset="0"/>
              </a:rPr>
              <a:t>RESULTADOS Y DISCUSIÓN</a:t>
            </a:r>
            <a:br>
              <a:rPr lang="es-ES" sz="3000" b="1" dirty="0">
                <a:latin typeface="Times New Roman" panose="02020603050405020304" pitchFamily="18" charset="0"/>
                <a:cs typeface="Times New Roman" panose="02020603050405020304" pitchFamily="18" charset="0"/>
              </a:rPr>
            </a:br>
            <a:endParaRPr lang="es-ES" sz="30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981564" y="736349"/>
            <a:ext cx="3982351" cy="369332"/>
          </a:xfrm>
          <a:prstGeom prst="rect">
            <a:avLst/>
          </a:prstGeom>
          <a:noFill/>
        </p:spPr>
        <p:txBody>
          <a:bodyPr wrap="square" rtlCol="0">
            <a:spAutoFit/>
          </a:bodyPr>
          <a:lstStyle/>
          <a:p>
            <a:r>
              <a:rPr lang="es-EC" b="1" dirty="0">
                <a:latin typeface="Times New Roman" panose="02020603050405020304" pitchFamily="18" charset="0"/>
                <a:cs typeface="Times New Roman" panose="02020603050405020304" pitchFamily="18" charset="0"/>
              </a:rPr>
              <a:t>DIAGNÓSTICO PARTICIPATIVO</a:t>
            </a:r>
          </a:p>
        </p:txBody>
      </p:sp>
      <p:pic>
        <p:nvPicPr>
          <p:cNvPr id="12" name="Imagen 11">
            <a:extLst>
              <a:ext uri="{FF2B5EF4-FFF2-40B4-BE49-F238E27FC236}">
                <a16:creationId xmlns:a16="http://schemas.microsoft.com/office/drawing/2014/main" id="{EAE9EE01-FD6A-41D1-A788-E72946FF9C3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6301137"/>
            <a:ext cx="12192000" cy="556863"/>
          </a:xfrm>
          <a:prstGeom prst="rect">
            <a:avLst/>
          </a:prstGeom>
        </p:spPr>
      </p:pic>
      <p:sp>
        <p:nvSpPr>
          <p:cNvPr id="13" name="CuadroTexto 12">
            <a:extLst>
              <a:ext uri="{FF2B5EF4-FFF2-40B4-BE49-F238E27FC236}">
                <a16:creationId xmlns:a16="http://schemas.microsoft.com/office/drawing/2014/main" id="{D20C87E7-7D5B-4E83-8B93-55EE8E034472}"/>
              </a:ext>
            </a:extLst>
          </p:cNvPr>
          <p:cNvSpPr txBox="1"/>
          <p:nvPr/>
        </p:nvSpPr>
        <p:spPr>
          <a:xfrm>
            <a:off x="307624" y="1314863"/>
            <a:ext cx="2925906" cy="369332"/>
          </a:xfrm>
          <a:prstGeom prst="rect">
            <a:avLst/>
          </a:prstGeom>
          <a:noFill/>
          <a:ln w="38100">
            <a:solidFill>
              <a:schemeClr val="accent5"/>
            </a:solidFill>
          </a:ln>
        </p:spPr>
        <p:txBody>
          <a:bodyPr wrap="square" rtlCol="0">
            <a:spAutoFit/>
          </a:bodyPr>
          <a:lstStyle/>
          <a:p>
            <a:r>
              <a:rPr lang="es-EC" dirty="0">
                <a:latin typeface="Times New Roman" panose="02020603050405020304" pitchFamily="18" charset="0"/>
                <a:cs typeface="Times New Roman" panose="02020603050405020304" pitchFamily="18" charset="0"/>
              </a:rPr>
              <a:t>Implementación del proyecto</a:t>
            </a:r>
          </a:p>
        </p:txBody>
      </p:sp>
      <p:sp>
        <p:nvSpPr>
          <p:cNvPr id="14" name="CuadroTexto 13">
            <a:extLst>
              <a:ext uri="{FF2B5EF4-FFF2-40B4-BE49-F238E27FC236}">
                <a16:creationId xmlns:a16="http://schemas.microsoft.com/office/drawing/2014/main" id="{E8604872-BDDE-48C8-955E-0CDAE707E711}"/>
              </a:ext>
            </a:extLst>
          </p:cNvPr>
          <p:cNvSpPr txBox="1"/>
          <p:nvPr/>
        </p:nvSpPr>
        <p:spPr>
          <a:xfrm>
            <a:off x="307624" y="1851687"/>
            <a:ext cx="2665116" cy="369332"/>
          </a:xfrm>
          <a:prstGeom prst="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EC" dirty="0">
                <a:latin typeface="Times New Roman" panose="02020603050405020304" pitchFamily="18" charset="0"/>
                <a:cs typeface="Times New Roman" panose="02020603050405020304" pitchFamily="18" charset="0"/>
              </a:rPr>
              <a:t>Establecimiento del huerto</a:t>
            </a:r>
          </a:p>
        </p:txBody>
      </p:sp>
      <p:pic>
        <p:nvPicPr>
          <p:cNvPr id="16" name="Imagen 15">
            <a:extLst>
              <a:ext uri="{FF2B5EF4-FFF2-40B4-BE49-F238E27FC236}">
                <a16:creationId xmlns:a16="http://schemas.microsoft.com/office/drawing/2014/main" id="{C0F8F2DE-EDC8-4C40-B3D0-825B16F12A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776" t="10289" r="11445" b="9843"/>
          <a:stretch/>
        </p:blipFill>
        <p:spPr>
          <a:xfrm>
            <a:off x="6311713" y="244107"/>
            <a:ext cx="5455645" cy="2880176"/>
          </a:xfrm>
          <a:prstGeom prst="rect">
            <a:avLst/>
          </a:prstGeom>
        </p:spPr>
      </p:pic>
      <p:pic>
        <p:nvPicPr>
          <p:cNvPr id="18" name="Imagen 17">
            <a:extLst>
              <a:ext uri="{FF2B5EF4-FFF2-40B4-BE49-F238E27FC236}">
                <a16:creationId xmlns:a16="http://schemas.microsoft.com/office/drawing/2014/main" id="{E1BC53D8-D3BA-4C11-B0CD-AD428092A9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1713" y="3389354"/>
            <a:ext cx="5732514" cy="3224539"/>
          </a:xfrm>
          <a:prstGeom prst="rect">
            <a:avLst/>
          </a:prstGeom>
        </p:spPr>
      </p:pic>
      <p:pic>
        <p:nvPicPr>
          <p:cNvPr id="20" name="Imagen 19">
            <a:extLst>
              <a:ext uri="{FF2B5EF4-FFF2-40B4-BE49-F238E27FC236}">
                <a16:creationId xmlns:a16="http://schemas.microsoft.com/office/drawing/2014/main" id="{C44B8659-409F-407E-83EE-46B1807637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624" y="2523903"/>
            <a:ext cx="5645120" cy="4078821"/>
          </a:xfrm>
          <a:prstGeom prst="rect">
            <a:avLst/>
          </a:prstGeom>
        </p:spPr>
      </p:pic>
    </p:spTree>
    <p:extLst>
      <p:ext uri="{BB962C8B-B14F-4D97-AF65-F5344CB8AC3E}">
        <p14:creationId xmlns:p14="http://schemas.microsoft.com/office/powerpoint/2010/main" val="10180968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991AA43D-B0B8-4357-9C72-C956218F1B25}"/>
              </a:ext>
            </a:extLst>
          </p:cNvPr>
          <p:cNvSpPr txBox="1">
            <a:spLocks/>
          </p:cNvSpPr>
          <p:nvPr/>
        </p:nvSpPr>
        <p:spPr>
          <a:xfrm>
            <a:off x="284081" y="195943"/>
            <a:ext cx="6094442" cy="10064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1" algn="l" rtl="0">
              <a:lnSpc>
                <a:spcPct val="90000"/>
              </a:lnSpc>
              <a:spcBef>
                <a:spcPct val="0"/>
              </a:spcBef>
            </a:pPr>
            <a:r>
              <a:rPr lang="es-ES" sz="3000" b="1" kern="0">
                <a:solidFill>
                  <a:sysClr val="windowText" lastClr="000000"/>
                </a:solidFill>
                <a:latin typeface="Times New Roman" panose="02020603050405020304" pitchFamily="18" charset="0"/>
                <a:cs typeface="Times New Roman" panose="02020603050405020304" pitchFamily="18" charset="0"/>
              </a:rPr>
              <a:t>RESULTADOS Y DISCUSIÓN</a:t>
            </a:r>
            <a:br>
              <a:rPr lang="es-ES" sz="3000" b="1" kern="0">
                <a:solidFill>
                  <a:sysClr val="windowText" lastClr="000000"/>
                </a:solidFill>
                <a:latin typeface="Times New Roman" panose="02020603050405020304" pitchFamily="18" charset="0"/>
                <a:cs typeface="Times New Roman" panose="02020603050405020304" pitchFamily="18" charset="0"/>
              </a:rPr>
            </a:br>
            <a:endParaRPr lang="es-ES" sz="3000" kern="0" dirty="0">
              <a:solidFill>
                <a:sysClr val="windowText" lastClr="000000"/>
              </a:solidFill>
              <a:latin typeface="Times New Roman" panose="02020603050405020304" pitchFamily="18" charset="0"/>
              <a:cs typeface="Times New Roman" panose="02020603050405020304" pitchFamily="18" charset="0"/>
            </a:endParaRPr>
          </a:p>
        </p:txBody>
      </p:sp>
      <p:sp>
        <p:nvSpPr>
          <p:cNvPr id="4" name="CuadroTexto 3">
            <a:extLst>
              <a:ext uri="{FF2B5EF4-FFF2-40B4-BE49-F238E27FC236}">
                <a16:creationId xmlns:a16="http://schemas.microsoft.com/office/drawing/2014/main" id="{F69B1C90-E954-433E-8970-09FD4CBF2FE5}"/>
              </a:ext>
            </a:extLst>
          </p:cNvPr>
          <p:cNvSpPr txBox="1"/>
          <p:nvPr/>
        </p:nvSpPr>
        <p:spPr>
          <a:xfrm>
            <a:off x="1340126" y="699180"/>
            <a:ext cx="3982351" cy="369332"/>
          </a:xfrm>
          <a:prstGeom prst="rect">
            <a:avLst/>
          </a:prstGeom>
          <a:noFill/>
        </p:spPr>
        <p:txBody>
          <a:bodyPr wrap="square" rtlCol="0">
            <a:spAutoFit/>
          </a:bodyPr>
          <a:lstStyle/>
          <a:p>
            <a:r>
              <a:rPr lang="es-EC" b="1" dirty="0">
                <a:latin typeface="Times New Roman" panose="02020603050405020304" pitchFamily="18" charset="0"/>
                <a:cs typeface="Times New Roman" panose="02020603050405020304" pitchFamily="18" charset="0"/>
              </a:rPr>
              <a:t>DIAGNÓSTICO PARTICIPATIVO</a:t>
            </a:r>
          </a:p>
        </p:txBody>
      </p:sp>
      <p:pic>
        <p:nvPicPr>
          <p:cNvPr id="5" name="Imagen 4">
            <a:extLst>
              <a:ext uri="{FF2B5EF4-FFF2-40B4-BE49-F238E27FC236}">
                <a16:creationId xmlns:a16="http://schemas.microsoft.com/office/drawing/2014/main" id="{CDAAAFC4-3398-4BC0-9877-831976922B2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6301137"/>
            <a:ext cx="12192000" cy="556863"/>
          </a:xfrm>
          <a:prstGeom prst="rect">
            <a:avLst/>
          </a:prstGeom>
        </p:spPr>
      </p:pic>
      <p:pic>
        <p:nvPicPr>
          <p:cNvPr id="7" name="Imagen 6">
            <a:extLst>
              <a:ext uri="{FF2B5EF4-FFF2-40B4-BE49-F238E27FC236}">
                <a16:creationId xmlns:a16="http://schemas.microsoft.com/office/drawing/2014/main" id="{9EB056EC-5072-4521-921F-41A1F7132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8523" y="195943"/>
            <a:ext cx="5707460" cy="3027870"/>
          </a:xfrm>
          <a:prstGeom prst="rect">
            <a:avLst/>
          </a:prstGeom>
        </p:spPr>
      </p:pic>
      <p:pic>
        <p:nvPicPr>
          <p:cNvPr id="15" name="Imagen 14">
            <a:extLst>
              <a:ext uri="{FF2B5EF4-FFF2-40B4-BE49-F238E27FC236}">
                <a16:creationId xmlns:a16="http://schemas.microsoft.com/office/drawing/2014/main" id="{0A60F592-242E-4827-A1E0-2517C2739C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910"/>
          <a:stretch/>
        </p:blipFill>
        <p:spPr>
          <a:xfrm>
            <a:off x="650170" y="1121709"/>
            <a:ext cx="5163308" cy="2529419"/>
          </a:xfrm>
          <a:prstGeom prst="rect">
            <a:avLst/>
          </a:prstGeom>
        </p:spPr>
      </p:pic>
      <p:pic>
        <p:nvPicPr>
          <p:cNvPr id="19" name="Imagen 18">
            <a:extLst>
              <a:ext uri="{FF2B5EF4-FFF2-40B4-BE49-F238E27FC236}">
                <a16:creationId xmlns:a16="http://schemas.microsoft.com/office/drawing/2014/main" id="{06210879-07EB-4901-86CB-85C9D6AA50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8523" y="3429000"/>
            <a:ext cx="5707460" cy="3233057"/>
          </a:xfrm>
          <a:prstGeom prst="rect">
            <a:avLst/>
          </a:prstGeom>
        </p:spPr>
      </p:pic>
      <p:pic>
        <p:nvPicPr>
          <p:cNvPr id="2050" name="Picture 2">
            <a:extLst>
              <a:ext uri="{FF2B5EF4-FFF2-40B4-BE49-F238E27FC236}">
                <a16:creationId xmlns:a16="http://schemas.microsoft.com/office/drawing/2014/main" id="{0CA17F79-6636-408F-8D64-E0F5D08E3E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170" y="3905812"/>
            <a:ext cx="5163308" cy="2756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774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CCE4296-313A-4DAF-A4B3-2E4D88AAF7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61" y="185530"/>
            <a:ext cx="5300870" cy="3790122"/>
          </a:xfrm>
          <a:prstGeom prst="rect">
            <a:avLst/>
          </a:prstGeom>
        </p:spPr>
      </p:pic>
      <p:pic>
        <p:nvPicPr>
          <p:cNvPr id="6" name="Imagen 5">
            <a:extLst>
              <a:ext uri="{FF2B5EF4-FFF2-40B4-BE49-F238E27FC236}">
                <a16:creationId xmlns:a16="http://schemas.microsoft.com/office/drawing/2014/main" id="{C9AE8EB3-634F-4F09-991D-17410D12C58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6301137"/>
            <a:ext cx="12192000" cy="556863"/>
          </a:xfrm>
          <a:prstGeom prst="rect">
            <a:avLst/>
          </a:prstGeom>
        </p:spPr>
      </p:pic>
      <p:pic>
        <p:nvPicPr>
          <p:cNvPr id="5" name="Imagen 4">
            <a:extLst>
              <a:ext uri="{FF2B5EF4-FFF2-40B4-BE49-F238E27FC236}">
                <a16:creationId xmlns:a16="http://schemas.microsoft.com/office/drawing/2014/main" id="{41991351-E8BD-453F-BDEE-A35E12B5797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3147" y="3101009"/>
            <a:ext cx="6652591" cy="3630310"/>
          </a:xfrm>
          <a:prstGeom prst="rect">
            <a:avLst/>
          </a:prstGeom>
          <a:noFill/>
          <a:ln>
            <a:noFill/>
          </a:ln>
        </p:spPr>
      </p:pic>
      <p:pic>
        <p:nvPicPr>
          <p:cNvPr id="7" name="Imagen 6">
            <a:extLst>
              <a:ext uri="{FF2B5EF4-FFF2-40B4-BE49-F238E27FC236}">
                <a16:creationId xmlns:a16="http://schemas.microsoft.com/office/drawing/2014/main" id="{63967765-E681-4F49-B399-3DC3F5233106}"/>
              </a:ext>
            </a:extLst>
          </p:cNvPr>
          <p:cNvPicPr>
            <a:picLocks noChangeAspect="1"/>
          </p:cNvPicPr>
          <p:nvPr/>
        </p:nvPicPr>
        <p:blipFill rotWithShape="1">
          <a:blip r:embed="rId5"/>
          <a:srcRect b="15942"/>
          <a:stretch/>
        </p:blipFill>
        <p:spPr>
          <a:xfrm>
            <a:off x="7632010" y="76664"/>
            <a:ext cx="2585416" cy="2897664"/>
          </a:xfrm>
          <a:prstGeom prst="rect">
            <a:avLst/>
          </a:prstGeom>
        </p:spPr>
      </p:pic>
      <p:pic>
        <p:nvPicPr>
          <p:cNvPr id="8" name="Imagen 7">
            <a:extLst>
              <a:ext uri="{FF2B5EF4-FFF2-40B4-BE49-F238E27FC236}">
                <a16:creationId xmlns:a16="http://schemas.microsoft.com/office/drawing/2014/main" id="{C223A594-21A0-443F-89F9-FCB52A89EC46}"/>
              </a:ext>
            </a:extLst>
          </p:cNvPr>
          <p:cNvPicPr>
            <a:picLocks noChangeAspect="1"/>
          </p:cNvPicPr>
          <p:nvPr/>
        </p:nvPicPr>
        <p:blipFill rotWithShape="1">
          <a:blip r:embed="rId6"/>
          <a:srcRect l="21143" b="4927"/>
          <a:stretch/>
        </p:blipFill>
        <p:spPr>
          <a:xfrm>
            <a:off x="1106556" y="4111041"/>
            <a:ext cx="3260036" cy="2620278"/>
          </a:xfrm>
          <a:prstGeom prst="rect">
            <a:avLst/>
          </a:prstGeom>
        </p:spPr>
      </p:pic>
    </p:spTree>
    <p:extLst>
      <p:ext uri="{BB962C8B-B14F-4D97-AF65-F5344CB8AC3E}">
        <p14:creationId xmlns:p14="http://schemas.microsoft.com/office/powerpoint/2010/main" val="42418024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284081" y="195943"/>
            <a:ext cx="6094442" cy="731709"/>
          </a:xfrm>
        </p:spPr>
        <p:txBody>
          <a:bodyPr>
            <a:noAutofit/>
          </a:bodyPr>
          <a:lstStyle/>
          <a:p>
            <a:pPr lvl="1" algn="l" rtl="0">
              <a:lnSpc>
                <a:spcPct val="90000"/>
              </a:lnSpc>
              <a:spcBef>
                <a:spcPct val="0"/>
              </a:spcBef>
            </a:pPr>
            <a:r>
              <a:rPr lang="es-ES" sz="3000" b="1" dirty="0">
                <a:latin typeface="Times New Roman" panose="02020603050405020304" pitchFamily="18" charset="0"/>
                <a:cs typeface="Times New Roman" panose="02020603050405020304" pitchFamily="18" charset="0"/>
              </a:rPr>
              <a:t>RESULTADOS Y DISCUSIÓN</a:t>
            </a:r>
            <a:br>
              <a:rPr lang="es-ES" sz="3000" b="1" dirty="0">
                <a:latin typeface="Times New Roman" panose="02020603050405020304" pitchFamily="18" charset="0"/>
                <a:cs typeface="Times New Roman" panose="02020603050405020304" pitchFamily="18" charset="0"/>
              </a:rPr>
            </a:br>
            <a:endParaRPr lang="es-ES" sz="30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4357768" y="659580"/>
            <a:ext cx="3845328" cy="369332"/>
          </a:xfrm>
          <a:prstGeom prst="rect">
            <a:avLst/>
          </a:prstGeom>
          <a:noFill/>
        </p:spPr>
        <p:txBody>
          <a:bodyPr wrap="square" rtlCol="0">
            <a:spAutoFit/>
          </a:bodyPr>
          <a:lstStyle/>
          <a:p>
            <a:r>
              <a:rPr lang="es-EC" b="1" dirty="0">
                <a:latin typeface="Times New Roman" panose="02020603050405020304" pitchFamily="18" charset="0"/>
                <a:cs typeface="Times New Roman" panose="02020603050405020304" pitchFamily="18" charset="0"/>
              </a:rPr>
              <a:t>DIAGNÓSTICO PARTICIPATIVO</a:t>
            </a:r>
          </a:p>
        </p:txBody>
      </p:sp>
      <p:pic>
        <p:nvPicPr>
          <p:cNvPr id="10" name="Imagen 9">
            <a:extLst>
              <a:ext uri="{FF2B5EF4-FFF2-40B4-BE49-F238E27FC236}">
                <a16:creationId xmlns:a16="http://schemas.microsoft.com/office/drawing/2014/main" id="{DF5FB1B6-C73F-41C4-AA87-11701A2551A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6301137"/>
            <a:ext cx="12192000" cy="556863"/>
          </a:xfrm>
          <a:prstGeom prst="rect">
            <a:avLst/>
          </a:prstGeom>
        </p:spPr>
      </p:pic>
      <p:grpSp>
        <p:nvGrpSpPr>
          <p:cNvPr id="7" name="Grupo 6"/>
          <p:cNvGrpSpPr/>
          <p:nvPr/>
        </p:nvGrpSpPr>
        <p:grpSpPr>
          <a:xfrm>
            <a:off x="10152347" y="5893735"/>
            <a:ext cx="1905078" cy="407402"/>
            <a:chOff x="-20066" y="-5563"/>
            <a:chExt cx="1015568" cy="273132"/>
          </a:xfrm>
        </p:grpSpPr>
        <p:sp>
          <p:nvSpPr>
            <p:cNvPr id="8" name="Cuadro de texto 98"/>
            <p:cNvSpPr txBox="1"/>
            <p:nvPr/>
          </p:nvSpPr>
          <p:spPr>
            <a:xfrm>
              <a:off x="-20066" y="-5563"/>
              <a:ext cx="760020" cy="273132"/>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400" dirty="0">
                  <a:effectLst/>
                  <a:latin typeface="Times New Roman" panose="02020603050405020304" pitchFamily="18" charset="0"/>
                  <a:ea typeface="Calibri" panose="020F0502020204030204" pitchFamily="34" charset="0"/>
                  <a:cs typeface="Times New Roman" panose="02020603050405020304" pitchFamily="18" charset="0"/>
                </a:rPr>
                <a:t>CONTINÚA</a:t>
              </a:r>
            </a:p>
          </p:txBody>
        </p:sp>
        <p:sp>
          <p:nvSpPr>
            <p:cNvPr id="9" name="Flecha: a la derecha 99"/>
            <p:cNvSpPr/>
            <p:nvPr/>
          </p:nvSpPr>
          <p:spPr>
            <a:xfrm>
              <a:off x="629366" y="13011"/>
              <a:ext cx="366136" cy="2359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sz="1400">
                <a:latin typeface="Times New Roman" panose="02020603050405020304" pitchFamily="18" charset="0"/>
                <a:cs typeface="Times New Roman" panose="02020603050405020304" pitchFamily="18" charset="0"/>
              </a:endParaRPr>
            </a:p>
          </p:txBody>
        </p:sp>
      </p:grpSp>
      <p:pic>
        <p:nvPicPr>
          <p:cNvPr id="2" name="Imagen 1"/>
          <p:cNvPicPr>
            <a:picLocks noChangeAspect="1"/>
          </p:cNvPicPr>
          <p:nvPr/>
        </p:nvPicPr>
        <p:blipFill rotWithShape="1">
          <a:blip r:embed="rId3"/>
          <a:srcRect l="17303" t="22843" r="18753" b="14832"/>
          <a:stretch/>
        </p:blipFill>
        <p:spPr>
          <a:xfrm>
            <a:off x="497210" y="1556553"/>
            <a:ext cx="9653830" cy="5074316"/>
          </a:xfrm>
          <a:prstGeom prst="rect">
            <a:avLst/>
          </a:prstGeom>
        </p:spPr>
      </p:pic>
      <p:sp>
        <p:nvSpPr>
          <p:cNvPr id="11" name="CuadroTexto 10">
            <a:extLst>
              <a:ext uri="{FF2B5EF4-FFF2-40B4-BE49-F238E27FC236}">
                <a16:creationId xmlns:a16="http://schemas.microsoft.com/office/drawing/2014/main" id="{584DF459-A1E3-456F-8742-BEF35B409E24}"/>
              </a:ext>
            </a:extLst>
          </p:cNvPr>
          <p:cNvSpPr txBox="1"/>
          <p:nvPr/>
        </p:nvSpPr>
        <p:spPr>
          <a:xfrm>
            <a:off x="497210" y="1028912"/>
            <a:ext cx="2665116" cy="369332"/>
          </a:xfrm>
          <a:prstGeom prst="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EC" dirty="0">
                <a:latin typeface="Times New Roman" panose="02020603050405020304" pitchFamily="18" charset="0"/>
                <a:cs typeface="Times New Roman" panose="02020603050405020304" pitchFamily="18" charset="0"/>
              </a:rPr>
              <a:t>Capacitación participativa</a:t>
            </a:r>
          </a:p>
        </p:txBody>
      </p:sp>
    </p:spTree>
    <p:extLst>
      <p:ext uri="{BB962C8B-B14F-4D97-AF65-F5344CB8AC3E}">
        <p14:creationId xmlns:p14="http://schemas.microsoft.com/office/powerpoint/2010/main" val="42944656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284081" y="195943"/>
            <a:ext cx="6094442" cy="1006475"/>
          </a:xfrm>
        </p:spPr>
        <p:txBody>
          <a:bodyPr>
            <a:noAutofit/>
          </a:bodyPr>
          <a:lstStyle/>
          <a:p>
            <a:pPr lvl="1" algn="l" rtl="0">
              <a:lnSpc>
                <a:spcPct val="90000"/>
              </a:lnSpc>
              <a:spcBef>
                <a:spcPct val="0"/>
              </a:spcBef>
            </a:pPr>
            <a:r>
              <a:rPr lang="es-ES" sz="3000" b="1" dirty="0">
                <a:latin typeface="Times New Roman" panose="02020603050405020304" pitchFamily="18" charset="0"/>
                <a:cs typeface="Times New Roman" panose="02020603050405020304" pitchFamily="18" charset="0"/>
              </a:rPr>
              <a:t>RESULTADOS Y DISCUSIÓN</a:t>
            </a:r>
            <a:br>
              <a:rPr lang="es-ES" sz="3000" b="1" dirty="0">
                <a:latin typeface="Times New Roman" panose="02020603050405020304" pitchFamily="18" charset="0"/>
                <a:cs typeface="Times New Roman" panose="02020603050405020304" pitchFamily="18" charset="0"/>
              </a:rPr>
            </a:br>
            <a:endParaRPr lang="es-ES" sz="30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3954441" y="797209"/>
            <a:ext cx="3695609" cy="369332"/>
          </a:xfrm>
          <a:prstGeom prst="rect">
            <a:avLst/>
          </a:prstGeom>
          <a:noFill/>
        </p:spPr>
        <p:txBody>
          <a:bodyPr wrap="square" rtlCol="0">
            <a:spAutoFit/>
          </a:bodyPr>
          <a:lstStyle/>
          <a:p>
            <a:r>
              <a:rPr lang="es-EC" b="1" dirty="0">
                <a:latin typeface="Times New Roman" panose="02020603050405020304" pitchFamily="18" charset="0"/>
                <a:cs typeface="Times New Roman" panose="02020603050405020304" pitchFamily="18" charset="0"/>
              </a:rPr>
              <a:t>DIAGNÓSTICO PARTICIPATIVO</a:t>
            </a:r>
          </a:p>
        </p:txBody>
      </p:sp>
      <p:pic>
        <p:nvPicPr>
          <p:cNvPr id="7" name="Imagen 6"/>
          <p:cNvPicPr>
            <a:picLocks noChangeAspect="1"/>
          </p:cNvPicPr>
          <p:nvPr/>
        </p:nvPicPr>
        <p:blipFill rotWithShape="1">
          <a:blip r:embed="rId2"/>
          <a:srcRect l="17204" t="26188" r="18656" b="30854"/>
          <a:stretch/>
        </p:blipFill>
        <p:spPr>
          <a:xfrm>
            <a:off x="912734" y="1195371"/>
            <a:ext cx="10112339" cy="3513925"/>
          </a:xfrm>
          <a:prstGeom prst="rect">
            <a:avLst/>
          </a:prstGeom>
        </p:spPr>
      </p:pic>
      <p:sp>
        <p:nvSpPr>
          <p:cNvPr id="8" name="CuadroTexto 7"/>
          <p:cNvSpPr txBox="1"/>
          <p:nvPr/>
        </p:nvSpPr>
        <p:spPr>
          <a:xfrm>
            <a:off x="3954441" y="4709296"/>
            <a:ext cx="4288665" cy="307777"/>
          </a:xfrm>
          <a:prstGeom prst="rect">
            <a:avLst/>
          </a:prstGeom>
          <a:noFill/>
        </p:spPr>
        <p:txBody>
          <a:bodyPr wrap="square" rtlCol="0">
            <a:spAutoFit/>
          </a:bodyPr>
          <a:lstStyle/>
          <a:p>
            <a:r>
              <a:rPr lang="es-EC" sz="1400" b="1" i="1" dirty="0">
                <a:latin typeface="Times New Roman" panose="02020603050405020304" pitchFamily="18" charset="0"/>
                <a:cs typeface="Times New Roman" panose="02020603050405020304" pitchFamily="18" charset="0"/>
              </a:rPr>
              <a:t>Figura 22 </a:t>
            </a:r>
            <a:r>
              <a:rPr lang="es-EC" sz="1400" dirty="0">
                <a:latin typeface="Times New Roman" panose="02020603050405020304" pitchFamily="18" charset="0"/>
                <a:cs typeface="Times New Roman" panose="02020603050405020304" pitchFamily="18" charset="0"/>
              </a:rPr>
              <a:t>Planificación curricular utilizada en la ECA.</a:t>
            </a:r>
            <a:endParaRPr lang="es-EC" sz="1400" i="1" dirty="0">
              <a:latin typeface="Times New Roman" panose="02020603050405020304" pitchFamily="18" charset="0"/>
              <a:cs typeface="Times New Roman" panose="02020603050405020304" pitchFamily="18" charset="0"/>
            </a:endParaRPr>
          </a:p>
        </p:txBody>
      </p:sp>
      <p:pic>
        <p:nvPicPr>
          <p:cNvPr id="6" name="Imagen 5">
            <a:extLst>
              <a:ext uri="{FF2B5EF4-FFF2-40B4-BE49-F238E27FC236}">
                <a16:creationId xmlns:a16="http://schemas.microsoft.com/office/drawing/2014/main" id="{71BF6AD5-242A-4A8A-9D3C-45B45DA3EB7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6301137"/>
            <a:ext cx="12192000" cy="556863"/>
          </a:xfrm>
          <a:prstGeom prst="rect">
            <a:avLst/>
          </a:prstGeom>
        </p:spPr>
      </p:pic>
      <p:sp>
        <p:nvSpPr>
          <p:cNvPr id="2" name="Rectángulo 1">
            <a:extLst>
              <a:ext uri="{FF2B5EF4-FFF2-40B4-BE49-F238E27FC236}">
                <a16:creationId xmlns:a16="http://schemas.microsoft.com/office/drawing/2014/main" id="{F0321C55-3417-42C8-960C-9D3E488D8D34}"/>
              </a:ext>
            </a:extLst>
          </p:cNvPr>
          <p:cNvSpPr/>
          <p:nvPr/>
        </p:nvSpPr>
        <p:spPr>
          <a:xfrm>
            <a:off x="939637" y="5108559"/>
            <a:ext cx="10085436" cy="1200329"/>
          </a:xfrm>
          <a:prstGeom prst="rect">
            <a:avLst/>
          </a:prstGeom>
        </p:spPr>
        <p:txBody>
          <a:bodyPr wrap="square">
            <a:spAutoFit/>
          </a:bodyPr>
          <a:lstStyle/>
          <a:p>
            <a:pPr algn="just"/>
            <a:r>
              <a:rPr lang="es-EC" dirty="0">
                <a:latin typeface="Times New Roman" panose="02020603050405020304" pitchFamily="18" charset="0"/>
                <a:cs typeface="Times New Roman" panose="02020603050405020304" pitchFamily="18" charset="0"/>
              </a:rPr>
              <a:t>En la ECA Leopoldo N. Chávez se realizaron 26 sesiones de capacitación , número mayor a la registrada por Barrera, Escudero, </a:t>
            </a:r>
            <a:r>
              <a:rPr lang="es-EC" dirty="0" err="1">
                <a:latin typeface="Times New Roman" panose="02020603050405020304" pitchFamily="18" charset="0"/>
                <a:cs typeface="Times New Roman" panose="02020603050405020304" pitchFamily="18" charset="0"/>
              </a:rPr>
              <a:t>Alwang</a:t>
            </a:r>
            <a:r>
              <a:rPr lang="es-EC" dirty="0">
                <a:latin typeface="Times New Roman" panose="02020603050405020304" pitchFamily="18" charset="0"/>
                <a:cs typeface="Times New Roman" panose="02020603050405020304" pitchFamily="18" charset="0"/>
              </a:rPr>
              <a:t>, &amp; Norton (2003) que impartieron un promedio de 17 sesiones en las 16 </a:t>
            </a:r>
            <a:r>
              <a:rPr lang="es-EC" dirty="0" err="1">
                <a:latin typeface="Times New Roman" panose="02020603050405020304" pitchFamily="18" charset="0"/>
                <a:cs typeface="Times New Roman" panose="02020603050405020304" pitchFamily="18" charset="0"/>
              </a:rPr>
              <a:t>ECAs</a:t>
            </a:r>
            <a:r>
              <a:rPr lang="es-EC" dirty="0">
                <a:latin typeface="Times New Roman" panose="02020603050405020304" pitchFamily="18" charset="0"/>
                <a:cs typeface="Times New Roman" panose="02020603050405020304" pitchFamily="18" charset="0"/>
              </a:rPr>
              <a:t> establecidas en Carchi, ambas se sustentaron con instrumentos de evaluación, material didáctico y se realizaron una vez por semana.</a:t>
            </a:r>
          </a:p>
        </p:txBody>
      </p:sp>
    </p:spTree>
    <p:extLst>
      <p:ext uri="{BB962C8B-B14F-4D97-AF65-F5344CB8AC3E}">
        <p14:creationId xmlns:p14="http://schemas.microsoft.com/office/powerpoint/2010/main" val="3351233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284081" y="195943"/>
            <a:ext cx="6094442" cy="1006475"/>
          </a:xfrm>
        </p:spPr>
        <p:txBody>
          <a:bodyPr>
            <a:noAutofit/>
          </a:bodyPr>
          <a:lstStyle/>
          <a:p>
            <a:pPr lvl="1" algn="l" rtl="0">
              <a:lnSpc>
                <a:spcPct val="90000"/>
              </a:lnSpc>
              <a:spcBef>
                <a:spcPct val="0"/>
              </a:spcBef>
            </a:pPr>
            <a:r>
              <a:rPr lang="es-ES" sz="3000" b="1" dirty="0">
                <a:latin typeface="Times New Roman" panose="02020603050405020304" pitchFamily="18" charset="0"/>
                <a:cs typeface="Times New Roman" panose="02020603050405020304" pitchFamily="18" charset="0"/>
              </a:rPr>
              <a:t>RESULTADOS Y DISCUSIÓN</a:t>
            </a:r>
            <a:br>
              <a:rPr lang="es-ES" sz="3000" b="1" dirty="0">
                <a:latin typeface="Times New Roman" panose="02020603050405020304" pitchFamily="18" charset="0"/>
                <a:cs typeface="Times New Roman" panose="02020603050405020304" pitchFamily="18" charset="0"/>
              </a:rPr>
            </a:br>
            <a:endParaRPr lang="es-ES" sz="30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4098887" y="833086"/>
            <a:ext cx="3856852" cy="369332"/>
          </a:xfrm>
          <a:prstGeom prst="rect">
            <a:avLst/>
          </a:prstGeom>
          <a:noFill/>
        </p:spPr>
        <p:txBody>
          <a:bodyPr wrap="square" rtlCol="0">
            <a:spAutoFit/>
          </a:bodyPr>
          <a:lstStyle/>
          <a:p>
            <a:r>
              <a:rPr lang="es-EC" b="1" dirty="0">
                <a:latin typeface="Times New Roman" panose="02020603050405020304" pitchFamily="18" charset="0"/>
                <a:cs typeface="Times New Roman" panose="02020603050405020304" pitchFamily="18" charset="0"/>
              </a:rPr>
              <a:t>SEGUIMIENTO PARTICIPATIVO</a:t>
            </a:r>
          </a:p>
        </p:txBody>
      </p:sp>
      <p:sp>
        <p:nvSpPr>
          <p:cNvPr id="9" name="CuadroTexto 8"/>
          <p:cNvSpPr txBox="1"/>
          <p:nvPr/>
        </p:nvSpPr>
        <p:spPr>
          <a:xfrm>
            <a:off x="4590398" y="1202418"/>
            <a:ext cx="2873829" cy="369332"/>
          </a:xfrm>
          <a:prstGeom prst="rect">
            <a:avLst/>
          </a:prstGeom>
          <a:noFill/>
        </p:spPr>
        <p:txBody>
          <a:bodyPr wrap="square" rtlCol="0">
            <a:spAutoFit/>
          </a:bodyPr>
          <a:lstStyle/>
          <a:p>
            <a:r>
              <a:rPr lang="es-EC" dirty="0">
                <a:latin typeface="Times New Roman" panose="02020603050405020304" pitchFamily="18" charset="0"/>
                <a:cs typeface="Times New Roman" panose="02020603050405020304" pitchFamily="18" charset="0"/>
              </a:rPr>
              <a:t>Elaboración del manual</a:t>
            </a:r>
          </a:p>
        </p:txBody>
      </p:sp>
      <p:sp>
        <p:nvSpPr>
          <p:cNvPr id="11" name="CuadroTexto 10"/>
          <p:cNvSpPr txBox="1"/>
          <p:nvPr/>
        </p:nvSpPr>
        <p:spPr>
          <a:xfrm>
            <a:off x="4478765" y="6502616"/>
            <a:ext cx="3450792" cy="307777"/>
          </a:xfrm>
          <a:prstGeom prst="rect">
            <a:avLst/>
          </a:prstGeom>
          <a:noFill/>
        </p:spPr>
        <p:txBody>
          <a:bodyPr wrap="square" rtlCol="0">
            <a:spAutoFit/>
          </a:bodyPr>
          <a:lstStyle/>
          <a:p>
            <a:r>
              <a:rPr lang="es-EC" sz="1400" b="1" i="1" dirty="0">
                <a:latin typeface="Times New Roman" panose="02020603050405020304" pitchFamily="18" charset="0"/>
                <a:cs typeface="Times New Roman" panose="02020603050405020304" pitchFamily="18" charset="0"/>
              </a:rPr>
              <a:t>Figura 23</a:t>
            </a:r>
            <a:r>
              <a:rPr lang="es-EC" sz="1400" dirty="0">
                <a:latin typeface="Times New Roman" panose="02020603050405020304" pitchFamily="18" charset="0"/>
                <a:cs typeface="Times New Roman" panose="02020603050405020304" pitchFamily="18" charset="0"/>
              </a:rPr>
              <a:t>. Portada del Manual Técnico</a:t>
            </a:r>
          </a:p>
        </p:txBody>
      </p:sp>
      <p:pic>
        <p:nvPicPr>
          <p:cNvPr id="7" name="Imagen 6">
            <a:extLst>
              <a:ext uri="{FF2B5EF4-FFF2-40B4-BE49-F238E27FC236}">
                <a16:creationId xmlns:a16="http://schemas.microsoft.com/office/drawing/2014/main" id="{17A54FEE-70D9-4AB0-B5AF-85C59BA4C6E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6301137"/>
            <a:ext cx="12192000" cy="556863"/>
          </a:xfrm>
          <a:prstGeom prst="rect">
            <a:avLst/>
          </a:prstGeom>
        </p:spPr>
      </p:pic>
      <p:pic>
        <p:nvPicPr>
          <p:cNvPr id="8" name="Imagen 7">
            <a:extLst>
              <a:ext uri="{FF2B5EF4-FFF2-40B4-BE49-F238E27FC236}">
                <a16:creationId xmlns:a16="http://schemas.microsoft.com/office/drawing/2014/main" id="{7BBD5E7E-F6E4-4E10-B448-E03FCE0AE76C}"/>
              </a:ext>
            </a:extLst>
          </p:cNvPr>
          <p:cNvPicPr/>
          <p:nvPr/>
        </p:nvPicPr>
        <p:blipFill>
          <a:blip r:embed="rId3">
            <a:extLst>
              <a:ext uri="{28A0092B-C50C-407E-A947-70E740481C1C}">
                <a14:useLocalDpi xmlns:a14="http://schemas.microsoft.com/office/drawing/2010/main" val="0"/>
              </a:ext>
            </a:extLst>
          </a:blip>
          <a:stretch>
            <a:fillRect/>
          </a:stretch>
        </p:blipFill>
        <p:spPr>
          <a:xfrm>
            <a:off x="6378523" y="1584123"/>
            <a:ext cx="3969281" cy="4738268"/>
          </a:xfrm>
          <a:prstGeom prst="rect">
            <a:avLst/>
          </a:prstGeom>
          <a:ln>
            <a:solidFill>
              <a:schemeClr val="tx1"/>
            </a:solidFill>
          </a:ln>
        </p:spPr>
      </p:pic>
      <p:pic>
        <p:nvPicPr>
          <p:cNvPr id="16" name="Imagen 15">
            <a:extLst>
              <a:ext uri="{FF2B5EF4-FFF2-40B4-BE49-F238E27FC236}">
                <a16:creationId xmlns:a16="http://schemas.microsoft.com/office/drawing/2014/main" id="{43951508-7E57-47B7-9B15-A7FC6D410E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6212" y="1584122"/>
            <a:ext cx="3548883" cy="47170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019996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284081" y="195943"/>
            <a:ext cx="6094442" cy="1006475"/>
          </a:xfrm>
        </p:spPr>
        <p:txBody>
          <a:bodyPr>
            <a:noAutofit/>
          </a:bodyPr>
          <a:lstStyle/>
          <a:p>
            <a:pPr lvl="1" algn="l" rtl="0">
              <a:lnSpc>
                <a:spcPct val="90000"/>
              </a:lnSpc>
              <a:spcBef>
                <a:spcPct val="0"/>
              </a:spcBef>
            </a:pPr>
            <a:r>
              <a:rPr lang="es-ES" sz="3000" b="1" dirty="0">
                <a:latin typeface="Times New Roman" panose="02020603050405020304" pitchFamily="18" charset="0"/>
                <a:cs typeface="Times New Roman" panose="02020603050405020304" pitchFamily="18" charset="0"/>
              </a:rPr>
              <a:t>RESULTADOS Y DISCUSIÓN</a:t>
            </a:r>
            <a:br>
              <a:rPr lang="es-ES" sz="3000" b="1" dirty="0">
                <a:latin typeface="Times New Roman" panose="02020603050405020304" pitchFamily="18" charset="0"/>
                <a:cs typeface="Times New Roman" panose="02020603050405020304" pitchFamily="18" charset="0"/>
              </a:rPr>
            </a:br>
            <a:endParaRPr lang="es-ES" sz="30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4057591" y="922868"/>
            <a:ext cx="3787696" cy="369332"/>
          </a:xfrm>
          <a:prstGeom prst="rect">
            <a:avLst/>
          </a:prstGeom>
          <a:noFill/>
        </p:spPr>
        <p:txBody>
          <a:bodyPr wrap="square" rtlCol="0">
            <a:spAutoFit/>
          </a:bodyPr>
          <a:lstStyle/>
          <a:p>
            <a:r>
              <a:rPr lang="es-EC" b="1" dirty="0">
                <a:latin typeface="Times New Roman" panose="02020603050405020304" pitchFamily="18" charset="0"/>
                <a:cs typeface="Times New Roman" panose="02020603050405020304" pitchFamily="18" charset="0"/>
              </a:rPr>
              <a:t>SEGUIMIENTO PARTICIPATIVO</a:t>
            </a:r>
          </a:p>
        </p:txBody>
      </p:sp>
      <p:sp>
        <p:nvSpPr>
          <p:cNvPr id="5" name="CuadroTexto 4"/>
          <p:cNvSpPr txBox="1"/>
          <p:nvPr/>
        </p:nvSpPr>
        <p:spPr>
          <a:xfrm>
            <a:off x="419325" y="5243027"/>
            <a:ext cx="5532114" cy="307777"/>
          </a:xfrm>
          <a:prstGeom prst="rect">
            <a:avLst/>
          </a:prstGeom>
          <a:noFill/>
        </p:spPr>
        <p:txBody>
          <a:bodyPr wrap="square" rtlCol="0">
            <a:spAutoFit/>
          </a:bodyPr>
          <a:lstStyle/>
          <a:p>
            <a:r>
              <a:rPr lang="es-EC" sz="1400" b="1" i="1" dirty="0">
                <a:latin typeface="Times New Roman" panose="02020603050405020304" pitchFamily="18" charset="0"/>
                <a:cs typeface="Times New Roman" panose="02020603050405020304" pitchFamily="18" charset="0"/>
              </a:rPr>
              <a:t>Figura 24. </a:t>
            </a:r>
            <a:r>
              <a:rPr lang="es-EC" sz="1400" dirty="0">
                <a:latin typeface="Times New Roman" panose="02020603050405020304" pitchFamily="18" charset="0"/>
                <a:cs typeface="Times New Roman" panose="02020603050405020304" pitchFamily="18" charset="0"/>
              </a:rPr>
              <a:t>Nivel de conocimientos académicos de la prueba de caja</a:t>
            </a:r>
          </a:p>
        </p:txBody>
      </p:sp>
      <p:sp>
        <p:nvSpPr>
          <p:cNvPr id="6" name="CuadroTexto 5"/>
          <p:cNvSpPr txBox="1"/>
          <p:nvPr/>
        </p:nvSpPr>
        <p:spPr>
          <a:xfrm>
            <a:off x="6605462" y="1938151"/>
            <a:ext cx="4752305" cy="2585323"/>
          </a:xfrm>
          <a:prstGeom prst="rect">
            <a:avLst/>
          </a:prstGeom>
          <a:noFill/>
        </p:spPr>
        <p:txBody>
          <a:bodyPr wrap="square" rtlCol="0">
            <a:spAutoFit/>
          </a:bodyPr>
          <a:lstStyle/>
          <a:p>
            <a:pPr algn="just"/>
            <a:r>
              <a:rPr lang="es-EC" dirty="0">
                <a:latin typeface="Times New Roman" panose="02020603050405020304" pitchFamily="18" charset="0"/>
                <a:cs typeface="Times New Roman" panose="02020603050405020304" pitchFamily="18" charset="0"/>
              </a:rPr>
              <a:t>FAO (2011).</a:t>
            </a:r>
          </a:p>
          <a:p>
            <a:pPr algn="just"/>
            <a:endParaRPr lang="es-EC" dirty="0">
              <a:latin typeface="Times New Roman" panose="02020603050405020304" pitchFamily="18" charset="0"/>
              <a:cs typeface="Times New Roman" panose="02020603050405020304" pitchFamily="18" charset="0"/>
            </a:endParaRPr>
          </a:p>
          <a:p>
            <a:pPr algn="just"/>
            <a:r>
              <a:rPr lang="es-EC" dirty="0">
                <a:latin typeface="Times New Roman" panose="02020603050405020304" pitchFamily="18" charset="0"/>
                <a:cs typeface="Times New Roman" panose="02020603050405020304" pitchFamily="18" charset="0"/>
              </a:rPr>
              <a:t>El promedio general del grupo fue 9/10 el cual fue mayor al de Hidalgo &amp; Palacios (2017), cuyo promedio general en la Escuela de Campo implementada fue de 8.05/10, pero es importante destacar que en ambos casos existió una comprensión de las ecotecnias tratadas en el proyecto de todos los participantes.</a:t>
            </a:r>
          </a:p>
        </p:txBody>
      </p:sp>
      <p:graphicFrame>
        <p:nvGraphicFramePr>
          <p:cNvPr id="7" name="Gráfico 6">
            <a:extLst>
              <a:ext uri="{FF2B5EF4-FFF2-40B4-BE49-F238E27FC236}">
                <a16:creationId xmlns:a16="http://schemas.microsoft.com/office/drawing/2014/main" id="{D2046A83-4163-4649-B7CF-288610CA8957}"/>
              </a:ext>
            </a:extLst>
          </p:cNvPr>
          <p:cNvGraphicFramePr/>
          <p:nvPr>
            <p:extLst>
              <p:ext uri="{D42A27DB-BD31-4B8C-83A1-F6EECF244321}">
                <p14:modId xmlns:p14="http://schemas.microsoft.com/office/powerpoint/2010/main" val="1166759579"/>
              </p:ext>
            </p:extLst>
          </p:nvPr>
        </p:nvGraphicFramePr>
        <p:xfrm>
          <a:off x="204425" y="2042533"/>
          <a:ext cx="6174098" cy="3267888"/>
        </p:xfrm>
        <a:graphic>
          <a:graphicData uri="http://schemas.openxmlformats.org/drawingml/2006/chart">
            <c:chart xmlns:c="http://schemas.openxmlformats.org/drawingml/2006/chart" xmlns:r="http://schemas.openxmlformats.org/officeDocument/2006/relationships" r:id="rId2"/>
          </a:graphicData>
        </a:graphic>
      </p:graphicFrame>
      <p:pic>
        <p:nvPicPr>
          <p:cNvPr id="8" name="Imagen 7">
            <a:extLst>
              <a:ext uri="{FF2B5EF4-FFF2-40B4-BE49-F238E27FC236}">
                <a16:creationId xmlns:a16="http://schemas.microsoft.com/office/drawing/2014/main" id="{3E00CD23-D761-458C-87A1-5051C30F2CD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6301137"/>
            <a:ext cx="12192000" cy="556863"/>
          </a:xfrm>
          <a:prstGeom prst="rect">
            <a:avLst/>
          </a:prstGeom>
        </p:spPr>
      </p:pic>
      <p:sp>
        <p:nvSpPr>
          <p:cNvPr id="9" name="CuadroTexto 8">
            <a:extLst>
              <a:ext uri="{FF2B5EF4-FFF2-40B4-BE49-F238E27FC236}">
                <a16:creationId xmlns:a16="http://schemas.microsoft.com/office/drawing/2014/main" id="{5D7ABCD0-ED77-457E-9696-C93E5D49B83B}"/>
              </a:ext>
            </a:extLst>
          </p:cNvPr>
          <p:cNvSpPr txBox="1"/>
          <p:nvPr/>
        </p:nvSpPr>
        <p:spPr>
          <a:xfrm>
            <a:off x="419325" y="1392918"/>
            <a:ext cx="2263298" cy="369332"/>
          </a:xfrm>
          <a:prstGeom prst="rect">
            <a:avLst/>
          </a:prstGeom>
          <a:noFill/>
          <a:ln w="38100">
            <a:solidFill>
              <a:schemeClr val="accent5"/>
            </a:solidFill>
          </a:ln>
        </p:spPr>
        <p:txBody>
          <a:bodyPr wrap="square" rtlCol="0">
            <a:spAutoFit/>
          </a:bodyPr>
          <a:lstStyle/>
          <a:p>
            <a:r>
              <a:rPr lang="es-EC" dirty="0">
                <a:latin typeface="Times New Roman" panose="02020603050405020304" pitchFamily="18" charset="0"/>
                <a:cs typeface="Times New Roman" panose="02020603050405020304" pitchFamily="18" charset="0"/>
              </a:rPr>
              <a:t>Seguimiento continuo</a:t>
            </a:r>
          </a:p>
        </p:txBody>
      </p:sp>
    </p:spTree>
    <p:extLst>
      <p:ext uri="{BB962C8B-B14F-4D97-AF65-F5344CB8AC3E}">
        <p14:creationId xmlns:p14="http://schemas.microsoft.com/office/powerpoint/2010/main" val="29909117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284081" y="195943"/>
            <a:ext cx="6094442" cy="1006475"/>
          </a:xfrm>
        </p:spPr>
        <p:txBody>
          <a:bodyPr>
            <a:noAutofit/>
          </a:bodyPr>
          <a:lstStyle/>
          <a:p>
            <a:pPr lvl="1" algn="l" rtl="0">
              <a:lnSpc>
                <a:spcPct val="90000"/>
              </a:lnSpc>
              <a:spcBef>
                <a:spcPct val="0"/>
              </a:spcBef>
            </a:pPr>
            <a:r>
              <a:rPr lang="es-ES" sz="3000" b="1" dirty="0">
                <a:latin typeface="Times New Roman" panose="02020603050405020304" pitchFamily="18" charset="0"/>
                <a:cs typeface="Times New Roman" panose="02020603050405020304" pitchFamily="18" charset="0"/>
              </a:rPr>
              <a:t>RESULTADOS Y DISCUSIÓN</a:t>
            </a:r>
            <a:br>
              <a:rPr lang="es-ES" sz="3000" b="1" dirty="0">
                <a:latin typeface="Times New Roman" panose="02020603050405020304" pitchFamily="18" charset="0"/>
                <a:cs typeface="Times New Roman" panose="02020603050405020304" pitchFamily="18" charset="0"/>
              </a:rPr>
            </a:br>
            <a:endParaRPr lang="es-ES" sz="30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4403895" y="1026625"/>
            <a:ext cx="3949256" cy="369332"/>
          </a:xfrm>
          <a:prstGeom prst="rect">
            <a:avLst/>
          </a:prstGeom>
          <a:noFill/>
        </p:spPr>
        <p:txBody>
          <a:bodyPr wrap="square" rtlCol="0">
            <a:spAutoFit/>
          </a:bodyPr>
          <a:lstStyle/>
          <a:p>
            <a:r>
              <a:rPr lang="es-EC" b="1" dirty="0">
                <a:latin typeface="Times New Roman" panose="02020603050405020304" pitchFamily="18" charset="0"/>
                <a:cs typeface="Times New Roman" panose="02020603050405020304" pitchFamily="18" charset="0"/>
              </a:rPr>
              <a:t>SEGUIMIENTO PARTICIPATIVO</a:t>
            </a:r>
          </a:p>
        </p:txBody>
      </p:sp>
      <p:pic>
        <p:nvPicPr>
          <p:cNvPr id="7" name="Imagen 6"/>
          <p:cNvPicPr>
            <a:picLocks noChangeAspect="1"/>
          </p:cNvPicPr>
          <p:nvPr/>
        </p:nvPicPr>
        <p:blipFill rotWithShape="1">
          <a:blip r:embed="rId2"/>
          <a:srcRect l="35614" t="44674" r="36967" b="27610"/>
          <a:stretch/>
        </p:blipFill>
        <p:spPr>
          <a:xfrm>
            <a:off x="284081" y="1829513"/>
            <a:ext cx="5248300" cy="2982763"/>
          </a:xfrm>
          <a:prstGeom prst="rect">
            <a:avLst/>
          </a:prstGeom>
        </p:spPr>
      </p:pic>
      <p:sp>
        <p:nvSpPr>
          <p:cNvPr id="12" name="CuadroTexto 11"/>
          <p:cNvSpPr txBox="1"/>
          <p:nvPr/>
        </p:nvSpPr>
        <p:spPr>
          <a:xfrm>
            <a:off x="788645" y="4820131"/>
            <a:ext cx="3398934" cy="307777"/>
          </a:xfrm>
          <a:prstGeom prst="rect">
            <a:avLst/>
          </a:prstGeom>
          <a:noFill/>
        </p:spPr>
        <p:txBody>
          <a:bodyPr wrap="square" rtlCol="0">
            <a:spAutoFit/>
          </a:bodyPr>
          <a:lstStyle/>
          <a:p>
            <a:r>
              <a:rPr lang="es-EC" sz="1400" b="1" i="1" dirty="0">
                <a:latin typeface="Times New Roman" panose="02020603050405020304" pitchFamily="18" charset="0"/>
                <a:cs typeface="Times New Roman" panose="02020603050405020304" pitchFamily="18" charset="0"/>
              </a:rPr>
              <a:t>Figura 26</a:t>
            </a:r>
            <a:r>
              <a:rPr lang="es-EC" sz="1400" dirty="0">
                <a:latin typeface="Times New Roman" panose="02020603050405020304" pitchFamily="18" charset="0"/>
                <a:cs typeface="Times New Roman" panose="02020603050405020304" pitchFamily="18" charset="0"/>
              </a:rPr>
              <a:t>. Asistencia registrada en la ECA</a:t>
            </a:r>
          </a:p>
        </p:txBody>
      </p:sp>
      <p:sp>
        <p:nvSpPr>
          <p:cNvPr id="6" name="CuadroTexto 5"/>
          <p:cNvSpPr txBox="1"/>
          <p:nvPr/>
        </p:nvSpPr>
        <p:spPr>
          <a:xfrm>
            <a:off x="6096000" y="2140387"/>
            <a:ext cx="5924283" cy="3416320"/>
          </a:xfrm>
          <a:prstGeom prst="rect">
            <a:avLst/>
          </a:prstGeom>
          <a:noFill/>
        </p:spPr>
        <p:txBody>
          <a:bodyPr wrap="square" rtlCol="0">
            <a:spAutoFit/>
          </a:bodyPr>
          <a:lstStyle/>
          <a:p>
            <a:pPr algn="just"/>
            <a:r>
              <a:rPr lang="es-EC" dirty="0">
                <a:latin typeface="Times New Roman" panose="02020603050405020304" pitchFamily="18" charset="0"/>
                <a:cs typeface="Times New Roman" panose="02020603050405020304" pitchFamily="18" charset="0"/>
              </a:rPr>
              <a:t>La Escuela de Campo de la Comuna Leopoldo N. Chávez finalizó con 20 personas de las cuales 3 tenían discapacidad, el número de participantes fue mayor al registrado por Hidalgo &amp; Palacios (2017) cuya ECA finalizó con 16 participantes, sin embargo, 9 tenían discapacidades ya que la misma se enfocó a una ECA terapéutica, adicionalmente Barrera, Escudero, </a:t>
            </a:r>
            <a:r>
              <a:rPr lang="es-EC" dirty="0" err="1">
                <a:latin typeface="Times New Roman" panose="02020603050405020304" pitchFamily="18" charset="0"/>
                <a:cs typeface="Times New Roman" panose="02020603050405020304" pitchFamily="18" charset="0"/>
              </a:rPr>
              <a:t>Alwang</a:t>
            </a:r>
            <a:r>
              <a:rPr lang="es-EC" dirty="0">
                <a:latin typeface="Times New Roman" panose="02020603050405020304" pitchFamily="18" charset="0"/>
                <a:cs typeface="Times New Roman" panose="02020603050405020304" pitchFamily="18" charset="0"/>
              </a:rPr>
              <a:t>, &amp; Norton (2003) menciona que el promedio de participación en las 16 Escuelas de Campo en Carchi fue de 18 personas.</a:t>
            </a:r>
          </a:p>
          <a:p>
            <a:pPr algn="just"/>
            <a:endParaRPr lang="es-EC" dirty="0">
              <a:latin typeface="Times New Roman" panose="02020603050405020304" pitchFamily="18" charset="0"/>
              <a:cs typeface="Times New Roman" panose="02020603050405020304" pitchFamily="18" charset="0"/>
            </a:endParaRPr>
          </a:p>
          <a:p>
            <a:pPr algn="just"/>
            <a:endParaRPr lang="es-EC" dirty="0">
              <a:latin typeface="Times New Roman" panose="02020603050405020304" pitchFamily="18" charset="0"/>
              <a:cs typeface="Times New Roman" panose="02020603050405020304" pitchFamily="18" charset="0"/>
            </a:endParaRPr>
          </a:p>
          <a:p>
            <a:pPr algn="just"/>
            <a:r>
              <a:rPr lang="es-EC" dirty="0">
                <a:latin typeface="Times New Roman" panose="02020603050405020304" pitchFamily="18" charset="0"/>
                <a:cs typeface="Times New Roman" panose="02020603050405020304" pitchFamily="18" charset="0"/>
              </a:rPr>
              <a:t>Pumisacho y Sherwood (2005)</a:t>
            </a:r>
          </a:p>
        </p:txBody>
      </p:sp>
      <p:pic>
        <p:nvPicPr>
          <p:cNvPr id="8" name="Imagen 7">
            <a:extLst>
              <a:ext uri="{FF2B5EF4-FFF2-40B4-BE49-F238E27FC236}">
                <a16:creationId xmlns:a16="http://schemas.microsoft.com/office/drawing/2014/main" id="{F370889B-C263-4962-AB03-0CE41366BEF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6301137"/>
            <a:ext cx="12192000" cy="556863"/>
          </a:xfrm>
          <a:prstGeom prst="rect">
            <a:avLst/>
          </a:prstGeom>
        </p:spPr>
      </p:pic>
    </p:spTree>
    <p:extLst>
      <p:ext uri="{BB962C8B-B14F-4D97-AF65-F5344CB8AC3E}">
        <p14:creationId xmlns:p14="http://schemas.microsoft.com/office/powerpoint/2010/main" val="1163084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284081" y="195943"/>
            <a:ext cx="6094442" cy="1006475"/>
          </a:xfrm>
        </p:spPr>
        <p:txBody>
          <a:bodyPr>
            <a:noAutofit/>
          </a:bodyPr>
          <a:lstStyle/>
          <a:p>
            <a:pPr lvl="1" algn="l" rtl="0">
              <a:lnSpc>
                <a:spcPct val="90000"/>
              </a:lnSpc>
              <a:spcBef>
                <a:spcPct val="0"/>
              </a:spcBef>
            </a:pPr>
            <a:r>
              <a:rPr lang="es-ES" sz="3000" b="1" dirty="0">
                <a:latin typeface="Times New Roman" panose="02020603050405020304" pitchFamily="18" charset="0"/>
                <a:cs typeface="Times New Roman" panose="02020603050405020304" pitchFamily="18" charset="0"/>
              </a:rPr>
              <a:t>RESULTADOS Y DISCUSIÓN</a:t>
            </a:r>
            <a:br>
              <a:rPr lang="es-ES" sz="3000" b="1" dirty="0">
                <a:latin typeface="Times New Roman" panose="02020603050405020304" pitchFamily="18" charset="0"/>
                <a:cs typeface="Times New Roman" panose="02020603050405020304" pitchFamily="18" charset="0"/>
              </a:rPr>
            </a:br>
            <a:endParaRPr lang="es-ES" sz="30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4238873" y="788073"/>
            <a:ext cx="3752187" cy="369332"/>
          </a:xfrm>
          <a:prstGeom prst="rect">
            <a:avLst/>
          </a:prstGeom>
          <a:noFill/>
        </p:spPr>
        <p:txBody>
          <a:bodyPr wrap="square" rtlCol="0">
            <a:spAutoFit/>
          </a:bodyPr>
          <a:lstStyle/>
          <a:p>
            <a:r>
              <a:rPr lang="es-EC" b="1" dirty="0">
                <a:latin typeface="Times New Roman" panose="02020603050405020304" pitchFamily="18" charset="0"/>
                <a:cs typeface="Times New Roman" panose="02020603050405020304" pitchFamily="18" charset="0"/>
              </a:rPr>
              <a:t>SEGUIMIENTO PARTICIPATIVO</a:t>
            </a:r>
          </a:p>
        </p:txBody>
      </p:sp>
      <p:sp>
        <p:nvSpPr>
          <p:cNvPr id="7" name="CuadroTexto 6"/>
          <p:cNvSpPr txBox="1"/>
          <p:nvPr/>
        </p:nvSpPr>
        <p:spPr>
          <a:xfrm>
            <a:off x="2323888" y="5562444"/>
            <a:ext cx="7856113" cy="338554"/>
          </a:xfrm>
          <a:prstGeom prst="rect">
            <a:avLst/>
          </a:prstGeom>
          <a:noFill/>
        </p:spPr>
        <p:txBody>
          <a:bodyPr wrap="square" rtlCol="0">
            <a:spAutoFit/>
          </a:bodyPr>
          <a:lstStyle/>
          <a:p>
            <a:r>
              <a:rPr lang="es-EC" sz="1600" b="1" i="1" dirty="0">
                <a:latin typeface="Times New Roman" panose="02020603050405020304" pitchFamily="18" charset="0"/>
                <a:cs typeface="Times New Roman" panose="02020603050405020304" pitchFamily="18" charset="0"/>
              </a:rPr>
              <a:t>Figura 27 </a:t>
            </a:r>
            <a:r>
              <a:rPr lang="es-EC" sz="1600" dirty="0">
                <a:latin typeface="Times New Roman" panose="02020603050405020304" pitchFamily="18" charset="0"/>
                <a:cs typeface="Times New Roman" panose="02020603050405020304" pitchFamily="18" charset="0"/>
              </a:rPr>
              <a:t>Respuestas presentadas de las personas que dejaron de asistir a la ECA.</a:t>
            </a:r>
            <a:endParaRPr lang="es-EC" sz="1600" i="1" dirty="0">
              <a:latin typeface="Times New Roman" panose="02020603050405020304" pitchFamily="18" charset="0"/>
              <a:cs typeface="Times New Roman" panose="02020603050405020304" pitchFamily="18" charset="0"/>
            </a:endParaRPr>
          </a:p>
        </p:txBody>
      </p:sp>
      <p:pic>
        <p:nvPicPr>
          <p:cNvPr id="11" name="Imagen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6301137"/>
            <a:ext cx="12192000" cy="556863"/>
          </a:xfrm>
          <a:prstGeom prst="rect">
            <a:avLst/>
          </a:prstGeom>
        </p:spPr>
      </p:pic>
      <p:pic>
        <p:nvPicPr>
          <p:cNvPr id="8" name="Imagen 7"/>
          <p:cNvPicPr/>
          <p:nvPr/>
        </p:nvPicPr>
        <p:blipFill rotWithShape="1">
          <a:blip r:embed="rId3">
            <a:extLst>
              <a:ext uri="{28A0092B-C50C-407E-A947-70E740481C1C}">
                <a14:useLocalDpi xmlns:a14="http://schemas.microsoft.com/office/drawing/2010/main" val="0"/>
              </a:ext>
            </a:extLst>
          </a:blip>
          <a:srcRect t="1162" b="1820"/>
          <a:stretch/>
        </p:blipFill>
        <p:spPr bwMode="auto">
          <a:xfrm>
            <a:off x="2217871" y="1269483"/>
            <a:ext cx="7196585" cy="429630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858514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284081" y="195943"/>
            <a:ext cx="6094442" cy="1006475"/>
          </a:xfrm>
        </p:spPr>
        <p:txBody>
          <a:bodyPr>
            <a:noAutofit/>
          </a:bodyPr>
          <a:lstStyle/>
          <a:p>
            <a:pPr lvl="1" algn="l" rtl="0">
              <a:lnSpc>
                <a:spcPct val="90000"/>
              </a:lnSpc>
              <a:spcBef>
                <a:spcPct val="0"/>
              </a:spcBef>
            </a:pPr>
            <a:r>
              <a:rPr lang="es-ES" sz="3000" b="1" dirty="0">
                <a:latin typeface="Times New Roman" panose="02020603050405020304" pitchFamily="18" charset="0"/>
                <a:cs typeface="Times New Roman" panose="02020603050405020304" pitchFamily="18" charset="0"/>
              </a:rPr>
              <a:t>RESULTADOS Y DISCUSIÓN</a:t>
            </a:r>
            <a:br>
              <a:rPr lang="es-ES" sz="3000" b="1" dirty="0">
                <a:latin typeface="Times New Roman" panose="02020603050405020304" pitchFamily="18" charset="0"/>
                <a:cs typeface="Times New Roman" panose="02020603050405020304" pitchFamily="18" charset="0"/>
              </a:rPr>
            </a:br>
            <a:endParaRPr lang="es-ES" sz="30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3916671" y="852382"/>
            <a:ext cx="3849104" cy="369332"/>
          </a:xfrm>
          <a:prstGeom prst="rect">
            <a:avLst/>
          </a:prstGeom>
          <a:noFill/>
        </p:spPr>
        <p:txBody>
          <a:bodyPr wrap="square" rtlCol="0">
            <a:spAutoFit/>
          </a:bodyPr>
          <a:lstStyle/>
          <a:p>
            <a:r>
              <a:rPr lang="es-EC" b="1" dirty="0">
                <a:latin typeface="Times New Roman" panose="02020603050405020304" pitchFamily="18" charset="0"/>
                <a:cs typeface="Times New Roman" panose="02020603050405020304" pitchFamily="18" charset="0"/>
              </a:rPr>
              <a:t>SEGUIMIENTO PARTICIPATIVO</a:t>
            </a:r>
          </a:p>
        </p:txBody>
      </p:sp>
      <p:sp>
        <p:nvSpPr>
          <p:cNvPr id="11" name="CuadroTexto 10"/>
          <p:cNvSpPr txBox="1"/>
          <p:nvPr/>
        </p:nvSpPr>
        <p:spPr>
          <a:xfrm>
            <a:off x="296963" y="4588419"/>
            <a:ext cx="4058246" cy="307777"/>
          </a:xfrm>
          <a:prstGeom prst="rect">
            <a:avLst/>
          </a:prstGeom>
          <a:noFill/>
        </p:spPr>
        <p:txBody>
          <a:bodyPr wrap="square" rtlCol="0">
            <a:spAutoFit/>
          </a:bodyPr>
          <a:lstStyle/>
          <a:p>
            <a:r>
              <a:rPr lang="es-EC" sz="1400" b="1" i="1" dirty="0">
                <a:latin typeface="Times New Roman" panose="02020603050405020304" pitchFamily="18" charset="0"/>
                <a:cs typeface="Times New Roman" panose="02020603050405020304" pitchFamily="18" charset="0"/>
              </a:rPr>
              <a:t>Figura 28</a:t>
            </a:r>
            <a:r>
              <a:rPr lang="es-EC" sz="1400" dirty="0">
                <a:latin typeface="Times New Roman" panose="02020603050405020304" pitchFamily="18" charset="0"/>
                <a:cs typeface="Times New Roman" panose="02020603050405020304" pitchFamily="18" charset="0"/>
              </a:rPr>
              <a:t>. Escala valorativa de la salida de campo</a:t>
            </a:r>
          </a:p>
        </p:txBody>
      </p:sp>
      <p:pic>
        <p:nvPicPr>
          <p:cNvPr id="9" name="Imagen 8">
            <a:extLst>
              <a:ext uri="{FF2B5EF4-FFF2-40B4-BE49-F238E27FC236}">
                <a16:creationId xmlns:a16="http://schemas.microsoft.com/office/drawing/2014/main" id="{549A4882-4B38-4FB4-B0BE-52F0F77B010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6301137"/>
            <a:ext cx="12192000" cy="556863"/>
          </a:xfrm>
          <a:prstGeom prst="rect">
            <a:avLst/>
          </a:prstGeom>
        </p:spPr>
      </p:pic>
      <p:sp>
        <p:nvSpPr>
          <p:cNvPr id="14" name="CuadroTexto 13">
            <a:extLst>
              <a:ext uri="{FF2B5EF4-FFF2-40B4-BE49-F238E27FC236}">
                <a16:creationId xmlns:a16="http://schemas.microsoft.com/office/drawing/2014/main" id="{F9236348-0A4B-4E5F-87AA-9E1850DDC7FD}"/>
              </a:ext>
            </a:extLst>
          </p:cNvPr>
          <p:cNvSpPr txBox="1"/>
          <p:nvPr/>
        </p:nvSpPr>
        <p:spPr>
          <a:xfrm>
            <a:off x="419324" y="1392918"/>
            <a:ext cx="2761197" cy="369332"/>
          </a:xfrm>
          <a:prstGeom prst="rect">
            <a:avLst/>
          </a:prstGeom>
          <a:noFill/>
          <a:ln w="38100">
            <a:solidFill>
              <a:schemeClr val="accent5"/>
            </a:solidFill>
          </a:ln>
        </p:spPr>
        <p:txBody>
          <a:bodyPr wrap="square" rtlCol="0">
            <a:spAutoFit/>
          </a:bodyPr>
          <a:lstStyle/>
          <a:p>
            <a:r>
              <a:rPr lang="es-EC" dirty="0">
                <a:latin typeface="Times New Roman" panose="02020603050405020304" pitchFamily="18" charset="0"/>
                <a:cs typeface="Times New Roman" panose="02020603050405020304" pitchFamily="18" charset="0"/>
              </a:rPr>
              <a:t>Seguimiento metodológico</a:t>
            </a:r>
          </a:p>
        </p:txBody>
      </p:sp>
      <p:graphicFrame>
        <p:nvGraphicFramePr>
          <p:cNvPr id="15" name="Gráfico 14">
            <a:extLst>
              <a:ext uri="{FF2B5EF4-FFF2-40B4-BE49-F238E27FC236}">
                <a16:creationId xmlns:a16="http://schemas.microsoft.com/office/drawing/2014/main" id="{DD71F6FC-1068-4A9D-B1DB-BBC92A609293}"/>
              </a:ext>
            </a:extLst>
          </p:cNvPr>
          <p:cNvGraphicFramePr/>
          <p:nvPr>
            <p:extLst>
              <p:ext uri="{D42A27DB-BD31-4B8C-83A1-F6EECF244321}">
                <p14:modId xmlns:p14="http://schemas.microsoft.com/office/powerpoint/2010/main" val="1714230843"/>
              </p:ext>
            </p:extLst>
          </p:nvPr>
        </p:nvGraphicFramePr>
        <p:xfrm>
          <a:off x="208269" y="1967605"/>
          <a:ext cx="4058247" cy="2774703"/>
        </p:xfrm>
        <a:graphic>
          <a:graphicData uri="http://schemas.openxmlformats.org/drawingml/2006/chart">
            <c:chart xmlns:c="http://schemas.openxmlformats.org/drawingml/2006/chart" xmlns:r="http://schemas.openxmlformats.org/officeDocument/2006/relationships" r:id="rId3"/>
          </a:graphicData>
        </a:graphic>
      </p:graphicFrame>
      <p:pic>
        <p:nvPicPr>
          <p:cNvPr id="16" name="Imagen 15">
            <a:extLst>
              <a:ext uri="{FF2B5EF4-FFF2-40B4-BE49-F238E27FC236}">
                <a16:creationId xmlns:a16="http://schemas.microsoft.com/office/drawing/2014/main" id="{33B6C3C4-41DD-4012-91B9-F40EE4025142}"/>
              </a:ext>
            </a:extLst>
          </p:cNvPr>
          <p:cNvPicPr/>
          <p:nvPr/>
        </p:nvPicPr>
        <p:blipFill rotWithShape="1">
          <a:blip r:embed="rId4" cstate="print">
            <a:extLst>
              <a:ext uri="{28A0092B-C50C-407E-A947-70E740481C1C}">
                <a14:useLocalDpi xmlns:a14="http://schemas.microsoft.com/office/drawing/2010/main" val="0"/>
              </a:ext>
            </a:extLst>
          </a:blip>
          <a:srcRect b="10736"/>
          <a:stretch/>
        </p:blipFill>
        <p:spPr bwMode="auto">
          <a:xfrm>
            <a:off x="7854468" y="1157966"/>
            <a:ext cx="3998780" cy="2466340"/>
          </a:xfrm>
          <a:prstGeom prst="rect">
            <a:avLst/>
          </a:prstGeom>
          <a:noFill/>
          <a:ln>
            <a:noFill/>
          </a:ln>
          <a:extLst>
            <a:ext uri="{53640926-AAD7-44D8-BBD7-CCE9431645EC}">
              <a14:shadowObscured xmlns:a14="http://schemas.microsoft.com/office/drawing/2010/main"/>
            </a:ext>
          </a:extLst>
        </p:spPr>
      </p:pic>
      <p:pic>
        <p:nvPicPr>
          <p:cNvPr id="17" name="Imagen 16">
            <a:extLst>
              <a:ext uri="{FF2B5EF4-FFF2-40B4-BE49-F238E27FC236}">
                <a16:creationId xmlns:a16="http://schemas.microsoft.com/office/drawing/2014/main" id="{C9A5DA84-B25A-4F67-8E36-37BA2B285ED5}"/>
              </a:ext>
            </a:extLst>
          </p:cNvPr>
          <p:cNvPicPr/>
          <p:nvPr/>
        </p:nvPicPr>
        <p:blipFill rotWithShape="1">
          <a:blip r:embed="rId5"/>
          <a:srcRect l="13421" t="33601" r="5614" b="21068"/>
          <a:stretch/>
        </p:blipFill>
        <p:spPr bwMode="auto">
          <a:xfrm>
            <a:off x="4355210" y="2099609"/>
            <a:ext cx="3410566" cy="3042233"/>
          </a:xfrm>
          <a:prstGeom prst="rect">
            <a:avLst/>
          </a:prstGeom>
          <a:ln>
            <a:noFill/>
          </a:ln>
          <a:extLst>
            <a:ext uri="{53640926-AAD7-44D8-BBD7-CCE9431645EC}">
              <a14:shadowObscured xmlns:a14="http://schemas.microsoft.com/office/drawing/2010/main"/>
            </a:ext>
          </a:extLst>
        </p:spPr>
      </p:pic>
      <p:pic>
        <p:nvPicPr>
          <p:cNvPr id="18" name="Imagen 17">
            <a:extLst>
              <a:ext uri="{FF2B5EF4-FFF2-40B4-BE49-F238E27FC236}">
                <a16:creationId xmlns:a16="http://schemas.microsoft.com/office/drawing/2014/main" id="{41C6A811-4B83-476F-A4FD-67AC3698923E}"/>
              </a:ext>
            </a:extLst>
          </p:cNvPr>
          <p:cNvPicPr/>
          <p:nvPr/>
        </p:nvPicPr>
        <p:blipFill rotWithShape="1">
          <a:blip r:embed="rId6"/>
          <a:srcRect t="628" r="870"/>
          <a:stretch/>
        </p:blipFill>
        <p:spPr bwMode="auto">
          <a:xfrm>
            <a:off x="7854468" y="3929318"/>
            <a:ext cx="4093210" cy="23069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73605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7623" y="0"/>
            <a:ext cx="2416194" cy="1006475"/>
          </a:xfrm>
        </p:spPr>
        <p:txBody>
          <a:bodyPr>
            <a:noAutofit/>
          </a:bodyPr>
          <a:lstStyle/>
          <a:p>
            <a:pPr lvl="1" algn="l" rtl="0">
              <a:lnSpc>
                <a:spcPct val="90000"/>
              </a:lnSpc>
              <a:spcBef>
                <a:spcPct val="0"/>
              </a:spcBef>
            </a:pPr>
            <a:br>
              <a:rPr lang="es-ES" sz="3000" b="1" dirty="0">
                <a:latin typeface="Times New Roman" panose="02020603050405020304" pitchFamily="18" charset="0"/>
                <a:cs typeface="Times New Roman" panose="02020603050405020304" pitchFamily="18" charset="0"/>
              </a:rPr>
            </a:br>
            <a:r>
              <a:rPr lang="es-ES" sz="3000" b="1" dirty="0">
                <a:latin typeface="Times New Roman" panose="02020603050405020304" pitchFamily="18" charset="0"/>
                <a:cs typeface="Times New Roman" panose="02020603050405020304" pitchFamily="18" charset="0"/>
              </a:rPr>
              <a:t>OBJETIVOS</a:t>
            </a:r>
            <a:br>
              <a:rPr lang="es-ES" sz="3000" b="1" dirty="0">
                <a:latin typeface="Times New Roman" panose="02020603050405020304" pitchFamily="18" charset="0"/>
                <a:cs typeface="Times New Roman" panose="02020603050405020304" pitchFamily="18" charset="0"/>
              </a:rPr>
            </a:br>
            <a:endParaRPr lang="es-ES" sz="3000" dirty="0">
              <a:latin typeface="Times New Roman" panose="02020603050405020304" pitchFamily="18" charset="0"/>
              <a:cs typeface="Times New Roman" panose="02020603050405020304" pitchFamily="18" charset="0"/>
            </a:endParaRPr>
          </a:p>
        </p:txBody>
      </p:sp>
      <p:sp>
        <p:nvSpPr>
          <p:cNvPr id="3" name="Título 1"/>
          <p:cNvSpPr txBox="1">
            <a:spLocks/>
          </p:cNvSpPr>
          <p:nvPr/>
        </p:nvSpPr>
        <p:spPr>
          <a:xfrm>
            <a:off x="777922" y="746975"/>
            <a:ext cx="3726289" cy="795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1" algn="l" rtl="0">
              <a:lnSpc>
                <a:spcPct val="90000"/>
              </a:lnSpc>
              <a:spcBef>
                <a:spcPct val="0"/>
              </a:spcBef>
            </a:pPr>
            <a:br>
              <a:rPr lang="es-ES" sz="2500" b="1" kern="0" dirty="0">
                <a:solidFill>
                  <a:sysClr val="windowText" lastClr="000000"/>
                </a:solidFill>
                <a:latin typeface="Times New Roman" panose="02020603050405020304" pitchFamily="18" charset="0"/>
                <a:cs typeface="Times New Roman" panose="02020603050405020304" pitchFamily="18" charset="0"/>
              </a:rPr>
            </a:br>
            <a:r>
              <a:rPr lang="es-ES" sz="2500" b="1" kern="0" dirty="0">
                <a:solidFill>
                  <a:sysClr val="windowText" lastClr="000000"/>
                </a:solidFill>
                <a:latin typeface="Times New Roman" panose="02020603050405020304" pitchFamily="18" charset="0"/>
                <a:cs typeface="Times New Roman" panose="02020603050405020304" pitchFamily="18" charset="0"/>
              </a:rPr>
              <a:t>OBJETIVO GENERAL</a:t>
            </a:r>
            <a:br>
              <a:rPr lang="es-ES" sz="2500" b="1" kern="0" dirty="0">
                <a:solidFill>
                  <a:sysClr val="windowText" lastClr="000000"/>
                </a:solidFill>
                <a:latin typeface="Times New Roman" panose="02020603050405020304" pitchFamily="18" charset="0"/>
                <a:cs typeface="Times New Roman" panose="02020603050405020304" pitchFamily="18" charset="0"/>
              </a:rPr>
            </a:br>
            <a:endParaRPr lang="es-ES" sz="2500" kern="0" dirty="0">
              <a:solidFill>
                <a:sysClr val="windowText" lastClr="000000"/>
              </a:solidFill>
              <a:latin typeface="Times New Roman" panose="02020603050405020304" pitchFamily="18" charset="0"/>
              <a:cs typeface="Times New Roman" panose="02020603050405020304" pitchFamily="18" charset="0"/>
            </a:endParaRPr>
          </a:p>
        </p:txBody>
      </p:sp>
      <p:sp>
        <p:nvSpPr>
          <p:cNvPr id="10" name="Título 1"/>
          <p:cNvSpPr txBox="1">
            <a:spLocks/>
          </p:cNvSpPr>
          <p:nvPr/>
        </p:nvSpPr>
        <p:spPr>
          <a:xfrm>
            <a:off x="815839" y="2559946"/>
            <a:ext cx="4546944" cy="72924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2" algn="l" rtl="0">
              <a:lnSpc>
                <a:spcPct val="90000"/>
              </a:lnSpc>
              <a:spcBef>
                <a:spcPct val="0"/>
              </a:spcBef>
            </a:pPr>
            <a:r>
              <a:rPr lang="es-ES" sz="2500" b="1" kern="0" dirty="0">
                <a:solidFill>
                  <a:sysClr val="windowText" lastClr="000000"/>
                </a:solidFill>
                <a:latin typeface="Times New Roman" panose="02020603050405020304" pitchFamily="18" charset="0"/>
                <a:cs typeface="Times New Roman" panose="02020603050405020304" pitchFamily="18" charset="0"/>
              </a:rPr>
              <a:t>OBJETIVOS ESPECÍFICOS</a:t>
            </a:r>
            <a:br>
              <a:rPr lang="es-ES" sz="2500" b="1" kern="0" dirty="0">
                <a:solidFill>
                  <a:sysClr val="windowText" lastClr="000000"/>
                </a:solidFill>
              </a:rPr>
            </a:br>
            <a:endParaRPr lang="es-ES" sz="2500" kern="0" dirty="0">
              <a:solidFill>
                <a:sysClr val="windowText" lastClr="000000"/>
              </a:solidFill>
            </a:endParaRPr>
          </a:p>
        </p:txBody>
      </p:sp>
      <p:pic>
        <p:nvPicPr>
          <p:cNvPr id="17" name="Imagen 1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6301137"/>
            <a:ext cx="12192000" cy="556863"/>
          </a:xfrm>
          <a:prstGeom prst="rect">
            <a:avLst/>
          </a:prstGeom>
        </p:spPr>
      </p:pic>
      <p:sp>
        <p:nvSpPr>
          <p:cNvPr id="7" name="6 CuadroTexto"/>
          <p:cNvSpPr txBox="1"/>
          <p:nvPr/>
        </p:nvSpPr>
        <p:spPr>
          <a:xfrm>
            <a:off x="777922" y="1460080"/>
            <a:ext cx="10686197" cy="830997"/>
          </a:xfrm>
          <a:prstGeom prst="rect">
            <a:avLst/>
          </a:prstGeom>
          <a:noFill/>
        </p:spPr>
        <p:txBody>
          <a:bodyPr wrap="square" rtlCol="0">
            <a:spAutoFit/>
          </a:bodyPr>
          <a:lstStyle/>
          <a:p>
            <a:pPr marL="342900" indent="-342900" algn="just">
              <a:buFont typeface="Arial" panose="020B0604020202020204" pitchFamily="34" charset="0"/>
              <a:buChar char="•"/>
            </a:pPr>
            <a:r>
              <a:rPr lang="es-EC" sz="2400" dirty="0">
                <a:latin typeface="Times New Roman" panose="02020603050405020304" pitchFamily="18" charset="0"/>
                <a:cs typeface="Times New Roman" panose="02020603050405020304" pitchFamily="18" charset="0"/>
              </a:rPr>
              <a:t>Implementar una escuela de campo mediante diagnóstico, seguimiento y evaluación participativa en la parroquia de Tumbaco</a:t>
            </a:r>
          </a:p>
        </p:txBody>
      </p:sp>
      <p:sp>
        <p:nvSpPr>
          <p:cNvPr id="8" name="7 CuadroTexto"/>
          <p:cNvSpPr txBox="1"/>
          <p:nvPr/>
        </p:nvSpPr>
        <p:spPr>
          <a:xfrm>
            <a:off x="777922" y="3004182"/>
            <a:ext cx="10408752" cy="3416320"/>
          </a:xfrm>
          <a:prstGeom prst="rect">
            <a:avLst/>
          </a:prstGeom>
          <a:noFill/>
        </p:spPr>
        <p:txBody>
          <a:bodyPr wrap="square" rtlCol="0">
            <a:spAutoFit/>
          </a:bodyPr>
          <a:lstStyle/>
          <a:p>
            <a:pPr marL="342900" lvl="0" indent="-342900" algn="just">
              <a:buFont typeface="Arial" panose="020B0604020202020204" pitchFamily="34" charset="0"/>
              <a:buChar char="•"/>
            </a:pPr>
            <a:r>
              <a:rPr lang="es-EC" sz="2400" dirty="0">
                <a:latin typeface="Times New Roman" panose="02020603050405020304" pitchFamily="18" charset="0"/>
                <a:cs typeface="Times New Roman" panose="02020603050405020304" pitchFamily="18" charset="0"/>
              </a:rPr>
              <a:t>Diagnosticar los problemas que afectan la viabilidad de la realización de actividades agrícolas en la Comuna Leopoldo Chávez.</a:t>
            </a:r>
            <a:endParaRPr lang="es-EC" sz="2400" b="1" dirty="0">
              <a:latin typeface="Times New Roman" panose="02020603050405020304" pitchFamily="18" charset="0"/>
              <a:cs typeface="Times New Roman" panose="02020603050405020304" pitchFamily="18" charset="0"/>
            </a:endParaRPr>
          </a:p>
          <a:p>
            <a:pPr marL="342900" lvl="0" indent="-342900" algn="just">
              <a:buFont typeface="Arial" panose="020B0604020202020204" pitchFamily="34" charset="0"/>
              <a:buChar char="•"/>
            </a:pPr>
            <a:r>
              <a:rPr lang="es-EC" sz="2400" dirty="0">
                <a:latin typeface="Times New Roman" panose="02020603050405020304" pitchFamily="18" charset="0"/>
                <a:cs typeface="Times New Roman" panose="02020603050405020304" pitchFamily="18" charset="0"/>
              </a:rPr>
              <a:t>Desarrollar módulos de capacitación teórica y práctica que solventen los problemas en la realización de actividades agrícolas en la Comuna Leopoldo Chávez.</a:t>
            </a:r>
            <a:endParaRPr lang="es-EC" sz="2400" b="1" dirty="0">
              <a:latin typeface="Times New Roman" panose="02020603050405020304" pitchFamily="18" charset="0"/>
              <a:cs typeface="Times New Roman" panose="02020603050405020304" pitchFamily="18" charset="0"/>
            </a:endParaRPr>
          </a:p>
          <a:p>
            <a:pPr marL="342900" lvl="0" indent="-342900" algn="just">
              <a:buFont typeface="Arial" panose="020B0604020202020204" pitchFamily="34" charset="0"/>
              <a:buChar char="•"/>
            </a:pPr>
            <a:r>
              <a:rPr lang="es-EC" sz="2400" dirty="0">
                <a:latin typeface="Times New Roman" panose="02020603050405020304" pitchFamily="18" charset="0"/>
                <a:cs typeface="Times New Roman" panose="02020603050405020304" pitchFamily="18" charset="0"/>
              </a:rPr>
              <a:t>Establecer una huerta comunitaria para la producción y aplicación de ecotecnias agrícolas</a:t>
            </a:r>
            <a:endParaRPr lang="es-EC" sz="2400" b="1" dirty="0">
              <a:latin typeface="Times New Roman" panose="02020603050405020304" pitchFamily="18" charset="0"/>
              <a:cs typeface="Times New Roman" panose="02020603050405020304" pitchFamily="18" charset="0"/>
            </a:endParaRPr>
          </a:p>
          <a:p>
            <a:pPr marL="342900" lvl="0" indent="-342900" algn="just">
              <a:buFont typeface="Arial" panose="020B0604020202020204" pitchFamily="34" charset="0"/>
              <a:buChar char="•"/>
            </a:pPr>
            <a:r>
              <a:rPr lang="es-EC" sz="2400" dirty="0">
                <a:latin typeface="Times New Roman" panose="02020603050405020304" pitchFamily="18" charset="0"/>
                <a:cs typeface="Times New Roman" panose="02020603050405020304" pitchFamily="18" charset="0"/>
              </a:rPr>
              <a:t>Evaluar los conocimientos adquiridos por los comuneros durante la implementación de la escuela de campo. </a:t>
            </a:r>
            <a:endParaRPr lang="es-EC"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69040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98550" y="218310"/>
            <a:ext cx="6094442" cy="618338"/>
          </a:xfrm>
        </p:spPr>
        <p:txBody>
          <a:bodyPr>
            <a:noAutofit/>
          </a:bodyPr>
          <a:lstStyle/>
          <a:p>
            <a:pPr lvl="1" algn="l" rtl="0">
              <a:lnSpc>
                <a:spcPct val="90000"/>
              </a:lnSpc>
              <a:spcBef>
                <a:spcPct val="0"/>
              </a:spcBef>
            </a:pPr>
            <a:r>
              <a:rPr lang="es-ES" sz="3000" b="1" dirty="0">
                <a:latin typeface="Times New Roman" panose="02020603050405020304" pitchFamily="18" charset="0"/>
                <a:cs typeface="Times New Roman" panose="02020603050405020304" pitchFamily="18" charset="0"/>
              </a:rPr>
              <a:t>RESULTADOS Y DISCUSIÓN</a:t>
            </a:r>
            <a:br>
              <a:rPr lang="es-ES" sz="3000" b="1" dirty="0">
                <a:latin typeface="Times New Roman" panose="02020603050405020304" pitchFamily="18" charset="0"/>
                <a:cs typeface="Times New Roman" panose="02020603050405020304" pitchFamily="18" charset="0"/>
              </a:rPr>
            </a:br>
            <a:endParaRPr lang="es-ES" sz="30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4192466" y="532412"/>
            <a:ext cx="3807068" cy="369332"/>
          </a:xfrm>
          <a:prstGeom prst="rect">
            <a:avLst/>
          </a:prstGeom>
          <a:noFill/>
        </p:spPr>
        <p:txBody>
          <a:bodyPr wrap="square" rtlCol="0">
            <a:spAutoFit/>
          </a:bodyPr>
          <a:lstStyle/>
          <a:p>
            <a:r>
              <a:rPr lang="es-EC" b="1" dirty="0">
                <a:latin typeface="Times New Roman" panose="02020603050405020304" pitchFamily="18" charset="0"/>
                <a:cs typeface="Times New Roman" panose="02020603050405020304" pitchFamily="18" charset="0"/>
              </a:rPr>
              <a:t>SEGUIMIENTO PARTICIPATIVO</a:t>
            </a:r>
          </a:p>
        </p:txBody>
      </p:sp>
      <p:pic>
        <p:nvPicPr>
          <p:cNvPr id="2" name="Imagen 1"/>
          <p:cNvPicPr>
            <a:picLocks noChangeAspect="1"/>
          </p:cNvPicPr>
          <p:nvPr/>
        </p:nvPicPr>
        <p:blipFill rotWithShape="1">
          <a:blip r:embed="rId2"/>
          <a:srcRect l="26013" t="30885" r="27366" b="29798"/>
          <a:stretch/>
        </p:blipFill>
        <p:spPr>
          <a:xfrm>
            <a:off x="284080" y="1777640"/>
            <a:ext cx="8833415" cy="4188374"/>
          </a:xfrm>
          <a:prstGeom prst="rect">
            <a:avLst/>
          </a:prstGeom>
        </p:spPr>
      </p:pic>
      <p:sp>
        <p:nvSpPr>
          <p:cNvPr id="5" name="CuadroTexto 4"/>
          <p:cNvSpPr txBox="1"/>
          <p:nvPr/>
        </p:nvSpPr>
        <p:spPr>
          <a:xfrm>
            <a:off x="284081" y="1439086"/>
            <a:ext cx="1412350" cy="338554"/>
          </a:xfrm>
          <a:prstGeom prst="rect">
            <a:avLst/>
          </a:prstGeom>
          <a:noFill/>
        </p:spPr>
        <p:txBody>
          <a:bodyPr wrap="square" rtlCol="0">
            <a:spAutoFit/>
          </a:bodyPr>
          <a:lstStyle/>
          <a:p>
            <a:r>
              <a:rPr lang="es-EC" sz="1600" b="1" dirty="0">
                <a:latin typeface="Times New Roman" panose="02020603050405020304" pitchFamily="18" charset="0"/>
                <a:cs typeface="Times New Roman" panose="02020603050405020304" pitchFamily="18" charset="0"/>
              </a:rPr>
              <a:t>Tabla 1</a:t>
            </a:r>
          </a:p>
        </p:txBody>
      </p:sp>
      <p:pic>
        <p:nvPicPr>
          <p:cNvPr id="6" name="Imagen 5">
            <a:extLst>
              <a:ext uri="{FF2B5EF4-FFF2-40B4-BE49-F238E27FC236}">
                <a16:creationId xmlns:a16="http://schemas.microsoft.com/office/drawing/2014/main" id="{C0B9C3EB-21E4-44CD-B588-9CA70B7F4DC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6301137"/>
            <a:ext cx="12192000" cy="556863"/>
          </a:xfrm>
          <a:prstGeom prst="rect">
            <a:avLst/>
          </a:prstGeom>
        </p:spPr>
      </p:pic>
      <p:sp>
        <p:nvSpPr>
          <p:cNvPr id="7" name="CuadroTexto 6">
            <a:extLst>
              <a:ext uri="{FF2B5EF4-FFF2-40B4-BE49-F238E27FC236}">
                <a16:creationId xmlns:a16="http://schemas.microsoft.com/office/drawing/2014/main" id="{CA7430B4-E987-4808-B49A-14E70B68FB33}"/>
              </a:ext>
            </a:extLst>
          </p:cNvPr>
          <p:cNvSpPr txBox="1"/>
          <p:nvPr/>
        </p:nvSpPr>
        <p:spPr>
          <a:xfrm>
            <a:off x="284081" y="941684"/>
            <a:ext cx="2761197" cy="369332"/>
          </a:xfrm>
          <a:prstGeom prst="rect">
            <a:avLst/>
          </a:prstGeom>
          <a:noFill/>
          <a:ln w="38100">
            <a:solidFill>
              <a:schemeClr val="accent5"/>
            </a:solidFill>
          </a:ln>
        </p:spPr>
        <p:txBody>
          <a:bodyPr wrap="square" rtlCol="0">
            <a:spAutoFit/>
          </a:bodyPr>
          <a:lstStyle/>
          <a:p>
            <a:r>
              <a:rPr lang="es-EC" dirty="0">
                <a:latin typeface="Times New Roman" panose="02020603050405020304" pitchFamily="18" charset="0"/>
                <a:cs typeface="Times New Roman" panose="02020603050405020304" pitchFamily="18" charset="0"/>
              </a:rPr>
              <a:t>Seguimiento económico</a:t>
            </a:r>
          </a:p>
        </p:txBody>
      </p:sp>
      <p:sp>
        <p:nvSpPr>
          <p:cNvPr id="11" name="Elipse 10">
            <a:extLst>
              <a:ext uri="{FF2B5EF4-FFF2-40B4-BE49-F238E27FC236}">
                <a16:creationId xmlns:a16="http://schemas.microsoft.com/office/drawing/2014/main" id="{FFAEA739-67DD-4E91-94EF-76C9AFFF808B}"/>
              </a:ext>
            </a:extLst>
          </p:cNvPr>
          <p:cNvSpPr/>
          <p:nvPr/>
        </p:nvSpPr>
        <p:spPr>
          <a:xfrm>
            <a:off x="5199079" y="5360145"/>
            <a:ext cx="3096782" cy="60586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01052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284081" y="195943"/>
            <a:ext cx="6094442" cy="1006475"/>
          </a:xfrm>
        </p:spPr>
        <p:txBody>
          <a:bodyPr>
            <a:noAutofit/>
          </a:bodyPr>
          <a:lstStyle/>
          <a:p>
            <a:pPr lvl="1" algn="l" rtl="0">
              <a:lnSpc>
                <a:spcPct val="90000"/>
              </a:lnSpc>
              <a:spcBef>
                <a:spcPct val="0"/>
              </a:spcBef>
            </a:pPr>
            <a:r>
              <a:rPr lang="es-ES" sz="3000" b="1" dirty="0">
                <a:latin typeface="Times New Roman" panose="02020603050405020304" pitchFamily="18" charset="0"/>
                <a:cs typeface="Times New Roman" panose="02020603050405020304" pitchFamily="18" charset="0"/>
              </a:rPr>
              <a:t>RESULTADOS Y DISCUSIÓN</a:t>
            </a:r>
            <a:br>
              <a:rPr lang="es-ES" sz="3000" b="1" dirty="0">
                <a:latin typeface="Times New Roman" panose="02020603050405020304" pitchFamily="18" charset="0"/>
                <a:cs typeface="Times New Roman" panose="02020603050405020304" pitchFamily="18" charset="0"/>
              </a:rPr>
            </a:br>
            <a:endParaRPr lang="es-ES" sz="30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284081" y="752385"/>
            <a:ext cx="4340928" cy="369332"/>
          </a:xfrm>
          <a:prstGeom prst="rect">
            <a:avLst/>
          </a:prstGeom>
          <a:noFill/>
        </p:spPr>
        <p:txBody>
          <a:bodyPr wrap="square" rtlCol="0">
            <a:spAutoFit/>
          </a:bodyPr>
          <a:lstStyle/>
          <a:p>
            <a:r>
              <a:rPr lang="es-EC" b="1" dirty="0">
                <a:latin typeface="Times New Roman" panose="02020603050405020304" pitchFamily="18" charset="0"/>
                <a:cs typeface="Times New Roman" panose="02020603050405020304" pitchFamily="18" charset="0"/>
              </a:rPr>
              <a:t>SEGUIMIENTO PARTICIPATIVO</a:t>
            </a:r>
          </a:p>
        </p:txBody>
      </p:sp>
      <p:pic>
        <p:nvPicPr>
          <p:cNvPr id="5" name="Imagen 4"/>
          <p:cNvPicPr>
            <a:picLocks noChangeAspect="1"/>
          </p:cNvPicPr>
          <p:nvPr/>
        </p:nvPicPr>
        <p:blipFill rotWithShape="1">
          <a:blip r:embed="rId2"/>
          <a:srcRect l="25815" t="43100" r="29346" b="29445"/>
          <a:stretch/>
        </p:blipFill>
        <p:spPr>
          <a:xfrm>
            <a:off x="388817" y="2053986"/>
            <a:ext cx="8238279" cy="2836065"/>
          </a:xfrm>
          <a:prstGeom prst="rect">
            <a:avLst/>
          </a:prstGeom>
        </p:spPr>
      </p:pic>
      <p:sp>
        <p:nvSpPr>
          <p:cNvPr id="6" name="CuadroTexto 5"/>
          <p:cNvSpPr txBox="1"/>
          <p:nvPr/>
        </p:nvSpPr>
        <p:spPr>
          <a:xfrm>
            <a:off x="388817" y="1675668"/>
            <a:ext cx="1412350" cy="338554"/>
          </a:xfrm>
          <a:prstGeom prst="rect">
            <a:avLst/>
          </a:prstGeom>
          <a:noFill/>
        </p:spPr>
        <p:txBody>
          <a:bodyPr wrap="square" rtlCol="0">
            <a:spAutoFit/>
          </a:bodyPr>
          <a:lstStyle/>
          <a:p>
            <a:r>
              <a:rPr lang="es-EC" sz="1600" b="1" dirty="0">
                <a:latin typeface="Times New Roman" panose="02020603050405020304" pitchFamily="18" charset="0"/>
                <a:cs typeface="Times New Roman" panose="02020603050405020304" pitchFamily="18" charset="0"/>
              </a:rPr>
              <a:t>Tabla 2</a:t>
            </a:r>
          </a:p>
        </p:txBody>
      </p:sp>
      <p:pic>
        <p:nvPicPr>
          <p:cNvPr id="7" name="Imagen 6">
            <a:extLst>
              <a:ext uri="{FF2B5EF4-FFF2-40B4-BE49-F238E27FC236}">
                <a16:creationId xmlns:a16="http://schemas.microsoft.com/office/drawing/2014/main" id="{CA2C1A95-0504-4503-A95C-FED57F73814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6301137"/>
            <a:ext cx="12192000" cy="556863"/>
          </a:xfrm>
          <a:prstGeom prst="rect">
            <a:avLst/>
          </a:prstGeom>
        </p:spPr>
      </p:pic>
      <p:sp>
        <p:nvSpPr>
          <p:cNvPr id="8" name="Elipse 7">
            <a:extLst>
              <a:ext uri="{FF2B5EF4-FFF2-40B4-BE49-F238E27FC236}">
                <a16:creationId xmlns:a16="http://schemas.microsoft.com/office/drawing/2014/main" id="{BA049C49-521B-42AF-B7F4-6067B081C41F}"/>
              </a:ext>
            </a:extLst>
          </p:cNvPr>
          <p:cNvSpPr/>
          <p:nvPr/>
        </p:nvSpPr>
        <p:spPr>
          <a:xfrm>
            <a:off x="5221358" y="4333188"/>
            <a:ext cx="2981738" cy="5568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75157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284081" y="195943"/>
            <a:ext cx="6094442" cy="1006475"/>
          </a:xfrm>
        </p:spPr>
        <p:txBody>
          <a:bodyPr>
            <a:noAutofit/>
          </a:bodyPr>
          <a:lstStyle/>
          <a:p>
            <a:pPr lvl="1" algn="l" rtl="0">
              <a:lnSpc>
                <a:spcPct val="90000"/>
              </a:lnSpc>
              <a:spcBef>
                <a:spcPct val="0"/>
              </a:spcBef>
            </a:pPr>
            <a:r>
              <a:rPr lang="es-ES" sz="3000" b="1" dirty="0">
                <a:latin typeface="Times New Roman" panose="02020603050405020304" pitchFamily="18" charset="0"/>
                <a:cs typeface="Times New Roman" panose="02020603050405020304" pitchFamily="18" charset="0"/>
              </a:rPr>
              <a:t>RESULTADOS Y DISCUSIÓN</a:t>
            </a:r>
            <a:br>
              <a:rPr lang="es-ES" sz="3000" b="1" dirty="0">
                <a:latin typeface="Times New Roman" panose="02020603050405020304" pitchFamily="18" charset="0"/>
                <a:cs typeface="Times New Roman" panose="02020603050405020304" pitchFamily="18" charset="0"/>
              </a:rPr>
            </a:br>
            <a:endParaRPr lang="es-ES" sz="30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284081" y="924996"/>
            <a:ext cx="3712055" cy="369332"/>
          </a:xfrm>
          <a:prstGeom prst="rect">
            <a:avLst/>
          </a:prstGeom>
          <a:noFill/>
        </p:spPr>
        <p:txBody>
          <a:bodyPr wrap="square" rtlCol="0">
            <a:spAutoFit/>
          </a:bodyPr>
          <a:lstStyle/>
          <a:p>
            <a:r>
              <a:rPr lang="es-EC" b="1" dirty="0">
                <a:latin typeface="Times New Roman" panose="02020603050405020304" pitchFamily="18" charset="0"/>
                <a:cs typeface="Times New Roman" panose="02020603050405020304" pitchFamily="18" charset="0"/>
              </a:rPr>
              <a:t>SEGUIMIENTO PARTICIPATIVO</a:t>
            </a:r>
          </a:p>
        </p:txBody>
      </p:sp>
      <p:pic>
        <p:nvPicPr>
          <p:cNvPr id="2" name="Imagen 1"/>
          <p:cNvPicPr>
            <a:picLocks noChangeAspect="1"/>
          </p:cNvPicPr>
          <p:nvPr/>
        </p:nvPicPr>
        <p:blipFill rotWithShape="1">
          <a:blip r:embed="rId2"/>
          <a:srcRect l="25320" t="34087" r="30137" b="38072"/>
          <a:stretch/>
        </p:blipFill>
        <p:spPr>
          <a:xfrm>
            <a:off x="247076" y="2023380"/>
            <a:ext cx="8361435" cy="2938323"/>
          </a:xfrm>
          <a:prstGeom prst="rect">
            <a:avLst/>
          </a:prstGeom>
        </p:spPr>
      </p:pic>
      <p:sp>
        <p:nvSpPr>
          <p:cNvPr id="5" name="CuadroTexto 4"/>
          <p:cNvSpPr txBox="1"/>
          <p:nvPr/>
        </p:nvSpPr>
        <p:spPr>
          <a:xfrm>
            <a:off x="403351" y="1702858"/>
            <a:ext cx="1429555" cy="338554"/>
          </a:xfrm>
          <a:prstGeom prst="rect">
            <a:avLst/>
          </a:prstGeom>
          <a:noFill/>
        </p:spPr>
        <p:txBody>
          <a:bodyPr wrap="square" rtlCol="0">
            <a:spAutoFit/>
          </a:bodyPr>
          <a:lstStyle/>
          <a:p>
            <a:r>
              <a:rPr lang="es-EC" sz="1600" b="1" dirty="0">
                <a:latin typeface="Times New Roman" panose="02020603050405020304" pitchFamily="18" charset="0"/>
                <a:cs typeface="Times New Roman" panose="02020603050405020304" pitchFamily="18" charset="0"/>
              </a:rPr>
              <a:t>Tabla 3</a:t>
            </a:r>
          </a:p>
        </p:txBody>
      </p:sp>
      <p:pic>
        <p:nvPicPr>
          <p:cNvPr id="6" name="Imagen 5">
            <a:extLst>
              <a:ext uri="{FF2B5EF4-FFF2-40B4-BE49-F238E27FC236}">
                <a16:creationId xmlns:a16="http://schemas.microsoft.com/office/drawing/2014/main" id="{0D4E069B-ACBA-4A24-8428-5276934308A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6301137"/>
            <a:ext cx="12192000" cy="556863"/>
          </a:xfrm>
          <a:prstGeom prst="rect">
            <a:avLst/>
          </a:prstGeom>
        </p:spPr>
      </p:pic>
      <p:sp>
        <p:nvSpPr>
          <p:cNvPr id="7" name="Elipse 6">
            <a:extLst>
              <a:ext uri="{FF2B5EF4-FFF2-40B4-BE49-F238E27FC236}">
                <a16:creationId xmlns:a16="http://schemas.microsoft.com/office/drawing/2014/main" id="{8CC358D9-CEC7-4560-9AAF-3F5002CEC012}"/>
              </a:ext>
            </a:extLst>
          </p:cNvPr>
          <p:cNvSpPr/>
          <p:nvPr/>
        </p:nvSpPr>
        <p:spPr>
          <a:xfrm>
            <a:off x="5384610" y="4404840"/>
            <a:ext cx="3223901" cy="5568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Es igual a 7">
            <a:extLst>
              <a:ext uri="{FF2B5EF4-FFF2-40B4-BE49-F238E27FC236}">
                <a16:creationId xmlns:a16="http://schemas.microsoft.com/office/drawing/2014/main" id="{414F9171-B1FA-41BA-9FF6-2B4DC860F6E3}"/>
              </a:ext>
            </a:extLst>
          </p:cNvPr>
          <p:cNvSpPr/>
          <p:nvPr/>
        </p:nvSpPr>
        <p:spPr>
          <a:xfrm>
            <a:off x="5384610" y="5274365"/>
            <a:ext cx="1228225" cy="768626"/>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9" name="CuadroTexto 8">
            <a:extLst>
              <a:ext uri="{FF2B5EF4-FFF2-40B4-BE49-F238E27FC236}">
                <a16:creationId xmlns:a16="http://schemas.microsoft.com/office/drawing/2014/main" id="{35E3DBB6-8470-4FD5-8B9E-C54F1C77AC6A}"/>
              </a:ext>
            </a:extLst>
          </p:cNvPr>
          <p:cNvSpPr txBox="1"/>
          <p:nvPr/>
        </p:nvSpPr>
        <p:spPr>
          <a:xfrm>
            <a:off x="6758607" y="5431364"/>
            <a:ext cx="2186610" cy="400110"/>
          </a:xfrm>
          <a:prstGeom prst="rect">
            <a:avLst/>
          </a:prstGeom>
          <a:noFill/>
        </p:spPr>
        <p:txBody>
          <a:bodyPr wrap="square" rtlCol="0">
            <a:spAutoFit/>
          </a:bodyPr>
          <a:lstStyle/>
          <a:p>
            <a:r>
              <a:rPr lang="es-EC" sz="2000" dirty="0">
                <a:latin typeface="Times New Roman" panose="02020603050405020304" pitchFamily="18" charset="0"/>
                <a:cs typeface="Times New Roman" panose="02020603050405020304" pitchFamily="18" charset="0"/>
              </a:rPr>
              <a:t>1541,87 dólares </a:t>
            </a:r>
          </a:p>
        </p:txBody>
      </p:sp>
      <p:pic>
        <p:nvPicPr>
          <p:cNvPr id="10" name="Imagen 9">
            <a:extLst>
              <a:ext uri="{FF2B5EF4-FFF2-40B4-BE49-F238E27FC236}">
                <a16:creationId xmlns:a16="http://schemas.microsoft.com/office/drawing/2014/main" id="{5E86C7D5-AEAB-4FCF-8CB2-4D1F48A45776}"/>
              </a:ext>
            </a:extLst>
          </p:cNvPr>
          <p:cNvPicPr>
            <a:picLocks noChangeAspect="1"/>
          </p:cNvPicPr>
          <p:nvPr/>
        </p:nvPicPr>
        <p:blipFill>
          <a:blip r:embed="rId4"/>
          <a:stretch>
            <a:fillRect/>
          </a:stretch>
        </p:blipFill>
        <p:spPr>
          <a:xfrm>
            <a:off x="3996136" y="5019539"/>
            <a:ext cx="1152525" cy="1152525"/>
          </a:xfrm>
          <a:prstGeom prst="rect">
            <a:avLst/>
          </a:prstGeom>
        </p:spPr>
      </p:pic>
    </p:spTree>
    <p:extLst>
      <p:ext uri="{BB962C8B-B14F-4D97-AF65-F5344CB8AC3E}">
        <p14:creationId xmlns:p14="http://schemas.microsoft.com/office/powerpoint/2010/main" val="86900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284081" y="195943"/>
            <a:ext cx="6094442" cy="1006475"/>
          </a:xfrm>
        </p:spPr>
        <p:txBody>
          <a:bodyPr>
            <a:noAutofit/>
          </a:bodyPr>
          <a:lstStyle/>
          <a:p>
            <a:pPr lvl="1" algn="l" rtl="0">
              <a:lnSpc>
                <a:spcPct val="90000"/>
              </a:lnSpc>
              <a:spcBef>
                <a:spcPct val="0"/>
              </a:spcBef>
            </a:pPr>
            <a:r>
              <a:rPr lang="es-ES" sz="3000" b="1" dirty="0">
                <a:latin typeface="Times New Roman" panose="02020603050405020304" pitchFamily="18" charset="0"/>
                <a:cs typeface="Times New Roman" panose="02020603050405020304" pitchFamily="18" charset="0"/>
              </a:rPr>
              <a:t>RESULTADOS Y DISCUSIÓN</a:t>
            </a:r>
            <a:br>
              <a:rPr lang="es-ES" sz="3000" b="1" dirty="0">
                <a:latin typeface="Times New Roman" panose="02020603050405020304" pitchFamily="18" charset="0"/>
                <a:cs typeface="Times New Roman" panose="02020603050405020304" pitchFamily="18" charset="0"/>
              </a:rPr>
            </a:br>
            <a:endParaRPr lang="es-ES" sz="3000" dirty="0">
              <a:latin typeface="Times New Roman" panose="02020603050405020304" pitchFamily="18" charset="0"/>
              <a:cs typeface="Times New Roman" panose="02020603050405020304" pitchFamily="18" charset="0"/>
            </a:endParaRPr>
          </a:p>
        </p:txBody>
      </p:sp>
      <p:pic>
        <p:nvPicPr>
          <p:cNvPr id="6" name="Imagen 5">
            <a:extLst>
              <a:ext uri="{FF2B5EF4-FFF2-40B4-BE49-F238E27FC236}">
                <a16:creationId xmlns:a16="http://schemas.microsoft.com/office/drawing/2014/main" id="{0D4E069B-ACBA-4A24-8428-5276934308A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6301137"/>
            <a:ext cx="12192000" cy="556863"/>
          </a:xfrm>
          <a:prstGeom prst="rect">
            <a:avLst/>
          </a:prstGeom>
        </p:spPr>
      </p:pic>
      <p:sp>
        <p:nvSpPr>
          <p:cNvPr id="11" name="CuadroTexto 10">
            <a:extLst>
              <a:ext uri="{FF2B5EF4-FFF2-40B4-BE49-F238E27FC236}">
                <a16:creationId xmlns:a16="http://schemas.microsoft.com/office/drawing/2014/main" id="{1154C0CB-435B-4735-89BA-E304398FBEEF}"/>
              </a:ext>
            </a:extLst>
          </p:cNvPr>
          <p:cNvSpPr txBox="1"/>
          <p:nvPr/>
        </p:nvSpPr>
        <p:spPr>
          <a:xfrm>
            <a:off x="284081" y="833086"/>
            <a:ext cx="3684824" cy="369332"/>
          </a:xfrm>
          <a:prstGeom prst="rect">
            <a:avLst/>
          </a:prstGeom>
          <a:noFill/>
        </p:spPr>
        <p:txBody>
          <a:bodyPr wrap="square" rtlCol="0">
            <a:spAutoFit/>
          </a:bodyPr>
          <a:lstStyle/>
          <a:p>
            <a:r>
              <a:rPr lang="es-EC" b="1" dirty="0">
                <a:latin typeface="Times New Roman" panose="02020603050405020304" pitchFamily="18" charset="0"/>
                <a:cs typeface="Times New Roman" panose="02020603050405020304" pitchFamily="18" charset="0"/>
              </a:rPr>
              <a:t>EVALUACIÓN PARTICIPATIVA</a:t>
            </a:r>
          </a:p>
        </p:txBody>
      </p:sp>
      <mc:AlternateContent xmlns:mc="http://schemas.openxmlformats.org/markup-compatibility/2006" xmlns:a14="http://schemas.microsoft.com/office/drawing/2010/main">
        <mc:Choice Requires="a14">
          <p:sp>
            <p:nvSpPr>
              <p:cNvPr id="12" name="Rectángulo 11">
                <a:extLst>
                  <a:ext uri="{FF2B5EF4-FFF2-40B4-BE49-F238E27FC236}">
                    <a16:creationId xmlns:a16="http://schemas.microsoft.com/office/drawing/2014/main" id="{D0A4DA4E-A813-4FF6-81E2-CB8119F39DD1}"/>
                  </a:ext>
                </a:extLst>
              </p:cNvPr>
              <p:cNvSpPr/>
              <p:nvPr/>
            </p:nvSpPr>
            <p:spPr>
              <a:xfrm>
                <a:off x="842447" y="1342776"/>
                <a:ext cx="2568091" cy="77726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s-EC" sz="2000" i="1">
                              <a:latin typeface="Cambria Math" panose="02040503050406030204" pitchFamily="18" charset="0"/>
                            </a:rPr>
                          </m:ctrlPr>
                        </m:dPr>
                        <m:e>
                          <m:r>
                            <a:rPr lang="es-EC" sz="2000" i="1">
                              <a:latin typeface="Cambria Math" panose="02040503050406030204" pitchFamily="18" charset="0"/>
                            </a:rPr>
                            <m:t>𝛼</m:t>
                          </m:r>
                          <m:r>
                            <a:rPr lang="es-EC" sz="2000" i="0">
                              <a:latin typeface="Cambria Math" panose="02040503050406030204" pitchFamily="18" charset="0"/>
                            </a:rPr>
                            <m:t>=</m:t>
                          </m:r>
                          <m:f>
                            <m:fPr>
                              <m:ctrlPr>
                                <a:rPr lang="es-EC" sz="2000" i="1">
                                  <a:latin typeface="Cambria Math" panose="02040503050406030204" pitchFamily="18" charset="0"/>
                                </a:rPr>
                              </m:ctrlPr>
                            </m:fPr>
                            <m:num>
                              <m:r>
                                <a:rPr lang="es-EC" sz="2000" i="1">
                                  <a:latin typeface="Cambria Math" panose="02040503050406030204" pitchFamily="18" charset="0"/>
                                </a:rPr>
                                <m:t>𝐾</m:t>
                              </m:r>
                            </m:num>
                            <m:den>
                              <m:r>
                                <a:rPr lang="es-EC" sz="2000" i="1">
                                  <a:latin typeface="Cambria Math" panose="02040503050406030204" pitchFamily="18" charset="0"/>
                                </a:rPr>
                                <m:t>𝐾</m:t>
                              </m:r>
                              <m:r>
                                <a:rPr lang="es-EC" sz="2000" i="0">
                                  <a:latin typeface="Cambria Math" panose="02040503050406030204" pitchFamily="18" charset="0"/>
                                </a:rPr>
                                <m:t>−1</m:t>
                              </m:r>
                            </m:den>
                          </m:f>
                          <m:r>
                            <a:rPr lang="es-EC" sz="2000" i="0">
                              <a:latin typeface="Cambria Math" panose="02040503050406030204" pitchFamily="18" charset="0"/>
                            </a:rPr>
                            <m:t>[1−</m:t>
                          </m:r>
                          <m:f>
                            <m:fPr>
                              <m:ctrlPr>
                                <a:rPr lang="es-EC" sz="2000" i="1">
                                  <a:latin typeface="Cambria Math" panose="02040503050406030204" pitchFamily="18" charset="0"/>
                                </a:rPr>
                              </m:ctrlPr>
                            </m:fPr>
                            <m:num>
                              <m:nary>
                                <m:naryPr>
                                  <m:chr m:val="∑"/>
                                  <m:subHide m:val="on"/>
                                  <m:supHide m:val="on"/>
                                  <m:ctrlPr>
                                    <a:rPr lang="es-EC" sz="2000" i="1">
                                      <a:latin typeface="Cambria Math" panose="02040503050406030204" pitchFamily="18" charset="0"/>
                                    </a:rPr>
                                  </m:ctrlPr>
                                </m:naryPr>
                                <m:sub/>
                                <m:sup/>
                                <m:e>
                                  <m:r>
                                    <a:rPr lang="es-EC" sz="2000" i="1">
                                      <a:latin typeface="Cambria Math" panose="02040503050406030204" pitchFamily="18" charset="0"/>
                                    </a:rPr>
                                    <m:t>𝑉𝑖</m:t>
                                  </m:r>
                                </m:e>
                              </m:nary>
                            </m:num>
                            <m:den>
                              <m:r>
                                <a:rPr lang="es-EC" sz="2000" i="1">
                                  <a:latin typeface="Cambria Math" panose="02040503050406030204" pitchFamily="18" charset="0"/>
                                </a:rPr>
                                <m:t>𝑉𝑡</m:t>
                              </m:r>
                            </m:den>
                          </m:f>
                        </m:e>
                      </m:d>
                    </m:oMath>
                  </m:oMathPara>
                </a14:m>
                <a:endParaRPr lang="es-EC" sz="2000" dirty="0"/>
              </a:p>
            </p:txBody>
          </p:sp>
        </mc:Choice>
        <mc:Fallback xmlns="">
          <p:sp>
            <p:nvSpPr>
              <p:cNvPr id="12" name="Rectángulo 11">
                <a:extLst>
                  <a:ext uri="{FF2B5EF4-FFF2-40B4-BE49-F238E27FC236}">
                    <a16:creationId xmlns:a16="http://schemas.microsoft.com/office/drawing/2014/main" id="{D0A4DA4E-A813-4FF6-81E2-CB8119F39DD1}"/>
                  </a:ext>
                </a:extLst>
              </p:cNvPr>
              <p:cNvSpPr>
                <a:spLocks noRot="1" noChangeAspect="1" noMove="1" noResize="1" noEditPoints="1" noAdjustHandles="1" noChangeArrowheads="1" noChangeShapeType="1" noTextEdit="1"/>
              </p:cNvSpPr>
              <p:nvPr/>
            </p:nvSpPr>
            <p:spPr>
              <a:xfrm>
                <a:off x="842447" y="1342776"/>
                <a:ext cx="2568091" cy="777264"/>
              </a:xfrm>
              <a:prstGeom prst="rect">
                <a:avLst/>
              </a:prstGeom>
              <a:blipFill>
                <a:blip r:embed="rId3"/>
                <a:stretch>
                  <a:fillRect/>
                </a:stretch>
              </a:blipFill>
            </p:spPr>
            <p:txBody>
              <a:bodyPr/>
              <a:lstStyle/>
              <a:p>
                <a:r>
                  <a:rPr lang="es-EC">
                    <a:noFill/>
                  </a:rPr>
                  <a:t> </a:t>
                </a:r>
              </a:p>
            </p:txBody>
          </p:sp>
        </mc:Fallback>
      </mc:AlternateContent>
      <p:sp>
        <p:nvSpPr>
          <p:cNvPr id="14" name="Es igual a 13">
            <a:extLst>
              <a:ext uri="{FF2B5EF4-FFF2-40B4-BE49-F238E27FC236}">
                <a16:creationId xmlns:a16="http://schemas.microsoft.com/office/drawing/2014/main" id="{9EB3EE42-7EAA-4624-ADF8-DCCA7A85A828}"/>
              </a:ext>
            </a:extLst>
          </p:cNvPr>
          <p:cNvSpPr/>
          <p:nvPr/>
        </p:nvSpPr>
        <p:spPr>
          <a:xfrm>
            <a:off x="3372557" y="1360509"/>
            <a:ext cx="1192696" cy="598754"/>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5" name="CuadroTexto 14">
            <a:extLst>
              <a:ext uri="{FF2B5EF4-FFF2-40B4-BE49-F238E27FC236}">
                <a16:creationId xmlns:a16="http://schemas.microsoft.com/office/drawing/2014/main" id="{608E6571-F8F3-4D00-A51E-FFD025A91525}"/>
              </a:ext>
            </a:extLst>
          </p:cNvPr>
          <p:cNvSpPr txBox="1"/>
          <p:nvPr/>
        </p:nvSpPr>
        <p:spPr>
          <a:xfrm>
            <a:off x="4892575" y="1441287"/>
            <a:ext cx="652312" cy="400110"/>
          </a:xfrm>
          <a:prstGeom prst="rect">
            <a:avLst/>
          </a:prstGeom>
          <a:noFill/>
        </p:spPr>
        <p:txBody>
          <a:bodyPr wrap="square" rtlCol="0">
            <a:spAutoFit/>
          </a:bodyPr>
          <a:lstStyle/>
          <a:p>
            <a:r>
              <a:rPr lang="es-EC" sz="2000" dirty="0">
                <a:latin typeface="Times New Roman" panose="02020603050405020304" pitchFamily="18" charset="0"/>
                <a:cs typeface="Times New Roman" panose="02020603050405020304" pitchFamily="18" charset="0"/>
              </a:rPr>
              <a:t>0,84</a:t>
            </a:r>
          </a:p>
        </p:txBody>
      </p:sp>
      <p:pic>
        <p:nvPicPr>
          <p:cNvPr id="16" name="Imagen 15">
            <a:extLst>
              <a:ext uri="{FF2B5EF4-FFF2-40B4-BE49-F238E27FC236}">
                <a16:creationId xmlns:a16="http://schemas.microsoft.com/office/drawing/2014/main" id="{313920AA-2D7F-4487-816B-B32E34A658C3}"/>
              </a:ext>
            </a:extLst>
          </p:cNvPr>
          <p:cNvPicPr>
            <a:picLocks noChangeAspect="1"/>
          </p:cNvPicPr>
          <p:nvPr/>
        </p:nvPicPr>
        <p:blipFill rotWithShape="1">
          <a:blip r:embed="rId4"/>
          <a:srcRect l="25458" t="42301" r="53696" b="32552"/>
          <a:stretch/>
        </p:blipFill>
        <p:spPr>
          <a:xfrm>
            <a:off x="5971572" y="2574510"/>
            <a:ext cx="2718179" cy="1862340"/>
          </a:xfrm>
          <a:prstGeom prst="rect">
            <a:avLst/>
          </a:prstGeom>
        </p:spPr>
      </p:pic>
      <p:sp>
        <p:nvSpPr>
          <p:cNvPr id="19" name="CuadroTexto 18">
            <a:extLst>
              <a:ext uri="{FF2B5EF4-FFF2-40B4-BE49-F238E27FC236}">
                <a16:creationId xmlns:a16="http://schemas.microsoft.com/office/drawing/2014/main" id="{BAB742CA-0579-4548-87E6-8B7EC4FE89E4}"/>
              </a:ext>
            </a:extLst>
          </p:cNvPr>
          <p:cNvSpPr txBox="1"/>
          <p:nvPr/>
        </p:nvSpPr>
        <p:spPr>
          <a:xfrm>
            <a:off x="390099" y="2377554"/>
            <a:ext cx="1429555" cy="369332"/>
          </a:xfrm>
          <a:prstGeom prst="rect">
            <a:avLst/>
          </a:prstGeom>
          <a:noFill/>
        </p:spPr>
        <p:txBody>
          <a:bodyPr wrap="square" rtlCol="0">
            <a:spAutoFit/>
          </a:bodyPr>
          <a:lstStyle/>
          <a:p>
            <a:r>
              <a:rPr lang="es-EC" b="1" dirty="0">
                <a:latin typeface="Times New Roman" panose="02020603050405020304" pitchFamily="18" charset="0"/>
                <a:cs typeface="Times New Roman" panose="02020603050405020304" pitchFamily="18" charset="0"/>
              </a:rPr>
              <a:t>Tabla 4</a:t>
            </a:r>
          </a:p>
        </p:txBody>
      </p:sp>
      <p:pic>
        <p:nvPicPr>
          <p:cNvPr id="22" name="Imagen 21">
            <a:extLst>
              <a:ext uri="{FF2B5EF4-FFF2-40B4-BE49-F238E27FC236}">
                <a16:creationId xmlns:a16="http://schemas.microsoft.com/office/drawing/2014/main" id="{A315B062-BE1A-4D28-B353-CE8481094EC4}"/>
              </a:ext>
            </a:extLst>
          </p:cNvPr>
          <p:cNvPicPr>
            <a:picLocks noChangeAspect="1"/>
          </p:cNvPicPr>
          <p:nvPr/>
        </p:nvPicPr>
        <p:blipFill rotWithShape="1">
          <a:blip r:embed="rId5"/>
          <a:srcRect l="25458" t="41681" r="49239" b="30039"/>
          <a:stretch/>
        </p:blipFill>
        <p:spPr>
          <a:xfrm>
            <a:off x="284080" y="2716108"/>
            <a:ext cx="5563065" cy="3495774"/>
          </a:xfrm>
          <a:prstGeom prst="rect">
            <a:avLst/>
          </a:prstGeom>
        </p:spPr>
      </p:pic>
      <p:graphicFrame>
        <p:nvGraphicFramePr>
          <p:cNvPr id="23" name="Tabla 22">
            <a:extLst>
              <a:ext uri="{FF2B5EF4-FFF2-40B4-BE49-F238E27FC236}">
                <a16:creationId xmlns:a16="http://schemas.microsoft.com/office/drawing/2014/main" id="{2C9C4C9B-2BE0-4CCF-B041-EBE0997A030C}"/>
              </a:ext>
            </a:extLst>
          </p:cNvPr>
          <p:cNvGraphicFramePr>
            <a:graphicFrameLocks noGrp="1"/>
          </p:cNvGraphicFramePr>
          <p:nvPr>
            <p:extLst>
              <p:ext uri="{D42A27DB-BD31-4B8C-83A1-F6EECF244321}">
                <p14:modId xmlns:p14="http://schemas.microsoft.com/office/powerpoint/2010/main" val="241440974"/>
              </p:ext>
            </p:extLst>
          </p:nvPr>
        </p:nvGraphicFramePr>
        <p:xfrm>
          <a:off x="8814179" y="316873"/>
          <a:ext cx="3205208" cy="4490693"/>
        </p:xfrm>
        <a:graphic>
          <a:graphicData uri="http://schemas.openxmlformats.org/drawingml/2006/table">
            <a:tbl>
              <a:tblPr>
                <a:tableStyleId>{5C22544A-7EE6-4342-B048-85BDC9FD1C3A}</a:tableStyleId>
              </a:tblPr>
              <a:tblGrid>
                <a:gridCol w="801302">
                  <a:extLst>
                    <a:ext uri="{9D8B030D-6E8A-4147-A177-3AD203B41FA5}">
                      <a16:colId xmlns:a16="http://schemas.microsoft.com/office/drawing/2014/main" val="131480334"/>
                    </a:ext>
                  </a:extLst>
                </a:gridCol>
                <a:gridCol w="801302">
                  <a:extLst>
                    <a:ext uri="{9D8B030D-6E8A-4147-A177-3AD203B41FA5}">
                      <a16:colId xmlns:a16="http://schemas.microsoft.com/office/drawing/2014/main" val="2405866240"/>
                    </a:ext>
                  </a:extLst>
                </a:gridCol>
                <a:gridCol w="801302">
                  <a:extLst>
                    <a:ext uri="{9D8B030D-6E8A-4147-A177-3AD203B41FA5}">
                      <a16:colId xmlns:a16="http://schemas.microsoft.com/office/drawing/2014/main" val="4015321776"/>
                    </a:ext>
                  </a:extLst>
                </a:gridCol>
                <a:gridCol w="801302">
                  <a:extLst>
                    <a:ext uri="{9D8B030D-6E8A-4147-A177-3AD203B41FA5}">
                      <a16:colId xmlns:a16="http://schemas.microsoft.com/office/drawing/2014/main" val="3314918245"/>
                    </a:ext>
                  </a:extLst>
                </a:gridCol>
              </a:tblGrid>
              <a:tr h="1019855">
                <a:tc>
                  <a:txBody>
                    <a:bodyPr/>
                    <a:lstStyle/>
                    <a:p>
                      <a:pPr algn="ctr" fontAlgn="ctr"/>
                      <a:r>
                        <a:rPr lang="es-EC" sz="1050" u="none" strike="noStrike" dirty="0">
                          <a:effectLst/>
                        </a:rPr>
                        <a:t>INDICADOR</a:t>
                      </a:r>
                    </a:p>
                    <a:p>
                      <a:pPr algn="ctr" fontAlgn="ctr"/>
                      <a:r>
                        <a:rPr lang="es-EC" sz="1050" b="0" i="0" u="none" strike="noStrike" dirty="0">
                          <a:solidFill>
                            <a:srgbClr val="000000"/>
                          </a:solidFill>
                          <a:effectLst/>
                          <a:latin typeface="Bahnschrift Light" panose="020B0502040204020203" pitchFamily="34" charset="0"/>
                        </a:rPr>
                        <a:t>PERSONAS</a:t>
                      </a:r>
                    </a:p>
                  </a:txBody>
                  <a:tcPr marL="5258" marR="5258" marT="5258" marB="0" anchor="ctr"/>
                </a:tc>
                <a:tc>
                  <a:txBody>
                    <a:bodyPr/>
                    <a:lstStyle/>
                    <a:p>
                      <a:pPr algn="l" fontAlgn="ctr"/>
                      <a:r>
                        <a:rPr lang="es-ES" sz="1050" u="none" strike="noStrike">
                          <a:effectLst/>
                        </a:rPr>
                        <a:t>Se cumplieron los objetivos del curso</a:t>
                      </a:r>
                      <a:endParaRPr lang="es-ES" sz="1050" b="0" i="0" u="none" strike="noStrike">
                        <a:solidFill>
                          <a:srgbClr val="000000"/>
                        </a:solidFill>
                        <a:effectLst/>
                        <a:latin typeface="Bahnschrift Light" panose="020B0502040204020203" pitchFamily="34" charset="0"/>
                      </a:endParaRPr>
                    </a:p>
                  </a:txBody>
                  <a:tcPr marL="5258" marR="5258" marT="5258" marB="0" anchor="ctr"/>
                </a:tc>
                <a:tc>
                  <a:txBody>
                    <a:bodyPr/>
                    <a:lstStyle/>
                    <a:p>
                      <a:pPr algn="l" fontAlgn="ctr"/>
                      <a:r>
                        <a:rPr lang="es-ES" sz="1050" u="none" strike="noStrike" dirty="0">
                          <a:effectLst/>
                        </a:rPr>
                        <a:t>Recomienda este curso a otras personas</a:t>
                      </a:r>
                      <a:endParaRPr lang="es-ES" sz="1050" b="0" i="0" u="none" strike="noStrike" dirty="0">
                        <a:solidFill>
                          <a:srgbClr val="000000"/>
                        </a:solidFill>
                        <a:effectLst/>
                        <a:latin typeface="Bahnschrift Light" panose="020B0502040204020203" pitchFamily="34" charset="0"/>
                      </a:endParaRPr>
                    </a:p>
                  </a:txBody>
                  <a:tcPr marL="5258" marR="5258" marT="5258" marB="0" anchor="ctr"/>
                </a:tc>
                <a:tc>
                  <a:txBody>
                    <a:bodyPr/>
                    <a:lstStyle/>
                    <a:p>
                      <a:pPr algn="l" fontAlgn="b"/>
                      <a:endParaRPr lang="es-EC" sz="1050" b="0" i="0" u="none" strike="noStrike">
                        <a:solidFill>
                          <a:srgbClr val="000000"/>
                        </a:solidFill>
                        <a:effectLst/>
                        <a:latin typeface="Calibri" panose="020F0502020204030204" pitchFamily="34" charset="0"/>
                      </a:endParaRPr>
                    </a:p>
                  </a:txBody>
                  <a:tcPr marL="5258" marR="5258" marT="5258" marB="0" anchor="b"/>
                </a:tc>
                <a:extLst>
                  <a:ext uri="{0D108BD9-81ED-4DB2-BD59-A6C34878D82A}">
                    <a16:rowId xmlns:a16="http://schemas.microsoft.com/office/drawing/2014/main" val="3577980924"/>
                  </a:ext>
                </a:extLst>
              </a:tr>
              <a:tr h="117901">
                <a:tc>
                  <a:txBody>
                    <a:bodyPr/>
                    <a:lstStyle/>
                    <a:p>
                      <a:pPr algn="r" fontAlgn="b"/>
                      <a:r>
                        <a:rPr lang="es-EC" sz="1050" u="none" strike="noStrike">
                          <a:effectLst/>
                        </a:rPr>
                        <a:t>1</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4</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4</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92</a:t>
                      </a:r>
                      <a:endParaRPr lang="es-EC" sz="1050" b="0" i="0" u="none" strike="noStrike">
                        <a:solidFill>
                          <a:srgbClr val="000000"/>
                        </a:solidFill>
                        <a:effectLst/>
                        <a:latin typeface="Calibri" panose="020F0502020204030204" pitchFamily="34" charset="0"/>
                      </a:endParaRPr>
                    </a:p>
                  </a:txBody>
                  <a:tcPr marL="5258" marR="5258" marT="5258" marB="0" anchor="b"/>
                </a:tc>
                <a:extLst>
                  <a:ext uri="{0D108BD9-81ED-4DB2-BD59-A6C34878D82A}">
                    <a16:rowId xmlns:a16="http://schemas.microsoft.com/office/drawing/2014/main" val="1463643722"/>
                  </a:ext>
                </a:extLst>
              </a:tr>
              <a:tr h="117901">
                <a:tc>
                  <a:txBody>
                    <a:bodyPr/>
                    <a:lstStyle/>
                    <a:p>
                      <a:pPr algn="r" fontAlgn="b"/>
                      <a:r>
                        <a:rPr lang="es-EC" sz="1050" u="none" strike="noStrike">
                          <a:effectLst/>
                        </a:rPr>
                        <a:t>2</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4</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4</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89</a:t>
                      </a:r>
                      <a:endParaRPr lang="es-EC" sz="1050" b="0" i="0" u="none" strike="noStrike">
                        <a:solidFill>
                          <a:srgbClr val="000000"/>
                        </a:solidFill>
                        <a:effectLst/>
                        <a:latin typeface="Calibri" panose="020F0502020204030204" pitchFamily="34" charset="0"/>
                      </a:endParaRPr>
                    </a:p>
                  </a:txBody>
                  <a:tcPr marL="5258" marR="5258" marT="5258" marB="0" anchor="b"/>
                </a:tc>
                <a:extLst>
                  <a:ext uri="{0D108BD9-81ED-4DB2-BD59-A6C34878D82A}">
                    <a16:rowId xmlns:a16="http://schemas.microsoft.com/office/drawing/2014/main" val="2197793926"/>
                  </a:ext>
                </a:extLst>
              </a:tr>
              <a:tr h="117901">
                <a:tc>
                  <a:txBody>
                    <a:bodyPr/>
                    <a:lstStyle/>
                    <a:p>
                      <a:pPr algn="r" fontAlgn="b"/>
                      <a:r>
                        <a:rPr lang="es-EC" sz="1050" u="none" strike="noStrike">
                          <a:effectLst/>
                        </a:rPr>
                        <a:t>3</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4</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4</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88</a:t>
                      </a:r>
                      <a:endParaRPr lang="es-EC" sz="1050" b="0" i="0" u="none" strike="noStrike">
                        <a:solidFill>
                          <a:srgbClr val="000000"/>
                        </a:solidFill>
                        <a:effectLst/>
                        <a:latin typeface="Calibri" panose="020F0502020204030204" pitchFamily="34" charset="0"/>
                      </a:endParaRPr>
                    </a:p>
                  </a:txBody>
                  <a:tcPr marL="5258" marR="5258" marT="5258" marB="0" anchor="b"/>
                </a:tc>
                <a:extLst>
                  <a:ext uri="{0D108BD9-81ED-4DB2-BD59-A6C34878D82A}">
                    <a16:rowId xmlns:a16="http://schemas.microsoft.com/office/drawing/2014/main" val="786230727"/>
                  </a:ext>
                </a:extLst>
              </a:tr>
              <a:tr h="117901">
                <a:tc>
                  <a:txBody>
                    <a:bodyPr/>
                    <a:lstStyle/>
                    <a:p>
                      <a:pPr algn="r" fontAlgn="b"/>
                      <a:r>
                        <a:rPr lang="es-EC" sz="1050" u="none" strike="noStrike">
                          <a:effectLst/>
                        </a:rPr>
                        <a:t>4</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4</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3</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78</a:t>
                      </a:r>
                      <a:endParaRPr lang="es-EC" sz="1050" b="0" i="0" u="none" strike="noStrike">
                        <a:solidFill>
                          <a:srgbClr val="000000"/>
                        </a:solidFill>
                        <a:effectLst/>
                        <a:latin typeface="Calibri" panose="020F0502020204030204" pitchFamily="34" charset="0"/>
                      </a:endParaRPr>
                    </a:p>
                  </a:txBody>
                  <a:tcPr marL="5258" marR="5258" marT="5258" marB="0" anchor="b"/>
                </a:tc>
                <a:extLst>
                  <a:ext uri="{0D108BD9-81ED-4DB2-BD59-A6C34878D82A}">
                    <a16:rowId xmlns:a16="http://schemas.microsoft.com/office/drawing/2014/main" val="3699189016"/>
                  </a:ext>
                </a:extLst>
              </a:tr>
              <a:tr h="117901">
                <a:tc>
                  <a:txBody>
                    <a:bodyPr/>
                    <a:lstStyle/>
                    <a:p>
                      <a:pPr algn="r" fontAlgn="b"/>
                      <a:r>
                        <a:rPr lang="es-EC" sz="1050" u="none" strike="noStrike">
                          <a:effectLst/>
                        </a:rPr>
                        <a:t>5</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4</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4</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92</a:t>
                      </a:r>
                      <a:endParaRPr lang="es-EC" sz="1050" b="0" i="0" u="none" strike="noStrike">
                        <a:solidFill>
                          <a:srgbClr val="000000"/>
                        </a:solidFill>
                        <a:effectLst/>
                        <a:latin typeface="Calibri" panose="020F0502020204030204" pitchFamily="34" charset="0"/>
                      </a:endParaRPr>
                    </a:p>
                  </a:txBody>
                  <a:tcPr marL="5258" marR="5258" marT="5258" marB="0" anchor="b"/>
                </a:tc>
                <a:extLst>
                  <a:ext uri="{0D108BD9-81ED-4DB2-BD59-A6C34878D82A}">
                    <a16:rowId xmlns:a16="http://schemas.microsoft.com/office/drawing/2014/main" val="2682866625"/>
                  </a:ext>
                </a:extLst>
              </a:tr>
              <a:tr h="117901">
                <a:tc>
                  <a:txBody>
                    <a:bodyPr/>
                    <a:lstStyle/>
                    <a:p>
                      <a:pPr algn="r" fontAlgn="b"/>
                      <a:r>
                        <a:rPr lang="es-EC" sz="1050" u="none" strike="noStrike">
                          <a:effectLst/>
                        </a:rPr>
                        <a:t>6</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3</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3</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84</a:t>
                      </a:r>
                      <a:endParaRPr lang="es-EC" sz="1050" b="0" i="0" u="none" strike="noStrike">
                        <a:solidFill>
                          <a:srgbClr val="000000"/>
                        </a:solidFill>
                        <a:effectLst/>
                        <a:latin typeface="Calibri" panose="020F0502020204030204" pitchFamily="34" charset="0"/>
                      </a:endParaRPr>
                    </a:p>
                  </a:txBody>
                  <a:tcPr marL="5258" marR="5258" marT="5258" marB="0" anchor="b"/>
                </a:tc>
                <a:extLst>
                  <a:ext uri="{0D108BD9-81ED-4DB2-BD59-A6C34878D82A}">
                    <a16:rowId xmlns:a16="http://schemas.microsoft.com/office/drawing/2014/main" val="3992594131"/>
                  </a:ext>
                </a:extLst>
              </a:tr>
              <a:tr h="117901">
                <a:tc>
                  <a:txBody>
                    <a:bodyPr/>
                    <a:lstStyle/>
                    <a:p>
                      <a:pPr algn="r" fontAlgn="b"/>
                      <a:r>
                        <a:rPr lang="es-EC" sz="1050" u="none" strike="noStrike">
                          <a:effectLst/>
                        </a:rPr>
                        <a:t>7</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4</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4</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91</a:t>
                      </a:r>
                      <a:endParaRPr lang="es-EC" sz="1050" b="0" i="0" u="none" strike="noStrike">
                        <a:solidFill>
                          <a:srgbClr val="000000"/>
                        </a:solidFill>
                        <a:effectLst/>
                        <a:latin typeface="Calibri" panose="020F0502020204030204" pitchFamily="34" charset="0"/>
                      </a:endParaRPr>
                    </a:p>
                  </a:txBody>
                  <a:tcPr marL="5258" marR="5258" marT="5258" marB="0" anchor="b"/>
                </a:tc>
                <a:extLst>
                  <a:ext uri="{0D108BD9-81ED-4DB2-BD59-A6C34878D82A}">
                    <a16:rowId xmlns:a16="http://schemas.microsoft.com/office/drawing/2014/main" val="474385348"/>
                  </a:ext>
                </a:extLst>
              </a:tr>
              <a:tr h="117901">
                <a:tc>
                  <a:txBody>
                    <a:bodyPr/>
                    <a:lstStyle/>
                    <a:p>
                      <a:pPr algn="r" fontAlgn="b"/>
                      <a:r>
                        <a:rPr lang="es-EC" sz="1050" u="none" strike="noStrike">
                          <a:effectLst/>
                        </a:rPr>
                        <a:t>8</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4</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3</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84</a:t>
                      </a:r>
                      <a:endParaRPr lang="es-EC" sz="1050" b="0" i="0" u="none" strike="noStrike">
                        <a:solidFill>
                          <a:srgbClr val="000000"/>
                        </a:solidFill>
                        <a:effectLst/>
                        <a:latin typeface="Calibri" panose="020F0502020204030204" pitchFamily="34" charset="0"/>
                      </a:endParaRPr>
                    </a:p>
                  </a:txBody>
                  <a:tcPr marL="5258" marR="5258" marT="5258" marB="0" anchor="b"/>
                </a:tc>
                <a:extLst>
                  <a:ext uri="{0D108BD9-81ED-4DB2-BD59-A6C34878D82A}">
                    <a16:rowId xmlns:a16="http://schemas.microsoft.com/office/drawing/2014/main" val="1595883154"/>
                  </a:ext>
                </a:extLst>
              </a:tr>
              <a:tr h="117901">
                <a:tc>
                  <a:txBody>
                    <a:bodyPr/>
                    <a:lstStyle/>
                    <a:p>
                      <a:pPr algn="r" fontAlgn="b"/>
                      <a:r>
                        <a:rPr lang="es-EC" sz="1050" u="none" strike="noStrike">
                          <a:effectLst/>
                        </a:rPr>
                        <a:t>9</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4</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4</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91</a:t>
                      </a:r>
                      <a:endParaRPr lang="es-EC" sz="1050" b="0" i="0" u="none" strike="noStrike">
                        <a:solidFill>
                          <a:srgbClr val="000000"/>
                        </a:solidFill>
                        <a:effectLst/>
                        <a:latin typeface="Calibri" panose="020F0502020204030204" pitchFamily="34" charset="0"/>
                      </a:endParaRPr>
                    </a:p>
                  </a:txBody>
                  <a:tcPr marL="5258" marR="5258" marT="5258" marB="0" anchor="b"/>
                </a:tc>
                <a:extLst>
                  <a:ext uri="{0D108BD9-81ED-4DB2-BD59-A6C34878D82A}">
                    <a16:rowId xmlns:a16="http://schemas.microsoft.com/office/drawing/2014/main" val="3636417568"/>
                  </a:ext>
                </a:extLst>
              </a:tr>
              <a:tr h="117901">
                <a:tc>
                  <a:txBody>
                    <a:bodyPr/>
                    <a:lstStyle/>
                    <a:p>
                      <a:pPr algn="r" fontAlgn="b"/>
                      <a:r>
                        <a:rPr lang="es-EC" sz="1050" u="none" strike="noStrike">
                          <a:effectLst/>
                        </a:rPr>
                        <a:t>10</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4</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4</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92</a:t>
                      </a:r>
                      <a:endParaRPr lang="es-EC" sz="1050" b="0" i="0" u="none" strike="noStrike">
                        <a:solidFill>
                          <a:srgbClr val="000000"/>
                        </a:solidFill>
                        <a:effectLst/>
                        <a:latin typeface="Calibri" panose="020F0502020204030204" pitchFamily="34" charset="0"/>
                      </a:endParaRPr>
                    </a:p>
                  </a:txBody>
                  <a:tcPr marL="5258" marR="5258" marT="5258" marB="0" anchor="b"/>
                </a:tc>
                <a:extLst>
                  <a:ext uri="{0D108BD9-81ED-4DB2-BD59-A6C34878D82A}">
                    <a16:rowId xmlns:a16="http://schemas.microsoft.com/office/drawing/2014/main" val="2810690411"/>
                  </a:ext>
                </a:extLst>
              </a:tr>
              <a:tr h="117901">
                <a:tc>
                  <a:txBody>
                    <a:bodyPr/>
                    <a:lstStyle/>
                    <a:p>
                      <a:pPr algn="r" fontAlgn="b"/>
                      <a:r>
                        <a:rPr lang="es-EC" sz="1050" u="none" strike="noStrike">
                          <a:effectLst/>
                        </a:rPr>
                        <a:t>11</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4</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4</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89</a:t>
                      </a:r>
                      <a:endParaRPr lang="es-EC" sz="1050" b="0" i="0" u="none" strike="noStrike">
                        <a:solidFill>
                          <a:srgbClr val="000000"/>
                        </a:solidFill>
                        <a:effectLst/>
                        <a:latin typeface="Calibri" panose="020F0502020204030204" pitchFamily="34" charset="0"/>
                      </a:endParaRPr>
                    </a:p>
                  </a:txBody>
                  <a:tcPr marL="5258" marR="5258" marT="5258" marB="0" anchor="b"/>
                </a:tc>
                <a:extLst>
                  <a:ext uri="{0D108BD9-81ED-4DB2-BD59-A6C34878D82A}">
                    <a16:rowId xmlns:a16="http://schemas.microsoft.com/office/drawing/2014/main" val="252437116"/>
                  </a:ext>
                </a:extLst>
              </a:tr>
              <a:tr h="117901">
                <a:tc>
                  <a:txBody>
                    <a:bodyPr/>
                    <a:lstStyle/>
                    <a:p>
                      <a:pPr algn="r" fontAlgn="b"/>
                      <a:r>
                        <a:rPr lang="es-EC" sz="1050" u="none" strike="noStrike">
                          <a:effectLst/>
                        </a:rPr>
                        <a:t>12</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3</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3</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78</a:t>
                      </a:r>
                      <a:endParaRPr lang="es-EC" sz="1050" b="0" i="0" u="none" strike="noStrike">
                        <a:solidFill>
                          <a:srgbClr val="000000"/>
                        </a:solidFill>
                        <a:effectLst/>
                        <a:latin typeface="Calibri" panose="020F0502020204030204" pitchFamily="34" charset="0"/>
                      </a:endParaRPr>
                    </a:p>
                  </a:txBody>
                  <a:tcPr marL="5258" marR="5258" marT="5258" marB="0" anchor="b"/>
                </a:tc>
                <a:extLst>
                  <a:ext uri="{0D108BD9-81ED-4DB2-BD59-A6C34878D82A}">
                    <a16:rowId xmlns:a16="http://schemas.microsoft.com/office/drawing/2014/main" val="19248778"/>
                  </a:ext>
                </a:extLst>
              </a:tr>
              <a:tr h="117901">
                <a:tc>
                  <a:txBody>
                    <a:bodyPr/>
                    <a:lstStyle/>
                    <a:p>
                      <a:pPr algn="r" fontAlgn="b"/>
                      <a:r>
                        <a:rPr lang="es-EC" sz="1050" u="none" strike="noStrike">
                          <a:effectLst/>
                        </a:rPr>
                        <a:t>13</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4</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4</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90</a:t>
                      </a:r>
                      <a:endParaRPr lang="es-EC" sz="1050" b="0" i="0" u="none" strike="noStrike">
                        <a:solidFill>
                          <a:srgbClr val="000000"/>
                        </a:solidFill>
                        <a:effectLst/>
                        <a:latin typeface="Calibri" panose="020F0502020204030204" pitchFamily="34" charset="0"/>
                      </a:endParaRPr>
                    </a:p>
                  </a:txBody>
                  <a:tcPr marL="5258" marR="5258" marT="5258" marB="0" anchor="b"/>
                </a:tc>
                <a:extLst>
                  <a:ext uri="{0D108BD9-81ED-4DB2-BD59-A6C34878D82A}">
                    <a16:rowId xmlns:a16="http://schemas.microsoft.com/office/drawing/2014/main" val="699185466"/>
                  </a:ext>
                </a:extLst>
              </a:tr>
              <a:tr h="117901">
                <a:tc>
                  <a:txBody>
                    <a:bodyPr/>
                    <a:lstStyle/>
                    <a:p>
                      <a:pPr algn="r" fontAlgn="b"/>
                      <a:r>
                        <a:rPr lang="es-EC" sz="1050" u="none" strike="noStrike">
                          <a:effectLst/>
                        </a:rPr>
                        <a:t>14</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4</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4</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90</a:t>
                      </a:r>
                      <a:endParaRPr lang="es-EC" sz="1050" b="0" i="0" u="none" strike="noStrike">
                        <a:solidFill>
                          <a:srgbClr val="000000"/>
                        </a:solidFill>
                        <a:effectLst/>
                        <a:latin typeface="Calibri" panose="020F0502020204030204" pitchFamily="34" charset="0"/>
                      </a:endParaRPr>
                    </a:p>
                  </a:txBody>
                  <a:tcPr marL="5258" marR="5258" marT="5258" marB="0" anchor="b"/>
                </a:tc>
                <a:extLst>
                  <a:ext uri="{0D108BD9-81ED-4DB2-BD59-A6C34878D82A}">
                    <a16:rowId xmlns:a16="http://schemas.microsoft.com/office/drawing/2014/main" val="1574225941"/>
                  </a:ext>
                </a:extLst>
              </a:tr>
              <a:tr h="117901">
                <a:tc>
                  <a:txBody>
                    <a:bodyPr/>
                    <a:lstStyle/>
                    <a:p>
                      <a:pPr algn="r" fontAlgn="b"/>
                      <a:r>
                        <a:rPr lang="es-EC" sz="1050" u="none" strike="noStrike">
                          <a:effectLst/>
                        </a:rPr>
                        <a:t>15</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3</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4</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80</a:t>
                      </a:r>
                      <a:endParaRPr lang="es-EC" sz="1050" b="0" i="0" u="none" strike="noStrike">
                        <a:solidFill>
                          <a:srgbClr val="000000"/>
                        </a:solidFill>
                        <a:effectLst/>
                        <a:latin typeface="Calibri" panose="020F0502020204030204" pitchFamily="34" charset="0"/>
                      </a:endParaRPr>
                    </a:p>
                  </a:txBody>
                  <a:tcPr marL="5258" marR="5258" marT="5258" marB="0" anchor="b"/>
                </a:tc>
                <a:extLst>
                  <a:ext uri="{0D108BD9-81ED-4DB2-BD59-A6C34878D82A}">
                    <a16:rowId xmlns:a16="http://schemas.microsoft.com/office/drawing/2014/main" val="4251527832"/>
                  </a:ext>
                </a:extLst>
              </a:tr>
              <a:tr h="117901">
                <a:tc>
                  <a:txBody>
                    <a:bodyPr/>
                    <a:lstStyle/>
                    <a:p>
                      <a:pPr algn="r" fontAlgn="b"/>
                      <a:r>
                        <a:rPr lang="es-EC" sz="1050" u="none" strike="noStrike">
                          <a:effectLst/>
                        </a:rPr>
                        <a:t>16</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4</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4</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88</a:t>
                      </a:r>
                      <a:endParaRPr lang="es-EC" sz="1050" b="0" i="0" u="none" strike="noStrike">
                        <a:solidFill>
                          <a:srgbClr val="000000"/>
                        </a:solidFill>
                        <a:effectLst/>
                        <a:latin typeface="Calibri" panose="020F0502020204030204" pitchFamily="34" charset="0"/>
                      </a:endParaRPr>
                    </a:p>
                  </a:txBody>
                  <a:tcPr marL="5258" marR="5258" marT="5258" marB="0" anchor="b"/>
                </a:tc>
                <a:extLst>
                  <a:ext uri="{0D108BD9-81ED-4DB2-BD59-A6C34878D82A}">
                    <a16:rowId xmlns:a16="http://schemas.microsoft.com/office/drawing/2014/main" val="2367988918"/>
                  </a:ext>
                </a:extLst>
              </a:tr>
              <a:tr h="117901">
                <a:tc>
                  <a:txBody>
                    <a:bodyPr/>
                    <a:lstStyle/>
                    <a:p>
                      <a:pPr algn="r" fontAlgn="b"/>
                      <a:r>
                        <a:rPr lang="es-EC" sz="1050" u="none" strike="noStrike">
                          <a:effectLst/>
                        </a:rPr>
                        <a:t>17</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4</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4</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87</a:t>
                      </a:r>
                      <a:endParaRPr lang="es-EC" sz="1050" b="0" i="0" u="none" strike="noStrike">
                        <a:solidFill>
                          <a:srgbClr val="000000"/>
                        </a:solidFill>
                        <a:effectLst/>
                        <a:latin typeface="Calibri" panose="020F0502020204030204" pitchFamily="34" charset="0"/>
                      </a:endParaRPr>
                    </a:p>
                  </a:txBody>
                  <a:tcPr marL="5258" marR="5258" marT="5258" marB="0" anchor="b"/>
                </a:tc>
                <a:extLst>
                  <a:ext uri="{0D108BD9-81ED-4DB2-BD59-A6C34878D82A}">
                    <a16:rowId xmlns:a16="http://schemas.microsoft.com/office/drawing/2014/main" val="4263430453"/>
                  </a:ext>
                </a:extLst>
              </a:tr>
              <a:tr h="117901">
                <a:tc>
                  <a:txBody>
                    <a:bodyPr/>
                    <a:lstStyle/>
                    <a:p>
                      <a:pPr algn="r" fontAlgn="b"/>
                      <a:r>
                        <a:rPr lang="es-EC" sz="1050" u="none" strike="noStrike">
                          <a:effectLst/>
                        </a:rPr>
                        <a:t>18</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4</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4</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88</a:t>
                      </a:r>
                      <a:endParaRPr lang="es-EC" sz="1050" b="0" i="0" u="none" strike="noStrike">
                        <a:solidFill>
                          <a:srgbClr val="000000"/>
                        </a:solidFill>
                        <a:effectLst/>
                        <a:latin typeface="Calibri" panose="020F0502020204030204" pitchFamily="34" charset="0"/>
                      </a:endParaRPr>
                    </a:p>
                  </a:txBody>
                  <a:tcPr marL="5258" marR="5258" marT="5258" marB="0" anchor="b"/>
                </a:tc>
                <a:extLst>
                  <a:ext uri="{0D108BD9-81ED-4DB2-BD59-A6C34878D82A}">
                    <a16:rowId xmlns:a16="http://schemas.microsoft.com/office/drawing/2014/main" val="320293517"/>
                  </a:ext>
                </a:extLst>
              </a:tr>
              <a:tr h="117901">
                <a:tc>
                  <a:txBody>
                    <a:bodyPr/>
                    <a:lstStyle/>
                    <a:p>
                      <a:pPr algn="r" fontAlgn="b"/>
                      <a:r>
                        <a:rPr lang="es-EC" sz="1050" u="none" strike="noStrike">
                          <a:effectLst/>
                        </a:rPr>
                        <a:t>19</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4</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4</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92</a:t>
                      </a:r>
                      <a:endParaRPr lang="es-EC" sz="1050" b="0" i="0" u="none" strike="noStrike">
                        <a:solidFill>
                          <a:srgbClr val="000000"/>
                        </a:solidFill>
                        <a:effectLst/>
                        <a:latin typeface="Calibri" panose="020F0502020204030204" pitchFamily="34" charset="0"/>
                      </a:endParaRPr>
                    </a:p>
                  </a:txBody>
                  <a:tcPr marL="5258" marR="5258" marT="5258" marB="0" anchor="b"/>
                </a:tc>
                <a:extLst>
                  <a:ext uri="{0D108BD9-81ED-4DB2-BD59-A6C34878D82A}">
                    <a16:rowId xmlns:a16="http://schemas.microsoft.com/office/drawing/2014/main" val="3978420438"/>
                  </a:ext>
                </a:extLst>
              </a:tr>
              <a:tr h="117901">
                <a:tc>
                  <a:txBody>
                    <a:bodyPr/>
                    <a:lstStyle/>
                    <a:p>
                      <a:pPr algn="r" fontAlgn="b"/>
                      <a:r>
                        <a:rPr lang="es-EC" sz="1050" u="none" strike="noStrike">
                          <a:effectLst/>
                        </a:rPr>
                        <a:t>20</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4</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4</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91</a:t>
                      </a:r>
                      <a:endParaRPr lang="es-EC" sz="1050" b="0" i="0" u="none" strike="noStrike">
                        <a:solidFill>
                          <a:srgbClr val="000000"/>
                        </a:solidFill>
                        <a:effectLst/>
                        <a:latin typeface="Calibri" panose="020F0502020204030204" pitchFamily="34" charset="0"/>
                      </a:endParaRPr>
                    </a:p>
                  </a:txBody>
                  <a:tcPr marL="5258" marR="5258" marT="5258" marB="0" anchor="b"/>
                </a:tc>
                <a:extLst>
                  <a:ext uri="{0D108BD9-81ED-4DB2-BD59-A6C34878D82A}">
                    <a16:rowId xmlns:a16="http://schemas.microsoft.com/office/drawing/2014/main" val="193709101"/>
                  </a:ext>
                </a:extLst>
              </a:tr>
              <a:tr h="117901">
                <a:tc>
                  <a:txBody>
                    <a:bodyPr/>
                    <a:lstStyle/>
                    <a:p>
                      <a:pPr algn="l" fontAlgn="b"/>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a:effectLst/>
                        </a:rPr>
                        <a:t>0,134</a:t>
                      </a:r>
                      <a:endParaRPr lang="es-EC" sz="1050" b="0" i="0" u="none" strike="noStrike">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dirty="0">
                          <a:effectLst/>
                        </a:rPr>
                        <a:t>0,168</a:t>
                      </a:r>
                      <a:endParaRPr lang="es-EC" sz="1050" b="0" i="0" u="none" strike="noStrike" dirty="0">
                        <a:solidFill>
                          <a:srgbClr val="000000"/>
                        </a:solidFill>
                        <a:effectLst/>
                        <a:latin typeface="Calibri" panose="020F0502020204030204" pitchFamily="34" charset="0"/>
                      </a:endParaRPr>
                    </a:p>
                  </a:txBody>
                  <a:tcPr marL="5258" marR="5258" marT="5258" marB="0" anchor="b"/>
                </a:tc>
                <a:tc>
                  <a:txBody>
                    <a:bodyPr/>
                    <a:lstStyle/>
                    <a:p>
                      <a:pPr algn="r" fontAlgn="b"/>
                      <a:r>
                        <a:rPr lang="es-EC" sz="1050" u="none" strike="noStrike" dirty="0">
                          <a:effectLst/>
                        </a:rPr>
                        <a:t>20,853</a:t>
                      </a:r>
                      <a:endParaRPr lang="es-EC" sz="1050" b="0" i="0" u="none" strike="noStrike" dirty="0">
                        <a:solidFill>
                          <a:srgbClr val="000000"/>
                        </a:solidFill>
                        <a:effectLst/>
                        <a:latin typeface="Calibri" panose="020F0502020204030204" pitchFamily="34" charset="0"/>
                      </a:endParaRPr>
                    </a:p>
                  </a:txBody>
                  <a:tcPr marL="5258" marR="5258" marT="5258" marB="0" anchor="b"/>
                </a:tc>
                <a:extLst>
                  <a:ext uri="{0D108BD9-81ED-4DB2-BD59-A6C34878D82A}">
                    <a16:rowId xmlns:a16="http://schemas.microsoft.com/office/drawing/2014/main" val="2979603007"/>
                  </a:ext>
                </a:extLst>
              </a:tr>
            </a:tbl>
          </a:graphicData>
        </a:graphic>
      </p:graphicFrame>
      <p:pic>
        <p:nvPicPr>
          <p:cNvPr id="1026" name="Picture 2" descr="Imagen relacionada">
            <a:extLst>
              <a:ext uri="{FF2B5EF4-FFF2-40B4-BE49-F238E27FC236}">
                <a16:creationId xmlns:a16="http://schemas.microsoft.com/office/drawing/2014/main" id="{C3E1B24D-3775-4105-872C-98D5BDC8797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6761" r="6544"/>
          <a:stretch/>
        </p:blipFill>
        <p:spPr bwMode="auto">
          <a:xfrm>
            <a:off x="6588495" y="4929046"/>
            <a:ext cx="3205208" cy="1372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0852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284081" y="195943"/>
            <a:ext cx="6094442" cy="786445"/>
          </a:xfrm>
        </p:spPr>
        <p:txBody>
          <a:bodyPr>
            <a:noAutofit/>
          </a:bodyPr>
          <a:lstStyle/>
          <a:p>
            <a:pPr lvl="1" algn="l" rtl="0">
              <a:lnSpc>
                <a:spcPct val="90000"/>
              </a:lnSpc>
              <a:spcBef>
                <a:spcPct val="0"/>
              </a:spcBef>
            </a:pPr>
            <a:r>
              <a:rPr lang="es-ES" sz="3000" b="1" dirty="0">
                <a:latin typeface="Times New Roman" panose="02020603050405020304" pitchFamily="18" charset="0"/>
                <a:cs typeface="Times New Roman" panose="02020603050405020304" pitchFamily="18" charset="0"/>
              </a:rPr>
              <a:t>RESULTADOS Y DISCUSIÓN</a:t>
            </a:r>
            <a:br>
              <a:rPr lang="es-ES" sz="3000" b="1" dirty="0">
                <a:latin typeface="Times New Roman" panose="02020603050405020304" pitchFamily="18" charset="0"/>
                <a:cs typeface="Times New Roman" panose="02020603050405020304" pitchFamily="18" charset="0"/>
              </a:rPr>
            </a:br>
            <a:endParaRPr lang="es-ES" sz="30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4253588" y="613056"/>
            <a:ext cx="3684824" cy="369332"/>
          </a:xfrm>
          <a:prstGeom prst="rect">
            <a:avLst/>
          </a:prstGeom>
          <a:noFill/>
        </p:spPr>
        <p:txBody>
          <a:bodyPr wrap="square" rtlCol="0">
            <a:spAutoFit/>
          </a:bodyPr>
          <a:lstStyle/>
          <a:p>
            <a:r>
              <a:rPr lang="es-EC" b="1" dirty="0">
                <a:latin typeface="Times New Roman" panose="02020603050405020304" pitchFamily="18" charset="0"/>
                <a:cs typeface="Times New Roman" panose="02020603050405020304" pitchFamily="18" charset="0"/>
              </a:rPr>
              <a:t>EVALUACIÓN PARTICIPATIVA</a:t>
            </a:r>
          </a:p>
        </p:txBody>
      </p:sp>
      <p:pic>
        <p:nvPicPr>
          <p:cNvPr id="5" name="Imagen 4"/>
          <p:cNvPicPr>
            <a:picLocks noChangeAspect="1"/>
          </p:cNvPicPr>
          <p:nvPr/>
        </p:nvPicPr>
        <p:blipFill rotWithShape="1">
          <a:blip r:embed="rId2"/>
          <a:srcRect l="38089" t="25308" r="39244" b="38688"/>
          <a:stretch/>
        </p:blipFill>
        <p:spPr>
          <a:xfrm>
            <a:off x="245442" y="982388"/>
            <a:ext cx="3178969" cy="2351612"/>
          </a:xfrm>
          <a:prstGeom prst="rect">
            <a:avLst/>
          </a:prstGeom>
        </p:spPr>
      </p:pic>
      <p:pic>
        <p:nvPicPr>
          <p:cNvPr id="6" name="Imagen 5"/>
          <p:cNvPicPr>
            <a:picLocks noChangeAspect="1"/>
          </p:cNvPicPr>
          <p:nvPr/>
        </p:nvPicPr>
        <p:blipFill rotWithShape="1">
          <a:blip r:embed="rId3"/>
          <a:srcRect l="37990" t="20027" r="39145" b="43970"/>
          <a:stretch/>
        </p:blipFill>
        <p:spPr>
          <a:xfrm>
            <a:off x="4119170" y="1023816"/>
            <a:ext cx="3169753" cy="2247366"/>
          </a:xfrm>
          <a:prstGeom prst="rect">
            <a:avLst/>
          </a:prstGeom>
        </p:spPr>
      </p:pic>
      <p:pic>
        <p:nvPicPr>
          <p:cNvPr id="7" name="Imagen 6"/>
          <p:cNvPicPr>
            <a:picLocks noChangeAspect="1"/>
          </p:cNvPicPr>
          <p:nvPr/>
        </p:nvPicPr>
        <p:blipFill rotWithShape="1">
          <a:blip r:embed="rId4"/>
          <a:srcRect l="38584" t="33583" r="40135" b="31822"/>
          <a:stretch/>
        </p:blipFill>
        <p:spPr>
          <a:xfrm>
            <a:off x="8032551" y="1015025"/>
            <a:ext cx="3123904" cy="2247366"/>
          </a:xfrm>
          <a:prstGeom prst="rect">
            <a:avLst/>
          </a:prstGeom>
        </p:spPr>
      </p:pic>
      <p:pic>
        <p:nvPicPr>
          <p:cNvPr id="8" name="Imagen 7"/>
          <p:cNvPicPr>
            <a:picLocks noChangeAspect="1"/>
          </p:cNvPicPr>
          <p:nvPr/>
        </p:nvPicPr>
        <p:blipFill rotWithShape="1">
          <a:blip r:embed="rId5"/>
          <a:srcRect l="38584" t="40274" r="39838" b="25044"/>
          <a:stretch/>
        </p:blipFill>
        <p:spPr>
          <a:xfrm>
            <a:off x="245442" y="3873004"/>
            <a:ext cx="3491432" cy="2341014"/>
          </a:xfrm>
          <a:prstGeom prst="rect">
            <a:avLst/>
          </a:prstGeom>
        </p:spPr>
      </p:pic>
      <p:sp>
        <p:nvSpPr>
          <p:cNvPr id="11" name="CuadroTexto 10"/>
          <p:cNvSpPr txBox="1"/>
          <p:nvPr/>
        </p:nvSpPr>
        <p:spPr>
          <a:xfrm>
            <a:off x="316274" y="3262391"/>
            <a:ext cx="3108137" cy="523220"/>
          </a:xfrm>
          <a:prstGeom prst="rect">
            <a:avLst/>
          </a:prstGeom>
          <a:noFill/>
        </p:spPr>
        <p:txBody>
          <a:bodyPr wrap="square" rtlCol="0">
            <a:spAutoFit/>
          </a:bodyPr>
          <a:lstStyle/>
          <a:p>
            <a:r>
              <a:rPr lang="es-EC" sz="1400" b="1" i="1" dirty="0">
                <a:latin typeface="Times New Roman" panose="02020603050405020304" pitchFamily="18" charset="0"/>
                <a:cs typeface="Times New Roman" panose="02020603050405020304" pitchFamily="18" charset="0"/>
              </a:rPr>
              <a:t>Figura 28</a:t>
            </a:r>
            <a:r>
              <a:rPr lang="es-EC" sz="1400" dirty="0">
                <a:latin typeface="Times New Roman" panose="02020603050405020304" pitchFamily="18" charset="0"/>
                <a:cs typeface="Times New Roman" panose="02020603050405020304" pitchFamily="18" charset="0"/>
              </a:rPr>
              <a:t>. Escala Likert sobre cumplimiento de objetivos</a:t>
            </a:r>
          </a:p>
        </p:txBody>
      </p:sp>
      <p:sp>
        <p:nvSpPr>
          <p:cNvPr id="12" name="CuadroTexto 11"/>
          <p:cNvSpPr txBox="1"/>
          <p:nvPr/>
        </p:nvSpPr>
        <p:spPr>
          <a:xfrm>
            <a:off x="4043446" y="3259043"/>
            <a:ext cx="3245477" cy="523220"/>
          </a:xfrm>
          <a:prstGeom prst="rect">
            <a:avLst/>
          </a:prstGeom>
          <a:noFill/>
        </p:spPr>
        <p:txBody>
          <a:bodyPr wrap="square" rtlCol="0">
            <a:spAutoFit/>
          </a:bodyPr>
          <a:lstStyle/>
          <a:p>
            <a:r>
              <a:rPr lang="es-EC" sz="1400" b="1" i="1" dirty="0">
                <a:latin typeface="Times New Roman" panose="02020603050405020304" pitchFamily="18" charset="0"/>
                <a:cs typeface="Times New Roman" panose="02020603050405020304" pitchFamily="18" charset="0"/>
              </a:rPr>
              <a:t>Figura 29. </a:t>
            </a:r>
            <a:r>
              <a:rPr lang="es-EC" sz="1400" dirty="0">
                <a:latin typeface="Times New Roman" panose="02020603050405020304" pitchFamily="18" charset="0"/>
                <a:cs typeface="Times New Roman" panose="02020603050405020304" pitchFamily="18" charset="0"/>
              </a:rPr>
              <a:t>Escala Likert sobre utilización de materiales lúdicos</a:t>
            </a:r>
          </a:p>
        </p:txBody>
      </p:sp>
      <p:sp>
        <p:nvSpPr>
          <p:cNvPr id="13" name="CuadroTexto 12"/>
          <p:cNvSpPr txBox="1"/>
          <p:nvPr/>
        </p:nvSpPr>
        <p:spPr>
          <a:xfrm>
            <a:off x="8032551" y="3329815"/>
            <a:ext cx="3091711" cy="523220"/>
          </a:xfrm>
          <a:prstGeom prst="rect">
            <a:avLst/>
          </a:prstGeom>
          <a:noFill/>
        </p:spPr>
        <p:txBody>
          <a:bodyPr wrap="square" rtlCol="0">
            <a:spAutoFit/>
          </a:bodyPr>
          <a:lstStyle/>
          <a:p>
            <a:r>
              <a:rPr lang="es-EC" sz="1400" b="1" i="1" dirty="0">
                <a:latin typeface="Times New Roman" panose="02020603050405020304" pitchFamily="18" charset="0"/>
                <a:cs typeface="Times New Roman" panose="02020603050405020304" pitchFamily="18" charset="0"/>
              </a:rPr>
              <a:t>Figura 30. </a:t>
            </a:r>
            <a:r>
              <a:rPr lang="es-EC" sz="1400" dirty="0">
                <a:latin typeface="Times New Roman" panose="02020603050405020304" pitchFamily="18" charset="0"/>
                <a:cs typeface="Times New Roman" panose="02020603050405020304" pitchFamily="18" charset="0"/>
              </a:rPr>
              <a:t>Escala Likert sobre recursos audiovisuales utilizados en la ECA</a:t>
            </a:r>
          </a:p>
        </p:txBody>
      </p:sp>
      <p:sp>
        <p:nvSpPr>
          <p:cNvPr id="14" name="CuadroTexto 13"/>
          <p:cNvSpPr txBox="1"/>
          <p:nvPr/>
        </p:nvSpPr>
        <p:spPr>
          <a:xfrm>
            <a:off x="175979" y="6208832"/>
            <a:ext cx="3155323" cy="523220"/>
          </a:xfrm>
          <a:prstGeom prst="rect">
            <a:avLst/>
          </a:prstGeom>
          <a:noFill/>
        </p:spPr>
        <p:txBody>
          <a:bodyPr wrap="square" rtlCol="0">
            <a:spAutoFit/>
          </a:bodyPr>
          <a:lstStyle/>
          <a:p>
            <a:r>
              <a:rPr lang="es-EC" sz="1400" b="1" i="1" dirty="0">
                <a:latin typeface="Times New Roman" panose="02020603050405020304" pitchFamily="18" charset="0"/>
                <a:cs typeface="Times New Roman" panose="02020603050405020304" pitchFamily="18" charset="0"/>
              </a:rPr>
              <a:t>Figura 31</a:t>
            </a:r>
            <a:r>
              <a:rPr lang="es-EC" sz="1400" dirty="0">
                <a:latin typeface="Times New Roman" panose="02020603050405020304" pitchFamily="18" charset="0"/>
                <a:cs typeface="Times New Roman" panose="02020603050405020304" pitchFamily="18" charset="0"/>
              </a:rPr>
              <a:t>. Escala Likert sobre valoración a los facilitadores de la ECA</a:t>
            </a:r>
          </a:p>
        </p:txBody>
      </p:sp>
      <p:pic>
        <p:nvPicPr>
          <p:cNvPr id="15" name="Imagen 14">
            <a:extLst>
              <a:ext uri="{FF2B5EF4-FFF2-40B4-BE49-F238E27FC236}">
                <a16:creationId xmlns:a16="http://schemas.microsoft.com/office/drawing/2014/main" id="{63341AC3-8772-4A3F-92B9-7D0B13E94E8B}"/>
              </a:ext>
            </a:extLst>
          </p:cNvPr>
          <p:cNvPicPr>
            <a:picLocks noChangeAspect="1"/>
          </p:cNvPicPr>
          <p:nvPr/>
        </p:nvPicPr>
        <p:blipFill rotWithShape="1">
          <a:blip r:embed="rId6"/>
          <a:srcRect l="38386" t="30238" r="39541" b="32433"/>
          <a:stretch/>
        </p:blipFill>
        <p:spPr>
          <a:xfrm>
            <a:off x="8032551" y="3920459"/>
            <a:ext cx="3258355" cy="2211932"/>
          </a:xfrm>
          <a:prstGeom prst="rect">
            <a:avLst/>
          </a:prstGeom>
        </p:spPr>
      </p:pic>
      <p:sp>
        <p:nvSpPr>
          <p:cNvPr id="16" name="CuadroTexto 15">
            <a:extLst>
              <a:ext uri="{FF2B5EF4-FFF2-40B4-BE49-F238E27FC236}">
                <a16:creationId xmlns:a16="http://schemas.microsoft.com/office/drawing/2014/main" id="{A483177E-E1F9-4061-9E6D-4A02215EBEE1}"/>
              </a:ext>
            </a:extLst>
          </p:cNvPr>
          <p:cNvSpPr txBox="1"/>
          <p:nvPr/>
        </p:nvSpPr>
        <p:spPr>
          <a:xfrm>
            <a:off x="8032551" y="6208832"/>
            <a:ext cx="3569933" cy="523220"/>
          </a:xfrm>
          <a:prstGeom prst="rect">
            <a:avLst/>
          </a:prstGeom>
          <a:noFill/>
        </p:spPr>
        <p:txBody>
          <a:bodyPr wrap="square" rtlCol="0">
            <a:spAutoFit/>
          </a:bodyPr>
          <a:lstStyle/>
          <a:p>
            <a:r>
              <a:rPr lang="es-EC" sz="1400" b="1" i="1" dirty="0"/>
              <a:t>Figura 32</a:t>
            </a:r>
            <a:r>
              <a:rPr lang="es-EC" sz="1400" dirty="0"/>
              <a:t>. Escala Likert sobre la metodología utilizada en la ECA</a:t>
            </a:r>
          </a:p>
        </p:txBody>
      </p:sp>
      <p:pic>
        <p:nvPicPr>
          <p:cNvPr id="2" name="Imagen 1">
            <a:extLst>
              <a:ext uri="{FF2B5EF4-FFF2-40B4-BE49-F238E27FC236}">
                <a16:creationId xmlns:a16="http://schemas.microsoft.com/office/drawing/2014/main" id="{9E04ED22-1899-494E-B492-404F1CE41A98}"/>
              </a:ext>
            </a:extLst>
          </p:cNvPr>
          <p:cNvPicPr>
            <a:picLocks noChangeAspect="1"/>
          </p:cNvPicPr>
          <p:nvPr/>
        </p:nvPicPr>
        <p:blipFill rotWithShape="1">
          <a:blip r:embed="rId7"/>
          <a:srcRect b="24638"/>
          <a:stretch/>
        </p:blipFill>
        <p:spPr>
          <a:xfrm>
            <a:off x="4159451" y="3782263"/>
            <a:ext cx="3129472" cy="3013335"/>
          </a:xfrm>
          <a:prstGeom prst="rect">
            <a:avLst/>
          </a:prstGeom>
        </p:spPr>
      </p:pic>
    </p:spTree>
    <p:extLst>
      <p:ext uri="{BB962C8B-B14F-4D97-AF65-F5344CB8AC3E}">
        <p14:creationId xmlns:p14="http://schemas.microsoft.com/office/powerpoint/2010/main" val="42463436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284081" y="356"/>
            <a:ext cx="6094442" cy="1006475"/>
          </a:xfrm>
        </p:spPr>
        <p:txBody>
          <a:bodyPr>
            <a:noAutofit/>
          </a:bodyPr>
          <a:lstStyle/>
          <a:p>
            <a:pPr lvl="1" algn="l" rtl="0">
              <a:lnSpc>
                <a:spcPct val="90000"/>
              </a:lnSpc>
              <a:spcBef>
                <a:spcPct val="0"/>
              </a:spcBef>
            </a:pPr>
            <a:r>
              <a:rPr lang="es-ES" sz="3000" b="1" dirty="0">
                <a:latin typeface="Times New Roman" panose="02020603050405020304" pitchFamily="18" charset="0"/>
                <a:cs typeface="Times New Roman" panose="02020603050405020304" pitchFamily="18" charset="0"/>
              </a:rPr>
              <a:t>RESULTADOS Y DISCUSIÓN</a:t>
            </a:r>
            <a:br>
              <a:rPr lang="es-ES" sz="3000" b="1" dirty="0">
                <a:latin typeface="Times New Roman" panose="02020603050405020304" pitchFamily="18" charset="0"/>
                <a:cs typeface="Times New Roman" panose="02020603050405020304" pitchFamily="18" charset="0"/>
              </a:rPr>
            </a:br>
            <a:endParaRPr lang="es-ES" sz="30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3823016" y="678176"/>
            <a:ext cx="3754309" cy="369332"/>
          </a:xfrm>
          <a:prstGeom prst="rect">
            <a:avLst/>
          </a:prstGeom>
          <a:noFill/>
        </p:spPr>
        <p:txBody>
          <a:bodyPr wrap="square" rtlCol="0">
            <a:spAutoFit/>
          </a:bodyPr>
          <a:lstStyle/>
          <a:p>
            <a:r>
              <a:rPr lang="es-EC" b="1" dirty="0">
                <a:latin typeface="Times New Roman" panose="02020603050405020304" pitchFamily="18" charset="0"/>
                <a:cs typeface="Times New Roman" panose="02020603050405020304" pitchFamily="18" charset="0"/>
              </a:rPr>
              <a:t>EVALUACIÓN PARTICIPATIVA</a:t>
            </a:r>
          </a:p>
        </p:txBody>
      </p:sp>
      <p:pic>
        <p:nvPicPr>
          <p:cNvPr id="10" name="Imagen 9"/>
          <p:cNvPicPr>
            <a:picLocks noChangeAspect="1"/>
          </p:cNvPicPr>
          <p:nvPr/>
        </p:nvPicPr>
        <p:blipFill rotWithShape="1">
          <a:blip r:embed="rId2"/>
          <a:srcRect l="37891" t="39216" r="38947" b="28214"/>
          <a:stretch/>
        </p:blipFill>
        <p:spPr>
          <a:xfrm>
            <a:off x="3780064" y="1339779"/>
            <a:ext cx="3644732" cy="2881522"/>
          </a:xfrm>
          <a:prstGeom prst="rect">
            <a:avLst/>
          </a:prstGeom>
        </p:spPr>
      </p:pic>
      <p:sp>
        <p:nvSpPr>
          <p:cNvPr id="14" name="CuadroTexto 13"/>
          <p:cNvSpPr txBox="1"/>
          <p:nvPr/>
        </p:nvSpPr>
        <p:spPr>
          <a:xfrm>
            <a:off x="3970173" y="4165793"/>
            <a:ext cx="3454623" cy="523220"/>
          </a:xfrm>
          <a:prstGeom prst="rect">
            <a:avLst/>
          </a:prstGeom>
          <a:noFill/>
        </p:spPr>
        <p:txBody>
          <a:bodyPr wrap="square" rtlCol="0">
            <a:spAutoFit/>
          </a:bodyPr>
          <a:lstStyle/>
          <a:p>
            <a:r>
              <a:rPr lang="es-EC" sz="1400" b="1" i="1" dirty="0">
                <a:latin typeface="Times New Roman" panose="02020603050405020304" pitchFamily="18" charset="0"/>
                <a:cs typeface="Times New Roman" panose="02020603050405020304" pitchFamily="18" charset="0"/>
              </a:rPr>
              <a:t>Figura 33</a:t>
            </a:r>
            <a:r>
              <a:rPr lang="es-EC" sz="1400" dirty="0">
                <a:latin typeface="Times New Roman" panose="02020603050405020304" pitchFamily="18" charset="0"/>
                <a:cs typeface="Times New Roman" panose="02020603050405020304" pitchFamily="18" charset="0"/>
              </a:rPr>
              <a:t>. Escala Likert sobre la duración de la ECA</a:t>
            </a:r>
          </a:p>
        </p:txBody>
      </p:sp>
      <p:sp>
        <p:nvSpPr>
          <p:cNvPr id="2" name="CuadroTexto 1"/>
          <p:cNvSpPr txBox="1"/>
          <p:nvPr/>
        </p:nvSpPr>
        <p:spPr>
          <a:xfrm>
            <a:off x="276489" y="5021961"/>
            <a:ext cx="11639021" cy="1477328"/>
          </a:xfrm>
          <a:prstGeom prst="rect">
            <a:avLst/>
          </a:prstGeom>
          <a:noFill/>
        </p:spPr>
        <p:txBody>
          <a:bodyPr wrap="square" rtlCol="0">
            <a:spAutoFit/>
          </a:bodyPr>
          <a:lstStyle/>
          <a:p>
            <a:pPr algn="just"/>
            <a:r>
              <a:rPr lang="es-EC" dirty="0">
                <a:latin typeface="Times New Roman" panose="02020603050405020304" pitchFamily="18" charset="0"/>
                <a:cs typeface="Times New Roman" panose="02020603050405020304" pitchFamily="18" charset="0"/>
              </a:rPr>
              <a:t>Pumisacho &amp; Sherwood (2005) sugieren que la ECA se base en las etapas fenológicas de diferentes cultivos por lo que la duración de la misma es el ciclo de producción que se elija, sin embargo, Gutiérrez, Padilla, &amp; Rivas (2011), proponen que las ECA evolucionen en procesos que abordan enfoques multisectoriales y multirubros, es por eso que la Escuela de Campo Leopoldo N. Chávez no se enfocó en un solo rubro como tradicionalmente se hace sino más bien en  multirubros aplicados en diferentes sectores tanto en la huerta como en la casa comunal. </a:t>
            </a:r>
          </a:p>
        </p:txBody>
      </p:sp>
    </p:spTree>
    <p:extLst>
      <p:ext uri="{BB962C8B-B14F-4D97-AF65-F5344CB8AC3E}">
        <p14:creationId xmlns:p14="http://schemas.microsoft.com/office/powerpoint/2010/main" val="30911724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284081" y="195943"/>
            <a:ext cx="5507119" cy="530993"/>
          </a:xfrm>
        </p:spPr>
        <p:txBody>
          <a:bodyPr>
            <a:noAutofit/>
          </a:bodyPr>
          <a:lstStyle/>
          <a:p>
            <a:pPr lvl="1" algn="l" rtl="0">
              <a:lnSpc>
                <a:spcPct val="90000"/>
              </a:lnSpc>
              <a:spcBef>
                <a:spcPct val="0"/>
              </a:spcBef>
            </a:pPr>
            <a:r>
              <a:rPr lang="es-ES" sz="3000" b="1" dirty="0">
                <a:latin typeface="Times New Roman" panose="02020603050405020304" pitchFamily="18" charset="0"/>
                <a:cs typeface="Times New Roman" panose="02020603050405020304" pitchFamily="18" charset="0"/>
              </a:rPr>
              <a:t>RESULTADOS Y DISCUSIÓN</a:t>
            </a:r>
            <a:endParaRPr lang="es-ES" sz="30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4659085" y="699180"/>
            <a:ext cx="3538491" cy="369332"/>
          </a:xfrm>
          <a:prstGeom prst="rect">
            <a:avLst/>
          </a:prstGeom>
          <a:noFill/>
        </p:spPr>
        <p:txBody>
          <a:bodyPr wrap="square" rtlCol="0">
            <a:spAutoFit/>
          </a:bodyPr>
          <a:lstStyle/>
          <a:p>
            <a:r>
              <a:rPr lang="es-EC" b="1" dirty="0">
                <a:latin typeface="Times New Roman" panose="02020603050405020304" pitchFamily="18" charset="0"/>
                <a:cs typeface="Times New Roman" panose="02020603050405020304" pitchFamily="18" charset="0"/>
              </a:rPr>
              <a:t>EVALUACIÓN PARTICIPATIVA</a:t>
            </a:r>
          </a:p>
        </p:txBody>
      </p:sp>
      <p:pic>
        <p:nvPicPr>
          <p:cNvPr id="11" name="Imagen 10"/>
          <p:cNvPicPr>
            <a:picLocks noChangeAspect="1"/>
          </p:cNvPicPr>
          <p:nvPr/>
        </p:nvPicPr>
        <p:blipFill rotWithShape="1">
          <a:blip r:embed="rId2"/>
          <a:srcRect l="38584" t="26892" r="39838" b="43037"/>
          <a:stretch/>
        </p:blipFill>
        <p:spPr>
          <a:xfrm>
            <a:off x="119209" y="1184469"/>
            <a:ext cx="3956454" cy="2244531"/>
          </a:xfrm>
          <a:prstGeom prst="rect">
            <a:avLst/>
          </a:prstGeom>
        </p:spPr>
      </p:pic>
      <p:pic>
        <p:nvPicPr>
          <p:cNvPr id="12" name="Imagen 11"/>
          <p:cNvPicPr>
            <a:picLocks noChangeAspect="1"/>
          </p:cNvPicPr>
          <p:nvPr/>
        </p:nvPicPr>
        <p:blipFill rotWithShape="1">
          <a:blip r:embed="rId3"/>
          <a:srcRect l="38881" t="38689" r="39936" b="30150"/>
          <a:stretch/>
        </p:blipFill>
        <p:spPr>
          <a:xfrm>
            <a:off x="4469166" y="1025138"/>
            <a:ext cx="3538491" cy="2331277"/>
          </a:xfrm>
          <a:prstGeom prst="rect">
            <a:avLst/>
          </a:prstGeom>
        </p:spPr>
      </p:pic>
      <p:sp>
        <p:nvSpPr>
          <p:cNvPr id="15" name="CuadroTexto 14"/>
          <p:cNvSpPr txBox="1"/>
          <p:nvPr/>
        </p:nvSpPr>
        <p:spPr>
          <a:xfrm>
            <a:off x="133307" y="3389666"/>
            <a:ext cx="3920722" cy="523220"/>
          </a:xfrm>
          <a:prstGeom prst="rect">
            <a:avLst/>
          </a:prstGeom>
          <a:noFill/>
        </p:spPr>
        <p:txBody>
          <a:bodyPr wrap="square" rtlCol="0">
            <a:spAutoFit/>
          </a:bodyPr>
          <a:lstStyle/>
          <a:p>
            <a:r>
              <a:rPr lang="es-EC" sz="1400" b="1" i="1" dirty="0">
                <a:latin typeface="Times New Roman" panose="02020603050405020304" pitchFamily="18" charset="0"/>
                <a:cs typeface="Times New Roman" panose="02020603050405020304" pitchFamily="18" charset="0"/>
              </a:rPr>
              <a:t>Figura 34</a:t>
            </a:r>
            <a:r>
              <a:rPr lang="es-EC" sz="1400" dirty="0">
                <a:latin typeface="Times New Roman" panose="02020603050405020304" pitchFamily="18" charset="0"/>
                <a:cs typeface="Times New Roman" panose="02020603050405020304" pitchFamily="18" charset="0"/>
              </a:rPr>
              <a:t>. Escala Likert sobre el ambiente de la ECA</a:t>
            </a:r>
          </a:p>
        </p:txBody>
      </p:sp>
      <p:sp>
        <p:nvSpPr>
          <p:cNvPr id="16" name="CuadroTexto 15"/>
          <p:cNvSpPr txBox="1"/>
          <p:nvPr/>
        </p:nvSpPr>
        <p:spPr>
          <a:xfrm>
            <a:off x="4564504" y="3283027"/>
            <a:ext cx="3951069" cy="523220"/>
          </a:xfrm>
          <a:prstGeom prst="rect">
            <a:avLst/>
          </a:prstGeom>
          <a:noFill/>
        </p:spPr>
        <p:txBody>
          <a:bodyPr wrap="square" rtlCol="0">
            <a:spAutoFit/>
          </a:bodyPr>
          <a:lstStyle/>
          <a:p>
            <a:r>
              <a:rPr lang="es-EC" sz="1400" b="1" i="1" dirty="0">
                <a:latin typeface="Times New Roman" panose="02020603050405020304" pitchFamily="18" charset="0"/>
                <a:cs typeface="Times New Roman" panose="02020603050405020304" pitchFamily="18" charset="0"/>
              </a:rPr>
              <a:t>Figura 35</a:t>
            </a:r>
            <a:r>
              <a:rPr lang="es-EC" sz="1400" dirty="0">
                <a:latin typeface="Times New Roman" panose="02020603050405020304" pitchFamily="18" charset="0"/>
                <a:cs typeface="Times New Roman" panose="02020603050405020304" pitchFamily="18" charset="0"/>
              </a:rPr>
              <a:t>. Escala Likert sobre intención de aplicación de conocimientos</a:t>
            </a:r>
          </a:p>
        </p:txBody>
      </p:sp>
      <p:pic>
        <p:nvPicPr>
          <p:cNvPr id="8" name="Imagen 7">
            <a:extLst>
              <a:ext uri="{FF2B5EF4-FFF2-40B4-BE49-F238E27FC236}">
                <a16:creationId xmlns:a16="http://schemas.microsoft.com/office/drawing/2014/main" id="{092241B9-CBB1-4286-8C7A-50D72AC6F391}"/>
              </a:ext>
            </a:extLst>
          </p:cNvPr>
          <p:cNvPicPr>
            <a:picLocks noChangeAspect="1"/>
          </p:cNvPicPr>
          <p:nvPr/>
        </p:nvPicPr>
        <p:blipFill rotWithShape="1">
          <a:blip r:embed="rId4"/>
          <a:srcRect l="38485" t="20378" r="39936" b="47521"/>
          <a:stretch/>
        </p:blipFill>
        <p:spPr>
          <a:xfrm>
            <a:off x="8064690" y="1021645"/>
            <a:ext cx="3432791" cy="2291805"/>
          </a:xfrm>
          <a:prstGeom prst="rect">
            <a:avLst/>
          </a:prstGeom>
        </p:spPr>
      </p:pic>
      <p:pic>
        <p:nvPicPr>
          <p:cNvPr id="9" name="Imagen 8">
            <a:extLst>
              <a:ext uri="{FF2B5EF4-FFF2-40B4-BE49-F238E27FC236}">
                <a16:creationId xmlns:a16="http://schemas.microsoft.com/office/drawing/2014/main" id="{52C0A8CF-4683-448C-B259-16E83FE2D5BD}"/>
              </a:ext>
            </a:extLst>
          </p:cNvPr>
          <p:cNvPicPr>
            <a:picLocks noChangeAspect="1"/>
          </p:cNvPicPr>
          <p:nvPr/>
        </p:nvPicPr>
        <p:blipFill rotWithShape="1">
          <a:blip r:embed="rId5"/>
          <a:srcRect l="38980" t="40273" r="40135" b="33956"/>
          <a:stretch/>
        </p:blipFill>
        <p:spPr>
          <a:xfrm>
            <a:off x="4278050" y="3764429"/>
            <a:ext cx="3920722" cy="2597659"/>
          </a:xfrm>
          <a:prstGeom prst="rect">
            <a:avLst/>
          </a:prstGeom>
        </p:spPr>
      </p:pic>
      <p:sp>
        <p:nvSpPr>
          <p:cNvPr id="10" name="CuadroTexto 9">
            <a:extLst>
              <a:ext uri="{FF2B5EF4-FFF2-40B4-BE49-F238E27FC236}">
                <a16:creationId xmlns:a16="http://schemas.microsoft.com/office/drawing/2014/main" id="{905308A4-ED75-46C1-AC58-58C5A0499977}"/>
              </a:ext>
            </a:extLst>
          </p:cNvPr>
          <p:cNvSpPr txBox="1"/>
          <p:nvPr/>
        </p:nvSpPr>
        <p:spPr>
          <a:xfrm>
            <a:off x="8064690" y="3313450"/>
            <a:ext cx="3785642" cy="523220"/>
          </a:xfrm>
          <a:prstGeom prst="rect">
            <a:avLst/>
          </a:prstGeom>
          <a:noFill/>
        </p:spPr>
        <p:txBody>
          <a:bodyPr wrap="square" rtlCol="0">
            <a:spAutoFit/>
          </a:bodyPr>
          <a:lstStyle/>
          <a:p>
            <a:r>
              <a:rPr lang="es-EC" sz="1400" b="1" i="1" dirty="0">
                <a:latin typeface="Times New Roman" panose="02020603050405020304" pitchFamily="18" charset="0"/>
                <a:cs typeface="Times New Roman" panose="02020603050405020304" pitchFamily="18" charset="0"/>
              </a:rPr>
              <a:t>Figura 36</a:t>
            </a:r>
            <a:r>
              <a:rPr lang="es-EC" sz="1400" dirty="0">
                <a:latin typeface="Times New Roman" panose="02020603050405020304" pitchFamily="18" charset="0"/>
                <a:cs typeface="Times New Roman" panose="02020603050405020304" pitchFamily="18" charset="0"/>
              </a:rPr>
              <a:t>. Escala Likert sobre autoeficacia de conocimientos</a:t>
            </a:r>
          </a:p>
        </p:txBody>
      </p:sp>
      <p:sp>
        <p:nvSpPr>
          <p:cNvPr id="13" name="CuadroTexto 12">
            <a:extLst>
              <a:ext uri="{FF2B5EF4-FFF2-40B4-BE49-F238E27FC236}">
                <a16:creationId xmlns:a16="http://schemas.microsoft.com/office/drawing/2014/main" id="{EAD8C880-3B2B-49BD-806A-0A8AB7572E42}"/>
              </a:ext>
            </a:extLst>
          </p:cNvPr>
          <p:cNvSpPr txBox="1"/>
          <p:nvPr/>
        </p:nvSpPr>
        <p:spPr>
          <a:xfrm>
            <a:off x="4469166" y="6320269"/>
            <a:ext cx="3503054" cy="523220"/>
          </a:xfrm>
          <a:prstGeom prst="rect">
            <a:avLst/>
          </a:prstGeom>
          <a:noFill/>
        </p:spPr>
        <p:txBody>
          <a:bodyPr wrap="square" rtlCol="0">
            <a:spAutoFit/>
          </a:bodyPr>
          <a:lstStyle/>
          <a:p>
            <a:r>
              <a:rPr lang="es-EC" sz="1400" b="1" i="1" dirty="0">
                <a:latin typeface="Times New Roman" panose="02020603050405020304" pitchFamily="18" charset="0"/>
                <a:cs typeface="Times New Roman" panose="02020603050405020304" pitchFamily="18" charset="0"/>
              </a:rPr>
              <a:t>Figura 37</a:t>
            </a:r>
            <a:r>
              <a:rPr lang="es-EC" sz="1400" dirty="0">
                <a:latin typeface="Times New Roman" panose="02020603050405020304" pitchFamily="18" charset="0"/>
                <a:cs typeface="Times New Roman" panose="02020603050405020304" pitchFamily="18" charset="0"/>
              </a:rPr>
              <a:t>. Escala Likert sobre la logística de la ECA</a:t>
            </a:r>
          </a:p>
        </p:txBody>
      </p:sp>
    </p:spTree>
    <p:extLst>
      <p:ext uri="{BB962C8B-B14F-4D97-AF65-F5344CB8AC3E}">
        <p14:creationId xmlns:p14="http://schemas.microsoft.com/office/powerpoint/2010/main" val="2949383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284081" y="195943"/>
            <a:ext cx="6094442" cy="1006475"/>
          </a:xfrm>
        </p:spPr>
        <p:txBody>
          <a:bodyPr>
            <a:noAutofit/>
          </a:bodyPr>
          <a:lstStyle/>
          <a:p>
            <a:pPr lvl="1" algn="l" rtl="0">
              <a:lnSpc>
                <a:spcPct val="90000"/>
              </a:lnSpc>
              <a:spcBef>
                <a:spcPct val="0"/>
              </a:spcBef>
            </a:pPr>
            <a:r>
              <a:rPr lang="es-ES" sz="3000" b="1" dirty="0">
                <a:latin typeface="Times New Roman" panose="02020603050405020304" pitchFamily="18" charset="0"/>
                <a:cs typeface="Times New Roman" panose="02020603050405020304" pitchFamily="18" charset="0"/>
              </a:rPr>
              <a:t>RESULTADOS Y DISCUSIÓN</a:t>
            </a:r>
            <a:br>
              <a:rPr lang="es-ES" sz="3000" b="1" dirty="0">
                <a:latin typeface="Times New Roman" panose="02020603050405020304" pitchFamily="18" charset="0"/>
                <a:cs typeface="Times New Roman" panose="02020603050405020304" pitchFamily="18" charset="0"/>
              </a:rPr>
            </a:br>
            <a:endParaRPr lang="es-ES" sz="30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4308129" y="936823"/>
            <a:ext cx="3575742" cy="369332"/>
          </a:xfrm>
          <a:prstGeom prst="rect">
            <a:avLst/>
          </a:prstGeom>
          <a:noFill/>
        </p:spPr>
        <p:txBody>
          <a:bodyPr wrap="square" rtlCol="0">
            <a:spAutoFit/>
          </a:bodyPr>
          <a:lstStyle/>
          <a:p>
            <a:r>
              <a:rPr lang="es-EC" b="1" dirty="0">
                <a:latin typeface="Times New Roman" panose="02020603050405020304" pitchFamily="18" charset="0"/>
                <a:cs typeface="Times New Roman" panose="02020603050405020304" pitchFamily="18" charset="0"/>
              </a:rPr>
              <a:t>EVALUACIÓN PARTICIPATIVA</a:t>
            </a:r>
          </a:p>
        </p:txBody>
      </p:sp>
      <p:pic>
        <p:nvPicPr>
          <p:cNvPr id="9" name="Imagen 8"/>
          <p:cNvPicPr>
            <a:picLocks noChangeAspect="1"/>
          </p:cNvPicPr>
          <p:nvPr/>
        </p:nvPicPr>
        <p:blipFill rotWithShape="1">
          <a:blip r:embed="rId2"/>
          <a:srcRect l="39079" t="21435" r="40333" b="48987"/>
          <a:stretch/>
        </p:blipFill>
        <p:spPr>
          <a:xfrm>
            <a:off x="901153" y="1678616"/>
            <a:ext cx="3725845" cy="3009287"/>
          </a:xfrm>
          <a:prstGeom prst="rect">
            <a:avLst/>
          </a:prstGeom>
        </p:spPr>
      </p:pic>
      <p:sp>
        <p:nvSpPr>
          <p:cNvPr id="12" name="CuadroTexto 11"/>
          <p:cNvSpPr txBox="1"/>
          <p:nvPr/>
        </p:nvSpPr>
        <p:spPr>
          <a:xfrm>
            <a:off x="1031685" y="4687903"/>
            <a:ext cx="3464782" cy="523220"/>
          </a:xfrm>
          <a:prstGeom prst="rect">
            <a:avLst/>
          </a:prstGeom>
          <a:noFill/>
        </p:spPr>
        <p:txBody>
          <a:bodyPr wrap="square" rtlCol="0">
            <a:spAutoFit/>
          </a:bodyPr>
          <a:lstStyle/>
          <a:p>
            <a:r>
              <a:rPr lang="es-EC" sz="1400" b="1" i="1" dirty="0">
                <a:latin typeface="Times New Roman" panose="02020603050405020304" pitchFamily="18" charset="0"/>
                <a:cs typeface="Times New Roman" panose="02020603050405020304" pitchFamily="18" charset="0"/>
              </a:rPr>
              <a:t>Figura 38</a:t>
            </a:r>
            <a:r>
              <a:rPr lang="es-EC" sz="1400" dirty="0">
                <a:latin typeface="Times New Roman" panose="02020603050405020304" pitchFamily="18" charset="0"/>
                <a:cs typeface="Times New Roman" panose="02020603050405020304" pitchFamily="18" charset="0"/>
              </a:rPr>
              <a:t>. Escala Likert sobre percepción global de la ECA</a:t>
            </a:r>
          </a:p>
        </p:txBody>
      </p:sp>
      <p:sp>
        <p:nvSpPr>
          <p:cNvPr id="2" name="CuadroTexto 1"/>
          <p:cNvSpPr txBox="1"/>
          <p:nvPr/>
        </p:nvSpPr>
        <p:spPr>
          <a:xfrm>
            <a:off x="6096000" y="1678616"/>
            <a:ext cx="4967764" cy="4524315"/>
          </a:xfrm>
          <a:prstGeom prst="rect">
            <a:avLst/>
          </a:prstGeom>
          <a:noFill/>
        </p:spPr>
        <p:txBody>
          <a:bodyPr wrap="square" rtlCol="0">
            <a:spAutoFit/>
          </a:bodyPr>
          <a:lstStyle/>
          <a:p>
            <a:pPr algn="just"/>
            <a:r>
              <a:rPr lang="es-EC" dirty="0">
                <a:latin typeface="Times New Roman" panose="02020603050405020304" pitchFamily="18" charset="0"/>
                <a:cs typeface="Times New Roman" panose="02020603050405020304" pitchFamily="18" charset="0"/>
              </a:rPr>
              <a:t>Braun (1997)  ECA de calidad dos factores que son la solicitud de las autoridades y su compromiso tanto en la apertura, financiamiento y cierre de la ECA</a:t>
            </a:r>
          </a:p>
          <a:p>
            <a:pPr algn="just"/>
            <a:endParaRPr lang="es-EC" dirty="0">
              <a:latin typeface="Times New Roman" panose="02020603050405020304" pitchFamily="18" charset="0"/>
              <a:cs typeface="Times New Roman" panose="02020603050405020304" pitchFamily="18" charset="0"/>
            </a:endParaRPr>
          </a:p>
          <a:p>
            <a:pPr algn="just"/>
            <a:endParaRPr lang="es-EC" dirty="0">
              <a:latin typeface="Times New Roman" panose="02020603050405020304" pitchFamily="18" charset="0"/>
              <a:cs typeface="Times New Roman" panose="02020603050405020304" pitchFamily="18" charset="0"/>
            </a:endParaRPr>
          </a:p>
          <a:p>
            <a:pPr algn="just"/>
            <a:r>
              <a:rPr lang="es-EC" dirty="0">
                <a:latin typeface="Times New Roman" panose="02020603050405020304" pitchFamily="18" charset="0"/>
                <a:cs typeface="Times New Roman" panose="02020603050405020304" pitchFamily="18" charset="0"/>
              </a:rPr>
              <a:t>Barrera, Escudero, </a:t>
            </a:r>
            <a:r>
              <a:rPr lang="es-EC" dirty="0" err="1">
                <a:latin typeface="Times New Roman" panose="02020603050405020304" pitchFamily="18" charset="0"/>
                <a:cs typeface="Times New Roman" panose="02020603050405020304" pitchFamily="18" charset="0"/>
              </a:rPr>
              <a:t>Alwang</a:t>
            </a:r>
            <a:r>
              <a:rPr lang="es-EC" dirty="0">
                <a:latin typeface="Times New Roman" panose="02020603050405020304" pitchFamily="18" charset="0"/>
                <a:cs typeface="Times New Roman" panose="02020603050405020304" pitchFamily="18" charset="0"/>
              </a:rPr>
              <a:t>, &amp; Norton (2003).</a:t>
            </a:r>
          </a:p>
          <a:p>
            <a:pPr algn="just"/>
            <a:r>
              <a:rPr lang="es-EC" dirty="0">
                <a:latin typeface="Times New Roman" panose="02020603050405020304" pitchFamily="18" charset="0"/>
                <a:cs typeface="Times New Roman" panose="02020603050405020304" pitchFamily="18" charset="0"/>
              </a:rPr>
              <a:t>Establecimiento voluntario con los 20 comuneros participantes del proyecto de la primera asociación agrícola en toda la comuna</a:t>
            </a:r>
          </a:p>
          <a:p>
            <a:pPr algn="just"/>
            <a:endParaRPr lang="es-EC" dirty="0">
              <a:latin typeface="Times New Roman" panose="02020603050405020304" pitchFamily="18" charset="0"/>
              <a:cs typeface="Times New Roman" panose="02020603050405020304" pitchFamily="18" charset="0"/>
            </a:endParaRPr>
          </a:p>
          <a:p>
            <a:pPr algn="just"/>
            <a:endParaRPr lang="es-EC" dirty="0">
              <a:latin typeface="Times New Roman" panose="02020603050405020304" pitchFamily="18" charset="0"/>
              <a:cs typeface="Times New Roman" panose="02020603050405020304" pitchFamily="18" charset="0"/>
            </a:endParaRPr>
          </a:p>
          <a:p>
            <a:pPr algn="just"/>
            <a:r>
              <a:rPr lang="es-EC" dirty="0">
                <a:latin typeface="Times New Roman" panose="02020603050405020304" pitchFamily="18" charset="0"/>
                <a:cs typeface="Times New Roman" panose="02020603050405020304" pitchFamily="18" charset="0"/>
              </a:rPr>
              <a:t>Los factores contribuyen para la maduración e institucionalidad de la ECA además del empoderamiento y desarrollo comunal ya que se fomenta la producción y organización agropecuaria</a:t>
            </a:r>
          </a:p>
        </p:txBody>
      </p:sp>
    </p:spTree>
    <p:extLst>
      <p:ext uri="{BB962C8B-B14F-4D97-AF65-F5344CB8AC3E}">
        <p14:creationId xmlns:p14="http://schemas.microsoft.com/office/powerpoint/2010/main" val="14062121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284081" y="195943"/>
            <a:ext cx="6094442" cy="1006475"/>
          </a:xfrm>
        </p:spPr>
        <p:txBody>
          <a:bodyPr>
            <a:noAutofit/>
          </a:bodyPr>
          <a:lstStyle/>
          <a:p>
            <a:pPr lvl="1" algn="l" rtl="0">
              <a:lnSpc>
                <a:spcPct val="90000"/>
              </a:lnSpc>
              <a:spcBef>
                <a:spcPct val="0"/>
              </a:spcBef>
            </a:pPr>
            <a:r>
              <a:rPr lang="es-ES" sz="3000" b="1" dirty="0">
                <a:latin typeface="Times New Roman" panose="02020603050405020304" pitchFamily="18" charset="0"/>
                <a:cs typeface="Times New Roman" panose="02020603050405020304" pitchFamily="18" charset="0"/>
              </a:rPr>
              <a:t>CONCLUSIONES</a:t>
            </a:r>
            <a:br>
              <a:rPr lang="es-ES" sz="3000" b="1" dirty="0">
                <a:latin typeface="Times New Roman" panose="02020603050405020304" pitchFamily="18" charset="0"/>
                <a:cs typeface="Times New Roman" panose="02020603050405020304" pitchFamily="18" charset="0"/>
              </a:rPr>
            </a:br>
            <a:endParaRPr lang="es-ES" sz="3000" dirty="0">
              <a:latin typeface="Times New Roman" panose="02020603050405020304" pitchFamily="18" charset="0"/>
              <a:cs typeface="Times New Roman" panose="02020603050405020304" pitchFamily="18" charset="0"/>
            </a:endParaRPr>
          </a:p>
        </p:txBody>
      </p:sp>
      <p:sp>
        <p:nvSpPr>
          <p:cNvPr id="7" name="Rectángulo 6"/>
          <p:cNvSpPr/>
          <p:nvPr/>
        </p:nvSpPr>
        <p:spPr>
          <a:xfrm>
            <a:off x="115910" y="699180"/>
            <a:ext cx="10793240" cy="5632311"/>
          </a:xfrm>
          <a:prstGeom prst="rect">
            <a:avLst/>
          </a:prstGeom>
        </p:spPr>
        <p:txBody>
          <a:bodyPr wrap="square">
            <a:spAutoFit/>
          </a:bodyPr>
          <a:lstStyle/>
          <a:p>
            <a:pPr marL="342900" lvl="0" indent="-342900" algn="just">
              <a:lnSpc>
                <a:spcPct val="200000"/>
              </a:lnSpc>
              <a:spcAft>
                <a:spcPts val="0"/>
              </a:spcAft>
              <a:buFont typeface="Arial" panose="020B0604020202020204" pitchFamily="34" charset="0"/>
              <a:buChar char="•"/>
            </a:pPr>
            <a:r>
              <a:rPr lang="es-EC" dirty="0">
                <a:latin typeface="Times New Roman" panose="02020603050405020304" pitchFamily="18" charset="0"/>
                <a:ea typeface="Times New Roman" panose="02020603050405020304" pitchFamily="18" charset="0"/>
              </a:rPr>
              <a:t>En la parroquia de Tumbaco, comuna Leopoldo N. Chávez, se elaboró la línea base de diagnóstico de problemas que afectan la viabilidad de realización de actividades agrícolas, la cual determinó que existía desconocimiento de manejo y aplicación de ecotecnias agrícolas, nula capacitación teórica y práctica, poca intervención externa y escasa asociación de comuneros.</a:t>
            </a:r>
            <a:endParaRPr lang="es-EC" b="1" dirty="0">
              <a:latin typeface="Times New Roman" panose="02020603050405020304" pitchFamily="18" charset="0"/>
              <a:ea typeface="Times New Roman" panose="02020603050405020304" pitchFamily="18" charset="0"/>
            </a:endParaRPr>
          </a:p>
          <a:p>
            <a:pPr marL="342900" lvl="0" indent="-342900" algn="just">
              <a:lnSpc>
                <a:spcPct val="200000"/>
              </a:lnSpc>
              <a:spcAft>
                <a:spcPts val="0"/>
              </a:spcAft>
              <a:buFont typeface="Arial" panose="020B0604020202020204" pitchFamily="34" charset="0"/>
              <a:buChar char="•"/>
            </a:pPr>
            <a:r>
              <a:rPr lang="es-EC" dirty="0">
                <a:latin typeface="Times New Roman" panose="02020603050405020304" pitchFamily="18" charset="0"/>
                <a:ea typeface="Times New Roman" panose="02020603050405020304" pitchFamily="18" charset="0"/>
              </a:rPr>
              <a:t>Durante el período de 2019 se desarrollaron 26 talleres donde participaron un promedio de 15 a 25 personas que fueron capacitadas en talleres teórico-prácticos de ecotecnias agrícolas. La participación de mujeres fue de 76% que equivale a 19 mujeres de las 25 personas que conformaron la escuela de campo.</a:t>
            </a:r>
            <a:endParaRPr lang="es-EC" b="1" dirty="0">
              <a:latin typeface="Times New Roman" panose="02020603050405020304" pitchFamily="18" charset="0"/>
              <a:ea typeface="Times New Roman" panose="02020603050405020304" pitchFamily="18" charset="0"/>
            </a:endParaRPr>
          </a:p>
          <a:p>
            <a:pPr marL="342900" lvl="0" indent="-342900" algn="just">
              <a:lnSpc>
                <a:spcPct val="200000"/>
              </a:lnSpc>
              <a:spcAft>
                <a:spcPts val="0"/>
              </a:spcAft>
              <a:buFont typeface="Arial" panose="020B0604020202020204" pitchFamily="34" charset="0"/>
              <a:buChar char="•"/>
            </a:pPr>
            <a:r>
              <a:rPr lang="es-EC" dirty="0">
                <a:latin typeface="Times New Roman" panose="02020603050405020304" pitchFamily="18" charset="0"/>
                <a:ea typeface="Times New Roman" panose="02020603050405020304" pitchFamily="18" charset="0"/>
              </a:rPr>
              <a:t>El seguimiento participativo determinó un promedio general de 9/10 en las evaluaciones de los 20 estudiantes que rindieron todas las pruebas, demostrando una capacidad eficiente de recepción de conocimiento y solución de problemas de índole agrícola.</a:t>
            </a:r>
            <a:endParaRPr lang="es-EC" b="1" dirty="0">
              <a:latin typeface="Times New Roman" panose="02020603050405020304" pitchFamily="18" charset="0"/>
              <a:ea typeface="Times New Roman" panose="02020603050405020304" pitchFamily="18" charset="0"/>
            </a:endParaRPr>
          </a:p>
        </p:txBody>
      </p:sp>
      <p:pic>
        <p:nvPicPr>
          <p:cNvPr id="8" name="Imagen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6301137"/>
            <a:ext cx="12192000" cy="556863"/>
          </a:xfrm>
          <a:prstGeom prst="rect">
            <a:avLst/>
          </a:prstGeom>
        </p:spPr>
      </p:pic>
    </p:spTree>
    <p:extLst>
      <p:ext uri="{BB962C8B-B14F-4D97-AF65-F5344CB8AC3E}">
        <p14:creationId xmlns:p14="http://schemas.microsoft.com/office/powerpoint/2010/main" val="30595691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284081" y="195943"/>
            <a:ext cx="6094442" cy="1006475"/>
          </a:xfrm>
        </p:spPr>
        <p:txBody>
          <a:bodyPr>
            <a:noAutofit/>
          </a:bodyPr>
          <a:lstStyle/>
          <a:p>
            <a:pPr lvl="1" algn="l" rtl="0">
              <a:lnSpc>
                <a:spcPct val="90000"/>
              </a:lnSpc>
              <a:spcBef>
                <a:spcPct val="0"/>
              </a:spcBef>
            </a:pPr>
            <a:r>
              <a:rPr lang="es-ES" sz="3000" b="1" dirty="0">
                <a:latin typeface="Times New Roman" panose="02020603050405020304" pitchFamily="18" charset="0"/>
                <a:cs typeface="Times New Roman" panose="02020603050405020304" pitchFamily="18" charset="0"/>
              </a:rPr>
              <a:t>CONCLUSIONES</a:t>
            </a:r>
            <a:br>
              <a:rPr lang="es-ES" sz="3000" b="1" dirty="0">
                <a:latin typeface="Times New Roman" panose="02020603050405020304" pitchFamily="18" charset="0"/>
                <a:cs typeface="Times New Roman" panose="02020603050405020304" pitchFamily="18" charset="0"/>
              </a:rPr>
            </a:br>
            <a:endParaRPr lang="es-ES" sz="3000" dirty="0">
              <a:latin typeface="Times New Roman" panose="02020603050405020304" pitchFamily="18" charset="0"/>
              <a:cs typeface="Times New Roman" panose="02020603050405020304" pitchFamily="18" charset="0"/>
            </a:endParaRPr>
          </a:p>
        </p:txBody>
      </p:sp>
      <p:sp>
        <p:nvSpPr>
          <p:cNvPr id="2" name="Rectángulo 1"/>
          <p:cNvSpPr/>
          <p:nvPr/>
        </p:nvSpPr>
        <p:spPr>
          <a:xfrm>
            <a:off x="284081" y="1202418"/>
            <a:ext cx="10894781" cy="3331938"/>
          </a:xfrm>
          <a:prstGeom prst="rect">
            <a:avLst/>
          </a:prstGeom>
        </p:spPr>
        <p:txBody>
          <a:bodyPr wrap="square">
            <a:spAutoFit/>
          </a:bodyPr>
          <a:lstStyle/>
          <a:p>
            <a:pPr marL="285750" lvl="0" indent="-285750" algn="just">
              <a:lnSpc>
                <a:spcPct val="200000"/>
              </a:lnSpc>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El huerto comunitario permitió el desarrollo de riego tecnificado, producciones de hortalizas, semilleros, frutales, compost y biopreparados, ecotecnias que fomentaron el desarrollo y empoderamiento de la Comuna Leopoldo N. Chávez</a:t>
            </a:r>
          </a:p>
          <a:p>
            <a:pPr lvl="0" algn="just">
              <a:lnSpc>
                <a:spcPct val="200000"/>
              </a:lnSpc>
            </a:pPr>
            <a:endParaRPr lang="es-EC" b="1" dirty="0">
              <a:latin typeface="Times New Roman" panose="02020603050405020304" pitchFamily="18" charset="0"/>
              <a:cs typeface="Times New Roman" panose="02020603050405020304" pitchFamily="18" charset="0"/>
            </a:endParaRPr>
          </a:p>
          <a:p>
            <a:pPr marL="285750" indent="-285750" algn="just">
              <a:lnSpc>
                <a:spcPct val="200000"/>
              </a:lnSpc>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El resultado de la evaluación participativa aplicada a los 20 comuneros demostró una confiabilidad del 0,84 que fue un impacto positivo en 11 dimensiones evaluadas de la ECA.</a:t>
            </a:r>
            <a:endParaRPr lang="es-EC"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6301137"/>
            <a:ext cx="12192000" cy="556863"/>
          </a:xfrm>
          <a:prstGeom prst="rect">
            <a:avLst/>
          </a:prstGeom>
        </p:spPr>
      </p:pic>
    </p:spTree>
    <p:extLst>
      <p:ext uri="{BB962C8B-B14F-4D97-AF65-F5344CB8AC3E}">
        <p14:creationId xmlns:p14="http://schemas.microsoft.com/office/powerpoint/2010/main" val="1390047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327623" y="324078"/>
            <a:ext cx="5423820" cy="556863"/>
          </a:xfrm>
        </p:spPr>
        <p:txBody>
          <a:bodyPr>
            <a:noAutofit/>
          </a:bodyPr>
          <a:lstStyle/>
          <a:p>
            <a:pPr lvl="1" algn="l" rtl="0">
              <a:lnSpc>
                <a:spcPct val="90000"/>
              </a:lnSpc>
              <a:spcBef>
                <a:spcPct val="0"/>
              </a:spcBef>
            </a:pPr>
            <a:r>
              <a:rPr lang="es-ES" sz="3000" b="1" dirty="0">
                <a:latin typeface="Times New Roman" panose="02020603050405020304" pitchFamily="18" charset="0"/>
                <a:cs typeface="Times New Roman" panose="02020603050405020304" pitchFamily="18" charset="0"/>
              </a:rPr>
              <a:t>MARCO REFERENCIAL</a:t>
            </a:r>
            <a:br>
              <a:rPr lang="es-ES" sz="3000" b="1" dirty="0">
                <a:latin typeface="Times New Roman" panose="02020603050405020304" pitchFamily="18" charset="0"/>
                <a:cs typeface="Times New Roman" panose="02020603050405020304" pitchFamily="18" charset="0"/>
              </a:rPr>
            </a:br>
            <a:endParaRPr lang="es-ES" sz="3000" dirty="0">
              <a:latin typeface="Times New Roman" panose="02020603050405020304" pitchFamily="18" charset="0"/>
              <a:cs typeface="Times New Roman" panose="02020603050405020304" pitchFamily="18" charset="0"/>
            </a:endParaRPr>
          </a:p>
        </p:txBody>
      </p:sp>
      <p:graphicFrame>
        <p:nvGraphicFramePr>
          <p:cNvPr id="4" name="Diagrama 3"/>
          <p:cNvGraphicFramePr/>
          <p:nvPr>
            <p:extLst>
              <p:ext uri="{D42A27DB-BD31-4B8C-83A1-F6EECF244321}">
                <p14:modId xmlns:p14="http://schemas.microsoft.com/office/powerpoint/2010/main" val="1361001493"/>
              </p:ext>
            </p:extLst>
          </p:nvPr>
        </p:nvGraphicFramePr>
        <p:xfrm>
          <a:off x="1877453" y="978794"/>
          <a:ext cx="7794580" cy="50178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6301137"/>
            <a:ext cx="12192000" cy="556863"/>
          </a:xfrm>
          <a:prstGeom prst="rect">
            <a:avLst/>
          </a:prstGeom>
        </p:spPr>
      </p:pic>
      <p:sp>
        <p:nvSpPr>
          <p:cNvPr id="6" name="CuadroTexto 5"/>
          <p:cNvSpPr txBox="1"/>
          <p:nvPr/>
        </p:nvSpPr>
        <p:spPr>
          <a:xfrm>
            <a:off x="4731026" y="3103809"/>
            <a:ext cx="1888715" cy="707886"/>
          </a:xfrm>
          <a:prstGeom prst="rect">
            <a:avLst/>
          </a:prstGeom>
          <a:noFill/>
        </p:spPr>
        <p:txBody>
          <a:bodyPr wrap="square" rtlCol="0">
            <a:spAutoFit/>
          </a:bodyPr>
          <a:lstStyle/>
          <a:p>
            <a:pPr algn="ctr"/>
            <a:r>
              <a:rPr lang="es-EC" sz="2000" dirty="0">
                <a:latin typeface="Times New Roman" panose="02020603050405020304" pitchFamily="18" charset="0"/>
                <a:cs typeface="Times New Roman" panose="02020603050405020304" pitchFamily="18" charset="0"/>
              </a:rPr>
              <a:t>DESARROLLO RURAL</a:t>
            </a:r>
          </a:p>
        </p:txBody>
      </p:sp>
    </p:spTree>
    <p:extLst>
      <p:ext uri="{BB962C8B-B14F-4D97-AF65-F5344CB8AC3E}">
        <p14:creationId xmlns:p14="http://schemas.microsoft.com/office/powerpoint/2010/main" val="42725836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284081" y="157307"/>
            <a:ext cx="6094442" cy="1006475"/>
          </a:xfrm>
        </p:spPr>
        <p:txBody>
          <a:bodyPr>
            <a:noAutofit/>
          </a:bodyPr>
          <a:lstStyle/>
          <a:p>
            <a:pPr lvl="1" algn="l" rtl="0">
              <a:lnSpc>
                <a:spcPct val="90000"/>
              </a:lnSpc>
              <a:spcBef>
                <a:spcPct val="0"/>
              </a:spcBef>
            </a:pPr>
            <a:r>
              <a:rPr lang="es-ES" sz="3000" b="1" dirty="0">
                <a:latin typeface="Times New Roman" panose="02020603050405020304" pitchFamily="18" charset="0"/>
                <a:cs typeface="Times New Roman" panose="02020603050405020304" pitchFamily="18" charset="0"/>
              </a:rPr>
              <a:t>RECOMENDACIONES</a:t>
            </a:r>
            <a:br>
              <a:rPr lang="es-ES" sz="3000" b="1" dirty="0">
                <a:latin typeface="Times New Roman" panose="02020603050405020304" pitchFamily="18" charset="0"/>
                <a:cs typeface="Times New Roman" panose="02020603050405020304" pitchFamily="18" charset="0"/>
              </a:rPr>
            </a:br>
            <a:endParaRPr lang="es-ES" sz="3000" dirty="0">
              <a:latin typeface="Times New Roman" panose="02020603050405020304" pitchFamily="18" charset="0"/>
              <a:cs typeface="Times New Roman" panose="02020603050405020304" pitchFamily="18" charset="0"/>
            </a:endParaRPr>
          </a:p>
        </p:txBody>
      </p:sp>
      <p:sp>
        <p:nvSpPr>
          <p:cNvPr id="7" name="Rectángulo 6"/>
          <p:cNvSpPr/>
          <p:nvPr/>
        </p:nvSpPr>
        <p:spPr>
          <a:xfrm>
            <a:off x="284081" y="800203"/>
            <a:ext cx="11204620" cy="4524315"/>
          </a:xfrm>
          <a:prstGeom prst="rect">
            <a:avLst/>
          </a:prstGeom>
        </p:spPr>
        <p:txBody>
          <a:bodyPr wrap="square">
            <a:spAutoFit/>
          </a:bodyPr>
          <a:lstStyle/>
          <a:p>
            <a:pPr marL="342900" lvl="0" indent="-342900" algn="just">
              <a:lnSpc>
                <a:spcPct val="200000"/>
              </a:lnSpc>
              <a:spcAft>
                <a:spcPts val="0"/>
              </a:spcAft>
              <a:buFont typeface="Symbol" panose="05050102010706020507" pitchFamily="18" charset="2"/>
              <a:buChar char=""/>
            </a:pPr>
            <a:r>
              <a:rPr lang="es-EC" dirty="0">
                <a:latin typeface="Times New Roman" panose="02020603050405020304" pitchFamily="18" charset="0"/>
                <a:ea typeface="Times New Roman" panose="02020603050405020304" pitchFamily="18" charset="0"/>
              </a:rPr>
              <a:t>Las autoridades del Gobierno Autónomo Descentralizado de Tumbaco deben seguir brindando espacios de capacitación a agricultores de diferentes comunas, garantizando que los conocimientos se transmitan continuamente hacia ellos y puedan aplicar ecotecnias agrícolas que faciliten sus trabajos. </a:t>
            </a:r>
            <a:endParaRPr lang="es-EC" b="1" dirty="0">
              <a:latin typeface="Times New Roman" panose="02020603050405020304" pitchFamily="18" charset="0"/>
              <a:ea typeface="Times New Roman" panose="02020603050405020304" pitchFamily="18" charset="0"/>
            </a:endParaRPr>
          </a:p>
          <a:p>
            <a:pPr marL="342900" lvl="0" indent="-342900" algn="just">
              <a:lnSpc>
                <a:spcPct val="200000"/>
              </a:lnSpc>
              <a:spcAft>
                <a:spcPts val="0"/>
              </a:spcAft>
              <a:buFont typeface="Symbol" panose="05050102010706020507" pitchFamily="18" charset="2"/>
              <a:buChar char=""/>
            </a:pPr>
            <a:r>
              <a:rPr lang="es-EC" dirty="0">
                <a:latin typeface="Times New Roman" panose="02020603050405020304" pitchFamily="18" charset="0"/>
                <a:ea typeface="Times New Roman" panose="02020603050405020304" pitchFamily="18" charset="0"/>
              </a:rPr>
              <a:t>Es necesario tomar en cuenta de manera más enfocada a la mujer rural, ya que, según la FAO, representa un tercio de la población mundial y el 43% de la mano de obra agrícola.</a:t>
            </a:r>
            <a:endParaRPr lang="es-EC" b="1" dirty="0">
              <a:latin typeface="Times New Roman" panose="02020603050405020304" pitchFamily="18" charset="0"/>
              <a:ea typeface="Times New Roman" panose="02020603050405020304" pitchFamily="18" charset="0"/>
            </a:endParaRPr>
          </a:p>
          <a:p>
            <a:pPr marL="342900" lvl="0" indent="-342900" algn="just">
              <a:lnSpc>
                <a:spcPct val="200000"/>
              </a:lnSpc>
              <a:spcAft>
                <a:spcPts val="0"/>
              </a:spcAft>
              <a:buFont typeface="Symbol" panose="05050102010706020507" pitchFamily="18" charset="2"/>
              <a:buChar char=""/>
            </a:pPr>
            <a:r>
              <a:rPr lang="es-EC" dirty="0">
                <a:latin typeface="Times New Roman" panose="02020603050405020304" pitchFamily="18" charset="0"/>
                <a:ea typeface="Times New Roman" panose="02020603050405020304" pitchFamily="18" charset="0"/>
              </a:rPr>
              <a:t>Este estudio base puede servir como primer paso para la adecuada replicación de proyectos de extensión agrícola que busquen realizar un proceso óptimo de diagnóstico, seguimiento y evaluación de comunidades rurales, tomando en cuenta las oportunas diferencias entre unas y otras.</a:t>
            </a:r>
            <a:endParaRPr lang="es-EC" b="1" dirty="0">
              <a:effectLst/>
              <a:latin typeface="Times New Roman" panose="02020603050405020304" pitchFamily="18" charset="0"/>
              <a:ea typeface="Times New Roman" panose="02020603050405020304" pitchFamily="18" charset="0"/>
            </a:endParaRPr>
          </a:p>
        </p:txBody>
      </p:sp>
      <p:pic>
        <p:nvPicPr>
          <p:cNvPr id="8" name="Imagen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6301137"/>
            <a:ext cx="12192000" cy="556863"/>
          </a:xfrm>
          <a:prstGeom prst="rect">
            <a:avLst/>
          </a:prstGeom>
        </p:spPr>
      </p:pic>
    </p:spTree>
    <p:extLst>
      <p:ext uri="{BB962C8B-B14F-4D97-AF65-F5344CB8AC3E}">
        <p14:creationId xmlns:p14="http://schemas.microsoft.com/office/powerpoint/2010/main" val="14162858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585" y="106018"/>
            <a:ext cx="10644144" cy="6652591"/>
          </a:xfrm>
          <a:prstGeom prst="rect">
            <a:avLst/>
          </a:prstGeom>
        </p:spPr>
      </p:pic>
    </p:spTree>
    <p:extLst>
      <p:ext uri="{BB962C8B-B14F-4D97-AF65-F5344CB8AC3E}">
        <p14:creationId xmlns:p14="http://schemas.microsoft.com/office/powerpoint/2010/main" val="3097826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1154498" y="124443"/>
            <a:ext cx="6094442" cy="1006475"/>
          </a:xfrm>
        </p:spPr>
        <p:txBody>
          <a:bodyPr>
            <a:noAutofit/>
          </a:bodyPr>
          <a:lstStyle/>
          <a:p>
            <a:pPr lvl="1" algn="l" rtl="0">
              <a:lnSpc>
                <a:spcPct val="90000"/>
              </a:lnSpc>
              <a:spcBef>
                <a:spcPct val="0"/>
              </a:spcBef>
            </a:pPr>
            <a:br>
              <a:rPr lang="es-ES" sz="3000" b="1" dirty="0">
                <a:latin typeface="Times New Roman" panose="02020603050405020304" pitchFamily="18" charset="0"/>
                <a:cs typeface="Times New Roman" panose="02020603050405020304" pitchFamily="18" charset="0"/>
              </a:rPr>
            </a:br>
            <a:r>
              <a:rPr lang="es-ES" sz="3000" b="1" dirty="0">
                <a:latin typeface="Times New Roman" panose="02020603050405020304" pitchFamily="18" charset="0"/>
                <a:cs typeface="Times New Roman" panose="02020603050405020304" pitchFamily="18" charset="0"/>
              </a:rPr>
              <a:t>Extensión Agropecuaria</a:t>
            </a:r>
            <a:br>
              <a:rPr lang="es-ES" sz="3000" b="1" dirty="0">
                <a:latin typeface="Times New Roman" panose="02020603050405020304" pitchFamily="18" charset="0"/>
                <a:cs typeface="Times New Roman" panose="02020603050405020304" pitchFamily="18" charset="0"/>
              </a:rPr>
            </a:br>
            <a:endParaRPr lang="es-ES" sz="3000" dirty="0">
              <a:latin typeface="Times New Roman" panose="02020603050405020304" pitchFamily="18" charset="0"/>
              <a:cs typeface="Times New Roman" panose="02020603050405020304" pitchFamily="18" charset="0"/>
            </a:endParaRPr>
          </a:p>
        </p:txBody>
      </p:sp>
      <p:sp>
        <p:nvSpPr>
          <p:cNvPr id="5" name="Rectángulo redondeado 4"/>
          <p:cNvSpPr/>
          <p:nvPr/>
        </p:nvSpPr>
        <p:spPr>
          <a:xfrm>
            <a:off x="182277" y="1303200"/>
            <a:ext cx="3127513" cy="2877014"/>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latin typeface="Times New Roman" panose="02020603050405020304" pitchFamily="18" charset="0"/>
                <a:cs typeface="Times New Roman" panose="02020603050405020304" pitchFamily="18" charset="0"/>
              </a:rPr>
              <a:t>Actividad de enseñanza aprendizaje adecuadamente planificada, tiene como propósito lograr cambios de conducta en la gente rural, provee experiencias de aprendizaje basado en la utilización de métodos. (Rodríguez, Ramírez, &amp; Restrepo, 2016).</a:t>
            </a:r>
          </a:p>
        </p:txBody>
      </p:sp>
      <p:sp>
        <p:nvSpPr>
          <p:cNvPr id="7" name="Rectángulo redondeado 6"/>
          <p:cNvSpPr/>
          <p:nvPr/>
        </p:nvSpPr>
        <p:spPr>
          <a:xfrm>
            <a:off x="3628300" y="3220737"/>
            <a:ext cx="2760485" cy="2562297"/>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just"/>
            <a:r>
              <a:rPr lang="es-EC" dirty="0">
                <a:latin typeface="Times New Roman" panose="02020603050405020304" pitchFamily="18" charset="0"/>
                <a:cs typeface="Times New Roman" panose="02020603050405020304" pitchFamily="18" charset="0"/>
              </a:rPr>
              <a:t>Implica una transmisión de conocimientos, con enfoque participativo y se define como una comunicación de conocimientos en dos sentidos (Davis, 1988).</a:t>
            </a:r>
          </a:p>
        </p:txBody>
      </p:sp>
      <p:pic>
        <p:nvPicPr>
          <p:cNvPr id="8" name="Imagen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6301137"/>
            <a:ext cx="12192000" cy="556863"/>
          </a:xfrm>
          <a:prstGeom prst="rect">
            <a:avLst/>
          </a:prstGeom>
        </p:spPr>
      </p:pic>
      <p:pic>
        <p:nvPicPr>
          <p:cNvPr id="5122" name="Picture 2"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4111" y="640656"/>
            <a:ext cx="3884446" cy="3306050"/>
          </a:xfrm>
          <a:prstGeom prst="rect">
            <a:avLst/>
          </a:prstGeom>
          <a:noFill/>
          <a:extLst>
            <a:ext uri="{909E8E84-426E-40DD-AFC4-6F175D3DCCD1}">
              <a14:hiddenFill xmlns:a14="http://schemas.microsoft.com/office/drawing/2010/main">
                <a:solidFill>
                  <a:srgbClr val="FFFFFF"/>
                </a:solidFill>
              </a14:hiddenFill>
            </a:ext>
          </a:extLst>
        </p:spPr>
      </p:pic>
      <p:sp>
        <p:nvSpPr>
          <p:cNvPr id="2" name="Flecha: curvada hacia abajo 1">
            <a:extLst>
              <a:ext uri="{FF2B5EF4-FFF2-40B4-BE49-F238E27FC236}">
                <a16:creationId xmlns:a16="http://schemas.microsoft.com/office/drawing/2014/main" id="{6678C9F0-1A0F-40AC-B0C2-4E5474A43432}"/>
              </a:ext>
            </a:extLst>
          </p:cNvPr>
          <p:cNvSpPr/>
          <p:nvPr/>
        </p:nvSpPr>
        <p:spPr>
          <a:xfrm rot="2289585">
            <a:off x="3392353" y="2234715"/>
            <a:ext cx="1426049" cy="62285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1" name="Rectángulo redondeado 6">
            <a:extLst>
              <a:ext uri="{FF2B5EF4-FFF2-40B4-BE49-F238E27FC236}">
                <a16:creationId xmlns:a16="http://schemas.microsoft.com/office/drawing/2014/main" id="{870F6A72-925A-451D-A927-D3D625888266}"/>
              </a:ext>
            </a:extLst>
          </p:cNvPr>
          <p:cNvSpPr/>
          <p:nvPr/>
        </p:nvSpPr>
        <p:spPr>
          <a:xfrm>
            <a:off x="7036906" y="4428966"/>
            <a:ext cx="3260034" cy="2238278"/>
          </a:xfrm>
          <a:prstGeom prst="roundRect">
            <a:avLst/>
          </a:prstGeom>
          <a:ln w="5715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es-EC" dirty="0">
                <a:latin typeface="Times New Roman" panose="02020603050405020304" pitchFamily="18" charset="0"/>
                <a:cs typeface="Times New Roman" panose="02020603050405020304" pitchFamily="18" charset="0"/>
              </a:rPr>
              <a:t>Para resolver algunas de las problemáticas el extensionista debe conocer el medio que rodea al agricultor como su ambiente, expresiones sociales y condiciones económicas.</a:t>
            </a:r>
          </a:p>
          <a:p>
            <a:pPr algn="ctr"/>
            <a:r>
              <a:rPr lang="es-EC" i="1" dirty="0">
                <a:latin typeface="Times New Roman" panose="02020603050405020304" pitchFamily="18" charset="0"/>
                <a:cs typeface="Times New Roman" panose="02020603050405020304" pitchFamily="18" charset="0"/>
              </a:rPr>
              <a:t>LÍNEA BASE</a:t>
            </a:r>
          </a:p>
        </p:txBody>
      </p:sp>
      <p:sp>
        <p:nvSpPr>
          <p:cNvPr id="12" name="Flecha: curvada hacia abajo 11">
            <a:extLst>
              <a:ext uri="{FF2B5EF4-FFF2-40B4-BE49-F238E27FC236}">
                <a16:creationId xmlns:a16="http://schemas.microsoft.com/office/drawing/2014/main" id="{AD4E3FFF-9D57-4928-8DE8-4552883698C4}"/>
              </a:ext>
            </a:extLst>
          </p:cNvPr>
          <p:cNvSpPr/>
          <p:nvPr/>
        </p:nvSpPr>
        <p:spPr>
          <a:xfrm rot="1848356">
            <a:off x="6561063" y="3446198"/>
            <a:ext cx="1151702" cy="55686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2368661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2123746" y="507020"/>
            <a:ext cx="7944508" cy="1006475"/>
          </a:xfrm>
        </p:spPr>
        <p:txBody>
          <a:bodyPr>
            <a:noAutofit/>
          </a:bodyPr>
          <a:lstStyle/>
          <a:p>
            <a:pPr lvl="1" algn="l" rtl="0">
              <a:lnSpc>
                <a:spcPct val="90000"/>
              </a:lnSpc>
              <a:spcBef>
                <a:spcPct val="0"/>
              </a:spcBef>
            </a:pPr>
            <a:br>
              <a:rPr lang="es-ES" sz="3000" b="1" dirty="0">
                <a:latin typeface="Times New Roman" panose="02020603050405020304" pitchFamily="18" charset="0"/>
                <a:cs typeface="Times New Roman" panose="02020603050405020304" pitchFamily="18" charset="0"/>
              </a:rPr>
            </a:br>
            <a:r>
              <a:rPr lang="es-ES" sz="3000" b="1" dirty="0">
                <a:latin typeface="Times New Roman" panose="02020603050405020304" pitchFamily="18" charset="0"/>
                <a:cs typeface="Times New Roman" panose="02020603050405020304" pitchFamily="18" charset="0"/>
              </a:rPr>
              <a:t>Metodologías de Capacitación Agropecuaria</a:t>
            </a:r>
            <a:br>
              <a:rPr lang="es-ES" sz="3000" b="1" dirty="0">
                <a:latin typeface="Times New Roman" panose="02020603050405020304" pitchFamily="18" charset="0"/>
                <a:cs typeface="Times New Roman" panose="02020603050405020304" pitchFamily="18" charset="0"/>
              </a:rPr>
            </a:br>
            <a:endParaRPr lang="es-ES" sz="30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200032" y="1650286"/>
            <a:ext cx="8272131" cy="646331"/>
          </a:xfrm>
          <a:prstGeom prst="rect">
            <a:avLst/>
          </a:prstGeom>
          <a:noFill/>
        </p:spPr>
        <p:txBody>
          <a:bodyPr wrap="square" rtlCol="0">
            <a:spAutoFit/>
          </a:bodyPr>
          <a:lstStyle/>
          <a:p>
            <a:r>
              <a:rPr lang="es-EC" dirty="0">
                <a:latin typeface="Times New Roman" panose="02020603050405020304" pitchFamily="18" charset="0"/>
                <a:cs typeface="Times New Roman" panose="02020603050405020304" pitchFamily="18" charset="0"/>
              </a:rPr>
              <a:t>Según el manual analítico de Erazo (2012), menciona 7 metodologías de capacitación que son:</a:t>
            </a:r>
          </a:p>
        </p:txBody>
      </p:sp>
      <p:sp>
        <p:nvSpPr>
          <p:cNvPr id="5" name="CuadroTexto 4"/>
          <p:cNvSpPr txBox="1"/>
          <p:nvPr/>
        </p:nvSpPr>
        <p:spPr>
          <a:xfrm>
            <a:off x="292797" y="2397455"/>
            <a:ext cx="4526514" cy="3277820"/>
          </a:xfrm>
          <a:prstGeom prst="rect">
            <a:avLst/>
          </a:prstGeom>
          <a:noFill/>
        </p:spPr>
        <p:txBody>
          <a:bodyPr wrap="square" rtlCol="0">
            <a:spAutoFit/>
          </a:bodyPr>
          <a:lstStyle/>
          <a:p>
            <a:pPr marL="285750" lvl="0" indent="-285750">
              <a:lnSpc>
                <a:spcPct val="150000"/>
              </a:lnSpc>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Diagnóstico Rural Participativo</a:t>
            </a:r>
            <a:endParaRPr lang="es-EC" b="1" dirty="0">
              <a:latin typeface="Times New Roman" panose="02020603050405020304" pitchFamily="18" charset="0"/>
              <a:cs typeface="Times New Roman" panose="02020603050405020304" pitchFamily="18" charset="0"/>
            </a:endParaRPr>
          </a:p>
          <a:p>
            <a:pPr marL="285750" lvl="0" indent="-285750">
              <a:lnSpc>
                <a:spcPct val="150000"/>
              </a:lnSpc>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Investigación Participativa</a:t>
            </a:r>
            <a:endParaRPr lang="es-EC" b="1" dirty="0">
              <a:latin typeface="Times New Roman" panose="02020603050405020304" pitchFamily="18" charset="0"/>
              <a:cs typeface="Times New Roman" panose="02020603050405020304" pitchFamily="18" charset="0"/>
            </a:endParaRPr>
          </a:p>
          <a:p>
            <a:pPr marL="285750" lvl="0" indent="-285750">
              <a:lnSpc>
                <a:spcPct val="150000"/>
              </a:lnSpc>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Panificación Estratégica</a:t>
            </a:r>
            <a:endParaRPr lang="es-EC" b="1" dirty="0">
              <a:latin typeface="Times New Roman" panose="02020603050405020304" pitchFamily="18" charset="0"/>
              <a:cs typeface="Times New Roman" panose="02020603050405020304" pitchFamily="18" charset="0"/>
            </a:endParaRPr>
          </a:p>
          <a:p>
            <a:pPr marL="285750" lvl="0" indent="-285750">
              <a:lnSpc>
                <a:spcPct val="150000"/>
              </a:lnSpc>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Planeamiento Andino Comunitario</a:t>
            </a:r>
            <a:endParaRPr lang="es-EC" b="1" dirty="0">
              <a:latin typeface="Times New Roman" panose="02020603050405020304" pitchFamily="18" charset="0"/>
              <a:cs typeface="Times New Roman" panose="02020603050405020304" pitchFamily="18" charset="0"/>
            </a:endParaRPr>
          </a:p>
          <a:p>
            <a:pPr marL="285750" lvl="0" indent="-285750">
              <a:lnSpc>
                <a:spcPct val="150000"/>
              </a:lnSpc>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Planificación Comunitaria Participativa</a:t>
            </a:r>
            <a:endParaRPr lang="es-EC" b="1" dirty="0">
              <a:latin typeface="Times New Roman" panose="02020603050405020304" pitchFamily="18" charset="0"/>
              <a:cs typeface="Times New Roman" panose="02020603050405020304" pitchFamily="18" charset="0"/>
            </a:endParaRPr>
          </a:p>
          <a:p>
            <a:pPr marL="285750" lvl="0" indent="-285750">
              <a:lnSpc>
                <a:spcPct val="150000"/>
              </a:lnSpc>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Escuelas de Campo de Agricultores</a:t>
            </a:r>
            <a:endParaRPr lang="es-EC" b="1" dirty="0">
              <a:latin typeface="Times New Roman" panose="02020603050405020304" pitchFamily="18" charset="0"/>
              <a:cs typeface="Times New Roman" panose="02020603050405020304" pitchFamily="18" charset="0"/>
            </a:endParaRPr>
          </a:p>
          <a:p>
            <a:pPr marL="285750" lvl="0" indent="-285750">
              <a:lnSpc>
                <a:spcPct val="150000"/>
              </a:lnSpc>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Grupos de Transferencia Tecnológica</a:t>
            </a:r>
            <a:endParaRPr lang="es-EC"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s-EC" dirty="0">
              <a:latin typeface="Times New Roman" panose="02020603050405020304" pitchFamily="18" charset="0"/>
              <a:cs typeface="Times New Roman" panose="02020603050405020304" pitchFamily="18" charset="0"/>
            </a:endParaRPr>
          </a:p>
        </p:txBody>
      </p:sp>
      <p:pic>
        <p:nvPicPr>
          <p:cNvPr id="5122" name="Picture 2" descr="Resultado de imagen para capacitacion tipos&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53846" y="2433408"/>
            <a:ext cx="6236633" cy="324186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6301137"/>
            <a:ext cx="12192000" cy="556863"/>
          </a:xfrm>
          <a:prstGeom prst="rect">
            <a:avLst/>
          </a:prstGeom>
        </p:spPr>
      </p:pic>
    </p:spTree>
    <p:extLst>
      <p:ext uri="{BB962C8B-B14F-4D97-AF65-F5344CB8AC3E}">
        <p14:creationId xmlns:p14="http://schemas.microsoft.com/office/powerpoint/2010/main" val="4066192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2541489" y="398731"/>
            <a:ext cx="7944508" cy="1006475"/>
          </a:xfrm>
        </p:spPr>
        <p:txBody>
          <a:bodyPr>
            <a:noAutofit/>
          </a:bodyPr>
          <a:lstStyle/>
          <a:p>
            <a:pPr lvl="1" algn="l" rtl="0">
              <a:lnSpc>
                <a:spcPct val="90000"/>
              </a:lnSpc>
              <a:spcBef>
                <a:spcPct val="0"/>
              </a:spcBef>
            </a:pPr>
            <a:br>
              <a:rPr lang="es-ES" sz="3000" b="1" dirty="0">
                <a:latin typeface="Times New Roman" panose="02020603050405020304" pitchFamily="18" charset="0"/>
                <a:cs typeface="Times New Roman" panose="02020603050405020304" pitchFamily="18" charset="0"/>
              </a:rPr>
            </a:br>
            <a:r>
              <a:rPr lang="es-ES" sz="3000" b="1" dirty="0">
                <a:latin typeface="Times New Roman" panose="02020603050405020304" pitchFamily="18" charset="0"/>
                <a:cs typeface="Times New Roman" panose="02020603050405020304" pitchFamily="18" charset="0"/>
              </a:rPr>
              <a:t>Escuela de Campo de Agricultores</a:t>
            </a:r>
            <a:endParaRPr lang="es-ES" sz="30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637954" y="2785730"/>
            <a:ext cx="4019106" cy="1704569"/>
          </a:xfrm>
          <a:prstGeom prst="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algn="just">
              <a:lnSpc>
                <a:spcPct val="150000"/>
              </a:lnSpc>
            </a:pPr>
            <a:r>
              <a:rPr lang="es-EC" dirty="0">
                <a:latin typeface="Times New Roman" panose="02020603050405020304" pitchFamily="18" charset="0"/>
                <a:cs typeface="Times New Roman" panose="02020603050405020304" pitchFamily="18" charset="0"/>
              </a:rPr>
              <a:t>Son un método de extensión participativo que permite desarrollar capacidades analíticas, pensamiento crítico y, creatividad (Cirilo, y otros, 2007).</a:t>
            </a:r>
          </a:p>
        </p:txBody>
      </p:sp>
      <p:sp>
        <p:nvSpPr>
          <p:cNvPr id="5" name="CuadroTexto 4"/>
          <p:cNvSpPr txBox="1"/>
          <p:nvPr/>
        </p:nvSpPr>
        <p:spPr>
          <a:xfrm>
            <a:off x="6234223" y="2310625"/>
            <a:ext cx="5355265" cy="3416320"/>
          </a:xfrm>
          <a:prstGeom prst="rect">
            <a:avLst/>
          </a:prstGeom>
          <a:ln w="57150"/>
        </p:spPr>
        <p:style>
          <a:lnRef idx="2">
            <a:schemeClr val="accent5"/>
          </a:lnRef>
          <a:fillRef idx="1">
            <a:schemeClr val="lt1"/>
          </a:fillRef>
          <a:effectRef idx="0">
            <a:schemeClr val="accent5"/>
          </a:effectRef>
          <a:fontRef idx="minor">
            <a:schemeClr val="dk1"/>
          </a:fontRef>
        </p:style>
        <p:txBody>
          <a:bodyPr wrap="square" rtlCol="0">
            <a:spAutoFit/>
          </a:bodyPr>
          <a:lstStyle/>
          <a:p>
            <a:pPr algn="just">
              <a:lnSpc>
                <a:spcPct val="150000"/>
              </a:lnSpc>
            </a:pPr>
            <a:r>
              <a:rPr lang="es-EC" dirty="0">
                <a:latin typeface="Times New Roman" panose="02020603050405020304" pitchFamily="18" charset="0"/>
                <a:cs typeface="Times New Roman" panose="02020603050405020304" pitchFamily="18" charset="0"/>
              </a:rPr>
              <a:t>Las EC tienen el propósito de crear un ambiente de aprendizaje bajo el cual las personas participantes puedan, a partir de sus propias necesidades y percepciones, aprender, compartir y aplicar más y mejores conocimientos y destrezas para el mejoramiento de sus fincas buscando una mejora en su ambiente y su calidad de vida (Gutiérrez, Padilla, &amp; Gonzalo, 2011).</a:t>
            </a:r>
          </a:p>
        </p:txBody>
      </p:sp>
      <p:sp>
        <p:nvSpPr>
          <p:cNvPr id="6" name="Flecha izquierda y derecha 5"/>
          <p:cNvSpPr/>
          <p:nvPr/>
        </p:nvSpPr>
        <p:spPr>
          <a:xfrm>
            <a:off x="4866092" y="3529388"/>
            <a:ext cx="1159099" cy="48939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7" name="Imagen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6301137"/>
            <a:ext cx="12192000" cy="556863"/>
          </a:xfrm>
          <a:prstGeom prst="rect">
            <a:avLst/>
          </a:prstGeom>
        </p:spPr>
      </p:pic>
    </p:spTree>
    <p:extLst>
      <p:ext uri="{BB962C8B-B14F-4D97-AF65-F5344CB8AC3E}">
        <p14:creationId xmlns:p14="http://schemas.microsoft.com/office/powerpoint/2010/main" val="3421830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3129566" y="49565"/>
            <a:ext cx="7944508" cy="1006475"/>
          </a:xfrm>
        </p:spPr>
        <p:txBody>
          <a:bodyPr>
            <a:noAutofit/>
          </a:bodyPr>
          <a:lstStyle/>
          <a:p>
            <a:pPr lvl="1" algn="l" rtl="0">
              <a:lnSpc>
                <a:spcPct val="90000"/>
              </a:lnSpc>
              <a:spcBef>
                <a:spcPct val="0"/>
              </a:spcBef>
            </a:pPr>
            <a:br>
              <a:rPr lang="es-ES" sz="3000" b="1" dirty="0">
                <a:latin typeface="Times New Roman" panose="02020603050405020304" pitchFamily="18" charset="0"/>
                <a:cs typeface="Times New Roman" panose="02020603050405020304" pitchFamily="18" charset="0"/>
              </a:rPr>
            </a:br>
            <a:r>
              <a:rPr lang="es-ES" sz="3000" b="1" dirty="0">
                <a:latin typeface="Times New Roman" panose="02020603050405020304" pitchFamily="18" charset="0"/>
                <a:cs typeface="Times New Roman" panose="02020603050405020304" pitchFamily="18" charset="0"/>
              </a:rPr>
              <a:t>Habilidades que desarrolla la EC</a:t>
            </a:r>
            <a:endParaRPr lang="es-ES" sz="30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1121061" y="1235231"/>
            <a:ext cx="10663106" cy="87357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just">
              <a:lnSpc>
                <a:spcPct val="150000"/>
              </a:lnSpc>
            </a:pPr>
            <a:r>
              <a:rPr lang="es-EC" dirty="0">
                <a:latin typeface="Times New Roman" panose="02020603050405020304" pitchFamily="18" charset="0"/>
                <a:cs typeface="Times New Roman" panose="02020603050405020304" pitchFamily="18" charset="0"/>
              </a:rPr>
              <a:t>Investigación Participativa: a través de los experimentos que se realizan en las escuelas, además la gestión de proyectos como parte de los resultados del proceso y no como parte del proceso.</a:t>
            </a:r>
            <a:endParaRPr lang="es-EC" b="1" dirty="0">
              <a:latin typeface="Times New Roman" panose="02020603050405020304" pitchFamily="18" charset="0"/>
              <a:cs typeface="Times New Roman" panose="02020603050405020304" pitchFamily="18" charset="0"/>
            </a:endParaRPr>
          </a:p>
        </p:txBody>
      </p:sp>
      <p:sp>
        <p:nvSpPr>
          <p:cNvPr id="5" name="CuadroTexto 4"/>
          <p:cNvSpPr txBox="1"/>
          <p:nvPr/>
        </p:nvSpPr>
        <p:spPr>
          <a:xfrm>
            <a:off x="1121058" y="2366700"/>
            <a:ext cx="10663109" cy="87357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lvl="0" algn="just">
              <a:lnSpc>
                <a:spcPct val="150000"/>
              </a:lnSpc>
            </a:pPr>
            <a:r>
              <a:rPr lang="es-EC" dirty="0">
                <a:latin typeface="Times New Roman" panose="02020603050405020304" pitchFamily="18" charset="0"/>
                <a:cs typeface="Times New Roman" panose="02020603050405020304" pitchFamily="18" charset="0"/>
              </a:rPr>
              <a:t>Desarrollo empresarial y mercadeo: La metodología maneja un componente orientado a este tema que se desarrolla a través de planes de actividades comerciales.</a:t>
            </a:r>
          </a:p>
        </p:txBody>
      </p:sp>
      <p:sp>
        <p:nvSpPr>
          <p:cNvPr id="6" name="CuadroTexto 5"/>
          <p:cNvSpPr txBox="1"/>
          <p:nvPr/>
        </p:nvSpPr>
        <p:spPr>
          <a:xfrm>
            <a:off x="1121057" y="3400228"/>
            <a:ext cx="10663110" cy="45807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lnSpc>
                <a:spcPct val="150000"/>
              </a:lnSpc>
            </a:pPr>
            <a:r>
              <a:rPr lang="es-EC" dirty="0">
                <a:latin typeface="Times New Roman" panose="02020603050405020304" pitchFamily="18" charset="0"/>
                <a:cs typeface="Times New Roman" panose="02020603050405020304" pitchFamily="18" charset="0"/>
              </a:rPr>
              <a:t>Información y Comunicación: a través de la demostración de resultados a todos los integrantes de la EC.</a:t>
            </a:r>
          </a:p>
        </p:txBody>
      </p:sp>
      <p:sp>
        <p:nvSpPr>
          <p:cNvPr id="7" name="CuadroTexto 6"/>
          <p:cNvSpPr txBox="1"/>
          <p:nvPr/>
        </p:nvSpPr>
        <p:spPr>
          <a:xfrm>
            <a:off x="1121057" y="4121026"/>
            <a:ext cx="10663110" cy="128907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lvl="0" algn="just">
              <a:lnSpc>
                <a:spcPct val="150000"/>
              </a:lnSpc>
            </a:pPr>
            <a:r>
              <a:rPr lang="es-EC" dirty="0">
                <a:latin typeface="Times New Roman" panose="02020603050405020304" pitchFamily="18" charset="0"/>
                <a:cs typeface="Times New Roman" panose="02020603050405020304" pitchFamily="18" charset="0"/>
              </a:rPr>
              <a:t>Promoción de la participación y la apropiación (Empoderamiento): A través del componente social que desarrolla la metodología la cual utiliza herramientas lúdicas, como modelos pedagógicos orientados a los productores en condiciones de campo.</a:t>
            </a:r>
          </a:p>
        </p:txBody>
      </p:sp>
      <p:pic>
        <p:nvPicPr>
          <p:cNvPr id="9" name="Imagen 8">
            <a:extLst>
              <a:ext uri="{FF2B5EF4-FFF2-40B4-BE49-F238E27FC236}">
                <a16:creationId xmlns:a16="http://schemas.microsoft.com/office/drawing/2014/main" id="{1D1CB2FB-A3E8-4232-951C-21047A31322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6301137"/>
            <a:ext cx="12192000" cy="556863"/>
          </a:xfrm>
          <a:prstGeom prst="rect">
            <a:avLst/>
          </a:prstGeom>
        </p:spPr>
      </p:pic>
      <p:sp>
        <p:nvSpPr>
          <p:cNvPr id="8" name="CuadroTexto 7"/>
          <p:cNvSpPr txBox="1"/>
          <p:nvPr/>
        </p:nvSpPr>
        <p:spPr>
          <a:xfrm>
            <a:off x="1121057" y="5596217"/>
            <a:ext cx="10663110" cy="87357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lvl="0" algn="just">
              <a:lnSpc>
                <a:spcPct val="150000"/>
              </a:lnSpc>
            </a:pPr>
            <a:r>
              <a:rPr lang="es-EC" dirty="0">
                <a:latin typeface="Times New Roman" panose="02020603050405020304" pitchFamily="18" charset="0"/>
                <a:cs typeface="Times New Roman" panose="02020603050405020304" pitchFamily="18" charset="0"/>
              </a:rPr>
              <a:t>Análisis e inclusión de género: la metodología es abierta no discrimina, ni tampoco condiciona, más bien es participativa e incluyente.</a:t>
            </a:r>
          </a:p>
        </p:txBody>
      </p:sp>
    </p:spTree>
    <p:extLst>
      <p:ext uri="{BB962C8B-B14F-4D97-AF65-F5344CB8AC3E}">
        <p14:creationId xmlns:p14="http://schemas.microsoft.com/office/powerpoint/2010/main" val="4880916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24715</TotalTime>
  <Words>2927</Words>
  <Application>Microsoft Office PowerPoint</Application>
  <PresentationFormat>Panorámica</PresentationFormat>
  <Paragraphs>364</Paragraphs>
  <Slides>51</Slides>
  <Notes>1</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51</vt:i4>
      </vt:variant>
    </vt:vector>
  </HeadingPairs>
  <TitlesOfParts>
    <vt:vector size="59" baseType="lpstr">
      <vt:lpstr>Arial</vt:lpstr>
      <vt:lpstr>Bahnschrift Light</vt:lpstr>
      <vt:lpstr>Calibri</vt:lpstr>
      <vt:lpstr>Calibri Light</vt:lpstr>
      <vt:lpstr>Cambria Math</vt:lpstr>
      <vt:lpstr>Symbol</vt:lpstr>
      <vt:lpstr>Times New Roman</vt:lpstr>
      <vt:lpstr>Tema de Office</vt:lpstr>
      <vt:lpstr>Presentación de PowerPoint</vt:lpstr>
      <vt:lpstr> INTRODUCCIÓN </vt:lpstr>
      <vt:lpstr> INTRODUCCIÓN </vt:lpstr>
      <vt:lpstr> OBJETIVOS </vt:lpstr>
      <vt:lpstr>MARCO REFERENCIAL </vt:lpstr>
      <vt:lpstr> Extensión Agropecuaria </vt:lpstr>
      <vt:lpstr> Metodologías de Capacitación Agropecuaria </vt:lpstr>
      <vt:lpstr> Escuela de Campo de Agricultores</vt:lpstr>
      <vt:lpstr> Habilidades que desarrolla la EC</vt:lpstr>
      <vt:lpstr> Estructura de la Escuela de Campo</vt:lpstr>
      <vt:lpstr>Presentación de PowerPoint</vt:lpstr>
      <vt:lpstr> METODOLOGÍA </vt:lpstr>
      <vt:lpstr> METODOLOGÍA </vt:lpstr>
      <vt:lpstr> METODOLOGÍA </vt:lpstr>
      <vt:lpstr> METODOLOGÍA </vt:lpstr>
      <vt:lpstr> METODOLOGÍA </vt:lpstr>
      <vt:lpstr> METODOLOGÍA </vt:lpstr>
      <vt:lpstr> METODOLOGÍA </vt:lpstr>
      <vt:lpstr> METODOLOGÍA </vt:lpstr>
      <vt:lpstr> METODOLOGÍA </vt:lpstr>
      <vt:lpstr> METODOLOGÍA </vt:lpstr>
      <vt:lpstr>RESULTADOS Y DISCUSIÓN </vt:lpstr>
      <vt:lpstr>RESULTADOS Y DISCUSIÓN </vt:lpstr>
      <vt:lpstr>RESULTADOS Y DISCUSIÓN </vt:lpstr>
      <vt:lpstr>RESULTADOS Y DISCUSIÓN </vt:lpstr>
      <vt:lpstr>RESULTADOS Y DISCUSIÓN </vt:lpstr>
      <vt:lpstr>RESULTADOS Y DISCUSIÓN </vt:lpstr>
      <vt:lpstr>RESULTADOS Y DISCUSIÓN </vt:lpstr>
      <vt:lpstr>RESULTADOS Y DISCUSIÓN </vt:lpstr>
      <vt:lpstr>RESULTADOS Y DISCUSIÓN </vt:lpstr>
      <vt:lpstr>Presentación de PowerPoint</vt:lpstr>
      <vt:lpstr>Presentación de PowerPoint</vt:lpstr>
      <vt:lpstr>RESULTADOS Y DISCUSIÓN </vt:lpstr>
      <vt:lpstr>RESULTADOS Y DISCUSIÓN </vt:lpstr>
      <vt:lpstr>RESULTADOS Y DISCUSIÓN </vt:lpstr>
      <vt:lpstr>RESULTADOS Y DISCUSIÓN </vt:lpstr>
      <vt:lpstr>RESULTADOS Y DISCUSIÓN </vt:lpstr>
      <vt:lpstr>RESULTADOS Y DISCUSIÓN </vt:lpstr>
      <vt:lpstr>RESULTADOS Y DISCUSIÓN </vt:lpstr>
      <vt:lpstr>RESULTADOS Y DISCUSIÓN </vt:lpstr>
      <vt:lpstr>RESULTADOS Y DISCUSIÓN </vt:lpstr>
      <vt:lpstr>RESULTADOS Y DISCUSIÓN </vt:lpstr>
      <vt:lpstr>RESULTADOS Y DISCUSIÓN </vt:lpstr>
      <vt:lpstr>RESULTADOS Y DISCUSIÓN </vt:lpstr>
      <vt:lpstr>RESULTADOS Y DISCUSIÓN </vt:lpstr>
      <vt:lpstr>RESULTADOS Y DISCUSIÓN</vt:lpstr>
      <vt:lpstr>RESULTADOS Y DISCUSIÓN </vt:lpstr>
      <vt:lpstr>CONCLUSIONES </vt:lpstr>
      <vt:lpstr>CONCLUSIONES </vt:lpstr>
      <vt:lpstr>RECOMENDACIONES </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DAVIS DIAZ</dc:creator>
  <cp:lastModifiedBy>Valentina Quishpe</cp:lastModifiedBy>
  <cp:revision>528</cp:revision>
  <dcterms:created xsi:type="dcterms:W3CDTF">2019-01-30T00:07:15Z</dcterms:created>
  <dcterms:modified xsi:type="dcterms:W3CDTF">2020-01-22T02:35:12Z</dcterms:modified>
</cp:coreProperties>
</file>