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2">
  <p:sldMasterIdLst>
    <p:sldMasterId id="2147483661" r:id="rId1"/>
  </p:sldMasterIdLst>
  <p:sldIdLst>
    <p:sldId id="338" r:id="rId2"/>
    <p:sldId id="339" r:id="rId3"/>
    <p:sldId id="412" r:id="rId4"/>
    <p:sldId id="411" r:id="rId5"/>
    <p:sldId id="342" r:id="rId6"/>
    <p:sldId id="380" r:id="rId7"/>
    <p:sldId id="381" r:id="rId8"/>
    <p:sldId id="382" r:id="rId9"/>
    <p:sldId id="413" r:id="rId10"/>
    <p:sldId id="344" r:id="rId11"/>
    <p:sldId id="348" r:id="rId12"/>
    <p:sldId id="349" r:id="rId13"/>
    <p:sldId id="414" r:id="rId14"/>
    <p:sldId id="415" r:id="rId15"/>
    <p:sldId id="416" r:id="rId16"/>
    <p:sldId id="417" r:id="rId17"/>
    <p:sldId id="418" r:id="rId18"/>
    <p:sldId id="419" r:id="rId19"/>
    <p:sldId id="420" r:id="rId20"/>
    <p:sldId id="422" r:id="rId21"/>
    <p:sldId id="423" r:id="rId22"/>
    <p:sldId id="424" r:id="rId23"/>
    <p:sldId id="425" r:id="rId24"/>
    <p:sldId id="389" r:id="rId25"/>
    <p:sldId id="427" r:id="rId26"/>
    <p:sldId id="429" r:id="rId27"/>
    <p:sldId id="430" r:id="rId28"/>
    <p:sldId id="431" r:id="rId29"/>
    <p:sldId id="432" r:id="rId30"/>
    <p:sldId id="433" r:id="rId31"/>
    <p:sldId id="436" r:id="rId32"/>
    <p:sldId id="434" r:id="rId33"/>
    <p:sldId id="435" r:id="rId34"/>
    <p:sldId id="437" r:id="rId35"/>
    <p:sldId id="401" r:id="rId36"/>
    <p:sldId id="402" r:id="rId37"/>
    <p:sldId id="403" r:id="rId38"/>
    <p:sldId id="378" r:id="rId3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a Valdivieso" initials="PV"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E9F"/>
    <a:srgbClr val="9094A0"/>
    <a:srgbClr val="687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39" autoAdjust="0"/>
    <p:restoredTop sz="94660"/>
  </p:normalViewPr>
  <p:slideViewPr>
    <p:cSldViewPr snapToGrid="0">
      <p:cViewPr varScale="1">
        <p:scale>
          <a:sx n="87" d="100"/>
          <a:sy n="87" d="100"/>
        </p:scale>
        <p:origin x="-7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25F5E-6D3B-4196-A206-954D585874CE}" type="doc">
      <dgm:prSet loTypeId="urn:microsoft.com/office/officeart/2005/8/layout/process5" loCatId="process" qsTypeId="urn:microsoft.com/office/officeart/2005/8/quickstyle/simple1" qsCatId="simple" csTypeId="urn:microsoft.com/office/officeart/2005/8/colors/accent0_1" csCatId="mainScheme" phldr="1"/>
      <dgm:spPr/>
      <dgm:t>
        <a:bodyPr/>
        <a:lstStyle/>
        <a:p>
          <a:endParaRPr lang="es-ES"/>
        </a:p>
      </dgm:t>
    </dgm:pt>
    <dgm:pt modelId="{F9ED7F71-9BF1-423C-B492-8008611FC081}">
      <dgm:prSet phldrT="[Texto]" custT="1"/>
      <dgm:spPr/>
      <dgm:t>
        <a:bodyPr/>
        <a:lstStyle/>
        <a:p>
          <a:r>
            <a:rPr lang="es-ES" sz="2000" dirty="0" smtClean="0">
              <a:latin typeface="Times New Roman" panose="02020603050405020304" pitchFamily="18" charset="0"/>
              <a:cs typeface="Times New Roman" panose="02020603050405020304" pitchFamily="18" charset="0"/>
            </a:rPr>
            <a:t>Mercados son más exigentes especialmente en el tema de uso de agroquímicos</a:t>
          </a:r>
          <a:endParaRPr lang="es-ES" sz="2000" dirty="0"/>
        </a:p>
      </dgm:t>
    </dgm:pt>
    <dgm:pt modelId="{1024C149-2A53-4F7E-8181-FB097E424CBD}" type="parTrans" cxnId="{C11854A3-04F5-4CE5-A0CC-ACC2FF52709B}">
      <dgm:prSet/>
      <dgm:spPr/>
      <dgm:t>
        <a:bodyPr/>
        <a:lstStyle/>
        <a:p>
          <a:endParaRPr lang="es-ES" sz="2000"/>
        </a:p>
      </dgm:t>
    </dgm:pt>
    <dgm:pt modelId="{004CF5A6-433A-43B8-90A4-77D22E12DBB2}" type="sibTrans" cxnId="{C11854A3-04F5-4CE5-A0CC-ACC2FF52709B}">
      <dgm:prSet custT="1"/>
      <dgm:spPr>
        <a:ln>
          <a:solidFill>
            <a:srgbClr val="FF0000"/>
          </a:solidFill>
        </a:ln>
      </dgm:spPr>
      <dgm:t>
        <a:bodyPr/>
        <a:lstStyle/>
        <a:p>
          <a:endParaRPr lang="es-ES" sz="2000"/>
        </a:p>
      </dgm:t>
    </dgm:pt>
    <dgm:pt modelId="{AE7698BF-4282-4B06-B77E-5B3B7773DBAC}">
      <dgm:prSet phldrT="[Texto]" custT="1"/>
      <dgm:spPr/>
      <dgm:t>
        <a:bodyPr/>
        <a:lstStyle/>
        <a:p>
          <a:r>
            <a:rPr lang="es-EC" sz="2000" dirty="0" smtClean="0">
              <a:solidFill>
                <a:srgbClr val="000000"/>
              </a:solidFill>
              <a:latin typeface="Times New Roman" panose="02020603050405020304" pitchFamily="18" charset="0"/>
              <a:ea typeface="Times New Roman" panose="02020603050405020304" pitchFamily="18" charset="0"/>
            </a:rPr>
            <a:t>El 30% de pérdida de la rosa de exportación (</a:t>
          </a:r>
          <a:r>
            <a:rPr lang="es-EC" sz="2000" dirty="0" err="1" smtClean="0">
              <a:solidFill>
                <a:srgbClr val="000000"/>
              </a:solidFill>
              <a:latin typeface="Times New Roman" panose="02020603050405020304" pitchFamily="18" charset="0"/>
              <a:ea typeface="Times New Roman" panose="02020603050405020304" pitchFamily="18" charset="0"/>
            </a:rPr>
            <a:t>Florifrut</a:t>
          </a:r>
          <a:r>
            <a:rPr lang="es-EC" sz="2000" dirty="0" smtClean="0">
              <a:solidFill>
                <a:srgbClr val="000000"/>
              </a:solidFill>
              <a:latin typeface="Times New Roman" panose="02020603050405020304" pitchFamily="18" charset="0"/>
              <a:ea typeface="Times New Roman" panose="02020603050405020304" pitchFamily="18" charset="0"/>
            </a:rPr>
            <a:t>, 2019) es causado por plagas siendo una de las principales </a:t>
          </a:r>
          <a:r>
            <a:rPr lang="es-EC" sz="2000" i="1" dirty="0" smtClean="0">
              <a:solidFill>
                <a:srgbClr val="000000"/>
              </a:solidFill>
              <a:latin typeface="Times New Roman" panose="02020603050405020304" pitchFamily="18" charset="0"/>
              <a:ea typeface="Times New Roman" panose="02020603050405020304" pitchFamily="18" charset="0"/>
            </a:rPr>
            <a:t>Tetranychus urticae </a:t>
          </a:r>
          <a:endParaRPr lang="es-ES" sz="2000" dirty="0"/>
        </a:p>
      </dgm:t>
    </dgm:pt>
    <dgm:pt modelId="{CDE38362-C124-43B0-97C9-779671E95489}" type="parTrans" cxnId="{1B97DD4C-4D5C-4EE2-A02E-5FD3F7EEC412}">
      <dgm:prSet/>
      <dgm:spPr/>
      <dgm:t>
        <a:bodyPr/>
        <a:lstStyle/>
        <a:p>
          <a:endParaRPr lang="es-ES" sz="2000"/>
        </a:p>
      </dgm:t>
    </dgm:pt>
    <dgm:pt modelId="{E737AD87-3BA9-4959-8F63-940E7B7407A7}" type="sibTrans" cxnId="{1B97DD4C-4D5C-4EE2-A02E-5FD3F7EEC412}">
      <dgm:prSet custT="1"/>
      <dgm:spPr>
        <a:ln>
          <a:solidFill>
            <a:srgbClr val="FF0000"/>
          </a:solidFill>
        </a:ln>
      </dgm:spPr>
      <dgm:t>
        <a:bodyPr/>
        <a:lstStyle/>
        <a:p>
          <a:endParaRPr lang="es-ES" sz="2000"/>
        </a:p>
      </dgm:t>
    </dgm:pt>
    <dgm:pt modelId="{0771CEF8-61B6-4226-B3ED-25EE43F65729}">
      <dgm:prSet phldrT="[Texto]" custT="1"/>
      <dgm:spPr/>
      <dgm:t>
        <a:bodyPr/>
        <a:lstStyle/>
        <a:p>
          <a:r>
            <a:rPr lang="es-EC" sz="2000" dirty="0" smtClean="0">
              <a:solidFill>
                <a:srgbClr val="000000"/>
              </a:solidFill>
              <a:latin typeface="Times New Roman" panose="02020603050405020304" pitchFamily="18" charset="0"/>
              <a:ea typeface="Times New Roman" panose="02020603050405020304" pitchFamily="18" charset="0"/>
            </a:rPr>
            <a:t>Posee resistencia a agroquímicos</a:t>
          </a:r>
          <a:endParaRPr lang="es-ES" sz="2000" dirty="0"/>
        </a:p>
      </dgm:t>
    </dgm:pt>
    <dgm:pt modelId="{1DA3B855-7139-4BB4-9CEF-6E28A403AA10}" type="parTrans" cxnId="{484A3F17-C0E6-4359-8366-7CDF2468AEC3}">
      <dgm:prSet/>
      <dgm:spPr/>
      <dgm:t>
        <a:bodyPr/>
        <a:lstStyle/>
        <a:p>
          <a:endParaRPr lang="es-ES" sz="2000"/>
        </a:p>
      </dgm:t>
    </dgm:pt>
    <dgm:pt modelId="{FFA681C5-2C23-4AA0-BB40-CC466290CA86}" type="sibTrans" cxnId="{484A3F17-C0E6-4359-8366-7CDF2468AEC3}">
      <dgm:prSet custT="1"/>
      <dgm:spPr>
        <a:ln>
          <a:solidFill>
            <a:srgbClr val="FF0000"/>
          </a:solidFill>
        </a:ln>
      </dgm:spPr>
      <dgm:t>
        <a:bodyPr/>
        <a:lstStyle/>
        <a:p>
          <a:endParaRPr lang="es-ES" sz="2000"/>
        </a:p>
      </dgm:t>
    </dgm:pt>
    <dgm:pt modelId="{F5148AB1-01E3-4599-9117-403C5DA5C05F}">
      <dgm:prSet phldrT="[Texto]" custT="1"/>
      <dgm:spPr/>
      <dgm:t>
        <a:bodyPr/>
        <a:lstStyle/>
        <a:p>
          <a:r>
            <a:rPr lang="es-ES" sz="2000" dirty="0" smtClean="0">
              <a:latin typeface="Times New Roman" panose="02020603050405020304" pitchFamily="18" charset="0"/>
              <a:cs typeface="Times New Roman" panose="02020603050405020304" pitchFamily="18" charset="0"/>
            </a:rPr>
            <a:t>Por lo cual los floricultores buscan nuevas estrategias amigables con el medio ambiente </a:t>
          </a:r>
          <a:endParaRPr lang="es-ES" sz="2000" dirty="0"/>
        </a:p>
      </dgm:t>
    </dgm:pt>
    <dgm:pt modelId="{A3F20F94-11C1-4932-AD09-4565FE7B1EF7}" type="parTrans" cxnId="{78E5624A-4E3A-4AD8-B70D-CF332729E39F}">
      <dgm:prSet/>
      <dgm:spPr/>
      <dgm:t>
        <a:bodyPr/>
        <a:lstStyle/>
        <a:p>
          <a:endParaRPr lang="es-ES" sz="2000"/>
        </a:p>
      </dgm:t>
    </dgm:pt>
    <dgm:pt modelId="{542D8384-A05A-4723-8B82-C424A931A125}" type="sibTrans" cxnId="{78E5624A-4E3A-4AD8-B70D-CF332729E39F}">
      <dgm:prSet/>
      <dgm:spPr/>
      <dgm:t>
        <a:bodyPr/>
        <a:lstStyle/>
        <a:p>
          <a:endParaRPr lang="es-ES" sz="2000"/>
        </a:p>
      </dgm:t>
    </dgm:pt>
    <dgm:pt modelId="{937C2D86-3108-44CE-9951-4A5F248FC72E}" type="pres">
      <dgm:prSet presAssocID="{95925F5E-6D3B-4196-A206-954D585874CE}" presName="diagram" presStyleCnt="0">
        <dgm:presLayoutVars>
          <dgm:dir/>
          <dgm:resizeHandles val="exact"/>
        </dgm:presLayoutVars>
      </dgm:prSet>
      <dgm:spPr/>
      <dgm:t>
        <a:bodyPr/>
        <a:lstStyle/>
        <a:p>
          <a:endParaRPr lang="es-ES"/>
        </a:p>
      </dgm:t>
    </dgm:pt>
    <dgm:pt modelId="{ED7DEF0D-3AFB-43F7-BB75-FF95A2555120}" type="pres">
      <dgm:prSet presAssocID="{F9ED7F71-9BF1-423C-B492-8008611FC081}" presName="node" presStyleLbl="node1" presStyleIdx="0" presStyleCnt="4" custScaleX="123225" custScaleY="151281">
        <dgm:presLayoutVars>
          <dgm:bulletEnabled val="1"/>
        </dgm:presLayoutVars>
      </dgm:prSet>
      <dgm:spPr/>
      <dgm:t>
        <a:bodyPr/>
        <a:lstStyle/>
        <a:p>
          <a:endParaRPr lang="es-ES"/>
        </a:p>
      </dgm:t>
    </dgm:pt>
    <dgm:pt modelId="{03FFF7ED-9883-407F-B8F6-6BF18A09B4A1}" type="pres">
      <dgm:prSet presAssocID="{004CF5A6-433A-43B8-90A4-77D22E12DBB2}" presName="sibTrans" presStyleLbl="sibTrans2D1" presStyleIdx="0" presStyleCnt="3"/>
      <dgm:spPr/>
      <dgm:t>
        <a:bodyPr/>
        <a:lstStyle/>
        <a:p>
          <a:endParaRPr lang="es-ES"/>
        </a:p>
      </dgm:t>
    </dgm:pt>
    <dgm:pt modelId="{4DF9E8E0-7050-4464-A518-CF3330993CE5}" type="pres">
      <dgm:prSet presAssocID="{004CF5A6-433A-43B8-90A4-77D22E12DBB2}" presName="connectorText" presStyleLbl="sibTrans2D1" presStyleIdx="0" presStyleCnt="3"/>
      <dgm:spPr/>
      <dgm:t>
        <a:bodyPr/>
        <a:lstStyle/>
        <a:p>
          <a:endParaRPr lang="es-ES"/>
        </a:p>
      </dgm:t>
    </dgm:pt>
    <dgm:pt modelId="{0B17A00A-7D67-40C5-9016-CBC12FEB7C0D}" type="pres">
      <dgm:prSet presAssocID="{AE7698BF-4282-4B06-B77E-5B3B7773DBAC}" presName="node" presStyleLbl="node1" presStyleIdx="1" presStyleCnt="4" custScaleX="123915" custScaleY="152964" custLinFactNeighborX="-1275" custLinFactNeighborY="2125">
        <dgm:presLayoutVars>
          <dgm:bulletEnabled val="1"/>
        </dgm:presLayoutVars>
      </dgm:prSet>
      <dgm:spPr/>
      <dgm:t>
        <a:bodyPr/>
        <a:lstStyle/>
        <a:p>
          <a:endParaRPr lang="es-ES"/>
        </a:p>
      </dgm:t>
    </dgm:pt>
    <dgm:pt modelId="{B1DA1A8E-B09E-4BDE-8319-5D96A828A908}" type="pres">
      <dgm:prSet presAssocID="{E737AD87-3BA9-4959-8F63-940E7B7407A7}" presName="sibTrans" presStyleLbl="sibTrans2D1" presStyleIdx="1" presStyleCnt="3" custAng="67635"/>
      <dgm:spPr/>
      <dgm:t>
        <a:bodyPr/>
        <a:lstStyle/>
        <a:p>
          <a:endParaRPr lang="es-ES"/>
        </a:p>
      </dgm:t>
    </dgm:pt>
    <dgm:pt modelId="{8535A37C-0F12-4105-99B4-7D85E9DB5C67}" type="pres">
      <dgm:prSet presAssocID="{E737AD87-3BA9-4959-8F63-940E7B7407A7}" presName="connectorText" presStyleLbl="sibTrans2D1" presStyleIdx="1" presStyleCnt="3"/>
      <dgm:spPr/>
      <dgm:t>
        <a:bodyPr/>
        <a:lstStyle/>
        <a:p>
          <a:endParaRPr lang="es-ES"/>
        </a:p>
      </dgm:t>
    </dgm:pt>
    <dgm:pt modelId="{B24B1CB1-D16D-43B7-B1DC-BC1CAC8EF0B6}" type="pres">
      <dgm:prSet presAssocID="{0771CEF8-61B6-4226-B3ED-25EE43F65729}" presName="node" presStyleLbl="node1" presStyleIdx="2" presStyleCnt="4" custScaleX="121669" custScaleY="119934">
        <dgm:presLayoutVars>
          <dgm:bulletEnabled val="1"/>
        </dgm:presLayoutVars>
      </dgm:prSet>
      <dgm:spPr/>
      <dgm:t>
        <a:bodyPr/>
        <a:lstStyle/>
        <a:p>
          <a:endParaRPr lang="es-ES"/>
        </a:p>
      </dgm:t>
    </dgm:pt>
    <dgm:pt modelId="{413385D8-CD6D-4DFD-A915-3BFCC81303C3}" type="pres">
      <dgm:prSet presAssocID="{FFA681C5-2C23-4AA0-BB40-CC466290CA86}" presName="sibTrans" presStyleLbl="sibTrans2D1" presStyleIdx="2" presStyleCnt="3"/>
      <dgm:spPr/>
      <dgm:t>
        <a:bodyPr/>
        <a:lstStyle/>
        <a:p>
          <a:endParaRPr lang="es-ES"/>
        </a:p>
      </dgm:t>
    </dgm:pt>
    <dgm:pt modelId="{3E890649-0B0C-4380-9724-58BCBA767155}" type="pres">
      <dgm:prSet presAssocID="{FFA681C5-2C23-4AA0-BB40-CC466290CA86}" presName="connectorText" presStyleLbl="sibTrans2D1" presStyleIdx="2" presStyleCnt="3"/>
      <dgm:spPr/>
      <dgm:t>
        <a:bodyPr/>
        <a:lstStyle/>
        <a:p>
          <a:endParaRPr lang="es-ES"/>
        </a:p>
      </dgm:t>
    </dgm:pt>
    <dgm:pt modelId="{5E522F8A-397D-4865-89AD-AD140A781A1B}" type="pres">
      <dgm:prSet presAssocID="{F5148AB1-01E3-4599-9117-403C5DA5C05F}" presName="node" presStyleLbl="node1" presStyleIdx="3" presStyleCnt="4" custScaleX="113548" custScaleY="124183" custLinFactNeighborX="-10060" custLinFactNeighborY="-1062">
        <dgm:presLayoutVars>
          <dgm:bulletEnabled val="1"/>
        </dgm:presLayoutVars>
      </dgm:prSet>
      <dgm:spPr/>
      <dgm:t>
        <a:bodyPr/>
        <a:lstStyle/>
        <a:p>
          <a:endParaRPr lang="es-ES"/>
        </a:p>
      </dgm:t>
    </dgm:pt>
  </dgm:ptLst>
  <dgm:cxnLst>
    <dgm:cxn modelId="{F30E284D-F24A-4FDE-930A-D6DA75512A78}" type="presOf" srcId="{AE7698BF-4282-4B06-B77E-5B3B7773DBAC}" destId="{0B17A00A-7D67-40C5-9016-CBC12FEB7C0D}" srcOrd="0" destOrd="0" presId="urn:microsoft.com/office/officeart/2005/8/layout/process5"/>
    <dgm:cxn modelId="{484A3F17-C0E6-4359-8366-7CDF2468AEC3}" srcId="{95925F5E-6D3B-4196-A206-954D585874CE}" destId="{0771CEF8-61B6-4226-B3ED-25EE43F65729}" srcOrd="2" destOrd="0" parTransId="{1DA3B855-7139-4BB4-9CEF-6E28A403AA10}" sibTransId="{FFA681C5-2C23-4AA0-BB40-CC466290CA86}"/>
    <dgm:cxn modelId="{D169D9B9-F0F5-4B5B-9BC4-3C889E67CC63}" type="presOf" srcId="{FFA681C5-2C23-4AA0-BB40-CC466290CA86}" destId="{3E890649-0B0C-4380-9724-58BCBA767155}" srcOrd="1" destOrd="0" presId="urn:microsoft.com/office/officeart/2005/8/layout/process5"/>
    <dgm:cxn modelId="{41D20222-E20B-4438-A999-5F46490947A4}" type="presOf" srcId="{0771CEF8-61B6-4226-B3ED-25EE43F65729}" destId="{B24B1CB1-D16D-43B7-B1DC-BC1CAC8EF0B6}" srcOrd="0" destOrd="0" presId="urn:microsoft.com/office/officeart/2005/8/layout/process5"/>
    <dgm:cxn modelId="{78E5624A-4E3A-4AD8-B70D-CF332729E39F}" srcId="{95925F5E-6D3B-4196-A206-954D585874CE}" destId="{F5148AB1-01E3-4599-9117-403C5DA5C05F}" srcOrd="3" destOrd="0" parTransId="{A3F20F94-11C1-4932-AD09-4565FE7B1EF7}" sibTransId="{542D8384-A05A-4723-8B82-C424A931A125}"/>
    <dgm:cxn modelId="{12D0B2C0-4555-4033-A9D2-46838AD9C277}" type="presOf" srcId="{95925F5E-6D3B-4196-A206-954D585874CE}" destId="{937C2D86-3108-44CE-9951-4A5F248FC72E}" srcOrd="0" destOrd="0" presId="urn:microsoft.com/office/officeart/2005/8/layout/process5"/>
    <dgm:cxn modelId="{C11854A3-04F5-4CE5-A0CC-ACC2FF52709B}" srcId="{95925F5E-6D3B-4196-A206-954D585874CE}" destId="{F9ED7F71-9BF1-423C-B492-8008611FC081}" srcOrd="0" destOrd="0" parTransId="{1024C149-2A53-4F7E-8181-FB097E424CBD}" sibTransId="{004CF5A6-433A-43B8-90A4-77D22E12DBB2}"/>
    <dgm:cxn modelId="{33521BE7-8E26-47B1-83DF-24ADAF4D973C}" type="presOf" srcId="{004CF5A6-433A-43B8-90A4-77D22E12DBB2}" destId="{03FFF7ED-9883-407F-B8F6-6BF18A09B4A1}" srcOrd="0" destOrd="0" presId="urn:microsoft.com/office/officeart/2005/8/layout/process5"/>
    <dgm:cxn modelId="{87D70F5C-9810-48CD-8C7C-14FF3D3F147B}" type="presOf" srcId="{E737AD87-3BA9-4959-8F63-940E7B7407A7}" destId="{8535A37C-0F12-4105-99B4-7D85E9DB5C67}" srcOrd="1" destOrd="0" presId="urn:microsoft.com/office/officeart/2005/8/layout/process5"/>
    <dgm:cxn modelId="{1B97DD4C-4D5C-4EE2-A02E-5FD3F7EEC412}" srcId="{95925F5E-6D3B-4196-A206-954D585874CE}" destId="{AE7698BF-4282-4B06-B77E-5B3B7773DBAC}" srcOrd="1" destOrd="0" parTransId="{CDE38362-C124-43B0-97C9-779671E95489}" sibTransId="{E737AD87-3BA9-4959-8F63-940E7B7407A7}"/>
    <dgm:cxn modelId="{242051AC-2F8F-46BD-874F-52E0AAAF6355}" type="presOf" srcId="{004CF5A6-433A-43B8-90A4-77D22E12DBB2}" destId="{4DF9E8E0-7050-4464-A518-CF3330993CE5}" srcOrd="1" destOrd="0" presId="urn:microsoft.com/office/officeart/2005/8/layout/process5"/>
    <dgm:cxn modelId="{B29FAB56-3BF1-4E63-BF48-1A185D2DAB86}" type="presOf" srcId="{E737AD87-3BA9-4959-8F63-940E7B7407A7}" destId="{B1DA1A8E-B09E-4BDE-8319-5D96A828A908}" srcOrd="0" destOrd="0" presId="urn:microsoft.com/office/officeart/2005/8/layout/process5"/>
    <dgm:cxn modelId="{DE92CC29-C61C-4BE4-9CA1-48666238906A}" type="presOf" srcId="{F9ED7F71-9BF1-423C-B492-8008611FC081}" destId="{ED7DEF0D-3AFB-43F7-BB75-FF95A2555120}" srcOrd="0" destOrd="0" presId="urn:microsoft.com/office/officeart/2005/8/layout/process5"/>
    <dgm:cxn modelId="{BF835585-33F4-4A2F-AFB9-5E5C077C6A13}" type="presOf" srcId="{F5148AB1-01E3-4599-9117-403C5DA5C05F}" destId="{5E522F8A-397D-4865-89AD-AD140A781A1B}" srcOrd="0" destOrd="0" presId="urn:microsoft.com/office/officeart/2005/8/layout/process5"/>
    <dgm:cxn modelId="{70048F52-ED5A-4711-8118-AAAC0CE987E5}" type="presOf" srcId="{FFA681C5-2C23-4AA0-BB40-CC466290CA86}" destId="{413385D8-CD6D-4DFD-A915-3BFCC81303C3}" srcOrd="0" destOrd="0" presId="urn:microsoft.com/office/officeart/2005/8/layout/process5"/>
    <dgm:cxn modelId="{26A30521-DFF1-443C-85B4-946D2BDE73B4}" type="presParOf" srcId="{937C2D86-3108-44CE-9951-4A5F248FC72E}" destId="{ED7DEF0D-3AFB-43F7-BB75-FF95A2555120}" srcOrd="0" destOrd="0" presId="urn:microsoft.com/office/officeart/2005/8/layout/process5"/>
    <dgm:cxn modelId="{27BEE429-9DE2-49D3-A02C-DCF7617DFF84}" type="presParOf" srcId="{937C2D86-3108-44CE-9951-4A5F248FC72E}" destId="{03FFF7ED-9883-407F-B8F6-6BF18A09B4A1}" srcOrd="1" destOrd="0" presId="urn:microsoft.com/office/officeart/2005/8/layout/process5"/>
    <dgm:cxn modelId="{42427410-C24A-4096-A361-08A8887268C7}" type="presParOf" srcId="{03FFF7ED-9883-407F-B8F6-6BF18A09B4A1}" destId="{4DF9E8E0-7050-4464-A518-CF3330993CE5}" srcOrd="0" destOrd="0" presId="urn:microsoft.com/office/officeart/2005/8/layout/process5"/>
    <dgm:cxn modelId="{7BBA864A-A0D6-4D83-9085-F36E17B9ECB1}" type="presParOf" srcId="{937C2D86-3108-44CE-9951-4A5F248FC72E}" destId="{0B17A00A-7D67-40C5-9016-CBC12FEB7C0D}" srcOrd="2" destOrd="0" presId="urn:microsoft.com/office/officeart/2005/8/layout/process5"/>
    <dgm:cxn modelId="{4667E956-86E0-418A-8C8A-64C281B1ACC7}" type="presParOf" srcId="{937C2D86-3108-44CE-9951-4A5F248FC72E}" destId="{B1DA1A8E-B09E-4BDE-8319-5D96A828A908}" srcOrd="3" destOrd="0" presId="urn:microsoft.com/office/officeart/2005/8/layout/process5"/>
    <dgm:cxn modelId="{B45AE25F-9333-48D5-ACA2-95B87FDA83FF}" type="presParOf" srcId="{B1DA1A8E-B09E-4BDE-8319-5D96A828A908}" destId="{8535A37C-0F12-4105-99B4-7D85E9DB5C67}" srcOrd="0" destOrd="0" presId="urn:microsoft.com/office/officeart/2005/8/layout/process5"/>
    <dgm:cxn modelId="{66D4258C-3A6F-4039-A538-BF4D61D3D3A2}" type="presParOf" srcId="{937C2D86-3108-44CE-9951-4A5F248FC72E}" destId="{B24B1CB1-D16D-43B7-B1DC-BC1CAC8EF0B6}" srcOrd="4" destOrd="0" presId="urn:microsoft.com/office/officeart/2005/8/layout/process5"/>
    <dgm:cxn modelId="{02C57AE4-298E-44ED-9B30-8F161F21669B}" type="presParOf" srcId="{937C2D86-3108-44CE-9951-4A5F248FC72E}" destId="{413385D8-CD6D-4DFD-A915-3BFCC81303C3}" srcOrd="5" destOrd="0" presId="urn:microsoft.com/office/officeart/2005/8/layout/process5"/>
    <dgm:cxn modelId="{1FD33398-62F7-423D-AC35-DF3E7AEDCEB5}" type="presParOf" srcId="{413385D8-CD6D-4DFD-A915-3BFCC81303C3}" destId="{3E890649-0B0C-4380-9724-58BCBA767155}" srcOrd="0" destOrd="0" presId="urn:microsoft.com/office/officeart/2005/8/layout/process5"/>
    <dgm:cxn modelId="{6D20833E-FB4F-4CE1-8E5A-E412CA028C5C}" type="presParOf" srcId="{937C2D86-3108-44CE-9951-4A5F248FC72E}" destId="{5E522F8A-397D-4865-89AD-AD140A781A1B}"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21F477-A218-4CC6-A8A9-8493980A6EAC}" type="doc">
      <dgm:prSet loTypeId="urn:microsoft.com/office/officeart/2005/8/layout/process1" loCatId="process" qsTypeId="urn:microsoft.com/office/officeart/2005/8/quickstyle/simple1" qsCatId="simple" csTypeId="urn:microsoft.com/office/officeart/2005/8/colors/accent0_1" csCatId="mainScheme" phldr="1"/>
      <dgm:spPr/>
    </dgm:pt>
    <dgm:pt modelId="{BF0B042D-7033-4203-8888-C96B544DCD9D}">
      <dgm:prSet phldrT="[Texto]" custT="1"/>
      <dgm:spPr/>
      <dgm:t>
        <a:bodyPr/>
        <a:lstStyle/>
        <a:p>
          <a:r>
            <a:rPr lang="es-EC" sz="2000" dirty="0" smtClean="0">
              <a:latin typeface="Times New Roman" panose="02020603050405020304" pitchFamily="18" charset="0"/>
              <a:cs typeface="Times New Roman" panose="02020603050405020304" pitchFamily="18" charset="0"/>
            </a:rPr>
            <a:t>Variedad híbrida, que pertenece a la clase de Súper Premium</a:t>
          </a:r>
          <a:endParaRPr lang="es-ES" sz="2000" dirty="0">
            <a:latin typeface="Times New Roman" panose="02020603050405020304" pitchFamily="18" charset="0"/>
            <a:cs typeface="Times New Roman" panose="02020603050405020304" pitchFamily="18" charset="0"/>
          </a:endParaRPr>
        </a:p>
      </dgm:t>
    </dgm:pt>
    <dgm:pt modelId="{86D74542-6B9A-4E1A-9EA5-E13C3CA6359A}" type="parTrans" cxnId="{5F8D1D19-09A4-47FB-94EF-63435E87F3D2}">
      <dgm:prSet/>
      <dgm:spPr/>
      <dgm:t>
        <a:bodyPr/>
        <a:lstStyle/>
        <a:p>
          <a:endParaRPr lang="es-ES" sz="2000">
            <a:latin typeface="Times New Roman" panose="02020603050405020304" pitchFamily="18" charset="0"/>
            <a:cs typeface="Times New Roman" panose="02020603050405020304" pitchFamily="18" charset="0"/>
          </a:endParaRPr>
        </a:p>
      </dgm:t>
    </dgm:pt>
    <dgm:pt modelId="{726B513B-4DB1-4806-91C3-20116A3884C8}" type="sibTrans" cxnId="{5F8D1D19-09A4-47FB-94EF-63435E87F3D2}">
      <dgm:prSet custT="1"/>
      <dgm:spPr>
        <a:ln>
          <a:solidFill>
            <a:srgbClr val="FF0000"/>
          </a:solidFill>
        </a:ln>
      </dgm:spPr>
      <dgm:t>
        <a:bodyPr/>
        <a:lstStyle/>
        <a:p>
          <a:endParaRPr lang="es-ES" sz="2000">
            <a:latin typeface="Times New Roman" panose="02020603050405020304" pitchFamily="18" charset="0"/>
            <a:cs typeface="Times New Roman" panose="02020603050405020304" pitchFamily="18" charset="0"/>
          </a:endParaRPr>
        </a:p>
      </dgm:t>
    </dgm:pt>
    <dgm:pt modelId="{6BFAD081-7F1F-4861-A732-AB4D9E538242}">
      <dgm:prSet phldrT="[Texto]" custT="1"/>
      <dgm:spPr/>
      <dgm:t>
        <a:bodyPr/>
        <a:lstStyle/>
        <a:p>
          <a:r>
            <a:rPr lang="es-EC" sz="2000" dirty="0" smtClean="0">
              <a:latin typeface="Times New Roman" panose="02020603050405020304" pitchFamily="18" charset="0"/>
              <a:cs typeface="Times New Roman" panose="02020603050405020304" pitchFamily="18" charset="0"/>
            </a:rPr>
            <a:t>Tallos desde 50 a 90 cm de largo</a:t>
          </a:r>
          <a:endParaRPr lang="es-ES" sz="2000" dirty="0">
            <a:latin typeface="Times New Roman" panose="02020603050405020304" pitchFamily="18" charset="0"/>
            <a:cs typeface="Times New Roman" panose="02020603050405020304" pitchFamily="18" charset="0"/>
          </a:endParaRPr>
        </a:p>
      </dgm:t>
    </dgm:pt>
    <dgm:pt modelId="{58BE17BD-2739-485B-BA69-AC51D3CC37FB}" type="parTrans" cxnId="{BA90E40A-C05E-4B14-B103-845493FE37B1}">
      <dgm:prSet/>
      <dgm:spPr/>
      <dgm:t>
        <a:bodyPr/>
        <a:lstStyle/>
        <a:p>
          <a:endParaRPr lang="es-ES" sz="2000">
            <a:latin typeface="Times New Roman" panose="02020603050405020304" pitchFamily="18" charset="0"/>
            <a:cs typeface="Times New Roman" panose="02020603050405020304" pitchFamily="18" charset="0"/>
          </a:endParaRPr>
        </a:p>
      </dgm:t>
    </dgm:pt>
    <dgm:pt modelId="{D0DC1969-1C7F-47DD-B22F-CFC533E42DAF}" type="sibTrans" cxnId="{BA90E40A-C05E-4B14-B103-845493FE37B1}">
      <dgm:prSet custT="1"/>
      <dgm:spPr>
        <a:ln>
          <a:solidFill>
            <a:srgbClr val="FF0000"/>
          </a:solidFill>
        </a:ln>
      </dgm:spPr>
      <dgm:t>
        <a:bodyPr/>
        <a:lstStyle/>
        <a:p>
          <a:endParaRPr lang="es-ES" sz="2000">
            <a:latin typeface="Times New Roman" panose="02020603050405020304" pitchFamily="18" charset="0"/>
            <a:cs typeface="Times New Roman" panose="02020603050405020304" pitchFamily="18" charset="0"/>
          </a:endParaRPr>
        </a:p>
      </dgm:t>
    </dgm:pt>
    <dgm:pt modelId="{929C0A86-D632-4CBC-B0CD-DB6747D1CE4D}">
      <dgm:prSet phldrT="[Texto]" custT="1"/>
      <dgm:spPr/>
      <dgm:t>
        <a:bodyPr/>
        <a:lstStyle/>
        <a:p>
          <a:r>
            <a:rPr lang="es-EC" sz="2000" dirty="0" smtClean="0">
              <a:latin typeface="Times New Roman" panose="02020603050405020304" pitchFamily="18" charset="0"/>
              <a:cs typeface="Times New Roman" panose="02020603050405020304" pitchFamily="18" charset="0"/>
            </a:rPr>
            <a:t>Flor blanca presenta una forma de copa con 50 pétalos ondulados</a:t>
          </a:r>
          <a:endParaRPr lang="es-ES" sz="2000" dirty="0">
            <a:latin typeface="Times New Roman" panose="02020603050405020304" pitchFamily="18" charset="0"/>
            <a:cs typeface="Times New Roman" panose="02020603050405020304" pitchFamily="18" charset="0"/>
          </a:endParaRPr>
        </a:p>
      </dgm:t>
    </dgm:pt>
    <dgm:pt modelId="{1E7C7764-58AE-4CCA-A079-C7DEC99BE799}" type="parTrans" cxnId="{A710A4D5-F1BD-4330-B22E-E68797C7B984}">
      <dgm:prSet/>
      <dgm:spPr/>
      <dgm:t>
        <a:bodyPr/>
        <a:lstStyle/>
        <a:p>
          <a:endParaRPr lang="es-ES" sz="2000">
            <a:latin typeface="Times New Roman" panose="02020603050405020304" pitchFamily="18" charset="0"/>
            <a:cs typeface="Times New Roman" panose="02020603050405020304" pitchFamily="18" charset="0"/>
          </a:endParaRPr>
        </a:p>
      </dgm:t>
    </dgm:pt>
    <dgm:pt modelId="{28CF0A6D-6B58-4B35-98BF-251AF2D65F4A}" type="sibTrans" cxnId="{A710A4D5-F1BD-4330-B22E-E68797C7B984}">
      <dgm:prSet custT="1"/>
      <dgm:spPr>
        <a:ln>
          <a:solidFill>
            <a:srgbClr val="FF0000"/>
          </a:solidFill>
        </a:ln>
      </dgm:spPr>
      <dgm:t>
        <a:bodyPr/>
        <a:lstStyle/>
        <a:p>
          <a:endParaRPr lang="es-ES" sz="2000">
            <a:latin typeface="Times New Roman" panose="02020603050405020304" pitchFamily="18" charset="0"/>
            <a:cs typeface="Times New Roman" panose="02020603050405020304" pitchFamily="18" charset="0"/>
          </a:endParaRPr>
        </a:p>
      </dgm:t>
    </dgm:pt>
    <dgm:pt modelId="{0BC28423-FB2B-4A2E-9982-55FD41A1CCEA}">
      <dgm:prSet phldrT="[Texto]" custT="1"/>
      <dgm:spPr/>
      <dgm:t>
        <a:bodyPr/>
        <a:lstStyle/>
        <a:p>
          <a:r>
            <a:rPr lang="es-EC" sz="2000" dirty="0" smtClean="0">
              <a:latin typeface="Times New Roman" panose="02020603050405020304" pitchFamily="18" charset="0"/>
              <a:cs typeface="Times New Roman" panose="02020603050405020304" pitchFamily="18" charset="0"/>
            </a:rPr>
            <a:t>Su vida en florero oscila entre 12 a 14 días</a:t>
          </a:r>
          <a:endParaRPr lang="es-ES" sz="2000" dirty="0">
            <a:latin typeface="Times New Roman" panose="02020603050405020304" pitchFamily="18" charset="0"/>
            <a:cs typeface="Times New Roman" panose="02020603050405020304" pitchFamily="18" charset="0"/>
          </a:endParaRPr>
        </a:p>
      </dgm:t>
    </dgm:pt>
    <dgm:pt modelId="{B52C5560-67A7-4A2B-B139-6631844BC0B3}" type="parTrans" cxnId="{0753B10A-AF0B-4376-8D7C-DA3E86F6EFDA}">
      <dgm:prSet/>
      <dgm:spPr/>
      <dgm:t>
        <a:bodyPr/>
        <a:lstStyle/>
        <a:p>
          <a:endParaRPr lang="es-ES" sz="2000">
            <a:latin typeface="Times New Roman" panose="02020603050405020304" pitchFamily="18" charset="0"/>
            <a:cs typeface="Times New Roman" panose="02020603050405020304" pitchFamily="18" charset="0"/>
          </a:endParaRPr>
        </a:p>
      </dgm:t>
    </dgm:pt>
    <dgm:pt modelId="{77C7329C-4A1A-4667-8FC1-8C2735D33217}" type="sibTrans" cxnId="{0753B10A-AF0B-4376-8D7C-DA3E86F6EFDA}">
      <dgm:prSet/>
      <dgm:spPr/>
      <dgm:t>
        <a:bodyPr/>
        <a:lstStyle/>
        <a:p>
          <a:endParaRPr lang="es-ES" sz="2000">
            <a:latin typeface="Times New Roman" panose="02020603050405020304" pitchFamily="18" charset="0"/>
            <a:cs typeface="Times New Roman" panose="02020603050405020304" pitchFamily="18" charset="0"/>
          </a:endParaRPr>
        </a:p>
      </dgm:t>
    </dgm:pt>
    <dgm:pt modelId="{0CFBA770-F3F6-4C11-B659-31B20228FB70}" type="pres">
      <dgm:prSet presAssocID="{0221F477-A218-4CC6-A8A9-8493980A6EAC}" presName="Name0" presStyleCnt="0">
        <dgm:presLayoutVars>
          <dgm:dir/>
          <dgm:resizeHandles val="exact"/>
        </dgm:presLayoutVars>
      </dgm:prSet>
      <dgm:spPr/>
    </dgm:pt>
    <dgm:pt modelId="{F49F3E7B-4968-4CF4-ADCC-2A21D3F97B9C}" type="pres">
      <dgm:prSet presAssocID="{BF0B042D-7033-4203-8888-C96B544DCD9D}" presName="node" presStyleLbl="node1" presStyleIdx="0" presStyleCnt="4">
        <dgm:presLayoutVars>
          <dgm:bulletEnabled val="1"/>
        </dgm:presLayoutVars>
      </dgm:prSet>
      <dgm:spPr/>
      <dgm:t>
        <a:bodyPr/>
        <a:lstStyle/>
        <a:p>
          <a:endParaRPr lang="es-ES"/>
        </a:p>
      </dgm:t>
    </dgm:pt>
    <dgm:pt modelId="{DDD322C4-B5E4-4145-8CDF-3FA944060A7E}" type="pres">
      <dgm:prSet presAssocID="{726B513B-4DB1-4806-91C3-20116A3884C8}" presName="sibTrans" presStyleLbl="sibTrans2D1" presStyleIdx="0" presStyleCnt="3"/>
      <dgm:spPr/>
      <dgm:t>
        <a:bodyPr/>
        <a:lstStyle/>
        <a:p>
          <a:endParaRPr lang="es-ES"/>
        </a:p>
      </dgm:t>
    </dgm:pt>
    <dgm:pt modelId="{FC369114-DF25-45F1-85A5-F02AA3F94F89}" type="pres">
      <dgm:prSet presAssocID="{726B513B-4DB1-4806-91C3-20116A3884C8}" presName="connectorText" presStyleLbl="sibTrans2D1" presStyleIdx="0" presStyleCnt="3"/>
      <dgm:spPr/>
      <dgm:t>
        <a:bodyPr/>
        <a:lstStyle/>
        <a:p>
          <a:endParaRPr lang="es-ES"/>
        </a:p>
      </dgm:t>
    </dgm:pt>
    <dgm:pt modelId="{7A069824-99F0-4861-8764-48297332E3B7}" type="pres">
      <dgm:prSet presAssocID="{6BFAD081-7F1F-4861-A732-AB4D9E538242}" presName="node" presStyleLbl="node1" presStyleIdx="1" presStyleCnt="4">
        <dgm:presLayoutVars>
          <dgm:bulletEnabled val="1"/>
        </dgm:presLayoutVars>
      </dgm:prSet>
      <dgm:spPr/>
      <dgm:t>
        <a:bodyPr/>
        <a:lstStyle/>
        <a:p>
          <a:endParaRPr lang="es-ES"/>
        </a:p>
      </dgm:t>
    </dgm:pt>
    <dgm:pt modelId="{CFEC0A70-F2CC-4EA2-9838-6D1174D4D2BA}" type="pres">
      <dgm:prSet presAssocID="{D0DC1969-1C7F-47DD-B22F-CFC533E42DAF}" presName="sibTrans" presStyleLbl="sibTrans2D1" presStyleIdx="1" presStyleCnt="3"/>
      <dgm:spPr/>
      <dgm:t>
        <a:bodyPr/>
        <a:lstStyle/>
        <a:p>
          <a:endParaRPr lang="es-ES"/>
        </a:p>
      </dgm:t>
    </dgm:pt>
    <dgm:pt modelId="{351FB756-482A-460E-BFAA-15F77FB80279}" type="pres">
      <dgm:prSet presAssocID="{D0DC1969-1C7F-47DD-B22F-CFC533E42DAF}" presName="connectorText" presStyleLbl="sibTrans2D1" presStyleIdx="1" presStyleCnt="3"/>
      <dgm:spPr/>
      <dgm:t>
        <a:bodyPr/>
        <a:lstStyle/>
        <a:p>
          <a:endParaRPr lang="es-ES"/>
        </a:p>
      </dgm:t>
    </dgm:pt>
    <dgm:pt modelId="{95F985C4-F7B9-4B09-9302-A584C1E7C0B7}" type="pres">
      <dgm:prSet presAssocID="{929C0A86-D632-4CBC-B0CD-DB6747D1CE4D}" presName="node" presStyleLbl="node1" presStyleIdx="2" presStyleCnt="4">
        <dgm:presLayoutVars>
          <dgm:bulletEnabled val="1"/>
        </dgm:presLayoutVars>
      </dgm:prSet>
      <dgm:spPr/>
      <dgm:t>
        <a:bodyPr/>
        <a:lstStyle/>
        <a:p>
          <a:endParaRPr lang="es-ES"/>
        </a:p>
      </dgm:t>
    </dgm:pt>
    <dgm:pt modelId="{0DCB0FF5-CC80-4F86-BA12-15FDA1C635F1}" type="pres">
      <dgm:prSet presAssocID="{28CF0A6D-6B58-4B35-98BF-251AF2D65F4A}" presName="sibTrans" presStyleLbl="sibTrans2D1" presStyleIdx="2" presStyleCnt="3"/>
      <dgm:spPr/>
      <dgm:t>
        <a:bodyPr/>
        <a:lstStyle/>
        <a:p>
          <a:endParaRPr lang="es-ES"/>
        </a:p>
      </dgm:t>
    </dgm:pt>
    <dgm:pt modelId="{1CB4059A-2916-43FC-8069-0D14DDC93D65}" type="pres">
      <dgm:prSet presAssocID="{28CF0A6D-6B58-4B35-98BF-251AF2D65F4A}" presName="connectorText" presStyleLbl="sibTrans2D1" presStyleIdx="2" presStyleCnt="3"/>
      <dgm:spPr/>
      <dgm:t>
        <a:bodyPr/>
        <a:lstStyle/>
        <a:p>
          <a:endParaRPr lang="es-ES"/>
        </a:p>
      </dgm:t>
    </dgm:pt>
    <dgm:pt modelId="{6716BE9E-E9EA-4D5E-9983-47CCB6E8F772}" type="pres">
      <dgm:prSet presAssocID="{0BC28423-FB2B-4A2E-9982-55FD41A1CCEA}" presName="node" presStyleLbl="node1" presStyleIdx="3" presStyleCnt="4">
        <dgm:presLayoutVars>
          <dgm:bulletEnabled val="1"/>
        </dgm:presLayoutVars>
      </dgm:prSet>
      <dgm:spPr/>
      <dgm:t>
        <a:bodyPr/>
        <a:lstStyle/>
        <a:p>
          <a:endParaRPr lang="es-ES"/>
        </a:p>
      </dgm:t>
    </dgm:pt>
  </dgm:ptLst>
  <dgm:cxnLst>
    <dgm:cxn modelId="{9F0DF901-C6D7-4F04-BE06-879B2EFE64D2}" type="presOf" srcId="{28CF0A6D-6B58-4B35-98BF-251AF2D65F4A}" destId="{0DCB0FF5-CC80-4F86-BA12-15FDA1C635F1}" srcOrd="0" destOrd="0" presId="urn:microsoft.com/office/officeart/2005/8/layout/process1"/>
    <dgm:cxn modelId="{81E607D9-72F4-45A2-A53F-24780CD0FFD2}" type="presOf" srcId="{D0DC1969-1C7F-47DD-B22F-CFC533E42DAF}" destId="{CFEC0A70-F2CC-4EA2-9838-6D1174D4D2BA}" srcOrd="0" destOrd="0" presId="urn:microsoft.com/office/officeart/2005/8/layout/process1"/>
    <dgm:cxn modelId="{D26431DF-20B1-49F7-AA0D-1922A5600776}" type="presOf" srcId="{929C0A86-D632-4CBC-B0CD-DB6747D1CE4D}" destId="{95F985C4-F7B9-4B09-9302-A584C1E7C0B7}" srcOrd="0" destOrd="0" presId="urn:microsoft.com/office/officeart/2005/8/layout/process1"/>
    <dgm:cxn modelId="{32C5B7C7-963D-4ECF-8FF8-C277E5F0D44E}" type="presOf" srcId="{BF0B042D-7033-4203-8888-C96B544DCD9D}" destId="{F49F3E7B-4968-4CF4-ADCC-2A21D3F97B9C}" srcOrd="0" destOrd="0" presId="urn:microsoft.com/office/officeart/2005/8/layout/process1"/>
    <dgm:cxn modelId="{D53FF61A-FFE9-4F55-BFA9-1509E5ABB9E0}" type="presOf" srcId="{28CF0A6D-6B58-4B35-98BF-251AF2D65F4A}" destId="{1CB4059A-2916-43FC-8069-0D14DDC93D65}" srcOrd="1" destOrd="0" presId="urn:microsoft.com/office/officeart/2005/8/layout/process1"/>
    <dgm:cxn modelId="{0753B10A-AF0B-4376-8D7C-DA3E86F6EFDA}" srcId="{0221F477-A218-4CC6-A8A9-8493980A6EAC}" destId="{0BC28423-FB2B-4A2E-9982-55FD41A1CCEA}" srcOrd="3" destOrd="0" parTransId="{B52C5560-67A7-4A2B-B139-6631844BC0B3}" sibTransId="{77C7329C-4A1A-4667-8FC1-8C2735D33217}"/>
    <dgm:cxn modelId="{BA90E40A-C05E-4B14-B103-845493FE37B1}" srcId="{0221F477-A218-4CC6-A8A9-8493980A6EAC}" destId="{6BFAD081-7F1F-4861-A732-AB4D9E538242}" srcOrd="1" destOrd="0" parTransId="{58BE17BD-2739-485B-BA69-AC51D3CC37FB}" sibTransId="{D0DC1969-1C7F-47DD-B22F-CFC533E42DAF}"/>
    <dgm:cxn modelId="{6D614680-BFF9-4F6D-B20E-160B5E9E8821}" type="presOf" srcId="{0221F477-A218-4CC6-A8A9-8493980A6EAC}" destId="{0CFBA770-F3F6-4C11-B659-31B20228FB70}" srcOrd="0" destOrd="0" presId="urn:microsoft.com/office/officeart/2005/8/layout/process1"/>
    <dgm:cxn modelId="{28538ED3-D27E-4EBE-99D7-0A44DDE3AFC1}" type="presOf" srcId="{726B513B-4DB1-4806-91C3-20116A3884C8}" destId="{FC369114-DF25-45F1-85A5-F02AA3F94F89}" srcOrd="1" destOrd="0" presId="urn:microsoft.com/office/officeart/2005/8/layout/process1"/>
    <dgm:cxn modelId="{5F8D1D19-09A4-47FB-94EF-63435E87F3D2}" srcId="{0221F477-A218-4CC6-A8A9-8493980A6EAC}" destId="{BF0B042D-7033-4203-8888-C96B544DCD9D}" srcOrd="0" destOrd="0" parTransId="{86D74542-6B9A-4E1A-9EA5-E13C3CA6359A}" sibTransId="{726B513B-4DB1-4806-91C3-20116A3884C8}"/>
    <dgm:cxn modelId="{EA24D21D-F699-4FD7-B483-933AF17F1B22}" type="presOf" srcId="{726B513B-4DB1-4806-91C3-20116A3884C8}" destId="{DDD322C4-B5E4-4145-8CDF-3FA944060A7E}" srcOrd="0" destOrd="0" presId="urn:microsoft.com/office/officeart/2005/8/layout/process1"/>
    <dgm:cxn modelId="{A710A4D5-F1BD-4330-B22E-E68797C7B984}" srcId="{0221F477-A218-4CC6-A8A9-8493980A6EAC}" destId="{929C0A86-D632-4CBC-B0CD-DB6747D1CE4D}" srcOrd="2" destOrd="0" parTransId="{1E7C7764-58AE-4CCA-A079-C7DEC99BE799}" sibTransId="{28CF0A6D-6B58-4B35-98BF-251AF2D65F4A}"/>
    <dgm:cxn modelId="{C3B730B9-39F3-4238-B2E6-92D42D3A56F4}" type="presOf" srcId="{D0DC1969-1C7F-47DD-B22F-CFC533E42DAF}" destId="{351FB756-482A-460E-BFAA-15F77FB80279}" srcOrd="1" destOrd="0" presId="urn:microsoft.com/office/officeart/2005/8/layout/process1"/>
    <dgm:cxn modelId="{6758FFC8-F933-4A4C-912F-C3CAE47ABBC0}" type="presOf" srcId="{0BC28423-FB2B-4A2E-9982-55FD41A1CCEA}" destId="{6716BE9E-E9EA-4D5E-9983-47CCB6E8F772}" srcOrd="0" destOrd="0" presId="urn:microsoft.com/office/officeart/2005/8/layout/process1"/>
    <dgm:cxn modelId="{C4F8F36F-B8F7-408E-BF02-7C4D02130F83}" type="presOf" srcId="{6BFAD081-7F1F-4861-A732-AB4D9E538242}" destId="{7A069824-99F0-4861-8764-48297332E3B7}" srcOrd="0" destOrd="0" presId="urn:microsoft.com/office/officeart/2005/8/layout/process1"/>
    <dgm:cxn modelId="{993658BD-1891-4726-92A4-92569612FFCF}" type="presParOf" srcId="{0CFBA770-F3F6-4C11-B659-31B20228FB70}" destId="{F49F3E7B-4968-4CF4-ADCC-2A21D3F97B9C}" srcOrd="0" destOrd="0" presId="urn:microsoft.com/office/officeart/2005/8/layout/process1"/>
    <dgm:cxn modelId="{FB070A26-35D6-4117-B46D-297728F4C06D}" type="presParOf" srcId="{0CFBA770-F3F6-4C11-B659-31B20228FB70}" destId="{DDD322C4-B5E4-4145-8CDF-3FA944060A7E}" srcOrd="1" destOrd="0" presId="urn:microsoft.com/office/officeart/2005/8/layout/process1"/>
    <dgm:cxn modelId="{85BAC36C-1DA8-4229-80FE-D1B38E929227}" type="presParOf" srcId="{DDD322C4-B5E4-4145-8CDF-3FA944060A7E}" destId="{FC369114-DF25-45F1-85A5-F02AA3F94F89}" srcOrd="0" destOrd="0" presId="urn:microsoft.com/office/officeart/2005/8/layout/process1"/>
    <dgm:cxn modelId="{7AA0CE16-FEDA-4521-B1EA-0A40805F5DC3}" type="presParOf" srcId="{0CFBA770-F3F6-4C11-B659-31B20228FB70}" destId="{7A069824-99F0-4861-8764-48297332E3B7}" srcOrd="2" destOrd="0" presId="urn:microsoft.com/office/officeart/2005/8/layout/process1"/>
    <dgm:cxn modelId="{BB9036B6-5664-4A33-85FA-B291B18D0A70}" type="presParOf" srcId="{0CFBA770-F3F6-4C11-B659-31B20228FB70}" destId="{CFEC0A70-F2CC-4EA2-9838-6D1174D4D2BA}" srcOrd="3" destOrd="0" presId="urn:microsoft.com/office/officeart/2005/8/layout/process1"/>
    <dgm:cxn modelId="{9F1B2A48-3B3D-4974-90C6-DDF31B2278F8}" type="presParOf" srcId="{CFEC0A70-F2CC-4EA2-9838-6D1174D4D2BA}" destId="{351FB756-482A-460E-BFAA-15F77FB80279}" srcOrd="0" destOrd="0" presId="urn:microsoft.com/office/officeart/2005/8/layout/process1"/>
    <dgm:cxn modelId="{A901E7A8-B9F5-47A0-9D42-18CDF4B55DA3}" type="presParOf" srcId="{0CFBA770-F3F6-4C11-B659-31B20228FB70}" destId="{95F985C4-F7B9-4B09-9302-A584C1E7C0B7}" srcOrd="4" destOrd="0" presId="urn:microsoft.com/office/officeart/2005/8/layout/process1"/>
    <dgm:cxn modelId="{53B9A7E3-982E-4658-A02A-E3D4E851A8BC}" type="presParOf" srcId="{0CFBA770-F3F6-4C11-B659-31B20228FB70}" destId="{0DCB0FF5-CC80-4F86-BA12-15FDA1C635F1}" srcOrd="5" destOrd="0" presId="urn:microsoft.com/office/officeart/2005/8/layout/process1"/>
    <dgm:cxn modelId="{5C23674B-61C0-4BCA-9171-BE443D50F15A}" type="presParOf" srcId="{0DCB0FF5-CC80-4F86-BA12-15FDA1C635F1}" destId="{1CB4059A-2916-43FC-8069-0D14DDC93D65}" srcOrd="0" destOrd="0" presId="urn:microsoft.com/office/officeart/2005/8/layout/process1"/>
    <dgm:cxn modelId="{7605EF5E-0E17-4B06-ACA7-F8573D022FAF}" type="presParOf" srcId="{0CFBA770-F3F6-4C11-B659-31B20228FB70}" destId="{6716BE9E-E9EA-4D5E-9983-47CCB6E8F772}"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22FB50-5B60-4DB5-BCA4-92AFEDC4A2A1}" type="doc">
      <dgm:prSet loTypeId="urn:microsoft.com/office/officeart/2005/8/layout/arrow2" loCatId="process" qsTypeId="urn:microsoft.com/office/officeart/2005/8/quickstyle/simple4" qsCatId="simple" csTypeId="urn:microsoft.com/office/officeart/2005/8/colors/accent0_1" csCatId="mainScheme" phldr="1"/>
      <dgm:spPr/>
      <dgm:t>
        <a:bodyPr/>
        <a:lstStyle/>
        <a:p>
          <a:endParaRPr lang="es-ES"/>
        </a:p>
      </dgm:t>
    </dgm:pt>
    <dgm:pt modelId="{9EE1D595-9E08-4B76-8D3D-075122DB339B}">
      <dgm:prSet phldrT="[Texto]" custT="1"/>
      <dgm:spPr/>
      <dgm:t>
        <a:bodyPr/>
        <a:lstStyle/>
        <a:p>
          <a:pPr algn="ctr"/>
          <a:r>
            <a:rPr lang="es-ES" sz="1600" dirty="0" smtClean="0">
              <a:latin typeface="Times New Roman" panose="02020603050405020304" pitchFamily="18" charset="0"/>
              <a:cs typeface="Times New Roman" panose="02020603050405020304" pitchFamily="18" charset="0"/>
            </a:rPr>
            <a:t>Adhiere al cuerpo de </a:t>
          </a:r>
          <a:r>
            <a:rPr lang="es-EC" sz="1600" i="1" dirty="0" err="1" smtClean="0">
              <a:effectLst/>
              <a:latin typeface="Times New Roman" panose="02020603050405020304" pitchFamily="18" charset="0"/>
              <a:ea typeface="Calibri" panose="020F0502020204030204" pitchFamily="34" charset="0"/>
              <a:cs typeface="Times New Roman" panose="02020603050405020304" pitchFamily="18" charset="0"/>
            </a:rPr>
            <a:t>Tetranychus</a:t>
          </a:r>
          <a:r>
            <a:rPr lang="es-EC" sz="1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600" i="1" dirty="0" err="1" smtClean="0">
              <a:effectLst/>
              <a:latin typeface="Times New Roman" panose="02020603050405020304" pitchFamily="18" charset="0"/>
              <a:ea typeface="Calibri" panose="020F0502020204030204" pitchFamily="34" charset="0"/>
              <a:cs typeface="Times New Roman" panose="02020603050405020304" pitchFamily="18" charset="0"/>
            </a:rPr>
            <a:t>urticae</a:t>
          </a:r>
          <a:endParaRPr lang="es-ES" sz="1600" dirty="0">
            <a:latin typeface="Times New Roman" panose="02020603050405020304" pitchFamily="18" charset="0"/>
            <a:cs typeface="Times New Roman" panose="02020603050405020304" pitchFamily="18" charset="0"/>
          </a:endParaRPr>
        </a:p>
      </dgm:t>
    </dgm:pt>
    <dgm:pt modelId="{71818A5F-7F92-4D04-A278-9CF1EE24A8E9}" type="parTrans" cxnId="{AB2F4F9D-6E6B-41EB-A130-06223F46B417}">
      <dgm:prSet/>
      <dgm:spPr/>
      <dgm:t>
        <a:bodyPr/>
        <a:lstStyle/>
        <a:p>
          <a:endParaRPr lang="es-ES"/>
        </a:p>
      </dgm:t>
    </dgm:pt>
    <dgm:pt modelId="{064E4F64-9591-497D-AEF3-3193A0D143D6}" type="sibTrans" cxnId="{AB2F4F9D-6E6B-41EB-A130-06223F46B417}">
      <dgm:prSet/>
      <dgm:spPr/>
      <dgm:t>
        <a:bodyPr/>
        <a:lstStyle/>
        <a:p>
          <a:endParaRPr lang="es-ES"/>
        </a:p>
      </dgm:t>
    </dgm:pt>
    <dgm:pt modelId="{0EAB1252-A4C8-4293-B69A-70EE6BFE0045}">
      <dgm:prSet phldrT="[Texto]" custT="1"/>
      <dgm:spPr/>
      <dgm:t>
        <a:bodyPr/>
        <a:lstStyle/>
        <a:p>
          <a:pPr algn="ctr"/>
          <a:r>
            <a:rPr lang="es-ES" sz="1600" dirty="0" smtClean="0">
              <a:latin typeface="Times New Roman" panose="02020603050405020304" pitchFamily="18" charset="0"/>
              <a:cs typeface="Times New Roman" panose="02020603050405020304" pitchFamily="18" charset="0"/>
            </a:rPr>
            <a:t>Esporas germinan y penetran el cuerpo </a:t>
          </a:r>
          <a:endParaRPr lang="es-ES" sz="1600" dirty="0">
            <a:latin typeface="Times New Roman" panose="02020603050405020304" pitchFamily="18" charset="0"/>
            <a:cs typeface="Times New Roman" panose="02020603050405020304" pitchFamily="18" charset="0"/>
          </a:endParaRPr>
        </a:p>
      </dgm:t>
    </dgm:pt>
    <dgm:pt modelId="{DA7DAAF7-25A8-4CC9-8799-0160828D92B7}" type="parTrans" cxnId="{882BAFC1-1BC9-4292-9115-71C5E0A93992}">
      <dgm:prSet/>
      <dgm:spPr/>
      <dgm:t>
        <a:bodyPr/>
        <a:lstStyle/>
        <a:p>
          <a:endParaRPr lang="es-ES"/>
        </a:p>
      </dgm:t>
    </dgm:pt>
    <dgm:pt modelId="{F54F1DEF-7EC8-4A7A-B4E0-640BCBC1ADD4}" type="sibTrans" cxnId="{882BAFC1-1BC9-4292-9115-71C5E0A93992}">
      <dgm:prSet/>
      <dgm:spPr/>
      <dgm:t>
        <a:bodyPr/>
        <a:lstStyle/>
        <a:p>
          <a:endParaRPr lang="es-ES"/>
        </a:p>
      </dgm:t>
    </dgm:pt>
    <dgm:pt modelId="{2BFF02DF-BB09-4873-895B-9D83BF0213A5}">
      <dgm:prSet phldrT="[Texto]" custT="1"/>
      <dgm:spPr/>
      <dgm:t>
        <a:bodyPr/>
        <a:lstStyle/>
        <a:p>
          <a:pPr algn="ctr"/>
          <a:r>
            <a:rPr lang="es-ES" sz="1600" dirty="0" smtClean="0">
              <a:latin typeface="Times New Roman" panose="02020603050405020304" pitchFamily="18" charset="0"/>
              <a:cs typeface="Times New Roman" panose="02020603050405020304" pitchFamily="18" charset="0"/>
            </a:rPr>
            <a:t>Hongo se multiplica y libera toxinas, causando la muerte </a:t>
          </a:r>
          <a:endParaRPr lang="es-ES" sz="1600" dirty="0">
            <a:latin typeface="Times New Roman" panose="02020603050405020304" pitchFamily="18" charset="0"/>
            <a:cs typeface="Times New Roman" panose="02020603050405020304" pitchFamily="18" charset="0"/>
          </a:endParaRPr>
        </a:p>
      </dgm:t>
    </dgm:pt>
    <dgm:pt modelId="{E42DD0F9-1573-46DE-AF83-37D93794977A}" type="parTrans" cxnId="{DC19B7D1-4D8F-4D53-99B5-C84DA5257B12}">
      <dgm:prSet/>
      <dgm:spPr/>
      <dgm:t>
        <a:bodyPr/>
        <a:lstStyle/>
        <a:p>
          <a:endParaRPr lang="es-ES"/>
        </a:p>
      </dgm:t>
    </dgm:pt>
    <dgm:pt modelId="{03C55800-EDFF-4579-9F87-76D162178B18}" type="sibTrans" cxnId="{DC19B7D1-4D8F-4D53-99B5-C84DA5257B12}">
      <dgm:prSet/>
      <dgm:spPr/>
      <dgm:t>
        <a:bodyPr/>
        <a:lstStyle/>
        <a:p>
          <a:endParaRPr lang="es-ES"/>
        </a:p>
      </dgm:t>
    </dgm:pt>
    <dgm:pt modelId="{4687BACF-A5C5-4A54-9843-5B0A7AB7811E}" type="pres">
      <dgm:prSet presAssocID="{B222FB50-5B60-4DB5-BCA4-92AFEDC4A2A1}" presName="arrowDiagram" presStyleCnt="0">
        <dgm:presLayoutVars>
          <dgm:chMax val="5"/>
          <dgm:dir/>
          <dgm:resizeHandles val="exact"/>
        </dgm:presLayoutVars>
      </dgm:prSet>
      <dgm:spPr/>
      <dgm:t>
        <a:bodyPr/>
        <a:lstStyle/>
        <a:p>
          <a:endParaRPr lang="es-ES"/>
        </a:p>
      </dgm:t>
    </dgm:pt>
    <dgm:pt modelId="{E977D47D-09F2-44B6-A773-9EE15436BA96}" type="pres">
      <dgm:prSet presAssocID="{B222FB50-5B60-4DB5-BCA4-92AFEDC4A2A1}" presName="arrow" presStyleLbl="bgShp" presStyleIdx="0" presStyleCnt="1" custLinFactNeighborY="3378"/>
      <dgm:spPr/>
    </dgm:pt>
    <dgm:pt modelId="{228B5953-5AA8-4705-8264-E380243E0AB4}" type="pres">
      <dgm:prSet presAssocID="{B222FB50-5B60-4DB5-BCA4-92AFEDC4A2A1}" presName="arrowDiagram3" presStyleCnt="0"/>
      <dgm:spPr/>
    </dgm:pt>
    <dgm:pt modelId="{F641DF9A-435C-45BC-8CE9-14E6476A6872}" type="pres">
      <dgm:prSet presAssocID="{9EE1D595-9E08-4B76-8D3D-075122DB339B}" presName="bullet3a" presStyleLbl="node1" presStyleIdx="0" presStyleCnt="3"/>
      <dgm:spPr/>
    </dgm:pt>
    <dgm:pt modelId="{8AD15548-E7B4-48B3-998B-30576F7E6EAB}" type="pres">
      <dgm:prSet presAssocID="{9EE1D595-9E08-4B76-8D3D-075122DB339B}" presName="textBox3a" presStyleLbl="revTx" presStyleIdx="0" presStyleCnt="3" custScaleX="138903" custScaleY="96827" custLinFactNeighborX="-6668" custLinFactNeighborY="3519">
        <dgm:presLayoutVars>
          <dgm:bulletEnabled val="1"/>
        </dgm:presLayoutVars>
      </dgm:prSet>
      <dgm:spPr/>
      <dgm:t>
        <a:bodyPr/>
        <a:lstStyle/>
        <a:p>
          <a:endParaRPr lang="es-ES"/>
        </a:p>
      </dgm:t>
    </dgm:pt>
    <dgm:pt modelId="{B3FAC9C4-0460-49A4-9AD7-8457C493419C}" type="pres">
      <dgm:prSet presAssocID="{0EAB1252-A4C8-4293-B69A-70EE6BFE0045}" presName="bullet3b" presStyleLbl="node1" presStyleIdx="1" presStyleCnt="3"/>
      <dgm:spPr/>
    </dgm:pt>
    <dgm:pt modelId="{7B78681F-3BD0-485C-8AFF-FC9742731B5C}" type="pres">
      <dgm:prSet presAssocID="{0EAB1252-A4C8-4293-B69A-70EE6BFE0045}" presName="textBox3b" presStyleLbl="revTx" presStyleIdx="1" presStyleCnt="3" custScaleY="84305" custLinFactNeighborX="9494" custLinFactNeighborY="2984">
        <dgm:presLayoutVars>
          <dgm:bulletEnabled val="1"/>
        </dgm:presLayoutVars>
      </dgm:prSet>
      <dgm:spPr/>
      <dgm:t>
        <a:bodyPr/>
        <a:lstStyle/>
        <a:p>
          <a:endParaRPr lang="es-ES"/>
        </a:p>
      </dgm:t>
    </dgm:pt>
    <dgm:pt modelId="{B5436449-0245-4B26-A2F0-CEB94A4B8007}" type="pres">
      <dgm:prSet presAssocID="{2BFF02DF-BB09-4873-895B-9D83BF0213A5}" presName="bullet3c" presStyleLbl="node1" presStyleIdx="2" presStyleCnt="3"/>
      <dgm:spPr/>
    </dgm:pt>
    <dgm:pt modelId="{FC6E90D7-0F90-4DD5-87AE-65F26D6DAA46}" type="pres">
      <dgm:prSet presAssocID="{2BFF02DF-BB09-4873-895B-9D83BF0213A5}" presName="textBox3c" presStyleLbl="revTx" presStyleIdx="2" presStyleCnt="3" custScaleX="153062" custScaleY="62121" custLinFactNeighborX="14543" custLinFactNeighborY="2274">
        <dgm:presLayoutVars>
          <dgm:bulletEnabled val="1"/>
        </dgm:presLayoutVars>
      </dgm:prSet>
      <dgm:spPr/>
      <dgm:t>
        <a:bodyPr/>
        <a:lstStyle/>
        <a:p>
          <a:endParaRPr lang="es-ES"/>
        </a:p>
      </dgm:t>
    </dgm:pt>
  </dgm:ptLst>
  <dgm:cxnLst>
    <dgm:cxn modelId="{AB2F4F9D-6E6B-41EB-A130-06223F46B417}" srcId="{B222FB50-5B60-4DB5-BCA4-92AFEDC4A2A1}" destId="{9EE1D595-9E08-4B76-8D3D-075122DB339B}" srcOrd="0" destOrd="0" parTransId="{71818A5F-7F92-4D04-A278-9CF1EE24A8E9}" sibTransId="{064E4F64-9591-497D-AEF3-3193A0D143D6}"/>
    <dgm:cxn modelId="{E650F03C-3FC9-4EFF-8040-2096C5902148}" type="presOf" srcId="{B222FB50-5B60-4DB5-BCA4-92AFEDC4A2A1}" destId="{4687BACF-A5C5-4A54-9843-5B0A7AB7811E}" srcOrd="0" destOrd="0" presId="urn:microsoft.com/office/officeart/2005/8/layout/arrow2"/>
    <dgm:cxn modelId="{882BAFC1-1BC9-4292-9115-71C5E0A93992}" srcId="{B222FB50-5B60-4DB5-BCA4-92AFEDC4A2A1}" destId="{0EAB1252-A4C8-4293-B69A-70EE6BFE0045}" srcOrd="1" destOrd="0" parTransId="{DA7DAAF7-25A8-4CC9-8799-0160828D92B7}" sibTransId="{F54F1DEF-7EC8-4A7A-B4E0-640BCBC1ADD4}"/>
    <dgm:cxn modelId="{D287E7B0-3E4C-4242-AF98-CFB3C09670F3}" type="presOf" srcId="{0EAB1252-A4C8-4293-B69A-70EE6BFE0045}" destId="{7B78681F-3BD0-485C-8AFF-FC9742731B5C}" srcOrd="0" destOrd="0" presId="urn:microsoft.com/office/officeart/2005/8/layout/arrow2"/>
    <dgm:cxn modelId="{72799543-5429-4D8A-B245-64F1AB4B0447}" type="presOf" srcId="{2BFF02DF-BB09-4873-895B-9D83BF0213A5}" destId="{FC6E90D7-0F90-4DD5-87AE-65F26D6DAA46}" srcOrd="0" destOrd="0" presId="urn:microsoft.com/office/officeart/2005/8/layout/arrow2"/>
    <dgm:cxn modelId="{65853802-27F0-4E30-9F3E-E4C6D0A14533}" type="presOf" srcId="{9EE1D595-9E08-4B76-8D3D-075122DB339B}" destId="{8AD15548-E7B4-48B3-998B-30576F7E6EAB}" srcOrd="0" destOrd="0" presId="urn:microsoft.com/office/officeart/2005/8/layout/arrow2"/>
    <dgm:cxn modelId="{DC19B7D1-4D8F-4D53-99B5-C84DA5257B12}" srcId="{B222FB50-5B60-4DB5-BCA4-92AFEDC4A2A1}" destId="{2BFF02DF-BB09-4873-895B-9D83BF0213A5}" srcOrd="2" destOrd="0" parTransId="{E42DD0F9-1573-46DE-AF83-37D93794977A}" sibTransId="{03C55800-EDFF-4579-9F87-76D162178B18}"/>
    <dgm:cxn modelId="{165D4A60-7C87-46A7-8C04-1AE5B4158721}" type="presParOf" srcId="{4687BACF-A5C5-4A54-9843-5B0A7AB7811E}" destId="{E977D47D-09F2-44B6-A773-9EE15436BA96}" srcOrd="0" destOrd="0" presId="urn:microsoft.com/office/officeart/2005/8/layout/arrow2"/>
    <dgm:cxn modelId="{D1D065CF-6427-4AAF-99F3-5EDA10689C03}" type="presParOf" srcId="{4687BACF-A5C5-4A54-9843-5B0A7AB7811E}" destId="{228B5953-5AA8-4705-8264-E380243E0AB4}" srcOrd="1" destOrd="0" presId="urn:microsoft.com/office/officeart/2005/8/layout/arrow2"/>
    <dgm:cxn modelId="{FB88B350-6361-4DA2-81C4-4F871666CD8B}" type="presParOf" srcId="{228B5953-5AA8-4705-8264-E380243E0AB4}" destId="{F641DF9A-435C-45BC-8CE9-14E6476A6872}" srcOrd="0" destOrd="0" presId="urn:microsoft.com/office/officeart/2005/8/layout/arrow2"/>
    <dgm:cxn modelId="{C9302CF7-5C3B-440D-AB47-22BB8A188138}" type="presParOf" srcId="{228B5953-5AA8-4705-8264-E380243E0AB4}" destId="{8AD15548-E7B4-48B3-998B-30576F7E6EAB}" srcOrd="1" destOrd="0" presId="urn:microsoft.com/office/officeart/2005/8/layout/arrow2"/>
    <dgm:cxn modelId="{0C30BA7B-121D-4F48-821D-5434ED6E4A7C}" type="presParOf" srcId="{228B5953-5AA8-4705-8264-E380243E0AB4}" destId="{B3FAC9C4-0460-49A4-9AD7-8457C493419C}" srcOrd="2" destOrd="0" presId="urn:microsoft.com/office/officeart/2005/8/layout/arrow2"/>
    <dgm:cxn modelId="{C721C848-DFE9-4A08-8FF0-F67FBDEAD14F}" type="presParOf" srcId="{228B5953-5AA8-4705-8264-E380243E0AB4}" destId="{7B78681F-3BD0-485C-8AFF-FC9742731B5C}" srcOrd="3" destOrd="0" presId="urn:microsoft.com/office/officeart/2005/8/layout/arrow2"/>
    <dgm:cxn modelId="{2B6E0E6C-0F6D-42F0-A246-D23AC72E6D53}" type="presParOf" srcId="{228B5953-5AA8-4705-8264-E380243E0AB4}" destId="{B5436449-0245-4B26-A2F0-CEB94A4B8007}" srcOrd="4" destOrd="0" presId="urn:microsoft.com/office/officeart/2005/8/layout/arrow2"/>
    <dgm:cxn modelId="{2F1358F7-B913-4165-9BC9-79953C36D263}" type="presParOf" srcId="{228B5953-5AA8-4705-8264-E380243E0AB4}" destId="{FC6E90D7-0F90-4DD5-87AE-65F26D6DAA46}"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701486-DECE-4B4D-8440-8BCB45FFEFCC}" type="doc">
      <dgm:prSet loTypeId="urn:microsoft.com/office/officeart/2005/8/layout/process1" loCatId="process" qsTypeId="urn:microsoft.com/office/officeart/2005/8/quickstyle/simple1" qsCatId="simple" csTypeId="urn:microsoft.com/office/officeart/2005/8/colors/accent0_1" csCatId="mainScheme" phldr="1"/>
      <dgm:spPr/>
    </dgm:pt>
    <dgm:pt modelId="{AACC0C09-9F78-464B-9A0F-AF887A6BC1CB}">
      <dgm:prSet phldrT="[Texto]"/>
      <dgm:spPr/>
      <dgm:t>
        <a:bodyPr/>
        <a:lstStyle/>
        <a:p>
          <a:r>
            <a:rPr lang="es-EC" dirty="0" smtClean="0">
              <a:latin typeface="Times New Roman" panose="02020603050405020304" pitchFamily="18" charset="0"/>
              <a:ea typeface="Calibri" panose="020F0502020204030204" pitchFamily="34" charset="0"/>
            </a:rPr>
            <a:t>La solución de </a:t>
          </a:r>
          <a:r>
            <a:rPr lang="es-EC" i="1" dirty="0" err="1" smtClean="0">
              <a:latin typeface="Times New Roman" panose="02020603050405020304" pitchFamily="18" charset="0"/>
              <a:ea typeface="Calibri" panose="020F0502020204030204" pitchFamily="34" charset="0"/>
            </a:rPr>
            <a:t>Beauveria</a:t>
          </a:r>
          <a:r>
            <a:rPr lang="es-EC" i="1" dirty="0" smtClean="0">
              <a:latin typeface="Times New Roman" panose="02020603050405020304" pitchFamily="18" charset="0"/>
              <a:ea typeface="Calibri" panose="020F0502020204030204" pitchFamily="34" charset="0"/>
            </a:rPr>
            <a:t> </a:t>
          </a:r>
          <a:r>
            <a:rPr lang="es-EC" i="1" dirty="0" err="1" smtClean="0">
              <a:latin typeface="Times New Roman" panose="02020603050405020304" pitchFamily="18" charset="0"/>
              <a:ea typeface="Calibri" panose="020F0502020204030204" pitchFamily="34" charset="0"/>
            </a:rPr>
            <a:t>bassiana</a:t>
          </a:r>
          <a:r>
            <a:rPr lang="es-EC" dirty="0" smtClean="0">
              <a:latin typeface="Times New Roman" panose="02020603050405020304" pitchFamily="18" charset="0"/>
              <a:ea typeface="Calibri" panose="020F0502020204030204" pitchFamily="34" charset="0"/>
            </a:rPr>
            <a:t> (576 ml) fue agitada y depositada sobre un tanque con 144 litros de Agua (regulado el pH a 5,5 con ácido cítrico).</a:t>
          </a:r>
          <a:endParaRPr lang="es-ES" dirty="0"/>
        </a:p>
      </dgm:t>
    </dgm:pt>
    <dgm:pt modelId="{4F696563-977E-466D-9AE7-520E03D7F033}" type="parTrans" cxnId="{282CAFD5-0031-43E4-9ABF-E7705FFD21A4}">
      <dgm:prSet/>
      <dgm:spPr/>
      <dgm:t>
        <a:bodyPr/>
        <a:lstStyle/>
        <a:p>
          <a:endParaRPr lang="es-ES"/>
        </a:p>
      </dgm:t>
    </dgm:pt>
    <dgm:pt modelId="{1C1B9FA2-CBA0-4DDA-B640-2692E6CD02D1}" type="sibTrans" cxnId="{282CAFD5-0031-43E4-9ABF-E7705FFD21A4}">
      <dgm:prSet/>
      <dgm:spPr/>
      <dgm:t>
        <a:bodyPr/>
        <a:lstStyle/>
        <a:p>
          <a:endParaRPr lang="es-ES"/>
        </a:p>
      </dgm:t>
    </dgm:pt>
    <dgm:pt modelId="{D9762145-0551-4E04-9390-610AAB1C338E}">
      <dgm:prSet phldrT="[Texto]"/>
      <dgm:spPr/>
      <dgm:t>
        <a:bodyPr/>
        <a:lstStyle/>
        <a:p>
          <a:r>
            <a:rPr lang="es-EC" dirty="0" smtClean="0">
              <a:latin typeface="Times New Roman" panose="02020603050405020304" pitchFamily="18" charset="0"/>
              <a:ea typeface="Calibri" panose="020F0502020204030204" pitchFamily="34" charset="0"/>
            </a:rPr>
            <a:t>La dosis aplicada es de 4ml de la solución de hongo por cada litro de Agua, dado que allí se obtuvo una concentración de </a:t>
          </a:r>
          <a:r>
            <a:rPr lang="es-EC" dirty="0" smtClean="0">
              <a:latin typeface="Times New Roman" panose="02020603050405020304" pitchFamily="18" charset="0"/>
              <a:cs typeface="Times New Roman" panose="02020603050405020304" pitchFamily="18" charset="0"/>
            </a:rPr>
            <a:t>1*10</a:t>
          </a:r>
          <a:r>
            <a:rPr lang="es-EC" baseline="30000" dirty="0" smtClean="0">
              <a:latin typeface="Times New Roman" panose="02020603050405020304" pitchFamily="18" charset="0"/>
              <a:cs typeface="Times New Roman" panose="02020603050405020304" pitchFamily="18" charset="0"/>
            </a:rPr>
            <a:t>6</a:t>
          </a:r>
          <a:r>
            <a:rPr lang="es-ES" dirty="0" smtClean="0">
              <a:latin typeface="Times New Roman" panose="02020603050405020304" pitchFamily="18" charset="0"/>
              <a:cs typeface="Times New Roman" panose="02020603050405020304" pitchFamily="18" charset="0"/>
            </a:rPr>
            <a:t> </a:t>
          </a:r>
          <a:endParaRPr lang="es-ES" dirty="0"/>
        </a:p>
      </dgm:t>
    </dgm:pt>
    <dgm:pt modelId="{9576DC8F-6E46-45D7-8B3D-A9A8D2AC3F10}" type="parTrans" cxnId="{3253B88A-69A6-41A4-A2F7-E61F9EE145A4}">
      <dgm:prSet/>
      <dgm:spPr/>
      <dgm:t>
        <a:bodyPr/>
        <a:lstStyle/>
        <a:p>
          <a:endParaRPr lang="es-ES"/>
        </a:p>
      </dgm:t>
    </dgm:pt>
    <dgm:pt modelId="{CA5468B2-9106-4D00-B453-43DA1CD1A06F}" type="sibTrans" cxnId="{3253B88A-69A6-41A4-A2F7-E61F9EE145A4}">
      <dgm:prSet/>
      <dgm:spPr/>
      <dgm:t>
        <a:bodyPr/>
        <a:lstStyle/>
        <a:p>
          <a:endParaRPr lang="es-ES"/>
        </a:p>
      </dgm:t>
    </dgm:pt>
    <dgm:pt modelId="{EC64B041-FBFA-4AE2-838F-D6C844C57D76}">
      <dgm:prSet phldrT="[Texto]"/>
      <dgm:spPr/>
      <dgm:t>
        <a:bodyPr/>
        <a:lstStyle/>
        <a:p>
          <a:r>
            <a:rPr lang="es-EC" dirty="0" smtClean="0">
              <a:latin typeface="Times New Roman" panose="02020603050405020304" pitchFamily="18" charset="0"/>
              <a:ea typeface="Calibri" panose="020F0502020204030204" pitchFamily="34" charset="0"/>
            </a:rPr>
            <a:t>18 litros por cama, es así que por cama se usó 72 ml del hongo. Para ello los equipos fueron calibrados previamente</a:t>
          </a:r>
          <a:endParaRPr lang="es-ES" dirty="0"/>
        </a:p>
      </dgm:t>
    </dgm:pt>
    <dgm:pt modelId="{A2E3B9D6-C078-44B5-9069-A3FBD4060B80}" type="parTrans" cxnId="{D1754B6D-FAB4-4F8C-AAB8-749A23FDBE96}">
      <dgm:prSet/>
      <dgm:spPr/>
      <dgm:t>
        <a:bodyPr/>
        <a:lstStyle/>
        <a:p>
          <a:endParaRPr lang="es-ES"/>
        </a:p>
      </dgm:t>
    </dgm:pt>
    <dgm:pt modelId="{1D1D738E-2A77-4EB7-840D-EFB6E02FAB38}" type="sibTrans" cxnId="{D1754B6D-FAB4-4F8C-AAB8-749A23FDBE96}">
      <dgm:prSet/>
      <dgm:spPr/>
      <dgm:t>
        <a:bodyPr/>
        <a:lstStyle/>
        <a:p>
          <a:endParaRPr lang="es-ES"/>
        </a:p>
      </dgm:t>
    </dgm:pt>
    <dgm:pt modelId="{5DC8372E-ED5D-4699-B2C3-460947CC72C7}" type="pres">
      <dgm:prSet presAssocID="{BC701486-DECE-4B4D-8440-8BCB45FFEFCC}" presName="Name0" presStyleCnt="0">
        <dgm:presLayoutVars>
          <dgm:dir/>
          <dgm:resizeHandles val="exact"/>
        </dgm:presLayoutVars>
      </dgm:prSet>
      <dgm:spPr/>
    </dgm:pt>
    <dgm:pt modelId="{A87753F7-CEE7-4BB0-8C41-6BC76D9F82C2}" type="pres">
      <dgm:prSet presAssocID="{AACC0C09-9F78-464B-9A0F-AF887A6BC1CB}" presName="node" presStyleLbl="node1" presStyleIdx="0" presStyleCnt="3">
        <dgm:presLayoutVars>
          <dgm:bulletEnabled val="1"/>
        </dgm:presLayoutVars>
      </dgm:prSet>
      <dgm:spPr/>
      <dgm:t>
        <a:bodyPr/>
        <a:lstStyle/>
        <a:p>
          <a:endParaRPr lang="es-ES"/>
        </a:p>
      </dgm:t>
    </dgm:pt>
    <dgm:pt modelId="{19072E99-21CE-4580-BA8B-32217160360E}" type="pres">
      <dgm:prSet presAssocID="{1C1B9FA2-CBA0-4DDA-B640-2692E6CD02D1}" presName="sibTrans" presStyleLbl="sibTrans2D1" presStyleIdx="0" presStyleCnt="2"/>
      <dgm:spPr/>
      <dgm:t>
        <a:bodyPr/>
        <a:lstStyle/>
        <a:p>
          <a:endParaRPr lang="es-ES"/>
        </a:p>
      </dgm:t>
    </dgm:pt>
    <dgm:pt modelId="{CB5EAB16-E5E9-4082-815F-2670BBE96471}" type="pres">
      <dgm:prSet presAssocID="{1C1B9FA2-CBA0-4DDA-B640-2692E6CD02D1}" presName="connectorText" presStyleLbl="sibTrans2D1" presStyleIdx="0" presStyleCnt="2"/>
      <dgm:spPr/>
      <dgm:t>
        <a:bodyPr/>
        <a:lstStyle/>
        <a:p>
          <a:endParaRPr lang="es-ES"/>
        </a:p>
      </dgm:t>
    </dgm:pt>
    <dgm:pt modelId="{9333AD72-C743-45B1-805E-C5144CC62323}" type="pres">
      <dgm:prSet presAssocID="{D9762145-0551-4E04-9390-610AAB1C338E}" presName="node" presStyleLbl="node1" presStyleIdx="1" presStyleCnt="3">
        <dgm:presLayoutVars>
          <dgm:bulletEnabled val="1"/>
        </dgm:presLayoutVars>
      </dgm:prSet>
      <dgm:spPr/>
      <dgm:t>
        <a:bodyPr/>
        <a:lstStyle/>
        <a:p>
          <a:endParaRPr lang="es-ES"/>
        </a:p>
      </dgm:t>
    </dgm:pt>
    <dgm:pt modelId="{0EAF6E26-E943-47E1-AB3D-2B3CE092DC3C}" type="pres">
      <dgm:prSet presAssocID="{CA5468B2-9106-4D00-B453-43DA1CD1A06F}" presName="sibTrans" presStyleLbl="sibTrans2D1" presStyleIdx="1" presStyleCnt="2"/>
      <dgm:spPr/>
      <dgm:t>
        <a:bodyPr/>
        <a:lstStyle/>
        <a:p>
          <a:endParaRPr lang="es-ES"/>
        </a:p>
      </dgm:t>
    </dgm:pt>
    <dgm:pt modelId="{BF4FF036-9867-4A12-A4CA-FAA1D734D7DF}" type="pres">
      <dgm:prSet presAssocID="{CA5468B2-9106-4D00-B453-43DA1CD1A06F}" presName="connectorText" presStyleLbl="sibTrans2D1" presStyleIdx="1" presStyleCnt="2"/>
      <dgm:spPr/>
      <dgm:t>
        <a:bodyPr/>
        <a:lstStyle/>
        <a:p>
          <a:endParaRPr lang="es-ES"/>
        </a:p>
      </dgm:t>
    </dgm:pt>
    <dgm:pt modelId="{2C654E7F-0DBD-4FB7-9470-7FB4DB620E41}" type="pres">
      <dgm:prSet presAssocID="{EC64B041-FBFA-4AE2-838F-D6C844C57D76}" presName="node" presStyleLbl="node1" presStyleIdx="2" presStyleCnt="3">
        <dgm:presLayoutVars>
          <dgm:bulletEnabled val="1"/>
        </dgm:presLayoutVars>
      </dgm:prSet>
      <dgm:spPr/>
      <dgm:t>
        <a:bodyPr/>
        <a:lstStyle/>
        <a:p>
          <a:endParaRPr lang="es-ES"/>
        </a:p>
      </dgm:t>
    </dgm:pt>
  </dgm:ptLst>
  <dgm:cxnLst>
    <dgm:cxn modelId="{3253B88A-69A6-41A4-A2F7-E61F9EE145A4}" srcId="{BC701486-DECE-4B4D-8440-8BCB45FFEFCC}" destId="{D9762145-0551-4E04-9390-610AAB1C338E}" srcOrd="1" destOrd="0" parTransId="{9576DC8F-6E46-45D7-8B3D-A9A8D2AC3F10}" sibTransId="{CA5468B2-9106-4D00-B453-43DA1CD1A06F}"/>
    <dgm:cxn modelId="{51C9FC2C-8F2C-450B-87F1-C2EA17CC63AE}" type="presOf" srcId="{BC701486-DECE-4B4D-8440-8BCB45FFEFCC}" destId="{5DC8372E-ED5D-4699-B2C3-460947CC72C7}" srcOrd="0" destOrd="0" presId="urn:microsoft.com/office/officeart/2005/8/layout/process1"/>
    <dgm:cxn modelId="{8E7D97FF-9A87-4B6D-840B-E512F333DC24}" type="presOf" srcId="{CA5468B2-9106-4D00-B453-43DA1CD1A06F}" destId="{0EAF6E26-E943-47E1-AB3D-2B3CE092DC3C}" srcOrd="0" destOrd="0" presId="urn:microsoft.com/office/officeart/2005/8/layout/process1"/>
    <dgm:cxn modelId="{21271E98-0B73-4059-9B31-6C0F8B0BF701}" type="presOf" srcId="{D9762145-0551-4E04-9390-610AAB1C338E}" destId="{9333AD72-C743-45B1-805E-C5144CC62323}" srcOrd="0" destOrd="0" presId="urn:microsoft.com/office/officeart/2005/8/layout/process1"/>
    <dgm:cxn modelId="{17634D2E-DD8E-4A55-914D-E1C4080356EC}" type="presOf" srcId="{CA5468B2-9106-4D00-B453-43DA1CD1A06F}" destId="{BF4FF036-9867-4A12-A4CA-FAA1D734D7DF}" srcOrd="1" destOrd="0" presId="urn:microsoft.com/office/officeart/2005/8/layout/process1"/>
    <dgm:cxn modelId="{00DFA01E-9077-48CE-B3CD-307786C8C8F0}" type="presOf" srcId="{1C1B9FA2-CBA0-4DDA-B640-2692E6CD02D1}" destId="{19072E99-21CE-4580-BA8B-32217160360E}" srcOrd="0" destOrd="0" presId="urn:microsoft.com/office/officeart/2005/8/layout/process1"/>
    <dgm:cxn modelId="{282CAFD5-0031-43E4-9ABF-E7705FFD21A4}" srcId="{BC701486-DECE-4B4D-8440-8BCB45FFEFCC}" destId="{AACC0C09-9F78-464B-9A0F-AF887A6BC1CB}" srcOrd="0" destOrd="0" parTransId="{4F696563-977E-466D-9AE7-520E03D7F033}" sibTransId="{1C1B9FA2-CBA0-4DDA-B640-2692E6CD02D1}"/>
    <dgm:cxn modelId="{4679AE97-ABD0-4372-BF4C-C9F479502ACC}" type="presOf" srcId="{EC64B041-FBFA-4AE2-838F-D6C844C57D76}" destId="{2C654E7F-0DBD-4FB7-9470-7FB4DB620E41}" srcOrd="0" destOrd="0" presId="urn:microsoft.com/office/officeart/2005/8/layout/process1"/>
    <dgm:cxn modelId="{8ED4BEAA-5E07-402D-A706-388540ADE43C}" type="presOf" srcId="{AACC0C09-9F78-464B-9A0F-AF887A6BC1CB}" destId="{A87753F7-CEE7-4BB0-8C41-6BC76D9F82C2}" srcOrd="0" destOrd="0" presId="urn:microsoft.com/office/officeart/2005/8/layout/process1"/>
    <dgm:cxn modelId="{D1754B6D-FAB4-4F8C-AAB8-749A23FDBE96}" srcId="{BC701486-DECE-4B4D-8440-8BCB45FFEFCC}" destId="{EC64B041-FBFA-4AE2-838F-D6C844C57D76}" srcOrd="2" destOrd="0" parTransId="{A2E3B9D6-C078-44B5-9069-A3FBD4060B80}" sibTransId="{1D1D738E-2A77-4EB7-840D-EFB6E02FAB38}"/>
    <dgm:cxn modelId="{F6B7ED0A-1B5E-4DAE-B1B7-278CE8851D8A}" type="presOf" srcId="{1C1B9FA2-CBA0-4DDA-B640-2692E6CD02D1}" destId="{CB5EAB16-E5E9-4082-815F-2670BBE96471}" srcOrd="1" destOrd="0" presId="urn:microsoft.com/office/officeart/2005/8/layout/process1"/>
    <dgm:cxn modelId="{009028D3-A483-4993-BE54-4D51CA186BC8}" type="presParOf" srcId="{5DC8372E-ED5D-4699-B2C3-460947CC72C7}" destId="{A87753F7-CEE7-4BB0-8C41-6BC76D9F82C2}" srcOrd="0" destOrd="0" presId="urn:microsoft.com/office/officeart/2005/8/layout/process1"/>
    <dgm:cxn modelId="{4A01BFBF-C047-4BAF-9020-BB6CFF311ADD}" type="presParOf" srcId="{5DC8372E-ED5D-4699-B2C3-460947CC72C7}" destId="{19072E99-21CE-4580-BA8B-32217160360E}" srcOrd="1" destOrd="0" presId="urn:microsoft.com/office/officeart/2005/8/layout/process1"/>
    <dgm:cxn modelId="{96B3C21B-A151-4ED4-A22B-21A7BEE27C40}" type="presParOf" srcId="{19072E99-21CE-4580-BA8B-32217160360E}" destId="{CB5EAB16-E5E9-4082-815F-2670BBE96471}" srcOrd="0" destOrd="0" presId="urn:microsoft.com/office/officeart/2005/8/layout/process1"/>
    <dgm:cxn modelId="{C90377EA-C05B-4644-B9BB-AF1797998BC9}" type="presParOf" srcId="{5DC8372E-ED5D-4699-B2C3-460947CC72C7}" destId="{9333AD72-C743-45B1-805E-C5144CC62323}" srcOrd="2" destOrd="0" presId="urn:microsoft.com/office/officeart/2005/8/layout/process1"/>
    <dgm:cxn modelId="{19253D63-1108-477B-82BB-DF202ADA4AC4}" type="presParOf" srcId="{5DC8372E-ED5D-4699-B2C3-460947CC72C7}" destId="{0EAF6E26-E943-47E1-AB3D-2B3CE092DC3C}" srcOrd="3" destOrd="0" presId="urn:microsoft.com/office/officeart/2005/8/layout/process1"/>
    <dgm:cxn modelId="{3ED535A2-6EFD-4413-A6E7-3BEC3F88C26C}" type="presParOf" srcId="{0EAF6E26-E943-47E1-AB3D-2B3CE092DC3C}" destId="{BF4FF036-9867-4A12-A4CA-FAA1D734D7DF}" srcOrd="0" destOrd="0" presId="urn:microsoft.com/office/officeart/2005/8/layout/process1"/>
    <dgm:cxn modelId="{FCCA308D-A318-48E7-BA9D-7AA2E30383A5}" type="presParOf" srcId="{5DC8372E-ED5D-4699-B2C3-460947CC72C7}" destId="{2C654E7F-0DBD-4FB7-9470-7FB4DB620E4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D5F635-ACDB-4BE5-902D-1F8332EE3119}" type="doc">
      <dgm:prSet loTypeId="urn:microsoft.com/office/officeart/2005/8/layout/process1" loCatId="process" qsTypeId="urn:microsoft.com/office/officeart/2005/8/quickstyle/simple1" qsCatId="simple" csTypeId="urn:microsoft.com/office/officeart/2005/8/colors/accent0_1" csCatId="mainScheme" phldr="1"/>
      <dgm:spPr/>
    </dgm:pt>
    <dgm:pt modelId="{AE36D7E7-9382-4D3D-BD55-06E4D795297C}">
      <dgm:prSet phldrT="[Texto]" custT="1"/>
      <dgm:spPr/>
      <dgm:t>
        <a:bodyPr/>
        <a:lstStyle/>
        <a:p>
          <a:r>
            <a:rPr lang="es-ES" sz="1800" dirty="0" smtClean="0">
              <a:latin typeface="Times New Roman" panose="02020603050405020304" pitchFamily="18" charset="0"/>
              <a:cs typeface="Times New Roman" panose="02020603050405020304" pitchFamily="18" charset="0"/>
            </a:rPr>
            <a:t>Se registró el número de ácaros presentes en una hoja y el % de infestación del ácaro en la hoja</a:t>
          </a:r>
          <a:endParaRPr lang="es-ES" sz="1800" dirty="0"/>
        </a:p>
      </dgm:t>
    </dgm:pt>
    <dgm:pt modelId="{454E39D0-D84F-4DCC-993E-097BDE8EB3EB}" type="parTrans" cxnId="{6FF5DA15-62AB-41E9-8CCB-B39F907D3B60}">
      <dgm:prSet/>
      <dgm:spPr/>
      <dgm:t>
        <a:bodyPr/>
        <a:lstStyle/>
        <a:p>
          <a:endParaRPr lang="es-ES"/>
        </a:p>
      </dgm:t>
    </dgm:pt>
    <dgm:pt modelId="{E0749F5E-091B-44CB-85BD-828B96A43E13}" type="sibTrans" cxnId="{6FF5DA15-62AB-41E9-8CCB-B39F907D3B60}">
      <dgm:prSet/>
      <dgm:spPr/>
      <dgm:t>
        <a:bodyPr/>
        <a:lstStyle/>
        <a:p>
          <a:endParaRPr lang="es-ES"/>
        </a:p>
      </dgm:t>
    </dgm:pt>
    <dgm:pt modelId="{E94F4DE4-68D1-4409-940E-47FE6846AD70}">
      <dgm:prSet phldrT="[Texto]" custT="1"/>
      <dgm:spPr/>
      <dgm:t>
        <a:bodyPr/>
        <a:lstStyle/>
        <a:p>
          <a:r>
            <a:rPr lang="es-ES" sz="1800" dirty="0" smtClean="0">
              <a:latin typeface="Times New Roman" panose="02020603050405020304" pitchFamily="18" charset="0"/>
              <a:cs typeface="Times New Roman" panose="02020603050405020304" pitchFamily="18" charset="0"/>
            </a:rPr>
            <a:t>Para posterior calcular la incidencia y severidad de </a:t>
          </a:r>
          <a:r>
            <a:rPr lang="es-ES" sz="1800" i="1" dirty="0" err="1" smtClean="0">
              <a:latin typeface="Times New Roman" panose="02020603050405020304" pitchFamily="18" charset="0"/>
              <a:cs typeface="Times New Roman" panose="02020603050405020304" pitchFamily="18" charset="0"/>
            </a:rPr>
            <a:t>Tetranychus</a:t>
          </a:r>
          <a:r>
            <a:rPr lang="es-ES" sz="1800" i="1" dirty="0" smtClean="0">
              <a:latin typeface="Times New Roman" panose="02020603050405020304" pitchFamily="18" charset="0"/>
              <a:cs typeface="Times New Roman" panose="02020603050405020304" pitchFamily="18" charset="0"/>
            </a:rPr>
            <a:t> </a:t>
          </a:r>
          <a:r>
            <a:rPr lang="es-ES" sz="1800" i="1" dirty="0" err="1" smtClean="0">
              <a:latin typeface="Times New Roman" panose="02020603050405020304" pitchFamily="18" charset="0"/>
              <a:cs typeface="Times New Roman" panose="02020603050405020304" pitchFamily="18" charset="0"/>
            </a:rPr>
            <a:t>urticae</a:t>
          </a:r>
          <a:r>
            <a:rPr lang="es-ES" sz="1800" i="1" dirty="0" smtClean="0">
              <a:latin typeface="Times New Roman" panose="02020603050405020304" pitchFamily="18" charset="0"/>
              <a:cs typeface="Times New Roman" panose="02020603050405020304" pitchFamily="18" charset="0"/>
            </a:rPr>
            <a:t>. </a:t>
          </a:r>
          <a:endParaRPr lang="es-ES" sz="1800" i="1" dirty="0"/>
        </a:p>
      </dgm:t>
    </dgm:pt>
    <dgm:pt modelId="{76BFEDC0-F5D9-4062-AA6C-57466AABEE58}" type="parTrans" cxnId="{C6E7633D-3102-45BE-8195-5B6E383EDCE8}">
      <dgm:prSet/>
      <dgm:spPr/>
      <dgm:t>
        <a:bodyPr/>
        <a:lstStyle/>
        <a:p>
          <a:endParaRPr lang="es-ES"/>
        </a:p>
      </dgm:t>
    </dgm:pt>
    <dgm:pt modelId="{C0194C64-9493-465E-9C69-84E98569C9EA}" type="sibTrans" cxnId="{C6E7633D-3102-45BE-8195-5B6E383EDCE8}">
      <dgm:prSet/>
      <dgm:spPr/>
      <dgm:t>
        <a:bodyPr/>
        <a:lstStyle/>
        <a:p>
          <a:endParaRPr lang="es-ES"/>
        </a:p>
      </dgm:t>
    </dgm:pt>
    <dgm:pt modelId="{1B849252-C783-4CFA-A51D-FF0550814960}" type="pres">
      <dgm:prSet presAssocID="{1BD5F635-ACDB-4BE5-902D-1F8332EE3119}" presName="Name0" presStyleCnt="0">
        <dgm:presLayoutVars>
          <dgm:dir/>
          <dgm:resizeHandles val="exact"/>
        </dgm:presLayoutVars>
      </dgm:prSet>
      <dgm:spPr/>
    </dgm:pt>
    <dgm:pt modelId="{67A5317B-B06D-4C20-A53D-E8DAC22B1D21}" type="pres">
      <dgm:prSet presAssocID="{AE36D7E7-9382-4D3D-BD55-06E4D795297C}" presName="node" presStyleLbl="node1" presStyleIdx="0" presStyleCnt="2">
        <dgm:presLayoutVars>
          <dgm:bulletEnabled val="1"/>
        </dgm:presLayoutVars>
      </dgm:prSet>
      <dgm:spPr/>
      <dgm:t>
        <a:bodyPr/>
        <a:lstStyle/>
        <a:p>
          <a:endParaRPr lang="es-ES"/>
        </a:p>
      </dgm:t>
    </dgm:pt>
    <dgm:pt modelId="{48A69FAA-B96E-4C48-AC86-AD2204864830}" type="pres">
      <dgm:prSet presAssocID="{E0749F5E-091B-44CB-85BD-828B96A43E13}" presName="sibTrans" presStyleLbl="sibTrans2D1" presStyleIdx="0" presStyleCnt="1"/>
      <dgm:spPr/>
      <dgm:t>
        <a:bodyPr/>
        <a:lstStyle/>
        <a:p>
          <a:endParaRPr lang="es-ES"/>
        </a:p>
      </dgm:t>
    </dgm:pt>
    <dgm:pt modelId="{AF6B7678-5AC8-4EDF-B87F-31204AB26160}" type="pres">
      <dgm:prSet presAssocID="{E0749F5E-091B-44CB-85BD-828B96A43E13}" presName="connectorText" presStyleLbl="sibTrans2D1" presStyleIdx="0" presStyleCnt="1"/>
      <dgm:spPr/>
      <dgm:t>
        <a:bodyPr/>
        <a:lstStyle/>
        <a:p>
          <a:endParaRPr lang="es-ES"/>
        </a:p>
      </dgm:t>
    </dgm:pt>
    <dgm:pt modelId="{41BFF67F-9242-4F42-A611-97D32418008D}" type="pres">
      <dgm:prSet presAssocID="{E94F4DE4-68D1-4409-940E-47FE6846AD70}" presName="node" presStyleLbl="node1" presStyleIdx="1" presStyleCnt="2">
        <dgm:presLayoutVars>
          <dgm:bulletEnabled val="1"/>
        </dgm:presLayoutVars>
      </dgm:prSet>
      <dgm:spPr/>
      <dgm:t>
        <a:bodyPr/>
        <a:lstStyle/>
        <a:p>
          <a:endParaRPr lang="es-ES"/>
        </a:p>
      </dgm:t>
    </dgm:pt>
  </dgm:ptLst>
  <dgm:cxnLst>
    <dgm:cxn modelId="{572BCCB4-D7F9-4E2C-B185-0FE45D081DCB}" type="presOf" srcId="{AE36D7E7-9382-4D3D-BD55-06E4D795297C}" destId="{67A5317B-B06D-4C20-A53D-E8DAC22B1D21}" srcOrd="0" destOrd="0" presId="urn:microsoft.com/office/officeart/2005/8/layout/process1"/>
    <dgm:cxn modelId="{5E3CE456-9A58-4DB1-94C9-D02F47EFC7FE}" type="presOf" srcId="{E0749F5E-091B-44CB-85BD-828B96A43E13}" destId="{AF6B7678-5AC8-4EDF-B87F-31204AB26160}" srcOrd="1" destOrd="0" presId="urn:microsoft.com/office/officeart/2005/8/layout/process1"/>
    <dgm:cxn modelId="{8CE09C48-23F6-4211-93D1-399F35723ABB}" type="presOf" srcId="{E0749F5E-091B-44CB-85BD-828B96A43E13}" destId="{48A69FAA-B96E-4C48-AC86-AD2204864830}" srcOrd="0" destOrd="0" presId="urn:microsoft.com/office/officeart/2005/8/layout/process1"/>
    <dgm:cxn modelId="{6FF5DA15-62AB-41E9-8CCB-B39F907D3B60}" srcId="{1BD5F635-ACDB-4BE5-902D-1F8332EE3119}" destId="{AE36D7E7-9382-4D3D-BD55-06E4D795297C}" srcOrd="0" destOrd="0" parTransId="{454E39D0-D84F-4DCC-993E-097BDE8EB3EB}" sibTransId="{E0749F5E-091B-44CB-85BD-828B96A43E13}"/>
    <dgm:cxn modelId="{F1F4B23C-679E-4F22-8AFC-F45F8E550B0E}" type="presOf" srcId="{E94F4DE4-68D1-4409-940E-47FE6846AD70}" destId="{41BFF67F-9242-4F42-A611-97D32418008D}" srcOrd="0" destOrd="0" presId="urn:microsoft.com/office/officeart/2005/8/layout/process1"/>
    <dgm:cxn modelId="{C6E7633D-3102-45BE-8195-5B6E383EDCE8}" srcId="{1BD5F635-ACDB-4BE5-902D-1F8332EE3119}" destId="{E94F4DE4-68D1-4409-940E-47FE6846AD70}" srcOrd="1" destOrd="0" parTransId="{76BFEDC0-F5D9-4062-AA6C-57466AABEE58}" sibTransId="{C0194C64-9493-465E-9C69-84E98569C9EA}"/>
    <dgm:cxn modelId="{9E4CA8A4-5C81-496A-ADF4-CD48758A3122}" type="presOf" srcId="{1BD5F635-ACDB-4BE5-902D-1F8332EE3119}" destId="{1B849252-C783-4CFA-A51D-FF0550814960}" srcOrd="0" destOrd="0" presId="urn:microsoft.com/office/officeart/2005/8/layout/process1"/>
    <dgm:cxn modelId="{D606D808-1188-4B37-9783-F7D3369E0CF1}" type="presParOf" srcId="{1B849252-C783-4CFA-A51D-FF0550814960}" destId="{67A5317B-B06D-4C20-A53D-E8DAC22B1D21}" srcOrd="0" destOrd="0" presId="urn:microsoft.com/office/officeart/2005/8/layout/process1"/>
    <dgm:cxn modelId="{DDCA8992-B456-4382-BFBB-23F13C3A9CDE}" type="presParOf" srcId="{1B849252-C783-4CFA-A51D-FF0550814960}" destId="{48A69FAA-B96E-4C48-AC86-AD2204864830}" srcOrd="1" destOrd="0" presId="urn:microsoft.com/office/officeart/2005/8/layout/process1"/>
    <dgm:cxn modelId="{D2CF2C7C-76D4-4418-AA3A-CD98B9F2FD75}" type="presParOf" srcId="{48A69FAA-B96E-4C48-AC86-AD2204864830}" destId="{AF6B7678-5AC8-4EDF-B87F-31204AB26160}" srcOrd="0" destOrd="0" presId="urn:microsoft.com/office/officeart/2005/8/layout/process1"/>
    <dgm:cxn modelId="{76CEF9D2-A097-43E1-B64B-4C220866F866}" type="presParOf" srcId="{1B849252-C783-4CFA-A51D-FF0550814960}" destId="{41BFF67F-9242-4F42-A611-97D32418008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DEF0D-3AFB-43F7-BB75-FF95A2555120}">
      <dsp:nvSpPr>
        <dsp:cNvPr id="0" name=""/>
        <dsp:cNvSpPr/>
      </dsp:nvSpPr>
      <dsp:spPr>
        <a:xfrm>
          <a:off x="994" y="431421"/>
          <a:ext cx="2525636" cy="1860405"/>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Mercados son más exigentes especialmente en el tema de uso de agroquímicos</a:t>
          </a:r>
          <a:endParaRPr lang="es-ES" sz="2000" kern="1200" dirty="0"/>
        </a:p>
      </dsp:txBody>
      <dsp:txXfrm>
        <a:off x="55483" y="485910"/>
        <a:ext cx="2416658" cy="1751427"/>
      </dsp:txXfrm>
    </dsp:sp>
    <dsp:sp modelId="{03FFF7ED-9883-407F-B8F6-6BF18A09B4A1}">
      <dsp:nvSpPr>
        <dsp:cNvPr id="0" name=""/>
        <dsp:cNvSpPr/>
      </dsp:nvSpPr>
      <dsp:spPr>
        <a:xfrm rot="27007">
          <a:off x="2701241" y="1120417"/>
          <a:ext cx="420680" cy="508304"/>
        </a:xfrm>
        <a:prstGeom prst="rightArrow">
          <a:avLst>
            <a:gd name="adj1" fmla="val 60000"/>
            <a:gd name="adj2" fmla="val 50000"/>
          </a:avLst>
        </a:prstGeom>
        <a:solidFill>
          <a:schemeClr val="dk1">
            <a:tint val="6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2701243" y="1221582"/>
        <a:ext cx="294476" cy="304982"/>
      </dsp:txXfrm>
    </dsp:sp>
    <dsp:sp modelId="{0B17A00A-7D67-40C5-9016-CBC12FEB7C0D}">
      <dsp:nvSpPr>
        <dsp:cNvPr id="0" name=""/>
        <dsp:cNvSpPr/>
      </dsp:nvSpPr>
      <dsp:spPr>
        <a:xfrm>
          <a:off x="3320344" y="447205"/>
          <a:ext cx="2539779" cy="1881102"/>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solidFill>
                <a:srgbClr val="000000"/>
              </a:solidFill>
              <a:latin typeface="Times New Roman" panose="02020603050405020304" pitchFamily="18" charset="0"/>
              <a:ea typeface="Times New Roman" panose="02020603050405020304" pitchFamily="18" charset="0"/>
            </a:rPr>
            <a:t>El 30% de pérdida de la rosa de exportación (</a:t>
          </a:r>
          <a:r>
            <a:rPr lang="es-EC" sz="2000" kern="1200" dirty="0" err="1" smtClean="0">
              <a:solidFill>
                <a:srgbClr val="000000"/>
              </a:solidFill>
              <a:latin typeface="Times New Roman" panose="02020603050405020304" pitchFamily="18" charset="0"/>
              <a:ea typeface="Times New Roman" panose="02020603050405020304" pitchFamily="18" charset="0"/>
            </a:rPr>
            <a:t>Florifrut</a:t>
          </a:r>
          <a:r>
            <a:rPr lang="es-EC" sz="2000" kern="1200" dirty="0" smtClean="0">
              <a:solidFill>
                <a:srgbClr val="000000"/>
              </a:solidFill>
              <a:latin typeface="Times New Roman" panose="02020603050405020304" pitchFamily="18" charset="0"/>
              <a:ea typeface="Times New Roman" panose="02020603050405020304" pitchFamily="18" charset="0"/>
            </a:rPr>
            <a:t>, 2019) es causado por plagas siendo una de las principales </a:t>
          </a:r>
          <a:r>
            <a:rPr lang="es-EC" sz="2000" i="1" kern="1200" dirty="0" smtClean="0">
              <a:solidFill>
                <a:srgbClr val="000000"/>
              </a:solidFill>
              <a:latin typeface="Times New Roman" panose="02020603050405020304" pitchFamily="18" charset="0"/>
              <a:ea typeface="Times New Roman" panose="02020603050405020304" pitchFamily="18" charset="0"/>
            </a:rPr>
            <a:t>Tetranychus urticae </a:t>
          </a:r>
          <a:endParaRPr lang="es-ES" sz="2000" kern="1200" dirty="0"/>
        </a:p>
      </dsp:txBody>
      <dsp:txXfrm>
        <a:off x="3375440" y="502301"/>
        <a:ext cx="2429587" cy="1770910"/>
      </dsp:txXfrm>
    </dsp:sp>
    <dsp:sp modelId="{B1DA1A8E-B09E-4BDE-8319-5D96A828A908}">
      <dsp:nvSpPr>
        <dsp:cNvPr id="0" name=""/>
        <dsp:cNvSpPr/>
      </dsp:nvSpPr>
      <dsp:spPr>
        <a:xfrm rot="5400000">
          <a:off x="4399265" y="2471778"/>
          <a:ext cx="434598" cy="508304"/>
        </a:xfrm>
        <a:prstGeom prst="rightArrow">
          <a:avLst>
            <a:gd name="adj1" fmla="val 60000"/>
            <a:gd name="adj2" fmla="val 50000"/>
          </a:avLst>
        </a:prstGeom>
        <a:solidFill>
          <a:schemeClr val="dk1">
            <a:tint val="6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5400000">
        <a:off x="4464074" y="2508631"/>
        <a:ext cx="304982" cy="304219"/>
      </dsp:txXfrm>
    </dsp:sp>
    <dsp:sp modelId="{B24B1CB1-D16D-43B7-B1DC-BC1CAC8EF0B6}">
      <dsp:nvSpPr>
        <dsp:cNvPr id="0" name=""/>
        <dsp:cNvSpPr/>
      </dsp:nvSpPr>
      <dsp:spPr>
        <a:xfrm>
          <a:off x="3392510" y="3148148"/>
          <a:ext cx="2493744" cy="147491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solidFill>
                <a:srgbClr val="000000"/>
              </a:solidFill>
              <a:latin typeface="Times New Roman" panose="02020603050405020304" pitchFamily="18" charset="0"/>
              <a:ea typeface="Times New Roman" panose="02020603050405020304" pitchFamily="18" charset="0"/>
            </a:rPr>
            <a:t>Posee resistencia a agroquímicos</a:t>
          </a:r>
          <a:endParaRPr lang="es-ES" sz="2000" kern="1200" dirty="0"/>
        </a:p>
      </dsp:txBody>
      <dsp:txXfrm>
        <a:off x="3435709" y="3191347"/>
        <a:ext cx="2407346" cy="1388512"/>
      </dsp:txXfrm>
    </dsp:sp>
    <dsp:sp modelId="{413385D8-CD6D-4DFD-A915-3BFCC81303C3}">
      <dsp:nvSpPr>
        <dsp:cNvPr id="0" name=""/>
        <dsp:cNvSpPr/>
      </dsp:nvSpPr>
      <dsp:spPr>
        <a:xfrm rot="10813065">
          <a:off x="2622981" y="3624821"/>
          <a:ext cx="543803" cy="508304"/>
        </a:xfrm>
        <a:prstGeom prst="rightArrow">
          <a:avLst>
            <a:gd name="adj1" fmla="val 60000"/>
            <a:gd name="adj2" fmla="val 50000"/>
          </a:avLst>
        </a:prstGeom>
        <a:solidFill>
          <a:schemeClr val="dk1">
            <a:tint val="6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10800000">
        <a:off x="2775471" y="3726772"/>
        <a:ext cx="391312" cy="304982"/>
      </dsp:txXfrm>
    </dsp:sp>
    <dsp:sp modelId="{5E522F8A-397D-4865-89AD-AD140A781A1B}">
      <dsp:nvSpPr>
        <dsp:cNvPr id="0" name=""/>
        <dsp:cNvSpPr/>
      </dsp:nvSpPr>
      <dsp:spPr>
        <a:xfrm>
          <a:off x="39178" y="3108961"/>
          <a:ext cx="2327295" cy="152716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latin typeface="Times New Roman" panose="02020603050405020304" pitchFamily="18" charset="0"/>
              <a:cs typeface="Times New Roman" panose="02020603050405020304" pitchFamily="18" charset="0"/>
            </a:rPr>
            <a:t>Por lo cual los floricultores buscan nuevas estrategias amigables con el medio ambiente </a:t>
          </a:r>
          <a:endParaRPr lang="es-ES" sz="2000" kern="1200" dirty="0"/>
        </a:p>
      </dsp:txBody>
      <dsp:txXfrm>
        <a:off x="83907" y="3153690"/>
        <a:ext cx="2237837" cy="1437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F3E7B-4968-4CF4-ADCC-2A21D3F97B9C}">
      <dsp:nvSpPr>
        <dsp:cNvPr id="0" name=""/>
        <dsp:cNvSpPr/>
      </dsp:nvSpPr>
      <dsp:spPr>
        <a:xfrm>
          <a:off x="4590" y="908697"/>
          <a:ext cx="2006959" cy="158165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Variedad híbrida, que pertenece a la clase de Súper Premium</a:t>
          </a:r>
          <a:endParaRPr lang="es-ES" sz="2000" kern="1200" dirty="0">
            <a:latin typeface="Times New Roman" panose="02020603050405020304" pitchFamily="18" charset="0"/>
            <a:cs typeface="Times New Roman" panose="02020603050405020304" pitchFamily="18" charset="0"/>
          </a:endParaRPr>
        </a:p>
      </dsp:txBody>
      <dsp:txXfrm>
        <a:off x="50915" y="955022"/>
        <a:ext cx="1914309" cy="1489006"/>
      </dsp:txXfrm>
    </dsp:sp>
    <dsp:sp modelId="{DDD322C4-B5E4-4145-8CDF-3FA944060A7E}">
      <dsp:nvSpPr>
        <dsp:cNvPr id="0" name=""/>
        <dsp:cNvSpPr/>
      </dsp:nvSpPr>
      <dsp:spPr>
        <a:xfrm>
          <a:off x="2212246" y="1450662"/>
          <a:ext cx="425475" cy="497726"/>
        </a:xfrm>
        <a:prstGeom prst="rightArrow">
          <a:avLst>
            <a:gd name="adj1" fmla="val 60000"/>
            <a:gd name="adj2" fmla="val 50000"/>
          </a:avLst>
        </a:prstGeom>
        <a:solidFill>
          <a:schemeClr val="dk1">
            <a:tint val="6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latin typeface="Times New Roman" panose="02020603050405020304" pitchFamily="18" charset="0"/>
            <a:cs typeface="Times New Roman" panose="02020603050405020304" pitchFamily="18" charset="0"/>
          </a:endParaRPr>
        </a:p>
      </dsp:txBody>
      <dsp:txXfrm>
        <a:off x="2212246" y="1550207"/>
        <a:ext cx="297833" cy="298636"/>
      </dsp:txXfrm>
    </dsp:sp>
    <dsp:sp modelId="{7A069824-99F0-4861-8764-48297332E3B7}">
      <dsp:nvSpPr>
        <dsp:cNvPr id="0" name=""/>
        <dsp:cNvSpPr/>
      </dsp:nvSpPr>
      <dsp:spPr>
        <a:xfrm>
          <a:off x="2814334" y="908697"/>
          <a:ext cx="2006959" cy="158165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Tallos desde 50 a 90 cm de largo</a:t>
          </a:r>
          <a:endParaRPr lang="es-ES" sz="2000" kern="1200" dirty="0">
            <a:latin typeface="Times New Roman" panose="02020603050405020304" pitchFamily="18" charset="0"/>
            <a:cs typeface="Times New Roman" panose="02020603050405020304" pitchFamily="18" charset="0"/>
          </a:endParaRPr>
        </a:p>
      </dsp:txBody>
      <dsp:txXfrm>
        <a:off x="2860659" y="955022"/>
        <a:ext cx="1914309" cy="1489006"/>
      </dsp:txXfrm>
    </dsp:sp>
    <dsp:sp modelId="{CFEC0A70-F2CC-4EA2-9838-6D1174D4D2BA}">
      <dsp:nvSpPr>
        <dsp:cNvPr id="0" name=""/>
        <dsp:cNvSpPr/>
      </dsp:nvSpPr>
      <dsp:spPr>
        <a:xfrm>
          <a:off x="5021990" y="1450662"/>
          <a:ext cx="425475" cy="497726"/>
        </a:xfrm>
        <a:prstGeom prst="rightArrow">
          <a:avLst>
            <a:gd name="adj1" fmla="val 60000"/>
            <a:gd name="adj2" fmla="val 50000"/>
          </a:avLst>
        </a:prstGeom>
        <a:solidFill>
          <a:schemeClr val="dk1">
            <a:tint val="6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latin typeface="Times New Roman" panose="02020603050405020304" pitchFamily="18" charset="0"/>
            <a:cs typeface="Times New Roman" panose="02020603050405020304" pitchFamily="18" charset="0"/>
          </a:endParaRPr>
        </a:p>
      </dsp:txBody>
      <dsp:txXfrm>
        <a:off x="5021990" y="1550207"/>
        <a:ext cx="297833" cy="298636"/>
      </dsp:txXfrm>
    </dsp:sp>
    <dsp:sp modelId="{95F985C4-F7B9-4B09-9302-A584C1E7C0B7}">
      <dsp:nvSpPr>
        <dsp:cNvPr id="0" name=""/>
        <dsp:cNvSpPr/>
      </dsp:nvSpPr>
      <dsp:spPr>
        <a:xfrm>
          <a:off x="5624077" y="908697"/>
          <a:ext cx="2006959" cy="158165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Flor blanca presenta una forma de copa con 50 pétalos ondulados</a:t>
          </a:r>
          <a:endParaRPr lang="es-ES" sz="2000" kern="1200" dirty="0">
            <a:latin typeface="Times New Roman" panose="02020603050405020304" pitchFamily="18" charset="0"/>
            <a:cs typeface="Times New Roman" panose="02020603050405020304" pitchFamily="18" charset="0"/>
          </a:endParaRPr>
        </a:p>
      </dsp:txBody>
      <dsp:txXfrm>
        <a:off x="5670402" y="955022"/>
        <a:ext cx="1914309" cy="1489006"/>
      </dsp:txXfrm>
    </dsp:sp>
    <dsp:sp modelId="{0DCB0FF5-CC80-4F86-BA12-15FDA1C635F1}">
      <dsp:nvSpPr>
        <dsp:cNvPr id="0" name=""/>
        <dsp:cNvSpPr/>
      </dsp:nvSpPr>
      <dsp:spPr>
        <a:xfrm>
          <a:off x="7831733" y="1450662"/>
          <a:ext cx="425475" cy="497726"/>
        </a:xfrm>
        <a:prstGeom prst="rightArrow">
          <a:avLst>
            <a:gd name="adj1" fmla="val 60000"/>
            <a:gd name="adj2" fmla="val 50000"/>
          </a:avLst>
        </a:prstGeom>
        <a:solidFill>
          <a:schemeClr val="dk1">
            <a:tint val="6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latin typeface="Times New Roman" panose="02020603050405020304" pitchFamily="18" charset="0"/>
            <a:cs typeface="Times New Roman" panose="02020603050405020304" pitchFamily="18" charset="0"/>
          </a:endParaRPr>
        </a:p>
      </dsp:txBody>
      <dsp:txXfrm>
        <a:off x="7831733" y="1550207"/>
        <a:ext cx="297833" cy="298636"/>
      </dsp:txXfrm>
    </dsp:sp>
    <dsp:sp modelId="{6716BE9E-E9EA-4D5E-9983-47CCB6E8F772}">
      <dsp:nvSpPr>
        <dsp:cNvPr id="0" name=""/>
        <dsp:cNvSpPr/>
      </dsp:nvSpPr>
      <dsp:spPr>
        <a:xfrm>
          <a:off x="8433821" y="908697"/>
          <a:ext cx="2006959" cy="158165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Su vida en florero oscila entre 12 a 14 días</a:t>
          </a:r>
          <a:endParaRPr lang="es-ES" sz="2000" kern="1200" dirty="0">
            <a:latin typeface="Times New Roman" panose="02020603050405020304" pitchFamily="18" charset="0"/>
            <a:cs typeface="Times New Roman" panose="02020603050405020304" pitchFamily="18" charset="0"/>
          </a:endParaRPr>
        </a:p>
      </dsp:txBody>
      <dsp:txXfrm>
        <a:off x="8480146" y="955022"/>
        <a:ext cx="1914309" cy="1489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7D47D-09F2-44B6-A773-9EE15436BA96}">
      <dsp:nvSpPr>
        <dsp:cNvPr id="0" name=""/>
        <dsp:cNvSpPr/>
      </dsp:nvSpPr>
      <dsp:spPr>
        <a:xfrm>
          <a:off x="883832" y="0"/>
          <a:ext cx="4861672" cy="3038545"/>
        </a:xfrm>
        <a:prstGeom prst="swooshArrow">
          <a:avLst>
            <a:gd name="adj1" fmla="val 25000"/>
            <a:gd name="adj2" fmla="val 25000"/>
          </a:avLst>
        </a:prstGeom>
        <a:solidFill>
          <a:schemeClr val="dk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641DF9A-435C-45BC-8CE9-14E6476A6872}">
      <dsp:nvSpPr>
        <dsp:cNvPr id="0" name=""/>
        <dsp:cNvSpPr/>
      </dsp:nvSpPr>
      <dsp:spPr>
        <a:xfrm>
          <a:off x="1501264" y="2097203"/>
          <a:ext cx="126403" cy="12640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AD15548-E7B4-48B3-998B-30576F7E6EAB}">
      <dsp:nvSpPr>
        <dsp:cNvPr id="0" name=""/>
        <dsp:cNvSpPr/>
      </dsp:nvSpPr>
      <dsp:spPr>
        <a:xfrm>
          <a:off x="1268592" y="2188268"/>
          <a:ext cx="1573450" cy="850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79" tIns="0" rIns="0" bIns="0" numCol="1" spcCol="1270" anchor="t"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Adhiere al cuerpo de </a:t>
          </a:r>
          <a:r>
            <a:rPr lang="es-EC" sz="1600" i="1" kern="1200" dirty="0" err="1" smtClean="0">
              <a:effectLst/>
              <a:latin typeface="Times New Roman" panose="02020603050405020304" pitchFamily="18" charset="0"/>
              <a:ea typeface="Calibri" panose="020F0502020204030204" pitchFamily="34" charset="0"/>
              <a:cs typeface="Times New Roman" panose="02020603050405020304" pitchFamily="18" charset="0"/>
            </a:rPr>
            <a:t>Tetranychus</a:t>
          </a:r>
          <a:r>
            <a:rPr lang="es-EC" sz="1600" kern="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600" i="1" kern="1200" dirty="0" err="1" smtClean="0">
              <a:effectLst/>
              <a:latin typeface="Times New Roman" panose="02020603050405020304" pitchFamily="18" charset="0"/>
              <a:ea typeface="Calibri" panose="020F0502020204030204" pitchFamily="34" charset="0"/>
              <a:cs typeface="Times New Roman" panose="02020603050405020304" pitchFamily="18" charset="0"/>
            </a:rPr>
            <a:t>urticae</a:t>
          </a:r>
          <a:endParaRPr lang="es-ES" sz="1600" kern="1200" dirty="0">
            <a:latin typeface="Times New Roman" panose="02020603050405020304" pitchFamily="18" charset="0"/>
            <a:cs typeface="Times New Roman" panose="02020603050405020304" pitchFamily="18" charset="0"/>
          </a:endParaRPr>
        </a:p>
      </dsp:txBody>
      <dsp:txXfrm>
        <a:off x="1268592" y="2188268"/>
        <a:ext cx="1573450" cy="850276"/>
      </dsp:txXfrm>
    </dsp:sp>
    <dsp:sp modelId="{B3FAC9C4-0460-49A4-9AD7-8457C493419C}">
      <dsp:nvSpPr>
        <dsp:cNvPr id="0" name=""/>
        <dsp:cNvSpPr/>
      </dsp:nvSpPr>
      <dsp:spPr>
        <a:xfrm>
          <a:off x="2617018" y="1271327"/>
          <a:ext cx="228498" cy="22849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78681F-3BD0-485C-8AFF-FC9742731B5C}">
      <dsp:nvSpPr>
        <dsp:cNvPr id="0" name=""/>
        <dsp:cNvSpPr/>
      </dsp:nvSpPr>
      <dsp:spPr>
        <a:xfrm>
          <a:off x="2842043" y="1564617"/>
          <a:ext cx="1166801" cy="1393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77" tIns="0" rIns="0" bIns="0" numCol="1" spcCol="1270" anchor="t"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Esporas germinan y penetran el cuerpo </a:t>
          </a:r>
          <a:endParaRPr lang="es-ES" sz="1600" kern="1200" dirty="0">
            <a:latin typeface="Times New Roman" panose="02020603050405020304" pitchFamily="18" charset="0"/>
            <a:cs typeface="Times New Roman" panose="02020603050405020304" pitchFamily="18" charset="0"/>
          </a:endParaRPr>
        </a:p>
      </dsp:txBody>
      <dsp:txXfrm>
        <a:off x="2842043" y="1564617"/>
        <a:ext cx="1166801" cy="1393535"/>
      </dsp:txXfrm>
    </dsp:sp>
    <dsp:sp modelId="{B5436449-0245-4B26-A2F0-CEB94A4B8007}">
      <dsp:nvSpPr>
        <dsp:cNvPr id="0" name=""/>
        <dsp:cNvSpPr/>
      </dsp:nvSpPr>
      <dsp:spPr>
        <a:xfrm>
          <a:off x="3958840" y="768751"/>
          <a:ext cx="316008" cy="31600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6E90D7-0F90-4DD5-87AE-65F26D6DAA46}">
      <dsp:nvSpPr>
        <dsp:cNvPr id="0" name=""/>
        <dsp:cNvSpPr/>
      </dsp:nvSpPr>
      <dsp:spPr>
        <a:xfrm>
          <a:off x="3976968" y="1374740"/>
          <a:ext cx="1785929" cy="1311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446" tIns="0" rIns="0" bIns="0" numCol="1" spcCol="1270" anchor="t" anchorCtr="0">
          <a:noAutofit/>
        </a:bodyPr>
        <a:lstStyle/>
        <a:p>
          <a:pPr lvl="0" algn="ctr" defTabSz="711200">
            <a:lnSpc>
              <a:spcPct val="90000"/>
            </a:lnSpc>
            <a:spcBef>
              <a:spcPct val="0"/>
            </a:spcBef>
            <a:spcAft>
              <a:spcPct val="35000"/>
            </a:spcAft>
          </a:pPr>
          <a:r>
            <a:rPr lang="es-ES" sz="1600" kern="1200" dirty="0" smtClean="0">
              <a:latin typeface="Times New Roman" panose="02020603050405020304" pitchFamily="18" charset="0"/>
              <a:cs typeface="Times New Roman" panose="02020603050405020304" pitchFamily="18" charset="0"/>
            </a:rPr>
            <a:t>Hongo se multiplica y libera toxinas, causando la muerte </a:t>
          </a:r>
          <a:endParaRPr lang="es-ES" sz="1600" kern="1200" dirty="0">
            <a:latin typeface="Times New Roman" panose="02020603050405020304" pitchFamily="18" charset="0"/>
            <a:cs typeface="Times New Roman" panose="02020603050405020304" pitchFamily="18" charset="0"/>
          </a:endParaRPr>
        </a:p>
      </dsp:txBody>
      <dsp:txXfrm>
        <a:off x="3976968" y="1374740"/>
        <a:ext cx="1785929" cy="1311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753F7-CEE7-4BB0-8C41-6BC76D9F82C2}">
      <dsp:nvSpPr>
        <dsp:cNvPr id="0" name=""/>
        <dsp:cNvSpPr/>
      </dsp:nvSpPr>
      <dsp:spPr>
        <a:xfrm>
          <a:off x="7794" y="136378"/>
          <a:ext cx="2329709" cy="185648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ea typeface="Calibri" panose="020F0502020204030204" pitchFamily="34" charset="0"/>
            </a:rPr>
            <a:t>La solución de </a:t>
          </a:r>
          <a:r>
            <a:rPr lang="es-EC" sz="1700" i="1" kern="1200" dirty="0" err="1" smtClean="0">
              <a:latin typeface="Times New Roman" panose="02020603050405020304" pitchFamily="18" charset="0"/>
              <a:ea typeface="Calibri" panose="020F0502020204030204" pitchFamily="34" charset="0"/>
            </a:rPr>
            <a:t>Beauveria</a:t>
          </a:r>
          <a:r>
            <a:rPr lang="es-EC" sz="1700" i="1" kern="1200" dirty="0" smtClean="0">
              <a:latin typeface="Times New Roman" panose="02020603050405020304" pitchFamily="18" charset="0"/>
              <a:ea typeface="Calibri" panose="020F0502020204030204" pitchFamily="34" charset="0"/>
            </a:rPr>
            <a:t> </a:t>
          </a:r>
          <a:r>
            <a:rPr lang="es-EC" sz="1700" i="1" kern="1200" dirty="0" err="1" smtClean="0">
              <a:latin typeface="Times New Roman" panose="02020603050405020304" pitchFamily="18" charset="0"/>
              <a:ea typeface="Calibri" panose="020F0502020204030204" pitchFamily="34" charset="0"/>
            </a:rPr>
            <a:t>bassiana</a:t>
          </a:r>
          <a:r>
            <a:rPr lang="es-EC" sz="1700" kern="1200" dirty="0" smtClean="0">
              <a:latin typeface="Times New Roman" panose="02020603050405020304" pitchFamily="18" charset="0"/>
              <a:ea typeface="Calibri" panose="020F0502020204030204" pitchFamily="34" charset="0"/>
            </a:rPr>
            <a:t> (576 ml) fue agitada y depositada sobre un tanque con 144 litros de Agua (regulado el pH a 5,5 con ácido cítrico).</a:t>
          </a:r>
          <a:endParaRPr lang="es-ES" sz="1700" kern="1200" dirty="0"/>
        </a:p>
      </dsp:txBody>
      <dsp:txXfrm>
        <a:off x="62169" y="190753"/>
        <a:ext cx="2220959" cy="1747737"/>
      </dsp:txXfrm>
    </dsp:sp>
    <dsp:sp modelId="{19072E99-21CE-4580-BA8B-32217160360E}">
      <dsp:nvSpPr>
        <dsp:cNvPr id="0" name=""/>
        <dsp:cNvSpPr/>
      </dsp:nvSpPr>
      <dsp:spPr>
        <a:xfrm>
          <a:off x="2570475" y="775737"/>
          <a:ext cx="493898" cy="577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2570475" y="891291"/>
        <a:ext cx="345729" cy="346660"/>
      </dsp:txXfrm>
    </dsp:sp>
    <dsp:sp modelId="{9333AD72-C743-45B1-805E-C5144CC62323}">
      <dsp:nvSpPr>
        <dsp:cNvPr id="0" name=""/>
        <dsp:cNvSpPr/>
      </dsp:nvSpPr>
      <dsp:spPr>
        <a:xfrm>
          <a:off x="3269388" y="136378"/>
          <a:ext cx="2329709" cy="185648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ea typeface="Calibri" panose="020F0502020204030204" pitchFamily="34" charset="0"/>
            </a:rPr>
            <a:t>La dosis aplicada es de 4ml de la solución de hongo por cada litro de Agua, dado que allí se obtuvo una concentración de </a:t>
          </a:r>
          <a:r>
            <a:rPr lang="es-EC" sz="1700" kern="1200" dirty="0" smtClean="0">
              <a:latin typeface="Times New Roman" panose="02020603050405020304" pitchFamily="18" charset="0"/>
              <a:cs typeface="Times New Roman" panose="02020603050405020304" pitchFamily="18" charset="0"/>
            </a:rPr>
            <a:t>1*10</a:t>
          </a:r>
          <a:r>
            <a:rPr lang="es-EC" sz="1700" kern="1200" baseline="30000" dirty="0" smtClean="0">
              <a:latin typeface="Times New Roman" panose="02020603050405020304" pitchFamily="18" charset="0"/>
              <a:cs typeface="Times New Roman" panose="02020603050405020304" pitchFamily="18" charset="0"/>
            </a:rPr>
            <a:t>6</a:t>
          </a:r>
          <a:r>
            <a:rPr lang="es-ES" sz="1700" kern="1200" dirty="0" smtClean="0">
              <a:latin typeface="Times New Roman" panose="02020603050405020304" pitchFamily="18" charset="0"/>
              <a:cs typeface="Times New Roman" panose="02020603050405020304" pitchFamily="18" charset="0"/>
            </a:rPr>
            <a:t> </a:t>
          </a:r>
          <a:endParaRPr lang="es-ES" sz="1700" kern="1200" dirty="0"/>
        </a:p>
      </dsp:txBody>
      <dsp:txXfrm>
        <a:off x="3323763" y="190753"/>
        <a:ext cx="2220959" cy="1747737"/>
      </dsp:txXfrm>
    </dsp:sp>
    <dsp:sp modelId="{0EAF6E26-E943-47E1-AB3D-2B3CE092DC3C}">
      <dsp:nvSpPr>
        <dsp:cNvPr id="0" name=""/>
        <dsp:cNvSpPr/>
      </dsp:nvSpPr>
      <dsp:spPr>
        <a:xfrm>
          <a:off x="5832069" y="775737"/>
          <a:ext cx="493898" cy="577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5832069" y="891291"/>
        <a:ext cx="345729" cy="346660"/>
      </dsp:txXfrm>
    </dsp:sp>
    <dsp:sp modelId="{2C654E7F-0DBD-4FB7-9470-7FB4DB620E41}">
      <dsp:nvSpPr>
        <dsp:cNvPr id="0" name=""/>
        <dsp:cNvSpPr/>
      </dsp:nvSpPr>
      <dsp:spPr>
        <a:xfrm>
          <a:off x="6530982" y="136378"/>
          <a:ext cx="2329709" cy="1856487"/>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latin typeface="Times New Roman" panose="02020603050405020304" pitchFamily="18" charset="0"/>
              <a:ea typeface="Calibri" panose="020F0502020204030204" pitchFamily="34" charset="0"/>
            </a:rPr>
            <a:t>18 litros por cama, es así que por cama se usó 72 ml del hongo. Para ello los equipos fueron calibrados previamente</a:t>
          </a:r>
          <a:endParaRPr lang="es-ES" sz="1700" kern="1200" dirty="0"/>
        </a:p>
      </dsp:txBody>
      <dsp:txXfrm>
        <a:off x="6585357" y="190753"/>
        <a:ext cx="2220959" cy="17477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5317B-B06D-4C20-A53D-E8DAC22B1D21}">
      <dsp:nvSpPr>
        <dsp:cNvPr id="0" name=""/>
        <dsp:cNvSpPr/>
      </dsp:nvSpPr>
      <dsp:spPr>
        <a:xfrm>
          <a:off x="1286" y="150321"/>
          <a:ext cx="2742874" cy="164572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latin typeface="Times New Roman" panose="02020603050405020304" pitchFamily="18" charset="0"/>
              <a:cs typeface="Times New Roman" panose="02020603050405020304" pitchFamily="18" charset="0"/>
            </a:rPr>
            <a:t>Se registró el número de ácaros presentes en una hoja y el % de infestación del ácaro en la hoja</a:t>
          </a:r>
          <a:endParaRPr lang="es-ES" sz="1800" kern="1200" dirty="0"/>
        </a:p>
      </dsp:txBody>
      <dsp:txXfrm>
        <a:off x="49488" y="198523"/>
        <a:ext cx="2646470" cy="1549320"/>
      </dsp:txXfrm>
    </dsp:sp>
    <dsp:sp modelId="{48A69FAA-B96E-4C48-AC86-AD2204864830}">
      <dsp:nvSpPr>
        <dsp:cNvPr id="0" name=""/>
        <dsp:cNvSpPr/>
      </dsp:nvSpPr>
      <dsp:spPr>
        <a:xfrm>
          <a:off x="3018448" y="633067"/>
          <a:ext cx="581489" cy="680232"/>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S" sz="3100" kern="1200"/>
        </a:p>
      </dsp:txBody>
      <dsp:txXfrm>
        <a:off x="3018448" y="769113"/>
        <a:ext cx="407042" cy="408140"/>
      </dsp:txXfrm>
    </dsp:sp>
    <dsp:sp modelId="{41BFF67F-9242-4F42-A611-97D32418008D}">
      <dsp:nvSpPr>
        <dsp:cNvPr id="0" name=""/>
        <dsp:cNvSpPr/>
      </dsp:nvSpPr>
      <dsp:spPr>
        <a:xfrm>
          <a:off x="3841310" y="150321"/>
          <a:ext cx="2742874" cy="164572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latin typeface="Times New Roman" panose="02020603050405020304" pitchFamily="18" charset="0"/>
              <a:cs typeface="Times New Roman" panose="02020603050405020304" pitchFamily="18" charset="0"/>
            </a:rPr>
            <a:t>Para posterior calcular la incidencia y severidad de </a:t>
          </a:r>
          <a:r>
            <a:rPr lang="es-ES" sz="1800" i="1" kern="1200" dirty="0" err="1" smtClean="0">
              <a:latin typeface="Times New Roman" panose="02020603050405020304" pitchFamily="18" charset="0"/>
              <a:cs typeface="Times New Roman" panose="02020603050405020304" pitchFamily="18" charset="0"/>
            </a:rPr>
            <a:t>Tetranychus</a:t>
          </a:r>
          <a:r>
            <a:rPr lang="es-ES" sz="1800" i="1" kern="1200" dirty="0" smtClean="0">
              <a:latin typeface="Times New Roman" panose="02020603050405020304" pitchFamily="18" charset="0"/>
              <a:cs typeface="Times New Roman" panose="02020603050405020304" pitchFamily="18" charset="0"/>
            </a:rPr>
            <a:t> </a:t>
          </a:r>
          <a:r>
            <a:rPr lang="es-ES" sz="1800" i="1" kern="1200" dirty="0" err="1" smtClean="0">
              <a:latin typeface="Times New Roman" panose="02020603050405020304" pitchFamily="18" charset="0"/>
              <a:cs typeface="Times New Roman" panose="02020603050405020304" pitchFamily="18" charset="0"/>
            </a:rPr>
            <a:t>urticae</a:t>
          </a:r>
          <a:r>
            <a:rPr lang="es-ES" sz="1800" i="1" kern="1200" dirty="0" smtClean="0">
              <a:latin typeface="Times New Roman" panose="02020603050405020304" pitchFamily="18" charset="0"/>
              <a:cs typeface="Times New Roman" panose="02020603050405020304" pitchFamily="18" charset="0"/>
            </a:rPr>
            <a:t>. </a:t>
          </a:r>
          <a:endParaRPr lang="es-ES" sz="1800" i="1" kern="1200" dirty="0"/>
        </a:p>
      </dsp:txBody>
      <dsp:txXfrm>
        <a:off x="3889512" y="198523"/>
        <a:ext cx="2646470" cy="15493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143"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1" y="6245225"/>
            <a:ext cx="2844800" cy="476250"/>
          </a:xfrm>
          <a:prstGeom prst="rect">
            <a:avLst/>
          </a:prstGeom>
          <a:noFill/>
          <a:ln w="9525">
            <a:noFill/>
            <a:miter lim="800000"/>
            <a:headEnd/>
            <a:tailEnd/>
          </a:ln>
          <a:effectLst/>
        </p:spPr>
        <p:txBody>
          <a:bodyPr/>
          <a:lstStyle/>
          <a:p>
            <a:endParaRPr lang="es-ES" sz="1400" dirty="0">
              <a:solidFill>
                <a:srgbClr val="000000"/>
              </a:solidFill>
            </a:endParaRPr>
          </a:p>
        </p:txBody>
      </p:sp>
      <p:sp>
        <p:nvSpPr>
          <p:cNvPr id="17433" name="Rectangle 25"/>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solidFill>
                <a:srgbClr val="000000"/>
              </a:solidFill>
            </a:endParaRPr>
          </a:p>
        </p:txBody>
      </p:sp>
      <p:sp>
        <p:nvSpPr>
          <p:cNvPr id="17434" name="Rectangle 26"/>
          <p:cNvSpPr>
            <a:spLocks noChangeArrowheads="1"/>
          </p:cNvSpPr>
          <p:nvPr/>
        </p:nvSpPr>
        <p:spPr bwMode="auto">
          <a:xfrm>
            <a:off x="609601" y="6245225"/>
            <a:ext cx="2844800" cy="476250"/>
          </a:xfrm>
          <a:prstGeom prst="rect">
            <a:avLst/>
          </a:prstGeom>
          <a:noFill/>
          <a:ln w="9525">
            <a:noFill/>
            <a:miter lim="800000"/>
            <a:headEnd/>
            <a:tailEnd/>
          </a:ln>
          <a:effectLst/>
        </p:spPr>
        <p:txBody>
          <a:bodyPr/>
          <a:lstStyle/>
          <a:p>
            <a:endParaRPr lang="es-ES" sz="1400" dirty="0">
              <a:solidFill>
                <a:srgbClr val="000000"/>
              </a:solidFill>
            </a:endParaRPr>
          </a:p>
        </p:txBody>
      </p:sp>
      <p:sp>
        <p:nvSpPr>
          <p:cNvPr id="17435" name="Rectangle 27"/>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solidFill>
                <a:srgbClr val="000000"/>
              </a:solidFill>
            </a:endParaRPr>
          </a:p>
        </p:txBody>
      </p:sp>
      <p:pic>
        <p:nvPicPr>
          <p:cNvPr id="17456"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p:spPr>
      </p:pic>
      <p:sp>
        <p:nvSpPr>
          <p:cNvPr id="17458" name="Oval 50"/>
          <p:cNvSpPr>
            <a:spLocks noChangeArrowheads="1"/>
          </p:cNvSpPr>
          <p:nvPr/>
        </p:nvSpPr>
        <p:spPr bwMode="auto">
          <a:xfrm>
            <a:off x="289984" y="260352"/>
            <a:ext cx="1056217" cy="792163"/>
          </a:xfrm>
          <a:prstGeom prst="ellipse">
            <a:avLst/>
          </a:prstGeom>
          <a:solidFill>
            <a:schemeClr val="bg1"/>
          </a:solidFill>
          <a:ln w="9525">
            <a:noFill/>
            <a:round/>
            <a:headEnd/>
            <a:tailEnd/>
          </a:ln>
          <a:effectLst/>
        </p:spPr>
        <p:txBody>
          <a:bodyPr wrap="none" anchor="ctr"/>
          <a:lstStyle/>
          <a:p>
            <a:endParaRPr lang="es-ES" sz="1800" dirty="0">
              <a:solidFill>
                <a:srgbClr val="000000"/>
              </a:solidFill>
            </a:endParaRPr>
          </a:p>
        </p:txBody>
      </p:sp>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t="38806" b="30597"/>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105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2"/>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1017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1" y="274640"/>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2692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623392" y="1556794"/>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77104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29536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1"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55596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4"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4"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98375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325134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4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4" y="27305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400973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8"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s-ES" dirty="0"/>
          </a:p>
        </p:txBody>
      </p:sp>
      <p:sp>
        <p:nvSpPr>
          <p:cNvPr id="4" name="3 Marcador de texto"/>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37442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solidFill>
                <a:srgbClr val="000000"/>
              </a:solidFill>
            </a:endParaRPr>
          </a:p>
        </p:txBody>
      </p:sp>
      <p:sp>
        <p:nvSpPr>
          <p:cNvPr id="1045" name="Rectangle 21"/>
          <p:cNvSpPr>
            <a:spLocks noChangeArrowheads="1"/>
          </p:cNvSpPr>
          <p:nvPr/>
        </p:nvSpPr>
        <p:spPr bwMode="auto">
          <a:xfrm rot="10800000">
            <a:off x="0" y="6308727"/>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solidFill>
                <a:srgbClr val="000000"/>
              </a:solidFill>
            </a:endParaRPr>
          </a:p>
        </p:txBody>
      </p:sp>
      <p:sp>
        <p:nvSpPr>
          <p:cNvPr id="1047" name="Line 23"/>
          <p:cNvSpPr>
            <a:spLocks noChangeShapeType="1"/>
          </p:cNvSpPr>
          <p:nvPr/>
        </p:nvSpPr>
        <p:spPr bwMode="auto">
          <a:xfrm rot="10800000" flipH="1">
            <a:off x="33868" y="6296025"/>
            <a:ext cx="8879418" cy="0"/>
          </a:xfrm>
          <a:prstGeom prst="line">
            <a:avLst/>
          </a:prstGeom>
          <a:noFill/>
          <a:ln w="38100">
            <a:solidFill>
              <a:srgbClr val="FF0000"/>
            </a:solidFill>
            <a:round/>
            <a:headEnd/>
            <a:tailEnd/>
          </a:ln>
          <a:effectLst/>
        </p:spPr>
        <p:txBody>
          <a:bodyPr/>
          <a:lstStyle/>
          <a:p>
            <a:endParaRPr lang="es-ES" sz="1800" dirty="0">
              <a:solidFill>
                <a:srgbClr val="000000"/>
              </a:solidFill>
            </a:endParaRPr>
          </a:p>
        </p:txBody>
      </p:sp>
      <p:sp>
        <p:nvSpPr>
          <p:cNvPr id="1048" name="Line 24"/>
          <p:cNvSpPr>
            <a:spLocks noChangeShapeType="1"/>
          </p:cNvSpPr>
          <p:nvPr/>
        </p:nvSpPr>
        <p:spPr bwMode="auto">
          <a:xfrm rot="10800000" flipH="1">
            <a:off x="33868" y="6245225"/>
            <a:ext cx="8879418" cy="0"/>
          </a:xfrm>
          <a:prstGeom prst="line">
            <a:avLst/>
          </a:prstGeom>
          <a:noFill/>
          <a:ln w="38100">
            <a:solidFill>
              <a:srgbClr val="006600"/>
            </a:solidFill>
            <a:round/>
            <a:headEnd/>
            <a:tailEnd/>
          </a:ln>
          <a:effectLst/>
        </p:spPr>
        <p:txBody>
          <a:bodyPr/>
          <a:lstStyle/>
          <a:p>
            <a:endParaRPr lang="es-ES" sz="1800" dirty="0">
              <a:solidFill>
                <a:srgbClr val="000000"/>
              </a:solidFill>
            </a:endParaRP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7594" t="38806" r="7258" b="30597"/>
          <a:stretch/>
        </p:blipFill>
        <p:spPr bwMode="auto">
          <a:xfrm>
            <a:off x="8880310" y="5906861"/>
            <a:ext cx="3269713" cy="624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78131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4.xml"/><Relationship Id="rId7" Type="http://schemas.openxmlformats.org/officeDocument/2006/relationships/image" Target="../media/image37.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5.xml"/><Relationship Id="rId7" Type="http://schemas.openxmlformats.org/officeDocument/2006/relationships/image" Target="../media/image39.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diagramQuickStyle" Target="../diagrams/quickStyle3.xml"/><Relationship Id="rId11" Type="http://schemas.openxmlformats.org/officeDocument/2006/relationships/image" Target="../media/image15.png"/><Relationship Id="rId5" Type="http://schemas.openxmlformats.org/officeDocument/2006/relationships/diagramLayout" Target="../diagrams/layout3.xml"/><Relationship Id="rId10" Type="http://schemas.openxmlformats.org/officeDocument/2006/relationships/image" Target="../media/image14.jpeg"/><Relationship Id="rId4" Type="http://schemas.openxmlformats.org/officeDocument/2006/relationships/diagramData" Target="../diagrams/data3.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23988" t="24863" r="16157" b="15407"/>
          <a:stretch/>
        </p:blipFill>
        <p:spPr>
          <a:xfrm>
            <a:off x="594437" y="1346792"/>
            <a:ext cx="11078137" cy="4448725"/>
          </a:xfrm>
          <a:prstGeom prst="rect">
            <a:avLst/>
          </a:prstGeom>
        </p:spPr>
      </p:pic>
      <p:sp>
        <p:nvSpPr>
          <p:cNvPr id="4" name="CuadroTexto 3"/>
          <p:cNvSpPr txBox="1"/>
          <p:nvPr/>
        </p:nvSpPr>
        <p:spPr>
          <a:xfrm>
            <a:off x="270456" y="90152"/>
            <a:ext cx="3786389" cy="978794"/>
          </a:xfrm>
          <a:prstGeom prst="rect">
            <a:avLst/>
          </a:prstGeom>
          <a:solidFill>
            <a:schemeClr val="bg1"/>
          </a:solidFill>
        </p:spPr>
        <p:txBody>
          <a:bodyPr wrap="square" rtlCol="0">
            <a:spAutoFit/>
          </a:bodyPr>
          <a:lstStyle/>
          <a:p>
            <a:endParaRPr lang="es-EC" dirty="0"/>
          </a:p>
        </p:txBody>
      </p:sp>
      <p:pic>
        <p:nvPicPr>
          <p:cNvPr id="1034" name="Picture 10" descr="Resultado de imagen para universidad de las fuerzas arm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83" y="53290"/>
            <a:ext cx="3928056" cy="122793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206322" y="931970"/>
            <a:ext cx="10753859" cy="4493538"/>
          </a:xfrm>
          <a:prstGeom prst="rect">
            <a:avLst/>
          </a:prstGeom>
        </p:spPr>
        <p:txBody>
          <a:bodyPr wrap="square">
            <a:spAutoFit/>
          </a:bodyPr>
          <a:lstStyle/>
          <a:p>
            <a:pPr algn="ctr">
              <a:spcBef>
                <a:spcPts val="1200"/>
              </a:spcBef>
              <a:spcAft>
                <a:spcPts val="0"/>
              </a:spcAft>
            </a:pPr>
            <a:r>
              <a:rPr lang="es-EC" sz="20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b="1" dirty="0">
                <a:latin typeface="Times New Roman" panose="02020603050405020304" pitchFamily="18" charset="0"/>
                <a:cs typeface="Times New Roman" panose="02020603050405020304" pitchFamily="18" charset="0"/>
              </a:rPr>
              <a:t>DEPARTAMENTO DE CIENCIAS DE LA VIDA Y DE LA </a:t>
            </a:r>
            <a:r>
              <a:rPr lang="es-EC" b="1" dirty="0" smtClean="0">
                <a:latin typeface="Times New Roman" panose="02020603050405020304" pitchFamily="18" charset="0"/>
                <a:cs typeface="Times New Roman" panose="02020603050405020304" pitchFamily="18" charset="0"/>
              </a:rPr>
              <a:t>AGRICULTURA</a:t>
            </a:r>
          </a:p>
          <a:p>
            <a:pPr algn="ctr"/>
            <a:endParaRPr lang="es-EC" b="1" dirty="0" smtClean="0">
              <a:latin typeface="Times New Roman" panose="02020603050405020304" pitchFamily="18" charset="0"/>
              <a:cs typeface="Times New Roman" panose="02020603050405020304" pitchFamily="18" charset="0"/>
            </a:endParaRPr>
          </a:p>
          <a:p>
            <a:pPr algn="ctr"/>
            <a:r>
              <a:rPr lang="es-EC" b="1" dirty="0" smtClean="0">
                <a:latin typeface="Times New Roman" panose="02020603050405020304" pitchFamily="18" charset="0"/>
                <a:cs typeface="Times New Roman" panose="02020603050405020304" pitchFamily="18" charset="0"/>
              </a:rPr>
              <a:t>CARRERA DE INGENIERÍA AGROPECUARIA</a:t>
            </a:r>
            <a:endParaRPr lang="es-EC" dirty="0">
              <a:latin typeface="Times New Roman" panose="02020603050405020304" pitchFamily="18" charset="0"/>
              <a:cs typeface="Times New Roman" panose="02020603050405020304" pitchFamily="18" charset="0"/>
            </a:endParaRPr>
          </a:p>
          <a:p>
            <a:pPr algn="ctr"/>
            <a:r>
              <a:rPr lang="es-EC" dirty="0" smtClean="0">
                <a:latin typeface="Times New Roman" panose="02020603050405020304" pitchFamily="18" charset="0"/>
                <a:cs typeface="Times New Roman" panose="02020603050405020304" pitchFamily="18" charset="0"/>
              </a:rPr>
              <a:t> </a:t>
            </a:r>
            <a:r>
              <a:rPr lang="es-EC" b="1" dirty="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pPr algn="ctr"/>
            <a:r>
              <a:rPr lang="es-EC" b="1" dirty="0">
                <a:latin typeface="Times New Roman" panose="02020603050405020304" pitchFamily="18" charset="0"/>
                <a:cs typeface="Times New Roman" panose="02020603050405020304" pitchFamily="18" charset="0"/>
              </a:rPr>
              <a:t>TRABAJO DE TITULACIÓN,  PREVIO A LA OBTENCIÓN DEL TÍTULO DE INGENIERO </a:t>
            </a:r>
            <a:r>
              <a:rPr lang="es-EC" b="1" dirty="0" smtClean="0">
                <a:latin typeface="Times New Roman" panose="02020603050405020304" pitchFamily="18" charset="0"/>
                <a:cs typeface="Times New Roman" panose="02020603050405020304" pitchFamily="18" charset="0"/>
              </a:rPr>
              <a:t>AGROPECUARIO</a:t>
            </a:r>
            <a:endParaRPr lang="es-EC" b="1" i="1" dirty="0">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1200"/>
              </a:spcBef>
              <a:spcAft>
                <a:spcPts val="0"/>
              </a:spcAft>
            </a:pPr>
            <a:r>
              <a:rPr lang="es-ES" sz="2000" b="1" dirty="0">
                <a:latin typeface="Times New Roman" pitchFamily="18" charset="0"/>
                <a:cs typeface="Times New Roman" pitchFamily="18" charset="0"/>
              </a:rPr>
              <a:t>TEMA: </a:t>
            </a:r>
            <a:r>
              <a:rPr lang="es-ES" sz="2000" b="1" dirty="0" smtClean="0">
                <a:latin typeface="Times New Roman" pitchFamily="18" charset="0"/>
                <a:cs typeface="Times New Roman" pitchFamily="18" charset="0"/>
              </a:rPr>
              <a:t>“INCLUSIÓN </a:t>
            </a:r>
            <a:r>
              <a:rPr lang="es-ES" sz="2000" b="1" dirty="0">
                <a:latin typeface="Times New Roman" pitchFamily="18" charset="0"/>
                <a:cs typeface="Times New Roman" pitchFamily="18" charset="0"/>
              </a:rPr>
              <a:t>DE </a:t>
            </a:r>
            <a:r>
              <a:rPr lang="es-ES" sz="2000" b="1" i="1" dirty="0" err="1">
                <a:latin typeface="Times New Roman" pitchFamily="18" charset="0"/>
                <a:cs typeface="Times New Roman" pitchFamily="18" charset="0"/>
              </a:rPr>
              <a:t>Beauveria</a:t>
            </a:r>
            <a:r>
              <a:rPr lang="es-ES" sz="2000" b="1" i="1" dirty="0">
                <a:latin typeface="Times New Roman" pitchFamily="18" charset="0"/>
                <a:cs typeface="Times New Roman" pitchFamily="18" charset="0"/>
              </a:rPr>
              <a:t> </a:t>
            </a:r>
            <a:r>
              <a:rPr lang="es-ES" sz="2000" b="1" i="1" dirty="0" err="1">
                <a:latin typeface="Times New Roman" pitchFamily="18" charset="0"/>
                <a:cs typeface="Times New Roman" pitchFamily="18" charset="0"/>
              </a:rPr>
              <a:t>bassiana</a:t>
            </a:r>
            <a:r>
              <a:rPr lang="es-ES" sz="2000" b="1" i="1" dirty="0">
                <a:latin typeface="Times New Roman" pitchFamily="18" charset="0"/>
                <a:cs typeface="Times New Roman" pitchFamily="18" charset="0"/>
              </a:rPr>
              <a:t> </a:t>
            </a:r>
            <a:r>
              <a:rPr lang="es-ES" sz="2000" b="1" dirty="0">
                <a:latin typeface="Times New Roman" pitchFamily="18" charset="0"/>
                <a:cs typeface="Times New Roman" pitchFamily="18" charset="0"/>
              </a:rPr>
              <a:t>EN LA ROTACIÓN DEL CONTROL QUÍMICO PARA EL MANEJO DE </a:t>
            </a:r>
            <a:r>
              <a:rPr lang="es-ES" sz="2000" b="1" i="1" dirty="0" err="1">
                <a:latin typeface="Times New Roman" pitchFamily="18" charset="0"/>
                <a:cs typeface="Times New Roman" pitchFamily="18" charset="0"/>
              </a:rPr>
              <a:t>Tetranychus</a:t>
            </a:r>
            <a:r>
              <a:rPr lang="es-ES" sz="2000" b="1" i="1" dirty="0">
                <a:latin typeface="Times New Roman" pitchFamily="18" charset="0"/>
                <a:cs typeface="Times New Roman" pitchFamily="18" charset="0"/>
              </a:rPr>
              <a:t> </a:t>
            </a:r>
            <a:r>
              <a:rPr lang="es-ES" sz="2000" b="1" i="1" dirty="0" err="1">
                <a:latin typeface="Times New Roman" pitchFamily="18" charset="0"/>
                <a:cs typeface="Times New Roman" pitchFamily="18" charset="0"/>
              </a:rPr>
              <a:t>urticae</a:t>
            </a:r>
            <a:r>
              <a:rPr lang="es-ES" sz="2000" b="1" i="1" dirty="0">
                <a:latin typeface="Times New Roman" pitchFamily="18" charset="0"/>
                <a:cs typeface="Times New Roman" pitchFamily="18" charset="0"/>
              </a:rPr>
              <a:t> </a:t>
            </a:r>
            <a:r>
              <a:rPr lang="es-ES" sz="2000" b="1" dirty="0">
                <a:latin typeface="Times New Roman" pitchFamily="18" charset="0"/>
                <a:cs typeface="Times New Roman" pitchFamily="18" charset="0"/>
              </a:rPr>
              <a:t>EN EL CULTIVO DE ROSA (Rosa </a:t>
            </a:r>
            <a:r>
              <a:rPr lang="es-ES" sz="2000" b="1" dirty="0" err="1">
                <a:latin typeface="Times New Roman" pitchFamily="18" charset="0"/>
                <a:cs typeface="Times New Roman" pitchFamily="18" charset="0"/>
              </a:rPr>
              <a:t>sp</a:t>
            </a:r>
            <a:r>
              <a:rPr lang="es-ES" sz="2000" b="1" dirty="0">
                <a:latin typeface="Times New Roman" pitchFamily="18" charset="0"/>
                <a:cs typeface="Times New Roman" pitchFamily="18" charset="0"/>
              </a:rPr>
              <a:t>.), VARIEDAD MONDIAL EN LA FINCA FLORIFRUT, TABACUNDO-ECUADOR”</a:t>
            </a: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0"/>
              </a:spcAft>
            </a:pPr>
            <a:endParaRPr lang="es-EC"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AUTOR: </a:t>
            </a:r>
            <a:r>
              <a:rPr lang="es-EC" b="1" dirty="0" smtClean="0">
                <a:latin typeface="Times New Roman" panose="02020603050405020304" pitchFamily="18" charset="0"/>
                <a:ea typeface="Calibri" panose="020F0502020204030204" pitchFamily="34" charset="0"/>
                <a:cs typeface="Times New Roman" panose="02020603050405020304" pitchFamily="18" charset="0"/>
              </a:rPr>
              <a:t>MANTILLA AGUILAR</a:t>
            </a: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 GABRIELA ESTEFANÍA</a:t>
            </a:r>
            <a:endParaRPr lang="es-EC"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DIRECTOR: </a:t>
            </a:r>
            <a:r>
              <a:rPr lang="pt-BR" b="1" dirty="0">
                <a:latin typeface="Times New Roman" panose="02020603050405020304" pitchFamily="18" charset="0"/>
                <a:ea typeface="Calibri" panose="020F0502020204030204" pitchFamily="34" charset="0"/>
                <a:cs typeface="Times New Roman" panose="02020603050405020304" pitchFamily="18" charset="0"/>
              </a:rPr>
              <a:t>FALCONÍ SAA, CESAR EDUARDO, </a:t>
            </a:r>
            <a:r>
              <a:rPr lang="pt-BR" b="1" dirty="0" smtClean="0">
                <a:latin typeface="Times New Roman" panose="02020603050405020304" pitchFamily="18" charset="0"/>
                <a:ea typeface="Calibri" panose="020F0502020204030204" pitchFamily="34" charset="0"/>
                <a:cs typeface="Times New Roman" panose="02020603050405020304" pitchFamily="18" charset="0"/>
              </a:rPr>
              <a:t>PhD</a:t>
            </a:r>
          </a:p>
          <a:p>
            <a:pPr algn="ctr">
              <a:spcAft>
                <a:spcPts val="0"/>
              </a:spcAft>
            </a:pPr>
            <a:endParaRPr lang="pt-BR" b="1"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3972838" y="25902"/>
            <a:ext cx="1254451" cy="1282705"/>
          </a:xfrm>
          <a:prstGeom prst="rect">
            <a:avLst/>
          </a:prstGeom>
        </p:spPr>
      </p:pic>
      <p:sp>
        <p:nvSpPr>
          <p:cNvPr id="7" name="10 Rectángulo"/>
          <p:cNvSpPr/>
          <p:nvPr/>
        </p:nvSpPr>
        <p:spPr>
          <a:xfrm>
            <a:off x="5985136" y="5102342"/>
            <a:ext cx="1595310" cy="646331"/>
          </a:xfrm>
          <a:prstGeom prst="rect">
            <a:avLst/>
          </a:prstGeom>
        </p:spPr>
        <p:txBody>
          <a:bodyPr wrap="none">
            <a:spAutoFit/>
          </a:bodyPr>
          <a:lstStyle/>
          <a:p>
            <a:pPr algn="ctr">
              <a:spcAft>
                <a:spcPts val="0"/>
              </a:spcAft>
            </a:pPr>
            <a:r>
              <a:rPr lang="pt-BR" b="1" dirty="0">
                <a:latin typeface="Times New Roman" panose="02020603050405020304" pitchFamily="18" charset="0"/>
                <a:ea typeface="Calibri" panose="020F0502020204030204" pitchFamily="34" charset="0"/>
                <a:cs typeface="Times New Roman" panose="02020603050405020304" pitchFamily="18" charset="0"/>
              </a:rPr>
              <a:t>SANGOLQUÍ</a:t>
            </a:r>
          </a:p>
          <a:p>
            <a:pPr algn="ctr">
              <a:spcAft>
                <a:spcPts val="0"/>
              </a:spcAft>
            </a:pPr>
            <a:r>
              <a:rPr lang="pt-BR" b="1" dirty="0">
                <a:latin typeface="Times New Roman" panose="02020603050405020304" pitchFamily="18" charset="0"/>
                <a:ea typeface="Calibri" panose="020F0502020204030204" pitchFamily="34" charset="0"/>
                <a:cs typeface="Times New Roman" panose="02020603050405020304" pitchFamily="18" charset="0"/>
              </a:rPr>
              <a:t>2020</a:t>
            </a:r>
          </a:p>
        </p:txBody>
      </p:sp>
    </p:spTree>
    <p:extLst>
      <p:ext uri="{BB962C8B-B14F-4D97-AF65-F5344CB8AC3E}">
        <p14:creationId xmlns:p14="http://schemas.microsoft.com/office/powerpoint/2010/main" val="369509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8755245" y="1665766"/>
            <a:ext cx="3818866" cy="1128514"/>
          </a:xfrm>
          <a:prstGeom prst="rect">
            <a:avLst/>
          </a:prstGeom>
        </p:spPr>
        <p:txBody>
          <a:bodyPr wrap="square">
            <a:spAutoFit/>
          </a:bodyPr>
          <a:lstStyle/>
          <a:p>
            <a:pPr marR="252095" algn="ctr">
              <a:spcAft>
                <a:spcPts val="800"/>
              </a:spcAft>
            </a:pPr>
            <a:r>
              <a:rPr lang="es-EC" dirty="0" smtClean="0">
                <a:latin typeface="Times New Roman" pitchFamily="18" charset="0"/>
                <a:ea typeface="Calibri" panose="020F0502020204030204" pitchFamily="34" charset="0"/>
                <a:cs typeface="Times New Roman" pitchFamily="18" charset="0"/>
              </a:rPr>
              <a:t>Provincia: Pichincha</a:t>
            </a:r>
          </a:p>
          <a:p>
            <a:pPr marR="252095" algn="ctr">
              <a:spcAft>
                <a:spcPts val="800"/>
              </a:spcAft>
            </a:pPr>
            <a:r>
              <a:rPr lang="es-EC" dirty="0" smtClean="0">
                <a:latin typeface="Times New Roman" pitchFamily="18" charset="0"/>
                <a:cs typeface="Times New Roman" pitchFamily="18" charset="0"/>
              </a:rPr>
              <a:t>Cantón: Pedro Moncayo</a:t>
            </a:r>
            <a:endParaRPr lang="es-EC" dirty="0">
              <a:latin typeface="Times New Roman" pitchFamily="18" charset="0"/>
              <a:cs typeface="Times New Roman" pitchFamily="18" charset="0"/>
            </a:endParaRPr>
          </a:p>
          <a:p>
            <a:pPr marR="252095" algn="ctr">
              <a:spcAft>
                <a:spcPts val="800"/>
              </a:spcAft>
            </a:pPr>
            <a:r>
              <a:rPr lang="es-EC" dirty="0" smtClean="0">
                <a:latin typeface="Times New Roman" pitchFamily="18" charset="0"/>
                <a:cs typeface="Times New Roman" pitchFamily="18" charset="0"/>
              </a:rPr>
              <a:t>Parroquia: Tabacundo</a:t>
            </a:r>
            <a:endParaRPr lang="es-EC" dirty="0">
              <a:effectLst/>
              <a:latin typeface="Times New Roman" pitchFamily="18" charset="0"/>
              <a:ea typeface="Calibri" panose="020F0502020204030204" pitchFamily="34" charset="0"/>
              <a:cs typeface="Times New Roman" pitchFamily="18" charset="0"/>
            </a:endParaRPr>
          </a:p>
        </p:txBody>
      </p:sp>
      <p:sp>
        <p:nvSpPr>
          <p:cNvPr id="9" name="Rectángulo 8"/>
          <p:cNvSpPr/>
          <p:nvPr/>
        </p:nvSpPr>
        <p:spPr>
          <a:xfrm>
            <a:off x="3312954" y="3199740"/>
            <a:ext cx="2460930" cy="923330"/>
          </a:xfrm>
          <a:prstGeom prst="rect">
            <a:avLst/>
          </a:prstGeom>
        </p:spPr>
        <p:txBody>
          <a:bodyPr wrap="none">
            <a:spAutoFit/>
          </a:bodyPr>
          <a:lstStyle/>
          <a:p>
            <a:pPr algn="just"/>
            <a:r>
              <a:rPr lang="es-EC" dirty="0" smtClean="0">
                <a:latin typeface="Times New Roman" panose="02020603050405020304" pitchFamily="18" charset="0"/>
                <a:ea typeface="Calibri" panose="020F0502020204030204" pitchFamily="34" charset="0"/>
                <a:cs typeface="Times New Roman" panose="02020603050405020304" pitchFamily="18" charset="0"/>
              </a:rPr>
              <a:t>Altitud: 2940 m.s.n.m</a:t>
            </a:r>
          </a:p>
          <a:p>
            <a:pPr algn="just"/>
            <a:r>
              <a:rPr lang="es-EC" dirty="0" smtClean="0">
                <a:latin typeface="Times New Roman" panose="02020603050405020304" pitchFamily="18" charset="0"/>
                <a:cs typeface="Times New Roman" panose="02020603050405020304" pitchFamily="18" charset="0"/>
              </a:rPr>
              <a:t>T. Media 13 - 14 °C</a:t>
            </a:r>
          </a:p>
          <a:p>
            <a:pPr algn="just"/>
            <a:r>
              <a:rPr lang="es-EC" dirty="0" smtClean="0">
                <a:latin typeface="Times New Roman" panose="02020603050405020304" pitchFamily="18" charset="0"/>
                <a:cs typeface="Times New Roman" panose="02020603050405020304" pitchFamily="18" charset="0"/>
              </a:rPr>
              <a:t>Precipitación: 1200 mm</a:t>
            </a:r>
          </a:p>
        </p:txBody>
      </p:sp>
      <p:sp>
        <p:nvSpPr>
          <p:cNvPr id="13" name="Rectángulo 12"/>
          <p:cNvSpPr/>
          <p:nvPr/>
        </p:nvSpPr>
        <p:spPr>
          <a:xfrm>
            <a:off x="9876371" y="6392092"/>
            <a:ext cx="2243563" cy="369332"/>
          </a:xfrm>
          <a:prstGeom prst="rect">
            <a:avLst/>
          </a:prstGeom>
        </p:spPr>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Fuente: </a:t>
            </a:r>
            <a:r>
              <a:rPr lang="es-EC" dirty="0" smtClean="0">
                <a:latin typeface="Calibri" panose="020F0502020204030204" pitchFamily="34" charset="0"/>
                <a:ea typeface="Calibri" panose="020F0502020204030204" pitchFamily="34" charset="0"/>
                <a:cs typeface="Times New Roman" panose="02020603050405020304" pitchFamily="18" charset="0"/>
              </a:rPr>
              <a:t>Google </a:t>
            </a:r>
            <a:r>
              <a:rPr lang="es-EC" dirty="0" err="1" smtClean="0">
                <a:latin typeface="Calibri" panose="020F0502020204030204" pitchFamily="34" charset="0"/>
                <a:ea typeface="Calibri" panose="020F0502020204030204" pitchFamily="34" charset="0"/>
                <a:cs typeface="Times New Roman" panose="02020603050405020304" pitchFamily="18" charset="0"/>
              </a:rPr>
              <a:t>Maps</a:t>
            </a:r>
            <a:endParaRPr lang="es-EC" dirty="0"/>
          </a:p>
        </p:txBody>
      </p:sp>
      <p:pic>
        <p:nvPicPr>
          <p:cNvPr id="1028" name="Picture 4" descr="https://scontent.fuio4-1.fna.fbcdn.net/v/t1.15752-9/35480006_2604604252899165_4325680547004153856_n.jpg?_nc_cat=0&amp;oh=5f00d3a89ed801c3ec13d12f3f3ab47c&amp;oe=5B9F0258"/>
          <p:cNvPicPr>
            <a:picLocks noChangeAspect="1" noChangeArrowheads="1"/>
          </p:cNvPicPr>
          <p:nvPr/>
        </p:nvPicPr>
        <p:blipFill rotWithShape="1">
          <a:blip r:embed="rId2">
            <a:extLst>
              <a:ext uri="{28A0092B-C50C-407E-A947-70E740481C1C}">
                <a14:useLocalDpi xmlns:a14="http://schemas.microsoft.com/office/drawing/2010/main" val="0"/>
              </a:ext>
            </a:extLst>
          </a:blip>
          <a:srcRect t="15857" r="-1789" b="26060"/>
          <a:stretch/>
        </p:blipFill>
        <p:spPr bwMode="auto">
          <a:xfrm>
            <a:off x="109509" y="1665766"/>
            <a:ext cx="3085207" cy="2876329"/>
          </a:xfrm>
          <a:prstGeom prst="rect">
            <a:avLst/>
          </a:prstGeom>
          <a:noFill/>
          <a:extLst>
            <a:ext uri="{909E8E84-426E-40DD-AFC4-6F175D3DCCD1}">
              <a14:hiddenFill xmlns:a14="http://schemas.microsoft.com/office/drawing/2010/main">
                <a:solidFill>
                  <a:srgbClr val="FFFFFF"/>
                </a:solidFill>
              </a14:hiddenFill>
            </a:ext>
          </a:extLst>
        </p:spPr>
      </p:pic>
      <p:sp>
        <p:nvSpPr>
          <p:cNvPr id="18" name="Elipse 17"/>
          <p:cNvSpPr/>
          <p:nvPr/>
        </p:nvSpPr>
        <p:spPr>
          <a:xfrm>
            <a:off x="1976794" y="2343656"/>
            <a:ext cx="569983" cy="5369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p:cNvSpPr/>
          <p:nvPr/>
        </p:nvSpPr>
        <p:spPr>
          <a:xfrm>
            <a:off x="6143763" y="4879712"/>
            <a:ext cx="2394564" cy="48750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solidFill>
                  <a:schemeClr val="tx1"/>
                </a:solidFill>
                <a:latin typeface="Times New Roman" panose="02020603050405020304" pitchFamily="18" charset="0"/>
                <a:cs typeface="Times New Roman" panose="02020603050405020304" pitchFamily="18" charset="0"/>
              </a:rPr>
              <a:t>FASE DE CAMPO</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26" name="Rectángulo 25"/>
          <p:cNvSpPr/>
          <p:nvPr/>
        </p:nvSpPr>
        <p:spPr>
          <a:xfrm>
            <a:off x="706187" y="1020324"/>
            <a:ext cx="2345576" cy="1200329"/>
          </a:xfrm>
          <a:prstGeom prst="rect">
            <a:avLst/>
          </a:prstGeom>
        </p:spPr>
        <p:txBody>
          <a:bodyPr wrap="square">
            <a:spAutoFit/>
          </a:bodyPr>
          <a:lstStyle/>
          <a:p>
            <a:pPr algn="ctr"/>
            <a:r>
              <a:rPr lang="es-EC" dirty="0" smtClean="0">
                <a:latin typeface="Times New Roman" panose="02020603050405020304" pitchFamily="18" charset="0"/>
                <a:cs typeface="Times New Roman" panose="02020603050405020304" pitchFamily="18" charset="0"/>
              </a:rPr>
              <a:t>Laboratorio </a:t>
            </a:r>
            <a:r>
              <a:rPr lang="es-EC" dirty="0">
                <a:latin typeface="Times New Roman" panose="02020603050405020304" pitchFamily="18" charset="0"/>
                <a:cs typeface="Times New Roman" panose="02020603050405020304" pitchFamily="18" charset="0"/>
              </a:rPr>
              <a:t>de Fitopatología IASA I</a:t>
            </a:r>
          </a:p>
          <a:p>
            <a:pPr algn="ctr"/>
            <a:endParaRPr lang="es-EC" dirty="0" smtClean="0">
              <a:latin typeface="Times New Roman" panose="02020603050405020304" pitchFamily="18" charset="0"/>
              <a:cs typeface="Times New Roman" panose="02020603050405020304" pitchFamily="18" charset="0"/>
            </a:endParaRPr>
          </a:p>
          <a:p>
            <a:endParaRPr lang="es-EC" dirty="0"/>
          </a:p>
        </p:txBody>
      </p:sp>
      <p:sp>
        <p:nvSpPr>
          <p:cNvPr id="22" name="CuadroTexto 9"/>
          <p:cNvSpPr txBox="1"/>
          <p:nvPr/>
        </p:nvSpPr>
        <p:spPr>
          <a:xfrm>
            <a:off x="0" y="-60262"/>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27" name="CuadroTexto 2"/>
          <p:cNvSpPr txBox="1"/>
          <p:nvPr/>
        </p:nvSpPr>
        <p:spPr>
          <a:xfrm>
            <a:off x="1" y="573190"/>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UBICACIÓN DE LA INVESTIGACIÓN</a:t>
            </a:r>
            <a:endParaRPr lang="es-MX" sz="2800" b="1" dirty="0">
              <a:solidFill>
                <a:srgbClr val="FF0000"/>
              </a:solidFill>
              <a:latin typeface="Times New Roman" panose="02020603050405020304" pitchFamily="18" charset="0"/>
              <a:cs typeface="Times New Roman" panose="02020603050405020304" pitchFamily="18" charset="0"/>
            </a:endParaRPr>
          </a:p>
        </p:txBody>
      </p:sp>
      <p:sp>
        <p:nvSpPr>
          <p:cNvPr id="31" name="Rectángulo 30"/>
          <p:cNvSpPr/>
          <p:nvPr/>
        </p:nvSpPr>
        <p:spPr>
          <a:xfrm>
            <a:off x="191222" y="4885341"/>
            <a:ext cx="2921780" cy="487501"/>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schemeClr val="tx1"/>
                </a:solidFill>
                <a:latin typeface="Times New Roman" panose="02020603050405020304" pitchFamily="18" charset="0"/>
                <a:cs typeface="Times New Roman" panose="02020603050405020304" pitchFamily="18" charset="0"/>
              </a:rPr>
              <a:t>FASE DE LABORATORIO</a:t>
            </a:r>
          </a:p>
        </p:txBody>
      </p:sp>
      <p:pic>
        <p:nvPicPr>
          <p:cNvPr id="32" name="Imagen 31"/>
          <p:cNvPicPr/>
          <p:nvPr/>
        </p:nvPicPr>
        <p:blipFill rotWithShape="1">
          <a:blip r:embed="rId3"/>
          <a:srcRect l="34395" t="15059" r="17098" b="17800"/>
          <a:stretch/>
        </p:blipFill>
        <p:spPr bwMode="auto">
          <a:xfrm>
            <a:off x="5788975" y="1681000"/>
            <a:ext cx="3104141" cy="2857872"/>
          </a:xfrm>
          <a:prstGeom prst="rect">
            <a:avLst/>
          </a:prstGeom>
          <a:ln>
            <a:noFill/>
          </a:ln>
          <a:extLst>
            <a:ext uri="{53640926-AAD7-44D8-BBD7-CCE9431645EC}">
              <a14:shadowObscured xmlns:a14="http://schemas.microsoft.com/office/drawing/2010/main"/>
            </a:ext>
          </a:extLst>
        </p:spPr>
      </p:pic>
      <p:sp>
        <p:nvSpPr>
          <p:cNvPr id="33" name="Elipse 32"/>
          <p:cNvSpPr/>
          <p:nvPr/>
        </p:nvSpPr>
        <p:spPr>
          <a:xfrm>
            <a:off x="6876426" y="3311593"/>
            <a:ext cx="800733" cy="699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33"/>
          <p:cNvSpPr/>
          <p:nvPr/>
        </p:nvSpPr>
        <p:spPr>
          <a:xfrm>
            <a:off x="6104004" y="1297322"/>
            <a:ext cx="2345576" cy="646331"/>
          </a:xfrm>
          <a:prstGeom prst="rect">
            <a:avLst/>
          </a:prstGeom>
        </p:spPr>
        <p:txBody>
          <a:bodyPr wrap="square">
            <a:spAutoFit/>
          </a:bodyPr>
          <a:lstStyle/>
          <a:p>
            <a:pPr algn="ctr"/>
            <a:r>
              <a:rPr lang="es-EC" dirty="0" err="1">
                <a:latin typeface="Times New Roman" panose="02020603050405020304" pitchFamily="18" charset="0"/>
                <a:cs typeface="Times New Roman" panose="02020603050405020304" pitchFamily="18" charset="0"/>
              </a:rPr>
              <a:t>F</a:t>
            </a:r>
            <a:r>
              <a:rPr lang="es-EC" dirty="0" err="1" smtClean="0">
                <a:latin typeface="Times New Roman" panose="02020603050405020304" pitchFamily="18" charset="0"/>
                <a:cs typeface="Times New Roman" panose="02020603050405020304" pitchFamily="18" charset="0"/>
              </a:rPr>
              <a:t>orícola</a:t>
            </a:r>
            <a:r>
              <a:rPr lang="es-EC" dirty="0" smtClean="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Florifrut</a:t>
            </a:r>
            <a:endParaRPr lang="es-EC" dirty="0" smtClean="0">
              <a:latin typeface="Times New Roman" panose="02020603050405020304" pitchFamily="18" charset="0"/>
              <a:cs typeface="Times New Roman" panose="02020603050405020304" pitchFamily="18" charset="0"/>
            </a:endParaRPr>
          </a:p>
          <a:p>
            <a:endParaRPr lang="es-EC" dirty="0"/>
          </a:p>
        </p:txBody>
      </p:sp>
      <p:sp>
        <p:nvSpPr>
          <p:cNvPr id="35" name="Rectángulo 34"/>
          <p:cNvSpPr/>
          <p:nvPr/>
        </p:nvSpPr>
        <p:spPr>
          <a:xfrm>
            <a:off x="9050307" y="3199740"/>
            <a:ext cx="2967479" cy="1754326"/>
          </a:xfrm>
          <a:prstGeom prst="rect">
            <a:avLst/>
          </a:prstGeom>
        </p:spPr>
        <p:txBody>
          <a:bodyPr wrap="none">
            <a:spAutoFit/>
          </a:bodyPr>
          <a:lstStyle/>
          <a:p>
            <a:pPr algn="ctr"/>
            <a:r>
              <a:rPr lang="es-EC" dirty="0" smtClean="0">
                <a:latin typeface="Times New Roman" panose="02020603050405020304" pitchFamily="18" charset="0"/>
                <a:ea typeface="Calibri" panose="020F0502020204030204" pitchFamily="34" charset="0"/>
                <a:cs typeface="Times New Roman" panose="02020603050405020304" pitchFamily="18" charset="0"/>
              </a:rPr>
              <a:t>Altitud: 2800 m.s.n.m</a:t>
            </a:r>
          </a:p>
          <a:p>
            <a:pPr algn="ctr"/>
            <a:r>
              <a:rPr lang="es-EC" dirty="0" smtClean="0">
                <a:latin typeface="Times New Roman" panose="02020603050405020304" pitchFamily="18" charset="0"/>
                <a:cs typeface="Times New Roman" panose="02020603050405020304" pitchFamily="18" charset="0"/>
              </a:rPr>
              <a:t>T. Media 8-24 °C</a:t>
            </a:r>
          </a:p>
          <a:p>
            <a:pPr algn="ctr"/>
            <a:r>
              <a:rPr lang="es-EC" dirty="0" smtClean="0">
                <a:latin typeface="Times New Roman" panose="02020603050405020304" pitchFamily="18" charset="0"/>
                <a:cs typeface="Times New Roman" panose="02020603050405020304" pitchFamily="18" charset="0"/>
              </a:rPr>
              <a:t>Humedad relativa: 45 – 90 %</a:t>
            </a:r>
          </a:p>
          <a:p>
            <a:pPr algn="ctr"/>
            <a:r>
              <a:rPr lang="es-EC" dirty="0" smtClean="0">
                <a:latin typeface="Times New Roman" panose="02020603050405020304" pitchFamily="18" charset="0"/>
                <a:cs typeface="Times New Roman" panose="02020603050405020304" pitchFamily="18" charset="0"/>
              </a:rPr>
              <a:t>Precipitación: </a:t>
            </a:r>
            <a:r>
              <a:rPr lang="es-EC" dirty="0">
                <a:latin typeface="Times New Roman" panose="02020603050405020304" pitchFamily="18" charset="0"/>
                <a:ea typeface="Calibri" panose="020F0502020204030204" pitchFamily="34" charset="0"/>
                <a:cs typeface="Times New Roman" panose="02020603050405020304" pitchFamily="18" charset="0"/>
              </a:rPr>
              <a:t>663,83</a:t>
            </a:r>
            <a:r>
              <a:rPr lang="es-EC" dirty="0" smtClean="0">
                <a:latin typeface="Times New Roman" panose="02020603050405020304" pitchFamily="18" charset="0"/>
                <a:cs typeface="Times New Roman" panose="02020603050405020304" pitchFamily="18" charset="0"/>
              </a:rPr>
              <a:t> mm</a:t>
            </a:r>
          </a:p>
          <a:p>
            <a:pPr algn="ctr"/>
            <a:r>
              <a:rPr lang="es-EC" dirty="0">
                <a:latin typeface="Times New Roman" panose="02020603050405020304" pitchFamily="18" charset="0"/>
                <a:ea typeface="Calibri" panose="020F0502020204030204" pitchFamily="34" charset="0"/>
              </a:rPr>
              <a:t>Suelo: pH: </a:t>
            </a:r>
            <a:r>
              <a:rPr lang="es-EC" dirty="0" smtClean="0">
                <a:latin typeface="Times New Roman" panose="02020603050405020304" pitchFamily="18" charset="0"/>
                <a:ea typeface="Calibri" panose="020F0502020204030204" pitchFamily="34" charset="0"/>
              </a:rPr>
              <a:t>6,3</a:t>
            </a:r>
            <a:endParaRPr lang="es-EC" dirty="0" smtClean="0">
              <a:latin typeface="Times New Roman" panose="02020603050405020304" pitchFamily="18" charset="0"/>
              <a:cs typeface="Times New Roman" panose="02020603050405020304" pitchFamily="18" charset="0"/>
            </a:endParaRPr>
          </a:p>
          <a:p>
            <a:pPr algn="ctr"/>
            <a:endParaRPr lang="es-EC" dirty="0" smtClean="0">
              <a:latin typeface="Times New Roman" panose="02020603050405020304" pitchFamily="18" charset="0"/>
              <a:cs typeface="Times New Roman" panose="02020603050405020304" pitchFamily="18" charset="0"/>
            </a:endParaRPr>
          </a:p>
        </p:txBody>
      </p:sp>
      <p:sp>
        <p:nvSpPr>
          <p:cNvPr id="36" name="Flecha derecha 19"/>
          <p:cNvSpPr/>
          <p:nvPr/>
        </p:nvSpPr>
        <p:spPr>
          <a:xfrm rot="5400000">
            <a:off x="4278673" y="2846469"/>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7" name="Rectángulo 36"/>
          <p:cNvSpPr/>
          <p:nvPr/>
        </p:nvSpPr>
        <p:spPr>
          <a:xfrm>
            <a:off x="2633987" y="1652201"/>
            <a:ext cx="3818866" cy="1128514"/>
          </a:xfrm>
          <a:prstGeom prst="rect">
            <a:avLst/>
          </a:prstGeom>
        </p:spPr>
        <p:txBody>
          <a:bodyPr wrap="square">
            <a:spAutoFit/>
          </a:bodyPr>
          <a:lstStyle/>
          <a:p>
            <a:pPr marR="252095" algn="ctr">
              <a:spcAft>
                <a:spcPts val="800"/>
              </a:spcAft>
            </a:pPr>
            <a:r>
              <a:rPr lang="es-EC" dirty="0" smtClean="0">
                <a:latin typeface="Times New Roman" pitchFamily="18" charset="0"/>
                <a:ea typeface="Calibri" panose="020F0502020204030204" pitchFamily="34" charset="0"/>
                <a:cs typeface="Times New Roman" pitchFamily="18" charset="0"/>
              </a:rPr>
              <a:t>Provincia: </a:t>
            </a:r>
            <a:r>
              <a:rPr lang="es-EC" dirty="0" smtClean="0">
                <a:latin typeface="Times New Roman" pitchFamily="18" charset="0"/>
                <a:ea typeface="Calibri" panose="020F0502020204030204" pitchFamily="34" charset="0"/>
                <a:cs typeface="Times New Roman" pitchFamily="18" charset="0"/>
              </a:rPr>
              <a:t>Pichincha</a:t>
            </a:r>
          </a:p>
          <a:p>
            <a:pPr marR="252095" algn="ctr">
              <a:spcAft>
                <a:spcPts val="800"/>
              </a:spcAft>
            </a:pPr>
            <a:r>
              <a:rPr lang="es-EC" dirty="0" smtClean="0">
                <a:latin typeface="Times New Roman" pitchFamily="18" charset="0"/>
                <a:cs typeface="Times New Roman" pitchFamily="18" charset="0"/>
              </a:rPr>
              <a:t>Cantón: </a:t>
            </a:r>
            <a:r>
              <a:rPr lang="es-EC" dirty="0" smtClean="0">
                <a:latin typeface="Times New Roman" pitchFamily="18" charset="0"/>
                <a:cs typeface="Times New Roman" pitchFamily="18" charset="0"/>
              </a:rPr>
              <a:t>      Rumiñahui</a:t>
            </a:r>
            <a:endParaRPr lang="es-EC" dirty="0" smtClean="0">
              <a:latin typeface="Times New Roman" pitchFamily="18" charset="0"/>
              <a:cs typeface="Times New Roman" pitchFamily="18" charset="0"/>
            </a:endParaRPr>
          </a:p>
          <a:p>
            <a:pPr marR="252095" algn="ctr">
              <a:spcAft>
                <a:spcPts val="800"/>
              </a:spcAft>
            </a:pPr>
            <a:r>
              <a:rPr lang="es-EC" dirty="0" smtClean="0">
                <a:latin typeface="Times New Roman" pitchFamily="18" charset="0"/>
                <a:cs typeface="Times New Roman" pitchFamily="18" charset="0"/>
              </a:rPr>
              <a:t>Parroquia: </a:t>
            </a:r>
            <a:r>
              <a:rPr lang="es-EC" dirty="0" smtClean="0">
                <a:latin typeface="Times New Roman" pitchFamily="18" charset="0"/>
                <a:cs typeface="Times New Roman" pitchFamily="18" charset="0"/>
              </a:rPr>
              <a:t>     San </a:t>
            </a:r>
            <a:r>
              <a:rPr lang="es-EC" dirty="0">
                <a:latin typeface="Times New Roman" pitchFamily="18" charset="0"/>
                <a:cs typeface="Times New Roman" pitchFamily="18" charset="0"/>
              </a:rPr>
              <a:t>F</a:t>
            </a:r>
            <a:r>
              <a:rPr lang="es-EC" dirty="0" smtClean="0">
                <a:latin typeface="Times New Roman" pitchFamily="18" charset="0"/>
                <a:cs typeface="Times New Roman" pitchFamily="18" charset="0"/>
              </a:rPr>
              <a:t>ernando</a:t>
            </a:r>
            <a:endParaRPr lang="es-EC" dirty="0">
              <a:effectLst/>
              <a:latin typeface="Times New Roman" pitchFamily="18" charset="0"/>
              <a:ea typeface="Calibri" panose="020F0502020204030204" pitchFamily="34" charset="0"/>
              <a:cs typeface="Times New Roman" pitchFamily="18" charset="0"/>
            </a:endParaRPr>
          </a:p>
        </p:txBody>
      </p:sp>
      <p:sp>
        <p:nvSpPr>
          <p:cNvPr id="38" name="Flecha derecha 19"/>
          <p:cNvSpPr/>
          <p:nvPr/>
        </p:nvSpPr>
        <p:spPr>
          <a:xfrm rot="5400000">
            <a:off x="10450383" y="2864380"/>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72343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34896" y="1727770"/>
            <a:ext cx="4990540" cy="2831544"/>
          </a:xfrm>
          <a:prstGeom prst="rect">
            <a:avLst/>
          </a:prstGeom>
        </p:spPr>
        <p:txBody>
          <a:bodyPr wrap="square">
            <a:spAutoFit/>
          </a:bodyPr>
          <a:lstStyle/>
          <a:p>
            <a:pPr algn="just"/>
            <a:r>
              <a:rPr lang="es-EC" sz="2000" dirty="0" smtClean="0">
                <a:latin typeface="Times New Roman" panose="02020603050405020304" pitchFamily="18" charset="0"/>
                <a:ea typeface="Segoe UI Historic" panose="020B0502040204020203" pitchFamily="34" charset="0"/>
                <a:cs typeface="Times New Roman" panose="02020603050405020304" pitchFamily="18" charset="0"/>
              </a:rPr>
              <a:t>El experimento se dispuso en un diseño completamente al azar (DCA) con arreglo factorial con 12 repeticiones mas un testigo.</a:t>
            </a:r>
          </a:p>
          <a:p>
            <a:pPr algn="just"/>
            <a:endParaRPr lang="es-EC" sz="2000" dirty="0" smtClean="0">
              <a:latin typeface="Times New Roman" panose="02020603050405020304" pitchFamily="18" charset="0"/>
              <a:ea typeface="Segoe UI Historic" panose="020B0502040204020203" pitchFamily="34" charset="0"/>
              <a:cs typeface="Times New Roman" panose="02020603050405020304" pitchFamily="18" charset="0"/>
            </a:endParaRPr>
          </a:p>
          <a:p>
            <a:pPr algn="just"/>
            <a:endParaRPr lang="es-EC" sz="2000" dirty="0" smtClean="0">
              <a:latin typeface="Times New Roman" panose="02020603050405020304" pitchFamily="18" charset="0"/>
              <a:ea typeface="Segoe UI Historic" panose="020B0502040204020203" pitchFamily="34" charset="0"/>
              <a:cs typeface="Times New Roman" panose="02020603050405020304" pitchFamily="18" charset="0"/>
            </a:endParaRPr>
          </a:p>
          <a:p>
            <a:pPr algn="just"/>
            <a:r>
              <a:rPr lang="es-EC" sz="2000" dirty="0" smtClean="0">
                <a:solidFill>
                  <a:srgbClr val="000000"/>
                </a:solidFill>
                <a:latin typeface="Times New Roman" panose="02020603050405020304" pitchFamily="18" charset="0"/>
                <a:ea typeface="Segoe UI Historic" panose="020B0502040204020203" pitchFamily="34" charset="0"/>
                <a:cs typeface="Times New Roman" panose="02020603050405020304" pitchFamily="18" charset="0"/>
              </a:rPr>
              <a:t>69 tratamientos más un testigo, con 12 repeticiones cada uno, total de 840 unidades experimentales</a:t>
            </a:r>
            <a:endParaRPr lang="es-EC" sz="2000" dirty="0" smtClean="0">
              <a:latin typeface="Times New Roman" panose="02020603050405020304" pitchFamily="18" charset="0"/>
              <a:ea typeface="Segoe UI Historic" panose="020B0502040204020203" pitchFamily="34" charset="0"/>
              <a:cs typeface="Times New Roman" panose="02020603050405020304" pitchFamily="18" charset="0"/>
            </a:endParaRPr>
          </a:p>
          <a:p>
            <a:endParaRPr lang="es-ES" dirty="0"/>
          </a:p>
        </p:txBody>
      </p:sp>
      <p:sp>
        <p:nvSpPr>
          <p:cNvPr id="10" name="CuadroTexto 9"/>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11" name="CuadroTexto 2"/>
          <p:cNvSpPr txBox="1"/>
          <p:nvPr/>
        </p:nvSpPr>
        <p:spPr>
          <a:xfrm>
            <a:off x="1" y="457279"/>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Fase de laboratorio</a:t>
            </a:r>
            <a:endParaRPr lang="es-MX" sz="2800" b="1" dirty="0">
              <a:solidFill>
                <a:srgbClr val="FF0000"/>
              </a:solidFill>
              <a:latin typeface="Times New Roman" panose="02020603050405020304" pitchFamily="18" charset="0"/>
              <a:cs typeface="Times New Roman" panose="02020603050405020304" pitchFamily="18" charset="0"/>
            </a:endParaRPr>
          </a:p>
        </p:txBody>
      </p:sp>
      <p:sp>
        <p:nvSpPr>
          <p:cNvPr id="13" name="12 CuadroTexto"/>
          <p:cNvSpPr txBox="1"/>
          <p:nvPr/>
        </p:nvSpPr>
        <p:spPr>
          <a:xfrm>
            <a:off x="6277704" y="1012231"/>
            <a:ext cx="6227804" cy="646331"/>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CARACTERÍSTICAS DE LAS UNIDADES EXPERIMENTALES</a:t>
            </a:r>
            <a:endParaRPr lang="es-EC" b="1" dirty="0">
              <a:latin typeface="Times New Roman" panose="02020603050405020304" pitchFamily="18" charset="0"/>
              <a:cs typeface="Times New Roman" panose="02020603050405020304" pitchFamily="18" charset="0"/>
            </a:endParaRPr>
          </a:p>
        </p:txBody>
      </p:sp>
      <p:sp>
        <p:nvSpPr>
          <p:cNvPr id="14" name="Rectángulo redondeado 13"/>
          <p:cNvSpPr/>
          <p:nvPr/>
        </p:nvSpPr>
        <p:spPr>
          <a:xfrm>
            <a:off x="234896" y="828940"/>
            <a:ext cx="1889739" cy="838126"/>
          </a:xfrm>
          <a:prstGeom prst="round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r>
              <a:rPr lang="es-EC" sz="2000" dirty="0" smtClean="0">
                <a:solidFill>
                  <a:srgbClr val="FF0000"/>
                </a:solidFill>
                <a:latin typeface="Times New Roman" panose="02020603050405020304" pitchFamily="18" charset="0"/>
                <a:cs typeface="Times New Roman" panose="02020603050405020304" pitchFamily="18" charset="0"/>
              </a:rPr>
              <a:t>Diseño experimental</a:t>
            </a:r>
            <a:endParaRPr lang="es-EC" sz="2000" dirty="0">
              <a:solidFill>
                <a:srgbClr val="FF0000"/>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5847217" y="1714257"/>
            <a:ext cx="6096000" cy="1477328"/>
          </a:xfrm>
          <a:prstGeom prst="rect">
            <a:avLst/>
          </a:prstGeom>
        </p:spPr>
        <p:txBody>
          <a:bodyPr>
            <a:spAutoFit/>
          </a:bodyPr>
          <a:lstStyle/>
          <a:p>
            <a:pPr algn="just"/>
            <a:r>
              <a:rPr lang="es-ES" dirty="0">
                <a:latin typeface="Times New Roman" panose="02020603050405020304" pitchFamily="18" charset="0"/>
                <a:cs typeface="Times New Roman" panose="02020603050405020304" pitchFamily="18" charset="0"/>
              </a:rPr>
              <a:t>Se contó con 216 cajas Petri, las cuales tenían dispuestas dentro de ellas 4 alícuotas de </a:t>
            </a:r>
            <a:r>
              <a:rPr lang="es-ES" i="1" dirty="0" err="1">
                <a:latin typeface="Times New Roman" panose="02020603050405020304" pitchFamily="18" charset="0"/>
                <a:cs typeface="Times New Roman" panose="02020603050405020304" pitchFamily="18" charset="0"/>
              </a:rPr>
              <a:t>Beauveria</a:t>
            </a:r>
            <a:r>
              <a:rPr lang="es-ES" i="1" dirty="0">
                <a:latin typeface="Times New Roman" panose="02020603050405020304" pitchFamily="18" charset="0"/>
                <a:cs typeface="Times New Roman" panose="02020603050405020304" pitchFamily="18" charset="0"/>
              </a:rPr>
              <a:t> </a:t>
            </a:r>
            <a:r>
              <a:rPr lang="es-ES" i="1" dirty="0" err="1">
                <a:latin typeface="Times New Roman" panose="02020603050405020304" pitchFamily="18" charset="0"/>
                <a:cs typeface="Times New Roman" panose="02020603050405020304" pitchFamily="18" charset="0"/>
              </a:rPr>
              <a:t>bassiana</a:t>
            </a:r>
            <a:r>
              <a:rPr lang="es-ES" i="1" dirty="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1*10</a:t>
            </a:r>
            <a:r>
              <a:rPr lang="es-EC" baseline="30000" dirty="0">
                <a:latin typeface="Times New Roman" panose="02020603050405020304" pitchFamily="18" charset="0"/>
                <a:cs typeface="Times New Roman" panose="02020603050405020304" pitchFamily="18" charset="0"/>
              </a:rPr>
              <a:t>6</a:t>
            </a:r>
            <a:r>
              <a:rPr lang="es-ES" dirty="0" smtClean="0">
                <a:latin typeface="Times New Roman" panose="02020603050405020304" pitchFamily="18" charset="0"/>
                <a:cs typeface="Times New Roman" panose="02020603050405020304" pitchFamily="18" charset="0"/>
              </a:rPr>
              <a:t> y </a:t>
            </a:r>
            <a:r>
              <a:rPr lang="es-ES" dirty="0">
                <a:latin typeface="Times New Roman" panose="02020603050405020304" pitchFamily="18" charset="0"/>
                <a:cs typeface="Times New Roman" panose="02020603050405020304" pitchFamily="18" charset="0"/>
              </a:rPr>
              <a:t>posterior fueron aplicados los </a:t>
            </a:r>
            <a:r>
              <a:rPr lang="es-ES" dirty="0" smtClean="0">
                <a:latin typeface="Times New Roman" panose="02020603050405020304" pitchFamily="18" charset="0"/>
                <a:cs typeface="Times New Roman" panose="02020603050405020304" pitchFamily="18" charset="0"/>
              </a:rPr>
              <a:t>agroquímicos </a:t>
            </a:r>
            <a:r>
              <a:rPr lang="es-ES" dirty="0">
                <a:latin typeface="Times New Roman" panose="02020603050405020304" pitchFamily="18" charset="0"/>
                <a:cs typeface="Times New Roman" panose="02020603050405020304" pitchFamily="18" charset="0"/>
              </a:rPr>
              <a:t>con sus dosis correspondientes y el tipo de aplicación (3 tipos). Los agroquímicos fueron evaluados en grupos de 3 </a:t>
            </a:r>
            <a:r>
              <a:rPr lang="es-ES" dirty="0" smtClean="0">
                <a:latin typeface="Times New Roman" panose="02020603050405020304" pitchFamily="18" charset="0"/>
                <a:cs typeface="Times New Roman" panose="02020603050405020304" pitchFamily="18" charset="0"/>
              </a:rPr>
              <a:t>agroquímicos</a:t>
            </a:r>
            <a:endParaRPr lang="es-ES" dirty="0">
              <a:latin typeface="Times New Roman" panose="02020603050405020304" pitchFamily="18" charset="0"/>
              <a:cs typeface="Times New Roman" panose="02020603050405020304" pitchFamily="18" charset="0"/>
            </a:endParaRPr>
          </a:p>
        </p:txBody>
      </p:sp>
      <p:sp>
        <p:nvSpPr>
          <p:cNvPr id="16" name="Rectángulo 15"/>
          <p:cNvSpPr/>
          <p:nvPr/>
        </p:nvSpPr>
        <p:spPr>
          <a:xfrm>
            <a:off x="6434759" y="5646057"/>
            <a:ext cx="4373313" cy="369332"/>
          </a:xfrm>
          <a:prstGeom prst="rect">
            <a:avLst/>
          </a:prstGeom>
        </p:spPr>
        <p:txBody>
          <a:bodyPr wrap="none">
            <a:spAutoFit/>
          </a:bodyPr>
          <a:lstStyle/>
          <a:p>
            <a:pPr algn="ctr">
              <a:spcAft>
                <a:spcPts val="1000"/>
              </a:spcAft>
            </a:pPr>
            <a:r>
              <a:rPr lang="es-EC" sz="1400" b="1" i="1" dirty="0" smtClean="0">
                <a:latin typeface="Times New Roman" panose="02020603050405020304" pitchFamily="18" charset="0"/>
                <a:ea typeface="Calibri" panose="020F0502020204030204" pitchFamily="34" charset="0"/>
                <a:cs typeface="Times New Roman" panose="02020603050405020304" pitchFamily="18" charset="0"/>
              </a:rPr>
              <a:t>Figura </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 Distribución de los tratamientos en el laboratorio</a:t>
            </a:r>
            <a:r>
              <a:rPr lang="es-EC"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Imagen 16"/>
          <p:cNvPicPr/>
          <p:nvPr/>
        </p:nvPicPr>
        <p:blipFill rotWithShape="1">
          <a:blip r:embed="rId2"/>
          <a:srcRect l="24652" t="28297" r="26762" b="42131"/>
          <a:stretch/>
        </p:blipFill>
        <p:spPr bwMode="auto">
          <a:xfrm>
            <a:off x="5225436" y="3256771"/>
            <a:ext cx="6791960" cy="23241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8" name="Flecha derecha 19"/>
          <p:cNvSpPr/>
          <p:nvPr/>
        </p:nvSpPr>
        <p:spPr>
          <a:xfrm rot="5400000">
            <a:off x="2472704" y="2934124"/>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03198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13" name="CuadroTexto 2"/>
          <p:cNvSpPr txBox="1"/>
          <p:nvPr/>
        </p:nvSpPr>
        <p:spPr>
          <a:xfrm>
            <a:off x="1" y="457279"/>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Fase de campo</a:t>
            </a:r>
            <a:endParaRPr lang="es-MX" sz="2800" b="1" dirty="0">
              <a:solidFill>
                <a:srgbClr val="FF0000"/>
              </a:solidFill>
              <a:latin typeface="Times New Roman" panose="02020603050405020304" pitchFamily="18" charset="0"/>
              <a:cs typeface="Times New Roman" panose="02020603050405020304" pitchFamily="18" charset="0"/>
            </a:endParaRPr>
          </a:p>
        </p:txBody>
      </p:sp>
      <p:sp>
        <p:nvSpPr>
          <p:cNvPr id="14" name="Rectángulo redondeado 13"/>
          <p:cNvSpPr/>
          <p:nvPr/>
        </p:nvSpPr>
        <p:spPr>
          <a:xfrm>
            <a:off x="234896" y="828940"/>
            <a:ext cx="1889739" cy="838126"/>
          </a:xfrm>
          <a:prstGeom prst="round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r>
              <a:rPr lang="es-EC" sz="2000" dirty="0" smtClean="0">
                <a:solidFill>
                  <a:srgbClr val="FF0000"/>
                </a:solidFill>
                <a:latin typeface="Times New Roman" panose="02020603050405020304" pitchFamily="18" charset="0"/>
                <a:cs typeface="Times New Roman" panose="02020603050405020304" pitchFamily="18" charset="0"/>
              </a:rPr>
              <a:t>Diseño experimental</a:t>
            </a:r>
            <a:endParaRPr lang="es-EC" sz="2000" dirty="0">
              <a:solidFill>
                <a:srgbClr val="FF0000"/>
              </a:solidFill>
              <a:latin typeface="Times New Roman" panose="02020603050405020304" pitchFamily="18" charset="0"/>
              <a:cs typeface="Times New Roman" panose="02020603050405020304" pitchFamily="18" charset="0"/>
            </a:endParaRPr>
          </a:p>
        </p:txBody>
      </p:sp>
      <p:sp>
        <p:nvSpPr>
          <p:cNvPr id="15" name="Rectángulo 14"/>
          <p:cNvSpPr/>
          <p:nvPr/>
        </p:nvSpPr>
        <p:spPr>
          <a:xfrm>
            <a:off x="234896" y="1715159"/>
            <a:ext cx="6096000" cy="923330"/>
          </a:xfrm>
          <a:prstGeom prst="rect">
            <a:avLst/>
          </a:prstGeom>
        </p:spPr>
        <p:txBody>
          <a:bodyPr>
            <a:spAutoFit/>
          </a:bodyPr>
          <a:lstStyle/>
          <a:p>
            <a:pPr algn="just"/>
            <a:r>
              <a:rPr lang="es-ES" dirty="0">
                <a:latin typeface="Times New Roman" panose="02020603050405020304" pitchFamily="18" charset="0"/>
                <a:cs typeface="Times New Roman" panose="02020603050405020304" pitchFamily="18" charset="0"/>
              </a:rPr>
              <a:t>El experimento se dispuso en un diseño de bloque completamente al azar (DBCA) con arreglo factorial con 68 </a:t>
            </a:r>
            <a:r>
              <a:rPr lang="es-ES" dirty="0" smtClean="0">
                <a:latin typeface="Times New Roman" panose="02020603050405020304" pitchFamily="18" charset="0"/>
                <a:cs typeface="Times New Roman" panose="02020603050405020304" pitchFamily="18" charset="0"/>
              </a:rPr>
              <a:t>repeticiones</a:t>
            </a:r>
            <a:endParaRPr lang="es-ES" dirty="0">
              <a:latin typeface="Times New Roman" panose="02020603050405020304" pitchFamily="18" charset="0"/>
              <a:cs typeface="Times New Roman" panose="02020603050405020304" pitchFamily="18" charset="0"/>
            </a:endParaRPr>
          </a:p>
        </p:txBody>
      </p:sp>
      <p:sp>
        <p:nvSpPr>
          <p:cNvPr id="16" name="12 CuadroTexto"/>
          <p:cNvSpPr txBox="1"/>
          <p:nvPr/>
        </p:nvSpPr>
        <p:spPr>
          <a:xfrm>
            <a:off x="168994" y="3063191"/>
            <a:ext cx="6227804" cy="646331"/>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CARACTERÍSTICAS DE LAS UNIDADES EXPERIMENTALES</a:t>
            </a:r>
            <a:endParaRPr lang="es-EC" b="1" dirty="0">
              <a:latin typeface="Times New Roman" panose="02020603050405020304" pitchFamily="18" charset="0"/>
              <a:cs typeface="Times New Roman" panose="02020603050405020304" pitchFamily="18" charset="0"/>
            </a:endParaRPr>
          </a:p>
        </p:txBody>
      </p:sp>
      <p:sp>
        <p:nvSpPr>
          <p:cNvPr id="17" name="Rectángulo 16"/>
          <p:cNvSpPr/>
          <p:nvPr/>
        </p:nvSpPr>
        <p:spPr>
          <a:xfrm>
            <a:off x="234896" y="3975661"/>
            <a:ext cx="6096000" cy="923330"/>
          </a:xfrm>
          <a:prstGeom prst="rect">
            <a:avLst/>
          </a:prstGeom>
        </p:spPr>
        <p:txBody>
          <a:bodyPr>
            <a:spAutoFit/>
          </a:bodyPr>
          <a:lstStyle/>
          <a:p>
            <a:r>
              <a:rPr lang="es-EC" dirty="0">
                <a:solidFill>
                  <a:srgbClr val="000000"/>
                </a:solidFill>
                <a:latin typeface="Times New Roman" panose="02020603050405020304" pitchFamily="18" charset="0"/>
                <a:ea typeface="Times New Roman" panose="02020603050405020304" pitchFamily="18" charset="0"/>
              </a:rPr>
              <a:t>Se contó con 170 unidades experimentales presentadas por cada una de las camas y dentro de ellas las 17 plantas etiquetadas y en cada planta el tercio superior, medio e inferior.</a:t>
            </a:r>
            <a:endParaRPr lang="es-ES" dirty="0"/>
          </a:p>
        </p:txBody>
      </p:sp>
      <p:pic>
        <p:nvPicPr>
          <p:cNvPr id="18" name="Imagen 17"/>
          <p:cNvPicPr>
            <a:picLocks noChangeAspect="1"/>
          </p:cNvPicPr>
          <p:nvPr/>
        </p:nvPicPr>
        <p:blipFill rotWithShape="1">
          <a:blip r:embed="rId2"/>
          <a:srcRect l="28770" t="27053" r="28021" b="7904"/>
          <a:stretch/>
        </p:blipFill>
        <p:spPr>
          <a:xfrm>
            <a:off x="6631693" y="980499"/>
            <a:ext cx="5481811" cy="4639420"/>
          </a:xfrm>
          <a:prstGeom prst="rect">
            <a:avLst/>
          </a:prstGeom>
        </p:spPr>
      </p:pic>
      <p:sp>
        <p:nvSpPr>
          <p:cNvPr id="19" name="Rectángulo 18"/>
          <p:cNvSpPr/>
          <p:nvPr/>
        </p:nvSpPr>
        <p:spPr>
          <a:xfrm>
            <a:off x="6631693" y="5619919"/>
            <a:ext cx="3890809" cy="369332"/>
          </a:xfrm>
          <a:prstGeom prst="rect">
            <a:avLst/>
          </a:prstGeom>
        </p:spPr>
        <p:txBody>
          <a:bodyPr wrap="none">
            <a:spAutoFit/>
          </a:bodyPr>
          <a:lstStyle/>
          <a:p>
            <a:pPr algn="ctr">
              <a:spcAft>
                <a:spcPts val="1000"/>
              </a:spcAft>
            </a:pPr>
            <a:r>
              <a:rPr lang="es-EC" sz="1400" b="1" i="1" dirty="0" smtClean="0">
                <a:latin typeface="Times New Roman" panose="02020603050405020304" pitchFamily="18" charset="0"/>
                <a:ea typeface="Calibri" panose="020F0502020204030204" pitchFamily="34" charset="0"/>
                <a:cs typeface="Times New Roman" panose="02020603050405020304" pitchFamily="18" charset="0"/>
              </a:rPr>
              <a:t>Figura </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 Distribución de los tratamientos en campo</a:t>
            </a:r>
            <a:r>
              <a:rPr lang="es-EC" dirty="0" smtClean="0">
                <a:latin typeface="Times New Roman" panose="02020603050405020304" pitchFamily="18" charset="0"/>
                <a:ea typeface="Calibri" panose="020F0502020204030204" pitchFamily="34" charset="0"/>
                <a:cs typeface="Times New Roman" panose="02020603050405020304" pitchFamily="18" charset="0"/>
              </a:rPr>
              <a:t>.</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ángulo 1"/>
          <p:cNvSpPr/>
          <p:nvPr/>
        </p:nvSpPr>
        <p:spPr>
          <a:xfrm>
            <a:off x="6396798" y="980499"/>
            <a:ext cx="5716706" cy="466555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9704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2"/>
          <a:srcRect t="8995" b="33645"/>
          <a:stretch/>
        </p:blipFill>
        <p:spPr>
          <a:xfrm>
            <a:off x="426276" y="902400"/>
            <a:ext cx="2928912" cy="2240041"/>
          </a:xfrm>
          <a:prstGeom prst="rect">
            <a:avLst/>
          </a:prstGeom>
        </p:spPr>
      </p:pic>
      <p:sp>
        <p:nvSpPr>
          <p:cNvPr id="4" name="Elipse 3"/>
          <p:cNvSpPr/>
          <p:nvPr/>
        </p:nvSpPr>
        <p:spPr>
          <a:xfrm>
            <a:off x="1580606" y="1554479"/>
            <a:ext cx="1397726" cy="13193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p:cNvPicPr>
            <a:picLocks noChangeAspect="1"/>
          </p:cNvPicPr>
          <p:nvPr/>
        </p:nvPicPr>
        <p:blipFill rotWithShape="1">
          <a:blip r:embed="rId3"/>
          <a:srcRect l="33983" t="33252" r="23954" b="34980"/>
          <a:stretch/>
        </p:blipFill>
        <p:spPr>
          <a:xfrm>
            <a:off x="426276" y="3291841"/>
            <a:ext cx="2928912" cy="2468880"/>
          </a:xfrm>
          <a:prstGeom prst="rect">
            <a:avLst/>
          </a:prstGeom>
        </p:spPr>
      </p:pic>
      <p:sp>
        <p:nvSpPr>
          <p:cNvPr id="8" name="Rectángulo 7"/>
          <p:cNvSpPr/>
          <p:nvPr/>
        </p:nvSpPr>
        <p:spPr>
          <a:xfrm>
            <a:off x="4864796" y="1010675"/>
            <a:ext cx="6042691" cy="56064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lgn="just"/>
            <a:r>
              <a:rPr lang="es-EC" sz="2000" b="1" dirty="0">
                <a:latin typeface="Times New Roman" panose="02020603050405020304" pitchFamily="18" charset="0"/>
                <a:cs typeface="Times New Roman" panose="02020603050405020304" pitchFamily="18" charset="0"/>
              </a:rPr>
              <a:t>Reactivación de cepa de </a:t>
            </a:r>
            <a:r>
              <a:rPr lang="es-EC" sz="2000" b="1" i="1" dirty="0" err="1">
                <a:latin typeface="Times New Roman" panose="02020603050405020304" pitchFamily="18" charset="0"/>
                <a:cs typeface="Times New Roman" panose="02020603050405020304" pitchFamily="18" charset="0"/>
              </a:rPr>
              <a:t>Beauveria</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bassianna</a:t>
            </a:r>
            <a:endParaRPr lang="es-ES" sz="2000" b="1" dirty="0">
              <a:latin typeface="Times New Roman" panose="02020603050405020304" pitchFamily="18" charset="0"/>
              <a:cs typeface="Times New Roman" panose="02020603050405020304" pitchFamily="18" charset="0"/>
            </a:endParaRPr>
          </a:p>
        </p:txBody>
      </p:sp>
      <p:sp>
        <p:nvSpPr>
          <p:cNvPr id="15" name="Rectángulo 14"/>
          <p:cNvSpPr/>
          <p:nvPr/>
        </p:nvSpPr>
        <p:spPr>
          <a:xfrm>
            <a:off x="4864796" y="3189753"/>
            <a:ext cx="6042690" cy="611265"/>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r>
              <a:rPr lang="es-EC" sz="2000" b="1" dirty="0">
                <a:latin typeface="Times New Roman" panose="02020603050405020304" pitchFamily="18" charset="0"/>
                <a:cs typeface="Times New Roman" panose="02020603050405020304" pitchFamily="18" charset="0"/>
              </a:rPr>
              <a:t>Viabilidad de cepa de </a:t>
            </a:r>
            <a:r>
              <a:rPr lang="es-EC" sz="2000" b="1" i="1" dirty="0" err="1">
                <a:latin typeface="Times New Roman" panose="02020603050405020304" pitchFamily="18" charset="0"/>
                <a:cs typeface="Times New Roman" panose="02020603050405020304" pitchFamily="18" charset="0"/>
              </a:rPr>
              <a:t>Beauveria</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bassiana</a:t>
            </a:r>
            <a:r>
              <a:rPr lang="es-EC" sz="2000" b="1" dirty="0">
                <a:latin typeface="Times New Roman" panose="02020603050405020304" pitchFamily="18" charset="0"/>
                <a:cs typeface="Times New Roman" panose="02020603050405020304" pitchFamily="18" charset="0"/>
              </a:rPr>
              <a:t> (Porcentaje de germinación)</a:t>
            </a:r>
            <a:endParaRPr lang="es-ES" sz="2000" b="1" dirty="0">
              <a:latin typeface="Times New Roman" panose="02020603050405020304" pitchFamily="18" charset="0"/>
              <a:cs typeface="Times New Roman" panose="02020603050405020304" pitchFamily="18" charset="0"/>
            </a:endParaRPr>
          </a:p>
        </p:txBody>
      </p:sp>
      <p:sp>
        <p:nvSpPr>
          <p:cNvPr id="16" name="Rectángulo 15"/>
          <p:cNvSpPr/>
          <p:nvPr/>
        </p:nvSpPr>
        <p:spPr>
          <a:xfrm>
            <a:off x="4864795" y="1522676"/>
            <a:ext cx="6096000" cy="1754326"/>
          </a:xfrm>
          <a:prstGeom prst="rect">
            <a:avLst/>
          </a:prstGeom>
        </p:spPr>
        <p:txBody>
          <a:bodyPr>
            <a:spAutoFit/>
          </a:bodyPr>
          <a:lstStyle/>
          <a:p>
            <a:pPr marL="0" lvl="3" algn="just"/>
            <a:endParaRPr lang="es-EC" b="1" dirty="0" smtClean="0"/>
          </a:p>
          <a:p>
            <a:pPr marL="285750" lvl="3"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Solución de esporas de </a:t>
            </a:r>
            <a:r>
              <a:rPr lang="es-EC" i="1" dirty="0" err="1">
                <a:latin typeface="Times New Roman" panose="02020603050405020304" pitchFamily="18" charset="0"/>
                <a:cs typeface="Times New Roman" panose="02020603050405020304" pitchFamily="18" charset="0"/>
              </a:rPr>
              <a:t>Beauveria</a:t>
            </a:r>
            <a:r>
              <a:rPr lang="es-EC" i="1" dirty="0">
                <a:latin typeface="Times New Roman" panose="02020603050405020304" pitchFamily="18" charset="0"/>
                <a:cs typeface="Times New Roman" panose="02020603050405020304" pitchFamily="18" charset="0"/>
              </a:rPr>
              <a:t> </a:t>
            </a:r>
            <a:r>
              <a:rPr lang="es-EC" i="1" dirty="0" err="1" smtClean="0">
                <a:latin typeface="Times New Roman" panose="02020603050405020304" pitchFamily="18" charset="0"/>
                <a:cs typeface="Times New Roman" panose="02020603050405020304" pitchFamily="18" charset="0"/>
              </a:rPr>
              <a:t>bassiana</a:t>
            </a:r>
            <a:endParaRPr lang="es-ES" i="1" dirty="0">
              <a:latin typeface="Times New Roman" panose="02020603050405020304" pitchFamily="18" charset="0"/>
              <a:cs typeface="Times New Roman" panose="02020603050405020304" pitchFamily="18" charset="0"/>
            </a:endParaRPr>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Caracterización </a:t>
            </a:r>
            <a:r>
              <a:rPr lang="es-EC" dirty="0">
                <a:latin typeface="Times New Roman" panose="02020603050405020304" pitchFamily="18" charset="0"/>
                <a:cs typeface="Times New Roman" panose="02020603050405020304" pitchFamily="18" charset="0"/>
              </a:rPr>
              <a:t>de </a:t>
            </a:r>
            <a:r>
              <a:rPr lang="es-EC" i="1" dirty="0" err="1">
                <a:latin typeface="Times New Roman" panose="02020603050405020304" pitchFamily="18" charset="0"/>
                <a:cs typeface="Times New Roman" panose="02020603050405020304" pitchFamily="18" charset="0"/>
              </a:rPr>
              <a:t>Beauveria</a:t>
            </a:r>
            <a:r>
              <a:rPr lang="es-EC" i="1" dirty="0">
                <a:latin typeface="Times New Roman" panose="02020603050405020304" pitchFamily="18" charset="0"/>
                <a:cs typeface="Times New Roman" panose="02020603050405020304" pitchFamily="18" charset="0"/>
              </a:rPr>
              <a:t> </a:t>
            </a:r>
            <a:r>
              <a:rPr lang="es-EC" i="1" dirty="0" err="1" smtClean="0">
                <a:latin typeface="Times New Roman" panose="02020603050405020304" pitchFamily="18" charset="0"/>
                <a:cs typeface="Times New Roman" panose="02020603050405020304" pitchFamily="18" charset="0"/>
              </a:rPr>
              <a:t>bassiana</a:t>
            </a:r>
            <a:endParaRPr lang="es-EC" dirty="0" smtClean="0">
              <a:latin typeface="Times New Roman" panose="02020603050405020304" pitchFamily="18" charset="0"/>
              <a:cs typeface="Times New Roman" panose="02020603050405020304" pitchFamily="18" charset="0"/>
            </a:endParaRPr>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Monocultivo </a:t>
            </a:r>
            <a:r>
              <a:rPr lang="es-EC" dirty="0">
                <a:latin typeface="Times New Roman" panose="02020603050405020304" pitchFamily="18" charset="0"/>
                <a:cs typeface="Times New Roman" panose="02020603050405020304" pitchFamily="18" charset="0"/>
              </a:rPr>
              <a:t>de </a:t>
            </a:r>
            <a:r>
              <a:rPr lang="es-EC" i="1" dirty="0">
                <a:latin typeface="Times New Roman" panose="02020603050405020304" pitchFamily="18" charset="0"/>
                <a:cs typeface="Times New Roman" panose="02020603050405020304" pitchFamily="18" charset="0"/>
              </a:rPr>
              <a:t>B.</a:t>
            </a:r>
            <a:r>
              <a:rPr lang="es-EC" dirty="0">
                <a:latin typeface="Times New Roman" panose="02020603050405020304" pitchFamily="18" charset="0"/>
                <a:cs typeface="Times New Roman" panose="02020603050405020304" pitchFamily="18" charset="0"/>
              </a:rPr>
              <a:t> </a:t>
            </a:r>
            <a:r>
              <a:rPr lang="es-EC" i="1" dirty="0" err="1" smtClean="0">
                <a:latin typeface="Times New Roman" panose="02020603050405020304" pitchFamily="18" charset="0"/>
                <a:cs typeface="Times New Roman" panose="02020603050405020304" pitchFamily="18" charset="0"/>
              </a:rPr>
              <a:t>bassiana</a:t>
            </a:r>
            <a:endParaRPr lang="es-EC" dirty="0">
              <a:latin typeface="Times New Roman" panose="02020603050405020304" pitchFamily="18" charset="0"/>
              <a:cs typeface="Times New Roman" panose="02020603050405020304" pitchFamily="18" charset="0"/>
            </a:endParaRPr>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Recuento </a:t>
            </a:r>
            <a:r>
              <a:rPr lang="es-EC" dirty="0">
                <a:latin typeface="Times New Roman" panose="02020603050405020304" pitchFamily="18" charset="0"/>
                <a:cs typeface="Times New Roman" panose="02020603050405020304" pitchFamily="18" charset="0"/>
              </a:rPr>
              <a:t>de conidios (% de concentración de esporas)</a:t>
            </a:r>
            <a:endParaRPr lang="es-ES" i="1" dirty="0">
              <a:latin typeface="Times New Roman" panose="02020603050405020304" pitchFamily="18" charset="0"/>
              <a:cs typeface="Times New Roman" panose="02020603050405020304" pitchFamily="18" charset="0"/>
            </a:endParaRPr>
          </a:p>
          <a:p>
            <a:pPr algn="just"/>
            <a:endParaRPr lang="es-E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ángulo 16"/>
              <p:cNvSpPr/>
              <p:nvPr/>
            </p:nvSpPr>
            <p:spPr>
              <a:xfrm>
                <a:off x="3681760" y="5459452"/>
                <a:ext cx="5262594" cy="6025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a:latin typeface="Cambria Math" panose="02040503050406030204" pitchFamily="18" charset="0"/>
                        </a:rPr>
                        <m:t>𝑉</m:t>
                      </m:r>
                      <m:r>
                        <a:rPr lang="es-ES" sz="1600" i="0">
                          <a:latin typeface="Cambria Math" panose="02040503050406030204" pitchFamily="18" charset="0"/>
                        </a:rPr>
                        <m:t>=</m:t>
                      </m:r>
                      <m:f>
                        <m:fPr>
                          <m:ctrlPr>
                            <a:rPr lang="es-ES" sz="1600" i="1">
                              <a:latin typeface="Cambria Math"/>
                            </a:rPr>
                          </m:ctrlPr>
                        </m:fPr>
                        <m:num>
                          <m:r>
                            <a:rPr lang="es-ES" sz="1600" i="1">
                              <a:latin typeface="Cambria Math" panose="02040503050406030204" pitchFamily="18" charset="0"/>
                            </a:rPr>
                            <m:t>𝑁</m:t>
                          </m:r>
                          <m:r>
                            <a:rPr lang="es-ES" sz="1600" i="0">
                              <a:latin typeface="Cambria Math" panose="02040503050406030204" pitchFamily="18" charset="0"/>
                            </a:rPr>
                            <m:t>ú</m:t>
                          </m:r>
                          <m:r>
                            <a:rPr lang="es-ES" sz="1600" i="1">
                              <a:latin typeface="Cambria Math" panose="02040503050406030204" pitchFamily="18" charset="0"/>
                            </a:rPr>
                            <m:t>𝑚𝑒𝑟𝑜</m:t>
                          </m:r>
                          <m:r>
                            <a:rPr lang="es-ES" sz="1600" i="0">
                              <a:latin typeface="Cambria Math" panose="02040503050406030204" pitchFamily="18" charset="0"/>
                            </a:rPr>
                            <m:t> </m:t>
                          </m:r>
                          <m:r>
                            <a:rPr lang="es-ES" sz="1600" i="1">
                              <a:latin typeface="Cambria Math" panose="02040503050406030204" pitchFamily="18" charset="0"/>
                            </a:rPr>
                            <m:t>𝑑𝑒</m:t>
                          </m:r>
                          <m:r>
                            <a:rPr lang="es-ES" sz="1600" i="0">
                              <a:latin typeface="Cambria Math" panose="02040503050406030204" pitchFamily="18" charset="0"/>
                            </a:rPr>
                            <m:t> </m:t>
                          </m:r>
                          <m:r>
                            <a:rPr lang="es-ES" sz="1600" i="1">
                              <a:latin typeface="Cambria Math" panose="02040503050406030204" pitchFamily="18" charset="0"/>
                            </a:rPr>
                            <m:t>𝑐𝑜𝑙𝑜𝑛𝑖𝑎𝑠</m:t>
                          </m:r>
                          <m:r>
                            <a:rPr lang="es-ES" sz="1600" i="0">
                              <a:latin typeface="Cambria Math" panose="02040503050406030204" pitchFamily="18" charset="0"/>
                            </a:rPr>
                            <m:t> </m:t>
                          </m:r>
                          <m:r>
                            <a:rPr lang="es-ES" sz="1600" i="1">
                              <a:latin typeface="Cambria Math" panose="02040503050406030204" pitchFamily="18" charset="0"/>
                            </a:rPr>
                            <m:t>𝑐𝑜𝑛𝑡𝑎𝑑𝑎𝑠</m:t>
                          </m:r>
                          <m:r>
                            <a:rPr lang="es-ES" sz="1600" i="0">
                              <a:latin typeface="Cambria Math" panose="02040503050406030204" pitchFamily="18" charset="0"/>
                            </a:rPr>
                            <m:t>∗</m:t>
                          </m:r>
                          <m:r>
                            <a:rPr lang="es-ES" sz="1600" i="1">
                              <a:latin typeface="Cambria Math" panose="02040503050406030204" pitchFamily="18" charset="0"/>
                            </a:rPr>
                            <m:t>𝐹𝑎𝑐𝑡𝑜𝑟</m:t>
                          </m:r>
                          <m:r>
                            <a:rPr lang="es-ES" sz="1600" i="0">
                              <a:latin typeface="Cambria Math" panose="02040503050406030204" pitchFamily="18" charset="0"/>
                            </a:rPr>
                            <m:t> </m:t>
                          </m:r>
                          <m:r>
                            <a:rPr lang="es-ES" sz="1600" i="1">
                              <a:latin typeface="Cambria Math" panose="02040503050406030204" pitchFamily="18" charset="0"/>
                            </a:rPr>
                            <m:t>𝑑𝑒</m:t>
                          </m:r>
                          <m:r>
                            <a:rPr lang="es-ES" sz="1600" i="0">
                              <a:latin typeface="Cambria Math" panose="02040503050406030204" pitchFamily="18" charset="0"/>
                            </a:rPr>
                            <m:t> </m:t>
                          </m:r>
                          <m:r>
                            <a:rPr lang="es-ES" sz="1600" i="1">
                              <a:latin typeface="Cambria Math" panose="02040503050406030204" pitchFamily="18" charset="0"/>
                            </a:rPr>
                            <m:t>𝑑𝑖𝑙𝑢𝑠𝑖</m:t>
                          </m:r>
                          <m:r>
                            <a:rPr lang="es-ES" sz="1600" i="0">
                              <a:latin typeface="Cambria Math" panose="02040503050406030204" pitchFamily="18" charset="0"/>
                            </a:rPr>
                            <m:t>ó</m:t>
                          </m:r>
                          <m:r>
                            <a:rPr lang="es-ES" sz="1600" i="1">
                              <a:latin typeface="Cambria Math" panose="02040503050406030204" pitchFamily="18" charset="0"/>
                            </a:rPr>
                            <m:t>𝑛</m:t>
                          </m:r>
                        </m:num>
                        <m:den>
                          <m:r>
                            <a:rPr lang="es-ES" sz="1600" i="1">
                              <a:latin typeface="Cambria Math" panose="02040503050406030204" pitchFamily="18" charset="0"/>
                            </a:rPr>
                            <m:t>𝑉𝑜𝑙</m:t>
                          </m:r>
                          <m:r>
                            <a:rPr lang="es-ES" sz="1600" i="0">
                              <a:latin typeface="Cambria Math" panose="02040503050406030204" pitchFamily="18" charset="0"/>
                            </a:rPr>
                            <m:t>ú</m:t>
                          </m:r>
                          <m:r>
                            <a:rPr lang="es-ES" sz="1600" i="1">
                              <a:latin typeface="Cambria Math" panose="02040503050406030204" pitchFamily="18" charset="0"/>
                            </a:rPr>
                            <m:t>𝑚𝑒𝑛</m:t>
                          </m:r>
                          <m:r>
                            <a:rPr lang="es-ES" sz="1600" i="0">
                              <a:latin typeface="Cambria Math" panose="02040503050406030204" pitchFamily="18" charset="0"/>
                            </a:rPr>
                            <m:t> </m:t>
                          </m:r>
                          <m:r>
                            <a:rPr lang="es-ES" sz="1600" i="1">
                              <a:latin typeface="Cambria Math" panose="02040503050406030204" pitchFamily="18" charset="0"/>
                            </a:rPr>
                            <m:t>𝑑𝑒</m:t>
                          </m:r>
                          <m:r>
                            <a:rPr lang="es-ES" sz="1600" i="0">
                              <a:latin typeface="Cambria Math" panose="02040503050406030204" pitchFamily="18" charset="0"/>
                            </a:rPr>
                            <m:t> </m:t>
                          </m:r>
                          <m:r>
                            <a:rPr lang="es-ES" sz="1600" i="1">
                              <a:latin typeface="Cambria Math" panose="02040503050406030204" pitchFamily="18" charset="0"/>
                            </a:rPr>
                            <m:t>𝑙𝑎</m:t>
                          </m:r>
                          <m:r>
                            <a:rPr lang="es-ES" sz="1600" i="0">
                              <a:latin typeface="Cambria Math" panose="02040503050406030204" pitchFamily="18" charset="0"/>
                            </a:rPr>
                            <m:t> </m:t>
                          </m:r>
                          <m:r>
                            <a:rPr lang="es-ES" sz="1600" i="1">
                              <a:latin typeface="Cambria Math" panose="02040503050406030204" pitchFamily="18" charset="0"/>
                            </a:rPr>
                            <m:t>𝑠𝑙𝑛</m:t>
                          </m:r>
                          <m:r>
                            <a:rPr lang="es-ES" sz="1600" i="0">
                              <a:latin typeface="Cambria Math" panose="02040503050406030204" pitchFamily="18" charset="0"/>
                            </a:rPr>
                            <m:t> </m:t>
                          </m:r>
                          <m:r>
                            <a:rPr lang="es-ES" sz="1600" i="1">
                              <a:latin typeface="Cambria Math" panose="02040503050406030204" pitchFamily="18" charset="0"/>
                            </a:rPr>
                            <m:t>𝑠𝑒𝑚𝑏𝑟𝑎𝑑𝑎</m:t>
                          </m:r>
                          <m:r>
                            <a:rPr lang="es-ES" sz="1600" i="0">
                              <a:latin typeface="Cambria Math" panose="02040503050406030204" pitchFamily="18" charset="0"/>
                            </a:rPr>
                            <m:t>∗</m:t>
                          </m:r>
                          <m:r>
                            <a:rPr lang="es-ES" sz="1600" i="1">
                              <a:latin typeface="Cambria Math" panose="02040503050406030204" pitchFamily="18" charset="0"/>
                            </a:rPr>
                            <m:t>𝑝𝑒𝑠𝑜</m:t>
                          </m:r>
                          <m:r>
                            <a:rPr lang="es-ES" sz="1600" i="0">
                              <a:latin typeface="Cambria Math" panose="02040503050406030204" pitchFamily="18" charset="0"/>
                            </a:rPr>
                            <m:t> </m:t>
                          </m:r>
                          <m:r>
                            <a:rPr lang="es-ES" sz="1600" i="1">
                              <a:latin typeface="Cambria Math" panose="02040503050406030204" pitchFamily="18" charset="0"/>
                            </a:rPr>
                            <m:t>𝑑𝑒</m:t>
                          </m:r>
                          <m:r>
                            <a:rPr lang="es-ES" sz="1600" i="0">
                              <a:latin typeface="Cambria Math" panose="02040503050406030204" pitchFamily="18" charset="0"/>
                            </a:rPr>
                            <m:t> </m:t>
                          </m:r>
                          <m:r>
                            <a:rPr lang="es-ES" sz="1600" i="1">
                              <a:latin typeface="Cambria Math" panose="02040503050406030204" pitchFamily="18" charset="0"/>
                            </a:rPr>
                            <m:t>𝑙𝑎</m:t>
                          </m:r>
                          <m:r>
                            <a:rPr lang="es-ES" sz="1600" i="0">
                              <a:latin typeface="Cambria Math" panose="02040503050406030204" pitchFamily="18" charset="0"/>
                            </a:rPr>
                            <m:t> </m:t>
                          </m:r>
                          <m:r>
                            <a:rPr lang="es-ES" sz="1600" i="1">
                              <a:latin typeface="Cambria Math" panose="02040503050406030204" pitchFamily="18" charset="0"/>
                            </a:rPr>
                            <m:t>𝑚𝑢𝑒𝑠𝑡𝑟𝑎</m:t>
                          </m:r>
                          <m:r>
                            <a:rPr lang="es-ES" sz="1600" i="0">
                              <a:latin typeface="Cambria Math" panose="02040503050406030204" pitchFamily="18" charset="0"/>
                            </a:rPr>
                            <m:t> </m:t>
                          </m:r>
                        </m:den>
                      </m:f>
                    </m:oMath>
                  </m:oMathPara>
                </a14:m>
                <a:endParaRPr lang="es-ES" dirty="0"/>
              </a:p>
            </p:txBody>
          </p:sp>
        </mc:Choice>
        <mc:Fallback xmlns="">
          <p:sp>
            <p:nvSpPr>
              <p:cNvPr id="17" name="Rectángulo 16"/>
              <p:cNvSpPr>
                <a:spLocks noRot="1" noChangeAspect="1" noMove="1" noResize="1" noEditPoints="1" noAdjustHandles="1" noChangeArrowheads="1" noChangeShapeType="1" noTextEdit="1"/>
              </p:cNvSpPr>
              <p:nvPr/>
            </p:nvSpPr>
            <p:spPr>
              <a:xfrm>
                <a:off x="3681760" y="5459452"/>
                <a:ext cx="5262594" cy="602537"/>
              </a:xfrm>
              <a:prstGeom prst="rect">
                <a:avLst/>
              </a:prstGeom>
              <a:blipFill>
                <a:blip r:embed="rId4"/>
                <a:stretch>
                  <a:fillRect/>
                </a:stretch>
              </a:blipFill>
            </p:spPr>
            <p:txBody>
              <a:bodyPr/>
              <a:lstStyle/>
              <a:p>
                <a:r>
                  <a:rPr lang="es-ES">
                    <a:noFill/>
                  </a:rPr>
                  <a:t> </a:t>
                </a:r>
              </a:p>
            </p:txBody>
          </p:sp>
        </mc:Fallback>
      </mc:AlternateContent>
      <p:sp>
        <p:nvSpPr>
          <p:cNvPr id="21" name="Rectángulo 20"/>
          <p:cNvSpPr/>
          <p:nvPr/>
        </p:nvSpPr>
        <p:spPr>
          <a:xfrm>
            <a:off x="4811486" y="3691046"/>
            <a:ext cx="6096000" cy="1754326"/>
          </a:xfrm>
          <a:prstGeom prst="rect">
            <a:avLst/>
          </a:prstGeom>
        </p:spPr>
        <p:txBody>
          <a:bodyPr>
            <a:spAutoFit/>
          </a:bodyPr>
          <a:lstStyle/>
          <a:p>
            <a:pPr marL="285750" lvl="3" indent="-285750" algn="just">
              <a:buFont typeface="Arial" panose="020B0604020202020204" pitchFamily="34" charset="0"/>
              <a:buChar char="•"/>
            </a:pPr>
            <a:endParaRPr lang="es-EC" b="1" dirty="0" smtClean="0">
              <a:latin typeface="Times New Roman" panose="02020603050405020304" pitchFamily="18" charset="0"/>
              <a:cs typeface="Times New Roman" panose="02020603050405020304" pitchFamily="18" charset="0"/>
            </a:endParaRPr>
          </a:p>
          <a:p>
            <a:pPr marL="285750" lvl="3"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20 </a:t>
            </a:r>
            <a:r>
              <a:rPr lang="es-EC" dirty="0" err="1">
                <a:latin typeface="Times New Roman" panose="02020603050405020304" pitchFamily="18" charset="0"/>
                <a:cs typeface="Times New Roman" panose="02020603050405020304" pitchFamily="18" charset="0"/>
              </a:rPr>
              <a:t>ul</a:t>
            </a:r>
            <a:r>
              <a:rPr lang="es-EC" dirty="0">
                <a:latin typeface="Times New Roman" panose="02020603050405020304" pitchFamily="18" charset="0"/>
                <a:cs typeface="Times New Roman" panose="02020603050405020304" pitchFamily="18" charset="0"/>
              </a:rPr>
              <a:t>. Las concentraciones utilizadas fueron de </a:t>
            </a:r>
            <a:r>
              <a:rPr lang="es-EC" dirty="0" smtClean="0">
                <a:latin typeface="Times New Roman" panose="02020603050405020304" pitchFamily="18" charset="0"/>
                <a:cs typeface="Times New Roman" panose="02020603050405020304" pitchFamily="18" charset="0"/>
              </a:rPr>
              <a:t>1*10</a:t>
            </a:r>
            <a:r>
              <a:rPr lang="es-EC" baseline="30000" dirty="0" smtClean="0">
                <a:latin typeface="Times New Roman" panose="02020603050405020304" pitchFamily="18" charset="0"/>
                <a:cs typeface="Times New Roman" panose="02020603050405020304" pitchFamily="18" charset="0"/>
              </a:rPr>
              <a:t>1</a:t>
            </a:r>
            <a:r>
              <a:rPr lang="es-EC" dirty="0" smtClean="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hasta </a:t>
            </a:r>
            <a:r>
              <a:rPr lang="es-EC" dirty="0" smtClean="0">
                <a:latin typeface="Times New Roman" panose="02020603050405020304" pitchFamily="18" charset="0"/>
                <a:cs typeface="Times New Roman" panose="02020603050405020304" pitchFamily="18" charset="0"/>
              </a:rPr>
              <a:t>1*10</a:t>
            </a:r>
            <a:r>
              <a:rPr lang="es-EC" baseline="30000" dirty="0" smtClean="0">
                <a:latin typeface="Times New Roman" panose="02020603050405020304" pitchFamily="18" charset="0"/>
                <a:cs typeface="Times New Roman" panose="02020603050405020304" pitchFamily="18" charset="0"/>
              </a:rPr>
              <a:t>8</a:t>
            </a:r>
            <a:r>
              <a:rPr lang="es-EC" dirty="0" smtClean="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conidios por </a:t>
            </a:r>
            <a:r>
              <a:rPr lang="es-EC" dirty="0" smtClean="0">
                <a:latin typeface="Times New Roman" panose="02020603050405020304" pitchFamily="18" charset="0"/>
                <a:cs typeface="Times New Roman" panose="02020603050405020304" pitchFamily="18" charset="0"/>
              </a:rPr>
              <a:t>ml</a:t>
            </a:r>
          </a:p>
          <a:p>
            <a:pPr marL="285750" lvl="3"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a:t>
            </a:r>
            <a:r>
              <a:rPr lang="es-EC" dirty="0" smtClean="0">
                <a:latin typeface="Times New Roman" panose="02020603050405020304" pitchFamily="18" charset="0"/>
                <a:cs typeface="Times New Roman" panose="02020603050405020304" pitchFamily="18" charset="0"/>
              </a:rPr>
              <a:t>ncubación </a:t>
            </a:r>
            <a:r>
              <a:rPr lang="es-EC" dirty="0">
                <a:latin typeface="Times New Roman" panose="02020603050405020304" pitchFamily="18" charset="0"/>
                <a:cs typeface="Times New Roman" panose="02020603050405020304" pitchFamily="18" charset="0"/>
              </a:rPr>
              <a:t>a 24ºC por 48 </a:t>
            </a:r>
            <a:r>
              <a:rPr lang="es-EC" dirty="0" smtClean="0">
                <a:latin typeface="Times New Roman" panose="02020603050405020304" pitchFamily="18" charset="0"/>
                <a:cs typeface="Times New Roman" panose="02020603050405020304" pitchFamily="18" charset="0"/>
              </a:rPr>
              <a:t>horas</a:t>
            </a:r>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gotas </a:t>
            </a:r>
            <a:r>
              <a:rPr lang="es-EC" dirty="0">
                <a:latin typeface="Times New Roman" panose="02020603050405020304" pitchFamily="18" charset="0"/>
                <a:cs typeface="Times New Roman" panose="02020603050405020304" pitchFamily="18" charset="0"/>
              </a:rPr>
              <a:t>de azul de </a:t>
            </a:r>
            <a:r>
              <a:rPr lang="es-EC" dirty="0" err="1">
                <a:latin typeface="Times New Roman" panose="02020603050405020304" pitchFamily="18" charset="0"/>
                <a:cs typeface="Times New Roman" panose="02020603050405020304" pitchFamily="18" charset="0"/>
              </a:rPr>
              <a:t>lactofenol</a:t>
            </a:r>
            <a:r>
              <a:rPr lang="es-EC" dirty="0">
                <a:latin typeface="Times New Roman" panose="02020603050405020304" pitchFamily="18" charset="0"/>
                <a:cs typeface="Times New Roman" panose="02020603050405020304" pitchFamily="18" charset="0"/>
              </a:rPr>
              <a:t> para detener la germinación </a:t>
            </a:r>
            <a:r>
              <a:rPr lang="es-EC" dirty="0" smtClean="0">
                <a:latin typeface="Times New Roman" panose="02020603050405020304" pitchFamily="18" charset="0"/>
                <a:cs typeface="Times New Roman" panose="02020603050405020304" pitchFamily="18" charset="0"/>
              </a:rPr>
              <a:t>y observar al microscopio</a:t>
            </a:r>
          </a:p>
        </p:txBody>
      </p:sp>
      <p:sp>
        <p:nvSpPr>
          <p:cNvPr id="11" name="CuadroTexto 2"/>
          <p:cNvSpPr txBox="1"/>
          <p:nvPr/>
        </p:nvSpPr>
        <p:spPr>
          <a:xfrm>
            <a:off x="1" y="514358"/>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Fase de laboratorio</a:t>
            </a:r>
            <a:endParaRPr lang="es-MX"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97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618565" y="3175307"/>
            <a:ext cx="6042692" cy="532994"/>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r>
              <a:rPr lang="es-EC" sz="2000" b="1" dirty="0">
                <a:latin typeface="Times New Roman" panose="02020603050405020304" pitchFamily="18" charset="0"/>
                <a:cs typeface="Times New Roman" panose="02020603050405020304" pitchFamily="18" charset="0"/>
              </a:rPr>
              <a:t>Conservación de la cepa de </a:t>
            </a:r>
            <a:r>
              <a:rPr lang="es-EC" sz="2000" b="1" i="1" dirty="0" err="1">
                <a:latin typeface="Times New Roman" panose="02020603050405020304" pitchFamily="18" charset="0"/>
                <a:cs typeface="Times New Roman" panose="02020603050405020304" pitchFamily="18" charset="0"/>
              </a:rPr>
              <a:t>Beauveria</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bassiana</a:t>
            </a:r>
            <a:endParaRPr lang="es-ES" sz="2000" b="1" dirty="0">
              <a:latin typeface="Times New Roman" panose="02020603050405020304" pitchFamily="18" charset="0"/>
              <a:cs typeface="Times New Roman" panose="02020603050405020304" pitchFamily="18" charset="0"/>
            </a:endParaRPr>
          </a:p>
        </p:txBody>
      </p:sp>
      <p:sp>
        <p:nvSpPr>
          <p:cNvPr id="8" name="Rectángulo 7"/>
          <p:cNvSpPr/>
          <p:nvPr/>
        </p:nvSpPr>
        <p:spPr>
          <a:xfrm>
            <a:off x="618565" y="1063926"/>
            <a:ext cx="6042691" cy="591329"/>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r>
              <a:rPr lang="es-EC" sz="2000" b="1" dirty="0">
                <a:latin typeface="Times New Roman" panose="02020603050405020304" pitchFamily="18" charset="0"/>
                <a:cs typeface="Times New Roman" panose="02020603050405020304" pitchFamily="18" charset="0"/>
              </a:rPr>
              <a:t>Tiempo de letalidad al 50% (TL50) de la población </a:t>
            </a:r>
            <a:r>
              <a:rPr lang="es-EC" sz="2000" b="1" dirty="0" smtClean="0">
                <a:latin typeface="Times New Roman" panose="02020603050405020304" pitchFamily="18" charset="0"/>
                <a:cs typeface="Times New Roman" panose="02020603050405020304" pitchFamily="18" charset="0"/>
              </a:rPr>
              <a:t>expuesta</a:t>
            </a:r>
            <a:endParaRPr lang="es-ES" sz="2000" b="1" dirty="0">
              <a:latin typeface="Times New Roman" panose="02020603050405020304" pitchFamily="18" charset="0"/>
              <a:cs typeface="Times New Roman" panose="02020603050405020304" pitchFamily="18" charset="0"/>
            </a:endParaRPr>
          </a:p>
        </p:txBody>
      </p:sp>
      <p:sp>
        <p:nvSpPr>
          <p:cNvPr id="9" name="Rectángulo 8"/>
          <p:cNvSpPr/>
          <p:nvPr/>
        </p:nvSpPr>
        <p:spPr>
          <a:xfrm>
            <a:off x="565256" y="1519452"/>
            <a:ext cx="6096000" cy="1200329"/>
          </a:xfrm>
          <a:prstGeom prst="rect">
            <a:avLst/>
          </a:prstGeom>
        </p:spPr>
        <p:txBody>
          <a:bodyPr>
            <a:spAutoFit/>
          </a:bodyPr>
          <a:lstStyle/>
          <a:p>
            <a:pPr marL="0" lvl="3" algn="just"/>
            <a:endParaRPr lang="es-EC" b="1" dirty="0" smtClean="0"/>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Tiempo </a:t>
            </a:r>
            <a:r>
              <a:rPr lang="es-EC" dirty="0">
                <a:latin typeface="Times New Roman" panose="02020603050405020304" pitchFamily="18" charset="0"/>
                <a:cs typeface="Times New Roman" panose="02020603050405020304" pitchFamily="18" charset="0"/>
              </a:rPr>
              <a:t>que tarda el hongo en matar al 50% de </a:t>
            </a:r>
            <a:r>
              <a:rPr lang="es-EC" i="1" dirty="0" err="1">
                <a:latin typeface="Times New Roman" panose="02020603050405020304" pitchFamily="18" charset="0"/>
                <a:cs typeface="Times New Roman" panose="02020603050405020304" pitchFamily="18" charset="0"/>
              </a:rPr>
              <a:t>Tetranychus</a:t>
            </a:r>
            <a:r>
              <a:rPr lang="es-EC" i="1" dirty="0">
                <a:latin typeface="Times New Roman" panose="02020603050405020304" pitchFamily="18" charset="0"/>
                <a:cs typeface="Times New Roman" panose="02020603050405020304" pitchFamily="18" charset="0"/>
              </a:rPr>
              <a:t> </a:t>
            </a:r>
            <a:r>
              <a:rPr lang="es-EC" i="1" dirty="0" err="1">
                <a:latin typeface="Times New Roman" panose="02020603050405020304" pitchFamily="18" charset="0"/>
                <a:cs typeface="Times New Roman" panose="02020603050405020304" pitchFamily="18" charset="0"/>
              </a:rPr>
              <a:t>urticae</a:t>
            </a:r>
            <a:r>
              <a:rPr lang="es-EC" dirty="0">
                <a:latin typeface="Times New Roman" panose="02020603050405020304" pitchFamily="18" charset="0"/>
                <a:cs typeface="Times New Roman" panose="02020603050405020304" pitchFamily="18" charset="0"/>
              </a:rPr>
              <a:t> en cada unidad experimental </a:t>
            </a:r>
            <a:endParaRPr lang="es-EC" dirty="0" smtClean="0">
              <a:latin typeface="Times New Roman" panose="02020603050405020304" pitchFamily="18" charset="0"/>
              <a:cs typeface="Times New Roman" panose="02020603050405020304" pitchFamily="18" charset="0"/>
            </a:endParaRPr>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Tabla acumulada durante 5 días</a:t>
            </a:r>
            <a:endParaRPr lang="es-ES" dirty="0">
              <a:latin typeface="Times New Roman" panose="02020603050405020304" pitchFamily="18" charset="0"/>
              <a:cs typeface="Times New Roman" panose="02020603050405020304" pitchFamily="18" charset="0"/>
            </a:endParaRPr>
          </a:p>
        </p:txBody>
      </p:sp>
      <p:sp>
        <p:nvSpPr>
          <p:cNvPr id="10" name="Rectángulo 9"/>
          <p:cNvSpPr/>
          <p:nvPr/>
        </p:nvSpPr>
        <p:spPr>
          <a:xfrm>
            <a:off x="565256" y="3926759"/>
            <a:ext cx="6096000" cy="1754326"/>
          </a:xfrm>
          <a:prstGeom prst="rect">
            <a:avLst/>
          </a:prstGeom>
        </p:spPr>
        <p:txBody>
          <a:bodyPr>
            <a:spAutoFit/>
          </a:bodyPr>
          <a:lstStyle/>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Técnica </a:t>
            </a:r>
            <a:r>
              <a:rPr lang="es-EC" dirty="0">
                <a:latin typeface="Times New Roman" panose="02020603050405020304" pitchFamily="18" charset="0"/>
                <a:cs typeface="Times New Roman" panose="02020603050405020304" pitchFamily="18" charset="0"/>
              </a:rPr>
              <a:t>que se aplicó fue de </a:t>
            </a:r>
            <a:r>
              <a:rPr lang="es-EC" dirty="0" err="1">
                <a:latin typeface="Times New Roman" panose="02020603050405020304" pitchFamily="18" charset="0"/>
                <a:cs typeface="Times New Roman" panose="02020603050405020304" pitchFamily="18" charset="0"/>
              </a:rPr>
              <a:t>crioconservación</a:t>
            </a:r>
            <a:r>
              <a:rPr lang="es-EC" dirty="0">
                <a:latin typeface="Times New Roman" panose="02020603050405020304" pitchFamily="18" charset="0"/>
                <a:cs typeface="Times New Roman" panose="02020603050405020304" pitchFamily="18" charset="0"/>
              </a:rPr>
              <a:t> [</a:t>
            </a:r>
            <a:r>
              <a:rPr lang="es-EC" dirty="0" err="1">
                <a:latin typeface="Times New Roman" panose="02020603050405020304" pitchFamily="18" charset="0"/>
                <a:cs typeface="Times New Roman" panose="02020603050405020304" pitchFamily="18" charset="0"/>
              </a:rPr>
              <a:t>ultracongelación</a:t>
            </a:r>
            <a:r>
              <a:rPr lang="es-EC" dirty="0">
                <a:latin typeface="Times New Roman" panose="02020603050405020304" pitchFamily="18" charset="0"/>
                <a:cs typeface="Times New Roman" panose="02020603050405020304" pitchFamily="18" charset="0"/>
              </a:rPr>
              <a:t> a 85 °C y nitrógeno líquido -196 °C]. </a:t>
            </a:r>
            <a:endParaRPr lang="es-ES" dirty="0">
              <a:latin typeface="Times New Roman" panose="02020603050405020304" pitchFamily="18" charset="0"/>
              <a:cs typeface="Times New Roman" panose="02020603050405020304" pitchFamily="18" charset="0"/>
            </a:endParaRPr>
          </a:p>
          <a:p>
            <a:pPr marL="285750" lvl="3"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tomó pequeñas muestras del monocultivo de </a:t>
            </a:r>
            <a:r>
              <a:rPr lang="es-EC" dirty="0" smtClean="0">
                <a:latin typeface="Times New Roman" panose="02020603050405020304" pitchFamily="18" charset="0"/>
                <a:cs typeface="Times New Roman" panose="02020603050405020304" pitchFamily="18" charset="0"/>
              </a:rPr>
              <a:t>hongo</a:t>
            </a:r>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En </a:t>
            </a:r>
            <a:r>
              <a:rPr lang="es-EC" dirty="0" err="1" smtClean="0">
                <a:latin typeface="Times New Roman" panose="02020603050405020304" pitchFamily="18" charset="0"/>
                <a:cs typeface="Times New Roman" panose="02020603050405020304" pitchFamily="18" charset="0"/>
              </a:rPr>
              <a:t>crioviales</a:t>
            </a:r>
            <a:r>
              <a:rPr lang="es-EC" dirty="0" smtClean="0">
                <a:latin typeface="Times New Roman" panose="02020603050405020304" pitchFamily="18" charset="0"/>
                <a:cs typeface="Times New Roman" panose="02020603050405020304" pitchFamily="18" charset="0"/>
              </a:rPr>
              <a:t> que contiene  </a:t>
            </a:r>
            <a:r>
              <a:rPr lang="es-EC" dirty="0" err="1" smtClean="0">
                <a:latin typeface="Times New Roman" panose="02020603050405020304" pitchFamily="18" charset="0"/>
                <a:cs typeface="Times New Roman" panose="02020603050405020304" pitchFamily="18" charset="0"/>
              </a:rPr>
              <a:t>criobolas</a:t>
            </a:r>
            <a:r>
              <a:rPr lang="es-EC" dirty="0" smtClean="0">
                <a:latin typeface="Times New Roman" panose="02020603050405020304" pitchFamily="18" charset="0"/>
                <a:cs typeface="Times New Roman" panose="02020603050405020304" pitchFamily="18" charset="0"/>
              </a:rPr>
              <a:t> se depositó el hongo</a:t>
            </a:r>
          </a:p>
          <a:p>
            <a:pPr marL="285750" lvl="3"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a:t>
            </a:r>
            <a:r>
              <a:rPr lang="es-EC" dirty="0" smtClean="0">
                <a:latin typeface="Times New Roman" panose="02020603050405020304" pitchFamily="18" charset="0"/>
                <a:cs typeface="Times New Roman" panose="02020603050405020304" pitchFamily="18" charset="0"/>
              </a:rPr>
              <a:t>ongelación </a:t>
            </a:r>
            <a:r>
              <a:rPr lang="es-EC" dirty="0">
                <a:latin typeface="Times New Roman" panose="02020603050405020304" pitchFamily="18" charset="0"/>
                <a:cs typeface="Times New Roman" panose="02020603050405020304" pitchFamily="18" charset="0"/>
              </a:rPr>
              <a:t>de manera gradual a -20°C por 12 horas y luego finalmente a -80°C para </a:t>
            </a:r>
            <a:r>
              <a:rPr lang="es-EC" dirty="0" err="1">
                <a:latin typeface="Times New Roman" panose="02020603050405020304" pitchFamily="18" charset="0"/>
                <a:cs typeface="Times New Roman" panose="02020603050405020304" pitchFamily="18" charset="0"/>
              </a:rPr>
              <a:t>ultracongelación</a:t>
            </a:r>
            <a:r>
              <a:rPr lang="es-EC"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7511729" y="3495903"/>
            <a:ext cx="3969680" cy="2119109"/>
          </a:xfrm>
          <a:prstGeom prst="rect">
            <a:avLst/>
          </a:prstGeom>
        </p:spPr>
      </p:pic>
      <p:pic>
        <p:nvPicPr>
          <p:cNvPr id="4" name="Imagen 3"/>
          <p:cNvPicPr>
            <a:picLocks noChangeAspect="1"/>
          </p:cNvPicPr>
          <p:nvPr/>
        </p:nvPicPr>
        <p:blipFill rotWithShape="1">
          <a:blip r:embed="rId3"/>
          <a:srcRect b="8510"/>
          <a:stretch/>
        </p:blipFill>
        <p:spPr>
          <a:xfrm>
            <a:off x="7368880" y="743328"/>
            <a:ext cx="4255378" cy="2752575"/>
          </a:xfrm>
          <a:prstGeom prst="rect">
            <a:avLst/>
          </a:prstGeom>
        </p:spPr>
      </p:pic>
    </p:spTree>
    <p:extLst>
      <p:ext uri="{BB962C8B-B14F-4D97-AF65-F5344CB8AC3E}">
        <p14:creationId xmlns:p14="http://schemas.microsoft.com/office/powerpoint/2010/main" val="136148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348598" y="692675"/>
            <a:ext cx="6666156" cy="770708"/>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r>
              <a:rPr lang="es-EC" sz="2000" b="1" dirty="0">
                <a:latin typeface="Times New Roman" panose="02020603050405020304" pitchFamily="18" charset="0"/>
                <a:cs typeface="Times New Roman" panose="02020603050405020304" pitchFamily="18" charset="0"/>
              </a:rPr>
              <a:t>Pruebas de sensibilidad de </a:t>
            </a:r>
            <a:r>
              <a:rPr lang="es-EC" sz="2000" b="1" i="1" dirty="0" err="1">
                <a:latin typeface="Times New Roman" panose="02020603050405020304" pitchFamily="18" charset="0"/>
                <a:cs typeface="Times New Roman" panose="02020603050405020304" pitchFamily="18" charset="0"/>
              </a:rPr>
              <a:t>Beauveria</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bassiana</a:t>
            </a:r>
            <a:r>
              <a:rPr lang="es-EC" sz="2000" b="1" dirty="0">
                <a:latin typeface="Times New Roman" panose="02020603050405020304" pitchFamily="18" charset="0"/>
                <a:cs typeface="Times New Roman" panose="02020603050405020304" pitchFamily="18" charset="0"/>
              </a:rPr>
              <a:t> a diferentes agroquímicos (técnica </a:t>
            </a:r>
            <a:r>
              <a:rPr lang="es-EC" sz="2000" b="1" dirty="0" err="1">
                <a:latin typeface="Times New Roman" panose="02020603050405020304" pitchFamily="18" charset="0"/>
                <a:cs typeface="Times New Roman" panose="02020603050405020304" pitchFamily="18" charset="0"/>
              </a:rPr>
              <a:t>sensidiscos</a:t>
            </a:r>
            <a:r>
              <a:rPr lang="es-EC" sz="2000" b="1" dirty="0">
                <a:latin typeface="Times New Roman" panose="02020603050405020304" pitchFamily="18" charset="0"/>
                <a:cs typeface="Times New Roman" panose="02020603050405020304" pitchFamily="18" charset="0"/>
              </a:rPr>
              <a:t>)</a:t>
            </a:r>
            <a:endParaRPr lang="es-ES" sz="20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265867" y="1497127"/>
            <a:ext cx="6096000" cy="2308324"/>
          </a:xfrm>
          <a:prstGeom prst="rect">
            <a:avLst/>
          </a:prstGeom>
        </p:spPr>
        <p:txBody>
          <a:bodyPr>
            <a:spAutoFit/>
          </a:bodyPr>
          <a:lstStyle/>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Preparación de medio de cultivo + Ac. Láctico 25%</a:t>
            </a:r>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Preparación de dosis óptima (Vademécum) de cada agroquímico </a:t>
            </a:r>
          </a:p>
          <a:p>
            <a:pPr marL="285750" lvl="3"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5mm </a:t>
            </a:r>
            <a:r>
              <a:rPr lang="es-EC" dirty="0">
                <a:latin typeface="Times New Roman" panose="02020603050405020304" pitchFamily="18" charset="0"/>
                <a:cs typeface="Times New Roman" panose="02020603050405020304" pitchFamily="18" charset="0"/>
              </a:rPr>
              <a:t>en papel filtro </a:t>
            </a:r>
            <a:r>
              <a:rPr lang="es-EC" dirty="0" err="1" smtClean="0">
                <a:latin typeface="Times New Roman" panose="02020603050405020304" pitchFamily="18" charset="0"/>
                <a:cs typeface="Times New Roman" panose="02020603050405020304" pitchFamily="18" charset="0"/>
              </a:rPr>
              <a:t>Whatman</a:t>
            </a:r>
            <a:endParaRPr lang="es-EC" dirty="0" smtClean="0">
              <a:latin typeface="Times New Roman" panose="02020603050405020304" pitchFamily="18" charset="0"/>
              <a:cs typeface="Times New Roman" panose="02020603050405020304" pitchFamily="18" charset="0"/>
            </a:endParaRPr>
          </a:p>
          <a:p>
            <a:pPr marL="285750" lvl="3"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10 </a:t>
            </a:r>
            <a:r>
              <a:rPr lang="es-EC" dirty="0" err="1">
                <a:latin typeface="Times New Roman" panose="02020603050405020304" pitchFamily="18" charset="0"/>
                <a:cs typeface="Times New Roman" panose="02020603050405020304" pitchFamily="18" charset="0"/>
              </a:rPr>
              <a:t>ul</a:t>
            </a:r>
            <a:r>
              <a:rPr lang="es-EC" dirty="0">
                <a:latin typeface="Times New Roman" panose="02020603050405020304" pitchFamily="18" charset="0"/>
                <a:cs typeface="Times New Roman" panose="02020603050405020304" pitchFamily="18" charset="0"/>
              </a:rPr>
              <a:t> de </a:t>
            </a:r>
            <a:r>
              <a:rPr lang="es-EC" i="1" dirty="0" err="1">
                <a:latin typeface="Times New Roman" panose="02020603050405020304" pitchFamily="18" charset="0"/>
                <a:cs typeface="Times New Roman" panose="02020603050405020304" pitchFamily="18" charset="0"/>
              </a:rPr>
              <a:t>Beauveria</a:t>
            </a:r>
            <a:r>
              <a:rPr lang="es-EC" i="1" dirty="0">
                <a:latin typeface="Times New Roman" panose="02020603050405020304" pitchFamily="18" charset="0"/>
                <a:cs typeface="Times New Roman" panose="02020603050405020304" pitchFamily="18" charset="0"/>
              </a:rPr>
              <a:t> </a:t>
            </a:r>
            <a:r>
              <a:rPr lang="es-EC" i="1" dirty="0" err="1">
                <a:latin typeface="Times New Roman" panose="02020603050405020304" pitchFamily="18" charset="0"/>
                <a:cs typeface="Times New Roman" panose="02020603050405020304" pitchFamily="18" charset="0"/>
              </a:rPr>
              <a:t>bassiana</a:t>
            </a:r>
            <a:r>
              <a:rPr lang="es-EC" dirty="0">
                <a:latin typeface="Times New Roman" panose="02020603050405020304" pitchFamily="18" charset="0"/>
                <a:cs typeface="Times New Roman" panose="02020603050405020304" pitchFamily="18" charset="0"/>
              </a:rPr>
              <a:t> (1*10</a:t>
            </a:r>
            <a:r>
              <a:rPr lang="es-EC" baseline="30000" dirty="0">
                <a:latin typeface="Times New Roman" panose="02020603050405020304" pitchFamily="18" charset="0"/>
                <a:cs typeface="Times New Roman" panose="02020603050405020304" pitchFamily="18" charset="0"/>
              </a:rPr>
              <a:t>6</a:t>
            </a:r>
            <a:r>
              <a:rPr lang="es-EC" dirty="0">
                <a:latin typeface="Times New Roman" panose="02020603050405020304" pitchFamily="18" charset="0"/>
                <a:cs typeface="Times New Roman" panose="02020603050405020304" pitchFamily="18" charset="0"/>
              </a:rPr>
              <a:t> células/</a:t>
            </a:r>
            <a:r>
              <a:rPr lang="es-EC" dirty="0" err="1">
                <a:latin typeface="Times New Roman" panose="02020603050405020304" pitchFamily="18" charset="0"/>
                <a:cs typeface="Times New Roman" panose="02020603050405020304" pitchFamily="18" charset="0"/>
              </a:rPr>
              <a:t>mL</a:t>
            </a:r>
            <a:r>
              <a:rPr lang="es-EC" dirty="0">
                <a:latin typeface="Times New Roman" panose="02020603050405020304" pitchFamily="18" charset="0"/>
                <a:cs typeface="Times New Roman" panose="02020603050405020304" pitchFamily="18" charset="0"/>
              </a:rPr>
              <a:t> cuantificadas con un </a:t>
            </a:r>
            <a:r>
              <a:rPr lang="es-EC" dirty="0" err="1">
                <a:latin typeface="Times New Roman" panose="02020603050405020304" pitchFamily="18" charset="0"/>
                <a:cs typeface="Times New Roman" panose="02020603050405020304" pitchFamily="18" charset="0"/>
              </a:rPr>
              <a:t>hematocitómetro</a:t>
            </a:r>
            <a:r>
              <a:rPr lang="es-EC" dirty="0">
                <a:latin typeface="Times New Roman" panose="02020603050405020304" pitchFamily="18" charset="0"/>
                <a:cs typeface="Times New Roman" panose="02020603050405020304" pitchFamily="18" charset="0"/>
              </a:rPr>
              <a:t>), en 4 sitios de la caja </a:t>
            </a:r>
            <a:r>
              <a:rPr lang="es-EC" dirty="0" smtClean="0">
                <a:latin typeface="Times New Roman" panose="02020603050405020304" pitchFamily="18" charset="0"/>
                <a:cs typeface="Times New Roman" panose="02020603050405020304" pitchFamily="18" charset="0"/>
              </a:rPr>
              <a:t>Petri</a:t>
            </a:r>
          </a:p>
          <a:p>
            <a:pPr marL="285750" lvl="3"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incuba durante </a:t>
            </a:r>
            <a:r>
              <a:rPr lang="es-EC" dirty="0" smtClean="0">
                <a:latin typeface="Times New Roman" panose="02020603050405020304" pitchFamily="18" charset="0"/>
                <a:cs typeface="Times New Roman" panose="02020603050405020304" pitchFamily="18" charset="0"/>
              </a:rPr>
              <a:t>72 horas a 25 </a:t>
            </a:r>
            <a:r>
              <a:rPr lang="es-EC" dirty="0" err="1" smtClean="0">
                <a:latin typeface="Times New Roman" panose="02020603050405020304" pitchFamily="18" charset="0"/>
                <a:cs typeface="Times New Roman" panose="02020603050405020304" pitchFamily="18" charset="0"/>
              </a:rPr>
              <a:t>ºC</a:t>
            </a:r>
            <a:endParaRPr lang="es-EC" dirty="0" smtClean="0">
              <a:latin typeface="Times New Roman" panose="02020603050405020304" pitchFamily="18" charset="0"/>
              <a:cs typeface="Times New Roman" panose="02020603050405020304" pitchFamily="18" charset="0"/>
            </a:endParaRPr>
          </a:p>
          <a:p>
            <a:pPr marL="285750" lvl="3" indent="-285750" algn="just">
              <a:buFont typeface="Wingdings" panose="05000000000000000000" pitchFamily="2" charset="2"/>
              <a:buChar char="v"/>
            </a:pPr>
            <a:endParaRPr lang="es-EC" b="1" dirty="0" smtClean="0"/>
          </a:p>
        </p:txBody>
      </p:sp>
      <p:pic>
        <p:nvPicPr>
          <p:cNvPr id="6" name="image3.png"/>
          <p:cNvPicPr/>
          <p:nvPr/>
        </p:nvPicPr>
        <p:blipFill rotWithShape="1">
          <a:blip r:embed="rId2"/>
          <a:srcRect l="45825" t="19894" r="43466" b="60371"/>
          <a:stretch/>
        </p:blipFill>
        <p:spPr bwMode="auto">
          <a:xfrm>
            <a:off x="8466469" y="1078029"/>
            <a:ext cx="1609725" cy="1714500"/>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7870146" y="2792529"/>
            <a:ext cx="2802369" cy="276999"/>
          </a:xfrm>
          <a:prstGeom prst="rect">
            <a:avLst/>
          </a:prstGeom>
        </p:spPr>
        <p:txBody>
          <a:bodyPr wrap="none">
            <a:spAutoFit/>
          </a:bodyPr>
          <a:lstStyle/>
          <a:p>
            <a:pPr algn="ctr">
              <a:spcAft>
                <a:spcPts val="1000"/>
              </a:spcAft>
            </a:pPr>
            <a:r>
              <a:rPr lang="es-EC" sz="1200" b="1" i="1" dirty="0">
                <a:latin typeface="Times New Roman" panose="02020603050405020304" pitchFamily="18" charset="0"/>
                <a:ea typeface="Calibri" panose="020F0502020204030204" pitchFamily="34" charset="0"/>
                <a:cs typeface="Times New Roman" panose="02020603050405020304" pitchFamily="18" charset="0"/>
              </a:rPr>
              <a:t>Figura </a:t>
            </a:r>
            <a:r>
              <a:rPr lang="es-EC" sz="1200" dirty="0" smtClean="0">
                <a:latin typeface="Times New Roman" panose="02020603050405020304" pitchFamily="18" charset="0"/>
                <a:ea typeface="Calibri" panose="020F0502020204030204" pitchFamily="34" charset="0"/>
                <a:cs typeface="Times New Roman" panose="02020603050405020304" pitchFamily="18" charset="0"/>
              </a:rPr>
              <a:t>Crecimiento </a:t>
            </a:r>
            <a:r>
              <a:rPr lang="es-EC" sz="1200" dirty="0">
                <a:latin typeface="Times New Roman" panose="02020603050405020304" pitchFamily="18" charset="0"/>
                <a:ea typeface="Calibri" panose="020F0502020204030204" pitchFamily="34" charset="0"/>
                <a:cs typeface="Times New Roman" panose="02020603050405020304" pitchFamily="18" charset="0"/>
              </a:rPr>
              <a:t>radial de </a:t>
            </a:r>
            <a:r>
              <a:rPr lang="es-EC" sz="1200" i="1" dirty="0">
                <a:latin typeface="Times New Roman" panose="02020603050405020304" pitchFamily="18" charset="0"/>
                <a:ea typeface="Calibri" panose="020F0502020204030204" pitchFamily="34" charset="0"/>
                <a:cs typeface="Times New Roman" panose="02020603050405020304" pitchFamily="18" charset="0"/>
              </a:rPr>
              <a:t>B. </a:t>
            </a:r>
            <a:r>
              <a:rPr lang="es-EC" sz="1200" i="1" dirty="0" err="1">
                <a:latin typeface="Times New Roman" panose="02020603050405020304" pitchFamily="18" charset="0"/>
                <a:ea typeface="Calibri" panose="020F0502020204030204" pitchFamily="34" charset="0"/>
                <a:cs typeface="Times New Roman" panose="02020603050405020304" pitchFamily="18" charset="0"/>
              </a:rPr>
              <a:t>bassiana</a:t>
            </a:r>
            <a:r>
              <a:rPr lang="es-EC" sz="1200" i="1" dirty="0">
                <a:latin typeface="Times New Roman" panose="02020603050405020304" pitchFamily="18" charset="0"/>
                <a:ea typeface="Calibri" panose="020F0502020204030204" pitchFamily="34" charset="0"/>
                <a:cs typeface="Times New Roman" panose="02020603050405020304" pitchFamily="18" charset="0"/>
              </a:rPr>
              <a:t>.</a:t>
            </a:r>
            <a:endParaRPr lang="es-ES" sz="12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05638513"/>
              </p:ext>
            </p:extLst>
          </p:nvPr>
        </p:nvGraphicFramePr>
        <p:xfrm>
          <a:off x="5786846" y="3606717"/>
          <a:ext cx="6261462" cy="1962912"/>
        </p:xfrm>
        <a:graphic>
          <a:graphicData uri="http://schemas.openxmlformats.org/drawingml/2006/table">
            <a:tbl>
              <a:tblPr firstRow="1" firstCol="1" bandRow="1"/>
              <a:tblGrid>
                <a:gridCol w="2080588">
                  <a:extLst>
                    <a:ext uri="{9D8B030D-6E8A-4147-A177-3AD203B41FA5}">
                      <a16:colId xmlns:a16="http://schemas.microsoft.com/office/drawing/2014/main" xmlns="" val="1311872248"/>
                    </a:ext>
                  </a:extLst>
                </a:gridCol>
                <a:gridCol w="4180874">
                  <a:extLst>
                    <a:ext uri="{9D8B030D-6E8A-4147-A177-3AD203B41FA5}">
                      <a16:colId xmlns:a16="http://schemas.microsoft.com/office/drawing/2014/main" xmlns="" val="4110362660"/>
                    </a:ext>
                  </a:extLst>
                </a:gridCol>
              </a:tblGrid>
              <a:tr h="0">
                <a:tc>
                  <a:txBody>
                    <a:bodyPr/>
                    <a:lstStyle/>
                    <a:p>
                      <a:pPr algn="ctr">
                        <a:lnSpc>
                          <a:spcPct val="115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Escala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Descripción</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318578737"/>
                  </a:ext>
                </a:extLst>
              </a:tr>
              <a:tr h="0">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s-EC" sz="1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bassiana</a:t>
                      </a: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sobrecrece completamente al agroquímico y cubre totalmente la superficie del medio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241017149"/>
                  </a:ext>
                </a:extLst>
              </a:tr>
              <a:tr h="0">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s-EC" sz="1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bassiana</a:t>
                      </a: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sobrecrece las dos terceras partes de la superficie del medio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047383843"/>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s-EC" sz="1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bassiana</a:t>
                      </a: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crece aproximadamente la mitad de la superficie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416591463"/>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s-EC" sz="1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bassiana</a:t>
                      </a: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 crece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52548372"/>
                  </a:ext>
                </a:extLst>
              </a:tr>
            </a:tbl>
          </a:graphicData>
        </a:graphic>
      </p:graphicFrame>
      <p:sp>
        <p:nvSpPr>
          <p:cNvPr id="10" name="Rectángulo 9"/>
          <p:cNvSpPr/>
          <p:nvPr/>
        </p:nvSpPr>
        <p:spPr>
          <a:xfrm>
            <a:off x="5707380" y="5534103"/>
            <a:ext cx="2759089" cy="380938"/>
          </a:xfrm>
          <a:prstGeom prst="rect">
            <a:avLst/>
          </a:prstGeom>
        </p:spPr>
        <p:txBody>
          <a:bodyPr wrap="none">
            <a:spAutoFit/>
          </a:bodyPr>
          <a:lstStyle/>
          <a:p>
            <a:pPr algn="just">
              <a:lnSpc>
                <a:spcPct val="150000"/>
              </a:lnSpc>
              <a:spcBef>
                <a:spcPts val="1200"/>
              </a:spcBef>
              <a:spcAft>
                <a:spcPts val="0"/>
              </a:spcAft>
            </a:pPr>
            <a:r>
              <a:rPr lang="es-EC" sz="1400" dirty="0">
                <a:solidFill>
                  <a:srgbClr val="000000"/>
                </a:solidFill>
                <a:latin typeface="Times New Roman" panose="02020603050405020304" pitchFamily="18" charset="0"/>
                <a:ea typeface="Century Gothic" panose="020B0502020202020204" pitchFamily="34" charset="0"/>
                <a:cs typeface="Times New Roman" panose="02020603050405020304" pitchFamily="18" charset="0"/>
              </a:rPr>
              <a:t>Fuente: Escala de Bell et al., (1982)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p:cNvPicPr>
            <a:picLocks noChangeAspect="1"/>
          </p:cNvPicPr>
          <p:nvPr/>
        </p:nvPicPr>
        <p:blipFill rotWithShape="1">
          <a:blip r:embed="rId3"/>
          <a:srcRect l="15480" t="26082" r="17594" b="21127"/>
          <a:stretch/>
        </p:blipFill>
        <p:spPr>
          <a:xfrm>
            <a:off x="3313867" y="3606717"/>
            <a:ext cx="2219415" cy="2334216"/>
          </a:xfrm>
          <a:prstGeom prst="rect">
            <a:avLst/>
          </a:prstGeom>
        </p:spPr>
      </p:pic>
      <p:pic>
        <p:nvPicPr>
          <p:cNvPr id="16" name="Imagen 15"/>
          <p:cNvPicPr>
            <a:picLocks noChangeAspect="1"/>
          </p:cNvPicPr>
          <p:nvPr/>
        </p:nvPicPr>
        <p:blipFill>
          <a:blip r:embed="rId4"/>
          <a:stretch>
            <a:fillRect/>
          </a:stretch>
        </p:blipFill>
        <p:spPr>
          <a:xfrm>
            <a:off x="188722" y="3606717"/>
            <a:ext cx="3094319" cy="2320739"/>
          </a:xfrm>
          <a:prstGeom prst="rect">
            <a:avLst/>
          </a:prstGeom>
        </p:spPr>
      </p:pic>
    </p:spTree>
    <p:extLst>
      <p:ext uri="{BB962C8B-B14F-4D97-AF65-F5344CB8AC3E}">
        <p14:creationId xmlns:p14="http://schemas.microsoft.com/office/powerpoint/2010/main" val="8544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345047" y="814732"/>
            <a:ext cx="6042691" cy="56064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lgn="just"/>
            <a:r>
              <a:rPr lang="es-EC" sz="2000" b="1" dirty="0">
                <a:latin typeface="Times New Roman" panose="02020603050405020304" pitchFamily="18" charset="0"/>
                <a:cs typeface="Times New Roman" panose="02020603050405020304" pitchFamily="18" charset="0"/>
              </a:rPr>
              <a:t>Propagación de </a:t>
            </a:r>
            <a:r>
              <a:rPr lang="es-EC" sz="2000" b="1" i="1" dirty="0" err="1">
                <a:latin typeface="Times New Roman" panose="02020603050405020304" pitchFamily="18" charset="0"/>
                <a:cs typeface="Times New Roman" panose="02020603050405020304" pitchFamily="18" charset="0"/>
              </a:rPr>
              <a:t>Beauveria</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bassiana</a:t>
            </a:r>
            <a:r>
              <a:rPr lang="es-EC" sz="2000" b="1" dirty="0">
                <a:latin typeface="Times New Roman" panose="02020603050405020304" pitchFamily="18" charset="0"/>
                <a:cs typeface="Times New Roman" panose="02020603050405020304" pitchFamily="18" charset="0"/>
              </a:rPr>
              <a:t>, en arroz</a:t>
            </a:r>
            <a:endParaRPr lang="es-ES" sz="20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200297" y="1659172"/>
            <a:ext cx="7702732" cy="4247317"/>
          </a:xfrm>
          <a:prstGeom prst="rect">
            <a:avLst/>
          </a:prstGeom>
        </p:spPr>
        <p:txBody>
          <a:bodyPr wrap="square">
            <a:spAutoFit/>
          </a:bodyPr>
          <a:lstStyle/>
          <a:p>
            <a:pPr marL="285750" indent="-285750">
              <a:lnSpc>
                <a:spcPct val="150000"/>
              </a:lnSpc>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agregó </a:t>
            </a:r>
            <a:r>
              <a:rPr lang="es-ES" dirty="0">
                <a:latin typeface="Times New Roman" panose="02020603050405020304" pitchFamily="18" charset="0"/>
                <a:cs typeface="Times New Roman" panose="02020603050405020304" pitchFamily="18" charset="0"/>
              </a:rPr>
              <a:t>80 gramos de </a:t>
            </a:r>
            <a:r>
              <a:rPr lang="es-ES" dirty="0" smtClean="0">
                <a:latin typeface="Times New Roman" panose="02020603050405020304" pitchFamily="18" charset="0"/>
                <a:cs typeface="Times New Roman" panose="02020603050405020304" pitchFamily="18" charset="0"/>
              </a:rPr>
              <a:t>arroz a fundas</a:t>
            </a:r>
          </a:p>
          <a:p>
            <a:pPr marL="285750" indent="-285750">
              <a:lnSpc>
                <a:spcPct val="150000"/>
              </a:lnSpc>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S</a:t>
            </a:r>
            <a:r>
              <a:rPr lang="es-ES" dirty="0" smtClean="0">
                <a:latin typeface="Times New Roman" panose="02020603050405020304" pitchFamily="18" charset="0"/>
                <a:cs typeface="Times New Roman" panose="02020603050405020304" pitchFamily="18" charset="0"/>
              </a:rPr>
              <a:t>olución </a:t>
            </a:r>
            <a:r>
              <a:rPr lang="es-ES" dirty="0">
                <a:latin typeface="Times New Roman" panose="02020603050405020304" pitchFamily="18" charset="0"/>
                <a:cs typeface="Times New Roman" panose="02020603050405020304" pitchFamily="18" charset="0"/>
              </a:rPr>
              <a:t>madre Acidificada al </a:t>
            </a:r>
            <a:r>
              <a:rPr lang="es-ES" dirty="0" smtClean="0">
                <a:latin typeface="Times New Roman" panose="02020603050405020304" pitchFamily="18" charset="0"/>
                <a:cs typeface="Times New Roman" panose="02020603050405020304" pitchFamily="18" charset="0"/>
              </a:rPr>
              <a:t>10%</a:t>
            </a:r>
          </a:p>
          <a:p>
            <a:pPr marL="285750" indent="-285750">
              <a:lnSpc>
                <a:spcPct val="150000"/>
              </a:lnSpc>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2,5 ml de agua acidificada se añadió en 1 litro de agua </a:t>
            </a:r>
          </a:p>
          <a:p>
            <a:pPr marL="285750" indent="-285750">
              <a:lnSpc>
                <a:spcPct val="150000"/>
              </a:lnSpc>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a:t>
            </a:r>
            <a:r>
              <a:rPr lang="es-ES" dirty="0">
                <a:latin typeface="Times New Roman" panose="02020603050405020304" pitchFamily="18" charset="0"/>
                <a:cs typeface="Times New Roman" panose="02020603050405020304" pitchFamily="18" charset="0"/>
              </a:rPr>
              <a:t>añadió 40 ml de agua acidificada en las </a:t>
            </a:r>
            <a:r>
              <a:rPr lang="es-ES" dirty="0" smtClean="0">
                <a:latin typeface="Times New Roman" panose="02020603050405020304" pitchFamily="18" charset="0"/>
                <a:cs typeface="Times New Roman" panose="02020603050405020304" pitchFamily="18" charset="0"/>
              </a:rPr>
              <a:t>fundas </a:t>
            </a:r>
            <a:r>
              <a:rPr lang="es-ES" dirty="0">
                <a:latin typeface="Times New Roman" panose="02020603050405020304" pitchFamily="18" charset="0"/>
                <a:cs typeface="Times New Roman" panose="02020603050405020304" pitchFamily="18" charset="0"/>
              </a:rPr>
              <a:t>(</a:t>
            </a:r>
            <a:r>
              <a:rPr lang="es-ES" dirty="0" smtClean="0">
                <a:latin typeface="Times New Roman" panose="02020603050405020304" pitchFamily="18" charset="0"/>
                <a:cs typeface="Times New Roman" panose="02020603050405020304" pitchFamily="18" charset="0"/>
              </a:rPr>
              <a:t>pH </a:t>
            </a:r>
            <a:r>
              <a:rPr lang="es-ES" dirty="0">
                <a:latin typeface="Times New Roman" panose="02020603050405020304" pitchFamily="18" charset="0"/>
                <a:cs typeface="Times New Roman" panose="02020603050405020304" pitchFamily="18" charset="0"/>
              </a:rPr>
              <a:t>a </a:t>
            </a:r>
            <a:r>
              <a:rPr lang="es-ES" dirty="0" smtClean="0">
                <a:latin typeface="Times New Roman" panose="02020603050405020304" pitchFamily="18" charset="0"/>
                <a:cs typeface="Times New Roman" panose="02020603050405020304" pitchFamily="18" charset="0"/>
              </a:rPr>
              <a:t>3,5).</a:t>
            </a:r>
          </a:p>
          <a:p>
            <a:pPr marL="285750" indent="-285750">
              <a:lnSpc>
                <a:spcPct val="150000"/>
              </a:lnSpc>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esterilizó </a:t>
            </a:r>
            <a:r>
              <a:rPr lang="es-ES" dirty="0">
                <a:latin typeface="Times New Roman" panose="02020603050405020304" pitchFamily="18" charset="0"/>
                <a:cs typeface="Times New Roman" panose="02020603050405020304" pitchFamily="18" charset="0"/>
              </a:rPr>
              <a:t>los </a:t>
            </a:r>
            <a:r>
              <a:rPr lang="es-ES" dirty="0" smtClean="0">
                <a:latin typeface="Times New Roman" panose="02020603050405020304" pitchFamily="18" charset="0"/>
                <a:cs typeface="Times New Roman" panose="02020603050405020304" pitchFamily="18" charset="0"/>
              </a:rPr>
              <a:t>paquetes.</a:t>
            </a:r>
          </a:p>
          <a:p>
            <a:pPr marL="285750" indent="-285750">
              <a:lnSpc>
                <a:spcPct val="150000"/>
              </a:lnSpc>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a:t>
            </a:r>
            <a:r>
              <a:rPr lang="es-ES" dirty="0">
                <a:latin typeface="Times New Roman" panose="02020603050405020304" pitchFamily="18" charset="0"/>
                <a:cs typeface="Times New Roman" panose="02020603050405020304" pitchFamily="18" charset="0"/>
              </a:rPr>
              <a:t>tomó una </a:t>
            </a:r>
            <a:r>
              <a:rPr lang="es-ES" dirty="0" smtClean="0">
                <a:latin typeface="Times New Roman" panose="02020603050405020304" pitchFamily="18" charset="0"/>
                <a:cs typeface="Times New Roman" panose="02020603050405020304" pitchFamily="18" charset="0"/>
              </a:rPr>
              <a:t>muestra </a:t>
            </a:r>
            <a:r>
              <a:rPr lang="es-ES" i="1" dirty="0" err="1">
                <a:latin typeface="Times New Roman" panose="02020603050405020304" pitchFamily="18" charset="0"/>
                <a:cs typeface="Times New Roman" panose="02020603050405020304" pitchFamily="18" charset="0"/>
              </a:rPr>
              <a:t>Beauveria</a:t>
            </a:r>
            <a:r>
              <a:rPr lang="es-ES" i="1" dirty="0">
                <a:latin typeface="Times New Roman" panose="02020603050405020304" pitchFamily="18" charset="0"/>
                <a:cs typeface="Times New Roman" panose="02020603050405020304" pitchFamily="18" charset="0"/>
              </a:rPr>
              <a:t> </a:t>
            </a:r>
            <a:r>
              <a:rPr lang="es-ES" i="1" dirty="0" err="1" smtClean="0">
                <a:latin typeface="Times New Roman" panose="02020603050405020304" pitchFamily="18" charset="0"/>
                <a:cs typeface="Times New Roman" panose="02020603050405020304" pitchFamily="18" charset="0"/>
              </a:rPr>
              <a:t>bassiana</a:t>
            </a:r>
            <a:r>
              <a:rPr lang="es-ES" dirty="0" smtClean="0">
                <a:latin typeface="Times New Roman" panose="02020603050405020304" pitchFamily="18" charset="0"/>
                <a:cs typeface="Times New Roman" panose="02020603050405020304" pitchFamily="18" charset="0"/>
              </a:rPr>
              <a:t> (disco </a:t>
            </a:r>
            <a:r>
              <a:rPr lang="es-ES" dirty="0">
                <a:latin typeface="Times New Roman" panose="02020603050405020304" pitchFamily="18" charset="0"/>
                <a:cs typeface="Times New Roman" panose="02020603050405020304" pitchFamily="18" charset="0"/>
              </a:rPr>
              <a:t>de 5 mm de </a:t>
            </a:r>
            <a:r>
              <a:rPr lang="es-ES" dirty="0" smtClean="0">
                <a:latin typeface="Times New Roman" panose="02020603050405020304" pitchFamily="18" charset="0"/>
                <a:cs typeface="Times New Roman" panose="02020603050405020304" pitchFamily="18" charset="0"/>
              </a:rPr>
              <a:t>diámetro).</a:t>
            </a:r>
          </a:p>
          <a:p>
            <a:pPr marL="285750" indent="-285750">
              <a:lnSpc>
                <a:spcPct val="150000"/>
              </a:lnSpc>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llevó a la cámara </a:t>
            </a:r>
            <a:r>
              <a:rPr lang="es-ES" dirty="0">
                <a:latin typeface="Times New Roman" panose="02020603050405020304" pitchFamily="18" charset="0"/>
                <a:cs typeface="Times New Roman" panose="02020603050405020304" pitchFamily="18" charset="0"/>
              </a:rPr>
              <a:t>de crecimiento de 7 a 10 días con un fotoperíodo de 12:12 y una humedad relativa de 50 +- 10 </a:t>
            </a:r>
            <a:r>
              <a:rPr lang="es-ES" dirty="0" smtClean="0">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a:t>
            </a:r>
            <a:r>
              <a:rPr lang="es-ES" dirty="0">
                <a:latin typeface="Times New Roman" panose="02020603050405020304" pitchFamily="18" charset="0"/>
                <a:cs typeface="Times New Roman" panose="02020603050405020304" pitchFamily="18" charset="0"/>
              </a:rPr>
              <a:t>midió el crecimiento de </a:t>
            </a:r>
            <a:r>
              <a:rPr lang="es-ES" i="1" dirty="0" err="1">
                <a:latin typeface="Times New Roman" panose="02020603050405020304" pitchFamily="18" charset="0"/>
                <a:cs typeface="Times New Roman" panose="02020603050405020304" pitchFamily="18" charset="0"/>
              </a:rPr>
              <a:t>Beauveria</a:t>
            </a:r>
            <a:r>
              <a:rPr lang="es-ES" i="1" dirty="0">
                <a:latin typeface="Times New Roman" panose="02020603050405020304" pitchFamily="18" charset="0"/>
                <a:cs typeface="Times New Roman" panose="02020603050405020304" pitchFamily="18" charset="0"/>
              </a:rPr>
              <a:t> </a:t>
            </a:r>
            <a:r>
              <a:rPr lang="es-ES" i="1" dirty="0" err="1">
                <a:latin typeface="Times New Roman" panose="02020603050405020304" pitchFamily="18" charset="0"/>
                <a:cs typeface="Times New Roman" panose="02020603050405020304" pitchFamily="18" charset="0"/>
              </a:rPr>
              <a:t>bassiana</a:t>
            </a:r>
            <a:r>
              <a:rPr lang="es-ES" dirty="0">
                <a:latin typeface="Times New Roman" panose="02020603050405020304" pitchFamily="18" charset="0"/>
                <a:cs typeface="Times New Roman" panose="02020603050405020304" pitchFamily="18" charset="0"/>
              </a:rPr>
              <a:t>, en sustrato alternativo (arroz), a partir del método de disolución y plateo. </a:t>
            </a:r>
          </a:p>
        </p:txBody>
      </p:sp>
      <p:pic>
        <p:nvPicPr>
          <p:cNvPr id="7" name="Imagen 6" descr="C:\Users\Users\Downloads\WhatsApp Image 2019-10-25 at 11.20.50.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4032" y="814732"/>
            <a:ext cx="2947980" cy="2189725"/>
          </a:xfrm>
          <a:prstGeom prst="rect">
            <a:avLst/>
          </a:prstGeom>
          <a:noFill/>
          <a:ln>
            <a:noFill/>
          </a:ln>
        </p:spPr>
      </p:pic>
      <p:pic>
        <p:nvPicPr>
          <p:cNvPr id="9" name="Imagen 8" descr="C:\Users\Users\Downloads\WhatsApp Image 2019-10-25 at 11.20.46.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8306" y="814732"/>
            <a:ext cx="2068285" cy="2189725"/>
          </a:xfrm>
          <a:prstGeom prst="rect">
            <a:avLst/>
          </a:prstGeom>
          <a:noFill/>
          <a:ln>
            <a:noFill/>
          </a:ln>
        </p:spPr>
      </p:pic>
      <p:pic>
        <p:nvPicPr>
          <p:cNvPr id="10" name="Imagen 9"/>
          <p:cNvPicPr>
            <a:picLocks noChangeAspect="1"/>
          </p:cNvPicPr>
          <p:nvPr/>
        </p:nvPicPr>
        <p:blipFill rotWithShape="1">
          <a:blip r:embed="rId4"/>
          <a:srcRect t="7475"/>
          <a:stretch/>
        </p:blipFill>
        <p:spPr>
          <a:xfrm>
            <a:off x="8590683" y="3078846"/>
            <a:ext cx="2231765" cy="2753254"/>
          </a:xfrm>
          <a:prstGeom prst="rect">
            <a:avLst/>
          </a:prstGeom>
        </p:spPr>
      </p:pic>
    </p:spTree>
    <p:extLst>
      <p:ext uri="{BB962C8B-B14F-4D97-AF65-F5344CB8AC3E}">
        <p14:creationId xmlns:p14="http://schemas.microsoft.com/office/powerpoint/2010/main" val="348336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9050" y="739137"/>
            <a:ext cx="6464032" cy="676715"/>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r>
              <a:rPr lang="es-EC" sz="2000" b="1" dirty="0">
                <a:latin typeface="Times New Roman" panose="02020603050405020304" pitchFamily="18" charset="0"/>
                <a:cs typeface="Times New Roman" panose="02020603050405020304" pitchFamily="18" charset="0"/>
              </a:rPr>
              <a:t>Bancos de dilución (Método de dilución y plateo</a:t>
            </a:r>
            <a:r>
              <a:rPr lang="es-EC" sz="2000" b="1" dirty="0" smtClean="0">
                <a:latin typeface="Times New Roman" panose="02020603050405020304" pitchFamily="18" charset="0"/>
                <a:cs typeface="Times New Roman" panose="02020603050405020304" pitchFamily="18" charset="0"/>
              </a:rPr>
              <a:t>) </a:t>
            </a:r>
            <a:endParaRPr lang="es-ES" sz="2000" b="1"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2"/>
          <a:stretch>
            <a:fillRect/>
          </a:stretch>
        </p:blipFill>
        <p:spPr>
          <a:xfrm>
            <a:off x="9454203" y="1339132"/>
            <a:ext cx="2671465" cy="2044730"/>
          </a:xfrm>
          <a:prstGeom prst="rect">
            <a:avLst/>
          </a:prstGeom>
        </p:spPr>
      </p:pic>
      <p:pic>
        <p:nvPicPr>
          <p:cNvPr id="11" name="Imagen 10"/>
          <p:cNvPicPr>
            <a:picLocks noChangeAspect="1"/>
          </p:cNvPicPr>
          <p:nvPr/>
        </p:nvPicPr>
        <p:blipFill rotWithShape="1">
          <a:blip r:embed="rId3"/>
          <a:srcRect t="12870" b="21898"/>
          <a:stretch/>
        </p:blipFill>
        <p:spPr>
          <a:xfrm>
            <a:off x="6870368" y="3454914"/>
            <a:ext cx="5102856" cy="2450613"/>
          </a:xfrm>
          <a:prstGeom prst="rect">
            <a:avLst/>
          </a:prstGeom>
        </p:spPr>
      </p:pic>
      <p:sp>
        <p:nvSpPr>
          <p:cNvPr id="13" name="Rectángulo 12"/>
          <p:cNvSpPr/>
          <p:nvPr/>
        </p:nvSpPr>
        <p:spPr>
          <a:xfrm>
            <a:off x="199050" y="1674090"/>
            <a:ext cx="6096000" cy="2031325"/>
          </a:xfrm>
          <a:prstGeom prst="rect">
            <a:avLst/>
          </a:prstGeom>
        </p:spPr>
        <p:txBody>
          <a:bodyPr>
            <a:spAutoFit/>
          </a:bodyPr>
          <a:lstStyle/>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4,5ml </a:t>
            </a:r>
            <a:r>
              <a:rPr lang="es-ES" dirty="0">
                <a:latin typeface="Times New Roman" panose="02020603050405020304" pitchFamily="18" charset="0"/>
                <a:cs typeface="Times New Roman" panose="02020603050405020304" pitchFamily="18" charset="0"/>
              </a:rPr>
              <a:t>de PBS en 7 tubos de </a:t>
            </a:r>
            <a:r>
              <a:rPr lang="es-ES" dirty="0" smtClean="0">
                <a:latin typeface="Times New Roman" panose="02020603050405020304" pitchFamily="18" charset="0"/>
                <a:cs typeface="Times New Roman" panose="02020603050405020304" pitchFamily="18" charset="0"/>
              </a:rPr>
              <a:t>ensayo</a:t>
            </a: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S</a:t>
            </a:r>
            <a:r>
              <a:rPr lang="es-ES" dirty="0" smtClean="0">
                <a:latin typeface="Times New Roman" panose="02020603050405020304" pitchFamily="18" charset="0"/>
                <a:cs typeface="Times New Roman" panose="02020603050405020304" pitchFamily="18" charset="0"/>
              </a:rPr>
              <a:t>olución </a:t>
            </a:r>
            <a:r>
              <a:rPr lang="es-ES" dirty="0">
                <a:latin typeface="Times New Roman" panose="02020603050405020304" pitchFamily="18" charset="0"/>
                <a:cs typeface="Times New Roman" panose="02020603050405020304" pitchFamily="18" charset="0"/>
              </a:rPr>
              <a:t>de </a:t>
            </a:r>
            <a:r>
              <a:rPr lang="es-ES" dirty="0" smtClean="0">
                <a:latin typeface="Times New Roman" panose="02020603050405020304" pitchFamily="18" charset="0"/>
                <a:cs typeface="Times New Roman" panose="02020603050405020304" pitchFamily="18" charset="0"/>
              </a:rPr>
              <a:t>conidios </a:t>
            </a:r>
            <a:r>
              <a:rPr lang="es-ES" dirty="0">
                <a:latin typeface="Times New Roman" panose="02020603050405020304" pitchFamily="18" charset="0"/>
                <a:cs typeface="Times New Roman" panose="02020603050405020304" pitchFamily="18" charset="0"/>
              </a:rPr>
              <a:t>se pesó 0,5 gr de hongo y se depositó sobre 0,45 ml de PBS contenido en un tubo de ensayo </a:t>
            </a:r>
            <a:r>
              <a:rPr lang="es-ES" dirty="0" smtClean="0">
                <a:latin typeface="Times New Roman" panose="02020603050405020304" pitchFamily="18" charset="0"/>
                <a:cs typeface="Times New Roman" panose="02020603050405020304" pitchFamily="18" charset="0"/>
              </a:rPr>
              <a:t>(</a:t>
            </a:r>
            <a:r>
              <a:rPr lang="es-EC" dirty="0" smtClean="0">
                <a:latin typeface="Times New Roman" panose="02020603050405020304" pitchFamily="18" charset="0"/>
                <a:cs typeface="Times New Roman" panose="02020603050405020304" pitchFamily="18" charset="0"/>
              </a:rPr>
              <a:t>1*10</a:t>
            </a:r>
            <a:r>
              <a:rPr lang="es-EC" baseline="30000" dirty="0" smtClean="0">
                <a:latin typeface="Times New Roman" panose="02020603050405020304" pitchFamily="18" charset="0"/>
                <a:cs typeface="Times New Roman" panose="02020603050405020304" pitchFamily="18" charset="0"/>
              </a:rPr>
              <a:t>1</a:t>
            </a:r>
            <a:r>
              <a:rPr lang="es-ES" dirty="0" smtClean="0">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Se llevó a agitación por 2 minutos</a:t>
            </a:r>
            <a:r>
              <a:rPr lang="es-ES"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Transferencia de ml de </a:t>
            </a:r>
            <a:r>
              <a:rPr lang="es-ES" dirty="0" err="1" smtClean="0">
                <a:latin typeface="Times New Roman" panose="02020603050405020304" pitchFamily="18" charset="0"/>
                <a:cs typeface="Times New Roman" panose="02020603050405020304" pitchFamily="18" charset="0"/>
              </a:rPr>
              <a:t>sln</a:t>
            </a:r>
            <a:r>
              <a:rPr lang="es-ES" dirty="0" smtClean="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1*10</a:t>
            </a:r>
            <a:r>
              <a:rPr lang="es-EC" baseline="30000" dirty="0" smtClean="0">
                <a:latin typeface="Times New Roman" panose="02020603050405020304" pitchFamily="18" charset="0"/>
                <a:cs typeface="Times New Roman" panose="02020603050405020304" pitchFamily="18" charset="0"/>
              </a:rPr>
              <a:t>1</a:t>
            </a:r>
            <a:r>
              <a:rPr lang="es-ES" dirty="0" smtClean="0">
                <a:latin typeface="Times New Roman" panose="02020603050405020304" pitchFamily="18" charset="0"/>
                <a:cs typeface="Times New Roman" panose="02020603050405020304" pitchFamily="18" charset="0"/>
              </a:rPr>
              <a:t>). Hacia siguiente tubo hasta llegar al </a:t>
            </a:r>
            <a:r>
              <a:rPr lang="es-EC" dirty="0">
                <a:latin typeface="Times New Roman" panose="02020603050405020304" pitchFamily="18" charset="0"/>
                <a:cs typeface="Times New Roman" panose="02020603050405020304" pitchFamily="18" charset="0"/>
              </a:rPr>
              <a:t>la dilución </a:t>
            </a:r>
            <a:r>
              <a:rPr lang="es-EC" dirty="0" smtClean="0">
                <a:latin typeface="Times New Roman" panose="02020603050405020304" pitchFamily="18" charset="0"/>
                <a:cs typeface="Times New Roman" panose="02020603050405020304" pitchFamily="18" charset="0"/>
              </a:rPr>
              <a:t>1*10</a:t>
            </a:r>
            <a:r>
              <a:rPr lang="es-EC" baseline="30000" dirty="0" smtClean="0">
                <a:latin typeface="Times New Roman" panose="02020603050405020304" pitchFamily="18" charset="0"/>
                <a:cs typeface="Times New Roman" panose="02020603050405020304" pitchFamily="18" charset="0"/>
              </a:rPr>
              <a:t>8</a:t>
            </a:r>
            <a:endParaRPr lang="es-EC"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Plateo</a:t>
            </a:r>
            <a:endParaRPr lang="es-ES" dirty="0">
              <a:latin typeface="Times New Roman" panose="02020603050405020304" pitchFamily="18" charset="0"/>
              <a:cs typeface="Times New Roman" panose="02020603050405020304" pitchFamily="18" charset="0"/>
            </a:endParaRPr>
          </a:p>
        </p:txBody>
      </p:sp>
      <p:sp>
        <p:nvSpPr>
          <p:cNvPr id="16" name="Rectángulo 15"/>
          <p:cNvSpPr/>
          <p:nvPr/>
        </p:nvSpPr>
        <p:spPr>
          <a:xfrm>
            <a:off x="199050" y="4081350"/>
            <a:ext cx="6096000" cy="923330"/>
          </a:xfrm>
          <a:prstGeom prst="rect">
            <a:avLst/>
          </a:prstGeom>
        </p:spPr>
        <p:txBody>
          <a:bodyPr>
            <a:spAutoFit/>
          </a:bodyPr>
          <a:lstStyle/>
          <a:p>
            <a:pPr algn="just"/>
            <a:r>
              <a:rPr lang="es-EC" u="sng" dirty="0" smtClean="0">
                <a:latin typeface="Times New Roman" panose="02020603050405020304" pitchFamily="18" charset="0"/>
                <a:cs typeface="Times New Roman" panose="02020603050405020304" pitchFamily="18" charset="0"/>
              </a:rPr>
              <a:t>Se evaluó </a:t>
            </a:r>
            <a:r>
              <a:rPr lang="es-EC" u="sng" dirty="0">
                <a:latin typeface="Times New Roman" panose="02020603050405020304" pitchFamily="18" charset="0"/>
                <a:cs typeface="Times New Roman" panose="02020603050405020304" pitchFamily="18" charset="0"/>
              </a:rPr>
              <a:t>contando las unidades formadoras de colonia. Para conocer cuál es la concentración </a:t>
            </a:r>
            <a:r>
              <a:rPr lang="es-EC" u="sng" dirty="0" smtClean="0">
                <a:latin typeface="Times New Roman" panose="02020603050405020304" pitchFamily="18" charset="0"/>
                <a:cs typeface="Times New Roman" panose="02020603050405020304" pitchFamily="18" charset="0"/>
              </a:rPr>
              <a:t>óptima </a:t>
            </a:r>
            <a:r>
              <a:rPr lang="es-EC" u="sng" dirty="0">
                <a:latin typeface="Times New Roman" panose="02020603050405020304" pitchFamily="18" charset="0"/>
                <a:cs typeface="Times New Roman" panose="02020603050405020304" pitchFamily="18" charset="0"/>
              </a:rPr>
              <a:t>del hongo y dosificar en campo</a:t>
            </a:r>
            <a:endParaRPr lang="es-ES" u="sng" dirty="0">
              <a:latin typeface="Times New Roman" panose="02020603050405020304" pitchFamily="18" charset="0"/>
              <a:cs typeface="Times New Roman" panose="02020603050405020304" pitchFamily="18" charset="0"/>
            </a:endParaRPr>
          </a:p>
        </p:txBody>
      </p:sp>
      <p:pic>
        <p:nvPicPr>
          <p:cNvPr id="17" name="Imagen 16"/>
          <p:cNvPicPr>
            <a:picLocks noChangeAspect="1"/>
          </p:cNvPicPr>
          <p:nvPr/>
        </p:nvPicPr>
        <p:blipFill>
          <a:blip r:embed="rId4"/>
          <a:stretch>
            <a:fillRect/>
          </a:stretch>
        </p:blipFill>
        <p:spPr>
          <a:xfrm>
            <a:off x="6695489" y="1339132"/>
            <a:ext cx="2726307" cy="2044730"/>
          </a:xfrm>
          <a:prstGeom prst="rect">
            <a:avLst/>
          </a:prstGeom>
        </p:spPr>
      </p:pic>
    </p:spTree>
    <p:extLst>
      <p:ext uri="{BB962C8B-B14F-4D97-AF65-F5344CB8AC3E}">
        <p14:creationId xmlns:p14="http://schemas.microsoft.com/office/powerpoint/2010/main" val="11828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4503" y="870941"/>
            <a:ext cx="6096000" cy="56064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lgn="just"/>
            <a:r>
              <a:rPr lang="es-EC" sz="2000" b="1" dirty="0">
                <a:latin typeface="Times New Roman" panose="02020603050405020304" pitchFamily="18" charset="0"/>
                <a:cs typeface="Times New Roman" panose="02020603050405020304" pitchFamily="18" charset="0"/>
              </a:rPr>
              <a:t>Control de calidad de la producción del hongo</a:t>
            </a:r>
            <a:endParaRPr lang="es-ES" sz="2000" b="1"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278675" y="1439685"/>
            <a:ext cx="6096000" cy="2031325"/>
          </a:xfrm>
          <a:prstGeom prst="rect">
            <a:avLst/>
          </a:prstGeom>
        </p:spPr>
        <p:txBody>
          <a:bodyPr>
            <a:spAutoFit/>
          </a:bodyPr>
          <a:lstStyle/>
          <a:p>
            <a:r>
              <a:rPr lang="es-ES" u="sng" dirty="0">
                <a:latin typeface="Times New Roman" panose="02020603050405020304" pitchFamily="18" charset="0"/>
                <a:cs typeface="Times New Roman" panose="02020603050405020304" pitchFamily="18" charset="0"/>
              </a:rPr>
              <a:t>Concentración de esporas:</a:t>
            </a:r>
          </a:p>
          <a:p>
            <a:pPr marL="285750" indent="-285750">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a:t>
            </a:r>
            <a:r>
              <a:rPr lang="es-ES" dirty="0">
                <a:latin typeface="Times New Roman" panose="02020603050405020304" pitchFamily="18" charset="0"/>
                <a:cs typeface="Times New Roman" panose="02020603050405020304" pitchFamily="18" charset="0"/>
              </a:rPr>
              <a:t>pesó 0.5 gr de sustrato colonizado y se colocó 0.45ml de PBS + solución </a:t>
            </a:r>
            <a:r>
              <a:rPr lang="es-ES" dirty="0" err="1">
                <a:latin typeface="Times New Roman" panose="02020603050405020304" pitchFamily="18" charset="0"/>
                <a:cs typeface="Times New Roman" panose="02020603050405020304" pitchFamily="18" charset="0"/>
              </a:rPr>
              <a:t>Tween</a:t>
            </a:r>
            <a:r>
              <a:rPr lang="es-ES"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20.</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Se </a:t>
            </a:r>
            <a:r>
              <a:rPr lang="es-EC" dirty="0">
                <a:latin typeface="Times New Roman" panose="02020603050405020304" pitchFamily="18" charset="0"/>
                <a:cs typeface="Times New Roman" panose="02020603050405020304" pitchFamily="18" charset="0"/>
              </a:rPr>
              <a:t>tomó 20 </a:t>
            </a:r>
            <a:r>
              <a:rPr lang="es-EC" dirty="0" err="1">
                <a:latin typeface="Times New Roman" panose="02020603050405020304" pitchFamily="18" charset="0"/>
                <a:cs typeface="Times New Roman" panose="02020603050405020304" pitchFamily="18" charset="0"/>
              </a:rPr>
              <a:t>ul</a:t>
            </a:r>
            <a:r>
              <a:rPr lang="es-EC" dirty="0">
                <a:latin typeface="Times New Roman" panose="02020603050405020304" pitchFamily="18" charset="0"/>
                <a:cs typeface="Times New Roman" panose="02020603050405020304" pitchFamily="18" charset="0"/>
              </a:rPr>
              <a:t> de la solución y se realizó el conteo en cámara de </a:t>
            </a:r>
            <a:r>
              <a:rPr lang="es-EC" dirty="0" err="1" smtClean="0">
                <a:latin typeface="Times New Roman" panose="02020603050405020304" pitchFamily="18" charset="0"/>
                <a:cs typeface="Times New Roman" panose="02020603050405020304" pitchFamily="18" charset="0"/>
              </a:rPr>
              <a:t>Neubauer</a:t>
            </a:r>
            <a:endParaRPr lang="es-E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Finalmente </a:t>
            </a:r>
            <a:r>
              <a:rPr lang="es-EC" dirty="0">
                <a:latin typeface="Times New Roman" panose="02020603050405020304" pitchFamily="18" charset="0"/>
                <a:cs typeface="Times New Roman" panose="02020603050405020304" pitchFamily="18" charset="0"/>
              </a:rPr>
              <a:t>se registró los valores de cada conteo, para conocer la población </a:t>
            </a:r>
            <a:r>
              <a:rPr lang="es-EC" dirty="0" smtClean="0">
                <a:latin typeface="Times New Roman" panose="02020603050405020304" pitchFamily="18" charset="0"/>
                <a:cs typeface="Times New Roman" panose="02020603050405020304" pitchFamily="18" charset="0"/>
              </a:rPr>
              <a:t>total</a:t>
            </a:r>
            <a:r>
              <a:rPr lang="es-ES" b="1" dirty="0">
                <a:latin typeface="Times New Roman" panose="02020603050405020304" pitchFamily="18" charset="0"/>
                <a:cs typeface="Times New Roman" panose="02020603050405020304" pitchFamily="18" charset="0"/>
              </a:rPr>
              <a:t> </a:t>
            </a:r>
            <a:r>
              <a:rPr lang="es-ES" b="1" dirty="0" smtClean="0">
                <a:latin typeface="Times New Roman" panose="02020603050405020304" pitchFamily="18" charset="0"/>
                <a:cs typeface="Times New Roman" panose="02020603050405020304" pitchFamily="18" charset="0"/>
              </a:rPr>
              <a:t>y </a:t>
            </a:r>
            <a:r>
              <a:rPr lang="es-EC" dirty="0" smtClean="0">
                <a:latin typeface="Times New Roman" panose="02020603050405020304" pitchFamily="18" charset="0"/>
                <a:cs typeface="Times New Roman" panose="02020603050405020304" pitchFamily="18" charset="0"/>
              </a:rPr>
              <a:t>población </a:t>
            </a:r>
            <a:r>
              <a:rPr lang="es-EC" dirty="0">
                <a:latin typeface="Times New Roman" panose="02020603050405020304" pitchFamily="18" charset="0"/>
                <a:cs typeface="Times New Roman" panose="02020603050405020304" pitchFamily="18" charset="0"/>
              </a:rPr>
              <a:t>viable. </a:t>
            </a:r>
            <a:endParaRPr lang="es-ES" dirty="0"/>
          </a:p>
        </p:txBody>
      </p:sp>
      <p:sp>
        <p:nvSpPr>
          <p:cNvPr id="9" name="Rectángulo 8"/>
          <p:cNvSpPr/>
          <p:nvPr/>
        </p:nvSpPr>
        <p:spPr>
          <a:xfrm>
            <a:off x="278675" y="3573480"/>
            <a:ext cx="6096000" cy="2308324"/>
          </a:xfrm>
          <a:prstGeom prst="rect">
            <a:avLst/>
          </a:prstGeom>
        </p:spPr>
        <p:txBody>
          <a:bodyPr>
            <a:spAutoFit/>
          </a:bodyPr>
          <a:lstStyle/>
          <a:p>
            <a:r>
              <a:rPr lang="es-ES" u="sng" dirty="0">
                <a:latin typeface="Times New Roman" panose="02020603050405020304" pitchFamily="18" charset="0"/>
                <a:cs typeface="Times New Roman" panose="02020603050405020304" pitchFamily="18" charset="0"/>
              </a:rPr>
              <a:t>Prueba de pureza:</a:t>
            </a:r>
          </a:p>
          <a:p>
            <a:pPr marL="285750" indent="-28575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Se preparó PDA más cloranfenicol (1ml por cada litro de PDA</a:t>
            </a:r>
            <a:r>
              <a:rPr lang="es-ES" dirty="0" smtClean="0">
                <a:latin typeface="Times New Roman" panose="02020603050405020304" pitchFamily="18" charset="0"/>
                <a:cs typeface="Times New Roman" panose="02020603050405020304" pitchFamily="18" charset="0"/>
              </a:rPr>
              <a:t>)</a:t>
            </a:r>
            <a:endParaRPr lang="es-E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Bancos </a:t>
            </a:r>
            <a:r>
              <a:rPr lang="es-ES" dirty="0">
                <a:latin typeface="Times New Roman" panose="02020603050405020304" pitchFamily="18" charset="0"/>
                <a:cs typeface="Times New Roman" panose="02020603050405020304" pitchFamily="18" charset="0"/>
              </a:rPr>
              <a:t>de dilución de las fundas de </a:t>
            </a:r>
            <a:r>
              <a:rPr lang="es-ES" dirty="0" smtClean="0">
                <a:latin typeface="Times New Roman" panose="02020603050405020304" pitchFamily="18" charset="0"/>
                <a:cs typeface="Times New Roman" panose="02020603050405020304" pitchFamily="18" charset="0"/>
              </a:rPr>
              <a:t>arroz colonizadas</a:t>
            </a:r>
          </a:p>
          <a:p>
            <a:pPr marL="285750" indent="-285750">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a:t>
            </a:r>
            <a:r>
              <a:rPr lang="es-ES" dirty="0">
                <a:latin typeface="Times New Roman" panose="02020603050405020304" pitchFamily="18" charset="0"/>
                <a:cs typeface="Times New Roman" panose="02020603050405020304" pitchFamily="18" charset="0"/>
              </a:rPr>
              <a:t>inoculó 20ul de la dilución en las cajas Petri con </a:t>
            </a:r>
            <a:r>
              <a:rPr lang="es-ES" dirty="0" smtClean="0">
                <a:latin typeface="Times New Roman" panose="02020603050405020304" pitchFamily="18" charset="0"/>
                <a:cs typeface="Times New Roman" panose="02020603050405020304" pitchFamily="18" charset="0"/>
              </a:rPr>
              <a:t>PDA</a:t>
            </a:r>
          </a:p>
          <a:p>
            <a:pPr marL="285750" indent="-285750">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llevó a incubación </a:t>
            </a:r>
            <a:r>
              <a:rPr lang="es-ES" dirty="0">
                <a:latin typeface="Times New Roman" panose="02020603050405020304" pitchFamily="18" charset="0"/>
                <a:cs typeface="Times New Roman" panose="02020603050405020304" pitchFamily="18" charset="0"/>
              </a:rPr>
              <a:t>a una temperatura de </a:t>
            </a:r>
            <a:r>
              <a:rPr lang="es-ES" dirty="0" smtClean="0">
                <a:latin typeface="Times New Roman" panose="02020603050405020304" pitchFamily="18" charset="0"/>
                <a:cs typeface="Times New Roman" panose="02020603050405020304" pitchFamily="18" charset="0"/>
              </a:rPr>
              <a:t>25 </a:t>
            </a:r>
            <a:r>
              <a:rPr lang="es-ES" dirty="0" err="1" smtClean="0">
                <a:latin typeface="Times New Roman" panose="02020603050405020304" pitchFamily="18" charset="0"/>
                <a:cs typeface="Times New Roman" panose="02020603050405020304" pitchFamily="18" charset="0"/>
              </a:rPr>
              <a:t>ºC</a:t>
            </a:r>
            <a:endParaRPr lang="es-E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Durante </a:t>
            </a:r>
            <a:r>
              <a:rPr lang="es-ES" dirty="0">
                <a:latin typeface="Times New Roman" panose="02020603050405020304" pitchFamily="18" charset="0"/>
                <a:cs typeface="Times New Roman" panose="02020603050405020304" pitchFamily="18" charset="0"/>
              </a:rPr>
              <a:t>siete días se contabilizó el número de unidades formadoras de colonia (UFC).</a:t>
            </a:r>
          </a:p>
        </p:txBody>
      </p:sp>
      <p:pic>
        <p:nvPicPr>
          <p:cNvPr id="3" name="Imagen 2"/>
          <p:cNvPicPr>
            <a:picLocks noChangeAspect="1"/>
          </p:cNvPicPr>
          <p:nvPr/>
        </p:nvPicPr>
        <p:blipFill>
          <a:blip r:embed="rId2"/>
          <a:stretch>
            <a:fillRect/>
          </a:stretch>
        </p:blipFill>
        <p:spPr>
          <a:xfrm>
            <a:off x="7671162" y="3395966"/>
            <a:ext cx="3311435" cy="2483576"/>
          </a:xfrm>
          <a:prstGeom prst="rect">
            <a:avLst/>
          </a:prstGeom>
        </p:spPr>
      </p:pic>
      <p:pic>
        <p:nvPicPr>
          <p:cNvPr id="6" name="Imagen 5"/>
          <p:cNvPicPr>
            <a:picLocks noChangeAspect="1"/>
          </p:cNvPicPr>
          <p:nvPr/>
        </p:nvPicPr>
        <p:blipFill>
          <a:blip r:embed="rId3"/>
          <a:stretch>
            <a:fillRect/>
          </a:stretch>
        </p:blipFill>
        <p:spPr>
          <a:xfrm rot="5400000">
            <a:off x="6743700" y="702467"/>
            <a:ext cx="2214154" cy="2952206"/>
          </a:xfrm>
          <a:prstGeom prst="rect">
            <a:avLst/>
          </a:prstGeom>
        </p:spPr>
      </p:pic>
      <p:pic>
        <p:nvPicPr>
          <p:cNvPr id="8" name="Imagen 7"/>
          <p:cNvPicPr>
            <a:picLocks noChangeAspect="1"/>
          </p:cNvPicPr>
          <p:nvPr/>
        </p:nvPicPr>
        <p:blipFill>
          <a:blip r:embed="rId4"/>
          <a:stretch>
            <a:fillRect/>
          </a:stretch>
        </p:blipFill>
        <p:spPr>
          <a:xfrm>
            <a:off x="9394695" y="1071493"/>
            <a:ext cx="2701512" cy="2214154"/>
          </a:xfrm>
          <a:prstGeom prst="rect">
            <a:avLst/>
          </a:prstGeom>
        </p:spPr>
      </p:pic>
    </p:spTree>
    <p:extLst>
      <p:ext uri="{BB962C8B-B14F-4D97-AF65-F5344CB8AC3E}">
        <p14:creationId xmlns:p14="http://schemas.microsoft.com/office/powerpoint/2010/main" val="8698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6" name="CuadroTexto 2"/>
          <p:cNvSpPr txBox="1"/>
          <p:nvPr/>
        </p:nvSpPr>
        <p:spPr>
          <a:xfrm>
            <a:off x="1" y="457279"/>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Fase de campo</a:t>
            </a:r>
            <a:endParaRPr lang="es-MX" sz="2800" b="1" dirty="0">
              <a:solidFill>
                <a:srgbClr val="FF0000"/>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463347" y="1017229"/>
            <a:ext cx="3738763" cy="449456"/>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lgn="just"/>
            <a:r>
              <a:rPr lang="es-EC" sz="2000" b="1" dirty="0" smtClean="0">
                <a:latin typeface="Times New Roman" panose="02020603050405020304" pitchFamily="18" charset="0"/>
                <a:cs typeface="Times New Roman" panose="02020603050405020304" pitchFamily="18" charset="0"/>
              </a:rPr>
              <a:t>Cosecha del hongo</a:t>
            </a:r>
            <a:endParaRPr lang="es-ES" sz="2000" b="1" dirty="0">
              <a:latin typeface="Times New Roman" panose="02020603050405020304" pitchFamily="18" charset="0"/>
              <a:cs typeface="Times New Roman" panose="02020603050405020304" pitchFamily="18" charset="0"/>
            </a:endParaRPr>
          </a:p>
        </p:txBody>
      </p:sp>
      <p:sp>
        <p:nvSpPr>
          <p:cNvPr id="9" name="Rectángulo 8"/>
          <p:cNvSpPr/>
          <p:nvPr/>
        </p:nvSpPr>
        <p:spPr>
          <a:xfrm>
            <a:off x="213105" y="1466685"/>
            <a:ext cx="6096000" cy="2062103"/>
          </a:xfrm>
          <a:prstGeom prst="rect">
            <a:avLst/>
          </a:prstGeom>
        </p:spPr>
        <p:txBody>
          <a:bodyPr>
            <a:spAutoFit/>
          </a:bodyPr>
          <a:lstStyle/>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añadió </a:t>
            </a:r>
            <a:r>
              <a:rPr lang="es-ES" dirty="0">
                <a:latin typeface="Times New Roman" panose="02020603050405020304" pitchFamily="18" charset="0"/>
                <a:cs typeface="Times New Roman" panose="02020603050405020304" pitchFamily="18" charset="0"/>
              </a:rPr>
              <a:t>10 ml de aceite vegetal </a:t>
            </a:r>
            <a:r>
              <a:rPr lang="es-ES" dirty="0" err="1">
                <a:latin typeface="Times New Roman" panose="02020603050405020304" pitchFamily="18" charset="0"/>
                <a:cs typeface="Times New Roman" panose="02020603050405020304" pitchFamily="18" charset="0"/>
              </a:rPr>
              <a:t>emulsionable</a:t>
            </a:r>
            <a:r>
              <a:rPr lang="es-ES" dirty="0">
                <a:latin typeface="Times New Roman" panose="02020603050405020304" pitchFamily="18" charset="0"/>
                <a:cs typeface="Times New Roman" panose="02020603050405020304" pitchFamily="18" charset="0"/>
              </a:rPr>
              <a:t> de uso </a:t>
            </a:r>
            <a:r>
              <a:rPr lang="es-ES" dirty="0" smtClean="0">
                <a:latin typeface="Times New Roman" panose="02020603050405020304" pitchFamily="18" charset="0"/>
                <a:cs typeface="Times New Roman" panose="02020603050405020304" pitchFamily="18" charset="0"/>
              </a:rPr>
              <a:t>agrícola (Cenicafé,1992).</a:t>
            </a:r>
          </a:p>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Todo el contenido del arroz con el aceite se lavó con </a:t>
            </a:r>
            <a:r>
              <a:rPr lang="es-ES" dirty="0">
                <a:latin typeface="Times New Roman" panose="02020603050405020304" pitchFamily="18" charset="0"/>
                <a:cs typeface="Times New Roman" panose="02020603050405020304" pitchFamily="18" charset="0"/>
              </a:rPr>
              <a:t>agua para separar el hongo del sustrato</a:t>
            </a:r>
          </a:p>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vertió la solución por </a:t>
            </a:r>
            <a:r>
              <a:rPr lang="es-ES" dirty="0">
                <a:latin typeface="Times New Roman" panose="02020603050405020304" pitchFamily="18" charset="0"/>
                <a:cs typeface="Times New Roman" panose="02020603050405020304" pitchFamily="18" charset="0"/>
              </a:rPr>
              <a:t>medio de un colador </a:t>
            </a: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Finalmente es envasado en frascos blancos de un litro. </a:t>
            </a:r>
          </a:p>
          <a:p>
            <a:pPr marL="342900" indent="-342900" algn="just">
              <a:buFont typeface="Wingdings" panose="05000000000000000000" pitchFamily="2" charset="2"/>
              <a:buChar char="v"/>
            </a:pPr>
            <a:endParaRPr lang="es-ES" sz="2000" dirty="0">
              <a:latin typeface="Times New Roman" panose="02020603050405020304" pitchFamily="18" charset="0"/>
              <a:cs typeface="Times New Roman" panose="02020603050405020304" pitchFamily="18" charset="0"/>
            </a:endParaRPr>
          </a:p>
        </p:txBody>
      </p:sp>
      <p:sp>
        <p:nvSpPr>
          <p:cNvPr id="10" name="Rectángulo 9"/>
          <p:cNvSpPr/>
          <p:nvPr/>
        </p:nvSpPr>
        <p:spPr>
          <a:xfrm>
            <a:off x="256392" y="3237500"/>
            <a:ext cx="6009426" cy="582575"/>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r>
              <a:rPr lang="es-ES" sz="2000" b="1" dirty="0" smtClean="0">
                <a:latin typeface="Times New Roman" panose="02020603050405020304" pitchFamily="18" charset="0"/>
                <a:cs typeface="Times New Roman" panose="02020603050405020304" pitchFamily="18" charset="0"/>
              </a:rPr>
              <a:t>Aplicación </a:t>
            </a:r>
            <a:r>
              <a:rPr lang="es-ES" sz="2000" b="1" dirty="0">
                <a:latin typeface="Times New Roman" panose="02020603050405020304" pitchFamily="18" charset="0"/>
                <a:cs typeface="Times New Roman" panose="02020603050405020304" pitchFamily="18" charset="0"/>
              </a:rPr>
              <a:t>de </a:t>
            </a:r>
            <a:r>
              <a:rPr lang="es-ES" sz="2000" b="1" i="1" dirty="0" err="1">
                <a:latin typeface="Times New Roman" panose="02020603050405020304" pitchFamily="18" charset="0"/>
                <a:cs typeface="Times New Roman" panose="02020603050405020304" pitchFamily="18" charset="0"/>
              </a:rPr>
              <a:t>Beauveria</a:t>
            </a:r>
            <a:r>
              <a:rPr lang="es-ES" sz="2000" b="1" i="1" dirty="0">
                <a:latin typeface="Times New Roman" panose="02020603050405020304" pitchFamily="18" charset="0"/>
                <a:cs typeface="Times New Roman" panose="02020603050405020304" pitchFamily="18" charset="0"/>
              </a:rPr>
              <a:t> </a:t>
            </a:r>
            <a:r>
              <a:rPr lang="es-ES" sz="2000" b="1" i="1" dirty="0" err="1">
                <a:latin typeface="Times New Roman" panose="02020603050405020304" pitchFamily="18" charset="0"/>
                <a:cs typeface="Times New Roman" panose="02020603050405020304" pitchFamily="18" charset="0"/>
              </a:rPr>
              <a:t>bassiana</a:t>
            </a:r>
            <a:r>
              <a:rPr lang="es-ES" sz="2000" b="1" i="1"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cs typeface="Times New Roman" panose="02020603050405020304" pitchFamily="18" charset="0"/>
              </a:rPr>
              <a:t>en el cultivo de rosa</a:t>
            </a:r>
            <a:endParaRPr lang="es-ES" sz="2400" b="1" dirty="0">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500533097"/>
              </p:ext>
            </p:extLst>
          </p:nvPr>
        </p:nvGraphicFramePr>
        <p:xfrm>
          <a:off x="105696" y="3978244"/>
          <a:ext cx="8868487" cy="2129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rotWithShape="1">
          <a:blip r:embed="rId7"/>
          <a:srcRect b="19325"/>
          <a:stretch/>
        </p:blipFill>
        <p:spPr>
          <a:xfrm>
            <a:off x="7605947" y="841195"/>
            <a:ext cx="2439389" cy="2623972"/>
          </a:xfrm>
          <a:prstGeom prst="rect">
            <a:avLst/>
          </a:prstGeom>
        </p:spPr>
      </p:pic>
      <p:pic>
        <p:nvPicPr>
          <p:cNvPr id="13" name="Imagen 12"/>
          <p:cNvPicPr>
            <a:picLocks noChangeAspect="1"/>
          </p:cNvPicPr>
          <p:nvPr/>
        </p:nvPicPr>
        <p:blipFill>
          <a:blip r:embed="rId8"/>
          <a:stretch>
            <a:fillRect/>
          </a:stretch>
        </p:blipFill>
        <p:spPr>
          <a:xfrm>
            <a:off x="9261716" y="3544251"/>
            <a:ext cx="2765109" cy="2073832"/>
          </a:xfrm>
          <a:prstGeom prst="rect">
            <a:avLst/>
          </a:prstGeom>
        </p:spPr>
      </p:pic>
    </p:spTree>
    <p:extLst>
      <p:ext uri="{BB962C8B-B14F-4D97-AF65-F5344CB8AC3E}">
        <p14:creationId xmlns:p14="http://schemas.microsoft.com/office/powerpoint/2010/main" val="17814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p:nvPr/>
        </p:nvPicPr>
        <p:blipFill rotWithShape="1">
          <a:blip r:embed="rId2"/>
          <a:srcRect l="23990" t="37337" r="24329" b="20622"/>
          <a:stretch/>
        </p:blipFill>
        <p:spPr bwMode="auto">
          <a:xfrm>
            <a:off x="6529202" y="2245139"/>
            <a:ext cx="5662798" cy="2696911"/>
          </a:xfrm>
          <a:prstGeom prst="rect">
            <a:avLst/>
          </a:prstGeom>
          <a:ln>
            <a:noFill/>
          </a:ln>
          <a:extLst>
            <a:ext uri="{53640926-AAD7-44D8-BBD7-CCE9431645EC}">
              <a14:shadowObscured xmlns:a14="http://schemas.microsoft.com/office/drawing/2010/main"/>
            </a:ext>
          </a:extLst>
        </p:spPr>
      </p:pic>
      <p:sp>
        <p:nvSpPr>
          <p:cNvPr id="28" name="CuadroTexto 2"/>
          <p:cNvSpPr txBox="1"/>
          <p:nvPr/>
        </p:nvSpPr>
        <p:spPr>
          <a:xfrm>
            <a:off x="7097733" y="1098063"/>
            <a:ext cx="4607670" cy="1323439"/>
          </a:xfrm>
          <a:prstGeom prst="rect">
            <a:avLst/>
          </a:prstGeom>
          <a:noFill/>
        </p:spPr>
        <p:txBody>
          <a:bodyPr wrap="square" rtlCol="0">
            <a:spAutoFit/>
          </a:bodyPr>
          <a:lstStyle/>
          <a:p>
            <a:pPr algn="ctr"/>
            <a:r>
              <a:rPr lang="es-EC" sz="2000" b="1" dirty="0" smtClean="0">
                <a:solidFill>
                  <a:srgbClr val="FF0000"/>
                </a:solidFill>
                <a:latin typeface="Times New Roman" panose="02020603050405020304" pitchFamily="18" charset="0"/>
                <a:cs typeface="Times New Roman" panose="02020603050405020304" pitchFamily="18" charset="0"/>
              </a:rPr>
              <a:t>Exportaciones en 2019 </a:t>
            </a:r>
            <a:r>
              <a:rPr lang="es-EC" sz="2000" dirty="0" smtClean="0">
                <a:latin typeface="Times New Roman" panose="02020603050405020304" pitchFamily="18" charset="0"/>
                <a:cs typeface="Times New Roman" panose="02020603050405020304" pitchFamily="18" charset="0"/>
              </a:rPr>
              <a:t>: alcanzaron USD 679 millones (FOB)</a:t>
            </a:r>
          </a:p>
          <a:p>
            <a:pPr algn="ctr"/>
            <a:r>
              <a:rPr lang="es-EC" sz="2000" dirty="0" smtClean="0">
                <a:latin typeface="Times New Roman" panose="02020603050405020304" pitchFamily="18" charset="0"/>
                <a:cs typeface="Times New Roman" panose="02020603050405020304" pitchFamily="18" charset="0"/>
              </a:rPr>
              <a:t>3 199 millones de tallos cortados a nivel nacional</a:t>
            </a:r>
            <a:endParaRPr lang="es-MX" sz="2000" dirty="0">
              <a:latin typeface="Times New Roman" panose="02020603050405020304" pitchFamily="18" charset="0"/>
              <a:cs typeface="Times New Roman" panose="02020603050405020304" pitchFamily="18" charset="0"/>
            </a:endParaRPr>
          </a:p>
        </p:txBody>
      </p:sp>
      <p:sp>
        <p:nvSpPr>
          <p:cNvPr id="2" name="1 Rectángulo"/>
          <p:cNvSpPr/>
          <p:nvPr/>
        </p:nvSpPr>
        <p:spPr>
          <a:xfrm>
            <a:off x="599523" y="1406834"/>
            <a:ext cx="5797144" cy="1323439"/>
          </a:xfrm>
          <a:prstGeom prst="rect">
            <a:avLst/>
          </a:prstGeom>
        </p:spPr>
        <p:txBody>
          <a:bodyPr wrap="square">
            <a:spAutoFit/>
          </a:bodyPr>
          <a:lstStyle/>
          <a:p>
            <a:pPr algn="just"/>
            <a:r>
              <a:rPr lang="es-EC" sz="2000" dirty="0">
                <a:latin typeface="Times New Roman" panose="02020603050405020304" pitchFamily="18" charset="0"/>
                <a:cs typeface="Times New Roman" panose="02020603050405020304" pitchFamily="18" charset="0"/>
              </a:rPr>
              <a:t>El cultivo de rosas en el Ecuador inició en la década de los 80, consolidándose como un rubro de exportación no tradicional con gran incidencia en la economía del país  (Vásquez, 2016).</a:t>
            </a:r>
            <a:endParaRPr lang="es-ES" sz="2000" dirty="0">
              <a:latin typeface="Times New Roman" panose="02020603050405020304" pitchFamily="18" charset="0"/>
              <a:cs typeface="Times New Roman" panose="02020603050405020304" pitchFamily="18" charset="0"/>
            </a:endParaRPr>
          </a:p>
        </p:txBody>
      </p:sp>
      <p:sp>
        <p:nvSpPr>
          <p:cNvPr id="11" name="10 Rectángulo"/>
          <p:cNvSpPr/>
          <p:nvPr/>
        </p:nvSpPr>
        <p:spPr>
          <a:xfrm>
            <a:off x="9809721" y="4942050"/>
            <a:ext cx="1928733"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a:t>
            </a:r>
            <a:r>
              <a:rPr lang="es-EC" dirty="0" err="1">
                <a:latin typeface="Times New Roman" panose="02020603050405020304" pitchFamily="18" charset="0"/>
                <a:cs typeface="Times New Roman" panose="02020603050405020304" pitchFamily="18" charset="0"/>
              </a:rPr>
              <a:t>Expoflores</a:t>
            </a:r>
            <a:r>
              <a:rPr lang="es-EC" dirty="0">
                <a:latin typeface="Times New Roman" panose="02020603050405020304" pitchFamily="18" charset="0"/>
                <a:cs typeface="Times New Roman" panose="02020603050405020304" pitchFamily="18" charset="0"/>
              </a:rPr>
              <a:t>, 2019</a:t>
            </a:r>
            <a:r>
              <a:rPr lang="es-EC" dirty="0"/>
              <a:t>)</a:t>
            </a:r>
            <a:endParaRPr lang="es-ES" dirty="0"/>
          </a:p>
        </p:txBody>
      </p:sp>
      <p:sp>
        <p:nvSpPr>
          <p:cNvPr id="19" name="18 CuadroTexto"/>
          <p:cNvSpPr txBox="1"/>
          <p:nvPr/>
        </p:nvSpPr>
        <p:spPr>
          <a:xfrm>
            <a:off x="1826015" y="5392615"/>
            <a:ext cx="633046" cy="369332"/>
          </a:xfrm>
          <a:prstGeom prst="rect">
            <a:avLst/>
          </a:prstGeom>
          <a:noFill/>
        </p:spPr>
        <p:txBody>
          <a:bodyPr wrap="square" rtlCol="0">
            <a:spAutoFit/>
          </a:bodyPr>
          <a:lstStyle/>
          <a:p>
            <a:endParaRPr lang="es-ES" dirty="0"/>
          </a:p>
        </p:txBody>
      </p:sp>
      <p:sp>
        <p:nvSpPr>
          <p:cNvPr id="22" name="21 CuadroTexto"/>
          <p:cNvSpPr txBox="1"/>
          <p:nvPr/>
        </p:nvSpPr>
        <p:spPr>
          <a:xfrm>
            <a:off x="71993" y="3805952"/>
            <a:ext cx="1242646" cy="1323439"/>
          </a:xfrm>
          <a:prstGeom prst="rect">
            <a:avLst/>
          </a:prstGeom>
          <a:noFill/>
        </p:spPr>
        <p:txBody>
          <a:bodyPr wrap="square" rtlCol="0">
            <a:spAutoFit/>
          </a:bodyPr>
          <a:lstStyle/>
          <a:p>
            <a:r>
              <a:rPr lang="es-ES" sz="2000" dirty="0" smtClean="0">
                <a:latin typeface="Times New Roman" panose="02020603050405020304" pitchFamily="18" charset="0"/>
                <a:cs typeface="Times New Roman" panose="02020603050405020304" pitchFamily="18" charset="0"/>
              </a:rPr>
              <a:t>Tercer productor a nivel mundial </a:t>
            </a:r>
            <a:endParaRPr lang="es-ES" sz="2000" dirty="0">
              <a:latin typeface="Times New Roman" panose="02020603050405020304" pitchFamily="18" charset="0"/>
              <a:cs typeface="Times New Roman" panose="02020603050405020304" pitchFamily="18" charset="0"/>
            </a:endParaRPr>
          </a:p>
        </p:txBody>
      </p:sp>
      <p:sp>
        <p:nvSpPr>
          <p:cNvPr id="31" name="Flecha derecha 19"/>
          <p:cNvSpPr/>
          <p:nvPr/>
        </p:nvSpPr>
        <p:spPr>
          <a:xfrm>
            <a:off x="1272783" y="4337001"/>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29 CuadroTexto"/>
          <p:cNvSpPr txBox="1"/>
          <p:nvPr/>
        </p:nvSpPr>
        <p:spPr>
          <a:xfrm>
            <a:off x="1610989" y="3638289"/>
            <a:ext cx="1696143" cy="1938992"/>
          </a:xfrm>
          <a:prstGeom prst="rect">
            <a:avLst/>
          </a:prstGeom>
          <a:noFill/>
        </p:spPr>
        <p:txBody>
          <a:bodyPr wrap="square" rtlCol="0">
            <a:spAutoFit/>
          </a:bodyPr>
          <a:lstStyle/>
          <a:p>
            <a:r>
              <a:rPr lang="es-ES" sz="2000" dirty="0" smtClean="0">
                <a:latin typeface="Times New Roman" panose="02020603050405020304" pitchFamily="18" charset="0"/>
                <a:cs typeface="Times New Roman" panose="02020603050405020304" pitchFamily="18" charset="0"/>
              </a:rPr>
              <a:t>Mercados: Estados Unidos 60% y el 40% Rusia, Europa, Asia y Sudamérica</a:t>
            </a:r>
            <a:endParaRPr lang="es-ES" sz="2000" dirty="0">
              <a:latin typeface="Times New Roman" panose="02020603050405020304" pitchFamily="18" charset="0"/>
              <a:cs typeface="Times New Roman" panose="02020603050405020304" pitchFamily="18" charset="0"/>
            </a:endParaRPr>
          </a:p>
        </p:txBody>
      </p:sp>
      <p:sp>
        <p:nvSpPr>
          <p:cNvPr id="33" name="Flecha derecha 19"/>
          <p:cNvSpPr/>
          <p:nvPr/>
        </p:nvSpPr>
        <p:spPr>
          <a:xfrm>
            <a:off x="3201829" y="4316838"/>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31 CuadroTexto"/>
          <p:cNvSpPr txBox="1"/>
          <p:nvPr/>
        </p:nvSpPr>
        <p:spPr>
          <a:xfrm>
            <a:off x="3498095" y="4047249"/>
            <a:ext cx="1228149" cy="707886"/>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Superficie4 966 ha </a:t>
            </a:r>
            <a:endParaRPr lang="es-ES" sz="2000" dirty="0">
              <a:latin typeface="Times New Roman" panose="02020603050405020304" pitchFamily="18" charset="0"/>
              <a:cs typeface="Times New Roman" panose="02020603050405020304" pitchFamily="18" charset="0"/>
            </a:endParaRPr>
          </a:p>
        </p:txBody>
      </p:sp>
      <p:sp>
        <p:nvSpPr>
          <p:cNvPr id="35" name="Flecha derecha 19"/>
          <p:cNvSpPr/>
          <p:nvPr/>
        </p:nvSpPr>
        <p:spPr>
          <a:xfrm>
            <a:off x="4574778" y="4340059"/>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CuadroTexto"/>
          <p:cNvSpPr txBox="1"/>
          <p:nvPr/>
        </p:nvSpPr>
        <p:spPr>
          <a:xfrm>
            <a:off x="5072168" y="3716683"/>
            <a:ext cx="2572629" cy="1631216"/>
          </a:xfrm>
          <a:prstGeom prst="rect">
            <a:avLst/>
          </a:prstGeom>
          <a:noFill/>
        </p:spPr>
        <p:txBody>
          <a:bodyPr wrap="square" rtlCol="0">
            <a:spAutoFit/>
          </a:bodyPr>
          <a:lstStyle/>
          <a:p>
            <a:pPr marL="285750" indent="-285750">
              <a:buFontTx/>
              <a:buChar char="-"/>
            </a:pPr>
            <a:r>
              <a:rPr lang="es-EC" sz="2000" dirty="0" smtClean="0">
                <a:latin typeface="Times New Roman" panose="02020603050405020304" pitchFamily="18" charset="0"/>
                <a:cs typeface="Times New Roman" panose="02020603050405020304" pitchFamily="18" charset="0"/>
              </a:rPr>
              <a:t>Pichincha </a:t>
            </a:r>
          </a:p>
          <a:p>
            <a:pPr marL="285750" indent="-285750">
              <a:buFontTx/>
              <a:buChar char="-"/>
            </a:pPr>
            <a:r>
              <a:rPr lang="es-EC" sz="2000" dirty="0" smtClean="0">
                <a:latin typeface="Times New Roman" panose="02020603050405020304" pitchFamily="18" charset="0"/>
                <a:cs typeface="Times New Roman" panose="02020603050405020304" pitchFamily="18" charset="0"/>
              </a:rPr>
              <a:t>Cotopaxi</a:t>
            </a:r>
          </a:p>
          <a:p>
            <a:pPr marL="285750" indent="-285750">
              <a:buFontTx/>
              <a:buChar char="-"/>
            </a:pPr>
            <a:r>
              <a:rPr lang="es-EC" sz="2000" dirty="0" smtClean="0">
                <a:latin typeface="Times New Roman" panose="02020603050405020304" pitchFamily="18" charset="0"/>
                <a:cs typeface="Times New Roman" panose="02020603050405020304" pitchFamily="18" charset="0"/>
              </a:rPr>
              <a:t>Azuay</a:t>
            </a:r>
          </a:p>
          <a:p>
            <a:pPr marL="285750" indent="-285750">
              <a:buFontTx/>
              <a:buChar char="-"/>
            </a:pPr>
            <a:r>
              <a:rPr lang="es-EC" sz="2000" dirty="0" smtClean="0">
                <a:latin typeface="Times New Roman" panose="02020603050405020304" pitchFamily="18" charset="0"/>
                <a:cs typeface="Times New Roman" panose="02020603050405020304" pitchFamily="18" charset="0"/>
              </a:rPr>
              <a:t>Carchi</a:t>
            </a:r>
          </a:p>
          <a:p>
            <a:pPr marL="285750" indent="-285750">
              <a:buFontTx/>
              <a:buChar char="-"/>
            </a:pPr>
            <a:r>
              <a:rPr lang="es-EC" sz="2000" dirty="0" smtClean="0">
                <a:latin typeface="Times New Roman" panose="02020603050405020304" pitchFamily="18" charset="0"/>
                <a:cs typeface="Times New Roman" panose="02020603050405020304" pitchFamily="18" charset="0"/>
              </a:rPr>
              <a:t>Imbabura</a:t>
            </a:r>
            <a:endParaRPr lang="es-ES" sz="2000" dirty="0">
              <a:latin typeface="Times New Roman" panose="02020603050405020304" pitchFamily="18" charset="0"/>
              <a:cs typeface="Times New Roman" panose="02020603050405020304" pitchFamily="18" charset="0"/>
            </a:endParaRPr>
          </a:p>
        </p:txBody>
      </p:sp>
      <p:sp>
        <p:nvSpPr>
          <p:cNvPr id="38" name="CuadroTexto 12"/>
          <p:cNvSpPr txBox="1"/>
          <p:nvPr/>
        </p:nvSpPr>
        <p:spPr>
          <a:xfrm>
            <a:off x="0" y="102541"/>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ANTECEDENTES</a:t>
            </a:r>
            <a:endParaRPr lang="es-MX" sz="3600" b="1" dirty="0">
              <a:latin typeface="Times New Roman" panose="02020603050405020304" pitchFamily="18" charset="0"/>
              <a:cs typeface="Times New Roman" panose="02020603050405020304" pitchFamily="18" charset="0"/>
            </a:endParaRPr>
          </a:p>
        </p:txBody>
      </p:sp>
      <p:sp>
        <p:nvSpPr>
          <p:cNvPr id="3" name="Abrir llave 2"/>
          <p:cNvSpPr/>
          <p:nvPr/>
        </p:nvSpPr>
        <p:spPr>
          <a:xfrm>
            <a:off x="4973189" y="3490601"/>
            <a:ext cx="203256" cy="1858918"/>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92843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1" y="457279"/>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Fase de campo</a:t>
            </a:r>
            <a:endParaRPr lang="es-MX" sz="2800" b="1" dirty="0">
              <a:solidFill>
                <a:srgbClr val="FF0000"/>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243748" y="1044853"/>
            <a:ext cx="4724400" cy="630216"/>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r>
              <a:rPr lang="es-EC" sz="2000" b="1" dirty="0">
                <a:latin typeface="Times New Roman" panose="02020603050405020304" pitchFamily="18" charset="0"/>
                <a:cs typeface="Times New Roman" panose="02020603050405020304" pitchFamily="18" charset="0"/>
              </a:rPr>
              <a:t>Aplicación de los tratamientos</a:t>
            </a:r>
            <a:endParaRPr lang="es-ES" sz="2000" b="1" dirty="0">
              <a:latin typeface="Times New Roman" panose="02020603050405020304" pitchFamily="18" charset="0"/>
              <a:cs typeface="Times New Roman" panose="02020603050405020304" pitchFamily="18" charset="0"/>
            </a:endParaRPr>
          </a:p>
        </p:txBody>
      </p:sp>
      <p:sp>
        <p:nvSpPr>
          <p:cNvPr id="7" name="Rectángulo 6"/>
          <p:cNvSpPr/>
          <p:nvPr/>
        </p:nvSpPr>
        <p:spPr>
          <a:xfrm>
            <a:off x="148815" y="1897039"/>
            <a:ext cx="6096000" cy="1200329"/>
          </a:xfrm>
          <a:prstGeom prst="rect">
            <a:avLst/>
          </a:prstGeom>
        </p:spPr>
        <p:txBody>
          <a:bodyPr>
            <a:spAutoFit/>
          </a:bodyPr>
          <a:lstStyle/>
          <a:p>
            <a:pPr marL="285750" indent="-285750">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diseñó </a:t>
            </a:r>
            <a:r>
              <a:rPr lang="es-ES" dirty="0">
                <a:latin typeface="Times New Roman" panose="02020603050405020304" pitchFamily="18" charset="0"/>
                <a:cs typeface="Times New Roman" panose="02020603050405020304" pitchFamily="18" charset="0"/>
              </a:rPr>
              <a:t>un plan de fumigación de siete semanas en los bloques 5 y </a:t>
            </a:r>
            <a:r>
              <a:rPr lang="es-ES" dirty="0" smtClean="0">
                <a:latin typeface="Times New Roman" panose="02020603050405020304" pitchFamily="18" charset="0"/>
                <a:cs typeface="Times New Roman" panose="02020603050405020304" pitchFamily="18" charset="0"/>
              </a:rPr>
              <a:t>15</a:t>
            </a:r>
          </a:p>
          <a:p>
            <a:pPr marL="285750" indent="-285750">
              <a:buFont typeface="Arial" panose="020B0604020202020204" pitchFamily="34" charset="0"/>
              <a:buChar char="•"/>
            </a:pPr>
            <a:r>
              <a:rPr lang="es-EC" dirty="0" smtClean="0">
                <a:latin typeface="Times New Roman" panose="02020603050405020304" pitchFamily="18" charset="0"/>
                <a:ea typeface="Calibri" panose="020F0502020204030204" pitchFamily="34" charset="0"/>
              </a:rPr>
              <a:t>Los días </a:t>
            </a:r>
            <a:r>
              <a:rPr lang="es-EC" dirty="0">
                <a:latin typeface="Times New Roman" panose="02020603050405020304" pitchFamily="18" charset="0"/>
                <a:ea typeface="Calibri" panose="020F0502020204030204" pitchFamily="34" charset="0"/>
              </a:rPr>
              <a:t>miércoles y viernes fue aplicado únicamente </a:t>
            </a:r>
            <a:r>
              <a:rPr lang="es-EC" i="1" dirty="0" err="1">
                <a:latin typeface="Times New Roman" panose="02020603050405020304" pitchFamily="18" charset="0"/>
                <a:ea typeface="Calibri" panose="020F0502020204030204" pitchFamily="34" charset="0"/>
              </a:rPr>
              <a:t>Beauveria</a:t>
            </a:r>
            <a:r>
              <a:rPr lang="es-EC" i="1" dirty="0">
                <a:latin typeface="Times New Roman" panose="02020603050405020304" pitchFamily="18" charset="0"/>
                <a:ea typeface="Calibri" panose="020F0502020204030204" pitchFamily="34" charset="0"/>
              </a:rPr>
              <a:t> </a:t>
            </a:r>
            <a:r>
              <a:rPr lang="es-EC" i="1" dirty="0" err="1" smtClean="0">
                <a:latin typeface="Times New Roman" panose="02020603050405020304" pitchFamily="18" charset="0"/>
                <a:ea typeface="Calibri" panose="020F0502020204030204" pitchFamily="34" charset="0"/>
              </a:rPr>
              <a:t>bassiana</a:t>
            </a:r>
            <a:r>
              <a:rPr lang="es-EC" dirty="0">
                <a:latin typeface="Times New Roman" panose="02020603050405020304" pitchFamily="18" charset="0"/>
                <a:ea typeface="Calibri" panose="020F0502020204030204" pitchFamily="34" charset="0"/>
              </a:rPr>
              <a:t>.</a:t>
            </a:r>
            <a:endParaRPr lang="es-ES" dirty="0">
              <a:latin typeface="Times New Roman" panose="02020603050405020304" pitchFamily="18" charset="0"/>
              <a:cs typeface="Times New Roman" panose="02020603050405020304" pitchFamily="18" charset="0"/>
            </a:endParaRPr>
          </a:p>
        </p:txBody>
      </p:sp>
      <p:sp>
        <p:nvSpPr>
          <p:cNvPr id="9" name="Rectángulo 8"/>
          <p:cNvSpPr/>
          <p:nvPr/>
        </p:nvSpPr>
        <p:spPr>
          <a:xfrm>
            <a:off x="106041" y="3461018"/>
            <a:ext cx="6096000" cy="1754326"/>
          </a:xfrm>
          <a:prstGeom prst="rect">
            <a:avLst/>
          </a:prstGeom>
        </p:spPr>
        <p:txBody>
          <a:bodyPr>
            <a:spAutoFit/>
          </a:bodyPr>
          <a:lstStyle/>
          <a:p>
            <a:pPr marL="285750" indent="-285750">
              <a:buFont typeface="Arial" panose="020B0604020202020204" pitchFamily="34" charset="0"/>
              <a:buChar char="•"/>
            </a:pPr>
            <a:r>
              <a:rPr lang="es-EC" dirty="0" smtClean="0">
                <a:latin typeface="Times New Roman" panose="02020603050405020304" pitchFamily="18" charset="0"/>
                <a:ea typeface="Calibri" panose="020F0502020204030204" pitchFamily="34" charset="0"/>
              </a:rPr>
              <a:t>En </a:t>
            </a:r>
            <a:r>
              <a:rPr lang="es-EC" dirty="0">
                <a:latin typeface="Times New Roman" panose="02020603050405020304" pitchFamily="18" charset="0"/>
                <a:ea typeface="Calibri" panose="020F0502020204030204" pitchFamily="34" charset="0"/>
              </a:rPr>
              <a:t>las camas 1,2,3 y 4 fue rotado el plan de fumigación A con la aplicación de </a:t>
            </a:r>
            <a:r>
              <a:rPr lang="es-EC" i="1" dirty="0" err="1">
                <a:latin typeface="Times New Roman" panose="02020603050405020304" pitchFamily="18" charset="0"/>
                <a:ea typeface="Calibri" panose="020F0502020204030204" pitchFamily="34" charset="0"/>
              </a:rPr>
              <a:t>Beauveria</a:t>
            </a:r>
            <a:r>
              <a:rPr lang="es-EC" i="1" dirty="0">
                <a:latin typeface="Times New Roman" panose="02020603050405020304" pitchFamily="18" charset="0"/>
                <a:ea typeface="Calibri" panose="020F0502020204030204" pitchFamily="34" charset="0"/>
              </a:rPr>
              <a:t> </a:t>
            </a:r>
            <a:r>
              <a:rPr lang="es-EC" i="1" dirty="0" err="1">
                <a:latin typeface="Times New Roman" panose="02020603050405020304" pitchFamily="18" charset="0"/>
                <a:ea typeface="Calibri" panose="020F0502020204030204" pitchFamily="34" charset="0"/>
              </a:rPr>
              <a:t>bassiana</a:t>
            </a:r>
            <a:r>
              <a:rPr lang="es-EC" dirty="0">
                <a:latin typeface="Times New Roman" panose="02020603050405020304" pitchFamily="18" charset="0"/>
                <a:ea typeface="Calibri" panose="020F0502020204030204" pitchFamily="34" charset="0"/>
              </a:rPr>
              <a:t> y la cama 5 representó el testigo con el plan de fumigación A, pero sin la aplicación del hongo. </a:t>
            </a:r>
          </a:p>
          <a:p>
            <a:pPr marL="285750" indent="-285750">
              <a:buFont typeface="Arial" panose="020B0604020202020204" pitchFamily="34" charset="0"/>
              <a:buChar char="•"/>
            </a:pPr>
            <a:r>
              <a:rPr lang="es-EC" dirty="0" smtClean="0">
                <a:latin typeface="Times New Roman" panose="02020603050405020304" pitchFamily="18" charset="0"/>
                <a:ea typeface="Calibri" panose="020F0502020204030204" pitchFamily="34" charset="0"/>
              </a:rPr>
              <a:t>Así </a:t>
            </a:r>
            <a:r>
              <a:rPr lang="es-EC" dirty="0">
                <a:latin typeface="Times New Roman" panose="02020603050405020304" pitchFamily="18" charset="0"/>
                <a:ea typeface="Calibri" panose="020F0502020204030204" pitchFamily="34" charset="0"/>
              </a:rPr>
              <a:t>también se diseñó el bloque 15 con la diferencia que en este fue aplicado el plan de fumigación B</a:t>
            </a:r>
            <a:endParaRPr lang="es-ES" dirty="0"/>
          </a:p>
        </p:txBody>
      </p:sp>
      <p:graphicFrame>
        <p:nvGraphicFramePr>
          <p:cNvPr id="11" name="Tabla 10"/>
          <p:cNvGraphicFramePr>
            <a:graphicFrameLocks noGrp="1"/>
          </p:cNvGraphicFramePr>
          <p:nvPr>
            <p:extLst>
              <p:ext uri="{D42A27DB-BD31-4B8C-83A1-F6EECF244321}">
                <p14:modId xmlns:p14="http://schemas.microsoft.com/office/powerpoint/2010/main" val="954045901"/>
              </p:ext>
            </p:extLst>
          </p:nvPr>
        </p:nvGraphicFramePr>
        <p:xfrm>
          <a:off x="6910251" y="1078987"/>
          <a:ext cx="4272415" cy="1962912"/>
        </p:xfrm>
        <a:graphic>
          <a:graphicData uri="http://schemas.openxmlformats.org/drawingml/2006/table">
            <a:tbl>
              <a:tblPr firstRow="1" firstCol="1"/>
              <a:tblGrid>
                <a:gridCol w="1613550">
                  <a:extLst>
                    <a:ext uri="{9D8B030D-6E8A-4147-A177-3AD203B41FA5}">
                      <a16:colId xmlns:a16="http://schemas.microsoft.com/office/drawing/2014/main" xmlns="" val="4277580487"/>
                    </a:ext>
                  </a:extLst>
                </a:gridCol>
                <a:gridCol w="1274871">
                  <a:extLst>
                    <a:ext uri="{9D8B030D-6E8A-4147-A177-3AD203B41FA5}">
                      <a16:colId xmlns:a16="http://schemas.microsoft.com/office/drawing/2014/main" xmlns="" val="833666841"/>
                    </a:ext>
                  </a:extLst>
                </a:gridCol>
                <a:gridCol w="1383994">
                  <a:extLst>
                    <a:ext uri="{9D8B030D-6E8A-4147-A177-3AD203B41FA5}">
                      <a16:colId xmlns:a16="http://schemas.microsoft.com/office/drawing/2014/main" xmlns="" val="1407398752"/>
                    </a:ext>
                  </a:extLst>
                </a:gridCol>
              </a:tblGrid>
              <a:tr h="0">
                <a:tc>
                  <a:txBody>
                    <a:bodyPr/>
                    <a:lstStyle/>
                    <a:p>
                      <a:pPr algn="ctr">
                        <a:lnSpc>
                          <a:spcPct val="115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Producto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Control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Dosis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4203258034"/>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STARMITE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 c/l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3889597477"/>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MELT DOWN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 cc/l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177835840"/>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AGROTHIAZOX</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 g/l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672735073"/>
                  </a:ext>
                </a:extLst>
              </a:tr>
              <a:tr h="0">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VERTIMEC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 cc/l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423571905"/>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STROBY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 g/l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380528614"/>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MECTIN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Biológico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 cc/l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50610927"/>
                  </a:ext>
                </a:extLst>
              </a:tr>
              <a:tr h="0">
                <a:tc>
                  <a:txBody>
                    <a:bodyPr/>
                    <a:lstStyle/>
                    <a:p>
                      <a:pPr algn="ctr">
                        <a:lnSpc>
                          <a:spcPct val="115000"/>
                        </a:lnSpc>
                        <a:spcAft>
                          <a:spcPts val="0"/>
                        </a:spcAft>
                      </a:pPr>
                      <a:r>
                        <a:rPr lang="es-EC"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Beauveria bassiana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Biológico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cc/l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4261705491"/>
                  </a:ext>
                </a:extLst>
              </a:tr>
            </a:tbl>
          </a:graphicData>
        </a:graphic>
      </p:graphicFrame>
      <p:sp>
        <p:nvSpPr>
          <p:cNvPr id="12" name="Rectángulo 11"/>
          <p:cNvSpPr/>
          <p:nvPr/>
        </p:nvSpPr>
        <p:spPr>
          <a:xfrm>
            <a:off x="6514688" y="3208674"/>
            <a:ext cx="6096000" cy="276999"/>
          </a:xfrm>
          <a:prstGeom prst="rect">
            <a:avLst/>
          </a:prstGeom>
        </p:spPr>
        <p:txBody>
          <a:bodyPr>
            <a:spAutoFit/>
          </a:bodyPr>
          <a:lstStyle/>
          <a:p>
            <a:pPr>
              <a:spcAft>
                <a:spcPts val="1000"/>
              </a:spcAft>
            </a:pPr>
            <a:r>
              <a:rPr lang="es-EC" sz="1200" i="1" dirty="0">
                <a:latin typeface="Times New Roman" panose="02020603050405020304" pitchFamily="18" charset="0"/>
                <a:ea typeface="Calibri" panose="020F0502020204030204" pitchFamily="34" charset="0"/>
                <a:cs typeface="Times New Roman" panose="02020603050405020304" pitchFamily="18" charset="0"/>
              </a:rPr>
              <a:t>Productos rotados en el plan de fumigación del bloque 5  </a:t>
            </a:r>
            <a:r>
              <a:rPr lang="es-EC" sz="1200" i="1" dirty="0" smtClean="0">
                <a:latin typeface="Times New Roman" panose="02020603050405020304" pitchFamily="18" charset="0"/>
                <a:ea typeface="Calibri" panose="020F0502020204030204" pitchFamily="34" charset="0"/>
                <a:cs typeface="Times New Roman" panose="02020603050405020304" pitchFamily="18" charset="0"/>
              </a:rPr>
              <a:t>(</a:t>
            </a:r>
            <a:r>
              <a:rPr lang="es-EC" sz="1200" i="1" dirty="0">
                <a:latin typeface="Times New Roman" panose="02020603050405020304" pitchFamily="18" charset="0"/>
                <a:ea typeface="Calibri" panose="020F0502020204030204" pitchFamily="34" charset="0"/>
                <a:cs typeface="Times New Roman" panose="02020603050405020304" pitchFamily="18" charset="0"/>
              </a:rPr>
              <a:t>Plan de fumigación A)</a:t>
            </a:r>
            <a:endParaRPr lang="es-ES" sz="12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4" name="Tabla 13"/>
          <p:cNvGraphicFramePr>
            <a:graphicFrameLocks noGrp="1"/>
          </p:cNvGraphicFramePr>
          <p:nvPr>
            <p:extLst>
              <p:ext uri="{D42A27DB-BD31-4B8C-83A1-F6EECF244321}">
                <p14:modId xmlns:p14="http://schemas.microsoft.com/office/powerpoint/2010/main" val="1326898998"/>
              </p:ext>
            </p:extLst>
          </p:nvPr>
        </p:nvGraphicFramePr>
        <p:xfrm>
          <a:off x="6910251" y="3581709"/>
          <a:ext cx="4272415" cy="1962912"/>
        </p:xfrm>
        <a:graphic>
          <a:graphicData uri="http://schemas.openxmlformats.org/drawingml/2006/table">
            <a:tbl>
              <a:tblPr firstRow="1" firstCol="1"/>
              <a:tblGrid>
                <a:gridCol w="1613550">
                  <a:extLst>
                    <a:ext uri="{9D8B030D-6E8A-4147-A177-3AD203B41FA5}">
                      <a16:colId xmlns:a16="http://schemas.microsoft.com/office/drawing/2014/main" xmlns="" val="841740287"/>
                    </a:ext>
                  </a:extLst>
                </a:gridCol>
                <a:gridCol w="1274871">
                  <a:extLst>
                    <a:ext uri="{9D8B030D-6E8A-4147-A177-3AD203B41FA5}">
                      <a16:colId xmlns:a16="http://schemas.microsoft.com/office/drawing/2014/main" xmlns="" val="3317281314"/>
                    </a:ext>
                  </a:extLst>
                </a:gridCol>
                <a:gridCol w="1383994">
                  <a:extLst>
                    <a:ext uri="{9D8B030D-6E8A-4147-A177-3AD203B41FA5}">
                      <a16:colId xmlns:a16="http://schemas.microsoft.com/office/drawing/2014/main" xmlns="" val="1963905942"/>
                    </a:ext>
                  </a:extLst>
                </a:gridCol>
              </a:tblGrid>
              <a:tr h="0">
                <a:tc>
                  <a:txBody>
                    <a:bodyPr/>
                    <a:lstStyle/>
                    <a:p>
                      <a:pPr algn="ctr">
                        <a:lnSpc>
                          <a:spcPct val="115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Producto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Control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Dosis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993040826"/>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NISSORUN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 g/l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4019052942"/>
                  </a:ext>
                </a:extLst>
              </a:tr>
              <a:tr h="0">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KANEMITE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0.45 cc/l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679157941"/>
                  </a:ext>
                </a:extLst>
              </a:tr>
              <a:tr h="0">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ACRAMITE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 cc/l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119804924"/>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Insecticida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cc/l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998622647"/>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MILDEX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g/l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578326171"/>
                  </a:ext>
                </a:extLst>
              </a:tr>
              <a:tr h="0">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MECTIN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Biológico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 cc/l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875606696"/>
                  </a:ext>
                </a:extLst>
              </a:tr>
              <a:tr h="0">
                <a:tc>
                  <a:txBody>
                    <a:bodyPr/>
                    <a:lstStyle/>
                    <a:p>
                      <a:pPr algn="ctr">
                        <a:lnSpc>
                          <a:spcPct val="115000"/>
                        </a:lnSpc>
                        <a:spcAft>
                          <a:spcPts val="0"/>
                        </a:spcAft>
                      </a:pPr>
                      <a:r>
                        <a:rPr lang="es-EC"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Beauveria bassiana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Biológico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cc/l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379580629"/>
                  </a:ext>
                </a:extLst>
              </a:tr>
            </a:tbl>
          </a:graphicData>
        </a:graphic>
      </p:graphicFrame>
      <p:sp>
        <p:nvSpPr>
          <p:cNvPr id="15" name="Rectángulo 14"/>
          <p:cNvSpPr/>
          <p:nvPr/>
        </p:nvSpPr>
        <p:spPr>
          <a:xfrm>
            <a:off x="6514688" y="5702049"/>
            <a:ext cx="6096000" cy="276999"/>
          </a:xfrm>
          <a:prstGeom prst="rect">
            <a:avLst/>
          </a:prstGeom>
        </p:spPr>
        <p:txBody>
          <a:bodyPr>
            <a:spAutoFit/>
          </a:bodyPr>
          <a:lstStyle/>
          <a:p>
            <a:pPr algn="just">
              <a:spcAft>
                <a:spcPts val="1000"/>
              </a:spcAft>
            </a:pPr>
            <a:r>
              <a:rPr lang="es-EC" sz="1200" i="1" dirty="0">
                <a:latin typeface="Times New Roman" panose="02020603050405020304" pitchFamily="18" charset="0"/>
                <a:ea typeface="Calibri" panose="020F0502020204030204" pitchFamily="34" charset="0"/>
                <a:cs typeface="Times New Roman" panose="02020603050405020304" pitchFamily="18" charset="0"/>
              </a:rPr>
              <a:t>Productos rotados en el plan de fumigación del bloque 15 (Plan de fumigación B)</a:t>
            </a:r>
            <a:endParaRPr lang="es-ES" sz="1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54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1" y="457279"/>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Fase de campo</a:t>
            </a:r>
            <a:endParaRPr lang="es-MX" sz="2800" b="1" dirty="0">
              <a:solidFill>
                <a:srgbClr val="FF0000"/>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507659" y="1044853"/>
            <a:ext cx="4168843" cy="548447"/>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2"/>
            <a:r>
              <a:rPr lang="es-EC" sz="2000" b="1" dirty="0">
                <a:latin typeface="Times New Roman" panose="02020603050405020304" pitchFamily="18" charset="0"/>
                <a:cs typeface="Times New Roman" panose="02020603050405020304" pitchFamily="18" charset="0"/>
              </a:rPr>
              <a:t>Evaluación del ensayo</a:t>
            </a:r>
            <a:endParaRPr lang="es-ES" sz="2000" b="1" dirty="0">
              <a:latin typeface="Times New Roman" panose="02020603050405020304" pitchFamily="18" charset="0"/>
              <a:cs typeface="Times New Roman" panose="02020603050405020304" pitchFamily="18" charset="0"/>
            </a:endParaRPr>
          </a:p>
        </p:txBody>
      </p:sp>
      <p:sp>
        <p:nvSpPr>
          <p:cNvPr id="8" name="Rectángulo 7"/>
          <p:cNvSpPr/>
          <p:nvPr/>
        </p:nvSpPr>
        <p:spPr>
          <a:xfrm>
            <a:off x="599867" y="1852354"/>
            <a:ext cx="6096000" cy="1200329"/>
          </a:xfrm>
          <a:prstGeom prst="rect">
            <a:avLst/>
          </a:prstGeom>
        </p:spPr>
        <p:txBody>
          <a:bodyPr>
            <a:spAutoFit/>
          </a:bodyPr>
          <a:lstStyle/>
          <a:p>
            <a:pPr algn="just"/>
            <a:r>
              <a:rPr lang="es-ES" dirty="0">
                <a:latin typeface="Times New Roman" panose="02020603050405020304" pitchFamily="18" charset="0"/>
                <a:cs typeface="Times New Roman" panose="02020603050405020304" pitchFamily="18" charset="0"/>
              </a:rPr>
              <a:t>La evaluación del ensayo se lo </a:t>
            </a:r>
            <a:r>
              <a:rPr lang="es-ES" dirty="0" smtClean="0">
                <a:latin typeface="Times New Roman" panose="02020603050405020304" pitchFamily="18" charset="0"/>
                <a:cs typeface="Times New Roman" panose="02020603050405020304" pitchFamily="18" charset="0"/>
              </a:rPr>
              <a:t>realizó:</a:t>
            </a: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A</a:t>
            </a:r>
            <a:r>
              <a:rPr lang="es-ES" dirty="0" smtClean="0">
                <a:latin typeface="Times New Roman" panose="02020603050405020304" pitchFamily="18" charset="0"/>
                <a:cs typeface="Times New Roman" panose="02020603050405020304" pitchFamily="18" charset="0"/>
              </a:rPr>
              <a:t>ntes </a:t>
            </a:r>
            <a:r>
              <a:rPr lang="es-ES" dirty="0">
                <a:latin typeface="Times New Roman" panose="02020603050405020304" pitchFamily="18" charset="0"/>
                <a:cs typeface="Times New Roman" panose="02020603050405020304" pitchFamily="18" charset="0"/>
              </a:rPr>
              <a:t>de iniciar la aplicación de los tratamientos (semana </a:t>
            </a:r>
            <a:r>
              <a:rPr lang="es-ES" dirty="0" smtClean="0">
                <a:latin typeface="Times New Roman" panose="02020603050405020304" pitchFamily="18" charset="0"/>
                <a:cs typeface="Times New Roman" panose="02020603050405020304" pitchFamily="18" charset="0"/>
              </a:rPr>
              <a:t>1)</a:t>
            </a: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D</a:t>
            </a:r>
            <a:r>
              <a:rPr lang="es-ES" dirty="0" smtClean="0">
                <a:latin typeface="Times New Roman" panose="02020603050405020304" pitchFamily="18" charset="0"/>
                <a:cs typeface="Times New Roman" panose="02020603050405020304" pitchFamily="18" charset="0"/>
              </a:rPr>
              <a:t>urante </a:t>
            </a:r>
            <a:r>
              <a:rPr lang="es-ES" dirty="0">
                <a:latin typeface="Times New Roman" panose="02020603050405020304" pitchFamily="18" charset="0"/>
                <a:cs typeface="Times New Roman" panose="02020603050405020304" pitchFamily="18" charset="0"/>
              </a:rPr>
              <a:t>las semanas que se </a:t>
            </a:r>
            <a:r>
              <a:rPr lang="es-ES" dirty="0" smtClean="0">
                <a:latin typeface="Times New Roman" panose="02020603050405020304" pitchFamily="18" charset="0"/>
                <a:cs typeface="Times New Roman" panose="02020603050405020304" pitchFamily="18" charset="0"/>
              </a:rPr>
              <a:t>aplicó</a:t>
            </a: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A</a:t>
            </a:r>
            <a:r>
              <a:rPr lang="es-ES" dirty="0" smtClean="0">
                <a:latin typeface="Times New Roman" panose="02020603050405020304" pitchFamily="18" charset="0"/>
                <a:cs typeface="Times New Roman" panose="02020603050405020304" pitchFamily="18" charset="0"/>
              </a:rPr>
              <a:t>l </a:t>
            </a:r>
            <a:r>
              <a:rPr lang="es-ES" dirty="0">
                <a:latin typeface="Times New Roman" panose="02020603050405020304" pitchFamily="18" charset="0"/>
                <a:cs typeface="Times New Roman" panose="02020603050405020304" pitchFamily="18" charset="0"/>
              </a:rPr>
              <a:t>finalizar el ensayo en la semana 7. </a:t>
            </a:r>
          </a:p>
        </p:txBody>
      </p:sp>
      <p:graphicFrame>
        <p:nvGraphicFramePr>
          <p:cNvPr id="5" name="Diagrama 4"/>
          <p:cNvGraphicFramePr/>
          <p:nvPr>
            <p:extLst>
              <p:ext uri="{D42A27DB-BD31-4B8C-83A1-F6EECF244321}">
                <p14:modId xmlns:p14="http://schemas.microsoft.com/office/powerpoint/2010/main" val="933371170"/>
              </p:ext>
            </p:extLst>
          </p:nvPr>
        </p:nvGraphicFramePr>
        <p:xfrm>
          <a:off x="350904" y="3311737"/>
          <a:ext cx="6585472" cy="1946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7132318" y="980499"/>
            <a:ext cx="2076995" cy="2769327"/>
          </a:xfrm>
          <a:prstGeom prst="rect">
            <a:avLst/>
          </a:prstGeom>
        </p:spPr>
      </p:pic>
      <p:pic>
        <p:nvPicPr>
          <p:cNvPr id="7" name="Imagen 6"/>
          <p:cNvPicPr>
            <a:picLocks noChangeAspect="1"/>
          </p:cNvPicPr>
          <p:nvPr/>
        </p:nvPicPr>
        <p:blipFill>
          <a:blip r:embed="rId8"/>
          <a:stretch>
            <a:fillRect/>
          </a:stretch>
        </p:blipFill>
        <p:spPr>
          <a:xfrm>
            <a:off x="9352494" y="980499"/>
            <a:ext cx="2090569" cy="2787425"/>
          </a:xfrm>
          <a:prstGeom prst="rect">
            <a:avLst/>
          </a:prstGeom>
        </p:spPr>
      </p:pic>
      <p:pic>
        <p:nvPicPr>
          <p:cNvPr id="9" name="Imagen 8"/>
          <p:cNvPicPr>
            <a:picLocks noChangeAspect="1"/>
          </p:cNvPicPr>
          <p:nvPr/>
        </p:nvPicPr>
        <p:blipFill>
          <a:blip r:embed="rId9"/>
          <a:stretch>
            <a:fillRect/>
          </a:stretch>
        </p:blipFill>
        <p:spPr>
          <a:xfrm>
            <a:off x="8294914" y="3872426"/>
            <a:ext cx="1990357" cy="2031985"/>
          </a:xfrm>
          <a:prstGeom prst="rect">
            <a:avLst/>
          </a:prstGeom>
        </p:spPr>
      </p:pic>
    </p:spTree>
    <p:extLst>
      <p:ext uri="{BB962C8B-B14F-4D97-AF65-F5344CB8AC3E}">
        <p14:creationId xmlns:p14="http://schemas.microsoft.com/office/powerpoint/2010/main" val="11593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546848" y="1198817"/>
            <a:ext cx="4469289" cy="478072"/>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3"/>
            <a:r>
              <a:rPr lang="es-EC" sz="2000" b="1" dirty="0">
                <a:latin typeface="Times New Roman" panose="02020603050405020304" pitchFamily="18" charset="0"/>
                <a:cs typeface="Times New Roman" panose="02020603050405020304" pitchFamily="18" charset="0"/>
              </a:rPr>
              <a:t>Análisis funcional</a:t>
            </a:r>
            <a:endParaRPr lang="es-ES" sz="2000" b="1" i="1" dirty="0">
              <a:latin typeface="Times New Roman" panose="02020603050405020304" pitchFamily="18" charset="0"/>
              <a:cs typeface="Times New Roman" panose="02020603050405020304" pitchFamily="18" charset="0"/>
            </a:endParaRPr>
          </a:p>
        </p:txBody>
      </p:sp>
      <p:sp>
        <p:nvSpPr>
          <p:cNvPr id="5" name="Rectángulo 4"/>
          <p:cNvSpPr/>
          <p:nvPr/>
        </p:nvSpPr>
        <p:spPr>
          <a:xfrm>
            <a:off x="429282" y="1858128"/>
            <a:ext cx="6096000" cy="2031325"/>
          </a:xfrm>
          <a:prstGeom prst="rect">
            <a:avLst/>
          </a:prstGeom>
        </p:spPr>
        <p:txBody>
          <a:bodyPr>
            <a:spAutoFit/>
          </a:bodyPr>
          <a:lstStyle/>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Los datos fueron sometidos a un análisis de varianza (ANOVA) para diseños </a:t>
            </a:r>
            <a:r>
              <a:rPr lang="es-ES" dirty="0" smtClean="0">
                <a:latin typeface="Times New Roman" panose="02020603050405020304" pitchFamily="18" charset="0"/>
                <a:cs typeface="Times New Roman" panose="02020603050405020304" pitchFamily="18" charset="0"/>
              </a:rPr>
              <a:t>factoriales.</a:t>
            </a:r>
          </a:p>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P</a:t>
            </a:r>
            <a:r>
              <a:rPr lang="es-ES" dirty="0" smtClean="0">
                <a:latin typeface="Times New Roman" panose="02020603050405020304" pitchFamily="18" charset="0"/>
                <a:cs typeface="Times New Roman" panose="02020603050405020304" pitchFamily="18" charset="0"/>
              </a:rPr>
              <a:t>ruebas </a:t>
            </a:r>
            <a:r>
              <a:rPr lang="es-ES" dirty="0">
                <a:latin typeface="Times New Roman" panose="02020603050405020304" pitchFamily="18" charset="0"/>
                <a:cs typeface="Times New Roman" panose="02020603050405020304" pitchFamily="18" charset="0"/>
              </a:rPr>
              <a:t>de comparación de medias con Duncan para establecer diferencias significativas (p&lt;0.05) entre los </a:t>
            </a:r>
            <a:r>
              <a:rPr lang="es-ES" dirty="0" smtClean="0">
                <a:latin typeface="Times New Roman" panose="02020603050405020304" pitchFamily="18" charset="0"/>
                <a:cs typeface="Times New Roman" panose="02020603050405020304" pitchFamily="18" charset="0"/>
              </a:rPr>
              <a:t>tratamientos</a:t>
            </a:r>
          </a:p>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Se usó software </a:t>
            </a:r>
            <a:r>
              <a:rPr lang="es-ES" dirty="0">
                <a:latin typeface="Times New Roman" panose="02020603050405020304" pitchFamily="18" charset="0"/>
                <a:cs typeface="Times New Roman" panose="02020603050405020304" pitchFamily="18" charset="0"/>
              </a:rPr>
              <a:t>estadístico INFOSTAT y finamente se usó estadística descriptiva. </a:t>
            </a:r>
          </a:p>
        </p:txBody>
      </p:sp>
      <p:sp>
        <p:nvSpPr>
          <p:cNvPr id="6" name="CuadroTexto 5"/>
          <p:cNvSpPr txBox="1"/>
          <p:nvPr/>
        </p:nvSpPr>
        <p:spPr>
          <a:xfrm>
            <a:off x="1" y="457279"/>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Análisis estadístico</a:t>
            </a:r>
            <a:endParaRPr lang="es-MX" sz="2800" b="1" dirty="0">
              <a:solidFill>
                <a:srgbClr val="FF0000"/>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546848" y="4100567"/>
            <a:ext cx="4469289" cy="517904"/>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3"/>
            <a:r>
              <a:rPr lang="es-EC" sz="2000" b="1" dirty="0" smtClean="0">
                <a:latin typeface="Times New Roman" panose="02020603050405020304" pitchFamily="18" charset="0"/>
                <a:cs typeface="Times New Roman" panose="02020603050405020304" pitchFamily="18" charset="0"/>
              </a:rPr>
              <a:t>Variables evaluadas</a:t>
            </a:r>
            <a:endParaRPr lang="es-ES" sz="2000" b="1" i="1" dirty="0">
              <a:latin typeface="Times New Roman" panose="02020603050405020304" pitchFamily="18" charset="0"/>
              <a:cs typeface="Times New Roman" panose="02020603050405020304" pitchFamily="18" charset="0"/>
            </a:endParaRPr>
          </a:p>
        </p:txBody>
      </p:sp>
      <p:sp>
        <p:nvSpPr>
          <p:cNvPr id="9" name="Rectángulo 8"/>
          <p:cNvSpPr/>
          <p:nvPr/>
        </p:nvSpPr>
        <p:spPr>
          <a:xfrm>
            <a:off x="429282" y="4767082"/>
            <a:ext cx="6096000" cy="646331"/>
          </a:xfrm>
          <a:prstGeom prst="rect">
            <a:avLst/>
          </a:prstGeom>
        </p:spPr>
        <p:txBody>
          <a:bodyPr>
            <a:spAutoFit/>
          </a:bodyPr>
          <a:lstStyle/>
          <a:p>
            <a:pPr marL="285750" indent="-28575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Incidencia y severidad de </a:t>
            </a:r>
            <a:r>
              <a:rPr lang="es-ES" dirty="0" err="1">
                <a:latin typeface="Times New Roman" panose="02020603050405020304" pitchFamily="18" charset="0"/>
                <a:cs typeface="Times New Roman" panose="02020603050405020304" pitchFamily="18" charset="0"/>
              </a:rPr>
              <a:t>Tetranychus</a:t>
            </a:r>
            <a:r>
              <a:rPr lang="es-ES" dirty="0">
                <a:latin typeface="Times New Roman" panose="02020603050405020304" pitchFamily="18" charset="0"/>
                <a:cs typeface="Times New Roman" panose="02020603050405020304" pitchFamily="18" charset="0"/>
              </a:rPr>
              <a:t> </a:t>
            </a:r>
            <a:r>
              <a:rPr lang="es-ES" dirty="0" err="1" smtClean="0">
                <a:latin typeface="Times New Roman" panose="02020603050405020304" pitchFamily="18" charset="0"/>
                <a:cs typeface="Times New Roman" panose="02020603050405020304" pitchFamily="18" charset="0"/>
              </a:rPr>
              <a:t>urticae</a:t>
            </a:r>
            <a:endParaRPr lang="es-E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Datos </a:t>
            </a:r>
            <a:r>
              <a:rPr lang="es-ES" dirty="0">
                <a:latin typeface="Times New Roman" panose="02020603050405020304" pitchFamily="18" charset="0"/>
                <a:cs typeface="Times New Roman" panose="02020603050405020304" pitchFamily="18" charset="0"/>
              </a:rPr>
              <a:t>obtenidos en cada tercio de la planta por siete </a:t>
            </a:r>
            <a:r>
              <a:rPr lang="es-ES" dirty="0" smtClean="0">
                <a:latin typeface="Times New Roman" panose="02020603050405020304" pitchFamily="18" charset="0"/>
                <a:cs typeface="Times New Roman" panose="02020603050405020304" pitchFamily="18" charset="0"/>
              </a:rPr>
              <a:t>semanas</a:t>
            </a:r>
            <a:endParaRPr lang="es-ES"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7440446" y="2165662"/>
            <a:ext cx="3832798" cy="2193857"/>
          </a:xfrm>
          <a:prstGeom prst="rect">
            <a:avLst/>
          </a:prstGeom>
        </p:spPr>
      </p:pic>
    </p:spTree>
    <p:extLst>
      <p:ext uri="{BB962C8B-B14F-4D97-AF65-F5344CB8AC3E}">
        <p14:creationId xmlns:p14="http://schemas.microsoft.com/office/powerpoint/2010/main" val="41317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56642"/>
            <a:ext cx="12191999" cy="587574"/>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MATERIALES Y MÉTODOS</a:t>
            </a:r>
            <a:endParaRPr lang="es-MX" sz="36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350904" y="2306428"/>
            <a:ext cx="6096000" cy="923330"/>
          </a:xfrm>
          <a:prstGeom prst="rect">
            <a:avLst/>
          </a:prstGeom>
        </p:spPr>
        <p:txBody>
          <a:bodyPr>
            <a:spAutoFit/>
          </a:bodyPr>
          <a:lstStyle/>
          <a:p>
            <a:pPr algn="just"/>
            <a:r>
              <a:rPr lang="es-ES" dirty="0">
                <a:latin typeface="Times New Roman" panose="02020603050405020304" pitchFamily="18" charset="0"/>
                <a:cs typeface="Times New Roman" panose="02020603050405020304" pitchFamily="18" charset="0"/>
              </a:rPr>
              <a:t>La finca </a:t>
            </a:r>
            <a:r>
              <a:rPr lang="es-ES" dirty="0" err="1">
                <a:latin typeface="Times New Roman" panose="02020603050405020304" pitchFamily="18" charset="0"/>
                <a:cs typeface="Times New Roman" panose="02020603050405020304" pitchFamily="18" charset="0"/>
              </a:rPr>
              <a:t>Florifrut</a:t>
            </a:r>
            <a:r>
              <a:rPr lang="es-ES" dirty="0">
                <a:latin typeface="Times New Roman" panose="02020603050405020304" pitchFamily="18" charset="0"/>
                <a:cs typeface="Times New Roman" panose="02020603050405020304" pitchFamily="18" charset="0"/>
              </a:rPr>
              <a:t> S.A. tiene un área de 27,7 hectáreas, en las que se produce anualmente alrededor de </a:t>
            </a:r>
            <a:r>
              <a:rPr lang="es-ES" dirty="0" smtClean="0">
                <a:latin typeface="Times New Roman" panose="02020603050405020304" pitchFamily="18" charset="0"/>
                <a:cs typeface="Times New Roman" panose="02020603050405020304" pitchFamily="18" charset="0"/>
              </a:rPr>
              <a:t>27`843.926 </a:t>
            </a:r>
            <a:r>
              <a:rPr lang="es-ES" dirty="0">
                <a:latin typeface="Times New Roman" panose="02020603050405020304" pitchFamily="18" charset="0"/>
                <a:cs typeface="Times New Roman" panose="02020603050405020304" pitchFamily="18" charset="0"/>
              </a:rPr>
              <a:t>tallos, dándonos una productividad de 100,51 tallos/m2.</a:t>
            </a:r>
          </a:p>
        </p:txBody>
      </p:sp>
      <p:sp>
        <p:nvSpPr>
          <p:cNvPr id="6" name="Rectángulo 5"/>
          <p:cNvSpPr/>
          <p:nvPr/>
        </p:nvSpPr>
        <p:spPr>
          <a:xfrm>
            <a:off x="350904" y="3629031"/>
            <a:ext cx="6096000" cy="646331"/>
          </a:xfrm>
          <a:prstGeom prst="rect">
            <a:avLst/>
          </a:prstGeom>
        </p:spPr>
        <p:txBody>
          <a:bodyPr>
            <a:spAutoFit/>
          </a:bodyPr>
          <a:lstStyle/>
          <a:p>
            <a:pPr marL="285750" indent="-285750" algn="just">
              <a:buFont typeface="Arial" panose="020B0604020202020204" pitchFamily="34" charset="0"/>
              <a:buChar char="•"/>
            </a:pPr>
            <a:r>
              <a:rPr lang="es-ES" dirty="0" smtClean="0">
                <a:latin typeface="Times New Roman" panose="02020603050405020304" pitchFamily="18" charset="0"/>
                <a:cs typeface="Times New Roman" panose="02020603050405020304" pitchFamily="18" charset="0"/>
              </a:rPr>
              <a:t>El </a:t>
            </a:r>
            <a:r>
              <a:rPr lang="es-ES" dirty="0">
                <a:latin typeface="Times New Roman" panose="02020603050405020304" pitchFamily="18" charset="0"/>
                <a:cs typeface="Times New Roman" panose="02020603050405020304" pitchFamily="18" charset="0"/>
              </a:rPr>
              <a:t>costo de producción de cada litro de la solución del hongo fue de </a:t>
            </a:r>
            <a:r>
              <a:rPr lang="es-ES" dirty="0" smtClean="0">
                <a:latin typeface="Times New Roman" panose="02020603050405020304" pitchFamily="18" charset="0"/>
                <a:cs typeface="Times New Roman" panose="02020603050405020304" pitchFamily="18" charset="0"/>
              </a:rPr>
              <a:t>2,03 </a:t>
            </a:r>
            <a:r>
              <a:rPr lang="es-ES" dirty="0">
                <a:latin typeface="Times New Roman" panose="02020603050405020304" pitchFamily="18" charset="0"/>
                <a:cs typeface="Times New Roman" panose="02020603050405020304" pitchFamily="18" charset="0"/>
              </a:rPr>
              <a:t>USD.</a:t>
            </a:r>
          </a:p>
        </p:txBody>
      </p:sp>
      <p:sp>
        <p:nvSpPr>
          <p:cNvPr id="8" name="Rectángulo 7"/>
          <p:cNvSpPr/>
          <p:nvPr/>
        </p:nvSpPr>
        <p:spPr>
          <a:xfrm>
            <a:off x="350904" y="4468678"/>
            <a:ext cx="6096000" cy="646331"/>
          </a:xfrm>
          <a:prstGeom prst="rect">
            <a:avLst/>
          </a:prstGeom>
        </p:spPr>
        <p:txBody>
          <a:bodyPr>
            <a:spAutoFit/>
          </a:bodyPr>
          <a:lstStyle/>
          <a:p>
            <a:pPr algn="just"/>
            <a:r>
              <a:rPr lang="es-ES" dirty="0">
                <a:latin typeface="Times New Roman" panose="02020603050405020304" pitchFamily="18" charset="0"/>
                <a:cs typeface="Times New Roman" panose="02020603050405020304" pitchFamily="18" charset="0"/>
              </a:rPr>
              <a:t>De acuerdo a (</a:t>
            </a:r>
            <a:r>
              <a:rPr lang="es-ES" dirty="0" err="1">
                <a:latin typeface="Times New Roman" panose="02020603050405020304" pitchFamily="18" charset="0"/>
                <a:cs typeface="Times New Roman" panose="02020603050405020304" pitchFamily="18" charset="0"/>
              </a:rPr>
              <a:t>Perrin</a:t>
            </a:r>
            <a:r>
              <a:rPr lang="es-ES" dirty="0">
                <a:latin typeface="Times New Roman" panose="02020603050405020304" pitchFamily="18" charset="0"/>
                <a:cs typeface="Times New Roman" panose="02020603050405020304" pitchFamily="18" charset="0"/>
              </a:rPr>
              <a:t> et al, 1976</a:t>
            </a:r>
            <a:r>
              <a:rPr lang="es-ES" dirty="0" smtClean="0">
                <a:latin typeface="Times New Roman" panose="02020603050405020304" pitchFamily="18" charset="0"/>
                <a:cs typeface="Times New Roman" panose="02020603050405020304" pitchFamily="18" charset="0"/>
              </a:rPr>
              <a:t>), se </a:t>
            </a:r>
            <a:r>
              <a:rPr lang="es-ES" dirty="0">
                <a:latin typeface="Times New Roman" panose="02020603050405020304" pitchFamily="18" charset="0"/>
                <a:cs typeface="Times New Roman" panose="02020603050405020304" pitchFamily="18" charset="0"/>
              </a:rPr>
              <a:t>identificó los rubros importantes por tratamiento y se los analizó. </a:t>
            </a:r>
          </a:p>
        </p:txBody>
      </p:sp>
      <p:sp>
        <p:nvSpPr>
          <p:cNvPr id="9" name="CuadroTexto 8"/>
          <p:cNvSpPr txBox="1"/>
          <p:nvPr/>
        </p:nvSpPr>
        <p:spPr>
          <a:xfrm>
            <a:off x="1" y="544289"/>
            <a:ext cx="12191999"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Análisis financiero</a:t>
            </a:r>
            <a:endParaRPr lang="es-MX" sz="2800" b="1" dirty="0">
              <a:solidFill>
                <a:srgbClr val="FF0000"/>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350904" y="1218623"/>
            <a:ext cx="5161622" cy="735904"/>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3"/>
            <a:r>
              <a:rPr lang="es-ES" sz="2000" b="1" dirty="0" smtClean="0">
                <a:latin typeface="Times New Roman" panose="02020603050405020304" pitchFamily="18" charset="0"/>
                <a:cs typeface="Times New Roman" panose="02020603050405020304" pitchFamily="18" charset="0"/>
              </a:rPr>
              <a:t> Análisis </a:t>
            </a:r>
            <a:r>
              <a:rPr lang="es-ES" sz="2000" b="1" dirty="0">
                <a:latin typeface="Times New Roman" panose="02020603050405020304" pitchFamily="18" charset="0"/>
                <a:cs typeface="Times New Roman" panose="02020603050405020304" pitchFamily="18" charset="0"/>
              </a:rPr>
              <a:t>de presupuesto </a:t>
            </a:r>
            <a:r>
              <a:rPr lang="es-ES" sz="2000" b="1" dirty="0" smtClean="0">
                <a:latin typeface="Times New Roman" panose="02020603050405020304" pitchFamily="18" charset="0"/>
                <a:cs typeface="Times New Roman" panose="02020603050405020304" pitchFamily="18" charset="0"/>
              </a:rPr>
              <a:t>parcial</a:t>
            </a:r>
            <a:endParaRPr lang="es-ES" sz="2000" b="1" i="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2"/>
          <a:srcRect l="37121" t="13273" r="1875" b="33262"/>
          <a:stretch/>
        </p:blipFill>
        <p:spPr>
          <a:xfrm>
            <a:off x="6762904" y="1080866"/>
            <a:ext cx="5171401" cy="2548165"/>
          </a:xfrm>
          <a:prstGeom prst="rect">
            <a:avLst/>
          </a:prstGeom>
        </p:spPr>
      </p:pic>
      <p:pic>
        <p:nvPicPr>
          <p:cNvPr id="5" name="Imagen 4"/>
          <p:cNvPicPr>
            <a:picLocks noChangeAspect="1"/>
          </p:cNvPicPr>
          <p:nvPr/>
        </p:nvPicPr>
        <p:blipFill rotWithShape="1">
          <a:blip r:embed="rId3"/>
          <a:srcRect l="42216" t="15522" r="8175" b="11014"/>
          <a:stretch/>
        </p:blipFill>
        <p:spPr>
          <a:xfrm>
            <a:off x="8160741" y="3749964"/>
            <a:ext cx="2502776" cy="2083760"/>
          </a:xfrm>
          <a:prstGeom prst="rect">
            <a:avLst/>
          </a:prstGeom>
        </p:spPr>
      </p:pic>
    </p:spTree>
    <p:extLst>
      <p:ext uri="{BB962C8B-B14F-4D97-AF65-F5344CB8AC3E}">
        <p14:creationId xmlns:p14="http://schemas.microsoft.com/office/powerpoint/2010/main" val="27004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14" name="CuadroTexto 2"/>
          <p:cNvSpPr txBox="1"/>
          <p:nvPr/>
        </p:nvSpPr>
        <p:spPr>
          <a:xfrm>
            <a:off x="2" y="487540"/>
            <a:ext cx="12191998" cy="523220"/>
          </a:xfrm>
          <a:prstGeom prst="rect">
            <a:avLst/>
          </a:prstGeom>
          <a:noFill/>
        </p:spPr>
        <p:txBody>
          <a:bodyPr wrap="square" rtlCol="0">
            <a:spAutoFit/>
          </a:bodyPr>
          <a:lstStyle/>
          <a:p>
            <a:pPr algn="ctr"/>
            <a:r>
              <a:rPr lang="es-MX" sz="2800" b="1" dirty="0">
                <a:solidFill>
                  <a:srgbClr val="FF0000"/>
                </a:solidFill>
                <a:latin typeface="Times New Roman" panose="02020603050405020304" pitchFamily="18" charset="0"/>
                <a:cs typeface="Times New Roman" panose="02020603050405020304" pitchFamily="18" charset="0"/>
              </a:rPr>
              <a:t>I</a:t>
            </a:r>
            <a:r>
              <a:rPr lang="es-MX" sz="2800" b="1" dirty="0" smtClean="0">
                <a:solidFill>
                  <a:srgbClr val="FF0000"/>
                </a:solidFill>
                <a:latin typeface="Times New Roman" panose="02020603050405020304" pitchFamily="18" charset="0"/>
                <a:cs typeface="Times New Roman" panose="02020603050405020304" pitchFamily="18" charset="0"/>
              </a:rPr>
              <a:t>dentificación de </a:t>
            </a:r>
            <a:r>
              <a:rPr lang="es-MX" sz="2800" b="1" i="1" dirty="0" err="1">
                <a:solidFill>
                  <a:srgbClr val="FF0000"/>
                </a:solidFill>
                <a:latin typeface="Times New Roman" panose="02020603050405020304" pitchFamily="18" charset="0"/>
                <a:cs typeface="Times New Roman" panose="02020603050405020304" pitchFamily="18" charset="0"/>
              </a:rPr>
              <a:t>B</a:t>
            </a:r>
            <a:r>
              <a:rPr lang="es-MX" sz="2800" b="1" i="1" dirty="0" err="1" smtClean="0">
                <a:solidFill>
                  <a:srgbClr val="FF0000"/>
                </a:solidFill>
                <a:latin typeface="Times New Roman" panose="02020603050405020304" pitchFamily="18" charset="0"/>
                <a:cs typeface="Times New Roman" panose="02020603050405020304" pitchFamily="18" charset="0"/>
              </a:rPr>
              <a:t>eauveria</a:t>
            </a:r>
            <a:r>
              <a:rPr lang="es-MX" sz="2800" b="1" i="1" dirty="0" smtClean="0">
                <a:solidFill>
                  <a:srgbClr val="FF0000"/>
                </a:solidFill>
                <a:latin typeface="Times New Roman" panose="02020603050405020304" pitchFamily="18" charset="0"/>
                <a:cs typeface="Times New Roman" panose="02020603050405020304" pitchFamily="18" charset="0"/>
              </a:rPr>
              <a:t> </a:t>
            </a:r>
            <a:r>
              <a:rPr lang="es-MX" sz="2800" b="1" i="1" dirty="0" err="1" smtClean="0">
                <a:solidFill>
                  <a:srgbClr val="FF0000"/>
                </a:solidFill>
                <a:latin typeface="Times New Roman" panose="02020603050405020304" pitchFamily="18" charset="0"/>
                <a:cs typeface="Times New Roman" panose="02020603050405020304" pitchFamily="18" charset="0"/>
              </a:rPr>
              <a:t>bassiana</a:t>
            </a:r>
            <a:r>
              <a:rPr lang="es-MX" sz="2800" b="1" i="1" dirty="0" smtClean="0">
                <a:solidFill>
                  <a:srgbClr val="FF0000"/>
                </a:solidFill>
                <a:latin typeface="Times New Roman" panose="02020603050405020304" pitchFamily="18" charset="0"/>
                <a:cs typeface="Times New Roman" panose="02020603050405020304" pitchFamily="18" charset="0"/>
              </a:rPr>
              <a:t> </a:t>
            </a:r>
            <a:endParaRPr lang="es-MX" sz="2800" b="1" i="1" dirty="0">
              <a:solidFill>
                <a:srgbClr val="FF0000"/>
              </a:solidFill>
              <a:latin typeface="Times New Roman" panose="02020603050405020304" pitchFamily="18" charset="0"/>
              <a:cs typeface="Times New Roman" panose="02020603050405020304" pitchFamily="18" charset="0"/>
            </a:endParaRPr>
          </a:p>
        </p:txBody>
      </p:sp>
      <p:sp>
        <p:nvSpPr>
          <p:cNvPr id="2" name="Rectángulo 1"/>
          <p:cNvSpPr/>
          <p:nvPr/>
        </p:nvSpPr>
        <p:spPr>
          <a:xfrm>
            <a:off x="320937" y="1131209"/>
            <a:ext cx="4812766" cy="2087751"/>
          </a:xfrm>
          <a:prstGeom prst="rect">
            <a:avLst/>
          </a:prstGeom>
        </p:spPr>
        <p:txBody>
          <a:bodyPr wrap="square">
            <a:spAutoFit/>
          </a:bodyPr>
          <a:lstStyle/>
          <a:p>
            <a:pPr algn="just">
              <a:spcAft>
                <a:spcPts val="1000"/>
              </a:spcAft>
            </a:pPr>
            <a:r>
              <a:rPr lang="es-EC" u="sng" dirty="0">
                <a:latin typeface="Times New Roman" panose="02020603050405020304" pitchFamily="18" charset="0"/>
                <a:ea typeface="Calibri" panose="020F0502020204030204" pitchFamily="34" charset="0"/>
                <a:cs typeface="Times New Roman" panose="02020603050405020304" pitchFamily="18" charset="0"/>
              </a:rPr>
              <a:t>Características de </a:t>
            </a:r>
            <a:r>
              <a:rPr lang="es-EC" i="1" u="sng" dirty="0" err="1">
                <a:latin typeface="Times New Roman" panose="02020603050405020304" pitchFamily="18" charset="0"/>
                <a:ea typeface="Calibri" panose="020F0502020204030204" pitchFamily="34" charset="0"/>
                <a:cs typeface="Times New Roman" panose="02020603050405020304" pitchFamily="18" charset="0"/>
              </a:rPr>
              <a:t>Beauveria</a:t>
            </a:r>
            <a:r>
              <a:rPr lang="es-EC" i="1" u="sng" dirty="0">
                <a:latin typeface="Times New Roman" panose="02020603050405020304" pitchFamily="18" charset="0"/>
                <a:ea typeface="Calibri" panose="020F0502020204030204" pitchFamily="34" charset="0"/>
                <a:cs typeface="Times New Roman" panose="02020603050405020304" pitchFamily="18" charset="0"/>
              </a:rPr>
              <a:t> </a:t>
            </a:r>
            <a:r>
              <a:rPr lang="es-EC" i="1" u="sng" dirty="0" err="1">
                <a:latin typeface="Times New Roman" panose="02020603050405020304" pitchFamily="18" charset="0"/>
                <a:ea typeface="Calibri" panose="020F0502020204030204" pitchFamily="34" charset="0"/>
                <a:cs typeface="Times New Roman" panose="02020603050405020304" pitchFamily="18" charset="0"/>
              </a:rPr>
              <a:t>bassiana</a:t>
            </a:r>
            <a:r>
              <a:rPr lang="es-EC" u="sng" dirty="0">
                <a:latin typeface="Times New Roman" panose="02020603050405020304" pitchFamily="18" charset="0"/>
                <a:ea typeface="Calibri" panose="020F0502020204030204" pitchFamily="34" charset="0"/>
                <a:cs typeface="Times New Roman" panose="02020603050405020304" pitchFamily="18" charset="0"/>
              </a:rPr>
              <a:t>:</a:t>
            </a:r>
            <a:endParaRPr lang="es-ES" sz="1600" u="sng"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Arial" panose="020B0604020202020204" pitchFamily="34" charset="0"/>
              <a:buChar char="•"/>
              <a:tabLst>
                <a:tab pos="449580" algn="l"/>
              </a:tabLst>
            </a:pPr>
            <a:r>
              <a:rPr lang="es-EC" dirty="0">
                <a:latin typeface="Times New Roman" panose="02020603050405020304" pitchFamily="18" charset="0"/>
                <a:ea typeface="Calibri" panose="020F0502020204030204" pitchFamily="34" charset="0"/>
                <a:cs typeface="Times New Roman" panose="02020603050405020304" pitchFamily="18" charset="0"/>
              </a:rPr>
              <a:t>Crecimiento circular y uniforme.</a:t>
            </a:r>
            <a:endParaRPr lang="es-ES" b="1"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Arial" panose="020B0604020202020204" pitchFamily="34" charset="0"/>
              <a:buChar char="•"/>
              <a:tabLst>
                <a:tab pos="449580" algn="l"/>
              </a:tabLst>
            </a:pPr>
            <a:r>
              <a:rPr lang="es-EC" dirty="0">
                <a:latin typeface="Times New Roman" panose="02020603050405020304" pitchFamily="18" charset="0"/>
                <a:ea typeface="Calibri" panose="020F0502020204030204" pitchFamily="34" charset="0"/>
                <a:cs typeface="Times New Roman" panose="02020603050405020304" pitchFamily="18" charset="0"/>
              </a:rPr>
              <a:t>Micelio blanco cuando es joven y tomando </a:t>
            </a:r>
            <a:r>
              <a:rPr lang="es-EC" dirty="0" smtClean="0">
                <a:latin typeface="Times New Roman" panose="02020603050405020304" pitchFamily="18" charset="0"/>
                <a:ea typeface="Calibri" panose="020F0502020204030204" pitchFamily="34" charset="0"/>
                <a:cs typeface="Times New Roman" panose="02020603050405020304" pitchFamily="18" charset="0"/>
              </a:rPr>
              <a:t>cloración </a:t>
            </a:r>
            <a:r>
              <a:rPr lang="es-EC" dirty="0">
                <a:latin typeface="Times New Roman" panose="02020603050405020304" pitchFamily="18" charset="0"/>
                <a:ea typeface="Calibri" panose="020F0502020204030204" pitchFamily="34" charset="0"/>
                <a:cs typeface="Times New Roman" panose="02020603050405020304" pitchFamily="18" charset="0"/>
              </a:rPr>
              <a:t>amarillenta cuando el hongo es maduro.</a:t>
            </a:r>
            <a:endParaRPr lang="es-ES" b="1"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Arial" panose="020B0604020202020204" pitchFamily="34" charset="0"/>
              <a:buChar char="•"/>
              <a:tabLst>
                <a:tab pos="449580" algn="l"/>
              </a:tabLst>
            </a:pPr>
            <a:r>
              <a:rPr lang="es-EC" dirty="0">
                <a:latin typeface="Times New Roman" panose="02020603050405020304" pitchFamily="18" charset="0"/>
                <a:ea typeface="Calibri" panose="020F0502020204030204" pitchFamily="34" charset="0"/>
                <a:cs typeface="Times New Roman" panose="02020603050405020304" pitchFamily="18" charset="0"/>
              </a:rPr>
              <a:t>Crecimiento hasta 35 mm en 7 días.</a:t>
            </a:r>
            <a:endParaRPr lang="es-ES"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Imagen 20" descr="C:\Users\Users\Downloads\WhatsApp Image 2019-08-22 at 11.04.33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2046" y="1099765"/>
            <a:ext cx="1896879" cy="2000748"/>
          </a:xfrm>
          <a:prstGeom prst="rect">
            <a:avLst/>
          </a:prstGeom>
          <a:ln>
            <a:noFill/>
          </a:ln>
          <a:effectLst>
            <a:outerShdw blurRad="292100" dist="139700" dir="2700000" algn="tl" rotWithShape="0">
              <a:srgbClr val="333333">
                <a:alpha val="65000"/>
              </a:srgbClr>
            </a:outerShdw>
          </a:effectLst>
        </p:spPr>
      </p:pic>
      <p:pic>
        <p:nvPicPr>
          <p:cNvPr id="22" name="Imagen 21" descr="C:\Users\Users\Downloads\WhatsApp Image 2019-08-22 at 11.04.33 (2).jpeg"/>
          <p:cNvPicPr/>
          <p:nvPr/>
        </p:nvPicPr>
        <p:blipFill rotWithShape="1">
          <a:blip r:embed="rId3" cstate="print">
            <a:extLst>
              <a:ext uri="{28A0092B-C50C-407E-A947-70E740481C1C}">
                <a14:useLocalDpi xmlns:a14="http://schemas.microsoft.com/office/drawing/2010/main" val="0"/>
              </a:ext>
            </a:extLst>
          </a:blip>
          <a:srcRect l="21510" t="35487" r="29808" b="12903"/>
          <a:stretch/>
        </p:blipFill>
        <p:spPr bwMode="auto">
          <a:xfrm>
            <a:off x="7390812" y="3476197"/>
            <a:ext cx="3059473" cy="2127769"/>
          </a:xfrm>
          <a:prstGeom prst="rect">
            <a:avLst/>
          </a:prstGeom>
          <a:noFill/>
          <a:ln>
            <a:noFill/>
          </a:ln>
          <a:extLst>
            <a:ext uri="{53640926-AAD7-44D8-BBD7-CCE9431645EC}">
              <a14:shadowObscured xmlns:a14="http://schemas.microsoft.com/office/drawing/2010/main"/>
            </a:ext>
          </a:extLst>
        </p:spPr>
      </p:pic>
      <p:sp>
        <p:nvSpPr>
          <p:cNvPr id="4" name="Rectángulo 3"/>
          <p:cNvSpPr/>
          <p:nvPr/>
        </p:nvSpPr>
        <p:spPr>
          <a:xfrm>
            <a:off x="320937" y="3939916"/>
            <a:ext cx="6096000" cy="1754326"/>
          </a:xfrm>
          <a:prstGeom prst="rect">
            <a:avLst/>
          </a:prstGeom>
        </p:spPr>
        <p:txBody>
          <a:bodyPr>
            <a:spAutoFit/>
          </a:bodyPr>
          <a:lstStyle/>
          <a:p>
            <a:pPr algn="just"/>
            <a:r>
              <a:rPr lang="es-EC"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cepa </a:t>
            </a:r>
            <a:r>
              <a:rPr lang="es-EC" u="sng"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obtenida </a:t>
            </a:r>
            <a:r>
              <a:rPr lang="es-EC"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del suelo de </a:t>
            </a:r>
            <a:r>
              <a:rPr lang="es-EC" u="sng"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Florifrut</a:t>
            </a:r>
            <a:r>
              <a:rPr lang="es-EC" u="sng"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endParaRPr lang="es-EC" u="sng" dirty="0" smtClean="0">
              <a:solidFill>
                <a:srgbClr val="000000"/>
              </a:solidFill>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es-EC" dirty="0">
                <a:solidFill>
                  <a:srgbClr val="000000"/>
                </a:solidFill>
                <a:latin typeface="Times New Roman" panose="02020603050405020304" pitchFamily="18" charset="0"/>
                <a:ea typeface="Times New Roman" panose="02020603050405020304" pitchFamily="18" charset="0"/>
              </a:rPr>
              <a:t>C</a:t>
            </a:r>
            <a:r>
              <a:rPr lang="es-EC" dirty="0" smtClean="0">
                <a:solidFill>
                  <a:srgbClr val="000000"/>
                </a:solidFill>
                <a:latin typeface="Times New Roman" panose="02020603050405020304" pitchFamily="18" charset="0"/>
                <a:ea typeface="Times New Roman" panose="02020603050405020304" pitchFamily="18" charset="0"/>
              </a:rPr>
              <a:t>onidias </a:t>
            </a:r>
            <a:r>
              <a:rPr lang="es-EC" dirty="0">
                <a:solidFill>
                  <a:srgbClr val="000000"/>
                </a:solidFill>
                <a:latin typeface="Times New Roman" panose="02020603050405020304" pitchFamily="18" charset="0"/>
                <a:ea typeface="Times New Roman" panose="02020603050405020304" pitchFamily="18" charset="0"/>
              </a:rPr>
              <a:t>globosas a </a:t>
            </a:r>
            <a:r>
              <a:rPr lang="es-EC" dirty="0" err="1" smtClean="0">
                <a:solidFill>
                  <a:srgbClr val="000000"/>
                </a:solidFill>
                <a:latin typeface="Times New Roman" panose="02020603050405020304" pitchFamily="18" charset="0"/>
                <a:ea typeface="Times New Roman" panose="02020603050405020304" pitchFamily="18" charset="0"/>
              </a:rPr>
              <a:t>subglobosas</a:t>
            </a:r>
            <a:endParaRPr lang="es-EC" dirty="0">
              <a:solidFill>
                <a:srgbClr val="000000"/>
              </a:solidFill>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es-EC" dirty="0">
              <a:solidFill>
                <a:srgbClr val="000000"/>
              </a:solidFill>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es-EC" dirty="0" smtClean="0">
                <a:solidFill>
                  <a:srgbClr val="000000"/>
                </a:solidFill>
                <a:latin typeface="Times New Roman" panose="02020603050405020304" pitchFamily="18" charset="0"/>
                <a:ea typeface="Times New Roman" panose="02020603050405020304" pitchFamily="18" charset="0"/>
              </a:rPr>
              <a:t>Estructuras forman </a:t>
            </a:r>
            <a:r>
              <a:rPr lang="es-EC" dirty="0">
                <a:solidFill>
                  <a:srgbClr val="000000"/>
                </a:solidFill>
                <a:latin typeface="Times New Roman" panose="02020603050405020304" pitchFamily="18" charset="0"/>
                <a:ea typeface="Times New Roman" panose="02020603050405020304" pitchFamily="18" charset="0"/>
              </a:rPr>
              <a:t>densos grupos, como lo describe </a:t>
            </a:r>
            <a:r>
              <a:rPr lang="es-ES" dirty="0">
                <a:solidFill>
                  <a:srgbClr val="000000"/>
                </a:solidFill>
                <a:latin typeface="Times New Roman" panose="02020603050405020304" pitchFamily="18" charset="0"/>
                <a:ea typeface="Times New Roman" panose="02020603050405020304" pitchFamily="18" charset="0"/>
              </a:rPr>
              <a:t>(</a:t>
            </a:r>
            <a:r>
              <a:rPr lang="es-ES" dirty="0" err="1">
                <a:solidFill>
                  <a:srgbClr val="000000"/>
                </a:solidFill>
                <a:latin typeface="Times New Roman" panose="02020603050405020304" pitchFamily="18" charset="0"/>
                <a:ea typeface="Times New Roman" panose="02020603050405020304" pitchFamily="18" charset="0"/>
              </a:rPr>
              <a:t>Samson</a:t>
            </a:r>
            <a:r>
              <a:rPr lang="es-ES" dirty="0">
                <a:solidFill>
                  <a:srgbClr val="000000"/>
                </a:solidFill>
                <a:latin typeface="Times New Roman" panose="02020603050405020304" pitchFamily="18" charset="0"/>
                <a:ea typeface="Times New Roman" panose="02020603050405020304" pitchFamily="18" charset="0"/>
              </a:rPr>
              <a:t>, Evans, &amp; </a:t>
            </a:r>
            <a:r>
              <a:rPr lang="es-ES" dirty="0" err="1">
                <a:solidFill>
                  <a:srgbClr val="000000"/>
                </a:solidFill>
                <a:latin typeface="Times New Roman" panose="02020603050405020304" pitchFamily="18" charset="0"/>
                <a:ea typeface="Times New Roman" panose="02020603050405020304" pitchFamily="18" charset="0"/>
              </a:rPr>
              <a:t>Latge</a:t>
            </a:r>
            <a:r>
              <a:rPr lang="es-ES" dirty="0">
                <a:solidFill>
                  <a:srgbClr val="000000"/>
                </a:solidFill>
                <a:latin typeface="Times New Roman" panose="02020603050405020304" pitchFamily="18" charset="0"/>
                <a:ea typeface="Times New Roman" panose="02020603050405020304" pitchFamily="18" charset="0"/>
              </a:rPr>
              <a:t>, 1988)</a:t>
            </a:r>
            <a:endParaRPr lang="es-ES" dirty="0"/>
          </a:p>
        </p:txBody>
      </p:sp>
      <p:pic>
        <p:nvPicPr>
          <p:cNvPr id="10" name="Imagen 9"/>
          <p:cNvPicPr>
            <a:picLocks noChangeAspect="1"/>
          </p:cNvPicPr>
          <p:nvPr/>
        </p:nvPicPr>
        <p:blipFill rotWithShape="1">
          <a:blip r:embed="rId4"/>
          <a:srcRect t="60883" r="57691" b="12532"/>
          <a:stretch/>
        </p:blipFill>
        <p:spPr>
          <a:xfrm>
            <a:off x="6213553" y="1099765"/>
            <a:ext cx="2388100" cy="2000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726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431255" y="746168"/>
            <a:ext cx="5107216" cy="698415"/>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a:latin typeface="Times New Roman" panose="02020603050405020304" pitchFamily="18" charset="0"/>
                <a:cs typeface="Times New Roman" panose="02020603050405020304" pitchFamily="18" charset="0"/>
              </a:rPr>
              <a:t>Prueba de población total </a:t>
            </a:r>
            <a:r>
              <a:rPr lang="es-ES" sz="2000" b="1" i="1" dirty="0" err="1" smtClean="0">
                <a:latin typeface="Times New Roman" panose="02020603050405020304" pitchFamily="18" charset="0"/>
                <a:cs typeface="Times New Roman" panose="02020603050405020304" pitchFamily="18" charset="0"/>
              </a:rPr>
              <a:t>Beauveria</a:t>
            </a:r>
            <a:r>
              <a:rPr lang="es-ES" sz="2000" b="1" i="1" dirty="0" smtClean="0">
                <a:latin typeface="Times New Roman" panose="02020603050405020304" pitchFamily="18" charset="0"/>
                <a:cs typeface="Times New Roman" panose="02020603050405020304" pitchFamily="18" charset="0"/>
              </a:rPr>
              <a:t> </a:t>
            </a:r>
            <a:r>
              <a:rPr lang="es-ES" sz="2000" b="1" i="1" dirty="0" err="1" smtClean="0">
                <a:latin typeface="Times New Roman" panose="02020603050405020304" pitchFamily="18" charset="0"/>
                <a:cs typeface="Times New Roman" panose="02020603050405020304" pitchFamily="18" charset="0"/>
              </a:rPr>
              <a:t>bassiana</a:t>
            </a:r>
            <a:endParaRPr lang="es-ES" sz="2000" b="1" i="1" dirty="0">
              <a:latin typeface="Times New Roman" panose="02020603050405020304" pitchFamily="18" charset="0"/>
              <a:cs typeface="Times New Roman" panose="02020603050405020304" pitchFamily="18" charset="0"/>
            </a:endParaRPr>
          </a:p>
        </p:txBody>
      </p:sp>
      <p:pic>
        <p:nvPicPr>
          <p:cNvPr id="6" name="Imagen 5"/>
          <p:cNvPicPr/>
          <p:nvPr/>
        </p:nvPicPr>
        <p:blipFill rotWithShape="1">
          <a:blip r:embed="rId2"/>
          <a:srcRect l="29030" t="32911" r="30473" b="37866"/>
          <a:stretch/>
        </p:blipFill>
        <p:spPr bwMode="auto">
          <a:xfrm>
            <a:off x="1" y="1571505"/>
            <a:ext cx="5969725" cy="2922118"/>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1" y="4665353"/>
            <a:ext cx="6095999" cy="357534"/>
          </a:xfrm>
          <a:prstGeom prst="rect">
            <a:avLst/>
          </a:prstGeom>
        </p:spPr>
        <p:txBody>
          <a:bodyPr wrap="square">
            <a:spAutoFit/>
          </a:bodyPr>
          <a:lstStyle/>
          <a:p>
            <a:pPr algn="ctr">
              <a:lnSpc>
                <a:spcPct val="115000"/>
              </a:lnSpc>
              <a:spcAft>
                <a:spcPts val="0"/>
              </a:spcAft>
            </a:pPr>
            <a:r>
              <a:rPr lang="es-EC" sz="1600" b="1" i="1" dirty="0" smtClean="0">
                <a:latin typeface="Times New Roman" panose="02020603050405020304" pitchFamily="18" charset="0"/>
                <a:ea typeface="Calibri" panose="020F0502020204030204" pitchFamily="34" charset="0"/>
                <a:cs typeface="Times New Roman" panose="02020603050405020304" pitchFamily="18" charset="0"/>
              </a:rPr>
              <a:t>Figura  </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Porcentaje </a:t>
            </a:r>
            <a:r>
              <a:rPr lang="es-EC" sz="1600" dirty="0">
                <a:latin typeface="Times New Roman" panose="02020603050405020304" pitchFamily="18" charset="0"/>
                <a:ea typeface="Calibri" panose="020F0502020204030204" pitchFamily="34" charset="0"/>
                <a:cs typeface="Times New Roman" panose="02020603050405020304" pitchFamily="18" charset="0"/>
              </a:rPr>
              <a:t>de esporas presentes en diferentes diluciones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1094462" y="5153179"/>
            <a:ext cx="3780801" cy="923330"/>
          </a:xfrm>
          <a:prstGeom prst="rect">
            <a:avLst/>
          </a:prstGeom>
        </p:spPr>
        <p:txBody>
          <a:bodyPr wrap="square">
            <a:spAutoFit/>
          </a:bodyPr>
          <a:lstStyle/>
          <a:p>
            <a:pPr algn="just">
              <a:spcBef>
                <a:spcPts val="1200"/>
              </a:spcBef>
              <a:spcAft>
                <a:spcPts val="1000"/>
              </a:spcAft>
            </a:pPr>
            <a:r>
              <a:rPr lang="es-EC"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Así a mayor dilución, menor es la concentración de esporas por ml </a:t>
            </a:r>
            <a:r>
              <a:rPr lang="es-E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(Zambrano, Duarte, &amp; Reyes, 2013</a:t>
            </a:r>
            <a:r>
              <a:rPr lang="es-E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6413274" y="748936"/>
            <a:ext cx="5187129" cy="695647"/>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lvl="3" algn="ctr"/>
            <a:r>
              <a:rPr lang="es-EC" sz="2000" b="1" dirty="0">
                <a:latin typeface="Times New Roman" panose="02020603050405020304" pitchFamily="18" charset="0"/>
                <a:cs typeface="Times New Roman" panose="02020603050405020304" pitchFamily="18" charset="0"/>
              </a:rPr>
              <a:t>Prueba de </a:t>
            </a:r>
            <a:r>
              <a:rPr lang="es-EC" sz="2000" b="1" dirty="0" smtClean="0">
                <a:latin typeface="Times New Roman" panose="02020603050405020304" pitchFamily="18" charset="0"/>
                <a:cs typeface="Times New Roman" panose="02020603050405020304" pitchFamily="18" charset="0"/>
              </a:rPr>
              <a:t>germinación</a:t>
            </a:r>
            <a:r>
              <a:rPr lang="es-ES" sz="2000" b="1" i="1" dirty="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cs typeface="Times New Roman" panose="02020603050405020304" pitchFamily="18" charset="0"/>
              </a:rPr>
              <a:t>de </a:t>
            </a:r>
            <a:r>
              <a:rPr lang="es-ES" sz="2000" b="1" i="1" dirty="0" err="1" smtClean="0">
                <a:latin typeface="Times New Roman" panose="02020603050405020304" pitchFamily="18" charset="0"/>
                <a:cs typeface="Times New Roman" panose="02020603050405020304" pitchFamily="18" charset="0"/>
              </a:rPr>
              <a:t>Beauveria</a:t>
            </a:r>
            <a:r>
              <a:rPr lang="es-ES" sz="2000" b="1" i="1" dirty="0" smtClean="0">
                <a:latin typeface="Times New Roman" panose="02020603050405020304" pitchFamily="18" charset="0"/>
                <a:cs typeface="Times New Roman" panose="02020603050405020304" pitchFamily="18" charset="0"/>
              </a:rPr>
              <a:t> </a:t>
            </a:r>
            <a:r>
              <a:rPr lang="es-ES" sz="2000" b="1" i="1" dirty="0" err="1" smtClean="0">
                <a:latin typeface="Times New Roman" panose="02020603050405020304" pitchFamily="18" charset="0"/>
                <a:cs typeface="Times New Roman" panose="02020603050405020304" pitchFamily="18" charset="0"/>
              </a:rPr>
              <a:t>bassiana</a:t>
            </a:r>
            <a:endParaRPr lang="es-ES" sz="2000" b="1" i="1" dirty="0">
              <a:latin typeface="Times New Roman" panose="02020603050405020304" pitchFamily="18" charset="0"/>
              <a:cs typeface="Times New Roman" panose="02020603050405020304" pitchFamily="18" charset="0"/>
            </a:endParaRPr>
          </a:p>
        </p:txBody>
      </p:sp>
      <p:pic>
        <p:nvPicPr>
          <p:cNvPr id="10" name="Imagen 9"/>
          <p:cNvPicPr/>
          <p:nvPr/>
        </p:nvPicPr>
        <p:blipFill rotWithShape="1">
          <a:blip r:embed="rId3"/>
          <a:srcRect l="29408" t="46866" r="31429" b="24532"/>
          <a:stretch/>
        </p:blipFill>
        <p:spPr bwMode="auto">
          <a:xfrm>
            <a:off x="6244045" y="1577742"/>
            <a:ext cx="5525588" cy="2924885"/>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6096000" y="4665353"/>
            <a:ext cx="6096000" cy="375487"/>
          </a:xfrm>
          <a:prstGeom prst="rect">
            <a:avLst/>
          </a:prstGeom>
        </p:spPr>
        <p:txBody>
          <a:bodyPr>
            <a:spAutoFit/>
          </a:bodyPr>
          <a:lstStyle/>
          <a:p>
            <a:pPr algn="ctr">
              <a:lnSpc>
                <a:spcPct val="115000"/>
              </a:lnSpc>
            </a:pPr>
            <a:r>
              <a:rPr lang="es-EC" sz="1600" b="1" i="1" dirty="0">
                <a:latin typeface="Times New Roman" panose="02020603050405020304" pitchFamily="18" charset="0"/>
                <a:ea typeface="Calibri" panose="020F0502020204030204" pitchFamily="34" charset="0"/>
                <a:cs typeface="Times New Roman" panose="02020603050405020304" pitchFamily="18" charset="0"/>
              </a:rPr>
              <a:t>Figura  </a:t>
            </a:r>
            <a:r>
              <a:rPr lang="es-EC" sz="1600" dirty="0">
                <a:latin typeface="Times New Roman" panose="02020603050405020304" pitchFamily="18" charset="0"/>
                <a:ea typeface="Calibri" panose="020F0502020204030204" pitchFamily="34" charset="0"/>
                <a:cs typeface="Times New Roman" panose="02020603050405020304" pitchFamily="18" charset="0"/>
              </a:rPr>
              <a:t>Porcentaje de esporas </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germinadas </a:t>
            </a:r>
            <a:r>
              <a:rPr lang="es-EC" sz="1600" dirty="0">
                <a:latin typeface="Times New Roman" panose="02020603050405020304" pitchFamily="18" charset="0"/>
                <a:ea typeface="Calibri" panose="020F0502020204030204" pitchFamily="34" charset="0"/>
                <a:cs typeface="Times New Roman" panose="02020603050405020304" pitchFamily="18" charset="0"/>
              </a:rPr>
              <a:t>en diferentes diluciones</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ángulo 10"/>
          <p:cNvSpPr/>
          <p:nvPr/>
        </p:nvSpPr>
        <p:spPr>
          <a:xfrm>
            <a:off x="6478588" y="5203566"/>
            <a:ext cx="5486400" cy="646331"/>
          </a:xfrm>
          <a:prstGeom prst="rect">
            <a:avLst/>
          </a:prstGeom>
        </p:spPr>
        <p:txBody>
          <a:bodyPr wrap="square">
            <a:spAutoFit/>
          </a:bodyPr>
          <a:lstStyle/>
          <a:p>
            <a:r>
              <a:rPr lang="es-ES" dirty="0"/>
              <a:t>(</a:t>
            </a:r>
            <a:r>
              <a:rPr lang="es-ES" dirty="0">
                <a:latin typeface="Times New Roman" panose="02020603050405020304" pitchFamily="18" charset="0"/>
                <a:cs typeface="Times New Roman" panose="02020603050405020304" pitchFamily="18" charset="0"/>
              </a:rPr>
              <a:t>Bustillo, 1993)</a:t>
            </a:r>
            <a:r>
              <a:rPr lang="es-EC" dirty="0" smtClean="0">
                <a:latin typeface="Times New Roman" panose="02020603050405020304" pitchFamily="18" charset="0"/>
                <a:cs typeface="Times New Roman" panose="02020603050405020304" pitchFamily="18" charset="0"/>
              </a:rPr>
              <a:t>, menciona </a:t>
            </a:r>
            <a:r>
              <a:rPr lang="es-EC" dirty="0">
                <a:latin typeface="Times New Roman" panose="02020603050405020304" pitchFamily="18" charset="0"/>
                <a:cs typeface="Times New Roman" panose="02020603050405020304" pitchFamily="18" charset="0"/>
              </a:rPr>
              <a:t>que las pruebas de viabilidad </a:t>
            </a:r>
            <a:r>
              <a:rPr lang="es-EC" dirty="0" smtClean="0">
                <a:latin typeface="Times New Roman" panose="02020603050405020304" pitchFamily="18" charset="0"/>
                <a:cs typeface="Times New Roman" panose="02020603050405020304" pitchFamily="18" charset="0"/>
              </a:rPr>
              <a:t>dieron </a:t>
            </a:r>
            <a:r>
              <a:rPr lang="es-EC" dirty="0">
                <a:latin typeface="Times New Roman" panose="02020603050405020304" pitchFamily="18" charset="0"/>
                <a:cs typeface="Times New Roman" panose="02020603050405020304" pitchFamily="18" charset="0"/>
              </a:rPr>
              <a:t>porcentajes de germinación superiores al 80</a:t>
            </a:r>
            <a:r>
              <a:rPr lang="es-EC" dirty="0" smtClean="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26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300808" y="794599"/>
            <a:ext cx="5681981" cy="511686"/>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lvl="3" algn="ctr"/>
            <a:r>
              <a:rPr lang="es-EC" sz="2000" b="1" dirty="0">
                <a:latin typeface="Times New Roman" panose="02020603050405020304" pitchFamily="18" charset="0"/>
                <a:cs typeface="Times New Roman" panose="02020603050405020304" pitchFamily="18" charset="0"/>
              </a:rPr>
              <a:t>Prueba de </a:t>
            </a:r>
            <a:r>
              <a:rPr lang="es-EC" sz="2000" b="1" dirty="0" smtClean="0">
                <a:latin typeface="Times New Roman" panose="02020603050405020304" pitchFamily="18" charset="0"/>
                <a:cs typeface="Times New Roman" panose="02020603050405020304" pitchFamily="18" charset="0"/>
              </a:rPr>
              <a:t>patogenicidad de </a:t>
            </a:r>
            <a:r>
              <a:rPr lang="es-ES" sz="2000" b="1" i="1" dirty="0" err="1" smtClean="0">
                <a:latin typeface="Times New Roman" panose="02020603050405020304" pitchFamily="18" charset="0"/>
                <a:cs typeface="Times New Roman" panose="02020603050405020304" pitchFamily="18" charset="0"/>
              </a:rPr>
              <a:t>Beauveria</a:t>
            </a:r>
            <a:r>
              <a:rPr lang="es-ES" sz="2000" b="1" i="1" dirty="0" smtClean="0">
                <a:latin typeface="Times New Roman" panose="02020603050405020304" pitchFamily="18" charset="0"/>
                <a:cs typeface="Times New Roman" panose="02020603050405020304" pitchFamily="18" charset="0"/>
              </a:rPr>
              <a:t> </a:t>
            </a:r>
            <a:r>
              <a:rPr lang="es-ES" sz="2000" b="1" i="1" dirty="0" err="1" smtClean="0">
                <a:latin typeface="Times New Roman" panose="02020603050405020304" pitchFamily="18" charset="0"/>
                <a:cs typeface="Times New Roman" panose="02020603050405020304" pitchFamily="18" charset="0"/>
              </a:rPr>
              <a:t>bassiana</a:t>
            </a:r>
            <a:endParaRPr lang="es-ES" sz="2000" b="1" i="1" dirty="0">
              <a:latin typeface="Times New Roman" panose="02020603050405020304" pitchFamily="18" charset="0"/>
              <a:cs typeface="Times New Roman" panose="02020603050405020304" pitchFamily="18" charset="0"/>
            </a:endParaRPr>
          </a:p>
        </p:txBody>
      </p:sp>
      <p:pic>
        <p:nvPicPr>
          <p:cNvPr id="4" name="Imagen 3"/>
          <p:cNvPicPr/>
          <p:nvPr/>
        </p:nvPicPr>
        <p:blipFill rotWithShape="1">
          <a:blip r:embed="rId2"/>
          <a:srcRect l="28551" t="43976" r="26468" b="25667"/>
          <a:stretch/>
        </p:blipFill>
        <p:spPr bwMode="auto">
          <a:xfrm>
            <a:off x="300808" y="1662784"/>
            <a:ext cx="6858056" cy="3215809"/>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300808" y="4942704"/>
            <a:ext cx="6858056" cy="338554"/>
          </a:xfrm>
          <a:prstGeom prst="rect">
            <a:avLst/>
          </a:prstGeom>
        </p:spPr>
        <p:txBody>
          <a:bodyPr wrap="square">
            <a:spAutoFit/>
          </a:bodyPr>
          <a:lstStyle/>
          <a:p>
            <a:pPr algn="ctr">
              <a:spcAft>
                <a:spcPts val="1000"/>
              </a:spcAft>
            </a:pPr>
            <a:r>
              <a:rPr lang="es-EC" sz="1600" b="1" i="1" dirty="0">
                <a:latin typeface="Times New Roman" panose="02020603050405020304" pitchFamily="18" charset="0"/>
                <a:ea typeface="Calibri" panose="020F0502020204030204" pitchFamily="34" charset="0"/>
                <a:cs typeface="Times New Roman" panose="02020603050405020304" pitchFamily="18" charset="0"/>
              </a:rPr>
              <a:t>Figura </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s-EC" sz="1600" dirty="0">
                <a:latin typeface="Times New Roman" panose="02020603050405020304" pitchFamily="18" charset="0"/>
                <a:ea typeface="Calibri" panose="020F0502020204030204" pitchFamily="34" charset="0"/>
                <a:cs typeface="Times New Roman" panose="02020603050405020304" pitchFamily="18" charset="0"/>
              </a:rPr>
              <a:t>Porcentaje de mortalidad de </a:t>
            </a:r>
            <a:r>
              <a:rPr lang="es-EC" sz="1600" i="1" dirty="0" err="1">
                <a:latin typeface="Times New Roman" panose="02020603050405020304" pitchFamily="18" charset="0"/>
                <a:ea typeface="Calibri" panose="020F0502020204030204" pitchFamily="34" charset="0"/>
                <a:cs typeface="Times New Roman" panose="02020603050405020304" pitchFamily="18" charset="0"/>
              </a:rPr>
              <a:t>Tetranychus</a:t>
            </a:r>
            <a:r>
              <a:rPr lang="es-EC" sz="1600" i="1" dirty="0">
                <a:latin typeface="Times New Roman" panose="02020603050405020304" pitchFamily="18" charset="0"/>
                <a:ea typeface="Calibri" panose="020F0502020204030204" pitchFamily="34" charset="0"/>
                <a:cs typeface="Times New Roman" panose="02020603050405020304" pitchFamily="18" charset="0"/>
              </a:rPr>
              <a:t> </a:t>
            </a:r>
            <a:r>
              <a:rPr lang="es-EC" sz="1600" i="1" dirty="0" err="1">
                <a:latin typeface="Times New Roman" panose="02020603050405020304" pitchFamily="18" charset="0"/>
                <a:ea typeface="Calibri" panose="020F0502020204030204" pitchFamily="34" charset="0"/>
                <a:cs typeface="Times New Roman" panose="02020603050405020304" pitchFamily="18" charset="0"/>
              </a:rPr>
              <a:t>urticae</a:t>
            </a:r>
            <a:r>
              <a:rPr lang="es-EC" sz="1600" dirty="0">
                <a:latin typeface="Times New Roman" panose="02020603050405020304" pitchFamily="18" charset="0"/>
                <a:ea typeface="Calibri" panose="020F0502020204030204" pitchFamily="34" charset="0"/>
                <a:cs typeface="Times New Roman" panose="02020603050405020304" pitchFamily="18" charset="0"/>
              </a:rPr>
              <a:t> </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en </a:t>
            </a:r>
            <a:r>
              <a:rPr lang="es-EC" sz="1600" dirty="0">
                <a:latin typeface="Times New Roman" panose="02020603050405020304" pitchFamily="18" charset="0"/>
                <a:ea typeface="Calibri" panose="020F0502020204030204" pitchFamily="34" charset="0"/>
                <a:cs typeface="Times New Roman" panose="02020603050405020304" pitchFamily="18" charset="0"/>
              </a:rPr>
              <a:t>diferentes diluciones</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ángulo 5"/>
          <p:cNvSpPr/>
          <p:nvPr/>
        </p:nvSpPr>
        <p:spPr>
          <a:xfrm>
            <a:off x="7569285" y="2005956"/>
            <a:ext cx="3926029" cy="2308324"/>
          </a:xfrm>
          <a:prstGeom prst="rect">
            <a:avLst/>
          </a:prstGeom>
        </p:spPr>
        <p:txBody>
          <a:bodyPr wrap="square">
            <a:spAutoFit/>
          </a:bodyPr>
          <a:lstStyle/>
          <a:p>
            <a:pPr algn="just"/>
            <a:r>
              <a:rPr lang="es-EC" dirty="0" smtClean="0">
                <a:solidFill>
                  <a:srgbClr val="000000"/>
                </a:solidFill>
                <a:latin typeface="Times New Roman" panose="02020603050405020304" pitchFamily="18" charset="0"/>
                <a:ea typeface="Times New Roman" panose="02020603050405020304" pitchFamily="18" charset="0"/>
              </a:rPr>
              <a:t>Así </a:t>
            </a:r>
            <a:r>
              <a:rPr lang="es-ES" dirty="0" smtClean="0">
                <a:solidFill>
                  <a:srgbClr val="000000"/>
                </a:solidFill>
                <a:latin typeface="Times New Roman" panose="02020603050405020304" pitchFamily="18" charset="0"/>
                <a:ea typeface="Times New Roman" panose="02020603050405020304" pitchFamily="18" charset="0"/>
              </a:rPr>
              <a:t>(</a:t>
            </a:r>
            <a:r>
              <a:rPr lang="es-ES" dirty="0" err="1" smtClean="0">
                <a:solidFill>
                  <a:srgbClr val="000000"/>
                </a:solidFill>
                <a:latin typeface="Times New Roman" panose="02020603050405020304" pitchFamily="18" charset="0"/>
                <a:ea typeface="Times New Roman" panose="02020603050405020304" pitchFamily="18" charset="0"/>
              </a:rPr>
              <a:t>Garcia</a:t>
            </a:r>
            <a:r>
              <a:rPr lang="es-ES" dirty="0">
                <a:solidFill>
                  <a:srgbClr val="000000"/>
                </a:solidFill>
                <a:latin typeface="Times New Roman" panose="02020603050405020304" pitchFamily="18" charset="0"/>
                <a:ea typeface="Times New Roman" panose="02020603050405020304" pitchFamily="18" charset="0"/>
              </a:rPr>
              <a:t>, Villamizar, &amp; Torres, 2006)</a:t>
            </a:r>
            <a:r>
              <a:rPr lang="es-EC" dirty="0">
                <a:solidFill>
                  <a:srgbClr val="000000"/>
                </a:solidFill>
                <a:latin typeface="Times New Roman" panose="02020603050405020304" pitchFamily="18" charset="0"/>
                <a:ea typeface="Times New Roman" panose="02020603050405020304" pitchFamily="18" charset="0"/>
              </a:rPr>
              <a:t> menciona que la actividad patogénica de algunos hongos </a:t>
            </a:r>
            <a:r>
              <a:rPr lang="es-EC" dirty="0" err="1">
                <a:solidFill>
                  <a:srgbClr val="000000"/>
                </a:solidFill>
                <a:latin typeface="Times New Roman" panose="02020603050405020304" pitchFamily="18" charset="0"/>
                <a:ea typeface="Times New Roman" panose="02020603050405020304" pitchFamily="18" charset="0"/>
              </a:rPr>
              <a:t>entomopatógenos</a:t>
            </a:r>
            <a:r>
              <a:rPr lang="es-EC" dirty="0">
                <a:solidFill>
                  <a:srgbClr val="000000"/>
                </a:solidFill>
                <a:latin typeface="Times New Roman" panose="02020603050405020304" pitchFamily="18" charset="0"/>
                <a:ea typeface="Times New Roman" panose="02020603050405020304" pitchFamily="18" charset="0"/>
              </a:rPr>
              <a:t>, </a:t>
            </a:r>
            <a:r>
              <a:rPr lang="es-EC" dirty="0" smtClean="0">
                <a:solidFill>
                  <a:srgbClr val="000000"/>
                </a:solidFill>
                <a:latin typeface="Times New Roman" panose="02020603050405020304" pitchFamily="18" charset="0"/>
                <a:ea typeface="Times New Roman" panose="02020603050405020304" pitchFamily="18" charset="0"/>
              </a:rPr>
              <a:t>depende:</a:t>
            </a:r>
          </a:p>
          <a:p>
            <a:pPr marL="285750" indent="-285750" algn="just">
              <a:buFont typeface="Wingdings" panose="05000000000000000000" pitchFamily="2" charset="2"/>
              <a:buChar char="v"/>
            </a:pPr>
            <a:r>
              <a:rPr lang="es-EC" dirty="0">
                <a:solidFill>
                  <a:srgbClr val="000000"/>
                </a:solidFill>
                <a:latin typeface="Times New Roman" panose="02020603050405020304" pitchFamily="18" charset="0"/>
                <a:ea typeface="Times New Roman" panose="02020603050405020304" pitchFamily="18" charset="0"/>
              </a:rPr>
              <a:t>C</a:t>
            </a:r>
            <a:r>
              <a:rPr lang="es-EC" dirty="0" smtClean="0">
                <a:solidFill>
                  <a:srgbClr val="000000"/>
                </a:solidFill>
                <a:latin typeface="Times New Roman" panose="02020603050405020304" pitchFamily="18" charset="0"/>
                <a:ea typeface="Times New Roman" panose="02020603050405020304" pitchFamily="18" charset="0"/>
              </a:rPr>
              <a:t>aracterísticas genéticas</a:t>
            </a:r>
          </a:p>
          <a:p>
            <a:pPr marL="285750" indent="-285750" algn="just">
              <a:buFont typeface="Wingdings" panose="05000000000000000000" pitchFamily="2" charset="2"/>
              <a:buChar char="v"/>
            </a:pPr>
            <a:r>
              <a:rPr lang="es-EC" dirty="0" smtClean="0">
                <a:solidFill>
                  <a:srgbClr val="000000"/>
                </a:solidFill>
                <a:latin typeface="Times New Roman" panose="02020603050405020304" pitchFamily="18" charset="0"/>
                <a:ea typeface="Times New Roman" panose="02020603050405020304" pitchFamily="18" charset="0"/>
              </a:rPr>
              <a:t>Origen</a:t>
            </a:r>
          </a:p>
          <a:p>
            <a:pPr marL="285750" indent="-285750" algn="just">
              <a:buFont typeface="Wingdings" panose="05000000000000000000" pitchFamily="2" charset="2"/>
              <a:buChar char="v"/>
            </a:pPr>
            <a:r>
              <a:rPr lang="es-EC" dirty="0" smtClean="0">
                <a:solidFill>
                  <a:srgbClr val="000000"/>
                </a:solidFill>
                <a:latin typeface="Times New Roman" panose="02020603050405020304" pitchFamily="18" charset="0"/>
                <a:ea typeface="Times New Roman" panose="02020603050405020304" pitchFamily="18" charset="0"/>
              </a:rPr>
              <a:t>Hospedero</a:t>
            </a:r>
          </a:p>
          <a:p>
            <a:pPr marL="285750" indent="-285750" algn="just">
              <a:buFont typeface="Wingdings" panose="05000000000000000000" pitchFamily="2" charset="2"/>
              <a:buChar char="v"/>
            </a:pPr>
            <a:r>
              <a:rPr lang="es-EC" dirty="0">
                <a:solidFill>
                  <a:srgbClr val="000000"/>
                </a:solidFill>
                <a:latin typeface="Times New Roman" panose="02020603050405020304" pitchFamily="18" charset="0"/>
                <a:ea typeface="Times New Roman" panose="02020603050405020304" pitchFamily="18" charset="0"/>
              </a:rPr>
              <a:t>V</a:t>
            </a:r>
            <a:r>
              <a:rPr lang="es-EC" dirty="0" smtClean="0">
                <a:solidFill>
                  <a:srgbClr val="000000"/>
                </a:solidFill>
                <a:latin typeface="Times New Roman" panose="02020603050405020304" pitchFamily="18" charset="0"/>
                <a:ea typeface="Times New Roman" panose="02020603050405020304" pitchFamily="18" charset="0"/>
              </a:rPr>
              <a:t>iabilidad </a:t>
            </a:r>
            <a:r>
              <a:rPr lang="es-EC" dirty="0">
                <a:solidFill>
                  <a:srgbClr val="000000"/>
                </a:solidFill>
                <a:latin typeface="Times New Roman" panose="02020603050405020304" pitchFamily="18" charset="0"/>
                <a:ea typeface="Times New Roman" panose="02020603050405020304" pitchFamily="18" charset="0"/>
              </a:rPr>
              <a:t>de conidias.</a:t>
            </a:r>
            <a:endParaRPr lang="es-ES" dirty="0"/>
          </a:p>
        </p:txBody>
      </p:sp>
    </p:spTree>
    <p:extLst>
      <p:ext uri="{BB962C8B-B14F-4D97-AF65-F5344CB8AC3E}">
        <p14:creationId xmlns:p14="http://schemas.microsoft.com/office/powerpoint/2010/main" val="422402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8" name="Rectángulo 7"/>
          <p:cNvSpPr/>
          <p:nvPr/>
        </p:nvSpPr>
        <p:spPr>
          <a:xfrm>
            <a:off x="5949865" y="747247"/>
            <a:ext cx="6095415" cy="576039"/>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a:latin typeface="Times New Roman" panose="02020603050405020304" pitchFamily="18" charset="0"/>
                <a:cs typeface="Times New Roman" panose="02020603050405020304" pitchFamily="18" charset="0"/>
              </a:rPr>
              <a:t>Crecimiento de </a:t>
            </a:r>
            <a:r>
              <a:rPr lang="es-ES" sz="2000" b="1" i="1" dirty="0" err="1">
                <a:latin typeface="Times New Roman" panose="02020603050405020304" pitchFamily="18" charset="0"/>
                <a:cs typeface="Times New Roman" panose="02020603050405020304" pitchFamily="18" charset="0"/>
              </a:rPr>
              <a:t>Beauveria</a:t>
            </a:r>
            <a:r>
              <a:rPr lang="es-ES" sz="2000" b="1" i="1" dirty="0">
                <a:latin typeface="Times New Roman" panose="02020603050405020304" pitchFamily="18" charset="0"/>
                <a:cs typeface="Times New Roman" panose="02020603050405020304" pitchFamily="18" charset="0"/>
              </a:rPr>
              <a:t> </a:t>
            </a:r>
            <a:r>
              <a:rPr lang="es-ES" sz="2000" b="1" i="1" dirty="0" err="1">
                <a:latin typeface="Times New Roman" panose="02020603050405020304" pitchFamily="18" charset="0"/>
                <a:cs typeface="Times New Roman" panose="02020603050405020304" pitchFamily="18" charset="0"/>
              </a:rPr>
              <a:t>bassiana</a:t>
            </a:r>
            <a:r>
              <a:rPr lang="es-ES" sz="2000" b="1" i="1"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cs typeface="Times New Roman" panose="02020603050405020304" pitchFamily="18" charset="0"/>
              </a:rPr>
              <a:t>expuesto </a:t>
            </a:r>
            <a:r>
              <a:rPr lang="es-ES" sz="2000" b="1" dirty="0" smtClean="0">
                <a:latin typeface="Times New Roman" panose="02020603050405020304" pitchFamily="18" charset="0"/>
                <a:cs typeface="Times New Roman" panose="02020603050405020304" pitchFamily="18" charset="0"/>
              </a:rPr>
              <a:t>23 agroquímicos</a:t>
            </a:r>
            <a:endParaRPr lang="es-ES" sz="2000" b="1" dirty="0">
              <a:latin typeface="Times New Roman" panose="02020603050405020304" pitchFamily="18" charset="0"/>
              <a:cs typeface="Times New Roman" panose="02020603050405020304" pitchFamily="18"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660897673"/>
              </p:ext>
            </p:extLst>
          </p:nvPr>
        </p:nvGraphicFramePr>
        <p:xfrm>
          <a:off x="369899" y="752639"/>
          <a:ext cx="5333161" cy="5468112"/>
        </p:xfrm>
        <a:graphic>
          <a:graphicData uri="http://schemas.openxmlformats.org/drawingml/2006/table">
            <a:tbl>
              <a:tblPr firstRow="1" firstCol="1"/>
              <a:tblGrid>
                <a:gridCol w="1155811">
                  <a:extLst>
                    <a:ext uri="{9D8B030D-6E8A-4147-A177-3AD203B41FA5}">
                      <a16:colId xmlns:a16="http://schemas.microsoft.com/office/drawing/2014/main" xmlns="" val="2285842925"/>
                    </a:ext>
                  </a:extLst>
                </a:gridCol>
                <a:gridCol w="1387851">
                  <a:extLst>
                    <a:ext uri="{9D8B030D-6E8A-4147-A177-3AD203B41FA5}">
                      <a16:colId xmlns:a16="http://schemas.microsoft.com/office/drawing/2014/main" xmlns="" val="2716488691"/>
                    </a:ext>
                  </a:extLst>
                </a:gridCol>
                <a:gridCol w="1397887">
                  <a:extLst>
                    <a:ext uri="{9D8B030D-6E8A-4147-A177-3AD203B41FA5}">
                      <a16:colId xmlns:a16="http://schemas.microsoft.com/office/drawing/2014/main" xmlns="" val="2838002245"/>
                    </a:ext>
                  </a:extLst>
                </a:gridCol>
                <a:gridCol w="1391612">
                  <a:extLst>
                    <a:ext uri="{9D8B030D-6E8A-4147-A177-3AD203B41FA5}">
                      <a16:colId xmlns:a16="http://schemas.microsoft.com/office/drawing/2014/main" xmlns="" val="2488475121"/>
                    </a:ext>
                  </a:extLst>
                </a:gridCol>
              </a:tblGrid>
              <a:tr h="227369">
                <a:tc>
                  <a:txBody>
                    <a:bodyPr/>
                    <a:lstStyle/>
                    <a:p>
                      <a:pPr algn="ctr">
                        <a:lnSpc>
                          <a:spcPct val="115000"/>
                        </a:lnSpc>
                        <a:spcAft>
                          <a:spcPts val="0"/>
                        </a:spcAft>
                      </a:pPr>
                      <a:r>
                        <a:rPr lang="es-EC"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Agroquímico</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Longitud (mm)</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4262604505"/>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STARMITE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5,71±0,06</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nSpc>
                          <a:spcPct val="115000"/>
                        </a:lnSpc>
                        <a:spcAft>
                          <a:spcPts val="0"/>
                        </a:spcAft>
                      </a:pPr>
                      <a:r>
                        <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1059851581"/>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MELT DOWN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5,31±0,06</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915311282"/>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AGROTHIAZOX</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5,08±0,03</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1982783759"/>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VERTIMEC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4,91±0,03</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634930878"/>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NISSORUN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4,91±0,02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920333417"/>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Biológico</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MECTIN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4,87±0,02</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396658567"/>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KANEMITE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4,79±0,05</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1154172778"/>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Acaricida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ACRAMITE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4,77±0,05</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524814766"/>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Insecticida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POLO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4,74±0,03</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1141834559"/>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STROBY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4,52±0,04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2190292104"/>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MILDEX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4,49±0,04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130352093"/>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Insecticida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DICARZOL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3,93±0,04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2496755392"/>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LUNA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3,51±0,03</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551154551"/>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MELTATOX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3,47±0,01</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102104413"/>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PROSPER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3,43±0,05</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2784143040"/>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TOPAS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3,30±0,02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126092029"/>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DALAC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3,29±0,01</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2702209467"/>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MICORAFLORA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3,20±0,02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169544388"/>
                  </a:ext>
                </a:extLst>
              </a:tr>
              <a:tr h="227369">
                <a:tc>
                  <a:txBody>
                    <a:bodyPr/>
                    <a:lstStyle/>
                    <a:p>
                      <a:pPr algn="ctr">
                        <a:lnSpc>
                          <a:spcPct val="115000"/>
                        </a:lnSpc>
                        <a:spcAft>
                          <a:spcPts val="0"/>
                        </a:spcAft>
                      </a:pPr>
                      <a:r>
                        <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ARADO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3,20±0,14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500801053"/>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MIRROR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3,01±0,03</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41924331"/>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Insecticida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MITAC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2,90±0,02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3288157859"/>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YOKE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2,69±0,14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a:noFill/>
                    </a:lnB>
                  </a:tcPr>
                </a:tc>
                <a:extLst>
                  <a:ext uri="{0D108BD9-81ED-4DB2-BD59-A6C34878D82A}">
                    <a16:rowId xmlns:a16="http://schemas.microsoft.com/office/drawing/2014/main" xmlns="" val="1175737015"/>
                  </a:ext>
                </a:extLst>
              </a:tr>
              <a:tr h="227369">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Fungicida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SILVACUR   </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2,51±0,14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59121" marR="59121"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403251776"/>
                  </a:ext>
                </a:extLst>
              </a:tr>
            </a:tbl>
          </a:graphicData>
        </a:graphic>
      </p:graphicFrame>
      <p:sp>
        <p:nvSpPr>
          <p:cNvPr id="17" name="Rectángulo 16"/>
          <p:cNvSpPr/>
          <p:nvPr/>
        </p:nvSpPr>
        <p:spPr>
          <a:xfrm>
            <a:off x="369899" y="6294728"/>
            <a:ext cx="6096000" cy="324384"/>
          </a:xfrm>
          <a:prstGeom prst="rect">
            <a:avLst/>
          </a:prstGeom>
        </p:spPr>
        <p:txBody>
          <a:bodyPr>
            <a:spAutoFit/>
          </a:bodyPr>
          <a:lstStyle/>
          <a:p>
            <a:pPr algn="just">
              <a:lnSpc>
                <a:spcPct val="115000"/>
              </a:lnSpc>
              <a:spcAft>
                <a:spcPts val="100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Medias con una letra común no son significativamente diferentes (p &gt; 0,05)</a:t>
            </a:r>
            <a:endParaRPr lang="es-ES"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0" name="Tabla 19"/>
          <p:cNvGraphicFramePr>
            <a:graphicFrameLocks noGrp="1"/>
          </p:cNvGraphicFramePr>
          <p:nvPr>
            <p:extLst>
              <p:ext uri="{D42A27DB-BD31-4B8C-83A1-F6EECF244321}">
                <p14:modId xmlns:p14="http://schemas.microsoft.com/office/powerpoint/2010/main" val="1654067716"/>
              </p:ext>
            </p:extLst>
          </p:nvPr>
        </p:nvGraphicFramePr>
        <p:xfrm>
          <a:off x="6095999" y="2413399"/>
          <a:ext cx="5884182" cy="1729895"/>
        </p:xfrm>
        <a:graphic>
          <a:graphicData uri="http://schemas.openxmlformats.org/drawingml/2006/table">
            <a:tbl>
              <a:tblPr firstRow="1" firstCol="1"/>
              <a:tblGrid>
                <a:gridCol w="957946">
                  <a:extLst>
                    <a:ext uri="{9D8B030D-6E8A-4147-A177-3AD203B41FA5}">
                      <a16:colId xmlns:a16="http://schemas.microsoft.com/office/drawing/2014/main" xmlns="" val="2080313988"/>
                    </a:ext>
                  </a:extLst>
                </a:gridCol>
                <a:gridCol w="640080">
                  <a:extLst>
                    <a:ext uri="{9D8B030D-6E8A-4147-A177-3AD203B41FA5}">
                      <a16:colId xmlns:a16="http://schemas.microsoft.com/office/drawing/2014/main" xmlns="" val="2875086974"/>
                    </a:ext>
                  </a:extLst>
                </a:gridCol>
                <a:gridCol w="1343372">
                  <a:extLst>
                    <a:ext uri="{9D8B030D-6E8A-4147-A177-3AD203B41FA5}">
                      <a16:colId xmlns:a16="http://schemas.microsoft.com/office/drawing/2014/main" xmlns="" val="3675542211"/>
                    </a:ext>
                  </a:extLst>
                </a:gridCol>
                <a:gridCol w="980928">
                  <a:extLst>
                    <a:ext uri="{9D8B030D-6E8A-4147-A177-3AD203B41FA5}">
                      <a16:colId xmlns:a16="http://schemas.microsoft.com/office/drawing/2014/main" xmlns="" val="2305804732"/>
                    </a:ext>
                  </a:extLst>
                </a:gridCol>
                <a:gridCol w="980928">
                  <a:extLst>
                    <a:ext uri="{9D8B030D-6E8A-4147-A177-3AD203B41FA5}">
                      <a16:colId xmlns:a16="http://schemas.microsoft.com/office/drawing/2014/main" xmlns="" val="4161430963"/>
                    </a:ext>
                  </a:extLst>
                </a:gridCol>
                <a:gridCol w="980928">
                  <a:extLst>
                    <a:ext uri="{9D8B030D-6E8A-4147-A177-3AD203B41FA5}">
                      <a16:colId xmlns:a16="http://schemas.microsoft.com/office/drawing/2014/main" xmlns="" val="2301880988"/>
                    </a:ext>
                  </a:extLst>
                </a:gridCol>
              </a:tblGrid>
              <a:tr h="345979">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Variable</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Clase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 - LS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MC</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833750322"/>
                  </a:ext>
                </a:extLst>
              </a:tr>
              <a:tr h="345979">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Medias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(4,91 - 5,71)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5,31</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0,13</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4241923615"/>
                  </a:ext>
                </a:extLst>
              </a:tr>
              <a:tr h="345979">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(4,11 - 4,91)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475872989"/>
                  </a:ext>
                </a:extLst>
              </a:tr>
              <a:tr h="345979">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(3,31 - 4,11)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912307655"/>
                  </a:ext>
                </a:extLst>
              </a:tr>
              <a:tr h="345979">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(2,51 - 3,31)</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840034175"/>
                  </a:ext>
                </a:extLst>
              </a:tr>
            </a:tbl>
          </a:graphicData>
        </a:graphic>
      </p:graphicFrame>
      <p:sp>
        <p:nvSpPr>
          <p:cNvPr id="21" name="Rectángulo 20"/>
          <p:cNvSpPr/>
          <p:nvPr/>
        </p:nvSpPr>
        <p:spPr>
          <a:xfrm>
            <a:off x="6095999" y="2077875"/>
            <a:ext cx="6096000" cy="307777"/>
          </a:xfrm>
          <a:prstGeom prst="rect">
            <a:avLst/>
          </a:prstGeom>
        </p:spPr>
        <p:txBody>
          <a:bodyPr>
            <a:spAutoFit/>
          </a:bodyPr>
          <a:lstStyle/>
          <a:p>
            <a:pPr algn="just">
              <a:spcAft>
                <a:spcPts val="100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Frecuencias </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de medias </a:t>
            </a:r>
            <a:r>
              <a:rPr lang="es-EC" sz="1400" dirty="0">
                <a:latin typeface="Times New Roman" panose="02020603050405020304" pitchFamily="18" charset="0"/>
                <a:ea typeface="Calibri" panose="020F0502020204030204" pitchFamily="34" charset="0"/>
                <a:cs typeface="Times New Roman" panose="02020603050405020304" pitchFamily="18" charset="0"/>
              </a:rPr>
              <a:t>de los </a:t>
            </a:r>
            <a:r>
              <a:rPr lang="es-EC" sz="1400" dirty="0" smtClean="0">
                <a:latin typeface="Times New Roman" panose="02020603050405020304" pitchFamily="18" charset="0"/>
                <a:ea typeface="Calibri" panose="020F0502020204030204" pitchFamily="34" charset="0"/>
                <a:cs typeface="Times New Roman" panose="02020603050405020304" pitchFamily="18" charset="0"/>
              </a:rPr>
              <a:t>agroquímicos evaluados </a:t>
            </a:r>
            <a:r>
              <a:rPr lang="es-EC" sz="1400" dirty="0">
                <a:latin typeface="Times New Roman" panose="02020603050405020304" pitchFamily="18" charset="0"/>
                <a:ea typeface="Calibri" panose="020F0502020204030204" pitchFamily="34" charset="0"/>
                <a:cs typeface="Times New Roman" panose="02020603050405020304" pitchFamily="18" charset="0"/>
              </a:rPr>
              <a:t>con </a:t>
            </a:r>
            <a:r>
              <a:rPr lang="es-EC" sz="1400" i="1" dirty="0" err="1">
                <a:latin typeface="Times New Roman" panose="02020603050405020304" pitchFamily="18" charset="0"/>
                <a:ea typeface="Calibri" panose="020F0502020204030204" pitchFamily="34" charset="0"/>
                <a:cs typeface="Times New Roman" panose="02020603050405020304" pitchFamily="18" charset="0"/>
              </a:rPr>
              <a:t>Beauveria</a:t>
            </a:r>
            <a:r>
              <a:rPr lang="es-EC" sz="1400" i="1" dirty="0">
                <a:latin typeface="Times New Roman" panose="02020603050405020304" pitchFamily="18" charset="0"/>
                <a:ea typeface="Calibri" panose="020F0502020204030204" pitchFamily="34" charset="0"/>
                <a:cs typeface="Times New Roman" panose="02020603050405020304" pitchFamily="18" charset="0"/>
              </a:rPr>
              <a:t> </a:t>
            </a:r>
            <a:r>
              <a:rPr lang="es-EC" sz="1400" i="1" dirty="0" err="1">
                <a:latin typeface="Times New Roman" panose="02020603050405020304" pitchFamily="18" charset="0"/>
                <a:ea typeface="Calibri" panose="020F0502020204030204" pitchFamily="34" charset="0"/>
                <a:cs typeface="Times New Roman" panose="02020603050405020304" pitchFamily="18" charset="0"/>
              </a:rPr>
              <a:t>bassiana</a:t>
            </a:r>
            <a:endParaRPr lang="es-ES" sz="14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ángulo 9"/>
          <p:cNvSpPr/>
          <p:nvPr/>
        </p:nvSpPr>
        <p:spPr>
          <a:xfrm>
            <a:off x="369899" y="988808"/>
            <a:ext cx="5333161" cy="2485912"/>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6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259210" y="909963"/>
            <a:ext cx="6289788" cy="82289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smtClean="0">
                <a:latin typeface="Times New Roman" panose="02020603050405020304" pitchFamily="18" charset="0"/>
                <a:cs typeface="Times New Roman" panose="02020603050405020304" pitchFamily="18" charset="0"/>
              </a:rPr>
              <a:t>Crecimiento de </a:t>
            </a:r>
            <a:r>
              <a:rPr lang="es-ES" sz="2000" b="1" i="1" dirty="0" err="1" smtClean="0">
                <a:latin typeface="Times New Roman" panose="02020603050405020304" pitchFamily="18" charset="0"/>
                <a:cs typeface="Times New Roman" panose="02020603050405020304" pitchFamily="18" charset="0"/>
              </a:rPr>
              <a:t>Beauveria</a:t>
            </a:r>
            <a:r>
              <a:rPr lang="es-ES" sz="2000" b="1" i="1" dirty="0" smtClean="0">
                <a:latin typeface="Times New Roman" panose="02020603050405020304" pitchFamily="18" charset="0"/>
                <a:cs typeface="Times New Roman" panose="02020603050405020304" pitchFamily="18" charset="0"/>
              </a:rPr>
              <a:t> </a:t>
            </a:r>
            <a:r>
              <a:rPr lang="es-ES" sz="2000" b="1" i="1" dirty="0" err="1" smtClean="0">
                <a:latin typeface="Times New Roman" panose="02020603050405020304" pitchFamily="18" charset="0"/>
                <a:cs typeface="Times New Roman" panose="02020603050405020304" pitchFamily="18" charset="0"/>
              </a:rPr>
              <a:t>bassiana</a:t>
            </a:r>
            <a:r>
              <a:rPr lang="es-ES" sz="2000" b="1" i="1" dirty="0" smtClean="0">
                <a:latin typeface="Times New Roman" panose="02020603050405020304" pitchFamily="18" charset="0"/>
                <a:cs typeface="Times New Roman" panose="02020603050405020304" pitchFamily="18" charset="0"/>
              </a:rPr>
              <a:t> </a:t>
            </a:r>
            <a:r>
              <a:rPr lang="es-ES" sz="2000" b="1" dirty="0" smtClean="0">
                <a:latin typeface="Times New Roman" panose="02020603050405020304" pitchFamily="18" charset="0"/>
                <a:cs typeface="Times New Roman" panose="02020603050405020304" pitchFamily="18" charset="0"/>
              </a:rPr>
              <a:t>bajo tres métodos de aplicación de agroquímicos</a:t>
            </a:r>
            <a:endParaRPr lang="es-ES" sz="2000" b="1" dirty="0">
              <a:latin typeface="Times New Roman" panose="02020603050405020304" pitchFamily="18"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388014574"/>
              </p:ext>
            </p:extLst>
          </p:nvPr>
        </p:nvGraphicFramePr>
        <p:xfrm>
          <a:off x="259210" y="2694300"/>
          <a:ext cx="5836790" cy="1418960"/>
        </p:xfrm>
        <a:graphic>
          <a:graphicData uri="http://schemas.openxmlformats.org/drawingml/2006/table">
            <a:tbl>
              <a:tblPr firstRow="1" firstCol="1"/>
              <a:tblGrid>
                <a:gridCol w="3349057">
                  <a:extLst>
                    <a:ext uri="{9D8B030D-6E8A-4147-A177-3AD203B41FA5}">
                      <a16:colId xmlns:a16="http://schemas.microsoft.com/office/drawing/2014/main" xmlns="" val="4149399121"/>
                    </a:ext>
                  </a:extLst>
                </a:gridCol>
                <a:gridCol w="1607162">
                  <a:extLst>
                    <a:ext uri="{9D8B030D-6E8A-4147-A177-3AD203B41FA5}">
                      <a16:colId xmlns:a16="http://schemas.microsoft.com/office/drawing/2014/main" xmlns="" val="2891860103"/>
                    </a:ext>
                  </a:extLst>
                </a:gridCol>
                <a:gridCol w="880571">
                  <a:extLst>
                    <a:ext uri="{9D8B030D-6E8A-4147-A177-3AD203B41FA5}">
                      <a16:colId xmlns:a16="http://schemas.microsoft.com/office/drawing/2014/main" xmlns="" val="1567931388"/>
                    </a:ext>
                  </a:extLst>
                </a:gridCol>
              </a:tblGrid>
              <a:tr h="354740">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Método de siembra</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Longitud (mm)</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91769698"/>
                  </a:ext>
                </a:extLst>
              </a:tr>
              <a:tr h="354740">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Beauveria -sensidisco (48 h)</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4,76±0,02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1473366691"/>
                  </a:ext>
                </a:extLst>
              </a:tr>
              <a:tr h="354740">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Beauveria -sensidisco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4,37±0,02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391713200"/>
                  </a:ext>
                </a:extLst>
              </a:tr>
              <a:tr h="354740">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Agroquímico disuelto en PDA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2,94±0,02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4115146340"/>
                  </a:ext>
                </a:extLst>
              </a:tr>
            </a:tbl>
          </a:graphicData>
        </a:graphic>
      </p:graphicFrame>
      <p:sp>
        <p:nvSpPr>
          <p:cNvPr id="8" name="Rectángulo 7"/>
          <p:cNvSpPr/>
          <p:nvPr/>
        </p:nvSpPr>
        <p:spPr>
          <a:xfrm>
            <a:off x="259210" y="1590789"/>
            <a:ext cx="6096000" cy="959237"/>
          </a:xfrm>
          <a:prstGeom prst="rect">
            <a:avLst/>
          </a:prstGeom>
        </p:spPr>
        <p:txBody>
          <a:bodyPr>
            <a:spAutoFit/>
          </a:bodyPr>
          <a:lstStyle/>
          <a:p>
            <a:pPr>
              <a:spcAft>
                <a:spcPts val="1000"/>
              </a:spcAft>
            </a:pPr>
            <a:r>
              <a:rPr lang="es-EC" sz="16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Promedio ± error estándar del crecimiento longitudinal (mm) del hongo (</a:t>
            </a:r>
            <a:r>
              <a:rPr lang="es-EC" sz="1600" i="1" dirty="0" err="1">
                <a:latin typeface="Times New Roman" panose="02020603050405020304" pitchFamily="18" charset="0"/>
                <a:ea typeface="Calibri" panose="020F0502020204030204" pitchFamily="34" charset="0"/>
                <a:cs typeface="Times New Roman" panose="02020603050405020304" pitchFamily="18" charset="0"/>
              </a:rPr>
              <a:t>Beauveria</a:t>
            </a:r>
            <a:r>
              <a:rPr lang="es-EC" sz="1600" i="1" dirty="0">
                <a:latin typeface="Times New Roman" panose="02020603050405020304" pitchFamily="18" charset="0"/>
                <a:ea typeface="Calibri" panose="020F0502020204030204" pitchFamily="34" charset="0"/>
                <a:cs typeface="Times New Roman" panose="02020603050405020304" pitchFamily="18" charset="0"/>
              </a:rPr>
              <a:t> </a:t>
            </a:r>
            <a:r>
              <a:rPr lang="es-EC" sz="1600" i="1" dirty="0" err="1">
                <a:latin typeface="Times New Roman" panose="02020603050405020304" pitchFamily="18" charset="0"/>
                <a:ea typeface="Calibri" panose="020F0502020204030204" pitchFamily="34" charset="0"/>
                <a:cs typeface="Times New Roman" panose="02020603050405020304" pitchFamily="18" charset="0"/>
              </a:rPr>
              <a:t>bassiana</a:t>
            </a:r>
            <a:r>
              <a:rPr lang="es-EC" sz="1600" i="1" dirty="0">
                <a:latin typeface="Times New Roman" panose="02020603050405020304" pitchFamily="18" charset="0"/>
                <a:ea typeface="Calibri" panose="020F0502020204030204" pitchFamily="34" charset="0"/>
                <a:cs typeface="Times New Roman" panose="02020603050405020304" pitchFamily="18" charset="0"/>
              </a:rPr>
              <a:t>) por los diferentes métodos de siembra </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ángulo 8"/>
          <p:cNvSpPr/>
          <p:nvPr/>
        </p:nvSpPr>
        <p:spPr>
          <a:xfrm>
            <a:off x="356104" y="4257534"/>
            <a:ext cx="6096000" cy="324384"/>
          </a:xfrm>
          <a:prstGeom prst="rect">
            <a:avLst/>
          </a:prstGeom>
        </p:spPr>
        <p:txBody>
          <a:bodyPr>
            <a:spAutoFit/>
          </a:bodyPr>
          <a:lstStyle/>
          <a:p>
            <a:pPr algn="just">
              <a:lnSpc>
                <a:spcPct val="115000"/>
              </a:lnSpc>
              <a:spcAft>
                <a:spcPts val="100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Medias con una letra común no son significativamente diferentes (p &gt; 0,05)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rotWithShape="1">
          <a:blip r:embed="rId2"/>
          <a:srcRect l="18426" t="21827" r="5161" b="18392"/>
          <a:stretch/>
        </p:blipFill>
        <p:spPr>
          <a:xfrm>
            <a:off x="7759340" y="645259"/>
            <a:ext cx="2534192" cy="2643511"/>
          </a:xfrm>
          <a:prstGeom prst="rect">
            <a:avLst/>
          </a:prstGeom>
        </p:spPr>
      </p:pic>
      <p:pic>
        <p:nvPicPr>
          <p:cNvPr id="6" name="Imagen 5"/>
          <p:cNvPicPr>
            <a:picLocks noChangeAspect="1"/>
          </p:cNvPicPr>
          <p:nvPr/>
        </p:nvPicPr>
        <p:blipFill rotWithShape="1">
          <a:blip r:embed="rId3"/>
          <a:srcRect l="3952" t="29557" r="4247" b="5489"/>
          <a:stretch/>
        </p:blipFill>
        <p:spPr>
          <a:xfrm>
            <a:off x="6257108" y="3288771"/>
            <a:ext cx="2769327" cy="2580455"/>
          </a:xfrm>
          <a:prstGeom prst="rect">
            <a:avLst/>
          </a:prstGeom>
        </p:spPr>
      </p:pic>
      <p:pic>
        <p:nvPicPr>
          <p:cNvPr id="12" name="Imagen 11"/>
          <p:cNvPicPr>
            <a:picLocks noChangeAspect="1"/>
          </p:cNvPicPr>
          <p:nvPr/>
        </p:nvPicPr>
        <p:blipFill>
          <a:blip r:embed="rId4"/>
          <a:stretch>
            <a:fillRect/>
          </a:stretch>
        </p:blipFill>
        <p:spPr>
          <a:xfrm>
            <a:off x="9026436" y="3288770"/>
            <a:ext cx="2671226" cy="2580456"/>
          </a:xfrm>
          <a:prstGeom prst="rect">
            <a:avLst/>
          </a:prstGeom>
        </p:spPr>
      </p:pic>
      <p:sp>
        <p:nvSpPr>
          <p:cNvPr id="14" name="Rectángulo 13"/>
          <p:cNvSpPr/>
          <p:nvPr/>
        </p:nvSpPr>
        <p:spPr>
          <a:xfrm>
            <a:off x="356104" y="3030583"/>
            <a:ext cx="5658264" cy="352697"/>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sz="2000" b="1" dirty="0">
              <a:latin typeface="Times New Roman" panose="02020603050405020304" pitchFamily="18" charset="0"/>
              <a:cs typeface="Times New Roman" panose="02020603050405020304" pitchFamily="18" charset="0"/>
            </a:endParaRPr>
          </a:p>
        </p:txBody>
      </p:sp>
      <p:sp>
        <p:nvSpPr>
          <p:cNvPr id="15" name="Rectángulo 14"/>
          <p:cNvSpPr/>
          <p:nvPr/>
        </p:nvSpPr>
        <p:spPr>
          <a:xfrm>
            <a:off x="7759340" y="2344004"/>
            <a:ext cx="2534192" cy="921519"/>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sz="2000" b="1" dirty="0">
              <a:latin typeface="Times New Roman" panose="02020603050405020304" pitchFamily="18" charset="0"/>
              <a:cs typeface="Times New Roman" panose="02020603050405020304" pitchFamily="18" charset="0"/>
            </a:endParaRPr>
          </a:p>
        </p:txBody>
      </p:sp>
      <p:sp>
        <p:nvSpPr>
          <p:cNvPr id="16" name="Rectángulo 15"/>
          <p:cNvSpPr/>
          <p:nvPr/>
        </p:nvSpPr>
        <p:spPr>
          <a:xfrm rot="5400000">
            <a:off x="5424080" y="4121799"/>
            <a:ext cx="2580456" cy="914401"/>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15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352698" y="740984"/>
            <a:ext cx="4062548" cy="82289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r>
              <a:rPr lang="es-EC" sz="2000" b="1" dirty="0">
                <a:latin typeface="Times New Roman" panose="02020603050405020304" pitchFamily="18" charset="0"/>
                <a:cs typeface="Times New Roman" panose="02020603050405020304" pitchFamily="18" charset="0"/>
              </a:rPr>
              <a:t>Análisis de incidencia 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urticae</a:t>
            </a:r>
            <a:r>
              <a:rPr lang="es-EC" sz="2000" b="1" dirty="0">
                <a:latin typeface="Times New Roman" panose="02020603050405020304" pitchFamily="18" charset="0"/>
                <a:cs typeface="Times New Roman" panose="02020603050405020304" pitchFamily="18" charset="0"/>
              </a:rPr>
              <a:t> en campo</a:t>
            </a:r>
            <a:endParaRPr lang="es-ES" b="1" dirty="0">
              <a:latin typeface="Times New Roman" panose="02020603050405020304" pitchFamily="18" charset="0"/>
              <a:cs typeface="Times New Roman" panose="02020603050405020304" pitchFamily="18" charset="0"/>
            </a:endParaRPr>
          </a:p>
        </p:txBody>
      </p:sp>
      <p:sp>
        <p:nvSpPr>
          <p:cNvPr id="5" name="Rectángulo 4"/>
          <p:cNvSpPr/>
          <p:nvPr/>
        </p:nvSpPr>
        <p:spPr>
          <a:xfrm>
            <a:off x="2569311" y="1939059"/>
            <a:ext cx="6755391" cy="369332"/>
          </a:xfrm>
          <a:prstGeom prst="rect">
            <a:avLst/>
          </a:prstGeom>
        </p:spPr>
        <p:txBody>
          <a:bodyPr wrap="square">
            <a:spAutoFit/>
          </a:bodyPr>
          <a:lstStyle/>
          <a:p>
            <a:pPr algn="just"/>
            <a:r>
              <a:rPr lang="es-ES" dirty="0" smtClean="0">
                <a:latin typeface="Times New Roman" panose="02020603050405020304" pitchFamily="18" charset="0"/>
                <a:cs typeface="Times New Roman" panose="02020603050405020304" pitchFamily="18" charset="0"/>
              </a:rPr>
              <a:t>Pruebas </a:t>
            </a:r>
            <a:r>
              <a:rPr lang="es-ES" dirty="0">
                <a:latin typeface="Times New Roman" panose="02020603050405020304" pitchFamily="18" charset="0"/>
                <a:cs typeface="Times New Roman" panose="02020603050405020304" pitchFamily="18" charset="0"/>
              </a:rPr>
              <a:t>de hipótesis marginales (Población de </a:t>
            </a:r>
            <a:r>
              <a:rPr lang="es-ES" i="1" dirty="0" err="1">
                <a:latin typeface="Times New Roman" panose="02020603050405020304" pitchFamily="18" charset="0"/>
                <a:cs typeface="Times New Roman" panose="02020603050405020304" pitchFamily="18" charset="0"/>
              </a:rPr>
              <a:t>Tetranychus</a:t>
            </a:r>
            <a:r>
              <a:rPr lang="es-ES" i="1" dirty="0">
                <a:latin typeface="Times New Roman" panose="02020603050405020304" pitchFamily="18" charset="0"/>
                <a:cs typeface="Times New Roman" panose="02020603050405020304" pitchFamily="18" charset="0"/>
              </a:rPr>
              <a:t> </a:t>
            </a:r>
            <a:r>
              <a:rPr lang="es-ES" i="1" dirty="0" err="1">
                <a:latin typeface="Times New Roman" panose="02020603050405020304" pitchFamily="18" charset="0"/>
                <a:cs typeface="Times New Roman" panose="02020603050405020304" pitchFamily="18" charset="0"/>
              </a:rPr>
              <a:t>urticae</a:t>
            </a:r>
            <a:r>
              <a:rPr lang="es-ES" dirty="0">
                <a:latin typeface="Times New Roman" panose="02020603050405020304" pitchFamily="18" charset="0"/>
                <a:cs typeface="Times New Roman" panose="02020603050405020304" pitchFamily="18" charset="0"/>
              </a:rPr>
              <a:t>)</a:t>
            </a:r>
          </a:p>
        </p:txBody>
      </p:sp>
      <p:graphicFrame>
        <p:nvGraphicFramePr>
          <p:cNvPr id="7" name="Tabla 6"/>
          <p:cNvGraphicFramePr>
            <a:graphicFrameLocks noGrp="1"/>
          </p:cNvGraphicFramePr>
          <p:nvPr>
            <p:extLst>
              <p:ext uri="{D42A27DB-BD31-4B8C-83A1-F6EECF244321}">
                <p14:modId xmlns:p14="http://schemas.microsoft.com/office/powerpoint/2010/main" val="2630374536"/>
              </p:ext>
            </p:extLst>
          </p:nvPr>
        </p:nvGraphicFramePr>
        <p:xfrm>
          <a:off x="259895" y="2446966"/>
          <a:ext cx="5892711" cy="2448553"/>
        </p:xfrm>
        <a:graphic>
          <a:graphicData uri="http://schemas.openxmlformats.org/drawingml/2006/table">
            <a:tbl>
              <a:tblPr firstRow="1" firstCol="1"/>
              <a:tblGrid>
                <a:gridCol w="2927442">
                  <a:extLst>
                    <a:ext uri="{9D8B030D-6E8A-4147-A177-3AD203B41FA5}">
                      <a16:colId xmlns:a16="http://schemas.microsoft.com/office/drawing/2014/main" xmlns="" val="2285464492"/>
                    </a:ext>
                  </a:extLst>
                </a:gridCol>
                <a:gridCol w="731520">
                  <a:extLst>
                    <a:ext uri="{9D8B030D-6E8A-4147-A177-3AD203B41FA5}">
                      <a16:colId xmlns:a16="http://schemas.microsoft.com/office/drawing/2014/main" xmlns="" val="3952956594"/>
                    </a:ext>
                  </a:extLst>
                </a:gridCol>
                <a:gridCol w="1061374">
                  <a:extLst>
                    <a:ext uri="{9D8B030D-6E8A-4147-A177-3AD203B41FA5}">
                      <a16:colId xmlns:a16="http://schemas.microsoft.com/office/drawing/2014/main" xmlns="" val="979570663"/>
                    </a:ext>
                  </a:extLst>
                </a:gridCol>
                <a:gridCol w="1172375">
                  <a:extLst>
                    <a:ext uri="{9D8B030D-6E8A-4147-A177-3AD203B41FA5}">
                      <a16:colId xmlns:a16="http://schemas.microsoft.com/office/drawing/2014/main" xmlns="" val="1988724865"/>
                    </a:ext>
                  </a:extLst>
                </a:gridCol>
              </a:tblGrid>
              <a:tr h="337801">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Fuentes de variación</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F-valor</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p-valor</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035004740"/>
                  </a:ext>
                </a:extLst>
              </a:tr>
              <a:tr h="301536">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0,2645</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2505849008"/>
                  </a:ext>
                </a:extLst>
              </a:tr>
              <a:tr h="301536">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Tercio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113,14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511753311"/>
                  </a:ext>
                </a:extLst>
              </a:tr>
              <a:tr h="301536">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Semana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9,37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915682649"/>
                  </a:ext>
                </a:extLst>
              </a:tr>
              <a:tr h="301536">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 Tercio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2,98</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0,0546</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110928210"/>
                  </a:ext>
                </a:extLst>
              </a:tr>
              <a:tr h="301536">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 Semana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8,43</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60636534"/>
                  </a:ext>
                </a:extLst>
              </a:tr>
              <a:tr h="301536">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Tercio: Semana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2,19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0,0160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951223958"/>
                  </a:ext>
                </a:extLst>
              </a:tr>
              <a:tr h="301536">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 Tercio: Semana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0,44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0,9465</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576478669"/>
                  </a:ext>
                </a:extLst>
              </a:tr>
            </a:tbl>
          </a:graphicData>
        </a:graphic>
      </p:graphicFrame>
      <p:sp>
        <p:nvSpPr>
          <p:cNvPr id="8" name="Rectángulo 7"/>
          <p:cNvSpPr/>
          <p:nvPr/>
        </p:nvSpPr>
        <p:spPr>
          <a:xfrm>
            <a:off x="1322166" y="5143469"/>
            <a:ext cx="8906052" cy="523220"/>
          </a:xfrm>
          <a:prstGeom prst="rect">
            <a:avLst/>
          </a:prstGeom>
        </p:spPr>
        <p:txBody>
          <a:bodyPr wrap="square">
            <a:spAutoFit/>
          </a:bodyPr>
          <a:lstStyle/>
          <a:p>
            <a:pPr algn="just">
              <a:spcBef>
                <a:spcPts val="1200"/>
              </a:spcBef>
              <a:spcAft>
                <a:spcPts val="1000"/>
              </a:spcAft>
            </a:pPr>
            <a:r>
              <a:rPr lang="es-EC"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rotación de agroquímicos aplicada en los bloques 5 y 15 no </a:t>
            </a:r>
            <a:r>
              <a:rPr lang="es-EC"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presentaron diferencias </a:t>
            </a:r>
            <a:r>
              <a:rPr lang="es-EC"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significativas en el índice </a:t>
            </a:r>
            <a:r>
              <a:rPr lang="es-EC"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 incidencia y </a:t>
            </a:r>
            <a:r>
              <a:rPr lang="es-EC"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severidad </a:t>
            </a:r>
            <a:r>
              <a:rPr lang="es-EC"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a:t>
            </a:r>
            <a:r>
              <a:rPr lang="es-EC" sz="1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urticae</a:t>
            </a:r>
            <a:r>
              <a:rPr lang="es-EC"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(P&gt;0,05).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6804212" y="740984"/>
            <a:ext cx="4455971" cy="82289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lvl="1" algn="ctr"/>
            <a:r>
              <a:rPr lang="es-EC" sz="2000" b="1" dirty="0">
                <a:latin typeface="Times New Roman" panose="02020603050405020304" pitchFamily="18" charset="0"/>
                <a:cs typeface="Times New Roman" panose="02020603050405020304" pitchFamily="18" charset="0"/>
              </a:rPr>
              <a:t>Análisis de </a:t>
            </a:r>
            <a:r>
              <a:rPr lang="es-EC" sz="2000" b="1" dirty="0" smtClean="0">
                <a:latin typeface="Times New Roman" panose="02020603050405020304" pitchFamily="18" charset="0"/>
                <a:cs typeface="Times New Roman" panose="02020603050405020304" pitchFamily="18" charset="0"/>
              </a:rPr>
              <a:t>severidad </a:t>
            </a:r>
            <a:r>
              <a:rPr lang="es-EC" sz="2000" b="1" dirty="0">
                <a:latin typeface="Times New Roman" panose="02020603050405020304" pitchFamily="18" charset="0"/>
                <a:cs typeface="Times New Roman" panose="02020603050405020304" pitchFamily="18" charset="0"/>
              </a:rPr>
              <a:t>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urticae</a:t>
            </a:r>
            <a:r>
              <a:rPr lang="es-EC" sz="2000" b="1" dirty="0">
                <a:latin typeface="Times New Roman" panose="02020603050405020304" pitchFamily="18" charset="0"/>
                <a:cs typeface="Times New Roman" panose="02020603050405020304" pitchFamily="18" charset="0"/>
              </a:rPr>
              <a:t> en campo</a:t>
            </a:r>
            <a:endParaRPr lang="es-ES" sz="2000" b="1" dirty="0">
              <a:latin typeface="Times New Roman" panose="02020603050405020304" pitchFamily="18" charset="0"/>
              <a:cs typeface="Times New Roman" panose="02020603050405020304" pitchFamily="18"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1112863817"/>
              </p:ext>
            </p:extLst>
          </p:nvPr>
        </p:nvGraphicFramePr>
        <p:xfrm>
          <a:off x="6309360" y="2446969"/>
          <a:ext cx="5882640" cy="2448550"/>
        </p:xfrm>
        <a:graphic>
          <a:graphicData uri="http://schemas.openxmlformats.org/drawingml/2006/table">
            <a:tbl>
              <a:tblPr firstRow="1" firstCol="1"/>
              <a:tblGrid>
                <a:gridCol w="3032609">
                  <a:extLst>
                    <a:ext uri="{9D8B030D-6E8A-4147-A177-3AD203B41FA5}">
                      <a16:colId xmlns:a16="http://schemas.microsoft.com/office/drawing/2014/main" xmlns="" val="2215621001"/>
                    </a:ext>
                  </a:extLst>
                </a:gridCol>
                <a:gridCol w="544898">
                  <a:extLst>
                    <a:ext uri="{9D8B030D-6E8A-4147-A177-3AD203B41FA5}">
                      <a16:colId xmlns:a16="http://schemas.microsoft.com/office/drawing/2014/main" xmlns="" val="496422980"/>
                    </a:ext>
                  </a:extLst>
                </a:gridCol>
                <a:gridCol w="1134495">
                  <a:extLst>
                    <a:ext uri="{9D8B030D-6E8A-4147-A177-3AD203B41FA5}">
                      <a16:colId xmlns:a16="http://schemas.microsoft.com/office/drawing/2014/main" xmlns="" val="1504774947"/>
                    </a:ext>
                  </a:extLst>
                </a:gridCol>
                <a:gridCol w="1170638">
                  <a:extLst>
                    <a:ext uri="{9D8B030D-6E8A-4147-A177-3AD203B41FA5}">
                      <a16:colId xmlns:a16="http://schemas.microsoft.com/office/drawing/2014/main" xmlns="" val="896918004"/>
                    </a:ext>
                  </a:extLst>
                </a:gridCol>
              </a:tblGrid>
              <a:tr h="314206">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Fuentes de variación</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F-valor</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p-valor</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829933733"/>
                  </a:ext>
                </a:extLst>
              </a:tr>
              <a:tr h="255995">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0,2707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2926259214"/>
                  </a:ext>
                </a:extLst>
              </a:tr>
              <a:tr h="255995">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Tercio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115,66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485219918"/>
                  </a:ext>
                </a:extLst>
              </a:tr>
              <a:tr h="255995">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Semana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9,47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940763445"/>
                  </a:ext>
                </a:extLst>
              </a:tr>
              <a:tr h="255995">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 Tercio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0,0431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023508109"/>
                  </a:ext>
                </a:extLst>
              </a:tr>
              <a:tr h="255995">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 Semana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8,64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865177296"/>
                  </a:ext>
                </a:extLst>
              </a:tr>
              <a:tr h="255995">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Tercio: Semana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0,0122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667360387"/>
                  </a:ext>
                </a:extLst>
              </a:tr>
              <a:tr h="451848">
                <a:tc>
                  <a:txBody>
                    <a:bodyPr/>
                    <a:lstStyle/>
                    <a:p>
                      <a:pPr algn="ctr">
                        <a:lnSpc>
                          <a:spcPct val="115000"/>
                        </a:lnSpc>
                        <a:spcAft>
                          <a:spcPts val="0"/>
                        </a:spcAft>
                      </a:pP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 Tercio: Semana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0,48</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0,9259</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827869423"/>
                  </a:ext>
                </a:extLst>
              </a:tr>
            </a:tbl>
          </a:graphicData>
        </a:graphic>
      </p:graphicFrame>
      <p:sp>
        <p:nvSpPr>
          <p:cNvPr id="10" name="Rectángulo 9"/>
          <p:cNvSpPr/>
          <p:nvPr/>
        </p:nvSpPr>
        <p:spPr>
          <a:xfrm>
            <a:off x="572870" y="4007024"/>
            <a:ext cx="5523129" cy="57476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
        <p:nvSpPr>
          <p:cNvPr id="12" name="Rectángulo 11"/>
          <p:cNvSpPr/>
          <p:nvPr/>
        </p:nvSpPr>
        <p:spPr>
          <a:xfrm>
            <a:off x="6563137" y="3572678"/>
            <a:ext cx="5523129" cy="868693"/>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884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1 CuadroTexto"/>
          <p:cNvSpPr txBox="1"/>
          <p:nvPr/>
        </p:nvSpPr>
        <p:spPr>
          <a:xfrm>
            <a:off x="2619216" y="1192051"/>
            <a:ext cx="2691336" cy="1938992"/>
          </a:xfrm>
          <a:prstGeom prst="rect">
            <a:avLst/>
          </a:prstGeom>
          <a:noFill/>
        </p:spPr>
        <p:txBody>
          <a:bodyPr wrap="square" rtlCol="0">
            <a:spAutoFit/>
          </a:bodyPr>
          <a:lstStyle/>
          <a:p>
            <a:pPr marL="285750" indent="-285750">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Tallos gruesos y largos</a:t>
            </a:r>
          </a:p>
          <a:p>
            <a:pPr marL="285750" indent="-28575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B</a:t>
            </a:r>
            <a:r>
              <a:rPr lang="es-EC" sz="2000" dirty="0" smtClean="0">
                <a:latin typeface="Times New Roman" panose="02020603050405020304" pitchFamily="18" charset="0"/>
                <a:cs typeface="Times New Roman" panose="02020603050405020304" pitchFamily="18" charset="0"/>
              </a:rPr>
              <a:t>otones coloridos</a:t>
            </a:r>
          </a:p>
          <a:p>
            <a:pPr marL="285750" indent="-28575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H</a:t>
            </a:r>
            <a:r>
              <a:rPr lang="es-EC" sz="2000" dirty="0" smtClean="0">
                <a:latin typeface="Times New Roman" panose="02020603050405020304" pitchFamily="18" charset="0"/>
                <a:cs typeface="Times New Roman" panose="02020603050405020304" pitchFamily="18" charset="0"/>
              </a:rPr>
              <a:t>ojas brillantes</a:t>
            </a:r>
            <a:endParaRPr lang="es-EC"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V</a:t>
            </a:r>
            <a:r>
              <a:rPr lang="es-EC" sz="2000" dirty="0" smtClean="0">
                <a:latin typeface="Times New Roman" panose="02020603050405020304" pitchFamily="18" charset="0"/>
                <a:cs typeface="Times New Roman" panose="02020603050405020304" pitchFamily="18" charset="0"/>
              </a:rPr>
              <a:t>ida en el florero prolongada.</a:t>
            </a:r>
            <a:endParaRPr lang="es-ES" sz="20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70199" y="748872"/>
            <a:ext cx="1940149" cy="2586865"/>
          </a:xfrm>
          <a:prstGeom prst="rect">
            <a:avLst/>
          </a:prstGeom>
        </p:spPr>
      </p:pic>
      <p:pic>
        <p:nvPicPr>
          <p:cNvPr id="4" name="Imagen 3"/>
          <p:cNvPicPr>
            <a:picLocks noChangeAspect="1"/>
          </p:cNvPicPr>
          <p:nvPr/>
        </p:nvPicPr>
        <p:blipFill rotWithShape="1">
          <a:blip r:embed="rId3"/>
          <a:srcRect t="17955"/>
          <a:stretch/>
        </p:blipFill>
        <p:spPr>
          <a:xfrm>
            <a:off x="347244" y="3382629"/>
            <a:ext cx="2461498" cy="2692708"/>
          </a:xfrm>
          <a:prstGeom prst="rect">
            <a:avLst/>
          </a:prstGeom>
        </p:spPr>
      </p:pic>
      <p:sp>
        <p:nvSpPr>
          <p:cNvPr id="9" name="CuadroTexto 12"/>
          <p:cNvSpPr txBox="1"/>
          <p:nvPr/>
        </p:nvSpPr>
        <p:spPr>
          <a:xfrm>
            <a:off x="0" y="55649"/>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JUSTIFICACIÓN</a:t>
            </a:r>
            <a:endParaRPr lang="es-MX" sz="3600" b="1" dirty="0">
              <a:latin typeface="Times New Roman" panose="02020603050405020304" pitchFamily="18" charset="0"/>
              <a:cs typeface="Times New Roman" panose="02020603050405020304" pitchFamily="18" charset="0"/>
            </a:endParaRPr>
          </a:p>
        </p:txBody>
      </p:sp>
      <p:sp>
        <p:nvSpPr>
          <p:cNvPr id="10" name="Abrir llave 9"/>
          <p:cNvSpPr/>
          <p:nvPr/>
        </p:nvSpPr>
        <p:spPr>
          <a:xfrm>
            <a:off x="2429691" y="1192051"/>
            <a:ext cx="379051" cy="1844619"/>
          </a:xfrm>
          <a:prstGeom prst="leftBrace">
            <a:avLst/>
          </a:prstGeom>
          <a:ln>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graphicFrame>
        <p:nvGraphicFramePr>
          <p:cNvPr id="11" name="Diagrama 10"/>
          <p:cNvGraphicFramePr/>
          <p:nvPr>
            <p:extLst>
              <p:ext uri="{D42A27DB-BD31-4B8C-83A1-F6EECF244321}">
                <p14:modId xmlns:p14="http://schemas.microsoft.com/office/powerpoint/2010/main" val="4133778"/>
              </p:ext>
            </p:extLst>
          </p:nvPr>
        </p:nvGraphicFramePr>
        <p:xfrm>
          <a:off x="5643154" y="1097280"/>
          <a:ext cx="5887250" cy="50702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93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204195" y="932313"/>
            <a:ext cx="5081451" cy="82289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r>
              <a:rPr lang="es-EC" sz="2000" b="1" dirty="0">
                <a:latin typeface="Times New Roman" panose="02020603050405020304" pitchFamily="18" charset="0"/>
                <a:cs typeface="Times New Roman" panose="02020603050405020304" pitchFamily="18" charset="0"/>
              </a:rPr>
              <a:t>Análisis de </a:t>
            </a:r>
            <a:r>
              <a:rPr lang="es-EC" sz="2000" b="1" dirty="0" smtClean="0">
                <a:latin typeface="Times New Roman" panose="02020603050405020304" pitchFamily="18" charset="0"/>
                <a:cs typeface="Times New Roman" panose="02020603050405020304" pitchFamily="18" charset="0"/>
              </a:rPr>
              <a:t>incidencia </a:t>
            </a:r>
            <a:r>
              <a:rPr lang="es-EC" sz="2000" b="1" dirty="0">
                <a:latin typeface="Times New Roman" panose="02020603050405020304" pitchFamily="18" charset="0"/>
                <a:cs typeface="Times New Roman" panose="02020603050405020304" pitchFamily="18" charset="0"/>
              </a:rPr>
              <a:t>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urticae</a:t>
            </a:r>
            <a:r>
              <a:rPr lang="es-EC" sz="2000" b="1" i="1" dirty="0">
                <a:latin typeface="Times New Roman" panose="02020603050405020304" pitchFamily="18" charset="0"/>
                <a:cs typeface="Times New Roman" panose="02020603050405020304" pitchFamily="18" charset="0"/>
              </a:rPr>
              <a:t> </a:t>
            </a:r>
            <a:r>
              <a:rPr lang="es-EC" sz="2000" b="1" dirty="0">
                <a:latin typeface="Times New Roman" panose="02020603050405020304" pitchFamily="18" charset="0"/>
                <a:cs typeface="Times New Roman" panose="02020603050405020304" pitchFamily="18" charset="0"/>
              </a:rPr>
              <a:t>por tercio de planta</a:t>
            </a:r>
            <a:endParaRPr lang="es-ES" sz="20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1402765" y="2071378"/>
            <a:ext cx="8352801" cy="584775"/>
          </a:xfrm>
          <a:prstGeom prst="rect">
            <a:avLst/>
          </a:prstGeom>
        </p:spPr>
        <p:txBody>
          <a:bodyPr wrap="square">
            <a:spAutoFit/>
          </a:bodyPr>
          <a:lstStyle/>
          <a:p>
            <a:pPr algn="just"/>
            <a:r>
              <a:rPr lang="es-EC" sz="1600" dirty="0">
                <a:latin typeface="Times New Roman" panose="02020603050405020304" pitchFamily="18" charset="0"/>
                <a:cs typeface="Times New Roman" panose="02020603050405020304" pitchFamily="18" charset="0"/>
              </a:rPr>
              <a:t>Para el muestreo </a:t>
            </a:r>
            <a:r>
              <a:rPr lang="es-EC" sz="1600" dirty="0" smtClean="0">
                <a:latin typeface="Times New Roman" panose="02020603050405020304" pitchFamily="18" charset="0"/>
                <a:cs typeface="Times New Roman" panose="02020603050405020304" pitchFamily="18" charset="0"/>
              </a:rPr>
              <a:t>se </a:t>
            </a:r>
            <a:r>
              <a:rPr lang="es-EC" sz="1600" dirty="0">
                <a:latin typeface="Times New Roman" panose="02020603050405020304" pitchFamily="18" charset="0"/>
                <a:cs typeface="Times New Roman" panose="02020603050405020304" pitchFamily="18" charset="0"/>
              </a:rPr>
              <a:t>dividió la planta de rosa en tres partes iguales, las cuales se denominaron tercio bajo, medio, superior presentando un efecto significativo (p &lt; 0.05).  </a:t>
            </a:r>
            <a:endParaRPr lang="es-ES" sz="1600" dirty="0">
              <a:latin typeface="Times New Roman" panose="02020603050405020304" pitchFamily="18" charset="0"/>
              <a:cs typeface="Times New Roman" panose="02020603050405020304" pitchFamily="18" charset="0"/>
            </a:endParaRPr>
          </a:p>
        </p:txBody>
      </p:sp>
      <p:sp>
        <p:nvSpPr>
          <p:cNvPr id="7" name="Rectángulo 6"/>
          <p:cNvSpPr/>
          <p:nvPr/>
        </p:nvSpPr>
        <p:spPr>
          <a:xfrm>
            <a:off x="-1" y="4367548"/>
            <a:ext cx="6096000" cy="380938"/>
          </a:xfrm>
          <a:prstGeom prst="rect">
            <a:avLst/>
          </a:prstGeom>
        </p:spPr>
        <p:txBody>
          <a:bodyPr>
            <a:spAutoFit/>
          </a:bodyPr>
          <a:lstStyle/>
          <a:p>
            <a:pPr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Medias con una letra común no son significativamente diferentes (p &gt; 0,05)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900899690"/>
              </p:ext>
            </p:extLst>
          </p:nvPr>
        </p:nvGraphicFramePr>
        <p:xfrm>
          <a:off x="204195" y="3026051"/>
          <a:ext cx="5404124" cy="1406260"/>
        </p:xfrm>
        <a:graphic>
          <a:graphicData uri="http://schemas.openxmlformats.org/drawingml/2006/table">
            <a:tbl>
              <a:tblPr firstRow="1" firstCol="1"/>
              <a:tblGrid>
                <a:gridCol w="1800905">
                  <a:extLst>
                    <a:ext uri="{9D8B030D-6E8A-4147-A177-3AD203B41FA5}">
                      <a16:colId xmlns:a16="http://schemas.microsoft.com/office/drawing/2014/main" xmlns="" val="130206317"/>
                    </a:ext>
                  </a:extLst>
                </a:gridCol>
                <a:gridCol w="1800905">
                  <a:extLst>
                    <a:ext uri="{9D8B030D-6E8A-4147-A177-3AD203B41FA5}">
                      <a16:colId xmlns:a16="http://schemas.microsoft.com/office/drawing/2014/main" xmlns="" val="3884285132"/>
                    </a:ext>
                  </a:extLst>
                </a:gridCol>
                <a:gridCol w="1802314">
                  <a:extLst>
                    <a:ext uri="{9D8B030D-6E8A-4147-A177-3AD203B41FA5}">
                      <a16:colId xmlns:a16="http://schemas.microsoft.com/office/drawing/2014/main" xmlns="" val="4276248778"/>
                    </a:ext>
                  </a:extLst>
                </a:gridCol>
              </a:tblGrid>
              <a:tr h="375490">
                <a:tc>
                  <a:txBody>
                    <a:bodyPr/>
                    <a:lstStyle/>
                    <a:p>
                      <a:pPr algn="ctr">
                        <a:lnSpc>
                          <a:spcPct val="115000"/>
                        </a:lnSpc>
                        <a:spcAft>
                          <a:spcPts val="0"/>
                        </a:spcAft>
                      </a:pPr>
                      <a:r>
                        <a:rPr lang="es-EC"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Tercio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smtClean="0">
                          <a:latin typeface="Times New Roman" panose="02020603050405020304" pitchFamily="18" charset="0"/>
                          <a:cs typeface="Times New Roman" panose="02020603050405020304" pitchFamily="18" charset="0"/>
                        </a:rPr>
                        <a:t>Incidencia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154565249"/>
                  </a:ext>
                </a:extLst>
              </a:tr>
              <a:tr h="343590">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5,33±0,17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1267400789"/>
                  </a:ext>
                </a:extLst>
              </a:tr>
              <a:tr h="343590">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3,95±0,14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4282630705"/>
                  </a:ext>
                </a:extLst>
              </a:tr>
              <a:tr h="343590">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2,55±0,09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089505044"/>
                  </a:ext>
                </a:extLst>
              </a:tr>
            </a:tbl>
          </a:graphicData>
        </a:graphic>
      </p:graphicFrame>
      <p:sp>
        <p:nvSpPr>
          <p:cNvPr id="10" name="Rectángulo 9"/>
          <p:cNvSpPr/>
          <p:nvPr/>
        </p:nvSpPr>
        <p:spPr>
          <a:xfrm>
            <a:off x="6289788" y="995215"/>
            <a:ext cx="4826703" cy="822890"/>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r>
              <a:rPr lang="es-EC" sz="2000" b="1" dirty="0">
                <a:latin typeface="Times New Roman" panose="02020603050405020304" pitchFamily="18" charset="0"/>
                <a:cs typeface="Times New Roman" panose="02020603050405020304" pitchFamily="18" charset="0"/>
              </a:rPr>
              <a:t>Análisis de severidad 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urticae</a:t>
            </a:r>
            <a:r>
              <a:rPr lang="es-EC" sz="2000" b="1" dirty="0">
                <a:latin typeface="Times New Roman" panose="02020603050405020304" pitchFamily="18" charset="0"/>
                <a:cs typeface="Times New Roman" panose="02020603050405020304" pitchFamily="18" charset="0"/>
              </a:rPr>
              <a:t> por tercio de planta</a:t>
            </a:r>
            <a:endParaRPr lang="es-ES" sz="2000" b="1" dirty="0">
              <a:latin typeface="Times New Roman" panose="02020603050405020304" pitchFamily="18" charset="0"/>
              <a:cs typeface="Times New Roman" panose="02020603050405020304" pitchFamily="18"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1234734348"/>
              </p:ext>
            </p:extLst>
          </p:nvPr>
        </p:nvGraphicFramePr>
        <p:xfrm>
          <a:off x="6300195" y="3027807"/>
          <a:ext cx="5395414" cy="1404504"/>
        </p:xfrm>
        <a:graphic>
          <a:graphicData uri="http://schemas.openxmlformats.org/drawingml/2006/table">
            <a:tbl>
              <a:tblPr firstRow="1" firstCol="1"/>
              <a:tblGrid>
                <a:gridCol w="1798236">
                  <a:extLst>
                    <a:ext uri="{9D8B030D-6E8A-4147-A177-3AD203B41FA5}">
                      <a16:colId xmlns:a16="http://schemas.microsoft.com/office/drawing/2014/main" xmlns="" val="491145892"/>
                    </a:ext>
                  </a:extLst>
                </a:gridCol>
                <a:gridCol w="1798236">
                  <a:extLst>
                    <a:ext uri="{9D8B030D-6E8A-4147-A177-3AD203B41FA5}">
                      <a16:colId xmlns:a16="http://schemas.microsoft.com/office/drawing/2014/main" xmlns="" val="2924175854"/>
                    </a:ext>
                  </a:extLst>
                </a:gridCol>
                <a:gridCol w="1798942">
                  <a:extLst>
                    <a:ext uri="{9D8B030D-6E8A-4147-A177-3AD203B41FA5}">
                      <a16:colId xmlns:a16="http://schemas.microsoft.com/office/drawing/2014/main" xmlns="" val="1922168185"/>
                    </a:ext>
                  </a:extLst>
                </a:gridCol>
              </a:tblGrid>
              <a:tr h="351126">
                <a:tc>
                  <a:txBody>
                    <a:bodyPr/>
                    <a:lstStyle/>
                    <a:p>
                      <a:pPr algn="ctr">
                        <a:lnSpc>
                          <a:spcPct val="115000"/>
                        </a:lnSpc>
                        <a:spcAft>
                          <a:spcPts val="0"/>
                        </a:spcAft>
                      </a:pPr>
                      <a:r>
                        <a:rPr lang="es-EC"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Tercio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Severidad</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420436150"/>
                  </a:ext>
                </a:extLst>
              </a:tr>
              <a:tr h="351126">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2,83±0,07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3508192280"/>
                  </a:ext>
                </a:extLst>
              </a:tr>
              <a:tr h="351126">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2,25±0,06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866806387"/>
                  </a:ext>
                </a:extLst>
              </a:tr>
              <a:tr h="351126">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1,65±0,04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196629720"/>
                  </a:ext>
                </a:extLst>
              </a:tr>
            </a:tbl>
          </a:graphicData>
        </a:graphic>
      </p:graphicFrame>
      <p:sp>
        <p:nvSpPr>
          <p:cNvPr id="11" name="Rectángulo 10"/>
          <p:cNvSpPr/>
          <p:nvPr/>
        </p:nvSpPr>
        <p:spPr>
          <a:xfrm>
            <a:off x="6300195" y="4367548"/>
            <a:ext cx="6096000" cy="380938"/>
          </a:xfrm>
          <a:prstGeom prst="rect">
            <a:avLst/>
          </a:prstGeom>
        </p:spPr>
        <p:txBody>
          <a:bodyPr>
            <a:spAutoFit/>
          </a:bodyPr>
          <a:lstStyle/>
          <a:p>
            <a:pPr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Medias con una letra común no son significativamente diferentes (p &gt; 0,05)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728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391886" y="860146"/>
            <a:ext cx="5473337" cy="696493"/>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r>
              <a:rPr lang="es-EC" sz="2000" b="1" dirty="0">
                <a:latin typeface="Times New Roman" panose="02020603050405020304" pitchFamily="18" charset="0"/>
                <a:cs typeface="Times New Roman" panose="02020603050405020304" pitchFamily="18" charset="0"/>
              </a:rPr>
              <a:t>Análisis de severidad 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smtClean="0">
                <a:latin typeface="Times New Roman" panose="02020603050405020304" pitchFamily="18" charset="0"/>
                <a:cs typeface="Times New Roman" panose="02020603050405020304" pitchFamily="18" charset="0"/>
              </a:rPr>
              <a:t>urticae</a:t>
            </a:r>
            <a:r>
              <a:rPr lang="es-EC" sz="2000" b="1" dirty="0">
                <a:latin typeface="Times New Roman" panose="02020603050405020304" pitchFamily="18" charset="0"/>
                <a:cs typeface="Times New Roman" panose="02020603050405020304" pitchFamily="18" charset="0"/>
              </a:rPr>
              <a:t>,</a:t>
            </a:r>
            <a:r>
              <a:rPr lang="es-EC" sz="2000" b="1" dirty="0" smtClean="0">
                <a:latin typeface="Times New Roman" panose="02020603050405020304" pitchFamily="18" charset="0"/>
                <a:cs typeface="Times New Roman" panose="02020603050405020304" pitchFamily="18" charset="0"/>
              </a:rPr>
              <a:t> </a:t>
            </a:r>
            <a:r>
              <a:rPr lang="es-EC" sz="2000" b="1" dirty="0">
                <a:latin typeface="Times New Roman" panose="02020603050405020304" pitchFamily="18" charset="0"/>
                <a:cs typeface="Times New Roman" panose="02020603050405020304" pitchFamily="18" charset="0"/>
              </a:rPr>
              <a:t>interacción (rotación x tercio)</a:t>
            </a:r>
            <a:endParaRPr lang="es-ES" sz="2000" b="1" dirty="0">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323099485"/>
              </p:ext>
            </p:extLst>
          </p:nvPr>
        </p:nvGraphicFramePr>
        <p:xfrm>
          <a:off x="391886" y="2551684"/>
          <a:ext cx="6393033" cy="2560320"/>
        </p:xfrm>
        <a:graphic>
          <a:graphicData uri="http://schemas.openxmlformats.org/drawingml/2006/table">
            <a:tbl>
              <a:tblPr firstRow="1" firstCol="1"/>
              <a:tblGrid>
                <a:gridCol w="1662657">
                  <a:extLst>
                    <a:ext uri="{9D8B030D-6E8A-4147-A177-3AD203B41FA5}">
                      <a16:colId xmlns:a16="http://schemas.microsoft.com/office/drawing/2014/main" xmlns="" val="952149301"/>
                    </a:ext>
                  </a:extLst>
                </a:gridCol>
                <a:gridCol w="1618423">
                  <a:extLst>
                    <a:ext uri="{9D8B030D-6E8A-4147-A177-3AD203B41FA5}">
                      <a16:colId xmlns:a16="http://schemas.microsoft.com/office/drawing/2014/main" xmlns="" val="1499846325"/>
                    </a:ext>
                  </a:extLst>
                </a:gridCol>
                <a:gridCol w="1721635">
                  <a:extLst>
                    <a:ext uri="{9D8B030D-6E8A-4147-A177-3AD203B41FA5}">
                      <a16:colId xmlns:a16="http://schemas.microsoft.com/office/drawing/2014/main" xmlns="" val="163997469"/>
                    </a:ext>
                  </a:extLst>
                </a:gridCol>
                <a:gridCol w="1390318">
                  <a:extLst>
                    <a:ext uri="{9D8B030D-6E8A-4147-A177-3AD203B41FA5}">
                      <a16:colId xmlns:a16="http://schemas.microsoft.com/office/drawing/2014/main" xmlns="" val="4234980076"/>
                    </a:ext>
                  </a:extLst>
                </a:gridCol>
              </a:tblGrid>
              <a:tr h="338904">
                <a:tc>
                  <a:txBody>
                    <a:bodyPr/>
                    <a:lstStyle/>
                    <a:p>
                      <a:pPr indent="144145" algn="ctr">
                        <a:lnSpc>
                          <a:spcPct val="150000"/>
                        </a:lnSpc>
                        <a:spcAft>
                          <a:spcPts val="0"/>
                        </a:spcAft>
                      </a:pP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Rotación</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44145" algn="ctr">
                        <a:lnSpc>
                          <a:spcPct val="150000"/>
                        </a:lnSpc>
                        <a:spcAft>
                          <a:spcPts val="0"/>
                        </a:spcAft>
                      </a:pP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Tercio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44145" algn="ctr">
                        <a:lnSpc>
                          <a:spcPct val="150000"/>
                        </a:lnSpc>
                        <a:spcAft>
                          <a:spcPts val="0"/>
                        </a:spcAft>
                      </a:pP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Medias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144145" algn="ctr">
                        <a:lnSpc>
                          <a:spcPct val="150000"/>
                        </a:lnSpc>
                        <a:spcAft>
                          <a:spcPts val="0"/>
                        </a:spcAft>
                      </a:pP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938629060"/>
                  </a:ext>
                </a:extLst>
              </a:tr>
              <a:tr h="338904">
                <a:tc>
                  <a:txBody>
                    <a:bodyPr/>
                    <a:lstStyle/>
                    <a:p>
                      <a:pPr indent="144145" algn="ctr">
                        <a:lnSpc>
                          <a:spcPct val="150000"/>
                        </a:lnSpc>
                        <a:spcAft>
                          <a:spcPts val="0"/>
                        </a:spcAft>
                      </a:pPr>
                      <a:r>
                        <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Bajo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2,90±0,10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1536754924"/>
                  </a:ext>
                </a:extLst>
              </a:tr>
              <a:tr h="338904">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Bajo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2,76±0,10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637205434"/>
                  </a:ext>
                </a:extLst>
              </a:tr>
              <a:tr h="338904">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Medio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2,30±0,09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4058564204"/>
                  </a:ext>
                </a:extLst>
              </a:tr>
              <a:tr h="338904">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Medio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2,20±0,07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832663548"/>
                  </a:ext>
                </a:extLst>
              </a:tr>
              <a:tr h="338904">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Superior</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1,78±0,06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4108445996"/>
                  </a:ext>
                </a:extLst>
              </a:tr>
              <a:tr h="338904">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Superior</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indent="144145" algn="ctr">
                        <a:lnSpc>
                          <a:spcPct val="150000"/>
                        </a:lnSpc>
                        <a:spcAft>
                          <a:spcPts val="0"/>
                        </a:spcAft>
                      </a:pPr>
                      <a:r>
                        <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1,52±0,05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indent="144145" algn="ctr">
                        <a:lnSpc>
                          <a:spcPct val="150000"/>
                        </a:lnSpc>
                        <a:spcAft>
                          <a:spcPts val="0"/>
                        </a:spcAft>
                      </a:pPr>
                      <a:r>
                        <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622710279"/>
                  </a:ext>
                </a:extLst>
              </a:tr>
            </a:tbl>
          </a:graphicData>
        </a:graphic>
      </p:graphicFrame>
      <p:sp>
        <p:nvSpPr>
          <p:cNvPr id="6" name="Rectángulo 5"/>
          <p:cNvSpPr/>
          <p:nvPr/>
        </p:nvSpPr>
        <p:spPr>
          <a:xfrm>
            <a:off x="391886" y="5093672"/>
            <a:ext cx="6096000" cy="380938"/>
          </a:xfrm>
          <a:prstGeom prst="rect">
            <a:avLst/>
          </a:prstGeom>
        </p:spPr>
        <p:txBody>
          <a:bodyPr>
            <a:spAutoFit/>
          </a:bodyPr>
          <a:lstStyle/>
          <a:p>
            <a:pPr algn="just">
              <a:lnSpc>
                <a:spcPct val="150000"/>
              </a:lnSpc>
              <a:spcAft>
                <a:spcPts val="0"/>
              </a:spcAft>
            </a:pPr>
            <a:r>
              <a:rPr lang="es-EC" sz="1400" i="1" dirty="0" smtClean="0">
                <a:latin typeface="Times New Roman" panose="02020603050405020304" pitchFamily="18" charset="0"/>
                <a:ea typeface="Calibri" panose="020F0502020204030204" pitchFamily="34" charset="0"/>
                <a:cs typeface="Times New Roman" panose="02020603050405020304" pitchFamily="18" charset="0"/>
              </a:rPr>
              <a:t>Medias con una letra común no son significativamente diferentes (p &gt; 0,05)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517218" y="1794772"/>
            <a:ext cx="6096000" cy="584775"/>
          </a:xfrm>
          <a:prstGeom prst="rect">
            <a:avLst/>
          </a:prstGeom>
        </p:spPr>
        <p:txBody>
          <a:bodyPr>
            <a:spAutoFit/>
          </a:bodyPr>
          <a:lstStyle/>
          <a:p>
            <a:pPr algn="just">
              <a:spcAft>
                <a:spcPts val="1000"/>
              </a:spcAft>
            </a:pPr>
            <a:r>
              <a:rPr lang="es-EC" sz="1600" i="1" dirty="0">
                <a:latin typeface="Times New Roman" panose="02020603050405020304" pitchFamily="18" charset="0"/>
                <a:ea typeface="Calibri" panose="020F0502020204030204" pitchFamily="34" charset="0"/>
                <a:cs typeface="Times New Roman" panose="02020603050405020304" pitchFamily="18" charset="0"/>
              </a:rPr>
              <a:t>Promedio ± error estándar de severidad, de la interacción entre rotación y tercio de la planta.  </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391886" y="2899955"/>
            <a:ext cx="6393033" cy="770708"/>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02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0" y="685595"/>
            <a:ext cx="5786846" cy="761969"/>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r>
              <a:rPr lang="es-EC" sz="2000" b="1" dirty="0">
                <a:latin typeface="Times New Roman" panose="02020603050405020304" pitchFamily="18" charset="0"/>
                <a:cs typeface="Times New Roman" panose="02020603050405020304" pitchFamily="18" charset="0"/>
              </a:rPr>
              <a:t>Análisis de </a:t>
            </a:r>
            <a:r>
              <a:rPr lang="es-EC" sz="2000" b="1" dirty="0" smtClean="0">
                <a:latin typeface="Times New Roman" panose="02020603050405020304" pitchFamily="18" charset="0"/>
                <a:cs typeface="Times New Roman" panose="02020603050405020304" pitchFamily="18" charset="0"/>
              </a:rPr>
              <a:t>incidencia </a:t>
            </a:r>
            <a:r>
              <a:rPr lang="es-EC" sz="2000" b="1" dirty="0">
                <a:latin typeface="Times New Roman" panose="02020603050405020304" pitchFamily="18" charset="0"/>
                <a:cs typeface="Times New Roman" panose="02020603050405020304" pitchFamily="18" charset="0"/>
              </a:rPr>
              <a:t>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urticae</a:t>
            </a:r>
            <a:r>
              <a:rPr lang="es-EC" sz="2000" b="1" dirty="0">
                <a:latin typeface="Times New Roman" panose="02020603050405020304" pitchFamily="18" charset="0"/>
                <a:cs typeface="Times New Roman" panose="02020603050405020304" pitchFamily="18" charset="0"/>
              </a:rPr>
              <a:t>, interacción (rotación x semana)</a:t>
            </a:r>
            <a:endParaRPr lang="es-ES" sz="2000" b="1" dirty="0">
              <a:latin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055288495"/>
              </p:ext>
            </p:extLst>
          </p:nvPr>
        </p:nvGraphicFramePr>
        <p:xfrm>
          <a:off x="135300" y="1637355"/>
          <a:ext cx="5928737" cy="4267060"/>
        </p:xfrm>
        <a:graphic>
          <a:graphicData uri="http://schemas.openxmlformats.org/drawingml/2006/table">
            <a:tbl>
              <a:tblPr firstRow="1" firstCol="1"/>
              <a:tblGrid>
                <a:gridCol w="1343206">
                  <a:extLst>
                    <a:ext uri="{9D8B030D-6E8A-4147-A177-3AD203B41FA5}">
                      <a16:colId xmlns:a16="http://schemas.microsoft.com/office/drawing/2014/main" xmlns="" val="1696074314"/>
                    </a:ext>
                  </a:extLst>
                </a:gridCol>
                <a:gridCol w="1104251">
                  <a:extLst>
                    <a:ext uri="{9D8B030D-6E8A-4147-A177-3AD203B41FA5}">
                      <a16:colId xmlns:a16="http://schemas.microsoft.com/office/drawing/2014/main" xmlns="" val="3994671091"/>
                    </a:ext>
                  </a:extLst>
                </a:gridCol>
                <a:gridCol w="1756982">
                  <a:extLst>
                    <a:ext uri="{9D8B030D-6E8A-4147-A177-3AD203B41FA5}">
                      <a16:colId xmlns:a16="http://schemas.microsoft.com/office/drawing/2014/main" xmlns="" val="1538826070"/>
                    </a:ext>
                  </a:extLst>
                </a:gridCol>
                <a:gridCol w="1724298">
                  <a:extLst>
                    <a:ext uri="{9D8B030D-6E8A-4147-A177-3AD203B41FA5}">
                      <a16:colId xmlns:a16="http://schemas.microsoft.com/office/drawing/2014/main" xmlns="" val="2114027417"/>
                    </a:ext>
                  </a:extLst>
                </a:gridCol>
              </a:tblGrid>
              <a:tr h="294658">
                <a:tc>
                  <a:txBody>
                    <a:bodyPr/>
                    <a:lstStyle/>
                    <a:p>
                      <a:pPr algn="ctr">
                        <a:lnSpc>
                          <a:spcPct val="115000"/>
                        </a:lnSpc>
                        <a:spcAft>
                          <a:spcPts val="0"/>
                        </a:spcAft>
                      </a:pPr>
                      <a:r>
                        <a:rPr lang="es-EC"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Semana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400" b="1" dirty="0" smtClean="0">
                          <a:latin typeface="Times New Roman" panose="02020603050405020304" pitchFamily="18" charset="0"/>
                          <a:cs typeface="Times New Roman" panose="02020603050405020304" pitchFamily="18" charset="0"/>
                        </a:rPr>
                        <a:t>Incidencia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624731654"/>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5,70±0,52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4248279015"/>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5,30±0,47</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384082072"/>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4,86±0,38</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c</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275689590"/>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4,29±0,25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c d</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860008735"/>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4,03±0,39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d e</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827543758"/>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4,00±0,28</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d e</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397631051"/>
                  </a:ext>
                </a:extLst>
              </a:tr>
              <a:tr h="283743">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3,91±0,20</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e</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836880091"/>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3,78±0,22</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e f</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813352350"/>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3,52±0,17</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614727752"/>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3,47±0,22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738612664"/>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3,39±0,25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4117764186"/>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3,33±0,16</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461494102"/>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3,13±0,18</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785968643"/>
                  </a:ext>
                </a:extLst>
              </a:tr>
              <a:tr h="283743">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2,47±0,15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803834785"/>
                  </a:ext>
                </a:extLst>
              </a:tr>
            </a:tbl>
          </a:graphicData>
        </a:graphic>
      </p:graphicFrame>
      <p:sp>
        <p:nvSpPr>
          <p:cNvPr id="7" name="Rectángulo 6"/>
          <p:cNvSpPr/>
          <p:nvPr/>
        </p:nvSpPr>
        <p:spPr>
          <a:xfrm>
            <a:off x="72316" y="5870669"/>
            <a:ext cx="6096000" cy="380938"/>
          </a:xfrm>
          <a:prstGeom prst="rect">
            <a:avLst/>
          </a:prstGeom>
        </p:spPr>
        <p:txBody>
          <a:bodyPr>
            <a:spAutoFit/>
          </a:bodyPr>
          <a:lstStyle/>
          <a:p>
            <a:pPr algn="just">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Medias con una letra común no son significativamente diferentes (p &gt; 0,05)</a:t>
            </a:r>
            <a:r>
              <a:rPr lang="es-EC" sz="1400" dirty="0">
                <a:latin typeface="Times New Roman" panose="02020603050405020304" pitchFamily="18" charset="0"/>
                <a:ea typeface="Calibri" panose="020F0502020204030204" pitchFamily="34" charset="0"/>
                <a:cs typeface="Times New Roman" panose="02020603050405020304" pitchFamily="18" charset="0"/>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3518797149"/>
              </p:ext>
            </p:extLst>
          </p:nvPr>
        </p:nvGraphicFramePr>
        <p:xfrm>
          <a:off x="6272595" y="1630152"/>
          <a:ext cx="5531485" cy="4262996"/>
        </p:xfrm>
        <a:graphic>
          <a:graphicData uri="http://schemas.openxmlformats.org/drawingml/2006/table">
            <a:tbl>
              <a:tblPr firstRow="1" firstCol="1"/>
              <a:tblGrid>
                <a:gridCol w="1369176">
                  <a:extLst>
                    <a:ext uri="{9D8B030D-6E8A-4147-A177-3AD203B41FA5}">
                      <a16:colId xmlns:a16="http://schemas.microsoft.com/office/drawing/2014/main" xmlns="" val="1954668819"/>
                    </a:ext>
                  </a:extLst>
                </a:gridCol>
                <a:gridCol w="1175658">
                  <a:extLst>
                    <a:ext uri="{9D8B030D-6E8A-4147-A177-3AD203B41FA5}">
                      <a16:colId xmlns:a16="http://schemas.microsoft.com/office/drawing/2014/main" xmlns="" val="3306559104"/>
                    </a:ext>
                  </a:extLst>
                </a:gridCol>
                <a:gridCol w="1332411">
                  <a:extLst>
                    <a:ext uri="{9D8B030D-6E8A-4147-A177-3AD203B41FA5}">
                      <a16:colId xmlns:a16="http://schemas.microsoft.com/office/drawing/2014/main" xmlns="" val="1389975945"/>
                    </a:ext>
                  </a:extLst>
                </a:gridCol>
                <a:gridCol w="1654240">
                  <a:extLst>
                    <a:ext uri="{9D8B030D-6E8A-4147-A177-3AD203B41FA5}">
                      <a16:colId xmlns:a16="http://schemas.microsoft.com/office/drawing/2014/main" xmlns="" val="3593793887"/>
                    </a:ext>
                  </a:extLst>
                </a:gridCol>
              </a:tblGrid>
              <a:tr h="284470">
                <a:tc>
                  <a:txBody>
                    <a:bodyPr/>
                    <a:lstStyle/>
                    <a:p>
                      <a:pPr marL="0" indent="144145" algn="ctr" defTabSz="914400" rtl="0" eaLnBrk="1" latinLnBrk="0" hangingPunct="1">
                        <a:lnSpc>
                          <a:spcPct val="115000"/>
                        </a:lnSpc>
                        <a:spcAft>
                          <a:spcPts val="0"/>
                        </a:spcAft>
                      </a:pPr>
                      <a:r>
                        <a:rPr lang="es-EC" sz="14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a:t>
                      </a:r>
                      <a:endParaRPr lang="es-ES"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144145" algn="ctr" defTabSz="914400" rtl="0" eaLnBrk="1" latinLnBrk="0" hangingPunct="1">
                        <a:lnSpc>
                          <a:spcPct val="115000"/>
                        </a:lnSpc>
                        <a:spcAft>
                          <a:spcPts val="0"/>
                        </a:spcAft>
                      </a:pPr>
                      <a:r>
                        <a:rPr lang="es-EC" sz="14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Semana</a:t>
                      </a:r>
                      <a:endParaRPr lang="es-ES"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144145" algn="ctr" defTabSz="914400" rtl="0" eaLnBrk="1" latinLnBrk="0" hangingPunct="1">
                        <a:lnSpc>
                          <a:spcPct val="115000"/>
                        </a:lnSpc>
                        <a:spcAft>
                          <a:spcPts val="0"/>
                        </a:spcAft>
                      </a:pPr>
                      <a:r>
                        <a:rPr lang="es-EC" sz="1400" b="1"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Severidad</a:t>
                      </a:r>
                      <a:endParaRPr lang="es-ES" sz="1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165731528"/>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2,99±0,22</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1800799264"/>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2,82±0,19</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937925925"/>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2,63±0,16</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c</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998720805"/>
                  </a:ext>
                </a:extLst>
              </a:tr>
              <a:tr h="284470">
                <a:tc>
                  <a:txBody>
                    <a:bodyPr/>
                    <a:lstStyle/>
                    <a:p>
                      <a:pPr marL="0" indent="144145"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2,39±0,11</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c d</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463926839"/>
                  </a:ext>
                </a:extLst>
              </a:tr>
              <a:tr h="284470">
                <a:tc>
                  <a:txBody>
                    <a:bodyPr/>
                    <a:lstStyle/>
                    <a:p>
                      <a:pPr marL="0" indent="144145"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2,28±0,16</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e</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671422068"/>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2,27±0,12</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d e</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912119375"/>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2,23±0,08</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e</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643933971"/>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2,19±0,08</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f</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338868043"/>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2,07±0,07</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321999238"/>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2,05±0,09</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859009284"/>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2,01±0,11</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987803470"/>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1,98±0,07</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2779180121"/>
                  </a:ext>
                </a:extLst>
              </a:tr>
              <a:tr h="284470">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1,90±0,07</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marL="0" indent="144145"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4240631381"/>
                  </a:ext>
                </a:extLst>
              </a:tr>
              <a:tr h="138174">
                <a:tc>
                  <a:txBody>
                    <a:bodyPr/>
                    <a:lstStyle/>
                    <a:p>
                      <a:pPr marL="0" indent="144145"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   </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marL="0" indent="144145"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marL="0" indent="144145" algn="l"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1,62±0,06</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marL="0" indent="144145" algn="l"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50967545"/>
                  </a:ext>
                </a:extLst>
              </a:tr>
            </a:tbl>
          </a:graphicData>
        </a:graphic>
      </p:graphicFrame>
      <p:sp>
        <p:nvSpPr>
          <p:cNvPr id="10" name="Rectángulo 9"/>
          <p:cNvSpPr/>
          <p:nvPr/>
        </p:nvSpPr>
        <p:spPr>
          <a:xfrm>
            <a:off x="6346933" y="685521"/>
            <a:ext cx="5382811" cy="757253"/>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r>
              <a:rPr lang="es-EC" sz="2000" b="1" dirty="0">
                <a:latin typeface="Times New Roman" panose="02020603050405020304" pitchFamily="18" charset="0"/>
                <a:cs typeface="Times New Roman" panose="02020603050405020304" pitchFamily="18" charset="0"/>
              </a:rPr>
              <a:t>Análisis de severidad 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urticae</a:t>
            </a:r>
            <a:r>
              <a:rPr lang="es-EC" sz="2000" b="1" dirty="0">
                <a:latin typeface="Times New Roman" panose="02020603050405020304" pitchFamily="18" charset="0"/>
                <a:cs typeface="Times New Roman" panose="02020603050405020304" pitchFamily="18" charset="0"/>
              </a:rPr>
              <a:t>, interacción (rotación x semana)</a:t>
            </a:r>
            <a:endParaRPr lang="es-ES" sz="2000" b="1" dirty="0">
              <a:latin typeface="Times New Roman" panose="02020603050405020304" pitchFamily="18" charset="0"/>
              <a:cs typeface="Times New Roman" panose="02020603050405020304" pitchFamily="18" charset="0"/>
            </a:endParaRPr>
          </a:p>
        </p:txBody>
      </p:sp>
      <p:sp>
        <p:nvSpPr>
          <p:cNvPr id="12" name="Rectángulo 11"/>
          <p:cNvSpPr/>
          <p:nvPr/>
        </p:nvSpPr>
        <p:spPr>
          <a:xfrm>
            <a:off x="300446" y="5342709"/>
            <a:ext cx="5603965" cy="523170"/>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
        <p:nvSpPr>
          <p:cNvPr id="13" name="Rectángulo 12"/>
          <p:cNvSpPr/>
          <p:nvPr/>
        </p:nvSpPr>
        <p:spPr>
          <a:xfrm>
            <a:off x="6272595" y="5342709"/>
            <a:ext cx="5340285" cy="510764"/>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
        <p:nvSpPr>
          <p:cNvPr id="14" name="Rectángulo 13"/>
          <p:cNvSpPr/>
          <p:nvPr/>
        </p:nvSpPr>
        <p:spPr>
          <a:xfrm>
            <a:off x="182881" y="1926988"/>
            <a:ext cx="5603965" cy="523170"/>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
        <p:nvSpPr>
          <p:cNvPr id="15" name="Rectángulo 14"/>
          <p:cNvSpPr/>
          <p:nvPr/>
        </p:nvSpPr>
        <p:spPr>
          <a:xfrm>
            <a:off x="6187052" y="1926988"/>
            <a:ext cx="5603965" cy="523170"/>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13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0989" y="645935"/>
            <a:ext cx="5190098" cy="634225"/>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r>
              <a:rPr lang="es-EC" sz="2000" b="1" dirty="0">
                <a:latin typeface="Times New Roman" panose="02020603050405020304" pitchFamily="18" charset="0"/>
                <a:cs typeface="Times New Roman" panose="02020603050405020304" pitchFamily="18" charset="0"/>
              </a:rPr>
              <a:t>Análisis de población 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urticae</a:t>
            </a:r>
            <a:r>
              <a:rPr lang="es-EC" sz="2000" b="1" dirty="0">
                <a:latin typeface="Times New Roman" panose="02020603050405020304" pitchFamily="18" charset="0"/>
                <a:cs typeface="Times New Roman" panose="02020603050405020304" pitchFamily="18" charset="0"/>
              </a:rPr>
              <a:t>, interacción (tercio x semana)</a:t>
            </a:r>
            <a:endParaRPr lang="es-ES" sz="20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4009828061"/>
              </p:ext>
            </p:extLst>
          </p:nvPr>
        </p:nvGraphicFramePr>
        <p:xfrm>
          <a:off x="130355" y="1333747"/>
          <a:ext cx="5434421" cy="4693920"/>
        </p:xfrm>
        <a:graphic>
          <a:graphicData uri="http://schemas.openxmlformats.org/drawingml/2006/table">
            <a:tbl>
              <a:tblPr firstRow="1" firstCol="1"/>
              <a:tblGrid>
                <a:gridCol w="1262795">
                  <a:extLst>
                    <a:ext uri="{9D8B030D-6E8A-4147-A177-3AD203B41FA5}">
                      <a16:colId xmlns:a16="http://schemas.microsoft.com/office/drawing/2014/main" xmlns="" val="2225836235"/>
                    </a:ext>
                  </a:extLst>
                </a:gridCol>
                <a:gridCol w="964351">
                  <a:extLst>
                    <a:ext uri="{9D8B030D-6E8A-4147-A177-3AD203B41FA5}">
                      <a16:colId xmlns:a16="http://schemas.microsoft.com/office/drawing/2014/main" xmlns="" val="3014722992"/>
                    </a:ext>
                  </a:extLst>
                </a:gridCol>
                <a:gridCol w="1555978">
                  <a:extLst>
                    <a:ext uri="{9D8B030D-6E8A-4147-A177-3AD203B41FA5}">
                      <a16:colId xmlns:a16="http://schemas.microsoft.com/office/drawing/2014/main" xmlns="" val="130590055"/>
                    </a:ext>
                  </a:extLst>
                </a:gridCol>
                <a:gridCol w="1651297">
                  <a:extLst>
                    <a:ext uri="{9D8B030D-6E8A-4147-A177-3AD203B41FA5}">
                      <a16:colId xmlns:a16="http://schemas.microsoft.com/office/drawing/2014/main" xmlns="" val="2462674617"/>
                    </a:ext>
                  </a:extLst>
                </a:gridCol>
              </a:tblGrid>
              <a:tr h="194607">
                <a:tc>
                  <a:txBody>
                    <a:bodyPr/>
                    <a:lstStyle/>
                    <a:p>
                      <a:pPr algn="ctr">
                        <a:lnSpc>
                          <a:spcPct val="10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Tercio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Semana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b="1" dirty="0" smtClean="0">
                          <a:latin typeface="Times New Roman" panose="02020603050405020304" pitchFamily="18" charset="0"/>
                          <a:cs typeface="Times New Roman" panose="02020603050405020304" pitchFamily="18" charset="0"/>
                        </a:rPr>
                        <a:t>Incidencia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535552832"/>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6,51±0,78</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2057485931"/>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5,83±0,63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2741612946"/>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5,55±0,38</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4094090444"/>
                  </a:ext>
                </a:extLst>
              </a:tr>
              <a:tr h="208933">
                <a:tc>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5,37±0,54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868987090"/>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5,27±0,33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2514469559"/>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5,23±0,26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1801465671"/>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4,77±0,41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c</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2415226852"/>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4,59±0,27</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c</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2426769289"/>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4,56±0,46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c</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4217211648"/>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4,04±0,36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d 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1268526738"/>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3,82±0,32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d 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191493542"/>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3,78±0,26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1891067737"/>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3,53±0,37</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e f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1900606919"/>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3,51±0,19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356333264"/>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3,22±0,21</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3113969932"/>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2,95±0,20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 g h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2738632274"/>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2,49±0,22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  i</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1427512914"/>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2,32±0,19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j</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674419412"/>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2,04±0,16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j</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1915581099"/>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1,88±0,16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 k</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a:noFill/>
                    </a:lnB>
                  </a:tcPr>
                </a:tc>
                <a:extLst>
                  <a:ext uri="{0D108BD9-81ED-4DB2-BD59-A6C34878D82A}">
                    <a16:rowId xmlns:a16="http://schemas.microsoft.com/office/drawing/2014/main" xmlns="" val="762261167"/>
                  </a:ext>
                </a:extLst>
              </a:tr>
              <a:tr h="208933">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1,53±0,14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918" marR="62918"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348829856"/>
                  </a:ext>
                </a:extLst>
              </a:tr>
            </a:tbl>
          </a:graphicData>
        </a:graphic>
      </p:graphicFrame>
      <p:sp>
        <p:nvSpPr>
          <p:cNvPr id="7" name="Rectángulo 6"/>
          <p:cNvSpPr/>
          <p:nvPr/>
        </p:nvSpPr>
        <p:spPr>
          <a:xfrm>
            <a:off x="130355" y="5890785"/>
            <a:ext cx="6096000" cy="380938"/>
          </a:xfrm>
          <a:prstGeom prst="rect">
            <a:avLst/>
          </a:prstGeom>
        </p:spPr>
        <p:txBody>
          <a:bodyPr>
            <a:spAutoFit/>
          </a:bodyPr>
          <a:lstStyle/>
          <a:p>
            <a:pPr>
              <a:lnSpc>
                <a:spcPct val="150000"/>
              </a:lnSpc>
              <a:spcAft>
                <a:spcPts val="0"/>
              </a:spcAft>
            </a:pPr>
            <a:r>
              <a:rPr lang="es-EC" sz="1400" i="1" dirty="0">
                <a:latin typeface="Times New Roman" panose="02020603050405020304" pitchFamily="18" charset="0"/>
                <a:ea typeface="Calibri" panose="020F0502020204030204" pitchFamily="34" charset="0"/>
                <a:cs typeface="Times New Roman" panose="02020603050405020304" pitchFamily="18" charset="0"/>
              </a:rPr>
              <a:t>Medias con una letra común no son significativamente diferentes (p &gt; 0,05)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3815975221"/>
              </p:ext>
            </p:extLst>
          </p:nvPr>
        </p:nvGraphicFramePr>
        <p:xfrm>
          <a:off x="5891349" y="1333752"/>
          <a:ext cx="5865222" cy="4693920"/>
        </p:xfrm>
        <a:graphic>
          <a:graphicData uri="http://schemas.openxmlformats.org/drawingml/2006/table">
            <a:tbl>
              <a:tblPr firstRow="1" firstCol="1"/>
              <a:tblGrid>
                <a:gridCol w="1043237">
                  <a:extLst>
                    <a:ext uri="{9D8B030D-6E8A-4147-A177-3AD203B41FA5}">
                      <a16:colId xmlns:a16="http://schemas.microsoft.com/office/drawing/2014/main" xmlns="" val="4145034267"/>
                    </a:ext>
                  </a:extLst>
                </a:gridCol>
                <a:gridCol w="785563">
                  <a:extLst>
                    <a:ext uri="{9D8B030D-6E8A-4147-A177-3AD203B41FA5}">
                      <a16:colId xmlns:a16="http://schemas.microsoft.com/office/drawing/2014/main" xmlns="" val="438646289"/>
                    </a:ext>
                  </a:extLst>
                </a:gridCol>
                <a:gridCol w="1280160">
                  <a:extLst>
                    <a:ext uri="{9D8B030D-6E8A-4147-A177-3AD203B41FA5}">
                      <a16:colId xmlns:a16="http://schemas.microsoft.com/office/drawing/2014/main" xmlns="" val="284650318"/>
                    </a:ext>
                  </a:extLst>
                </a:gridCol>
                <a:gridCol w="2369162">
                  <a:extLst>
                    <a:ext uri="{9D8B030D-6E8A-4147-A177-3AD203B41FA5}">
                      <a16:colId xmlns:a16="http://schemas.microsoft.com/office/drawing/2014/main" xmlns="" val="424290783"/>
                    </a:ext>
                  </a:extLst>
                </a:gridCol>
                <a:gridCol w="387100">
                  <a:extLst>
                    <a:ext uri="{9D8B030D-6E8A-4147-A177-3AD203B41FA5}">
                      <a16:colId xmlns:a16="http://schemas.microsoft.com/office/drawing/2014/main" xmlns="" val="3033500865"/>
                    </a:ext>
                  </a:extLst>
                </a:gridCol>
              </a:tblGrid>
              <a:tr h="211320">
                <a:tc>
                  <a:txBody>
                    <a:bodyPr/>
                    <a:lstStyle/>
                    <a:p>
                      <a:pPr algn="ctr">
                        <a:lnSpc>
                          <a:spcPct val="100000"/>
                        </a:lnSpc>
                        <a:spcAft>
                          <a:spcPts val="0"/>
                        </a:spcAft>
                      </a:pPr>
                      <a:r>
                        <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Tercio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Semana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b="1" dirty="0" smtClean="0">
                          <a:latin typeface="Times New Roman" panose="02020603050405020304" pitchFamily="18" charset="0"/>
                          <a:cs typeface="Times New Roman" panose="02020603050405020304" pitchFamily="18" charset="0"/>
                        </a:rPr>
                        <a:t>Severidad</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algn="ctr">
                        <a:lnSpc>
                          <a:spcPct val="100000"/>
                        </a:lnSpc>
                        <a:spcAft>
                          <a:spcPts val="0"/>
                        </a:spcAft>
                      </a:pPr>
                      <a:endParaRPr lang="es-EC"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496" marR="64496"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xmlns="" val="2696428316"/>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3,33±0,32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w="12700" cap="flat" cmpd="sng" algn="ctr">
                      <a:solidFill>
                        <a:srgbClr val="7F7F7F"/>
                      </a:solidFill>
                      <a:prstDash val="solid"/>
                      <a:round/>
                      <a:headEnd type="none" w="med" len="med"/>
                      <a:tailEnd type="none" w="med" len="med"/>
                    </a:lnT>
                    <a:lnB>
                      <a:noFill/>
                    </a:lnB>
                  </a:tcPr>
                </a:tc>
                <a:tc gridSpan="2">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w="12700" cap="flat" cmpd="sng" algn="ctr">
                      <a:solidFill>
                        <a:srgbClr val="7F7F7F"/>
                      </a:solidFill>
                      <a:prstDash val="solid"/>
                      <a:round/>
                      <a:headEnd type="none" w="med" len="med"/>
                      <a:tailEnd type="none" w="med" len="med"/>
                    </a:lnT>
                    <a:lnB>
                      <a:noFill/>
                    </a:lnB>
                  </a:tcPr>
                </a:tc>
                <a:tc hMerge="1">
                  <a:txBody>
                    <a:bodyPr/>
                    <a:lstStyle/>
                    <a:p>
                      <a:endParaRPr lang="es-ES"/>
                    </a:p>
                  </a:txBody>
                  <a:tcPr/>
                </a:tc>
                <a:extLst>
                  <a:ext uri="{0D108BD9-81ED-4DB2-BD59-A6C34878D82A}">
                    <a16:rowId xmlns:a16="http://schemas.microsoft.com/office/drawing/2014/main" xmlns="" val="1276889330"/>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3,04±0,26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3981405197"/>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2,92±0,16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1092028205"/>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2,85±0,23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1925330056"/>
                  </a:ext>
                </a:extLst>
              </a:tr>
              <a:tr h="211320">
                <a:tc>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2,81±0,13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2481982196"/>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2,79±0,11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3801359295"/>
                  </a:ext>
                </a:extLst>
              </a:tr>
              <a:tr h="211320">
                <a:tc>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2,59±0,17</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c</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247593068"/>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Bajo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2,52±0,11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c</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3498595280"/>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2,51±0,20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c d</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2306623534"/>
                  </a:ext>
                </a:extLst>
              </a:tr>
              <a:tr h="211320">
                <a:tc>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2,28±0,16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d e</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4084403497"/>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2,19±0,13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d e</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3295955855"/>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Medio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2,18±0,11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e</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90684006"/>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2,07±0,16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e f</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2705851963"/>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2,06±0,08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4099955001"/>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1,97±0,09</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f g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2705732707"/>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Medio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1,82±0,08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 g h</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nSpc>
                          <a:spcPct val="100000"/>
                        </a:lnSpc>
                        <a:spcAft>
                          <a:spcPts val="1000"/>
                        </a:spcAft>
                      </a:pPr>
                      <a:r>
                        <a:rPr lang="es-ES" sz="1400">
                          <a:effectLst/>
                          <a:latin typeface="Times New Roman" panose="02020603050405020304" pitchFamily="18"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xmlns="" val="1014181469"/>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1,63±0,10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 i</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3724106378"/>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1,56±0,08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2207388812"/>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1,44±0,07</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j</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2599108342"/>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1,35±0,06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gridSpan="2">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 k</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a:noFill/>
                    </a:lnB>
                  </a:tcPr>
                </a:tc>
                <a:tc hMerge="1">
                  <a:txBody>
                    <a:bodyPr/>
                    <a:lstStyle/>
                    <a:p>
                      <a:endParaRPr lang="es-ES"/>
                    </a:p>
                  </a:txBody>
                  <a:tcPr/>
                </a:tc>
                <a:extLst>
                  <a:ext uri="{0D108BD9-81ED-4DB2-BD59-A6C34878D82A}">
                    <a16:rowId xmlns:a16="http://schemas.microsoft.com/office/drawing/2014/main" xmlns="" val="1704471649"/>
                  </a:ext>
                </a:extLst>
              </a:tr>
              <a:tr h="211320">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Superior</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00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1,22±0,06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w="12700" cap="flat" cmpd="sng" algn="ctr">
                      <a:solidFill>
                        <a:srgbClr val="7F7F7F"/>
                      </a:solidFill>
                      <a:prstDash val="solid"/>
                      <a:round/>
                      <a:headEnd type="none" w="med" len="med"/>
                      <a:tailEnd type="none" w="med" len="med"/>
                    </a:lnB>
                  </a:tcPr>
                </a:tc>
                <a:tc gridSpan="2">
                  <a:txBody>
                    <a:bodyPr/>
                    <a:lstStyle/>
                    <a:p>
                      <a:pPr algn="ctr">
                        <a:lnSpc>
                          <a:spcPct val="100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496" marR="64496" marT="0" marB="0">
                    <a:lnL>
                      <a:noFill/>
                    </a:lnL>
                    <a:lnR>
                      <a:noFill/>
                    </a:lnR>
                    <a:lnT>
                      <a:noFill/>
                    </a:lnT>
                    <a:lnB w="12700" cap="flat" cmpd="sng" algn="ctr">
                      <a:solidFill>
                        <a:srgbClr val="7F7F7F"/>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xmlns="" val="1874304422"/>
                  </a:ext>
                </a:extLst>
              </a:tr>
            </a:tbl>
          </a:graphicData>
        </a:graphic>
      </p:graphicFrame>
      <p:sp>
        <p:nvSpPr>
          <p:cNvPr id="10" name="Rectángulo 9"/>
          <p:cNvSpPr/>
          <p:nvPr/>
        </p:nvSpPr>
        <p:spPr>
          <a:xfrm>
            <a:off x="6309360" y="632451"/>
            <a:ext cx="5251269" cy="647709"/>
          </a:xfrm>
          <a:prstGeom prst="rect">
            <a:avLst/>
          </a:prstGeom>
          <a:solidFill>
            <a:schemeClr val="bg1"/>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r>
              <a:rPr lang="es-EC" sz="2000" b="1" dirty="0">
                <a:latin typeface="Times New Roman" panose="02020603050405020304" pitchFamily="18" charset="0"/>
                <a:cs typeface="Times New Roman" panose="02020603050405020304" pitchFamily="18" charset="0"/>
              </a:rPr>
              <a:t>Análisis de severidad de </a:t>
            </a:r>
            <a:r>
              <a:rPr lang="es-EC" sz="2000" b="1" i="1" dirty="0" err="1">
                <a:latin typeface="Times New Roman" panose="02020603050405020304" pitchFamily="18" charset="0"/>
                <a:cs typeface="Times New Roman" panose="02020603050405020304" pitchFamily="18" charset="0"/>
              </a:rPr>
              <a:t>Tetranychus</a:t>
            </a:r>
            <a:r>
              <a:rPr lang="es-EC" sz="2000" b="1" i="1" dirty="0">
                <a:latin typeface="Times New Roman" panose="02020603050405020304" pitchFamily="18" charset="0"/>
                <a:cs typeface="Times New Roman" panose="02020603050405020304" pitchFamily="18" charset="0"/>
              </a:rPr>
              <a:t> </a:t>
            </a:r>
            <a:r>
              <a:rPr lang="es-EC" sz="2000" b="1" i="1" dirty="0" err="1">
                <a:latin typeface="Times New Roman" panose="02020603050405020304" pitchFamily="18" charset="0"/>
                <a:cs typeface="Times New Roman" panose="02020603050405020304" pitchFamily="18" charset="0"/>
              </a:rPr>
              <a:t>urticae</a:t>
            </a:r>
            <a:r>
              <a:rPr lang="es-EC" sz="2000" b="1" dirty="0">
                <a:latin typeface="Times New Roman" panose="02020603050405020304" pitchFamily="18" charset="0"/>
                <a:cs typeface="Times New Roman" panose="02020603050405020304" pitchFamily="18" charset="0"/>
              </a:rPr>
              <a:t>, interacción (tercio x semana)</a:t>
            </a:r>
            <a:endParaRPr lang="es-ES" sz="2000" b="1" dirty="0">
              <a:latin typeface="Times New Roman" panose="02020603050405020304" pitchFamily="18" charset="0"/>
              <a:cs typeface="Times New Roman" panose="02020603050405020304" pitchFamily="18" charset="0"/>
            </a:endParaRPr>
          </a:p>
        </p:txBody>
      </p:sp>
      <p:sp>
        <p:nvSpPr>
          <p:cNvPr id="11" name="Rectángulo 10"/>
          <p:cNvSpPr/>
          <p:nvPr/>
        </p:nvSpPr>
        <p:spPr>
          <a:xfrm>
            <a:off x="208871" y="5603966"/>
            <a:ext cx="5355906" cy="423701"/>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
        <p:nvSpPr>
          <p:cNvPr id="12" name="Rectángulo 11"/>
          <p:cNvSpPr/>
          <p:nvPr/>
        </p:nvSpPr>
        <p:spPr>
          <a:xfrm>
            <a:off x="6095999" y="5603965"/>
            <a:ext cx="5603965" cy="423701"/>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
        <p:nvSpPr>
          <p:cNvPr id="13" name="Rectángulo 12"/>
          <p:cNvSpPr/>
          <p:nvPr/>
        </p:nvSpPr>
        <p:spPr>
          <a:xfrm>
            <a:off x="208871" y="2403566"/>
            <a:ext cx="5355905" cy="418011"/>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
        <p:nvSpPr>
          <p:cNvPr id="14" name="Rectángulo 13"/>
          <p:cNvSpPr/>
          <p:nvPr/>
        </p:nvSpPr>
        <p:spPr>
          <a:xfrm>
            <a:off x="6146007" y="2403566"/>
            <a:ext cx="5355905" cy="418011"/>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08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RESULTADOS Y DISCUSIÓN</a:t>
            </a:r>
            <a:endParaRPr lang="es-MX" sz="3600" b="1" dirty="0">
              <a:latin typeface="Times New Roman" panose="02020603050405020304" pitchFamily="18" charset="0"/>
              <a:cs typeface="Times New Roman" panose="02020603050405020304" pitchFamily="18" charset="0"/>
            </a:endParaRPr>
          </a:p>
        </p:txBody>
      </p:sp>
      <p:sp>
        <p:nvSpPr>
          <p:cNvPr id="5" name="CuadroTexto 2"/>
          <p:cNvSpPr txBox="1"/>
          <p:nvPr/>
        </p:nvSpPr>
        <p:spPr>
          <a:xfrm>
            <a:off x="2" y="487540"/>
            <a:ext cx="12191998" cy="523220"/>
          </a:xfrm>
          <a:prstGeom prst="rect">
            <a:avLst/>
          </a:prstGeom>
          <a:noFill/>
        </p:spPr>
        <p:txBody>
          <a:bodyPr wrap="square" rtlCol="0">
            <a:spAutoFit/>
          </a:bodyPr>
          <a:lstStyle/>
          <a:p>
            <a:pPr algn="ctr"/>
            <a:r>
              <a:rPr lang="es-MX" sz="2800" b="1" dirty="0" smtClean="0">
                <a:solidFill>
                  <a:srgbClr val="FF0000"/>
                </a:solidFill>
                <a:latin typeface="Times New Roman" panose="02020603050405020304" pitchFamily="18" charset="0"/>
                <a:cs typeface="Times New Roman" panose="02020603050405020304" pitchFamily="18" charset="0"/>
              </a:rPr>
              <a:t>Análisis Económico</a:t>
            </a:r>
            <a:endParaRPr lang="es-MX"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3493704996"/>
              </p:ext>
            </p:extLst>
          </p:nvPr>
        </p:nvGraphicFramePr>
        <p:xfrm>
          <a:off x="328490" y="1133871"/>
          <a:ext cx="10986247" cy="2116328"/>
        </p:xfrm>
        <a:graphic>
          <a:graphicData uri="http://schemas.openxmlformats.org/drawingml/2006/table">
            <a:tbl>
              <a:tblPr firstRow="1" firstCol="1"/>
              <a:tblGrid>
                <a:gridCol w="1617876">
                  <a:extLst>
                    <a:ext uri="{9D8B030D-6E8A-4147-A177-3AD203B41FA5}">
                      <a16:colId xmlns:a16="http://schemas.microsoft.com/office/drawing/2014/main" xmlns="" val="3190854731"/>
                    </a:ext>
                  </a:extLst>
                </a:gridCol>
                <a:gridCol w="1506211">
                  <a:extLst>
                    <a:ext uri="{9D8B030D-6E8A-4147-A177-3AD203B41FA5}">
                      <a16:colId xmlns:a16="http://schemas.microsoft.com/office/drawing/2014/main" xmlns="" val="3890679068"/>
                    </a:ext>
                  </a:extLst>
                </a:gridCol>
                <a:gridCol w="2673903">
                  <a:extLst>
                    <a:ext uri="{9D8B030D-6E8A-4147-A177-3AD203B41FA5}">
                      <a16:colId xmlns:a16="http://schemas.microsoft.com/office/drawing/2014/main" xmlns="" val="850466982"/>
                    </a:ext>
                  </a:extLst>
                </a:gridCol>
                <a:gridCol w="1614041">
                  <a:extLst>
                    <a:ext uri="{9D8B030D-6E8A-4147-A177-3AD203B41FA5}">
                      <a16:colId xmlns:a16="http://schemas.microsoft.com/office/drawing/2014/main" xmlns="" val="1050502224"/>
                    </a:ext>
                  </a:extLst>
                </a:gridCol>
                <a:gridCol w="1787108">
                  <a:extLst>
                    <a:ext uri="{9D8B030D-6E8A-4147-A177-3AD203B41FA5}">
                      <a16:colId xmlns:a16="http://schemas.microsoft.com/office/drawing/2014/main" xmlns="" val="2640263710"/>
                    </a:ext>
                  </a:extLst>
                </a:gridCol>
                <a:gridCol w="1787108">
                  <a:extLst>
                    <a:ext uri="{9D8B030D-6E8A-4147-A177-3AD203B41FA5}">
                      <a16:colId xmlns:a16="http://schemas.microsoft.com/office/drawing/2014/main" xmlns="" val="3959655528"/>
                    </a:ext>
                  </a:extLst>
                </a:gridCol>
              </a:tblGrid>
              <a:tr h="652145">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Tratamiento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Costos fijos/tallo (USD)</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costos que varían/tratamiento/ha (USD)</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Costo promedio de venta tallo (USD)</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Rendimiento /ha</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Rendimiento corregido Tasa de ajuste 15%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634261424"/>
                  </a:ext>
                </a:extLst>
              </a:tr>
              <a:tr h="321310">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Testigo (R1)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83 766</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71 201,1</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1762469559"/>
                  </a:ext>
                </a:extLst>
              </a:tr>
              <a:tr h="321310">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R1B1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1 113,57</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92 142</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78 320,7</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xmlns="" val="3674725664"/>
                  </a:ext>
                </a:extLst>
              </a:tr>
              <a:tr h="321310">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Testigo (R2)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83 766</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71 201,1</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xmlns="" val="3960481691"/>
                  </a:ext>
                </a:extLst>
              </a:tr>
              <a:tr h="311150">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R2B1</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0,09</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1 113,57</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0,18</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87 954</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74 760,9</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451779154"/>
                  </a:ext>
                </a:extLst>
              </a:tr>
            </a:tbl>
          </a:graphicData>
        </a:graphic>
      </p:graphicFrame>
      <p:sp>
        <p:nvSpPr>
          <p:cNvPr id="10" name="Rectángulo 9"/>
          <p:cNvSpPr/>
          <p:nvPr/>
        </p:nvSpPr>
        <p:spPr>
          <a:xfrm>
            <a:off x="328490" y="3373310"/>
            <a:ext cx="3910045" cy="369332"/>
          </a:xfrm>
          <a:prstGeom prst="rect">
            <a:avLst/>
          </a:prstGeom>
        </p:spPr>
        <p:txBody>
          <a:bodyPr wrap="none">
            <a:spAutoFit/>
          </a:bodyPr>
          <a:lstStyle/>
          <a:p>
            <a:pPr>
              <a:spcAft>
                <a:spcPts val="1000"/>
              </a:spcAft>
            </a:pPr>
            <a:r>
              <a:rPr lang="es-EC" i="1" dirty="0">
                <a:latin typeface="Times New Roman" panose="02020603050405020304" pitchFamily="18" charset="0"/>
                <a:ea typeface="Calibri" panose="020F0502020204030204" pitchFamily="34" charset="0"/>
                <a:cs typeface="Times New Roman" panose="02020603050405020304" pitchFamily="18" charset="0"/>
              </a:rPr>
              <a:t>Análisis costo-beneficio por tratamiento</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ángulo 10"/>
          <p:cNvSpPr/>
          <p:nvPr/>
        </p:nvSpPr>
        <p:spPr>
          <a:xfrm>
            <a:off x="328490" y="826094"/>
            <a:ext cx="3300904" cy="369332"/>
          </a:xfrm>
          <a:prstGeom prst="rect">
            <a:avLst/>
          </a:prstGeom>
        </p:spPr>
        <p:txBody>
          <a:bodyPr wrap="none">
            <a:spAutoFit/>
          </a:bodyPr>
          <a:lstStyle/>
          <a:p>
            <a:pPr>
              <a:spcAft>
                <a:spcPts val="1000"/>
              </a:spcAft>
            </a:pPr>
            <a:r>
              <a:rPr lang="es-EC" i="1" dirty="0">
                <a:latin typeface="Times New Roman" panose="02020603050405020304" pitchFamily="18" charset="0"/>
                <a:ea typeface="Calibri" panose="020F0502020204030204" pitchFamily="34" charset="0"/>
                <a:cs typeface="Times New Roman" panose="02020603050405020304" pitchFamily="18" charset="0"/>
              </a:rPr>
              <a:t>Costos variables por tratamiento </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380623485"/>
              </p:ext>
            </p:extLst>
          </p:nvPr>
        </p:nvGraphicFramePr>
        <p:xfrm>
          <a:off x="328490" y="3742642"/>
          <a:ext cx="10986247" cy="2294322"/>
        </p:xfrm>
        <a:graphic>
          <a:graphicData uri="http://schemas.openxmlformats.org/drawingml/2006/table">
            <a:tbl>
              <a:tblPr firstRow="1" firstCol="1"/>
              <a:tblGrid>
                <a:gridCol w="1825038">
                  <a:extLst>
                    <a:ext uri="{9D8B030D-6E8A-4147-A177-3AD203B41FA5}">
                      <a16:colId xmlns:a16="http://schemas.microsoft.com/office/drawing/2014/main" xmlns="" val="3453994504"/>
                    </a:ext>
                  </a:extLst>
                </a:gridCol>
                <a:gridCol w="1491030">
                  <a:extLst>
                    <a:ext uri="{9D8B030D-6E8A-4147-A177-3AD203B41FA5}">
                      <a16:colId xmlns:a16="http://schemas.microsoft.com/office/drawing/2014/main" xmlns="" val="899428267"/>
                    </a:ext>
                  </a:extLst>
                </a:gridCol>
                <a:gridCol w="2419921">
                  <a:extLst>
                    <a:ext uri="{9D8B030D-6E8A-4147-A177-3AD203B41FA5}">
                      <a16:colId xmlns:a16="http://schemas.microsoft.com/office/drawing/2014/main" xmlns="" val="1628993516"/>
                    </a:ext>
                  </a:extLst>
                </a:gridCol>
                <a:gridCol w="1558704">
                  <a:extLst>
                    <a:ext uri="{9D8B030D-6E8A-4147-A177-3AD203B41FA5}">
                      <a16:colId xmlns:a16="http://schemas.microsoft.com/office/drawing/2014/main" xmlns="" val="2358903204"/>
                    </a:ext>
                  </a:extLst>
                </a:gridCol>
                <a:gridCol w="1658034">
                  <a:extLst>
                    <a:ext uri="{9D8B030D-6E8A-4147-A177-3AD203B41FA5}">
                      <a16:colId xmlns:a16="http://schemas.microsoft.com/office/drawing/2014/main" xmlns="" val="1370449568"/>
                    </a:ext>
                  </a:extLst>
                </a:gridCol>
                <a:gridCol w="1194134">
                  <a:extLst>
                    <a:ext uri="{9D8B030D-6E8A-4147-A177-3AD203B41FA5}">
                      <a16:colId xmlns:a16="http://schemas.microsoft.com/office/drawing/2014/main" xmlns="" val="2014281630"/>
                    </a:ext>
                  </a:extLst>
                </a:gridCol>
                <a:gridCol w="839386">
                  <a:extLst>
                    <a:ext uri="{9D8B030D-6E8A-4147-A177-3AD203B41FA5}">
                      <a16:colId xmlns:a16="http://schemas.microsoft.com/office/drawing/2014/main" xmlns="" val="554512441"/>
                    </a:ext>
                  </a:extLst>
                </a:gridCol>
              </a:tblGrid>
              <a:tr h="674429">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Tratamiento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Beneficio Bruto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costos que varían/tratamiento/ha (USD)</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Beneficio Neto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dirty="0">
                          <a:solidFill>
                            <a:srgbClr val="000000"/>
                          </a:solidFill>
                          <a:effectLst/>
                          <a:latin typeface="Segoe UI Emoji" panose="020B0502040204020203" pitchFamily="34" charset="0"/>
                          <a:ea typeface="Segoe UI Emoji" panose="020B0502040204020203" pitchFamily="34" charset="0"/>
                          <a:cs typeface="Segoe UI Emoji" panose="020B0502040204020203" pitchFamily="34" charset="0"/>
                        </a:rPr>
                        <a:t>▲</a:t>
                      </a:r>
                      <a:r>
                        <a:rPr lang="es-EC"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BN Marginal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Segoe UI Emoji" panose="020B0502040204020203" pitchFamily="34" charset="0"/>
                          <a:ea typeface="Segoe UI Emoji" panose="020B0502040204020203" pitchFamily="34" charset="0"/>
                          <a:cs typeface="Segoe UI Emoji" panose="020B0502040204020203" pitchFamily="34" charset="0"/>
                        </a:rPr>
                        <a:t>▲</a:t>
                      </a: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CV Marginal</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TRM</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408423057"/>
                  </a:ext>
                </a:extLst>
              </a:tr>
              <a:tr h="368479">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Testigo (R1)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12 816,19</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12 816,19</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167,95</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1 113,57</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0,15</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540123264"/>
                  </a:ext>
                </a:extLst>
              </a:tr>
              <a:tr h="368479">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R1B1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14 097,72</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1 113,57</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12 984,15</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xmlns="" val="3045368048"/>
                  </a:ext>
                </a:extLst>
              </a:tr>
              <a:tr h="358058">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Testigo (R2)</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12 816,19</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12 816,19</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-472,80</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1 113,57</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-0,42</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xmlns="" val="725776414"/>
                  </a:ext>
                </a:extLst>
              </a:tr>
              <a:tr h="358058">
                <a:tc>
                  <a:txBody>
                    <a:bodyPr/>
                    <a:lstStyle/>
                    <a:p>
                      <a:pPr algn="ctr">
                        <a:lnSpc>
                          <a:spcPct val="115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R2B1</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13 456,96</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1 113,57</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12 343,39</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s-EC"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1112401679"/>
                  </a:ext>
                </a:extLst>
              </a:tr>
            </a:tbl>
          </a:graphicData>
        </a:graphic>
      </p:graphicFrame>
      <p:sp>
        <p:nvSpPr>
          <p:cNvPr id="8" name="Rectángulo 7"/>
          <p:cNvSpPr/>
          <p:nvPr/>
        </p:nvSpPr>
        <p:spPr>
          <a:xfrm>
            <a:off x="10306461" y="4572000"/>
            <a:ext cx="1123539" cy="418011"/>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82800" lvl="1" algn="ctr"/>
            <a:endParaRPr lang="es-E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56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93485" y="1068486"/>
            <a:ext cx="10958285" cy="5370701"/>
          </a:xfrm>
          <a:prstGeom prst="rect">
            <a:avLst/>
          </a:prstGeom>
        </p:spPr>
        <p:txBody>
          <a:bodyPr wrap="square">
            <a:spAutoFit/>
          </a:bodyPr>
          <a:lstStyle/>
          <a:p>
            <a:pPr marL="285750" lvl="0" indent="-285750" algn="just">
              <a:buFont typeface="Wingdings" panose="05000000000000000000" pitchFamily="2" charset="2"/>
              <a:buChar char="v"/>
            </a:pPr>
            <a:r>
              <a:rPr lang="es-ES" sz="2000" dirty="0" smtClean="0">
                <a:latin typeface="Times New Roman" panose="02020603050405020304" pitchFamily="18" charset="0"/>
                <a:cs typeface="Times New Roman" panose="02020603050405020304" pitchFamily="18" charset="0"/>
              </a:rPr>
              <a:t>La </a:t>
            </a:r>
            <a:r>
              <a:rPr lang="es-ES" sz="2000" dirty="0">
                <a:latin typeface="Times New Roman" panose="02020603050405020304" pitchFamily="18" charset="0"/>
                <a:cs typeface="Times New Roman" panose="02020603050405020304" pitchFamily="18" charset="0"/>
              </a:rPr>
              <a:t>mortalidad de adultos de </a:t>
            </a:r>
            <a:r>
              <a:rPr lang="es-ES" sz="2000" i="1" dirty="0" err="1">
                <a:latin typeface="Times New Roman" panose="02020603050405020304" pitchFamily="18" charset="0"/>
                <a:cs typeface="Times New Roman" panose="02020603050405020304" pitchFamily="18" charset="0"/>
              </a:rPr>
              <a:t>Tetranychus</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urticae</a:t>
            </a:r>
            <a:r>
              <a:rPr lang="es-ES" sz="2000" dirty="0">
                <a:latin typeface="Times New Roman" panose="02020603050405020304" pitchFamily="18" charset="0"/>
                <a:cs typeface="Times New Roman" panose="02020603050405020304" pitchFamily="18" charset="0"/>
              </a:rPr>
              <a:t> causada por la cepa de </a:t>
            </a:r>
            <a:r>
              <a:rPr lang="es-ES" sz="2000" i="1" dirty="0" err="1">
                <a:latin typeface="Times New Roman" panose="02020603050405020304" pitchFamily="18" charset="0"/>
                <a:cs typeface="Times New Roman" panose="02020603050405020304" pitchFamily="18" charset="0"/>
              </a:rPr>
              <a:t>Beauveria</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bassiana</a:t>
            </a:r>
            <a:r>
              <a:rPr lang="es-ES" sz="2000" dirty="0">
                <a:latin typeface="Times New Roman" panose="02020603050405020304" pitchFamily="18" charset="0"/>
                <a:cs typeface="Times New Roman" panose="02020603050405020304" pitchFamily="18" charset="0"/>
              </a:rPr>
              <a:t> (FLORUFRUT), en el lapso de 120 horas presentó una mortalidad del 86%, el cual en este tiempo se pudo visualizar que los ácaros perdieron movilidad hasta ser momificados por el </a:t>
            </a:r>
            <a:r>
              <a:rPr lang="es-ES" sz="2000" dirty="0" smtClean="0">
                <a:latin typeface="Times New Roman" panose="02020603050405020304" pitchFamily="18" charset="0"/>
                <a:cs typeface="Times New Roman" panose="02020603050405020304" pitchFamily="18" charset="0"/>
              </a:rPr>
              <a:t>hongo.</a:t>
            </a:r>
          </a:p>
          <a:p>
            <a:pPr lvl="0" algn="just"/>
            <a:endParaRPr lang="es-ES" sz="2000" b="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s-ES" sz="2000" dirty="0" smtClean="0">
                <a:latin typeface="Times New Roman" panose="02020603050405020304" pitchFamily="18" charset="0"/>
                <a:cs typeface="Times New Roman" panose="02020603050405020304" pitchFamily="18" charset="0"/>
              </a:rPr>
              <a:t>El </a:t>
            </a:r>
            <a:r>
              <a:rPr lang="es-ES" sz="2000" dirty="0">
                <a:latin typeface="Times New Roman" panose="02020603050405020304" pitchFamily="18" charset="0"/>
                <a:cs typeface="Times New Roman" panose="02020603050405020304" pitchFamily="18" charset="0"/>
              </a:rPr>
              <a:t>método de aplicación de agroquímico sobre </a:t>
            </a:r>
            <a:r>
              <a:rPr lang="es-ES" sz="2000" dirty="0" err="1">
                <a:latin typeface="Times New Roman" panose="02020603050405020304" pitchFamily="18" charset="0"/>
                <a:cs typeface="Times New Roman" panose="02020603050405020304" pitchFamily="18" charset="0"/>
              </a:rPr>
              <a:t>sensidiscos</a:t>
            </a:r>
            <a:r>
              <a:rPr lang="es-ES" sz="2000" dirty="0">
                <a:latin typeface="Times New Roman" panose="02020603050405020304" pitchFamily="18" charset="0"/>
                <a:cs typeface="Times New Roman" panose="02020603050405020304" pitchFamily="18" charset="0"/>
              </a:rPr>
              <a:t> con un tiempo de espera de 48 horas </a:t>
            </a:r>
            <a:r>
              <a:rPr lang="es-ES" sz="2000" dirty="0" smtClean="0">
                <a:latin typeface="Times New Roman" panose="02020603050405020304" pitchFamily="18" charset="0"/>
                <a:cs typeface="Times New Roman" panose="02020603050405020304" pitchFamily="18" charset="0"/>
              </a:rPr>
              <a:t>presentó </a:t>
            </a:r>
            <a:r>
              <a:rPr lang="es-ES" sz="2000" dirty="0">
                <a:latin typeface="Times New Roman" panose="02020603050405020304" pitchFamily="18" charset="0"/>
                <a:cs typeface="Times New Roman" panose="02020603050405020304" pitchFamily="18" charset="0"/>
              </a:rPr>
              <a:t>un mayor crecimiento longitudinal 4,76±0,02 mm y el menor crecimiento longitudinal 2,94±0,02 mm se presentó bajo el método de aplicación agroquímico disuelto en </a:t>
            </a:r>
            <a:r>
              <a:rPr lang="es-ES" sz="2000" dirty="0" smtClean="0">
                <a:latin typeface="Times New Roman" panose="02020603050405020304" pitchFamily="18" charset="0"/>
                <a:cs typeface="Times New Roman" panose="02020603050405020304" pitchFamily="18" charset="0"/>
              </a:rPr>
              <a:t>PDA.</a:t>
            </a:r>
          </a:p>
          <a:p>
            <a:pPr marL="285750" lvl="0" indent="-285750" algn="just">
              <a:buFont typeface="Wingdings" panose="05000000000000000000" pitchFamily="2" charset="2"/>
              <a:buChar char="v"/>
            </a:pPr>
            <a:endParaRPr lang="es-ES" sz="2000"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s-ES" sz="2000" dirty="0" err="1" smtClean="0">
                <a:latin typeface="Times New Roman" panose="02020603050405020304" pitchFamily="18" charset="0"/>
                <a:cs typeface="Times New Roman" panose="02020603050405020304" pitchFamily="18" charset="0"/>
              </a:rPr>
              <a:t>Starmite</a:t>
            </a:r>
            <a:r>
              <a:rPr lang="es-ES" sz="2000" dirty="0" smtClean="0">
                <a:latin typeface="Times New Roman" panose="02020603050405020304" pitchFamily="18" charset="0"/>
                <a:cs typeface="Times New Roman" panose="02020603050405020304" pitchFamily="18" charset="0"/>
              </a:rPr>
              <a:t> </a:t>
            </a:r>
            <a:r>
              <a:rPr lang="es-ES" sz="2000" dirty="0">
                <a:latin typeface="Times New Roman" panose="02020603050405020304" pitchFamily="18" charset="0"/>
                <a:cs typeface="Times New Roman" panose="02020603050405020304" pitchFamily="18" charset="0"/>
              </a:rPr>
              <a:t>cuyo control es acaricida, permitió un mayor crecimiento del hongo 5,71±0,06 mm, respecto a los demás agroquímicos evaluados. Además, los acaricidas </a:t>
            </a:r>
            <a:r>
              <a:rPr lang="es-ES" sz="2000" dirty="0" err="1">
                <a:latin typeface="Times New Roman" panose="02020603050405020304" pitchFamily="18" charset="0"/>
                <a:cs typeface="Times New Roman" panose="02020603050405020304" pitchFamily="18" charset="0"/>
              </a:rPr>
              <a:t>Melt</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down</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Agrothiazox</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Vertimec</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Nissorun</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Kanemite</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Acramite</a:t>
            </a:r>
            <a:r>
              <a:rPr lang="es-ES" sz="2000" dirty="0">
                <a:latin typeface="Times New Roman" panose="02020603050405020304" pitchFamily="18" charset="0"/>
                <a:cs typeface="Times New Roman" panose="02020603050405020304" pitchFamily="18" charset="0"/>
              </a:rPr>
              <a:t>, Polo, New </a:t>
            </a:r>
            <a:r>
              <a:rPr lang="es-ES" sz="2000" dirty="0" err="1">
                <a:latin typeface="Times New Roman" panose="02020603050405020304" pitchFamily="18" charset="0"/>
                <a:cs typeface="Times New Roman" panose="02020603050405020304" pitchFamily="18" charset="0"/>
              </a:rPr>
              <a:t>mectin</a:t>
            </a:r>
            <a:r>
              <a:rPr lang="es-ES" sz="2000" dirty="0">
                <a:latin typeface="Times New Roman" panose="02020603050405020304" pitchFamily="18" charset="0"/>
                <a:cs typeface="Times New Roman" panose="02020603050405020304" pitchFamily="18" charset="0"/>
              </a:rPr>
              <a:t> (Biológico), presentaron un alto grado de compatibilidad con el hongo </a:t>
            </a:r>
            <a:r>
              <a:rPr lang="es-ES" sz="2000" dirty="0" err="1">
                <a:latin typeface="Times New Roman" panose="02020603050405020304" pitchFamily="18" charset="0"/>
                <a:cs typeface="Times New Roman" panose="02020603050405020304" pitchFamily="18" charset="0"/>
              </a:rPr>
              <a:t>entomopatógeno</a:t>
            </a:r>
            <a:r>
              <a:rPr lang="es-ES" sz="2000" dirty="0">
                <a:latin typeface="Times New Roman" panose="02020603050405020304" pitchFamily="18" charset="0"/>
                <a:cs typeface="Times New Roman" panose="02020603050405020304" pitchFamily="18" charset="0"/>
              </a:rPr>
              <a:t>, Los fungicidas </a:t>
            </a:r>
            <a:r>
              <a:rPr lang="es-ES" sz="2000" dirty="0" err="1">
                <a:latin typeface="Times New Roman" panose="02020603050405020304" pitchFamily="18" charset="0"/>
                <a:cs typeface="Times New Roman" panose="02020603050405020304" pitchFamily="18" charset="0"/>
              </a:rPr>
              <a:t>Stroby</a:t>
            </a:r>
            <a:r>
              <a:rPr lang="es-ES" sz="2000" dirty="0">
                <a:latin typeface="Times New Roman" panose="02020603050405020304" pitchFamily="18" charset="0"/>
                <a:cs typeface="Times New Roman" panose="02020603050405020304" pitchFamily="18" charset="0"/>
              </a:rPr>
              <a:t> y </a:t>
            </a:r>
            <a:r>
              <a:rPr lang="es-ES" sz="2000" dirty="0" err="1">
                <a:latin typeface="Times New Roman" panose="02020603050405020304" pitchFamily="18" charset="0"/>
                <a:cs typeface="Times New Roman" panose="02020603050405020304" pitchFamily="18" charset="0"/>
              </a:rPr>
              <a:t>Mildex</a:t>
            </a:r>
            <a:r>
              <a:rPr lang="es-ES" sz="2000" dirty="0">
                <a:latin typeface="Times New Roman" panose="02020603050405020304" pitchFamily="18" charset="0"/>
                <a:cs typeface="Times New Roman" panose="02020603050405020304" pitchFamily="18" charset="0"/>
              </a:rPr>
              <a:t> presentaron un crecimiento de 4,52±0,04 mm y 4,49±0,04 mm, los cuales pueden ser considerados para la planificación de fumigación, debido a que su crecimiento no se afectó. </a:t>
            </a:r>
            <a:endParaRPr lang="es-ES" sz="2000" b="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endParaRPr lang="es-ES" b="1" dirty="0"/>
          </a:p>
          <a:p>
            <a:pPr marL="285750" lvl="0" indent="-285750" algn="just">
              <a:buFont typeface="Wingdings" panose="05000000000000000000" pitchFamily="2" charset="2"/>
              <a:buChar char="v"/>
            </a:pPr>
            <a:endParaRPr lang="es-ES" b="1" dirty="0"/>
          </a:p>
          <a:p>
            <a:pPr lvl="0" algn="just">
              <a:lnSpc>
                <a:spcPct val="150000"/>
              </a:lnSpc>
              <a:spcAft>
                <a:spcPts val="0"/>
              </a:spcAft>
            </a:pPr>
            <a:r>
              <a:rPr lang="es-EC"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CONCLUSIONES</a:t>
            </a:r>
            <a:endParaRPr lang="es-MX"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96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3656" y="1210045"/>
            <a:ext cx="11364685" cy="4465966"/>
          </a:xfrm>
          <a:prstGeom prst="rect">
            <a:avLst/>
          </a:prstGeom>
        </p:spPr>
        <p:txBody>
          <a:bodyPr wrap="square">
            <a:spAutoFit/>
          </a:bodyPr>
          <a:lstStyle/>
          <a:p>
            <a:pPr marL="285750" indent="-285750" algn="just">
              <a:buFont typeface="Wingdings" panose="05000000000000000000" pitchFamily="2" charset="2"/>
              <a:buChar char="v"/>
            </a:pPr>
            <a:r>
              <a:rPr lang="es-ES" sz="2000" dirty="0">
                <a:latin typeface="Times New Roman" panose="02020603050405020304" pitchFamily="18" charset="0"/>
                <a:cs typeface="Times New Roman" panose="02020603050405020304" pitchFamily="18" charset="0"/>
              </a:rPr>
              <a:t>La incidencia de ácaros a la primera semana es 5,08±0,30 y a la séptima semana de aplicación de la rotación de fumigación se evidenció una disminución del 37,20% de ácaros. Las semanas 6 y 7 presentaron diferencia significativa respecto a las demás semanas. Además, que la semana 7 presentó menor número de ácaros respecto a la semana 4.</a:t>
            </a:r>
            <a:endParaRPr lang="es-ES" sz="2000" b="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endParaRPr lang="es-ES" sz="2000" dirty="0" smtClean="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s-ES" sz="2000" dirty="0" smtClean="0">
                <a:latin typeface="Times New Roman" panose="02020603050405020304" pitchFamily="18" charset="0"/>
                <a:cs typeface="Times New Roman" panose="02020603050405020304" pitchFamily="18" charset="0"/>
              </a:rPr>
              <a:t>El </a:t>
            </a:r>
            <a:r>
              <a:rPr lang="es-ES" sz="2000" dirty="0">
                <a:latin typeface="Times New Roman" panose="02020603050405020304" pitchFamily="18" charset="0"/>
                <a:cs typeface="Times New Roman" panose="02020603050405020304" pitchFamily="18" charset="0"/>
              </a:rPr>
              <a:t>índice </a:t>
            </a:r>
            <a:r>
              <a:rPr lang="es-ES" sz="2000" dirty="0" smtClean="0">
                <a:latin typeface="Times New Roman" panose="02020603050405020304" pitchFamily="18" charset="0"/>
                <a:cs typeface="Times New Roman" panose="02020603050405020304" pitchFamily="18" charset="0"/>
              </a:rPr>
              <a:t>de </a:t>
            </a:r>
            <a:r>
              <a:rPr lang="es-ES" sz="2000" dirty="0">
                <a:latin typeface="Times New Roman" panose="02020603050405020304" pitchFamily="18" charset="0"/>
                <a:cs typeface="Times New Roman" panose="02020603050405020304" pitchFamily="18" charset="0"/>
              </a:rPr>
              <a:t>severidad </a:t>
            </a:r>
            <a:r>
              <a:rPr lang="es-ES" sz="2000" dirty="0" smtClean="0">
                <a:latin typeface="Times New Roman" panose="02020603050405020304" pitchFamily="18" charset="0"/>
                <a:cs typeface="Times New Roman" panose="02020603050405020304" pitchFamily="18" charset="0"/>
              </a:rPr>
              <a:t>presentó </a:t>
            </a:r>
            <a:r>
              <a:rPr lang="es-ES" sz="2000" dirty="0">
                <a:latin typeface="Times New Roman" panose="02020603050405020304" pitchFamily="18" charset="0"/>
                <a:cs typeface="Times New Roman" panose="02020603050405020304" pitchFamily="18" charset="0"/>
              </a:rPr>
              <a:t>diferencia significativa en las siete semanas evaluadas, en donde la semana uno (2,72±0,13) y tres (2,63±0,14) se obtuvo mayor presencia de </a:t>
            </a:r>
            <a:r>
              <a:rPr lang="es-ES" sz="2000" i="1" dirty="0" err="1">
                <a:latin typeface="Times New Roman" panose="02020603050405020304" pitchFamily="18" charset="0"/>
                <a:cs typeface="Times New Roman" panose="02020603050405020304" pitchFamily="18" charset="0"/>
              </a:rPr>
              <a:t>Tetranychus</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urticae</a:t>
            </a:r>
            <a:r>
              <a:rPr lang="es-ES" sz="2000" dirty="0">
                <a:latin typeface="Times New Roman" panose="02020603050405020304" pitchFamily="18" charset="0"/>
                <a:cs typeface="Times New Roman" panose="02020603050405020304" pitchFamily="18" charset="0"/>
              </a:rPr>
              <a:t> a comparación de la semana cinco (2,02±0,05), seis (2,04±0,06) y siete (1,93±0,05) en el que disminuyó notablemente su presencia. </a:t>
            </a:r>
            <a:endParaRPr lang="es-ES" sz="2000" b="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endParaRPr lang="es-ES" sz="2000" b="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s-ES" sz="2000" dirty="0" smtClean="0">
                <a:latin typeface="Times New Roman" panose="02020603050405020304" pitchFamily="18" charset="0"/>
                <a:cs typeface="Times New Roman" panose="02020603050405020304" pitchFamily="18" charset="0"/>
              </a:rPr>
              <a:t>El </a:t>
            </a:r>
            <a:r>
              <a:rPr lang="es-ES" sz="2000" dirty="0">
                <a:latin typeface="Times New Roman" panose="02020603050405020304" pitchFamily="18" charset="0"/>
                <a:cs typeface="Times New Roman" panose="02020603050405020304" pitchFamily="18" charset="0"/>
              </a:rPr>
              <a:t>análisis económico mostró que se puede pasar del método de control convencional realizado por la finca al método de control evaluado en este estudio (rotación de agroquímicos 1 </a:t>
            </a:r>
            <a:r>
              <a:rPr lang="es-ES" sz="2000" dirty="0" smtClean="0">
                <a:latin typeface="Times New Roman" panose="02020603050405020304" pitchFamily="18" charset="0"/>
                <a:cs typeface="Times New Roman" panose="02020603050405020304" pitchFamily="18" charset="0"/>
              </a:rPr>
              <a:t>más </a:t>
            </a:r>
            <a:r>
              <a:rPr lang="es-ES" sz="2000" i="1" dirty="0" err="1">
                <a:latin typeface="Times New Roman" panose="02020603050405020304" pitchFamily="18" charset="0"/>
                <a:cs typeface="Times New Roman" panose="02020603050405020304" pitchFamily="18" charset="0"/>
              </a:rPr>
              <a:t>Beauveria</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bassiana</a:t>
            </a:r>
            <a:r>
              <a:rPr lang="es-ES" sz="2000" dirty="0">
                <a:latin typeface="Times New Roman" panose="02020603050405020304" pitchFamily="18" charset="0"/>
                <a:cs typeface="Times New Roman" panose="02020603050405020304" pitchFamily="18" charset="0"/>
              </a:rPr>
              <a:t>) con una Tasa de Retorno Marginal de </a:t>
            </a:r>
            <a:r>
              <a:rPr lang="es-ES" sz="2000" dirty="0" smtClean="0">
                <a:latin typeface="Times New Roman" panose="02020603050405020304" pitchFamily="18" charset="0"/>
                <a:cs typeface="Times New Roman" panose="02020603050405020304" pitchFamily="18" charset="0"/>
              </a:rPr>
              <a:t>0,15</a:t>
            </a:r>
            <a:r>
              <a:rPr lang="es-ES" sz="2000" dirty="0">
                <a:latin typeface="Times New Roman" panose="02020603050405020304" pitchFamily="18" charset="0"/>
                <a:cs typeface="Times New Roman" panose="02020603050405020304" pitchFamily="18" charset="0"/>
              </a:rPr>
              <a:t>. </a:t>
            </a:r>
            <a:endParaRPr lang="es-ES" sz="2000" b="1" dirty="0">
              <a:latin typeface="Times New Roman" panose="02020603050405020304" pitchFamily="18" charset="0"/>
              <a:cs typeface="Times New Roman" panose="02020603050405020304" pitchFamily="18" charset="0"/>
            </a:endParaRPr>
          </a:p>
          <a:p>
            <a:pPr lvl="0" algn="just">
              <a:lnSpc>
                <a:spcPct val="150000"/>
              </a:lnSpc>
              <a:spcAft>
                <a:spcPts val="0"/>
              </a:spcAft>
            </a:pP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CONCLUSIONES</a:t>
            </a:r>
            <a:endParaRPr lang="es-MX"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349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8685" y="1219800"/>
            <a:ext cx="11814629" cy="3785652"/>
          </a:xfrm>
          <a:prstGeom prst="rect">
            <a:avLst/>
          </a:prstGeom>
        </p:spPr>
        <p:txBody>
          <a:bodyPr wrap="square">
            <a:spAutoFit/>
          </a:bodyPr>
          <a:lstStyle/>
          <a:p>
            <a:pPr marL="285750" lvl="0" indent="-285750" algn="just">
              <a:buFont typeface="Wingdings" panose="05000000000000000000" pitchFamily="2" charset="2"/>
              <a:buChar char="v"/>
            </a:pPr>
            <a:r>
              <a:rPr lang="es-EC" sz="2000" dirty="0">
                <a:latin typeface="Times New Roman" panose="02020603050405020304" pitchFamily="18" charset="0"/>
                <a:cs typeface="Times New Roman" panose="02020603050405020304" pitchFamily="18" charset="0"/>
              </a:rPr>
              <a:t>Aislar la cepa de </a:t>
            </a:r>
            <a:r>
              <a:rPr lang="es-ES" sz="2000" i="1" dirty="0" err="1">
                <a:latin typeface="Times New Roman" panose="02020603050405020304" pitchFamily="18" charset="0"/>
                <a:cs typeface="Times New Roman" panose="02020603050405020304" pitchFamily="18" charset="0"/>
              </a:rPr>
              <a:t>Beauveria</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bassiana</a:t>
            </a:r>
            <a:r>
              <a:rPr lang="es-ES" sz="2000" i="1" dirty="0">
                <a:latin typeface="Times New Roman" panose="02020603050405020304" pitchFamily="18" charset="0"/>
                <a:cs typeface="Times New Roman" panose="02020603050405020304" pitchFamily="18" charset="0"/>
              </a:rPr>
              <a:t>, </a:t>
            </a:r>
            <a:r>
              <a:rPr lang="es-ES" sz="2000" dirty="0">
                <a:latin typeface="Times New Roman" panose="02020603050405020304" pitchFamily="18" charset="0"/>
                <a:cs typeface="Times New Roman" panose="02020603050405020304" pitchFamily="18" charset="0"/>
              </a:rPr>
              <a:t>del suelo de la finca en el cual se aplicará el producto, pues el hongo se encuentra acondicionado al clima y suelo, propias del lugar. </a:t>
            </a:r>
            <a:endParaRPr lang="es-ES" sz="2000" b="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endParaRPr lang="es-ES" sz="2000" b="1" i="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s-ES" sz="2000" i="1" dirty="0" err="1" smtClean="0">
                <a:latin typeface="Times New Roman" panose="02020603050405020304" pitchFamily="18" charset="0"/>
                <a:cs typeface="Times New Roman" panose="02020603050405020304" pitchFamily="18" charset="0"/>
              </a:rPr>
              <a:t>Beauveria</a:t>
            </a:r>
            <a:r>
              <a:rPr lang="es-ES" sz="2000" i="1" dirty="0" smtClean="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bassiana</a:t>
            </a:r>
            <a:r>
              <a:rPr lang="es-ES" sz="2000" i="1" dirty="0">
                <a:latin typeface="Times New Roman" panose="02020603050405020304" pitchFamily="18" charset="0"/>
                <a:cs typeface="Times New Roman" panose="02020603050405020304" pitchFamily="18" charset="0"/>
              </a:rPr>
              <a:t> </a:t>
            </a:r>
            <a:r>
              <a:rPr lang="es-ES" sz="2000" dirty="0">
                <a:latin typeface="Times New Roman" panose="02020603050405020304" pitchFamily="18" charset="0"/>
                <a:cs typeface="Times New Roman" panose="02020603050405020304" pitchFamily="18" charset="0"/>
              </a:rPr>
              <a:t>con </a:t>
            </a:r>
            <a:r>
              <a:rPr lang="es-EC" sz="2000" dirty="0">
                <a:latin typeface="Times New Roman" panose="02020603050405020304" pitchFamily="18" charset="0"/>
                <a:cs typeface="Times New Roman" panose="02020603050405020304" pitchFamily="18" charset="0"/>
              </a:rPr>
              <a:t>1*10</a:t>
            </a:r>
            <a:r>
              <a:rPr lang="es-EC" sz="2000" baseline="30000" dirty="0">
                <a:latin typeface="Times New Roman" panose="02020603050405020304" pitchFamily="18" charset="0"/>
                <a:cs typeface="Times New Roman" panose="02020603050405020304" pitchFamily="18" charset="0"/>
              </a:rPr>
              <a:t>6  </a:t>
            </a:r>
            <a:r>
              <a:rPr lang="es-EC" sz="2000" dirty="0">
                <a:latin typeface="Times New Roman" panose="02020603050405020304" pitchFamily="18" charset="0"/>
                <a:cs typeface="Times New Roman" panose="02020603050405020304" pitchFamily="18" charset="0"/>
              </a:rPr>
              <a:t>UFC, la dosis ideal de aplicación en </a:t>
            </a:r>
            <a:r>
              <a:rPr lang="es-EC" sz="2000" dirty="0" smtClean="0">
                <a:latin typeface="Times New Roman" panose="02020603050405020304" pitchFamily="18" charset="0"/>
                <a:cs typeface="Times New Roman" panose="02020603050405020304" pitchFamily="18" charset="0"/>
              </a:rPr>
              <a:t>campo </a:t>
            </a:r>
            <a:r>
              <a:rPr lang="es-EC" sz="2000" dirty="0">
                <a:latin typeface="Times New Roman" panose="02020603050405020304" pitchFamily="18" charset="0"/>
                <a:cs typeface="Times New Roman" panose="02020603050405020304" pitchFamily="18" charset="0"/>
              </a:rPr>
              <a:t>es de 4ml por litro de agua. </a:t>
            </a:r>
            <a:endParaRPr lang="es-ES" sz="2000" b="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endParaRPr lang="es-ES" sz="2000" b="1"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s-EC" sz="2000" dirty="0" smtClean="0">
                <a:latin typeface="Times New Roman" panose="02020603050405020304" pitchFamily="18" charset="0"/>
                <a:cs typeface="Times New Roman" panose="02020603050405020304" pitchFamily="18" charset="0"/>
              </a:rPr>
              <a:t>En </a:t>
            </a:r>
            <a:r>
              <a:rPr lang="es-EC" sz="2000" dirty="0">
                <a:latin typeface="Times New Roman" panose="02020603050405020304" pitchFamily="18" charset="0"/>
                <a:cs typeface="Times New Roman" panose="02020603050405020304" pitchFamily="18" charset="0"/>
              </a:rPr>
              <a:t>la rotación de agroquímicos con material biológico (</a:t>
            </a:r>
            <a:r>
              <a:rPr lang="es-ES" sz="2000" i="1" dirty="0" err="1">
                <a:latin typeface="Times New Roman" panose="02020603050405020304" pitchFamily="18" charset="0"/>
                <a:cs typeface="Times New Roman" panose="02020603050405020304" pitchFamily="18" charset="0"/>
              </a:rPr>
              <a:t>Beauveria</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bassiana</a:t>
            </a:r>
            <a:r>
              <a:rPr lang="es-EC" sz="2000" dirty="0">
                <a:latin typeface="Times New Roman" panose="02020603050405020304" pitchFamily="18" charset="0"/>
                <a:cs typeface="Times New Roman" panose="02020603050405020304" pitchFamily="18" charset="0"/>
              </a:rPr>
              <a:t>) se recomienda aplicar los productos acaricidas </a:t>
            </a:r>
            <a:r>
              <a:rPr lang="es-ES" sz="2000" dirty="0" err="1">
                <a:latin typeface="Times New Roman" panose="02020603050405020304" pitchFamily="18" charset="0"/>
                <a:cs typeface="Times New Roman" panose="02020603050405020304" pitchFamily="18" charset="0"/>
              </a:rPr>
              <a:t>Starmite</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Melt</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down</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Agrothiazox</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Vertimec</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Nissorun</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Kanemite</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Acramite</a:t>
            </a:r>
            <a:r>
              <a:rPr lang="es-ES" sz="2000" dirty="0">
                <a:latin typeface="Times New Roman" panose="02020603050405020304" pitchFamily="18" charset="0"/>
                <a:cs typeface="Times New Roman" panose="02020603050405020304" pitchFamily="18" charset="0"/>
              </a:rPr>
              <a:t>, Polo, New </a:t>
            </a:r>
            <a:r>
              <a:rPr lang="es-ES" sz="2000" dirty="0" err="1">
                <a:latin typeface="Times New Roman" panose="02020603050405020304" pitchFamily="18" charset="0"/>
                <a:cs typeface="Times New Roman" panose="02020603050405020304" pitchFamily="18" charset="0"/>
              </a:rPr>
              <a:t>mectin</a:t>
            </a:r>
            <a:r>
              <a:rPr lang="es-ES" sz="2000" dirty="0">
                <a:latin typeface="Times New Roman" panose="02020603050405020304" pitchFamily="18" charset="0"/>
                <a:cs typeface="Times New Roman" panose="02020603050405020304" pitchFamily="18" charset="0"/>
              </a:rPr>
              <a:t> (Biológico) y los fungicidas </a:t>
            </a:r>
            <a:r>
              <a:rPr lang="es-ES" sz="2000" dirty="0" err="1">
                <a:latin typeface="Times New Roman" panose="02020603050405020304" pitchFamily="18" charset="0"/>
                <a:cs typeface="Times New Roman" panose="02020603050405020304" pitchFamily="18" charset="0"/>
              </a:rPr>
              <a:t>Stroby</a:t>
            </a:r>
            <a:r>
              <a:rPr lang="es-ES" sz="2000" dirty="0">
                <a:latin typeface="Times New Roman" panose="02020603050405020304" pitchFamily="18" charset="0"/>
                <a:cs typeface="Times New Roman" panose="02020603050405020304" pitchFamily="18" charset="0"/>
              </a:rPr>
              <a:t> y </a:t>
            </a:r>
            <a:r>
              <a:rPr lang="es-ES" sz="2000" dirty="0" err="1">
                <a:latin typeface="Times New Roman" panose="02020603050405020304" pitchFamily="18" charset="0"/>
                <a:cs typeface="Times New Roman" panose="02020603050405020304" pitchFamily="18" charset="0"/>
              </a:rPr>
              <a:t>Mildex</a:t>
            </a:r>
            <a:r>
              <a:rPr lang="es-ES" sz="2000" dirty="0">
                <a:latin typeface="Times New Roman" panose="02020603050405020304" pitchFamily="18" charset="0"/>
                <a:cs typeface="Times New Roman" panose="02020603050405020304" pitchFamily="18" charset="0"/>
              </a:rPr>
              <a:t>, pues no mostraron cambio en el desarrollo normal del </a:t>
            </a:r>
            <a:r>
              <a:rPr lang="es-ES" sz="2000" dirty="0" smtClean="0">
                <a:latin typeface="Times New Roman" panose="02020603050405020304" pitchFamily="18" charset="0"/>
                <a:cs typeface="Times New Roman" panose="02020603050405020304" pitchFamily="18" charset="0"/>
              </a:rPr>
              <a:t>hongo.</a:t>
            </a:r>
          </a:p>
          <a:p>
            <a:pPr marL="285750" lvl="0" indent="-285750" algn="just">
              <a:buFont typeface="Wingdings" panose="05000000000000000000" pitchFamily="2" charset="2"/>
              <a:buChar char="v"/>
            </a:pPr>
            <a:endParaRPr lang="es-ES" sz="2000"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s-EC" sz="2000" dirty="0" smtClean="0">
                <a:latin typeface="Times New Roman" panose="02020603050405020304" pitchFamily="18" charset="0"/>
                <a:cs typeface="Times New Roman" panose="02020603050405020304" pitchFamily="18" charset="0"/>
              </a:rPr>
              <a:t>Con </a:t>
            </a:r>
            <a:r>
              <a:rPr lang="es-EC" sz="2000" dirty="0">
                <a:latin typeface="Times New Roman" panose="02020603050405020304" pitchFamily="18" charset="0"/>
                <a:cs typeface="Times New Roman" panose="02020603050405020304" pitchFamily="18" charset="0"/>
              </a:rPr>
              <a:t>la finalidad de conservar </a:t>
            </a:r>
            <a:r>
              <a:rPr lang="es-EC" sz="2000" i="1" dirty="0" err="1">
                <a:latin typeface="Times New Roman" panose="02020603050405020304" pitchFamily="18" charset="0"/>
                <a:cs typeface="Times New Roman" panose="02020603050405020304" pitchFamily="18" charset="0"/>
              </a:rPr>
              <a:t>Beauveria</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bassiana</a:t>
            </a:r>
            <a:r>
              <a:rPr lang="es-EC" sz="2000" dirty="0">
                <a:latin typeface="Times New Roman" panose="02020603050405020304" pitchFamily="18" charset="0"/>
                <a:cs typeface="Times New Roman" panose="02020603050405020304" pitchFamily="18" charset="0"/>
              </a:rPr>
              <a:t>, se recomienda cada seis meses reactivar la cepa del hongo para mantener los genes de virulencia sobre </a:t>
            </a:r>
            <a:r>
              <a:rPr lang="es-ES" sz="2000" i="1" dirty="0" err="1">
                <a:latin typeface="Times New Roman" panose="02020603050405020304" pitchFamily="18" charset="0"/>
                <a:cs typeface="Times New Roman" panose="02020603050405020304" pitchFamily="18" charset="0"/>
              </a:rPr>
              <a:t>Tetranychus</a:t>
            </a:r>
            <a:r>
              <a:rPr lang="es-ES" sz="2000" i="1" dirty="0">
                <a:latin typeface="Times New Roman" panose="02020603050405020304" pitchFamily="18" charset="0"/>
                <a:cs typeface="Times New Roman" panose="02020603050405020304" pitchFamily="18" charset="0"/>
              </a:rPr>
              <a:t> </a:t>
            </a:r>
            <a:r>
              <a:rPr lang="es-ES" sz="2000" i="1" dirty="0" err="1">
                <a:latin typeface="Times New Roman" panose="02020603050405020304" pitchFamily="18" charset="0"/>
                <a:cs typeface="Times New Roman" panose="02020603050405020304" pitchFamily="18" charset="0"/>
              </a:rPr>
              <a:t>urticae</a:t>
            </a:r>
            <a:r>
              <a:rPr lang="es-ES" sz="2000" i="1" dirty="0">
                <a:latin typeface="Times New Roman" panose="02020603050405020304" pitchFamily="18" charset="0"/>
                <a:cs typeface="Times New Roman" panose="02020603050405020304" pitchFamily="18" charset="0"/>
              </a:rPr>
              <a:t>.</a:t>
            </a:r>
            <a:endParaRPr lang="es-ES" sz="2000" b="1" dirty="0">
              <a:latin typeface="Times New Roman" panose="02020603050405020304" pitchFamily="18" charset="0"/>
              <a:cs typeface="Times New Roman" panose="02020603050405020304" pitchFamily="18" charset="0"/>
            </a:endParaRPr>
          </a:p>
        </p:txBody>
      </p:sp>
      <p:sp>
        <p:nvSpPr>
          <p:cNvPr id="6" name="CuadroTexto 1"/>
          <p:cNvSpPr txBox="1"/>
          <p:nvPr/>
        </p:nvSpPr>
        <p:spPr>
          <a:xfrm>
            <a:off x="0" y="-24318"/>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RECOMENDACIONES</a:t>
            </a:r>
            <a:endParaRPr lang="es-MX"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841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Resultado de imagen para ecuaquim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l="5014" t="16569" r="5703" b="9992"/>
          <a:stretch/>
        </p:blipFill>
        <p:spPr>
          <a:xfrm>
            <a:off x="3029507" y="781264"/>
            <a:ext cx="5411245" cy="1668709"/>
          </a:xfrm>
          <a:prstGeom prst="rect">
            <a:avLst/>
          </a:prstGeom>
        </p:spPr>
      </p:pic>
      <p:pic>
        <p:nvPicPr>
          <p:cNvPr id="7" name="Picture 2" descr="Resultado de imagen para IASA 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9516" y="2449973"/>
            <a:ext cx="2669159" cy="23941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4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l="6454" t="35651" r="81575" b="40483"/>
          <a:stretch/>
        </p:blipFill>
        <p:spPr bwMode="auto">
          <a:xfrm>
            <a:off x="7282379" y="2449973"/>
            <a:ext cx="2897128" cy="239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73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497465" y="4683579"/>
            <a:ext cx="4209006"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000" dirty="0">
                <a:solidFill>
                  <a:schemeClr val="dk1"/>
                </a:solidFill>
                <a:latin typeface="Times New Roman" panose="02020603050405020304" pitchFamily="18" charset="0"/>
                <a:cs typeface="Times New Roman" panose="02020603050405020304" pitchFamily="18" charset="0"/>
              </a:rPr>
              <a:t>30% de </a:t>
            </a:r>
            <a:r>
              <a:rPr lang="es-EC" sz="2000" dirty="0" smtClean="0">
                <a:solidFill>
                  <a:schemeClr val="dk1"/>
                </a:solidFill>
                <a:latin typeface="Times New Roman" panose="02020603050405020304" pitchFamily="18" charset="0"/>
                <a:cs typeface="Times New Roman" panose="02020603050405020304" pitchFamily="18" charset="0"/>
              </a:rPr>
              <a:t>pérdida </a:t>
            </a:r>
            <a:r>
              <a:rPr lang="es-EC" sz="2000" dirty="0">
                <a:solidFill>
                  <a:schemeClr val="dk1"/>
                </a:solidFill>
                <a:latin typeface="Times New Roman" panose="02020603050405020304" pitchFamily="18" charset="0"/>
                <a:cs typeface="Times New Roman" panose="02020603050405020304" pitchFamily="18" charset="0"/>
              </a:rPr>
              <a:t>en post cosecha</a:t>
            </a:r>
          </a:p>
        </p:txBody>
      </p:sp>
      <p:sp>
        <p:nvSpPr>
          <p:cNvPr id="11" name="Rectángulo 10"/>
          <p:cNvSpPr/>
          <p:nvPr/>
        </p:nvSpPr>
        <p:spPr>
          <a:xfrm>
            <a:off x="497465" y="5191438"/>
            <a:ext cx="4209006" cy="646331"/>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000" dirty="0">
                <a:solidFill>
                  <a:schemeClr val="dk1"/>
                </a:solidFill>
                <a:latin typeface="Times New Roman" panose="02020603050405020304" pitchFamily="18" charset="0"/>
                <a:cs typeface="Times New Roman" panose="02020603050405020304" pitchFamily="18" charset="0"/>
              </a:rPr>
              <a:t>Disminución de la producción </a:t>
            </a:r>
          </a:p>
        </p:txBody>
      </p:sp>
      <p:sp>
        <p:nvSpPr>
          <p:cNvPr id="13" name="Rectángulo 12"/>
          <p:cNvSpPr/>
          <p:nvPr/>
        </p:nvSpPr>
        <p:spPr>
          <a:xfrm>
            <a:off x="5135231" y="5191438"/>
            <a:ext cx="5545109" cy="646331"/>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000" dirty="0">
                <a:solidFill>
                  <a:schemeClr val="dk1"/>
                </a:solidFill>
                <a:latin typeface="Times New Roman" panose="02020603050405020304" pitchFamily="18" charset="0"/>
                <a:cs typeface="Times New Roman" panose="02020603050405020304" pitchFamily="18" charset="0"/>
              </a:rPr>
              <a:t>Contaminación del suelo, ambiente, fuentes hídricas</a:t>
            </a:r>
          </a:p>
          <a:p>
            <a:pPr algn="ctr"/>
            <a:r>
              <a:rPr lang="es-EC" sz="2000" dirty="0" smtClean="0">
                <a:solidFill>
                  <a:schemeClr val="dk1"/>
                </a:solidFill>
                <a:latin typeface="Times New Roman" panose="02020603050405020304" pitchFamily="18" charset="0"/>
                <a:cs typeface="Times New Roman" panose="02020603050405020304" pitchFamily="18" charset="0"/>
              </a:rPr>
              <a:t>y </a:t>
            </a:r>
            <a:r>
              <a:rPr lang="es-EC" sz="2000" dirty="0">
                <a:solidFill>
                  <a:schemeClr val="dk1"/>
                </a:solidFill>
                <a:latin typeface="Times New Roman" panose="02020603050405020304" pitchFamily="18" charset="0"/>
                <a:cs typeface="Times New Roman" panose="02020603050405020304" pitchFamily="18" charset="0"/>
              </a:rPr>
              <a:t>personal que labora en </a:t>
            </a:r>
            <a:r>
              <a:rPr lang="es-EC" sz="2000" dirty="0" smtClean="0">
                <a:solidFill>
                  <a:schemeClr val="dk1"/>
                </a:solidFill>
                <a:latin typeface="Times New Roman" panose="02020603050405020304" pitchFamily="18" charset="0"/>
                <a:cs typeface="Times New Roman" panose="02020603050405020304" pitchFamily="18" charset="0"/>
              </a:rPr>
              <a:t>él</a:t>
            </a:r>
            <a:endParaRPr lang="es-EC" sz="2000" dirty="0">
              <a:solidFill>
                <a:schemeClr val="dk1"/>
              </a:solidFill>
              <a:latin typeface="Times New Roman" panose="02020603050405020304" pitchFamily="18" charset="0"/>
              <a:cs typeface="Times New Roman" panose="02020603050405020304" pitchFamily="18" charset="0"/>
            </a:endParaRPr>
          </a:p>
        </p:txBody>
      </p:sp>
      <p:sp>
        <p:nvSpPr>
          <p:cNvPr id="15" name="Rectángulo redondeado 14"/>
          <p:cNvSpPr/>
          <p:nvPr/>
        </p:nvSpPr>
        <p:spPr>
          <a:xfrm>
            <a:off x="497465" y="1825381"/>
            <a:ext cx="1193786" cy="557774"/>
          </a:xfrm>
          <a:prstGeom prst="round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r>
              <a:rPr lang="es-EC" dirty="0" smtClean="0">
                <a:solidFill>
                  <a:srgbClr val="FF0000"/>
                </a:solidFill>
                <a:latin typeface="Times New Roman" panose="02020603050405020304" pitchFamily="18" charset="0"/>
                <a:cs typeface="Times New Roman" panose="02020603050405020304" pitchFamily="18" charset="0"/>
              </a:rPr>
              <a:t>CAUSAS</a:t>
            </a:r>
            <a:endParaRPr lang="es-EC" dirty="0">
              <a:solidFill>
                <a:srgbClr val="FF0000"/>
              </a:solidFill>
              <a:latin typeface="Times New Roman" panose="02020603050405020304" pitchFamily="18" charset="0"/>
              <a:cs typeface="Times New Roman" panose="02020603050405020304" pitchFamily="18" charset="0"/>
            </a:endParaRPr>
          </a:p>
        </p:txBody>
      </p:sp>
      <p:sp>
        <p:nvSpPr>
          <p:cNvPr id="16" name="Rectángulo redondeado 15"/>
          <p:cNvSpPr/>
          <p:nvPr/>
        </p:nvSpPr>
        <p:spPr>
          <a:xfrm>
            <a:off x="369316" y="3871535"/>
            <a:ext cx="1508141" cy="557774"/>
          </a:xfrm>
          <a:prstGeom prst="round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r>
              <a:rPr lang="es-EC" dirty="0" smtClean="0">
                <a:solidFill>
                  <a:srgbClr val="FF0000"/>
                </a:solidFill>
                <a:latin typeface="Times New Roman" panose="02020603050405020304" pitchFamily="18" charset="0"/>
                <a:cs typeface="Times New Roman" panose="02020603050405020304" pitchFamily="18" charset="0"/>
              </a:rPr>
              <a:t>EFECTOS</a:t>
            </a:r>
            <a:endParaRPr lang="es-EC" dirty="0">
              <a:solidFill>
                <a:srgbClr val="FF0000"/>
              </a:solidFill>
              <a:latin typeface="Times New Roman" panose="02020603050405020304" pitchFamily="18" charset="0"/>
              <a:cs typeface="Times New Roman" panose="02020603050405020304" pitchFamily="18" charset="0"/>
            </a:endParaRPr>
          </a:p>
        </p:txBody>
      </p:sp>
      <p:sp>
        <p:nvSpPr>
          <p:cNvPr id="18" name="Rectángulo 17"/>
          <p:cNvSpPr/>
          <p:nvPr/>
        </p:nvSpPr>
        <p:spPr>
          <a:xfrm>
            <a:off x="5135231" y="4683579"/>
            <a:ext cx="5545109"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000" dirty="0">
                <a:solidFill>
                  <a:schemeClr val="dk1"/>
                </a:solidFill>
                <a:latin typeface="Times New Roman" panose="02020603050405020304" pitchFamily="18" charset="0"/>
                <a:cs typeface="Times New Roman" panose="02020603050405020304" pitchFamily="18" charset="0"/>
              </a:rPr>
              <a:t>60% de gastos por agroquímicos de la florícola</a:t>
            </a:r>
          </a:p>
        </p:txBody>
      </p:sp>
      <p:sp>
        <p:nvSpPr>
          <p:cNvPr id="22" name="CuadroTexto 12"/>
          <p:cNvSpPr txBox="1"/>
          <p:nvPr/>
        </p:nvSpPr>
        <p:spPr>
          <a:xfrm>
            <a:off x="0" y="55649"/>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PROBLEMA</a:t>
            </a:r>
            <a:endParaRPr lang="es-MX" sz="3600" b="1" dirty="0">
              <a:latin typeface="Times New Roman" panose="02020603050405020304" pitchFamily="18" charset="0"/>
              <a:cs typeface="Times New Roman" panose="02020603050405020304" pitchFamily="18" charset="0"/>
            </a:endParaRPr>
          </a:p>
        </p:txBody>
      </p:sp>
      <p:sp>
        <p:nvSpPr>
          <p:cNvPr id="14" name="13 Rectángulo"/>
          <p:cNvSpPr/>
          <p:nvPr/>
        </p:nvSpPr>
        <p:spPr>
          <a:xfrm>
            <a:off x="2" y="1028372"/>
            <a:ext cx="12191998" cy="1015663"/>
          </a:xfrm>
          <a:prstGeom prst="rect">
            <a:avLst/>
          </a:prstGeom>
        </p:spPr>
        <p:txBody>
          <a:bodyPr wrap="square">
            <a:spAutoFit/>
          </a:bodyPr>
          <a:lstStyle/>
          <a:p>
            <a:pPr lvl="0" algn="ctr"/>
            <a:r>
              <a:rPr lang="es-EC"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Tetranychus urticae </a:t>
            </a:r>
            <a:r>
              <a:rPr lang="es-ES" sz="2000" dirty="0" smtClean="0">
                <a:latin typeface="Times New Roman" panose="02020603050405020304" pitchFamily="18" charset="0"/>
                <a:cs typeface="Times New Roman" panose="02020603050405020304" pitchFamily="18" charset="0"/>
              </a:rPr>
              <a:t> </a:t>
            </a:r>
            <a:r>
              <a:rPr lang="es-EC" sz="2000" dirty="0" smtClean="0">
                <a:latin typeface="Times New Roman" panose="02020603050405020304" pitchFamily="18" charset="0"/>
                <a:cs typeface="Times New Roman" panose="02020603050405020304" pitchFamily="18" charset="0"/>
              </a:rPr>
              <a:t>ocasiona </a:t>
            </a:r>
            <a:r>
              <a:rPr lang="es-EC" sz="2000" dirty="0">
                <a:latin typeface="Times New Roman" panose="02020603050405020304" pitchFamily="18" charset="0"/>
                <a:cs typeface="Times New Roman" panose="02020603050405020304" pitchFamily="18" charset="0"/>
              </a:rPr>
              <a:t>daños severos en la </a:t>
            </a:r>
            <a:r>
              <a:rPr lang="es-EC" sz="2000" dirty="0" smtClean="0">
                <a:latin typeface="Times New Roman" panose="02020603050405020304" pitchFamily="18" charset="0"/>
                <a:cs typeface="Times New Roman" panose="02020603050405020304" pitchFamily="18" charset="0"/>
              </a:rPr>
              <a:t>producción y calidad </a:t>
            </a:r>
            <a:r>
              <a:rPr lang="es-EC" sz="2000" dirty="0">
                <a:latin typeface="Times New Roman" panose="02020603050405020304" pitchFamily="18" charset="0"/>
                <a:cs typeface="Times New Roman" panose="02020603050405020304" pitchFamily="18" charset="0"/>
              </a:rPr>
              <a:t>de la </a:t>
            </a:r>
            <a:r>
              <a:rPr lang="es-EC" sz="2000" dirty="0" smtClean="0">
                <a:latin typeface="Times New Roman" panose="02020603050405020304" pitchFamily="18" charset="0"/>
                <a:cs typeface="Times New Roman" panose="02020603050405020304" pitchFamily="18" charset="0"/>
              </a:rPr>
              <a:t>flor, reduciendo </a:t>
            </a:r>
            <a:r>
              <a:rPr lang="es-EC" sz="2000" dirty="0">
                <a:latin typeface="Times New Roman" panose="02020603050405020304" pitchFamily="18" charset="0"/>
                <a:cs typeface="Times New Roman" panose="02020603050405020304" pitchFamily="18" charset="0"/>
              </a:rPr>
              <a:t>la competitividad en mercados internacionales; los cuales </a:t>
            </a:r>
            <a:r>
              <a:rPr lang="es-EC" sz="2000" dirty="0" smtClean="0">
                <a:latin typeface="Times New Roman" panose="02020603050405020304" pitchFamily="18" charset="0"/>
                <a:cs typeface="Times New Roman" panose="02020603050405020304" pitchFamily="18" charset="0"/>
              </a:rPr>
              <a:t>exigen uso racional </a:t>
            </a:r>
            <a:r>
              <a:rPr lang="es-EC" sz="2000" dirty="0">
                <a:latin typeface="Times New Roman" panose="02020603050405020304" pitchFamily="18" charset="0"/>
                <a:cs typeface="Times New Roman" panose="02020603050405020304" pitchFamily="18" charset="0"/>
              </a:rPr>
              <a:t>de químicos y la implementación de medidas amigables con el medio ambiente y con el ser </a:t>
            </a:r>
            <a:r>
              <a:rPr lang="es-EC" sz="2000" dirty="0" smtClean="0">
                <a:latin typeface="Times New Roman" panose="02020603050405020304" pitchFamily="18" charset="0"/>
                <a:cs typeface="Times New Roman" panose="02020603050405020304" pitchFamily="18" charset="0"/>
              </a:rPr>
              <a:t>humano.</a:t>
            </a:r>
            <a:endParaRPr lang="es-ES" sz="20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497466" y="2579667"/>
            <a:ext cx="4209006" cy="737973"/>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ES" sz="2000" dirty="0" smtClean="0">
                <a:latin typeface="Times New Roman" panose="02020603050405020304" pitchFamily="18" charset="0"/>
                <a:cs typeface="Times New Roman" panose="02020603050405020304" pitchFamily="18" charset="0"/>
              </a:rPr>
              <a:t>Uso irracional de agroquímicos</a:t>
            </a:r>
            <a:endParaRPr lang="es-ES" sz="2000" dirty="0">
              <a:latin typeface="Times New Roman" panose="02020603050405020304" pitchFamily="18" charset="0"/>
              <a:cs typeface="Times New Roman" panose="02020603050405020304" pitchFamily="18" charset="0"/>
            </a:endParaRPr>
          </a:p>
        </p:txBody>
      </p:sp>
      <p:sp>
        <p:nvSpPr>
          <p:cNvPr id="17" name="Rectángulo 16"/>
          <p:cNvSpPr/>
          <p:nvPr/>
        </p:nvSpPr>
        <p:spPr>
          <a:xfrm>
            <a:off x="5135231" y="2579667"/>
            <a:ext cx="5545109" cy="737973"/>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ES" sz="2000" dirty="0" smtClean="0">
                <a:latin typeface="Times New Roman" panose="02020603050405020304" pitchFamily="18" charset="0"/>
                <a:cs typeface="Times New Roman" panose="02020603050405020304" pitchFamily="18" charset="0"/>
              </a:rPr>
              <a:t>Resistencia de </a:t>
            </a:r>
            <a:r>
              <a:rPr lang="es-EC" sz="2000" i="1" dirty="0">
                <a:latin typeface="Times New Roman" panose="02020603050405020304" pitchFamily="18" charset="0"/>
                <a:cs typeface="Times New Roman" panose="02020603050405020304" pitchFamily="18" charset="0"/>
              </a:rPr>
              <a:t>Tetranychus urticae</a:t>
            </a:r>
            <a:r>
              <a:rPr lang="es-EC" sz="2000" dirty="0">
                <a:latin typeface="Times New Roman" panose="02020603050405020304" pitchFamily="18" charset="0"/>
                <a:cs typeface="Times New Roman" panose="02020603050405020304" pitchFamily="18" charset="0"/>
              </a:rPr>
              <a:t>  </a:t>
            </a:r>
            <a:r>
              <a:rPr lang="es-EC" sz="2000" dirty="0" smtClean="0">
                <a:latin typeface="Times New Roman" panose="02020603050405020304" pitchFamily="18" charset="0"/>
                <a:cs typeface="Times New Roman" panose="02020603050405020304" pitchFamily="18" charset="0"/>
              </a:rPr>
              <a:t>a agroquímicos</a:t>
            </a:r>
            <a:endParaRPr lang="es-E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14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524256" y="2294251"/>
            <a:ext cx="9461423" cy="423449"/>
          </a:xfrm>
          <a:prstGeom prst="rect">
            <a:avLst/>
          </a:prstGeom>
        </p:spPr>
        <p:txBody>
          <a:bodyPr wrap="square">
            <a:spAutoFit/>
          </a:bodyPr>
          <a:lstStyle/>
          <a:p>
            <a:pPr algn="just">
              <a:lnSpc>
                <a:spcPct val="150000"/>
              </a:lnSpc>
              <a:spcAft>
                <a:spcPts val="80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0" y="55649"/>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OBJETIVOS </a:t>
            </a:r>
            <a:endParaRPr lang="es-MX" sz="3600" b="1" dirty="0">
              <a:latin typeface="Times New Roman" panose="02020603050405020304" pitchFamily="18" charset="0"/>
              <a:cs typeface="Times New Roman" panose="02020603050405020304" pitchFamily="18" charset="0"/>
            </a:endParaRPr>
          </a:p>
        </p:txBody>
      </p:sp>
      <p:sp>
        <p:nvSpPr>
          <p:cNvPr id="5" name="Rectángulo 5"/>
          <p:cNvSpPr/>
          <p:nvPr/>
        </p:nvSpPr>
        <p:spPr>
          <a:xfrm>
            <a:off x="214646" y="779253"/>
            <a:ext cx="11835684" cy="5262979"/>
          </a:xfrm>
          <a:prstGeom prst="rect">
            <a:avLst/>
          </a:prstGeom>
        </p:spPr>
        <p:txBody>
          <a:bodyPr wrap="square">
            <a:spAutoFit/>
          </a:bodyPr>
          <a:lstStyle/>
          <a:p>
            <a:pPr indent="144145">
              <a:spcAft>
                <a:spcPts val="0"/>
              </a:spcAft>
            </a:pPr>
            <a:r>
              <a:rPr lang="es-EC"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Objetivo general</a:t>
            </a:r>
          </a:p>
          <a:p>
            <a:pPr algn="just"/>
            <a:r>
              <a:rPr lang="es-ES" sz="2400" dirty="0">
                <a:latin typeface="Times New Roman" panose="02020603050405020304" pitchFamily="18" charset="0"/>
                <a:cs typeface="Times New Roman" panose="02020603050405020304" pitchFamily="18" charset="0"/>
              </a:rPr>
              <a:t>Evaluar la inclusión de </a:t>
            </a:r>
            <a:r>
              <a:rPr lang="es-ES" sz="2400" i="1" dirty="0" err="1">
                <a:latin typeface="Times New Roman" panose="02020603050405020304" pitchFamily="18" charset="0"/>
                <a:cs typeface="Times New Roman" panose="02020603050405020304" pitchFamily="18" charset="0"/>
              </a:rPr>
              <a:t>Beauveria</a:t>
            </a:r>
            <a:r>
              <a:rPr lang="es-ES" sz="2400" i="1" dirty="0">
                <a:latin typeface="Times New Roman" panose="02020603050405020304" pitchFamily="18" charset="0"/>
                <a:cs typeface="Times New Roman" panose="02020603050405020304" pitchFamily="18" charset="0"/>
              </a:rPr>
              <a:t> </a:t>
            </a:r>
            <a:r>
              <a:rPr lang="es-ES" sz="2400" i="1" dirty="0" err="1">
                <a:latin typeface="Times New Roman" panose="02020603050405020304" pitchFamily="18" charset="0"/>
                <a:cs typeface="Times New Roman" panose="02020603050405020304" pitchFamily="18" charset="0"/>
              </a:rPr>
              <a:t>bassiana</a:t>
            </a:r>
            <a:r>
              <a:rPr lang="es-ES" sz="2400" dirty="0">
                <a:latin typeface="Times New Roman" panose="02020603050405020304" pitchFamily="18" charset="0"/>
                <a:cs typeface="Times New Roman" panose="02020603050405020304" pitchFamily="18" charset="0"/>
              </a:rPr>
              <a:t> en la rotación del control químico para el manejo de </a:t>
            </a:r>
            <a:r>
              <a:rPr lang="es-ES" sz="2400" i="1" dirty="0" err="1">
                <a:latin typeface="Times New Roman" panose="02020603050405020304" pitchFamily="18" charset="0"/>
                <a:cs typeface="Times New Roman" panose="02020603050405020304" pitchFamily="18" charset="0"/>
              </a:rPr>
              <a:t>Tetranychus</a:t>
            </a:r>
            <a:r>
              <a:rPr lang="es-ES" sz="2400" i="1" dirty="0">
                <a:latin typeface="Times New Roman" panose="02020603050405020304" pitchFamily="18" charset="0"/>
                <a:cs typeface="Times New Roman" panose="02020603050405020304" pitchFamily="18" charset="0"/>
              </a:rPr>
              <a:t> </a:t>
            </a:r>
            <a:r>
              <a:rPr lang="es-ES" sz="2400" i="1" dirty="0" err="1">
                <a:latin typeface="Times New Roman" panose="02020603050405020304" pitchFamily="18" charset="0"/>
                <a:cs typeface="Times New Roman" panose="02020603050405020304" pitchFamily="18" charset="0"/>
              </a:rPr>
              <a:t>urticae</a:t>
            </a:r>
            <a:r>
              <a:rPr lang="es-ES" sz="2400" dirty="0">
                <a:latin typeface="Times New Roman" panose="02020603050405020304" pitchFamily="18" charset="0"/>
                <a:cs typeface="Times New Roman" panose="02020603050405020304" pitchFamily="18" charset="0"/>
              </a:rPr>
              <a:t> en el cultivo de rosa (</a:t>
            </a:r>
            <a:r>
              <a:rPr lang="es-ES" sz="2400" i="1" dirty="0">
                <a:latin typeface="Times New Roman" panose="02020603050405020304" pitchFamily="18" charset="0"/>
                <a:cs typeface="Times New Roman" panose="02020603050405020304" pitchFamily="18" charset="0"/>
              </a:rPr>
              <a:t>rosa </a:t>
            </a:r>
            <a:r>
              <a:rPr lang="es-ES" sz="2400" dirty="0" err="1">
                <a:latin typeface="Times New Roman" panose="02020603050405020304" pitchFamily="18" charset="0"/>
                <a:cs typeface="Times New Roman" panose="02020603050405020304" pitchFamily="18" charset="0"/>
              </a:rPr>
              <a:t>sp</a:t>
            </a:r>
            <a:r>
              <a:rPr lang="es-ES" sz="2400" dirty="0">
                <a:latin typeface="Times New Roman" panose="02020603050405020304" pitchFamily="18" charset="0"/>
                <a:cs typeface="Times New Roman" panose="02020603050405020304" pitchFamily="18" charset="0"/>
              </a:rPr>
              <a:t>.), variedad </a:t>
            </a:r>
            <a:r>
              <a:rPr lang="es-ES" sz="2400" dirty="0" err="1">
                <a:latin typeface="Times New Roman" panose="02020603050405020304" pitchFamily="18" charset="0"/>
                <a:cs typeface="Times New Roman" panose="02020603050405020304" pitchFamily="18" charset="0"/>
              </a:rPr>
              <a:t>Mondial</a:t>
            </a:r>
            <a:r>
              <a:rPr lang="es-ES" sz="2400" dirty="0">
                <a:latin typeface="Times New Roman" panose="02020603050405020304" pitchFamily="18" charset="0"/>
                <a:cs typeface="Times New Roman" panose="02020603050405020304" pitchFamily="18" charset="0"/>
              </a:rPr>
              <a:t> en la finca FLORIFRUT, </a:t>
            </a:r>
            <a:r>
              <a:rPr lang="es-ES" sz="2400" dirty="0" err="1">
                <a:latin typeface="Times New Roman" panose="02020603050405020304" pitchFamily="18" charset="0"/>
                <a:cs typeface="Times New Roman" panose="02020603050405020304" pitchFamily="18" charset="0"/>
              </a:rPr>
              <a:t>Tabacundo</a:t>
            </a:r>
            <a:r>
              <a:rPr lang="es-ES" sz="2400" dirty="0">
                <a:latin typeface="Times New Roman" panose="02020603050405020304" pitchFamily="18" charset="0"/>
                <a:cs typeface="Times New Roman" panose="02020603050405020304" pitchFamily="18" charset="0"/>
              </a:rPr>
              <a:t>-Ecuador”</a:t>
            </a:r>
            <a:r>
              <a:rPr lang="es-EC" sz="2400" dirty="0">
                <a:latin typeface="Times New Roman" panose="02020603050405020304" pitchFamily="18" charset="0"/>
                <a:cs typeface="Times New Roman" panose="02020603050405020304" pitchFamily="18" charset="0"/>
              </a:rPr>
              <a:t>. </a:t>
            </a:r>
            <a:endParaRPr lang="es-ES" sz="2400" dirty="0">
              <a:latin typeface="Times New Roman" panose="02020603050405020304" pitchFamily="18" charset="0"/>
              <a:cs typeface="Times New Roman" panose="02020603050405020304" pitchFamily="18" charset="0"/>
            </a:endParaRPr>
          </a:p>
          <a:p>
            <a:pPr indent="144145" algn="just">
              <a:spcAft>
                <a:spcPts val="0"/>
              </a:spcAft>
            </a:pPr>
            <a:endParaRPr lang="es-MX"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s-EC"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C"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Objetivos específicos</a:t>
            </a:r>
            <a:endParaRPr lang="es-MX"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Determinar la tolerancia de </a:t>
            </a:r>
            <a:r>
              <a:rPr lang="es-EC" sz="2400" i="1" dirty="0" err="1">
                <a:latin typeface="Times New Roman" panose="02020603050405020304" pitchFamily="18" charset="0"/>
                <a:cs typeface="Times New Roman" panose="02020603050405020304" pitchFamily="18" charset="0"/>
              </a:rPr>
              <a:t>Beauveria</a:t>
            </a:r>
            <a:r>
              <a:rPr lang="es-EC" sz="2400" dirty="0">
                <a:latin typeface="Times New Roman" panose="02020603050405020304" pitchFamily="18" charset="0"/>
                <a:cs typeface="Times New Roman" panose="02020603050405020304" pitchFamily="18" charset="0"/>
              </a:rPr>
              <a:t> </a:t>
            </a:r>
            <a:r>
              <a:rPr lang="es-EC" sz="2400" i="1" dirty="0">
                <a:latin typeface="Times New Roman" panose="02020603050405020304" pitchFamily="18" charset="0"/>
                <a:cs typeface="Times New Roman" panose="02020603050405020304" pitchFamily="18" charset="0"/>
              </a:rPr>
              <a:t>bassiana</a:t>
            </a:r>
            <a:r>
              <a:rPr lang="es-EC" sz="2400" dirty="0">
                <a:latin typeface="Times New Roman" panose="02020603050405020304" pitchFamily="18" charset="0"/>
                <a:cs typeface="Times New Roman" panose="02020603050405020304" pitchFamily="18" charset="0"/>
              </a:rPr>
              <a:t> a diferentes agroquímicos por método in vitro </a:t>
            </a:r>
            <a:endParaRPr lang="es-ES" sz="2400" b="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s-ES" sz="2400" b="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C" sz="2400" dirty="0" smtClean="0">
                <a:latin typeface="Times New Roman" panose="02020603050405020304" pitchFamily="18" charset="0"/>
                <a:cs typeface="Times New Roman" panose="02020603050405020304" pitchFamily="18" charset="0"/>
              </a:rPr>
              <a:t>Identificar </a:t>
            </a:r>
            <a:r>
              <a:rPr lang="es-EC" sz="2400" dirty="0">
                <a:latin typeface="Times New Roman" panose="02020603050405020304" pitchFamily="18" charset="0"/>
                <a:cs typeface="Times New Roman" panose="02020603050405020304" pitchFamily="18" charset="0"/>
              </a:rPr>
              <a:t>los daños causados en la variedad Mondial por </a:t>
            </a:r>
            <a:r>
              <a:rPr lang="es-EC" sz="2400" i="1" dirty="0">
                <a:latin typeface="Times New Roman" panose="02020603050405020304" pitchFamily="18" charset="0"/>
                <a:cs typeface="Times New Roman" panose="02020603050405020304" pitchFamily="18" charset="0"/>
              </a:rPr>
              <a:t>Tetranychus urticae</a:t>
            </a:r>
            <a:r>
              <a:rPr lang="es-EC" sz="2400" dirty="0">
                <a:latin typeface="Times New Roman" panose="02020603050405020304" pitchFamily="18" charset="0"/>
                <a:cs typeface="Times New Roman" panose="02020603050405020304" pitchFamily="18" charset="0"/>
              </a:rPr>
              <a:t> mediante incidencia y </a:t>
            </a:r>
            <a:r>
              <a:rPr lang="es-EC" sz="2400" dirty="0" smtClean="0">
                <a:latin typeface="Times New Roman" panose="02020603050405020304" pitchFamily="18" charset="0"/>
                <a:cs typeface="Times New Roman" panose="02020603050405020304" pitchFamily="18" charset="0"/>
              </a:rPr>
              <a:t>severidad</a:t>
            </a:r>
          </a:p>
          <a:p>
            <a:pPr marL="342900" indent="-342900" algn="just">
              <a:buFont typeface="Arial" panose="020B0604020202020204" pitchFamily="34" charset="0"/>
              <a:buChar char="•"/>
            </a:pPr>
            <a:endParaRPr lang="es-EC"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C" sz="2400" dirty="0" smtClean="0">
                <a:latin typeface="Times New Roman" panose="02020603050405020304" pitchFamily="18" charset="0"/>
                <a:cs typeface="Times New Roman" panose="02020603050405020304" pitchFamily="18" charset="0"/>
              </a:rPr>
              <a:t>Establecer </a:t>
            </a:r>
            <a:r>
              <a:rPr lang="es-EC" sz="2400" dirty="0">
                <a:latin typeface="Times New Roman" panose="02020603050405020304" pitchFamily="18" charset="0"/>
                <a:cs typeface="Times New Roman" panose="02020603050405020304" pitchFamily="18" charset="0"/>
              </a:rPr>
              <a:t>la factibilidad económica del empleo de hongos </a:t>
            </a:r>
            <a:r>
              <a:rPr lang="es-EC" sz="2400" dirty="0" err="1" smtClean="0">
                <a:latin typeface="Times New Roman" panose="02020603050405020304" pitchFamily="18" charset="0"/>
                <a:cs typeface="Times New Roman" panose="02020603050405020304" pitchFamily="18" charset="0"/>
              </a:rPr>
              <a:t>entomopatógenos</a:t>
            </a:r>
            <a:r>
              <a:rPr lang="es-EC" sz="2400" dirty="0" smtClean="0">
                <a:latin typeface="Times New Roman" panose="02020603050405020304" pitchFamily="18" charset="0"/>
                <a:cs typeface="Times New Roman" panose="02020603050405020304" pitchFamily="18" charset="0"/>
              </a:rPr>
              <a:t> </a:t>
            </a:r>
            <a:r>
              <a:rPr lang="es-EC" sz="2400" dirty="0">
                <a:latin typeface="Times New Roman" panose="02020603050405020304" pitchFamily="18" charset="0"/>
                <a:cs typeface="Times New Roman" panose="02020603050405020304" pitchFamily="18" charset="0"/>
              </a:rPr>
              <a:t>para el control de </a:t>
            </a:r>
            <a:r>
              <a:rPr lang="es-EC" sz="2400" i="1" dirty="0">
                <a:latin typeface="Times New Roman" panose="02020603050405020304" pitchFamily="18" charset="0"/>
                <a:cs typeface="Times New Roman" panose="02020603050405020304" pitchFamily="18" charset="0"/>
              </a:rPr>
              <a:t>Tetranychus </a:t>
            </a:r>
            <a:r>
              <a:rPr lang="es-EC" sz="2400" i="1" dirty="0" smtClean="0">
                <a:latin typeface="Times New Roman" panose="02020603050405020304" pitchFamily="18" charset="0"/>
                <a:cs typeface="Times New Roman" panose="02020603050405020304" pitchFamily="18" charset="0"/>
              </a:rPr>
              <a:t>urticae</a:t>
            </a:r>
            <a:endParaRPr lang="es-E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89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5053" y="1060909"/>
            <a:ext cx="11281891" cy="5201424"/>
          </a:xfrm>
          <a:prstGeom prst="rect">
            <a:avLst/>
          </a:prstGeom>
        </p:spPr>
        <p:txBody>
          <a:bodyPr wrap="square">
            <a:spAutoFit/>
          </a:bodyPr>
          <a:lstStyle/>
          <a:p>
            <a:pPr marL="342900" indent="-342900">
              <a:buFont typeface="Arial" panose="020B0604020202020204" pitchFamily="34" charset="0"/>
              <a:buChar char="•"/>
            </a:pPr>
            <a:r>
              <a:rPr lang="es-EC" sz="2400" b="1" dirty="0">
                <a:latin typeface="Times New Roman" panose="02020603050405020304" pitchFamily="18" charset="0"/>
                <a:cs typeface="Times New Roman" panose="02020603050405020304" pitchFamily="18" charset="0"/>
              </a:rPr>
              <a:t>Ho:</a:t>
            </a:r>
            <a:r>
              <a:rPr lang="es-EC" sz="2400" dirty="0">
                <a:latin typeface="Times New Roman" panose="02020603050405020304" pitchFamily="18" charset="0"/>
                <a:cs typeface="Times New Roman" panose="02020603050405020304" pitchFamily="18" charset="0"/>
              </a:rPr>
              <a:t> La inclusión de </a:t>
            </a:r>
            <a:r>
              <a:rPr lang="es-EC" sz="2400" i="1" dirty="0">
                <a:latin typeface="Times New Roman" panose="02020603050405020304" pitchFamily="18" charset="0"/>
                <a:cs typeface="Times New Roman" panose="02020603050405020304" pitchFamily="18" charset="0"/>
              </a:rPr>
              <a:t>B. bassiana </a:t>
            </a:r>
            <a:r>
              <a:rPr lang="es-EC" sz="2400" dirty="0">
                <a:latin typeface="Times New Roman" panose="02020603050405020304" pitchFamily="18" charset="0"/>
                <a:cs typeface="Times New Roman" panose="02020603050405020304" pitchFamily="18" charset="0"/>
              </a:rPr>
              <a:t>en la rotación química</a:t>
            </a:r>
            <a:r>
              <a:rPr lang="es-EC" sz="2400" b="1" dirty="0">
                <a:latin typeface="Times New Roman" panose="02020603050405020304" pitchFamily="18" charset="0"/>
                <a:cs typeface="Times New Roman" panose="02020603050405020304" pitchFamily="18" charset="0"/>
              </a:rPr>
              <a:t> </a:t>
            </a:r>
            <a:r>
              <a:rPr lang="es-EC" sz="2400" dirty="0">
                <a:latin typeface="Times New Roman" panose="02020603050405020304" pitchFamily="18" charset="0"/>
                <a:cs typeface="Times New Roman" panose="02020603050405020304" pitchFamily="18" charset="0"/>
              </a:rPr>
              <a:t>tiene un efectivo control de </a:t>
            </a:r>
            <a:r>
              <a:rPr lang="es-EC" sz="2400" i="1" dirty="0">
                <a:latin typeface="Times New Roman" panose="02020603050405020304" pitchFamily="18" charset="0"/>
                <a:cs typeface="Times New Roman" panose="02020603050405020304" pitchFamily="18" charset="0"/>
              </a:rPr>
              <a:t>Tetranychus </a:t>
            </a:r>
            <a:r>
              <a:rPr lang="es-EC" sz="2400" i="1" dirty="0" smtClean="0">
                <a:latin typeface="Times New Roman" panose="02020603050405020304" pitchFamily="18" charset="0"/>
                <a:cs typeface="Times New Roman" panose="02020603050405020304" pitchFamily="18" charset="0"/>
              </a:rPr>
              <a:t>urticae</a:t>
            </a:r>
            <a:r>
              <a:rPr lang="es-EC" sz="24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es-EC"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s-EC" sz="2400" b="1" dirty="0" smtClean="0">
                <a:latin typeface="Times New Roman" panose="02020603050405020304" pitchFamily="18" charset="0"/>
                <a:cs typeface="Times New Roman" panose="02020603050405020304" pitchFamily="18" charset="0"/>
              </a:rPr>
              <a:t>Ha</a:t>
            </a:r>
            <a:r>
              <a:rPr lang="es-EC" sz="2400" b="1" dirty="0">
                <a:latin typeface="Times New Roman" panose="02020603050405020304" pitchFamily="18" charset="0"/>
                <a:cs typeface="Times New Roman" panose="02020603050405020304" pitchFamily="18" charset="0"/>
              </a:rPr>
              <a:t>:</a:t>
            </a:r>
            <a:r>
              <a:rPr lang="es-EC" sz="2400" dirty="0">
                <a:latin typeface="Times New Roman" panose="02020603050405020304" pitchFamily="18" charset="0"/>
                <a:cs typeface="Times New Roman" panose="02020603050405020304" pitchFamily="18" charset="0"/>
              </a:rPr>
              <a:t> La inclusión de </a:t>
            </a:r>
            <a:r>
              <a:rPr lang="es-EC" sz="2400" i="1" dirty="0">
                <a:latin typeface="Times New Roman" panose="02020603050405020304" pitchFamily="18" charset="0"/>
                <a:cs typeface="Times New Roman" panose="02020603050405020304" pitchFamily="18" charset="0"/>
              </a:rPr>
              <a:t>B. bassiana</a:t>
            </a:r>
            <a:r>
              <a:rPr lang="es-EC" sz="2400" dirty="0">
                <a:latin typeface="Times New Roman" panose="02020603050405020304" pitchFamily="18" charset="0"/>
                <a:cs typeface="Times New Roman" panose="02020603050405020304" pitchFamily="18" charset="0"/>
              </a:rPr>
              <a:t> en la rotación química no</a:t>
            </a:r>
            <a:r>
              <a:rPr lang="es-EC" sz="2400" b="1" dirty="0">
                <a:latin typeface="Times New Roman" panose="02020603050405020304" pitchFamily="18" charset="0"/>
                <a:cs typeface="Times New Roman" panose="02020603050405020304" pitchFamily="18" charset="0"/>
              </a:rPr>
              <a:t> </a:t>
            </a:r>
            <a:r>
              <a:rPr lang="es-EC" sz="2400" dirty="0">
                <a:latin typeface="Times New Roman" panose="02020603050405020304" pitchFamily="18" charset="0"/>
                <a:cs typeface="Times New Roman" panose="02020603050405020304" pitchFamily="18" charset="0"/>
              </a:rPr>
              <a:t>tiene un efectivo control de </a:t>
            </a:r>
            <a:r>
              <a:rPr lang="es-EC" sz="2400" i="1" dirty="0">
                <a:latin typeface="Times New Roman" panose="02020603050405020304" pitchFamily="18" charset="0"/>
                <a:cs typeface="Times New Roman" panose="02020603050405020304" pitchFamily="18" charset="0"/>
              </a:rPr>
              <a:t>Tetranychus </a:t>
            </a:r>
            <a:r>
              <a:rPr lang="es-EC" sz="2400" i="1" dirty="0" smtClean="0">
                <a:latin typeface="Times New Roman" panose="02020603050405020304" pitchFamily="18" charset="0"/>
                <a:cs typeface="Times New Roman" panose="02020603050405020304" pitchFamily="18" charset="0"/>
              </a:rPr>
              <a:t>urticae</a:t>
            </a:r>
            <a:r>
              <a:rPr lang="es-EC" sz="24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es-EC"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s-EC" sz="2400" b="1" dirty="0" smtClean="0">
                <a:latin typeface="Times New Roman" panose="02020603050405020304" pitchFamily="18" charset="0"/>
                <a:cs typeface="Times New Roman" panose="02020603050405020304" pitchFamily="18" charset="0"/>
              </a:rPr>
              <a:t>Ho</a:t>
            </a:r>
            <a:r>
              <a:rPr lang="es-EC" sz="2400" b="1" dirty="0">
                <a:latin typeface="Times New Roman" panose="02020603050405020304" pitchFamily="18" charset="0"/>
                <a:cs typeface="Times New Roman" panose="02020603050405020304" pitchFamily="18" charset="0"/>
              </a:rPr>
              <a:t>:</a:t>
            </a:r>
            <a:r>
              <a:rPr lang="es-EC" sz="2400" dirty="0">
                <a:latin typeface="Times New Roman" panose="02020603050405020304" pitchFamily="18" charset="0"/>
                <a:cs typeface="Times New Roman" panose="02020603050405020304" pitchFamily="18" charset="0"/>
              </a:rPr>
              <a:t> </a:t>
            </a:r>
            <a:r>
              <a:rPr lang="es-EC" sz="2400" i="1" dirty="0">
                <a:latin typeface="Times New Roman" panose="02020603050405020304" pitchFamily="18" charset="0"/>
                <a:cs typeface="Times New Roman" panose="02020603050405020304" pitchFamily="18" charset="0"/>
              </a:rPr>
              <a:t>B. b</a:t>
            </a:r>
            <a:r>
              <a:rPr lang="es-EC" sz="2400" i="1" dirty="0" smtClean="0">
                <a:latin typeface="Times New Roman" panose="02020603050405020304" pitchFamily="18" charset="0"/>
                <a:cs typeface="Times New Roman" panose="02020603050405020304" pitchFamily="18" charset="0"/>
              </a:rPr>
              <a:t>assiana</a:t>
            </a:r>
            <a:r>
              <a:rPr lang="es-EC" sz="2400" dirty="0" smtClean="0">
                <a:latin typeface="Times New Roman" panose="02020603050405020304" pitchFamily="18" charset="0"/>
                <a:cs typeface="Times New Roman" panose="02020603050405020304" pitchFamily="18" charset="0"/>
              </a:rPr>
              <a:t> </a:t>
            </a:r>
            <a:r>
              <a:rPr lang="es-EC" sz="2400" dirty="0">
                <a:latin typeface="Times New Roman" panose="02020603050405020304" pitchFamily="18" charset="0"/>
                <a:cs typeface="Times New Roman" panose="02020603050405020304" pitchFamily="18" charset="0"/>
              </a:rPr>
              <a:t>en rotación química presenta una reducción en el ámbito económico en comparación con el gasto habitual de insumos agrícolas utilizados contra </a:t>
            </a:r>
            <a:r>
              <a:rPr lang="es-EC" sz="2400" i="1" dirty="0">
                <a:latin typeface="Times New Roman" panose="02020603050405020304" pitchFamily="18" charset="0"/>
                <a:cs typeface="Times New Roman" panose="02020603050405020304" pitchFamily="18" charset="0"/>
              </a:rPr>
              <a:t>Tetranychus urticae </a:t>
            </a:r>
            <a:r>
              <a:rPr lang="es-EC" sz="2400" dirty="0">
                <a:latin typeface="Times New Roman" panose="02020603050405020304" pitchFamily="18" charset="0"/>
                <a:cs typeface="Times New Roman" panose="02020603050405020304" pitchFamily="18" charset="0"/>
              </a:rPr>
              <a:t>de la Finca FLORIFRUT </a:t>
            </a:r>
            <a:r>
              <a:rPr lang="es-EC" sz="2400" dirty="0" smtClean="0">
                <a:latin typeface="Times New Roman" panose="02020603050405020304" pitchFamily="18" charset="0"/>
                <a:cs typeface="Times New Roman" panose="02020603050405020304" pitchFamily="18" charset="0"/>
              </a:rPr>
              <a:t>S.A.</a:t>
            </a:r>
          </a:p>
          <a:p>
            <a:pPr marL="342900" indent="-342900">
              <a:buFont typeface="Arial" panose="020B0604020202020204" pitchFamily="34" charset="0"/>
              <a:buChar char="•"/>
            </a:pPr>
            <a:endParaRPr lang="es-EC"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s-EC" sz="2400" b="1" dirty="0" smtClean="0">
                <a:latin typeface="Times New Roman" panose="02020603050405020304" pitchFamily="18" charset="0"/>
                <a:cs typeface="Times New Roman" panose="02020603050405020304" pitchFamily="18" charset="0"/>
              </a:rPr>
              <a:t>Ha</a:t>
            </a:r>
            <a:r>
              <a:rPr lang="es-EC" sz="2400" b="1" dirty="0">
                <a:latin typeface="Times New Roman" panose="02020603050405020304" pitchFamily="18" charset="0"/>
                <a:cs typeface="Times New Roman" panose="02020603050405020304" pitchFamily="18" charset="0"/>
              </a:rPr>
              <a:t>:</a:t>
            </a:r>
            <a:r>
              <a:rPr lang="es-EC" sz="2400" dirty="0">
                <a:latin typeface="Times New Roman" panose="02020603050405020304" pitchFamily="18" charset="0"/>
                <a:cs typeface="Times New Roman" panose="02020603050405020304" pitchFamily="18" charset="0"/>
              </a:rPr>
              <a:t> </a:t>
            </a:r>
            <a:r>
              <a:rPr lang="es-EC" sz="2400" i="1" dirty="0">
                <a:latin typeface="Times New Roman" panose="02020603050405020304" pitchFamily="18" charset="0"/>
                <a:cs typeface="Times New Roman" panose="02020603050405020304" pitchFamily="18" charset="0"/>
              </a:rPr>
              <a:t>B. bassiana</a:t>
            </a:r>
            <a:r>
              <a:rPr lang="es-EC" sz="2400" dirty="0">
                <a:latin typeface="Times New Roman" panose="02020603050405020304" pitchFamily="18" charset="0"/>
                <a:cs typeface="Times New Roman" panose="02020603050405020304" pitchFamily="18" charset="0"/>
              </a:rPr>
              <a:t> en rotación química no presenta una reducción en el ámbito económico en comparación con el gasto habitual de insumos agrícolas utilizados contra </a:t>
            </a:r>
            <a:r>
              <a:rPr lang="es-EC" sz="2400" i="1" dirty="0">
                <a:latin typeface="Times New Roman" panose="02020603050405020304" pitchFamily="18" charset="0"/>
                <a:cs typeface="Times New Roman" panose="02020603050405020304" pitchFamily="18" charset="0"/>
              </a:rPr>
              <a:t>Tetranychus urticae </a:t>
            </a:r>
            <a:r>
              <a:rPr lang="es-EC" sz="2400" dirty="0">
                <a:latin typeface="Times New Roman" panose="02020603050405020304" pitchFamily="18" charset="0"/>
                <a:cs typeface="Times New Roman" panose="02020603050405020304" pitchFamily="18" charset="0"/>
              </a:rPr>
              <a:t>de la Finca FLORIFRUT S.A.</a:t>
            </a:r>
            <a:endParaRPr lang="es-E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s-ES" sz="2000" dirty="0"/>
          </a:p>
        </p:txBody>
      </p:sp>
      <p:sp>
        <p:nvSpPr>
          <p:cNvPr id="3" name="CuadroTexto 3"/>
          <p:cNvSpPr txBox="1"/>
          <p:nvPr/>
        </p:nvSpPr>
        <p:spPr>
          <a:xfrm>
            <a:off x="0" y="55649"/>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HIPÓTESIS</a:t>
            </a:r>
            <a:endParaRPr lang="es-MX"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06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55649"/>
            <a:ext cx="12191999" cy="646331"/>
          </a:xfrm>
          <a:prstGeom prst="rect">
            <a:avLst/>
          </a:prstGeom>
          <a:noFill/>
        </p:spPr>
        <p:txBody>
          <a:bodyPr wrap="square" rtlCol="0">
            <a:spAutoFit/>
          </a:bodyPr>
          <a:lstStyle/>
          <a:p>
            <a:pPr algn="ctr"/>
            <a:r>
              <a:rPr lang="es-MX" sz="3600" b="1" dirty="0" smtClean="0">
                <a:latin typeface="Times New Roman" panose="02020603050405020304" pitchFamily="18" charset="0"/>
                <a:cs typeface="Times New Roman" panose="02020603050405020304" pitchFamily="18" charset="0"/>
              </a:rPr>
              <a:t>MARCO TEÓRICO</a:t>
            </a:r>
            <a:endParaRPr lang="es-MX" sz="3600" b="1"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2148113" y="701980"/>
            <a:ext cx="7895771" cy="523220"/>
          </a:xfrm>
          <a:prstGeom prst="rect">
            <a:avLst/>
          </a:prstGeom>
          <a:noFill/>
        </p:spPr>
        <p:txBody>
          <a:bodyPr wrap="square" rtlCol="0">
            <a:spAutoFit/>
          </a:bodyPr>
          <a:lstStyle/>
          <a:p>
            <a:pPr algn="ctr"/>
            <a:r>
              <a:rPr lang="es-MX" sz="2800" b="1" dirty="0">
                <a:solidFill>
                  <a:srgbClr val="FF0000"/>
                </a:solidFill>
                <a:latin typeface="Times New Roman" panose="02020603050405020304" pitchFamily="18" charset="0"/>
                <a:cs typeface="Times New Roman" panose="02020603050405020304" pitchFamily="18" charset="0"/>
              </a:rPr>
              <a:t>Rosa (</a:t>
            </a:r>
            <a:r>
              <a:rPr lang="es-MX" sz="2800" b="1" i="1" dirty="0">
                <a:solidFill>
                  <a:srgbClr val="FF0000"/>
                </a:solidFill>
                <a:latin typeface="Times New Roman" panose="02020603050405020304" pitchFamily="18" charset="0"/>
                <a:cs typeface="Times New Roman" panose="02020603050405020304" pitchFamily="18" charset="0"/>
              </a:rPr>
              <a:t>Rosa</a:t>
            </a:r>
            <a:r>
              <a:rPr lang="es-MX" sz="2800" b="1" dirty="0">
                <a:solidFill>
                  <a:srgbClr val="FF0000"/>
                </a:solidFill>
                <a:latin typeface="Times New Roman" panose="02020603050405020304" pitchFamily="18" charset="0"/>
                <a:cs typeface="Times New Roman" panose="02020603050405020304" pitchFamily="18" charset="0"/>
              </a:rPr>
              <a:t> </a:t>
            </a:r>
            <a:r>
              <a:rPr lang="es-MX" sz="2800" b="1" dirty="0" err="1" smtClean="0">
                <a:solidFill>
                  <a:srgbClr val="FF0000"/>
                </a:solidFill>
                <a:latin typeface="Times New Roman" panose="02020603050405020304" pitchFamily="18" charset="0"/>
                <a:cs typeface="Times New Roman" panose="02020603050405020304" pitchFamily="18" charset="0"/>
              </a:rPr>
              <a:t>sp</a:t>
            </a:r>
            <a:r>
              <a:rPr lang="es-MX" sz="2800" b="1" dirty="0" smtClean="0">
                <a:solidFill>
                  <a:srgbClr val="FF0000"/>
                </a:solidFill>
                <a:latin typeface="Times New Roman" panose="02020603050405020304" pitchFamily="18" charset="0"/>
                <a:cs typeface="Times New Roman" panose="02020603050405020304" pitchFamily="18" charset="0"/>
              </a:rPr>
              <a:t>.)</a:t>
            </a:r>
          </a:p>
        </p:txBody>
      </p:sp>
      <p:graphicFrame>
        <p:nvGraphicFramePr>
          <p:cNvPr id="7" name="Tabla 6"/>
          <p:cNvGraphicFramePr>
            <a:graphicFrameLocks noGrp="1"/>
          </p:cNvGraphicFramePr>
          <p:nvPr>
            <p:extLst>
              <p:ext uri="{D42A27DB-BD31-4B8C-83A1-F6EECF244321}">
                <p14:modId xmlns:p14="http://schemas.microsoft.com/office/powerpoint/2010/main" val="3439056548"/>
              </p:ext>
            </p:extLst>
          </p:nvPr>
        </p:nvGraphicFramePr>
        <p:xfrm>
          <a:off x="479715" y="1248617"/>
          <a:ext cx="5393690" cy="2194560"/>
        </p:xfrm>
        <a:graphic>
          <a:graphicData uri="http://schemas.openxmlformats.org/drawingml/2006/table">
            <a:tbl>
              <a:tblPr firstRow="1" firstCol="1"/>
              <a:tblGrid>
                <a:gridCol w="2696845">
                  <a:extLst>
                    <a:ext uri="{9D8B030D-6E8A-4147-A177-3AD203B41FA5}">
                      <a16:colId xmlns:a16="http://schemas.microsoft.com/office/drawing/2014/main" xmlns="" val="4032810282"/>
                    </a:ext>
                  </a:extLst>
                </a:gridCol>
                <a:gridCol w="2696845">
                  <a:extLst>
                    <a:ext uri="{9D8B030D-6E8A-4147-A177-3AD203B41FA5}">
                      <a16:colId xmlns:a16="http://schemas.microsoft.com/office/drawing/2014/main" xmlns="" val="880900980"/>
                    </a:ext>
                  </a:extLst>
                </a:gridCol>
              </a:tblGrid>
              <a:tr h="0">
                <a:tc>
                  <a:txBody>
                    <a:bodyPr/>
                    <a:lstStyle/>
                    <a:p>
                      <a:pPr algn="just">
                        <a:lnSpc>
                          <a:spcPct val="200000"/>
                        </a:lnSpc>
                        <a:spcAft>
                          <a:spcPts val="10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Reino</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a:lnSpc>
                          <a:spcPct val="200000"/>
                        </a:lnSpc>
                        <a:spcAft>
                          <a:spcPts val="1000"/>
                        </a:spcAft>
                      </a:pP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Vegetal</a:t>
                      </a:r>
                      <a:endParaRPr lang="es-E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3396301718"/>
                  </a:ext>
                </a:extLst>
              </a:tr>
              <a:tr h="0">
                <a:tc>
                  <a:txBody>
                    <a:bodyPr/>
                    <a:lstStyle/>
                    <a:p>
                      <a:pPr algn="just">
                        <a:lnSpc>
                          <a:spcPct val="200000"/>
                        </a:lnSpc>
                        <a:spcAft>
                          <a:spcPts val="10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Familia</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gn="just">
                        <a:lnSpc>
                          <a:spcPct val="200000"/>
                        </a:lnSpc>
                        <a:spcAft>
                          <a:spcPts val="10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Rosacea</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1346097926"/>
                  </a:ext>
                </a:extLst>
              </a:tr>
              <a:tr h="0">
                <a:tc>
                  <a:txBody>
                    <a:bodyPr/>
                    <a:lstStyle/>
                    <a:p>
                      <a:pPr algn="just">
                        <a:lnSpc>
                          <a:spcPct val="200000"/>
                        </a:lnSpc>
                        <a:spcAft>
                          <a:spcPts val="100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Género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200000"/>
                        </a:lnSpc>
                        <a:spcAft>
                          <a:spcPts val="1000"/>
                        </a:spcAft>
                      </a:pPr>
                      <a:r>
                        <a:rPr lang="es-EC" sz="1800" i="1" dirty="0">
                          <a:effectLst/>
                          <a:latin typeface="Times New Roman" panose="02020603050405020304" pitchFamily="18" charset="0"/>
                          <a:ea typeface="Calibri" panose="020F0502020204030204" pitchFamily="34" charset="0"/>
                          <a:cs typeface="Times New Roman" panose="02020603050405020304" pitchFamily="18" charset="0"/>
                        </a:rPr>
                        <a:t>Rosa</a:t>
                      </a:r>
                      <a:endParaRPr lang="es-ES"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442883567"/>
                  </a:ext>
                </a:extLst>
              </a:tr>
              <a:tr h="0">
                <a:tc>
                  <a:txBody>
                    <a:bodyPr/>
                    <a:lstStyle/>
                    <a:p>
                      <a:pPr algn="just">
                        <a:lnSpc>
                          <a:spcPct val="200000"/>
                        </a:lnSpc>
                        <a:spcAft>
                          <a:spcPts val="1000"/>
                        </a:spcAft>
                      </a:pPr>
                      <a:r>
                        <a:rPr lang="es-EC" sz="1800" dirty="0" smtClean="0">
                          <a:effectLst/>
                          <a:latin typeface="Times New Roman" panose="02020603050405020304" pitchFamily="18" charset="0"/>
                          <a:ea typeface="Calibri" panose="020F0502020204030204" pitchFamily="34" charset="0"/>
                          <a:cs typeface="Times New Roman" panose="02020603050405020304" pitchFamily="18" charset="0"/>
                        </a:rPr>
                        <a:t>Nombre</a:t>
                      </a:r>
                      <a:r>
                        <a:rPr lang="es-EC"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científico</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marL="0" marR="0" indent="0" algn="just" defTabSz="914400" rtl="0" eaLnBrk="1" fontAlgn="auto" latinLnBrk="0" hangingPunct="1">
                        <a:lnSpc>
                          <a:spcPct val="200000"/>
                        </a:lnSpc>
                        <a:spcBef>
                          <a:spcPts val="0"/>
                        </a:spcBef>
                        <a:spcAft>
                          <a:spcPts val="1000"/>
                        </a:spcAft>
                        <a:buClrTx/>
                        <a:buSzTx/>
                        <a:buFontTx/>
                        <a:buNone/>
                        <a:tabLst/>
                        <a:defRPr/>
                      </a:pPr>
                      <a:r>
                        <a:rPr lang="es-EC" sz="1800" i="1" dirty="0" smtClean="0">
                          <a:effectLst/>
                          <a:latin typeface="Times New Roman" panose="02020603050405020304" pitchFamily="18" charset="0"/>
                          <a:ea typeface="Calibri" panose="020F0502020204030204" pitchFamily="34" charset="0"/>
                          <a:cs typeface="Times New Roman" panose="02020603050405020304" pitchFamily="18" charset="0"/>
                        </a:rPr>
                        <a:t>Rosa</a:t>
                      </a:r>
                      <a:r>
                        <a:rPr lang="es-ES" sz="1800" i="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800" dirty="0" err="1" smtClean="0">
                          <a:effectLst/>
                          <a:latin typeface="Times New Roman" panose="02020603050405020304" pitchFamily="18" charset="0"/>
                          <a:ea typeface="Calibri" panose="020F0502020204030204" pitchFamily="34" charset="0"/>
                          <a:cs typeface="Times New Roman" panose="02020603050405020304" pitchFamily="18" charset="0"/>
                        </a:rPr>
                        <a:t>sp</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69028010"/>
                  </a:ext>
                </a:extLst>
              </a:tr>
            </a:tbl>
          </a:graphicData>
        </a:graphic>
      </p:graphicFrame>
      <p:graphicFrame>
        <p:nvGraphicFramePr>
          <p:cNvPr id="8" name="Diagrama 7"/>
          <p:cNvGraphicFramePr/>
          <p:nvPr>
            <p:extLst>
              <p:ext uri="{D42A27DB-BD31-4B8C-83A1-F6EECF244321}">
                <p14:modId xmlns:p14="http://schemas.microsoft.com/office/powerpoint/2010/main" val="1686696679"/>
              </p:ext>
            </p:extLst>
          </p:nvPr>
        </p:nvGraphicFramePr>
        <p:xfrm>
          <a:off x="254748" y="3359497"/>
          <a:ext cx="10445372" cy="3399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ángulo redondeado 12"/>
          <p:cNvSpPr/>
          <p:nvPr/>
        </p:nvSpPr>
        <p:spPr>
          <a:xfrm>
            <a:off x="479715" y="3546628"/>
            <a:ext cx="1475026" cy="591248"/>
          </a:xfrm>
          <a:prstGeom prst="round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r>
              <a:rPr lang="es-EC" dirty="0" smtClean="0">
                <a:solidFill>
                  <a:srgbClr val="FF0000"/>
                </a:solidFill>
                <a:latin typeface="Times New Roman" panose="02020603050405020304" pitchFamily="18" charset="0"/>
                <a:cs typeface="Times New Roman" panose="02020603050405020304" pitchFamily="18" charset="0"/>
              </a:rPr>
              <a:t>Variedad Mondial</a:t>
            </a:r>
            <a:endParaRPr lang="es-EC" dirty="0">
              <a:solidFill>
                <a:srgbClr val="FF0000"/>
              </a:solidFill>
              <a:latin typeface="Times New Roman" panose="02020603050405020304" pitchFamily="18" charset="0"/>
              <a:cs typeface="Times New Roman" panose="02020603050405020304" pitchFamily="18" charset="0"/>
            </a:endParaRPr>
          </a:p>
        </p:txBody>
      </p:sp>
      <p:sp>
        <p:nvSpPr>
          <p:cNvPr id="14" name="Rectángulo redondeado 13"/>
          <p:cNvSpPr/>
          <p:nvPr/>
        </p:nvSpPr>
        <p:spPr>
          <a:xfrm>
            <a:off x="6050569" y="1893842"/>
            <a:ext cx="2145255" cy="681328"/>
          </a:xfrm>
          <a:prstGeom prst="round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r>
              <a:rPr lang="es-EC" dirty="0" smtClean="0">
                <a:solidFill>
                  <a:srgbClr val="FF0000"/>
                </a:solidFill>
                <a:latin typeface="Times New Roman" panose="02020603050405020304" pitchFamily="18" charset="0"/>
                <a:cs typeface="Times New Roman" panose="02020603050405020304" pitchFamily="18" charset="0"/>
              </a:rPr>
              <a:t>Requerimientos climáticos</a:t>
            </a:r>
            <a:endParaRPr lang="es-EC" dirty="0">
              <a:solidFill>
                <a:srgbClr val="FF0000"/>
              </a:solidFill>
              <a:latin typeface="Times New Roman" panose="02020603050405020304" pitchFamily="18" charset="0"/>
              <a:cs typeface="Times New Roman" panose="02020603050405020304" pitchFamily="18" charset="0"/>
            </a:endParaRPr>
          </a:p>
        </p:txBody>
      </p:sp>
      <p:sp>
        <p:nvSpPr>
          <p:cNvPr id="15" name="10 Rectángulo"/>
          <p:cNvSpPr/>
          <p:nvPr/>
        </p:nvSpPr>
        <p:spPr>
          <a:xfrm>
            <a:off x="8463846" y="1109518"/>
            <a:ext cx="3269429" cy="2523768"/>
          </a:xfrm>
          <a:prstGeom prst="rect">
            <a:avLst/>
          </a:prstGeom>
        </p:spPr>
        <p:txBody>
          <a:bodyPr wrap="square">
            <a:spAutoFit/>
          </a:bodyPr>
          <a:lstStyle/>
          <a:p>
            <a:pPr marL="342900" lvl="2" indent="-342900">
              <a:buFont typeface="Wingdings" panose="05000000000000000000" pitchFamily="2" charset="2"/>
              <a:buChar char="v"/>
            </a:pPr>
            <a:r>
              <a:rPr lang="es-EC" sz="2000" b="1" dirty="0" smtClean="0">
                <a:latin typeface="Times New Roman" panose="02020603050405020304" pitchFamily="18" charset="0"/>
                <a:cs typeface="Times New Roman" panose="02020603050405020304" pitchFamily="18" charset="0"/>
              </a:rPr>
              <a:t>Temperatura: </a:t>
            </a:r>
            <a:r>
              <a:rPr lang="es-EC" sz="2000" dirty="0">
                <a:latin typeface="Times New Roman" panose="02020603050405020304" pitchFamily="18" charset="0"/>
                <a:cs typeface="Times New Roman" panose="02020603050405020304" pitchFamily="18" charset="0"/>
              </a:rPr>
              <a:t>17ºC a </a:t>
            </a:r>
            <a:r>
              <a:rPr lang="es-EC" sz="2000" dirty="0" smtClean="0">
                <a:latin typeface="Times New Roman" panose="02020603050405020304" pitchFamily="18" charset="0"/>
                <a:cs typeface="Times New Roman" panose="02020603050405020304" pitchFamily="18" charset="0"/>
              </a:rPr>
              <a:t>25ºC</a:t>
            </a:r>
            <a:endParaRPr lang="es-EC" sz="2000" b="1" dirty="0">
              <a:latin typeface="Times New Roman" panose="02020603050405020304" pitchFamily="18" charset="0"/>
              <a:cs typeface="Times New Roman" panose="02020603050405020304" pitchFamily="18" charset="0"/>
            </a:endParaRPr>
          </a:p>
          <a:p>
            <a:pPr marL="342900" lvl="2" indent="-342900">
              <a:buFont typeface="Wingdings" panose="05000000000000000000" pitchFamily="2" charset="2"/>
              <a:buChar char="v"/>
            </a:pPr>
            <a:r>
              <a:rPr lang="es-ES" sz="2000" b="1" dirty="0" smtClean="0">
                <a:latin typeface="Times New Roman" panose="02020603050405020304" pitchFamily="18" charset="0"/>
                <a:cs typeface="Times New Roman" panose="02020603050405020304" pitchFamily="18" charset="0"/>
              </a:rPr>
              <a:t>Iluminación: </a:t>
            </a:r>
            <a:r>
              <a:rPr lang="es-EC" sz="2000" dirty="0">
                <a:latin typeface="Times New Roman" panose="02020603050405020304" pitchFamily="18" charset="0"/>
                <a:cs typeface="Times New Roman" panose="02020603050405020304" pitchFamily="18" charset="0"/>
              </a:rPr>
              <a:t>5 – 6 horas/día. </a:t>
            </a:r>
            <a:endParaRPr lang="es-ES" sz="2000" dirty="0">
              <a:latin typeface="Times New Roman" panose="02020603050405020304" pitchFamily="18" charset="0"/>
              <a:cs typeface="Times New Roman" panose="02020603050405020304" pitchFamily="18" charset="0"/>
            </a:endParaRPr>
          </a:p>
          <a:p>
            <a:pPr marL="342900" lvl="2" indent="-342900">
              <a:buFont typeface="Wingdings" panose="05000000000000000000" pitchFamily="2" charset="2"/>
              <a:buChar char="v"/>
            </a:pPr>
            <a:r>
              <a:rPr lang="es-ES" sz="2000" b="1" dirty="0" smtClean="0">
                <a:latin typeface="Times New Roman" panose="02020603050405020304" pitchFamily="18" charset="0"/>
                <a:cs typeface="Times New Roman" panose="02020603050405020304" pitchFamily="18" charset="0"/>
              </a:rPr>
              <a:t>Humedad relativa: </a:t>
            </a:r>
            <a:r>
              <a:rPr lang="es-EC" sz="2000" dirty="0">
                <a:latin typeface="Times New Roman" panose="02020603050405020304" pitchFamily="18" charset="0"/>
                <a:cs typeface="Times New Roman" panose="02020603050405020304" pitchFamily="18" charset="0"/>
              </a:rPr>
              <a:t>el 60 y 80% dentro del invernadero</a:t>
            </a:r>
            <a:endParaRPr lang="es-ES" sz="2000" dirty="0" smtClean="0">
              <a:latin typeface="Times New Roman" panose="02020603050405020304" pitchFamily="18" charset="0"/>
              <a:cs typeface="Times New Roman" panose="02020603050405020304" pitchFamily="18" charset="0"/>
            </a:endParaRPr>
          </a:p>
          <a:p>
            <a:endParaRPr lang="es-ES" dirty="0"/>
          </a:p>
        </p:txBody>
      </p:sp>
      <p:sp>
        <p:nvSpPr>
          <p:cNvPr id="9" name="Abrir llave 8"/>
          <p:cNvSpPr/>
          <p:nvPr/>
        </p:nvSpPr>
        <p:spPr>
          <a:xfrm>
            <a:off x="8286682" y="1109517"/>
            <a:ext cx="269489" cy="2249979"/>
          </a:xfrm>
          <a:prstGeom prst="leftBrace">
            <a:avLst/>
          </a:prstGeom>
          <a:ln>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62562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p:nvPr/>
        </p:nvPicPr>
        <p:blipFill rotWithShape="1">
          <a:blip r:embed="rId2"/>
          <a:srcRect l="26250" t="12598" r="23125" b="6992"/>
          <a:stretch/>
        </p:blipFill>
        <p:spPr bwMode="auto">
          <a:xfrm>
            <a:off x="6573570" y="949151"/>
            <a:ext cx="5618430" cy="4290296"/>
          </a:xfrm>
          <a:prstGeom prst="rect">
            <a:avLst/>
          </a:prstGeom>
          <a:ln>
            <a:noFill/>
          </a:ln>
          <a:effectLst>
            <a:softEdge rad="112500"/>
          </a:effectLst>
          <a:extLst>
            <a:ext uri="{53640926-AAD7-44D8-BBD7-CCE9431645EC}">
              <a14:shadowObscured xmlns:a14="http://schemas.microsoft.com/office/drawing/2010/main"/>
            </a:ext>
          </a:extLst>
        </p:spPr>
      </p:pic>
      <p:sp>
        <p:nvSpPr>
          <p:cNvPr id="4" name="CuadroTexto 3"/>
          <p:cNvSpPr txBox="1"/>
          <p:nvPr/>
        </p:nvSpPr>
        <p:spPr>
          <a:xfrm>
            <a:off x="0" y="55649"/>
            <a:ext cx="12191999" cy="646331"/>
          </a:xfrm>
          <a:prstGeom prst="rect">
            <a:avLst/>
          </a:prstGeom>
          <a:noFill/>
        </p:spPr>
        <p:txBody>
          <a:bodyPr wrap="square" rtlCol="0">
            <a:spAutoFit/>
          </a:bodyPr>
          <a:lstStyle/>
          <a:p>
            <a:pPr algn="ctr"/>
            <a:r>
              <a:rPr lang="es-MX" sz="3600" b="1" dirty="0">
                <a:latin typeface="Times New Roman" panose="02020603050405020304" pitchFamily="18" charset="0"/>
                <a:cs typeface="Times New Roman" panose="02020603050405020304" pitchFamily="18" charset="0"/>
              </a:rPr>
              <a:t>MARCO TEÓRICO</a:t>
            </a:r>
          </a:p>
        </p:txBody>
      </p:sp>
      <p:sp>
        <p:nvSpPr>
          <p:cNvPr id="3" name="CuadroTexto 2"/>
          <p:cNvSpPr txBox="1"/>
          <p:nvPr/>
        </p:nvSpPr>
        <p:spPr>
          <a:xfrm>
            <a:off x="1" y="558656"/>
            <a:ext cx="12191999" cy="523220"/>
          </a:xfrm>
          <a:prstGeom prst="rect">
            <a:avLst/>
          </a:prstGeom>
          <a:noFill/>
        </p:spPr>
        <p:txBody>
          <a:bodyPr wrap="square" rtlCol="0">
            <a:spAutoFit/>
          </a:bodyPr>
          <a:lstStyle/>
          <a:p>
            <a:pPr algn="ctr"/>
            <a:r>
              <a:rPr lang="es-MX" sz="2800" b="1" i="1" dirty="0" err="1" smtClean="0">
                <a:solidFill>
                  <a:srgbClr val="FF0000"/>
                </a:solidFill>
                <a:latin typeface="Times New Roman" panose="02020603050405020304" pitchFamily="18" charset="0"/>
                <a:cs typeface="Times New Roman" panose="02020603050405020304" pitchFamily="18" charset="0"/>
              </a:rPr>
              <a:t>Tetranychus</a:t>
            </a:r>
            <a:r>
              <a:rPr lang="es-MX" sz="2800" b="1" i="1" dirty="0" smtClean="0">
                <a:solidFill>
                  <a:srgbClr val="FF0000"/>
                </a:solidFill>
                <a:latin typeface="Times New Roman" panose="02020603050405020304" pitchFamily="18" charset="0"/>
                <a:cs typeface="Times New Roman" panose="02020603050405020304" pitchFamily="18" charset="0"/>
              </a:rPr>
              <a:t> </a:t>
            </a:r>
            <a:r>
              <a:rPr lang="es-MX" sz="2800" b="1" i="1" dirty="0" err="1">
                <a:solidFill>
                  <a:srgbClr val="FF0000"/>
                </a:solidFill>
                <a:latin typeface="Times New Roman" panose="02020603050405020304" pitchFamily="18" charset="0"/>
                <a:cs typeface="Times New Roman" panose="02020603050405020304" pitchFamily="18" charset="0"/>
              </a:rPr>
              <a:t>urticae</a:t>
            </a:r>
            <a:endParaRPr lang="es-MX" sz="2800" b="1" i="1" dirty="0">
              <a:solidFill>
                <a:srgbClr val="FF0000"/>
              </a:solidFill>
              <a:latin typeface="Times New Roman" panose="02020603050405020304" pitchFamily="18" charset="0"/>
              <a:cs typeface="Times New Roman" panose="02020603050405020304" pitchFamily="18" charset="0"/>
            </a:endParaRPr>
          </a:p>
        </p:txBody>
      </p:sp>
      <p:sp>
        <p:nvSpPr>
          <p:cNvPr id="11" name="10 Rectángulo"/>
          <p:cNvSpPr/>
          <p:nvPr/>
        </p:nvSpPr>
        <p:spPr>
          <a:xfrm>
            <a:off x="-14319" y="4063362"/>
            <a:ext cx="2332424" cy="369332"/>
          </a:xfrm>
          <a:prstGeom prst="rect">
            <a:avLst/>
          </a:prstGeom>
        </p:spPr>
        <p:txBody>
          <a:bodyPr wrap="square">
            <a:spAutoFit/>
          </a:bodyPr>
          <a:lstStyle/>
          <a:p>
            <a:r>
              <a:rPr lang="es-EC" dirty="0" smtClean="0">
                <a:latin typeface="Times New Roman" panose="02020603050405020304" pitchFamily="18" charset="0"/>
                <a:cs typeface="Times New Roman" panose="02020603050405020304" pitchFamily="18" charset="0"/>
              </a:rPr>
              <a:t>Temperatura:28-30</a:t>
            </a:r>
            <a:r>
              <a:rPr lang="es-EC" baseline="30000" dirty="0" smtClean="0">
                <a:latin typeface="Times New Roman" panose="02020603050405020304" pitchFamily="18" charset="0"/>
                <a:cs typeface="Times New Roman" panose="02020603050405020304" pitchFamily="18" charset="0"/>
              </a:rPr>
              <a:t>0</a:t>
            </a:r>
            <a:r>
              <a:rPr lang="es-EC" dirty="0" smtClean="0">
                <a:latin typeface="Times New Roman" panose="02020603050405020304" pitchFamily="18" charset="0"/>
                <a:cs typeface="Times New Roman" panose="02020603050405020304" pitchFamily="18" charset="0"/>
              </a:rPr>
              <a:t>C</a:t>
            </a:r>
            <a:endParaRPr lang="es-ES" dirty="0">
              <a:latin typeface="Times New Roman" panose="02020603050405020304" pitchFamily="18" charset="0"/>
              <a:cs typeface="Times New Roman" panose="02020603050405020304" pitchFamily="18" charset="0"/>
            </a:endParaRPr>
          </a:p>
        </p:txBody>
      </p:sp>
      <p:sp>
        <p:nvSpPr>
          <p:cNvPr id="14" name="Flecha derecha 19"/>
          <p:cNvSpPr/>
          <p:nvPr/>
        </p:nvSpPr>
        <p:spPr>
          <a:xfrm>
            <a:off x="2413815" y="4282029"/>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14 Rectángulo"/>
          <p:cNvSpPr/>
          <p:nvPr/>
        </p:nvSpPr>
        <p:spPr>
          <a:xfrm>
            <a:off x="0" y="4335209"/>
            <a:ext cx="2377574"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H</a:t>
            </a:r>
            <a:r>
              <a:rPr lang="es-EC" dirty="0" smtClean="0">
                <a:latin typeface="Times New Roman" panose="02020603050405020304" pitchFamily="18" charset="0"/>
                <a:cs typeface="Times New Roman" panose="02020603050405020304" pitchFamily="18" charset="0"/>
              </a:rPr>
              <a:t>umedad relativa: 80%</a:t>
            </a:r>
            <a:endParaRPr lang="es-ES" dirty="0">
              <a:latin typeface="Times New Roman" panose="02020603050405020304" pitchFamily="18" charset="0"/>
              <a:cs typeface="Times New Roman" panose="02020603050405020304" pitchFamily="18" charset="0"/>
            </a:endParaRPr>
          </a:p>
        </p:txBody>
      </p:sp>
      <p:sp>
        <p:nvSpPr>
          <p:cNvPr id="16" name="15 Rectángulo"/>
          <p:cNvSpPr/>
          <p:nvPr/>
        </p:nvSpPr>
        <p:spPr>
          <a:xfrm>
            <a:off x="-3" y="4593116"/>
            <a:ext cx="1659429" cy="646331"/>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Ciclo: 7-18 días</a:t>
            </a:r>
            <a:endParaRPr lang="es-ES" dirty="0"/>
          </a:p>
          <a:p>
            <a:endParaRPr lang="es-ES" dirty="0"/>
          </a:p>
        </p:txBody>
      </p:sp>
      <p:graphicFrame>
        <p:nvGraphicFramePr>
          <p:cNvPr id="7" name="Tabla 6"/>
          <p:cNvGraphicFramePr>
            <a:graphicFrameLocks noGrp="1"/>
          </p:cNvGraphicFramePr>
          <p:nvPr>
            <p:extLst>
              <p:ext uri="{D42A27DB-BD31-4B8C-83A1-F6EECF244321}">
                <p14:modId xmlns:p14="http://schemas.microsoft.com/office/powerpoint/2010/main" val="4084588054"/>
              </p:ext>
            </p:extLst>
          </p:nvPr>
        </p:nvGraphicFramePr>
        <p:xfrm>
          <a:off x="187526" y="1148647"/>
          <a:ext cx="5219700" cy="2468880"/>
        </p:xfrm>
        <a:graphic>
          <a:graphicData uri="http://schemas.openxmlformats.org/drawingml/2006/table">
            <a:tbl>
              <a:tblPr firstRow="1" firstCol="1"/>
              <a:tblGrid>
                <a:gridCol w="2620645">
                  <a:extLst>
                    <a:ext uri="{9D8B030D-6E8A-4147-A177-3AD203B41FA5}">
                      <a16:colId xmlns:a16="http://schemas.microsoft.com/office/drawing/2014/main" xmlns="" val="3142695058"/>
                    </a:ext>
                  </a:extLst>
                </a:gridCol>
                <a:gridCol w="2599055">
                  <a:extLst>
                    <a:ext uri="{9D8B030D-6E8A-4147-A177-3AD203B41FA5}">
                      <a16:colId xmlns:a16="http://schemas.microsoft.com/office/drawing/2014/main" xmlns="" val="1938656244"/>
                    </a:ext>
                  </a:extLst>
                </a:gridCol>
              </a:tblGrid>
              <a:tr h="0">
                <a:tc>
                  <a:txBody>
                    <a:bodyPr/>
                    <a:lstStyle/>
                    <a:p>
                      <a:pPr>
                        <a:lnSpc>
                          <a:spcPct val="150000"/>
                        </a:lnSpc>
                        <a:spcAft>
                          <a:spcPts val="1000"/>
                        </a:spcAft>
                      </a:pPr>
                      <a:r>
                        <a:rPr lang="es-EC" sz="1800" b="0">
                          <a:effectLst/>
                          <a:latin typeface="Times New Roman" panose="02020603050405020304" pitchFamily="18" charset="0"/>
                          <a:ea typeface="Calibri" panose="020F0502020204030204" pitchFamily="34" charset="0"/>
                          <a:cs typeface="Times New Roman" panose="02020603050405020304" pitchFamily="18" charset="0"/>
                        </a:rPr>
                        <a:t>Reino: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nSpc>
                          <a:spcPct val="150000"/>
                        </a:lnSpc>
                        <a:spcAft>
                          <a:spcPts val="1000"/>
                        </a:spcAft>
                      </a:pP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Animalia</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2501067631"/>
                  </a:ext>
                </a:extLst>
              </a:tr>
              <a:tr h="0">
                <a:tc>
                  <a:txBody>
                    <a:bodyPr/>
                    <a:lstStyle/>
                    <a:p>
                      <a:pPr>
                        <a:lnSpc>
                          <a:spcPct val="150000"/>
                        </a:lnSpc>
                        <a:spcAft>
                          <a:spcPts val="1000"/>
                        </a:spcAft>
                      </a:pPr>
                      <a:r>
                        <a:rPr lang="es-EC" sz="1800" b="0" dirty="0">
                          <a:effectLst/>
                          <a:latin typeface="Times New Roman" panose="02020603050405020304" pitchFamily="18" charset="0"/>
                          <a:ea typeface="Calibri" panose="020F0502020204030204" pitchFamily="34" charset="0"/>
                          <a:cs typeface="Times New Roman" panose="02020603050405020304" pitchFamily="18" charset="0"/>
                        </a:rPr>
                        <a:t>Familia:</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tc>
                  <a:txBody>
                    <a:bodyPr/>
                    <a:lstStyle/>
                    <a:p>
                      <a:pPr>
                        <a:lnSpc>
                          <a:spcPct val="150000"/>
                        </a:lnSpc>
                        <a:spcAft>
                          <a:spcPts val="1000"/>
                        </a:spcAft>
                      </a:pPr>
                      <a:r>
                        <a:rPr lang="es-EC" sz="1800">
                          <a:effectLst/>
                          <a:latin typeface="Times New Roman" panose="02020603050405020304" pitchFamily="18" charset="0"/>
                          <a:ea typeface="Calibri" panose="020F0502020204030204" pitchFamily="34" charset="0"/>
                          <a:cs typeface="Times New Roman" panose="02020603050405020304" pitchFamily="18" charset="0"/>
                        </a:rPr>
                        <a:t>Tetranychidae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xmlns="" val="3203253459"/>
                  </a:ext>
                </a:extLst>
              </a:tr>
              <a:tr h="0">
                <a:tc>
                  <a:txBody>
                    <a:bodyPr/>
                    <a:lstStyle/>
                    <a:p>
                      <a:pPr>
                        <a:lnSpc>
                          <a:spcPct val="150000"/>
                        </a:lnSpc>
                        <a:spcAft>
                          <a:spcPts val="1000"/>
                        </a:spcAft>
                      </a:pPr>
                      <a:r>
                        <a:rPr lang="es-EC" sz="1800" b="0">
                          <a:effectLst/>
                          <a:latin typeface="Times New Roman" panose="02020603050405020304" pitchFamily="18" charset="0"/>
                          <a:ea typeface="Calibri" panose="020F0502020204030204" pitchFamily="34" charset="0"/>
                          <a:cs typeface="Times New Roman" panose="02020603050405020304" pitchFamily="18" charset="0"/>
                        </a:rPr>
                        <a:t>Género: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1000"/>
                        </a:spcAft>
                      </a:pPr>
                      <a:r>
                        <a:rPr lang="es-EC" sz="1800" i="1" dirty="0" err="1">
                          <a:effectLst/>
                          <a:latin typeface="Times New Roman" panose="02020603050405020304" pitchFamily="18" charset="0"/>
                          <a:ea typeface="Calibri" panose="020F0502020204030204" pitchFamily="34" charset="0"/>
                          <a:cs typeface="Times New Roman" panose="02020603050405020304" pitchFamily="18" charset="0"/>
                        </a:rPr>
                        <a:t>Tetranychus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498928982"/>
                  </a:ext>
                </a:extLst>
              </a:tr>
              <a:tr h="0">
                <a:tc>
                  <a:txBody>
                    <a:bodyPr/>
                    <a:lstStyle/>
                    <a:p>
                      <a:pPr>
                        <a:lnSpc>
                          <a:spcPct val="150000"/>
                        </a:lnSpc>
                        <a:spcAft>
                          <a:spcPts val="1000"/>
                        </a:spcAft>
                      </a:pPr>
                      <a:r>
                        <a:rPr lang="es-EC" sz="1800" b="0" dirty="0">
                          <a:effectLst/>
                          <a:latin typeface="Times New Roman" panose="02020603050405020304" pitchFamily="18" charset="0"/>
                          <a:ea typeface="Calibri" panose="020F0502020204030204" pitchFamily="34" charset="0"/>
                          <a:cs typeface="Times New Roman" panose="02020603050405020304" pitchFamily="18" charset="0"/>
                        </a:rPr>
                        <a:t>Especie:</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1000"/>
                        </a:spcAft>
                      </a:pPr>
                      <a:r>
                        <a:rPr lang="es-EC" sz="1800" i="1">
                          <a:effectLst/>
                          <a:latin typeface="Times New Roman" panose="02020603050405020304" pitchFamily="18" charset="0"/>
                          <a:ea typeface="Calibri" panose="020F0502020204030204" pitchFamily="34" charset="0"/>
                          <a:cs typeface="Times New Roman" panose="02020603050405020304" pitchFamily="18" charset="0"/>
                        </a:rPr>
                        <a:t>Urticae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1406368366"/>
                  </a:ext>
                </a:extLst>
              </a:tr>
              <a:tr h="0">
                <a:tc>
                  <a:txBody>
                    <a:bodyPr/>
                    <a:lstStyle/>
                    <a:p>
                      <a:pPr>
                        <a:lnSpc>
                          <a:spcPct val="150000"/>
                        </a:lnSpc>
                        <a:spcAft>
                          <a:spcPts val="10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Nombre científico</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nSpc>
                          <a:spcPct val="150000"/>
                        </a:lnSpc>
                        <a:spcAft>
                          <a:spcPts val="1000"/>
                        </a:spcAft>
                      </a:pPr>
                      <a:r>
                        <a:rPr lang="es-EC" sz="1800" i="1">
                          <a:effectLst/>
                          <a:latin typeface="Times New Roman" panose="02020603050405020304" pitchFamily="18" charset="0"/>
                          <a:ea typeface="Calibri" panose="020F0502020204030204" pitchFamily="34" charset="0"/>
                          <a:cs typeface="Times New Roman" panose="02020603050405020304" pitchFamily="18" charset="0"/>
                        </a:rPr>
                        <a:t>Tetranychus</a:t>
                      </a:r>
                      <a:r>
                        <a:rPr lang="es-EC" sz="1800">
                          <a:effectLst/>
                          <a:latin typeface="Times New Roman" panose="02020603050405020304" pitchFamily="18" charset="0"/>
                          <a:ea typeface="Calibri" panose="020F0502020204030204" pitchFamily="34" charset="0"/>
                          <a:cs typeface="Times New Roman" panose="02020603050405020304" pitchFamily="18" charset="0"/>
                        </a:rPr>
                        <a:t> </a:t>
                      </a:r>
                      <a:r>
                        <a:rPr lang="es-EC" sz="1800" i="1">
                          <a:effectLst/>
                          <a:latin typeface="Times New Roman" panose="02020603050405020304" pitchFamily="18" charset="0"/>
                          <a:ea typeface="Calibri" panose="020F0502020204030204" pitchFamily="34" charset="0"/>
                          <a:cs typeface="Times New Roman" panose="02020603050405020304" pitchFamily="18" charset="0"/>
                        </a:rPr>
                        <a:t>urticae</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840142250"/>
                  </a:ext>
                </a:extLst>
              </a:tr>
              <a:tr h="0">
                <a:tc>
                  <a:txBody>
                    <a:bodyPr/>
                    <a:lstStyle/>
                    <a:p>
                      <a:pPr>
                        <a:lnSpc>
                          <a:spcPct val="150000"/>
                        </a:lnSpc>
                        <a:spcAft>
                          <a:spcPts val="10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Nombre común:</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tc>
                  <a:txBody>
                    <a:bodyPr/>
                    <a:lstStyle/>
                    <a:p>
                      <a:pPr>
                        <a:lnSpc>
                          <a:spcPct val="150000"/>
                        </a:lnSpc>
                        <a:spcAft>
                          <a:spcPts val="100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Araña roja, acaro rojo</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xmlns="" val="768655768"/>
                  </a:ext>
                </a:extLst>
              </a:tr>
            </a:tbl>
          </a:graphicData>
        </a:graphic>
      </p:graphicFrame>
      <p:sp>
        <p:nvSpPr>
          <p:cNvPr id="9" name="Rectángulo 8"/>
          <p:cNvSpPr/>
          <p:nvPr/>
        </p:nvSpPr>
        <p:spPr>
          <a:xfrm>
            <a:off x="9652121" y="4960788"/>
            <a:ext cx="2871204" cy="276999"/>
          </a:xfrm>
          <a:prstGeom prst="rect">
            <a:avLst/>
          </a:prstGeom>
        </p:spPr>
        <p:txBody>
          <a:bodyPr wrap="square">
            <a:spAutoFit/>
          </a:bodyPr>
          <a:lstStyle/>
          <a:p>
            <a:pPr algn="ctr">
              <a:spcAft>
                <a:spcPts val="1000"/>
              </a:spcAft>
            </a:pPr>
            <a:r>
              <a:rPr lang="es-EC" sz="1200" b="1" dirty="0" smtClean="0">
                <a:latin typeface="Times New Roman" panose="02020603050405020304" pitchFamily="18" charset="0"/>
                <a:ea typeface="Calibri" panose="020F0502020204030204" pitchFamily="34" charset="0"/>
                <a:cs typeface="Times New Roman" panose="02020603050405020304" pitchFamily="18" charset="0"/>
              </a:rPr>
              <a:t>Fuente</a:t>
            </a:r>
            <a:r>
              <a:rPr lang="es-EC" sz="1200" b="1" dirty="0">
                <a:latin typeface="Times New Roman" panose="02020603050405020304" pitchFamily="18" charset="0"/>
                <a:ea typeface="Calibri" panose="020F0502020204030204" pitchFamily="34" charset="0"/>
                <a:cs typeface="Times New Roman" panose="02020603050405020304" pitchFamily="18" charset="0"/>
              </a:rPr>
              <a:t>:</a:t>
            </a:r>
            <a:r>
              <a:rPr lang="es-EC" sz="1200" dirty="0">
                <a:latin typeface="Times New Roman" panose="02020603050405020304" pitchFamily="18" charset="0"/>
                <a:ea typeface="Calibri" panose="020F0502020204030204" pitchFamily="34" charset="0"/>
                <a:cs typeface="Times New Roman" panose="02020603050405020304" pitchFamily="18" charset="0"/>
              </a:rPr>
              <a:t> (INTAGRI, 2017)</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ángulo 1"/>
          <p:cNvSpPr/>
          <p:nvPr/>
        </p:nvSpPr>
        <p:spPr>
          <a:xfrm>
            <a:off x="109995" y="3524766"/>
            <a:ext cx="1928733" cy="457369"/>
          </a:xfrm>
          <a:prstGeom prst="rect">
            <a:avLst/>
          </a:prstGeom>
        </p:spPr>
        <p:txBody>
          <a:bodyPr wrap="none">
            <a:spAutoFit/>
          </a:bodyPr>
          <a:lstStyle/>
          <a:p>
            <a:pPr algn="just">
              <a:lnSpc>
                <a:spcPct val="200000"/>
              </a:lnSpc>
            </a:pPr>
            <a:r>
              <a:rPr lang="es-EC" sz="1400" b="1" dirty="0">
                <a:latin typeface="Times New Roman" panose="02020603050405020304" pitchFamily="18" charset="0"/>
              </a:rPr>
              <a:t>Fuente:</a:t>
            </a:r>
            <a:r>
              <a:rPr lang="es-EC" sz="1400" dirty="0">
                <a:latin typeface="Times New Roman" panose="02020603050405020304" pitchFamily="18" charset="0"/>
              </a:rPr>
              <a:t>  (Acosta, 1992)</a:t>
            </a:r>
            <a:endParaRPr lang="es-ES" sz="1400" dirty="0">
              <a:effectLst/>
            </a:endParaRPr>
          </a:p>
        </p:txBody>
      </p:sp>
      <p:sp>
        <p:nvSpPr>
          <p:cNvPr id="23" name="Rectángulo 22"/>
          <p:cNvSpPr/>
          <p:nvPr/>
        </p:nvSpPr>
        <p:spPr>
          <a:xfrm>
            <a:off x="3251247" y="3856777"/>
            <a:ext cx="3322320" cy="1024303"/>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latin typeface="Times New Roman" panose="02020603050405020304" pitchFamily="18" charset="0"/>
                <a:cs typeface="Times New Roman" panose="02020603050405020304" pitchFamily="18" charset="0"/>
              </a:rPr>
              <a:t>H</a:t>
            </a:r>
            <a:r>
              <a:rPr lang="es-EC" dirty="0" smtClean="0">
                <a:latin typeface="Times New Roman" panose="02020603050405020304" pitchFamily="18" charset="0"/>
                <a:cs typeface="Times New Roman" panose="02020603050405020304" pitchFamily="18" charset="0"/>
              </a:rPr>
              <a:t>embras </a:t>
            </a:r>
            <a:r>
              <a:rPr lang="es-EC" dirty="0">
                <a:latin typeface="Times New Roman" panose="02020603050405020304" pitchFamily="18" charset="0"/>
                <a:cs typeface="Times New Roman" panose="02020603050405020304" pitchFamily="18" charset="0"/>
              </a:rPr>
              <a:t>pueden producir más de 100 huevos a una tasa de 5 a 10 huevos por hembra por día</a:t>
            </a:r>
            <a:endParaRPr lang="es-ES" dirty="0">
              <a:latin typeface="Times New Roman" panose="02020603050405020304" pitchFamily="18" charset="0"/>
              <a:cs typeface="Times New Roman" panose="02020603050405020304" pitchFamily="18" charset="0"/>
            </a:endParaRPr>
          </a:p>
        </p:txBody>
      </p:sp>
      <p:sp>
        <p:nvSpPr>
          <p:cNvPr id="24" name="Rectángulo 23"/>
          <p:cNvSpPr/>
          <p:nvPr/>
        </p:nvSpPr>
        <p:spPr>
          <a:xfrm>
            <a:off x="2556206" y="5011109"/>
            <a:ext cx="5075557" cy="1116520"/>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Pérdidas mensualmente </a:t>
            </a:r>
            <a:r>
              <a:rPr lang="es-EC" dirty="0">
                <a:latin typeface="Times New Roman" panose="02020603050405020304" pitchFamily="18" charset="0"/>
                <a:cs typeface="Times New Roman" panose="02020603050405020304" pitchFamily="18" charset="0"/>
              </a:rPr>
              <a:t>en una florícola de 35 </a:t>
            </a:r>
            <a:r>
              <a:rPr lang="es-EC" dirty="0" smtClean="0">
                <a:latin typeface="Times New Roman" panose="02020603050405020304" pitchFamily="18" charset="0"/>
                <a:cs typeface="Times New Roman" panose="02020603050405020304" pitchFamily="18" charset="0"/>
              </a:rPr>
              <a:t>ha asciende </a:t>
            </a:r>
            <a:r>
              <a:rPr lang="es-EC" dirty="0">
                <a:latin typeface="Times New Roman" panose="02020603050405020304" pitchFamily="18" charset="0"/>
                <a:cs typeface="Times New Roman" panose="02020603050405020304" pitchFamily="18" charset="0"/>
              </a:rPr>
              <a:t>a 20,500 </a:t>
            </a:r>
            <a:r>
              <a:rPr lang="es-EC" dirty="0" smtClean="0">
                <a:latin typeface="Times New Roman" panose="02020603050405020304" pitchFamily="18" charset="0"/>
                <a:cs typeface="Times New Roman" panose="02020603050405020304" pitchFamily="18" charset="0"/>
              </a:rPr>
              <a:t>dólares (</a:t>
            </a:r>
            <a:r>
              <a:rPr lang="es-EC" dirty="0" err="1">
                <a:latin typeface="Times New Roman" panose="02020603050405020304" pitchFamily="18" charset="0"/>
                <a:cs typeface="Times New Roman" panose="02020603050405020304" pitchFamily="18" charset="0"/>
              </a:rPr>
              <a:t>Toapanta</a:t>
            </a:r>
            <a:r>
              <a:rPr lang="es-EC" dirty="0">
                <a:latin typeface="Times New Roman" panose="02020603050405020304" pitchFamily="18" charset="0"/>
                <a:cs typeface="Times New Roman" panose="02020603050405020304" pitchFamily="18" charset="0"/>
              </a:rPr>
              <a:t>, 2013).</a:t>
            </a:r>
            <a:endParaRPr lang="es-ES" dirty="0">
              <a:latin typeface="Times New Roman" panose="02020603050405020304" pitchFamily="18" charset="0"/>
              <a:cs typeface="Times New Roman" panose="02020603050405020304" pitchFamily="18" charset="0"/>
            </a:endParaRPr>
          </a:p>
        </p:txBody>
      </p:sp>
      <p:sp>
        <p:nvSpPr>
          <p:cNvPr id="27" name="Flecha derecha 19"/>
          <p:cNvSpPr/>
          <p:nvPr/>
        </p:nvSpPr>
        <p:spPr>
          <a:xfrm rot="1971668">
            <a:off x="1976979" y="5173502"/>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4"/>
          <p:cNvSpPr/>
          <p:nvPr/>
        </p:nvSpPr>
        <p:spPr>
          <a:xfrm>
            <a:off x="8281851" y="2743200"/>
            <a:ext cx="2037806" cy="578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624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55649"/>
            <a:ext cx="12191999" cy="646331"/>
          </a:xfrm>
          <a:prstGeom prst="rect">
            <a:avLst/>
          </a:prstGeom>
          <a:noFill/>
        </p:spPr>
        <p:txBody>
          <a:bodyPr wrap="square" rtlCol="0">
            <a:spAutoFit/>
          </a:bodyPr>
          <a:lstStyle/>
          <a:p>
            <a:pPr algn="ctr"/>
            <a:r>
              <a:rPr lang="es-MX" sz="3600" b="1" dirty="0">
                <a:latin typeface="Times New Roman" panose="02020603050405020304" pitchFamily="18" charset="0"/>
                <a:cs typeface="Times New Roman" panose="02020603050405020304" pitchFamily="18" charset="0"/>
              </a:rPr>
              <a:t>MARCO TEÓRICO</a:t>
            </a:r>
          </a:p>
        </p:txBody>
      </p:sp>
      <p:sp>
        <p:nvSpPr>
          <p:cNvPr id="6" name="CuadroTexto 5"/>
          <p:cNvSpPr txBox="1"/>
          <p:nvPr/>
        </p:nvSpPr>
        <p:spPr>
          <a:xfrm>
            <a:off x="1" y="701980"/>
            <a:ext cx="12191999" cy="523220"/>
          </a:xfrm>
          <a:prstGeom prst="rect">
            <a:avLst/>
          </a:prstGeom>
          <a:noFill/>
        </p:spPr>
        <p:txBody>
          <a:bodyPr wrap="square" rtlCol="0">
            <a:spAutoFit/>
          </a:bodyPr>
          <a:lstStyle/>
          <a:p>
            <a:pPr algn="ctr"/>
            <a:r>
              <a:rPr lang="es-MX" sz="2800" b="1" i="1" dirty="0" smtClean="0">
                <a:solidFill>
                  <a:srgbClr val="FF0000"/>
                </a:solidFill>
                <a:latin typeface="Times New Roman" panose="02020603050405020304" pitchFamily="18" charset="0"/>
                <a:cs typeface="Times New Roman" panose="02020603050405020304" pitchFamily="18" charset="0"/>
              </a:rPr>
              <a:t>Beauveria bassiana</a:t>
            </a:r>
            <a:endParaRPr lang="es-MX" sz="2800" b="1" i="1" dirty="0">
              <a:solidFill>
                <a:srgbClr val="FF0000"/>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586804" y="1329486"/>
            <a:ext cx="4651402" cy="2031325"/>
          </a:xfrm>
          <a:prstGeom prst="rect">
            <a:avLst/>
          </a:prstGeom>
        </p:spPr>
        <p:txBody>
          <a:bodyPr wrap="square">
            <a:spAutoFit/>
          </a:bodyPr>
          <a:lstStyle/>
          <a:p>
            <a:pPr marL="285750" indent="-285750">
              <a:buFont typeface="Arial" panose="020B0604020202020204" pitchFamily="34" charset="0"/>
              <a:buChar char="•"/>
            </a:pPr>
            <a:r>
              <a:rPr lang="es-EC" dirty="0">
                <a:latin typeface="Times New Roman" panose="02020603050405020304" pitchFamily="18" charset="0"/>
                <a:ea typeface="Calibri" panose="020F0502020204030204" pitchFamily="34" charset="0"/>
              </a:rPr>
              <a:t>H</a:t>
            </a:r>
            <a:r>
              <a:rPr lang="es-EC" dirty="0" smtClean="0">
                <a:latin typeface="Times New Roman" panose="02020603050405020304" pitchFamily="18" charset="0"/>
                <a:ea typeface="Calibri" panose="020F0502020204030204" pitchFamily="34" charset="0"/>
              </a:rPr>
              <a:t>ongo deuteromicete</a:t>
            </a:r>
          </a:p>
          <a:p>
            <a:pPr marL="285750" indent="-285750">
              <a:buFont typeface="Arial" panose="020B0604020202020204" pitchFamily="34" charset="0"/>
              <a:buChar char="•"/>
            </a:pPr>
            <a:r>
              <a:rPr lang="es-EC" dirty="0">
                <a:latin typeface="Times New Roman" panose="02020603050405020304" pitchFamily="18" charset="0"/>
                <a:ea typeface="Calibri" panose="020F0502020204030204" pitchFamily="34" charset="0"/>
              </a:rPr>
              <a:t>E</a:t>
            </a:r>
            <a:r>
              <a:rPr lang="es-EC" dirty="0" smtClean="0">
                <a:latin typeface="Times New Roman" panose="02020603050405020304" pitchFamily="18" charset="0"/>
                <a:ea typeface="Calibri" panose="020F0502020204030204" pitchFamily="34" charset="0"/>
              </a:rPr>
              <a:t>structura </a:t>
            </a:r>
            <a:r>
              <a:rPr lang="es-EC" dirty="0">
                <a:latin typeface="Times New Roman" panose="02020603050405020304" pitchFamily="18" charset="0"/>
                <a:ea typeface="Calibri" panose="020F0502020204030204" pitchFamily="34" charset="0"/>
              </a:rPr>
              <a:t>algodonosa y polvosa de color </a:t>
            </a:r>
            <a:r>
              <a:rPr lang="es-EC" dirty="0" smtClean="0">
                <a:latin typeface="Times New Roman" panose="02020603050405020304" pitchFamily="18" charset="0"/>
                <a:ea typeface="Calibri" panose="020F0502020204030204" pitchFamily="34" charset="0"/>
              </a:rPr>
              <a:t>blanco</a:t>
            </a:r>
          </a:p>
          <a:p>
            <a:pPr marL="285750" indent="-285750">
              <a:buFont typeface="Arial" panose="020B0604020202020204" pitchFamily="34" charset="0"/>
              <a:buChar char="•"/>
            </a:pPr>
            <a:r>
              <a:rPr lang="es-EC" dirty="0">
                <a:latin typeface="Times New Roman" panose="02020603050405020304" pitchFamily="18" charset="0"/>
                <a:ea typeface="Calibri" panose="020F0502020204030204" pitchFamily="34" charset="0"/>
              </a:rPr>
              <a:t>A</a:t>
            </a:r>
            <a:r>
              <a:rPr lang="es-EC" dirty="0" smtClean="0">
                <a:latin typeface="Times New Roman" panose="02020603050405020304" pitchFamily="18" charset="0"/>
                <a:ea typeface="Calibri" panose="020F0502020204030204" pitchFamily="34" charset="0"/>
              </a:rPr>
              <a:t>marillento </a:t>
            </a:r>
            <a:r>
              <a:rPr lang="es-EC" dirty="0">
                <a:latin typeface="Times New Roman" panose="02020603050405020304" pitchFamily="18" charset="0"/>
                <a:ea typeface="Calibri" panose="020F0502020204030204" pitchFamily="34" charset="0"/>
              </a:rPr>
              <a:t>cuando </a:t>
            </a:r>
            <a:r>
              <a:rPr lang="es-EC" dirty="0" smtClean="0">
                <a:latin typeface="Times New Roman" panose="02020603050405020304" pitchFamily="18" charset="0"/>
                <a:ea typeface="Calibri" panose="020F0502020204030204" pitchFamily="34" charset="0"/>
              </a:rPr>
              <a:t>está envejeciendo</a:t>
            </a:r>
          </a:p>
          <a:p>
            <a:pPr marL="285750" indent="-285750">
              <a:buFont typeface="Arial" panose="020B0604020202020204" pitchFamily="34" charset="0"/>
              <a:buChar char="•"/>
            </a:pPr>
            <a:r>
              <a:rPr lang="es-EC" dirty="0">
                <a:latin typeface="Times New Roman" panose="02020603050405020304" pitchFamily="18" charset="0"/>
                <a:ea typeface="Calibri" panose="020F0502020204030204" pitchFamily="34" charset="0"/>
              </a:rPr>
              <a:t>C</a:t>
            </a:r>
            <a:r>
              <a:rPr lang="es-EC" dirty="0" smtClean="0">
                <a:latin typeface="Times New Roman" panose="02020603050405020304" pitchFamily="18" charset="0"/>
                <a:ea typeface="Calibri" panose="020F0502020204030204" pitchFamily="34" charset="0"/>
              </a:rPr>
              <a:t>apacidad </a:t>
            </a:r>
            <a:r>
              <a:rPr lang="es-EC" dirty="0">
                <a:latin typeface="Times New Roman" panose="02020603050405020304" pitchFamily="18" charset="0"/>
                <a:ea typeface="Calibri" panose="020F0502020204030204" pitchFamily="34" charset="0"/>
              </a:rPr>
              <a:t>de infectar a más de 200 especies de insectos </a:t>
            </a:r>
            <a:endParaRPr lang="es-EC" dirty="0" smtClean="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s-EC" dirty="0" smtClean="0">
                <a:latin typeface="Times New Roman" panose="02020603050405020304" pitchFamily="18" charset="0"/>
                <a:ea typeface="Calibri" panose="020F0502020204030204" pitchFamily="34" charset="0"/>
              </a:rPr>
              <a:t>Causa la </a:t>
            </a:r>
            <a:r>
              <a:rPr lang="es-EC" dirty="0">
                <a:latin typeface="Times New Roman" panose="02020603050405020304" pitchFamily="18" charset="0"/>
                <a:ea typeface="Calibri" panose="020F0502020204030204" pitchFamily="34" charset="0"/>
              </a:rPr>
              <a:t>enfermedad blanca de la </a:t>
            </a:r>
            <a:r>
              <a:rPr lang="es-EC" dirty="0" err="1">
                <a:latin typeface="Times New Roman" panose="02020603050405020304" pitchFamily="18" charset="0"/>
                <a:ea typeface="Calibri" panose="020F0502020204030204" pitchFamily="34" charset="0"/>
              </a:rPr>
              <a:t>muscardina</a:t>
            </a:r>
            <a:r>
              <a:rPr lang="es-EC" dirty="0">
                <a:latin typeface="Times New Roman" panose="02020603050405020304" pitchFamily="18" charset="0"/>
                <a:ea typeface="Calibri" panose="020F0502020204030204" pitchFamily="34" charset="0"/>
              </a:rPr>
              <a:t> </a:t>
            </a:r>
            <a:endParaRPr lang="es-ES" dirty="0"/>
          </a:p>
        </p:txBody>
      </p:sp>
      <p:sp>
        <p:nvSpPr>
          <p:cNvPr id="8" name="Rectángulo 7"/>
          <p:cNvSpPr/>
          <p:nvPr/>
        </p:nvSpPr>
        <p:spPr>
          <a:xfrm>
            <a:off x="270789" y="4321739"/>
            <a:ext cx="2429691" cy="923330"/>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T</a:t>
            </a:r>
            <a:r>
              <a:rPr lang="es-EC" dirty="0" smtClean="0">
                <a:latin typeface="Times New Roman" panose="02020603050405020304" pitchFamily="18" charset="0"/>
                <a:ea typeface="Calibri" panose="020F0502020204030204" pitchFamily="34" charset="0"/>
              </a:rPr>
              <a:t>emperatura: 23 </a:t>
            </a:r>
            <a:r>
              <a:rPr lang="es-EC" dirty="0">
                <a:latin typeface="Times New Roman" panose="02020603050405020304" pitchFamily="18" charset="0"/>
                <a:ea typeface="Calibri" panose="020F0502020204030204" pitchFamily="34" charset="0"/>
              </a:rPr>
              <a:t>a 25 °</a:t>
            </a:r>
            <a:r>
              <a:rPr lang="es-EC" dirty="0" smtClean="0">
                <a:latin typeface="Times New Roman" panose="02020603050405020304" pitchFamily="18" charset="0"/>
                <a:ea typeface="Calibri" panose="020F0502020204030204" pitchFamily="34" charset="0"/>
              </a:rPr>
              <a:t>C</a:t>
            </a:r>
          </a:p>
          <a:p>
            <a:r>
              <a:rPr lang="es-EC" dirty="0" smtClean="0">
                <a:latin typeface="Times New Roman" panose="02020603050405020304" pitchFamily="18" charset="0"/>
                <a:ea typeface="Calibri" panose="020F0502020204030204" pitchFamily="34" charset="0"/>
              </a:rPr>
              <a:t>Humedad relativa: 92 </a:t>
            </a:r>
            <a:r>
              <a:rPr lang="es-EC" dirty="0">
                <a:latin typeface="Times New Roman" panose="02020603050405020304" pitchFamily="18" charset="0"/>
                <a:ea typeface="Calibri" panose="020F0502020204030204" pitchFamily="34" charset="0"/>
              </a:rPr>
              <a:t>%</a:t>
            </a:r>
            <a:endParaRPr lang="es-EC" dirty="0" smtClean="0">
              <a:latin typeface="Times New Roman" panose="02020603050405020304" pitchFamily="18" charset="0"/>
              <a:ea typeface="Calibri" panose="020F0502020204030204" pitchFamily="34" charset="0"/>
            </a:endParaRPr>
          </a:p>
          <a:p>
            <a:endParaRPr lang="es-ES" dirty="0"/>
          </a:p>
        </p:txBody>
      </p:sp>
      <p:sp>
        <p:nvSpPr>
          <p:cNvPr id="9" name="Abrir llave 8"/>
          <p:cNvSpPr/>
          <p:nvPr/>
        </p:nvSpPr>
        <p:spPr>
          <a:xfrm>
            <a:off x="300446" y="1225200"/>
            <a:ext cx="483325" cy="2135611"/>
          </a:xfrm>
          <a:prstGeom prst="leftBrace">
            <a:avLst/>
          </a:prstGeom>
          <a:ln>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S"/>
          </a:p>
        </p:txBody>
      </p:sp>
      <p:sp>
        <p:nvSpPr>
          <p:cNvPr id="11" name="Rectángulo 10"/>
          <p:cNvSpPr/>
          <p:nvPr/>
        </p:nvSpPr>
        <p:spPr>
          <a:xfrm>
            <a:off x="542108" y="3399111"/>
            <a:ext cx="1887055" cy="307777"/>
          </a:xfrm>
          <a:prstGeom prst="rect">
            <a:avLst/>
          </a:prstGeom>
        </p:spPr>
        <p:txBody>
          <a:bodyPr wrap="none">
            <a:spAutoFit/>
          </a:bodyPr>
          <a:lstStyle/>
          <a:p>
            <a:r>
              <a:rPr lang="es-EC" sz="1400" b="1" dirty="0">
                <a:latin typeface="Times New Roman" panose="02020603050405020304" pitchFamily="18" charset="0"/>
              </a:rPr>
              <a:t>Fuente:</a:t>
            </a:r>
            <a:r>
              <a:rPr lang="es-EC" sz="1400" dirty="0">
                <a:latin typeface="Times New Roman" panose="02020603050405020304" pitchFamily="18" charset="0"/>
              </a:rPr>
              <a:t>  </a:t>
            </a:r>
            <a:r>
              <a:rPr lang="es-EC" sz="1400" dirty="0">
                <a:latin typeface="Times New Roman" panose="02020603050405020304" pitchFamily="18" charset="0"/>
                <a:ea typeface="Calibri" panose="020F0502020204030204" pitchFamily="34" charset="0"/>
              </a:rPr>
              <a:t>(</a:t>
            </a:r>
            <a:r>
              <a:rPr lang="es-EC" sz="1400" dirty="0" err="1">
                <a:latin typeface="Times New Roman" panose="02020603050405020304" pitchFamily="18" charset="0"/>
                <a:ea typeface="Calibri" panose="020F0502020204030204" pitchFamily="34" charset="0"/>
              </a:rPr>
              <a:t>Pujota</a:t>
            </a:r>
            <a:r>
              <a:rPr lang="es-EC" sz="1400" dirty="0">
                <a:latin typeface="Times New Roman" panose="02020603050405020304" pitchFamily="18" charset="0"/>
                <a:ea typeface="Calibri" panose="020F0502020204030204" pitchFamily="34" charset="0"/>
              </a:rPr>
              <a:t>, 2013)</a:t>
            </a:r>
            <a:endParaRPr lang="es-ES" sz="1400" dirty="0"/>
          </a:p>
        </p:txBody>
      </p:sp>
      <p:pic>
        <p:nvPicPr>
          <p:cNvPr id="10" name="Imagen 9"/>
          <p:cNvPicPr>
            <a:picLocks noChangeAspect="1"/>
          </p:cNvPicPr>
          <p:nvPr/>
        </p:nvPicPr>
        <p:blipFill>
          <a:blip r:embed="rId2"/>
          <a:stretch>
            <a:fillRect/>
          </a:stretch>
        </p:blipFill>
        <p:spPr>
          <a:xfrm>
            <a:off x="7271603" y="4994331"/>
            <a:ext cx="1632216" cy="1287585"/>
          </a:xfrm>
          <a:prstGeom prst="rect">
            <a:avLst/>
          </a:prstGeom>
          <a:ln>
            <a:noFill/>
          </a:ln>
          <a:effectLst>
            <a:softEdge rad="112500"/>
          </a:effectLst>
        </p:spPr>
      </p:pic>
      <p:pic>
        <p:nvPicPr>
          <p:cNvPr id="13" name="Imagen 12"/>
          <p:cNvPicPr/>
          <p:nvPr/>
        </p:nvPicPr>
        <p:blipFill rotWithShape="1">
          <a:blip r:embed="rId3"/>
          <a:srcRect l="51331" t="33924" r="38690" b="44907"/>
          <a:stretch/>
        </p:blipFill>
        <p:spPr bwMode="auto">
          <a:xfrm>
            <a:off x="10192454" y="4375024"/>
            <a:ext cx="1945983" cy="1193300"/>
          </a:xfrm>
          <a:prstGeom prst="rect">
            <a:avLst/>
          </a:prstGeom>
          <a:ln>
            <a:noFill/>
          </a:ln>
          <a:effectLst>
            <a:softEdge rad="112500"/>
          </a:effectLst>
          <a:extLst>
            <a:ext uri="{53640926-AAD7-44D8-BBD7-CCE9431645EC}">
              <a14:shadowObscured xmlns:a14="http://schemas.microsoft.com/office/drawing/2010/main"/>
            </a:ext>
          </a:extLst>
        </p:spPr>
      </p:pic>
      <p:graphicFrame>
        <p:nvGraphicFramePr>
          <p:cNvPr id="14" name="Diagrama 13"/>
          <p:cNvGraphicFramePr/>
          <p:nvPr>
            <p:extLst>
              <p:ext uri="{D42A27DB-BD31-4B8C-83A1-F6EECF244321}">
                <p14:modId xmlns:p14="http://schemas.microsoft.com/office/powerpoint/2010/main" val="1262800429"/>
              </p:ext>
            </p:extLst>
          </p:nvPr>
        </p:nvGraphicFramePr>
        <p:xfrm>
          <a:off x="6061772" y="2142309"/>
          <a:ext cx="6629337" cy="3038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Imagen 15" descr="C:\Users\Users\Downloads\WhatsApp Image 2019-08-22 at 11.04.33 (1).jpeg"/>
          <p:cNvPicPr/>
          <p:nvPr/>
        </p:nvPicPr>
        <p:blipFill rotWithShape="1">
          <a:blip r:embed="rId9" cstate="print">
            <a:extLst>
              <a:ext uri="{28A0092B-C50C-407E-A947-70E740481C1C}">
                <a14:useLocalDpi xmlns:a14="http://schemas.microsoft.com/office/drawing/2010/main" val="0"/>
              </a:ext>
            </a:extLst>
          </a:blip>
          <a:srcRect t="10574" r="9404" b="15254"/>
          <a:stretch/>
        </p:blipFill>
        <p:spPr bwMode="auto">
          <a:xfrm>
            <a:off x="8903819" y="4540773"/>
            <a:ext cx="1288635" cy="1280161"/>
          </a:xfrm>
          <a:prstGeom prst="rect">
            <a:avLst/>
          </a:prstGeom>
          <a:ln>
            <a:noFill/>
          </a:ln>
          <a:effectLst>
            <a:softEdge rad="112500"/>
          </a:effectLst>
        </p:spPr>
      </p:pic>
      <p:pic>
        <p:nvPicPr>
          <p:cNvPr id="17" name="Imagen 16" descr="C:\Users\Users\Downloads\WhatsApp Image 2019-08-22 at 11.04.33 (2).jpeg"/>
          <p:cNvPicPr/>
          <p:nvPr/>
        </p:nvPicPr>
        <p:blipFill rotWithShape="1">
          <a:blip r:embed="rId10" cstate="print">
            <a:extLst>
              <a:ext uri="{28A0092B-C50C-407E-A947-70E740481C1C}">
                <a14:useLocalDpi xmlns:a14="http://schemas.microsoft.com/office/drawing/2010/main" val="0"/>
              </a:ext>
            </a:extLst>
          </a:blip>
          <a:srcRect l="13786" t="16797" r="19069"/>
          <a:stretch/>
        </p:blipFill>
        <p:spPr bwMode="auto">
          <a:xfrm>
            <a:off x="6095999" y="1341844"/>
            <a:ext cx="1838960" cy="1710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5" name="Imagen 14"/>
          <p:cNvPicPr>
            <a:picLocks noChangeAspect="1"/>
          </p:cNvPicPr>
          <p:nvPr/>
        </p:nvPicPr>
        <p:blipFill rotWithShape="1">
          <a:blip r:embed="rId11"/>
          <a:srcRect t="21174" b="12532"/>
          <a:stretch/>
        </p:blipFill>
        <p:spPr>
          <a:xfrm>
            <a:off x="3584761" y="3807497"/>
            <a:ext cx="2208134" cy="1951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Flecha derecha 19"/>
          <p:cNvSpPr/>
          <p:nvPr/>
        </p:nvSpPr>
        <p:spPr>
          <a:xfrm>
            <a:off x="2911083" y="4609606"/>
            <a:ext cx="341126" cy="17379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9528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13">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15774</TotalTime>
  <Words>4291</Words>
  <Application>Microsoft Office PowerPoint</Application>
  <PresentationFormat>Personalizado</PresentationFormat>
  <Paragraphs>1019</Paragraphs>
  <Slides>38</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0" baseType="lpstr">
      <vt:lpstr>Tema13</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 Valdivieso</dc:creator>
  <cp:lastModifiedBy>User</cp:lastModifiedBy>
  <cp:revision>287</cp:revision>
  <dcterms:created xsi:type="dcterms:W3CDTF">2018-08-11T17:40:59Z</dcterms:created>
  <dcterms:modified xsi:type="dcterms:W3CDTF">2020-01-27T13:15:45Z</dcterms:modified>
</cp:coreProperties>
</file>