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58" r:id="rId6"/>
    <p:sldId id="269" r:id="rId7"/>
    <p:sldId id="268" r:id="rId8"/>
    <p:sldId id="291" r:id="rId9"/>
    <p:sldId id="292" r:id="rId10"/>
    <p:sldId id="270" r:id="rId11"/>
    <p:sldId id="271" r:id="rId12"/>
    <p:sldId id="272" r:id="rId13"/>
    <p:sldId id="273" r:id="rId14"/>
    <p:sldId id="261" r:id="rId15"/>
    <p:sldId id="259" r:id="rId16"/>
    <p:sldId id="262" r:id="rId17"/>
    <p:sldId id="263" r:id="rId18"/>
    <p:sldId id="274" r:id="rId19"/>
    <p:sldId id="277" r:id="rId20"/>
    <p:sldId id="275" r:id="rId21"/>
    <p:sldId id="276" r:id="rId22"/>
    <p:sldId id="278" r:id="rId23"/>
    <p:sldId id="279" r:id="rId24"/>
    <p:sldId id="280" r:id="rId25"/>
    <p:sldId id="282" r:id="rId26"/>
    <p:sldId id="281" r:id="rId27"/>
    <p:sldId id="283" r:id="rId28"/>
    <p:sldId id="284" r:id="rId29"/>
    <p:sldId id="286" r:id="rId30"/>
    <p:sldId id="290" r:id="rId31"/>
    <p:sldId id="285" r:id="rId32"/>
    <p:sldId id="287" r:id="rId33"/>
    <p:sldId id="288" r:id="rId34"/>
    <p:sldId id="289"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wnloads\TESIS\TESIS\An&#225;lisis%20de%20sensibilida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wnloads\TESIS\TESIS\An&#225;lisis%20de%20sensibilidad.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TESIS\TESIS\An&#225;lisis%20de%20Resultados\Colocaci&#243;n%20de%20carte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TESIS\TESIS\An&#225;lisis%20de%20Resultados\Colocaci&#243;n%20de%20carter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wnloads\TESIS\TESIS\An&#225;lisis%20de%20Resultados\Colocaci&#243;n%20de%20carter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wnloads\TESIS\TESIS\An&#225;lisis%20de%20Resultados\Colocaci&#243;n%20de%20carter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wnloads\TESIS\TESIS\An&#225;lisis%20de%20Resultados\Colocaci&#243;n%20de%20carter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wnloads\TESIS\TESIS\An&#225;lisis%20de%20Resultados\BASE%20ESTADOS.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TESIS\TESIS\An&#225;lisis%20de%20Resultados\BASE%20ESTADOS.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wnloads\TESIS\TESIS\An&#225;lisis%20de%20Resultados\BASE%20ESTADOS.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2.2222222222222223E-2"/>
          <c:y val="0.16351851851851851"/>
          <c:w val="0.93888888888888888"/>
          <c:h val="0.67758457276173811"/>
        </c:manualLayout>
      </c:layout>
      <c:barChart>
        <c:barDir val="col"/>
        <c:grouping val="clustered"/>
        <c:varyColors val="0"/>
        <c:ser>
          <c:idx val="0"/>
          <c:order val="0"/>
          <c:tx>
            <c:strRef>
              <c:f>Hoja1!$D$2</c:f>
              <c:strCache>
                <c:ptCount val="1"/>
                <c:pt idx="0">
                  <c:v>SOCIOS (millones)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flat" cmpd="sng" algn="ctr">
                <a:solidFill>
                  <a:schemeClr val="accent6"/>
                </a:solidFill>
                <a:prstDash val="dash"/>
                <a:miter lim="800000"/>
              </a:ln>
              <a:effectLst/>
            </c:spPr>
            <c:trendlineType val="exp"/>
            <c:dispRSqr val="0"/>
            <c:dispEq val="0"/>
          </c:trendline>
          <c:cat>
            <c:strRef>
              <c:f>Hoja1!$C$3:$C$4</c:f>
              <c:strCache>
                <c:ptCount val="2"/>
                <c:pt idx="0">
                  <c:v>2012</c:v>
                </c:pt>
                <c:pt idx="1">
                  <c:v>2019</c:v>
                </c:pt>
              </c:strCache>
            </c:strRef>
          </c:cat>
          <c:val>
            <c:numRef>
              <c:f>Hoja1!$D$3:$D$4</c:f>
              <c:numCache>
                <c:formatCode>General</c:formatCode>
                <c:ptCount val="2"/>
                <c:pt idx="0">
                  <c:v>4.9000000000000004</c:v>
                </c:pt>
                <c:pt idx="1">
                  <c:v>7.4</c:v>
                </c:pt>
              </c:numCache>
            </c:numRef>
          </c:val>
          <c:extLst>
            <c:ext xmlns:c16="http://schemas.microsoft.com/office/drawing/2014/chart" uri="{C3380CC4-5D6E-409C-BE32-E72D297353CC}">
              <c16:uniqueId val="{00000000-2478-43D6-9944-804D12EA3165}"/>
            </c:ext>
          </c:extLst>
        </c:ser>
        <c:dLbls>
          <c:showLegendKey val="0"/>
          <c:showVal val="0"/>
          <c:showCatName val="0"/>
          <c:showSerName val="0"/>
          <c:showPercent val="0"/>
          <c:showBubbleSize val="0"/>
        </c:dLbls>
        <c:gapWidth val="355"/>
        <c:overlap val="-70"/>
        <c:axId val="352474304"/>
        <c:axId val="352475616"/>
      </c:barChart>
      <c:catAx>
        <c:axId val="3524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352475616"/>
        <c:crosses val="autoZero"/>
        <c:auto val="1"/>
        <c:lblAlgn val="ctr"/>
        <c:lblOffset val="100"/>
        <c:noMultiLvlLbl val="0"/>
      </c:catAx>
      <c:valAx>
        <c:axId val="352475616"/>
        <c:scaling>
          <c:orientation val="minMax"/>
        </c:scaling>
        <c:delete val="1"/>
        <c:axPos val="l"/>
        <c:numFmt formatCode="General" sourceLinked="1"/>
        <c:majorTickMark val="none"/>
        <c:minorTickMark val="none"/>
        <c:tickLblPos val="nextTo"/>
        <c:crossAx val="3524743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Hoja1!$L$15</c:f>
              <c:strCache>
                <c:ptCount val="1"/>
                <c:pt idx="0">
                  <c:v>Monto Recuperación</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9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Hoja1!$J$16:$J$17</c:f>
              <c:strCache>
                <c:ptCount val="2"/>
                <c:pt idx="0">
                  <c:v>Sin la aplicación de la campaña</c:v>
                </c:pt>
                <c:pt idx="1">
                  <c:v>Con la aplicación de la campaña</c:v>
                </c:pt>
              </c:strCache>
            </c:strRef>
          </c:cat>
          <c:val>
            <c:numRef>
              <c:f>Hoja1!$L$16:$L$17</c:f>
              <c:numCache>
                <c:formatCode>_("$"* #,##0.00_);_("$"* \(#,##0.00\);_("$"* "-"??_);_(@_)</c:formatCode>
                <c:ptCount val="2"/>
                <c:pt idx="0">
                  <c:v>19304885.90666667</c:v>
                </c:pt>
                <c:pt idx="1">
                  <c:v>22200618.79266667</c:v>
                </c:pt>
              </c:numCache>
            </c:numRef>
          </c:val>
          <c:extLst>
            <c:ext xmlns:c16="http://schemas.microsoft.com/office/drawing/2014/chart" uri="{C3380CC4-5D6E-409C-BE32-E72D297353CC}">
              <c16:uniqueId val="{00000000-3062-4306-A327-947DA8932468}"/>
            </c:ext>
          </c:extLst>
        </c:ser>
        <c:dLbls>
          <c:showLegendKey val="0"/>
          <c:showVal val="1"/>
          <c:showCatName val="0"/>
          <c:showSerName val="0"/>
          <c:showPercent val="0"/>
          <c:showBubbleSize val="0"/>
        </c:dLbls>
        <c:gapWidth val="84"/>
        <c:gapDepth val="53"/>
        <c:shape val="box"/>
        <c:axId val="519301488"/>
        <c:axId val="519304768"/>
        <c:axId val="0"/>
      </c:bar3DChart>
      <c:catAx>
        <c:axId val="519301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es-EC"/>
          </a:p>
        </c:txPr>
        <c:crossAx val="519304768"/>
        <c:crosses val="autoZero"/>
        <c:auto val="1"/>
        <c:lblAlgn val="ctr"/>
        <c:lblOffset val="100"/>
        <c:noMultiLvlLbl val="0"/>
      </c:catAx>
      <c:valAx>
        <c:axId val="519304768"/>
        <c:scaling>
          <c:orientation val="minMax"/>
        </c:scaling>
        <c:delete val="1"/>
        <c:axPos val="l"/>
        <c:numFmt formatCode="_(&quot;$&quot;* #,##0.00_);_(&quot;$&quot;* \(#,##0.00\);_(&quot;$&quot;* &quot;-&quot;??_);_(@_)" sourceLinked="1"/>
        <c:majorTickMark val="out"/>
        <c:minorTickMark val="none"/>
        <c:tickLblPos val="nextTo"/>
        <c:crossAx val="51930148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Hoja1!$M$15</c:f>
              <c:strCache>
                <c:ptCount val="1"/>
                <c:pt idx="0">
                  <c:v>Morosidad</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anchor="ctr" anchorCtr="1"/>
              <a:lstStyle/>
              <a:p>
                <a:pPr>
                  <a:defRPr sz="9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Hoja1!$J$16:$J$17</c:f>
              <c:strCache>
                <c:ptCount val="2"/>
                <c:pt idx="0">
                  <c:v>Sin la aplicación de la campaña</c:v>
                </c:pt>
                <c:pt idx="1">
                  <c:v>Con la aplicación de la campaña</c:v>
                </c:pt>
              </c:strCache>
            </c:strRef>
          </c:cat>
          <c:val>
            <c:numRef>
              <c:f>Hoja1!$M$16:$M$17</c:f>
              <c:numCache>
                <c:formatCode>0.00%</c:formatCode>
                <c:ptCount val="2"/>
                <c:pt idx="0">
                  <c:v>0.1041</c:v>
                </c:pt>
                <c:pt idx="1">
                  <c:v>6.6799999999999998E-2</c:v>
                </c:pt>
              </c:numCache>
            </c:numRef>
          </c:val>
          <c:smooth val="0"/>
          <c:extLst>
            <c:ext xmlns:c16="http://schemas.microsoft.com/office/drawing/2014/chart" uri="{C3380CC4-5D6E-409C-BE32-E72D297353CC}">
              <c16:uniqueId val="{00000000-4B5C-46B3-BA0F-3BD54BCC7329}"/>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15216032"/>
        <c:axId val="515212424"/>
      </c:lineChart>
      <c:catAx>
        <c:axId val="515216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Times New Roman" panose="02020603050405020304" pitchFamily="18" charset="0"/>
                <a:ea typeface="+mn-ea"/>
                <a:cs typeface="Times New Roman" panose="02020603050405020304" pitchFamily="18" charset="0"/>
              </a:defRPr>
            </a:pPr>
            <a:endParaRPr lang="es-EC"/>
          </a:p>
        </c:txPr>
        <c:crossAx val="515212424"/>
        <c:crosses val="autoZero"/>
        <c:auto val="1"/>
        <c:lblAlgn val="ctr"/>
        <c:lblOffset val="100"/>
        <c:noMultiLvlLbl val="0"/>
      </c:catAx>
      <c:valAx>
        <c:axId val="515212424"/>
        <c:scaling>
          <c:orientation val="minMax"/>
        </c:scaling>
        <c:delete val="1"/>
        <c:axPos val="l"/>
        <c:numFmt formatCode="0.00%" sourceLinked="1"/>
        <c:majorTickMark val="none"/>
        <c:minorTickMark val="none"/>
        <c:tickLblPos val="nextTo"/>
        <c:crossAx val="51521603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doughnutChart>
        <c:varyColors val="1"/>
        <c:ser>
          <c:idx val="0"/>
          <c:order val="0"/>
          <c:tx>
            <c:strRef>
              <c:f>'TABLA 16'!$C$3</c:f>
              <c:strCache>
                <c:ptCount val="1"/>
                <c:pt idx="0">
                  <c:v>2016</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45-4F3B-8A89-3AAC1EAC46C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45-4F3B-8A89-3AAC1EAC46C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45-4F3B-8A89-3AAC1EAC46C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45-4F3B-8A89-3AAC1EAC46CD}"/>
              </c:ext>
            </c:extLst>
          </c:dPt>
          <c:dLbls>
            <c:dLbl>
              <c:idx val="3"/>
              <c:layout>
                <c:manualLayout>
                  <c:x val="5.8333333333333334E-2"/>
                  <c:y val="-0.138888888888888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45-4F3B-8A89-3AAC1EAC46C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'TABLA 16'!$B$4:$B$7</c:f>
              <c:strCache>
                <c:ptCount val="4"/>
                <c:pt idx="0">
                  <c:v>CONSUMO</c:v>
                </c:pt>
                <c:pt idx="1">
                  <c:v>MICROCREDITO</c:v>
                </c:pt>
                <c:pt idx="2">
                  <c:v>VIVIENDA</c:v>
                </c:pt>
                <c:pt idx="3">
                  <c:v>COMERCIAL</c:v>
                </c:pt>
              </c:strCache>
            </c:strRef>
          </c:cat>
          <c:val>
            <c:numRef>
              <c:f>'TABLA 16'!$C$4:$C$7</c:f>
              <c:numCache>
                <c:formatCode>_("$"* #,##0.00_);_("$"* \(#,##0.00\);_("$"* "-"??_);_(@_)</c:formatCode>
                <c:ptCount val="4"/>
                <c:pt idx="0">
                  <c:v>102917783.52</c:v>
                </c:pt>
                <c:pt idx="1">
                  <c:v>81347848.539999992</c:v>
                </c:pt>
                <c:pt idx="2">
                  <c:v>15343071.630000003</c:v>
                </c:pt>
                <c:pt idx="3">
                  <c:v>1830878.36</c:v>
                </c:pt>
              </c:numCache>
            </c:numRef>
          </c:val>
          <c:extLst>
            <c:ext xmlns:c16="http://schemas.microsoft.com/office/drawing/2014/chart" uri="{C3380CC4-5D6E-409C-BE32-E72D297353CC}">
              <c16:uniqueId val="{00000008-2F45-4F3B-8A89-3AAC1EAC46C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doughnutChart>
        <c:varyColors val="1"/>
        <c:ser>
          <c:idx val="0"/>
          <c:order val="0"/>
          <c:tx>
            <c:strRef>
              <c:f>'TABLA 16'!$E$3</c:f>
              <c:strCache>
                <c:ptCount val="1"/>
                <c:pt idx="0">
                  <c:v>2017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BF-438B-9876-6954E2130DF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BF-438B-9876-6954E2130DF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BF-438B-9876-6954E2130DF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BF-438B-9876-6954E2130DF0}"/>
              </c:ext>
            </c:extLst>
          </c:dPt>
          <c:dLbls>
            <c:dLbl>
              <c:idx val="3"/>
              <c:layout>
                <c:manualLayout>
                  <c:x val="2.7777777777777728E-2"/>
                  <c:y val="-0.152777777777777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BF-438B-9876-6954E2130DF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'TABLA 16'!$B$4:$B$7</c:f>
              <c:strCache>
                <c:ptCount val="4"/>
                <c:pt idx="0">
                  <c:v>CONSUMO</c:v>
                </c:pt>
                <c:pt idx="1">
                  <c:v>MICROCREDITO</c:v>
                </c:pt>
                <c:pt idx="2">
                  <c:v>VIVIENDA</c:v>
                </c:pt>
                <c:pt idx="3">
                  <c:v>COMERCIAL</c:v>
                </c:pt>
              </c:strCache>
            </c:strRef>
          </c:cat>
          <c:val>
            <c:numRef>
              <c:f>'TABLA 16'!$E$4:$E$7</c:f>
              <c:numCache>
                <c:formatCode>_("$"* #,##0.00_);_("$"* \(#,##0.00\);_("$"* "-"??_);_(@_)</c:formatCode>
                <c:ptCount val="4"/>
                <c:pt idx="0">
                  <c:v>110299794.84999998</c:v>
                </c:pt>
                <c:pt idx="1">
                  <c:v>98873145.349999994</c:v>
                </c:pt>
                <c:pt idx="2">
                  <c:v>14638050.400000004</c:v>
                </c:pt>
                <c:pt idx="3">
                  <c:v>4384840.9499999983</c:v>
                </c:pt>
              </c:numCache>
            </c:numRef>
          </c:val>
          <c:extLst>
            <c:ext xmlns:c16="http://schemas.microsoft.com/office/drawing/2014/chart" uri="{C3380CC4-5D6E-409C-BE32-E72D297353CC}">
              <c16:uniqueId val="{00000008-36BF-438B-9876-6954E2130DF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doughnutChart>
        <c:varyColors val="1"/>
        <c:ser>
          <c:idx val="0"/>
          <c:order val="0"/>
          <c:tx>
            <c:strRef>
              <c:f>'TABLA 16'!$G$3</c:f>
              <c:strCache>
                <c:ptCount val="1"/>
                <c:pt idx="0">
                  <c:v>2018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0F-4065-BAFB-2BC36925CDD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0F-4065-BAFB-2BC36925CDD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0F-4065-BAFB-2BC36925CDD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30F-4065-BAFB-2BC36925CDDA}"/>
              </c:ext>
            </c:extLst>
          </c:dPt>
          <c:dLbls>
            <c:dLbl>
              <c:idx val="2"/>
              <c:layout>
                <c:manualLayout>
                  <c:x val="-8.3333333333333329E-2"/>
                  <c:y val="-0.12962962962962968"/>
                </c:manualLayout>
              </c:layout>
              <c:tx>
                <c:rich>
                  <a:bodyPr/>
                  <a:lstStyle/>
                  <a:p>
                    <a:r>
                      <a:rPr lang="en-US"/>
                      <a:t>0,07%</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0F-4065-BAFB-2BC36925CDDA}"/>
                </c:ext>
              </c:extLst>
            </c:dLbl>
            <c:dLbl>
              <c:idx val="3"/>
              <c:layout>
                <c:manualLayout>
                  <c:x val="5.2777777777777729E-2"/>
                  <c:y val="-0.1620370370370370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0F-4065-BAFB-2BC36925CDD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'TABLA 16'!$B$4:$B$7</c:f>
              <c:strCache>
                <c:ptCount val="4"/>
                <c:pt idx="0">
                  <c:v>CONSUMO</c:v>
                </c:pt>
                <c:pt idx="1">
                  <c:v>MICROCREDITO</c:v>
                </c:pt>
                <c:pt idx="2">
                  <c:v>VIVIENDA</c:v>
                </c:pt>
                <c:pt idx="3">
                  <c:v>COMERCIAL</c:v>
                </c:pt>
              </c:strCache>
            </c:strRef>
          </c:cat>
          <c:val>
            <c:numRef>
              <c:f>'TABLA 16'!$G$4:$G$7</c:f>
              <c:numCache>
                <c:formatCode>_("$"* #,##0.00_);_("$"* \(#,##0.00\);_("$"* "-"??_);_(@_)</c:formatCode>
                <c:ptCount val="4"/>
                <c:pt idx="0">
                  <c:v>103555049.87</c:v>
                </c:pt>
                <c:pt idx="1">
                  <c:v>89901397.300000012</c:v>
                </c:pt>
                <c:pt idx="2">
                  <c:v>136337.99</c:v>
                </c:pt>
                <c:pt idx="3">
                  <c:v>8408409.6100000013</c:v>
                </c:pt>
              </c:numCache>
            </c:numRef>
          </c:val>
          <c:extLst>
            <c:ext xmlns:c16="http://schemas.microsoft.com/office/drawing/2014/chart" uri="{C3380CC4-5D6E-409C-BE32-E72D297353CC}">
              <c16:uniqueId val="{00000008-B30F-4065-BAFB-2BC36925CDD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[Colocación de cartera.xlsx]TABLA 24!TablaDinámica1</c:name>
    <c:fmtId val="8"/>
  </c:pivotSource>
  <c:chart>
    <c:title>
      <c:tx>
        <c:rich>
          <a:bodyPr rot="0" spcFirstLastPara="1" vertOverflow="ellipsis" vert="horz" wrap="square" anchor="ctr" anchorCtr="1"/>
          <a:lstStyle/>
          <a:p>
            <a:pPr>
              <a:defRPr sz="14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US"/>
              <a:t>CLASIFICACIÓN DE LA CARTERA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s-EC"/>
        </a:p>
      </c:txPr>
    </c:title>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marker>
          <c:symbol val="none"/>
        </c:marker>
      </c:pivotFmt>
      <c:pivotFmt>
        <c:idx val="6"/>
        <c:spPr>
          <a:solidFill>
            <a:schemeClr val="accent2"/>
          </a:solidFill>
          <a:ln>
            <a:noFill/>
          </a:ln>
          <a:effectLst/>
        </c:spPr>
        <c:marker>
          <c:symbol val="none"/>
        </c:marker>
      </c:pivotFmt>
      <c:pivotFmt>
        <c:idx val="7"/>
        <c:spPr>
          <a:solidFill>
            <a:schemeClr val="accent2"/>
          </a:solidFill>
          <a:ln>
            <a:noFill/>
          </a:ln>
          <a:effectLst/>
        </c:spPr>
        <c:marker>
          <c:symbol val="none"/>
        </c:marker>
      </c:pivotFmt>
    </c:pivotFmts>
    <c:plotArea>
      <c:layout/>
      <c:barChart>
        <c:barDir val="col"/>
        <c:grouping val="clustered"/>
        <c:varyColors val="0"/>
        <c:ser>
          <c:idx val="0"/>
          <c:order val="0"/>
          <c:tx>
            <c:strRef>
              <c:f>'TABLA 24'!$K$5</c:f>
              <c:strCache>
                <c:ptCount val="1"/>
                <c:pt idx="0">
                  <c:v>Suma de 2016</c:v>
                </c:pt>
              </c:strCache>
            </c:strRef>
          </c:tx>
          <c:spPr>
            <a:solidFill>
              <a:schemeClr val="accent2"/>
            </a:solidFill>
            <a:ln>
              <a:noFill/>
            </a:ln>
            <a:effectLst/>
          </c:spPr>
          <c:invertIfNegative val="0"/>
          <c:cat>
            <c:multiLvlStrRef>
              <c:f>'TABLA 24'!$J$6:$J$12</c:f>
              <c:multiLvlStrCache>
                <c:ptCount val="3"/>
                <c:lvl>
                  <c:pt idx="0">
                    <c:v>17,29%</c:v>
                  </c:pt>
                  <c:pt idx="1">
                    <c:v>-29,43%</c:v>
                  </c:pt>
                  <c:pt idx="2">
                    <c:v>-5,23%</c:v>
                  </c:pt>
                </c:lvl>
                <c:lvl>
                  <c:pt idx="0">
                    <c:v>CARTERA POR VENCER</c:v>
                  </c:pt>
                  <c:pt idx="1">
                    <c:v>CARTERA QUE NO DEVENGA INTERESES</c:v>
                  </c:pt>
                  <c:pt idx="2">
                    <c:v>CARTERA VENCIDA</c:v>
                  </c:pt>
                </c:lvl>
              </c:multiLvlStrCache>
            </c:multiLvlStrRef>
          </c:cat>
          <c:val>
            <c:numRef>
              <c:f>'TABLA 24'!$K$6:$K$12</c:f>
              <c:numCache>
                <c:formatCode>General</c:formatCode>
                <c:ptCount val="3"/>
                <c:pt idx="0">
                  <c:v>179687863.29999998</c:v>
                </c:pt>
                <c:pt idx="1">
                  <c:v>13083982.289999999</c:v>
                </c:pt>
                <c:pt idx="2">
                  <c:v>8667736.4600000028</c:v>
                </c:pt>
              </c:numCache>
            </c:numRef>
          </c:val>
          <c:extLst>
            <c:ext xmlns:c16="http://schemas.microsoft.com/office/drawing/2014/chart" uri="{C3380CC4-5D6E-409C-BE32-E72D297353CC}">
              <c16:uniqueId val="{00000000-5A16-46EC-8050-BA9F52F0E83F}"/>
            </c:ext>
          </c:extLst>
        </c:ser>
        <c:ser>
          <c:idx val="1"/>
          <c:order val="1"/>
          <c:tx>
            <c:strRef>
              <c:f>'TABLA 24'!$L$5</c:f>
              <c:strCache>
                <c:ptCount val="1"/>
                <c:pt idx="0">
                  <c:v>Suma de 2017</c:v>
                </c:pt>
              </c:strCache>
            </c:strRef>
          </c:tx>
          <c:spPr>
            <a:solidFill>
              <a:schemeClr val="accent4"/>
            </a:solidFill>
            <a:ln>
              <a:noFill/>
            </a:ln>
            <a:effectLst/>
          </c:spPr>
          <c:invertIfNegative val="0"/>
          <c:cat>
            <c:multiLvlStrRef>
              <c:f>'TABLA 24'!$J$6:$J$12</c:f>
              <c:multiLvlStrCache>
                <c:ptCount val="3"/>
                <c:lvl>
                  <c:pt idx="0">
                    <c:v>17,29%</c:v>
                  </c:pt>
                  <c:pt idx="1">
                    <c:v>-29,43%</c:v>
                  </c:pt>
                  <c:pt idx="2">
                    <c:v>-5,23%</c:v>
                  </c:pt>
                </c:lvl>
                <c:lvl>
                  <c:pt idx="0">
                    <c:v>CARTERA POR VENCER</c:v>
                  </c:pt>
                  <c:pt idx="1">
                    <c:v>CARTERA QUE NO DEVENGA INTERESES</c:v>
                  </c:pt>
                  <c:pt idx="2">
                    <c:v>CARTERA VENCIDA</c:v>
                  </c:pt>
                </c:lvl>
              </c:multiLvlStrCache>
            </c:multiLvlStrRef>
          </c:cat>
          <c:val>
            <c:numRef>
              <c:f>'TABLA 24'!$L$6:$L$12</c:f>
              <c:numCache>
                <c:formatCode>General</c:formatCode>
                <c:ptCount val="3"/>
                <c:pt idx="0">
                  <c:v>210747309.89999998</c:v>
                </c:pt>
                <c:pt idx="1">
                  <c:v>9233887.370000001</c:v>
                </c:pt>
                <c:pt idx="2">
                  <c:v>8214634.2800000003</c:v>
                </c:pt>
              </c:numCache>
            </c:numRef>
          </c:val>
          <c:extLst>
            <c:ext xmlns:c16="http://schemas.microsoft.com/office/drawing/2014/chart" uri="{C3380CC4-5D6E-409C-BE32-E72D297353CC}">
              <c16:uniqueId val="{00000001-5A16-46EC-8050-BA9F52F0E83F}"/>
            </c:ext>
          </c:extLst>
        </c:ser>
        <c:dLbls>
          <c:showLegendKey val="0"/>
          <c:showVal val="0"/>
          <c:showCatName val="0"/>
          <c:showSerName val="0"/>
          <c:showPercent val="0"/>
          <c:showBubbleSize val="0"/>
        </c:dLbls>
        <c:gapWidth val="219"/>
        <c:overlap val="-27"/>
        <c:axId val="384400064"/>
        <c:axId val="384397440"/>
      </c:barChart>
      <c:catAx>
        <c:axId val="38440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crossAx val="384397440"/>
        <c:crosses val="autoZero"/>
        <c:auto val="1"/>
        <c:lblAlgn val="ctr"/>
        <c:lblOffset val="100"/>
        <c:noMultiLvlLbl val="0"/>
      </c:catAx>
      <c:valAx>
        <c:axId val="3843974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crossAx val="384400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US"/>
              <a:t>CLASIFICACIÓN DE LA CARTERA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'TABLA 24'!$D$5</c:f>
              <c:strCache>
                <c:ptCount val="1"/>
                <c:pt idx="0">
                  <c:v>2016</c:v>
                </c:pt>
              </c:strCache>
            </c:strRef>
          </c:tx>
          <c:spPr>
            <a:solidFill>
              <a:schemeClr val="accent1"/>
            </a:solidFill>
            <a:ln>
              <a:noFill/>
            </a:ln>
            <a:effectLst/>
          </c:spPr>
          <c:invertIfNegative val="0"/>
          <c:cat>
            <c:strRef>
              <c:f>'TABLA 24'!$C$6:$C$8</c:f>
              <c:strCache>
                <c:ptCount val="3"/>
                <c:pt idx="0">
                  <c:v>CARTERA POR VENCER</c:v>
                </c:pt>
                <c:pt idx="1">
                  <c:v>CARTERA QUE NO DEVENGA INTERESES</c:v>
                </c:pt>
                <c:pt idx="2">
                  <c:v>CARTERA VENCIDA</c:v>
                </c:pt>
              </c:strCache>
            </c:strRef>
          </c:cat>
          <c:val>
            <c:numRef>
              <c:f>'TABLA 24'!$D$6:$D$8</c:f>
              <c:numCache>
                <c:formatCode>_("$"* #,##0.00_);_("$"* \(#,##0.00\);_("$"* "-"??_);_(@_)</c:formatCode>
                <c:ptCount val="3"/>
                <c:pt idx="0">
                  <c:v>179687863.29999998</c:v>
                </c:pt>
                <c:pt idx="1">
                  <c:v>13083982.289999999</c:v>
                </c:pt>
                <c:pt idx="2">
                  <c:v>8667736.4600000028</c:v>
                </c:pt>
              </c:numCache>
            </c:numRef>
          </c:val>
          <c:extLst>
            <c:ext xmlns:c16="http://schemas.microsoft.com/office/drawing/2014/chart" uri="{C3380CC4-5D6E-409C-BE32-E72D297353CC}">
              <c16:uniqueId val="{00000000-8B61-456A-9B88-B0ACFADC880F}"/>
            </c:ext>
          </c:extLst>
        </c:ser>
        <c:ser>
          <c:idx val="1"/>
          <c:order val="1"/>
          <c:tx>
            <c:strRef>
              <c:f>'TABLA 24'!$E$5</c:f>
              <c:strCache>
                <c:ptCount val="1"/>
                <c:pt idx="0">
                  <c:v>2017</c:v>
                </c:pt>
              </c:strCache>
            </c:strRef>
          </c:tx>
          <c:spPr>
            <a:solidFill>
              <a:schemeClr val="accent2"/>
            </a:solidFill>
            <a:ln>
              <a:noFill/>
            </a:ln>
            <a:effectLst/>
          </c:spPr>
          <c:invertIfNegative val="0"/>
          <c:cat>
            <c:strRef>
              <c:f>'TABLA 24'!$C$6:$C$8</c:f>
              <c:strCache>
                <c:ptCount val="3"/>
                <c:pt idx="0">
                  <c:v>CARTERA POR VENCER</c:v>
                </c:pt>
                <c:pt idx="1">
                  <c:v>CARTERA QUE NO DEVENGA INTERESES</c:v>
                </c:pt>
                <c:pt idx="2">
                  <c:v>CARTERA VENCIDA</c:v>
                </c:pt>
              </c:strCache>
            </c:strRef>
          </c:cat>
          <c:val>
            <c:numRef>
              <c:f>'TABLA 24'!$E$6:$E$8</c:f>
              <c:numCache>
                <c:formatCode>_("$"* #,##0.00_);_("$"* \(#,##0.00\);_("$"* "-"??_);_(@_)</c:formatCode>
                <c:ptCount val="3"/>
                <c:pt idx="0">
                  <c:v>210747309.89999998</c:v>
                </c:pt>
                <c:pt idx="1">
                  <c:v>9233887.370000001</c:v>
                </c:pt>
                <c:pt idx="2">
                  <c:v>8214634.2800000003</c:v>
                </c:pt>
              </c:numCache>
            </c:numRef>
          </c:val>
          <c:extLst>
            <c:ext xmlns:c16="http://schemas.microsoft.com/office/drawing/2014/chart" uri="{C3380CC4-5D6E-409C-BE32-E72D297353CC}">
              <c16:uniqueId val="{00000001-8B61-456A-9B88-B0ACFADC880F}"/>
            </c:ext>
          </c:extLst>
        </c:ser>
        <c:dLbls>
          <c:showLegendKey val="0"/>
          <c:showVal val="0"/>
          <c:showCatName val="0"/>
          <c:showSerName val="0"/>
          <c:showPercent val="0"/>
          <c:showBubbleSize val="0"/>
        </c:dLbls>
        <c:gapWidth val="219"/>
        <c:overlap val="-27"/>
        <c:axId val="592988368"/>
        <c:axId val="592989680"/>
      </c:barChart>
      <c:catAx>
        <c:axId val="59298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crossAx val="592989680"/>
        <c:crosses val="autoZero"/>
        <c:auto val="1"/>
        <c:lblAlgn val="ctr"/>
        <c:lblOffset val="100"/>
        <c:noMultiLvlLbl val="0"/>
      </c:catAx>
      <c:valAx>
        <c:axId val="5929896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crossAx val="5929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a:t>2016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7A-4A7D-9DE6-9260486A58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7A-4A7D-9DE6-9260486A580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77A-4A7D-9DE6-9260486A580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77A-4A7D-9DE6-9260486A580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Resultados!$D$4:$G$4</c:f>
              <c:strCache>
                <c:ptCount val="4"/>
                <c:pt idx="0">
                  <c:v>Morosidad Cartera Comercial</c:v>
                </c:pt>
                <c:pt idx="1">
                  <c:v>Morosidad Cartera Consumo</c:v>
                </c:pt>
                <c:pt idx="2">
                  <c:v>Morosidad Cartera de Vivienda</c:v>
                </c:pt>
                <c:pt idx="3">
                  <c:v>Morosidad Cartera de Microempresa</c:v>
                </c:pt>
              </c:strCache>
            </c:strRef>
          </c:cat>
          <c:val>
            <c:numRef>
              <c:f>Resultados!$D$11:$G$11</c:f>
              <c:numCache>
                <c:formatCode>0.00%</c:formatCode>
                <c:ptCount val="4"/>
                <c:pt idx="0">
                  <c:v>0.19816804810291189</c:v>
                </c:pt>
                <c:pt idx="1">
                  <c:v>0.46609990538882462</c:v>
                </c:pt>
                <c:pt idx="2">
                  <c:v>0.26200769783966421</c:v>
                </c:pt>
                <c:pt idx="3">
                  <c:v>0.61832575894493691</c:v>
                </c:pt>
              </c:numCache>
            </c:numRef>
          </c:val>
          <c:extLst>
            <c:ext xmlns:c16="http://schemas.microsoft.com/office/drawing/2014/chart" uri="{C3380CC4-5D6E-409C-BE32-E72D297353CC}">
              <c16:uniqueId val="{00000008-277A-4A7D-9DE6-9260486A58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a:t>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A6-4604-8A41-A7B7361BEC6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A6-4604-8A41-A7B7361BEC6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A6-4604-8A41-A7B7361BEC6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A6-4604-8A41-A7B7361BEC6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Resultados!$D$13:$G$13</c:f>
              <c:strCache>
                <c:ptCount val="4"/>
                <c:pt idx="0">
                  <c:v>Morosidad Cartera Comercial</c:v>
                </c:pt>
                <c:pt idx="1">
                  <c:v>Morosidad Cartera Consumo</c:v>
                </c:pt>
                <c:pt idx="2">
                  <c:v>Morosidad Cartera de Vivienda</c:v>
                </c:pt>
                <c:pt idx="3">
                  <c:v>Morosidad Cartera de Microempresa</c:v>
                </c:pt>
              </c:strCache>
            </c:strRef>
          </c:cat>
          <c:val>
            <c:numRef>
              <c:f>Resultados!$D$21:$G$21</c:f>
              <c:numCache>
                <c:formatCode>0.00%</c:formatCode>
                <c:ptCount val="4"/>
                <c:pt idx="0">
                  <c:v>1.2101503233527262</c:v>
                </c:pt>
                <c:pt idx="1">
                  <c:v>0.27999439301939161</c:v>
                </c:pt>
                <c:pt idx="2">
                  <c:v>0.11054487996282977</c:v>
                </c:pt>
                <c:pt idx="3">
                  <c:v>0.38224763619401853</c:v>
                </c:pt>
              </c:numCache>
            </c:numRef>
          </c:val>
          <c:extLst>
            <c:ext xmlns:c16="http://schemas.microsoft.com/office/drawing/2014/chart" uri="{C3380CC4-5D6E-409C-BE32-E72D297353CC}">
              <c16:uniqueId val="{00000008-A9A6-4604-8A41-A7B7361BEC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a:t>2018</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E0F-4828-842F-2D83F935C09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E0F-4828-842F-2D83F935C09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E0F-4828-842F-2D83F935C09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E0F-4828-842F-2D83F935C0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Resultados!$D$23:$G$23</c:f>
              <c:strCache>
                <c:ptCount val="4"/>
                <c:pt idx="0">
                  <c:v>Morosidad Cartera Comercial</c:v>
                </c:pt>
                <c:pt idx="1">
                  <c:v>Morosidad Cartera Consumo</c:v>
                </c:pt>
                <c:pt idx="2">
                  <c:v>Morosidad Cartera de Vivienda</c:v>
                </c:pt>
                <c:pt idx="3">
                  <c:v>Morosidad Cartera de Microempresa</c:v>
                </c:pt>
              </c:strCache>
            </c:strRef>
          </c:cat>
          <c:val>
            <c:numRef>
              <c:f>Resultados!$D$31:$G$31</c:f>
              <c:numCache>
                <c:formatCode>0.00%</c:formatCode>
                <c:ptCount val="4"/>
                <c:pt idx="0">
                  <c:v>1.0093237848310608</c:v>
                </c:pt>
                <c:pt idx="1">
                  <c:v>0.19675326661549256</c:v>
                </c:pt>
                <c:pt idx="2">
                  <c:v>6.7398803867828039E-2</c:v>
                </c:pt>
                <c:pt idx="3">
                  <c:v>0.28904354539225036</c:v>
                </c:pt>
              </c:numCache>
            </c:numRef>
          </c:val>
          <c:extLst>
            <c:ext xmlns:c16="http://schemas.microsoft.com/office/drawing/2014/chart" uri="{C3380CC4-5D6E-409C-BE32-E72D297353CC}">
              <c16:uniqueId val="{00000008-1E0F-4828-842F-2D83F935C09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FEEB1-A005-442A-8286-A4386CD8FE6B}"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s-ES"/>
        </a:p>
      </dgm:t>
    </dgm:pt>
    <dgm:pt modelId="{612DEA3C-FEAC-4D83-B6C9-54C2FDFC138F}">
      <dgm:prSet phldrT="[Texto]" custT="1"/>
      <dgm:spPr/>
      <dgm:t>
        <a:bodyPr/>
        <a:lstStyle/>
        <a:p>
          <a:r>
            <a:rPr lang="es-ES" sz="1600" b="1" dirty="0">
              <a:latin typeface="Times New Roman" panose="02020603050405020304" pitchFamily="18" charset="0"/>
              <a:cs typeface="Times New Roman" panose="02020603050405020304" pitchFamily="18" charset="0"/>
            </a:rPr>
            <a:t>Gestión de cobranza</a:t>
          </a:r>
        </a:p>
      </dgm:t>
    </dgm:pt>
    <dgm:pt modelId="{BF1FBADB-E41F-41F1-89AC-2075B622EB92}" type="parTrans" cxnId="{E0546300-BD78-466E-B6BA-361BFADF19A9}">
      <dgm:prSet/>
      <dgm:spPr/>
      <dgm:t>
        <a:bodyPr/>
        <a:lstStyle/>
        <a:p>
          <a:endParaRPr lang="es-ES" sz="1200">
            <a:latin typeface="Times New Roman" panose="02020603050405020304" pitchFamily="18" charset="0"/>
            <a:cs typeface="Times New Roman" panose="02020603050405020304" pitchFamily="18" charset="0"/>
          </a:endParaRPr>
        </a:p>
      </dgm:t>
    </dgm:pt>
    <dgm:pt modelId="{FC403EA2-2920-4C5D-8A6C-F344D4085A04}" type="sibTrans" cxnId="{E0546300-BD78-466E-B6BA-361BFADF19A9}">
      <dgm:prSet/>
      <dgm:spPr/>
      <dgm:t>
        <a:bodyPr/>
        <a:lstStyle/>
        <a:p>
          <a:endParaRPr lang="es-ES" sz="1200">
            <a:latin typeface="Times New Roman" panose="02020603050405020304" pitchFamily="18" charset="0"/>
            <a:cs typeface="Times New Roman" panose="02020603050405020304" pitchFamily="18" charset="0"/>
          </a:endParaRPr>
        </a:p>
      </dgm:t>
    </dgm:pt>
    <dgm:pt modelId="{A4E16A61-16EE-4362-90BB-D1427BB776B7}">
      <dgm:prSet phldrT="[Texto]" custT="1"/>
      <dgm:spPr/>
      <dgm:t>
        <a:bodyPr/>
        <a:lstStyle/>
        <a:p>
          <a:r>
            <a:rPr lang="es-ES" sz="1600" dirty="0">
              <a:latin typeface="Times New Roman" panose="02020603050405020304" pitchFamily="18" charset="0"/>
              <a:cs typeface="Times New Roman" panose="02020603050405020304" pitchFamily="18" charset="0"/>
            </a:rPr>
            <a:t>Clases de socios</a:t>
          </a:r>
        </a:p>
      </dgm:t>
    </dgm:pt>
    <dgm:pt modelId="{F9E1E6ED-C831-4B69-A8EB-0DC1F11C0565}" type="parTrans" cxnId="{B328DEE6-81BB-468C-9F56-15693776DE01}">
      <dgm:prSet custT="1"/>
      <dgm:spPr/>
      <dgm:t>
        <a:bodyPr/>
        <a:lstStyle/>
        <a:p>
          <a:endParaRPr lang="es-ES" sz="200">
            <a:latin typeface="Times New Roman" panose="02020603050405020304" pitchFamily="18" charset="0"/>
            <a:cs typeface="Times New Roman" panose="02020603050405020304" pitchFamily="18" charset="0"/>
          </a:endParaRPr>
        </a:p>
      </dgm:t>
    </dgm:pt>
    <dgm:pt modelId="{4624FB16-D627-4390-9B1D-9AEDD6635D02}" type="sibTrans" cxnId="{B328DEE6-81BB-468C-9F56-15693776DE01}">
      <dgm:prSet/>
      <dgm:spPr/>
      <dgm:t>
        <a:bodyPr/>
        <a:lstStyle/>
        <a:p>
          <a:endParaRPr lang="es-ES" sz="1200">
            <a:latin typeface="Times New Roman" panose="02020603050405020304" pitchFamily="18" charset="0"/>
            <a:cs typeface="Times New Roman" panose="02020603050405020304" pitchFamily="18" charset="0"/>
          </a:endParaRPr>
        </a:p>
      </dgm:t>
    </dgm:pt>
    <dgm:pt modelId="{4E39611F-C31C-4303-BD95-11CEBB342195}">
      <dgm:prSet phldrT="[Texto]" custT="1"/>
      <dgm:spPr/>
      <dgm:t>
        <a:bodyPr/>
        <a:lstStyle/>
        <a:p>
          <a:r>
            <a:rPr lang="es-ES" sz="1600" dirty="0">
              <a:latin typeface="Times New Roman" panose="02020603050405020304" pitchFamily="18" charset="0"/>
              <a:cs typeface="Times New Roman" panose="02020603050405020304" pitchFamily="18" charset="0"/>
            </a:rPr>
            <a:t>Pago puntual</a:t>
          </a:r>
        </a:p>
      </dgm:t>
    </dgm:pt>
    <dgm:pt modelId="{58C96652-3D03-4C97-AA2C-47247E391AE1}" type="parTrans" cxnId="{64C7152B-2D35-4F61-82DC-9E4C2F0971CD}">
      <dgm:prSet custT="1"/>
      <dgm:spPr/>
      <dgm:t>
        <a:bodyPr/>
        <a:lstStyle/>
        <a:p>
          <a:endParaRPr lang="es-ES" sz="200">
            <a:latin typeface="Times New Roman" panose="02020603050405020304" pitchFamily="18" charset="0"/>
            <a:cs typeface="Times New Roman" panose="02020603050405020304" pitchFamily="18" charset="0"/>
          </a:endParaRPr>
        </a:p>
      </dgm:t>
    </dgm:pt>
    <dgm:pt modelId="{4F90C9B4-F840-4554-B75D-A8B3929ADF31}" type="sibTrans" cxnId="{64C7152B-2D35-4F61-82DC-9E4C2F0971CD}">
      <dgm:prSet/>
      <dgm:spPr/>
      <dgm:t>
        <a:bodyPr/>
        <a:lstStyle/>
        <a:p>
          <a:endParaRPr lang="es-ES" sz="1200">
            <a:latin typeface="Times New Roman" panose="02020603050405020304" pitchFamily="18" charset="0"/>
            <a:cs typeface="Times New Roman" panose="02020603050405020304" pitchFamily="18" charset="0"/>
          </a:endParaRPr>
        </a:p>
      </dgm:t>
    </dgm:pt>
    <dgm:pt modelId="{1EE9026D-ADA0-429C-AC75-F3568D71B1BB}">
      <dgm:prSet phldrT="[Texto]" custT="1"/>
      <dgm:spPr/>
      <dgm:t>
        <a:bodyPr/>
        <a:lstStyle/>
        <a:p>
          <a:r>
            <a:rPr lang="es-ES" sz="1600" dirty="0">
              <a:latin typeface="Times New Roman" panose="02020603050405020304" pitchFamily="18" charset="0"/>
              <a:cs typeface="Times New Roman" panose="02020603050405020304" pitchFamily="18" charset="0"/>
            </a:rPr>
            <a:t>No se utilizan estrategias para su pago</a:t>
          </a:r>
        </a:p>
      </dgm:t>
    </dgm:pt>
    <dgm:pt modelId="{2A11910B-7D27-4E5C-A315-C6C5F3E63F53}" type="parTrans" cxnId="{A44E6195-EA9D-402E-806A-AF24D254B00A}">
      <dgm:prSet custT="1"/>
      <dgm:spPr/>
      <dgm:t>
        <a:bodyPr/>
        <a:lstStyle/>
        <a:p>
          <a:endParaRPr lang="es-ES" sz="200">
            <a:latin typeface="Times New Roman" panose="02020603050405020304" pitchFamily="18" charset="0"/>
            <a:cs typeface="Times New Roman" panose="02020603050405020304" pitchFamily="18" charset="0"/>
          </a:endParaRPr>
        </a:p>
      </dgm:t>
    </dgm:pt>
    <dgm:pt modelId="{8EFCF958-4612-486B-B9A6-F672BD424810}" type="sibTrans" cxnId="{A44E6195-EA9D-402E-806A-AF24D254B00A}">
      <dgm:prSet/>
      <dgm:spPr/>
      <dgm:t>
        <a:bodyPr/>
        <a:lstStyle/>
        <a:p>
          <a:endParaRPr lang="es-ES" sz="1200">
            <a:latin typeface="Times New Roman" panose="02020603050405020304" pitchFamily="18" charset="0"/>
            <a:cs typeface="Times New Roman" panose="02020603050405020304" pitchFamily="18" charset="0"/>
          </a:endParaRPr>
        </a:p>
      </dgm:t>
    </dgm:pt>
    <dgm:pt modelId="{928206A5-91F6-48F1-9A22-3D782115A814}">
      <dgm:prSet phldrT="[Texto]" custT="1"/>
      <dgm:spPr/>
      <dgm:t>
        <a:bodyPr/>
        <a:lstStyle/>
        <a:p>
          <a:r>
            <a:rPr lang="es-ES" sz="1600" dirty="0">
              <a:latin typeface="Times New Roman" panose="02020603050405020304" pitchFamily="18" charset="0"/>
              <a:cs typeface="Times New Roman" panose="02020603050405020304" pitchFamily="18" charset="0"/>
            </a:rPr>
            <a:t>Pago con retrasos</a:t>
          </a:r>
        </a:p>
      </dgm:t>
    </dgm:pt>
    <dgm:pt modelId="{BF4FD704-7D7E-4305-875C-8CCD9BB3460D}" type="parTrans" cxnId="{ADE5AB53-9EF5-4B32-815D-4C03FC177ACF}">
      <dgm:prSet custT="1"/>
      <dgm:spPr/>
      <dgm:t>
        <a:bodyPr/>
        <a:lstStyle/>
        <a:p>
          <a:endParaRPr lang="es-ES" sz="200">
            <a:latin typeface="Times New Roman" panose="02020603050405020304" pitchFamily="18" charset="0"/>
            <a:cs typeface="Times New Roman" panose="02020603050405020304" pitchFamily="18" charset="0"/>
          </a:endParaRPr>
        </a:p>
      </dgm:t>
    </dgm:pt>
    <dgm:pt modelId="{637CDA03-8FB7-4419-A95D-60487F136546}" type="sibTrans" cxnId="{ADE5AB53-9EF5-4B32-815D-4C03FC177ACF}">
      <dgm:prSet/>
      <dgm:spPr/>
      <dgm:t>
        <a:bodyPr/>
        <a:lstStyle/>
        <a:p>
          <a:endParaRPr lang="es-ES" sz="1200">
            <a:latin typeface="Times New Roman" panose="02020603050405020304" pitchFamily="18" charset="0"/>
            <a:cs typeface="Times New Roman" panose="02020603050405020304" pitchFamily="18" charset="0"/>
          </a:endParaRPr>
        </a:p>
      </dgm:t>
    </dgm:pt>
    <dgm:pt modelId="{AE479459-6447-47EC-AC14-1B7B2B390863}">
      <dgm:prSet phldrT="[Texto]" custT="1"/>
      <dgm:spPr/>
      <dgm:t>
        <a:bodyPr/>
        <a:lstStyle/>
        <a:p>
          <a:r>
            <a:rPr lang="es-ES" sz="1600" dirty="0">
              <a:latin typeface="Times New Roman" panose="02020603050405020304" pitchFamily="18" charset="0"/>
              <a:cs typeface="Times New Roman" panose="02020603050405020304" pitchFamily="18" charset="0"/>
            </a:rPr>
            <a:t>Llamadas o recordatorios</a:t>
          </a:r>
        </a:p>
      </dgm:t>
    </dgm:pt>
    <dgm:pt modelId="{3310AB9B-A5F8-40C5-99BA-2F4B6664F242}" type="parTrans" cxnId="{EC7D83FD-8A9E-41EF-A2E9-814CA49A305D}">
      <dgm:prSet custT="1"/>
      <dgm:spPr/>
      <dgm:t>
        <a:bodyPr/>
        <a:lstStyle/>
        <a:p>
          <a:endParaRPr lang="es-ES" sz="200">
            <a:latin typeface="Times New Roman" panose="02020603050405020304" pitchFamily="18" charset="0"/>
            <a:cs typeface="Times New Roman" panose="02020603050405020304" pitchFamily="18" charset="0"/>
          </a:endParaRPr>
        </a:p>
      </dgm:t>
    </dgm:pt>
    <dgm:pt modelId="{816356B3-ACBC-44D4-BF5C-2C64E017250A}" type="sibTrans" cxnId="{EC7D83FD-8A9E-41EF-A2E9-814CA49A305D}">
      <dgm:prSet/>
      <dgm:spPr/>
      <dgm:t>
        <a:bodyPr/>
        <a:lstStyle/>
        <a:p>
          <a:endParaRPr lang="es-ES" sz="1200">
            <a:latin typeface="Times New Roman" panose="02020603050405020304" pitchFamily="18" charset="0"/>
            <a:cs typeface="Times New Roman" panose="02020603050405020304" pitchFamily="18" charset="0"/>
          </a:endParaRPr>
        </a:p>
      </dgm:t>
    </dgm:pt>
    <dgm:pt modelId="{51D50E10-7C79-4ED3-8C90-93CA811CF5BF}">
      <dgm:prSet phldrT="[Texto]" custT="1"/>
      <dgm:spPr/>
      <dgm:t>
        <a:bodyPr/>
        <a:lstStyle/>
        <a:p>
          <a:r>
            <a:rPr lang="es-ES" sz="1600" dirty="0">
              <a:latin typeface="Times New Roman" panose="02020603050405020304" pitchFamily="18" charset="0"/>
              <a:cs typeface="Times New Roman" panose="02020603050405020304" pitchFamily="18" charset="0"/>
            </a:rPr>
            <a:t>Políticas de cobranza</a:t>
          </a:r>
        </a:p>
      </dgm:t>
    </dgm:pt>
    <dgm:pt modelId="{6A006266-BB48-457C-8317-3AB9FA88802E}" type="parTrans" cxnId="{9517F5CD-0AFA-47BC-B897-F63D50E8F02E}">
      <dgm:prSet custT="1"/>
      <dgm:spPr/>
      <dgm:t>
        <a:bodyPr/>
        <a:lstStyle/>
        <a:p>
          <a:endParaRPr lang="es-ES" sz="200">
            <a:latin typeface="Times New Roman" panose="02020603050405020304" pitchFamily="18" charset="0"/>
            <a:cs typeface="Times New Roman" panose="02020603050405020304" pitchFamily="18" charset="0"/>
          </a:endParaRPr>
        </a:p>
      </dgm:t>
    </dgm:pt>
    <dgm:pt modelId="{F6BD9D78-90AA-4AE6-A0B2-626FC5662C2A}" type="sibTrans" cxnId="{9517F5CD-0AFA-47BC-B897-F63D50E8F02E}">
      <dgm:prSet/>
      <dgm:spPr/>
      <dgm:t>
        <a:bodyPr/>
        <a:lstStyle/>
        <a:p>
          <a:endParaRPr lang="es-ES" sz="1200">
            <a:latin typeface="Times New Roman" panose="02020603050405020304" pitchFamily="18" charset="0"/>
            <a:cs typeface="Times New Roman" panose="02020603050405020304" pitchFamily="18" charset="0"/>
          </a:endParaRPr>
        </a:p>
      </dgm:t>
    </dgm:pt>
    <dgm:pt modelId="{7A2B808F-E16C-41C8-9C1E-6207BAB0F51E}" type="pres">
      <dgm:prSet presAssocID="{4ADFEEB1-A005-442A-8286-A4386CD8FE6B}" presName="diagram" presStyleCnt="0">
        <dgm:presLayoutVars>
          <dgm:chPref val="1"/>
          <dgm:dir/>
          <dgm:animOne val="branch"/>
          <dgm:animLvl val="lvl"/>
          <dgm:resizeHandles val="exact"/>
        </dgm:presLayoutVars>
      </dgm:prSet>
      <dgm:spPr/>
    </dgm:pt>
    <dgm:pt modelId="{FB883BE6-41AE-4C37-8748-8270CA6C21B2}" type="pres">
      <dgm:prSet presAssocID="{612DEA3C-FEAC-4D83-B6C9-54C2FDFC138F}" presName="root1" presStyleCnt="0"/>
      <dgm:spPr/>
    </dgm:pt>
    <dgm:pt modelId="{1310D00F-7A5B-4A27-ABBE-4B58C98C1068}" type="pres">
      <dgm:prSet presAssocID="{612DEA3C-FEAC-4D83-B6C9-54C2FDFC138F}" presName="LevelOneTextNode" presStyleLbl="node0" presStyleIdx="0" presStyleCnt="1">
        <dgm:presLayoutVars>
          <dgm:chPref val="3"/>
        </dgm:presLayoutVars>
      </dgm:prSet>
      <dgm:spPr/>
    </dgm:pt>
    <dgm:pt modelId="{D69B2EF4-3E09-429B-9D99-2C45635B198A}" type="pres">
      <dgm:prSet presAssocID="{612DEA3C-FEAC-4D83-B6C9-54C2FDFC138F}" presName="level2hierChild" presStyleCnt="0"/>
      <dgm:spPr/>
    </dgm:pt>
    <dgm:pt modelId="{5224D65C-924F-4940-8775-6A311282F744}" type="pres">
      <dgm:prSet presAssocID="{F9E1E6ED-C831-4B69-A8EB-0DC1F11C0565}" presName="conn2-1" presStyleLbl="parChTrans1D2" presStyleIdx="0" presStyleCnt="1"/>
      <dgm:spPr/>
    </dgm:pt>
    <dgm:pt modelId="{F11AF69B-D109-4435-97FA-E700321CC0D1}" type="pres">
      <dgm:prSet presAssocID="{F9E1E6ED-C831-4B69-A8EB-0DC1F11C0565}" presName="connTx" presStyleLbl="parChTrans1D2" presStyleIdx="0" presStyleCnt="1"/>
      <dgm:spPr/>
    </dgm:pt>
    <dgm:pt modelId="{2BB43F9A-17C1-4CA8-BB90-6B1451878D17}" type="pres">
      <dgm:prSet presAssocID="{A4E16A61-16EE-4362-90BB-D1427BB776B7}" presName="root2" presStyleCnt="0"/>
      <dgm:spPr/>
    </dgm:pt>
    <dgm:pt modelId="{3AE8963C-01CF-42B4-B3B7-CC512D1876F0}" type="pres">
      <dgm:prSet presAssocID="{A4E16A61-16EE-4362-90BB-D1427BB776B7}" presName="LevelTwoTextNode" presStyleLbl="node2" presStyleIdx="0" presStyleCnt="1">
        <dgm:presLayoutVars>
          <dgm:chPref val="3"/>
        </dgm:presLayoutVars>
      </dgm:prSet>
      <dgm:spPr/>
    </dgm:pt>
    <dgm:pt modelId="{CC1A7B47-6392-46F6-861C-4CF418BBB86B}" type="pres">
      <dgm:prSet presAssocID="{A4E16A61-16EE-4362-90BB-D1427BB776B7}" presName="level3hierChild" presStyleCnt="0"/>
      <dgm:spPr/>
    </dgm:pt>
    <dgm:pt modelId="{3F0CB213-FBA4-4AC5-8E04-C78CC297C560}" type="pres">
      <dgm:prSet presAssocID="{58C96652-3D03-4C97-AA2C-47247E391AE1}" presName="conn2-1" presStyleLbl="parChTrans1D3" presStyleIdx="0" presStyleCnt="2"/>
      <dgm:spPr/>
    </dgm:pt>
    <dgm:pt modelId="{6D956C67-A5F3-4734-B5A3-29A98124B4EE}" type="pres">
      <dgm:prSet presAssocID="{58C96652-3D03-4C97-AA2C-47247E391AE1}" presName="connTx" presStyleLbl="parChTrans1D3" presStyleIdx="0" presStyleCnt="2"/>
      <dgm:spPr/>
    </dgm:pt>
    <dgm:pt modelId="{3BC75778-77AC-472A-A80A-FA6F246144C4}" type="pres">
      <dgm:prSet presAssocID="{4E39611F-C31C-4303-BD95-11CEBB342195}" presName="root2" presStyleCnt="0"/>
      <dgm:spPr/>
    </dgm:pt>
    <dgm:pt modelId="{916D9DF4-0B70-4DFB-8F1B-093FCCDBAE6A}" type="pres">
      <dgm:prSet presAssocID="{4E39611F-C31C-4303-BD95-11CEBB342195}" presName="LevelTwoTextNode" presStyleLbl="node3" presStyleIdx="0" presStyleCnt="2">
        <dgm:presLayoutVars>
          <dgm:chPref val="3"/>
        </dgm:presLayoutVars>
      </dgm:prSet>
      <dgm:spPr/>
    </dgm:pt>
    <dgm:pt modelId="{1F0AAB9D-8847-41CB-8053-BF806F18E682}" type="pres">
      <dgm:prSet presAssocID="{4E39611F-C31C-4303-BD95-11CEBB342195}" presName="level3hierChild" presStyleCnt="0"/>
      <dgm:spPr/>
    </dgm:pt>
    <dgm:pt modelId="{F9154C1D-5046-43F4-A49E-5CED5E826938}" type="pres">
      <dgm:prSet presAssocID="{2A11910B-7D27-4E5C-A315-C6C5F3E63F53}" presName="conn2-1" presStyleLbl="parChTrans1D4" presStyleIdx="0" presStyleCnt="3"/>
      <dgm:spPr/>
    </dgm:pt>
    <dgm:pt modelId="{A397A561-C48A-4349-97FF-303B67034477}" type="pres">
      <dgm:prSet presAssocID="{2A11910B-7D27-4E5C-A315-C6C5F3E63F53}" presName="connTx" presStyleLbl="parChTrans1D4" presStyleIdx="0" presStyleCnt="3"/>
      <dgm:spPr/>
    </dgm:pt>
    <dgm:pt modelId="{DD882FEF-D4B8-4ECC-8E63-2855B691FE96}" type="pres">
      <dgm:prSet presAssocID="{1EE9026D-ADA0-429C-AC75-F3568D71B1BB}" presName="root2" presStyleCnt="0"/>
      <dgm:spPr/>
    </dgm:pt>
    <dgm:pt modelId="{AF51EA1F-3569-4991-AE49-4740092A1AE6}" type="pres">
      <dgm:prSet presAssocID="{1EE9026D-ADA0-429C-AC75-F3568D71B1BB}" presName="LevelTwoTextNode" presStyleLbl="node4" presStyleIdx="0" presStyleCnt="3">
        <dgm:presLayoutVars>
          <dgm:chPref val="3"/>
        </dgm:presLayoutVars>
      </dgm:prSet>
      <dgm:spPr/>
    </dgm:pt>
    <dgm:pt modelId="{11144764-7095-48FC-A7CE-C8D87F4832C6}" type="pres">
      <dgm:prSet presAssocID="{1EE9026D-ADA0-429C-AC75-F3568D71B1BB}" presName="level3hierChild" presStyleCnt="0"/>
      <dgm:spPr/>
    </dgm:pt>
    <dgm:pt modelId="{AE33466A-689F-4047-96EF-CDF2ECA20455}" type="pres">
      <dgm:prSet presAssocID="{3310AB9B-A5F8-40C5-99BA-2F4B6664F242}" presName="conn2-1" presStyleLbl="parChTrans1D4" presStyleIdx="1" presStyleCnt="3"/>
      <dgm:spPr/>
    </dgm:pt>
    <dgm:pt modelId="{E2714EFD-8C29-4A97-BD2F-1CE640076A64}" type="pres">
      <dgm:prSet presAssocID="{3310AB9B-A5F8-40C5-99BA-2F4B6664F242}" presName="connTx" presStyleLbl="parChTrans1D4" presStyleIdx="1" presStyleCnt="3"/>
      <dgm:spPr/>
    </dgm:pt>
    <dgm:pt modelId="{49D5868A-9C57-454D-B304-AD0878ED17ED}" type="pres">
      <dgm:prSet presAssocID="{AE479459-6447-47EC-AC14-1B7B2B390863}" presName="root2" presStyleCnt="0"/>
      <dgm:spPr/>
    </dgm:pt>
    <dgm:pt modelId="{B4E3C1E3-72C7-4D92-A8D4-4B98D2A84159}" type="pres">
      <dgm:prSet presAssocID="{AE479459-6447-47EC-AC14-1B7B2B390863}" presName="LevelTwoTextNode" presStyleLbl="node4" presStyleIdx="1" presStyleCnt="3">
        <dgm:presLayoutVars>
          <dgm:chPref val="3"/>
        </dgm:presLayoutVars>
      </dgm:prSet>
      <dgm:spPr/>
    </dgm:pt>
    <dgm:pt modelId="{13C1C4AD-0B65-45FF-A1A6-62798467A1D4}" type="pres">
      <dgm:prSet presAssocID="{AE479459-6447-47EC-AC14-1B7B2B390863}" presName="level3hierChild" presStyleCnt="0"/>
      <dgm:spPr/>
    </dgm:pt>
    <dgm:pt modelId="{B1EDEFB0-559D-425A-98D7-5183CFD4F1CD}" type="pres">
      <dgm:prSet presAssocID="{BF4FD704-7D7E-4305-875C-8CCD9BB3460D}" presName="conn2-1" presStyleLbl="parChTrans1D3" presStyleIdx="1" presStyleCnt="2"/>
      <dgm:spPr/>
    </dgm:pt>
    <dgm:pt modelId="{964B0243-5060-4DA0-8DC1-BAD071E66FF3}" type="pres">
      <dgm:prSet presAssocID="{BF4FD704-7D7E-4305-875C-8CCD9BB3460D}" presName="connTx" presStyleLbl="parChTrans1D3" presStyleIdx="1" presStyleCnt="2"/>
      <dgm:spPr/>
    </dgm:pt>
    <dgm:pt modelId="{B21045D4-04D4-43A4-A913-A3753AF5417B}" type="pres">
      <dgm:prSet presAssocID="{928206A5-91F6-48F1-9A22-3D782115A814}" presName="root2" presStyleCnt="0"/>
      <dgm:spPr/>
    </dgm:pt>
    <dgm:pt modelId="{04CA51DC-7417-4A36-B940-A6A40A92C86F}" type="pres">
      <dgm:prSet presAssocID="{928206A5-91F6-48F1-9A22-3D782115A814}" presName="LevelTwoTextNode" presStyleLbl="node3" presStyleIdx="1" presStyleCnt="2">
        <dgm:presLayoutVars>
          <dgm:chPref val="3"/>
        </dgm:presLayoutVars>
      </dgm:prSet>
      <dgm:spPr/>
    </dgm:pt>
    <dgm:pt modelId="{14BF8169-E740-48FB-BF05-F6A9034937ED}" type="pres">
      <dgm:prSet presAssocID="{928206A5-91F6-48F1-9A22-3D782115A814}" presName="level3hierChild" presStyleCnt="0"/>
      <dgm:spPr/>
    </dgm:pt>
    <dgm:pt modelId="{D08F389C-E9EE-4FFA-9E6A-88C592444930}" type="pres">
      <dgm:prSet presAssocID="{6A006266-BB48-457C-8317-3AB9FA88802E}" presName="conn2-1" presStyleLbl="parChTrans1D4" presStyleIdx="2" presStyleCnt="3"/>
      <dgm:spPr/>
    </dgm:pt>
    <dgm:pt modelId="{16012181-CA87-4163-B1AA-DCCC40BD96F1}" type="pres">
      <dgm:prSet presAssocID="{6A006266-BB48-457C-8317-3AB9FA88802E}" presName="connTx" presStyleLbl="parChTrans1D4" presStyleIdx="2" presStyleCnt="3"/>
      <dgm:spPr/>
    </dgm:pt>
    <dgm:pt modelId="{BBF256DF-8797-45E1-944F-4568A97CDD93}" type="pres">
      <dgm:prSet presAssocID="{51D50E10-7C79-4ED3-8C90-93CA811CF5BF}" presName="root2" presStyleCnt="0"/>
      <dgm:spPr/>
    </dgm:pt>
    <dgm:pt modelId="{361392E9-2B9A-493D-B4E1-E3C2078CBA44}" type="pres">
      <dgm:prSet presAssocID="{51D50E10-7C79-4ED3-8C90-93CA811CF5BF}" presName="LevelTwoTextNode" presStyleLbl="node4" presStyleIdx="2" presStyleCnt="3">
        <dgm:presLayoutVars>
          <dgm:chPref val="3"/>
        </dgm:presLayoutVars>
      </dgm:prSet>
      <dgm:spPr/>
    </dgm:pt>
    <dgm:pt modelId="{8E92CAB5-62A2-43DE-9CF7-DC1EDCA061DB}" type="pres">
      <dgm:prSet presAssocID="{51D50E10-7C79-4ED3-8C90-93CA811CF5BF}" presName="level3hierChild" presStyleCnt="0"/>
      <dgm:spPr/>
    </dgm:pt>
  </dgm:ptLst>
  <dgm:cxnLst>
    <dgm:cxn modelId="{E0546300-BD78-466E-B6BA-361BFADF19A9}" srcId="{4ADFEEB1-A005-442A-8286-A4386CD8FE6B}" destId="{612DEA3C-FEAC-4D83-B6C9-54C2FDFC138F}" srcOrd="0" destOrd="0" parTransId="{BF1FBADB-E41F-41F1-89AC-2075B622EB92}" sibTransId="{FC403EA2-2920-4C5D-8A6C-F344D4085A04}"/>
    <dgm:cxn modelId="{E821A607-AA30-482D-B3F7-1DE269981BF8}" type="presOf" srcId="{612DEA3C-FEAC-4D83-B6C9-54C2FDFC138F}" destId="{1310D00F-7A5B-4A27-ABBE-4B58C98C1068}" srcOrd="0" destOrd="0" presId="urn:microsoft.com/office/officeart/2005/8/layout/hierarchy2"/>
    <dgm:cxn modelId="{F266A11F-62C5-403D-B424-E82AEE99F2F9}" type="presOf" srcId="{1EE9026D-ADA0-429C-AC75-F3568D71B1BB}" destId="{AF51EA1F-3569-4991-AE49-4740092A1AE6}" srcOrd="0" destOrd="0" presId="urn:microsoft.com/office/officeart/2005/8/layout/hierarchy2"/>
    <dgm:cxn modelId="{578C6620-6879-466B-88D5-9BDAC43EBD3E}" type="presOf" srcId="{2A11910B-7D27-4E5C-A315-C6C5F3E63F53}" destId="{F9154C1D-5046-43F4-A49E-5CED5E826938}" srcOrd="0" destOrd="0" presId="urn:microsoft.com/office/officeart/2005/8/layout/hierarchy2"/>
    <dgm:cxn modelId="{A494A424-5020-4E84-8814-C74C11F834F6}" type="presOf" srcId="{58C96652-3D03-4C97-AA2C-47247E391AE1}" destId="{6D956C67-A5F3-4734-B5A3-29A98124B4EE}" srcOrd="1" destOrd="0" presId="urn:microsoft.com/office/officeart/2005/8/layout/hierarchy2"/>
    <dgm:cxn modelId="{64C7152B-2D35-4F61-82DC-9E4C2F0971CD}" srcId="{A4E16A61-16EE-4362-90BB-D1427BB776B7}" destId="{4E39611F-C31C-4303-BD95-11CEBB342195}" srcOrd="0" destOrd="0" parTransId="{58C96652-3D03-4C97-AA2C-47247E391AE1}" sibTransId="{4F90C9B4-F840-4554-B75D-A8B3929ADF31}"/>
    <dgm:cxn modelId="{4CCB8D32-1838-43D4-BCB1-255F6EACC421}" type="presOf" srcId="{F9E1E6ED-C831-4B69-A8EB-0DC1F11C0565}" destId="{5224D65C-924F-4940-8775-6A311282F744}" srcOrd="0" destOrd="0" presId="urn:microsoft.com/office/officeart/2005/8/layout/hierarchy2"/>
    <dgm:cxn modelId="{51976C5C-DFEE-42DC-962E-3B9F730AF7B4}" type="presOf" srcId="{6A006266-BB48-457C-8317-3AB9FA88802E}" destId="{D08F389C-E9EE-4FFA-9E6A-88C592444930}" srcOrd="0" destOrd="0" presId="urn:microsoft.com/office/officeart/2005/8/layout/hierarchy2"/>
    <dgm:cxn modelId="{6C12FA42-0B7B-448F-BA01-39AF30123D51}" type="presOf" srcId="{BF4FD704-7D7E-4305-875C-8CCD9BB3460D}" destId="{B1EDEFB0-559D-425A-98D7-5183CFD4F1CD}" srcOrd="0" destOrd="0" presId="urn:microsoft.com/office/officeart/2005/8/layout/hierarchy2"/>
    <dgm:cxn modelId="{DB840743-A19C-4A7D-A044-21D1BA25F7B9}" type="presOf" srcId="{BF4FD704-7D7E-4305-875C-8CCD9BB3460D}" destId="{964B0243-5060-4DA0-8DC1-BAD071E66FF3}" srcOrd="1" destOrd="0" presId="urn:microsoft.com/office/officeart/2005/8/layout/hierarchy2"/>
    <dgm:cxn modelId="{480F614F-4539-47E8-B5B3-9A40465F6231}" type="presOf" srcId="{2A11910B-7D27-4E5C-A315-C6C5F3E63F53}" destId="{A397A561-C48A-4349-97FF-303B67034477}" srcOrd="1" destOrd="0" presId="urn:microsoft.com/office/officeart/2005/8/layout/hierarchy2"/>
    <dgm:cxn modelId="{ED4E7553-8DFD-49EE-9AFE-CA45B944D943}" type="presOf" srcId="{4E39611F-C31C-4303-BD95-11CEBB342195}" destId="{916D9DF4-0B70-4DFB-8F1B-093FCCDBAE6A}" srcOrd="0" destOrd="0" presId="urn:microsoft.com/office/officeart/2005/8/layout/hierarchy2"/>
    <dgm:cxn modelId="{C2A58E73-DBFE-4130-9A4D-D5DF6E6D7C68}" type="presOf" srcId="{58C96652-3D03-4C97-AA2C-47247E391AE1}" destId="{3F0CB213-FBA4-4AC5-8E04-C78CC297C560}" srcOrd="0" destOrd="0" presId="urn:microsoft.com/office/officeart/2005/8/layout/hierarchy2"/>
    <dgm:cxn modelId="{ADE5AB53-9EF5-4B32-815D-4C03FC177ACF}" srcId="{A4E16A61-16EE-4362-90BB-D1427BB776B7}" destId="{928206A5-91F6-48F1-9A22-3D782115A814}" srcOrd="1" destOrd="0" parTransId="{BF4FD704-7D7E-4305-875C-8CCD9BB3460D}" sibTransId="{637CDA03-8FB7-4419-A95D-60487F136546}"/>
    <dgm:cxn modelId="{850D897E-F337-4C97-AF6C-72438105EE8E}" type="presOf" srcId="{3310AB9B-A5F8-40C5-99BA-2F4B6664F242}" destId="{AE33466A-689F-4047-96EF-CDF2ECA20455}" srcOrd="0" destOrd="0" presId="urn:microsoft.com/office/officeart/2005/8/layout/hierarchy2"/>
    <dgm:cxn modelId="{98D85487-CB86-4849-89B8-537B7C1CBDCE}" type="presOf" srcId="{6A006266-BB48-457C-8317-3AB9FA88802E}" destId="{16012181-CA87-4163-B1AA-DCCC40BD96F1}" srcOrd="1" destOrd="0" presId="urn:microsoft.com/office/officeart/2005/8/layout/hierarchy2"/>
    <dgm:cxn modelId="{4EAE6492-DD25-449D-90EC-30EA578D9315}" type="presOf" srcId="{4ADFEEB1-A005-442A-8286-A4386CD8FE6B}" destId="{7A2B808F-E16C-41C8-9C1E-6207BAB0F51E}" srcOrd="0" destOrd="0" presId="urn:microsoft.com/office/officeart/2005/8/layout/hierarchy2"/>
    <dgm:cxn modelId="{A44E6195-EA9D-402E-806A-AF24D254B00A}" srcId="{4E39611F-C31C-4303-BD95-11CEBB342195}" destId="{1EE9026D-ADA0-429C-AC75-F3568D71B1BB}" srcOrd="0" destOrd="0" parTransId="{2A11910B-7D27-4E5C-A315-C6C5F3E63F53}" sibTransId="{8EFCF958-4612-486B-B9A6-F672BD424810}"/>
    <dgm:cxn modelId="{22A6CF95-9C1D-43B5-827D-5D7E0147C3F7}" type="presOf" srcId="{A4E16A61-16EE-4362-90BB-D1427BB776B7}" destId="{3AE8963C-01CF-42B4-B3B7-CC512D1876F0}" srcOrd="0" destOrd="0" presId="urn:microsoft.com/office/officeart/2005/8/layout/hierarchy2"/>
    <dgm:cxn modelId="{42CB23A0-7B35-4756-9AAC-FCDEB5FF7ACD}" type="presOf" srcId="{928206A5-91F6-48F1-9A22-3D782115A814}" destId="{04CA51DC-7417-4A36-B940-A6A40A92C86F}" srcOrd="0" destOrd="0" presId="urn:microsoft.com/office/officeart/2005/8/layout/hierarchy2"/>
    <dgm:cxn modelId="{1331D1B0-B55C-44A9-A1BD-CEF8ED393AE1}" type="presOf" srcId="{51D50E10-7C79-4ED3-8C90-93CA811CF5BF}" destId="{361392E9-2B9A-493D-B4E1-E3C2078CBA44}" srcOrd="0" destOrd="0" presId="urn:microsoft.com/office/officeart/2005/8/layout/hierarchy2"/>
    <dgm:cxn modelId="{BC47B5CD-18CA-4C78-ADDB-2AEA447CB49F}" type="presOf" srcId="{3310AB9B-A5F8-40C5-99BA-2F4B6664F242}" destId="{E2714EFD-8C29-4A97-BD2F-1CE640076A64}" srcOrd="1" destOrd="0" presId="urn:microsoft.com/office/officeart/2005/8/layout/hierarchy2"/>
    <dgm:cxn modelId="{9517F5CD-0AFA-47BC-B897-F63D50E8F02E}" srcId="{928206A5-91F6-48F1-9A22-3D782115A814}" destId="{51D50E10-7C79-4ED3-8C90-93CA811CF5BF}" srcOrd="0" destOrd="0" parTransId="{6A006266-BB48-457C-8317-3AB9FA88802E}" sibTransId="{F6BD9D78-90AA-4AE6-A0B2-626FC5662C2A}"/>
    <dgm:cxn modelId="{8222BADD-2F6B-4C8A-A847-42FE5FC166A8}" type="presOf" srcId="{F9E1E6ED-C831-4B69-A8EB-0DC1F11C0565}" destId="{F11AF69B-D109-4435-97FA-E700321CC0D1}" srcOrd="1" destOrd="0" presId="urn:microsoft.com/office/officeart/2005/8/layout/hierarchy2"/>
    <dgm:cxn modelId="{B328DEE6-81BB-468C-9F56-15693776DE01}" srcId="{612DEA3C-FEAC-4D83-B6C9-54C2FDFC138F}" destId="{A4E16A61-16EE-4362-90BB-D1427BB776B7}" srcOrd="0" destOrd="0" parTransId="{F9E1E6ED-C831-4B69-A8EB-0DC1F11C0565}" sibTransId="{4624FB16-D627-4390-9B1D-9AEDD6635D02}"/>
    <dgm:cxn modelId="{511A02EA-C90C-4BBE-B64C-CD1B23D31F43}" type="presOf" srcId="{AE479459-6447-47EC-AC14-1B7B2B390863}" destId="{B4E3C1E3-72C7-4D92-A8D4-4B98D2A84159}" srcOrd="0" destOrd="0" presId="urn:microsoft.com/office/officeart/2005/8/layout/hierarchy2"/>
    <dgm:cxn modelId="{EC7D83FD-8A9E-41EF-A2E9-814CA49A305D}" srcId="{4E39611F-C31C-4303-BD95-11CEBB342195}" destId="{AE479459-6447-47EC-AC14-1B7B2B390863}" srcOrd="1" destOrd="0" parTransId="{3310AB9B-A5F8-40C5-99BA-2F4B6664F242}" sibTransId="{816356B3-ACBC-44D4-BF5C-2C64E017250A}"/>
    <dgm:cxn modelId="{D9193307-B729-4CB7-89F6-EA1C7FD9DEEA}" type="presParOf" srcId="{7A2B808F-E16C-41C8-9C1E-6207BAB0F51E}" destId="{FB883BE6-41AE-4C37-8748-8270CA6C21B2}" srcOrd="0" destOrd="0" presId="urn:microsoft.com/office/officeart/2005/8/layout/hierarchy2"/>
    <dgm:cxn modelId="{8E27FDC9-D9CC-4C24-99B0-2BEB1CA40172}" type="presParOf" srcId="{FB883BE6-41AE-4C37-8748-8270CA6C21B2}" destId="{1310D00F-7A5B-4A27-ABBE-4B58C98C1068}" srcOrd="0" destOrd="0" presId="urn:microsoft.com/office/officeart/2005/8/layout/hierarchy2"/>
    <dgm:cxn modelId="{4088457E-D5BE-49AF-AD36-995D704A86A1}" type="presParOf" srcId="{FB883BE6-41AE-4C37-8748-8270CA6C21B2}" destId="{D69B2EF4-3E09-429B-9D99-2C45635B198A}" srcOrd="1" destOrd="0" presId="urn:microsoft.com/office/officeart/2005/8/layout/hierarchy2"/>
    <dgm:cxn modelId="{FCD363E0-FF95-4B3F-8EF4-2E5BF9C30E9F}" type="presParOf" srcId="{D69B2EF4-3E09-429B-9D99-2C45635B198A}" destId="{5224D65C-924F-4940-8775-6A311282F744}" srcOrd="0" destOrd="0" presId="urn:microsoft.com/office/officeart/2005/8/layout/hierarchy2"/>
    <dgm:cxn modelId="{59BEF83D-7856-4FA4-BBDF-D06977F37791}" type="presParOf" srcId="{5224D65C-924F-4940-8775-6A311282F744}" destId="{F11AF69B-D109-4435-97FA-E700321CC0D1}" srcOrd="0" destOrd="0" presId="urn:microsoft.com/office/officeart/2005/8/layout/hierarchy2"/>
    <dgm:cxn modelId="{8531AB08-7ED9-4324-8E9F-74AB9592AC6C}" type="presParOf" srcId="{D69B2EF4-3E09-429B-9D99-2C45635B198A}" destId="{2BB43F9A-17C1-4CA8-BB90-6B1451878D17}" srcOrd="1" destOrd="0" presId="urn:microsoft.com/office/officeart/2005/8/layout/hierarchy2"/>
    <dgm:cxn modelId="{787CCDAA-6D05-401F-87D9-CC178F092B17}" type="presParOf" srcId="{2BB43F9A-17C1-4CA8-BB90-6B1451878D17}" destId="{3AE8963C-01CF-42B4-B3B7-CC512D1876F0}" srcOrd="0" destOrd="0" presId="urn:microsoft.com/office/officeart/2005/8/layout/hierarchy2"/>
    <dgm:cxn modelId="{8F11C549-221E-4C10-A3ED-F49B718CD363}" type="presParOf" srcId="{2BB43F9A-17C1-4CA8-BB90-6B1451878D17}" destId="{CC1A7B47-6392-46F6-861C-4CF418BBB86B}" srcOrd="1" destOrd="0" presId="urn:microsoft.com/office/officeart/2005/8/layout/hierarchy2"/>
    <dgm:cxn modelId="{BCFEBDB2-832E-439D-9BFA-9C4D4E57DAE3}" type="presParOf" srcId="{CC1A7B47-6392-46F6-861C-4CF418BBB86B}" destId="{3F0CB213-FBA4-4AC5-8E04-C78CC297C560}" srcOrd="0" destOrd="0" presId="urn:microsoft.com/office/officeart/2005/8/layout/hierarchy2"/>
    <dgm:cxn modelId="{EDF95B9C-5507-4A75-8B0F-26A470102727}" type="presParOf" srcId="{3F0CB213-FBA4-4AC5-8E04-C78CC297C560}" destId="{6D956C67-A5F3-4734-B5A3-29A98124B4EE}" srcOrd="0" destOrd="0" presId="urn:microsoft.com/office/officeart/2005/8/layout/hierarchy2"/>
    <dgm:cxn modelId="{68653180-19A1-4EAC-9776-B4035DEA62FA}" type="presParOf" srcId="{CC1A7B47-6392-46F6-861C-4CF418BBB86B}" destId="{3BC75778-77AC-472A-A80A-FA6F246144C4}" srcOrd="1" destOrd="0" presId="urn:microsoft.com/office/officeart/2005/8/layout/hierarchy2"/>
    <dgm:cxn modelId="{74F10593-C44E-4239-B127-4E32E9C1437D}" type="presParOf" srcId="{3BC75778-77AC-472A-A80A-FA6F246144C4}" destId="{916D9DF4-0B70-4DFB-8F1B-093FCCDBAE6A}" srcOrd="0" destOrd="0" presId="urn:microsoft.com/office/officeart/2005/8/layout/hierarchy2"/>
    <dgm:cxn modelId="{A0E45D75-85DA-4F25-8B07-7CF3561560BF}" type="presParOf" srcId="{3BC75778-77AC-472A-A80A-FA6F246144C4}" destId="{1F0AAB9D-8847-41CB-8053-BF806F18E682}" srcOrd="1" destOrd="0" presId="urn:microsoft.com/office/officeart/2005/8/layout/hierarchy2"/>
    <dgm:cxn modelId="{74BF803A-DF0F-480B-9DE6-1EE100CE89F3}" type="presParOf" srcId="{1F0AAB9D-8847-41CB-8053-BF806F18E682}" destId="{F9154C1D-5046-43F4-A49E-5CED5E826938}" srcOrd="0" destOrd="0" presId="urn:microsoft.com/office/officeart/2005/8/layout/hierarchy2"/>
    <dgm:cxn modelId="{8226647A-8947-4F4F-A664-E0AC19CB540F}" type="presParOf" srcId="{F9154C1D-5046-43F4-A49E-5CED5E826938}" destId="{A397A561-C48A-4349-97FF-303B67034477}" srcOrd="0" destOrd="0" presId="urn:microsoft.com/office/officeart/2005/8/layout/hierarchy2"/>
    <dgm:cxn modelId="{3B33C76F-D94D-488B-91D5-977F94AE8011}" type="presParOf" srcId="{1F0AAB9D-8847-41CB-8053-BF806F18E682}" destId="{DD882FEF-D4B8-4ECC-8E63-2855B691FE96}" srcOrd="1" destOrd="0" presId="urn:microsoft.com/office/officeart/2005/8/layout/hierarchy2"/>
    <dgm:cxn modelId="{CA7DF98C-FB66-4954-88A7-5DABFD6667B3}" type="presParOf" srcId="{DD882FEF-D4B8-4ECC-8E63-2855B691FE96}" destId="{AF51EA1F-3569-4991-AE49-4740092A1AE6}" srcOrd="0" destOrd="0" presId="urn:microsoft.com/office/officeart/2005/8/layout/hierarchy2"/>
    <dgm:cxn modelId="{7AAC5B32-5FA5-44DF-97BB-7AFAB5A8C946}" type="presParOf" srcId="{DD882FEF-D4B8-4ECC-8E63-2855B691FE96}" destId="{11144764-7095-48FC-A7CE-C8D87F4832C6}" srcOrd="1" destOrd="0" presId="urn:microsoft.com/office/officeart/2005/8/layout/hierarchy2"/>
    <dgm:cxn modelId="{EC52E424-96E4-4FBA-9BE9-04C0763F234C}" type="presParOf" srcId="{1F0AAB9D-8847-41CB-8053-BF806F18E682}" destId="{AE33466A-689F-4047-96EF-CDF2ECA20455}" srcOrd="2" destOrd="0" presId="urn:microsoft.com/office/officeart/2005/8/layout/hierarchy2"/>
    <dgm:cxn modelId="{473C63D8-5B15-4470-BDE5-F03FE0775ED3}" type="presParOf" srcId="{AE33466A-689F-4047-96EF-CDF2ECA20455}" destId="{E2714EFD-8C29-4A97-BD2F-1CE640076A64}" srcOrd="0" destOrd="0" presId="urn:microsoft.com/office/officeart/2005/8/layout/hierarchy2"/>
    <dgm:cxn modelId="{3FBA4F93-29A4-445B-9875-BD6284F34FE4}" type="presParOf" srcId="{1F0AAB9D-8847-41CB-8053-BF806F18E682}" destId="{49D5868A-9C57-454D-B304-AD0878ED17ED}" srcOrd="3" destOrd="0" presId="urn:microsoft.com/office/officeart/2005/8/layout/hierarchy2"/>
    <dgm:cxn modelId="{9835470A-E860-447C-88B5-02B88D27F10A}" type="presParOf" srcId="{49D5868A-9C57-454D-B304-AD0878ED17ED}" destId="{B4E3C1E3-72C7-4D92-A8D4-4B98D2A84159}" srcOrd="0" destOrd="0" presId="urn:microsoft.com/office/officeart/2005/8/layout/hierarchy2"/>
    <dgm:cxn modelId="{95EFD3C0-1B49-4976-ABFA-02BF6EB33A67}" type="presParOf" srcId="{49D5868A-9C57-454D-B304-AD0878ED17ED}" destId="{13C1C4AD-0B65-45FF-A1A6-62798467A1D4}" srcOrd="1" destOrd="0" presId="urn:microsoft.com/office/officeart/2005/8/layout/hierarchy2"/>
    <dgm:cxn modelId="{27A55D0C-E3A5-4410-9CA3-31348D069C3C}" type="presParOf" srcId="{CC1A7B47-6392-46F6-861C-4CF418BBB86B}" destId="{B1EDEFB0-559D-425A-98D7-5183CFD4F1CD}" srcOrd="2" destOrd="0" presId="urn:microsoft.com/office/officeart/2005/8/layout/hierarchy2"/>
    <dgm:cxn modelId="{876C8ADC-BA52-46A7-9290-5D2EE45C67D8}" type="presParOf" srcId="{B1EDEFB0-559D-425A-98D7-5183CFD4F1CD}" destId="{964B0243-5060-4DA0-8DC1-BAD071E66FF3}" srcOrd="0" destOrd="0" presId="urn:microsoft.com/office/officeart/2005/8/layout/hierarchy2"/>
    <dgm:cxn modelId="{A111BAA1-E44E-4E8F-AA33-75C1A451717A}" type="presParOf" srcId="{CC1A7B47-6392-46F6-861C-4CF418BBB86B}" destId="{B21045D4-04D4-43A4-A913-A3753AF5417B}" srcOrd="3" destOrd="0" presId="urn:microsoft.com/office/officeart/2005/8/layout/hierarchy2"/>
    <dgm:cxn modelId="{C9F9E751-F508-4CC7-A9BC-1E8F29E536E1}" type="presParOf" srcId="{B21045D4-04D4-43A4-A913-A3753AF5417B}" destId="{04CA51DC-7417-4A36-B940-A6A40A92C86F}" srcOrd="0" destOrd="0" presId="urn:microsoft.com/office/officeart/2005/8/layout/hierarchy2"/>
    <dgm:cxn modelId="{341DCE90-41B5-4B4E-9F7A-4ED6DDA05784}" type="presParOf" srcId="{B21045D4-04D4-43A4-A913-A3753AF5417B}" destId="{14BF8169-E740-48FB-BF05-F6A9034937ED}" srcOrd="1" destOrd="0" presId="urn:microsoft.com/office/officeart/2005/8/layout/hierarchy2"/>
    <dgm:cxn modelId="{17AFC752-64A1-4721-9060-CD7F31CCC51B}" type="presParOf" srcId="{14BF8169-E740-48FB-BF05-F6A9034937ED}" destId="{D08F389C-E9EE-4FFA-9E6A-88C592444930}" srcOrd="0" destOrd="0" presId="urn:microsoft.com/office/officeart/2005/8/layout/hierarchy2"/>
    <dgm:cxn modelId="{344717C7-E9C8-42B0-8244-93C6E11B5519}" type="presParOf" srcId="{D08F389C-E9EE-4FFA-9E6A-88C592444930}" destId="{16012181-CA87-4163-B1AA-DCCC40BD96F1}" srcOrd="0" destOrd="0" presId="urn:microsoft.com/office/officeart/2005/8/layout/hierarchy2"/>
    <dgm:cxn modelId="{C9339B79-84D9-4772-BB30-AF76312674C2}" type="presParOf" srcId="{14BF8169-E740-48FB-BF05-F6A9034937ED}" destId="{BBF256DF-8797-45E1-944F-4568A97CDD93}" srcOrd="1" destOrd="0" presId="urn:microsoft.com/office/officeart/2005/8/layout/hierarchy2"/>
    <dgm:cxn modelId="{86F8EBED-42EF-495D-9846-AAEC00C43D47}" type="presParOf" srcId="{BBF256DF-8797-45E1-944F-4568A97CDD93}" destId="{361392E9-2B9A-493D-B4E1-E3C2078CBA44}" srcOrd="0" destOrd="0" presId="urn:microsoft.com/office/officeart/2005/8/layout/hierarchy2"/>
    <dgm:cxn modelId="{D268BE30-7FA2-4C14-B9DD-F40E03F356F0}" type="presParOf" srcId="{BBF256DF-8797-45E1-944F-4568A97CDD93}" destId="{8E92CAB5-62A2-43DE-9CF7-DC1EDCA061D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FB837-CB20-4891-BD21-71EDFDF419BC}" type="doc">
      <dgm:prSet loTypeId="urn:microsoft.com/office/officeart/2005/8/layout/process1" loCatId="process" qsTypeId="urn:microsoft.com/office/officeart/2005/8/quickstyle/3d4" qsCatId="3D" csTypeId="urn:microsoft.com/office/officeart/2005/8/colors/colorful4" csCatId="colorful" phldr="1"/>
      <dgm:spPr/>
    </dgm:pt>
    <dgm:pt modelId="{F5BFC6BB-A234-4058-BDF2-DA53F8ADD841}">
      <dgm:prSet phldrT="[Texto]" custT="1"/>
      <dgm:spPr/>
      <dgm:t>
        <a:bodyPr/>
        <a:lstStyle/>
        <a:p>
          <a:r>
            <a:rPr lang="es-ES" sz="1800" b="1" dirty="0">
              <a:solidFill>
                <a:schemeClr val="tx1"/>
              </a:solidFill>
              <a:latin typeface="Times New Roman" panose="02020603050405020304" pitchFamily="18" charset="0"/>
              <a:cs typeface="Times New Roman" panose="02020603050405020304" pitchFamily="18" charset="0"/>
            </a:rPr>
            <a:t>Teoría del tiempo económico</a:t>
          </a:r>
        </a:p>
      </dgm:t>
    </dgm:pt>
    <dgm:pt modelId="{7AEAAC04-96AA-4F34-A787-D72E3ABBA6B2}" type="parTrans" cxnId="{0A88B4DA-AFB1-467A-BBB7-48CD6C22C3F0}">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15F2BF95-21A0-4D05-AA43-B9822333AF2B}" type="sibTrans" cxnId="{0A88B4DA-AFB1-467A-BBB7-48CD6C22C3F0}">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801931C-E30D-4531-A366-5F4928B372D2}">
      <dgm:prSet phldrT="[Texto]" custT="1"/>
      <dgm:spPr/>
      <dgm:t>
        <a:bodyPr/>
        <a:lstStyle/>
        <a:p>
          <a:r>
            <a:rPr lang="es-ES" sz="1800" dirty="0">
              <a:solidFill>
                <a:schemeClr val="tx1"/>
              </a:solidFill>
              <a:latin typeface="Times New Roman" panose="02020603050405020304" pitchFamily="18" charset="0"/>
              <a:cs typeface="Times New Roman" panose="02020603050405020304" pitchFamily="18" charset="0"/>
            </a:rPr>
            <a:t>El crédito es el motor de la economía</a:t>
          </a:r>
        </a:p>
      </dgm:t>
    </dgm:pt>
    <dgm:pt modelId="{600EBDC2-700C-4CDB-AC23-074FE55BEAB7}" type="parTrans" cxnId="{2DFBE3EC-29EB-4F77-9F66-9C988DBA0783}">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1ED0B63C-8B43-4A97-945F-F36E9DF6ACEF}" type="sibTrans" cxnId="{2DFBE3EC-29EB-4F77-9F66-9C988DBA0783}">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C0B024E2-9C25-4B15-94E7-EA72F88A6958}">
      <dgm:prSet phldrT="[Texto]" custT="1"/>
      <dgm:spPr/>
      <dgm:t>
        <a:bodyPr/>
        <a:lstStyle/>
        <a:p>
          <a:r>
            <a:rPr lang="es-ES" sz="1800" dirty="0">
              <a:solidFill>
                <a:schemeClr val="tx1"/>
              </a:solidFill>
              <a:latin typeface="Times New Roman" panose="02020603050405020304" pitchFamily="18" charset="0"/>
              <a:cs typeface="Times New Roman" panose="02020603050405020304" pitchFamily="18" charset="0"/>
            </a:rPr>
            <a:t>Aumento de la actividad económica</a:t>
          </a:r>
        </a:p>
      </dgm:t>
    </dgm:pt>
    <dgm:pt modelId="{C271756D-5DEE-4797-88B5-BF448AAE27E1}" type="parTrans" cxnId="{0E08A9AD-8CC3-4CD6-991A-4AAFE7265263}">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E3EC1761-5B3D-42E3-967A-B9539C380D3D}" type="sibTrans" cxnId="{0E08A9AD-8CC3-4CD6-991A-4AAFE7265263}">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09353508-809F-4CFC-A552-1E580167A420}">
      <dgm:prSet phldrT="[Texto]" custT="1"/>
      <dgm:spPr/>
      <dgm:t>
        <a:bodyPr/>
        <a:lstStyle/>
        <a:p>
          <a:r>
            <a:rPr lang="es-ES" sz="1800" dirty="0">
              <a:solidFill>
                <a:schemeClr val="tx1"/>
              </a:solidFill>
              <a:latin typeface="Times New Roman" panose="02020603050405020304" pitchFamily="18" charset="0"/>
              <a:cs typeface="Times New Roman" panose="02020603050405020304" pitchFamily="18" charset="0"/>
            </a:rPr>
            <a:t>Para quien otorga y quien recibe el crédito</a:t>
          </a:r>
        </a:p>
      </dgm:t>
    </dgm:pt>
    <dgm:pt modelId="{D2CE99A6-18ED-42C5-8875-ED30BA7A96CF}" type="parTrans" cxnId="{A4D71E03-C61C-48BE-9535-1911A5FFECCC}">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06D1BAFC-5909-49F8-A5E8-F6B79208A997}" type="sibTrans" cxnId="{A4D71E03-C61C-48BE-9535-1911A5FFECCC}">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699C5AA-D5E1-4B7D-9971-488195FA174F}" type="pres">
      <dgm:prSet presAssocID="{64AFB837-CB20-4891-BD21-71EDFDF419BC}" presName="Name0" presStyleCnt="0">
        <dgm:presLayoutVars>
          <dgm:dir/>
          <dgm:resizeHandles val="exact"/>
        </dgm:presLayoutVars>
      </dgm:prSet>
      <dgm:spPr/>
    </dgm:pt>
    <dgm:pt modelId="{736F647D-AE3D-48F9-8194-1096ABD42843}" type="pres">
      <dgm:prSet presAssocID="{F5BFC6BB-A234-4058-BDF2-DA53F8ADD841}" presName="node" presStyleLbl="node1" presStyleIdx="0" presStyleCnt="4">
        <dgm:presLayoutVars>
          <dgm:bulletEnabled val="1"/>
        </dgm:presLayoutVars>
      </dgm:prSet>
      <dgm:spPr/>
    </dgm:pt>
    <dgm:pt modelId="{74561C04-167E-4AAE-BA7D-957C6C05D9D5}" type="pres">
      <dgm:prSet presAssocID="{15F2BF95-21A0-4D05-AA43-B9822333AF2B}" presName="sibTrans" presStyleLbl="sibTrans2D1" presStyleIdx="0" presStyleCnt="3"/>
      <dgm:spPr/>
    </dgm:pt>
    <dgm:pt modelId="{2EAF5204-AD04-4A99-B80A-AA261D038E60}" type="pres">
      <dgm:prSet presAssocID="{15F2BF95-21A0-4D05-AA43-B9822333AF2B}" presName="connectorText" presStyleLbl="sibTrans2D1" presStyleIdx="0" presStyleCnt="3"/>
      <dgm:spPr/>
    </dgm:pt>
    <dgm:pt modelId="{A4885080-B9C9-4A01-85F8-F594C5DB0109}" type="pres">
      <dgm:prSet presAssocID="{A801931C-E30D-4531-A366-5F4928B372D2}" presName="node" presStyleLbl="node1" presStyleIdx="1" presStyleCnt="4">
        <dgm:presLayoutVars>
          <dgm:bulletEnabled val="1"/>
        </dgm:presLayoutVars>
      </dgm:prSet>
      <dgm:spPr/>
    </dgm:pt>
    <dgm:pt modelId="{CD539BEE-7E41-4D4D-A9A3-CCFEBDCA7383}" type="pres">
      <dgm:prSet presAssocID="{1ED0B63C-8B43-4A97-945F-F36E9DF6ACEF}" presName="sibTrans" presStyleLbl="sibTrans2D1" presStyleIdx="1" presStyleCnt="3"/>
      <dgm:spPr/>
    </dgm:pt>
    <dgm:pt modelId="{2F920362-594A-4647-8022-A1B7EBEFE40C}" type="pres">
      <dgm:prSet presAssocID="{1ED0B63C-8B43-4A97-945F-F36E9DF6ACEF}" presName="connectorText" presStyleLbl="sibTrans2D1" presStyleIdx="1" presStyleCnt="3"/>
      <dgm:spPr/>
    </dgm:pt>
    <dgm:pt modelId="{D18BBDC2-0892-4245-B1AB-82B712A54F65}" type="pres">
      <dgm:prSet presAssocID="{C0B024E2-9C25-4B15-94E7-EA72F88A6958}" presName="node" presStyleLbl="node1" presStyleIdx="2" presStyleCnt="4">
        <dgm:presLayoutVars>
          <dgm:bulletEnabled val="1"/>
        </dgm:presLayoutVars>
      </dgm:prSet>
      <dgm:spPr/>
    </dgm:pt>
    <dgm:pt modelId="{A4D168FA-6E8A-4F70-95DE-8EC506ADCD83}" type="pres">
      <dgm:prSet presAssocID="{E3EC1761-5B3D-42E3-967A-B9539C380D3D}" presName="sibTrans" presStyleLbl="sibTrans2D1" presStyleIdx="2" presStyleCnt="3"/>
      <dgm:spPr/>
    </dgm:pt>
    <dgm:pt modelId="{70DFACCC-8C38-45C5-8BC6-FFE79E85255D}" type="pres">
      <dgm:prSet presAssocID="{E3EC1761-5B3D-42E3-967A-B9539C380D3D}" presName="connectorText" presStyleLbl="sibTrans2D1" presStyleIdx="2" presStyleCnt="3"/>
      <dgm:spPr/>
    </dgm:pt>
    <dgm:pt modelId="{25733437-F832-42CD-AFC7-2578FCB4A30F}" type="pres">
      <dgm:prSet presAssocID="{09353508-809F-4CFC-A552-1E580167A420}" presName="node" presStyleLbl="node1" presStyleIdx="3" presStyleCnt="4">
        <dgm:presLayoutVars>
          <dgm:bulletEnabled val="1"/>
        </dgm:presLayoutVars>
      </dgm:prSet>
      <dgm:spPr/>
    </dgm:pt>
  </dgm:ptLst>
  <dgm:cxnLst>
    <dgm:cxn modelId="{A4D71E03-C61C-48BE-9535-1911A5FFECCC}" srcId="{64AFB837-CB20-4891-BD21-71EDFDF419BC}" destId="{09353508-809F-4CFC-A552-1E580167A420}" srcOrd="3" destOrd="0" parTransId="{D2CE99A6-18ED-42C5-8875-ED30BA7A96CF}" sibTransId="{06D1BAFC-5909-49F8-A5E8-F6B79208A997}"/>
    <dgm:cxn modelId="{E0DEA812-0D11-47D8-A4BA-6964120D0953}" type="presOf" srcId="{15F2BF95-21A0-4D05-AA43-B9822333AF2B}" destId="{2EAF5204-AD04-4A99-B80A-AA261D038E60}" srcOrd="1" destOrd="0" presId="urn:microsoft.com/office/officeart/2005/8/layout/process1"/>
    <dgm:cxn modelId="{1F95031E-6FA3-412C-9B16-158A73F00384}" type="presOf" srcId="{1ED0B63C-8B43-4A97-945F-F36E9DF6ACEF}" destId="{CD539BEE-7E41-4D4D-A9A3-CCFEBDCA7383}" srcOrd="0" destOrd="0" presId="urn:microsoft.com/office/officeart/2005/8/layout/process1"/>
    <dgm:cxn modelId="{FEBC5925-CBA9-41BE-83BC-F6A22546B55B}" type="presOf" srcId="{64AFB837-CB20-4891-BD21-71EDFDF419BC}" destId="{A699C5AA-D5E1-4B7D-9971-488195FA174F}" srcOrd="0" destOrd="0" presId="urn:microsoft.com/office/officeart/2005/8/layout/process1"/>
    <dgm:cxn modelId="{58543D2B-701B-48D6-A2E0-104EDDFC76C9}" type="presOf" srcId="{F5BFC6BB-A234-4058-BDF2-DA53F8ADD841}" destId="{736F647D-AE3D-48F9-8194-1096ABD42843}" srcOrd="0" destOrd="0" presId="urn:microsoft.com/office/officeart/2005/8/layout/process1"/>
    <dgm:cxn modelId="{7FB76F3F-2260-41DA-8868-5A033FA21A59}" type="presOf" srcId="{09353508-809F-4CFC-A552-1E580167A420}" destId="{25733437-F832-42CD-AFC7-2578FCB4A30F}" srcOrd="0" destOrd="0" presId="urn:microsoft.com/office/officeart/2005/8/layout/process1"/>
    <dgm:cxn modelId="{9C94EE60-B05F-4533-AE71-EF4C0F62260A}" type="presOf" srcId="{A801931C-E30D-4531-A366-5F4928B372D2}" destId="{A4885080-B9C9-4A01-85F8-F594C5DB0109}" srcOrd="0" destOrd="0" presId="urn:microsoft.com/office/officeart/2005/8/layout/process1"/>
    <dgm:cxn modelId="{0E08A9AD-8CC3-4CD6-991A-4AAFE7265263}" srcId="{64AFB837-CB20-4891-BD21-71EDFDF419BC}" destId="{C0B024E2-9C25-4B15-94E7-EA72F88A6958}" srcOrd="2" destOrd="0" parTransId="{C271756D-5DEE-4797-88B5-BF448AAE27E1}" sibTransId="{E3EC1761-5B3D-42E3-967A-B9539C380D3D}"/>
    <dgm:cxn modelId="{121C6BC6-C48A-4559-AA77-59E2A80E4DC8}" type="presOf" srcId="{15F2BF95-21A0-4D05-AA43-B9822333AF2B}" destId="{74561C04-167E-4AAE-BA7D-957C6C05D9D5}" srcOrd="0" destOrd="0" presId="urn:microsoft.com/office/officeart/2005/8/layout/process1"/>
    <dgm:cxn modelId="{4DE6CDD7-422E-4407-A086-BC63DBCB9FFE}" type="presOf" srcId="{E3EC1761-5B3D-42E3-967A-B9539C380D3D}" destId="{70DFACCC-8C38-45C5-8BC6-FFE79E85255D}" srcOrd="1" destOrd="0" presId="urn:microsoft.com/office/officeart/2005/8/layout/process1"/>
    <dgm:cxn modelId="{0A88B4DA-AFB1-467A-BBB7-48CD6C22C3F0}" srcId="{64AFB837-CB20-4891-BD21-71EDFDF419BC}" destId="{F5BFC6BB-A234-4058-BDF2-DA53F8ADD841}" srcOrd="0" destOrd="0" parTransId="{7AEAAC04-96AA-4F34-A787-D72E3ABBA6B2}" sibTransId="{15F2BF95-21A0-4D05-AA43-B9822333AF2B}"/>
    <dgm:cxn modelId="{A57E56E7-8EEB-404A-91E3-4E37D226A0EF}" type="presOf" srcId="{C0B024E2-9C25-4B15-94E7-EA72F88A6958}" destId="{D18BBDC2-0892-4245-B1AB-82B712A54F65}" srcOrd="0" destOrd="0" presId="urn:microsoft.com/office/officeart/2005/8/layout/process1"/>
    <dgm:cxn modelId="{2DFBE3EC-29EB-4F77-9F66-9C988DBA0783}" srcId="{64AFB837-CB20-4891-BD21-71EDFDF419BC}" destId="{A801931C-E30D-4531-A366-5F4928B372D2}" srcOrd="1" destOrd="0" parTransId="{600EBDC2-700C-4CDB-AC23-074FE55BEAB7}" sibTransId="{1ED0B63C-8B43-4A97-945F-F36E9DF6ACEF}"/>
    <dgm:cxn modelId="{244521F0-1A4C-4084-A5FA-C601B78E1C37}" type="presOf" srcId="{E3EC1761-5B3D-42E3-967A-B9539C380D3D}" destId="{A4D168FA-6E8A-4F70-95DE-8EC506ADCD83}" srcOrd="0" destOrd="0" presId="urn:microsoft.com/office/officeart/2005/8/layout/process1"/>
    <dgm:cxn modelId="{4F26F0F5-1E7C-46F0-B894-2188AFA7AF04}" type="presOf" srcId="{1ED0B63C-8B43-4A97-945F-F36E9DF6ACEF}" destId="{2F920362-594A-4647-8022-A1B7EBEFE40C}" srcOrd="1" destOrd="0" presId="urn:microsoft.com/office/officeart/2005/8/layout/process1"/>
    <dgm:cxn modelId="{34489E0C-63BB-4F79-943A-573A8C8844A0}" type="presParOf" srcId="{A699C5AA-D5E1-4B7D-9971-488195FA174F}" destId="{736F647D-AE3D-48F9-8194-1096ABD42843}" srcOrd="0" destOrd="0" presId="urn:microsoft.com/office/officeart/2005/8/layout/process1"/>
    <dgm:cxn modelId="{480CAD5F-17BD-4AC0-941E-2F7A387FEBB7}" type="presParOf" srcId="{A699C5AA-D5E1-4B7D-9971-488195FA174F}" destId="{74561C04-167E-4AAE-BA7D-957C6C05D9D5}" srcOrd="1" destOrd="0" presId="urn:microsoft.com/office/officeart/2005/8/layout/process1"/>
    <dgm:cxn modelId="{F80D1519-1397-4717-B2DE-ADCF04FD7A9C}" type="presParOf" srcId="{74561C04-167E-4AAE-BA7D-957C6C05D9D5}" destId="{2EAF5204-AD04-4A99-B80A-AA261D038E60}" srcOrd="0" destOrd="0" presId="urn:microsoft.com/office/officeart/2005/8/layout/process1"/>
    <dgm:cxn modelId="{3F7B0167-C5BF-4030-9620-6DF8D5CB5595}" type="presParOf" srcId="{A699C5AA-D5E1-4B7D-9971-488195FA174F}" destId="{A4885080-B9C9-4A01-85F8-F594C5DB0109}" srcOrd="2" destOrd="0" presId="urn:microsoft.com/office/officeart/2005/8/layout/process1"/>
    <dgm:cxn modelId="{57A06E5E-87E1-4020-B4F3-90D57A76D7AD}" type="presParOf" srcId="{A699C5AA-D5E1-4B7D-9971-488195FA174F}" destId="{CD539BEE-7E41-4D4D-A9A3-CCFEBDCA7383}" srcOrd="3" destOrd="0" presId="urn:microsoft.com/office/officeart/2005/8/layout/process1"/>
    <dgm:cxn modelId="{6C446F7F-6EBE-4574-BB8E-39DD695708DF}" type="presParOf" srcId="{CD539BEE-7E41-4D4D-A9A3-CCFEBDCA7383}" destId="{2F920362-594A-4647-8022-A1B7EBEFE40C}" srcOrd="0" destOrd="0" presId="urn:microsoft.com/office/officeart/2005/8/layout/process1"/>
    <dgm:cxn modelId="{C9AC051E-4840-47BC-8B3D-6EED35D02524}" type="presParOf" srcId="{A699C5AA-D5E1-4B7D-9971-488195FA174F}" destId="{D18BBDC2-0892-4245-B1AB-82B712A54F65}" srcOrd="4" destOrd="0" presId="urn:microsoft.com/office/officeart/2005/8/layout/process1"/>
    <dgm:cxn modelId="{79205DA6-F035-4E9C-B4C8-96EC4560B42F}" type="presParOf" srcId="{A699C5AA-D5E1-4B7D-9971-488195FA174F}" destId="{A4D168FA-6E8A-4F70-95DE-8EC506ADCD83}" srcOrd="5" destOrd="0" presId="urn:microsoft.com/office/officeart/2005/8/layout/process1"/>
    <dgm:cxn modelId="{A6277D11-40E7-47A1-BA55-5D89EC2D0722}" type="presParOf" srcId="{A4D168FA-6E8A-4F70-95DE-8EC506ADCD83}" destId="{70DFACCC-8C38-45C5-8BC6-FFE79E85255D}" srcOrd="0" destOrd="0" presId="urn:microsoft.com/office/officeart/2005/8/layout/process1"/>
    <dgm:cxn modelId="{7BCB9428-0BC4-4C6A-9BE5-53FB9487FFCC}" type="presParOf" srcId="{A699C5AA-D5E1-4B7D-9971-488195FA174F}" destId="{25733437-F832-42CD-AFC7-2578FCB4A30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FB837-CB20-4891-BD21-71EDFDF419BC}" type="doc">
      <dgm:prSet loTypeId="urn:microsoft.com/office/officeart/2005/8/layout/process1" loCatId="process" qsTypeId="urn:microsoft.com/office/officeart/2005/8/quickstyle/3d4" qsCatId="3D" csTypeId="urn:microsoft.com/office/officeart/2005/8/colors/colorful2" csCatId="colorful" phldr="1"/>
      <dgm:spPr/>
    </dgm:pt>
    <dgm:pt modelId="{F5BFC6BB-A234-4058-BDF2-DA53F8ADD841}">
      <dgm:prSet phldrT="[Texto]" custT="1"/>
      <dgm:spPr/>
      <dgm:t>
        <a:bodyPr/>
        <a:lstStyle/>
        <a:p>
          <a:r>
            <a:rPr lang="es-ES" sz="1800" b="1" dirty="0">
              <a:solidFill>
                <a:schemeClr val="tx1"/>
              </a:solidFill>
              <a:latin typeface="Times New Roman" panose="02020603050405020304" pitchFamily="18" charset="0"/>
              <a:cs typeface="Times New Roman" panose="02020603050405020304" pitchFamily="18" charset="0"/>
            </a:rPr>
            <a:t>Teoría de la moneda</a:t>
          </a:r>
        </a:p>
      </dgm:t>
    </dgm:pt>
    <dgm:pt modelId="{7AEAAC04-96AA-4F34-A787-D72E3ABBA6B2}" type="parTrans" cxnId="{0A88B4DA-AFB1-467A-BBB7-48CD6C22C3F0}">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15F2BF95-21A0-4D05-AA43-B9822333AF2B}" type="sibTrans" cxnId="{0A88B4DA-AFB1-467A-BBB7-48CD6C22C3F0}">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801931C-E30D-4531-A366-5F4928B372D2}">
      <dgm:prSet phldrT="[Texto]" custT="1"/>
      <dgm:spPr/>
      <dgm:t>
        <a:bodyPr/>
        <a:lstStyle/>
        <a:p>
          <a:r>
            <a:rPr lang="es-ES" sz="1800" dirty="0">
              <a:solidFill>
                <a:schemeClr val="tx1"/>
              </a:solidFill>
              <a:latin typeface="Times New Roman" panose="02020603050405020304" pitchFamily="18" charset="0"/>
              <a:cs typeface="Times New Roman" panose="02020603050405020304" pitchFamily="18" charset="0"/>
            </a:rPr>
            <a:t>“Ley del intercambio” </a:t>
          </a:r>
        </a:p>
      </dgm:t>
    </dgm:pt>
    <dgm:pt modelId="{600EBDC2-700C-4CDB-AC23-074FE55BEAB7}" type="parTrans" cxnId="{2DFBE3EC-29EB-4F77-9F66-9C988DBA0783}">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1ED0B63C-8B43-4A97-945F-F36E9DF6ACEF}" type="sibTrans" cxnId="{2DFBE3EC-29EB-4F77-9F66-9C988DBA0783}">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C0B024E2-9C25-4B15-94E7-EA72F88A6958}">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las partes intercambian bienes económicos con el deseo de mejorar su situación</a:t>
          </a:r>
          <a:endParaRPr lang="es-ES" sz="1800" dirty="0">
            <a:solidFill>
              <a:schemeClr val="tx1"/>
            </a:solidFill>
            <a:latin typeface="Times New Roman" panose="02020603050405020304" pitchFamily="18" charset="0"/>
            <a:cs typeface="Times New Roman" panose="02020603050405020304" pitchFamily="18" charset="0"/>
          </a:endParaRPr>
        </a:p>
      </dgm:t>
    </dgm:pt>
    <dgm:pt modelId="{C271756D-5DEE-4797-88B5-BF448AAE27E1}" type="parTrans" cxnId="{0E08A9AD-8CC3-4CD6-991A-4AAFE7265263}">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E3EC1761-5B3D-42E3-967A-B9539C380D3D}" type="sibTrans" cxnId="{0E08A9AD-8CC3-4CD6-991A-4AAFE7265263}">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09353508-809F-4CFC-A552-1E580167A420}">
      <dgm:prSet phldrT="[Texto]" custT="1"/>
      <dgm:spPr/>
      <dgm:t>
        <a:bodyPr/>
        <a:lstStyle/>
        <a:p>
          <a:r>
            <a:rPr lang="es-EC" sz="1800" dirty="0">
              <a:solidFill>
                <a:schemeClr val="tx1"/>
              </a:solidFill>
              <a:latin typeface="Times New Roman" panose="02020603050405020304" pitchFamily="18" charset="0"/>
              <a:cs typeface="Times New Roman" panose="02020603050405020304" pitchFamily="18" charset="0"/>
            </a:rPr>
            <a:t>valoran más la situación posterior al intercambio, que la previa</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2CE99A6-18ED-42C5-8875-ED30BA7A96CF}" type="parTrans" cxnId="{A4D71E03-C61C-48BE-9535-1911A5FFECCC}">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06D1BAFC-5909-49F8-A5E8-F6B79208A997}" type="sibTrans" cxnId="{A4D71E03-C61C-48BE-9535-1911A5FFECCC}">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699C5AA-D5E1-4B7D-9971-488195FA174F}" type="pres">
      <dgm:prSet presAssocID="{64AFB837-CB20-4891-BD21-71EDFDF419BC}" presName="Name0" presStyleCnt="0">
        <dgm:presLayoutVars>
          <dgm:dir/>
          <dgm:resizeHandles val="exact"/>
        </dgm:presLayoutVars>
      </dgm:prSet>
      <dgm:spPr/>
    </dgm:pt>
    <dgm:pt modelId="{736F647D-AE3D-48F9-8194-1096ABD42843}" type="pres">
      <dgm:prSet presAssocID="{F5BFC6BB-A234-4058-BDF2-DA53F8ADD841}" presName="node" presStyleLbl="node1" presStyleIdx="0" presStyleCnt="4">
        <dgm:presLayoutVars>
          <dgm:bulletEnabled val="1"/>
        </dgm:presLayoutVars>
      </dgm:prSet>
      <dgm:spPr/>
    </dgm:pt>
    <dgm:pt modelId="{74561C04-167E-4AAE-BA7D-957C6C05D9D5}" type="pres">
      <dgm:prSet presAssocID="{15F2BF95-21A0-4D05-AA43-B9822333AF2B}" presName="sibTrans" presStyleLbl="sibTrans2D1" presStyleIdx="0" presStyleCnt="3"/>
      <dgm:spPr/>
    </dgm:pt>
    <dgm:pt modelId="{2EAF5204-AD04-4A99-B80A-AA261D038E60}" type="pres">
      <dgm:prSet presAssocID="{15F2BF95-21A0-4D05-AA43-B9822333AF2B}" presName="connectorText" presStyleLbl="sibTrans2D1" presStyleIdx="0" presStyleCnt="3"/>
      <dgm:spPr/>
    </dgm:pt>
    <dgm:pt modelId="{A4885080-B9C9-4A01-85F8-F594C5DB0109}" type="pres">
      <dgm:prSet presAssocID="{A801931C-E30D-4531-A366-5F4928B372D2}" presName="node" presStyleLbl="node1" presStyleIdx="1" presStyleCnt="4">
        <dgm:presLayoutVars>
          <dgm:bulletEnabled val="1"/>
        </dgm:presLayoutVars>
      </dgm:prSet>
      <dgm:spPr/>
    </dgm:pt>
    <dgm:pt modelId="{CD539BEE-7E41-4D4D-A9A3-CCFEBDCA7383}" type="pres">
      <dgm:prSet presAssocID="{1ED0B63C-8B43-4A97-945F-F36E9DF6ACEF}" presName="sibTrans" presStyleLbl="sibTrans2D1" presStyleIdx="1" presStyleCnt="3"/>
      <dgm:spPr/>
    </dgm:pt>
    <dgm:pt modelId="{2F920362-594A-4647-8022-A1B7EBEFE40C}" type="pres">
      <dgm:prSet presAssocID="{1ED0B63C-8B43-4A97-945F-F36E9DF6ACEF}" presName="connectorText" presStyleLbl="sibTrans2D1" presStyleIdx="1" presStyleCnt="3"/>
      <dgm:spPr/>
    </dgm:pt>
    <dgm:pt modelId="{D18BBDC2-0892-4245-B1AB-82B712A54F65}" type="pres">
      <dgm:prSet presAssocID="{C0B024E2-9C25-4B15-94E7-EA72F88A6958}" presName="node" presStyleLbl="node1" presStyleIdx="2" presStyleCnt="4">
        <dgm:presLayoutVars>
          <dgm:bulletEnabled val="1"/>
        </dgm:presLayoutVars>
      </dgm:prSet>
      <dgm:spPr/>
    </dgm:pt>
    <dgm:pt modelId="{A4D168FA-6E8A-4F70-95DE-8EC506ADCD83}" type="pres">
      <dgm:prSet presAssocID="{E3EC1761-5B3D-42E3-967A-B9539C380D3D}" presName="sibTrans" presStyleLbl="sibTrans2D1" presStyleIdx="2" presStyleCnt="3"/>
      <dgm:spPr/>
    </dgm:pt>
    <dgm:pt modelId="{70DFACCC-8C38-45C5-8BC6-FFE79E85255D}" type="pres">
      <dgm:prSet presAssocID="{E3EC1761-5B3D-42E3-967A-B9539C380D3D}" presName="connectorText" presStyleLbl="sibTrans2D1" presStyleIdx="2" presStyleCnt="3"/>
      <dgm:spPr/>
    </dgm:pt>
    <dgm:pt modelId="{25733437-F832-42CD-AFC7-2578FCB4A30F}" type="pres">
      <dgm:prSet presAssocID="{09353508-809F-4CFC-A552-1E580167A420}" presName="node" presStyleLbl="node1" presStyleIdx="3" presStyleCnt="4">
        <dgm:presLayoutVars>
          <dgm:bulletEnabled val="1"/>
        </dgm:presLayoutVars>
      </dgm:prSet>
      <dgm:spPr/>
    </dgm:pt>
  </dgm:ptLst>
  <dgm:cxnLst>
    <dgm:cxn modelId="{A4D71E03-C61C-48BE-9535-1911A5FFECCC}" srcId="{64AFB837-CB20-4891-BD21-71EDFDF419BC}" destId="{09353508-809F-4CFC-A552-1E580167A420}" srcOrd="3" destOrd="0" parTransId="{D2CE99A6-18ED-42C5-8875-ED30BA7A96CF}" sibTransId="{06D1BAFC-5909-49F8-A5E8-F6B79208A997}"/>
    <dgm:cxn modelId="{E0DEA812-0D11-47D8-A4BA-6964120D0953}" type="presOf" srcId="{15F2BF95-21A0-4D05-AA43-B9822333AF2B}" destId="{2EAF5204-AD04-4A99-B80A-AA261D038E60}" srcOrd="1" destOrd="0" presId="urn:microsoft.com/office/officeart/2005/8/layout/process1"/>
    <dgm:cxn modelId="{1F95031E-6FA3-412C-9B16-158A73F00384}" type="presOf" srcId="{1ED0B63C-8B43-4A97-945F-F36E9DF6ACEF}" destId="{CD539BEE-7E41-4D4D-A9A3-CCFEBDCA7383}" srcOrd="0" destOrd="0" presId="urn:microsoft.com/office/officeart/2005/8/layout/process1"/>
    <dgm:cxn modelId="{FEBC5925-CBA9-41BE-83BC-F6A22546B55B}" type="presOf" srcId="{64AFB837-CB20-4891-BD21-71EDFDF419BC}" destId="{A699C5AA-D5E1-4B7D-9971-488195FA174F}" srcOrd="0" destOrd="0" presId="urn:microsoft.com/office/officeart/2005/8/layout/process1"/>
    <dgm:cxn modelId="{58543D2B-701B-48D6-A2E0-104EDDFC76C9}" type="presOf" srcId="{F5BFC6BB-A234-4058-BDF2-DA53F8ADD841}" destId="{736F647D-AE3D-48F9-8194-1096ABD42843}" srcOrd="0" destOrd="0" presId="urn:microsoft.com/office/officeart/2005/8/layout/process1"/>
    <dgm:cxn modelId="{7FB76F3F-2260-41DA-8868-5A033FA21A59}" type="presOf" srcId="{09353508-809F-4CFC-A552-1E580167A420}" destId="{25733437-F832-42CD-AFC7-2578FCB4A30F}" srcOrd="0" destOrd="0" presId="urn:microsoft.com/office/officeart/2005/8/layout/process1"/>
    <dgm:cxn modelId="{9C94EE60-B05F-4533-AE71-EF4C0F62260A}" type="presOf" srcId="{A801931C-E30D-4531-A366-5F4928B372D2}" destId="{A4885080-B9C9-4A01-85F8-F594C5DB0109}" srcOrd="0" destOrd="0" presId="urn:microsoft.com/office/officeart/2005/8/layout/process1"/>
    <dgm:cxn modelId="{0E08A9AD-8CC3-4CD6-991A-4AAFE7265263}" srcId="{64AFB837-CB20-4891-BD21-71EDFDF419BC}" destId="{C0B024E2-9C25-4B15-94E7-EA72F88A6958}" srcOrd="2" destOrd="0" parTransId="{C271756D-5DEE-4797-88B5-BF448AAE27E1}" sibTransId="{E3EC1761-5B3D-42E3-967A-B9539C380D3D}"/>
    <dgm:cxn modelId="{121C6BC6-C48A-4559-AA77-59E2A80E4DC8}" type="presOf" srcId="{15F2BF95-21A0-4D05-AA43-B9822333AF2B}" destId="{74561C04-167E-4AAE-BA7D-957C6C05D9D5}" srcOrd="0" destOrd="0" presId="urn:microsoft.com/office/officeart/2005/8/layout/process1"/>
    <dgm:cxn modelId="{4DE6CDD7-422E-4407-A086-BC63DBCB9FFE}" type="presOf" srcId="{E3EC1761-5B3D-42E3-967A-B9539C380D3D}" destId="{70DFACCC-8C38-45C5-8BC6-FFE79E85255D}" srcOrd="1" destOrd="0" presId="urn:microsoft.com/office/officeart/2005/8/layout/process1"/>
    <dgm:cxn modelId="{0A88B4DA-AFB1-467A-BBB7-48CD6C22C3F0}" srcId="{64AFB837-CB20-4891-BD21-71EDFDF419BC}" destId="{F5BFC6BB-A234-4058-BDF2-DA53F8ADD841}" srcOrd="0" destOrd="0" parTransId="{7AEAAC04-96AA-4F34-A787-D72E3ABBA6B2}" sibTransId="{15F2BF95-21A0-4D05-AA43-B9822333AF2B}"/>
    <dgm:cxn modelId="{A57E56E7-8EEB-404A-91E3-4E37D226A0EF}" type="presOf" srcId="{C0B024E2-9C25-4B15-94E7-EA72F88A6958}" destId="{D18BBDC2-0892-4245-B1AB-82B712A54F65}" srcOrd="0" destOrd="0" presId="urn:microsoft.com/office/officeart/2005/8/layout/process1"/>
    <dgm:cxn modelId="{2DFBE3EC-29EB-4F77-9F66-9C988DBA0783}" srcId="{64AFB837-CB20-4891-BD21-71EDFDF419BC}" destId="{A801931C-E30D-4531-A366-5F4928B372D2}" srcOrd="1" destOrd="0" parTransId="{600EBDC2-700C-4CDB-AC23-074FE55BEAB7}" sibTransId="{1ED0B63C-8B43-4A97-945F-F36E9DF6ACEF}"/>
    <dgm:cxn modelId="{244521F0-1A4C-4084-A5FA-C601B78E1C37}" type="presOf" srcId="{E3EC1761-5B3D-42E3-967A-B9539C380D3D}" destId="{A4D168FA-6E8A-4F70-95DE-8EC506ADCD83}" srcOrd="0" destOrd="0" presId="urn:microsoft.com/office/officeart/2005/8/layout/process1"/>
    <dgm:cxn modelId="{4F26F0F5-1E7C-46F0-B894-2188AFA7AF04}" type="presOf" srcId="{1ED0B63C-8B43-4A97-945F-F36E9DF6ACEF}" destId="{2F920362-594A-4647-8022-A1B7EBEFE40C}" srcOrd="1" destOrd="0" presId="urn:microsoft.com/office/officeart/2005/8/layout/process1"/>
    <dgm:cxn modelId="{34489E0C-63BB-4F79-943A-573A8C8844A0}" type="presParOf" srcId="{A699C5AA-D5E1-4B7D-9971-488195FA174F}" destId="{736F647D-AE3D-48F9-8194-1096ABD42843}" srcOrd="0" destOrd="0" presId="urn:microsoft.com/office/officeart/2005/8/layout/process1"/>
    <dgm:cxn modelId="{480CAD5F-17BD-4AC0-941E-2F7A387FEBB7}" type="presParOf" srcId="{A699C5AA-D5E1-4B7D-9971-488195FA174F}" destId="{74561C04-167E-4AAE-BA7D-957C6C05D9D5}" srcOrd="1" destOrd="0" presId="urn:microsoft.com/office/officeart/2005/8/layout/process1"/>
    <dgm:cxn modelId="{F80D1519-1397-4717-B2DE-ADCF04FD7A9C}" type="presParOf" srcId="{74561C04-167E-4AAE-BA7D-957C6C05D9D5}" destId="{2EAF5204-AD04-4A99-B80A-AA261D038E60}" srcOrd="0" destOrd="0" presId="urn:microsoft.com/office/officeart/2005/8/layout/process1"/>
    <dgm:cxn modelId="{3F7B0167-C5BF-4030-9620-6DF8D5CB5595}" type="presParOf" srcId="{A699C5AA-D5E1-4B7D-9971-488195FA174F}" destId="{A4885080-B9C9-4A01-85F8-F594C5DB0109}" srcOrd="2" destOrd="0" presId="urn:microsoft.com/office/officeart/2005/8/layout/process1"/>
    <dgm:cxn modelId="{57A06E5E-87E1-4020-B4F3-90D57A76D7AD}" type="presParOf" srcId="{A699C5AA-D5E1-4B7D-9971-488195FA174F}" destId="{CD539BEE-7E41-4D4D-A9A3-CCFEBDCA7383}" srcOrd="3" destOrd="0" presId="urn:microsoft.com/office/officeart/2005/8/layout/process1"/>
    <dgm:cxn modelId="{6C446F7F-6EBE-4574-BB8E-39DD695708DF}" type="presParOf" srcId="{CD539BEE-7E41-4D4D-A9A3-CCFEBDCA7383}" destId="{2F920362-594A-4647-8022-A1B7EBEFE40C}" srcOrd="0" destOrd="0" presId="urn:microsoft.com/office/officeart/2005/8/layout/process1"/>
    <dgm:cxn modelId="{C9AC051E-4840-47BC-8B3D-6EED35D02524}" type="presParOf" srcId="{A699C5AA-D5E1-4B7D-9971-488195FA174F}" destId="{D18BBDC2-0892-4245-B1AB-82B712A54F65}" srcOrd="4" destOrd="0" presId="urn:microsoft.com/office/officeart/2005/8/layout/process1"/>
    <dgm:cxn modelId="{79205DA6-F035-4E9C-B4C8-96EC4560B42F}" type="presParOf" srcId="{A699C5AA-D5E1-4B7D-9971-488195FA174F}" destId="{A4D168FA-6E8A-4F70-95DE-8EC506ADCD83}" srcOrd="5" destOrd="0" presId="urn:microsoft.com/office/officeart/2005/8/layout/process1"/>
    <dgm:cxn modelId="{A6277D11-40E7-47A1-BA55-5D89EC2D0722}" type="presParOf" srcId="{A4D168FA-6E8A-4F70-95DE-8EC506ADCD83}" destId="{70DFACCC-8C38-45C5-8BC6-FFE79E85255D}" srcOrd="0" destOrd="0" presId="urn:microsoft.com/office/officeart/2005/8/layout/process1"/>
    <dgm:cxn modelId="{7BCB9428-0BC4-4C6A-9BE5-53FB9487FFCC}" type="presParOf" srcId="{A699C5AA-D5E1-4B7D-9971-488195FA174F}" destId="{25733437-F832-42CD-AFC7-2578FCB4A30F}"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262B6-AE49-4100-A066-C59E411999AD}" type="doc">
      <dgm:prSet loTypeId="urn:microsoft.com/office/officeart/2005/8/layout/vList4" loCatId="picture" qsTypeId="urn:microsoft.com/office/officeart/2005/8/quickstyle/simple1" qsCatId="simple" csTypeId="urn:microsoft.com/office/officeart/2005/8/colors/accent3_1" csCatId="accent3" phldr="1"/>
      <dgm:spPr/>
      <dgm:t>
        <a:bodyPr/>
        <a:lstStyle/>
        <a:p>
          <a:endParaRPr lang="es-ES"/>
        </a:p>
      </dgm:t>
    </dgm:pt>
    <dgm:pt modelId="{68A9C5ED-D9D3-4A63-915F-584B024EAFC9}">
      <dgm:prSet phldrT="[Texto]" custT="1"/>
      <dgm:spPr/>
      <dgm:t>
        <a:bodyPr/>
        <a:lstStyle/>
        <a:p>
          <a:r>
            <a:rPr lang="es-ES" sz="2800" i="1" dirty="0">
              <a:latin typeface="Times New Roman" panose="02020603050405020304" pitchFamily="18" charset="0"/>
              <a:cs typeface="Times New Roman" panose="02020603050405020304" pitchFamily="18" charset="0"/>
            </a:rPr>
            <a:t>Economía natural</a:t>
          </a:r>
        </a:p>
      </dgm:t>
    </dgm:pt>
    <dgm:pt modelId="{A5A65125-D3AC-43D5-A9CC-875ECB82F884}" type="parTrans" cxnId="{4827F37D-7E9C-45DE-93DC-B0F065A28B57}">
      <dgm:prSet/>
      <dgm:spPr/>
      <dgm:t>
        <a:bodyPr/>
        <a:lstStyle/>
        <a:p>
          <a:endParaRPr lang="es-ES" sz="1600">
            <a:latin typeface="Times New Roman" panose="02020603050405020304" pitchFamily="18" charset="0"/>
            <a:cs typeface="Times New Roman" panose="02020603050405020304" pitchFamily="18" charset="0"/>
          </a:endParaRPr>
        </a:p>
      </dgm:t>
    </dgm:pt>
    <dgm:pt modelId="{259FA4A4-9540-4D39-95C5-9440D7AE6721}" type="sibTrans" cxnId="{4827F37D-7E9C-45DE-93DC-B0F065A28B57}">
      <dgm:prSet/>
      <dgm:spPr/>
      <dgm:t>
        <a:bodyPr/>
        <a:lstStyle/>
        <a:p>
          <a:endParaRPr lang="es-ES" sz="1600">
            <a:latin typeface="Times New Roman" panose="02020603050405020304" pitchFamily="18" charset="0"/>
            <a:cs typeface="Times New Roman" panose="02020603050405020304" pitchFamily="18" charset="0"/>
          </a:endParaRPr>
        </a:p>
      </dgm:t>
    </dgm:pt>
    <dgm:pt modelId="{F6248922-CEE9-4291-ACBE-8598AE6E2CDB}">
      <dgm:prSet phldrT="[Texto]" custT="1"/>
      <dgm:spPr/>
      <dgm:t>
        <a:bodyPr/>
        <a:lstStyle/>
        <a:p>
          <a:r>
            <a:rPr lang="es-ES" sz="2800" i="1" dirty="0">
              <a:latin typeface="Times New Roman" panose="02020603050405020304" pitchFamily="18" charset="0"/>
              <a:cs typeface="Times New Roman" panose="02020603050405020304" pitchFamily="18" charset="0"/>
            </a:rPr>
            <a:t>Economía monetaria</a:t>
          </a:r>
        </a:p>
      </dgm:t>
    </dgm:pt>
    <dgm:pt modelId="{7B0FBA05-B902-40ED-9855-107F5A1FC7D3}" type="parTrans" cxnId="{29A563D3-7C06-42E3-9ADA-592AEB9A6A03}">
      <dgm:prSet/>
      <dgm:spPr/>
      <dgm:t>
        <a:bodyPr/>
        <a:lstStyle/>
        <a:p>
          <a:endParaRPr lang="es-ES" sz="1600">
            <a:latin typeface="Times New Roman" panose="02020603050405020304" pitchFamily="18" charset="0"/>
            <a:cs typeface="Times New Roman" panose="02020603050405020304" pitchFamily="18" charset="0"/>
          </a:endParaRPr>
        </a:p>
      </dgm:t>
    </dgm:pt>
    <dgm:pt modelId="{7F40200C-408C-4D08-86A1-941F4A0F3BC6}" type="sibTrans" cxnId="{29A563D3-7C06-42E3-9ADA-592AEB9A6A03}">
      <dgm:prSet/>
      <dgm:spPr/>
      <dgm:t>
        <a:bodyPr/>
        <a:lstStyle/>
        <a:p>
          <a:endParaRPr lang="es-ES" sz="1600">
            <a:latin typeface="Times New Roman" panose="02020603050405020304" pitchFamily="18" charset="0"/>
            <a:cs typeface="Times New Roman" panose="02020603050405020304" pitchFamily="18" charset="0"/>
          </a:endParaRPr>
        </a:p>
      </dgm:t>
    </dgm:pt>
    <dgm:pt modelId="{CDAC2DA0-9AEE-4E68-946C-81240FD43979}">
      <dgm:prSet phldrT="[Texto]" custT="1"/>
      <dgm:spPr/>
      <dgm:t>
        <a:bodyPr/>
        <a:lstStyle/>
        <a:p>
          <a:r>
            <a:rPr lang="es-ES" sz="2000" dirty="0">
              <a:latin typeface="Times New Roman" panose="02020603050405020304" pitchFamily="18" charset="0"/>
              <a:cs typeface="Times New Roman" panose="02020603050405020304" pitchFamily="18" charset="0"/>
            </a:rPr>
            <a:t>Se interpone el dinero como unidad de cambio.</a:t>
          </a:r>
        </a:p>
      </dgm:t>
    </dgm:pt>
    <dgm:pt modelId="{C37DFC34-95B3-47A7-B73E-1C3233DF59A7}" type="parTrans" cxnId="{F866C470-8E72-42F1-B65B-944C893782BF}">
      <dgm:prSet/>
      <dgm:spPr/>
      <dgm:t>
        <a:bodyPr/>
        <a:lstStyle/>
        <a:p>
          <a:endParaRPr lang="es-ES" sz="1600">
            <a:latin typeface="Times New Roman" panose="02020603050405020304" pitchFamily="18" charset="0"/>
            <a:cs typeface="Times New Roman" panose="02020603050405020304" pitchFamily="18" charset="0"/>
          </a:endParaRPr>
        </a:p>
      </dgm:t>
    </dgm:pt>
    <dgm:pt modelId="{614C4CB4-4AB6-4605-A7F2-16406F20CD64}" type="sibTrans" cxnId="{F866C470-8E72-42F1-B65B-944C893782BF}">
      <dgm:prSet/>
      <dgm:spPr/>
      <dgm:t>
        <a:bodyPr/>
        <a:lstStyle/>
        <a:p>
          <a:endParaRPr lang="es-ES" sz="1600">
            <a:latin typeface="Times New Roman" panose="02020603050405020304" pitchFamily="18" charset="0"/>
            <a:cs typeface="Times New Roman" panose="02020603050405020304" pitchFamily="18" charset="0"/>
          </a:endParaRPr>
        </a:p>
      </dgm:t>
    </dgm:pt>
    <dgm:pt modelId="{6545ED79-8B5A-4D11-923F-8CE8CA8E80BA}">
      <dgm:prSet phldrT="[Texto]" custT="1"/>
      <dgm:spPr/>
      <dgm:t>
        <a:bodyPr/>
        <a:lstStyle/>
        <a:p>
          <a:r>
            <a:rPr lang="es-ES" sz="2800" i="1" dirty="0">
              <a:latin typeface="Times New Roman" panose="02020603050405020304" pitchFamily="18" charset="0"/>
              <a:cs typeface="Times New Roman" panose="02020603050405020304" pitchFamily="18" charset="0"/>
            </a:rPr>
            <a:t>Economía crediticia </a:t>
          </a:r>
        </a:p>
      </dgm:t>
    </dgm:pt>
    <dgm:pt modelId="{1FE166B9-842E-47D7-9425-558D55DDA02E}" type="parTrans" cxnId="{FB12BCA9-A005-4DAC-852C-4D04573BC436}">
      <dgm:prSet/>
      <dgm:spPr/>
      <dgm:t>
        <a:bodyPr/>
        <a:lstStyle/>
        <a:p>
          <a:endParaRPr lang="es-ES" sz="1600">
            <a:latin typeface="Times New Roman" panose="02020603050405020304" pitchFamily="18" charset="0"/>
            <a:cs typeface="Times New Roman" panose="02020603050405020304" pitchFamily="18" charset="0"/>
          </a:endParaRPr>
        </a:p>
      </dgm:t>
    </dgm:pt>
    <dgm:pt modelId="{B19B5AC2-284C-4157-A9EC-7B96CF2AB052}" type="sibTrans" cxnId="{FB12BCA9-A005-4DAC-852C-4D04573BC436}">
      <dgm:prSet/>
      <dgm:spPr/>
      <dgm:t>
        <a:bodyPr/>
        <a:lstStyle/>
        <a:p>
          <a:endParaRPr lang="es-ES" sz="1600">
            <a:latin typeface="Times New Roman" panose="02020603050405020304" pitchFamily="18" charset="0"/>
            <a:cs typeface="Times New Roman" panose="02020603050405020304" pitchFamily="18" charset="0"/>
          </a:endParaRPr>
        </a:p>
      </dgm:t>
    </dgm:pt>
    <dgm:pt modelId="{2DBCB6E4-AC45-42B5-978D-F862384B0F23}">
      <dgm:prSet phldrT="[Texto]" custT="1"/>
      <dgm:spPr/>
      <dgm:t>
        <a:bodyPr/>
        <a:lstStyle/>
        <a:p>
          <a:r>
            <a:rPr lang="es-ES" sz="2000" dirty="0">
              <a:latin typeface="Times New Roman" panose="02020603050405020304" pitchFamily="18" charset="0"/>
              <a:cs typeface="Times New Roman" panose="02020603050405020304" pitchFamily="18" charset="0"/>
            </a:rPr>
            <a:t>El crédito reemplaza al bien contra la promesa de recibir el monto otorgado más rentabilidad.</a:t>
          </a:r>
        </a:p>
      </dgm:t>
    </dgm:pt>
    <dgm:pt modelId="{F51D2D06-96A4-444E-B472-02EF08271DA6}" type="parTrans" cxnId="{A2E9B034-A1DA-42F0-8D46-3D52C1A7188F}">
      <dgm:prSet/>
      <dgm:spPr/>
      <dgm:t>
        <a:bodyPr/>
        <a:lstStyle/>
        <a:p>
          <a:endParaRPr lang="es-ES" sz="1600">
            <a:latin typeface="Times New Roman" panose="02020603050405020304" pitchFamily="18" charset="0"/>
            <a:cs typeface="Times New Roman" panose="02020603050405020304" pitchFamily="18" charset="0"/>
          </a:endParaRPr>
        </a:p>
      </dgm:t>
    </dgm:pt>
    <dgm:pt modelId="{7AFEA92E-0D26-4588-B0A4-55F420E64EB6}" type="sibTrans" cxnId="{A2E9B034-A1DA-42F0-8D46-3D52C1A7188F}">
      <dgm:prSet/>
      <dgm:spPr/>
      <dgm:t>
        <a:bodyPr/>
        <a:lstStyle/>
        <a:p>
          <a:endParaRPr lang="es-ES" sz="1600">
            <a:latin typeface="Times New Roman" panose="02020603050405020304" pitchFamily="18" charset="0"/>
            <a:cs typeface="Times New Roman" panose="02020603050405020304" pitchFamily="18" charset="0"/>
          </a:endParaRPr>
        </a:p>
      </dgm:t>
    </dgm:pt>
    <dgm:pt modelId="{883183C6-F9C3-4AA3-B879-C2BE99F7D8A1}">
      <dgm:prSet phldrT="[Texto]" custT="1"/>
      <dgm:spPr/>
      <dgm:t>
        <a:bodyPr/>
        <a:lstStyle/>
        <a:p>
          <a:r>
            <a:rPr lang="es-ES" sz="2000" dirty="0">
              <a:latin typeface="Times New Roman" panose="02020603050405020304" pitchFamily="18" charset="0"/>
              <a:cs typeface="Times New Roman" panose="02020603050405020304" pitchFamily="18" charset="0"/>
            </a:rPr>
            <a:t>Un bien es intercambiado por otro bien.</a:t>
          </a:r>
        </a:p>
      </dgm:t>
    </dgm:pt>
    <dgm:pt modelId="{21929ECB-3745-48C1-B999-D0330E3F6729}" type="sibTrans" cxnId="{9458B7FD-165B-42C7-9577-EA8C4DD3BCD6}">
      <dgm:prSet/>
      <dgm:spPr/>
      <dgm:t>
        <a:bodyPr/>
        <a:lstStyle/>
        <a:p>
          <a:endParaRPr lang="es-ES" sz="1600">
            <a:latin typeface="Times New Roman" panose="02020603050405020304" pitchFamily="18" charset="0"/>
            <a:cs typeface="Times New Roman" panose="02020603050405020304" pitchFamily="18" charset="0"/>
          </a:endParaRPr>
        </a:p>
      </dgm:t>
    </dgm:pt>
    <dgm:pt modelId="{76F1877E-10FC-4544-8CCB-070522CDF313}" type="parTrans" cxnId="{9458B7FD-165B-42C7-9577-EA8C4DD3BCD6}">
      <dgm:prSet/>
      <dgm:spPr/>
      <dgm:t>
        <a:bodyPr/>
        <a:lstStyle/>
        <a:p>
          <a:endParaRPr lang="es-ES" sz="1600">
            <a:latin typeface="Times New Roman" panose="02020603050405020304" pitchFamily="18" charset="0"/>
            <a:cs typeface="Times New Roman" panose="02020603050405020304" pitchFamily="18" charset="0"/>
          </a:endParaRPr>
        </a:p>
      </dgm:t>
    </dgm:pt>
    <dgm:pt modelId="{481EDF32-4A44-4F6C-9C10-101544F3CE5F}" type="pres">
      <dgm:prSet presAssocID="{BDF262B6-AE49-4100-A066-C59E411999AD}" presName="linear" presStyleCnt="0">
        <dgm:presLayoutVars>
          <dgm:dir/>
          <dgm:resizeHandles val="exact"/>
        </dgm:presLayoutVars>
      </dgm:prSet>
      <dgm:spPr/>
    </dgm:pt>
    <dgm:pt modelId="{34701959-1B34-4358-BE84-57D8D28EA1FD}" type="pres">
      <dgm:prSet presAssocID="{68A9C5ED-D9D3-4A63-915F-584B024EAFC9}" presName="comp" presStyleCnt="0"/>
      <dgm:spPr/>
    </dgm:pt>
    <dgm:pt modelId="{5C349690-B8AA-44B1-AA1D-9B3D69C21635}" type="pres">
      <dgm:prSet presAssocID="{68A9C5ED-D9D3-4A63-915F-584B024EAFC9}" presName="box" presStyleLbl="node1" presStyleIdx="0" presStyleCnt="3"/>
      <dgm:spPr/>
    </dgm:pt>
    <dgm:pt modelId="{6C7A8AB6-598B-4AE1-8DA2-3265E93B33D8}" type="pres">
      <dgm:prSet presAssocID="{68A9C5ED-D9D3-4A63-915F-584B024EAFC9}" presName="img" presStyleLbl="fgImgPlace1" presStyleIdx="0" presStyleCnt="3" custLinFactNeighborX="-415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AF1EEB73-530A-468A-9903-09FDB79E41A1}" type="pres">
      <dgm:prSet presAssocID="{68A9C5ED-D9D3-4A63-915F-584B024EAFC9}" presName="text" presStyleLbl="node1" presStyleIdx="0" presStyleCnt="3">
        <dgm:presLayoutVars>
          <dgm:bulletEnabled val="1"/>
        </dgm:presLayoutVars>
      </dgm:prSet>
      <dgm:spPr/>
    </dgm:pt>
    <dgm:pt modelId="{D85EE732-6262-4F93-857A-825090BC4C97}" type="pres">
      <dgm:prSet presAssocID="{259FA4A4-9540-4D39-95C5-9440D7AE6721}" presName="spacer" presStyleCnt="0"/>
      <dgm:spPr/>
    </dgm:pt>
    <dgm:pt modelId="{2E65DBF3-9246-40DE-9C1C-7DA52332440A}" type="pres">
      <dgm:prSet presAssocID="{F6248922-CEE9-4291-ACBE-8598AE6E2CDB}" presName="comp" presStyleCnt="0"/>
      <dgm:spPr/>
    </dgm:pt>
    <dgm:pt modelId="{455FF1B7-B260-48E8-AA3F-F8E111B7F8E1}" type="pres">
      <dgm:prSet presAssocID="{F6248922-CEE9-4291-ACBE-8598AE6E2CDB}" presName="box" presStyleLbl="node1" presStyleIdx="1" presStyleCnt="3"/>
      <dgm:spPr/>
    </dgm:pt>
    <dgm:pt modelId="{A161C010-A314-4488-95CB-657978E5D03D}" type="pres">
      <dgm:prSet presAssocID="{F6248922-CEE9-4291-ACBE-8598AE6E2CDB}"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dgm:spPr>
    </dgm:pt>
    <dgm:pt modelId="{9163F36E-8344-43F3-B0B6-E9D4FA36BCF8}" type="pres">
      <dgm:prSet presAssocID="{F6248922-CEE9-4291-ACBE-8598AE6E2CDB}" presName="text" presStyleLbl="node1" presStyleIdx="1" presStyleCnt="3">
        <dgm:presLayoutVars>
          <dgm:bulletEnabled val="1"/>
        </dgm:presLayoutVars>
      </dgm:prSet>
      <dgm:spPr/>
    </dgm:pt>
    <dgm:pt modelId="{B0566267-34CD-478A-B311-49E01EE8537B}" type="pres">
      <dgm:prSet presAssocID="{7F40200C-408C-4D08-86A1-941F4A0F3BC6}" presName="spacer" presStyleCnt="0"/>
      <dgm:spPr/>
    </dgm:pt>
    <dgm:pt modelId="{B5F77DEA-30F8-4CC6-BD53-3C2E97E04508}" type="pres">
      <dgm:prSet presAssocID="{6545ED79-8B5A-4D11-923F-8CE8CA8E80BA}" presName="comp" presStyleCnt="0"/>
      <dgm:spPr/>
    </dgm:pt>
    <dgm:pt modelId="{05F8F3C3-7D6A-40C1-BDDB-C25BF1176A4B}" type="pres">
      <dgm:prSet presAssocID="{6545ED79-8B5A-4D11-923F-8CE8CA8E80BA}" presName="box" presStyleLbl="node1" presStyleIdx="2" presStyleCnt="3"/>
      <dgm:spPr/>
    </dgm:pt>
    <dgm:pt modelId="{ADE72945-A517-41DD-952E-B7D6B6EAEB04}" type="pres">
      <dgm:prSet presAssocID="{6545ED79-8B5A-4D11-923F-8CE8CA8E80BA}"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 modelId="{FA1656E6-E684-45F9-82DF-1BA707EC8FD0}" type="pres">
      <dgm:prSet presAssocID="{6545ED79-8B5A-4D11-923F-8CE8CA8E80BA}" presName="text" presStyleLbl="node1" presStyleIdx="2" presStyleCnt="3">
        <dgm:presLayoutVars>
          <dgm:bulletEnabled val="1"/>
        </dgm:presLayoutVars>
      </dgm:prSet>
      <dgm:spPr/>
    </dgm:pt>
  </dgm:ptLst>
  <dgm:cxnLst>
    <dgm:cxn modelId="{13453B05-2F10-4CB2-9F76-91213CB5AE8F}" type="presOf" srcId="{BDF262B6-AE49-4100-A066-C59E411999AD}" destId="{481EDF32-4A44-4F6C-9C10-101544F3CE5F}" srcOrd="0" destOrd="0" presId="urn:microsoft.com/office/officeart/2005/8/layout/vList4"/>
    <dgm:cxn modelId="{55405205-5817-4B71-9C5A-7B8A44CE236A}" type="presOf" srcId="{6545ED79-8B5A-4D11-923F-8CE8CA8E80BA}" destId="{05F8F3C3-7D6A-40C1-BDDB-C25BF1176A4B}" srcOrd="0" destOrd="0" presId="urn:microsoft.com/office/officeart/2005/8/layout/vList4"/>
    <dgm:cxn modelId="{9B53F20C-280A-41BE-B3EF-90D981936450}" type="presOf" srcId="{CDAC2DA0-9AEE-4E68-946C-81240FD43979}" destId="{9163F36E-8344-43F3-B0B6-E9D4FA36BCF8}" srcOrd="1" destOrd="1" presId="urn:microsoft.com/office/officeart/2005/8/layout/vList4"/>
    <dgm:cxn modelId="{A2E9B034-A1DA-42F0-8D46-3D52C1A7188F}" srcId="{6545ED79-8B5A-4D11-923F-8CE8CA8E80BA}" destId="{2DBCB6E4-AC45-42B5-978D-F862384B0F23}" srcOrd="0" destOrd="0" parTransId="{F51D2D06-96A4-444E-B472-02EF08271DA6}" sibTransId="{7AFEA92E-0D26-4588-B0A4-55F420E64EB6}"/>
    <dgm:cxn modelId="{549BD33A-F490-47A0-9F1E-E613D8C172E9}" type="presOf" srcId="{F6248922-CEE9-4291-ACBE-8598AE6E2CDB}" destId="{9163F36E-8344-43F3-B0B6-E9D4FA36BCF8}" srcOrd="1" destOrd="0" presId="urn:microsoft.com/office/officeart/2005/8/layout/vList4"/>
    <dgm:cxn modelId="{17F36965-300C-473E-AB22-8948D670000A}" type="presOf" srcId="{68A9C5ED-D9D3-4A63-915F-584B024EAFC9}" destId="{AF1EEB73-530A-468A-9903-09FDB79E41A1}" srcOrd="1" destOrd="0" presId="urn:microsoft.com/office/officeart/2005/8/layout/vList4"/>
    <dgm:cxn modelId="{F866C470-8E72-42F1-B65B-944C893782BF}" srcId="{F6248922-CEE9-4291-ACBE-8598AE6E2CDB}" destId="{CDAC2DA0-9AEE-4E68-946C-81240FD43979}" srcOrd="0" destOrd="0" parTransId="{C37DFC34-95B3-47A7-B73E-1C3233DF59A7}" sibTransId="{614C4CB4-4AB6-4605-A7F2-16406F20CD64}"/>
    <dgm:cxn modelId="{4827F37D-7E9C-45DE-93DC-B0F065A28B57}" srcId="{BDF262B6-AE49-4100-A066-C59E411999AD}" destId="{68A9C5ED-D9D3-4A63-915F-584B024EAFC9}" srcOrd="0" destOrd="0" parTransId="{A5A65125-D3AC-43D5-A9CC-875ECB82F884}" sibTransId="{259FA4A4-9540-4D39-95C5-9440D7AE6721}"/>
    <dgm:cxn modelId="{5837A987-E5A6-4F71-BB88-C58053330CC7}" type="presOf" srcId="{6545ED79-8B5A-4D11-923F-8CE8CA8E80BA}" destId="{FA1656E6-E684-45F9-82DF-1BA707EC8FD0}" srcOrd="1" destOrd="0" presId="urn:microsoft.com/office/officeart/2005/8/layout/vList4"/>
    <dgm:cxn modelId="{67C8068D-5EB0-47E0-A76B-B2C374FA0549}" type="presOf" srcId="{883183C6-F9C3-4AA3-B879-C2BE99F7D8A1}" destId="{5C349690-B8AA-44B1-AA1D-9B3D69C21635}" srcOrd="0" destOrd="1" presId="urn:microsoft.com/office/officeart/2005/8/layout/vList4"/>
    <dgm:cxn modelId="{E7826794-C761-4216-B91C-1585645CF109}" type="presOf" srcId="{2DBCB6E4-AC45-42B5-978D-F862384B0F23}" destId="{05F8F3C3-7D6A-40C1-BDDB-C25BF1176A4B}" srcOrd="0" destOrd="1" presId="urn:microsoft.com/office/officeart/2005/8/layout/vList4"/>
    <dgm:cxn modelId="{FCAB7494-63E0-499C-9D2D-8378113E6A0B}" type="presOf" srcId="{F6248922-CEE9-4291-ACBE-8598AE6E2CDB}" destId="{455FF1B7-B260-48E8-AA3F-F8E111B7F8E1}" srcOrd="0" destOrd="0" presId="urn:microsoft.com/office/officeart/2005/8/layout/vList4"/>
    <dgm:cxn modelId="{BF90C2A1-8914-47CB-A0D7-16C4A98712A1}" type="presOf" srcId="{2DBCB6E4-AC45-42B5-978D-F862384B0F23}" destId="{FA1656E6-E684-45F9-82DF-1BA707EC8FD0}" srcOrd="1" destOrd="1" presId="urn:microsoft.com/office/officeart/2005/8/layout/vList4"/>
    <dgm:cxn modelId="{FB12BCA9-A005-4DAC-852C-4D04573BC436}" srcId="{BDF262B6-AE49-4100-A066-C59E411999AD}" destId="{6545ED79-8B5A-4D11-923F-8CE8CA8E80BA}" srcOrd="2" destOrd="0" parTransId="{1FE166B9-842E-47D7-9425-558D55DDA02E}" sibTransId="{B19B5AC2-284C-4157-A9EC-7B96CF2AB052}"/>
    <dgm:cxn modelId="{E4B572B6-E3B1-4304-8F87-51650C2A577D}" type="presOf" srcId="{883183C6-F9C3-4AA3-B879-C2BE99F7D8A1}" destId="{AF1EEB73-530A-468A-9903-09FDB79E41A1}" srcOrd="1" destOrd="1" presId="urn:microsoft.com/office/officeart/2005/8/layout/vList4"/>
    <dgm:cxn modelId="{29A563D3-7C06-42E3-9ADA-592AEB9A6A03}" srcId="{BDF262B6-AE49-4100-A066-C59E411999AD}" destId="{F6248922-CEE9-4291-ACBE-8598AE6E2CDB}" srcOrd="1" destOrd="0" parTransId="{7B0FBA05-B902-40ED-9855-107F5A1FC7D3}" sibTransId="{7F40200C-408C-4D08-86A1-941F4A0F3BC6}"/>
    <dgm:cxn modelId="{24F7C7DC-6F44-4EB9-85F8-E0AD3B27DEE6}" type="presOf" srcId="{68A9C5ED-D9D3-4A63-915F-584B024EAFC9}" destId="{5C349690-B8AA-44B1-AA1D-9B3D69C21635}" srcOrd="0" destOrd="0" presId="urn:microsoft.com/office/officeart/2005/8/layout/vList4"/>
    <dgm:cxn modelId="{4BF8CCEE-437D-4C4D-9C83-3B18F392BE6D}" type="presOf" srcId="{CDAC2DA0-9AEE-4E68-946C-81240FD43979}" destId="{455FF1B7-B260-48E8-AA3F-F8E111B7F8E1}" srcOrd="0" destOrd="1" presId="urn:microsoft.com/office/officeart/2005/8/layout/vList4"/>
    <dgm:cxn modelId="{9458B7FD-165B-42C7-9577-EA8C4DD3BCD6}" srcId="{68A9C5ED-D9D3-4A63-915F-584B024EAFC9}" destId="{883183C6-F9C3-4AA3-B879-C2BE99F7D8A1}" srcOrd="0" destOrd="0" parTransId="{76F1877E-10FC-4544-8CCB-070522CDF313}" sibTransId="{21929ECB-3745-48C1-B999-D0330E3F6729}"/>
    <dgm:cxn modelId="{A3772E5B-4D5F-4E6F-BFB9-532AF1ED5412}" type="presParOf" srcId="{481EDF32-4A44-4F6C-9C10-101544F3CE5F}" destId="{34701959-1B34-4358-BE84-57D8D28EA1FD}" srcOrd="0" destOrd="0" presId="urn:microsoft.com/office/officeart/2005/8/layout/vList4"/>
    <dgm:cxn modelId="{14D1AA7F-7F25-44AF-87FA-3D9C5C0956F4}" type="presParOf" srcId="{34701959-1B34-4358-BE84-57D8D28EA1FD}" destId="{5C349690-B8AA-44B1-AA1D-9B3D69C21635}" srcOrd="0" destOrd="0" presId="urn:microsoft.com/office/officeart/2005/8/layout/vList4"/>
    <dgm:cxn modelId="{0264E5A9-517A-4CDD-820A-AAA165AADB92}" type="presParOf" srcId="{34701959-1B34-4358-BE84-57D8D28EA1FD}" destId="{6C7A8AB6-598B-4AE1-8DA2-3265E93B33D8}" srcOrd="1" destOrd="0" presId="urn:microsoft.com/office/officeart/2005/8/layout/vList4"/>
    <dgm:cxn modelId="{5B8C330F-35C1-4B50-9E03-2BA2A1AF358A}" type="presParOf" srcId="{34701959-1B34-4358-BE84-57D8D28EA1FD}" destId="{AF1EEB73-530A-468A-9903-09FDB79E41A1}" srcOrd="2" destOrd="0" presId="urn:microsoft.com/office/officeart/2005/8/layout/vList4"/>
    <dgm:cxn modelId="{4C2FAEB0-A861-4206-A9A9-357E4F03CFB8}" type="presParOf" srcId="{481EDF32-4A44-4F6C-9C10-101544F3CE5F}" destId="{D85EE732-6262-4F93-857A-825090BC4C97}" srcOrd="1" destOrd="0" presId="urn:microsoft.com/office/officeart/2005/8/layout/vList4"/>
    <dgm:cxn modelId="{B38D355A-7A8E-4C9D-842D-75B7937F1ED3}" type="presParOf" srcId="{481EDF32-4A44-4F6C-9C10-101544F3CE5F}" destId="{2E65DBF3-9246-40DE-9C1C-7DA52332440A}" srcOrd="2" destOrd="0" presId="urn:microsoft.com/office/officeart/2005/8/layout/vList4"/>
    <dgm:cxn modelId="{D79173B2-8110-4487-A394-F72AEC290F38}" type="presParOf" srcId="{2E65DBF3-9246-40DE-9C1C-7DA52332440A}" destId="{455FF1B7-B260-48E8-AA3F-F8E111B7F8E1}" srcOrd="0" destOrd="0" presId="urn:microsoft.com/office/officeart/2005/8/layout/vList4"/>
    <dgm:cxn modelId="{6E99B600-5C64-44E9-AE33-9644403D6FD1}" type="presParOf" srcId="{2E65DBF3-9246-40DE-9C1C-7DA52332440A}" destId="{A161C010-A314-4488-95CB-657978E5D03D}" srcOrd="1" destOrd="0" presId="urn:microsoft.com/office/officeart/2005/8/layout/vList4"/>
    <dgm:cxn modelId="{287D6BA2-500A-4417-9BD2-C5F0AAAA4615}" type="presParOf" srcId="{2E65DBF3-9246-40DE-9C1C-7DA52332440A}" destId="{9163F36E-8344-43F3-B0B6-E9D4FA36BCF8}" srcOrd="2" destOrd="0" presId="urn:microsoft.com/office/officeart/2005/8/layout/vList4"/>
    <dgm:cxn modelId="{BD7CC69C-9B76-4E08-ABBF-2ED0D6D6890B}" type="presParOf" srcId="{481EDF32-4A44-4F6C-9C10-101544F3CE5F}" destId="{B0566267-34CD-478A-B311-49E01EE8537B}" srcOrd="3" destOrd="0" presId="urn:microsoft.com/office/officeart/2005/8/layout/vList4"/>
    <dgm:cxn modelId="{4305AB52-763F-411A-B429-2ED2E6C6BEFF}" type="presParOf" srcId="{481EDF32-4A44-4F6C-9C10-101544F3CE5F}" destId="{B5F77DEA-30F8-4CC6-BD53-3C2E97E04508}" srcOrd="4" destOrd="0" presId="urn:microsoft.com/office/officeart/2005/8/layout/vList4"/>
    <dgm:cxn modelId="{9121EE94-04B3-4141-A1D0-FBB63C91C962}" type="presParOf" srcId="{B5F77DEA-30F8-4CC6-BD53-3C2E97E04508}" destId="{05F8F3C3-7D6A-40C1-BDDB-C25BF1176A4B}" srcOrd="0" destOrd="0" presId="urn:microsoft.com/office/officeart/2005/8/layout/vList4"/>
    <dgm:cxn modelId="{075FFFAA-EC51-4C20-948C-88AF9CF954DA}" type="presParOf" srcId="{B5F77DEA-30F8-4CC6-BD53-3C2E97E04508}" destId="{ADE72945-A517-41DD-952E-B7D6B6EAEB04}" srcOrd="1" destOrd="0" presId="urn:microsoft.com/office/officeart/2005/8/layout/vList4"/>
    <dgm:cxn modelId="{B9579E6B-9FC5-4BCA-9CF4-4BE4078E1636}" type="presParOf" srcId="{B5F77DEA-30F8-4CC6-BD53-3C2E97E04508}" destId="{FA1656E6-E684-45F9-82DF-1BA707EC8FD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DAE5E-D808-4205-AB28-249FD64965BC}" type="doc">
      <dgm:prSet loTypeId="urn:microsoft.com/office/officeart/2005/8/layout/venn1" loCatId="relationship" qsTypeId="urn:microsoft.com/office/officeart/2005/8/quickstyle/simple5" qsCatId="simple" csTypeId="urn:microsoft.com/office/officeart/2005/8/colors/accent1_1" csCatId="accent1" phldr="1"/>
      <dgm:spPr/>
    </dgm:pt>
    <dgm:pt modelId="{EEDB852E-7465-4A17-9DE6-9B46890C92CE}">
      <dgm:prSet phldrT="[Texto]" custT="1"/>
      <dgm:spPr/>
      <dgm:t>
        <a:bodyPr/>
        <a:lstStyle/>
        <a:p>
          <a:r>
            <a:rPr lang="es-ES" sz="1800" b="1" dirty="0">
              <a:latin typeface="Times New Roman" panose="02020603050405020304" pitchFamily="18" charset="0"/>
              <a:cs typeface="Times New Roman" panose="02020603050405020304" pitchFamily="18" charset="0"/>
            </a:rPr>
            <a:t>Enfoque mixto</a:t>
          </a:r>
        </a:p>
      </dgm:t>
    </dgm:pt>
    <dgm:pt modelId="{908BC8E4-73F5-434E-9C2C-208EAF38FCC9}" type="parTrans" cxnId="{72BB9354-0183-4756-B832-27BC6993173D}">
      <dgm:prSet/>
      <dgm:spPr/>
      <dgm:t>
        <a:bodyPr/>
        <a:lstStyle/>
        <a:p>
          <a:endParaRPr lang="es-ES" sz="1200" b="0">
            <a:latin typeface="Times New Roman" panose="02020603050405020304" pitchFamily="18" charset="0"/>
            <a:cs typeface="Times New Roman" panose="02020603050405020304" pitchFamily="18" charset="0"/>
          </a:endParaRPr>
        </a:p>
      </dgm:t>
    </dgm:pt>
    <dgm:pt modelId="{DA25A60D-597C-426C-8826-71A1F42C3B04}" type="sibTrans" cxnId="{72BB9354-0183-4756-B832-27BC6993173D}">
      <dgm:prSet/>
      <dgm:spPr/>
      <dgm:t>
        <a:bodyPr/>
        <a:lstStyle/>
        <a:p>
          <a:endParaRPr lang="es-ES" sz="1200" b="0">
            <a:latin typeface="Times New Roman" panose="02020603050405020304" pitchFamily="18" charset="0"/>
            <a:cs typeface="Times New Roman" panose="02020603050405020304" pitchFamily="18" charset="0"/>
          </a:endParaRPr>
        </a:p>
      </dgm:t>
    </dgm:pt>
    <dgm:pt modelId="{FCA2ABB0-CDEE-4128-B23A-5780113FEA44}">
      <dgm:prSet phldrT="[Texto]" custT="1"/>
      <dgm:spPr/>
      <dgm:t>
        <a:bodyPr/>
        <a:lstStyle/>
        <a:p>
          <a:r>
            <a:rPr lang="es-EC" sz="1200" b="0" dirty="0">
              <a:latin typeface="Times New Roman" panose="02020603050405020304" pitchFamily="18" charset="0"/>
              <a:cs typeface="Times New Roman" panose="02020603050405020304" pitchFamily="18" charset="0"/>
            </a:rPr>
            <a:t>Entrevistas aplicadas al personal encargado del área de crédito y cobranzas de las cooperativas seleccionadas.</a:t>
          </a:r>
          <a:endParaRPr lang="es-ES" sz="1200" b="0" dirty="0">
            <a:latin typeface="Times New Roman" panose="02020603050405020304" pitchFamily="18" charset="0"/>
            <a:cs typeface="Times New Roman" panose="02020603050405020304" pitchFamily="18" charset="0"/>
          </a:endParaRPr>
        </a:p>
      </dgm:t>
    </dgm:pt>
    <dgm:pt modelId="{D3FC307E-080F-432B-B170-A908D93816AC}" type="parTrans" cxnId="{FE3A0171-645C-47C9-A749-FD44756BE1AA}">
      <dgm:prSet/>
      <dgm:spPr/>
      <dgm:t>
        <a:bodyPr/>
        <a:lstStyle/>
        <a:p>
          <a:endParaRPr lang="es-ES" sz="1200" b="0">
            <a:latin typeface="Times New Roman" panose="02020603050405020304" pitchFamily="18" charset="0"/>
            <a:cs typeface="Times New Roman" panose="02020603050405020304" pitchFamily="18" charset="0"/>
          </a:endParaRPr>
        </a:p>
      </dgm:t>
    </dgm:pt>
    <dgm:pt modelId="{EABFDD2D-6B82-4BAE-A357-FB711865772B}" type="sibTrans" cxnId="{FE3A0171-645C-47C9-A749-FD44756BE1AA}">
      <dgm:prSet/>
      <dgm:spPr/>
      <dgm:t>
        <a:bodyPr/>
        <a:lstStyle/>
        <a:p>
          <a:endParaRPr lang="es-ES" sz="1200" b="0">
            <a:latin typeface="Times New Roman" panose="02020603050405020304" pitchFamily="18" charset="0"/>
            <a:cs typeface="Times New Roman" panose="02020603050405020304" pitchFamily="18" charset="0"/>
          </a:endParaRPr>
        </a:p>
      </dgm:t>
    </dgm:pt>
    <dgm:pt modelId="{A46C568D-0A32-4E13-991B-A01FAA3191A2}">
      <dgm:prSet phldrT="[Texto]" custT="1"/>
      <dgm:spPr/>
      <dgm:t>
        <a:bodyPr/>
        <a:lstStyle/>
        <a:p>
          <a:r>
            <a:rPr lang="es-EC" sz="1200" b="0" dirty="0">
              <a:latin typeface="Times New Roman" panose="02020603050405020304" pitchFamily="18" charset="0"/>
              <a:cs typeface="Times New Roman" panose="02020603050405020304" pitchFamily="18" charset="0"/>
            </a:rPr>
            <a:t>Montos de colocaciones obtenidos en los Reportes de saldo de colocaciones del segmento 2, publicados por la Superintendencia de Economía Popular y Solidaria.</a:t>
          </a:r>
          <a:endParaRPr lang="es-ES" sz="1200" b="0" dirty="0">
            <a:latin typeface="Times New Roman" panose="02020603050405020304" pitchFamily="18" charset="0"/>
            <a:cs typeface="Times New Roman" panose="02020603050405020304" pitchFamily="18" charset="0"/>
          </a:endParaRPr>
        </a:p>
      </dgm:t>
    </dgm:pt>
    <dgm:pt modelId="{A6F03393-75C1-410E-A2FD-F7461C815460}" type="parTrans" cxnId="{05F2FE88-2D81-44F1-ADAC-6A1E5F054236}">
      <dgm:prSet/>
      <dgm:spPr/>
      <dgm:t>
        <a:bodyPr/>
        <a:lstStyle/>
        <a:p>
          <a:endParaRPr lang="es-ES" sz="1200" b="0">
            <a:latin typeface="Times New Roman" panose="02020603050405020304" pitchFamily="18" charset="0"/>
            <a:cs typeface="Times New Roman" panose="02020603050405020304" pitchFamily="18" charset="0"/>
          </a:endParaRPr>
        </a:p>
      </dgm:t>
    </dgm:pt>
    <dgm:pt modelId="{15179D2B-607B-45EB-AFAE-3D9AE8238B5B}" type="sibTrans" cxnId="{05F2FE88-2D81-44F1-ADAC-6A1E5F054236}">
      <dgm:prSet/>
      <dgm:spPr/>
      <dgm:t>
        <a:bodyPr/>
        <a:lstStyle/>
        <a:p>
          <a:endParaRPr lang="es-ES" sz="1200" b="0">
            <a:latin typeface="Times New Roman" panose="02020603050405020304" pitchFamily="18" charset="0"/>
            <a:cs typeface="Times New Roman" panose="02020603050405020304" pitchFamily="18" charset="0"/>
          </a:endParaRPr>
        </a:p>
      </dgm:t>
    </dgm:pt>
    <dgm:pt modelId="{3872AC0A-18A2-4AD9-A19F-2158605A7CB2}" type="pres">
      <dgm:prSet presAssocID="{B7CDAE5E-D808-4205-AB28-249FD64965BC}" presName="compositeShape" presStyleCnt="0">
        <dgm:presLayoutVars>
          <dgm:chMax val="7"/>
          <dgm:dir/>
          <dgm:resizeHandles val="exact"/>
        </dgm:presLayoutVars>
      </dgm:prSet>
      <dgm:spPr/>
    </dgm:pt>
    <dgm:pt modelId="{469889DA-1736-41BD-9FC4-DF09BBC55800}" type="pres">
      <dgm:prSet presAssocID="{EEDB852E-7465-4A17-9DE6-9B46890C92CE}" presName="circ1" presStyleLbl="vennNode1" presStyleIdx="0" presStyleCnt="3"/>
      <dgm:spPr/>
    </dgm:pt>
    <dgm:pt modelId="{200ECAC9-E9B4-4A5C-BE8B-C72F13981973}" type="pres">
      <dgm:prSet presAssocID="{EEDB852E-7465-4A17-9DE6-9B46890C92CE}" presName="circ1Tx" presStyleLbl="revTx" presStyleIdx="0" presStyleCnt="0">
        <dgm:presLayoutVars>
          <dgm:chMax val="0"/>
          <dgm:chPref val="0"/>
          <dgm:bulletEnabled val="1"/>
        </dgm:presLayoutVars>
      </dgm:prSet>
      <dgm:spPr/>
    </dgm:pt>
    <dgm:pt modelId="{DDB8E0BD-C5A4-4673-B457-0871CC153C84}" type="pres">
      <dgm:prSet presAssocID="{FCA2ABB0-CDEE-4128-B23A-5780113FEA44}" presName="circ2" presStyleLbl="vennNode1" presStyleIdx="1" presStyleCnt="3"/>
      <dgm:spPr/>
    </dgm:pt>
    <dgm:pt modelId="{D6BB135C-2643-453A-9EB9-6CAA803DAF94}" type="pres">
      <dgm:prSet presAssocID="{FCA2ABB0-CDEE-4128-B23A-5780113FEA44}" presName="circ2Tx" presStyleLbl="revTx" presStyleIdx="0" presStyleCnt="0">
        <dgm:presLayoutVars>
          <dgm:chMax val="0"/>
          <dgm:chPref val="0"/>
          <dgm:bulletEnabled val="1"/>
        </dgm:presLayoutVars>
      </dgm:prSet>
      <dgm:spPr/>
    </dgm:pt>
    <dgm:pt modelId="{9642C497-210F-4C38-A86E-81B665F71663}" type="pres">
      <dgm:prSet presAssocID="{A46C568D-0A32-4E13-991B-A01FAA3191A2}" presName="circ3" presStyleLbl="vennNode1" presStyleIdx="2" presStyleCnt="3"/>
      <dgm:spPr/>
    </dgm:pt>
    <dgm:pt modelId="{7E336173-150A-425F-B293-77530F3A833D}" type="pres">
      <dgm:prSet presAssocID="{A46C568D-0A32-4E13-991B-A01FAA3191A2}" presName="circ3Tx" presStyleLbl="revTx" presStyleIdx="0" presStyleCnt="0">
        <dgm:presLayoutVars>
          <dgm:chMax val="0"/>
          <dgm:chPref val="0"/>
          <dgm:bulletEnabled val="1"/>
        </dgm:presLayoutVars>
      </dgm:prSet>
      <dgm:spPr/>
    </dgm:pt>
  </dgm:ptLst>
  <dgm:cxnLst>
    <dgm:cxn modelId="{AD67FC5B-77AB-4561-991B-F01990EB93DE}" type="presOf" srcId="{EEDB852E-7465-4A17-9DE6-9B46890C92CE}" destId="{200ECAC9-E9B4-4A5C-BE8B-C72F13981973}" srcOrd="1" destOrd="0" presId="urn:microsoft.com/office/officeart/2005/8/layout/venn1"/>
    <dgm:cxn modelId="{E5162361-FCF8-46FC-8CCB-49AD3C768C3A}" type="presOf" srcId="{FCA2ABB0-CDEE-4128-B23A-5780113FEA44}" destId="{D6BB135C-2643-453A-9EB9-6CAA803DAF94}" srcOrd="1" destOrd="0" presId="urn:microsoft.com/office/officeart/2005/8/layout/venn1"/>
    <dgm:cxn modelId="{FE3A0171-645C-47C9-A749-FD44756BE1AA}" srcId="{B7CDAE5E-D808-4205-AB28-249FD64965BC}" destId="{FCA2ABB0-CDEE-4128-B23A-5780113FEA44}" srcOrd="1" destOrd="0" parTransId="{D3FC307E-080F-432B-B170-A908D93816AC}" sibTransId="{EABFDD2D-6B82-4BAE-A357-FB711865772B}"/>
    <dgm:cxn modelId="{72BB9354-0183-4756-B832-27BC6993173D}" srcId="{B7CDAE5E-D808-4205-AB28-249FD64965BC}" destId="{EEDB852E-7465-4A17-9DE6-9B46890C92CE}" srcOrd="0" destOrd="0" parTransId="{908BC8E4-73F5-434E-9C2C-208EAF38FCC9}" sibTransId="{DA25A60D-597C-426C-8826-71A1F42C3B04}"/>
    <dgm:cxn modelId="{7CD48A7B-E4E6-4794-9F2A-DF904E78A9D7}" type="presOf" srcId="{B7CDAE5E-D808-4205-AB28-249FD64965BC}" destId="{3872AC0A-18A2-4AD9-A19F-2158605A7CB2}" srcOrd="0" destOrd="0" presId="urn:microsoft.com/office/officeart/2005/8/layout/venn1"/>
    <dgm:cxn modelId="{7B87F77E-2CD2-40CB-A1A7-C23C80918ECF}" type="presOf" srcId="{EEDB852E-7465-4A17-9DE6-9B46890C92CE}" destId="{469889DA-1736-41BD-9FC4-DF09BBC55800}" srcOrd="0" destOrd="0" presId="urn:microsoft.com/office/officeart/2005/8/layout/venn1"/>
    <dgm:cxn modelId="{05F2FE88-2D81-44F1-ADAC-6A1E5F054236}" srcId="{B7CDAE5E-D808-4205-AB28-249FD64965BC}" destId="{A46C568D-0A32-4E13-991B-A01FAA3191A2}" srcOrd="2" destOrd="0" parTransId="{A6F03393-75C1-410E-A2FD-F7461C815460}" sibTransId="{15179D2B-607B-45EB-AFAE-3D9AE8238B5B}"/>
    <dgm:cxn modelId="{FEC8A6B1-E096-42D2-87F2-70BCBEB2E0DA}" type="presOf" srcId="{A46C568D-0A32-4E13-991B-A01FAA3191A2}" destId="{9642C497-210F-4C38-A86E-81B665F71663}" srcOrd="0" destOrd="0" presId="urn:microsoft.com/office/officeart/2005/8/layout/venn1"/>
    <dgm:cxn modelId="{F09D83CC-B749-4EDA-99D4-5BA5A505AC53}" type="presOf" srcId="{FCA2ABB0-CDEE-4128-B23A-5780113FEA44}" destId="{DDB8E0BD-C5A4-4673-B457-0871CC153C84}" srcOrd="0" destOrd="0" presId="urn:microsoft.com/office/officeart/2005/8/layout/venn1"/>
    <dgm:cxn modelId="{5E81FBD6-1E4D-4DEA-80B5-FDD7CC2DE8D4}" type="presOf" srcId="{A46C568D-0A32-4E13-991B-A01FAA3191A2}" destId="{7E336173-150A-425F-B293-77530F3A833D}" srcOrd="1" destOrd="0" presId="urn:microsoft.com/office/officeart/2005/8/layout/venn1"/>
    <dgm:cxn modelId="{E0B65AE4-CDE6-475A-B2D8-144FF27C846E}" type="presParOf" srcId="{3872AC0A-18A2-4AD9-A19F-2158605A7CB2}" destId="{469889DA-1736-41BD-9FC4-DF09BBC55800}" srcOrd="0" destOrd="0" presId="urn:microsoft.com/office/officeart/2005/8/layout/venn1"/>
    <dgm:cxn modelId="{D69B82C0-F35A-4151-9237-F228BF0A85CF}" type="presParOf" srcId="{3872AC0A-18A2-4AD9-A19F-2158605A7CB2}" destId="{200ECAC9-E9B4-4A5C-BE8B-C72F13981973}" srcOrd="1" destOrd="0" presId="urn:microsoft.com/office/officeart/2005/8/layout/venn1"/>
    <dgm:cxn modelId="{03DE16C5-203F-4855-82E7-5C258B96882A}" type="presParOf" srcId="{3872AC0A-18A2-4AD9-A19F-2158605A7CB2}" destId="{DDB8E0BD-C5A4-4673-B457-0871CC153C84}" srcOrd="2" destOrd="0" presId="urn:microsoft.com/office/officeart/2005/8/layout/venn1"/>
    <dgm:cxn modelId="{820B6D3D-FA7B-48A2-BA90-0C23BF4F4008}" type="presParOf" srcId="{3872AC0A-18A2-4AD9-A19F-2158605A7CB2}" destId="{D6BB135C-2643-453A-9EB9-6CAA803DAF94}" srcOrd="3" destOrd="0" presId="urn:microsoft.com/office/officeart/2005/8/layout/venn1"/>
    <dgm:cxn modelId="{D509791C-4F86-45BB-8FD1-F6A456A49F6C}" type="presParOf" srcId="{3872AC0A-18A2-4AD9-A19F-2158605A7CB2}" destId="{9642C497-210F-4C38-A86E-81B665F71663}" srcOrd="4" destOrd="0" presId="urn:microsoft.com/office/officeart/2005/8/layout/venn1"/>
    <dgm:cxn modelId="{87EE853C-C25E-4044-BED2-42D8AA1D3337}" type="presParOf" srcId="{3872AC0A-18A2-4AD9-A19F-2158605A7CB2}" destId="{7E336173-150A-425F-B293-77530F3A833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58BBFB-1F48-4FF3-962C-DA6FCFA8272E}" type="doc">
      <dgm:prSet loTypeId="urn:microsoft.com/office/officeart/2005/8/layout/chevron1" loCatId="process" qsTypeId="urn:microsoft.com/office/officeart/2005/8/quickstyle/simple3" qsCatId="simple" csTypeId="urn:microsoft.com/office/officeart/2005/8/colors/colorful4" csCatId="colorful" phldr="1"/>
      <dgm:spPr/>
    </dgm:pt>
    <dgm:pt modelId="{9DBD9F7D-6E65-4927-AE2A-808ABEA08A86}">
      <dgm:prSet phldrT="[Texto]" custT="1"/>
      <dgm:spPr/>
      <dgm:t>
        <a:bodyPr/>
        <a:lstStyle/>
        <a:p>
          <a:r>
            <a:rPr lang="es-ES" sz="1600" dirty="0">
              <a:latin typeface="Times New Roman" panose="02020603050405020304" pitchFamily="18" charset="0"/>
              <a:cs typeface="Times New Roman" panose="02020603050405020304" pitchFamily="18" charset="0"/>
            </a:rPr>
            <a:t>2016</a:t>
          </a:r>
        </a:p>
      </dgm:t>
    </dgm:pt>
    <dgm:pt modelId="{A48B470A-85DF-4658-905C-73EEEC697976}" type="parTrans" cxnId="{2F053D30-C0BB-4A71-B466-EF3BE05ED9DE}">
      <dgm:prSet/>
      <dgm:spPr/>
      <dgm:t>
        <a:bodyPr/>
        <a:lstStyle/>
        <a:p>
          <a:endParaRPr lang="es-ES" sz="1600">
            <a:latin typeface="Times New Roman" panose="02020603050405020304" pitchFamily="18" charset="0"/>
            <a:cs typeface="Times New Roman" panose="02020603050405020304" pitchFamily="18" charset="0"/>
          </a:endParaRPr>
        </a:p>
      </dgm:t>
    </dgm:pt>
    <dgm:pt modelId="{EB5C6C83-A7F3-4E72-B4B0-187A59CC9FAF}" type="sibTrans" cxnId="{2F053D30-C0BB-4A71-B466-EF3BE05ED9DE}">
      <dgm:prSet/>
      <dgm:spPr/>
      <dgm:t>
        <a:bodyPr/>
        <a:lstStyle/>
        <a:p>
          <a:endParaRPr lang="es-ES" sz="1600">
            <a:latin typeface="Times New Roman" panose="02020603050405020304" pitchFamily="18" charset="0"/>
            <a:cs typeface="Times New Roman" panose="02020603050405020304" pitchFamily="18" charset="0"/>
          </a:endParaRPr>
        </a:p>
      </dgm:t>
    </dgm:pt>
    <dgm:pt modelId="{D7D61D66-D472-4414-A7E5-67785ABD05C9}">
      <dgm:prSet phldrT="[Texto]" custT="1"/>
      <dgm:spPr/>
      <dgm:t>
        <a:bodyPr/>
        <a:lstStyle/>
        <a:p>
          <a:r>
            <a:rPr lang="es-ES" sz="1600" dirty="0">
              <a:latin typeface="Times New Roman" panose="02020603050405020304" pitchFamily="18" charset="0"/>
              <a:cs typeface="Times New Roman" panose="02020603050405020304" pitchFamily="18" charset="0"/>
            </a:rPr>
            <a:t>2017</a:t>
          </a:r>
        </a:p>
      </dgm:t>
    </dgm:pt>
    <dgm:pt modelId="{5BD8E925-4644-4EB2-B322-5CE76698816A}" type="parTrans" cxnId="{54C50671-E0F1-4F3A-AB13-5C1C4B0D94AD}">
      <dgm:prSet/>
      <dgm:spPr/>
      <dgm:t>
        <a:bodyPr/>
        <a:lstStyle/>
        <a:p>
          <a:endParaRPr lang="es-ES" sz="1600">
            <a:latin typeface="Times New Roman" panose="02020603050405020304" pitchFamily="18" charset="0"/>
            <a:cs typeface="Times New Roman" panose="02020603050405020304" pitchFamily="18" charset="0"/>
          </a:endParaRPr>
        </a:p>
      </dgm:t>
    </dgm:pt>
    <dgm:pt modelId="{C8746CF2-5BC8-4878-99A8-AC42E182D98A}" type="sibTrans" cxnId="{54C50671-E0F1-4F3A-AB13-5C1C4B0D94AD}">
      <dgm:prSet/>
      <dgm:spPr/>
      <dgm:t>
        <a:bodyPr/>
        <a:lstStyle/>
        <a:p>
          <a:endParaRPr lang="es-ES" sz="1600">
            <a:latin typeface="Times New Roman" panose="02020603050405020304" pitchFamily="18" charset="0"/>
            <a:cs typeface="Times New Roman" panose="02020603050405020304" pitchFamily="18" charset="0"/>
          </a:endParaRPr>
        </a:p>
      </dgm:t>
    </dgm:pt>
    <dgm:pt modelId="{BB51DC14-89C0-44EC-B5FB-B42EF7A4CCE6}">
      <dgm:prSet phldrT="[Texto]" custT="1"/>
      <dgm:spPr/>
      <dgm:t>
        <a:bodyPr/>
        <a:lstStyle/>
        <a:p>
          <a:r>
            <a:rPr lang="es-ES" sz="1600" dirty="0">
              <a:latin typeface="Times New Roman" panose="02020603050405020304" pitchFamily="18" charset="0"/>
              <a:cs typeface="Times New Roman" panose="02020603050405020304" pitchFamily="18" charset="0"/>
            </a:rPr>
            <a:t>2018</a:t>
          </a:r>
        </a:p>
      </dgm:t>
    </dgm:pt>
    <dgm:pt modelId="{243388B6-486D-4207-999E-57D54DC8D177}" type="parTrans" cxnId="{F2084CE1-2A29-410F-8624-88D68FC1F8FE}">
      <dgm:prSet/>
      <dgm:spPr/>
      <dgm:t>
        <a:bodyPr/>
        <a:lstStyle/>
        <a:p>
          <a:endParaRPr lang="es-ES" sz="1600">
            <a:latin typeface="Times New Roman" panose="02020603050405020304" pitchFamily="18" charset="0"/>
            <a:cs typeface="Times New Roman" panose="02020603050405020304" pitchFamily="18" charset="0"/>
          </a:endParaRPr>
        </a:p>
      </dgm:t>
    </dgm:pt>
    <dgm:pt modelId="{AC821011-B13B-444A-A97C-D839D04470DD}" type="sibTrans" cxnId="{F2084CE1-2A29-410F-8624-88D68FC1F8FE}">
      <dgm:prSet/>
      <dgm:spPr/>
      <dgm:t>
        <a:bodyPr/>
        <a:lstStyle/>
        <a:p>
          <a:endParaRPr lang="es-ES" sz="1600">
            <a:latin typeface="Times New Roman" panose="02020603050405020304" pitchFamily="18" charset="0"/>
            <a:cs typeface="Times New Roman" panose="02020603050405020304" pitchFamily="18" charset="0"/>
          </a:endParaRPr>
        </a:p>
      </dgm:t>
    </dgm:pt>
    <dgm:pt modelId="{66F32C6C-108B-4C86-B695-C9917D06C5F6}">
      <dgm:prSet phldrT="[Texto]" custT="1"/>
      <dgm:spPr/>
      <dgm:t>
        <a:bodyPr/>
        <a:lstStyle/>
        <a:p>
          <a:r>
            <a:rPr lang="es-ES" sz="1600" dirty="0">
              <a:latin typeface="Times New Roman" panose="02020603050405020304" pitchFamily="18" charset="0"/>
              <a:cs typeface="Times New Roman" panose="02020603050405020304" pitchFamily="18" charset="0"/>
            </a:rPr>
            <a:t>Los créditos redujeron ya que el mercado se tornó mas cauto  ya que existía menor nivel de ingresos, reducción en ventas y aumento del desempleo</a:t>
          </a:r>
        </a:p>
      </dgm:t>
    </dgm:pt>
    <dgm:pt modelId="{B473287F-2DBC-4340-B4FA-4A1E3406B494}" type="parTrans" cxnId="{F81C6829-F4D4-4086-BE6F-30F86973B318}">
      <dgm:prSet/>
      <dgm:spPr/>
      <dgm:t>
        <a:bodyPr/>
        <a:lstStyle/>
        <a:p>
          <a:endParaRPr lang="es-ES" sz="1600">
            <a:latin typeface="Times New Roman" panose="02020603050405020304" pitchFamily="18" charset="0"/>
            <a:cs typeface="Times New Roman" panose="02020603050405020304" pitchFamily="18" charset="0"/>
          </a:endParaRPr>
        </a:p>
      </dgm:t>
    </dgm:pt>
    <dgm:pt modelId="{7CBA56FE-3592-43E9-B523-700C2EBEA202}" type="sibTrans" cxnId="{F81C6829-F4D4-4086-BE6F-30F86973B318}">
      <dgm:prSet/>
      <dgm:spPr/>
      <dgm:t>
        <a:bodyPr/>
        <a:lstStyle/>
        <a:p>
          <a:endParaRPr lang="es-ES" sz="1600">
            <a:latin typeface="Times New Roman" panose="02020603050405020304" pitchFamily="18" charset="0"/>
            <a:cs typeface="Times New Roman" panose="02020603050405020304" pitchFamily="18" charset="0"/>
          </a:endParaRPr>
        </a:p>
      </dgm:t>
    </dgm:pt>
    <dgm:pt modelId="{3DC552B4-E3A9-4B99-AB7B-4F348EA8BDC1}">
      <dgm:prSet phldrT="[Texto]" custT="1"/>
      <dgm:spPr/>
      <dgm:t>
        <a:bodyPr/>
        <a:lstStyle/>
        <a:p>
          <a:r>
            <a:rPr lang="es-ES" sz="1600" dirty="0">
              <a:latin typeface="Times New Roman" panose="02020603050405020304" pitchFamily="18" charset="0"/>
              <a:cs typeface="Times New Roman" panose="02020603050405020304" pitchFamily="18" charset="0"/>
            </a:rPr>
            <a:t>Aumento de depósitos e incremento de créditos.</a:t>
          </a:r>
        </a:p>
      </dgm:t>
    </dgm:pt>
    <dgm:pt modelId="{786A1319-2F38-478F-B739-CBC9A74FF2C3}" type="parTrans" cxnId="{26B7B259-3BE4-4D85-9581-72F683AD61F9}">
      <dgm:prSet/>
      <dgm:spPr/>
      <dgm:t>
        <a:bodyPr/>
        <a:lstStyle/>
        <a:p>
          <a:endParaRPr lang="es-ES" sz="2400">
            <a:latin typeface="Times New Roman" panose="02020603050405020304" pitchFamily="18" charset="0"/>
            <a:cs typeface="Times New Roman" panose="02020603050405020304" pitchFamily="18" charset="0"/>
          </a:endParaRPr>
        </a:p>
      </dgm:t>
    </dgm:pt>
    <dgm:pt modelId="{E2F190BB-6034-4D83-9083-D6CA91A1E44C}" type="sibTrans" cxnId="{26B7B259-3BE4-4D85-9581-72F683AD61F9}">
      <dgm:prSet/>
      <dgm:spPr/>
      <dgm:t>
        <a:bodyPr/>
        <a:lstStyle/>
        <a:p>
          <a:endParaRPr lang="es-ES" sz="2400">
            <a:latin typeface="Times New Roman" panose="02020603050405020304" pitchFamily="18" charset="0"/>
            <a:cs typeface="Times New Roman" panose="02020603050405020304" pitchFamily="18" charset="0"/>
          </a:endParaRPr>
        </a:p>
      </dgm:t>
    </dgm:pt>
    <dgm:pt modelId="{9CDC8092-CA13-49CF-BF09-BEB375E13215}">
      <dgm:prSet phldrT="[Texto]" custT="1"/>
      <dgm:spPr/>
      <dgm:t>
        <a:bodyPr/>
        <a:lstStyle/>
        <a:p>
          <a:r>
            <a:rPr lang="es-ES" sz="1600" dirty="0">
              <a:latin typeface="Times New Roman" panose="02020603050405020304" pitchFamily="18" charset="0"/>
              <a:cs typeface="Times New Roman" panose="02020603050405020304" pitchFamily="18" charset="0"/>
            </a:rPr>
            <a:t>Escenario favorable para obtener crédito y financiar sus actividades y en condiciones favorables.</a:t>
          </a:r>
        </a:p>
      </dgm:t>
    </dgm:pt>
    <dgm:pt modelId="{33B36235-9099-4E70-973C-0CB4E1E94B14}" type="parTrans" cxnId="{6F3A60FE-AEB6-440A-9E83-2B4CCA9E3E06}">
      <dgm:prSet/>
      <dgm:spPr/>
      <dgm:t>
        <a:bodyPr/>
        <a:lstStyle/>
        <a:p>
          <a:endParaRPr lang="es-ES" sz="2400">
            <a:latin typeface="Times New Roman" panose="02020603050405020304" pitchFamily="18" charset="0"/>
            <a:cs typeface="Times New Roman" panose="02020603050405020304" pitchFamily="18" charset="0"/>
          </a:endParaRPr>
        </a:p>
      </dgm:t>
    </dgm:pt>
    <dgm:pt modelId="{D19D5408-EA52-4CEA-AABA-AFFDA950F869}" type="sibTrans" cxnId="{6F3A60FE-AEB6-440A-9E83-2B4CCA9E3E06}">
      <dgm:prSet/>
      <dgm:spPr/>
      <dgm:t>
        <a:bodyPr/>
        <a:lstStyle/>
        <a:p>
          <a:endParaRPr lang="es-ES" sz="2400">
            <a:latin typeface="Times New Roman" panose="02020603050405020304" pitchFamily="18" charset="0"/>
            <a:cs typeface="Times New Roman" panose="02020603050405020304" pitchFamily="18" charset="0"/>
          </a:endParaRPr>
        </a:p>
      </dgm:t>
    </dgm:pt>
    <dgm:pt modelId="{935D8907-5EF8-4D00-967E-2A1D898C7EF8}">
      <dgm:prSet phldrT="[Texto]" custT="1"/>
      <dgm:spPr/>
      <dgm:t>
        <a:bodyPr/>
        <a:lstStyle/>
        <a:p>
          <a:r>
            <a:rPr lang="es-EC" sz="1600" dirty="0">
              <a:latin typeface="Times New Roman" panose="02020603050405020304" pitchFamily="18" charset="0"/>
              <a:cs typeface="Times New Roman" panose="02020603050405020304" pitchFamily="18" charset="0"/>
            </a:rPr>
            <a:t>El consumidor ve la necesidad de extraer sus recursos de la entidad financiera y tenerlos disponibles en lugar de colocarlos a un plazo fijo (como ahorro)</a:t>
          </a:r>
          <a:endParaRPr lang="es-ES" sz="1600" dirty="0">
            <a:latin typeface="Times New Roman" panose="02020603050405020304" pitchFamily="18" charset="0"/>
            <a:cs typeface="Times New Roman" panose="02020603050405020304" pitchFamily="18" charset="0"/>
          </a:endParaRPr>
        </a:p>
      </dgm:t>
    </dgm:pt>
    <dgm:pt modelId="{D1C8DD4E-1B48-43D6-87A9-3A6B98C69546}" type="parTrans" cxnId="{38B3ABE2-B836-4FD0-B35D-A82A487A9197}">
      <dgm:prSet/>
      <dgm:spPr/>
      <dgm:t>
        <a:bodyPr/>
        <a:lstStyle/>
        <a:p>
          <a:endParaRPr lang="es-ES" sz="2400">
            <a:latin typeface="Times New Roman" panose="02020603050405020304" pitchFamily="18" charset="0"/>
            <a:cs typeface="Times New Roman" panose="02020603050405020304" pitchFamily="18" charset="0"/>
          </a:endParaRPr>
        </a:p>
      </dgm:t>
    </dgm:pt>
    <dgm:pt modelId="{2A2364A4-0FF2-4B99-B6EA-10DD46B31F11}" type="sibTrans" cxnId="{38B3ABE2-B836-4FD0-B35D-A82A487A9197}">
      <dgm:prSet/>
      <dgm:spPr/>
      <dgm:t>
        <a:bodyPr/>
        <a:lstStyle/>
        <a:p>
          <a:endParaRPr lang="es-ES" sz="2400">
            <a:latin typeface="Times New Roman" panose="02020603050405020304" pitchFamily="18" charset="0"/>
            <a:cs typeface="Times New Roman" panose="02020603050405020304" pitchFamily="18" charset="0"/>
          </a:endParaRPr>
        </a:p>
      </dgm:t>
    </dgm:pt>
    <dgm:pt modelId="{DF75BFF3-A33A-4E41-B554-6E4606707559}" type="pres">
      <dgm:prSet presAssocID="{1D58BBFB-1F48-4FF3-962C-DA6FCFA8272E}" presName="Name0" presStyleCnt="0">
        <dgm:presLayoutVars>
          <dgm:dir/>
          <dgm:animLvl val="lvl"/>
          <dgm:resizeHandles val="exact"/>
        </dgm:presLayoutVars>
      </dgm:prSet>
      <dgm:spPr/>
    </dgm:pt>
    <dgm:pt modelId="{4811E296-BA98-436A-8254-9693EB885659}" type="pres">
      <dgm:prSet presAssocID="{9DBD9F7D-6E65-4927-AE2A-808ABEA08A86}" presName="composite" presStyleCnt="0"/>
      <dgm:spPr/>
    </dgm:pt>
    <dgm:pt modelId="{42805CA2-311D-48E0-8CD2-CE66AE7C507D}" type="pres">
      <dgm:prSet presAssocID="{9DBD9F7D-6E65-4927-AE2A-808ABEA08A86}" presName="parTx" presStyleLbl="node1" presStyleIdx="0" presStyleCnt="3" custLinFactNeighborX="-45210" custLinFactNeighborY="1119">
        <dgm:presLayoutVars>
          <dgm:chMax val="0"/>
          <dgm:chPref val="0"/>
          <dgm:bulletEnabled val="1"/>
        </dgm:presLayoutVars>
      </dgm:prSet>
      <dgm:spPr/>
    </dgm:pt>
    <dgm:pt modelId="{DAB8FA23-5F1C-44BC-A1C2-57DB855BD416}" type="pres">
      <dgm:prSet presAssocID="{9DBD9F7D-6E65-4927-AE2A-808ABEA08A86}" presName="desTx" presStyleLbl="revTx" presStyleIdx="0" presStyleCnt="3" custLinFactNeighborX="-56513" custLinFactNeighborY="1007">
        <dgm:presLayoutVars>
          <dgm:bulletEnabled val="1"/>
        </dgm:presLayoutVars>
      </dgm:prSet>
      <dgm:spPr/>
    </dgm:pt>
    <dgm:pt modelId="{3074CCAA-92A3-46F9-A568-F472B26E459E}" type="pres">
      <dgm:prSet presAssocID="{EB5C6C83-A7F3-4E72-B4B0-187A59CC9FAF}" presName="space" presStyleCnt="0"/>
      <dgm:spPr/>
    </dgm:pt>
    <dgm:pt modelId="{FE009DC1-F9C5-4998-9156-E2FF3E01DFED}" type="pres">
      <dgm:prSet presAssocID="{D7D61D66-D472-4414-A7E5-67785ABD05C9}" presName="composite" presStyleCnt="0"/>
      <dgm:spPr/>
    </dgm:pt>
    <dgm:pt modelId="{9CA198BD-9928-4ABE-920D-7EBB0625DEF7}" type="pres">
      <dgm:prSet presAssocID="{D7D61D66-D472-4414-A7E5-67785ABD05C9}" presName="parTx" presStyleLbl="node1" presStyleIdx="1" presStyleCnt="3">
        <dgm:presLayoutVars>
          <dgm:chMax val="0"/>
          <dgm:chPref val="0"/>
          <dgm:bulletEnabled val="1"/>
        </dgm:presLayoutVars>
      </dgm:prSet>
      <dgm:spPr/>
    </dgm:pt>
    <dgm:pt modelId="{7E5F1944-71B4-4C39-88B6-7EF9EADE92B1}" type="pres">
      <dgm:prSet presAssocID="{D7D61D66-D472-4414-A7E5-67785ABD05C9}" presName="desTx" presStyleLbl="revTx" presStyleIdx="1" presStyleCnt="3">
        <dgm:presLayoutVars>
          <dgm:bulletEnabled val="1"/>
        </dgm:presLayoutVars>
      </dgm:prSet>
      <dgm:spPr/>
    </dgm:pt>
    <dgm:pt modelId="{E78ACBAE-C2EA-42F0-8AA3-3E423D91094C}" type="pres">
      <dgm:prSet presAssocID="{C8746CF2-5BC8-4878-99A8-AC42E182D98A}" presName="space" presStyleCnt="0"/>
      <dgm:spPr/>
    </dgm:pt>
    <dgm:pt modelId="{3DC7A787-3CBB-4F94-94D6-7F9EC62EE501}" type="pres">
      <dgm:prSet presAssocID="{BB51DC14-89C0-44EC-B5FB-B42EF7A4CCE6}" presName="composite" presStyleCnt="0"/>
      <dgm:spPr/>
    </dgm:pt>
    <dgm:pt modelId="{E87C7086-2127-4C23-9A40-EFC7CE059B12}" type="pres">
      <dgm:prSet presAssocID="{BB51DC14-89C0-44EC-B5FB-B42EF7A4CCE6}" presName="parTx" presStyleLbl="node1" presStyleIdx="2" presStyleCnt="3">
        <dgm:presLayoutVars>
          <dgm:chMax val="0"/>
          <dgm:chPref val="0"/>
          <dgm:bulletEnabled val="1"/>
        </dgm:presLayoutVars>
      </dgm:prSet>
      <dgm:spPr/>
    </dgm:pt>
    <dgm:pt modelId="{07485A10-17DB-4887-857B-5A110EA233EE}" type="pres">
      <dgm:prSet presAssocID="{BB51DC14-89C0-44EC-B5FB-B42EF7A4CCE6}" presName="desTx" presStyleLbl="revTx" presStyleIdx="2" presStyleCnt="3">
        <dgm:presLayoutVars>
          <dgm:bulletEnabled val="1"/>
        </dgm:presLayoutVars>
      </dgm:prSet>
      <dgm:spPr/>
    </dgm:pt>
  </dgm:ptLst>
  <dgm:cxnLst>
    <dgm:cxn modelId="{12AD7E00-81FB-4051-902B-10F8D32D2624}" type="presOf" srcId="{66F32C6C-108B-4C86-B695-C9917D06C5F6}" destId="{DAB8FA23-5F1C-44BC-A1C2-57DB855BD416}" srcOrd="0" destOrd="0" presId="urn:microsoft.com/office/officeart/2005/8/layout/chevron1"/>
    <dgm:cxn modelId="{F81C6829-F4D4-4086-BE6F-30F86973B318}" srcId="{9DBD9F7D-6E65-4927-AE2A-808ABEA08A86}" destId="{66F32C6C-108B-4C86-B695-C9917D06C5F6}" srcOrd="0" destOrd="0" parTransId="{B473287F-2DBC-4340-B4FA-4A1E3406B494}" sibTransId="{7CBA56FE-3592-43E9-B523-700C2EBEA202}"/>
    <dgm:cxn modelId="{2F053D30-C0BB-4A71-B466-EF3BE05ED9DE}" srcId="{1D58BBFB-1F48-4FF3-962C-DA6FCFA8272E}" destId="{9DBD9F7D-6E65-4927-AE2A-808ABEA08A86}" srcOrd="0" destOrd="0" parTransId="{A48B470A-85DF-4658-905C-73EEEC697976}" sibTransId="{EB5C6C83-A7F3-4E72-B4B0-187A59CC9FAF}"/>
    <dgm:cxn modelId="{26B2B15C-D893-4DDE-90CD-ADCDD9D9ED14}" type="presOf" srcId="{D7D61D66-D472-4414-A7E5-67785ABD05C9}" destId="{9CA198BD-9928-4ABE-920D-7EBB0625DEF7}" srcOrd="0" destOrd="0" presId="urn:microsoft.com/office/officeart/2005/8/layout/chevron1"/>
    <dgm:cxn modelId="{C43A366C-3645-4C70-B32D-32F7FE9FC4A1}" type="presOf" srcId="{1D58BBFB-1F48-4FF3-962C-DA6FCFA8272E}" destId="{DF75BFF3-A33A-4E41-B554-6E4606707559}" srcOrd="0" destOrd="0" presId="urn:microsoft.com/office/officeart/2005/8/layout/chevron1"/>
    <dgm:cxn modelId="{B83C9E6D-00E5-4310-A39F-1FB41A830D5E}" type="presOf" srcId="{9DBD9F7D-6E65-4927-AE2A-808ABEA08A86}" destId="{42805CA2-311D-48E0-8CD2-CE66AE7C507D}" srcOrd="0" destOrd="0" presId="urn:microsoft.com/office/officeart/2005/8/layout/chevron1"/>
    <dgm:cxn modelId="{54C50671-E0F1-4F3A-AB13-5C1C4B0D94AD}" srcId="{1D58BBFB-1F48-4FF3-962C-DA6FCFA8272E}" destId="{D7D61D66-D472-4414-A7E5-67785ABD05C9}" srcOrd="1" destOrd="0" parTransId="{5BD8E925-4644-4EB2-B322-5CE76698816A}" sibTransId="{C8746CF2-5BC8-4878-99A8-AC42E182D98A}"/>
    <dgm:cxn modelId="{26B7B259-3BE4-4D85-9581-72F683AD61F9}" srcId="{D7D61D66-D472-4414-A7E5-67785ABD05C9}" destId="{3DC552B4-E3A9-4B99-AB7B-4F348EA8BDC1}" srcOrd="0" destOrd="0" parTransId="{786A1319-2F38-478F-B739-CBC9A74FF2C3}" sibTransId="{E2F190BB-6034-4D83-9083-D6CA91A1E44C}"/>
    <dgm:cxn modelId="{48CA4EBE-0D63-4E4B-A7E5-77CA0A0785C8}" type="presOf" srcId="{BB51DC14-89C0-44EC-B5FB-B42EF7A4CCE6}" destId="{E87C7086-2127-4C23-9A40-EFC7CE059B12}" srcOrd="0" destOrd="0" presId="urn:microsoft.com/office/officeart/2005/8/layout/chevron1"/>
    <dgm:cxn modelId="{BFAA19D5-24F1-459E-9930-86E2DBB18954}" type="presOf" srcId="{3DC552B4-E3A9-4B99-AB7B-4F348EA8BDC1}" destId="{7E5F1944-71B4-4C39-88B6-7EF9EADE92B1}" srcOrd="0" destOrd="0" presId="urn:microsoft.com/office/officeart/2005/8/layout/chevron1"/>
    <dgm:cxn modelId="{F2084CE1-2A29-410F-8624-88D68FC1F8FE}" srcId="{1D58BBFB-1F48-4FF3-962C-DA6FCFA8272E}" destId="{BB51DC14-89C0-44EC-B5FB-B42EF7A4CCE6}" srcOrd="2" destOrd="0" parTransId="{243388B6-486D-4207-999E-57D54DC8D177}" sibTransId="{AC821011-B13B-444A-A97C-D839D04470DD}"/>
    <dgm:cxn modelId="{38B3ABE2-B836-4FD0-B35D-A82A487A9197}" srcId="{BB51DC14-89C0-44EC-B5FB-B42EF7A4CCE6}" destId="{935D8907-5EF8-4D00-967E-2A1D898C7EF8}" srcOrd="0" destOrd="0" parTransId="{D1C8DD4E-1B48-43D6-87A9-3A6B98C69546}" sibTransId="{2A2364A4-0FF2-4B99-B6EA-10DD46B31F11}"/>
    <dgm:cxn modelId="{AA2920EA-E93C-4052-A5A7-2FB888611708}" type="presOf" srcId="{935D8907-5EF8-4D00-967E-2A1D898C7EF8}" destId="{07485A10-17DB-4887-857B-5A110EA233EE}" srcOrd="0" destOrd="0" presId="urn:microsoft.com/office/officeart/2005/8/layout/chevron1"/>
    <dgm:cxn modelId="{789F44F7-1D41-4DBC-91B2-F72CEA5FC344}" type="presOf" srcId="{9CDC8092-CA13-49CF-BF09-BEB375E13215}" destId="{7E5F1944-71B4-4C39-88B6-7EF9EADE92B1}" srcOrd="0" destOrd="1" presId="urn:microsoft.com/office/officeart/2005/8/layout/chevron1"/>
    <dgm:cxn modelId="{6F3A60FE-AEB6-440A-9E83-2B4CCA9E3E06}" srcId="{D7D61D66-D472-4414-A7E5-67785ABD05C9}" destId="{9CDC8092-CA13-49CF-BF09-BEB375E13215}" srcOrd="1" destOrd="0" parTransId="{33B36235-9099-4E70-973C-0CB4E1E94B14}" sibTransId="{D19D5408-EA52-4CEA-AABA-AFFDA950F869}"/>
    <dgm:cxn modelId="{D79E6C79-0F50-4369-ADB5-EA7F65927157}" type="presParOf" srcId="{DF75BFF3-A33A-4E41-B554-6E4606707559}" destId="{4811E296-BA98-436A-8254-9693EB885659}" srcOrd="0" destOrd="0" presId="urn:microsoft.com/office/officeart/2005/8/layout/chevron1"/>
    <dgm:cxn modelId="{6DE85607-4FF4-4FC9-89A2-801D64733C21}" type="presParOf" srcId="{4811E296-BA98-436A-8254-9693EB885659}" destId="{42805CA2-311D-48E0-8CD2-CE66AE7C507D}" srcOrd="0" destOrd="0" presId="urn:microsoft.com/office/officeart/2005/8/layout/chevron1"/>
    <dgm:cxn modelId="{DE590A4E-6DBD-4871-A4ED-0289907EE6A7}" type="presParOf" srcId="{4811E296-BA98-436A-8254-9693EB885659}" destId="{DAB8FA23-5F1C-44BC-A1C2-57DB855BD416}" srcOrd="1" destOrd="0" presId="urn:microsoft.com/office/officeart/2005/8/layout/chevron1"/>
    <dgm:cxn modelId="{716BFD76-577D-4E47-875A-0D0F58D9AC70}" type="presParOf" srcId="{DF75BFF3-A33A-4E41-B554-6E4606707559}" destId="{3074CCAA-92A3-46F9-A568-F472B26E459E}" srcOrd="1" destOrd="0" presId="urn:microsoft.com/office/officeart/2005/8/layout/chevron1"/>
    <dgm:cxn modelId="{76032795-169C-4D2E-A864-95096C4A796A}" type="presParOf" srcId="{DF75BFF3-A33A-4E41-B554-6E4606707559}" destId="{FE009DC1-F9C5-4998-9156-E2FF3E01DFED}" srcOrd="2" destOrd="0" presId="urn:microsoft.com/office/officeart/2005/8/layout/chevron1"/>
    <dgm:cxn modelId="{218045FC-480A-40E8-AA02-19BF3D63E94F}" type="presParOf" srcId="{FE009DC1-F9C5-4998-9156-E2FF3E01DFED}" destId="{9CA198BD-9928-4ABE-920D-7EBB0625DEF7}" srcOrd="0" destOrd="0" presId="urn:microsoft.com/office/officeart/2005/8/layout/chevron1"/>
    <dgm:cxn modelId="{F0E65924-8397-41A2-9F07-BA5071D23197}" type="presParOf" srcId="{FE009DC1-F9C5-4998-9156-E2FF3E01DFED}" destId="{7E5F1944-71B4-4C39-88B6-7EF9EADE92B1}" srcOrd="1" destOrd="0" presId="urn:microsoft.com/office/officeart/2005/8/layout/chevron1"/>
    <dgm:cxn modelId="{AA5AD26C-DBBF-4654-AA01-04C49CC78D1D}" type="presParOf" srcId="{DF75BFF3-A33A-4E41-B554-6E4606707559}" destId="{E78ACBAE-C2EA-42F0-8AA3-3E423D91094C}" srcOrd="3" destOrd="0" presId="urn:microsoft.com/office/officeart/2005/8/layout/chevron1"/>
    <dgm:cxn modelId="{F72F92DE-A09D-4ED0-A8FB-CDB5F7131048}" type="presParOf" srcId="{DF75BFF3-A33A-4E41-B554-6E4606707559}" destId="{3DC7A787-3CBB-4F94-94D6-7F9EC62EE501}" srcOrd="4" destOrd="0" presId="urn:microsoft.com/office/officeart/2005/8/layout/chevron1"/>
    <dgm:cxn modelId="{D1C988C4-8AD7-44CC-A961-B069D7625235}" type="presParOf" srcId="{3DC7A787-3CBB-4F94-94D6-7F9EC62EE501}" destId="{E87C7086-2127-4C23-9A40-EFC7CE059B12}" srcOrd="0" destOrd="0" presId="urn:microsoft.com/office/officeart/2005/8/layout/chevron1"/>
    <dgm:cxn modelId="{1D3A5A30-8608-414F-9051-94A133DD459C}" type="presParOf" srcId="{3DC7A787-3CBB-4F94-94D6-7F9EC62EE501}" destId="{07485A10-17DB-4887-857B-5A110EA233E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E43CDD-F4A8-4E67-8B6E-1B5BFA81933A}" type="doc">
      <dgm:prSet loTypeId="urn:microsoft.com/office/officeart/2005/8/layout/process2" loCatId="process" qsTypeId="urn:microsoft.com/office/officeart/2005/8/quickstyle/simple1" qsCatId="simple" csTypeId="urn:microsoft.com/office/officeart/2005/8/colors/accent0_2" csCatId="mainScheme" phldr="1"/>
      <dgm:spPr/>
    </dgm:pt>
    <dgm:pt modelId="{43DAA925-3330-4863-9230-1C6C253B7B78}">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Se recomienda incrementar los controles hacia las Cooperativas de Ahorro y Crédito, para dar mayor credibilidad ante la sociedad y de esta forma incrementar el número de usuarios en las mismas.</a:t>
          </a:r>
        </a:p>
      </dgm:t>
    </dgm:pt>
    <dgm:pt modelId="{B78C7C86-AC05-474B-BAD5-B0F492203B9C}" type="parTrans" cxnId="{C2BD69CB-E22C-45CF-99CD-A9BC34541A1C}">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BCB07B8A-135D-46A8-96F0-21EF3922A6F7}" type="sibTrans" cxnId="{C2BD69CB-E22C-45CF-99CD-A9BC34541A1C}">
      <dgm:prSet custT="1"/>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BA64CEB2-CEC6-4FBE-9244-6E39BDE55C12}">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Se sugiere ofertar con mayor impulso los Productos Crediticios de Vivienda, debido a que estos pueden representar un incremento en los montos de colocaciones, ya que en la actualidad en la mayoría de instituciones no se le presta el interés necesario a dicho producto por el riesgo de ofertar desembolsar valores altos. </a:t>
          </a:r>
        </a:p>
      </dgm:t>
    </dgm:pt>
    <dgm:pt modelId="{A717FB45-134F-4311-B742-B2EB41E70CBF}" type="parTrans" cxnId="{D7A1FF9E-8D29-4FE2-B70B-F1A36A511F17}">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98BEB856-F8F0-4693-B13A-81721136D61F}" type="sibTrans" cxnId="{D7A1FF9E-8D29-4FE2-B70B-F1A36A511F17}">
      <dgm:prSet custT="1"/>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0B8405FE-FBD5-4742-AE88-E9328C43E3EC}">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Se sugiere para evitar carga laboral desplazar únicamente las funciones de control de cartera de crédito vencida de asesores u oficiales de crédito hacia el departamento de cobranza luego de 15 días de vencimiento.</a:t>
          </a:r>
        </a:p>
      </dgm:t>
    </dgm:pt>
    <dgm:pt modelId="{821D36E7-D8E8-4426-B468-262E558814F3}" type="parTrans" cxnId="{F123AE43-BA5F-4AE0-BC78-64431E82E3B8}">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67D22C6F-2122-4676-B070-24A6BCD32D33}" type="sibTrans" cxnId="{F123AE43-BA5F-4AE0-BC78-64431E82E3B8}">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AF82BFF0-77B3-4FE0-865D-1417664010AC}" type="pres">
      <dgm:prSet presAssocID="{FDE43CDD-F4A8-4E67-8B6E-1B5BFA81933A}" presName="linearFlow" presStyleCnt="0">
        <dgm:presLayoutVars>
          <dgm:resizeHandles val="exact"/>
        </dgm:presLayoutVars>
      </dgm:prSet>
      <dgm:spPr/>
    </dgm:pt>
    <dgm:pt modelId="{1463B0BA-017B-4F0B-9890-E9C96F16AFAE}" type="pres">
      <dgm:prSet presAssocID="{43DAA925-3330-4863-9230-1C6C253B7B78}" presName="node" presStyleLbl="node1" presStyleIdx="0" presStyleCnt="3">
        <dgm:presLayoutVars>
          <dgm:bulletEnabled val="1"/>
        </dgm:presLayoutVars>
      </dgm:prSet>
      <dgm:spPr/>
    </dgm:pt>
    <dgm:pt modelId="{269246B4-7C08-4385-A628-D6566D1524CA}" type="pres">
      <dgm:prSet presAssocID="{BCB07B8A-135D-46A8-96F0-21EF3922A6F7}" presName="sibTrans" presStyleLbl="sibTrans2D1" presStyleIdx="0" presStyleCnt="2"/>
      <dgm:spPr/>
    </dgm:pt>
    <dgm:pt modelId="{E49B5E9E-DF59-49CD-B985-C879944902CC}" type="pres">
      <dgm:prSet presAssocID="{BCB07B8A-135D-46A8-96F0-21EF3922A6F7}" presName="connectorText" presStyleLbl="sibTrans2D1" presStyleIdx="0" presStyleCnt="2"/>
      <dgm:spPr/>
    </dgm:pt>
    <dgm:pt modelId="{E3257179-B184-4DDA-AC85-7136AC50B883}" type="pres">
      <dgm:prSet presAssocID="{BA64CEB2-CEC6-4FBE-9244-6E39BDE55C12}" presName="node" presStyleLbl="node1" presStyleIdx="1" presStyleCnt="3">
        <dgm:presLayoutVars>
          <dgm:bulletEnabled val="1"/>
        </dgm:presLayoutVars>
      </dgm:prSet>
      <dgm:spPr/>
    </dgm:pt>
    <dgm:pt modelId="{9B9AB795-9F4E-49F4-B558-EBA8F1A3A5A7}" type="pres">
      <dgm:prSet presAssocID="{98BEB856-F8F0-4693-B13A-81721136D61F}" presName="sibTrans" presStyleLbl="sibTrans2D1" presStyleIdx="1" presStyleCnt="2"/>
      <dgm:spPr/>
    </dgm:pt>
    <dgm:pt modelId="{EF7E0F9B-4630-486D-AF5C-2B446280F1B0}" type="pres">
      <dgm:prSet presAssocID="{98BEB856-F8F0-4693-B13A-81721136D61F}" presName="connectorText" presStyleLbl="sibTrans2D1" presStyleIdx="1" presStyleCnt="2"/>
      <dgm:spPr/>
    </dgm:pt>
    <dgm:pt modelId="{C5815F3F-1586-429D-A723-0B7AB62A8748}" type="pres">
      <dgm:prSet presAssocID="{0B8405FE-FBD5-4742-AE88-E9328C43E3EC}" presName="node" presStyleLbl="node1" presStyleIdx="2" presStyleCnt="3">
        <dgm:presLayoutVars>
          <dgm:bulletEnabled val="1"/>
        </dgm:presLayoutVars>
      </dgm:prSet>
      <dgm:spPr/>
    </dgm:pt>
  </dgm:ptLst>
  <dgm:cxnLst>
    <dgm:cxn modelId="{AE876A36-47B2-41B3-982F-8295326900C6}" type="presOf" srcId="{BA64CEB2-CEC6-4FBE-9244-6E39BDE55C12}" destId="{E3257179-B184-4DDA-AC85-7136AC50B883}" srcOrd="0" destOrd="0" presId="urn:microsoft.com/office/officeart/2005/8/layout/process2"/>
    <dgm:cxn modelId="{F123AE43-BA5F-4AE0-BC78-64431E82E3B8}" srcId="{FDE43CDD-F4A8-4E67-8B6E-1B5BFA81933A}" destId="{0B8405FE-FBD5-4742-AE88-E9328C43E3EC}" srcOrd="2" destOrd="0" parTransId="{821D36E7-D8E8-4426-B468-262E558814F3}" sibTransId="{67D22C6F-2122-4676-B070-24A6BCD32D33}"/>
    <dgm:cxn modelId="{4B124B45-2E24-4E51-8A7C-FEF6BEA3F879}" type="presOf" srcId="{98BEB856-F8F0-4693-B13A-81721136D61F}" destId="{9B9AB795-9F4E-49F4-B558-EBA8F1A3A5A7}" srcOrd="0" destOrd="0" presId="urn:microsoft.com/office/officeart/2005/8/layout/process2"/>
    <dgm:cxn modelId="{C6D08457-4537-4DE5-B897-53D2CF32F80C}" type="presOf" srcId="{0B8405FE-FBD5-4742-AE88-E9328C43E3EC}" destId="{C5815F3F-1586-429D-A723-0B7AB62A8748}" srcOrd="0" destOrd="0" presId="urn:microsoft.com/office/officeart/2005/8/layout/process2"/>
    <dgm:cxn modelId="{6E4B8D7F-9CFA-4359-8F99-DFD127E28783}" type="presOf" srcId="{43DAA925-3330-4863-9230-1C6C253B7B78}" destId="{1463B0BA-017B-4F0B-9890-E9C96F16AFAE}" srcOrd="0" destOrd="0" presId="urn:microsoft.com/office/officeart/2005/8/layout/process2"/>
    <dgm:cxn modelId="{D7A1FF9E-8D29-4FE2-B70B-F1A36A511F17}" srcId="{FDE43CDD-F4A8-4E67-8B6E-1B5BFA81933A}" destId="{BA64CEB2-CEC6-4FBE-9244-6E39BDE55C12}" srcOrd="1" destOrd="0" parTransId="{A717FB45-134F-4311-B742-B2EB41E70CBF}" sibTransId="{98BEB856-F8F0-4693-B13A-81721136D61F}"/>
    <dgm:cxn modelId="{33E223AC-9506-407C-A5DB-7B254433D815}" type="presOf" srcId="{BCB07B8A-135D-46A8-96F0-21EF3922A6F7}" destId="{269246B4-7C08-4385-A628-D6566D1524CA}" srcOrd="0" destOrd="0" presId="urn:microsoft.com/office/officeart/2005/8/layout/process2"/>
    <dgm:cxn modelId="{B84CD3B4-9960-45FB-A362-B6A141DC7961}" type="presOf" srcId="{98BEB856-F8F0-4693-B13A-81721136D61F}" destId="{EF7E0F9B-4630-486D-AF5C-2B446280F1B0}" srcOrd="1" destOrd="0" presId="urn:microsoft.com/office/officeart/2005/8/layout/process2"/>
    <dgm:cxn modelId="{C2BD69CB-E22C-45CF-99CD-A9BC34541A1C}" srcId="{FDE43CDD-F4A8-4E67-8B6E-1B5BFA81933A}" destId="{43DAA925-3330-4863-9230-1C6C253B7B78}" srcOrd="0" destOrd="0" parTransId="{B78C7C86-AC05-474B-BAD5-B0F492203B9C}" sibTransId="{BCB07B8A-135D-46A8-96F0-21EF3922A6F7}"/>
    <dgm:cxn modelId="{03A857CD-96AD-455E-960D-990CDB858871}" type="presOf" srcId="{FDE43CDD-F4A8-4E67-8B6E-1B5BFA81933A}" destId="{AF82BFF0-77B3-4FE0-865D-1417664010AC}" srcOrd="0" destOrd="0" presId="urn:microsoft.com/office/officeart/2005/8/layout/process2"/>
    <dgm:cxn modelId="{1F6F92D4-BDFF-4BE7-A1C6-C07E968A1614}" type="presOf" srcId="{BCB07B8A-135D-46A8-96F0-21EF3922A6F7}" destId="{E49B5E9E-DF59-49CD-B985-C879944902CC}" srcOrd="1" destOrd="0" presId="urn:microsoft.com/office/officeart/2005/8/layout/process2"/>
    <dgm:cxn modelId="{7523EF20-D02F-4B0D-ACA6-44ADFFD603BC}" type="presParOf" srcId="{AF82BFF0-77B3-4FE0-865D-1417664010AC}" destId="{1463B0BA-017B-4F0B-9890-E9C96F16AFAE}" srcOrd="0" destOrd="0" presId="urn:microsoft.com/office/officeart/2005/8/layout/process2"/>
    <dgm:cxn modelId="{4FA17D4E-07DC-4DAB-A8D6-55D1D6846D38}" type="presParOf" srcId="{AF82BFF0-77B3-4FE0-865D-1417664010AC}" destId="{269246B4-7C08-4385-A628-D6566D1524CA}" srcOrd="1" destOrd="0" presId="urn:microsoft.com/office/officeart/2005/8/layout/process2"/>
    <dgm:cxn modelId="{EA9F108F-DAB6-4044-AB9A-CFAB4D327AF8}" type="presParOf" srcId="{269246B4-7C08-4385-A628-D6566D1524CA}" destId="{E49B5E9E-DF59-49CD-B985-C879944902CC}" srcOrd="0" destOrd="0" presId="urn:microsoft.com/office/officeart/2005/8/layout/process2"/>
    <dgm:cxn modelId="{73A1A7C3-CE6B-457E-A291-DDD228612B2A}" type="presParOf" srcId="{AF82BFF0-77B3-4FE0-865D-1417664010AC}" destId="{E3257179-B184-4DDA-AC85-7136AC50B883}" srcOrd="2" destOrd="0" presId="urn:microsoft.com/office/officeart/2005/8/layout/process2"/>
    <dgm:cxn modelId="{1739F2E9-90E9-4A9D-BFAB-692FBDA5067B}" type="presParOf" srcId="{AF82BFF0-77B3-4FE0-865D-1417664010AC}" destId="{9B9AB795-9F4E-49F4-B558-EBA8F1A3A5A7}" srcOrd="3" destOrd="0" presId="urn:microsoft.com/office/officeart/2005/8/layout/process2"/>
    <dgm:cxn modelId="{3DB0D61F-FD7B-4E22-AAA2-DCB111C2BF2B}" type="presParOf" srcId="{9B9AB795-9F4E-49F4-B558-EBA8F1A3A5A7}" destId="{EF7E0F9B-4630-486D-AF5C-2B446280F1B0}" srcOrd="0" destOrd="0" presId="urn:microsoft.com/office/officeart/2005/8/layout/process2"/>
    <dgm:cxn modelId="{B6770917-060A-4F16-BCFA-956F7607ADE9}" type="presParOf" srcId="{AF82BFF0-77B3-4FE0-865D-1417664010AC}" destId="{C5815F3F-1586-429D-A723-0B7AB62A874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E43CDD-F4A8-4E67-8B6E-1B5BFA81933A}" type="doc">
      <dgm:prSet loTypeId="urn:microsoft.com/office/officeart/2005/8/layout/process2" loCatId="process" qsTypeId="urn:microsoft.com/office/officeart/2005/8/quickstyle/simple1" qsCatId="simple" csTypeId="urn:microsoft.com/office/officeart/2005/8/colors/accent0_2" csCatId="mainScheme" phldr="1"/>
      <dgm:spPr/>
    </dgm:pt>
    <dgm:pt modelId="{43DAA925-3330-4863-9230-1C6C253B7B78}">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En base a los datos presentados se sugiere a las Instituciones contratar empresas de cobranzas que permitan recuperar la Cartera Vencida acumulada que presente mayor número de días para de esta forma disminuir sus índices de morosidad o a su vez apresurar los procesos de cobranza judicial.</a:t>
          </a:r>
        </a:p>
      </dgm:t>
    </dgm:pt>
    <dgm:pt modelId="{B78C7C86-AC05-474B-BAD5-B0F492203B9C}" type="parTrans" cxnId="{C2BD69CB-E22C-45CF-99CD-A9BC34541A1C}">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BCB07B8A-135D-46A8-96F0-21EF3922A6F7}" type="sibTrans" cxnId="{C2BD69CB-E22C-45CF-99CD-A9BC34541A1C}">
      <dgm:prSet custT="1"/>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BA64CEB2-CEC6-4FBE-9244-6E39BDE55C12}">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Se sugiere implementar estrategias de crédito que permitan la búsqueda de nuevos nichos de mercado o productos nuevos, que ocasionen el interés por parte de los usuarios de ingresar al Sistema de Economía Popular y Solidaria.</a:t>
          </a:r>
        </a:p>
      </dgm:t>
    </dgm:pt>
    <dgm:pt modelId="{A717FB45-134F-4311-B742-B2EB41E70CBF}" type="parTrans" cxnId="{D7A1FF9E-8D29-4FE2-B70B-F1A36A511F17}">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98BEB856-F8F0-4693-B13A-81721136D61F}" type="sibTrans" cxnId="{D7A1FF9E-8D29-4FE2-B70B-F1A36A511F17}">
      <dgm:prSet custT="1"/>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0B8405FE-FBD5-4742-AE88-E9328C43E3EC}">
      <dgm:prSet phldrT="[Texto]" custT="1"/>
      <dgm:spPr/>
      <dgm:t>
        <a:bodyPr/>
        <a:lstStyle/>
        <a:p>
          <a:r>
            <a:rPr lang="es-ES" sz="1300" dirty="0">
              <a:solidFill>
                <a:schemeClr val="tx1"/>
              </a:solidFill>
              <a:latin typeface="Times New Roman" panose="02020603050405020304" pitchFamily="18" charset="0"/>
              <a:cs typeface="Times New Roman" panose="02020603050405020304" pitchFamily="18" charset="0"/>
            </a:rPr>
            <a:t>Se sugiere que la Cooperativa de Ahorro y Crédito Luz del Valle, para mejorar su proceso de cobranza preventiva incluir dentro de su Manual de Cobranzas, el Instructivo de Cobranza Preventiva a través de mensajería masiva especifico de Cobranza preventiva que permita recordar a sus socios las fechas de pago y los montos a ser cancelados por los mismos.</a:t>
          </a:r>
        </a:p>
      </dgm:t>
    </dgm:pt>
    <dgm:pt modelId="{821D36E7-D8E8-4426-B468-262E558814F3}" type="parTrans" cxnId="{F123AE43-BA5F-4AE0-BC78-64431E82E3B8}">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67D22C6F-2122-4676-B070-24A6BCD32D33}" type="sibTrans" cxnId="{F123AE43-BA5F-4AE0-BC78-64431E82E3B8}">
      <dgm:prSet/>
      <dgm:spPr/>
      <dgm:t>
        <a:bodyPr/>
        <a:lstStyle/>
        <a:p>
          <a:endParaRPr lang="es-ES" sz="1300">
            <a:solidFill>
              <a:schemeClr val="tx1"/>
            </a:solidFill>
            <a:latin typeface="Times New Roman" panose="02020603050405020304" pitchFamily="18" charset="0"/>
            <a:cs typeface="Times New Roman" panose="02020603050405020304" pitchFamily="18" charset="0"/>
          </a:endParaRPr>
        </a:p>
      </dgm:t>
    </dgm:pt>
    <dgm:pt modelId="{AF82BFF0-77B3-4FE0-865D-1417664010AC}" type="pres">
      <dgm:prSet presAssocID="{FDE43CDD-F4A8-4E67-8B6E-1B5BFA81933A}" presName="linearFlow" presStyleCnt="0">
        <dgm:presLayoutVars>
          <dgm:resizeHandles val="exact"/>
        </dgm:presLayoutVars>
      </dgm:prSet>
      <dgm:spPr/>
    </dgm:pt>
    <dgm:pt modelId="{1463B0BA-017B-4F0B-9890-E9C96F16AFAE}" type="pres">
      <dgm:prSet presAssocID="{43DAA925-3330-4863-9230-1C6C253B7B78}" presName="node" presStyleLbl="node1" presStyleIdx="0" presStyleCnt="3">
        <dgm:presLayoutVars>
          <dgm:bulletEnabled val="1"/>
        </dgm:presLayoutVars>
      </dgm:prSet>
      <dgm:spPr/>
    </dgm:pt>
    <dgm:pt modelId="{269246B4-7C08-4385-A628-D6566D1524CA}" type="pres">
      <dgm:prSet presAssocID="{BCB07B8A-135D-46A8-96F0-21EF3922A6F7}" presName="sibTrans" presStyleLbl="sibTrans2D1" presStyleIdx="0" presStyleCnt="2"/>
      <dgm:spPr/>
    </dgm:pt>
    <dgm:pt modelId="{E49B5E9E-DF59-49CD-B985-C879944902CC}" type="pres">
      <dgm:prSet presAssocID="{BCB07B8A-135D-46A8-96F0-21EF3922A6F7}" presName="connectorText" presStyleLbl="sibTrans2D1" presStyleIdx="0" presStyleCnt="2"/>
      <dgm:spPr/>
    </dgm:pt>
    <dgm:pt modelId="{E3257179-B184-4DDA-AC85-7136AC50B883}" type="pres">
      <dgm:prSet presAssocID="{BA64CEB2-CEC6-4FBE-9244-6E39BDE55C12}" presName="node" presStyleLbl="node1" presStyleIdx="1" presStyleCnt="3">
        <dgm:presLayoutVars>
          <dgm:bulletEnabled val="1"/>
        </dgm:presLayoutVars>
      </dgm:prSet>
      <dgm:spPr/>
    </dgm:pt>
    <dgm:pt modelId="{9B9AB795-9F4E-49F4-B558-EBA8F1A3A5A7}" type="pres">
      <dgm:prSet presAssocID="{98BEB856-F8F0-4693-B13A-81721136D61F}" presName="sibTrans" presStyleLbl="sibTrans2D1" presStyleIdx="1" presStyleCnt="2"/>
      <dgm:spPr/>
    </dgm:pt>
    <dgm:pt modelId="{EF7E0F9B-4630-486D-AF5C-2B446280F1B0}" type="pres">
      <dgm:prSet presAssocID="{98BEB856-F8F0-4693-B13A-81721136D61F}" presName="connectorText" presStyleLbl="sibTrans2D1" presStyleIdx="1" presStyleCnt="2"/>
      <dgm:spPr/>
    </dgm:pt>
    <dgm:pt modelId="{C5815F3F-1586-429D-A723-0B7AB62A8748}" type="pres">
      <dgm:prSet presAssocID="{0B8405FE-FBD5-4742-AE88-E9328C43E3EC}" presName="node" presStyleLbl="node1" presStyleIdx="2" presStyleCnt="3">
        <dgm:presLayoutVars>
          <dgm:bulletEnabled val="1"/>
        </dgm:presLayoutVars>
      </dgm:prSet>
      <dgm:spPr/>
    </dgm:pt>
  </dgm:ptLst>
  <dgm:cxnLst>
    <dgm:cxn modelId="{AE876A36-47B2-41B3-982F-8295326900C6}" type="presOf" srcId="{BA64CEB2-CEC6-4FBE-9244-6E39BDE55C12}" destId="{E3257179-B184-4DDA-AC85-7136AC50B883}" srcOrd="0" destOrd="0" presId="urn:microsoft.com/office/officeart/2005/8/layout/process2"/>
    <dgm:cxn modelId="{F123AE43-BA5F-4AE0-BC78-64431E82E3B8}" srcId="{FDE43CDD-F4A8-4E67-8B6E-1B5BFA81933A}" destId="{0B8405FE-FBD5-4742-AE88-E9328C43E3EC}" srcOrd="2" destOrd="0" parTransId="{821D36E7-D8E8-4426-B468-262E558814F3}" sibTransId="{67D22C6F-2122-4676-B070-24A6BCD32D33}"/>
    <dgm:cxn modelId="{4B124B45-2E24-4E51-8A7C-FEF6BEA3F879}" type="presOf" srcId="{98BEB856-F8F0-4693-B13A-81721136D61F}" destId="{9B9AB795-9F4E-49F4-B558-EBA8F1A3A5A7}" srcOrd="0" destOrd="0" presId="urn:microsoft.com/office/officeart/2005/8/layout/process2"/>
    <dgm:cxn modelId="{C6D08457-4537-4DE5-B897-53D2CF32F80C}" type="presOf" srcId="{0B8405FE-FBD5-4742-AE88-E9328C43E3EC}" destId="{C5815F3F-1586-429D-A723-0B7AB62A8748}" srcOrd="0" destOrd="0" presId="urn:microsoft.com/office/officeart/2005/8/layout/process2"/>
    <dgm:cxn modelId="{6E4B8D7F-9CFA-4359-8F99-DFD127E28783}" type="presOf" srcId="{43DAA925-3330-4863-9230-1C6C253B7B78}" destId="{1463B0BA-017B-4F0B-9890-E9C96F16AFAE}" srcOrd="0" destOrd="0" presId="urn:microsoft.com/office/officeart/2005/8/layout/process2"/>
    <dgm:cxn modelId="{D7A1FF9E-8D29-4FE2-B70B-F1A36A511F17}" srcId="{FDE43CDD-F4A8-4E67-8B6E-1B5BFA81933A}" destId="{BA64CEB2-CEC6-4FBE-9244-6E39BDE55C12}" srcOrd="1" destOrd="0" parTransId="{A717FB45-134F-4311-B742-B2EB41E70CBF}" sibTransId="{98BEB856-F8F0-4693-B13A-81721136D61F}"/>
    <dgm:cxn modelId="{33E223AC-9506-407C-A5DB-7B254433D815}" type="presOf" srcId="{BCB07B8A-135D-46A8-96F0-21EF3922A6F7}" destId="{269246B4-7C08-4385-A628-D6566D1524CA}" srcOrd="0" destOrd="0" presId="urn:microsoft.com/office/officeart/2005/8/layout/process2"/>
    <dgm:cxn modelId="{B84CD3B4-9960-45FB-A362-B6A141DC7961}" type="presOf" srcId="{98BEB856-F8F0-4693-B13A-81721136D61F}" destId="{EF7E0F9B-4630-486D-AF5C-2B446280F1B0}" srcOrd="1" destOrd="0" presId="urn:microsoft.com/office/officeart/2005/8/layout/process2"/>
    <dgm:cxn modelId="{C2BD69CB-E22C-45CF-99CD-A9BC34541A1C}" srcId="{FDE43CDD-F4A8-4E67-8B6E-1B5BFA81933A}" destId="{43DAA925-3330-4863-9230-1C6C253B7B78}" srcOrd="0" destOrd="0" parTransId="{B78C7C86-AC05-474B-BAD5-B0F492203B9C}" sibTransId="{BCB07B8A-135D-46A8-96F0-21EF3922A6F7}"/>
    <dgm:cxn modelId="{03A857CD-96AD-455E-960D-990CDB858871}" type="presOf" srcId="{FDE43CDD-F4A8-4E67-8B6E-1B5BFA81933A}" destId="{AF82BFF0-77B3-4FE0-865D-1417664010AC}" srcOrd="0" destOrd="0" presId="urn:microsoft.com/office/officeart/2005/8/layout/process2"/>
    <dgm:cxn modelId="{1F6F92D4-BDFF-4BE7-A1C6-C07E968A1614}" type="presOf" srcId="{BCB07B8A-135D-46A8-96F0-21EF3922A6F7}" destId="{E49B5E9E-DF59-49CD-B985-C879944902CC}" srcOrd="1" destOrd="0" presId="urn:microsoft.com/office/officeart/2005/8/layout/process2"/>
    <dgm:cxn modelId="{7523EF20-D02F-4B0D-ACA6-44ADFFD603BC}" type="presParOf" srcId="{AF82BFF0-77B3-4FE0-865D-1417664010AC}" destId="{1463B0BA-017B-4F0B-9890-E9C96F16AFAE}" srcOrd="0" destOrd="0" presId="urn:microsoft.com/office/officeart/2005/8/layout/process2"/>
    <dgm:cxn modelId="{4FA17D4E-07DC-4DAB-A8D6-55D1D6846D38}" type="presParOf" srcId="{AF82BFF0-77B3-4FE0-865D-1417664010AC}" destId="{269246B4-7C08-4385-A628-D6566D1524CA}" srcOrd="1" destOrd="0" presId="urn:microsoft.com/office/officeart/2005/8/layout/process2"/>
    <dgm:cxn modelId="{EA9F108F-DAB6-4044-AB9A-CFAB4D327AF8}" type="presParOf" srcId="{269246B4-7C08-4385-A628-D6566D1524CA}" destId="{E49B5E9E-DF59-49CD-B985-C879944902CC}" srcOrd="0" destOrd="0" presId="urn:microsoft.com/office/officeart/2005/8/layout/process2"/>
    <dgm:cxn modelId="{73A1A7C3-CE6B-457E-A291-DDD228612B2A}" type="presParOf" srcId="{AF82BFF0-77B3-4FE0-865D-1417664010AC}" destId="{E3257179-B184-4DDA-AC85-7136AC50B883}" srcOrd="2" destOrd="0" presId="urn:microsoft.com/office/officeart/2005/8/layout/process2"/>
    <dgm:cxn modelId="{1739F2E9-90E9-4A9D-BFAB-692FBDA5067B}" type="presParOf" srcId="{AF82BFF0-77B3-4FE0-865D-1417664010AC}" destId="{9B9AB795-9F4E-49F4-B558-EBA8F1A3A5A7}" srcOrd="3" destOrd="0" presId="urn:microsoft.com/office/officeart/2005/8/layout/process2"/>
    <dgm:cxn modelId="{3DB0D61F-FD7B-4E22-AAA2-DCB111C2BF2B}" type="presParOf" srcId="{9B9AB795-9F4E-49F4-B558-EBA8F1A3A5A7}" destId="{EF7E0F9B-4630-486D-AF5C-2B446280F1B0}" srcOrd="0" destOrd="0" presId="urn:microsoft.com/office/officeart/2005/8/layout/process2"/>
    <dgm:cxn modelId="{B6770917-060A-4F16-BCFA-956F7607ADE9}" type="presParOf" srcId="{AF82BFF0-77B3-4FE0-865D-1417664010AC}" destId="{C5815F3F-1586-429D-A723-0B7AB62A8748}"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0D00F-7A5B-4A27-ABBE-4B58C98C1068}">
      <dsp:nvSpPr>
        <dsp:cNvPr id="0" name=""/>
        <dsp:cNvSpPr/>
      </dsp:nvSpPr>
      <dsp:spPr>
        <a:xfrm>
          <a:off x="6186" y="1737085"/>
          <a:ext cx="2154108" cy="107705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Times New Roman" panose="02020603050405020304" pitchFamily="18" charset="0"/>
              <a:cs typeface="Times New Roman" panose="02020603050405020304" pitchFamily="18" charset="0"/>
            </a:rPr>
            <a:t>Gestión de cobranza</a:t>
          </a:r>
        </a:p>
      </dsp:txBody>
      <dsp:txXfrm>
        <a:off x="37732" y="1768631"/>
        <a:ext cx="2091016" cy="1013962"/>
      </dsp:txXfrm>
    </dsp:sp>
    <dsp:sp modelId="{5224D65C-924F-4940-8775-6A311282F744}">
      <dsp:nvSpPr>
        <dsp:cNvPr id="0" name=""/>
        <dsp:cNvSpPr/>
      </dsp:nvSpPr>
      <dsp:spPr>
        <a:xfrm>
          <a:off x="2160295" y="2250959"/>
          <a:ext cx="861643" cy="49306"/>
        </a:xfrm>
        <a:custGeom>
          <a:avLst/>
          <a:gdLst/>
          <a:ahLst/>
          <a:cxnLst/>
          <a:rect l="0" t="0" r="0" b="0"/>
          <a:pathLst>
            <a:path>
              <a:moveTo>
                <a:pt x="0" y="24653"/>
              </a:moveTo>
              <a:lnTo>
                <a:pt x="861643" y="2465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2569575" y="2254072"/>
        <a:ext cx="43082" cy="43082"/>
      </dsp:txXfrm>
    </dsp:sp>
    <dsp:sp modelId="{3AE8963C-01CF-42B4-B3B7-CC512D1876F0}">
      <dsp:nvSpPr>
        <dsp:cNvPr id="0" name=""/>
        <dsp:cNvSpPr/>
      </dsp:nvSpPr>
      <dsp:spPr>
        <a:xfrm>
          <a:off x="3021938" y="1737085"/>
          <a:ext cx="2154108" cy="107705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Clases de socios</a:t>
          </a:r>
        </a:p>
      </dsp:txBody>
      <dsp:txXfrm>
        <a:off x="3053484" y="1768631"/>
        <a:ext cx="2091016" cy="1013962"/>
      </dsp:txXfrm>
    </dsp:sp>
    <dsp:sp modelId="{3F0CB213-FBA4-4AC5-8E04-C78CC297C560}">
      <dsp:nvSpPr>
        <dsp:cNvPr id="0" name=""/>
        <dsp:cNvSpPr/>
      </dsp:nvSpPr>
      <dsp:spPr>
        <a:xfrm rot="18770822">
          <a:off x="4973348" y="1786480"/>
          <a:ext cx="1267041" cy="49306"/>
        </a:xfrm>
        <a:custGeom>
          <a:avLst/>
          <a:gdLst/>
          <a:ahLst/>
          <a:cxnLst/>
          <a:rect l="0" t="0" r="0" b="0"/>
          <a:pathLst>
            <a:path>
              <a:moveTo>
                <a:pt x="0" y="24653"/>
              </a:moveTo>
              <a:lnTo>
                <a:pt x="1267041" y="246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5575192" y="1779457"/>
        <a:ext cx="63352" cy="63352"/>
      </dsp:txXfrm>
    </dsp:sp>
    <dsp:sp modelId="{916D9DF4-0B70-4DFB-8F1B-093FCCDBAE6A}">
      <dsp:nvSpPr>
        <dsp:cNvPr id="0" name=""/>
        <dsp:cNvSpPr/>
      </dsp:nvSpPr>
      <dsp:spPr>
        <a:xfrm>
          <a:off x="6037690" y="808126"/>
          <a:ext cx="2154108" cy="107705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Pago puntual</a:t>
          </a:r>
        </a:p>
      </dsp:txBody>
      <dsp:txXfrm>
        <a:off x="6069236" y="839672"/>
        <a:ext cx="2091016" cy="1013962"/>
      </dsp:txXfrm>
    </dsp:sp>
    <dsp:sp modelId="{F9154C1D-5046-43F4-A49E-5CED5E826938}">
      <dsp:nvSpPr>
        <dsp:cNvPr id="0" name=""/>
        <dsp:cNvSpPr/>
      </dsp:nvSpPr>
      <dsp:spPr>
        <a:xfrm rot="19457599">
          <a:off x="8092062" y="1012347"/>
          <a:ext cx="1061117" cy="49306"/>
        </a:xfrm>
        <a:custGeom>
          <a:avLst/>
          <a:gdLst/>
          <a:ahLst/>
          <a:cxnLst/>
          <a:rect l="0" t="0" r="0" b="0"/>
          <a:pathLst>
            <a:path>
              <a:moveTo>
                <a:pt x="0" y="24653"/>
              </a:moveTo>
              <a:lnTo>
                <a:pt x="1061117"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8596092" y="1010472"/>
        <a:ext cx="53055" cy="53055"/>
      </dsp:txXfrm>
    </dsp:sp>
    <dsp:sp modelId="{AF51EA1F-3569-4991-AE49-4740092A1AE6}">
      <dsp:nvSpPr>
        <dsp:cNvPr id="0" name=""/>
        <dsp:cNvSpPr/>
      </dsp:nvSpPr>
      <dsp:spPr>
        <a:xfrm>
          <a:off x="9053442" y="188820"/>
          <a:ext cx="2154108" cy="107705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No se utilizan estrategias para su pago</a:t>
          </a:r>
        </a:p>
      </dsp:txBody>
      <dsp:txXfrm>
        <a:off x="9084988" y="220366"/>
        <a:ext cx="2091016" cy="1013962"/>
      </dsp:txXfrm>
    </dsp:sp>
    <dsp:sp modelId="{AE33466A-689F-4047-96EF-CDF2ECA20455}">
      <dsp:nvSpPr>
        <dsp:cNvPr id="0" name=""/>
        <dsp:cNvSpPr/>
      </dsp:nvSpPr>
      <dsp:spPr>
        <a:xfrm rot="2142401">
          <a:off x="8092062" y="1631653"/>
          <a:ext cx="1061117" cy="49306"/>
        </a:xfrm>
        <a:custGeom>
          <a:avLst/>
          <a:gdLst/>
          <a:ahLst/>
          <a:cxnLst/>
          <a:rect l="0" t="0" r="0" b="0"/>
          <a:pathLst>
            <a:path>
              <a:moveTo>
                <a:pt x="0" y="24653"/>
              </a:moveTo>
              <a:lnTo>
                <a:pt x="1061117"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8596092" y="1629778"/>
        <a:ext cx="53055" cy="53055"/>
      </dsp:txXfrm>
    </dsp:sp>
    <dsp:sp modelId="{B4E3C1E3-72C7-4D92-A8D4-4B98D2A84159}">
      <dsp:nvSpPr>
        <dsp:cNvPr id="0" name=""/>
        <dsp:cNvSpPr/>
      </dsp:nvSpPr>
      <dsp:spPr>
        <a:xfrm>
          <a:off x="9053442" y="1427432"/>
          <a:ext cx="2154108" cy="107705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Llamadas o recordatorios</a:t>
          </a:r>
        </a:p>
      </dsp:txBody>
      <dsp:txXfrm>
        <a:off x="9084988" y="1458978"/>
        <a:ext cx="2091016" cy="1013962"/>
      </dsp:txXfrm>
    </dsp:sp>
    <dsp:sp modelId="{B1EDEFB0-559D-425A-98D7-5183CFD4F1CD}">
      <dsp:nvSpPr>
        <dsp:cNvPr id="0" name=""/>
        <dsp:cNvSpPr/>
      </dsp:nvSpPr>
      <dsp:spPr>
        <a:xfrm rot="2829178">
          <a:off x="4973348" y="2715439"/>
          <a:ext cx="1267041" cy="49306"/>
        </a:xfrm>
        <a:custGeom>
          <a:avLst/>
          <a:gdLst/>
          <a:ahLst/>
          <a:cxnLst/>
          <a:rect l="0" t="0" r="0" b="0"/>
          <a:pathLst>
            <a:path>
              <a:moveTo>
                <a:pt x="0" y="24653"/>
              </a:moveTo>
              <a:lnTo>
                <a:pt x="1267041" y="246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5575192" y="2708416"/>
        <a:ext cx="63352" cy="63352"/>
      </dsp:txXfrm>
    </dsp:sp>
    <dsp:sp modelId="{04CA51DC-7417-4A36-B940-A6A40A92C86F}">
      <dsp:nvSpPr>
        <dsp:cNvPr id="0" name=""/>
        <dsp:cNvSpPr/>
      </dsp:nvSpPr>
      <dsp:spPr>
        <a:xfrm>
          <a:off x="6037690" y="2666045"/>
          <a:ext cx="2154108" cy="107705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Pago con retrasos</a:t>
          </a:r>
        </a:p>
      </dsp:txBody>
      <dsp:txXfrm>
        <a:off x="6069236" y="2697591"/>
        <a:ext cx="2091016" cy="1013962"/>
      </dsp:txXfrm>
    </dsp:sp>
    <dsp:sp modelId="{D08F389C-E9EE-4FFA-9E6A-88C592444930}">
      <dsp:nvSpPr>
        <dsp:cNvPr id="0" name=""/>
        <dsp:cNvSpPr/>
      </dsp:nvSpPr>
      <dsp:spPr>
        <a:xfrm>
          <a:off x="8191799" y="3179919"/>
          <a:ext cx="861643" cy="49306"/>
        </a:xfrm>
        <a:custGeom>
          <a:avLst/>
          <a:gdLst/>
          <a:ahLst/>
          <a:cxnLst/>
          <a:rect l="0" t="0" r="0" b="0"/>
          <a:pathLst>
            <a:path>
              <a:moveTo>
                <a:pt x="0" y="24653"/>
              </a:moveTo>
              <a:lnTo>
                <a:pt x="861643"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s-ES" sz="200" kern="1200">
            <a:latin typeface="Times New Roman" panose="02020603050405020304" pitchFamily="18" charset="0"/>
            <a:cs typeface="Times New Roman" panose="02020603050405020304" pitchFamily="18" charset="0"/>
          </a:endParaRPr>
        </a:p>
      </dsp:txBody>
      <dsp:txXfrm>
        <a:off x="8601079" y="3183031"/>
        <a:ext cx="43082" cy="43082"/>
      </dsp:txXfrm>
    </dsp:sp>
    <dsp:sp modelId="{361392E9-2B9A-493D-B4E1-E3C2078CBA44}">
      <dsp:nvSpPr>
        <dsp:cNvPr id="0" name=""/>
        <dsp:cNvSpPr/>
      </dsp:nvSpPr>
      <dsp:spPr>
        <a:xfrm>
          <a:off x="9053442" y="2666045"/>
          <a:ext cx="2154108" cy="107705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Políticas de cobranza</a:t>
          </a:r>
        </a:p>
      </dsp:txBody>
      <dsp:txXfrm>
        <a:off x="9084988" y="2697591"/>
        <a:ext cx="2091016" cy="1013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F647D-AE3D-48F9-8194-1096ABD42843}">
      <dsp:nvSpPr>
        <dsp:cNvPr id="0" name=""/>
        <dsp:cNvSpPr/>
      </dsp:nvSpPr>
      <dsp:spPr>
        <a:xfrm>
          <a:off x="4910" y="14850"/>
          <a:ext cx="2147063" cy="128823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Times New Roman" panose="02020603050405020304" pitchFamily="18" charset="0"/>
              <a:cs typeface="Times New Roman" panose="02020603050405020304" pitchFamily="18" charset="0"/>
            </a:rPr>
            <a:t>Teoría del tiempo económico</a:t>
          </a:r>
        </a:p>
      </dsp:txBody>
      <dsp:txXfrm>
        <a:off x="42641" y="52581"/>
        <a:ext cx="2071601" cy="1212775"/>
      </dsp:txXfrm>
    </dsp:sp>
    <dsp:sp modelId="{74561C04-167E-4AAE-BA7D-957C6C05D9D5}">
      <dsp:nvSpPr>
        <dsp:cNvPr id="0" name=""/>
        <dsp:cNvSpPr/>
      </dsp:nvSpPr>
      <dsp:spPr>
        <a:xfrm>
          <a:off x="2366679" y="392733"/>
          <a:ext cx="455177" cy="53247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2366679" y="499227"/>
        <a:ext cx="318624" cy="319483"/>
      </dsp:txXfrm>
    </dsp:sp>
    <dsp:sp modelId="{A4885080-B9C9-4A01-85F8-F594C5DB0109}">
      <dsp:nvSpPr>
        <dsp:cNvPr id="0" name=""/>
        <dsp:cNvSpPr/>
      </dsp:nvSpPr>
      <dsp:spPr>
        <a:xfrm>
          <a:off x="3010798" y="14850"/>
          <a:ext cx="2147063" cy="1288237"/>
        </a:xfrm>
        <a:prstGeom prst="roundRect">
          <a:avLst>
            <a:gd name="adj" fmla="val 10000"/>
          </a:avLst>
        </a:prstGeom>
        <a:solidFill>
          <a:schemeClr val="accent4">
            <a:hueOff val="3465231"/>
            <a:satOff val="-15989"/>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Times New Roman" panose="02020603050405020304" pitchFamily="18" charset="0"/>
              <a:cs typeface="Times New Roman" panose="02020603050405020304" pitchFamily="18" charset="0"/>
            </a:rPr>
            <a:t>El crédito es el motor de la economía</a:t>
          </a:r>
        </a:p>
      </dsp:txBody>
      <dsp:txXfrm>
        <a:off x="3048529" y="52581"/>
        <a:ext cx="2071601" cy="1212775"/>
      </dsp:txXfrm>
    </dsp:sp>
    <dsp:sp modelId="{CD539BEE-7E41-4D4D-A9A3-CCFEBDCA7383}">
      <dsp:nvSpPr>
        <dsp:cNvPr id="0" name=""/>
        <dsp:cNvSpPr/>
      </dsp:nvSpPr>
      <dsp:spPr>
        <a:xfrm>
          <a:off x="5372568" y="392733"/>
          <a:ext cx="455177" cy="532471"/>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5372568" y="499227"/>
        <a:ext cx="318624" cy="319483"/>
      </dsp:txXfrm>
    </dsp:sp>
    <dsp:sp modelId="{D18BBDC2-0892-4245-B1AB-82B712A54F65}">
      <dsp:nvSpPr>
        <dsp:cNvPr id="0" name=""/>
        <dsp:cNvSpPr/>
      </dsp:nvSpPr>
      <dsp:spPr>
        <a:xfrm>
          <a:off x="6016687" y="14850"/>
          <a:ext cx="2147063" cy="1288237"/>
        </a:xfrm>
        <a:prstGeom prst="roundRect">
          <a:avLst>
            <a:gd name="adj" fmla="val 10000"/>
          </a:avLst>
        </a:prstGeom>
        <a:solidFill>
          <a:schemeClr val="accent4">
            <a:hueOff val="6930461"/>
            <a:satOff val="-31979"/>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Times New Roman" panose="02020603050405020304" pitchFamily="18" charset="0"/>
              <a:cs typeface="Times New Roman" panose="02020603050405020304" pitchFamily="18" charset="0"/>
            </a:rPr>
            <a:t>Aumento de la actividad económica</a:t>
          </a:r>
        </a:p>
      </dsp:txBody>
      <dsp:txXfrm>
        <a:off x="6054418" y="52581"/>
        <a:ext cx="2071601" cy="1212775"/>
      </dsp:txXfrm>
    </dsp:sp>
    <dsp:sp modelId="{A4D168FA-6E8A-4F70-95DE-8EC506ADCD83}">
      <dsp:nvSpPr>
        <dsp:cNvPr id="0" name=""/>
        <dsp:cNvSpPr/>
      </dsp:nvSpPr>
      <dsp:spPr>
        <a:xfrm>
          <a:off x="8378456" y="392733"/>
          <a:ext cx="455177" cy="532471"/>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8378456" y="499227"/>
        <a:ext cx="318624" cy="319483"/>
      </dsp:txXfrm>
    </dsp:sp>
    <dsp:sp modelId="{25733437-F832-42CD-AFC7-2578FCB4A30F}">
      <dsp:nvSpPr>
        <dsp:cNvPr id="0" name=""/>
        <dsp:cNvSpPr/>
      </dsp:nvSpPr>
      <dsp:spPr>
        <a:xfrm>
          <a:off x="9022575" y="14850"/>
          <a:ext cx="2147063" cy="1288237"/>
        </a:xfrm>
        <a:prstGeom prst="roundRect">
          <a:avLst>
            <a:gd name="adj" fmla="val 10000"/>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Times New Roman" panose="02020603050405020304" pitchFamily="18" charset="0"/>
              <a:cs typeface="Times New Roman" panose="02020603050405020304" pitchFamily="18" charset="0"/>
            </a:rPr>
            <a:t>Para quien otorga y quien recibe el crédito</a:t>
          </a:r>
        </a:p>
      </dsp:txBody>
      <dsp:txXfrm>
        <a:off x="9060306" y="52581"/>
        <a:ext cx="2071601" cy="1212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F647D-AE3D-48F9-8194-1096ABD42843}">
      <dsp:nvSpPr>
        <dsp:cNvPr id="0" name=""/>
        <dsp:cNvSpPr/>
      </dsp:nvSpPr>
      <dsp:spPr>
        <a:xfrm>
          <a:off x="10362" y="0"/>
          <a:ext cx="2144966" cy="131793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Times New Roman" panose="02020603050405020304" pitchFamily="18" charset="0"/>
              <a:cs typeface="Times New Roman" panose="02020603050405020304" pitchFamily="18" charset="0"/>
            </a:rPr>
            <a:t>Teoría de la moneda</a:t>
          </a:r>
        </a:p>
      </dsp:txBody>
      <dsp:txXfrm>
        <a:off x="48963" y="38601"/>
        <a:ext cx="2067764" cy="1240737"/>
      </dsp:txXfrm>
    </dsp:sp>
    <dsp:sp modelId="{74561C04-167E-4AAE-BA7D-957C6C05D9D5}">
      <dsp:nvSpPr>
        <dsp:cNvPr id="0" name=""/>
        <dsp:cNvSpPr/>
      </dsp:nvSpPr>
      <dsp:spPr>
        <a:xfrm>
          <a:off x="2369825" y="392993"/>
          <a:ext cx="454732" cy="53195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2369825" y="499383"/>
        <a:ext cx="318312" cy="319171"/>
      </dsp:txXfrm>
    </dsp:sp>
    <dsp:sp modelId="{A4885080-B9C9-4A01-85F8-F594C5DB0109}">
      <dsp:nvSpPr>
        <dsp:cNvPr id="0" name=""/>
        <dsp:cNvSpPr/>
      </dsp:nvSpPr>
      <dsp:spPr>
        <a:xfrm>
          <a:off x="3013314" y="0"/>
          <a:ext cx="2144966" cy="1317939"/>
        </a:xfrm>
        <a:prstGeom prst="roundRect">
          <a:avLst>
            <a:gd name="adj" fmla="val 10000"/>
          </a:avLst>
        </a:prstGeom>
        <a:solidFill>
          <a:schemeClr val="accent2">
            <a:hueOff val="-485121"/>
            <a:satOff val="-27976"/>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Times New Roman" panose="02020603050405020304" pitchFamily="18" charset="0"/>
              <a:cs typeface="Times New Roman" panose="02020603050405020304" pitchFamily="18" charset="0"/>
            </a:rPr>
            <a:t>“Ley del intercambio” </a:t>
          </a:r>
        </a:p>
      </dsp:txBody>
      <dsp:txXfrm>
        <a:off x="3051915" y="38601"/>
        <a:ext cx="2067764" cy="1240737"/>
      </dsp:txXfrm>
    </dsp:sp>
    <dsp:sp modelId="{CD539BEE-7E41-4D4D-A9A3-CCFEBDCA7383}">
      <dsp:nvSpPr>
        <dsp:cNvPr id="0" name=""/>
        <dsp:cNvSpPr/>
      </dsp:nvSpPr>
      <dsp:spPr>
        <a:xfrm>
          <a:off x="5372777" y="392993"/>
          <a:ext cx="454732" cy="531951"/>
        </a:xfrm>
        <a:prstGeom prst="rightArrow">
          <a:avLst>
            <a:gd name="adj1" fmla="val 60000"/>
            <a:gd name="adj2" fmla="val 50000"/>
          </a:avLst>
        </a:prstGeom>
        <a:solidFill>
          <a:schemeClr val="accent2">
            <a:hueOff val="-727682"/>
            <a:satOff val="-41964"/>
            <a:lumOff val="431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5372777" y="499383"/>
        <a:ext cx="318312" cy="319171"/>
      </dsp:txXfrm>
    </dsp:sp>
    <dsp:sp modelId="{D18BBDC2-0892-4245-B1AB-82B712A54F65}">
      <dsp:nvSpPr>
        <dsp:cNvPr id="0" name=""/>
        <dsp:cNvSpPr/>
      </dsp:nvSpPr>
      <dsp:spPr>
        <a:xfrm>
          <a:off x="6016267" y="0"/>
          <a:ext cx="2144966" cy="1317939"/>
        </a:xfrm>
        <a:prstGeom prst="roundRect">
          <a:avLst>
            <a:gd name="adj" fmla="val 10000"/>
          </a:avLst>
        </a:prstGeom>
        <a:solidFill>
          <a:schemeClr val="accent2">
            <a:hueOff val="-970242"/>
            <a:satOff val="-55952"/>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latin typeface="Times New Roman" panose="02020603050405020304" pitchFamily="18" charset="0"/>
              <a:cs typeface="Times New Roman" panose="02020603050405020304" pitchFamily="18" charset="0"/>
            </a:rPr>
            <a:t>las partes intercambian bienes económicos con el deseo de mejorar su situación</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6054868" y="38601"/>
        <a:ext cx="2067764" cy="1240737"/>
      </dsp:txXfrm>
    </dsp:sp>
    <dsp:sp modelId="{A4D168FA-6E8A-4F70-95DE-8EC506ADCD83}">
      <dsp:nvSpPr>
        <dsp:cNvPr id="0" name=""/>
        <dsp:cNvSpPr/>
      </dsp:nvSpPr>
      <dsp:spPr>
        <a:xfrm>
          <a:off x="8375730" y="392993"/>
          <a:ext cx="454732" cy="531951"/>
        </a:xfrm>
        <a:prstGeom prst="rightArrow">
          <a:avLst>
            <a:gd name="adj1" fmla="val 60000"/>
            <a:gd name="adj2" fmla="val 50000"/>
          </a:avLst>
        </a:prstGeom>
        <a:solidFill>
          <a:schemeClr val="accent2">
            <a:hueOff val="-1455363"/>
            <a:satOff val="-83928"/>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chemeClr val="tx1"/>
            </a:solidFill>
            <a:latin typeface="Times New Roman" panose="02020603050405020304" pitchFamily="18" charset="0"/>
            <a:cs typeface="Times New Roman" panose="02020603050405020304" pitchFamily="18" charset="0"/>
          </a:endParaRPr>
        </a:p>
      </dsp:txBody>
      <dsp:txXfrm>
        <a:off x="8375730" y="499383"/>
        <a:ext cx="318312" cy="319171"/>
      </dsp:txXfrm>
    </dsp:sp>
    <dsp:sp modelId="{25733437-F832-42CD-AFC7-2578FCB4A30F}">
      <dsp:nvSpPr>
        <dsp:cNvPr id="0" name=""/>
        <dsp:cNvSpPr/>
      </dsp:nvSpPr>
      <dsp:spPr>
        <a:xfrm>
          <a:off x="9019220" y="0"/>
          <a:ext cx="2144966" cy="1317939"/>
        </a:xfrm>
        <a:prstGeom prst="roundRect">
          <a:avLst>
            <a:gd name="adj" fmla="val 10000"/>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latin typeface="Times New Roman" panose="02020603050405020304" pitchFamily="18" charset="0"/>
              <a:cs typeface="Times New Roman" panose="02020603050405020304" pitchFamily="18" charset="0"/>
            </a:rPr>
            <a:t>valoran más la situación posterior al intercambio, que la previa</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9057821" y="38601"/>
        <a:ext cx="2067764" cy="1240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49690-B8AA-44B1-AA1D-9B3D69C21635}">
      <dsp:nvSpPr>
        <dsp:cNvPr id="0" name=""/>
        <dsp:cNvSpPr/>
      </dsp:nvSpPr>
      <dsp:spPr>
        <a:xfrm>
          <a:off x="0" y="0"/>
          <a:ext cx="9528628" cy="1387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i="1" kern="1200" dirty="0">
              <a:latin typeface="Times New Roman" panose="02020603050405020304" pitchFamily="18" charset="0"/>
              <a:cs typeface="Times New Roman" panose="02020603050405020304" pitchFamily="18" charset="0"/>
            </a:rPr>
            <a:t>Economía natural</a:t>
          </a: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Un bien es intercambiado por otro bien.</a:t>
          </a:r>
        </a:p>
      </dsp:txBody>
      <dsp:txXfrm>
        <a:off x="2044480" y="0"/>
        <a:ext cx="7484148" cy="1387550"/>
      </dsp:txXfrm>
    </dsp:sp>
    <dsp:sp modelId="{6C7A8AB6-598B-4AE1-8DA2-3265E93B33D8}">
      <dsp:nvSpPr>
        <dsp:cNvPr id="0" name=""/>
        <dsp:cNvSpPr/>
      </dsp:nvSpPr>
      <dsp:spPr>
        <a:xfrm>
          <a:off x="59514" y="138755"/>
          <a:ext cx="1905725" cy="11100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FF1B7-B260-48E8-AA3F-F8E111B7F8E1}">
      <dsp:nvSpPr>
        <dsp:cNvPr id="0" name=""/>
        <dsp:cNvSpPr/>
      </dsp:nvSpPr>
      <dsp:spPr>
        <a:xfrm>
          <a:off x="0" y="1526305"/>
          <a:ext cx="9528628" cy="1387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i="1" kern="1200" dirty="0">
              <a:latin typeface="Times New Roman" panose="02020603050405020304" pitchFamily="18" charset="0"/>
              <a:cs typeface="Times New Roman" panose="02020603050405020304" pitchFamily="18" charset="0"/>
            </a:rPr>
            <a:t>Economía monetaria</a:t>
          </a: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Se interpone el dinero como unidad de cambio.</a:t>
          </a:r>
        </a:p>
      </dsp:txBody>
      <dsp:txXfrm>
        <a:off x="2044480" y="1526305"/>
        <a:ext cx="7484148" cy="1387550"/>
      </dsp:txXfrm>
    </dsp:sp>
    <dsp:sp modelId="{A161C010-A314-4488-95CB-657978E5D03D}">
      <dsp:nvSpPr>
        <dsp:cNvPr id="0" name=""/>
        <dsp:cNvSpPr/>
      </dsp:nvSpPr>
      <dsp:spPr>
        <a:xfrm>
          <a:off x="138755" y="1665060"/>
          <a:ext cx="1905725" cy="11100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8F3C3-7D6A-40C1-BDDB-C25BF1176A4B}">
      <dsp:nvSpPr>
        <dsp:cNvPr id="0" name=""/>
        <dsp:cNvSpPr/>
      </dsp:nvSpPr>
      <dsp:spPr>
        <a:xfrm>
          <a:off x="0" y="3052611"/>
          <a:ext cx="9528628" cy="1387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i="1" kern="1200" dirty="0">
              <a:latin typeface="Times New Roman" panose="02020603050405020304" pitchFamily="18" charset="0"/>
              <a:cs typeface="Times New Roman" panose="02020603050405020304" pitchFamily="18" charset="0"/>
            </a:rPr>
            <a:t>Economía crediticia </a:t>
          </a: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El crédito reemplaza al bien contra la promesa de recibir el monto otorgado más rentabilidad.</a:t>
          </a:r>
        </a:p>
      </dsp:txBody>
      <dsp:txXfrm>
        <a:off x="2044480" y="3052611"/>
        <a:ext cx="7484148" cy="1387550"/>
      </dsp:txXfrm>
    </dsp:sp>
    <dsp:sp modelId="{ADE72945-A517-41DD-952E-B7D6B6EAEB04}">
      <dsp:nvSpPr>
        <dsp:cNvPr id="0" name=""/>
        <dsp:cNvSpPr/>
      </dsp:nvSpPr>
      <dsp:spPr>
        <a:xfrm>
          <a:off x="138755" y="3191366"/>
          <a:ext cx="1905725" cy="11100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889DA-1736-41BD-9FC4-DF09BBC55800}">
      <dsp:nvSpPr>
        <dsp:cNvPr id="0" name=""/>
        <dsp:cNvSpPr/>
      </dsp:nvSpPr>
      <dsp:spPr>
        <a:xfrm>
          <a:off x="1947224" y="103742"/>
          <a:ext cx="2146396" cy="214639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Enfoque mixto</a:t>
          </a:r>
        </a:p>
      </dsp:txBody>
      <dsp:txXfrm>
        <a:off x="2233410" y="479361"/>
        <a:ext cx="1574023" cy="965878"/>
      </dsp:txXfrm>
    </dsp:sp>
    <dsp:sp modelId="{DDB8E0BD-C5A4-4673-B457-0871CC153C84}">
      <dsp:nvSpPr>
        <dsp:cNvPr id="0" name=""/>
        <dsp:cNvSpPr/>
      </dsp:nvSpPr>
      <dsp:spPr>
        <a:xfrm>
          <a:off x="2721715" y="1445240"/>
          <a:ext cx="2146396" cy="214639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C" sz="1200" b="0" kern="1200" dirty="0">
              <a:latin typeface="Times New Roman" panose="02020603050405020304" pitchFamily="18" charset="0"/>
              <a:cs typeface="Times New Roman" panose="02020603050405020304" pitchFamily="18" charset="0"/>
            </a:rPr>
            <a:t>Entrevistas aplicadas al personal encargado del área de crédito y cobranzas de las cooperativas seleccionadas.</a:t>
          </a:r>
          <a:endParaRPr lang="es-ES" sz="1200" b="0" kern="1200" dirty="0">
            <a:latin typeface="Times New Roman" panose="02020603050405020304" pitchFamily="18" charset="0"/>
            <a:cs typeface="Times New Roman" panose="02020603050405020304" pitchFamily="18" charset="0"/>
          </a:endParaRPr>
        </a:p>
      </dsp:txBody>
      <dsp:txXfrm>
        <a:off x="3378155" y="1999725"/>
        <a:ext cx="1287837" cy="1180517"/>
      </dsp:txXfrm>
    </dsp:sp>
    <dsp:sp modelId="{9642C497-210F-4C38-A86E-81B665F71663}">
      <dsp:nvSpPr>
        <dsp:cNvPr id="0" name=""/>
        <dsp:cNvSpPr/>
      </dsp:nvSpPr>
      <dsp:spPr>
        <a:xfrm>
          <a:off x="1172733" y="1445240"/>
          <a:ext cx="2146396" cy="214639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C" sz="1200" b="0" kern="1200" dirty="0">
              <a:latin typeface="Times New Roman" panose="02020603050405020304" pitchFamily="18" charset="0"/>
              <a:cs typeface="Times New Roman" panose="02020603050405020304" pitchFamily="18" charset="0"/>
            </a:rPr>
            <a:t>Montos de colocaciones obtenidos en los Reportes de saldo de colocaciones del segmento 2, publicados por la Superintendencia de Economía Popular y Solidaria.</a:t>
          </a:r>
          <a:endParaRPr lang="es-ES" sz="1200" b="0" kern="1200" dirty="0">
            <a:latin typeface="Times New Roman" panose="02020603050405020304" pitchFamily="18" charset="0"/>
            <a:cs typeface="Times New Roman" panose="02020603050405020304" pitchFamily="18" charset="0"/>
          </a:endParaRPr>
        </a:p>
      </dsp:txBody>
      <dsp:txXfrm>
        <a:off x="1374851" y="1999725"/>
        <a:ext cx="1287837" cy="1180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5CA2-311D-48E0-8CD2-CE66AE7C507D}">
      <dsp:nvSpPr>
        <dsp:cNvPr id="0" name=""/>
        <dsp:cNvSpPr/>
      </dsp:nvSpPr>
      <dsp:spPr>
        <a:xfrm>
          <a:off x="0" y="1299344"/>
          <a:ext cx="3409444" cy="136377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2016</a:t>
          </a:r>
        </a:p>
      </dsp:txBody>
      <dsp:txXfrm>
        <a:off x="681889" y="1299344"/>
        <a:ext cx="2045667" cy="1363777"/>
      </dsp:txXfrm>
    </dsp:sp>
    <dsp:sp modelId="{DAB8FA23-5F1C-44BC-A1C2-57DB855BD416}">
      <dsp:nvSpPr>
        <dsp:cNvPr id="0" name=""/>
        <dsp:cNvSpPr/>
      </dsp:nvSpPr>
      <dsp:spPr>
        <a:xfrm>
          <a:off x="0" y="2831588"/>
          <a:ext cx="2727555" cy="131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Los créditos redujeron ya que el mercado se tornó mas cauto  ya que existía menor nivel de ingresos, reducción en ventas y aumento del desempleo</a:t>
          </a:r>
        </a:p>
      </dsp:txBody>
      <dsp:txXfrm>
        <a:off x="0" y="2831588"/>
        <a:ext cx="2727555" cy="1316250"/>
      </dsp:txXfrm>
    </dsp:sp>
    <dsp:sp modelId="{9CA198BD-9928-4ABE-920D-7EBB0625DEF7}">
      <dsp:nvSpPr>
        <dsp:cNvPr id="0" name=""/>
        <dsp:cNvSpPr/>
      </dsp:nvSpPr>
      <dsp:spPr>
        <a:xfrm>
          <a:off x="3198748" y="1284083"/>
          <a:ext cx="3409444" cy="1363777"/>
        </a:xfrm>
        <a:prstGeom prst="chevron">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2017</a:t>
          </a:r>
        </a:p>
      </dsp:txBody>
      <dsp:txXfrm>
        <a:off x="3880637" y="1284083"/>
        <a:ext cx="2045667" cy="1363777"/>
      </dsp:txXfrm>
    </dsp:sp>
    <dsp:sp modelId="{7E5F1944-71B4-4C39-88B6-7EF9EADE92B1}">
      <dsp:nvSpPr>
        <dsp:cNvPr id="0" name=""/>
        <dsp:cNvSpPr/>
      </dsp:nvSpPr>
      <dsp:spPr>
        <a:xfrm>
          <a:off x="3198748" y="2818333"/>
          <a:ext cx="2727555" cy="131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Aumento de depósitos e incremento de créditos.</a:t>
          </a: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Escenario favorable para obtener crédito y financiar sus actividades y en condiciones favorables.</a:t>
          </a:r>
        </a:p>
      </dsp:txBody>
      <dsp:txXfrm>
        <a:off x="3198748" y="2818333"/>
        <a:ext cx="2727555" cy="1316250"/>
      </dsp:txXfrm>
    </dsp:sp>
    <dsp:sp modelId="{E87C7086-2127-4C23-9A40-EFC7CE059B12}">
      <dsp:nvSpPr>
        <dsp:cNvPr id="0" name=""/>
        <dsp:cNvSpPr/>
      </dsp:nvSpPr>
      <dsp:spPr>
        <a:xfrm>
          <a:off x="6392193" y="1284083"/>
          <a:ext cx="3409444" cy="1363777"/>
        </a:xfrm>
        <a:prstGeom prst="chevron">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2018</a:t>
          </a:r>
        </a:p>
      </dsp:txBody>
      <dsp:txXfrm>
        <a:off x="7074082" y="1284083"/>
        <a:ext cx="2045667" cy="1363777"/>
      </dsp:txXfrm>
    </dsp:sp>
    <dsp:sp modelId="{07485A10-17DB-4887-857B-5A110EA233EE}">
      <dsp:nvSpPr>
        <dsp:cNvPr id="0" name=""/>
        <dsp:cNvSpPr/>
      </dsp:nvSpPr>
      <dsp:spPr>
        <a:xfrm>
          <a:off x="6392193" y="2818333"/>
          <a:ext cx="2727555" cy="131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El consumidor ve la necesidad de extraer sus recursos de la entidad financiera y tenerlos disponibles en lugar de colocarlos a un plazo fijo (como ahorro)</a:t>
          </a:r>
          <a:endParaRPr lang="es-ES" sz="1600" kern="1200" dirty="0">
            <a:latin typeface="Times New Roman" panose="02020603050405020304" pitchFamily="18" charset="0"/>
            <a:cs typeface="Times New Roman" panose="02020603050405020304" pitchFamily="18" charset="0"/>
          </a:endParaRPr>
        </a:p>
      </dsp:txBody>
      <dsp:txXfrm>
        <a:off x="6392193" y="2818333"/>
        <a:ext cx="2727555" cy="1316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B0BA-017B-4F0B-9890-E9C96F16AFAE}">
      <dsp:nvSpPr>
        <dsp:cNvPr id="0" name=""/>
        <dsp:cNvSpPr/>
      </dsp:nvSpPr>
      <dsp:spPr>
        <a:xfrm>
          <a:off x="1515" y="0"/>
          <a:ext cx="4065323" cy="13546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Se recomienda incrementar los controles hacia las Cooperativas de Ahorro y Crédito, para dar mayor credibilidad ante la sociedad y de esta forma incrementar el número de usuarios en las mismas.</a:t>
          </a:r>
        </a:p>
      </dsp:txBody>
      <dsp:txXfrm>
        <a:off x="41192" y="39677"/>
        <a:ext cx="3985969" cy="1275312"/>
      </dsp:txXfrm>
    </dsp:sp>
    <dsp:sp modelId="{269246B4-7C08-4385-A628-D6566D1524CA}">
      <dsp:nvSpPr>
        <dsp:cNvPr id="0" name=""/>
        <dsp:cNvSpPr/>
      </dsp:nvSpPr>
      <dsp:spPr>
        <a:xfrm rot="5400000">
          <a:off x="1780176" y="1388533"/>
          <a:ext cx="508000" cy="60960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solidFill>
              <a:schemeClr val="tx1"/>
            </a:solidFill>
            <a:latin typeface="Times New Roman" panose="02020603050405020304" pitchFamily="18" charset="0"/>
            <a:cs typeface="Times New Roman" panose="02020603050405020304" pitchFamily="18" charset="0"/>
          </a:endParaRPr>
        </a:p>
      </dsp:txBody>
      <dsp:txXfrm rot="-5400000">
        <a:off x="1851296" y="1439333"/>
        <a:ext cx="365760" cy="355600"/>
      </dsp:txXfrm>
    </dsp:sp>
    <dsp:sp modelId="{E3257179-B184-4DDA-AC85-7136AC50B883}">
      <dsp:nvSpPr>
        <dsp:cNvPr id="0" name=""/>
        <dsp:cNvSpPr/>
      </dsp:nvSpPr>
      <dsp:spPr>
        <a:xfrm>
          <a:off x="1515" y="2032000"/>
          <a:ext cx="4065323" cy="13546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Se sugiere ofertar con mayor impulso los Productos Crediticios de Vivienda, debido a que estos pueden representar un incremento en los montos de colocaciones, ya que en la actualidad en la mayoría de instituciones no se le presta el interés necesario a dicho producto por el riesgo de ofertar desembolsar valores altos. </a:t>
          </a:r>
        </a:p>
      </dsp:txBody>
      <dsp:txXfrm>
        <a:off x="41192" y="2071677"/>
        <a:ext cx="3985969" cy="1275312"/>
      </dsp:txXfrm>
    </dsp:sp>
    <dsp:sp modelId="{9B9AB795-9F4E-49F4-B558-EBA8F1A3A5A7}">
      <dsp:nvSpPr>
        <dsp:cNvPr id="0" name=""/>
        <dsp:cNvSpPr/>
      </dsp:nvSpPr>
      <dsp:spPr>
        <a:xfrm rot="5400000">
          <a:off x="1780176" y="3420533"/>
          <a:ext cx="508000" cy="60960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solidFill>
              <a:schemeClr val="tx1"/>
            </a:solidFill>
            <a:latin typeface="Times New Roman" panose="02020603050405020304" pitchFamily="18" charset="0"/>
            <a:cs typeface="Times New Roman" panose="02020603050405020304" pitchFamily="18" charset="0"/>
          </a:endParaRPr>
        </a:p>
      </dsp:txBody>
      <dsp:txXfrm rot="-5400000">
        <a:off x="1851296" y="3471333"/>
        <a:ext cx="365760" cy="355600"/>
      </dsp:txXfrm>
    </dsp:sp>
    <dsp:sp modelId="{C5815F3F-1586-429D-A723-0B7AB62A8748}">
      <dsp:nvSpPr>
        <dsp:cNvPr id="0" name=""/>
        <dsp:cNvSpPr/>
      </dsp:nvSpPr>
      <dsp:spPr>
        <a:xfrm>
          <a:off x="1515" y="4064000"/>
          <a:ext cx="4065323" cy="13546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Se sugiere para evitar carga laboral desplazar únicamente las funciones de control de cartera de crédito vencida de asesores u oficiales de crédito hacia el departamento de cobranza luego de 15 días de vencimiento.</a:t>
          </a:r>
        </a:p>
      </dsp:txBody>
      <dsp:txXfrm>
        <a:off x="41192" y="4103677"/>
        <a:ext cx="3985969" cy="1275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B0BA-017B-4F0B-9890-E9C96F16AFAE}">
      <dsp:nvSpPr>
        <dsp:cNvPr id="0" name=""/>
        <dsp:cNvSpPr/>
      </dsp:nvSpPr>
      <dsp:spPr>
        <a:xfrm>
          <a:off x="0" y="2645"/>
          <a:ext cx="4068354" cy="135334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En base a los datos presentados se sugiere a las Instituciones contratar empresas de cobranzas que permitan recuperar la Cartera Vencida acumulada que presente mayor número de días para de esta forma disminuir sus índices de morosidad o a su vez apresurar los procesos de cobranza judicial.</a:t>
          </a:r>
        </a:p>
      </dsp:txBody>
      <dsp:txXfrm>
        <a:off x="39638" y="42283"/>
        <a:ext cx="3989078" cy="1274067"/>
      </dsp:txXfrm>
    </dsp:sp>
    <dsp:sp modelId="{269246B4-7C08-4385-A628-D6566D1524CA}">
      <dsp:nvSpPr>
        <dsp:cNvPr id="0" name=""/>
        <dsp:cNvSpPr/>
      </dsp:nvSpPr>
      <dsp:spPr>
        <a:xfrm rot="5400000">
          <a:off x="1780425" y="1389823"/>
          <a:ext cx="507503" cy="6090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solidFill>
              <a:schemeClr val="tx1"/>
            </a:solidFill>
            <a:latin typeface="Times New Roman" panose="02020603050405020304" pitchFamily="18" charset="0"/>
            <a:cs typeface="Times New Roman" panose="02020603050405020304" pitchFamily="18" charset="0"/>
          </a:endParaRPr>
        </a:p>
      </dsp:txBody>
      <dsp:txXfrm rot="-5400000">
        <a:off x="1851476" y="1440574"/>
        <a:ext cx="365402" cy="355252"/>
      </dsp:txXfrm>
    </dsp:sp>
    <dsp:sp modelId="{E3257179-B184-4DDA-AC85-7136AC50B883}">
      <dsp:nvSpPr>
        <dsp:cNvPr id="0" name=""/>
        <dsp:cNvSpPr/>
      </dsp:nvSpPr>
      <dsp:spPr>
        <a:xfrm>
          <a:off x="0" y="2032661"/>
          <a:ext cx="4068354" cy="135334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Se sugiere implementar estrategias de crédito que permitan la búsqueda de nuevos nichos de mercado o productos nuevos, que ocasionen el interés por parte de los usuarios de ingresar al Sistema de Economía Popular y Solidaria.</a:t>
          </a:r>
        </a:p>
      </dsp:txBody>
      <dsp:txXfrm>
        <a:off x="39638" y="2072299"/>
        <a:ext cx="3989078" cy="1274067"/>
      </dsp:txXfrm>
    </dsp:sp>
    <dsp:sp modelId="{9B9AB795-9F4E-49F4-B558-EBA8F1A3A5A7}">
      <dsp:nvSpPr>
        <dsp:cNvPr id="0" name=""/>
        <dsp:cNvSpPr/>
      </dsp:nvSpPr>
      <dsp:spPr>
        <a:xfrm rot="5400000">
          <a:off x="1780425" y="3419839"/>
          <a:ext cx="507503" cy="6090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kern="1200">
            <a:solidFill>
              <a:schemeClr val="tx1"/>
            </a:solidFill>
            <a:latin typeface="Times New Roman" panose="02020603050405020304" pitchFamily="18" charset="0"/>
            <a:cs typeface="Times New Roman" panose="02020603050405020304" pitchFamily="18" charset="0"/>
          </a:endParaRPr>
        </a:p>
      </dsp:txBody>
      <dsp:txXfrm rot="-5400000">
        <a:off x="1851476" y="3470590"/>
        <a:ext cx="365402" cy="355252"/>
      </dsp:txXfrm>
    </dsp:sp>
    <dsp:sp modelId="{C5815F3F-1586-429D-A723-0B7AB62A8748}">
      <dsp:nvSpPr>
        <dsp:cNvPr id="0" name=""/>
        <dsp:cNvSpPr/>
      </dsp:nvSpPr>
      <dsp:spPr>
        <a:xfrm>
          <a:off x="0" y="4062677"/>
          <a:ext cx="4068354" cy="135334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Times New Roman" panose="02020603050405020304" pitchFamily="18" charset="0"/>
              <a:cs typeface="Times New Roman" panose="02020603050405020304" pitchFamily="18" charset="0"/>
            </a:rPr>
            <a:t>Se sugiere que la Cooperativa de Ahorro y Crédito Luz del Valle, para mejorar su proceso de cobranza preventiva incluir dentro de su Manual de Cobranzas, el Instructivo de Cobranza Preventiva a través de mensajería masiva especifico de Cobranza preventiva que permita recordar a sus socios las fechas de pago y los montos a ser cancelados por los mismos.</a:t>
          </a:r>
        </a:p>
      </dsp:txBody>
      <dsp:txXfrm>
        <a:off x="39638" y="4102315"/>
        <a:ext cx="3989078" cy="12740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310CA942-2558-4447-91B8-C29012F784A1}" type="datetimeFigureOut">
              <a:rPr lang="en-US" smtClean="0"/>
              <a:t>3/13/2020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l="4784" b="9122"/>
          <a:stretch/>
        </p:blipFill>
        <p:spPr>
          <a:xfrm>
            <a:off x="7332" y="0"/>
            <a:ext cx="12184668" cy="6839880"/>
          </a:xfrm>
          <a:prstGeom prst="rect">
            <a:avLst/>
          </a:prstGeom>
        </p:spPr>
      </p:pic>
    </p:spTree>
    <p:extLst>
      <p:ext uri="{BB962C8B-B14F-4D97-AF65-F5344CB8AC3E}">
        <p14:creationId xmlns:p14="http://schemas.microsoft.com/office/powerpoint/2010/main" val="367589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10CA942-2558-4447-91B8-C29012F784A1}" type="datetimeFigureOut">
              <a:rPr lang="en-US" smtClean="0"/>
              <a:t>3/13/2020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30663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10CA942-2558-4447-91B8-C29012F784A1}" type="datetimeFigureOut">
              <a:rPr lang="en-US" smtClean="0"/>
              <a:t>3/13/2020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50600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1431"/>
            <a:ext cx="11353800" cy="495369"/>
          </a:xfrm>
          <a:prstGeom prst="rect">
            <a:avLst/>
          </a:prstGeom>
        </p:spPr>
      </p:pic>
      <p:pic>
        <p:nvPicPr>
          <p:cNvPr id="1026" name="Picture 2" descr="Imagen relacionad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6515" y="6003903"/>
            <a:ext cx="865485" cy="8540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631" y="0"/>
            <a:ext cx="8431369" cy="656489"/>
          </a:xfrm>
          <a:prstGeom prst="rect">
            <a:avLst/>
          </a:prstGeom>
        </p:spPr>
      </p:pic>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10CA942-2558-4447-91B8-C29012F784A1}" type="datetimeFigureOut">
              <a:rPr lang="en-US" smtClean="0"/>
              <a:t>3/13/2020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42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10CA942-2558-4447-91B8-C29012F784A1}" type="datetimeFigureOut">
              <a:rPr lang="en-US" smtClean="0"/>
              <a:t>3/13/2020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91375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10CA942-2558-4447-91B8-C29012F784A1}" type="datetimeFigureOut">
              <a:rPr lang="en-US" smtClean="0"/>
              <a:t>3/13/2020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9440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10CA942-2558-4447-91B8-C29012F784A1}" type="datetimeFigureOut">
              <a:rPr lang="en-US" smtClean="0"/>
              <a:t>3/13/2020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409205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10CA942-2558-4447-91B8-C29012F784A1}" type="datetimeFigureOut">
              <a:rPr lang="en-US" smtClean="0"/>
              <a:t>3/13/2020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84231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0CA942-2558-4447-91B8-C29012F784A1}" type="datetimeFigureOut">
              <a:rPr lang="en-US" smtClean="0"/>
              <a:t>3/13/2020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2233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10CA942-2558-4447-91B8-C29012F784A1}" type="datetimeFigureOut">
              <a:rPr lang="en-US" smtClean="0"/>
              <a:t>3/13/2020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428096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10CA942-2558-4447-91B8-C29012F784A1}" type="datetimeFigureOut">
              <a:rPr lang="en-US" smtClean="0"/>
              <a:t>3/13/2020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62393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CA942-2558-4447-91B8-C29012F784A1}" type="datetimeFigureOut">
              <a:rPr lang="en-US" smtClean="0"/>
              <a:t>3/13/2020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1111-6D75-4FCF-A866-B70E8E8017F1}" type="slidenum">
              <a:rPr lang="en-US" smtClean="0"/>
              <a:t>‹Nº›</a:t>
            </a:fld>
            <a:endParaRPr lang="en-US"/>
          </a:p>
        </p:txBody>
      </p:sp>
    </p:spTree>
    <p:extLst>
      <p:ext uri="{BB962C8B-B14F-4D97-AF65-F5344CB8AC3E}">
        <p14:creationId xmlns:p14="http://schemas.microsoft.com/office/powerpoint/2010/main" val="151341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63634" y="1707922"/>
            <a:ext cx="9710057" cy="4509998"/>
          </a:xfrm>
        </p:spPr>
        <p:txBody>
          <a:bodyPr>
            <a:noAutofit/>
          </a:bodyPr>
          <a:lstStyle/>
          <a:p>
            <a:r>
              <a:rPr lang="es-EC" sz="1800" b="1" dirty="0">
                <a:latin typeface="Times New Roman" panose="02020603050405020304" pitchFamily="18" charset="0"/>
                <a:cs typeface="Times New Roman" panose="02020603050405020304" pitchFamily="18" charset="0"/>
              </a:rPr>
              <a:t>TRABAJO DE TITULACIÓN, PREVIO A LA OBTENCIÓN DEL TÍTULO DE INGENIERO EN FINANZAS, CONTADOR PÚBLICO - AUDITOR </a:t>
            </a:r>
            <a:endParaRPr lang="en-US"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TEMA: </a:t>
            </a:r>
          </a:p>
          <a:p>
            <a:r>
              <a:rPr lang="es-EC" sz="1800" b="1" dirty="0">
                <a:latin typeface="Times New Roman" panose="02020603050405020304" pitchFamily="18" charset="0"/>
                <a:cs typeface="Times New Roman" panose="02020603050405020304" pitchFamily="18" charset="0"/>
              </a:rPr>
              <a:t>“ANÁLISIS DE LA COLOCACIÓN Y RECUPERACIÓN DE CARTERA DE LAS COOPERATIVAS DE AHORRO Y CRÉDITO DEL SEGMENTO 2 PERTENECIENTES A LA PROVINCIA DE PICHINCHA, EN EL PERIODO 2016-2018”.</a:t>
            </a:r>
            <a:endParaRPr lang="en-US" sz="1800" b="1"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AUTORES:</a:t>
            </a:r>
            <a:endParaRPr lang="en-US"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SUNTAXI MORALES, PAUL ALEXANDER</a:t>
            </a:r>
            <a:endParaRPr lang="en-US" sz="1800" b="1"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VACA CUASQUER, JOSSELYN DAYHANA </a:t>
            </a:r>
          </a:p>
          <a:p>
            <a:endParaRPr lang="es-EC"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 - 2020</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t>
            </a:r>
          </a:p>
        </p:txBody>
      </p:sp>
      <p:pic>
        <p:nvPicPr>
          <p:cNvPr id="4" name="Picture 2" descr="Resultado de imagen para espe"/>
          <p:cNvPicPr>
            <a:picLocks noChangeAspect="1" noChangeArrowheads="1"/>
          </p:cNvPicPr>
          <p:nvPr/>
        </p:nvPicPr>
        <p:blipFill>
          <a:blip r:embed="rId2" cstate="print"/>
          <a:srcRect/>
          <a:stretch>
            <a:fillRect/>
          </a:stretch>
        </p:blipFill>
        <p:spPr bwMode="auto">
          <a:xfrm>
            <a:off x="3790702" y="169206"/>
            <a:ext cx="4765469" cy="1230767"/>
          </a:xfrm>
          <a:prstGeom prst="rect">
            <a:avLst/>
          </a:prstGeom>
          <a:noFill/>
        </p:spPr>
      </p:pic>
    </p:spTree>
    <p:extLst>
      <p:ext uri="{BB962C8B-B14F-4D97-AF65-F5344CB8AC3E}">
        <p14:creationId xmlns:p14="http://schemas.microsoft.com/office/powerpoint/2010/main" val="3090956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217036" y="173731"/>
            <a:ext cx="3176542" cy="3156689"/>
          </a:xfrm>
          <a:prstGeom prst="rect">
            <a:avLst/>
          </a:prstGeom>
        </p:spPr>
      </p:pic>
      <p:pic>
        <p:nvPicPr>
          <p:cNvPr id="5" name="Imagen 4"/>
          <p:cNvPicPr>
            <a:picLocks noChangeAspect="1"/>
          </p:cNvPicPr>
          <p:nvPr/>
        </p:nvPicPr>
        <p:blipFill>
          <a:blip r:embed="rId3"/>
          <a:stretch>
            <a:fillRect/>
          </a:stretch>
        </p:blipFill>
        <p:spPr>
          <a:xfrm>
            <a:off x="2647769" y="3558812"/>
            <a:ext cx="6315075" cy="2457450"/>
          </a:xfrm>
          <a:prstGeom prst="rect">
            <a:avLst/>
          </a:prstGeom>
        </p:spPr>
      </p:pic>
    </p:spTree>
    <p:extLst>
      <p:ext uri="{BB962C8B-B14F-4D97-AF65-F5344CB8AC3E}">
        <p14:creationId xmlns:p14="http://schemas.microsoft.com/office/powerpoint/2010/main" val="28195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BASES TEÓRICAS</a:t>
            </a:r>
            <a:endParaRPr lang="en-US" sz="28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415475483"/>
              </p:ext>
            </p:extLst>
          </p:nvPr>
        </p:nvGraphicFramePr>
        <p:xfrm>
          <a:off x="464456" y="1574010"/>
          <a:ext cx="11174549" cy="1317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899906187"/>
              </p:ext>
            </p:extLst>
          </p:nvPr>
        </p:nvGraphicFramePr>
        <p:xfrm>
          <a:off x="464456" y="3510962"/>
          <a:ext cx="11174549" cy="1317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7916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BASES TEÓRICAS</a:t>
            </a:r>
            <a:endParaRPr lang="en-US" sz="28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524831912"/>
              </p:ext>
            </p:extLst>
          </p:nvPr>
        </p:nvGraphicFramePr>
        <p:xfrm>
          <a:off x="1770741" y="1449977"/>
          <a:ext cx="9528629" cy="444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82700" y="972101"/>
            <a:ext cx="5226752"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Las teorías de las etapas del crecimiento económico</a:t>
            </a:r>
            <a:endParaRPr lang="en-US" b="1" dirty="0"/>
          </a:p>
        </p:txBody>
      </p:sp>
    </p:spTree>
    <p:extLst>
      <p:ext uri="{BB962C8B-B14F-4D97-AF65-F5344CB8AC3E}">
        <p14:creationId xmlns:p14="http://schemas.microsoft.com/office/powerpoint/2010/main" val="84571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BASES TEÓRICAS</a:t>
            </a:r>
            <a:endParaRPr lang="en-US" sz="28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682700" y="972101"/>
            <a:ext cx="2082621" cy="369332"/>
          </a:xfrm>
          <a:prstGeom prst="rect">
            <a:avLst/>
          </a:prstGeom>
        </p:spPr>
        <p:txBody>
          <a:bodyPr wrap="none">
            <a:spAutoFit/>
          </a:bodyPr>
          <a:lstStyle/>
          <a:p>
            <a:r>
              <a:rPr lang="es-EC" b="1" dirty="0">
                <a:latin typeface="Times New Roman" panose="02020603050405020304" pitchFamily="18" charset="0"/>
              </a:rPr>
              <a:t>Crédito y cobranza</a:t>
            </a:r>
            <a:endParaRPr lang="en-US" b="1" dirty="0"/>
          </a:p>
        </p:txBody>
      </p:sp>
      <p:pic>
        <p:nvPicPr>
          <p:cNvPr id="3074" name="Picture 2" descr="Resultado de imagen para asesor de credito llam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67" y="1887415"/>
            <a:ext cx="3043219" cy="1987124"/>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835330" y="4407415"/>
            <a:ext cx="3801291" cy="82296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Clientes pagan regular y casi automáticamente </a:t>
            </a:r>
            <a:endParaRPr lang="en-US" dirty="0">
              <a:latin typeface="Times New Roman" panose="02020603050405020304" pitchFamily="18" charset="0"/>
              <a:cs typeface="Times New Roman" panose="02020603050405020304" pitchFamily="18" charset="0"/>
            </a:endParaRPr>
          </a:p>
        </p:txBody>
      </p:sp>
      <p:pic>
        <p:nvPicPr>
          <p:cNvPr id="3076"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213" y="1887415"/>
            <a:ext cx="3005634" cy="1994430"/>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6994573" y="4263723"/>
            <a:ext cx="3912913" cy="98684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Clientes en los que se aplica políticas de acción legal inmediata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87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MARCO METODOLÓGICO</a:t>
            </a:r>
            <a:endParaRPr lang="en-US" sz="2800" b="1"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932792630"/>
              </p:ext>
            </p:extLst>
          </p:nvPr>
        </p:nvGraphicFramePr>
        <p:xfrm>
          <a:off x="0" y="648271"/>
          <a:ext cx="6040845" cy="369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Marcador de texto 2">
            <a:extLst>
              <a:ext uri="{FF2B5EF4-FFF2-40B4-BE49-F238E27FC236}">
                <a16:creationId xmlns:a16="http://schemas.microsoft.com/office/drawing/2014/main" id="{C6B07B54-E3ED-4BBF-91BB-9F611C440199}"/>
              </a:ext>
            </a:extLst>
          </p:cNvPr>
          <p:cNvSpPr txBox="1">
            <a:spLocks/>
          </p:cNvSpPr>
          <p:nvPr/>
        </p:nvSpPr>
        <p:spPr bwMode="ltGray">
          <a:xfrm>
            <a:off x="8104233" y="3134630"/>
            <a:ext cx="4349023" cy="471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25"/>
              </a:spcBef>
              <a:buFont typeface="Arial" panose="020B0604020202020204" pitchFamily="34" charset="0"/>
              <a:buNone/>
            </a:pPr>
            <a:r>
              <a:rPr lang="es-EC" sz="1800" dirty="0">
                <a:solidFill>
                  <a:srgbClr val="000000"/>
                </a:solidFill>
                <a:latin typeface="Times New Roman" panose="02020603050405020304" pitchFamily="18" charset="0"/>
                <a:cs typeface="Times New Roman" panose="02020603050405020304" pitchFamily="18" charset="0"/>
              </a:rPr>
              <a:t>21 preguntas abiertas y dicotómicas</a:t>
            </a:r>
          </a:p>
        </p:txBody>
      </p:sp>
      <p:sp>
        <p:nvSpPr>
          <p:cNvPr id="14" name="Marcador de texto 2">
            <a:extLst>
              <a:ext uri="{FF2B5EF4-FFF2-40B4-BE49-F238E27FC236}">
                <a16:creationId xmlns:a16="http://schemas.microsoft.com/office/drawing/2014/main" id="{C6B07B54-E3ED-4BBF-91BB-9F611C440199}"/>
              </a:ext>
            </a:extLst>
          </p:cNvPr>
          <p:cNvSpPr txBox="1">
            <a:spLocks/>
          </p:cNvSpPr>
          <p:nvPr/>
        </p:nvSpPr>
        <p:spPr bwMode="ltGray">
          <a:xfrm>
            <a:off x="5546590" y="1755138"/>
            <a:ext cx="3168351" cy="943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25"/>
              </a:spcBef>
              <a:buFont typeface="Arial" panose="020B0604020202020204" pitchFamily="34" charset="0"/>
              <a:buNone/>
            </a:pPr>
            <a:r>
              <a:rPr lang="es-EC" sz="2200" b="1" dirty="0">
                <a:solidFill>
                  <a:srgbClr val="000000"/>
                </a:solidFill>
                <a:latin typeface="Times New Roman" panose="02020603050405020304" pitchFamily="18" charset="0"/>
                <a:cs typeface="Times New Roman" panose="02020603050405020304" pitchFamily="18" charset="0"/>
              </a:rPr>
              <a:t>1. Entrevista</a:t>
            </a:r>
          </a:p>
        </p:txBody>
      </p:sp>
      <p:sp>
        <p:nvSpPr>
          <p:cNvPr id="15" name="Marcador de texto 2">
            <a:extLst>
              <a:ext uri="{FF2B5EF4-FFF2-40B4-BE49-F238E27FC236}">
                <a16:creationId xmlns:a16="http://schemas.microsoft.com/office/drawing/2014/main" id="{C6B07B54-E3ED-4BBF-91BB-9F611C440199}"/>
              </a:ext>
            </a:extLst>
          </p:cNvPr>
          <p:cNvSpPr txBox="1">
            <a:spLocks/>
          </p:cNvSpPr>
          <p:nvPr/>
        </p:nvSpPr>
        <p:spPr bwMode="ltGray">
          <a:xfrm>
            <a:off x="9014278" y="1755138"/>
            <a:ext cx="2528931" cy="943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25"/>
              </a:spcBef>
              <a:buFont typeface="Arial" panose="020B0604020202020204" pitchFamily="34" charset="0"/>
              <a:buNone/>
            </a:pPr>
            <a:r>
              <a:rPr lang="es-EC" sz="1800" dirty="0">
                <a:solidFill>
                  <a:srgbClr val="000000"/>
                </a:solidFill>
                <a:latin typeface="Times New Roman" panose="02020603050405020304" pitchFamily="18" charset="0"/>
                <a:cs typeface="Times New Roman" panose="02020603050405020304" pitchFamily="18" charset="0"/>
              </a:rPr>
              <a:t>Área de crédito</a:t>
            </a:r>
          </a:p>
          <a:p>
            <a:pPr marL="0" indent="0">
              <a:lnSpc>
                <a:spcPct val="110000"/>
              </a:lnSpc>
              <a:spcBef>
                <a:spcPts val="425"/>
              </a:spcBef>
              <a:buFont typeface="Arial" panose="020B0604020202020204" pitchFamily="34" charset="0"/>
              <a:buNone/>
            </a:pPr>
            <a:r>
              <a:rPr lang="es-EC" sz="1800" dirty="0">
                <a:solidFill>
                  <a:srgbClr val="000000"/>
                </a:solidFill>
                <a:latin typeface="Times New Roman" panose="02020603050405020304" pitchFamily="18" charset="0"/>
                <a:cs typeface="Times New Roman" panose="02020603050405020304" pitchFamily="18" charset="0"/>
              </a:rPr>
              <a:t>Área de cobranzas</a:t>
            </a:r>
          </a:p>
        </p:txBody>
      </p:sp>
      <p:sp>
        <p:nvSpPr>
          <p:cNvPr id="16" name="Flecha derecha 15"/>
          <p:cNvSpPr/>
          <p:nvPr/>
        </p:nvSpPr>
        <p:spPr>
          <a:xfrm>
            <a:off x="7658196" y="1807177"/>
            <a:ext cx="804276" cy="307998"/>
          </a:xfrm>
          <a:prstGeom prst="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bajo 16"/>
          <p:cNvSpPr/>
          <p:nvPr/>
        </p:nvSpPr>
        <p:spPr>
          <a:xfrm>
            <a:off x="9664178" y="2629779"/>
            <a:ext cx="315844" cy="504851"/>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1407883" y="4731936"/>
            <a:ext cx="9710059" cy="1502976"/>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1" algn="ctr">
              <a:lnSpc>
                <a:spcPct val="150000"/>
              </a:lnSpc>
              <a:spcBef>
                <a:spcPts val="200"/>
              </a:spcBef>
              <a:spcAft>
                <a:spcPts val="0"/>
              </a:spcAft>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HIPÓTESIS</a:t>
            </a:r>
          </a:p>
          <a:p>
            <a:pPr lvl="1">
              <a:lnSpc>
                <a:spcPct val="150000"/>
              </a:lnSpc>
              <a:spcBef>
                <a:spcPts val="200"/>
              </a:spcBef>
              <a:spcAft>
                <a:spcPts val="0"/>
              </a:spcAft>
            </a:pPr>
            <a:endParaRPr lang="es-EC" sz="1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s-EC" sz="1400" b="1" dirty="0">
                <a:solidFill>
                  <a:schemeClr val="accent1">
                    <a:lumMod val="50000"/>
                  </a:schemeClr>
                </a:solidFill>
                <a:latin typeface="Times New Roman" panose="02020603050405020304" pitchFamily="18" charset="0"/>
                <a:cs typeface="Times New Roman" panose="02020603050405020304" pitchFamily="18" charset="0"/>
              </a:rPr>
              <a:t>Ho: </a:t>
            </a:r>
            <a:r>
              <a:rPr lang="es-EC" sz="1400" dirty="0">
                <a:latin typeface="Times New Roman" panose="02020603050405020304" pitchFamily="18" charset="0"/>
                <a:cs typeface="Times New Roman" panose="02020603050405020304" pitchFamily="18" charset="0"/>
              </a:rPr>
              <a:t>La omisión de las fechas de pago por parte de los deudores influye directamente sobre los índices de morosidad.</a:t>
            </a:r>
            <a:endParaRPr lang="en-US" sz="1400" dirty="0">
              <a:latin typeface="Times New Roman" panose="02020603050405020304" pitchFamily="18" charset="0"/>
              <a:cs typeface="Times New Roman" panose="02020603050405020304" pitchFamily="18" charset="0"/>
            </a:endParaRPr>
          </a:p>
          <a:p>
            <a:pPr>
              <a:lnSpc>
                <a:spcPct val="150000"/>
              </a:lnSpc>
            </a:pPr>
            <a:r>
              <a:rPr lang="es-EC" sz="1400" b="1" dirty="0">
                <a:solidFill>
                  <a:schemeClr val="accent1">
                    <a:lumMod val="50000"/>
                  </a:schemeClr>
                </a:solidFill>
                <a:latin typeface="Times New Roman" panose="02020603050405020304" pitchFamily="18" charset="0"/>
                <a:cs typeface="Times New Roman" panose="02020603050405020304" pitchFamily="18" charset="0"/>
              </a:rPr>
              <a:t>Ha: </a:t>
            </a:r>
            <a:r>
              <a:rPr lang="es-EC" sz="1400" dirty="0">
                <a:latin typeface="Times New Roman" panose="02020603050405020304" pitchFamily="18" charset="0"/>
                <a:cs typeface="Times New Roman" panose="02020603050405020304" pitchFamily="18" charset="0"/>
              </a:rPr>
              <a:t>La omisión de las fechas de pago por parte de los deudores no influye directamente sobre los índices de morosidad.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54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221966" y="1846490"/>
            <a:ext cx="9803085" cy="2777762"/>
          </a:xfrm>
          <a:prstGeom prst="rect">
            <a:avLst/>
          </a:prstGeom>
        </p:spPr>
      </p:pic>
      <p:sp>
        <p:nvSpPr>
          <p:cNvPr id="6" name="CuadroTexto 5"/>
          <p:cNvSpPr txBox="1"/>
          <p:nvPr/>
        </p:nvSpPr>
        <p:spPr>
          <a:xfrm>
            <a:off x="542108" y="969317"/>
            <a:ext cx="6387737" cy="461665"/>
          </a:xfrm>
          <a:prstGeom prst="rect">
            <a:avLst/>
          </a:prstGeom>
          <a:noFill/>
        </p:spPr>
        <p:txBody>
          <a:bodyPr wrap="square" rtlCol="0">
            <a:spAutoFit/>
          </a:bodyPr>
          <a:lstStyle/>
          <a:p>
            <a:r>
              <a:rPr lang="es-EC" sz="2400" b="1" dirty="0">
                <a:solidFill>
                  <a:schemeClr val="accent1">
                    <a:lumMod val="75000"/>
                  </a:schemeClr>
                </a:solidFill>
                <a:latin typeface="Times New Roman" panose="02020603050405020304" pitchFamily="18" charset="0"/>
                <a:cs typeface="Times New Roman" panose="02020603050405020304" pitchFamily="18" charset="0"/>
              </a:rPr>
              <a:t>COLOCACIÓN DE CARTERA</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3400697" y="4624252"/>
            <a:ext cx="6096000" cy="454612"/>
          </a:xfrm>
          <a:prstGeom prst="rect">
            <a:avLst/>
          </a:prstGeom>
        </p:spPr>
        <p:txBody>
          <a:bodyPr>
            <a:spAutoFit/>
          </a:bodyPr>
          <a:lstStyle/>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latin typeface="Times New Roman" panose="02020603050405020304" pitchFamily="18" charset="0"/>
                <a:ea typeface="Calibri" panose="020F0502020204030204" pitchFamily="34" charset="0"/>
                <a:cs typeface="Times New Roman" panose="02020603050405020304" pitchFamily="18" charset="0"/>
              </a:rPr>
              <a:t> Reporte de saldo de colocaciones del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 descr="Resultado de imagen para crecimiento de crédito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26" b="50331"/>
          <a:stretch/>
        </p:blipFill>
        <p:spPr bwMode="auto">
          <a:xfrm>
            <a:off x="250172" y="5447569"/>
            <a:ext cx="3150525" cy="81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4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055313" y="1137017"/>
            <a:ext cx="8172904" cy="1058091"/>
          </a:xfrm>
          <a:prstGeom prst="rect">
            <a:avLst/>
          </a:prstGeom>
        </p:spPr>
      </p:pic>
      <p:sp>
        <p:nvSpPr>
          <p:cNvPr id="3" name="Rectángulo 2"/>
          <p:cNvSpPr/>
          <p:nvPr/>
        </p:nvSpPr>
        <p:spPr>
          <a:xfrm>
            <a:off x="3361507" y="1932487"/>
            <a:ext cx="6096000" cy="652230"/>
          </a:xfrm>
          <a:prstGeom prst="rect">
            <a:avLst/>
          </a:prstGeom>
        </p:spPr>
        <p:txBody>
          <a:bodyPr>
            <a:spAutoFit/>
          </a:bodyPr>
          <a:lstStyle/>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latin typeface="Times New Roman" panose="02020603050405020304" pitchFamily="18" charset="0"/>
                <a:ea typeface="Calibri" panose="020F0502020204030204" pitchFamily="34" charset="0"/>
                <a:cs typeface="Times New Roman" panose="02020603050405020304" pitchFamily="18" charset="0"/>
              </a:rPr>
              <a:t> Reporte de saldo de colocaciones del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Diagrama 11"/>
          <p:cNvGraphicFramePr/>
          <p:nvPr>
            <p:extLst>
              <p:ext uri="{D42A27DB-BD31-4B8C-83A1-F6EECF244321}">
                <p14:modId xmlns:p14="http://schemas.microsoft.com/office/powerpoint/2010/main" val="2967095104"/>
              </p:ext>
            </p:extLst>
          </p:nvPr>
        </p:nvGraphicFramePr>
        <p:xfrm>
          <a:off x="1506036" y="1640484"/>
          <a:ext cx="980694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2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2660962818"/>
              </p:ext>
            </p:extLst>
          </p:nvPr>
        </p:nvGraphicFramePr>
        <p:xfrm>
          <a:off x="384401" y="710701"/>
          <a:ext cx="4756104" cy="2853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3780300302"/>
              </p:ext>
            </p:extLst>
          </p:nvPr>
        </p:nvGraphicFramePr>
        <p:xfrm>
          <a:off x="6260782" y="710701"/>
          <a:ext cx="4756104" cy="2853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451010685"/>
              </p:ext>
            </p:extLst>
          </p:nvPr>
        </p:nvGraphicFramePr>
        <p:xfrm>
          <a:off x="3997234" y="3659048"/>
          <a:ext cx="4756104" cy="285301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362088" y="5921575"/>
            <a:ext cx="4516076" cy="454612"/>
          </a:xfrm>
          <a:prstGeom prst="rect">
            <a:avLst/>
          </a:prstGeom>
        </p:spPr>
        <p:txBody>
          <a:bodyPr wrap="square">
            <a:spAutoFit/>
          </a:bodyPr>
          <a:lstStyle/>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latin typeface="Times New Roman" panose="02020603050405020304" pitchFamily="18" charset="0"/>
                <a:ea typeface="Calibri" panose="020F0502020204030204" pitchFamily="34" charset="0"/>
                <a:cs typeface="Times New Roman" panose="02020603050405020304" pitchFamily="18" charset="0"/>
              </a:rPr>
              <a:t> Reporte de saldo de colocaciones del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62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graphicFrame>
        <p:nvGraphicFramePr>
          <p:cNvPr id="10" name="Gráfico 9"/>
          <p:cNvGraphicFramePr>
            <a:graphicFrameLocks/>
          </p:cNvGraphicFramePr>
          <p:nvPr>
            <p:extLst>
              <p:ext uri="{D42A27DB-BD31-4B8C-83A1-F6EECF244321}">
                <p14:modId xmlns:p14="http://schemas.microsoft.com/office/powerpoint/2010/main" val="249919305"/>
              </p:ext>
            </p:extLst>
          </p:nvPr>
        </p:nvGraphicFramePr>
        <p:xfrm>
          <a:off x="5986188" y="3296329"/>
          <a:ext cx="5443811" cy="2962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a:graphicFrameLocks/>
          </p:cNvGraphicFramePr>
          <p:nvPr>
            <p:extLst>
              <p:ext uri="{D42A27DB-BD31-4B8C-83A1-F6EECF244321}">
                <p14:modId xmlns:p14="http://schemas.microsoft.com/office/powerpoint/2010/main" val="734618621"/>
              </p:ext>
            </p:extLst>
          </p:nvPr>
        </p:nvGraphicFramePr>
        <p:xfrm>
          <a:off x="708795" y="703674"/>
          <a:ext cx="5104175" cy="28315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218396" y="5921575"/>
            <a:ext cx="4516076" cy="454612"/>
          </a:xfrm>
          <a:prstGeom prst="rect">
            <a:avLst/>
          </a:prstGeom>
        </p:spPr>
        <p:txBody>
          <a:bodyPr wrap="square">
            <a:spAutoFit/>
          </a:bodyPr>
          <a:lstStyle/>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latin typeface="Times New Roman" panose="02020603050405020304" pitchFamily="18" charset="0"/>
                <a:ea typeface="Calibri" panose="020F0502020204030204" pitchFamily="34" charset="0"/>
                <a:cs typeface="Times New Roman" panose="02020603050405020304" pitchFamily="18" charset="0"/>
              </a:rPr>
              <a:t> Reporte de saldo de colocaciones del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707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128620" y="2567260"/>
            <a:ext cx="6431145" cy="3585346"/>
          </a:xfrm>
          <a:prstGeom prst="rect">
            <a:avLst/>
          </a:prstGeom>
        </p:spPr>
      </p:pic>
      <p:pic>
        <p:nvPicPr>
          <p:cNvPr id="3" name="Imagen 2"/>
          <p:cNvPicPr>
            <a:picLocks noChangeAspect="1"/>
          </p:cNvPicPr>
          <p:nvPr/>
        </p:nvPicPr>
        <p:blipFill>
          <a:blip r:embed="rId3"/>
          <a:stretch>
            <a:fillRect/>
          </a:stretch>
        </p:blipFill>
        <p:spPr>
          <a:xfrm>
            <a:off x="2853281" y="695962"/>
            <a:ext cx="6981825" cy="1790700"/>
          </a:xfrm>
          <a:prstGeom prst="rect">
            <a:avLst/>
          </a:prstGeom>
        </p:spPr>
      </p:pic>
      <p:sp>
        <p:nvSpPr>
          <p:cNvPr id="6" name="Rectángulo 5"/>
          <p:cNvSpPr/>
          <p:nvPr/>
        </p:nvSpPr>
        <p:spPr>
          <a:xfrm>
            <a:off x="3735977" y="6233204"/>
            <a:ext cx="4516076" cy="454612"/>
          </a:xfrm>
          <a:prstGeom prst="rect">
            <a:avLst/>
          </a:prstGeom>
        </p:spPr>
        <p:txBody>
          <a:bodyPr wrap="square">
            <a:spAutoFit/>
          </a:bodyPr>
          <a:lstStyle/>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a:latin typeface="Times New Roman" panose="02020603050405020304" pitchFamily="18" charset="0"/>
                <a:ea typeface="Calibri" panose="020F0502020204030204" pitchFamily="34" charset="0"/>
                <a:cs typeface="Times New Roman" panose="02020603050405020304" pitchFamily="18" charset="0"/>
              </a:rPr>
              <a:t> Reporte de saldo de colocaciones del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55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35977" y="130627"/>
            <a:ext cx="3161211"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INTRODUCCIÓN</a:t>
            </a:r>
            <a:endParaRPr lang="en-US" sz="2800" b="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73391" y="1027342"/>
            <a:ext cx="11312434"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1400" b="1" dirty="0">
                <a:latin typeface="Times New Roman" panose="02020603050405020304" pitchFamily="18" charset="0"/>
                <a:cs typeface="Times New Roman" panose="02020603050405020304" pitchFamily="18" charset="0"/>
              </a:rPr>
              <a:t>Economía popular y solidaria </a:t>
            </a:r>
            <a:r>
              <a:rPr lang="es-EC" sz="1400" dirty="0">
                <a:latin typeface="Times New Roman" panose="02020603050405020304" pitchFamily="18" charset="0"/>
                <a:cs typeface="Times New Roman" panose="02020603050405020304" pitchFamily="18" charset="0"/>
              </a:rPr>
              <a:t>de acuerdo al Art. 1 de la Ley Orgánica de la Economía Popular y Solidaria y del Sistema Financiero Popular y Solidario</a:t>
            </a:r>
          </a:p>
        </p:txBody>
      </p:sp>
      <p:pic>
        <p:nvPicPr>
          <p:cNvPr id="10" name="Imagen 9"/>
          <p:cNvPicPr>
            <a:picLocks noChangeAspect="1"/>
          </p:cNvPicPr>
          <p:nvPr/>
        </p:nvPicPr>
        <p:blipFill rotWithShape="1">
          <a:blip r:embed="rId2"/>
          <a:srcRect t="10346" b="62024"/>
          <a:stretch/>
        </p:blipFill>
        <p:spPr>
          <a:xfrm>
            <a:off x="799283" y="2939144"/>
            <a:ext cx="4765494" cy="1423851"/>
          </a:xfrm>
          <a:prstGeom prst="rect">
            <a:avLst/>
          </a:prstGeom>
        </p:spPr>
      </p:pic>
      <p:sp>
        <p:nvSpPr>
          <p:cNvPr id="11" name="CuadroTexto 10"/>
          <p:cNvSpPr txBox="1"/>
          <p:nvPr/>
        </p:nvSpPr>
        <p:spPr>
          <a:xfrm>
            <a:off x="650963" y="1474675"/>
            <a:ext cx="1095728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b="1" dirty="0">
                <a:latin typeface="Times New Roman" panose="02020603050405020304" pitchFamily="18" charset="0"/>
                <a:cs typeface="Times New Roman" panose="02020603050405020304" pitchFamily="18" charset="0"/>
              </a:rPr>
              <a:t>Cooperativa: </a:t>
            </a:r>
            <a:r>
              <a:rPr lang="es-EC" sz="1400" dirty="0">
                <a:latin typeface="Times New Roman" panose="02020603050405020304" pitchFamily="18" charset="0"/>
                <a:cs typeface="Times New Roman" panose="02020603050405020304" pitchFamily="18" charset="0"/>
              </a:rPr>
              <a:t>Son organizaciones formadas por personadas naturales o jurídicas que de manera voluntaria se unen para realizar actividades de intermediación financiera ( Art. 81 LOEPS)</a:t>
            </a:r>
            <a:endParaRPr lang="en-US" sz="1400" dirty="0">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rotWithShape="1">
          <a:blip r:embed="rId3"/>
          <a:srcRect b="63829"/>
          <a:stretch/>
        </p:blipFill>
        <p:spPr>
          <a:xfrm>
            <a:off x="6299559" y="3272778"/>
            <a:ext cx="5092307" cy="1548913"/>
          </a:xfrm>
          <a:prstGeom prst="rect">
            <a:avLst/>
          </a:prstGeom>
        </p:spPr>
      </p:pic>
      <p:pic>
        <p:nvPicPr>
          <p:cNvPr id="13" name="Imagen 12"/>
          <p:cNvPicPr>
            <a:picLocks noChangeAspect="1"/>
          </p:cNvPicPr>
          <p:nvPr/>
        </p:nvPicPr>
        <p:blipFill rotWithShape="1">
          <a:blip r:embed="rId3"/>
          <a:srcRect t="70942"/>
          <a:stretch/>
        </p:blipFill>
        <p:spPr>
          <a:xfrm>
            <a:off x="6299559" y="4923028"/>
            <a:ext cx="5092307" cy="1244309"/>
          </a:xfrm>
          <a:prstGeom prst="rect">
            <a:avLst/>
          </a:prstGeom>
        </p:spPr>
      </p:pic>
      <p:pic>
        <p:nvPicPr>
          <p:cNvPr id="14" name="Imagen 13"/>
          <p:cNvPicPr>
            <a:picLocks noChangeAspect="1"/>
          </p:cNvPicPr>
          <p:nvPr/>
        </p:nvPicPr>
        <p:blipFill rotWithShape="1">
          <a:blip r:embed="rId2"/>
          <a:srcRect t="37480" b="28807"/>
          <a:stretch/>
        </p:blipFill>
        <p:spPr>
          <a:xfrm>
            <a:off x="694780" y="4537756"/>
            <a:ext cx="4869997" cy="1775459"/>
          </a:xfrm>
          <a:prstGeom prst="rect">
            <a:avLst/>
          </a:prstGeom>
        </p:spPr>
      </p:pic>
      <p:pic>
        <p:nvPicPr>
          <p:cNvPr id="15" name="Imagen 14"/>
          <p:cNvPicPr>
            <a:picLocks noChangeAspect="1"/>
          </p:cNvPicPr>
          <p:nvPr/>
        </p:nvPicPr>
        <p:blipFill>
          <a:blip r:embed="rId4"/>
          <a:stretch>
            <a:fillRect/>
          </a:stretch>
        </p:blipFill>
        <p:spPr>
          <a:xfrm>
            <a:off x="6631693" y="2983984"/>
            <a:ext cx="4010025" cy="238125"/>
          </a:xfrm>
          <a:prstGeom prst="rect">
            <a:avLst/>
          </a:prstGeom>
        </p:spPr>
      </p:pic>
      <p:pic>
        <p:nvPicPr>
          <p:cNvPr id="16" name="Imagen 15"/>
          <p:cNvPicPr>
            <a:picLocks noChangeAspect="1"/>
          </p:cNvPicPr>
          <p:nvPr/>
        </p:nvPicPr>
        <p:blipFill>
          <a:blip r:embed="rId5"/>
          <a:stretch>
            <a:fillRect/>
          </a:stretch>
        </p:blipFill>
        <p:spPr>
          <a:xfrm>
            <a:off x="4042681" y="2277212"/>
            <a:ext cx="4173855" cy="567216"/>
          </a:xfrm>
          <a:prstGeom prst="rect">
            <a:avLst/>
          </a:prstGeom>
        </p:spPr>
      </p:pic>
    </p:spTree>
    <p:extLst>
      <p:ext uri="{BB962C8B-B14F-4D97-AF65-F5344CB8AC3E}">
        <p14:creationId xmlns:p14="http://schemas.microsoft.com/office/powerpoint/2010/main" val="51204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542108" y="969317"/>
            <a:ext cx="6387737" cy="461665"/>
          </a:xfrm>
          <a:prstGeom prst="rect">
            <a:avLst/>
          </a:prstGeom>
          <a:noFill/>
        </p:spPr>
        <p:txBody>
          <a:bodyPr wrap="square" rtlCol="0">
            <a:spAutoFit/>
          </a:bodyPr>
          <a:lstStyle/>
          <a:p>
            <a:r>
              <a:rPr lang="es-EC" sz="2400" b="1" dirty="0">
                <a:solidFill>
                  <a:schemeClr val="accent1">
                    <a:lumMod val="75000"/>
                  </a:schemeClr>
                </a:solidFill>
                <a:latin typeface="Times New Roman" panose="02020603050405020304" pitchFamily="18" charset="0"/>
                <a:cs typeface="Times New Roman" panose="02020603050405020304" pitchFamily="18" charset="0"/>
              </a:rPr>
              <a:t>ÍNDICES DE MOROSIDAD</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733797" y="1993940"/>
            <a:ext cx="8938557" cy="2983008"/>
          </a:xfrm>
          <a:prstGeom prst="rect">
            <a:avLst/>
          </a:prstGeom>
        </p:spPr>
      </p:pic>
      <p:sp>
        <p:nvSpPr>
          <p:cNvPr id="6" name="Rectángulo 5"/>
          <p:cNvSpPr/>
          <p:nvPr/>
        </p:nvSpPr>
        <p:spPr>
          <a:xfrm>
            <a:off x="4222975" y="4976948"/>
            <a:ext cx="4516076" cy="454612"/>
          </a:xfrm>
          <a:prstGeom prst="rect">
            <a:avLst/>
          </a:prstGeom>
        </p:spPr>
        <p:txBody>
          <a:bodyPr wrap="square">
            <a:spAutoFit/>
          </a:bodyPr>
          <a:lstStyle/>
          <a:p>
            <a:pPr indent="180340" algn="ctr">
              <a:lnSpc>
                <a:spcPct val="107000"/>
              </a:lnSpc>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Fuente: </a:t>
            </a:r>
            <a:r>
              <a:rPr lang="es-ES" sz="1100" dirty="0">
                <a:latin typeface="Times New Roman" panose="02020603050405020304" pitchFamily="18" charset="0"/>
                <a:ea typeface="Calibri" panose="020F0502020204030204" pitchFamily="34" charset="0"/>
                <a:cs typeface="Times New Roman" panose="02020603050405020304" pitchFamily="18" charset="0"/>
              </a:rPr>
              <a:t>Reporte financiero comparativo 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49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graphicFrame>
        <p:nvGraphicFramePr>
          <p:cNvPr id="3" name="Gráfico 2"/>
          <p:cNvGraphicFramePr>
            <a:graphicFrameLocks/>
          </p:cNvGraphicFramePr>
          <p:nvPr>
            <p:extLst>
              <p:ext uri="{D42A27DB-BD31-4B8C-83A1-F6EECF244321}">
                <p14:modId xmlns:p14="http://schemas.microsoft.com/office/powerpoint/2010/main" val="4151624503"/>
              </p:ext>
            </p:extLst>
          </p:nvPr>
        </p:nvGraphicFramePr>
        <p:xfrm>
          <a:off x="644517" y="66149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a:graphicFrameLocks/>
          </p:cNvGraphicFramePr>
          <p:nvPr>
            <p:extLst>
              <p:ext uri="{D42A27DB-BD31-4B8C-83A1-F6EECF244321}">
                <p14:modId xmlns:p14="http://schemas.microsoft.com/office/powerpoint/2010/main" val="543718233"/>
              </p:ext>
            </p:extLst>
          </p:nvPr>
        </p:nvGraphicFramePr>
        <p:xfrm>
          <a:off x="6683744" y="66149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335108421"/>
              </p:ext>
            </p:extLst>
          </p:nvPr>
        </p:nvGraphicFramePr>
        <p:xfrm>
          <a:off x="3997234" y="3553097"/>
          <a:ext cx="4715692" cy="282210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p:cNvSpPr/>
          <p:nvPr/>
        </p:nvSpPr>
        <p:spPr>
          <a:xfrm>
            <a:off x="-349025" y="5920592"/>
            <a:ext cx="4516076" cy="454612"/>
          </a:xfrm>
          <a:prstGeom prst="rect">
            <a:avLst/>
          </a:prstGeom>
        </p:spPr>
        <p:txBody>
          <a:bodyPr wrap="square">
            <a:spAutoFit/>
          </a:bodyPr>
          <a:lstStyle/>
          <a:p>
            <a:pPr indent="180340" algn="ctr">
              <a:lnSpc>
                <a:spcPct val="107000"/>
              </a:lnSpc>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Fuente: </a:t>
            </a:r>
            <a:r>
              <a:rPr lang="es-ES" sz="1100" dirty="0">
                <a:latin typeface="Times New Roman" panose="02020603050405020304" pitchFamily="18" charset="0"/>
                <a:ea typeface="Calibri" panose="020F0502020204030204" pitchFamily="34" charset="0"/>
                <a:cs typeface="Times New Roman" panose="02020603050405020304" pitchFamily="18" charset="0"/>
              </a:rPr>
              <a:t>Reporte financiero comparativo el Segmento 2, SEPS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47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1396319" y="1559378"/>
            <a:ext cx="9432789" cy="3469821"/>
          </a:xfrm>
          <a:prstGeom prst="rect">
            <a:avLst/>
          </a:prstGeom>
        </p:spPr>
      </p:pic>
      <p:sp>
        <p:nvSpPr>
          <p:cNvPr id="4" name="Rectángulo 3"/>
          <p:cNvSpPr/>
          <p:nvPr/>
        </p:nvSpPr>
        <p:spPr>
          <a:xfrm>
            <a:off x="3854675" y="5342708"/>
            <a:ext cx="4516076" cy="454612"/>
          </a:xfrm>
          <a:prstGeom prst="rect">
            <a:avLst/>
          </a:prstGeom>
        </p:spPr>
        <p:txBody>
          <a:bodyPr wrap="square">
            <a:spAutoFit/>
          </a:bodyPr>
          <a:lstStyle/>
          <a:p>
            <a:pPr indent="180340" algn="ctr">
              <a:lnSpc>
                <a:spcPct val="107000"/>
              </a:lnSpc>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Fuente: </a:t>
            </a:r>
            <a:r>
              <a:rPr lang="es-ES" sz="1100" dirty="0">
                <a:latin typeface="Times New Roman" panose="02020603050405020304" pitchFamily="18" charset="0"/>
                <a:ea typeface="Calibri" panose="020F0502020204030204" pitchFamily="34" charset="0"/>
                <a:cs typeface="Times New Roman" panose="02020603050405020304" pitchFamily="18" charset="0"/>
              </a:rPr>
              <a:t>Reporte financiero comparativo el Segmento 2, SEPS</a:t>
            </a:r>
            <a:r>
              <a:rPr lang="es-EC" sz="11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Autores.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60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542109" y="969317"/>
            <a:ext cx="4591594" cy="461665"/>
          </a:xfrm>
          <a:prstGeom prst="rect">
            <a:avLst/>
          </a:prstGeom>
          <a:noFill/>
        </p:spPr>
        <p:txBody>
          <a:bodyPr wrap="square" rtlCol="0">
            <a:spAutoFit/>
          </a:bodyPr>
          <a:lstStyle/>
          <a:p>
            <a:r>
              <a:rPr lang="es-EC" sz="2400" b="1" dirty="0">
                <a:solidFill>
                  <a:schemeClr val="accent1">
                    <a:lumMod val="75000"/>
                  </a:schemeClr>
                </a:solidFill>
                <a:latin typeface="Times New Roman" panose="02020603050405020304" pitchFamily="18" charset="0"/>
                <a:cs typeface="Times New Roman" panose="02020603050405020304" pitchFamily="18" charset="0"/>
              </a:rPr>
              <a:t>RESULTADOS ENTREVISTA</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96834" y="1619794"/>
            <a:ext cx="10763794"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En su totalidad las instituciones financieras cuentan con un Manual de crédito y cobranzas, los cuales son aprobados por el Consejo de Administración y la Gerencia respectivamente. Posterior a ello, los mismos son socializados con el personal correspondiente</a:t>
            </a:r>
            <a:endParaRPr lang="en-US"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796834" y="2882536"/>
            <a:ext cx="1076379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Para otorgar los créditos se presentan niveles de aprobación, empezando por los Asesores de crédito, Comités de Crédito y Consejos de Administración respectivamente.</a:t>
            </a:r>
            <a:endParaRPr lang="en-US"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796834" y="4693918"/>
            <a:ext cx="2094412"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Requisitos generales</a:t>
            </a:r>
            <a:endParaRPr lang="en-US" dirty="0">
              <a:latin typeface="Times New Roman" panose="02020603050405020304" pitchFamily="18" charset="0"/>
              <a:cs typeface="Times New Roman" panose="02020603050405020304" pitchFamily="18" charset="0"/>
            </a:endParaRPr>
          </a:p>
        </p:txBody>
      </p:sp>
      <p:sp>
        <p:nvSpPr>
          <p:cNvPr id="4" name="Abrir llave 3"/>
          <p:cNvSpPr/>
          <p:nvPr/>
        </p:nvSpPr>
        <p:spPr>
          <a:xfrm>
            <a:off x="3030583" y="3813961"/>
            <a:ext cx="561703" cy="212924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CuadroTexto 7"/>
          <p:cNvSpPr txBox="1"/>
          <p:nvPr/>
        </p:nvSpPr>
        <p:spPr>
          <a:xfrm>
            <a:off x="3592286" y="4075608"/>
            <a:ext cx="4323805"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Tx/>
              <a:buChar char="-"/>
            </a:pPr>
            <a:r>
              <a:rPr lang="es-EC" dirty="0">
                <a:latin typeface="Times New Roman" panose="02020603050405020304" pitchFamily="18" charset="0"/>
                <a:cs typeface="Times New Roman" panose="02020603050405020304" pitchFamily="18" charset="0"/>
              </a:rPr>
              <a:t>Copia de cédula de identidad.</a:t>
            </a:r>
          </a:p>
          <a:p>
            <a:pPr marL="285750" indent="-285750" algn="just">
              <a:buFontTx/>
              <a:buChar char="-"/>
            </a:pPr>
            <a:r>
              <a:rPr lang="es-EC" dirty="0">
                <a:latin typeface="Times New Roman" panose="02020603050405020304" pitchFamily="18" charset="0"/>
                <a:cs typeface="Times New Roman" panose="02020603050405020304" pitchFamily="18" charset="0"/>
              </a:rPr>
              <a:t>Solicitud del crédito</a:t>
            </a:r>
          </a:p>
          <a:p>
            <a:pPr marL="285750" indent="-285750" algn="just">
              <a:buFontTx/>
              <a:buChar char="-"/>
            </a:pPr>
            <a:r>
              <a:rPr lang="es-EC" dirty="0">
                <a:latin typeface="Times New Roman" panose="02020603050405020304" pitchFamily="18" charset="0"/>
                <a:cs typeface="Times New Roman" panose="02020603050405020304" pitchFamily="18" charset="0"/>
              </a:rPr>
              <a:t>Roles de pagos o certificados de ingresos</a:t>
            </a:r>
          </a:p>
          <a:p>
            <a:pPr marL="285750" indent="-285750" algn="just">
              <a:buFontTx/>
              <a:buChar char="-"/>
            </a:pPr>
            <a:r>
              <a:rPr lang="es-EC" dirty="0">
                <a:latin typeface="Times New Roman" panose="02020603050405020304" pitchFamily="18" charset="0"/>
                <a:cs typeface="Times New Roman" panose="02020603050405020304" pitchFamily="18" charset="0"/>
              </a:rPr>
              <a:t>Planillas de servicios básicos </a:t>
            </a:r>
          </a:p>
          <a:p>
            <a:pPr marL="285750" indent="-285750" algn="just">
              <a:buFontTx/>
              <a:buChar char="-"/>
            </a:pPr>
            <a:r>
              <a:rPr lang="es-EC" dirty="0">
                <a:latin typeface="Times New Roman" panose="02020603050405020304" pitchFamily="18" charset="0"/>
                <a:cs typeface="Times New Roman" panose="02020603050405020304" pitchFamily="18" charset="0"/>
              </a:rPr>
              <a:t>Declaraciones al SRI.</a:t>
            </a:r>
            <a:endParaRPr lang="en-US" dirty="0">
              <a:latin typeface="Times New Roman" panose="02020603050405020304" pitchFamily="18" charset="0"/>
              <a:cs typeface="Times New Roman" panose="02020603050405020304" pitchFamily="18" charset="0"/>
            </a:endParaRPr>
          </a:p>
        </p:txBody>
      </p:sp>
      <p:sp>
        <p:nvSpPr>
          <p:cNvPr id="9" name="Flecha derecha 8"/>
          <p:cNvSpPr/>
          <p:nvPr/>
        </p:nvSpPr>
        <p:spPr>
          <a:xfrm>
            <a:off x="8112034" y="4629606"/>
            <a:ext cx="457200" cy="3693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CuadroTexto 9"/>
          <p:cNvSpPr txBox="1"/>
          <p:nvPr/>
        </p:nvSpPr>
        <p:spPr>
          <a:xfrm>
            <a:off x="8765176" y="4629606"/>
            <a:ext cx="1946367"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Capacidad de pago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93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914400" y="1558832"/>
            <a:ext cx="1149532"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Garantías</a:t>
            </a:r>
            <a:endParaRPr lang="en-US" dirty="0">
              <a:latin typeface="Times New Roman" panose="02020603050405020304" pitchFamily="18" charset="0"/>
              <a:cs typeface="Times New Roman" panose="02020603050405020304" pitchFamily="18" charset="0"/>
            </a:endParaRPr>
          </a:p>
        </p:txBody>
      </p:sp>
      <p:sp>
        <p:nvSpPr>
          <p:cNvPr id="9" name="Abrir llave 8"/>
          <p:cNvSpPr/>
          <p:nvPr/>
        </p:nvSpPr>
        <p:spPr>
          <a:xfrm>
            <a:off x="2155371" y="1106182"/>
            <a:ext cx="561704" cy="1274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CuadroTexto 9"/>
          <p:cNvSpPr txBox="1"/>
          <p:nvPr/>
        </p:nvSpPr>
        <p:spPr>
          <a:xfrm>
            <a:off x="2717075" y="1281832"/>
            <a:ext cx="2103120"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Tx/>
              <a:buChar char="-"/>
            </a:pPr>
            <a:r>
              <a:rPr lang="es-EC" dirty="0">
                <a:latin typeface="Times New Roman" panose="02020603050405020304" pitchFamily="18" charset="0"/>
                <a:cs typeface="Times New Roman" panose="02020603050405020304" pitchFamily="18" charset="0"/>
              </a:rPr>
              <a:t>Quirografaria</a:t>
            </a:r>
          </a:p>
          <a:p>
            <a:pPr marL="285750" indent="-285750" algn="just">
              <a:buFontTx/>
              <a:buChar char="-"/>
            </a:pPr>
            <a:r>
              <a:rPr lang="es-EC" dirty="0">
                <a:latin typeface="Times New Roman" panose="02020603050405020304" pitchFamily="18" charset="0"/>
                <a:cs typeface="Times New Roman" panose="02020603050405020304" pitchFamily="18" charset="0"/>
              </a:rPr>
              <a:t>Prendaria</a:t>
            </a:r>
          </a:p>
          <a:p>
            <a:pPr marL="285750" indent="-285750" algn="just">
              <a:buFontTx/>
              <a:buChar char="-"/>
            </a:pPr>
            <a:r>
              <a:rPr lang="es-EC" dirty="0">
                <a:latin typeface="Times New Roman" panose="02020603050405020304" pitchFamily="18" charset="0"/>
                <a:cs typeface="Times New Roman" panose="02020603050405020304" pitchFamily="18" charset="0"/>
              </a:rPr>
              <a:t>Hipotecaria</a:t>
            </a:r>
          </a:p>
        </p:txBody>
      </p:sp>
      <p:sp>
        <p:nvSpPr>
          <p:cNvPr id="11" name="Flecha derecha 10"/>
          <p:cNvSpPr/>
          <p:nvPr/>
        </p:nvSpPr>
        <p:spPr>
          <a:xfrm>
            <a:off x="5042263" y="1558831"/>
            <a:ext cx="457200" cy="3693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CuadroTexto 11"/>
          <p:cNvSpPr txBox="1"/>
          <p:nvPr/>
        </p:nvSpPr>
        <p:spPr>
          <a:xfrm>
            <a:off x="5721531" y="1558831"/>
            <a:ext cx="2978333"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Al menos un deudor solidario</a:t>
            </a:r>
          </a:p>
        </p:txBody>
      </p:sp>
      <p:sp>
        <p:nvSpPr>
          <p:cNvPr id="13" name="CuadroTexto 12"/>
          <p:cNvSpPr txBox="1"/>
          <p:nvPr/>
        </p:nvSpPr>
        <p:spPr>
          <a:xfrm>
            <a:off x="796834" y="3053103"/>
            <a:ext cx="1076379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Las entidades financieras entrevistada contestaron que desde su punto de vista en varias ocasiones los socios deudores se atrasan en el pago de sus obligaciones por olvido.</a:t>
            </a:r>
            <a:endParaRPr lang="en-US" dirty="0">
              <a:latin typeface="Times New Roman" panose="02020603050405020304" pitchFamily="18" charset="0"/>
              <a:cs typeface="Times New Roman" panose="02020603050405020304" pitchFamily="18" charset="0"/>
            </a:endParaRPr>
          </a:p>
        </p:txBody>
      </p:sp>
      <p:sp>
        <p:nvSpPr>
          <p:cNvPr id="14" name="CuadroTexto 13"/>
          <p:cNvSpPr txBox="1"/>
          <p:nvPr/>
        </p:nvSpPr>
        <p:spPr>
          <a:xfrm>
            <a:off x="796834" y="4324819"/>
            <a:ext cx="10763794"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Cada cooperativa se maneja bajo tres etapas para el cobro de los créditos: administrativa, extrajudicial y jurídica. Ninguna utiliza una etapa o método de cobranza preventiva.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40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542109" y="1230574"/>
            <a:ext cx="1835332" cy="461665"/>
          </a:xfrm>
          <a:prstGeom prst="rect">
            <a:avLst/>
          </a:prstGeom>
          <a:noFill/>
        </p:spPr>
        <p:txBody>
          <a:bodyPr wrap="square" rtlCol="0">
            <a:spAutoFit/>
          </a:bodyPr>
          <a:lstStyle/>
          <a:p>
            <a:r>
              <a:rPr lang="es-EC" sz="2400" b="1" dirty="0">
                <a:solidFill>
                  <a:schemeClr val="accent1">
                    <a:lumMod val="75000"/>
                  </a:schemeClr>
                </a:solidFill>
                <a:latin typeface="Times New Roman" panose="02020603050405020304" pitchFamily="18" charset="0"/>
                <a:cs typeface="Times New Roman" panose="02020603050405020304" pitchFamily="18" charset="0"/>
              </a:rPr>
              <a:t>HIPÓTESIS</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872343" y="1827254"/>
            <a:ext cx="8408126" cy="3067506"/>
          </a:xfrm>
          <a:prstGeom prst="rect">
            <a:avLst/>
          </a:prstGeom>
        </p:spPr>
        <p:txBody>
          <a:bodyPr wrap="square">
            <a:spAutoFit/>
          </a:bodyPr>
          <a:lstStyle/>
          <a:p>
            <a:pPr>
              <a:lnSpc>
                <a:spcPct val="20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El proyecto de investigación, se basa en el planteamiento de las siguientes hipótesis: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Ho: </a:t>
            </a:r>
            <a:r>
              <a:rPr lang="es-EC" dirty="0">
                <a:latin typeface="Times New Roman" panose="02020603050405020304" pitchFamily="18" charset="0"/>
                <a:ea typeface="Calibri" panose="020F0502020204030204" pitchFamily="34" charset="0"/>
                <a:cs typeface="Times New Roman" panose="02020603050405020304" pitchFamily="18" charset="0"/>
              </a:rPr>
              <a:t>La omisión de las fechas de pago por parte de los deudores influye directamente sobre los índices de morosidad.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HA: </a:t>
            </a:r>
            <a:r>
              <a:rPr lang="es-EC" dirty="0">
                <a:latin typeface="Times New Roman" panose="02020603050405020304" pitchFamily="18" charset="0"/>
                <a:ea typeface="Calibri" panose="020F0502020204030204" pitchFamily="34" charset="0"/>
                <a:cs typeface="Times New Roman" panose="02020603050405020304" pitchFamily="18" charset="0"/>
              </a:rPr>
              <a:t>La omisión de las fechas de pago por parte de los deudores no influye directamente sobre los índices de morosidad.</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73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RESULTADOS</a:t>
            </a:r>
            <a:endParaRPr lang="en-US" sz="28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542108" y="969317"/>
            <a:ext cx="5061857" cy="461665"/>
          </a:xfrm>
          <a:prstGeom prst="rect">
            <a:avLst/>
          </a:prstGeom>
          <a:noFill/>
        </p:spPr>
        <p:txBody>
          <a:bodyPr wrap="square" rtlCol="0">
            <a:spAutoFit/>
          </a:bodyPr>
          <a:lstStyle/>
          <a:p>
            <a:r>
              <a:rPr lang="es-EC" sz="2400" b="1" dirty="0">
                <a:solidFill>
                  <a:schemeClr val="accent1">
                    <a:lumMod val="75000"/>
                  </a:schemeClr>
                </a:solidFill>
                <a:latin typeface="Times New Roman" panose="02020603050405020304" pitchFamily="18" charset="0"/>
                <a:cs typeface="Times New Roman" panose="02020603050405020304" pitchFamily="18" charset="0"/>
              </a:rPr>
              <a:t>VALIDACIÓN DE LA HIPÓTESIS</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5066211" y="1693650"/>
            <a:ext cx="2364378"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CHI AL CUADRADO</a:t>
            </a:r>
            <a:endParaRPr lang="en-US"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2818309" y="2694982"/>
            <a:ext cx="1596937"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 tabla = 9,4877</a:t>
            </a:r>
            <a:endParaRPr lang="en-US" dirty="0">
              <a:latin typeface="Times New Roman" panose="02020603050405020304" pitchFamily="18" charset="0"/>
              <a:cs typeface="Times New Roman" panose="02020603050405020304" pitchFamily="18" charset="0"/>
            </a:endParaRPr>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2504527" y="2694982"/>
            <a:ext cx="323575" cy="303728"/>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8241076" y="3166388"/>
            <a:ext cx="1790972" cy="636127"/>
          </a:xfrm>
          <a:prstGeom prst="rect">
            <a:avLst/>
          </a:prstGeom>
        </p:spPr>
      </p:pic>
      <p:sp>
        <p:nvSpPr>
          <p:cNvPr id="3" name="Rectángulo 2"/>
          <p:cNvSpPr/>
          <p:nvPr/>
        </p:nvSpPr>
        <p:spPr>
          <a:xfrm>
            <a:off x="7844382" y="2417983"/>
            <a:ext cx="2584361" cy="646331"/>
          </a:xfrm>
          <a:prstGeom prst="rect">
            <a:avLst/>
          </a:prstGeom>
        </p:spPr>
        <p:txBody>
          <a:bodyPr wrap="none">
            <a:spAutoFit/>
          </a:bodyPr>
          <a:lstStyle/>
          <a:p>
            <a:pPr algn="ctr">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 calculado = 4,772727273</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7682594" y="2622424"/>
            <a:ext cx="323575" cy="303728"/>
          </a:xfrm>
          <a:prstGeom prst="rect">
            <a:avLst/>
          </a:prstGeom>
        </p:spPr>
      </p:pic>
      <p:pic>
        <p:nvPicPr>
          <p:cNvPr id="2065" name="Imagen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80" y="4848354"/>
            <a:ext cx="189274" cy="215084"/>
          </a:xfrm>
          <a:prstGeom prst="rect">
            <a:avLst/>
          </a:prstGeom>
          <a:noFill/>
          <a:extLst>
            <a:ext uri="{909E8E84-426E-40DD-AFC4-6F175D3DCCD1}">
              <a14:hiddenFill xmlns:a14="http://schemas.microsoft.com/office/drawing/2010/main">
                <a:solidFill>
                  <a:srgbClr val="FFFFFF"/>
                </a:solidFill>
              </a14:hiddenFill>
            </a:ext>
          </a:extLst>
        </p:spPr>
      </p:pic>
      <p:pic>
        <p:nvPicPr>
          <p:cNvPr id="2063" name="Imagen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80" y="4628569"/>
            <a:ext cx="209550" cy="2381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20"/>
          <p:cNvSpPr>
            <a:spLocks noChangeArrowheads="1"/>
          </p:cNvSpPr>
          <p:nvPr/>
        </p:nvSpPr>
        <p:spPr bwMode="auto">
          <a:xfrm>
            <a:off x="361950" y="4154826"/>
            <a:ext cx="1412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Regla de decisión: </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1"/>
          <p:cNvSpPr>
            <a:spLocks noChangeArrowheads="1"/>
          </p:cNvSpPr>
          <p:nvPr/>
        </p:nvSpPr>
        <p:spPr bwMode="auto">
          <a:xfrm>
            <a:off x="893355" y="4628569"/>
            <a:ext cx="102804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calculado &gt; tabla  </a:t>
            </a: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 rechaza Ho, se acepta Ha.</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calculado &lt; tabla  </a:t>
            </a: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 rechaza Ha, se acepta Ho</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Por lo tanto, de acuerdo a los resultados obtenidos se registra que: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4,7727 &lt; 9, 4877 </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Interpretación:</a:t>
            </a:r>
            <a:r>
              <a:rPr kumimoji="0" lang="es-EC"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Se acepta la Ho y, se concluye que la omisión de las fechas de pago por parte de los deudores influye directamente sobre los índices de morosidad.</a:t>
            </a:r>
          </a:p>
        </p:txBody>
      </p:sp>
      <p:cxnSp>
        <p:nvCxnSpPr>
          <p:cNvPr id="23" name="Conector recto de flecha 22"/>
          <p:cNvCxnSpPr>
            <a:stCxn id="2" idx="1"/>
            <a:endCxn id="7" idx="0"/>
          </p:cNvCxnSpPr>
          <p:nvPr/>
        </p:nvCxnSpPr>
        <p:spPr>
          <a:xfrm flipH="1">
            <a:off x="3616778" y="1878316"/>
            <a:ext cx="1449433" cy="816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2" idx="3"/>
          </p:cNvCxnSpPr>
          <p:nvPr/>
        </p:nvCxnSpPr>
        <p:spPr>
          <a:xfrm>
            <a:off x="7430589" y="1878316"/>
            <a:ext cx="1705973" cy="670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545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PROPUESTA</a:t>
            </a:r>
            <a:endParaRPr lang="en-U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818713" y="741458"/>
            <a:ext cx="3448380" cy="646331"/>
          </a:xfrm>
          <a:prstGeom prst="rect">
            <a:avLst/>
          </a:prstGeom>
        </p:spPr>
        <p:txBody>
          <a:bodyPr wrap="none">
            <a:spAutoFit/>
          </a:bodyPr>
          <a:lstStyle/>
          <a:p>
            <a:pPr algn="just">
              <a:lnSpc>
                <a:spcPct val="200000"/>
              </a:lnSpc>
              <a:spcAft>
                <a:spcPts val="8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¿Cómo es el proceso de cobranza?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1114697" y="1387789"/>
            <a:ext cx="6096000" cy="1569660"/>
          </a:xfrm>
          <a:prstGeom prst="rect">
            <a:avLst/>
          </a:prstGeom>
        </p:spPr>
        <p:txBody>
          <a:bodyPr>
            <a:spAutoFit/>
          </a:bodyPr>
          <a:lstStyle/>
          <a:p>
            <a:pPr marL="342900" lvl="0" indent="-342900" algn="just">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Realizar una </a:t>
            </a:r>
            <a:r>
              <a:rPr lang="es-EC" sz="1600" b="1" dirty="0">
                <a:latin typeface="Times New Roman" panose="02020603050405020304" pitchFamily="18" charset="0"/>
                <a:ea typeface="Calibri" panose="020F0502020204030204" pitchFamily="34" charset="0"/>
                <a:cs typeface="Times New Roman" panose="02020603050405020304" pitchFamily="18" charset="0"/>
              </a:rPr>
              <a:t>Cobranza Preventiva</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Realizar una </a:t>
            </a:r>
            <a:r>
              <a:rPr lang="es-EC" sz="1600" b="1" dirty="0">
                <a:latin typeface="Times New Roman" panose="02020603050405020304" pitchFamily="18" charset="0"/>
                <a:ea typeface="Calibri" panose="020F0502020204030204" pitchFamily="34" charset="0"/>
                <a:cs typeface="Times New Roman" panose="02020603050405020304" pitchFamily="18" charset="0"/>
              </a:rPr>
              <a:t>Cobranza Extrajudicial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Realizar una </a:t>
            </a:r>
            <a:r>
              <a:rPr lang="es-EC" sz="1600" b="1" dirty="0">
                <a:latin typeface="Times New Roman" panose="02020603050405020304" pitchFamily="18" charset="0"/>
                <a:ea typeface="Calibri" panose="020F0502020204030204" pitchFamily="34" charset="0"/>
                <a:cs typeface="Times New Roman" panose="02020603050405020304" pitchFamily="18" charset="0"/>
              </a:rPr>
              <a:t>Cobranza Judicial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818713" y="2981924"/>
            <a:ext cx="2178802" cy="646331"/>
          </a:xfrm>
          <a:prstGeom prst="rect">
            <a:avLst/>
          </a:prstGeom>
        </p:spPr>
        <p:txBody>
          <a:bodyPr wrap="none">
            <a:spAutoFit/>
          </a:bodyPr>
          <a:lstStyle/>
          <a:p>
            <a:pPr algn="just">
              <a:lnSpc>
                <a:spcPct val="200000"/>
              </a:lnSpc>
              <a:spcAft>
                <a:spcPts val="8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Cobranza Preventiva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284513" y="3711698"/>
            <a:ext cx="10027921" cy="646331"/>
          </a:xfrm>
          <a:prstGeom prst="rect">
            <a:avLst/>
          </a:prstGeom>
        </p:spPr>
        <p:txBody>
          <a:bodyPr wrap="square">
            <a:spAutoFit/>
          </a:bodyPr>
          <a:lstStyle/>
          <a:p>
            <a:pPr marL="285750" indent="-285750">
              <a:buFontTx/>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Recordar a los compradores que deben pagar su deuda y que el plazo se está agotando.</a:t>
            </a:r>
          </a:p>
          <a:p>
            <a:pPr marL="285750" indent="-285750">
              <a:buFontTx/>
              <a:buChar char="-"/>
            </a:pPr>
            <a:r>
              <a:rPr lang="es-ES" dirty="0">
                <a:latin typeface="Times New Roman" panose="02020603050405020304" pitchFamily="18" charset="0"/>
                <a:cs typeface="Times New Roman" panose="02020603050405020304" pitchFamily="18" charset="0"/>
              </a:rPr>
              <a:t>Cobranza que comienza antes de que se venza el plazo de pago, es decir durante la deuda por vencer.</a:t>
            </a:r>
            <a:endParaRPr lang="en-US" dirty="0">
              <a:latin typeface="Times New Roman" panose="02020603050405020304" pitchFamily="18" charset="0"/>
              <a:cs typeface="Times New Roman" panose="02020603050405020304" pitchFamily="18" charset="0"/>
            </a:endParaRPr>
          </a:p>
        </p:txBody>
      </p:sp>
      <p:sp>
        <p:nvSpPr>
          <p:cNvPr id="9" name="Rectángulo 8"/>
          <p:cNvSpPr/>
          <p:nvPr/>
        </p:nvSpPr>
        <p:spPr>
          <a:xfrm>
            <a:off x="659621" y="4470812"/>
            <a:ext cx="7214944" cy="646331"/>
          </a:xfrm>
          <a:prstGeom prst="rect">
            <a:avLst/>
          </a:prstGeom>
        </p:spPr>
        <p:txBody>
          <a:bodyPr wrap="square">
            <a:spAutoFit/>
          </a:bodyPr>
          <a:lstStyle/>
          <a:p>
            <a:pPr algn="just">
              <a:lnSpc>
                <a:spcPct val="200000"/>
              </a:lnSpc>
              <a:spcAft>
                <a:spcPts val="8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¿Qué métodos pueden usar las empresas en una cobranza preventiva?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Elipse 9"/>
          <p:cNvSpPr/>
          <p:nvPr/>
        </p:nvSpPr>
        <p:spPr>
          <a:xfrm>
            <a:off x="818713" y="5342709"/>
            <a:ext cx="3074018" cy="783771"/>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Llamadas telefónicas</a:t>
            </a:r>
            <a:endParaRPr lang="en-US" dirty="0">
              <a:latin typeface="Times New Roman" panose="02020603050405020304" pitchFamily="18" charset="0"/>
              <a:cs typeface="Times New Roman" panose="02020603050405020304" pitchFamily="18" charset="0"/>
            </a:endParaRPr>
          </a:p>
        </p:txBody>
      </p:sp>
      <p:sp>
        <p:nvSpPr>
          <p:cNvPr id="11" name="Elipse 10"/>
          <p:cNvSpPr/>
          <p:nvPr/>
        </p:nvSpPr>
        <p:spPr>
          <a:xfrm>
            <a:off x="4471959" y="5342707"/>
            <a:ext cx="3074018" cy="783771"/>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Envío de mensajes de texto</a:t>
            </a:r>
            <a:endParaRPr lang="en-US" dirty="0">
              <a:latin typeface="Times New Roman" panose="02020603050405020304" pitchFamily="18" charset="0"/>
              <a:cs typeface="Times New Roman" panose="02020603050405020304" pitchFamily="18" charset="0"/>
            </a:endParaRPr>
          </a:p>
        </p:txBody>
      </p:sp>
      <p:sp>
        <p:nvSpPr>
          <p:cNvPr id="12" name="Elipse 11"/>
          <p:cNvSpPr/>
          <p:nvPr/>
        </p:nvSpPr>
        <p:spPr>
          <a:xfrm>
            <a:off x="7916199" y="5342708"/>
            <a:ext cx="3074018" cy="783771"/>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Envío de estados de cuenta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484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888106" y="158931"/>
            <a:ext cx="4781550" cy="6461760"/>
          </a:xfrm>
          <a:prstGeom prst="rect">
            <a:avLst/>
          </a:prstGeom>
        </p:spPr>
      </p:pic>
    </p:spTree>
    <p:extLst>
      <p:ext uri="{BB962C8B-B14F-4D97-AF65-F5344CB8AC3E}">
        <p14:creationId xmlns:p14="http://schemas.microsoft.com/office/powerpoint/2010/main" val="132109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ANÁLISIS DE SENSIBILIDAD</a:t>
            </a:r>
            <a:endParaRPr lang="en-US" sz="2800" b="1"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3265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Imagen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579" y="1238454"/>
            <a:ext cx="5450310" cy="16082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801511" y="2290227"/>
            <a:ext cx="23088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a:t>
            </a:r>
            <a:r>
              <a:rPr kumimoji="0" lang="es-EC" altLang="en-U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Cooperativa Luz del Valle.</a:t>
            </a:r>
            <a:endPar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n-US"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Elaborado por: </a:t>
            </a:r>
            <a:r>
              <a:rPr kumimoji="0" lang="es-EC" altLang="en-U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Autores.</a:t>
            </a:r>
            <a:endParaRPr kumimoji="0" lang="es-EC"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3735975" y="5011736"/>
            <a:ext cx="4439897" cy="784905"/>
          </a:xfrm>
          <a:prstGeom prst="rect">
            <a:avLst/>
          </a:prstGeom>
        </p:spPr>
      </p:pic>
      <p:sp>
        <p:nvSpPr>
          <p:cNvPr id="6" name="Flecha derecha 5"/>
          <p:cNvSpPr/>
          <p:nvPr/>
        </p:nvSpPr>
        <p:spPr>
          <a:xfrm rot="5400000">
            <a:off x="5593431" y="4090269"/>
            <a:ext cx="724988" cy="32238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6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854150814"/>
              </p:ext>
            </p:extLst>
          </p:nvPr>
        </p:nvGraphicFramePr>
        <p:xfrm>
          <a:off x="365759" y="1387575"/>
          <a:ext cx="5460275" cy="322361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2129246" y="937333"/>
            <a:ext cx="2272937" cy="369332"/>
          </a:xfrm>
          <a:prstGeom prst="rect">
            <a:avLst/>
          </a:prstGeom>
          <a:noFill/>
        </p:spPr>
        <p:txBody>
          <a:bodyPr wrap="square" rtlCol="0">
            <a:spAutoFit/>
          </a:bodyPr>
          <a:lstStyle/>
          <a:p>
            <a:r>
              <a:rPr lang="es-EC" b="1" dirty="0">
                <a:solidFill>
                  <a:schemeClr val="accent1">
                    <a:lumMod val="75000"/>
                  </a:schemeClr>
                </a:solidFill>
                <a:latin typeface="Times New Roman" panose="02020603050405020304" pitchFamily="18" charset="0"/>
                <a:cs typeface="Times New Roman" panose="02020603050405020304" pitchFamily="18" charset="0"/>
              </a:rPr>
              <a:t>Incremento en socios</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731520" y="5142342"/>
            <a:ext cx="5264332" cy="646331"/>
          </a:xfrm>
          <a:prstGeom prst="rect">
            <a:avLst/>
          </a:prstGeom>
          <a:noFill/>
        </p:spPr>
        <p:txBody>
          <a:bodyPr wrap="square" rtlCol="0">
            <a:spAutoFit/>
          </a:bodyPr>
          <a:lstStyle/>
          <a:p>
            <a:pPr marL="285750" indent="-285750">
              <a:buFontTx/>
              <a:buChar char="-"/>
            </a:pPr>
            <a:r>
              <a:rPr lang="es-EC" dirty="0">
                <a:latin typeface="Times New Roman" panose="02020603050405020304" pitchFamily="18" charset="0"/>
                <a:cs typeface="Times New Roman" panose="02020603050405020304" pitchFamily="18" charset="0"/>
              </a:rPr>
              <a:t>Avances en legislación y marco normativo.</a:t>
            </a:r>
          </a:p>
          <a:p>
            <a:pPr marL="285750" indent="-285750">
              <a:buFontTx/>
              <a:buChar char="-"/>
            </a:pPr>
            <a:r>
              <a:rPr lang="es-EC" dirty="0">
                <a:latin typeface="Times New Roman" panose="02020603050405020304" pitchFamily="18" charset="0"/>
                <a:cs typeface="Times New Roman" panose="02020603050405020304" pitchFamily="18" charset="0"/>
              </a:rPr>
              <a:t>Mayor supervisión y control</a:t>
            </a:r>
          </a:p>
        </p:txBody>
      </p:sp>
      <p:pic>
        <p:nvPicPr>
          <p:cNvPr id="1026" name="Picture 2" descr="Resultado de imagen para logo de se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86" b="23589"/>
          <a:stretch/>
        </p:blipFill>
        <p:spPr bwMode="auto">
          <a:xfrm>
            <a:off x="7595143" y="1699628"/>
            <a:ext cx="28800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229" y="4505869"/>
            <a:ext cx="4219575" cy="1085850"/>
          </a:xfrm>
          <a:prstGeom prst="rect">
            <a:avLst/>
          </a:prstGeom>
        </p:spPr>
      </p:pic>
      <p:sp>
        <p:nvSpPr>
          <p:cNvPr id="10" name="CuadroTexto 9"/>
          <p:cNvSpPr txBox="1"/>
          <p:nvPr/>
        </p:nvSpPr>
        <p:spPr>
          <a:xfrm>
            <a:off x="8202206" y="1018243"/>
            <a:ext cx="2272937" cy="369332"/>
          </a:xfrm>
          <a:prstGeom prst="rect">
            <a:avLst/>
          </a:prstGeom>
          <a:noFill/>
        </p:spPr>
        <p:txBody>
          <a:bodyPr wrap="square" rtlCol="0">
            <a:spAutoFit/>
          </a:bodyPr>
          <a:lstStyle/>
          <a:p>
            <a:r>
              <a:rPr lang="es-EC" b="1" dirty="0">
                <a:solidFill>
                  <a:schemeClr val="accent1">
                    <a:lumMod val="75000"/>
                  </a:schemeClr>
                </a:solidFill>
                <a:latin typeface="Times New Roman" panose="02020603050405020304" pitchFamily="18" charset="0"/>
                <a:cs typeface="Times New Roman" panose="02020603050405020304" pitchFamily="18" charset="0"/>
              </a:rPr>
              <a:t>Entes de control</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45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916605877"/>
              </p:ext>
            </p:extLst>
          </p:nvPr>
        </p:nvGraphicFramePr>
        <p:xfrm>
          <a:off x="357298" y="3004458"/>
          <a:ext cx="5665835" cy="3404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891929998"/>
              </p:ext>
            </p:extLst>
          </p:nvPr>
        </p:nvGraphicFramePr>
        <p:xfrm>
          <a:off x="6216929" y="3004457"/>
          <a:ext cx="5618019" cy="3404439"/>
        </p:xfrm>
        <a:graphic>
          <a:graphicData uri="http://schemas.openxmlformats.org/drawingml/2006/chart">
            <c:chart xmlns:c="http://schemas.openxmlformats.org/drawingml/2006/chart" xmlns:r="http://schemas.openxmlformats.org/officeDocument/2006/relationships" r:id="rId3"/>
          </a:graphicData>
        </a:graphic>
      </p:graphicFrame>
      <p:sp>
        <p:nvSpPr>
          <p:cNvPr id="6" name="Flecha arriba 5"/>
          <p:cNvSpPr/>
          <p:nvPr/>
        </p:nvSpPr>
        <p:spPr>
          <a:xfrm rot="3204189">
            <a:off x="2693355" y="4193176"/>
            <a:ext cx="243778" cy="755720"/>
          </a:xfrm>
          <a:prstGeom prst="up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Imagen 1"/>
          <p:cNvPicPr>
            <a:picLocks noChangeAspect="1"/>
          </p:cNvPicPr>
          <p:nvPr/>
        </p:nvPicPr>
        <p:blipFill>
          <a:blip r:embed="rId4"/>
          <a:stretch>
            <a:fillRect/>
          </a:stretch>
        </p:blipFill>
        <p:spPr>
          <a:xfrm>
            <a:off x="2762178" y="580312"/>
            <a:ext cx="6521909" cy="2152863"/>
          </a:xfrm>
          <a:prstGeom prst="rect">
            <a:avLst/>
          </a:prstGeom>
        </p:spPr>
      </p:pic>
    </p:spTree>
    <p:extLst>
      <p:ext uri="{BB962C8B-B14F-4D97-AF65-F5344CB8AC3E}">
        <p14:creationId xmlns:p14="http://schemas.microsoft.com/office/powerpoint/2010/main" val="419710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pasantecobranzas\Pictures\flujograma.PNG"/>
          <p:cNvPicPr/>
          <p:nvPr/>
        </p:nvPicPr>
        <p:blipFill>
          <a:blip r:embed="rId2">
            <a:extLst>
              <a:ext uri="{28A0092B-C50C-407E-A947-70E740481C1C}">
                <a14:useLocalDpi xmlns:a14="http://schemas.microsoft.com/office/drawing/2010/main" val="0"/>
              </a:ext>
            </a:extLst>
          </a:blip>
          <a:srcRect/>
          <a:stretch>
            <a:fillRect/>
          </a:stretch>
        </p:blipFill>
        <p:spPr bwMode="auto">
          <a:xfrm>
            <a:off x="7238275" y="575916"/>
            <a:ext cx="3815624" cy="5916324"/>
          </a:xfrm>
          <a:prstGeom prst="rect">
            <a:avLst/>
          </a:prstGeom>
          <a:noFill/>
          <a:ln>
            <a:noFill/>
          </a:ln>
        </p:spPr>
      </p:pic>
      <p:sp>
        <p:nvSpPr>
          <p:cNvPr id="2" name="CuadroTexto 1"/>
          <p:cNvSpPr txBox="1"/>
          <p:nvPr/>
        </p:nvSpPr>
        <p:spPr>
          <a:xfrm>
            <a:off x="2024743" y="206584"/>
            <a:ext cx="2651760"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SITUACIÓN ACTUAL</a:t>
            </a:r>
            <a:endParaRPr lang="en-US"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238275" y="206584"/>
            <a:ext cx="3947160"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APLICACIÓN DE LA CAMPAÑA</a:t>
            </a:r>
            <a:endParaRPr lang="en-US"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36023" y="2623235"/>
            <a:ext cx="4846320"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a:latin typeface="Times New Roman" panose="02020603050405020304" pitchFamily="18" charset="0"/>
                <a:cs typeface="Times New Roman" panose="02020603050405020304" pitchFamily="18" charset="0"/>
              </a:rPr>
              <a:t>En la actualidad en la Unidad de Cobranzas no existe un proceso de gestión de cobranza preventiva.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68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CONCLUSIONES</a:t>
            </a:r>
            <a:endParaRPr lang="en-US" sz="28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666204" y="2481944"/>
            <a:ext cx="10672355" cy="69249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C" sz="1300" dirty="0">
                <a:latin typeface="Times New Roman" panose="02020603050405020304" pitchFamily="18" charset="0"/>
                <a:cs typeface="Times New Roman" panose="02020603050405020304" pitchFamily="18" charset="0"/>
              </a:rPr>
              <a:t>La gestión de la Superintendencia de Economía Popular y Solidaria a partir del año 2012, como ente de control hacia las Cooperativas de Ahorro y Crédito ha sido favorable observando un crecimiento del 51,4% en el número de socios en comparación entre el año 2012 con 4,9 millones al año 2019 con 7,4 millones socios, teniendo de esta manera con el pasar del tiempo mayor acogida en el mercado financiero.</a:t>
            </a:r>
            <a:endParaRPr lang="en-US" sz="13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666202" y="3470231"/>
            <a:ext cx="10672355" cy="492443"/>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300" dirty="0">
                <a:latin typeface="Times New Roman" panose="02020603050405020304" pitchFamily="18" charset="0"/>
                <a:cs typeface="Times New Roman" panose="02020603050405020304" pitchFamily="18" charset="0"/>
              </a:rPr>
              <a:t>Se determinó que la provincia de Pichincha se ha convertido en un eje del sector Cooperativista, debido a que de las 40 instituciones presente en el segmento 2, apenas ocho   Instituciones presentan sus oficinas Matriz en la dicha provincia, siendo la provincia con más instituciones del país.</a:t>
            </a:r>
            <a:endParaRPr lang="en-US" sz="13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666203" y="4288510"/>
            <a:ext cx="10672355" cy="892552"/>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300" dirty="0">
                <a:latin typeface="Times New Roman" panose="02020603050405020304" pitchFamily="18" charset="0"/>
                <a:cs typeface="Times New Roman" panose="02020603050405020304" pitchFamily="18" charset="0"/>
              </a:rPr>
              <a:t>Se pudo evidenciar que la colocación de las Cooperativas del Segmento 2 pertenecientes a Pichincha entre el año 2016-2017 obtuvieron un incremento del 18,94%  debido al incremento de microempresarios buscando capital de trabajo para incrementar su producción para exportar sus productos debido a las facilidades del gobierno para realizar dicha acción, mientras que para el año 2018 en contraste con al año 2017 se notó una disminución del 11,95% de la colocación crediticia debido al temor existente por los prestatarios debido a  las nuevas políticas a implantarse por el nuevo cambio de Régimen Político.</a:t>
            </a:r>
            <a:endParaRPr lang="en-US" sz="13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666202" y="1501848"/>
            <a:ext cx="10672355" cy="69249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300" dirty="0">
                <a:latin typeface="Times New Roman" panose="02020603050405020304" pitchFamily="18" charset="0"/>
                <a:cs typeface="Times New Roman" panose="02020603050405020304" pitchFamily="18" charset="0"/>
              </a:rPr>
              <a:t>Mediante la aplicación de la entrevista fue posible identificar que las entidades financieras mantienen procesos de cobranza administrativa, prejudicial y judicial, por lo tanto, no aplican estrategias o procesos definidos para realizar una gestión de cobranza preventiva efectiva evidenciando que, en varios casos la no cancelación de las cuotas adeudadas, se producen debido al olvido de las fechas de pago por parte de los socios.</a:t>
            </a: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533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0705" y="2885914"/>
            <a:ext cx="10672355" cy="116955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400" dirty="0">
                <a:latin typeface="Times New Roman" panose="02020603050405020304" pitchFamily="18" charset="0"/>
                <a:cs typeface="Times New Roman" panose="02020603050405020304" pitchFamily="18" charset="0"/>
              </a:rPr>
              <a:t>Además se pudo evidenciar a través de los Reportes de Colocaciones del Segmento 2 presentado por la Superintendencia de Economía Popular y Solidaria que no existen una gran fluctuación entre años de investigados en los montos de los tipos de productos ofertados por las Instituciones, sin embargo existe una mayor concentración en el producto Crediticio de Consumo siendo mayor al 48% en todos los años, debido a que el mismo es accesible a todas las personas y tiene menos requisitos, sin embargo los montos a desembolsar son bajos a comparación con créditos de viviendo o microcréditos.</a:t>
            </a:r>
            <a:endParaRPr lang="en-US" sz="14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770705" y="4334046"/>
            <a:ext cx="10672355" cy="738664"/>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400" dirty="0">
                <a:latin typeface="Times New Roman" panose="02020603050405020304" pitchFamily="18" charset="0"/>
                <a:cs typeface="Times New Roman" panose="02020603050405020304" pitchFamily="18" charset="0"/>
              </a:rPr>
              <a:t>Se pudo determinar que, tanto para el proceso de crédito como para el proceso de cobranza, es necesario mantener un control y procesos definidos en manuales, los mismos que varían entre Instituciones, sin embargo, mantienen la misma esencia y funcionalidad, pretendiendo buscar los mismos objetivos, los cuales son disminuir los riesgos y generar mayor utilidad.</a:t>
            </a:r>
            <a:endParaRPr lang="en-US" sz="14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CONCLUSIONES</a:t>
            </a:r>
            <a:endParaRPr lang="en-US" sz="28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770706" y="1006896"/>
            <a:ext cx="10672355" cy="1600438"/>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S" sz="1400" dirty="0">
                <a:latin typeface="Times New Roman" panose="02020603050405020304" pitchFamily="18" charset="0"/>
                <a:cs typeface="Times New Roman" panose="02020603050405020304" pitchFamily="18" charset="0"/>
              </a:rPr>
              <a:t>A su vez se pudo determinar que el monto en operaciones nuevas u originales incremento entre el año 2016 en contraste con el año 2017 en un 15,56%, mientras que para la Cartera de Crédito Novada disminuyo en un 1,27%, a su vez la restructuras en el periodo en comparación incremento en un 625,55% y el refinanciamiento disminuyo en un 85,65%; mientras que para el año 2018 la cartera de crédito original o nuevas operaciones en comparación con el año 2017 disminuye en un 20,88%, además   tener un incremento del 77,11% en operaciones novadas, mientras que para la cartera restructura se presenta un incremento del 41,97% en el periodo mencionado, de la misma manera presenta un incremento la cartera de crédito refinanciada con un 46,39 de crecimiento, estas variaciones se produjeron debido a las circunstancias presentadas en el país, las más importantes fueron detalladas en el párrafo anterior.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4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RECOMENDACIONES</a:t>
            </a:r>
            <a:endParaRPr lang="en-US" sz="2800" b="1"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150515147"/>
              </p:ext>
            </p:extLst>
          </p:nvPr>
        </p:nvGraphicFramePr>
        <p:xfrm>
          <a:off x="1701800" y="902546"/>
          <a:ext cx="40683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383854128"/>
              </p:ext>
            </p:extLst>
          </p:nvPr>
        </p:nvGraphicFramePr>
        <p:xfrm>
          <a:off x="6325326" y="902546"/>
          <a:ext cx="4068354"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929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gracias">
            <a:extLst>
              <a:ext uri="{FF2B5EF4-FFF2-40B4-BE49-F238E27FC236}">
                <a16:creationId xmlns:a16="http://schemas.microsoft.com/office/drawing/2014/main" id="{E9DAFBD3-4553-4E77-947E-79068F95A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14" y="1772816"/>
            <a:ext cx="9580972" cy="35433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Resultado de imagen para gorro de graduado">
            <a:extLst>
              <a:ext uri="{FF2B5EF4-FFF2-40B4-BE49-F238E27FC236}">
                <a16:creationId xmlns:a16="http://schemas.microsoft.com/office/drawing/2014/main" id="{A9C329CB-3787-46F1-8EC4-E281E6F9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495">
            <a:off x="8393428" y="326622"/>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88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5977" y="104500"/>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PLANTEAMIENTO DEL PROBLEMA</a:t>
            </a:r>
            <a:endParaRPr lang="en-US" sz="28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636354962"/>
              </p:ext>
            </p:extLst>
          </p:nvPr>
        </p:nvGraphicFramePr>
        <p:xfrm>
          <a:off x="503644" y="770710"/>
          <a:ext cx="11213738"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32134850"/>
              </p:ext>
            </p:extLst>
          </p:nvPr>
        </p:nvGraphicFramePr>
        <p:xfrm>
          <a:off x="1995714" y="4845620"/>
          <a:ext cx="8128000" cy="1483360"/>
        </p:xfrm>
        <a:graphic>
          <a:graphicData uri="http://schemas.openxmlformats.org/drawingml/2006/table">
            <a:tbl>
              <a:tblPr firstRow="1" bandRow="1">
                <a:tableStyleId>{9D7B26C5-4107-4FEC-AEDC-1716B250A1EF}</a:tableStyleId>
              </a:tblPr>
              <a:tblGrid>
                <a:gridCol w="4064000">
                  <a:extLst>
                    <a:ext uri="{9D8B030D-6E8A-4147-A177-3AD203B41FA5}">
                      <a16:colId xmlns:a16="http://schemas.microsoft.com/office/drawing/2014/main" val="45184820"/>
                    </a:ext>
                  </a:extLst>
                </a:gridCol>
                <a:gridCol w="4064000">
                  <a:extLst>
                    <a:ext uri="{9D8B030D-6E8A-4147-A177-3AD203B41FA5}">
                      <a16:colId xmlns:a16="http://schemas.microsoft.com/office/drawing/2014/main" val="2883061539"/>
                    </a:ext>
                  </a:extLst>
                </a:gridCol>
              </a:tblGrid>
              <a:tr h="370840">
                <a:tc>
                  <a:txBody>
                    <a:bodyPr/>
                    <a:lstStyle/>
                    <a:p>
                      <a:pPr algn="ctr"/>
                      <a:r>
                        <a:rPr lang="es-EC" dirty="0">
                          <a:latin typeface="Times New Roman" panose="02020603050405020304" pitchFamily="18" charset="0"/>
                          <a:cs typeface="Times New Roman" panose="02020603050405020304" pitchFamily="18" charset="0"/>
                        </a:rPr>
                        <a:t>Cobranza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s-EC" dirty="0">
                          <a:latin typeface="Times New Roman" panose="02020603050405020304" pitchFamily="18" charset="0"/>
                          <a:cs typeface="Times New Roman" panose="02020603050405020304" pitchFamily="18" charset="0"/>
                        </a:rPr>
                        <a:t>Días de morosidad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8473583"/>
                  </a:ext>
                </a:extLst>
              </a:tr>
              <a:tr h="370840">
                <a:tc>
                  <a:txBody>
                    <a:bodyPr/>
                    <a:lstStyle/>
                    <a:p>
                      <a:pPr algn="ctr"/>
                      <a:r>
                        <a:rPr lang="es-EC" dirty="0">
                          <a:latin typeface="Times New Roman" panose="02020603050405020304" pitchFamily="18" charset="0"/>
                          <a:cs typeface="Times New Roman" panose="02020603050405020304" pitchFamily="18" charset="0"/>
                        </a:rPr>
                        <a:t>Cobranza administrativa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s-EC" dirty="0">
                          <a:latin typeface="Times New Roman" panose="02020603050405020304" pitchFamily="18" charset="0"/>
                          <a:cs typeface="Times New Roman" panose="02020603050405020304" pitchFamily="18" charset="0"/>
                        </a:rPr>
                        <a:t>De</a:t>
                      </a:r>
                      <a:r>
                        <a:rPr lang="es-EC" baseline="0" dirty="0">
                          <a:latin typeface="Times New Roman" panose="02020603050405020304" pitchFamily="18" charset="0"/>
                          <a:cs typeface="Times New Roman" panose="02020603050405020304" pitchFamily="18" charset="0"/>
                        </a:rPr>
                        <a:t> 1 a 30 días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625371"/>
                  </a:ext>
                </a:extLst>
              </a:tr>
              <a:tr h="370840">
                <a:tc>
                  <a:txBody>
                    <a:bodyPr/>
                    <a:lstStyle/>
                    <a:p>
                      <a:pPr algn="ctr"/>
                      <a:r>
                        <a:rPr lang="es-EC" dirty="0">
                          <a:latin typeface="Times New Roman" panose="02020603050405020304" pitchFamily="18" charset="0"/>
                          <a:cs typeface="Times New Roman" panose="02020603050405020304" pitchFamily="18" charset="0"/>
                        </a:rPr>
                        <a:t>Cobranza extrajudicial</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s-EC" dirty="0">
                          <a:latin typeface="Times New Roman" panose="02020603050405020304" pitchFamily="18" charset="0"/>
                          <a:cs typeface="Times New Roman" panose="02020603050405020304" pitchFamily="18" charset="0"/>
                        </a:rPr>
                        <a:t>De 31 a 180</a:t>
                      </a:r>
                      <a:r>
                        <a:rPr lang="es-EC" baseline="0" dirty="0">
                          <a:latin typeface="Times New Roman" panose="02020603050405020304" pitchFamily="18" charset="0"/>
                          <a:cs typeface="Times New Roman" panose="02020603050405020304" pitchFamily="18" charset="0"/>
                        </a:rPr>
                        <a:t> días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2235270"/>
                  </a:ext>
                </a:extLst>
              </a:tr>
              <a:tr h="370840">
                <a:tc>
                  <a:txBody>
                    <a:bodyPr/>
                    <a:lstStyle/>
                    <a:p>
                      <a:pPr algn="ctr"/>
                      <a:r>
                        <a:rPr lang="es-EC" dirty="0">
                          <a:latin typeface="Times New Roman" panose="02020603050405020304" pitchFamily="18" charset="0"/>
                          <a:cs typeface="Times New Roman" panose="02020603050405020304" pitchFamily="18" charset="0"/>
                        </a:rPr>
                        <a:t>Cobranza judicial</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s-EC" dirty="0">
                          <a:latin typeface="Times New Roman" panose="02020603050405020304" pitchFamily="18" charset="0"/>
                          <a:cs typeface="Times New Roman" panose="02020603050405020304" pitchFamily="18" charset="0"/>
                        </a:rPr>
                        <a:t>Superiores</a:t>
                      </a:r>
                      <a:r>
                        <a:rPr lang="es-EC" baseline="0" dirty="0">
                          <a:latin typeface="Times New Roman" panose="02020603050405020304" pitchFamily="18" charset="0"/>
                          <a:cs typeface="Times New Roman" panose="02020603050405020304" pitchFamily="18" charset="0"/>
                        </a:rPr>
                        <a:t> a</a:t>
                      </a:r>
                      <a:r>
                        <a:rPr lang="es-EC" dirty="0">
                          <a:latin typeface="Times New Roman" panose="02020603050405020304" pitchFamily="18" charset="0"/>
                          <a:cs typeface="Times New Roman" panose="02020603050405020304" pitchFamily="18" charset="0"/>
                        </a:rPr>
                        <a:t> 180 días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4571113"/>
                  </a:ext>
                </a:extLst>
              </a:tr>
            </a:tbl>
          </a:graphicData>
        </a:graphic>
      </p:graphicFrame>
    </p:spTree>
    <p:extLst>
      <p:ext uri="{BB962C8B-B14F-4D97-AF65-F5344CB8AC3E}">
        <p14:creationId xmlns:p14="http://schemas.microsoft.com/office/powerpoint/2010/main" val="185645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113" y="728166"/>
            <a:ext cx="11177453" cy="5215851"/>
          </a:xfrm>
          <a:prstGeom prst="rect">
            <a:avLst/>
          </a:prstGeom>
        </p:spPr>
        <p:txBody>
          <a:bodyPr wrap="square">
            <a:spAutoFit/>
          </a:bodyPr>
          <a:lstStyle/>
          <a:p>
            <a:pPr>
              <a:lnSpc>
                <a:spcPct val="107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spcBef>
                <a:spcPts val="200"/>
              </a:spcBef>
              <a:spcAft>
                <a:spcPts val="0"/>
              </a:spcAft>
              <a:buFont typeface="+mj-lt"/>
              <a:buAutoNum type="arabicPeriod"/>
            </a:pPr>
            <a:r>
              <a:rPr lang="es-ES"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Objetivo</a:t>
            </a:r>
            <a:r>
              <a:rPr lang="es-EC" sz="16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general</a:t>
            </a:r>
            <a:endParaRPr lang="en-US"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Analizar la colocación y recuperación de cartera de las cooperativas de ahorro y crédito del segmento 2 pertenecientes a la provincia de Pichincha, en el período 2016-2018.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2">
              <a:lnSpc>
                <a:spcPct val="107000"/>
              </a:lnSpc>
              <a:spcBef>
                <a:spcPts val="200"/>
              </a:spcBef>
              <a:spcAft>
                <a:spcPts val="0"/>
              </a:spcAft>
            </a:pPr>
            <a:r>
              <a:rPr lang="es-EC"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Objetivos específicos</a:t>
            </a:r>
            <a:endParaRPr lang="en-US"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Recopilar y analizar información histórica sobre los montos de colocación que han registrado las cooperativas por línea de crédito y, factores externos que hayan incidido sobre el otorgamiento de créditos, durante el período estudiado.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Calcular y comparar los niveles de morosidad que registró cada institución financiera.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Wingdings" panose="05000000000000000000" pitchFamily="2" charset="2"/>
              <a:buChar char=""/>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Elaborar un análisis vertical y horizontal sobre los niveles de colocación e índices de morosidad que registraron las entidades financieras, respectivamente.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uadroTexto 2"/>
          <p:cNvSpPr txBox="1"/>
          <p:nvPr/>
        </p:nvSpPr>
        <p:spPr>
          <a:xfrm>
            <a:off x="3735977" y="105207"/>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OBJETIVOS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82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735977" y="92144"/>
            <a:ext cx="6387737"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MARCO SITUACIONAL</a:t>
            </a:r>
            <a:endParaRPr lang="en-US" sz="2800" b="1"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363872662"/>
              </p:ext>
            </p:extLst>
          </p:nvPr>
        </p:nvGraphicFramePr>
        <p:xfrm>
          <a:off x="648196" y="802527"/>
          <a:ext cx="6484124" cy="2164448"/>
        </p:xfrm>
        <a:graphic>
          <a:graphicData uri="http://schemas.openxmlformats.org/drawingml/2006/table">
            <a:tbl>
              <a:tblPr firstRow="1" firstCol="1" bandRow="1"/>
              <a:tblGrid>
                <a:gridCol w="3242062">
                  <a:extLst>
                    <a:ext uri="{9D8B030D-6E8A-4147-A177-3AD203B41FA5}">
                      <a16:colId xmlns:a16="http://schemas.microsoft.com/office/drawing/2014/main" val="3009170036"/>
                    </a:ext>
                  </a:extLst>
                </a:gridCol>
                <a:gridCol w="3242062">
                  <a:extLst>
                    <a:ext uri="{9D8B030D-6E8A-4147-A177-3AD203B41FA5}">
                      <a16:colId xmlns:a16="http://schemas.microsoft.com/office/drawing/2014/main" val="1240035789"/>
                    </a:ext>
                  </a:extLst>
                </a:gridCol>
              </a:tblGrid>
              <a:tr h="202995">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Segmento</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Activos (USD)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370234"/>
                  </a:ext>
                </a:extLst>
              </a:tr>
              <a:tr h="202995">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Mayor a 80´000.000,00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739147"/>
                  </a:ext>
                </a:extLst>
              </a:tr>
              <a:tr h="334693">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Mayor a 20´000.000,00 hasta 80´000.000,00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57409"/>
                  </a:ext>
                </a:extLst>
              </a:tr>
              <a:tr h="334693">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Mayor a 5´000.000,00 hasta 20´000.000,00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98355"/>
                  </a:ext>
                </a:extLst>
              </a:tr>
              <a:tr h="334693">
                <a:tc>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Mayor a 1´000.000,00 hasta USD 5´000.000,00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292962"/>
                  </a:ext>
                </a:extLst>
              </a:tr>
              <a:tr h="202995">
                <a:tc rowSpan="2">
                  <a:txBody>
                    <a:bodyPr/>
                    <a:lstStyle/>
                    <a:p>
                      <a:pPr algn="ctr">
                        <a:lnSpc>
                          <a:spcPct val="150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Hasta 1´000.000,00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30673013"/>
                  </a:ext>
                </a:extLst>
              </a:tr>
              <a:tr h="405989">
                <a:tc vMerge="1">
                  <a:txBody>
                    <a:bodyPr/>
                    <a:lstStyle/>
                    <a:p>
                      <a:endParaRPr lang="en-US"/>
                    </a:p>
                  </a:txBody>
                  <a:tcPr/>
                </a:tc>
                <a:tc>
                  <a:txBody>
                    <a:bodyPr/>
                    <a:lstStyle/>
                    <a:p>
                      <a:pPr>
                        <a:lnSpc>
                          <a:spcPct val="150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Cajas de ahorro, bancos comunales y cajas comunales.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860309"/>
                  </a:ext>
                </a:extLst>
              </a:tr>
            </a:tbl>
          </a:graphicData>
        </a:graphic>
      </p:graphicFrame>
      <p:pic>
        <p:nvPicPr>
          <p:cNvPr id="8" name="Imagen 7" descr="Resultado de imagen para mapa de pichincha con sus cantones"/>
          <p:cNvPicPr/>
          <p:nvPr/>
        </p:nvPicPr>
        <p:blipFill rotWithShape="1">
          <a:blip r:embed="rId2">
            <a:extLst>
              <a:ext uri="{28A0092B-C50C-407E-A947-70E740481C1C}">
                <a14:useLocalDpi xmlns:a14="http://schemas.microsoft.com/office/drawing/2010/main" val="0"/>
              </a:ext>
            </a:extLst>
          </a:blip>
          <a:srcRect t="10033"/>
          <a:stretch/>
        </p:blipFill>
        <p:spPr bwMode="auto">
          <a:xfrm>
            <a:off x="4021092" y="3154711"/>
            <a:ext cx="4080148" cy="2762763"/>
          </a:xfrm>
          <a:prstGeom prst="rect">
            <a:avLst/>
          </a:prstGeom>
          <a:noFill/>
          <a:ln>
            <a:noFill/>
          </a:ln>
          <a:extLst>
            <a:ext uri="{53640926-AAD7-44D8-BBD7-CCE9431645EC}">
              <a14:shadowObscured xmlns:a14="http://schemas.microsoft.com/office/drawing/2010/main"/>
            </a:ext>
          </a:extLst>
        </p:spPr>
      </p:pic>
      <p:sp>
        <p:nvSpPr>
          <p:cNvPr id="9" name="CuadroTexto 8"/>
          <p:cNvSpPr txBox="1"/>
          <p:nvPr/>
        </p:nvSpPr>
        <p:spPr>
          <a:xfrm>
            <a:off x="4419304" y="5918185"/>
            <a:ext cx="3592286"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Provincia de Pichincha</a:t>
            </a:r>
            <a:endParaRPr lang="en-US"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7922623" y="1562318"/>
            <a:ext cx="340940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200" dirty="0">
                <a:latin typeface="Times New Roman" panose="02020603050405020304" pitchFamily="18" charset="0"/>
                <a:cs typeface="Times New Roman" panose="02020603050405020304" pitchFamily="18" charset="0"/>
              </a:rPr>
              <a:t>Art. 1 Código Orgánico Monetario y Financiero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87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501139" y="261255"/>
            <a:ext cx="9146181" cy="5669282"/>
          </a:xfrm>
          <a:prstGeom prst="rect">
            <a:avLst/>
          </a:prstGeom>
        </p:spPr>
      </p:pic>
      <p:sp>
        <p:nvSpPr>
          <p:cNvPr id="8" name="CuadroTexto 7"/>
          <p:cNvSpPr txBox="1"/>
          <p:nvPr/>
        </p:nvSpPr>
        <p:spPr>
          <a:xfrm>
            <a:off x="5427619" y="6084050"/>
            <a:ext cx="1293222" cy="365760"/>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2016</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77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28A0092B-C50C-407E-A947-70E740481C1C}">
                <a14:useLocalDpi xmlns:a14="http://schemas.microsoft.com/office/drawing/2010/main" val="0"/>
              </a:ext>
            </a:extLst>
          </a:blip>
          <a:srcRect t="11910"/>
          <a:stretch/>
        </p:blipFill>
        <p:spPr>
          <a:xfrm>
            <a:off x="1430382" y="339631"/>
            <a:ext cx="9496698" cy="5590907"/>
          </a:xfrm>
          <a:prstGeom prst="rect">
            <a:avLst/>
          </a:prstGeom>
        </p:spPr>
      </p:pic>
      <p:sp>
        <p:nvSpPr>
          <p:cNvPr id="7" name="CuadroTexto 6"/>
          <p:cNvSpPr txBox="1"/>
          <p:nvPr/>
        </p:nvSpPr>
        <p:spPr>
          <a:xfrm>
            <a:off x="5532120" y="6048104"/>
            <a:ext cx="1293222" cy="365760"/>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2017</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01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extLst>
              <a:ext uri="{28A0092B-C50C-407E-A947-70E740481C1C}">
                <a14:useLocalDpi xmlns:a14="http://schemas.microsoft.com/office/drawing/2010/main" val="0"/>
              </a:ext>
            </a:extLst>
          </a:blip>
          <a:srcRect t="13016"/>
          <a:stretch/>
        </p:blipFill>
        <p:spPr>
          <a:xfrm>
            <a:off x="1667696" y="182876"/>
            <a:ext cx="9170126" cy="5564781"/>
          </a:xfrm>
          <a:prstGeom prst="rect">
            <a:avLst/>
          </a:prstGeom>
        </p:spPr>
      </p:pic>
      <p:sp>
        <p:nvSpPr>
          <p:cNvPr id="9" name="CuadroTexto 8"/>
          <p:cNvSpPr txBox="1"/>
          <p:nvPr/>
        </p:nvSpPr>
        <p:spPr>
          <a:xfrm>
            <a:off x="5815153" y="6008914"/>
            <a:ext cx="1293222" cy="365760"/>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2018</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1936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2224</Words>
  <Application>Microsoft Office PowerPoint</Application>
  <PresentationFormat>Panorámica</PresentationFormat>
  <Paragraphs>211</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Calibri Light</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Digital Service</cp:lastModifiedBy>
  <cp:revision>46</cp:revision>
  <dcterms:created xsi:type="dcterms:W3CDTF">2020-01-17T13:35:40Z</dcterms:created>
  <dcterms:modified xsi:type="dcterms:W3CDTF">2020-03-13T19:41:39Z</dcterms:modified>
</cp:coreProperties>
</file>