
<file path=[Content_Types].xml><?xml version="1.0" encoding="utf-8"?>
<Types xmlns="http://schemas.openxmlformats.org/package/2006/content-types"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7" r:id="rId5"/>
    <p:sldId id="260" r:id="rId6"/>
    <p:sldId id="269" r:id="rId7"/>
    <p:sldId id="270" r:id="rId8"/>
    <p:sldId id="261" r:id="rId9"/>
    <p:sldId id="262" r:id="rId10"/>
    <p:sldId id="272" r:id="rId11"/>
    <p:sldId id="273" r:id="rId12"/>
    <p:sldId id="271" r:id="rId13"/>
    <p:sldId id="265" r:id="rId14"/>
    <p:sldId id="278" r:id="rId15"/>
    <p:sldId id="263" r:id="rId16"/>
    <p:sldId id="274" r:id="rId17"/>
    <p:sldId id="275" r:id="rId18"/>
    <p:sldId id="264" r:id="rId19"/>
    <p:sldId id="276" r:id="rId20"/>
    <p:sldId id="277" r:id="rId21"/>
    <p:sldId id="266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3937" autoAdjust="0"/>
  </p:normalViewPr>
  <p:slideViewPr>
    <p:cSldViewPr snapToGrid="0">
      <p:cViewPr varScale="1">
        <p:scale>
          <a:sx n="61" d="100"/>
          <a:sy n="61" d="100"/>
        </p:scale>
        <p:origin x="24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8868-C652-4E9E-84E6-63084AA3431B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D69BC-BCC6-461C-A44E-47DC9DFB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28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la integración se define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ESTRUCTURACIÓN POR FASES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mismas contempladas por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INGENIERÍA DE SOFTWARE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ANÁLISIS</a:t>
            </a:r>
            <a:endParaRPr lang="es-ES" b="1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SCRUM: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organizados y almacenados en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BITÁCORA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posteriormente serán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PRIORIZADOS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su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UWE: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 DE USO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definición de requerimientos, y en base a estos diagramas, realizar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 DE CONTENIDO (ENTIDAD - RELACIÓN)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permitirá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manera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alcance del sistema.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 y 12207: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requerimientos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ANÁLISIS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DOCUMENTOS SISTEMA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endParaRPr lang="es-ES" b="1" u="sng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DISEÑO</a:t>
            </a:r>
            <a:endParaRPr lang="es-ES" b="1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UWE: diagramas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NAVEGACIÓN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ESTRUCTURA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procesos, y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FLUJO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base a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obtenidos.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29148: definición de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ARQUITECTURA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tanto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FÍSICA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será utilizada en la fase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IMPLEMENTACIÓN</a:t>
            </a:r>
            <a:endParaRPr lang="es-ES" b="1" dirty="0">
              <a:effectLst/>
            </a:endParaRPr>
          </a:p>
          <a:p>
            <a:pPr algn="just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UWE: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AUTOMÁTICA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utilizando como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INSUMOS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definidos de la fase anterior.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SCRUM: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RELACIONADOS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tengan una prioridad superior, para ser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CODIFICADOS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 DEFINIDO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12207: propone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aplicación de las diferentes arquitecturas al momento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CODIFICAR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DE VALIDACIÓN</a:t>
            </a:r>
            <a:endParaRPr lang="es-ES" b="1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SCRUM: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INCREMENTALES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cliente, para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AVANCE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proyecto.</a:t>
            </a: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 y 12207: creación de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donde se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cliente con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final, en base a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definidos.</a:t>
            </a:r>
            <a:endParaRPr lang="es-E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base a los diferentes enfoques y propuestas identificadas de las metodologías y estándares se realizó el siguiente modelo.</a:t>
            </a:r>
            <a:endParaRPr lang="es-ES" b="0" dirty="0">
              <a:effectLst/>
            </a:endParaRPr>
          </a:p>
          <a:p>
            <a:pPr rtl="0"/>
            <a:br>
              <a:rPr lang="es-ES" dirty="0"/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ANÁLISIS</a:t>
            </a:r>
            <a:endParaRPr lang="es-ES" b="1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ENTREVISTA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inicial con el cliente para realizar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PREDEFINIDAS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irán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EVOLUCIONANDO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SUBPREGUNTAS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dependiendo de las respuestas obtenidas para obtener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necesarios.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los requerimientos definidos, se realizará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permitirá validar con el cliente, el proceso macro que deberá ser traducido a un sistema de software. De esta manera podremos identificar el problema, los objetivos que se deben cumplir para solventar este problema, el alcance que el sistema tendrá, y los supuestos y riesgos que serán contemplados durante la ejecución del proyecto.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especificados por el estándar ISO/IEC/IEEE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requerimientos, y para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ANÁLISIS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 DE USO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 DE CONTENIDO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propuestos por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ALMACENARÁN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identificados en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BITÁCORA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lo propone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integración de estos elementos es el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ORDENA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deberá cumplir el sistema.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DISEÑO</a:t>
            </a:r>
            <a:endParaRPr lang="es-ES" b="1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ARQUITECTURA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propuestos por el estándar ISO/IEC/IEEE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permitirán observar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ESTRUCTURA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tendrá, al igual que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TECNOLOGÍA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PLATAFORMA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serán requeridos para el sistema.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siguiente paso se crearán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NAVEGACIÓN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ESTRUCTURA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procesos,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FLUJO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propuestos por la metodología UWE, para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tendrá cada requerimiento definido, su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FLUJO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la manera en la que se podrá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ACCEDER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este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dentro del sistema.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partiendo del modelo de contenido que nos permitirá generar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SCRIPT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creación de la base de datos.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uno de estos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podrá ser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cumplir dentro de la metodología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ESPACIO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el equipo.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IMPLEMENTACIÓN</a:t>
            </a:r>
            <a:endParaRPr lang="es-ES" b="1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Primero se definirá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propuesta por el estándar ISO/IEC/IEEE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12207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objetivo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PARAMETRIZAR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deberá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EJECUTAR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cada requerimiento.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continuación, se seleccionará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ser implementados, con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coherente, como lo propone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cliente según la norma ISO/IEC/IEEE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obtener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RETROALIMENTACIÓN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caso de existir observaciones por parte del cliente, estas serán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EVALUADAS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REGISTRADAS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BITÁCORA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SCRUM para ser solventadas en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Este paso será aplicado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hasta finalmente completar todos los requerimientos almacenados en la bitácora.</a:t>
            </a:r>
            <a:endParaRPr lang="es-ES" b="0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 nos ayudará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CAMBIOS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CORRECCIONES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vez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FINALIZADO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sistema.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DE VALIDACIÓN</a:t>
            </a:r>
            <a:endParaRPr lang="es-ES" b="1" dirty="0">
              <a:effectLst/>
            </a:endParaRP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Finalmente, para validar que todos los requerimientos del cliente han sido completados, se realizará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donde se revisará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completa del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</a:p>
          <a:p>
            <a:pPr lvl="1" rtl="0"/>
            <a:endParaRPr lang="es-ES" sz="1200" b="1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Elaborar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cliente con el sistema desarrollado como lo propone el Estándar ISO/IEC/IEEE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VEZ DEFINIDA LA METODOLOGÍA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la aplicó al desarrollo de un sistema de Gestión de Conjunto Habitacional. 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aplicativo se enfoca en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TRABAJO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tiene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ADMINISTRADOR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HABITACIONAL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puede ser un edificio, o una agrupación de diferentes construcciones. Este conjunto habitacional cuenta con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ÁREAS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COMUNALES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canchas, piscinas, parqueaderos, etc.,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UNIDADES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HABITACIONALES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los departamentos de cada piso del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esdificio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Estas unidades habitacionales pueden tener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PROPIETARIO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opcional a este,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ARRENDATARIO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Adicionalmente, estas unidades deberán cumplir con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CUOTAS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ORDINARIAS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las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ALÍCUOTAS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también de cuotas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EXTRAORDINARIAS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arreglos de puertas, etc.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bien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ALCANCE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sistema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tan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bastante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PRÁCTICO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ÚTIL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aplicación de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METODOLOGÍA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el caso de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METODOLOGÍA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podrá ser igualmente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APLICADA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la diferencia de la cantidad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ADICIONAL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tomará cumplir cada paso.</a:t>
            </a:r>
            <a:endParaRPr lang="es-E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2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FINAL DE LA APLICACIÓN DE LA METODOLOGÍA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realizó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MÉTRICAS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ALCANZADAS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las diferentes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desarrollo del software. </a:t>
            </a:r>
            <a:endParaRPr lang="es-ES" b="0" dirty="0">
              <a:effectLst/>
            </a:endParaRPr>
          </a:p>
          <a:p>
            <a:br>
              <a:rPr lang="es-E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3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ANÁLISIS</a:t>
            </a:r>
            <a:endParaRPr lang="es-ES" b="0" dirty="0">
              <a:effectLst/>
            </a:endParaRPr>
          </a:p>
          <a:p>
            <a:pPr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Accesibilidad ALTO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plasmados en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disponibles para los miembros del proyecto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Comprensibilidad ALTO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COMPRENSIBLES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todo el equipo. Adicionalmente se encuentran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DESCRIPCIONES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cada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Consistencia ALTO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CONTENIDO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EVITAR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CONTRADICCIÓN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garantizar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INTERACCIÓN</a:t>
            </a:r>
            <a:endParaRPr lang="es-ES" b="1" i="0" u="sng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Priorización BAJO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se utilizó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NINGÚN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método 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requerimientos. Requerimientos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EJECUTADOS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acuerdo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CONTENIDO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identificando entidades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NULO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existió proceso para definir el manejo de la seguridad.</a:t>
            </a:r>
          </a:p>
          <a:p>
            <a:pPr rtl="0" fontAlgn="t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DISEÑO</a:t>
            </a:r>
          </a:p>
          <a:p>
            <a:pPr rtl="0" fontAlgn="t"/>
            <a:endParaRPr lang="es-ES" b="0" dirty="0">
              <a:effectLst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Modularidad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BAJO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permiten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diferentes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AGRUPACIONES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Acoplamiento ALTO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RELACIONES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claramente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DEFINIDAS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los diferentes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Flexibilidad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pueden adaptar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 embargo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INCLUIRLOS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diferentes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INEFICIENTE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Reutilización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ARQUITECTURA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cada </a:t>
            </a:r>
            <a:r>
              <a:rPr lang="es-E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proyecto.</a:t>
            </a:r>
            <a:endParaRPr lang="es-E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IMPLEMENTACIÓN</a:t>
            </a:r>
            <a:endParaRPr lang="es-ES" b="0" dirty="0">
              <a:effectLst/>
            </a:endParaRPr>
          </a:p>
          <a:p>
            <a:pPr lvl="1" rtl="0" fontAlgn="t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Suficiencia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Mediante el proceso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CODIFICACIÓN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garantiza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CUMPLIMIENTO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implementación de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especificados.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Reusabilidad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utilizado, junto a la estrategia para la implementación, permiten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REUTILIZACIÓN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VISTAS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Eficiencia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Existe bastante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REPETITIVO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realizar previo al desarrollo específico de la funcionalidad. Si bien esto permite mantener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CÓDIGO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tan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EFICIENTE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lvl="1" rtl="0" fontAlgn="t"/>
            <a:endParaRPr lang="es-ES" b="1" u="sng" dirty="0">
              <a:effectLst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Escalabilidad ALTO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nuevos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MÓDULOS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sistema podrá ser realizado con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utilizando esta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METODOLOGÍA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 BAJO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EXISTE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tratamiento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CONFIDENCIAL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Esto se debería añadir a la metodología.</a:t>
            </a:r>
            <a:endParaRPr lang="es-ES" b="0" dirty="0">
              <a:effectLst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VALIDACIÓN</a:t>
            </a:r>
          </a:p>
          <a:p>
            <a:pPr lvl="1" rtl="0" fontAlgn="t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Desempeño ALTO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Dependerá acuerdo a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cuanto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PROCESAMIENTO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TRANSFERENCIA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información 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ÓPTIMO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s-ES" b="0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Disponibilidad ALTO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despliegue realizado de acuerdo a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ARQUITECTURA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DEFINIDA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el sistema sea accedido mediante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NAVEGADORES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</a:t>
            </a:r>
            <a:endParaRPr lang="es-ES" b="1" u="sng" dirty="0">
              <a:effectLst/>
            </a:endParaRPr>
          </a:p>
          <a:p>
            <a:pPr lvl="1"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Tolerancia a Fallos BAJO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elaboró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creación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RESPALDOS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rtl="0" fontAlgn="t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t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Mantenibilidad NULO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puede determinar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4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ANÁLISIS</a:t>
            </a:r>
            <a:endParaRPr lang="es-ES" b="1" dirty="0">
              <a:effectLst/>
            </a:endParaRP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Ventajas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permite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COMPRENSIÓN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será implementado</a:t>
            </a: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Desventaja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existió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PRIORIZACIÓN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requerimientos, como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TAMPOCO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énfasis en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DISEÑO</a:t>
            </a:r>
            <a:endParaRPr lang="es-ES" b="1" dirty="0">
              <a:effectLst/>
            </a:endParaRP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Ventaja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logró obtener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sus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Desventaja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recurso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</a:t>
            </a:r>
          </a:p>
          <a:p>
            <a:pPr rtl="0"/>
            <a:endParaRPr lang="es-ES" b="1" dirty="0">
              <a:effectLst/>
            </a:endParaRPr>
          </a:p>
          <a:p>
            <a:pPr lvl="1"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Ventajas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fueron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manera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ÁGIL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cumpliendo con las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ESPECIFICACIONES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definidas. </a:t>
            </a:r>
          </a:p>
          <a:p>
            <a:pPr lvl="1"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OPTIMIZARON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desarrollo mediante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PERIÓDICA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cliente.</a:t>
            </a: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Desventajas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implementaron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SEGURIDAD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el sistema, ya que no fueron definidas en la fase inicial.</a:t>
            </a:r>
          </a:p>
          <a:p>
            <a:pPr lvl="1"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PERIÓDICA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podría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OCASIONAR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INCONVENIENTES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el cliente en el caso de que se generen muchas observaciones, cambios, y nuevos requerimientos.</a:t>
            </a: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VALIDACIÓN</a:t>
            </a:r>
          </a:p>
          <a:p>
            <a:pPr rtl="0"/>
            <a:endParaRPr lang="es-ES" b="1" dirty="0">
              <a:effectLst/>
            </a:endParaRPr>
          </a:p>
          <a:p>
            <a:pPr lvl="1"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Ventaja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CUMPLIMIENTO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definidos en las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INICIALES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manera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SATISFACTORIA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Desventaja</a:t>
            </a:r>
            <a:endParaRPr lang="es-ES" b="1" dirty="0">
              <a:effectLst/>
            </a:endParaRPr>
          </a:p>
          <a:p>
            <a:pPr lvl="1" rtl="0" fontAlgn="base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existió un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PRUEBAS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cada proceso.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92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ANALISIS COSTO BENEFICIO DE CADA METODOLOGIA</a:t>
            </a:r>
            <a:endParaRPr lang="es-ES" b="1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METODOLOGÍA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propuesta utiliza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ejecución de cada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definidos por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 igual que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CANTIDAD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integrar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 embargo, el uso de estos recursos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ENTREGA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producto con niveles más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base a las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MÉTRICAS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DEFINIDAS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 APLICABILIDAD</a:t>
            </a:r>
            <a:endParaRPr lang="es-ES" b="1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metodología puede ser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sistemas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tengan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donde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estén claramente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DEFINIDOS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SOSTENIBILIDAD</a:t>
            </a:r>
            <a:endParaRPr lang="es-ES" b="1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metodología propuesta 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ABIERTA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 que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plantea el uso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TECNOLOGÍA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ESPECÍFICA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lo que podrá ser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UTILIZADA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TRAVÉS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 orientada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tipos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ARQUITECTURAS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como web, móviles, de escritorio, etc. </a:t>
            </a:r>
            <a:endParaRPr lang="es-E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32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IMPLEMENTAR MEJORAS</a:t>
            </a:r>
          </a:p>
          <a:p>
            <a:pPr rtl="0"/>
            <a:endParaRPr lang="es-ES" b="0" dirty="0">
              <a:effectLst/>
            </a:endParaRPr>
          </a:p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Analizar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NUEVOS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podrían incluir para optimizar la metodología.</a:t>
            </a:r>
          </a:p>
          <a:p>
            <a:pPr rtl="0"/>
            <a:endParaRPr lang="es-ES" b="0" dirty="0">
              <a:effectLst/>
            </a:endParaRP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metodología en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EMPRESA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actual.</a:t>
            </a:r>
          </a:p>
          <a:p>
            <a:pPr rtl="0"/>
            <a:endParaRPr lang="es-ES" b="0" dirty="0">
              <a:effectLst/>
            </a:endParaRP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ESTANDARIZACIÓN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metodología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COMUNIDADES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DESARROLLADORES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ARQUITECTOS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software para su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Experiencia adquirida (CAMPO LABORAL)</a:t>
            </a:r>
          </a:p>
          <a:p>
            <a:pPr rtl="0"/>
            <a:endParaRPr lang="es-ES" b="0" dirty="0">
              <a:effectLst/>
            </a:endParaRPr>
          </a:p>
          <a:p>
            <a:pPr rtl="0"/>
            <a:r>
              <a:rPr lang="es-ES" b="0" dirty="0">
                <a:effectLst/>
              </a:rPr>
              <a:t>Trabajo con </a:t>
            </a:r>
            <a:r>
              <a:rPr lang="es-ES" b="0" dirty="0" err="1">
                <a:effectLst/>
              </a:rPr>
              <a:t>metodolog</a:t>
            </a:r>
            <a:r>
              <a:rPr lang="es-EC" b="0" dirty="0" err="1">
                <a:effectLst/>
              </a:rPr>
              <a:t>ías</a:t>
            </a:r>
            <a:r>
              <a:rPr lang="es-EC" b="0" dirty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ES" b="0" dirty="0">
                <a:effectLst/>
              </a:rPr>
            </a:b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Combinar mejores aspectos de metodologías y estándares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="1" u="sng" dirty="0">
                <a:effectLst/>
              </a:rPr>
              <a:t>INICIATIVA INTEGRAR </a:t>
            </a:r>
            <a:r>
              <a:rPr lang="es-EC" b="1" u="none" dirty="0">
                <a:effectLst/>
              </a:rPr>
              <a:t> </a:t>
            </a:r>
            <a:r>
              <a:rPr lang="es-EC" b="0" u="none" dirty="0">
                <a:effectLst/>
              </a:rPr>
              <a:t>mejores aspectos o </a:t>
            </a:r>
            <a:r>
              <a:rPr lang="es-EC" b="1" u="sng" dirty="0">
                <a:effectLst/>
              </a:rPr>
              <a:t>PROCEDIMIENTOS</a:t>
            </a:r>
            <a:r>
              <a:rPr lang="es-EC" b="0" dirty="0">
                <a:effectLst/>
              </a:rPr>
              <a:t> de estándares y metodologías.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amplio campo de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MÉTRICAS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resultados que permitirán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OPTIMIZACIÓN DEL DESARROLLO DE SOFTWARE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0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ESTA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INICIATIVA</a:t>
            </a: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DEFINIÓ</a:t>
            </a: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campo de estudio centrado en dos elementos.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Metodologías de Desarrollo de Software </a:t>
            </a:r>
          </a:p>
          <a:p>
            <a:pPr rtl="0" fontAlgn="base"/>
            <a:endParaRPr lang="es-E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 de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2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proyecto se realizó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sobre las diferentes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METODOLOGÍAS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desarrollo web,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IDENTIFICANDO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SCRUM y UWE para ser utilizadas.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incluye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ING. DE SOFTWARE, ING. DE REQUERIMIENTOS, CALIDAD DEL SOFTWARE, ESTÁNDARES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entre otros. 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 de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CALIDAD</a:t>
            </a: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SOFTWARE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encontramos un concepto muy importante para este proyecto, que es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MÉTRICA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Este concepto nos permitirá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que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nuestro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 cumple con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REQUERIMIENTOS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negocio.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ESTÁNDARES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otro lado nos ayudarán con e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SEGUIMIENTO Y CONTROL</a:t>
            </a: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 proceso de desarrollo  para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GARANTIZAR LA CALIDAD DEL SOFTWARE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Los estándares que se encuentran en la investigación realizada son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ISO/IEC/IEEE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ISO/IEC/IEEE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12207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a partir de este cuestionamiento formulé un supuesto que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INTEGRACIÓN DE LAS METODOLOGÍAS Y ESTÁNDARES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 ayudará a identificar ventajas claras para obtener un </a:t>
            </a: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 MÁS EFICAZ, CON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MEJOR PRODUCTIVIDAD EN LA CODIFICACIÓN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REDUCIENDO LOS TIEMPOS DE DESARROLLO Y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CORRECCIÓN DE ERRORES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rtl="0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mediante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 Y APLICACIÓN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una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SECUENCIA DE PASOS 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obtenidos de todo los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ELEMENTOS INTEGRADOS</a:t>
            </a: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b="0" u="sng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7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1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 vamos 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EXPLICAR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ORIENTACIÓN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diferentes 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ELEMENTOS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integrar. </a:t>
            </a:r>
            <a:endParaRPr lang="es-ES" b="0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UWE</a:t>
            </a:r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MODELAMIENTO DE DIAGRAMAS UML </a:t>
            </a:r>
          </a:p>
          <a:p>
            <a:pPr rtl="0"/>
            <a:r>
              <a:rPr lang="es-ES" b="1" u="sng" dirty="0"/>
              <a:t>SOFTWARE SIN CODIFICACIÓN</a:t>
            </a:r>
            <a:endParaRPr lang="es-ES" sz="1200" b="1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SCRUM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 ÁGIL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PRODUCTO ENTREGAS INCREMENTALES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 PERÍODO DE TIEMPO.</a:t>
            </a: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29148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ING. DE REQUERIMIENTOS.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FASE DE ANÁLISIS, VERIFICACIÓN Y VALIDACIÓN.</a:t>
            </a:r>
            <a:endParaRPr lang="es-ES" b="1" u="sng" dirty="0">
              <a:effectLst/>
            </a:endParaRPr>
          </a:p>
          <a:p>
            <a:pPr rtl="0"/>
            <a:br>
              <a:rPr lang="es-ES" b="0" dirty="0">
                <a:effectLst/>
              </a:rPr>
            </a:br>
            <a:r>
              <a:rPr lang="es-E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12207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ING. DE SOFTWARE. </a:t>
            </a:r>
          </a:p>
          <a:p>
            <a:pPr rtl="0"/>
            <a:r>
              <a:rPr lang="es-E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LAS FASES DEL DESARROLLO DEL SOFTWARE.</a:t>
            </a:r>
            <a:endParaRPr lang="es-ES" b="1" u="sng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D69BC-BCC6-461C-A44E-47DC9DFB6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6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A7DB-2C73-4592-9956-BEA722168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020" y="2379887"/>
            <a:ext cx="9283959" cy="2098226"/>
          </a:xfrm>
        </p:spPr>
        <p:txBody>
          <a:bodyPr/>
          <a:lstStyle/>
          <a:p>
            <a:r>
              <a:rPr lang="es-ES" sz="2800" b="1" dirty="0"/>
              <a:t>MODELO METODOLÓGICO PARA EL DESARROLLO DE APLICACIONES WEB BASADO EN EL ANÁLISIS DE METODOLOGÍAS, Y ESTÁNDARES ISO/IEC/IEEE. CASO PRÁCTICO: SISTEMA GESTIÓN DE CONJUNTO HABITACIONAL PARA LA EMPRESA SLONCORP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02C6F-754A-4CCF-AA0D-EB6D9B107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020" y="5059689"/>
            <a:ext cx="3045722" cy="1086237"/>
          </a:xfrm>
        </p:spPr>
        <p:txBody>
          <a:bodyPr anchor="ctr"/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Elaborado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por: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Esteban Grijalva</a:t>
            </a:r>
          </a:p>
        </p:txBody>
      </p:sp>
      <p:pic>
        <p:nvPicPr>
          <p:cNvPr id="6" name="Picture 5" descr="A picture containing object, clock, sitting&#10;&#10;Description automatically generated">
            <a:extLst>
              <a:ext uri="{FF2B5EF4-FFF2-40B4-BE49-F238E27FC236}">
                <a16:creationId xmlns:a16="http://schemas.microsoft.com/office/drawing/2014/main" id="{3014AB4E-2D2C-4DCE-B2BC-4B0EC3FD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022" y="483273"/>
            <a:ext cx="4344956" cy="11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F746A-FA8C-44D4-877C-F80589C3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Propuesta</a:t>
            </a:r>
            <a:br>
              <a:rPr lang="es-EC" dirty="0"/>
            </a:br>
            <a:r>
              <a:rPr lang="es-EC" sz="3200" dirty="0">
                <a:solidFill>
                  <a:prstClr val="white">
                    <a:lumMod val="50000"/>
                  </a:prstClr>
                </a:solidFill>
              </a:rPr>
              <a:t>Orientación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D2EEAA-0C07-4C8B-BF6B-D804EAD1901C}"/>
              </a:ext>
            </a:extLst>
          </p:cNvPr>
          <p:cNvGrpSpPr/>
          <p:nvPr/>
        </p:nvGrpSpPr>
        <p:grpSpPr>
          <a:xfrm>
            <a:off x="6639303" y="2231435"/>
            <a:ext cx="3538017" cy="2227133"/>
            <a:chOff x="6972651" y="2474310"/>
            <a:chExt cx="4524898" cy="2848361"/>
          </a:xfrm>
        </p:grpSpPr>
        <p:pic>
          <p:nvPicPr>
            <p:cNvPr id="6" name="Content Placeholder 23" descr="A close up of a sign&#10;&#10;Description automatically generated">
              <a:extLst>
                <a:ext uri="{FF2B5EF4-FFF2-40B4-BE49-F238E27FC236}">
                  <a16:creationId xmlns:a16="http://schemas.microsoft.com/office/drawing/2014/main" id="{DCCBA11E-3D1C-4E11-9FBD-E364386CF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72651" y="3927703"/>
              <a:ext cx="2134910" cy="1067455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13E83F2E-3A39-4914-A114-0134629AD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013536" y="3459661"/>
              <a:ext cx="2484013" cy="1863010"/>
            </a:xfrm>
            <a:prstGeom prst="rect">
              <a:avLst/>
            </a:prstGeom>
          </p:spPr>
        </p:pic>
        <p:pic>
          <p:nvPicPr>
            <p:cNvPr id="9" name="Picture 8" descr="A close up of a sign&#10;&#10;Description automatically generated">
              <a:extLst>
                <a:ext uri="{FF2B5EF4-FFF2-40B4-BE49-F238E27FC236}">
                  <a16:creationId xmlns:a16="http://schemas.microsoft.com/office/drawing/2014/main" id="{AD96D79E-7290-4796-B004-BF2DE37A73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b="25782"/>
            <a:stretch/>
          </p:blipFill>
          <p:spPr>
            <a:xfrm>
              <a:off x="7957957" y="2474310"/>
              <a:ext cx="1958270" cy="1453393"/>
            </a:xfrm>
            <a:prstGeom prst="rect">
              <a:avLst/>
            </a:prstGeom>
          </p:spPr>
        </p:pic>
      </p:grpSp>
      <p:pic>
        <p:nvPicPr>
          <p:cNvPr id="10" name="Content Placeholder 12" descr="A close up of a device&#10;&#10;Description automatically generated">
            <a:extLst>
              <a:ext uri="{FF2B5EF4-FFF2-40B4-BE49-F238E27FC236}">
                <a16:creationId xmlns:a16="http://schemas.microsoft.com/office/drawing/2014/main" id="{B24381A1-9986-4E04-9D80-DF1874D94A2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0934" y="2584449"/>
            <a:ext cx="2059205" cy="1566787"/>
          </a:xfrm>
          <a:prstGeom prst="rect">
            <a:avLst/>
          </a:prstGeom>
        </p:spPr>
      </p:pic>
      <p:pic>
        <p:nvPicPr>
          <p:cNvPr id="11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1D0151AD-435C-49EF-8558-017D05361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5892" y="4472164"/>
            <a:ext cx="1873278" cy="187327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6199AB4-CDFA-4593-BD19-7D0AE048E170}"/>
              </a:ext>
            </a:extLst>
          </p:cNvPr>
          <p:cNvSpPr txBox="1">
            <a:spLocks/>
          </p:cNvSpPr>
          <p:nvPr/>
        </p:nvSpPr>
        <p:spPr>
          <a:xfrm>
            <a:off x="7473946" y="4376895"/>
            <a:ext cx="1942248" cy="41942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/>
              <a:t>29148 / 12207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F746A-FA8C-44D4-877C-F80589C3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Propuesta</a:t>
            </a:r>
            <a:br>
              <a:rPr lang="es-EC" dirty="0"/>
            </a:br>
            <a:r>
              <a:rPr lang="es-EC" sz="3200" dirty="0">
                <a:solidFill>
                  <a:prstClr val="white">
                    <a:lumMod val="50000"/>
                  </a:prstClr>
                </a:solidFill>
              </a:rPr>
              <a:t>Integración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F4218F6-E5F3-415C-9F2D-C90CBD99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43" y="2527041"/>
            <a:ext cx="2960914" cy="29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F746A-FA8C-44D4-877C-F80589C3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Metodología Propuesta</a:t>
            </a:r>
            <a:br>
              <a:rPr lang="es-EC" dirty="0"/>
            </a:br>
            <a:r>
              <a:rPr lang="es-EC" sz="3200" dirty="0">
                <a:solidFill>
                  <a:prstClr val="white">
                    <a:lumMod val="50000"/>
                  </a:prstClr>
                </a:solidFill>
              </a:rPr>
              <a:t>Modelo</a:t>
            </a:r>
            <a:endParaRPr lang="en-U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628233-C51D-4BF7-B3CE-E46189F86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7577"/>
          <a:stretch/>
        </p:blipFill>
        <p:spPr>
          <a:xfrm>
            <a:off x="2241059" y="1428750"/>
            <a:ext cx="8164285" cy="5249865"/>
          </a:xfrm>
        </p:spPr>
      </p:pic>
    </p:spTree>
    <p:extLst>
      <p:ext uri="{BB962C8B-B14F-4D97-AF65-F5344CB8AC3E}">
        <p14:creationId xmlns:p14="http://schemas.microsoft.com/office/powerpoint/2010/main" val="387699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/>
              <a:t>Aplicativo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15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F746A-FA8C-44D4-877C-F80589C3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Aplicativo</a:t>
            </a:r>
            <a:endParaRPr lang="en-US" dirty="0"/>
          </a:p>
        </p:txBody>
      </p:sp>
      <p:pic>
        <p:nvPicPr>
          <p:cNvPr id="5" name="housing_complex">
            <a:hlinkClick r:id="" action="ppaction://media"/>
            <a:extLst>
              <a:ext uri="{FF2B5EF4-FFF2-40B4-BE49-F238E27FC236}">
                <a16:creationId xmlns:a16="http://schemas.microsoft.com/office/drawing/2014/main" id="{F42961F3-E7E9-44A4-AB08-4EEDD967FE8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6915" y="1535185"/>
            <a:ext cx="9568984" cy="5083030"/>
          </a:xfrm>
        </p:spPr>
      </p:pic>
    </p:spTree>
    <p:extLst>
      <p:ext uri="{BB962C8B-B14F-4D97-AF65-F5344CB8AC3E}">
        <p14:creationId xmlns:p14="http://schemas.microsoft.com/office/powerpoint/2010/main" val="40018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/>
              <a:t>Métricas</a:t>
            </a:r>
            <a:r>
              <a:rPr lang="en-US" sz="6600" dirty="0"/>
              <a:t> </a:t>
            </a:r>
            <a:r>
              <a:rPr lang="en-US" sz="6600" dirty="0" err="1"/>
              <a:t>Alcanzadas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5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12DF5-206B-47D0-8762-D6430046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Métricas Alcanzadas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DE4F0C-25E6-4020-998D-26C6B1E6A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Fase Análisis</a:t>
            </a: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DBA0D22-77E3-41EB-B012-08552C07A1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1199877"/>
              </p:ext>
            </p:extLst>
          </p:nvPr>
        </p:nvGraphicFramePr>
        <p:xfrm>
          <a:off x="2112455" y="3313477"/>
          <a:ext cx="2962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137">
                  <a:extLst>
                    <a:ext uri="{9D8B030D-6E8A-4147-A177-3AD203B41FA5}">
                      <a16:colId xmlns:a16="http://schemas.microsoft.com/office/drawing/2014/main" val="841618430"/>
                    </a:ext>
                  </a:extLst>
                </a:gridCol>
                <a:gridCol w="1481137">
                  <a:extLst>
                    <a:ext uri="{9D8B030D-6E8A-4147-A177-3AD203B41FA5}">
                      <a16:colId xmlns:a16="http://schemas.microsoft.com/office/drawing/2014/main" val="3851121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Métrica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3448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Accesibilidad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3909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Comprensibilidad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3240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Consistencia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3209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Priorización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89077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‒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50747300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63290F-37EB-44E3-9578-48222D0A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/>
              <a:t>Fase Diseño</a:t>
            </a:r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CE15F30D-51CF-4415-BF39-5C739C162FF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49893666"/>
              </p:ext>
            </p:extLst>
          </p:nvPr>
        </p:nvGraphicFramePr>
        <p:xfrm>
          <a:off x="7265340" y="3313477"/>
          <a:ext cx="29633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66">
                  <a:extLst>
                    <a:ext uri="{9D8B030D-6E8A-4147-A177-3AD203B41FA5}">
                      <a16:colId xmlns:a16="http://schemas.microsoft.com/office/drawing/2014/main" val="2479767674"/>
                    </a:ext>
                  </a:extLst>
                </a:gridCol>
                <a:gridCol w="1481666">
                  <a:extLst>
                    <a:ext uri="{9D8B030D-6E8A-4147-A177-3AD203B41FA5}">
                      <a16:colId xmlns:a16="http://schemas.microsoft.com/office/drawing/2014/main" val="685971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Métrica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72472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Modularidad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56284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Acoplamiento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4143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Flexibilidad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8988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Reutilización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54079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24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12DF5-206B-47D0-8762-D6430046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Métricas Alcanzadas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DE4F0C-25E6-4020-998D-26C6B1E6A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Fase Implementación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5280E12-BC64-44E8-979B-7F323372A4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0034722"/>
              </p:ext>
            </p:extLst>
          </p:nvPr>
        </p:nvGraphicFramePr>
        <p:xfrm>
          <a:off x="2112455" y="3305088"/>
          <a:ext cx="2962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137">
                  <a:extLst>
                    <a:ext uri="{9D8B030D-6E8A-4147-A177-3AD203B41FA5}">
                      <a16:colId xmlns:a16="http://schemas.microsoft.com/office/drawing/2014/main" val="4069102150"/>
                    </a:ext>
                  </a:extLst>
                </a:gridCol>
                <a:gridCol w="1481137">
                  <a:extLst>
                    <a:ext uri="{9D8B030D-6E8A-4147-A177-3AD203B41FA5}">
                      <a16:colId xmlns:a16="http://schemas.microsoft.com/office/drawing/2014/main" val="2770499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Métrica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49970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Suficiencia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52267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Reusabilidad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4742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Eficiencia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3363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Escalabilidad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8778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105655143"/>
                  </a:ext>
                </a:extLst>
              </a:tr>
            </a:tbl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63290F-37EB-44E3-9578-48222D0A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/>
              <a:t>Fase Validación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69BA18ED-A48E-4863-A4AB-5129DE17552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08497304"/>
              </p:ext>
            </p:extLst>
          </p:nvPr>
        </p:nvGraphicFramePr>
        <p:xfrm>
          <a:off x="7265340" y="3305088"/>
          <a:ext cx="296333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666">
                  <a:extLst>
                    <a:ext uri="{9D8B030D-6E8A-4147-A177-3AD203B41FA5}">
                      <a16:colId xmlns:a16="http://schemas.microsoft.com/office/drawing/2014/main" val="1539488933"/>
                    </a:ext>
                  </a:extLst>
                </a:gridCol>
                <a:gridCol w="1481666">
                  <a:extLst>
                    <a:ext uri="{9D8B030D-6E8A-4147-A177-3AD203B41FA5}">
                      <a16:colId xmlns:a16="http://schemas.microsoft.com/office/drawing/2014/main" val="2851045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Métrica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Cumplimiento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3656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Desempeño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797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Disponibilidad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505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Tolerancia a Fallos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3656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Mantenibilidad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‒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3724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07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/>
              <a:t>Ventajas</a:t>
            </a:r>
            <a:r>
              <a:rPr lang="en-US" sz="6600" dirty="0"/>
              <a:t> y </a:t>
            </a:r>
            <a:r>
              <a:rPr lang="en-US" sz="6600" dirty="0" err="1"/>
              <a:t>Desventajas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30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12DF5-206B-47D0-8762-D6430046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Ventajas y Desventajas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DE4F0C-25E6-4020-998D-26C6B1E6A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Fase Análisis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63290F-37EB-44E3-9578-48222D0A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/>
              <a:t>Fase Diseño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807C-9A1F-499D-8365-8E47FB5BB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 dirty="0"/>
              <a:t>Ventaja</a:t>
            </a:r>
          </a:p>
          <a:p>
            <a:pPr lvl="1"/>
            <a:r>
              <a:rPr lang="es-EC" dirty="0"/>
              <a:t>Definición Requerimientos</a:t>
            </a:r>
          </a:p>
          <a:p>
            <a:r>
              <a:rPr lang="es-EC" dirty="0"/>
              <a:t>Desventajas</a:t>
            </a:r>
          </a:p>
          <a:p>
            <a:pPr lvl="1"/>
            <a:r>
              <a:rPr lang="es-EC" dirty="0"/>
              <a:t>Priorización</a:t>
            </a:r>
          </a:p>
          <a:p>
            <a:pPr lvl="1"/>
            <a:r>
              <a:rPr lang="es-EC" dirty="0"/>
              <a:t>Seguridad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B0B5D-6520-4FAB-810A-FA2E25F657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C" dirty="0"/>
              <a:t>Ventaja</a:t>
            </a:r>
          </a:p>
          <a:p>
            <a:pPr lvl="1"/>
            <a:r>
              <a:rPr lang="es-EC" dirty="0"/>
              <a:t>Visualización General</a:t>
            </a:r>
          </a:p>
          <a:p>
            <a:r>
              <a:rPr lang="es-EC" dirty="0"/>
              <a:t>Desventaja</a:t>
            </a:r>
          </a:p>
          <a:p>
            <a:pPr lvl="1"/>
            <a:r>
              <a:rPr lang="es-EC" dirty="0"/>
              <a:t>Flexibilidad</a:t>
            </a:r>
          </a:p>
        </p:txBody>
      </p:sp>
    </p:spTree>
    <p:extLst>
      <p:ext uri="{BB962C8B-B14F-4D97-AF65-F5344CB8AC3E}">
        <p14:creationId xmlns:p14="http://schemas.microsoft.com/office/powerpoint/2010/main" val="328999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F967-79DC-404E-8A89-FF0EAA34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578" y="660400"/>
            <a:ext cx="3656419" cy="1485900"/>
          </a:xfrm>
        </p:spPr>
        <p:txBody>
          <a:bodyPr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352AAE-7CCD-4505-98A0-225984DE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486" y="4463323"/>
            <a:ext cx="3656419" cy="18556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0A2C-5BCE-4FF2-91C1-BB16754B5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78" y="1986844"/>
            <a:ext cx="4805466" cy="4210756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Antecedentes</a:t>
            </a:r>
            <a:endParaRPr lang="en-US" sz="2800" dirty="0"/>
          </a:p>
          <a:p>
            <a:r>
              <a:rPr lang="en-US" sz="2800" dirty="0"/>
              <a:t>Campo de </a:t>
            </a:r>
            <a:r>
              <a:rPr lang="en-US" sz="2800" dirty="0" err="1"/>
              <a:t>Estudio</a:t>
            </a:r>
            <a:endParaRPr lang="en-US" sz="2800" dirty="0"/>
          </a:p>
          <a:p>
            <a:r>
              <a:rPr lang="en-US" sz="2800" dirty="0" err="1"/>
              <a:t>Supuesto</a:t>
            </a:r>
            <a:endParaRPr lang="en-US" sz="2800" dirty="0"/>
          </a:p>
          <a:p>
            <a:r>
              <a:rPr lang="en-US" sz="2800" dirty="0" err="1"/>
              <a:t>Metodología</a:t>
            </a:r>
            <a:r>
              <a:rPr lang="en-US" sz="2800" dirty="0"/>
              <a:t> </a:t>
            </a:r>
            <a:r>
              <a:rPr lang="en-US" sz="2800" dirty="0" err="1"/>
              <a:t>Propuesta</a:t>
            </a:r>
            <a:endParaRPr lang="en-US" sz="2800" dirty="0"/>
          </a:p>
          <a:p>
            <a:r>
              <a:rPr lang="en-US" sz="2800" dirty="0" err="1"/>
              <a:t>Aplicativo</a:t>
            </a:r>
            <a:endParaRPr lang="en-US" sz="2800" dirty="0"/>
          </a:p>
          <a:p>
            <a:r>
              <a:rPr lang="en-US" sz="2800" dirty="0" err="1"/>
              <a:t>Métricas</a:t>
            </a:r>
            <a:r>
              <a:rPr lang="en-US" sz="2800" dirty="0"/>
              <a:t> </a:t>
            </a:r>
            <a:r>
              <a:rPr lang="en-US" sz="2800" dirty="0" err="1"/>
              <a:t>Alcanzadas</a:t>
            </a:r>
            <a:endParaRPr lang="en-US" sz="2800" dirty="0"/>
          </a:p>
          <a:p>
            <a:r>
              <a:rPr lang="en-US" sz="2800" dirty="0" err="1"/>
              <a:t>Ventajas</a:t>
            </a:r>
            <a:r>
              <a:rPr lang="en-US" sz="2800" dirty="0"/>
              <a:t> y </a:t>
            </a:r>
            <a:r>
              <a:rPr lang="en-US" sz="2800" dirty="0" err="1"/>
              <a:t>Desventajas</a:t>
            </a:r>
            <a:endParaRPr lang="en-US" sz="2800" dirty="0"/>
          </a:p>
          <a:p>
            <a:r>
              <a:rPr lang="en-US" sz="2800" dirty="0" err="1"/>
              <a:t>Conclusiones</a:t>
            </a:r>
            <a:r>
              <a:rPr lang="en-US" sz="2800" dirty="0"/>
              <a:t> y </a:t>
            </a:r>
            <a:r>
              <a:rPr lang="en-US" sz="2800" dirty="0" err="1"/>
              <a:t>Trabajo</a:t>
            </a:r>
            <a:r>
              <a:rPr lang="en-US" sz="2800" dirty="0"/>
              <a:t> </a:t>
            </a:r>
            <a:r>
              <a:rPr lang="en-US" sz="2800" dirty="0" err="1"/>
              <a:t>Futuro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733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12DF5-206B-47D0-8762-D6430046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Ventajas y Desventajas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DE4F0C-25E6-4020-998D-26C6B1E6A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Fase Implementación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63290F-37EB-44E3-9578-48222D0A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/>
              <a:t>Fase Validación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DDFE1-75D2-485A-B304-288493B95D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 dirty="0"/>
              <a:t>Ventajas</a:t>
            </a:r>
          </a:p>
          <a:p>
            <a:pPr lvl="1"/>
            <a:r>
              <a:rPr lang="es-EC" dirty="0"/>
              <a:t>Implementación ágil</a:t>
            </a:r>
          </a:p>
          <a:p>
            <a:pPr lvl="1"/>
            <a:r>
              <a:rPr lang="es-EC" dirty="0"/>
              <a:t>Reducción tiempo desarrollo</a:t>
            </a:r>
          </a:p>
          <a:p>
            <a:r>
              <a:rPr lang="es-EC" dirty="0"/>
              <a:t>Desventajas</a:t>
            </a:r>
          </a:p>
          <a:p>
            <a:pPr lvl="1"/>
            <a:r>
              <a:rPr lang="es-EC" dirty="0"/>
              <a:t>Políticas de Seguridad</a:t>
            </a:r>
          </a:p>
          <a:p>
            <a:pPr lvl="1"/>
            <a:r>
              <a:rPr lang="es-EC" dirty="0"/>
              <a:t>Riesgo verificación periódica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807D0-23DA-4792-8155-5ED56C1F79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C" dirty="0"/>
              <a:t>Ventaja</a:t>
            </a:r>
          </a:p>
          <a:p>
            <a:pPr lvl="1"/>
            <a:r>
              <a:rPr lang="es-EC" dirty="0"/>
              <a:t>Cumplimiento de Requerimientos</a:t>
            </a:r>
          </a:p>
          <a:p>
            <a:r>
              <a:rPr lang="es-EC" dirty="0"/>
              <a:t>Desventaja</a:t>
            </a:r>
          </a:p>
          <a:p>
            <a:pPr lvl="1"/>
            <a:r>
              <a:rPr lang="es-EC" dirty="0"/>
              <a:t>Proceso pruebas funcionalidad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8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12" y="1480930"/>
            <a:ext cx="588644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/>
              <a:t>Conclusiones</a:t>
            </a:r>
            <a:r>
              <a:rPr lang="en-US" sz="6600" dirty="0"/>
              <a:t> y </a:t>
            </a:r>
            <a:r>
              <a:rPr lang="en-US" sz="6600" dirty="0" err="1"/>
              <a:t>Trabajo</a:t>
            </a:r>
            <a:r>
              <a:rPr lang="en-US" sz="6600" dirty="0"/>
              <a:t> </a:t>
            </a:r>
            <a:r>
              <a:rPr lang="en-US" sz="6600" dirty="0" err="1"/>
              <a:t>Futuro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173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F746A-FA8C-44D4-877C-F80589C3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07725DC-DE35-4C33-A914-1878E2EF4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38" y="2171700"/>
            <a:ext cx="1768928" cy="176892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BF31A22-40BA-478F-B608-20E0DC20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194" y="2024744"/>
            <a:ext cx="2000334" cy="200033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F8C1AF7B-BF70-493C-8CB7-2F6263AF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701" y="4025077"/>
            <a:ext cx="2482997" cy="24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0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2F746A-FA8C-44D4-877C-F80589C3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Trabajo Futuro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F824D3-3647-4651-ACD9-AECAB2B0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24" y="1975789"/>
            <a:ext cx="4257626" cy="37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06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336A07-8014-4FFE-AD34-17BAFD7D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Gracias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6B08B4D-C01C-4F0D-B0AF-28F99577923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65025" y="4154097"/>
            <a:ext cx="2084295" cy="208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100" dirty="0" err="1"/>
              <a:t>Antecedentes</a:t>
            </a:r>
            <a:endParaRPr lang="en-US" sz="6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6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C468AD-0CF5-49E7-BF19-6CCBEF59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Antecedentes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CD7A8D-1CC7-4015-A34D-3653ABA45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adquirida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580BC4-493E-4FDF-888C-40239B842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531762" cy="823912"/>
          </a:xfrm>
        </p:spPr>
        <p:txBody>
          <a:bodyPr anchor="t"/>
          <a:lstStyle/>
          <a:p>
            <a:r>
              <a:rPr lang="es-EC" dirty="0"/>
              <a:t>Correlacionar metodologías y Estándares</a:t>
            </a:r>
            <a:endParaRPr lang="en-US" dirty="0"/>
          </a:p>
        </p:txBody>
      </p:sp>
      <p:pic>
        <p:nvPicPr>
          <p:cNvPr id="14" name="Content Placeholder 13" descr="A close up of a logo&#10;&#10;Description automatically generated">
            <a:extLst>
              <a:ext uri="{FF2B5EF4-FFF2-40B4-BE49-F238E27FC236}">
                <a16:creationId xmlns:a16="http://schemas.microsoft.com/office/drawing/2014/main" id="{2AE55351-EE6C-4E0C-A305-1D50EA355B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66012" y="3305175"/>
            <a:ext cx="2562225" cy="2562225"/>
          </a:xfrm>
        </p:spPr>
      </p:pic>
      <p:pic>
        <p:nvPicPr>
          <p:cNvPr id="18" name="Content Placeholder 17" descr="A close up of a device&#10;&#10;Description automatically generated">
            <a:extLst>
              <a:ext uri="{FF2B5EF4-FFF2-40B4-BE49-F238E27FC236}">
                <a16:creationId xmlns:a16="http://schemas.microsoft.com/office/drawing/2014/main" id="{F7AC2558-6EBB-40FC-A51B-7996DE7B57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196120" y="3305175"/>
            <a:ext cx="2794372" cy="2562225"/>
          </a:xfrm>
        </p:spPr>
      </p:pic>
    </p:spTree>
    <p:extLst>
      <p:ext uri="{BB962C8B-B14F-4D97-AF65-F5344CB8AC3E}">
        <p14:creationId xmlns:p14="http://schemas.microsoft.com/office/powerpoint/2010/main" val="69169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Campo de </a:t>
            </a:r>
            <a:r>
              <a:rPr lang="en-US" sz="6600" dirty="0" err="1"/>
              <a:t>estudio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1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BF1642-BB5A-4180-A2EA-027112B3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Campo de Estudio</a:t>
            </a:r>
            <a:br>
              <a:rPr lang="es-EC" dirty="0"/>
            </a:br>
            <a:r>
              <a:rPr lang="es-EC" sz="3200" dirty="0">
                <a:solidFill>
                  <a:schemeClr val="bg1">
                    <a:lumMod val="50000"/>
                  </a:schemeClr>
                </a:solidFill>
              </a:rPr>
              <a:t>Metodologías de Desarrollo de Software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CA2AB-99F3-4BEA-8EBD-8832810FD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UWE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D7DDE0-86B6-4096-86E6-3241ACD60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/>
              <a:t>SCRUM</a:t>
            </a:r>
            <a:endParaRPr lang="en-US" dirty="0"/>
          </a:p>
        </p:txBody>
      </p:sp>
      <p:pic>
        <p:nvPicPr>
          <p:cNvPr id="13" name="Content Placeholder 12" descr="A close up of a device&#10;&#10;Description automatically generated">
            <a:extLst>
              <a:ext uri="{FF2B5EF4-FFF2-40B4-BE49-F238E27FC236}">
                <a16:creationId xmlns:a16="http://schemas.microsoft.com/office/drawing/2014/main" id="{B282F120-89AC-461E-A5C0-C322B3555B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6629" y="3690989"/>
            <a:ext cx="2353354" cy="1790596"/>
          </a:xfrm>
        </p:spPr>
      </p:pic>
      <p:pic>
        <p:nvPicPr>
          <p:cNvPr id="18" name="Content Placeholder 17" descr="A close up of a logo&#10;&#10;Description automatically generated">
            <a:extLst>
              <a:ext uri="{FF2B5EF4-FFF2-40B4-BE49-F238E27FC236}">
                <a16:creationId xmlns:a16="http://schemas.microsoft.com/office/drawing/2014/main" id="{63EAACC4-E12A-4132-B0BB-F9B54F8725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466012" y="3305175"/>
            <a:ext cx="2562225" cy="2562225"/>
          </a:xfrm>
        </p:spPr>
      </p:pic>
    </p:spTree>
    <p:extLst>
      <p:ext uri="{BB962C8B-B14F-4D97-AF65-F5344CB8AC3E}">
        <p14:creationId xmlns:p14="http://schemas.microsoft.com/office/powerpoint/2010/main" val="232761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BF1642-BB5A-4180-A2EA-027112B3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Campo de Estudio</a:t>
            </a:r>
            <a:br>
              <a:rPr lang="es-EC" dirty="0"/>
            </a:br>
            <a:r>
              <a:rPr lang="es-EC" sz="3200" dirty="0">
                <a:solidFill>
                  <a:schemeClr val="bg1">
                    <a:lumMod val="50000"/>
                  </a:schemeClr>
                </a:solidFill>
              </a:rPr>
              <a:t>Calidad de Software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CA2AB-99F3-4BEA-8EBD-8832810FD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Métricas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D7DDE0-86B6-4096-86E6-3241ACD60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/>
              <a:t>Seguimiento y Control</a:t>
            </a:r>
            <a:endParaRPr lang="en-US" dirty="0"/>
          </a:p>
        </p:txBody>
      </p:sp>
      <p:pic>
        <p:nvPicPr>
          <p:cNvPr id="20" name="Content Placeholder 19" descr="A close up of a sign&#10;&#10;Description automatically generated">
            <a:extLst>
              <a:ext uri="{FF2B5EF4-FFF2-40B4-BE49-F238E27FC236}">
                <a16:creationId xmlns:a16="http://schemas.microsoft.com/office/drawing/2014/main" id="{37E1DB25-E4DD-40E4-847A-019B46CB9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56334" y="3548543"/>
            <a:ext cx="2473944" cy="2075490"/>
          </a:xfrm>
        </p:spPr>
      </p:pic>
      <p:pic>
        <p:nvPicPr>
          <p:cNvPr id="24" name="Content Placeholder 23" descr="A close up of a sign&#10;&#10;Description automatically generated">
            <a:extLst>
              <a:ext uri="{FF2B5EF4-FFF2-40B4-BE49-F238E27FC236}">
                <a16:creationId xmlns:a16="http://schemas.microsoft.com/office/drawing/2014/main" id="{EF57404E-FC01-4663-8A1C-AB80D90A43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2774" y="4618169"/>
            <a:ext cx="2134910" cy="1067455"/>
          </a:xfr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FA5DA1B7-85DF-4F47-9D37-7A172A12BEB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93659" y="4150127"/>
            <a:ext cx="2484013" cy="1863010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A6D9D0BE-9152-4D25-A964-35397971A4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25782"/>
          <a:stretch/>
        </p:blipFill>
        <p:spPr>
          <a:xfrm>
            <a:off x="7538080" y="3164776"/>
            <a:ext cx="1958270" cy="145339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BEB14E1-0ED1-468D-A173-55751651C682}"/>
              </a:ext>
            </a:extLst>
          </p:cNvPr>
          <p:cNvSpPr txBox="1">
            <a:spLocks/>
          </p:cNvSpPr>
          <p:nvPr/>
        </p:nvSpPr>
        <p:spPr>
          <a:xfrm>
            <a:off x="7716560" y="5861848"/>
            <a:ext cx="1942248" cy="419428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/>
              <a:t>29148 / 12207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2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SUPUESTO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3347BA7-057D-4987-8A14-4ACCAA9EA3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96869" y="2266712"/>
            <a:ext cx="1860583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89EA62-F38E-4285-A105-C5E1BD360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CF6E46A-CCCD-4728-B011-E147B2362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E2C684B-30C9-4689-A529-EBF1B8ADB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23E83F-9472-400F-825E-BB8F53F1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/>
              <a:t>Metodología</a:t>
            </a:r>
            <a:r>
              <a:rPr lang="en-US" sz="6600" dirty="0"/>
              <a:t> </a:t>
            </a:r>
            <a:r>
              <a:rPr lang="en-US" sz="6600" dirty="0" err="1"/>
              <a:t>propuesta</a:t>
            </a:r>
            <a:endParaRPr lang="en-US" sz="6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1074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2316</Words>
  <Application>Microsoft Office PowerPoint</Application>
  <PresentationFormat>Widescreen</PresentationFormat>
  <Paragraphs>302</Paragraphs>
  <Slides>24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Franklin Gothic Book</vt:lpstr>
      <vt:lpstr>Crop</vt:lpstr>
      <vt:lpstr>MODELO METODOLÓGICO PARA EL DESARROLLO DE APLICACIONES WEB BASADO EN EL ANÁLISIS DE METODOLOGÍAS, Y ESTÁNDARES ISO/IEC/IEEE. CASO PRÁCTICO: SISTEMA GESTIÓN DE CONJUNTO HABITACIONAL PARA LA EMPRESA SLONCORP</vt:lpstr>
      <vt:lpstr>Agenda</vt:lpstr>
      <vt:lpstr>Antecedentes</vt:lpstr>
      <vt:lpstr>Antecedentes</vt:lpstr>
      <vt:lpstr>Campo de estudio</vt:lpstr>
      <vt:lpstr>Campo de Estudio Metodologías de Desarrollo de Software</vt:lpstr>
      <vt:lpstr>Campo de Estudio Calidad de Software</vt:lpstr>
      <vt:lpstr>SUPUESTO</vt:lpstr>
      <vt:lpstr>Metodología propuesta</vt:lpstr>
      <vt:lpstr>Metodología Propuesta Orientación</vt:lpstr>
      <vt:lpstr>Metodología Propuesta Integración</vt:lpstr>
      <vt:lpstr>Metodología Propuesta Modelo</vt:lpstr>
      <vt:lpstr>Aplicativo</vt:lpstr>
      <vt:lpstr>Aplicativo</vt:lpstr>
      <vt:lpstr>Métricas Alcanzadas</vt:lpstr>
      <vt:lpstr>Métricas Alcanzadas</vt:lpstr>
      <vt:lpstr>Métricas Alcanzadas</vt:lpstr>
      <vt:lpstr>Ventajas y Desventajas</vt:lpstr>
      <vt:lpstr>Ventajas y Desventajas</vt:lpstr>
      <vt:lpstr>Ventajas y Desventajas</vt:lpstr>
      <vt:lpstr>Conclusiones y Trabajo Futuro</vt:lpstr>
      <vt:lpstr>Conclusiones</vt:lpstr>
      <vt:lpstr>Trabajo Futuro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METODOLÓGICO PARA EL DESARROLLO DE APLICACIONES WEB BASADO EN EL ANÁLISIS DE METODOLOGÍAS, Y ESTÁNDARES ISO/IEC/IEEE. CASO PRÁCTICO: SISTEMA GESTIÓN DE CONJUNTO HABITACIONAL PARA LA EMPRESA SLONCORP</dc:title>
  <dc:creator>Esteban Grijalva</dc:creator>
  <cp:lastModifiedBy>Esteban Grijalva</cp:lastModifiedBy>
  <cp:revision>24</cp:revision>
  <dcterms:created xsi:type="dcterms:W3CDTF">2020-01-25T03:12:18Z</dcterms:created>
  <dcterms:modified xsi:type="dcterms:W3CDTF">2020-01-29T00:22:01Z</dcterms:modified>
</cp:coreProperties>
</file>