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6" r:id="rId4"/>
  </p:sldMasterIdLst>
  <p:notesMasterIdLst>
    <p:notesMasterId r:id="rId41"/>
  </p:notesMasterIdLst>
  <p:handoutMasterIdLst>
    <p:handoutMasterId r:id="rId42"/>
  </p:handoutMasterIdLst>
  <p:sldIdLst>
    <p:sldId id="266" r:id="rId5"/>
    <p:sldId id="345" r:id="rId6"/>
    <p:sldId id="344" r:id="rId7"/>
    <p:sldId id="269" r:id="rId8"/>
    <p:sldId id="343" r:id="rId9"/>
    <p:sldId id="271" r:id="rId10"/>
    <p:sldId id="272" r:id="rId11"/>
    <p:sldId id="273" r:id="rId12"/>
    <p:sldId id="350" r:id="rId13"/>
    <p:sldId id="351" r:id="rId14"/>
    <p:sldId id="352" r:id="rId15"/>
    <p:sldId id="353" r:id="rId16"/>
    <p:sldId id="341" r:id="rId17"/>
    <p:sldId id="342" r:id="rId18"/>
    <p:sldId id="283" r:id="rId19"/>
    <p:sldId id="332" r:id="rId20"/>
    <p:sldId id="326" r:id="rId21"/>
    <p:sldId id="327" r:id="rId22"/>
    <p:sldId id="333" r:id="rId23"/>
    <p:sldId id="328" r:id="rId24"/>
    <p:sldId id="329" r:id="rId25"/>
    <p:sldId id="330" r:id="rId26"/>
    <p:sldId id="331" r:id="rId27"/>
    <p:sldId id="288" r:id="rId28"/>
    <p:sldId id="287" r:id="rId29"/>
    <p:sldId id="354" r:id="rId30"/>
    <p:sldId id="318" r:id="rId31"/>
    <p:sldId id="316" r:id="rId32"/>
    <p:sldId id="319" r:id="rId33"/>
    <p:sldId id="320" r:id="rId34"/>
    <p:sldId id="321" r:id="rId35"/>
    <p:sldId id="322" r:id="rId36"/>
    <p:sldId id="323" r:id="rId37"/>
    <p:sldId id="324" r:id="rId38"/>
    <p:sldId id="290" r:id="rId39"/>
    <p:sldId id="325"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D10"/>
    <a:srgbClr val="20B684"/>
    <a:srgbClr val="CC0A8B"/>
    <a:srgbClr val="E7F533"/>
    <a:srgbClr val="990099"/>
    <a:srgbClr val="B43F0A"/>
    <a:srgbClr val="0E1FBE"/>
    <a:srgbClr val="BB11A7"/>
    <a:srgbClr val="F90F36"/>
    <a:srgbClr val="E57A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603" autoAdjust="0"/>
    <p:restoredTop sz="94605" autoAdjust="0"/>
  </p:normalViewPr>
  <p:slideViewPr>
    <p:cSldViewPr snapToGrid="0">
      <p:cViewPr varScale="1">
        <p:scale>
          <a:sx n="73" d="100"/>
          <a:sy n="73" d="100"/>
        </p:scale>
        <p:origin x="966" y="6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7336A-85CB-4E5F-A80B-F348D308FA7D}"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S"/>
        </a:p>
      </dgm:t>
    </dgm:pt>
    <dgm:pt modelId="{62EDA1FB-41B1-4F78-8638-4368B6115744}">
      <dgm:prSet phldrT="[Texto]"/>
      <dgm:spPr/>
      <dgm:t>
        <a:bodyPr/>
        <a:lstStyle/>
        <a:p>
          <a:pPr>
            <a:buFont typeface="Symbol" panose="05050102010706020507" pitchFamily="18" charset="2"/>
            <a:buChar char=""/>
          </a:pPr>
          <a:r>
            <a:rPr lang="es-MX" dirty="0">
              <a:latin typeface="Arial" panose="020B0604020202020204" pitchFamily="34" charset="0"/>
              <a:cs typeface="Arial" panose="020B0604020202020204" pitchFamily="34" charset="0"/>
            </a:rPr>
            <a:t>Evaluar las características fisicoquímicas y toxicológicas del aceite obtenido utilizando dos variedades de maracuyá.</a:t>
          </a:r>
          <a:endParaRPr lang="es-ES" dirty="0">
            <a:latin typeface="Arial" panose="020B0604020202020204" pitchFamily="34" charset="0"/>
            <a:cs typeface="Arial" panose="020B0604020202020204" pitchFamily="34" charset="0"/>
          </a:endParaRPr>
        </a:p>
      </dgm:t>
    </dgm:pt>
    <dgm:pt modelId="{F58ACEC1-CC7F-4D0B-A433-1DF83EE29E02}" type="parTrans" cxnId="{10B1A33D-67CA-451C-B955-A0CEA39AD36B}">
      <dgm:prSet/>
      <dgm:spPr/>
      <dgm:t>
        <a:bodyPr/>
        <a:lstStyle/>
        <a:p>
          <a:endParaRPr lang="es-ES">
            <a:latin typeface="Arial" panose="020B0604020202020204" pitchFamily="34" charset="0"/>
            <a:cs typeface="Arial" panose="020B0604020202020204" pitchFamily="34" charset="0"/>
          </a:endParaRPr>
        </a:p>
      </dgm:t>
    </dgm:pt>
    <dgm:pt modelId="{4840E5D2-8A88-4E14-8665-94BD65EA0CE9}" type="sibTrans" cxnId="{10B1A33D-67CA-451C-B955-A0CEA39AD36B}">
      <dgm:prSet/>
      <dgm:spPr/>
      <dgm:t>
        <a:bodyPr/>
        <a:lstStyle/>
        <a:p>
          <a:endParaRPr lang="es-ES">
            <a:latin typeface="Arial" panose="020B0604020202020204" pitchFamily="34" charset="0"/>
            <a:cs typeface="Arial" panose="020B0604020202020204" pitchFamily="34" charset="0"/>
          </a:endParaRPr>
        </a:p>
      </dgm:t>
    </dgm:pt>
    <dgm:pt modelId="{6A2AF8EE-5B4A-4214-AB11-C2C89C0F49F8}">
      <dgm:prSet phldrT="[Texto]"/>
      <dgm:spPr/>
      <dgm:t>
        <a:bodyPr/>
        <a:lstStyle/>
        <a:p>
          <a:pPr>
            <a:buFont typeface="Symbol" panose="05050102010706020507" pitchFamily="18" charset="2"/>
            <a:buChar char=""/>
          </a:pPr>
          <a:r>
            <a:rPr lang="es-MX" dirty="0">
              <a:latin typeface="Arial" panose="020B0604020202020204" pitchFamily="34" charset="0"/>
              <a:cs typeface="Arial" panose="020B0604020202020204" pitchFamily="34" charset="0"/>
            </a:rPr>
            <a:t>Evaluar distintos acondicionamientos de la semilla en el proceso de extracción de aceite de maracuyá. </a:t>
          </a:r>
          <a:endParaRPr lang="es-ES" dirty="0">
            <a:latin typeface="Arial" panose="020B0604020202020204" pitchFamily="34" charset="0"/>
            <a:cs typeface="Arial" panose="020B0604020202020204" pitchFamily="34" charset="0"/>
          </a:endParaRPr>
        </a:p>
      </dgm:t>
    </dgm:pt>
    <dgm:pt modelId="{F3B96263-0E55-4531-B1D2-C5456B2D133B}" type="parTrans" cxnId="{1B8F0483-8474-4DC5-BBAF-8E781F2FD6AD}">
      <dgm:prSet/>
      <dgm:spPr/>
      <dgm:t>
        <a:bodyPr/>
        <a:lstStyle/>
        <a:p>
          <a:endParaRPr lang="es-ES">
            <a:latin typeface="Arial" panose="020B0604020202020204" pitchFamily="34" charset="0"/>
            <a:cs typeface="Arial" panose="020B0604020202020204" pitchFamily="34" charset="0"/>
          </a:endParaRPr>
        </a:p>
      </dgm:t>
    </dgm:pt>
    <dgm:pt modelId="{C8350E33-2720-4A33-8F28-B3095BDB2B80}" type="sibTrans" cxnId="{1B8F0483-8474-4DC5-BBAF-8E781F2FD6AD}">
      <dgm:prSet/>
      <dgm:spPr/>
      <dgm:t>
        <a:bodyPr/>
        <a:lstStyle/>
        <a:p>
          <a:endParaRPr lang="es-ES">
            <a:latin typeface="Arial" panose="020B0604020202020204" pitchFamily="34" charset="0"/>
            <a:cs typeface="Arial" panose="020B0604020202020204" pitchFamily="34" charset="0"/>
          </a:endParaRPr>
        </a:p>
      </dgm:t>
    </dgm:pt>
    <dgm:pt modelId="{E24C6280-0294-4F9F-9BAA-B4A9712F9201}">
      <dgm:prSet phldrT="[Texto]"/>
      <dgm:spPr/>
      <dgm:t>
        <a:bodyPr/>
        <a:lstStyle/>
        <a:p>
          <a:pPr>
            <a:buFont typeface="Symbol" panose="05050102010706020507" pitchFamily="18" charset="2"/>
            <a:buChar char=""/>
          </a:pPr>
          <a:r>
            <a:rPr lang="es-MX" dirty="0">
              <a:latin typeface="Arial" panose="020B0604020202020204" pitchFamily="34" charset="0"/>
              <a:cs typeface="Arial" panose="020B0604020202020204" pitchFamily="34" charset="0"/>
            </a:rPr>
            <a:t>Determinar la influencia del tipo de solvente utilizado para la extracción de aceite.</a:t>
          </a:r>
          <a:endParaRPr lang="es-ES" dirty="0">
            <a:latin typeface="Arial" panose="020B0604020202020204" pitchFamily="34" charset="0"/>
            <a:cs typeface="Arial" panose="020B0604020202020204" pitchFamily="34" charset="0"/>
          </a:endParaRPr>
        </a:p>
      </dgm:t>
    </dgm:pt>
    <dgm:pt modelId="{4EB12969-AB13-4CAC-9915-6606E4D381D9}" type="parTrans" cxnId="{60039B17-F156-4B9A-B3B8-94C1EB77139E}">
      <dgm:prSet/>
      <dgm:spPr/>
      <dgm:t>
        <a:bodyPr/>
        <a:lstStyle/>
        <a:p>
          <a:endParaRPr lang="es-ES">
            <a:latin typeface="Arial" panose="020B0604020202020204" pitchFamily="34" charset="0"/>
            <a:cs typeface="Arial" panose="020B0604020202020204" pitchFamily="34" charset="0"/>
          </a:endParaRPr>
        </a:p>
      </dgm:t>
    </dgm:pt>
    <dgm:pt modelId="{AE90C645-5809-405C-9A0E-B1DB0E15AE61}" type="sibTrans" cxnId="{60039B17-F156-4B9A-B3B8-94C1EB77139E}">
      <dgm:prSet/>
      <dgm:spPr/>
      <dgm:t>
        <a:bodyPr/>
        <a:lstStyle/>
        <a:p>
          <a:endParaRPr lang="es-ES">
            <a:latin typeface="Arial" panose="020B0604020202020204" pitchFamily="34" charset="0"/>
            <a:cs typeface="Arial" panose="020B0604020202020204" pitchFamily="34" charset="0"/>
          </a:endParaRPr>
        </a:p>
      </dgm:t>
    </dgm:pt>
    <dgm:pt modelId="{E15D8E46-14F9-4E26-949E-1407E5A507D0}">
      <dgm:prSet phldrT="[Texto]"/>
      <dgm:spPr/>
      <dgm:t>
        <a:bodyPr/>
        <a:lstStyle/>
        <a:p>
          <a:pPr>
            <a:buFont typeface="Symbol" panose="05050102010706020507" pitchFamily="18" charset="2"/>
            <a:buChar char=""/>
          </a:pPr>
          <a:r>
            <a:rPr lang="es-MX" dirty="0">
              <a:latin typeface="Arial" panose="020B0604020202020204" pitchFamily="34" charset="0"/>
              <a:cs typeface="Arial" panose="020B0604020202020204" pitchFamily="34" charset="0"/>
            </a:rPr>
            <a:t>Demostrar mediante un balance de materiales el rendimiento a fin de optimizar el proceso de extracción.</a:t>
          </a:r>
          <a:endParaRPr lang="es-ES" dirty="0">
            <a:latin typeface="Arial" panose="020B0604020202020204" pitchFamily="34" charset="0"/>
            <a:cs typeface="Arial" panose="020B0604020202020204" pitchFamily="34" charset="0"/>
          </a:endParaRPr>
        </a:p>
      </dgm:t>
    </dgm:pt>
    <dgm:pt modelId="{42D93C12-B7A5-4384-A11F-6F4F5159182B}" type="parTrans" cxnId="{050F6BD1-5AC5-4173-BE89-31F170FD2D9E}">
      <dgm:prSet/>
      <dgm:spPr/>
      <dgm:t>
        <a:bodyPr/>
        <a:lstStyle/>
        <a:p>
          <a:endParaRPr lang="es-ES"/>
        </a:p>
      </dgm:t>
    </dgm:pt>
    <dgm:pt modelId="{A61C392A-A72F-4C5F-BBB3-9D166241DFCD}" type="sibTrans" cxnId="{050F6BD1-5AC5-4173-BE89-31F170FD2D9E}">
      <dgm:prSet/>
      <dgm:spPr/>
      <dgm:t>
        <a:bodyPr/>
        <a:lstStyle/>
        <a:p>
          <a:endParaRPr lang="es-ES"/>
        </a:p>
      </dgm:t>
    </dgm:pt>
    <dgm:pt modelId="{56B1BE70-32E4-46EF-A35A-84F5EA6C48AA}" type="pres">
      <dgm:prSet presAssocID="{E527336A-85CB-4E5F-A80B-F348D308FA7D}" presName="Name0" presStyleCnt="0">
        <dgm:presLayoutVars>
          <dgm:chMax val="7"/>
          <dgm:chPref val="7"/>
          <dgm:dir/>
        </dgm:presLayoutVars>
      </dgm:prSet>
      <dgm:spPr/>
    </dgm:pt>
    <dgm:pt modelId="{895FCA38-1F41-40EE-B542-49CC93500E0C}" type="pres">
      <dgm:prSet presAssocID="{E527336A-85CB-4E5F-A80B-F348D308FA7D}" presName="Name1" presStyleCnt="0"/>
      <dgm:spPr/>
    </dgm:pt>
    <dgm:pt modelId="{2DF58DB2-A7AE-44E3-A7D8-DFA58E1457E0}" type="pres">
      <dgm:prSet presAssocID="{E527336A-85CB-4E5F-A80B-F348D308FA7D}" presName="cycle" presStyleCnt="0"/>
      <dgm:spPr/>
    </dgm:pt>
    <dgm:pt modelId="{EFEBA6B1-93F5-42BD-AB7B-75DC635AA5A1}" type="pres">
      <dgm:prSet presAssocID="{E527336A-85CB-4E5F-A80B-F348D308FA7D}" presName="srcNode" presStyleLbl="node1" presStyleIdx="0" presStyleCnt="4"/>
      <dgm:spPr/>
    </dgm:pt>
    <dgm:pt modelId="{BEA85903-5FA9-4053-B871-0AEB6C8AD672}" type="pres">
      <dgm:prSet presAssocID="{E527336A-85CB-4E5F-A80B-F348D308FA7D}" presName="conn" presStyleLbl="parChTrans1D2" presStyleIdx="0" presStyleCnt="1"/>
      <dgm:spPr/>
    </dgm:pt>
    <dgm:pt modelId="{19628385-3A9A-43C2-AE6E-2DDB20997BD1}" type="pres">
      <dgm:prSet presAssocID="{E527336A-85CB-4E5F-A80B-F348D308FA7D}" presName="extraNode" presStyleLbl="node1" presStyleIdx="0" presStyleCnt="4"/>
      <dgm:spPr/>
    </dgm:pt>
    <dgm:pt modelId="{4842B7D3-C0A8-4978-8B34-1405E8751355}" type="pres">
      <dgm:prSet presAssocID="{E527336A-85CB-4E5F-A80B-F348D308FA7D}" presName="dstNode" presStyleLbl="node1" presStyleIdx="0" presStyleCnt="4"/>
      <dgm:spPr/>
    </dgm:pt>
    <dgm:pt modelId="{1E93A99A-281A-4A7C-9779-FBAD8F1AEFA6}" type="pres">
      <dgm:prSet presAssocID="{62EDA1FB-41B1-4F78-8638-4368B6115744}" presName="text_1" presStyleLbl="node1" presStyleIdx="0" presStyleCnt="4">
        <dgm:presLayoutVars>
          <dgm:bulletEnabled val="1"/>
        </dgm:presLayoutVars>
      </dgm:prSet>
      <dgm:spPr/>
    </dgm:pt>
    <dgm:pt modelId="{5FD73198-CDDB-43D2-893E-98D1824E1037}" type="pres">
      <dgm:prSet presAssocID="{62EDA1FB-41B1-4F78-8638-4368B6115744}" presName="accent_1" presStyleCnt="0"/>
      <dgm:spPr/>
    </dgm:pt>
    <dgm:pt modelId="{5443F041-B4A3-458E-8184-96479E5F8BA0}" type="pres">
      <dgm:prSet presAssocID="{62EDA1FB-41B1-4F78-8638-4368B6115744}"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dgm:spPr>
    </dgm:pt>
    <dgm:pt modelId="{87ED2237-6D66-4C9B-8F61-1396754A33F0}" type="pres">
      <dgm:prSet presAssocID="{6A2AF8EE-5B4A-4214-AB11-C2C89C0F49F8}" presName="text_2" presStyleLbl="node1" presStyleIdx="1" presStyleCnt="4">
        <dgm:presLayoutVars>
          <dgm:bulletEnabled val="1"/>
        </dgm:presLayoutVars>
      </dgm:prSet>
      <dgm:spPr/>
    </dgm:pt>
    <dgm:pt modelId="{3559742A-8DAD-4744-8ED2-5ECD7DF12986}" type="pres">
      <dgm:prSet presAssocID="{6A2AF8EE-5B4A-4214-AB11-C2C89C0F49F8}" presName="accent_2" presStyleCnt="0"/>
      <dgm:spPr/>
    </dgm:pt>
    <dgm:pt modelId="{7CB04380-22FE-4AB4-A677-8E86B5D21EB2}" type="pres">
      <dgm:prSet presAssocID="{6A2AF8EE-5B4A-4214-AB11-C2C89C0F49F8}" presName="accentRepeatNode" presStyleLbl="solidFgAcc1" presStyleIdx="1" presStyleCnt="4"/>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2536AC62-3009-43AB-9689-3E216A36648C}" type="pres">
      <dgm:prSet presAssocID="{E24C6280-0294-4F9F-9BAA-B4A9712F9201}" presName="text_3" presStyleLbl="node1" presStyleIdx="2" presStyleCnt="4">
        <dgm:presLayoutVars>
          <dgm:bulletEnabled val="1"/>
        </dgm:presLayoutVars>
      </dgm:prSet>
      <dgm:spPr/>
    </dgm:pt>
    <dgm:pt modelId="{B6578E03-AC3A-49E0-8FEC-900CB190E70B}" type="pres">
      <dgm:prSet presAssocID="{E24C6280-0294-4F9F-9BAA-B4A9712F9201}" presName="accent_3" presStyleCnt="0"/>
      <dgm:spPr/>
    </dgm:pt>
    <dgm:pt modelId="{456D712F-3E1F-4820-AD23-CAE8B2F23FD3}" type="pres">
      <dgm:prSet presAssocID="{E24C6280-0294-4F9F-9BAA-B4A9712F9201}" presName="accentRepeatNode" presStyleLbl="solidFgAcc1" presStyleIdx="2" presStyleCnt="4"/>
      <dgm:spPr>
        <a:blipFill rotWithShape="0">
          <a:blip xmlns:r="http://schemas.openxmlformats.org/officeDocument/2006/relationships" r:embed="rId3"/>
          <a:srcRect/>
          <a:stretch>
            <a:fillRect t="-39000" b="-39000"/>
          </a:stretch>
        </a:blipFill>
      </dgm:spPr>
    </dgm:pt>
    <dgm:pt modelId="{34873AE2-4744-48D8-933F-46EBD37218FD}" type="pres">
      <dgm:prSet presAssocID="{E15D8E46-14F9-4E26-949E-1407E5A507D0}" presName="text_4" presStyleLbl="node1" presStyleIdx="3" presStyleCnt="4">
        <dgm:presLayoutVars>
          <dgm:bulletEnabled val="1"/>
        </dgm:presLayoutVars>
      </dgm:prSet>
      <dgm:spPr/>
    </dgm:pt>
    <dgm:pt modelId="{79466B3D-42B8-48C6-8256-5986AF469B4A}" type="pres">
      <dgm:prSet presAssocID="{E15D8E46-14F9-4E26-949E-1407E5A507D0}" presName="accent_4" presStyleCnt="0"/>
      <dgm:spPr/>
    </dgm:pt>
    <dgm:pt modelId="{8643FD46-7CB6-4E7E-8EAB-E0442B7EA04A}" type="pres">
      <dgm:prSet presAssocID="{E15D8E46-14F9-4E26-949E-1407E5A507D0}" presName="accentRepeatNode" presStyleLbl="solidFgAcc1" presStyleIdx="3" presStyleCnt="4"/>
      <dgm:spPr>
        <a:blipFill rotWithShape="0">
          <a:blip xmlns:r="http://schemas.openxmlformats.org/officeDocument/2006/relationships" r:embed="rId4"/>
          <a:srcRect/>
          <a:stretch>
            <a:fillRect l="-12000" r="-12000"/>
          </a:stretch>
        </a:blipFill>
      </dgm:spPr>
    </dgm:pt>
  </dgm:ptLst>
  <dgm:cxnLst>
    <dgm:cxn modelId="{60039B17-F156-4B9A-B3B8-94C1EB77139E}" srcId="{E527336A-85CB-4E5F-A80B-F348D308FA7D}" destId="{E24C6280-0294-4F9F-9BAA-B4A9712F9201}" srcOrd="2" destOrd="0" parTransId="{4EB12969-AB13-4CAC-9915-6606E4D381D9}" sibTransId="{AE90C645-5809-405C-9A0E-B1DB0E15AE61}"/>
    <dgm:cxn modelId="{16F06835-BB82-45A1-8FC3-23AF1EEAFF33}" type="presOf" srcId="{4840E5D2-8A88-4E14-8665-94BD65EA0CE9}" destId="{BEA85903-5FA9-4053-B871-0AEB6C8AD672}" srcOrd="0" destOrd="0" presId="urn:microsoft.com/office/officeart/2008/layout/VerticalCurvedList"/>
    <dgm:cxn modelId="{E0A67C35-519B-46FD-B25E-2DF842A1DD0E}" type="presOf" srcId="{E527336A-85CB-4E5F-A80B-F348D308FA7D}" destId="{56B1BE70-32E4-46EF-A35A-84F5EA6C48AA}" srcOrd="0" destOrd="0" presId="urn:microsoft.com/office/officeart/2008/layout/VerticalCurvedList"/>
    <dgm:cxn modelId="{10B1A33D-67CA-451C-B955-A0CEA39AD36B}" srcId="{E527336A-85CB-4E5F-A80B-F348D308FA7D}" destId="{62EDA1FB-41B1-4F78-8638-4368B6115744}" srcOrd="0" destOrd="0" parTransId="{F58ACEC1-CC7F-4D0B-A433-1DF83EE29E02}" sibTransId="{4840E5D2-8A88-4E14-8665-94BD65EA0CE9}"/>
    <dgm:cxn modelId="{56CFA96D-E33B-4DBF-86E5-D9AF5730DCC9}" type="presOf" srcId="{6A2AF8EE-5B4A-4214-AB11-C2C89C0F49F8}" destId="{87ED2237-6D66-4C9B-8F61-1396754A33F0}" srcOrd="0" destOrd="0" presId="urn:microsoft.com/office/officeart/2008/layout/VerticalCurvedList"/>
    <dgm:cxn modelId="{D40BF254-97F3-4708-ADF7-75029CDD866D}" type="presOf" srcId="{E24C6280-0294-4F9F-9BAA-B4A9712F9201}" destId="{2536AC62-3009-43AB-9689-3E216A36648C}" srcOrd="0" destOrd="0" presId="urn:microsoft.com/office/officeart/2008/layout/VerticalCurvedList"/>
    <dgm:cxn modelId="{1B8F0483-8474-4DC5-BBAF-8E781F2FD6AD}" srcId="{E527336A-85CB-4E5F-A80B-F348D308FA7D}" destId="{6A2AF8EE-5B4A-4214-AB11-C2C89C0F49F8}" srcOrd="1" destOrd="0" parTransId="{F3B96263-0E55-4531-B1D2-C5456B2D133B}" sibTransId="{C8350E33-2720-4A33-8F28-B3095BDB2B80}"/>
    <dgm:cxn modelId="{006402A8-1783-4A62-BBFD-6BF920CEB26E}" type="presOf" srcId="{E15D8E46-14F9-4E26-949E-1407E5A507D0}" destId="{34873AE2-4744-48D8-933F-46EBD37218FD}" srcOrd="0" destOrd="0" presId="urn:microsoft.com/office/officeart/2008/layout/VerticalCurvedList"/>
    <dgm:cxn modelId="{0F0138BE-A382-4EA2-A0DB-A2CF0B8B52EC}" type="presOf" srcId="{62EDA1FB-41B1-4F78-8638-4368B6115744}" destId="{1E93A99A-281A-4A7C-9779-FBAD8F1AEFA6}" srcOrd="0" destOrd="0" presId="urn:microsoft.com/office/officeart/2008/layout/VerticalCurvedList"/>
    <dgm:cxn modelId="{050F6BD1-5AC5-4173-BE89-31F170FD2D9E}" srcId="{E527336A-85CB-4E5F-A80B-F348D308FA7D}" destId="{E15D8E46-14F9-4E26-949E-1407E5A507D0}" srcOrd="3" destOrd="0" parTransId="{42D93C12-B7A5-4384-A11F-6F4F5159182B}" sibTransId="{A61C392A-A72F-4C5F-BBB3-9D166241DFCD}"/>
    <dgm:cxn modelId="{32189501-C444-405D-9C53-A79F94895252}" type="presParOf" srcId="{56B1BE70-32E4-46EF-A35A-84F5EA6C48AA}" destId="{895FCA38-1F41-40EE-B542-49CC93500E0C}" srcOrd="0" destOrd="0" presId="urn:microsoft.com/office/officeart/2008/layout/VerticalCurvedList"/>
    <dgm:cxn modelId="{49273A71-FDA9-4514-8333-0BEA1AD8970C}" type="presParOf" srcId="{895FCA38-1F41-40EE-B542-49CC93500E0C}" destId="{2DF58DB2-A7AE-44E3-A7D8-DFA58E1457E0}" srcOrd="0" destOrd="0" presId="urn:microsoft.com/office/officeart/2008/layout/VerticalCurvedList"/>
    <dgm:cxn modelId="{0A136032-E15E-4A5B-81E5-9D56266198C0}" type="presParOf" srcId="{2DF58DB2-A7AE-44E3-A7D8-DFA58E1457E0}" destId="{EFEBA6B1-93F5-42BD-AB7B-75DC635AA5A1}" srcOrd="0" destOrd="0" presId="urn:microsoft.com/office/officeart/2008/layout/VerticalCurvedList"/>
    <dgm:cxn modelId="{597DBED4-9329-4C8A-B25F-18961ACA1A7A}" type="presParOf" srcId="{2DF58DB2-A7AE-44E3-A7D8-DFA58E1457E0}" destId="{BEA85903-5FA9-4053-B871-0AEB6C8AD672}" srcOrd="1" destOrd="0" presId="urn:microsoft.com/office/officeart/2008/layout/VerticalCurvedList"/>
    <dgm:cxn modelId="{52E42AF7-5FED-4EB0-B2E4-0A14627EB3C5}" type="presParOf" srcId="{2DF58DB2-A7AE-44E3-A7D8-DFA58E1457E0}" destId="{19628385-3A9A-43C2-AE6E-2DDB20997BD1}" srcOrd="2" destOrd="0" presId="urn:microsoft.com/office/officeart/2008/layout/VerticalCurvedList"/>
    <dgm:cxn modelId="{C503539B-08BA-4560-88F3-9721F9773AD8}" type="presParOf" srcId="{2DF58DB2-A7AE-44E3-A7D8-DFA58E1457E0}" destId="{4842B7D3-C0A8-4978-8B34-1405E8751355}" srcOrd="3" destOrd="0" presId="urn:microsoft.com/office/officeart/2008/layout/VerticalCurvedList"/>
    <dgm:cxn modelId="{2D6400E6-980B-4F97-9CC2-CB42C6012644}" type="presParOf" srcId="{895FCA38-1F41-40EE-B542-49CC93500E0C}" destId="{1E93A99A-281A-4A7C-9779-FBAD8F1AEFA6}" srcOrd="1" destOrd="0" presId="urn:microsoft.com/office/officeart/2008/layout/VerticalCurvedList"/>
    <dgm:cxn modelId="{D8F40800-4CBF-48B4-9C5A-6FF585471B4C}" type="presParOf" srcId="{895FCA38-1F41-40EE-B542-49CC93500E0C}" destId="{5FD73198-CDDB-43D2-893E-98D1824E1037}" srcOrd="2" destOrd="0" presId="urn:microsoft.com/office/officeart/2008/layout/VerticalCurvedList"/>
    <dgm:cxn modelId="{912B57CF-7468-40D6-8FD3-4B160364EF5D}" type="presParOf" srcId="{5FD73198-CDDB-43D2-893E-98D1824E1037}" destId="{5443F041-B4A3-458E-8184-96479E5F8BA0}" srcOrd="0" destOrd="0" presId="urn:microsoft.com/office/officeart/2008/layout/VerticalCurvedList"/>
    <dgm:cxn modelId="{BDE7DF93-4C92-471F-94A4-CF13A5353D2F}" type="presParOf" srcId="{895FCA38-1F41-40EE-B542-49CC93500E0C}" destId="{87ED2237-6D66-4C9B-8F61-1396754A33F0}" srcOrd="3" destOrd="0" presId="urn:microsoft.com/office/officeart/2008/layout/VerticalCurvedList"/>
    <dgm:cxn modelId="{5FFEA209-87F6-4C91-9B26-00DD158B8498}" type="presParOf" srcId="{895FCA38-1F41-40EE-B542-49CC93500E0C}" destId="{3559742A-8DAD-4744-8ED2-5ECD7DF12986}" srcOrd="4" destOrd="0" presId="urn:microsoft.com/office/officeart/2008/layout/VerticalCurvedList"/>
    <dgm:cxn modelId="{D03A4ED3-EAD8-4525-A823-8FADFEC3331D}" type="presParOf" srcId="{3559742A-8DAD-4744-8ED2-5ECD7DF12986}" destId="{7CB04380-22FE-4AB4-A677-8E86B5D21EB2}" srcOrd="0" destOrd="0" presId="urn:microsoft.com/office/officeart/2008/layout/VerticalCurvedList"/>
    <dgm:cxn modelId="{9DA60D0F-B3D9-4583-9CFC-A903DA3C5642}" type="presParOf" srcId="{895FCA38-1F41-40EE-B542-49CC93500E0C}" destId="{2536AC62-3009-43AB-9689-3E216A36648C}" srcOrd="5" destOrd="0" presId="urn:microsoft.com/office/officeart/2008/layout/VerticalCurvedList"/>
    <dgm:cxn modelId="{C3F7515A-28C5-4B75-9E41-159A76FB6176}" type="presParOf" srcId="{895FCA38-1F41-40EE-B542-49CC93500E0C}" destId="{B6578E03-AC3A-49E0-8FEC-900CB190E70B}" srcOrd="6" destOrd="0" presId="urn:microsoft.com/office/officeart/2008/layout/VerticalCurvedList"/>
    <dgm:cxn modelId="{455FE24D-D7DA-4BE1-BDB8-3717011BF0A2}" type="presParOf" srcId="{B6578E03-AC3A-49E0-8FEC-900CB190E70B}" destId="{456D712F-3E1F-4820-AD23-CAE8B2F23FD3}" srcOrd="0" destOrd="0" presId="urn:microsoft.com/office/officeart/2008/layout/VerticalCurvedList"/>
    <dgm:cxn modelId="{BF6DFE7B-54D1-4385-90A2-7C63FD0F8487}" type="presParOf" srcId="{895FCA38-1F41-40EE-B542-49CC93500E0C}" destId="{34873AE2-4744-48D8-933F-46EBD37218FD}" srcOrd="7" destOrd="0" presId="urn:microsoft.com/office/officeart/2008/layout/VerticalCurvedList"/>
    <dgm:cxn modelId="{849C17A9-3542-4261-B457-8EF81E67E426}" type="presParOf" srcId="{895FCA38-1F41-40EE-B542-49CC93500E0C}" destId="{79466B3D-42B8-48C6-8256-5986AF469B4A}" srcOrd="8" destOrd="0" presId="urn:microsoft.com/office/officeart/2008/layout/VerticalCurvedList"/>
    <dgm:cxn modelId="{A7DE3ED3-7CF9-4491-8DBD-449D04F72156}" type="presParOf" srcId="{79466B3D-42B8-48C6-8256-5986AF469B4A}" destId="{8643FD46-7CB6-4E7E-8EAB-E0442B7EA04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1AD171-9CBE-4EED-81B4-8A0FC5E448BB}"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S"/>
        </a:p>
      </dgm:t>
    </dgm:pt>
    <dgm:pt modelId="{882EB8C9-59EB-4E10-A855-D9FF1B1A0E7B}">
      <dgm:prSet phldrT="[Texto]"/>
      <dgm:spPr/>
      <dgm:t>
        <a:bodyPr/>
        <a:lstStyle/>
        <a:p>
          <a:r>
            <a:rPr lang="es-ES" dirty="0">
              <a:latin typeface="Arial" panose="020B0604020202020204" pitchFamily="34" charset="0"/>
              <a:cs typeface="Arial" panose="020B0604020202020204" pitchFamily="34" charset="0"/>
            </a:rPr>
            <a:t>Factor A</a:t>
          </a:r>
        </a:p>
      </dgm:t>
    </dgm:pt>
    <dgm:pt modelId="{C42D5AF5-540C-4219-9048-DE4678A58A51}" type="parTrans" cxnId="{6C72BD2A-7133-45DB-A3EE-24546852CC46}">
      <dgm:prSet/>
      <dgm:spPr/>
      <dgm:t>
        <a:bodyPr/>
        <a:lstStyle/>
        <a:p>
          <a:endParaRPr lang="es-ES">
            <a:latin typeface="Arial" panose="020B0604020202020204" pitchFamily="34" charset="0"/>
            <a:cs typeface="Arial" panose="020B0604020202020204" pitchFamily="34" charset="0"/>
          </a:endParaRPr>
        </a:p>
      </dgm:t>
    </dgm:pt>
    <dgm:pt modelId="{BCB8315C-9AF4-412D-98E7-3CD6EAFC0341}" type="sibTrans" cxnId="{6C72BD2A-7133-45DB-A3EE-24546852CC46}">
      <dgm:prSet/>
      <dgm:spPr/>
      <dgm:t>
        <a:bodyPr/>
        <a:lstStyle/>
        <a:p>
          <a:endParaRPr lang="es-ES">
            <a:latin typeface="Arial" panose="020B0604020202020204" pitchFamily="34" charset="0"/>
            <a:cs typeface="Arial" panose="020B0604020202020204" pitchFamily="34" charset="0"/>
          </a:endParaRPr>
        </a:p>
      </dgm:t>
    </dgm:pt>
    <dgm:pt modelId="{11831E80-6CC8-432F-AD22-630D0494F7B8}">
      <dgm:prSet phldrT="[Texto]"/>
      <dgm:spPr/>
      <dgm:t>
        <a:bodyPr/>
        <a:lstStyle/>
        <a:p>
          <a:pPr>
            <a:buFont typeface="Symbol" panose="05050102010706020507" pitchFamily="18" charset="2"/>
            <a:buChar char=""/>
          </a:pPr>
          <a:r>
            <a:rPr lang="es-MX" b="1" dirty="0">
              <a:latin typeface="Arial" panose="020B0604020202020204" pitchFamily="34" charset="0"/>
              <a:cs typeface="Arial" panose="020B0604020202020204" pitchFamily="34" charset="0"/>
            </a:rPr>
            <a:t>Ho:</a:t>
          </a:r>
          <a:r>
            <a:rPr lang="es-MX" dirty="0">
              <a:latin typeface="Arial" panose="020B0604020202020204" pitchFamily="34" charset="0"/>
              <a:cs typeface="Arial" panose="020B0604020202020204" pitchFamily="34" charset="0"/>
            </a:rPr>
            <a:t> No existe diferencia en la calidad del aceite extraído de dos variedades de maracuyá.</a:t>
          </a:r>
          <a:endParaRPr lang="es-ES" dirty="0">
            <a:latin typeface="Arial" panose="020B0604020202020204" pitchFamily="34" charset="0"/>
            <a:cs typeface="Arial" panose="020B0604020202020204" pitchFamily="34" charset="0"/>
          </a:endParaRPr>
        </a:p>
      </dgm:t>
    </dgm:pt>
    <dgm:pt modelId="{76CD9878-138C-46FC-9A9A-E3DEC2CD6145}" type="parTrans" cxnId="{DA527549-78D0-4C1B-9891-529E3AF82579}">
      <dgm:prSet/>
      <dgm:spPr/>
      <dgm:t>
        <a:bodyPr/>
        <a:lstStyle/>
        <a:p>
          <a:endParaRPr lang="es-ES">
            <a:latin typeface="Arial" panose="020B0604020202020204" pitchFamily="34" charset="0"/>
            <a:cs typeface="Arial" panose="020B0604020202020204" pitchFamily="34" charset="0"/>
          </a:endParaRPr>
        </a:p>
      </dgm:t>
    </dgm:pt>
    <dgm:pt modelId="{6ABB4751-B356-4291-A386-BE513ABA0205}" type="sibTrans" cxnId="{DA527549-78D0-4C1B-9891-529E3AF82579}">
      <dgm:prSet/>
      <dgm:spPr/>
      <dgm:t>
        <a:bodyPr/>
        <a:lstStyle/>
        <a:p>
          <a:endParaRPr lang="es-ES">
            <a:latin typeface="Arial" panose="020B0604020202020204" pitchFamily="34" charset="0"/>
            <a:cs typeface="Arial" panose="020B0604020202020204" pitchFamily="34" charset="0"/>
          </a:endParaRPr>
        </a:p>
      </dgm:t>
    </dgm:pt>
    <dgm:pt modelId="{98BEA96C-0252-4BE5-8932-BD9D80D8DBB4}">
      <dgm:prSet phldrT="[Texto]"/>
      <dgm:spPr/>
      <dgm:t>
        <a:bodyPr/>
        <a:lstStyle/>
        <a:p>
          <a:pPr>
            <a:buFont typeface="Symbol" panose="05050102010706020507" pitchFamily="18" charset="2"/>
            <a:buChar char=""/>
          </a:pPr>
          <a:r>
            <a:rPr lang="es-MX" b="1" dirty="0">
              <a:latin typeface="Arial" panose="020B0604020202020204" pitchFamily="34" charset="0"/>
              <a:cs typeface="Arial" panose="020B0604020202020204" pitchFamily="34" charset="0"/>
            </a:rPr>
            <a:t>Ha:</a:t>
          </a:r>
          <a:r>
            <a:rPr lang="es-MX" dirty="0">
              <a:latin typeface="Arial" panose="020B0604020202020204" pitchFamily="34" charset="0"/>
              <a:cs typeface="Arial" panose="020B0604020202020204" pitchFamily="34" charset="0"/>
            </a:rPr>
            <a:t>  Existe diferencia en la calidad del aceite extraído de dos variedades de maracuyá.</a:t>
          </a:r>
          <a:endParaRPr lang="es-ES" dirty="0">
            <a:latin typeface="Arial" panose="020B0604020202020204" pitchFamily="34" charset="0"/>
            <a:cs typeface="Arial" panose="020B0604020202020204" pitchFamily="34" charset="0"/>
          </a:endParaRPr>
        </a:p>
      </dgm:t>
    </dgm:pt>
    <dgm:pt modelId="{326DD97A-8414-4C54-96CB-F6BF67E05DEF}" type="parTrans" cxnId="{9699929B-439C-4FB6-A1F1-D698FBFAD7A3}">
      <dgm:prSet/>
      <dgm:spPr/>
      <dgm:t>
        <a:bodyPr/>
        <a:lstStyle/>
        <a:p>
          <a:endParaRPr lang="es-ES">
            <a:latin typeface="Arial" panose="020B0604020202020204" pitchFamily="34" charset="0"/>
            <a:cs typeface="Arial" panose="020B0604020202020204" pitchFamily="34" charset="0"/>
          </a:endParaRPr>
        </a:p>
      </dgm:t>
    </dgm:pt>
    <dgm:pt modelId="{4644B2E4-EC37-4B2F-8CE1-AFE6B30C0EF0}" type="sibTrans" cxnId="{9699929B-439C-4FB6-A1F1-D698FBFAD7A3}">
      <dgm:prSet/>
      <dgm:spPr/>
      <dgm:t>
        <a:bodyPr/>
        <a:lstStyle/>
        <a:p>
          <a:endParaRPr lang="es-ES">
            <a:latin typeface="Arial" panose="020B0604020202020204" pitchFamily="34" charset="0"/>
            <a:cs typeface="Arial" panose="020B0604020202020204" pitchFamily="34" charset="0"/>
          </a:endParaRPr>
        </a:p>
      </dgm:t>
    </dgm:pt>
    <dgm:pt modelId="{50EB38E6-4783-4861-B3F5-FD4E7D8032CF}">
      <dgm:prSet phldrT="[Texto]"/>
      <dgm:spPr/>
      <dgm:t>
        <a:bodyPr/>
        <a:lstStyle/>
        <a:p>
          <a:r>
            <a:rPr lang="es-ES" dirty="0">
              <a:latin typeface="Arial" panose="020B0604020202020204" pitchFamily="34" charset="0"/>
              <a:cs typeface="Arial" panose="020B0604020202020204" pitchFamily="34" charset="0"/>
            </a:rPr>
            <a:t>Factor B</a:t>
          </a:r>
        </a:p>
      </dgm:t>
    </dgm:pt>
    <dgm:pt modelId="{65D28FCA-2328-4907-B349-FDF9F64C16E0}" type="parTrans" cxnId="{10D90ED7-192F-4532-BFF4-A886E728D7DF}">
      <dgm:prSet/>
      <dgm:spPr/>
      <dgm:t>
        <a:bodyPr/>
        <a:lstStyle/>
        <a:p>
          <a:endParaRPr lang="es-ES">
            <a:latin typeface="Arial" panose="020B0604020202020204" pitchFamily="34" charset="0"/>
            <a:cs typeface="Arial" panose="020B0604020202020204" pitchFamily="34" charset="0"/>
          </a:endParaRPr>
        </a:p>
      </dgm:t>
    </dgm:pt>
    <dgm:pt modelId="{AB251579-2603-48D7-BF5B-1C70022B8277}" type="sibTrans" cxnId="{10D90ED7-192F-4532-BFF4-A886E728D7DF}">
      <dgm:prSet/>
      <dgm:spPr/>
      <dgm:t>
        <a:bodyPr/>
        <a:lstStyle/>
        <a:p>
          <a:endParaRPr lang="es-ES">
            <a:latin typeface="Arial" panose="020B0604020202020204" pitchFamily="34" charset="0"/>
            <a:cs typeface="Arial" panose="020B0604020202020204" pitchFamily="34" charset="0"/>
          </a:endParaRPr>
        </a:p>
      </dgm:t>
    </dgm:pt>
    <dgm:pt modelId="{CD34AA59-AD3E-4725-8628-CC7E6528FB54}">
      <dgm:prSet phldrT="[Texto]"/>
      <dgm:spPr/>
      <dgm:t>
        <a:bodyPr/>
        <a:lstStyle/>
        <a:p>
          <a:pPr>
            <a:buFont typeface="Symbol" panose="05050102010706020507" pitchFamily="18" charset="2"/>
            <a:buChar char=""/>
          </a:pPr>
          <a:r>
            <a:rPr lang="es-MX" b="1" dirty="0">
              <a:latin typeface="Arial" panose="020B0604020202020204" pitchFamily="34" charset="0"/>
              <a:cs typeface="Arial" panose="020B0604020202020204" pitchFamily="34" charset="0"/>
            </a:rPr>
            <a:t>Ho: </a:t>
          </a:r>
          <a:r>
            <a:rPr lang="es-MX" dirty="0">
              <a:latin typeface="Arial" panose="020B0604020202020204" pitchFamily="34" charset="0"/>
              <a:cs typeface="Arial" panose="020B0604020202020204" pitchFamily="34" charset="0"/>
            </a:rPr>
            <a:t>Los distintos acondicionamientos de la semilla en el proceso de extracción de aceite de maracuyá no afectan sus características físico-químicas.</a:t>
          </a:r>
          <a:endParaRPr lang="es-ES" dirty="0">
            <a:latin typeface="Arial" panose="020B0604020202020204" pitchFamily="34" charset="0"/>
            <a:cs typeface="Arial" panose="020B0604020202020204" pitchFamily="34" charset="0"/>
          </a:endParaRPr>
        </a:p>
      </dgm:t>
    </dgm:pt>
    <dgm:pt modelId="{182DF953-F09C-405E-9B2F-444FA3F804EF}" type="parTrans" cxnId="{37A33875-2595-48EB-9A0B-D6880994A3FA}">
      <dgm:prSet/>
      <dgm:spPr/>
      <dgm:t>
        <a:bodyPr/>
        <a:lstStyle/>
        <a:p>
          <a:endParaRPr lang="es-ES">
            <a:latin typeface="Arial" panose="020B0604020202020204" pitchFamily="34" charset="0"/>
            <a:cs typeface="Arial" panose="020B0604020202020204" pitchFamily="34" charset="0"/>
          </a:endParaRPr>
        </a:p>
      </dgm:t>
    </dgm:pt>
    <dgm:pt modelId="{C3A60D5F-B388-49FC-8297-395E7F6F3EBE}" type="sibTrans" cxnId="{37A33875-2595-48EB-9A0B-D6880994A3FA}">
      <dgm:prSet/>
      <dgm:spPr/>
      <dgm:t>
        <a:bodyPr/>
        <a:lstStyle/>
        <a:p>
          <a:endParaRPr lang="es-ES">
            <a:latin typeface="Arial" panose="020B0604020202020204" pitchFamily="34" charset="0"/>
            <a:cs typeface="Arial" panose="020B0604020202020204" pitchFamily="34" charset="0"/>
          </a:endParaRPr>
        </a:p>
      </dgm:t>
    </dgm:pt>
    <dgm:pt modelId="{6B10F6B0-3E31-460A-B2FD-396E8DC6EC0F}">
      <dgm:prSet phldrT="[Texto]"/>
      <dgm:spPr/>
      <dgm:t>
        <a:bodyPr/>
        <a:lstStyle/>
        <a:p>
          <a:pPr>
            <a:buFont typeface="Symbol" panose="05050102010706020507" pitchFamily="18" charset="2"/>
            <a:buChar char=""/>
          </a:pPr>
          <a:r>
            <a:rPr lang="es-MX" b="1" dirty="0">
              <a:latin typeface="Arial" panose="020B0604020202020204" pitchFamily="34" charset="0"/>
              <a:cs typeface="Arial" panose="020B0604020202020204" pitchFamily="34" charset="0"/>
            </a:rPr>
            <a:t>Ha: </a:t>
          </a:r>
          <a:r>
            <a:rPr lang="es-MX" dirty="0">
              <a:latin typeface="Arial" panose="020B0604020202020204" pitchFamily="34" charset="0"/>
              <a:cs typeface="Arial" panose="020B0604020202020204" pitchFamily="34" charset="0"/>
            </a:rPr>
            <a:t>Los distintos acondicionamientos de la semilla en el proceso de extracción de aceite de maracuyá afectan sus características físico-químicas.</a:t>
          </a:r>
          <a:endParaRPr lang="es-ES" dirty="0">
            <a:latin typeface="Arial" panose="020B0604020202020204" pitchFamily="34" charset="0"/>
            <a:cs typeface="Arial" panose="020B0604020202020204" pitchFamily="34" charset="0"/>
          </a:endParaRPr>
        </a:p>
      </dgm:t>
    </dgm:pt>
    <dgm:pt modelId="{1559B759-2493-423E-8FF5-3EF366C2C533}" type="parTrans" cxnId="{2AD6AEC7-6C13-4194-B2DB-594B62A4566E}">
      <dgm:prSet/>
      <dgm:spPr/>
      <dgm:t>
        <a:bodyPr/>
        <a:lstStyle/>
        <a:p>
          <a:endParaRPr lang="es-ES">
            <a:latin typeface="Arial" panose="020B0604020202020204" pitchFamily="34" charset="0"/>
            <a:cs typeface="Arial" panose="020B0604020202020204" pitchFamily="34" charset="0"/>
          </a:endParaRPr>
        </a:p>
      </dgm:t>
    </dgm:pt>
    <dgm:pt modelId="{2D202BDA-2388-4943-BFFF-6CC17087B26A}" type="sibTrans" cxnId="{2AD6AEC7-6C13-4194-B2DB-594B62A4566E}">
      <dgm:prSet/>
      <dgm:spPr/>
      <dgm:t>
        <a:bodyPr/>
        <a:lstStyle/>
        <a:p>
          <a:endParaRPr lang="es-ES">
            <a:latin typeface="Arial" panose="020B0604020202020204" pitchFamily="34" charset="0"/>
            <a:cs typeface="Arial" panose="020B0604020202020204" pitchFamily="34" charset="0"/>
          </a:endParaRPr>
        </a:p>
      </dgm:t>
    </dgm:pt>
    <dgm:pt modelId="{062A187C-B769-45F3-9660-8DAEEBC95E09}">
      <dgm:prSet phldrT="[Texto]"/>
      <dgm:spPr/>
      <dgm:t>
        <a:bodyPr/>
        <a:lstStyle/>
        <a:p>
          <a:r>
            <a:rPr lang="es-ES" dirty="0">
              <a:latin typeface="Arial" panose="020B0604020202020204" pitchFamily="34" charset="0"/>
              <a:cs typeface="Arial" panose="020B0604020202020204" pitchFamily="34" charset="0"/>
            </a:rPr>
            <a:t>Factor C</a:t>
          </a:r>
        </a:p>
      </dgm:t>
    </dgm:pt>
    <dgm:pt modelId="{A5BFB3C5-0815-4476-B917-09B51D5A512F}" type="parTrans" cxnId="{E64A6A0D-B261-4B9A-8BE7-F05E2DA9AACC}">
      <dgm:prSet/>
      <dgm:spPr/>
      <dgm:t>
        <a:bodyPr/>
        <a:lstStyle/>
        <a:p>
          <a:endParaRPr lang="es-ES">
            <a:latin typeface="Arial" panose="020B0604020202020204" pitchFamily="34" charset="0"/>
            <a:cs typeface="Arial" panose="020B0604020202020204" pitchFamily="34" charset="0"/>
          </a:endParaRPr>
        </a:p>
      </dgm:t>
    </dgm:pt>
    <dgm:pt modelId="{EBE69131-0C46-4DD9-BFF4-846A83096658}" type="sibTrans" cxnId="{E64A6A0D-B261-4B9A-8BE7-F05E2DA9AACC}">
      <dgm:prSet/>
      <dgm:spPr/>
      <dgm:t>
        <a:bodyPr/>
        <a:lstStyle/>
        <a:p>
          <a:endParaRPr lang="es-ES">
            <a:latin typeface="Arial" panose="020B0604020202020204" pitchFamily="34" charset="0"/>
            <a:cs typeface="Arial" panose="020B0604020202020204" pitchFamily="34" charset="0"/>
          </a:endParaRPr>
        </a:p>
      </dgm:t>
    </dgm:pt>
    <dgm:pt modelId="{88B9A37A-DCE4-4A86-B045-F5AC0E41598B}">
      <dgm:prSet phldrT="[Texto]"/>
      <dgm:spPr/>
      <dgm:t>
        <a:bodyPr/>
        <a:lstStyle/>
        <a:p>
          <a:pPr>
            <a:buFont typeface="Symbol" panose="05050102010706020507" pitchFamily="18" charset="2"/>
            <a:buChar char=""/>
          </a:pPr>
          <a:r>
            <a:rPr lang="es-ES" b="1" dirty="0">
              <a:latin typeface="Arial" panose="020B0604020202020204" pitchFamily="34" charset="0"/>
              <a:cs typeface="Arial" panose="020B0604020202020204" pitchFamily="34" charset="0"/>
            </a:rPr>
            <a:t>Ho:</a:t>
          </a:r>
          <a:r>
            <a:rPr lang="es-ES" b="0" dirty="0">
              <a:latin typeface="Arial" panose="020B0604020202020204" pitchFamily="34" charset="0"/>
              <a:cs typeface="Arial" panose="020B0604020202020204" pitchFamily="34" charset="0"/>
            </a:rPr>
            <a:t> El tipo de solvente utilizado para la extracción de aceite no influye en el rendimiento del aceite.</a:t>
          </a:r>
          <a:endParaRPr lang="es-ES" dirty="0">
            <a:latin typeface="Arial" panose="020B0604020202020204" pitchFamily="34" charset="0"/>
            <a:cs typeface="Arial" panose="020B0604020202020204" pitchFamily="34" charset="0"/>
          </a:endParaRPr>
        </a:p>
      </dgm:t>
    </dgm:pt>
    <dgm:pt modelId="{19E6B622-15FB-4C75-AD11-CDAB33B7E19D}" type="parTrans" cxnId="{7FB872CE-23AE-44B0-8153-98159A031CD0}">
      <dgm:prSet/>
      <dgm:spPr/>
      <dgm:t>
        <a:bodyPr/>
        <a:lstStyle/>
        <a:p>
          <a:endParaRPr lang="es-ES">
            <a:latin typeface="Arial" panose="020B0604020202020204" pitchFamily="34" charset="0"/>
            <a:cs typeface="Arial" panose="020B0604020202020204" pitchFamily="34" charset="0"/>
          </a:endParaRPr>
        </a:p>
      </dgm:t>
    </dgm:pt>
    <dgm:pt modelId="{E110ED0C-61BC-4C9F-A764-5EBA2B0135BD}" type="sibTrans" cxnId="{7FB872CE-23AE-44B0-8153-98159A031CD0}">
      <dgm:prSet/>
      <dgm:spPr/>
      <dgm:t>
        <a:bodyPr/>
        <a:lstStyle/>
        <a:p>
          <a:endParaRPr lang="es-ES">
            <a:latin typeface="Arial" panose="020B0604020202020204" pitchFamily="34" charset="0"/>
            <a:cs typeface="Arial" panose="020B0604020202020204" pitchFamily="34" charset="0"/>
          </a:endParaRPr>
        </a:p>
      </dgm:t>
    </dgm:pt>
    <dgm:pt modelId="{664FD808-FEE3-4D6A-9780-D48D764578AA}">
      <dgm:prSet phldrT="[Texto]"/>
      <dgm:spPr/>
      <dgm:t>
        <a:bodyPr/>
        <a:lstStyle/>
        <a:p>
          <a:pPr>
            <a:buFont typeface="Symbol" panose="05050102010706020507" pitchFamily="18" charset="2"/>
            <a:buChar char=""/>
          </a:pPr>
          <a:r>
            <a:rPr lang="es-ES" b="1" dirty="0">
              <a:latin typeface="Arial" panose="020B0604020202020204" pitchFamily="34" charset="0"/>
              <a:cs typeface="Arial" panose="020B0604020202020204" pitchFamily="34" charset="0"/>
            </a:rPr>
            <a:t>Ha:</a:t>
          </a:r>
          <a:r>
            <a:rPr lang="es-ES" b="0" dirty="0">
              <a:latin typeface="Arial" panose="020B0604020202020204" pitchFamily="34" charset="0"/>
              <a:cs typeface="Arial" panose="020B0604020202020204" pitchFamily="34" charset="0"/>
            </a:rPr>
            <a:t> El tipo de solvente utilizado para la extracción de aceite influye en el rendimiento del aceite.</a:t>
          </a:r>
          <a:endParaRPr lang="es-ES" dirty="0">
            <a:latin typeface="Arial" panose="020B0604020202020204" pitchFamily="34" charset="0"/>
            <a:cs typeface="Arial" panose="020B0604020202020204" pitchFamily="34" charset="0"/>
          </a:endParaRPr>
        </a:p>
      </dgm:t>
    </dgm:pt>
    <dgm:pt modelId="{EF0E3799-A027-49FA-B5ED-C102CB99F484}" type="parTrans" cxnId="{E8944595-BA21-4B64-B59B-0DDBDD59A7BD}">
      <dgm:prSet/>
      <dgm:spPr/>
      <dgm:t>
        <a:bodyPr/>
        <a:lstStyle/>
        <a:p>
          <a:endParaRPr lang="es-ES">
            <a:latin typeface="Arial" panose="020B0604020202020204" pitchFamily="34" charset="0"/>
            <a:cs typeface="Arial" panose="020B0604020202020204" pitchFamily="34" charset="0"/>
          </a:endParaRPr>
        </a:p>
      </dgm:t>
    </dgm:pt>
    <dgm:pt modelId="{4692B667-CA21-4E11-AD51-CEA959120BF9}" type="sibTrans" cxnId="{E8944595-BA21-4B64-B59B-0DDBDD59A7BD}">
      <dgm:prSet/>
      <dgm:spPr/>
      <dgm:t>
        <a:bodyPr/>
        <a:lstStyle/>
        <a:p>
          <a:endParaRPr lang="es-ES">
            <a:latin typeface="Arial" panose="020B0604020202020204" pitchFamily="34" charset="0"/>
            <a:cs typeface="Arial" panose="020B0604020202020204" pitchFamily="34" charset="0"/>
          </a:endParaRPr>
        </a:p>
      </dgm:t>
    </dgm:pt>
    <dgm:pt modelId="{595536CD-9943-4A5A-B6FF-AB024B26ADE6}" type="pres">
      <dgm:prSet presAssocID="{611AD171-9CBE-4EED-81B4-8A0FC5E448BB}" presName="linearFlow" presStyleCnt="0">
        <dgm:presLayoutVars>
          <dgm:dir/>
          <dgm:animLvl val="lvl"/>
          <dgm:resizeHandles val="exact"/>
        </dgm:presLayoutVars>
      </dgm:prSet>
      <dgm:spPr/>
    </dgm:pt>
    <dgm:pt modelId="{D940C273-934C-41CF-8230-5AA244A83E16}" type="pres">
      <dgm:prSet presAssocID="{882EB8C9-59EB-4E10-A855-D9FF1B1A0E7B}" presName="composite" presStyleCnt="0"/>
      <dgm:spPr/>
    </dgm:pt>
    <dgm:pt modelId="{A17A6CAE-0988-4376-9D29-39499975211B}" type="pres">
      <dgm:prSet presAssocID="{882EB8C9-59EB-4E10-A855-D9FF1B1A0E7B}" presName="parentText" presStyleLbl="alignNode1" presStyleIdx="0" presStyleCnt="3">
        <dgm:presLayoutVars>
          <dgm:chMax val="1"/>
          <dgm:bulletEnabled val="1"/>
        </dgm:presLayoutVars>
      </dgm:prSet>
      <dgm:spPr/>
    </dgm:pt>
    <dgm:pt modelId="{599BE1B8-DBC0-424B-B842-0EBC096CA269}" type="pres">
      <dgm:prSet presAssocID="{882EB8C9-59EB-4E10-A855-D9FF1B1A0E7B}" presName="descendantText" presStyleLbl="alignAcc1" presStyleIdx="0" presStyleCnt="3">
        <dgm:presLayoutVars>
          <dgm:bulletEnabled val="1"/>
        </dgm:presLayoutVars>
      </dgm:prSet>
      <dgm:spPr/>
    </dgm:pt>
    <dgm:pt modelId="{E590B6A7-4BAC-4111-911C-9FADD4E84DB0}" type="pres">
      <dgm:prSet presAssocID="{BCB8315C-9AF4-412D-98E7-3CD6EAFC0341}" presName="sp" presStyleCnt="0"/>
      <dgm:spPr/>
    </dgm:pt>
    <dgm:pt modelId="{555C0304-41F4-4D5A-BF93-1AD024CD4168}" type="pres">
      <dgm:prSet presAssocID="{50EB38E6-4783-4861-B3F5-FD4E7D8032CF}" presName="composite" presStyleCnt="0"/>
      <dgm:spPr/>
    </dgm:pt>
    <dgm:pt modelId="{5D6F8579-875E-4FD3-9228-3E0709A38595}" type="pres">
      <dgm:prSet presAssocID="{50EB38E6-4783-4861-B3F5-FD4E7D8032CF}" presName="parentText" presStyleLbl="alignNode1" presStyleIdx="1" presStyleCnt="3">
        <dgm:presLayoutVars>
          <dgm:chMax val="1"/>
          <dgm:bulletEnabled val="1"/>
        </dgm:presLayoutVars>
      </dgm:prSet>
      <dgm:spPr/>
    </dgm:pt>
    <dgm:pt modelId="{038D1E96-AFCE-47DD-B2B4-3EF756B61D89}" type="pres">
      <dgm:prSet presAssocID="{50EB38E6-4783-4861-B3F5-FD4E7D8032CF}" presName="descendantText" presStyleLbl="alignAcc1" presStyleIdx="1" presStyleCnt="3">
        <dgm:presLayoutVars>
          <dgm:bulletEnabled val="1"/>
        </dgm:presLayoutVars>
      </dgm:prSet>
      <dgm:spPr/>
    </dgm:pt>
    <dgm:pt modelId="{81630FCB-9734-4175-A020-69B0C35DAAA8}" type="pres">
      <dgm:prSet presAssocID="{AB251579-2603-48D7-BF5B-1C70022B8277}" presName="sp" presStyleCnt="0"/>
      <dgm:spPr/>
    </dgm:pt>
    <dgm:pt modelId="{F2EC3E12-02FE-4CB3-955A-49F41C3DBB41}" type="pres">
      <dgm:prSet presAssocID="{062A187C-B769-45F3-9660-8DAEEBC95E09}" presName="composite" presStyleCnt="0"/>
      <dgm:spPr/>
    </dgm:pt>
    <dgm:pt modelId="{D696FF48-919C-40EE-B2A3-EBC2DEDA98F6}" type="pres">
      <dgm:prSet presAssocID="{062A187C-B769-45F3-9660-8DAEEBC95E09}" presName="parentText" presStyleLbl="alignNode1" presStyleIdx="2" presStyleCnt="3">
        <dgm:presLayoutVars>
          <dgm:chMax val="1"/>
          <dgm:bulletEnabled val="1"/>
        </dgm:presLayoutVars>
      </dgm:prSet>
      <dgm:spPr/>
    </dgm:pt>
    <dgm:pt modelId="{9892EFD9-473B-4FCE-8A47-97DC77044E84}" type="pres">
      <dgm:prSet presAssocID="{062A187C-B769-45F3-9660-8DAEEBC95E09}" presName="descendantText" presStyleLbl="alignAcc1" presStyleIdx="2" presStyleCnt="3">
        <dgm:presLayoutVars>
          <dgm:bulletEnabled val="1"/>
        </dgm:presLayoutVars>
      </dgm:prSet>
      <dgm:spPr/>
    </dgm:pt>
  </dgm:ptLst>
  <dgm:cxnLst>
    <dgm:cxn modelId="{FC271209-3EB9-40F0-B426-FA7DB9D6B681}" type="presOf" srcId="{88B9A37A-DCE4-4A86-B045-F5AC0E41598B}" destId="{9892EFD9-473B-4FCE-8A47-97DC77044E84}" srcOrd="0" destOrd="0" presId="urn:microsoft.com/office/officeart/2005/8/layout/chevron2"/>
    <dgm:cxn modelId="{AC05F20A-C5C4-47CF-B17F-D2716B926626}" type="presOf" srcId="{664FD808-FEE3-4D6A-9780-D48D764578AA}" destId="{9892EFD9-473B-4FCE-8A47-97DC77044E84}" srcOrd="0" destOrd="1" presId="urn:microsoft.com/office/officeart/2005/8/layout/chevron2"/>
    <dgm:cxn modelId="{E64A6A0D-B261-4B9A-8BE7-F05E2DA9AACC}" srcId="{611AD171-9CBE-4EED-81B4-8A0FC5E448BB}" destId="{062A187C-B769-45F3-9660-8DAEEBC95E09}" srcOrd="2" destOrd="0" parTransId="{A5BFB3C5-0815-4476-B917-09B51D5A512F}" sibTransId="{EBE69131-0C46-4DD9-BFF4-846A83096658}"/>
    <dgm:cxn modelId="{6C72BD2A-7133-45DB-A3EE-24546852CC46}" srcId="{611AD171-9CBE-4EED-81B4-8A0FC5E448BB}" destId="{882EB8C9-59EB-4E10-A855-D9FF1B1A0E7B}" srcOrd="0" destOrd="0" parTransId="{C42D5AF5-540C-4219-9048-DE4678A58A51}" sibTransId="{BCB8315C-9AF4-412D-98E7-3CD6EAFC0341}"/>
    <dgm:cxn modelId="{B43C6C30-AE1E-4F07-A3AF-05A47AE624AE}" type="presOf" srcId="{882EB8C9-59EB-4E10-A855-D9FF1B1A0E7B}" destId="{A17A6CAE-0988-4376-9D29-39499975211B}" srcOrd="0" destOrd="0" presId="urn:microsoft.com/office/officeart/2005/8/layout/chevron2"/>
    <dgm:cxn modelId="{E4078665-07BC-4339-97F6-3A8E7CA6A94E}" type="presOf" srcId="{50EB38E6-4783-4861-B3F5-FD4E7D8032CF}" destId="{5D6F8579-875E-4FD3-9228-3E0709A38595}" srcOrd="0" destOrd="0" presId="urn:microsoft.com/office/officeart/2005/8/layout/chevron2"/>
    <dgm:cxn modelId="{DA527549-78D0-4C1B-9891-529E3AF82579}" srcId="{882EB8C9-59EB-4E10-A855-D9FF1B1A0E7B}" destId="{11831E80-6CC8-432F-AD22-630D0494F7B8}" srcOrd="0" destOrd="0" parTransId="{76CD9878-138C-46FC-9A9A-E3DEC2CD6145}" sibTransId="{6ABB4751-B356-4291-A386-BE513ABA0205}"/>
    <dgm:cxn modelId="{17B5D053-1AD0-4718-B876-318FD4A3060D}" type="presOf" srcId="{6B10F6B0-3E31-460A-B2FD-396E8DC6EC0F}" destId="{038D1E96-AFCE-47DD-B2B4-3EF756B61D89}" srcOrd="0" destOrd="1" presId="urn:microsoft.com/office/officeart/2005/8/layout/chevron2"/>
    <dgm:cxn modelId="{0776C574-20BF-4646-9F75-DDF89AB8961B}" type="presOf" srcId="{CD34AA59-AD3E-4725-8628-CC7E6528FB54}" destId="{038D1E96-AFCE-47DD-B2B4-3EF756B61D89}" srcOrd="0" destOrd="0" presId="urn:microsoft.com/office/officeart/2005/8/layout/chevron2"/>
    <dgm:cxn modelId="{37A33875-2595-48EB-9A0B-D6880994A3FA}" srcId="{50EB38E6-4783-4861-B3F5-FD4E7D8032CF}" destId="{CD34AA59-AD3E-4725-8628-CC7E6528FB54}" srcOrd="0" destOrd="0" parTransId="{182DF953-F09C-405E-9B2F-444FA3F804EF}" sibTransId="{C3A60D5F-B388-49FC-8297-395E7F6F3EBE}"/>
    <dgm:cxn modelId="{EB839156-EB39-4CC1-9577-937040DD0482}" type="presOf" srcId="{11831E80-6CC8-432F-AD22-630D0494F7B8}" destId="{599BE1B8-DBC0-424B-B842-0EBC096CA269}" srcOrd="0" destOrd="0" presId="urn:microsoft.com/office/officeart/2005/8/layout/chevron2"/>
    <dgm:cxn modelId="{E8944595-BA21-4B64-B59B-0DDBDD59A7BD}" srcId="{062A187C-B769-45F3-9660-8DAEEBC95E09}" destId="{664FD808-FEE3-4D6A-9780-D48D764578AA}" srcOrd="1" destOrd="0" parTransId="{EF0E3799-A027-49FA-B5ED-C102CB99F484}" sibTransId="{4692B667-CA21-4E11-AD51-CEA959120BF9}"/>
    <dgm:cxn modelId="{9699929B-439C-4FB6-A1F1-D698FBFAD7A3}" srcId="{882EB8C9-59EB-4E10-A855-D9FF1B1A0E7B}" destId="{98BEA96C-0252-4BE5-8932-BD9D80D8DBB4}" srcOrd="1" destOrd="0" parTransId="{326DD97A-8414-4C54-96CB-F6BF67E05DEF}" sibTransId="{4644B2E4-EC37-4B2F-8CE1-AFE6B30C0EF0}"/>
    <dgm:cxn modelId="{11818DA6-834F-48A3-9E32-B0B4418288FE}" type="presOf" srcId="{062A187C-B769-45F3-9660-8DAEEBC95E09}" destId="{D696FF48-919C-40EE-B2A3-EBC2DEDA98F6}" srcOrd="0" destOrd="0" presId="urn:microsoft.com/office/officeart/2005/8/layout/chevron2"/>
    <dgm:cxn modelId="{2AD6AEC7-6C13-4194-B2DB-594B62A4566E}" srcId="{50EB38E6-4783-4861-B3F5-FD4E7D8032CF}" destId="{6B10F6B0-3E31-460A-B2FD-396E8DC6EC0F}" srcOrd="1" destOrd="0" parTransId="{1559B759-2493-423E-8FF5-3EF366C2C533}" sibTransId="{2D202BDA-2388-4943-BFFF-6CC17087B26A}"/>
    <dgm:cxn modelId="{7FB872CE-23AE-44B0-8153-98159A031CD0}" srcId="{062A187C-B769-45F3-9660-8DAEEBC95E09}" destId="{88B9A37A-DCE4-4A86-B045-F5AC0E41598B}" srcOrd="0" destOrd="0" parTransId="{19E6B622-15FB-4C75-AD11-CDAB33B7E19D}" sibTransId="{E110ED0C-61BC-4C9F-A764-5EBA2B0135BD}"/>
    <dgm:cxn modelId="{10D90ED7-192F-4532-BFF4-A886E728D7DF}" srcId="{611AD171-9CBE-4EED-81B4-8A0FC5E448BB}" destId="{50EB38E6-4783-4861-B3F5-FD4E7D8032CF}" srcOrd="1" destOrd="0" parTransId="{65D28FCA-2328-4907-B349-FDF9F64C16E0}" sibTransId="{AB251579-2603-48D7-BF5B-1C70022B8277}"/>
    <dgm:cxn modelId="{3BE0E2DA-1621-42C6-B764-399BB00250B5}" type="presOf" srcId="{98BEA96C-0252-4BE5-8932-BD9D80D8DBB4}" destId="{599BE1B8-DBC0-424B-B842-0EBC096CA269}" srcOrd="0" destOrd="1" presId="urn:microsoft.com/office/officeart/2005/8/layout/chevron2"/>
    <dgm:cxn modelId="{BE9162F0-7EDC-46C5-B611-313228282DD8}" type="presOf" srcId="{611AD171-9CBE-4EED-81B4-8A0FC5E448BB}" destId="{595536CD-9943-4A5A-B6FF-AB024B26ADE6}" srcOrd="0" destOrd="0" presId="urn:microsoft.com/office/officeart/2005/8/layout/chevron2"/>
    <dgm:cxn modelId="{D436492A-A078-4ADF-809D-F86B1382AD00}" type="presParOf" srcId="{595536CD-9943-4A5A-B6FF-AB024B26ADE6}" destId="{D940C273-934C-41CF-8230-5AA244A83E16}" srcOrd="0" destOrd="0" presId="urn:microsoft.com/office/officeart/2005/8/layout/chevron2"/>
    <dgm:cxn modelId="{92C37615-B0BB-46E5-A314-7B6C9AD11DC5}" type="presParOf" srcId="{D940C273-934C-41CF-8230-5AA244A83E16}" destId="{A17A6CAE-0988-4376-9D29-39499975211B}" srcOrd="0" destOrd="0" presId="urn:microsoft.com/office/officeart/2005/8/layout/chevron2"/>
    <dgm:cxn modelId="{5CFB76E1-3A6A-42CA-9F7B-3622D2DB0DF1}" type="presParOf" srcId="{D940C273-934C-41CF-8230-5AA244A83E16}" destId="{599BE1B8-DBC0-424B-B842-0EBC096CA269}" srcOrd="1" destOrd="0" presId="urn:microsoft.com/office/officeart/2005/8/layout/chevron2"/>
    <dgm:cxn modelId="{D7A03DFE-962F-4EA5-A499-CFD21F6D35D6}" type="presParOf" srcId="{595536CD-9943-4A5A-B6FF-AB024B26ADE6}" destId="{E590B6A7-4BAC-4111-911C-9FADD4E84DB0}" srcOrd="1" destOrd="0" presId="urn:microsoft.com/office/officeart/2005/8/layout/chevron2"/>
    <dgm:cxn modelId="{27FEFD4A-502B-4446-8D37-D9BA04D6F8BE}" type="presParOf" srcId="{595536CD-9943-4A5A-B6FF-AB024B26ADE6}" destId="{555C0304-41F4-4D5A-BF93-1AD024CD4168}" srcOrd="2" destOrd="0" presId="urn:microsoft.com/office/officeart/2005/8/layout/chevron2"/>
    <dgm:cxn modelId="{56DC919C-C83C-4557-8CB2-91B09A8EE311}" type="presParOf" srcId="{555C0304-41F4-4D5A-BF93-1AD024CD4168}" destId="{5D6F8579-875E-4FD3-9228-3E0709A38595}" srcOrd="0" destOrd="0" presId="urn:microsoft.com/office/officeart/2005/8/layout/chevron2"/>
    <dgm:cxn modelId="{35110594-E719-4087-ADB6-5496322A1954}" type="presParOf" srcId="{555C0304-41F4-4D5A-BF93-1AD024CD4168}" destId="{038D1E96-AFCE-47DD-B2B4-3EF756B61D89}" srcOrd="1" destOrd="0" presId="urn:microsoft.com/office/officeart/2005/8/layout/chevron2"/>
    <dgm:cxn modelId="{88522C99-B7B1-4A48-A3F7-C791B340DCB5}" type="presParOf" srcId="{595536CD-9943-4A5A-B6FF-AB024B26ADE6}" destId="{81630FCB-9734-4175-A020-69B0C35DAAA8}" srcOrd="3" destOrd="0" presId="urn:microsoft.com/office/officeart/2005/8/layout/chevron2"/>
    <dgm:cxn modelId="{3A5D90CE-E4AF-4216-9011-A03B04C73BB0}" type="presParOf" srcId="{595536CD-9943-4A5A-B6FF-AB024B26ADE6}" destId="{F2EC3E12-02FE-4CB3-955A-49F41C3DBB41}" srcOrd="4" destOrd="0" presId="urn:microsoft.com/office/officeart/2005/8/layout/chevron2"/>
    <dgm:cxn modelId="{801F787C-8200-4B20-902C-411D38B3569D}" type="presParOf" srcId="{F2EC3E12-02FE-4CB3-955A-49F41C3DBB41}" destId="{D696FF48-919C-40EE-B2A3-EBC2DEDA98F6}" srcOrd="0" destOrd="0" presId="urn:microsoft.com/office/officeart/2005/8/layout/chevron2"/>
    <dgm:cxn modelId="{ED794491-E1C2-4B52-B06B-544880BFC3BB}" type="presParOf" srcId="{F2EC3E12-02FE-4CB3-955A-49F41C3DBB41}" destId="{9892EFD9-473B-4FCE-8A47-97DC77044E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13A5A8-9C52-4B40-A51F-8876FDB73D15}" type="doc">
      <dgm:prSet loTypeId="urn:microsoft.com/office/officeart/2009/layout/CircleArrowProcess" loCatId="process" qsTypeId="urn:microsoft.com/office/officeart/2005/8/quickstyle/simple5" qsCatId="simple" csTypeId="urn:microsoft.com/office/officeart/2005/8/colors/colorful5" csCatId="colorful" phldr="1"/>
      <dgm:spPr/>
      <dgm:t>
        <a:bodyPr/>
        <a:lstStyle/>
        <a:p>
          <a:endParaRPr lang="es-ES"/>
        </a:p>
      </dgm:t>
    </dgm:pt>
    <dgm:pt modelId="{EDE59BF7-E7A6-4F31-BA80-D4C6891A48FC}">
      <dgm:prSet phldrT="[Texto]" custT="1">
        <dgm:style>
          <a:lnRef idx="2">
            <a:schemeClr val="dk1"/>
          </a:lnRef>
          <a:fillRef idx="1">
            <a:schemeClr val="lt1"/>
          </a:fillRef>
          <a:effectRef idx="0">
            <a:schemeClr val="dk1"/>
          </a:effectRef>
          <a:fontRef idx="minor">
            <a:schemeClr val="dk1"/>
          </a:fontRef>
        </dgm:style>
      </dgm:prSet>
      <dgm:spPr/>
      <dgm:t>
        <a:bodyPr/>
        <a:lstStyle/>
        <a:p>
          <a:r>
            <a:rPr lang="es-ES" sz="1000" b="1" dirty="0">
              <a:latin typeface="Arial" panose="020B0604020202020204" pitchFamily="34" charset="0"/>
              <a:cs typeface="Arial" panose="020B0604020202020204" pitchFamily="34" charset="0"/>
            </a:rPr>
            <a:t>Diseño Experimental:</a:t>
          </a:r>
        </a:p>
        <a:p>
          <a:r>
            <a:rPr lang="es-ES" sz="1000" dirty="0">
              <a:latin typeface="Arial" panose="020B0604020202020204" pitchFamily="34" charset="0"/>
              <a:cs typeface="Arial" panose="020B0604020202020204" pitchFamily="34" charset="0"/>
            </a:rPr>
            <a:t>Esquema trifactorial (AxBxC) en un D.B.C.A.</a:t>
          </a:r>
          <a:endParaRPr lang="es-ES" sz="1000" dirty="0"/>
        </a:p>
      </dgm:t>
    </dgm:pt>
    <dgm:pt modelId="{2FA2FCEF-E692-40C6-B8B4-702D6B86E75F}" type="parTrans" cxnId="{331EE941-D01E-47F8-BEC1-F3F296C235F1}">
      <dgm:prSet/>
      <dgm:spPr/>
      <dgm:t>
        <a:bodyPr/>
        <a:lstStyle/>
        <a:p>
          <a:endParaRPr lang="es-ES" sz="2800"/>
        </a:p>
      </dgm:t>
    </dgm:pt>
    <dgm:pt modelId="{344874E0-A386-4A4E-8702-C0FFE4DD8ABB}" type="sibTrans" cxnId="{331EE941-D01E-47F8-BEC1-F3F296C235F1}">
      <dgm:prSet/>
      <dgm:spPr/>
      <dgm:t>
        <a:bodyPr/>
        <a:lstStyle/>
        <a:p>
          <a:endParaRPr lang="es-ES" sz="2800"/>
        </a:p>
      </dgm:t>
    </dgm:pt>
    <dgm:pt modelId="{E74B80B6-08A4-4128-84CE-73DA20F01046}">
      <dgm:prSet phldrT="[Texto]" custT="1">
        <dgm:style>
          <a:lnRef idx="2">
            <a:schemeClr val="dk1"/>
          </a:lnRef>
          <a:fillRef idx="1">
            <a:schemeClr val="lt1"/>
          </a:fillRef>
          <a:effectRef idx="0">
            <a:schemeClr val="dk1"/>
          </a:effectRef>
          <a:fontRef idx="minor">
            <a:schemeClr val="dk1"/>
          </a:fontRef>
        </dgm:style>
      </dgm:prSet>
      <dgm:spPr/>
      <dgm:t>
        <a:bodyPr/>
        <a:lstStyle/>
        <a:p>
          <a:r>
            <a:rPr lang="es-ES" sz="1000" b="1" dirty="0">
              <a:latin typeface="Arial" panose="020B0604020202020204" pitchFamily="34" charset="0"/>
              <a:cs typeface="Arial" panose="020B0604020202020204" pitchFamily="34" charset="0"/>
            </a:rPr>
            <a:t>Repeticiones:</a:t>
          </a:r>
        </a:p>
        <a:p>
          <a:r>
            <a:rPr lang="es-EC" sz="1000" dirty="0">
              <a:latin typeface="Arial" panose="020B0604020202020204" pitchFamily="34" charset="0"/>
              <a:cs typeface="Arial" panose="020B0604020202020204" pitchFamily="34" charset="0"/>
            </a:rPr>
            <a:t>Tres repeticiones en cada tratamiento (12 tratamientos).</a:t>
          </a:r>
          <a:endParaRPr lang="es-ES" sz="1000" dirty="0"/>
        </a:p>
      </dgm:t>
    </dgm:pt>
    <dgm:pt modelId="{918D44D8-7BC5-4A5A-B4C5-987798502072}" type="parTrans" cxnId="{2972E39E-5A2C-48DF-8037-954E812C7FFD}">
      <dgm:prSet/>
      <dgm:spPr/>
      <dgm:t>
        <a:bodyPr/>
        <a:lstStyle/>
        <a:p>
          <a:endParaRPr lang="es-ES" sz="2800"/>
        </a:p>
      </dgm:t>
    </dgm:pt>
    <dgm:pt modelId="{AC4D6AA9-978E-4E46-B0A3-7FA955008570}" type="sibTrans" cxnId="{2972E39E-5A2C-48DF-8037-954E812C7FFD}">
      <dgm:prSet/>
      <dgm:spPr/>
      <dgm:t>
        <a:bodyPr/>
        <a:lstStyle/>
        <a:p>
          <a:endParaRPr lang="es-ES" sz="2800"/>
        </a:p>
      </dgm:t>
    </dgm:pt>
    <dgm:pt modelId="{F6A9577A-C35E-461D-A314-591DEFF272C4}">
      <dgm:prSet phldrT="[Texto]" custT="1">
        <dgm:style>
          <a:lnRef idx="2">
            <a:schemeClr val="dk1"/>
          </a:lnRef>
          <a:fillRef idx="1">
            <a:schemeClr val="lt1"/>
          </a:fillRef>
          <a:effectRef idx="0">
            <a:schemeClr val="dk1"/>
          </a:effectRef>
          <a:fontRef idx="minor">
            <a:schemeClr val="dk1"/>
          </a:fontRef>
        </dgm:style>
      </dgm:prSet>
      <dgm:spPr/>
      <dgm:t>
        <a:bodyPr/>
        <a:lstStyle/>
        <a:p>
          <a:r>
            <a:rPr lang="es-ES" sz="1000" b="1" dirty="0">
              <a:latin typeface="Arial" panose="020B0604020202020204" pitchFamily="34" charset="0"/>
              <a:cs typeface="Arial" panose="020B0604020202020204" pitchFamily="34" charset="0"/>
            </a:rPr>
            <a:t>Unidades experimentales:</a:t>
          </a:r>
        </a:p>
        <a:p>
          <a:r>
            <a:rPr lang="es-ES" sz="1000" dirty="0">
              <a:latin typeface="Arial" panose="020B0604020202020204" pitchFamily="34" charset="0"/>
              <a:cs typeface="Arial" panose="020B0604020202020204" pitchFamily="34" charset="0"/>
            </a:rPr>
            <a:t>24 UE</a:t>
          </a:r>
          <a:endParaRPr lang="es-ES" sz="1000" dirty="0"/>
        </a:p>
      </dgm:t>
    </dgm:pt>
    <dgm:pt modelId="{CE8045FE-2FCC-497A-A1AB-592DF91485D1}" type="parTrans" cxnId="{B05B1B5A-A4E5-40A3-9720-F821FA1F5961}">
      <dgm:prSet/>
      <dgm:spPr/>
      <dgm:t>
        <a:bodyPr/>
        <a:lstStyle/>
        <a:p>
          <a:endParaRPr lang="es-ES" sz="2800"/>
        </a:p>
      </dgm:t>
    </dgm:pt>
    <dgm:pt modelId="{1C003499-E2E6-444A-AF77-FE953597F4EF}" type="sibTrans" cxnId="{B05B1B5A-A4E5-40A3-9720-F821FA1F5961}">
      <dgm:prSet/>
      <dgm:spPr/>
      <dgm:t>
        <a:bodyPr/>
        <a:lstStyle/>
        <a:p>
          <a:endParaRPr lang="es-ES" sz="2800"/>
        </a:p>
      </dgm:t>
    </dgm:pt>
    <dgm:pt modelId="{5F508C9A-81EB-42F6-8821-20FABD566692}">
      <dgm:prSet phldrT="[Texto]" custT="1">
        <dgm:style>
          <a:lnRef idx="2">
            <a:schemeClr val="dk1"/>
          </a:lnRef>
          <a:fillRef idx="1">
            <a:schemeClr val="lt1"/>
          </a:fillRef>
          <a:effectRef idx="0">
            <a:schemeClr val="dk1"/>
          </a:effectRef>
          <a:fontRef idx="minor">
            <a:schemeClr val="dk1"/>
          </a:fontRef>
        </dgm:style>
      </dgm:prSet>
      <dgm:spPr/>
      <dgm:t>
        <a:bodyPr/>
        <a:lstStyle/>
        <a:p>
          <a:r>
            <a:rPr lang="es-ES" sz="1000" b="1" dirty="0">
              <a:latin typeface="Arial" panose="020B0604020202020204" pitchFamily="34" charset="0"/>
              <a:cs typeface="Arial" panose="020B0604020202020204" pitchFamily="34" charset="0"/>
            </a:rPr>
            <a:t>Análisis Funcional:</a:t>
          </a:r>
        </a:p>
        <a:p>
          <a:r>
            <a:rPr lang="es-ES" sz="1000" dirty="0">
              <a:latin typeface="Arial" panose="020B0604020202020204" pitchFamily="34" charset="0"/>
              <a:cs typeface="Arial" panose="020B0604020202020204" pitchFamily="34" charset="0"/>
            </a:rPr>
            <a:t>Prueba de significancia de Tukey al 5 %.</a:t>
          </a:r>
          <a:endParaRPr lang="es-ES" sz="1000" dirty="0"/>
        </a:p>
      </dgm:t>
    </dgm:pt>
    <dgm:pt modelId="{39FA63A7-F077-4CD5-B9F7-B1239BB5AEEB}" type="parTrans" cxnId="{9D34C12B-432B-43A5-9F26-FB4139E9A7E1}">
      <dgm:prSet/>
      <dgm:spPr/>
      <dgm:t>
        <a:bodyPr/>
        <a:lstStyle/>
        <a:p>
          <a:endParaRPr lang="es-ES" sz="2800"/>
        </a:p>
      </dgm:t>
    </dgm:pt>
    <dgm:pt modelId="{4E3C9B7A-BF07-43F8-A244-941B5F1B0BC7}" type="sibTrans" cxnId="{9D34C12B-432B-43A5-9F26-FB4139E9A7E1}">
      <dgm:prSet/>
      <dgm:spPr/>
      <dgm:t>
        <a:bodyPr/>
        <a:lstStyle/>
        <a:p>
          <a:endParaRPr lang="es-ES" sz="2800"/>
        </a:p>
      </dgm:t>
    </dgm:pt>
    <dgm:pt modelId="{C4EB414E-47AB-4B14-B3B5-4F75302B5094}" type="pres">
      <dgm:prSet presAssocID="{4813A5A8-9C52-4B40-A51F-8876FDB73D15}" presName="Name0" presStyleCnt="0">
        <dgm:presLayoutVars>
          <dgm:chMax val="7"/>
          <dgm:chPref val="7"/>
          <dgm:dir/>
          <dgm:animLvl val="lvl"/>
        </dgm:presLayoutVars>
      </dgm:prSet>
      <dgm:spPr/>
    </dgm:pt>
    <dgm:pt modelId="{5FDB9516-C951-41F9-BF20-54E07ECCDFEF}" type="pres">
      <dgm:prSet presAssocID="{EDE59BF7-E7A6-4F31-BA80-D4C6891A48FC}" presName="Accent1" presStyleCnt="0"/>
      <dgm:spPr/>
    </dgm:pt>
    <dgm:pt modelId="{4E765EDA-EBF3-430F-B17C-FC62CE33180C}" type="pres">
      <dgm:prSet presAssocID="{EDE59BF7-E7A6-4F31-BA80-D4C6891A48FC}" presName="Accent" presStyleLbl="node1" presStyleIdx="0" presStyleCnt="4"/>
      <dgm:spPr/>
    </dgm:pt>
    <dgm:pt modelId="{9CEB8D64-6EE7-47DE-BF87-DA9E9C87171C}" type="pres">
      <dgm:prSet presAssocID="{EDE59BF7-E7A6-4F31-BA80-D4C6891A48FC}" presName="Parent1" presStyleLbl="revTx" presStyleIdx="0" presStyleCnt="4" custScaleX="114372">
        <dgm:presLayoutVars>
          <dgm:chMax val="1"/>
          <dgm:chPref val="1"/>
          <dgm:bulletEnabled val="1"/>
        </dgm:presLayoutVars>
      </dgm:prSet>
      <dgm:spPr>
        <a:prstGeom prst="roundRect">
          <a:avLst/>
        </a:prstGeom>
      </dgm:spPr>
    </dgm:pt>
    <dgm:pt modelId="{F191F26F-055A-461C-8656-69F4CE94ACD2}" type="pres">
      <dgm:prSet presAssocID="{E74B80B6-08A4-4128-84CE-73DA20F01046}" presName="Accent2" presStyleCnt="0"/>
      <dgm:spPr/>
    </dgm:pt>
    <dgm:pt modelId="{0B4E21ED-8999-4479-A6D9-9434344B2C80}" type="pres">
      <dgm:prSet presAssocID="{E74B80B6-08A4-4128-84CE-73DA20F01046}" presName="Accent" presStyleLbl="node1" presStyleIdx="1" presStyleCnt="4"/>
      <dgm:spPr/>
    </dgm:pt>
    <dgm:pt modelId="{CCE04C92-FAD6-4A91-8468-39A02C609C24}" type="pres">
      <dgm:prSet presAssocID="{E74B80B6-08A4-4128-84CE-73DA20F01046}" presName="Parent2" presStyleLbl="revTx" presStyleIdx="1" presStyleCnt="4" custScaleX="121730">
        <dgm:presLayoutVars>
          <dgm:chMax val="1"/>
          <dgm:chPref val="1"/>
          <dgm:bulletEnabled val="1"/>
        </dgm:presLayoutVars>
      </dgm:prSet>
      <dgm:spPr/>
    </dgm:pt>
    <dgm:pt modelId="{F5D98865-C4D7-4A99-A0FD-16128F9CFF5D}" type="pres">
      <dgm:prSet presAssocID="{F6A9577A-C35E-461D-A314-591DEFF272C4}" presName="Accent3" presStyleCnt="0"/>
      <dgm:spPr/>
    </dgm:pt>
    <dgm:pt modelId="{6DAC6A1D-02E1-4F88-88A5-C6EF65FD4BE4}" type="pres">
      <dgm:prSet presAssocID="{F6A9577A-C35E-461D-A314-591DEFF272C4}" presName="Accent" presStyleLbl="node1" presStyleIdx="2" presStyleCnt="4"/>
      <dgm:spPr/>
    </dgm:pt>
    <dgm:pt modelId="{028CCCB7-FD50-457E-9BB7-D8CD6782A4D3}" type="pres">
      <dgm:prSet presAssocID="{F6A9577A-C35E-461D-A314-591DEFF272C4}" presName="Parent3" presStyleLbl="revTx" presStyleIdx="2" presStyleCnt="4" custScaleX="114372">
        <dgm:presLayoutVars>
          <dgm:chMax val="1"/>
          <dgm:chPref val="1"/>
          <dgm:bulletEnabled val="1"/>
        </dgm:presLayoutVars>
      </dgm:prSet>
      <dgm:spPr>
        <a:prstGeom prst="roundRect">
          <a:avLst/>
        </a:prstGeom>
      </dgm:spPr>
    </dgm:pt>
    <dgm:pt modelId="{A4FAFE1F-F4C5-48F4-AF87-5ED39B21A6C7}" type="pres">
      <dgm:prSet presAssocID="{5F508C9A-81EB-42F6-8821-20FABD566692}" presName="Accent4" presStyleCnt="0"/>
      <dgm:spPr/>
    </dgm:pt>
    <dgm:pt modelId="{F2BA9B49-D45B-4F5F-83B9-001F6A93B519}" type="pres">
      <dgm:prSet presAssocID="{5F508C9A-81EB-42F6-8821-20FABD566692}" presName="Accent" presStyleLbl="node1" presStyleIdx="3" presStyleCnt="4"/>
      <dgm:spPr/>
    </dgm:pt>
    <dgm:pt modelId="{49C9CDFD-13A2-4770-B285-FA37CA2C925E}" type="pres">
      <dgm:prSet presAssocID="{5F508C9A-81EB-42F6-8821-20FABD566692}" presName="Parent4" presStyleLbl="revTx" presStyleIdx="3" presStyleCnt="4">
        <dgm:presLayoutVars>
          <dgm:chMax val="1"/>
          <dgm:chPref val="1"/>
          <dgm:bulletEnabled val="1"/>
        </dgm:presLayoutVars>
      </dgm:prSet>
      <dgm:spPr>
        <a:prstGeom prst="roundRect">
          <a:avLst/>
        </a:prstGeom>
      </dgm:spPr>
    </dgm:pt>
  </dgm:ptLst>
  <dgm:cxnLst>
    <dgm:cxn modelId="{BA74BF10-C1D2-4206-8904-D63067029B79}" type="presOf" srcId="{E74B80B6-08A4-4128-84CE-73DA20F01046}" destId="{CCE04C92-FAD6-4A91-8468-39A02C609C24}" srcOrd="0" destOrd="0" presId="urn:microsoft.com/office/officeart/2009/layout/CircleArrowProcess"/>
    <dgm:cxn modelId="{9D34C12B-432B-43A5-9F26-FB4139E9A7E1}" srcId="{4813A5A8-9C52-4B40-A51F-8876FDB73D15}" destId="{5F508C9A-81EB-42F6-8821-20FABD566692}" srcOrd="3" destOrd="0" parTransId="{39FA63A7-F077-4CD5-B9F7-B1239BB5AEEB}" sibTransId="{4E3C9B7A-BF07-43F8-A244-941B5F1B0BC7}"/>
    <dgm:cxn modelId="{331EE941-D01E-47F8-BEC1-F3F296C235F1}" srcId="{4813A5A8-9C52-4B40-A51F-8876FDB73D15}" destId="{EDE59BF7-E7A6-4F31-BA80-D4C6891A48FC}" srcOrd="0" destOrd="0" parTransId="{2FA2FCEF-E692-40C6-B8B4-702D6B86E75F}" sibTransId="{344874E0-A386-4A4E-8702-C0FFE4DD8ABB}"/>
    <dgm:cxn modelId="{25070270-EB79-4C7D-AE68-D33951456416}" type="presOf" srcId="{EDE59BF7-E7A6-4F31-BA80-D4C6891A48FC}" destId="{9CEB8D64-6EE7-47DE-BF87-DA9E9C87171C}" srcOrd="0" destOrd="0" presId="urn:microsoft.com/office/officeart/2009/layout/CircleArrowProcess"/>
    <dgm:cxn modelId="{B05B1B5A-A4E5-40A3-9720-F821FA1F5961}" srcId="{4813A5A8-9C52-4B40-A51F-8876FDB73D15}" destId="{F6A9577A-C35E-461D-A314-591DEFF272C4}" srcOrd="2" destOrd="0" parTransId="{CE8045FE-2FCC-497A-A1AB-592DF91485D1}" sibTransId="{1C003499-E2E6-444A-AF77-FE953597F4EF}"/>
    <dgm:cxn modelId="{9386777B-1C84-4B65-BCE3-ED971B81F847}" type="presOf" srcId="{F6A9577A-C35E-461D-A314-591DEFF272C4}" destId="{028CCCB7-FD50-457E-9BB7-D8CD6782A4D3}" srcOrd="0" destOrd="0" presId="urn:microsoft.com/office/officeart/2009/layout/CircleArrowProcess"/>
    <dgm:cxn modelId="{2972E39E-5A2C-48DF-8037-954E812C7FFD}" srcId="{4813A5A8-9C52-4B40-A51F-8876FDB73D15}" destId="{E74B80B6-08A4-4128-84CE-73DA20F01046}" srcOrd="1" destOrd="0" parTransId="{918D44D8-7BC5-4A5A-B4C5-987798502072}" sibTransId="{AC4D6AA9-978E-4E46-B0A3-7FA955008570}"/>
    <dgm:cxn modelId="{6B225FC0-A34F-482F-8E6E-F1D0852E1859}" type="presOf" srcId="{5F508C9A-81EB-42F6-8821-20FABD566692}" destId="{49C9CDFD-13A2-4770-B285-FA37CA2C925E}" srcOrd="0" destOrd="0" presId="urn:microsoft.com/office/officeart/2009/layout/CircleArrowProcess"/>
    <dgm:cxn modelId="{208287CB-2297-440C-AB7A-16470F380B3F}" type="presOf" srcId="{4813A5A8-9C52-4B40-A51F-8876FDB73D15}" destId="{C4EB414E-47AB-4B14-B3B5-4F75302B5094}" srcOrd="0" destOrd="0" presId="urn:microsoft.com/office/officeart/2009/layout/CircleArrowProcess"/>
    <dgm:cxn modelId="{5B31EEB1-E56A-4C42-A8B3-29B1BC0BE0FD}" type="presParOf" srcId="{C4EB414E-47AB-4B14-B3B5-4F75302B5094}" destId="{5FDB9516-C951-41F9-BF20-54E07ECCDFEF}" srcOrd="0" destOrd="0" presId="urn:microsoft.com/office/officeart/2009/layout/CircleArrowProcess"/>
    <dgm:cxn modelId="{87D07E20-A8EE-4124-9ECA-97C956398E19}" type="presParOf" srcId="{5FDB9516-C951-41F9-BF20-54E07ECCDFEF}" destId="{4E765EDA-EBF3-430F-B17C-FC62CE33180C}" srcOrd="0" destOrd="0" presId="urn:microsoft.com/office/officeart/2009/layout/CircleArrowProcess"/>
    <dgm:cxn modelId="{E9340AFF-04E2-412B-9DA2-9255E2DB17DF}" type="presParOf" srcId="{C4EB414E-47AB-4B14-B3B5-4F75302B5094}" destId="{9CEB8D64-6EE7-47DE-BF87-DA9E9C87171C}" srcOrd="1" destOrd="0" presId="urn:microsoft.com/office/officeart/2009/layout/CircleArrowProcess"/>
    <dgm:cxn modelId="{CBFC19F6-35FA-43EB-BF98-63536500EA56}" type="presParOf" srcId="{C4EB414E-47AB-4B14-B3B5-4F75302B5094}" destId="{F191F26F-055A-461C-8656-69F4CE94ACD2}" srcOrd="2" destOrd="0" presId="urn:microsoft.com/office/officeart/2009/layout/CircleArrowProcess"/>
    <dgm:cxn modelId="{CF696B01-9E3F-44CC-9910-2EEF365BF9BE}" type="presParOf" srcId="{F191F26F-055A-461C-8656-69F4CE94ACD2}" destId="{0B4E21ED-8999-4479-A6D9-9434344B2C80}" srcOrd="0" destOrd="0" presId="urn:microsoft.com/office/officeart/2009/layout/CircleArrowProcess"/>
    <dgm:cxn modelId="{31521BE5-CD6A-4A7E-97A3-D5C4FCD4487D}" type="presParOf" srcId="{C4EB414E-47AB-4B14-B3B5-4F75302B5094}" destId="{CCE04C92-FAD6-4A91-8468-39A02C609C24}" srcOrd="3" destOrd="0" presId="urn:microsoft.com/office/officeart/2009/layout/CircleArrowProcess"/>
    <dgm:cxn modelId="{27021CBA-A9B0-42B7-A2B4-3327459F26A3}" type="presParOf" srcId="{C4EB414E-47AB-4B14-B3B5-4F75302B5094}" destId="{F5D98865-C4D7-4A99-A0FD-16128F9CFF5D}" srcOrd="4" destOrd="0" presId="urn:microsoft.com/office/officeart/2009/layout/CircleArrowProcess"/>
    <dgm:cxn modelId="{2C47D37C-6EA0-4630-ADD0-D3159531F597}" type="presParOf" srcId="{F5D98865-C4D7-4A99-A0FD-16128F9CFF5D}" destId="{6DAC6A1D-02E1-4F88-88A5-C6EF65FD4BE4}" srcOrd="0" destOrd="0" presId="urn:microsoft.com/office/officeart/2009/layout/CircleArrowProcess"/>
    <dgm:cxn modelId="{5D06FF45-BE9D-4386-AEDA-5B9170A95F78}" type="presParOf" srcId="{C4EB414E-47AB-4B14-B3B5-4F75302B5094}" destId="{028CCCB7-FD50-457E-9BB7-D8CD6782A4D3}" srcOrd="5" destOrd="0" presId="urn:microsoft.com/office/officeart/2009/layout/CircleArrowProcess"/>
    <dgm:cxn modelId="{C1859340-F106-4B5A-907F-535D7B0BE696}" type="presParOf" srcId="{C4EB414E-47AB-4B14-B3B5-4F75302B5094}" destId="{A4FAFE1F-F4C5-48F4-AF87-5ED39B21A6C7}" srcOrd="6" destOrd="0" presId="urn:microsoft.com/office/officeart/2009/layout/CircleArrowProcess"/>
    <dgm:cxn modelId="{FAF947E8-3379-4D7B-9206-8C82CD2C1F05}" type="presParOf" srcId="{A4FAFE1F-F4C5-48F4-AF87-5ED39B21A6C7}" destId="{F2BA9B49-D45B-4F5F-83B9-001F6A93B519}" srcOrd="0" destOrd="0" presId="urn:microsoft.com/office/officeart/2009/layout/CircleArrowProcess"/>
    <dgm:cxn modelId="{D03B0BFE-D89C-40A7-BEF0-58DC16AA7850}" type="presParOf" srcId="{C4EB414E-47AB-4B14-B3B5-4F75302B5094}" destId="{49C9CDFD-13A2-4770-B285-FA37CA2C925E}"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5903-5FA9-4053-B871-0AEB6C8AD672}">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93A99A-281A-4A7C-9779-FBAD8F1AEFA6}">
      <dsp:nvSpPr>
        <dsp:cNvPr id="0" name=""/>
        <dsp:cNvSpPr/>
      </dsp:nvSpPr>
      <dsp:spPr>
        <a:xfrm>
          <a:off x="610504" y="416587"/>
          <a:ext cx="9220364" cy="83360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s-MX" sz="2500" kern="1200" dirty="0">
              <a:latin typeface="Arial" panose="020B0604020202020204" pitchFamily="34" charset="0"/>
              <a:cs typeface="Arial" panose="020B0604020202020204" pitchFamily="34" charset="0"/>
            </a:rPr>
            <a:t>Evaluar las características fisicoquímicas y toxicológicas del aceite obtenido utilizando dos variedades de maracuyá.</a:t>
          </a:r>
          <a:endParaRPr lang="es-ES" sz="2500" kern="1200" dirty="0">
            <a:latin typeface="Arial" panose="020B0604020202020204" pitchFamily="34" charset="0"/>
            <a:cs typeface="Arial" panose="020B0604020202020204" pitchFamily="34" charset="0"/>
          </a:endParaRPr>
        </a:p>
      </dsp:txBody>
      <dsp:txXfrm>
        <a:off x="610504" y="416587"/>
        <a:ext cx="9220364" cy="833607"/>
      </dsp:txXfrm>
    </dsp:sp>
    <dsp:sp modelId="{5443F041-B4A3-458E-8184-96479E5F8BA0}">
      <dsp:nvSpPr>
        <dsp:cNvPr id="0" name=""/>
        <dsp:cNvSpPr/>
      </dsp:nvSpPr>
      <dsp:spPr>
        <a:xfrm>
          <a:off x="89500" y="312386"/>
          <a:ext cx="1042009" cy="104200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7ED2237-6D66-4C9B-8F61-1396754A33F0}">
      <dsp:nvSpPr>
        <dsp:cNvPr id="0" name=""/>
        <dsp:cNvSpPr/>
      </dsp:nvSpPr>
      <dsp:spPr>
        <a:xfrm>
          <a:off x="1088431" y="1667215"/>
          <a:ext cx="8742437" cy="833607"/>
        </a:xfrm>
        <a:prstGeom prst="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s-MX" sz="2500" kern="1200" dirty="0">
              <a:latin typeface="Arial" panose="020B0604020202020204" pitchFamily="34" charset="0"/>
              <a:cs typeface="Arial" panose="020B0604020202020204" pitchFamily="34" charset="0"/>
            </a:rPr>
            <a:t>Evaluar distintos acondicionamientos de la semilla en el proceso de extracción de aceite de maracuyá. </a:t>
          </a:r>
          <a:endParaRPr lang="es-ES" sz="2500" kern="1200" dirty="0">
            <a:latin typeface="Arial" panose="020B0604020202020204" pitchFamily="34" charset="0"/>
            <a:cs typeface="Arial" panose="020B0604020202020204" pitchFamily="34" charset="0"/>
          </a:endParaRPr>
        </a:p>
      </dsp:txBody>
      <dsp:txXfrm>
        <a:off x="1088431" y="1667215"/>
        <a:ext cx="8742437" cy="833607"/>
      </dsp:txXfrm>
    </dsp:sp>
    <dsp:sp modelId="{7CB04380-22FE-4AB4-A677-8E86B5D21EB2}">
      <dsp:nvSpPr>
        <dsp:cNvPr id="0" name=""/>
        <dsp:cNvSpPr/>
      </dsp:nvSpPr>
      <dsp:spPr>
        <a:xfrm>
          <a:off x="567426" y="1563014"/>
          <a:ext cx="1042009" cy="1042009"/>
        </a:xfrm>
        <a:prstGeom prst="ellipse">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6350" cap="flat" cmpd="sng" algn="ctr">
          <a:solidFill>
            <a:schemeClr val="accent2">
              <a:hueOff val="-485121"/>
              <a:satOff val="-27976"/>
              <a:lumOff val="2876"/>
              <a:alphaOff val="0"/>
            </a:schemeClr>
          </a:solidFill>
          <a:prstDash val="solid"/>
          <a:miter lim="800000"/>
        </a:ln>
        <a:effectLst/>
      </dsp:spPr>
      <dsp:style>
        <a:lnRef idx="1">
          <a:scrgbClr r="0" g="0" b="0"/>
        </a:lnRef>
        <a:fillRef idx="2">
          <a:scrgbClr r="0" g="0" b="0"/>
        </a:fillRef>
        <a:effectRef idx="0">
          <a:scrgbClr r="0" g="0" b="0"/>
        </a:effectRef>
        <a:fontRef idx="minor"/>
      </dsp:style>
    </dsp:sp>
    <dsp:sp modelId="{2536AC62-3009-43AB-9689-3E216A36648C}">
      <dsp:nvSpPr>
        <dsp:cNvPr id="0" name=""/>
        <dsp:cNvSpPr/>
      </dsp:nvSpPr>
      <dsp:spPr>
        <a:xfrm>
          <a:off x="1088431" y="2917843"/>
          <a:ext cx="8742437" cy="833607"/>
        </a:xfrm>
        <a:prstGeom prst="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s-MX" sz="2500" kern="1200" dirty="0">
              <a:latin typeface="Arial" panose="020B0604020202020204" pitchFamily="34" charset="0"/>
              <a:cs typeface="Arial" panose="020B0604020202020204" pitchFamily="34" charset="0"/>
            </a:rPr>
            <a:t>Determinar la influencia del tipo de solvente utilizado para la extracción de aceite.</a:t>
          </a:r>
          <a:endParaRPr lang="es-ES" sz="2500" kern="1200" dirty="0">
            <a:latin typeface="Arial" panose="020B0604020202020204" pitchFamily="34" charset="0"/>
            <a:cs typeface="Arial" panose="020B0604020202020204" pitchFamily="34" charset="0"/>
          </a:endParaRPr>
        </a:p>
      </dsp:txBody>
      <dsp:txXfrm>
        <a:off x="1088431" y="2917843"/>
        <a:ext cx="8742437" cy="833607"/>
      </dsp:txXfrm>
    </dsp:sp>
    <dsp:sp modelId="{456D712F-3E1F-4820-AD23-CAE8B2F23FD3}">
      <dsp:nvSpPr>
        <dsp:cNvPr id="0" name=""/>
        <dsp:cNvSpPr/>
      </dsp:nvSpPr>
      <dsp:spPr>
        <a:xfrm>
          <a:off x="567426" y="2813642"/>
          <a:ext cx="1042009" cy="1042009"/>
        </a:xfrm>
        <a:prstGeom prst="ellipse">
          <a:avLst/>
        </a:prstGeom>
        <a:blipFill rotWithShape="0">
          <a:blip xmlns:r="http://schemas.openxmlformats.org/officeDocument/2006/relationships" r:embed="rId3"/>
          <a:srcRect/>
          <a:stretch>
            <a:fillRect t="-39000" b="-39000"/>
          </a:stretch>
        </a:blipFill>
        <a:ln w="6350" cap="flat" cmpd="sng" algn="ctr">
          <a:solidFill>
            <a:schemeClr val="accent2">
              <a:hueOff val="-970242"/>
              <a:satOff val="-55952"/>
              <a:lumOff val="5752"/>
              <a:alphaOff val="0"/>
            </a:schemeClr>
          </a:solidFill>
          <a:prstDash val="solid"/>
          <a:miter lim="800000"/>
        </a:ln>
        <a:effectLst/>
      </dsp:spPr>
      <dsp:style>
        <a:lnRef idx="1">
          <a:scrgbClr r="0" g="0" b="0"/>
        </a:lnRef>
        <a:fillRef idx="2">
          <a:scrgbClr r="0" g="0" b="0"/>
        </a:fillRef>
        <a:effectRef idx="0">
          <a:scrgbClr r="0" g="0" b="0"/>
        </a:effectRef>
        <a:fontRef idx="minor"/>
      </dsp:style>
    </dsp:sp>
    <dsp:sp modelId="{34873AE2-4744-48D8-933F-46EBD37218FD}">
      <dsp:nvSpPr>
        <dsp:cNvPr id="0" name=""/>
        <dsp:cNvSpPr/>
      </dsp:nvSpPr>
      <dsp:spPr>
        <a:xfrm>
          <a:off x="610504" y="4168472"/>
          <a:ext cx="9220364" cy="833607"/>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s-MX" sz="2500" kern="1200" dirty="0">
              <a:latin typeface="Arial" panose="020B0604020202020204" pitchFamily="34" charset="0"/>
              <a:cs typeface="Arial" panose="020B0604020202020204" pitchFamily="34" charset="0"/>
            </a:rPr>
            <a:t>Demostrar mediante un balance de materiales el rendimiento a fin de optimizar el proceso de extracción.</a:t>
          </a:r>
          <a:endParaRPr lang="es-ES" sz="2500" kern="1200" dirty="0">
            <a:latin typeface="Arial" panose="020B0604020202020204" pitchFamily="34" charset="0"/>
            <a:cs typeface="Arial" panose="020B0604020202020204" pitchFamily="34" charset="0"/>
          </a:endParaRPr>
        </a:p>
      </dsp:txBody>
      <dsp:txXfrm>
        <a:off x="610504" y="4168472"/>
        <a:ext cx="9220364" cy="833607"/>
      </dsp:txXfrm>
    </dsp:sp>
    <dsp:sp modelId="{8643FD46-7CB6-4E7E-8EAB-E0442B7EA04A}">
      <dsp:nvSpPr>
        <dsp:cNvPr id="0" name=""/>
        <dsp:cNvSpPr/>
      </dsp:nvSpPr>
      <dsp:spPr>
        <a:xfrm>
          <a:off x="89500" y="4064271"/>
          <a:ext cx="1042009" cy="1042009"/>
        </a:xfrm>
        <a:prstGeom prst="ellipse">
          <a:avLst/>
        </a:prstGeom>
        <a:blipFill rotWithShape="0">
          <a:blip xmlns:r="http://schemas.openxmlformats.org/officeDocument/2006/relationships" r:embed="rId4"/>
          <a:srcRect/>
          <a:stretch>
            <a:fillRect l="-12000" r="-12000"/>
          </a:stretch>
        </a:blip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A6CAE-0988-4376-9D29-39499975211B}">
      <dsp:nvSpPr>
        <dsp:cNvPr id="0" name=""/>
        <dsp:cNvSpPr/>
      </dsp:nvSpPr>
      <dsp:spPr>
        <a:xfrm rot="5400000">
          <a:off x="-301392" y="304129"/>
          <a:ext cx="2009285" cy="140649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Factor A</a:t>
          </a:r>
        </a:p>
      </dsp:txBody>
      <dsp:txXfrm rot="-5400000">
        <a:off x="2" y="705986"/>
        <a:ext cx="1406499" cy="602786"/>
      </dsp:txXfrm>
    </dsp:sp>
    <dsp:sp modelId="{599BE1B8-DBC0-424B-B842-0EBC096CA269}">
      <dsp:nvSpPr>
        <dsp:cNvPr id="0" name=""/>
        <dsp:cNvSpPr/>
      </dsp:nvSpPr>
      <dsp:spPr>
        <a:xfrm rot="5400000">
          <a:off x="4657791" y="-3248554"/>
          <a:ext cx="1306035" cy="780861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s-MX" sz="1700" b="1" kern="1200" dirty="0">
              <a:latin typeface="Arial" panose="020B0604020202020204" pitchFamily="34" charset="0"/>
              <a:cs typeface="Arial" panose="020B0604020202020204" pitchFamily="34" charset="0"/>
            </a:rPr>
            <a:t>Ho:</a:t>
          </a:r>
          <a:r>
            <a:rPr lang="es-MX" sz="1700" kern="1200" dirty="0">
              <a:latin typeface="Arial" panose="020B0604020202020204" pitchFamily="34" charset="0"/>
              <a:cs typeface="Arial" panose="020B0604020202020204" pitchFamily="34" charset="0"/>
            </a:rPr>
            <a:t> No existe diferencia en la calidad del aceite extraído de dos variedades de maracuyá.</a:t>
          </a:r>
          <a:endParaRPr lang="es-E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Font typeface="Symbol" panose="05050102010706020507" pitchFamily="18" charset="2"/>
            <a:buChar char=""/>
          </a:pPr>
          <a:r>
            <a:rPr lang="es-MX" sz="1700" b="1" kern="1200" dirty="0">
              <a:latin typeface="Arial" panose="020B0604020202020204" pitchFamily="34" charset="0"/>
              <a:cs typeface="Arial" panose="020B0604020202020204" pitchFamily="34" charset="0"/>
            </a:rPr>
            <a:t>Ha:</a:t>
          </a:r>
          <a:r>
            <a:rPr lang="es-MX" sz="1700" kern="1200" dirty="0">
              <a:latin typeface="Arial" panose="020B0604020202020204" pitchFamily="34" charset="0"/>
              <a:cs typeface="Arial" panose="020B0604020202020204" pitchFamily="34" charset="0"/>
            </a:rPr>
            <a:t>  Existe diferencia en la calidad del aceite extraído de dos variedades de maracuyá.</a:t>
          </a:r>
          <a:endParaRPr lang="es-ES" sz="1700" kern="1200" dirty="0">
            <a:latin typeface="Arial" panose="020B0604020202020204" pitchFamily="34" charset="0"/>
            <a:cs typeface="Arial" panose="020B0604020202020204" pitchFamily="34" charset="0"/>
          </a:endParaRPr>
        </a:p>
      </dsp:txBody>
      <dsp:txXfrm rot="-5400000">
        <a:off x="1406500" y="66492"/>
        <a:ext cx="7744864" cy="1178525"/>
      </dsp:txXfrm>
    </dsp:sp>
    <dsp:sp modelId="{5D6F8579-875E-4FD3-9228-3E0709A38595}">
      <dsp:nvSpPr>
        <dsp:cNvPr id="0" name=""/>
        <dsp:cNvSpPr/>
      </dsp:nvSpPr>
      <dsp:spPr>
        <a:xfrm rot="5400000">
          <a:off x="-301392" y="2122997"/>
          <a:ext cx="2009285" cy="1406499"/>
        </a:xfrm>
        <a:prstGeom prst="chevron">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Factor B</a:t>
          </a:r>
        </a:p>
      </dsp:txBody>
      <dsp:txXfrm rot="-5400000">
        <a:off x="2" y="2524854"/>
        <a:ext cx="1406499" cy="602786"/>
      </dsp:txXfrm>
    </dsp:sp>
    <dsp:sp modelId="{038D1E96-AFCE-47DD-B2B4-3EF756B61D89}">
      <dsp:nvSpPr>
        <dsp:cNvPr id="0" name=""/>
        <dsp:cNvSpPr/>
      </dsp:nvSpPr>
      <dsp:spPr>
        <a:xfrm rot="5400000">
          <a:off x="4657791" y="-1429687"/>
          <a:ext cx="1306035" cy="7808619"/>
        </a:xfrm>
        <a:prstGeom prst="round2Same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s-MX" sz="1700" b="1" kern="1200" dirty="0">
              <a:latin typeface="Arial" panose="020B0604020202020204" pitchFamily="34" charset="0"/>
              <a:cs typeface="Arial" panose="020B0604020202020204" pitchFamily="34" charset="0"/>
            </a:rPr>
            <a:t>Ho: </a:t>
          </a:r>
          <a:r>
            <a:rPr lang="es-MX" sz="1700" kern="1200" dirty="0">
              <a:latin typeface="Arial" panose="020B0604020202020204" pitchFamily="34" charset="0"/>
              <a:cs typeface="Arial" panose="020B0604020202020204" pitchFamily="34" charset="0"/>
            </a:rPr>
            <a:t>Los distintos acondicionamientos de la semilla en el proceso de extracción de aceite de maracuyá no afectan sus características físico-químicas.</a:t>
          </a:r>
          <a:endParaRPr lang="es-E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Font typeface="Symbol" panose="05050102010706020507" pitchFamily="18" charset="2"/>
            <a:buChar char=""/>
          </a:pPr>
          <a:r>
            <a:rPr lang="es-MX" sz="1700" b="1" kern="1200" dirty="0">
              <a:latin typeface="Arial" panose="020B0604020202020204" pitchFamily="34" charset="0"/>
              <a:cs typeface="Arial" panose="020B0604020202020204" pitchFamily="34" charset="0"/>
            </a:rPr>
            <a:t>Ha: </a:t>
          </a:r>
          <a:r>
            <a:rPr lang="es-MX" sz="1700" kern="1200" dirty="0">
              <a:latin typeface="Arial" panose="020B0604020202020204" pitchFamily="34" charset="0"/>
              <a:cs typeface="Arial" panose="020B0604020202020204" pitchFamily="34" charset="0"/>
            </a:rPr>
            <a:t>Los distintos acondicionamientos de la semilla en el proceso de extracción de aceite de maracuyá afectan sus características físico-químicas.</a:t>
          </a:r>
          <a:endParaRPr lang="es-ES" sz="1700" kern="1200" dirty="0">
            <a:latin typeface="Arial" panose="020B0604020202020204" pitchFamily="34" charset="0"/>
            <a:cs typeface="Arial" panose="020B0604020202020204" pitchFamily="34" charset="0"/>
          </a:endParaRPr>
        </a:p>
      </dsp:txBody>
      <dsp:txXfrm rot="-5400000">
        <a:off x="1406500" y="1885359"/>
        <a:ext cx="7744864" cy="1178525"/>
      </dsp:txXfrm>
    </dsp:sp>
    <dsp:sp modelId="{D696FF48-919C-40EE-B2A3-EBC2DEDA98F6}">
      <dsp:nvSpPr>
        <dsp:cNvPr id="0" name=""/>
        <dsp:cNvSpPr/>
      </dsp:nvSpPr>
      <dsp:spPr>
        <a:xfrm rot="5400000">
          <a:off x="-301392" y="3941865"/>
          <a:ext cx="2009285" cy="1406499"/>
        </a:xfrm>
        <a:prstGeom prst="chevron">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Arial" panose="020B0604020202020204" pitchFamily="34" charset="0"/>
              <a:cs typeface="Arial" panose="020B0604020202020204" pitchFamily="34" charset="0"/>
            </a:rPr>
            <a:t>Factor C</a:t>
          </a:r>
        </a:p>
      </dsp:txBody>
      <dsp:txXfrm rot="-5400000">
        <a:off x="2" y="4343722"/>
        <a:ext cx="1406499" cy="602786"/>
      </dsp:txXfrm>
    </dsp:sp>
    <dsp:sp modelId="{9892EFD9-473B-4FCE-8A47-97DC77044E84}">
      <dsp:nvSpPr>
        <dsp:cNvPr id="0" name=""/>
        <dsp:cNvSpPr/>
      </dsp:nvSpPr>
      <dsp:spPr>
        <a:xfrm rot="5400000">
          <a:off x="4657791" y="389180"/>
          <a:ext cx="1306035" cy="7808619"/>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s-ES" sz="1700" b="1" kern="1200" dirty="0">
              <a:latin typeface="Arial" panose="020B0604020202020204" pitchFamily="34" charset="0"/>
              <a:cs typeface="Arial" panose="020B0604020202020204" pitchFamily="34" charset="0"/>
            </a:rPr>
            <a:t>Ho:</a:t>
          </a:r>
          <a:r>
            <a:rPr lang="es-ES" sz="1700" b="0" kern="1200" dirty="0">
              <a:latin typeface="Arial" panose="020B0604020202020204" pitchFamily="34" charset="0"/>
              <a:cs typeface="Arial" panose="020B0604020202020204" pitchFamily="34" charset="0"/>
            </a:rPr>
            <a:t> El tipo de solvente utilizado para la extracción de aceite no influye en el rendimiento del aceite.</a:t>
          </a:r>
          <a:endParaRPr lang="es-E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Font typeface="Symbol" panose="05050102010706020507" pitchFamily="18" charset="2"/>
            <a:buChar char=""/>
          </a:pPr>
          <a:r>
            <a:rPr lang="es-ES" sz="1700" b="1" kern="1200" dirty="0">
              <a:latin typeface="Arial" panose="020B0604020202020204" pitchFamily="34" charset="0"/>
              <a:cs typeface="Arial" panose="020B0604020202020204" pitchFamily="34" charset="0"/>
            </a:rPr>
            <a:t>Ha:</a:t>
          </a:r>
          <a:r>
            <a:rPr lang="es-ES" sz="1700" b="0" kern="1200" dirty="0">
              <a:latin typeface="Arial" panose="020B0604020202020204" pitchFamily="34" charset="0"/>
              <a:cs typeface="Arial" panose="020B0604020202020204" pitchFamily="34" charset="0"/>
            </a:rPr>
            <a:t> El tipo de solvente utilizado para la extracción de aceite influye en el rendimiento del aceite.</a:t>
          </a:r>
          <a:endParaRPr lang="es-ES" sz="1700" kern="1200" dirty="0">
            <a:latin typeface="Arial" panose="020B0604020202020204" pitchFamily="34" charset="0"/>
            <a:cs typeface="Arial" panose="020B0604020202020204" pitchFamily="34" charset="0"/>
          </a:endParaRPr>
        </a:p>
      </dsp:txBody>
      <dsp:txXfrm rot="-5400000">
        <a:off x="1406500" y="3704227"/>
        <a:ext cx="7744864" cy="1178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65EDA-EBF3-430F-B17C-FC62CE33180C}">
      <dsp:nvSpPr>
        <dsp:cNvPr id="0" name=""/>
        <dsp:cNvSpPr/>
      </dsp:nvSpPr>
      <dsp:spPr>
        <a:xfrm>
          <a:off x="1506893" y="0"/>
          <a:ext cx="2551758" cy="2552017"/>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EB8D64-6EE7-47DE-BF87-DA9E9C87171C}">
      <dsp:nvSpPr>
        <dsp:cNvPr id="0" name=""/>
        <dsp:cNvSpPr/>
      </dsp:nvSpPr>
      <dsp:spPr>
        <a:xfrm>
          <a:off x="1967950" y="923761"/>
          <a:ext cx="1628686" cy="711939"/>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Arial" panose="020B0604020202020204" pitchFamily="34" charset="0"/>
              <a:cs typeface="Arial" panose="020B0604020202020204" pitchFamily="34" charset="0"/>
            </a:rPr>
            <a:t>Diseño Experimental:</a:t>
          </a:r>
        </a:p>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Esquema trifactorial (AxBxC) en un D.B.C.A.</a:t>
          </a:r>
          <a:endParaRPr lang="es-ES" sz="1000" kern="1200" dirty="0"/>
        </a:p>
      </dsp:txBody>
      <dsp:txXfrm>
        <a:off x="2002704" y="958515"/>
        <a:ext cx="1559178" cy="642431"/>
      </dsp:txXfrm>
    </dsp:sp>
    <dsp:sp modelId="{0B4E21ED-8999-4479-A6D9-9434344B2C80}">
      <dsp:nvSpPr>
        <dsp:cNvPr id="0" name=""/>
        <dsp:cNvSpPr/>
      </dsp:nvSpPr>
      <dsp:spPr>
        <a:xfrm>
          <a:off x="797991" y="1466513"/>
          <a:ext cx="2551758" cy="2552017"/>
        </a:xfrm>
        <a:prstGeom prst="leftCircularArrow">
          <a:avLst>
            <a:gd name="adj1" fmla="val 10980"/>
            <a:gd name="adj2" fmla="val 1142322"/>
            <a:gd name="adj3" fmla="val 6300000"/>
            <a:gd name="adj4" fmla="val 18900000"/>
            <a:gd name="adj5" fmla="val 125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E04C92-FAD6-4A91-8468-39A02C609C24}">
      <dsp:nvSpPr>
        <dsp:cNvPr id="0" name=""/>
        <dsp:cNvSpPr/>
      </dsp:nvSpPr>
      <dsp:spPr>
        <a:xfrm>
          <a:off x="1203786" y="2392981"/>
          <a:ext cx="1733466" cy="711939"/>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Arial" panose="020B0604020202020204" pitchFamily="34" charset="0"/>
              <a:cs typeface="Arial" panose="020B0604020202020204" pitchFamily="34" charset="0"/>
            </a:rPr>
            <a:t>Repeticiones:</a:t>
          </a:r>
        </a:p>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Tres repeticiones en cada tratamiento (12 tratamientos).</a:t>
          </a:r>
          <a:endParaRPr lang="es-ES" sz="1000" kern="1200" dirty="0"/>
        </a:p>
      </dsp:txBody>
      <dsp:txXfrm>
        <a:off x="1203786" y="2392981"/>
        <a:ext cx="1733466" cy="711939"/>
      </dsp:txXfrm>
    </dsp:sp>
    <dsp:sp modelId="{6DAC6A1D-02E1-4F88-88A5-C6EF65FD4BE4}">
      <dsp:nvSpPr>
        <dsp:cNvPr id="0" name=""/>
        <dsp:cNvSpPr/>
      </dsp:nvSpPr>
      <dsp:spPr>
        <a:xfrm>
          <a:off x="1506893" y="2938441"/>
          <a:ext cx="2551758" cy="2552017"/>
        </a:xfrm>
        <a:prstGeom prst="circularArrow">
          <a:avLst>
            <a:gd name="adj1" fmla="val 10980"/>
            <a:gd name="adj2" fmla="val 1142322"/>
            <a:gd name="adj3" fmla="val 4500000"/>
            <a:gd name="adj4" fmla="val 13500000"/>
            <a:gd name="adj5" fmla="val 125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8CCCB7-FD50-457E-9BB7-D8CD6782A4D3}">
      <dsp:nvSpPr>
        <dsp:cNvPr id="0" name=""/>
        <dsp:cNvSpPr/>
      </dsp:nvSpPr>
      <dsp:spPr>
        <a:xfrm>
          <a:off x="1967950" y="3862202"/>
          <a:ext cx="1628686" cy="711939"/>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Arial" panose="020B0604020202020204" pitchFamily="34" charset="0"/>
              <a:cs typeface="Arial" panose="020B0604020202020204" pitchFamily="34" charset="0"/>
            </a:rPr>
            <a:t>Unidades experimentales:</a:t>
          </a:r>
        </a:p>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24 UE</a:t>
          </a:r>
          <a:endParaRPr lang="es-ES" sz="1000" kern="1200" dirty="0"/>
        </a:p>
      </dsp:txBody>
      <dsp:txXfrm>
        <a:off x="2002704" y="3896956"/>
        <a:ext cx="1559178" cy="642431"/>
      </dsp:txXfrm>
    </dsp:sp>
    <dsp:sp modelId="{F2BA9B49-D45B-4F5F-83B9-001F6A93B519}">
      <dsp:nvSpPr>
        <dsp:cNvPr id="0" name=""/>
        <dsp:cNvSpPr/>
      </dsp:nvSpPr>
      <dsp:spPr>
        <a:xfrm>
          <a:off x="979884" y="4574141"/>
          <a:ext cx="2192281" cy="2193341"/>
        </a:xfrm>
        <a:prstGeom prst="blockArc">
          <a:avLst>
            <a:gd name="adj1" fmla="val 0"/>
            <a:gd name="adj2" fmla="val 18900000"/>
            <a:gd name="adj3" fmla="val 1274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C9CDFD-13A2-4770-B285-FA37CA2C925E}">
      <dsp:nvSpPr>
        <dsp:cNvPr id="0" name=""/>
        <dsp:cNvSpPr/>
      </dsp:nvSpPr>
      <dsp:spPr>
        <a:xfrm>
          <a:off x="1358507" y="5331423"/>
          <a:ext cx="1424025" cy="711939"/>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Arial" panose="020B0604020202020204" pitchFamily="34" charset="0"/>
              <a:cs typeface="Arial" panose="020B0604020202020204" pitchFamily="34" charset="0"/>
            </a:rPr>
            <a:t>Análisis Funcional:</a:t>
          </a:r>
        </a:p>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 de significancia de Tukey al 5 %.</a:t>
          </a:r>
          <a:endParaRPr lang="es-ES" sz="1000" kern="1200" dirty="0"/>
        </a:p>
      </dsp:txBody>
      <dsp:txXfrm>
        <a:off x="1393261" y="5366177"/>
        <a:ext cx="1354517" cy="6424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ABF28D3-4C98-4A0C-8E9E-2258B31A87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FB6FEEF3-4418-4A4D-9563-9C6E6CD145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A5B026-FA0D-4688-974F-F5F316B121FB}" type="datetimeFigureOut">
              <a:rPr lang="es-ES" smtClean="0"/>
              <a:t>20/08/2020</a:t>
            </a:fld>
            <a:endParaRPr lang="es-ES" dirty="0"/>
          </a:p>
        </p:txBody>
      </p:sp>
      <p:sp>
        <p:nvSpPr>
          <p:cNvPr id="4" name="Marcador de pie de página 3">
            <a:extLst>
              <a:ext uri="{FF2B5EF4-FFF2-40B4-BE49-F238E27FC236}">
                <a16:creationId xmlns:a16="http://schemas.microsoft.com/office/drawing/2014/main" id="{39EDAFB2-A393-4C93-BB71-812808DDF7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65E4B9CF-4AA2-455E-8BE6-21362BA3D2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54987C-5CC5-4EF7-ABA1-8403BF62D8FA}" type="slidenum">
              <a:rPr lang="es-ES" smtClean="0"/>
              <a:t>‹Nº›</a:t>
            </a:fld>
            <a:endParaRPr lang="es-ES" dirty="0"/>
          </a:p>
        </p:txBody>
      </p:sp>
    </p:spTree>
    <p:extLst>
      <p:ext uri="{BB962C8B-B14F-4D97-AF65-F5344CB8AC3E}">
        <p14:creationId xmlns:p14="http://schemas.microsoft.com/office/powerpoint/2010/main" val="3594075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007F4-4827-440D-BECC-AF402BADACAD}" type="datetimeFigureOut">
              <a:rPr lang="es-ES" noProof="0" smtClean="0"/>
              <a:t>20/08/2020</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F142A-67FA-4A5A-AEC3-27124719DA30}" type="slidenum">
              <a:rPr lang="es-ES" noProof="0" smtClean="0"/>
              <a:t>‹Nº›</a:t>
            </a:fld>
            <a:endParaRPr lang="es-ES" noProof="0" dirty="0"/>
          </a:p>
        </p:txBody>
      </p:sp>
    </p:spTree>
    <p:extLst>
      <p:ext uri="{BB962C8B-B14F-4D97-AF65-F5344CB8AC3E}">
        <p14:creationId xmlns:p14="http://schemas.microsoft.com/office/powerpoint/2010/main" val="126425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EFDDD-B094-42AC-8A6A-A04CABAE597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CC255B-0F34-402B-8F29-AB0709B04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E749A7A-295D-4E74-A9A8-8D90953890D3}"/>
              </a:ext>
            </a:extLst>
          </p:cNvPr>
          <p:cNvSpPr>
            <a:spLocks noGrp="1"/>
          </p:cNvSpPr>
          <p:nvPr>
            <p:ph type="dt" sz="half" idx="10"/>
          </p:nvPr>
        </p:nvSpPr>
        <p:spPr/>
        <p:txBody>
          <a:bodyPr/>
          <a:lstStyle/>
          <a:p>
            <a:pPr rtl="0"/>
            <a:fld id="{C22FAD48-46CF-4496-82BD-6625B2B4A993}" type="datetime1">
              <a:rPr lang="es-ES" noProof="0" smtClean="0"/>
              <a:t>20/08/2020</a:t>
            </a:fld>
            <a:endParaRPr lang="es-ES" noProof="0" dirty="0"/>
          </a:p>
        </p:txBody>
      </p:sp>
      <p:sp>
        <p:nvSpPr>
          <p:cNvPr id="5" name="Marcador de pie de página 4">
            <a:extLst>
              <a:ext uri="{FF2B5EF4-FFF2-40B4-BE49-F238E27FC236}">
                <a16:creationId xmlns:a16="http://schemas.microsoft.com/office/drawing/2014/main" id="{D9E4EF45-BC31-4795-BFB1-A1E6EA0343CE}"/>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E5B2B59B-1A97-4954-AFDB-226E3816E7BC}"/>
              </a:ext>
            </a:extLst>
          </p:cNvPr>
          <p:cNvSpPr>
            <a:spLocks noGrp="1"/>
          </p:cNvSpPr>
          <p:nvPr>
            <p:ph type="sldNum" sz="quarter" idx="12"/>
          </p:nvPr>
        </p:nvSpPr>
        <p:spPr/>
        <p:txBody>
          <a:bodyPr/>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59214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44CED-E5F8-4758-B7BC-D9E99AF8F98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273C50E-666F-4389-9A0D-2CF145454C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5426E7-A075-4816-BC32-1ABE0EF4C27A}"/>
              </a:ext>
            </a:extLst>
          </p:cNvPr>
          <p:cNvSpPr>
            <a:spLocks noGrp="1"/>
          </p:cNvSpPr>
          <p:nvPr>
            <p:ph type="dt" sz="half" idx="10"/>
          </p:nvPr>
        </p:nvSpPr>
        <p:spPr/>
        <p:txBody>
          <a:bodyPr/>
          <a:lstStyle/>
          <a:p>
            <a:pPr rtl="0"/>
            <a:fld id="{0F0141C6-8A0A-40DB-88BA-CBF580343E03}" type="datetime1">
              <a:rPr lang="es-ES" noProof="0" smtClean="0"/>
              <a:t>20/08/2020</a:t>
            </a:fld>
            <a:endParaRPr lang="es-ES" noProof="0" dirty="0"/>
          </a:p>
        </p:txBody>
      </p:sp>
      <p:sp>
        <p:nvSpPr>
          <p:cNvPr id="5" name="Marcador de pie de página 4">
            <a:extLst>
              <a:ext uri="{FF2B5EF4-FFF2-40B4-BE49-F238E27FC236}">
                <a16:creationId xmlns:a16="http://schemas.microsoft.com/office/drawing/2014/main" id="{F5A487D5-E2F8-40D4-9F43-3CD2D2FAAD15}"/>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10B1819A-BB47-4568-A569-4136A82E460D}"/>
              </a:ext>
            </a:extLst>
          </p:cNvPr>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24112659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6DFF23-6536-4303-9DA8-16259203C41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3BCF39-D604-464D-A4DC-AA585A18667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B61B45-90AA-41B6-B355-C835397687CD}"/>
              </a:ext>
            </a:extLst>
          </p:cNvPr>
          <p:cNvSpPr>
            <a:spLocks noGrp="1"/>
          </p:cNvSpPr>
          <p:nvPr>
            <p:ph type="dt" sz="half" idx="10"/>
          </p:nvPr>
        </p:nvSpPr>
        <p:spPr/>
        <p:txBody>
          <a:bodyPr/>
          <a:lstStyle/>
          <a:p>
            <a:pPr rtl="0"/>
            <a:fld id="{0F0141C6-8A0A-40DB-88BA-CBF580343E03}" type="datetime1">
              <a:rPr lang="es-ES" noProof="0" smtClean="0"/>
              <a:t>20/08/2020</a:t>
            </a:fld>
            <a:endParaRPr lang="es-ES" noProof="0" dirty="0"/>
          </a:p>
        </p:txBody>
      </p:sp>
      <p:sp>
        <p:nvSpPr>
          <p:cNvPr id="5" name="Marcador de pie de página 4">
            <a:extLst>
              <a:ext uri="{FF2B5EF4-FFF2-40B4-BE49-F238E27FC236}">
                <a16:creationId xmlns:a16="http://schemas.microsoft.com/office/drawing/2014/main" id="{DE025BEC-7FD4-421F-803F-1A0405B5FEAB}"/>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ED963DD7-84A3-4751-BAFE-913A05EB67C4}"/>
              </a:ext>
            </a:extLst>
          </p:cNvPr>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2686370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9F4FA3-2282-40A0-9A0E-A7AB5E337F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E92E27-75ED-4357-9749-48F0E812A9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BFA0CA-44ED-43D2-8EC3-882122E7A194}"/>
              </a:ext>
            </a:extLst>
          </p:cNvPr>
          <p:cNvSpPr>
            <a:spLocks noGrp="1"/>
          </p:cNvSpPr>
          <p:nvPr>
            <p:ph type="dt" sz="half" idx="10"/>
          </p:nvPr>
        </p:nvSpPr>
        <p:spPr/>
        <p:txBody>
          <a:bodyPr/>
          <a:lstStyle/>
          <a:p>
            <a:pPr rtl="0"/>
            <a:fld id="{0F0141C6-8A0A-40DB-88BA-CBF580343E03}" type="datetime1">
              <a:rPr lang="es-ES" noProof="0" smtClean="0"/>
              <a:t>20/08/2020</a:t>
            </a:fld>
            <a:endParaRPr lang="es-ES" noProof="0" dirty="0"/>
          </a:p>
        </p:txBody>
      </p:sp>
      <p:sp>
        <p:nvSpPr>
          <p:cNvPr id="5" name="Marcador de pie de página 4">
            <a:extLst>
              <a:ext uri="{FF2B5EF4-FFF2-40B4-BE49-F238E27FC236}">
                <a16:creationId xmlns:a16="http://schemas.microsoft.com/office/drawing/2014/main" id="{D1BE6E73-5B66-4C07-9DB5-A6D4E170D5E8}"/>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08577247-9D1C-47FD-BB4E-32A81608A764}"/>
              </a:ext>
            </a:extLst>
          </p:cNvPr>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27827959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3B589-7FEA-4A49-AE57-616A69CD60D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BD6311-A32F-4AA3-AB2F-17469B73C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7B137AE-D1EB-406F-93E8-4ADB07FC350F}"/>
              </a:ext>
            </a:extLst>
          </p:cNvPr>
          <p:cNvSpPr>
            <a:spLocks noGrp="1"/>
          </p:cNvSpPr>
          <p:nvPr>
            <p:ph type="dt" sz="half" idx="10"/>
          </p:nvPr>
        </p:nvSpPr>
        <p:spPr/>
        <p:txBody>
          <a:bodyPr/>
          <a:lstStyle/>
          <a:p>
            <a:pPr rtl="0"/>
            <a:fld id="{16C11D98-B0C7-40C1-AAF4-4E3F0E25CB4D}" type="datetime1">
              <a:rPr lang="es-ES" noProof="0" smtClean="0"/>
              <a:t>20/08/2020</a:t>
            </a:fld>
            <a:endParaRPr lang="es-ES" noProof="0" dirty="0"/>
          </a:p>
        </p:txBody>
      </p:sp>
      <p:sp>
        <p:nvSpPr>
          <p:cNvPr id="5" name="Marcador de pie de página 4">
            <a:extLst>
              <a:ext uri="{FF2B5EF4-FFF2-40B4-BE49-F238E27FC236}">
                <a16:creationId xmlns:a16="http://schemas.microsoft.com/office/drawing/2014/main" id="{E8C65DC4-4442-4F4C-9B00-20C7367CFFE3}"/>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9A91C69C-2842-42EA-803C-223B06EA63DA}"/>
              </a:ext>
            </a:extLst>
          </p:cNvPr>
          <p:cNvSpPr>
            <a:spLocks noGrp="1"/>
          </p:cNvSpPr>
          <p:nvPr>
            <p:ph type="sldNum" sz="quarter" idx="12"/>
          </p:nvPr>
        </p:nvSpPr>
        <p:spPr/>
        <p:txBody>
          <a:bodyPr/>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78955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D84BEA-5D52-41C7-893F-AE2C7883213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D63235-ED5D-4472-A4BA-68EA26F8F4A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538AC1C-0553-497B-B56B-4546CA1AABC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94A7740-FB30-4FDA-9836-529AFEA30C96}"/>
              </a:ext>
            </a:extLst>
          </p:cNvPr>
          <p:cNvSpPr>
            <a:spLocks noGrp="1"/>
          </p:cNvSpPr>
          <p:nvPr>
            <p:ph type="dt" sz="half" idx="10"/>
          </p:nvPr>
        </p:nvSpPr>
        <p:spPr/>
        <p:txBody>
          <a:bodyPr/>
          <a:lstStyle/>
          <a:p>
            <a:pPr rtl="0"/>
            <a:fld id="{0F0141C6-8A0A-40DB-88BA-CBF580343E03}" type="datetime1">
              <a:rPr lang="es-ES" noProof="0" smtClean="0"/>
              <a:t>20/08/2020</a:t>
            </a:fld>
            <a:endParaRPr lang="es-ES" noProof="0" dirty="0"/>
          </a:p>
        </p:txBody>
      </p:sp>
      <p:sp>
        <p:nvSpPr>
          <p:cNvPr id="6" name="Marcador de pie de página 5">
            <a:extLst>
              <a:ext uri="{FF2B5EF4-FFF2-40B4-BE49-F238E27FC236}">
                <a16:creationId xmlns:a16="http://schemas.microsoft.com/office/drawing/2014/main" id="{61EE24EA-416E-4296-900A-A62C905F0CE9}"/>
              </a:ext>
            </a:extLst>
          </p:cNvPr>
          <p:cNvSpPr>
            <a:spLocks noGrp="1"/>
          </p:cNvSpPr>
          <p:nvPr>
            <p:ph type="ftr" sz="quarter" idx="11"/>
          </p:nvPr>
        </p:nvSpPr>
        <p:spPr/>
        <p:txBody>
          <a:bodyPr/>
          <a:lstStyle/>
          <a:p>
            <a:pPr rtl="0"/>
            <a:endParaRPr lang="es-ES" noProof="0" dirty="0"/>
          </a:p>
        </p:txBody>
      </p:sp>
      <p:sp>
        <p:nvSpPr>
          <p:cNvPr id="7" name="Marcador de número de diapositiva 6">
            <a:extLst>
              <a:ext uri="{FF2B5EF4-FFF2-40B4-BE49-F238E27FC236}">
                <a16:creationId xmlns:a16="http://schemas.microsoft.com/office/drawing/2014/main" id="{5E8B045A-2D35-4218-88F1-7E4AC1809F82}"/>
              </a:ext>
            </a:extLst>
          </p:cNvPr>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2672308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C75D5-F552-41C6-8E27-BDA3FBCDAC3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74BA-93DC-4D79-939E-81A1ABCA8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D7A24A8-0FB9-46C7-886C-B2026E49F33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4BC0954-819B-49B3-A2F0-481AA5496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87AB8D1-34F5-4B92-922A-34E3E09427B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9DA9DF0-50F0-4B97-A2CA-CEA1112D21E7}"/>
              </a:ext>
            </a:extLst>
          </p:cNvPr>
          <p:cNvSpPr>
            <a:spLocks noGrp="1"/>
          </p:cNvSpPr>
          <p:nvPr>
            <p:ph type="dt" sz="half" idx="10"/>
          </p:nvPr>
        </p:nvSpPr>
        <p:spPr/>
        <p:txBody>
          <a:bodyPr/>
          <a:lstStyle/>
          <a:p>
            <a:pPr rtl="0"/>
            <a:fld id="{0F0141C6-8A0A-40DB-88BA-CBF580343E03}" type="datetime1">
              <a:rPr lang="es-ES" noProof="0" smtClean="0"/>
              <a:t>20/08/2020</a:t>
            </a:fld>
            <a:endParaRPr lang="es-ES" noProof="0" dirty="0"/>
          </a:p>
        </p:txBody>
      </p:sp>
      <p:sp>
        <p:nvSpPr>
          <p:cNvPr id="8" name="Marcador de pie de página 7">
            <a:extLst>
              <a:ext uri="{FF2B5EF4-FFF2-40B4-BE49-F238E27FC236}">
                <a16:creationId xmlns:a16="http://schemas.microsoft.com/office/drawing/2014/main" id="{1C7E5286-EA0E-4E29-92D8-D5C44AEE9B16}"/>
              </a:ext>
            </a:extLst>
          </p:cNvPr>
          <p:cNvSpPr>
            <a:spLocks noGrp="1"/>
          </p:cNvSpPr>
          <p:nvPr>
            <p:ph type="ftr" sz="quarter" idx="11"/>
          </p:nvPr>
        </p:nvSpPr>
        <p:spPr/>
        <p:txBody>
          <a:bodyPr/>
          <a:lstStyle/>
          <a:p>
            <a:pPr rtl="0"/>
            <a:endParaRPr lang="es-ES" noProof="0" dirty="0"/>
          </a:p>
        </p:txBody>
      </p:sp>
      <p:sp>
        <p:nvSpPr>
          <p:cNvPr id="9" name="Marcador de número de diapositiva 8">
            <a:extLst>
              <a:ext uri="{FF2B5EF4-FFF2-40B4-BE49-F238E27FC236}">
                <a16:creationId xmlns:a16="http://schemas.microsoft.com/office/drawing/2014/main" id="{D7AE09AB-16D2-4A0E-85FC-86CC5656AE34}"/>
              </a:ext>
            </a:extLst>
          </p:cNvPr>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15650148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76650-9547-4C59-BFB6-89C3203517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9780A6B-C915-4F91-9150-F64C80EB93B5}"/>
              </a:ext>
            </a:extLst>
          </p:cNvPr>
          <p:cNvSpPr>
            <a:spLocks noGrp="1"/>
          </p:cNvSpPr>
          <p:nvPr>
            <p:ph type="dt" sz="half" idx="10"/>
          </p:nvPr>
        </p:nvSpPr>
        <p:spPr/>
        <p:txBody>
          <a:bodyPr/>
          <a:lstStyle/>
          <a:p>
            <a:pPr rtl="0"/>
            <a:fld id="{011B34C2-FFBF-4739-8D26-1EDD11CC51C2}" type="datetime1">
              <a:rPr lang="es-ES" noProof="0" smtClean="0"/>
              <a:t>20/08/2020</a:t>
            </a:fld>
            <a:endParaRPr lang="es-ES" noProof="0" dirty="0"/>
          </a:p>
        </p:txBody>
      </p:sp>
      <p:sp>
        <p:nvSpPr>
          <p:cNvPr id="4" name="Marcador de pie de página 3">
            <a:extLst>
              <a:ext uri="{FF2B5EF4-FFF2-40B4-BE49-F238E27FC236}">
                <a16:creationId xmlns:a16="http://schemas.microsoft.com/office/drawing/2014/main" id="{6E09CEF3-DC4A-4464-85EC-0698E12543DD}"/>
              </a:ext>
            </a:extLst>
          </p:cNvPr>
          <p:cNvSpPr>
            <a:spLocks noGrp="1"/>
          </p:cNvSpPr>
          <p:nvPr>
            <p:ph type="ftr" sz="quarter" idx="11"/>
          </p:nvPr>
        </p:nvSpPr>
        <p:spPr/>
        <p:txBody>
          <a:bodyPr/>
          <a:lstStyle/>
          <a:p>
            <a:pPr rtl="0"/>
            <a:endParaRPr lang="es-ES" noProof="0" dirty="0"/>
          </a:p>
        </p:txBody>
      </p:sp>
      <p:sp>
        <p:nvSpPr>
          <p:cNvPr id="5" name="Marcador de número de diapositiva 4">
            <a:extLst>
              <a:ext uri="{FF2B5EF4-FFF2-40B4-BE49-F238E27FC236}">
                <a16:creationId xmlns:a16="http://schemas.microsoft.com/office/drawing/2014/main" id="{38152DAC-59B4-48D5-8523-D4A91AB83F53}"/>
              </a:ext>
            </a:extLst>
          </p:cNvPr>
          <p:cNvSpPr>
            <a:spLocks noGrp="1"/>
          </p:cNvSpPr>
          <p:nvPr>
            <p:ph type="sldNum" sz="quarter" idx="12"/>
          </p:nvPr>
        </p:nvSpPr>
        <p:spPr/>
        <p:txBody>
          <a:bodyPr/>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380106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68E3A44-15DA-4175-A928-5F03E63990DE}"/>
              </a:ext>
            </a:extLst>
          </p:cNvPr>
          <p:cNvSpPr>
            <a:spLocks noGrp="1"/>
          </p:cNvSpPr>
          <p:nvPr>
            <p:ph type="dt" sz="half" idx="10"/>
          </p:nvPr>
        </p:nvSpPr>
        <p:spPr/>
        <p:txBody>
          <a:bodyPr/>
          <a:lstStyle/>
          <a:p>
            <a:pPr rtl="0"/>
            <a:fld id="{25009D30-D91B-4D44-9568-5A57793DD1D3}" type="datetime1">
              <a:rPr lang="es-ES" noProof="0" smtClean="0"/>
              <a:t>20/08/2020</a:t>
            </a:fld>
            <a:endParaRPr lang="es-ES" noProof="0" dirty="0"/>
          </a:p>
        </p:txBody>
      </p:sp>
      <p:sp>
        <p:nvSpPr>
          <p:cNvPr id="3" name="Marcador de pie de página 2">
            <a:extLst>
              <a:ext uri="{FF2B5EF4-FFF2-40B4-BE49-F238E27FC236}">
                <a16:creationId xmlns:a16="http://schemas.microsoft.com/office/drawing/2014/main" id="{7C91C68B-A56B-4400-A6C3-313C1AEA54DB}"/>
              </a:ext>
            </a:extLst>
          </p:cNvPr>
          <p:cNvSpPr>
            <a:spLocks noGrp="1"/>
          </p:cNvSpPr>
          <p:nvPr>
            <p:ph type="ftr" sz="quarter" idx="11"/>
          </p:nvPr>
        </p:nvSpPr>
        <p:spPr/>
        <p:txBody>
          <a:bodyPr/>
          <a:lstStyle/>
          <a:p>
            <a:pPr rtl="0"/>
            <a:endParaRPr lang="es-ES" noProof="0" dirty="0"/>
          </a:p>
        </p:txBody>
      </p:sp>
      <p:sp>
        <p:nvSpPr>
          <p:cNvPr id="4" name="Marcador de número de diapositiva 3">
            <a:extLst>
              <a:ext uri="{FF2B5EF4-FFF2-40B4-BE49-F238E27FC236}">
                <a16:creationId xmlns:a16="http://schemas.microsoft.com/office/drawing/2014/main" id="{4A11C220-8FD8-4B45-AE7C-D12410791A56}"/>
              </a:ext>
            </a:extLst>
          </p:cNvPr>
          <p:cNvSpPr>
            <a:spLocks noGrp="1"/>
          </p:cNvSpPr>
          <p:nvPr>
            <p:ph type="sldNum" sz="quarter" idx="12"/>
          </p:nvPr>
        </p:nvSpPr>
        <p:spPr/>
        <p:txBody>
          <a:bodyPr/>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49928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96A0F-33BF-4EFF-82C7-0F382FB646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6FC795E-D55F-404B-AA00-B2228EE69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FBD6772-70B8-440B-82F1-D580FBD4D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B218F0-8C23-4809-B989-C0B27A064389}"/>
              </a:ext>
            </a:extLst>
          </p:cNvPr>
          <p:cNvSpPr>
            <a:spLocks noGrp="1"/>
          </p:cNvSpPr>
          <p:nvPr>
            <p:ph type="dt" sz="half" idx="10"/>
          </p:nvPr>
        </p:nvSpPr>
        <p:spPr/>
        <p:txBody>
          <a:bodyPr/>
          <a:lstStyle/>
          <a:p>
            <a:pPr rtl="0"/>
            <a:fld id="{0F0141C6-8A0A-40DB-88BA-CBF580343E03}" type="datetime1">
              <a:rPr lang="es-ES" noProof="0" smtClean="0"/>
              <a:t>20/08/2020</a:t>
            </a:fld>
            <a:endParaRPr lang="es-ES" noProof="0" dirty="0"/>
          </a:p>
        </p:txBody>
      </p:sp>
      <p:sp>
        <p:nvSpPr>
          <p:cNvPr id="6" name="Marcador de pie de página 5">
            <a:extLst>
              <a:ext uri="{FF2B5EF4-FFF2-40B4-BE49-F238E27FC236}">
                <a16:creationId xmlns:a16="http://schemas.microsoft.com/office/drawing/2014/main" id="{83686A96-FC8A-4B53-9581-290464265D02}"/>
              </a:ext>
            </a:extLst>
          </p:cNvPr>
          <p:cNvSpPr>
            <a:spLocks noGrp="1"/>
          </p:cNvSpPr>
          <p:nvPr>
            <p:ph type="ftr" sz="quarter" idx="11"/>
          </p:nvPr>
        </p:nvSpPr>
        <p:spPr/>
        <p:txBody>
          <a:bodyPr/>
          <a:lstStyle/>
          <a:p>
            <a:pPr rtl="0"/>
            <a:endParaRPr lang="es-ES" noProof="0" dirty="0"/>
          </a:p>
        </p:txBody>
      </p:sp>
      <p:sp>
        <p:nvSpPr>
          <p:cNvPr id="7" name="Marcador de número de diapositiva 6">
            <a:extLst>
              <a:ext uri="{FF2B5EF4-FFF2-40B4-BE49-F238E27FC236}">
                <a16:creationId xmlns:a16="http://schemas.microsoft.com/office/drawing/2014/main" id="{94CA6C7C-1241-46EB-B348-AB15478EE979}"/>
              </a:ext>
            </a:extLst>
          </p:cNvPr>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28292295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3F767-D073-412E-B2FB-1008F1746B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C76699-D3E0-41CD-9A0E-366982C7A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35C16AF1-897D-4F2E-9D76-ACEF56E80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017678-AFCE-4A1A-A633-7C5E78A015E5}"/>
              </a:ext>
            </a:extLst>
          </p:cNvPr>
          <p:cNvSpPr>
            <a:spLocks noGrp="1"/>
          </p:cNvSpPr>
          <p:nvPr>
            <p:ph type="dt" sz="half" idx="10"/>
          </p:nvPr>
        </p:nvSpPr>
        <p:spPr/>
        <p:txBody>
          <a:bodyPr/>
          <a:lstStyle/>
          <a:p>
            <a:pPr rtl="0"/>
            <a:fld id="{0F0141C6-8A0A-40DB-88BA-CBF580343E03}" type="datetime1">
              <a:rPr lang="es-ES" noProof="0" smtClean="0"/>
              <a:t>20/08/2020</a:t>
            </a:fld>
            <a:endParaRPr lang="es-ES" noProof="0" dirty="0"/>
          </a:p>
        </p:txBody>
      </p:sp>
      <p:sp>
        <p:nvSpPr>
          <p:cNvPr id="6" name="Marcador de pie de página 5">
            <a:extLst>
              <a:ext uri="{FF2B5EF4-FFF2-40B4-BE49-F238E27FC236}">
                <a16:creationId xmlns:a16="http://schemas.microsoft.com/office/drawing/2014/main" id="{B3C3B2B0-803C-40F6-BB22-42A0A4CB2603}"/>
              </a:ext>
            </a:extLst>
          </p:cNvPr>
          <p:cNvSpPr>
            <a:spLocks noGrp="1"/>
          </p:cNvSpPr>
          <p:nvPr>
            <p:ph type="ftr" sz="quarter" idx="11"/>
          </p:nvPr>
        </p:nvSpPr>
        <p:spPr/>
        <p:txBody>
          <a:bodyPr/>
          <a:lstStyle/>
          <a:p>
            <a:pPr rtl="0"/>
            <a:endParaRPr lang="es-ES" noProof="0" dirty="0"/>
          </a:p>
        </p:txBody>
      </p:sp>
      <p:sp>
        <p:nvSpPr>
          <p:cNvPr id="7" name="Marcador de número de diapositiva 6">
            <a:extLst>
              <a:ext uri="{FF2B5EF4-FFF2-40B4-BE49-F238E27FC236}">
                <a16:creationId xmlns:a16="http://schemas.microsoft.com/office/drawing/2014/main" id="{59DE2591-486F-4764-8FC4-90393BF8D747}"/>
              </a:ext>
            </a:extLst>
          </p:cNvPr>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9987678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1F0196-A28F-40B1-AB52-5E2C7BBED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EB5F64-23AE-4E25-A608-3F9EDF867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249B9F9-2E59-4A9E-8525-6ADF9F871C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F0141C6-8A0A-40DB-88BA-CBF580343E03}" type="datetime1">
              <a:rPr lang="es-ES" noProof="0" smtClean="0"/>
              <a:t>20/08/2020</a:t>
            </a:fld>
            <a:endParaRPr lang="es-ES" noProof="0" dirty="0"/>
          </a:p>
        </p:txBody>
      </p:sp>
      <p:sp>
        <p:nvSpPr>
          <p:cNvPr id="5" name="Marcador de pie de página 4">
            <a:extLst>
              <a:ext uri="{FF2B5EF4-FFF2-40B4-BE49-F238E27FC236}">
                <a16:creationId xmlns:a16="http://schemas.microsoft.com/office/drawing/2014/main" id="{47B8073B-2789-4A7A-9ED9-8E7DD96FD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Marcador de número de diapositiva 5">
            <a:extLst>
              <a:ext uri="{FF2B5EF4-FFF2-40B4-BE49-F238E27FC236}">
                <a16:creationId xmlns:a16="http://schemas.microsoft.com/office/drawing/2014/main" id="{5CEEA8E6-6419-47F4-81C0-C1791296F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405410651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1.jpe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tmp"/><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72E90EB-8A8D-43CE-99B7-F0AB66038C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885" y="534538"/>
            <a:ext cx="8173792" cy="1607771"/>
          </a:xfrm>
          <a:prstGeom prst="rect">
            <a:avLst/>
          </a:prstGeom>
        </p:spPr>
      </p:pic>
      <p:pic>
        <p:nvPicPr>
          <p:cNvPr id="3" name="Imagen 2">
            <a:extLst>
              <a:ext uri="{FF2B5EF4-FFF2-40B4-BE49-F238E27FC236}">
                <a16:creationId xmlns:a16="http://schemas.microsoft.com/office/drawing/2014/main" id="{F4D0F907-06CE-4FD7-97E0-9F5AA062429C}"/>
              </a:ext>
            </a:extLst>
          </p:cNvPr>
          <p:cNvPicPr/>
          <p:nvPr/>
        </p:nvPicPr>
        <p:blipFill rotWithShape="1">
          <a:blip r:embed="rId3" cstate="screen">
            <a:clrChange>
              <a:clrFrom>
                <a:srgbClr val="FBFBFA"/>
              </a:clrFrom>
              <a:clrTo>
                <a:srgbClr val="FBFBFA">
                  <a:alpha val="0"/>
                </a:srgbClr>
              </a:clrTo>
            </a:clrChange>
            <a:extLst>
              <a:ext uri="{28A0092B-C50C-407E-A947-70E740481C1C}">
                <a14:useLocalDpi xmlns:a14="http://schemas.microsoft.com/office/drawing/2010/main"/>
              </a:ext>
            </a:extLst>
          </a:blip>
          <a:srcRect/>
          <a:stretch/>
        </p:blipFill>
        <p:spPr bwMode="auto">
          <a:xfrm>
            <a:off x="9064677" y="534538"/>
            <a:ext cx="2213113" cy="1712273"/>
          </a:xfrm>
          <a:prstGeom prst="rect">
            <a:avLst/>
          </a:prstGeom>
          <a:noFill/>
          <a:ln w="9525">
            <a:noFill/>
            <a:miter lim="800000"/>
            <a:headEnd/>
            <a:tailEnd/>
          </a:ln>
        </p:spPr>
      </p:pic>
      <p:sp>
        <p:nvSpPr>
          <p:cNvPr id="4" name="Rectángulo 3">
            <a:extLst>
              <a:ext uri="{FF2B5EF4-FFF2-40B4-BE49-F238E27FC236}">
                <a16:creationId xmlns:a16="http://schemas.microsoft.com/office/drawing/2014/main" id="{79F798CE-F356-4B44-AD89-1E55600B1A3C}"/>
              </a:ext>
            </a:extLst>
          </p:cNvPr>
          <p:cNvSpPr/>
          <p:nvPr/>
        </p:nvSpPr>
        <p:spPr>
          <a:xfrm>
            <a:off x="291549" y="2501123"/>
            <a:ext cx="11900451" cy="1426544"/>
          </a:xfrm>
          <a:prstGeom prst="rect">
            <a:avLst/>
          </a:prstGeom>
        </p:spPr>
        <p:txBody>
          <a:bodyPr wrap="square">
            <a:spAutoFit/>
          </a:bodyPr>
          <a:lstStyle/>
          <a:p>
            <a:pPr marR="36195" algn="ctr">
              <a:lnSpc>
                <a:spcPct val="150000"/>
              </a:lnSpc>
              <a:spcAft>
                <a:spcPts val="0"/>
              </a:spcAft>
            </a:pPr>
            <a:r>
              <a:rPr lang="es-EC"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“ESTUDIO DEL ACEITE DE DOS VARIEDADES DE MARACUYÁ (Passiflora edulis), CONSIDERANDO DISTINTOS MÉTODOS DE EXTRACCIÓN EN SANTO DOMINGO DE LOS TSÁCHILAS</a:t>
            </a:r>
            <a:r>
              <a:rPr lang="es-EC"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s-EC"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0D81EDC-8B2F-4537-8A31-60A2272789A4}"/>
              </a:ext>
            </a:extLst>
          </p:cNvPr>
          <p:cNvSpPr txBox="1"/>
          <p:nvPr/>
        </p:nvSpPr>
        <p:spPr>
          <a:xfrm>
            <a:off x="2411777" y="4181979"/>
            <a:ext cx="7368445" cy="2031325"/>
          </a:xfrm>
          <a:prstGeom prst="rect">
            <a:avLst/>
          </a:prstGeom>
          <a:noFill/>
        </p:spPr>
        <p:txBody>
          <a:bodyPr wrap="square">
            <a:spAutoFit/>
          </a:bodyPr>
          <a:lstStyle/>
          <a:p>
            <a:r>
              <a:rPr lang="es-EC"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AUTORAS: 	JESSICA FERNANDA ALVEAR ZAPATA			KATERINE ALEXANDRA MENÈNDEZ LÒPEZ</a:t>
            </a:r>
          </a:p>
          <a:p>
            <a:r>
              <a:rPr lang="es-EC"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s-EC"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r>
              <a:rPr lang="es-EC"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TUTORA: 	Ph.D. SUNGEY SANCHÈZ</a:t>
            </a:r>
            <a:endParaRPr lang="es-EC" sz="1800" dirty="0">
              <a:latin typeface="Arial" panose="020B0604020202020204" pitchFamily="34" charset="0"/>
              <a:cs typeface="Arial" panose="020B0604020202020204" pitchFamily="34" charset="0"/>
            </a:endParaRPr>
          </a:p>
          <a:p>
            <a:pPr algn="ctr"/>
            <a:endParaRPr lang="es-EC"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ctr"/>
            <a:r>
              <a:rPr lang="es-EC"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SANTO DOMINGO – ECUADOR</a:t>
            </a:r>
          </a:p>
          <a:p>
            <a:pPr algn="ctr"/>
            <a:r>
              <a:rPr lang="es-EC"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1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0F44863-4691-4B72-9247-14BFAF5F6985}"/>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327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frigerador, tabla&#10;&#10;Descripción generada automáticamente">
            <a:extLst>
              <a:ext uri="{FF2B5EF4-FFF2-40B4-BE49-F238E27FC236}">
                <a16:creationId xmlns:a16="http://schemas.microsoft.com/office/drawing/2014/main" id="{7B514AEE-E33C-4A1E-9A1C-C916EB65A45D}"/>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64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DE83E3-A161-4BCE-8283-70B57819B1B5}"/>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233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09325E9B-1135-4F13-B8EA-B2C999FAEE73}"/>
              </a:ext>
            </a:extLst>
          </p:cNvPr>
          <p:cNvSpPr txBox="1">
            <a:spLocks/>
          </p:cNvSpPr>
          <p:nvPr/>
        </p:nvSpPr>
        <p:spPr>
          <a:xfrm>
            <a:off x="3488858" y="245077"/>
            <a:ext cx="5771634" cy="54864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VARIABLES DE ESTUDIO </a:t>
            </a:r>
          </a:p>
        </p:txBody>
      </p:sp>
      <p:sp>
        <p:nvSpPr>
          <p:cNvPr id="13" name="Rectángulo: esquinas redondeadas 12">
            <a:extLst>
              <a:ext uri="{FF2B5EF4-FFF2-40B4-BE49-F238E27FC236}">
                <a16:creationId xmlns:a16="http://schemas.microsoft.com/office/drawing/2014/main" id="{EE2E8061-D5B3-465F-B2F6-40820EF4AE0B}"/>
              </a:ext>
            </a:extLst>
          </p:cNvPr>
          <p:cNvSpPr/>
          <p:nvPr/>
        </p:nvSpPr>
        <p:spPr>
          <a:xfrm>
            <a:off x="391886" y="927464"/>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Rendimiento </a:t>
            </a:r>
          </a:p>
        </p:txBody>
      </p:sp>
      <p:sp>
        <p:nvSpPr>
          <p:cNvPr id="14" name="Rectángulo 13">
            <a:extLst>
              <a:ext uri="{FF2B5EF4-FFF2-40B4-BE49-F238E27FC236}">
                <a16:creationId xmlns:a16="http://schemas.microsoft.com/office/drawing/2014/main" id="{2DADF4E7-4154-41E1-9DF8-0E828089CFDE}"/>
              </a:ext>
            </a:extLst>
          </p:cNvPr>
          <p:cNvSpPr/>
          <p:nvPr/>
        </p:nvSpPr>
        <p:spPr>
          <a:xfrm>
            <a:off x="391886" y="6152605"/>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Kg de fruta= ml de aceite</a:t>
            </a:r>
          </a:p>
        </p:txBody>
      </p:sp>
      <p:sp>
        <p:nvSpPr>
          <p:cNvPr id="20" name="Rectángulo: esquinas redondeadas 19">
            <a:extLst>
              <a:ext uri="{FF2B5EF4-FFF2-40B4-BE49-F238E27FC236}">
                <a16:creationId xmlns:a16="http://schemas.microsoft.com/office/drawing/2014/main" id="{E8DD8BF8-3F36-4AE3-8647-AA6B58598676}"/>
              </a:ext>
            </a:extLst>
          </p:cNvPr>
          <p:cNvSpPr/>
          <p:nvPr/>
        </p:nvSpPr>
        <p:spPr>
          <a:xfrm>
            <a:off x="2386149" y="927464"/>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Solubilidad  </a:t>
            </a:r>
          </a:p>
        </p:txBody>
      </p:sp>
      <p:sp>
        <p:nvSpPr>
          <p:cNvPr id="21" name="Rectángulo 20">
            <a:extLst>
              <a:ext uri="{FF2B5EF4-FFF2-40B4-BE49-F238E27FC236}">
                <a16:creationId xmlns:a16="http://schemas.microsoft.com/office/drawing/2014/main" id="{BEAA2A3D-4026-47BE-816B-AF138970CC69}"/>
              </a:ext>
            </a:extLst>
          </p:cNvPr>
          <p:cNvSpPr/>
          <p:nvPr/>
        </p:nvSpPr>
        <p:spPr>
          <a:xfrm>
            <a:off x="2375275" y="6152605"/>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Solubilidad de los lípidos</a:t>
            </a:r>
          </a:p>
        </p:txBody>
      </p:sp>
      <p:sp>
        <p:nvSpPr>
          <p:cNvPr id="23" name="Rectángulo: esquinas redondeadas 22">
            <a:extLst>
              <a:ext uri="{FF2B5EF4-FFF2-40B4-BE49-F238E27FC236}">
                <a16:creationId xmlns:a16="http://schemas.microsoft.com/office/drawing/2014/main" id="{8E42CA2B-D246-4017-A29A-E49F22957FAF}"/>
              </a:ext>
            </a:extLst>
          </p:cNvPr>
          <p:cNvSpPr/>
          <p:nvPr/>
        </p:nvSpPr>
        <p:spPr>
          <a:xfrm>
            <a:off x="4380412" y="910048"/>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pH  </a:t>
            </a:r>
          </a:p>
        </p:txBody>
      </p:sp>
      <p:sp>
        <p:nvSpPr>
          <p:cNvPr id="26" name="Rectángulo 25">
            <a:extLst>
              <a:ext uri="{FF2B5EF4-FFF2-40B4-BE49-F238E27FC236}">
                <a16:creationId xmlns:a16="http://schemas.microsoft.com/office/drawing/2014/main" id="{0DD0373F-4EF4-4BB4-AF92-C0BD3191DC7D}"/>
              </a:ext>
            </a:extLst>
          </p:cNvPr>
          <p:cNvSpPr/>
          <p:nvPr/>
        </p:nvSpPr>
        <p:spPr>
          <a:xfrm>
            <a:off x="4380412" y="6152605"/>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effectLst/>
                <a:latin typeface="Arial" panose="020B0604020202020204" pitchFamily="34" charset="0"/>
                <a:ea typeface="Calibri" panose="020F0502020204030204" pitchFamily="34" charset="0"/>
              </a:rPr>
              <a:t>NTE INEN 0389, 1986</a:t>
            </a:r>
            <a:endParaRPr lang="es-ES" sz="1100" dirty="0">
              <a:solidFill>
                <a:schemeClr val="tx1"/>
              </a:solidFill>
              <a:latin typeface="Arial" panose="020B0604020202020204" pitchFamily="34" charset="0"/>
              <a:cs typeface="Arial" panose="020B0604020202020204" pitchFamily="34" charset="0"/>
            </a:endParaRPr>
          </a:p>
        </p:txBody>
      </p:sp>
      <p:sp>
        <p:nvSpPr>
          <p:cNvPr id="42" name="Rectángulo: esquinas redondeadas 41">
            <a:extLst>
              <a:ext uri="{FF2B5EF4-FFF2-40B4-BE49-F238E27FC236}">
                <a16:creationId xmlns:a16="http://schemas.microsoft.com/office/drawing/2014/main" id="{8BC890BF-AB05-4D99-89CC-6C5F6379F1D1}"/>
              </a:ext>
            </a:extLst>
          </p:cNvPr>
          <p:cNvSpPr/>
          <p:nvPr/>
        </p:nvSpPr>
        <p:spPr>
          <a:xfrm>
            <a:off x="6374675" y="910048"/>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Densidad  </a:t>
            </a:r>
          </a:p>
        </p:txBody>
      </p:sp>
      <p:sp>
        <p:nvSpPr>
          <p:cNvPr id="43" name="Rectángulo 42">
            <a:extLst>
              <a:ext uri="{FF2B5EF4-FFF2-40B4-BE49-F238E27FC236}">
                <a16:creationId xmlns:a16="http://schemas.microsoft.com/office/drawing/2014/main" id="{6CABAE27-2C80-4E11-AC12-D3CBE8E3AB1B}"/>
              </a:ext>
            </a:extLst>
          </p:cNvPr>
          <p:cNvSpPr/>
          <p:nvPr/>
        </p:nvSpPr>
        <p:spPr>
          <a:xfrm>
            <a:off x="6374675" y="6152605"/>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effectLst/>
                <a:latin typeface="Arial" panose="020B0604020202020204" pitchFamily="34" charset="0"/>
                <a:ea typeface="Calibri" panose="020F0502020204030204" pitchFamily="34" charset="0"/>
              </a:rPr>
              <a:t>NTE INEN 0035, 1973</a:t>
            </a:r>
            <a:endParaRPr lang="es-ES" sz="1100" dirty="0">
              <a:solidFill>
                <a:schemeClr val="tx1"/>
              </a:solidFill>
              <a:latin typeface="Arial" panose="020B0604020202020204" pitchFamily="34" charset="0"/>
              <a:cs typeface="Arial" panose="020B0604020202020204" pitchFamily="34" charset="0"/>
            </a:endParaRPr>
          </a:p>
        </p:txBody>
      </p:sp>
      <p:sp>
        <p:nvSpPr>
          <p:cNvPr id="47" name="Rectángulo: esquinas redondeadas 46">
            <a:extLst>
              <a:ext uri="{FF2B5EF4-FFF2-40B4-BE49-F238E27FC236}">
                <a16:creationId xmlns:a16="http://schemas.microsoft.com/office/drawing/2014/main" id="{87601F77-C9F8-4022-A2C8-E5D5A9FF665F}"/>
              </a:ext>
            </a:extLst>
          </p:cNvPr>
          <p:cNvSpPr/>
          <p:nvPr/>
        </p:nvSpPr>
        <p:spPr>
          <a:xfrm>
            <a:off x="8368937" y="910048"/>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Absorbancia  </a:t>
            </a:r>
          </a:p>
        </p:txBody>
      </p:sp>
      <p:sp>
        <p:nvSpPr>
          <p:cNvPr id="51" name="Rectángulo 50">
            <a:extLst>
              <a:ext uri="{FF2B5EF4-FFF2-40B4-BE49-F238E27FC236}">
                <a16:creationId xmlns:a16="http://schemas.microsoft.com/office/drawing/2014/main" id="{00E1183B-5010-4319-B4DD-6DC83BDD6B25}"/>
              </a:ext>
            </a:extLst>
          </p:cNvPr>
          <p:cNvSpPr/>
          <p:nvPr/>
        </p:nvSpPr>
        <p:spPr>
          <a:xfrm>
            <a:off x="8446354" y="6152605"/>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effectLst/>
                <a:latin typeface="Arial" panose="020B0604020202020204" pitchFamily="34" charset="0"/>
                <a:ea typeface="Calibri" panose="020F0502020204030204" pitchFamily="34" charset="0"/>
              </a:rPr>
              <a:t>Termo Espectrónico Genesys 10 Uv/vis</a:t>
            </a:r>
            <a:endParaRPr lang="es-ES" sz="1100" dirty="0">
              <a:solidFill>
                <a:schemeClr val="tx1"/>
              </a:solidFill>
              <a:latin typeface="Arial" panose="020B0604020202020204" pitchFamily="34" charset="0"/>
              <a:cs typeface="Arial" panose="020B0604020202020204" pitchFamily="34" charset="0"/>
            </a:endParaRPr>
          </a:p>
        </p:txBody>
      </p:sp>
      <p:sp>
        <p:nvSpPr>
          <p:cNvPr id="52" name="Rectángulo: esquinas redondeadas 51">
            <a:extLst>
              <a:ext uri="{FF2B5EF4-FFF2-40B4-BE49-F238E27FC236}">
                <a16:creationId xmlns:a16="http://schemas.microsoft.com/office/drawing/2014/main" id="{BC35189E-AF2C-47BA-B00E-40BA0D5EBCE2}"/>
              </a:ext>
            </a:extLst>
          </p:cNvPr>
          <p:cNvSpPr/>
          <p:nvPr/>
        </p:nvSpPr>
        <p:spPr>
          <a:xfrm>
            <a:off x="10363199" y="918158"/>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Humedad  </a:t>
            </a:r>
          </a:p>
        </p:txBody>
      </p:sp>
      <p:sp>
        <p:nvSpPr>
          <p:cNvPr id="53" name="Rectángulo 52">
            <a:extLst>
              <a:ext uri="{FF2B5EF4-FFF2-40B4-BE49-F238E27FC236}">
                <a16:creationId xmlns:a16="http://schemas.microsoft.com/office/drawing/2014/main" id="{1AF0711F-7F0B-4E8A-BA5A-D81BC1B9FD2F}"/>
              </a:ext>
            </a:extLst>
          </p:cNvPr>
          <p:cNvSpPr/>
          <p:nvPr/>
        </p:nvSpPr>
        <p:spPr>
          <a:xfrm>
            <a:off x="10363199" y="6147623"/>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latin typeface="Arial" panose="020B0604020202020204" pitchFamily="34" charset="0"/>
                <a:cs typeface="Arial" panose="020B0604020202020204" pitchFamily="34" charset="0"/>
              </a:rPr>
              <a:t>METTLER TOLEDO</a:t>
            </a:r>
            <a:endParaRPr lang="es-ES" sz="1100" dirty="0">
              <a:solidFill>
                <a:schemeClr val="tx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DB23AA75-487E-4ED1-807F-EF1932151F92}"/>
              </a:ext>
            </a:extLst>
          </p:cNvPr>
          <p:cNvPicPr/>
          <p:nvPr/>
        </p:nvPicPr>
        <p:blipFill>
          <a:blip r:embed="rId2">
            <a:extLst>
              <a:ext uri="{28A0092B-C50C-407E-A947-70E740481C1C}">
                <a14:useLocalDpi xmlns:a14="http://schemas.microsoft.com/office/drawing/2010/main" val="0"/>
              </a:ext>
            </a:extLst>
          </a:blip>
          <a:stretch>
            <a:fillRect/>
          </a:stretch>
        </p:blipFill>
        <p:spPr>
          <a:xfrm>
            <a:off x="0" y="1618561"/>
            <a:ext cx="12139747" cy="4516628"/>
          </a:xfrm>
          <a:prstGeom prst="rect">
            <a:avLst/>
          </a:prstGeom>
        </p:spPr>
      </p:pic>
    </p:spTree>
    <p:extLst>
      <p:ext uri="{BB962C8B-B14F-4D97-AF65-F5344CB8AC3E}">
        <p14:creationId xmlns:p14="http://schemas.microsoft.com/office/powerpoint/2010/main" val="73173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3AD56D93-6C2A-4772-B9E8-9EA429553365}"/>
              </a:ext>
            </a:extLst>
          </p:cNvPr>
          <p:cNvSpPr/>
          <p:nvPr/>
        </p:nvSpPr>
        <p:spPr>
          <a:xfrm>
            <a:off x="304799" y="906127"/>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Ceniza  </a:t>
            </a:r>
          </a:p>
        </p:txBody>
      </p:sp>
      <p:sp>
        <p:nvSpPr>
          <p:cNvPr id="7" name="Título 1">
            <a:extLst>
              <a:ext uri="{FF2B5EF4-FFF2-40B4-BE49-F238E27FC236}">
                <a16:creationId xmlns:a16="http://schemas.microsoft.com/office/drawing/2014/main" id="{7D17CA55-B873-4B67-9345-E9826C5EFD32}"/>
              </a:ext>
            </a:extLst>
          </p:cNvPr>
          <p:cNvSpPr txBox="1">
            <a:spLocks/>
          </p:cNvSpPr>
          <p:nvPr/>
        </p:nvSpPr>
        <p:spPr>
          <a:xfrm>
            <a:off x="3430991" y="244948"/>
            <a:ext cx="5771634" cy="54864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VARIABLES DE ESTUDIO </a:t>
            </a:r>
          </a:p>
        </p:txBody>
      </p:sp>
      <p:sp>
        <p:nvSpPr>
          <p:cNvPr id="13" name="Rectángulo 12">
            <a:extLst>
              <a:ext uri="{FF2B5EF4-FFF2-40B4-BE49-F238E27FC236}">
                <a16:creationId xmlns:a16="http://schemas.microsoft.com/office/drawing/2014/main" id="{21372B9C-85CA-4C4E-B9F6-7426E2BFDE1D}"/>
              </a:ext>
            </a:extLst>
          </p:cNvPr>
          <p:cNvSpPr/>
          <p:nvPr/>
        </p:nvSpPr>
        <p:spPr>
          <a:xfrm>
            <a:off x="304119" y="6226361"/>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NTE INEN 348, 1978</a:t>
            </a:r>
          </a:p>
        </p:txBody>
      </p:sp>
      <p:sp>
        <p:nvSpPr>
          <p:cNvPr id="16" name="Rectángulo: esquinas redondeadas 15">
            <a:extLst>
              <a:ext uri="{FF2B5EF4-FFF2-40B4-BE49-F238E27FC236}">
                <a16:creationId xmlns:a16="http://schemas.microsoft.com/office/drawing/2014/main" id="{0CF55451-2CBB-423E-88C4-12B0C4912295}"/>
              </a:ext>
            </a:extLst>
          </p:cNvPr>
          <p:cNvSpPr/>
          <p:nvPr/>
        </p:nvSpPr>
        <p:spPr>
          <a:xfrm>
            <a:off x="2322094" y="906127"/>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Impurezas  </a:t>
            </a:r>
          </a:p>
        </p:txBody>
      </p:sp>
      <p:sp>
        <p:nvSpPr>
          <p:cNvPr id="19" name="Rectángulo 18">
            <a:extLst>
              <a:ext uri="{FF2B5EF4-FFF2-40B4-BE49-F238E27FC236}">
                <a16:creationId xmlns:a16="http://schemas.microsoft.com/office/drawing/2014/main" id="{4B372CFC-CC6C-4BB1-8F2F-3F48B3C3D0EF}"/>
              </a:ext>
            </a:extLst>
          </p:cNvPr>
          <p:cNvSpPr/>
          <p:nvPr/>
        </p:nvSpPr>
        <p:spPr>
          <a:xfrm>
            <a:off x="2322094" y="6226361"/>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Centrifuga a (300rpm) por 5min.</a:t>
            </a:r>
          </a:p>
        </p:txBody>
      </p:sp>
      <p:sp>
        <p:nvSpPr>
          <p:cNvPr id="20" name="Rectángulo: esquinas redondeadas 19">
            <a:extLst>
              <a:ext uri="{FF2B5EF4-FFF2-40B4-BE49-F238E27FC236}">
                <a16:creationId xmlns:a16="http://schemas.microsoft.com/office/drawing/2014/main" id="{AC4357CE-EE05-42DE-AAE2-F8A56D7B34A9}"/>
              </a:ext>
            </a:extLst>
          </p:cNvPr>
          <p:cNvSpPr/>
          <p:nvPr/>
        </p:nvSpPr>
        <p:spPr>
          <a:xfrm>
            <a:off x="4339389" y="906127"/>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Acidez  </a:t>
            </a:r>
          </a:p>
        </p:txBody>
      </p:sp>
      <p:sp>
        <p:nvSpPr>
          <p:cNvPr id="21" name="Rectángulo 20">
            <a:extLst>
              <a:ext uri="{FF2B5EF4-FFF2-40B4-BE49-F238E27FC236}">
                <a16:creationId xmlns:a16="http://schemas.microsoft.com/office/drawing/2014/main" id="{AE505174-6E81-47A1-AC3F-6A601C7516D0}"/>
              </a:ext>
            </a:extLst>
          </p:cNvPr>
          <p:cNvSpPr/>
          <p:nvPr/>
        </p:nvSpPr>
        <p:spPr>
          <a:xfrm>
            <a:off x="4339389" y="6226361"/>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NTE INEN 0038, 1973</a:t>
            </a:r>
          </a:p>
        </p:txBody>
      </p:sp>
      <p:sp>
        <p:nvSpPr>
          <p:cNvPr id="22" name="Rectángulo: esquinas redondeadas 21">
            <a:extLst>
              <a:ext uri="{FF2B5EF4-FFF2-40B4-BE49-F238E27FC236}">
                <a16:creationId xmlns:a16="http://schemas.microsoft.com/office/drawing/2014/main" id="{15AADB43-3F3F-4B6D-AA44-B8C393FF547E}"/>
              </a:ext>
            </a:extLst>
          </p:cNvPr>
          <p:cNvSpPr/>
          <p:nvPr/>
        </p:nvSpPr>
        <p:spPr>
          <a:xfrm>
            <a:off x="6316812" y="906127"/>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Peróxido  </a:t>
            </a:r>
          </a:p>
        </p:txBody>
      </p:sp>
      <p:sp>
        <p:nvSpPr>
          <p:cNvPr id="23" name="Rectángulo 22">
            <a:extLst>
              <a:ext uri="{FF2B5EF4-FFF2-40B4-BE49-F238E27FC236}">
                <a16:creationId xmlns:a16="http://schemas.microsoft.com/office/drawing/2014/main" id="{62D03A67-6C19-445F-81A2-584ED7979372}"/>
              </a:ext>
            </a:extLst>
          </p:cNvPr>
          <p:cNvSpPr/>
          <p:nvPr/>
        </p:nvSpPr>
        <p:spPr>
          <a:xfrm>
            <a:off x="6316812" y="6226361"/>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NTE INEN 277, 1978</a:t>
            </a:r>
          </a:p>
        </p:txBody>
      </p:sp>
      <p:sp>
        <p:nvSpPr>
          <p:cNvPr id="24" name="Rectángulo: esquinas redondeadas 23">
            <a:extLst>
              <a:ext uri="{FF2B5EF4-FFF2-40B4-BE49-F238E27FC236}">
                <a16:creationId xmlns:a16="http://schemas.microsoft.com/office/drawing/2014/main" id="{4C9E6048-9658-4388-81D6-90E88FDB6FBA}"/>
              </a:ext>
            </a:extLst>
          </p:cNvPr>
          <p:cNvSpPr/>
          <p:nvPr/>
        </p:nvSpPr>
        <p:spPr>
          <a:xfrm>
            <a:off x="8294235" y="906127"/>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Saponificación  </a:t>
            </a:r>
          </a:p>
        </p:txBody>
      </p:sp>
      <p:sp>
        <p:nvSpPr>
          <p:cNvPr id="25" name="Rectángulo 24">
            <a:extLst>
              <a:ext uri="{FF2B5EF4-FFF2-40B4-BE49-F238E27FC236}">
                <a16:creationId xmlns:a16="http://schemas.microsoft.com/office/drawing/2014/main" id="{A3F1A51E-EE72-4849-98D5-C7134FCFF883}"/>
              </a:ext>
            </a:extLst>
          </p:cNvPr>
          <p:cNvSpPr/>
          <p:nvPr/>
        </p:nvSpPr>
        <p:spPr>
          <a:xfrm>
            <a:off x="8294235" y="6224451"/>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NTE INEN 040, 1973</a:t>
            </a:r>
          </a:p>
        </p:txBody>
      </p:sp>
      <p:sp>
        <p:nvSpPr>
          <p:cNvPr id="26" name="Rectángulo: esquinas redondeadas 25">
            <a:extLst>
              <a:ext uri="{FF2B5EF4-FFF2-40B4-BE49-F238E27FC236}">
                <a16:creationId xmlns:a16="http://schemas.microsoft.com/office/drawing/2014/main" id="{E87578F4-0AB7-4FFA-9214-1A7B2020EA94}"/>
              </a:ext>
            </a:extLst>
          </p:cNvPr>
          <p:cNvSpPr/>
          <p:nvPr/>
        </p:nvSpPr>
        <p:spPr>
          <a:xfrm>
            <a:off x="10271658" y="906127"/>
            <a:ext cx="1776548" cy="574766"/>
          </a:xfrm>
          <a:prstGeom prst="roundRect">
            <a:avLst/>
          </a:prstGeom>
          <a:ln w="38100">
            <a:solidFill>
              <a:srgbClr val="9FA82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Cianuro  </a:t>
            </a:r>
          </a:p>
        </p:txBody>
      </p:sp>
      <p:sp>
        <p:nvSpPr>
          <p:cNvPr id="27" name="Rectángulo 26">
            <a:extLst>
              <a:ext uri="{FF2B5EF4-FFF2-40B4-BE49-F238E27FC236}">
                <a16:creationId xmlns:a16="http://schemas.microsoft.com/office/drawing/2014/main" id="{D96528F6-C5A3-444D-8E30-321715232770}"/>
              </a:ext>
            </a:extLst>
          </p:cNvPr>
          <p:cNvSpPr/>
          <p:nvPr/>
        </p:nvSpPr>
        <p:spPr>
          <a:xfrm>
            <a:off x="10271658" y="6224451"/>
            <a:ext cx="1776548" cy="424544"/>
          </a:xfrm>
          <a:prstGeom prst="rect">
            <a:avLst/>
          </a:prstGeom>
          <a:noFill/>
          <a:ln w="38100">
            <a:solidFill>
              <a:srgbClr val="B43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Arial" panose="020B0604020202020204" pitchFamily="34" charset="0"/>
                <a:cs typeface="Arial" panose="020B0604020202020204" pitchFamily="34" charset="0"/>
              </a:rPr>
              <a:t>Cianuro libre</a:t>
            </a:r>
          </a:p>
        </p:txBody>
      </p:sp>
      <p:pic>
        <p:nvPicPr>
          <p:cNvPr id="8" name="Imagen 7" descr="Imagen que contiene foto, diferente, diversos, artículos&#10;&#10;Descripción generada automáticamente">
            <a:extLst>
              <a:ext uri="{FF2B5EF4-FFF2-40B4-BE49-F238E27FC236}">
                <a16:creationId xmlns:a16="http://schemas.microsoft.com/office/drawing/2014/main" id="{2F277A8E-FADC-4791-B4B2-440F6F8DAC88}"/>
              </a:ext>
            </a:extLst>
          </p:cNvPr>
          <p:cNvPicPr/>
          <p:nvPr/>
        </p:nvPicPr>
        <p:blipFill>
          <a:blip r:embed="rId2">
            <a:extLst>
              <a:ext uri="{28A0092B-C50C-407E-A947-70E740481C1C}">
                <a14:useLocalDpi xmlns:a14="http://schemas.microsoft.com/office/drawing/2010/main" val="0"/>
              </a:ext>
            </a:extLst>
          </a:blip>
          <a:stretch>
            <a:fillRect/>
          </a:stretch>
        </p:blipFill>
        <p:spPr>
          <a:xfrm>
            <a:off x="304118" y="1593432"/>
            <a:ext cx="11744087" cy="4631019"/>
          </a:xfrm>
          <a:prstGeom prst="rect">
            <a:avLst/>
          </a:prstGeom>
        </p:spPr>
      </p:pic>
    </p:spTree>
    <p:extLst>
      <p:ext uri="{BB962C8B-B14F-4D97-AF65-F5344CB8AC3E}">
        <p14:creationId xmlns:p14="http://schemas.microsoft.com/office/powerpoint/2010/main" val="279614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2" y="721398"/>
            <a:ext cx="1057685" cy="400820"/>
          </a:xfrm>
          <a:prstGeom prst="roundRect">
            <a:avLst/>
          </a:prstGeom>
          <a:noFill/>
          <a:ln w="38100">
            <a:solidFill>
              <a:srgbClr val="2AB1F4"/>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A</a:t>
            </a:r>
          </a:p>
          <a:p>
            <a:pPr algn="ctr"/>
            <a:r>
              <a:rPr lang="es-ES" sz="1000" b="1" dirty="0">
                <a:solidFill>
                  <a:schemeClr val="tx1"/>
                </a:solidFill>
                <a:latin typeface="Arial" panose="020B0604020202020204" pitchFamily="34" charset="0"/>
                <a:cs typeface="Arial" panose="020B0604020202020204" pitchFamily="34" charset="0"/>
              </a:rPr>
              <a:t>(Variedad)</a:t>
            </a:r>
          </a:p>
        </p:txBody>
      </p:sp>
      <p:pic>
        <p:nvPicPr>
          <p:cNvPr id="6" name="Imagen 5">
            <a:extLst>
              <a:ext uri="{FF2B5EF4-FFF2-40B4-BE49-F238E27FC236}">
                <a16:creationId xmlns:a16="http://schemas.microsoft.com/office/drawing/2014/main" id="{2FA730E6-FD2B-4FD9-A808-ED77FDEDAB34}"/>
              </a:ext>
            </a:extLst>
          </p:cNvPr>
          <p:cNvPicPr/>
          <p:nvPr/>
        </p:nvPicPr>
        <p:blipFill>
          <a:blip r:embed="rId2"/>
          <a:stretch>
            <a:fillRect/>
          </a:stretch>
        </p:blipFill>
        <p:spPr>
          <a:xfrm>
            <a:off x="1454727" y="1536607"/>
            <a:ext cx="3378124" cy="2689225"/>
          </a:xfrm>
          <a:prstGeom prst="rect">
            <a:avLst/>
          </a:prstGeom>
          <a:solidFill>
            <a:schemeClr val="accent2"/>
          </a:solidFill>
          <a:ln>
            <a:solidFill>
              <a:schemeClr val="accent6"/>
            </a:solidFill>
          </a:ln>
        </p:spPr>
      </p:pic>
      <p:pic>
        <p:nvPicPr>
          <p:cNvPr id="9" name="Imagen 8">
            <a:extLst>
              <a:ext uri="{FF2B5EF4-FFF2-40B4-BE49-F238E27FC236}">
                <a16:creationId xmlns:a16="http://schemas.microsoft.com/office/drawing/2014/main" id="{02684CA3-E611-467A-879B-1D5D26AD90A7}"/>
              </a:ext>
            </a:extLst>
          </p:cNvPr>
          <p:cNvPicPr/>
          <p:nvPr/>
        </p:nvPicPr>
        <p:blipFill>
          <a:blip r:embed="rId3"/>
          <a:stretch>
            <a:fillRect/>
          </a:stretch>
        </p:blipFill>
        <p:spPr>
          <a:xfrm>
            <a:off x="6678892" y="1536607"/>
            <a:ext cx="3198710" cy="2689225"/>
          </a:xfrm>
          <a:prstGeom prst="rect">
            <a:avLst/>
          </a:prstGeom>
          <a:ln>
            <a:solidFill>
              <a:schemeClr val="accent6"/>
            </a:solidFill>
          </a:ln>
        </p:spPr>
      </p:pic>
      <p:sp>
        <p:nvSpPr>
          <p:cNvPr id="22" name="CuadroTexto 21">
            <a:extLst>
              <a:ext uri="{FF2B5EF4-FFF2-40B4-BE49-F238E27FC236}">
                <a16:creationId xmlns:a16="http://schemas.microsoft.com/office/drawing/2014/main" id="{BF5A86F3-632F-40FD-9BFD-B3BDE51EC233}"/>
              </a:ext>
            </a:extLst>
          </p:cNvPr>
          <p:cNvSpPr txBox="1"/>
          <p:nvPr/>
        </p:nvSpPr>
        <p:spPr>
          <a:xfrm>
            <a:off x="1848304" y="4467495"/>
            <a:ext cx="3325872"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Rendimiento</a:t>
            </a:r>
          </a:p>
        </p:txBody>
      </p:sp>
      <p:sp>
        <p:nvSpPr>
          <p:cNvPr id="24" name="CuadroTexto 23">
            <a:extLst>
              <a:ext uri="{FF2B5EF4-FFF2-40B4-BE49-F238E27FC236}">
                <a16:creationId xmlns:a16="http://schemas.microsoft.com/office/drawing/2014/main" id="{B55B5DF7-D15D-444F-9302-C1E42D2CFFDC}"/>
              </a:ext>
            </a:extLst>
          </p:cNvPr>
          <p:cNvSpPr txBox="1"/>
          <p:nvPr/>
        </p:nvSpPr>
        <p:spPr>
          <a:xfrm>
            <a:off x="7413409" y="4467496"/>
            <a:ext cx="3198710"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Humedad</a:t>
            </a:r>
          </a:p>
        </p:txBody>
      </p:sp>
      <p:sp>
        <p:nvSpPr>
          <p:cNvPr id="5" name="4 Rectángulo"/>
          <p:cNvSpPr/>
          <p:nvPr/>
        </p:nvSpPr>
        <p:spPr>
          <a:xfrm>
            <a:off x="547434" y="4869409"/>
            <a:ext cx="4626742" cy="1384995"/>
          </a:xfrm>
          <a:prstGeom prst="rect">
            <a:avLst/>
          </a:prstGeom>
        </p:spPr>
        <p:txBody>
          <a:bodyPr wrap="square">
            <a:spAutoFit/>
          </a:bodyPr>
          <a:lstStyle/>
          <a:p>
            <a:pPr algn="just"/>
            <a:r>
              <a:rPr lang="es-MX" sz="1400" dirty="0"/>
              <a:t>Al analizar los tratamientos se identificó que la variedad morada obtuvo mayores porcentajes de rendimiento, Según </a:t>
            </a:r>
            <a:r>
              <a:rPr lang="es-EC" sz="1400" dirty="0"/>
              <a:t>Pantoja, Hurtado, &amp; Martínez, (2016)</a:t>
            </a:r>
            <a:r>
              <a:rPr lang="es-MX" sz="1400" dirty="0"/>
              <a:t>; el rendimiento de aceite extraído puede ser superior o inferior en diferentes casos debido a factores tales como técnicas de extracción, tipos de solventes Y zona geográfica donde se cultiva la fruta</a:t>
            </a:r>
            <a:endParaRPr lang="es-ES" sz="1400" dirty="0"/>
          </a:p>
        </p:txBody>
      </p:sp>
      <p:sp>
        <p:nvSpPr>
          <p:cNvPr id="7" name="6 Rectángulo"/>
          <p:cNvSpPr/>
          <p:nvPr/>
        </p:nvSpPr>
        <p:spPr>
          <a:xfrm>
            <a:off x="6228104" y="4761688"/>
            <a:ext cx="3995396" cy="1600438"/>
          </a:xfrm>
          <a:prstGeom prst="rect">
            <a:avLst/>
          </a:prstGeom>
        </p:spPr>
        <p:txBody>
          <a:bodyPr wrap="square">
            <a:spAutoFit/>
          </a:bodyPr>
          <a:lstStyle/>
          <a:p>
            <a:pPr algn="just"/>
            <a:r>
              <a:rPr lang="es-MX" sz="1400" dirty="0"/>
              <a:t>la humedad sobrepasa los límites permitidos en ambas variedades, se observó que la variedad amarilla obtuvo 3,23 % de humedad, mostrando diferencia con la variedad morada que presento 1,01%, la norma </a:t>
            </a:r>
            <a:r>
              <a:rPr lang="es-ES" sz="1400" dirty="0"/>
              <a:t>NTE INEN 2688, (2014)</a:t>
            </a:r>
            <a:r>
              <a:rPr lang="es-MX" sz="1400" dirty="0"/>
              <a:t> establece que el nivel máximo permitido de humedad de 0.2%. </a:t>
            </a:r>
            <a:endParaRPr lang="es-ES" sz="1400" dirty="0"/>
          </a:p>
        </p:txBody>
      </p:sp>
    </p:spTree>
    <p:extLst>
      <p:ext uri="{BB962C8B-B14F-4D97-AF65-F5344CB8AC3E}">
        <p14:creationId xmlns:p14="http://schemas.microsoft.com/office/powerpoint/2010/main" val="342701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2" y="721398"/>
            <a:ext cx="1057685" cy="400820"/>
          </a:xfrm>
          <a:prstGeom prst="roundRect">
            <a:avLst/>
          </a:prstGeom>
          <a:noFill/>
          <a:ln w="38100">
            <a:solidFill>
              <a:srgbClr val="2AB1F4"/>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A</a:t>
            </a:r>
          </a:p>
          <a:p>
            <a:pPr algn="ctr"/>
            <a:r>
              <a:rPr lang="es-ES" sz="1000" b="1" dirty="0">
                <a:solidFill>
                  <a:schemeClr val="tx1"/>
                </a:solidFill>
                <a:latin typeface="Arial" panose="020B0604020202020204" pitchFamily="34" charset="0"/>
                <a:cs typeface="Arial" panose="020B0604020202020204" pitchFamily="34" charset="0"/>
              </a:rPr>
              <a:t>(Variedad)</a:t>
            </a:r>
          </a:p>
        </p:txBody>
      </p:sp>
      <p:pic>
        <p:nvPicPr>
          <p:cNvPr id="15" name="Imagen 14">
            <a:extLst>
              <a:ext uri="{FF2B5EF4-FFF2-40B4-BE49-F238E27FC236}">
                <a16:creationId xmlns:a16="http://schemas.microsoft.com/office/drawing/2014/main" id="{16EA2A5A-3B99-4F75-833A-D6CF892C4449}"/>
              </a:ext>
            </a:extLst>
          </p:cNvPr>
          <p:cNvPicPr/>
          <p:nvPr/>
        </p:nvPicPr>
        <p:blipFill>
          <a:blip r:embed="rId2"/>
          <a:stretch>
            <a:fillRect/>
          </a:stretch>
        </p:blipFill>
        <p:spPr>
          <a:xfrm>
            <a:off x="688433" y="1532334"/>
            <a:ext cx="3122498" cy="2689225"/>
          </a:xfrm>
          <a:prstGeom prst="rect">
            <a:avLst/>
          </a:prstGeom>
          <a:solidFill>
            <a:schemeClr val="accent6"/>
          </a:solidFill>
          <a:ln>
            <a:solidFill>
              <a:schemeClr val="accent6"/>
            </a:solidFill>
          </a:ln>
        </p:spPr>
      </p:pic>
      <p:pic>
        <p:nvPicPr>
          <p:cNvPr id="18" name="Imagen 17">
            <a:extLst>
              <a:ext uri="{FF2B5EF4-FFF2-40B4-BE49-F238E27FC236}">
                <a16:creationId xmlns:a16="http://schemas.microsoft.com/office/drawing/2014/main" id="{1E9EFFA7-4009-4A52-9D4E-907AA57561AD}"/>
              </a:ext>
            </a:extLst>
          </p:cNvPr>
          <p:cNvPicPr/>
          <p:nvPr/>
        </p:nvPicPr>
        <p:blipFill>
          <a:blip r:embed="rId3"/>
          <a:stretch>
            <a:fillRect/>
          </a:stretch>
        </p:blipFill>
        <p:spPr>
          <a:xfrm>
            <a:off x="4459377" y="1542811"/>
            <a:ext cx="3122498" cy="2689225"/>
          </a:xfrm>
          <a:prstGeom prst="rect">
            <a:avLst/>
          </a:prstGeom>
          <a:solidFill>
            <a:schemeClr val="accent6"/>
          </a:solidFill>
          <a:ln>
            <a:solidFill>
              <a:schemeClr val="accent6"/>
            </a:solidFill>
          </a:ln>
        </p:spPr>
      </p:pic>
      <p:pic>
        <p:nvPicPr>
          <p:cNvPr id="21" name="Imagen 20">
            <a:extLst>
              <a:ext uri="{FF2B5EF4-FFF2-40B4-BE49-F238E27FC236}">
                <a16:creationId xmlns:a16="http://schemas.microsoft.com/office/drawing/2014/main" id="{88680AF1-8BAF-4428-A44F-9F0A95BA9E40}"/>
              </a:ext>
            </a:extLst>
          </p:cNvPr>
          <p:cNvPicPr/>
          <p:nvPr/>
        </p:nvPicPr>
        <p:blipFill>
          <a:blip r:embed="rId4"/>
          <a:stretch>
            <a:fillRect/>
          </a:stretch>
        </p:blipFill>
        <p:spPr>
          <a:xfrm>
            <a:off x="8230321" y="1532334"/>
            <a:ext cx="2959348" cy="2699702"/>
          </a:xfrm>
          <a:prstGeom prst="rect">
            <a:avLst/>
          </a:prstGeom>
          <a:solidFill>
            <a:schemeClr val="accent6"/>
          </a:solidFill>
          <a:ln>
            <a:solidFill>
              <a:schemeClr val="accent6"/>
            </a:solidFill>
          </a:ln>
        </p:spPr>
      </p:pic>
      <p:sp>
        <p:nvSpPr>
          <p:cNvPr id="4" name="CuadroTexto 3">
            <a:extLst>
              <a:ext uri="{FF2B5EF4-FFF2-40B4-BE49-F238E27FC236}">
                <a16:creationId xmlns:a16="http://schemas.microsoft.com/office/drawing/2014/main" id="{215FEBF7-CEE5-4D02-9646-0412BDD1BD78}"/>
              </a:ext>
            </a:extLst>
          </p:cNvPr>
          <p:cNvSpPr txBox="1"/>
          <p:nvPr/>
        </p:nvSpPr>
        <p:spPr>
          <a:xfrm>
            <a:off x="586746" y="4493175"/>
            <a:ext cx="3224185"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Índice de Acidez</a:t>
            </a:r>
          </a:p>
        </p:txBody>
      </p:sp>
      <p:sp>
        <p:nvSpPr>
          <p:cNvPr id="5" name="CuadroTexto 4">
            <a:extLst>
              <a:ext uri="{FF2B5EF4-FFF2-40B4-BE49-F238E27FC236}">
                <a16:creationId xmlns:a16="http://schemas.microsoft.com/office/drawing/2014/main" id="{BBCB10C3-D240-43D9-8084-0269F8FD2FE5}"/>
              </a:ext>
            </a:extLst>
          </p:cNvPr>
          <p:cNvSpPr txBox="1"/>
          <p:nvPr/>
        </p:nvSpPr>
        <p:spPr>
          <a:xfrm>
            <a:off x="4408533" y="4493174"/>
            <a:ext cx="3224185"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Índice de Peróxido</a:t>
            </a:r>
          </a:p>
        </p:txBody>
      </p:sp>
      <p:sp>
        <p:nvSpPr>
          <p:cNvPr id="7" name="CuadroTexto 6">
            <a:extLst>
              <a:ext uri="{FF2B5EF4-FFF2-40B4-BE49-F238E27FC236}">
                <a16:creationId xmlns:a16="http://schemas.microsoft.com/office/drawing/2014/main" id="{34D47787-4A89-44BA-9874-00B957759161}"/>
              </a:ext>
            </a:extLst>
          </p:cNvPr>
          <p:cNvSpPr txBox="1"/>
          <p:nvPr/>
        </p:nvSpPr>
        <p:spPr>
          <a:xfrm>
            <a:off x="8230321" y="4493174"/>
            <a:ext cx="2959348"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Índice de Saponificación </a:t>
            </a:r>
          </a:p>
        </p:txBody>
      </p:sp>
      <p:sp>
        <p:nvSpPr>
          <p:cNvPr id="6" name="5 Rectángulo"/>
          <p:cNvSpPr/>
          <p:nvPr/>
        </p:nvSpPr>
        <p:spPr>
          <a:xfrm>
            <a:off x="283029" y="4770172"/>
            <a:ext cx="3842657" cy="2031325"/>
          </a:xfrm>
          <a:prstGeom prst="rect">
            <a:avLst/>
          </a:prstGeom>
        </p:spPr>
        <p:txBody>
          <a:bodyPr wrap="square">
            <a:spAutoFit/>
          </a:bodyPr>
          <a:lstStyle/>
          <a:p>
            <a:pPr algn="just"/>
            <a:r>
              <a:rPr lang="es-MX" sz="1400" dirty="0"/>
              <a:t>La variedad morada presento un IA de 10,11 mg de KOH/g mientas que la variedad amarilla un valor de 6,76 mg de KOH/g encontrándose por encima de los valores establecidos, el aumento se dio debido al contenido de la pulpa, mismo que refleja valores altos de acidez (3.48% variedad morada y 3.37% variedad amarilla). La norma </a:t>
            </a:r>
            <a:r>
              <a:rPr lang="es-ES" sz="1400" dirty="0"/>
              <a:t>CODEX STAN 19, (1981) </a:t>
            </a:r>
            <a:r>
              <a:rPr lang="es-MX" sz="1400" dirty="0"/>
              <a:t>establece un rango no mayor a 4,0 mg  para aceites vírgenes.</a:t>
            </a:r>
            <a:endParaRPr lang="es-ES" sz="1400" dirty="0"/>
          </a:p>
        </p:txBody>
      </p:sp>
      <p:sp>
        <p:nvSpPr>
          <p:cNvPr id="8" name="7 Rectángulo"/>
          <p:cNvSpPr/>
          <p:nvPr/>
        </p:nvSpPr>
        <p:spPr>
          <a:xfrm>
            <a:off x="4408533" y="4770172"/>
            <a:ext cx="3320118" cy="1815882"/>
          </a:xfrm>
          <a:prstGeom prst="rect">
            <a:avLst/>
          </a:prstGeom>
        </p:spPr>
        <p:txBody>
          <a:bodyPr wrap="square">
            <a:spAutoFit/>
          </a:bodyPr>
          <a:lstStyle/>
          <a:p>
            <a:pPr algn="just"/>
            <a:r>
              <a:rPr lang="es-MX" sz="1400" dirty="0"/>
              <a:t>La variedad amarilla presento un índice de peróxido de 4,68 meq de oxígeno por kg de aceite siendo mayor con respecto a la variedad morada (1,17 meq de oxígeno por kg de aceite), el índice de peróxido en ambos casos se encuentra dentro de los rangos permitidos según la norma </a:t>
            </a:r>
            <a:r>
              <a:rPr lang="es-ES" sz="1400" dirty="0"/>
              <a:t>CODEX STAN 19, (1981) </a:t>
            </a:r>
          </a:p>
        </p:txBody>
      </p:sp>
      <p:sp>
        <p:nvSpPr>
          <p:cNvPr id="9" name="8 Rectángulo"/>
          <p:cNvSpPr/>
          <p:nvPr/>
        </p:nvSpPr>
        <p:spPr>
          <a:xfrm>
            <a:off x="8088086" y="4770172"/>
            <a:ext cx="3570514" cy="1815882"/>
          </a:xfrm>
          <a:prstGeom prst="rect">
            <a:avLst/>
          </a:prstGeom>
        </p:spPr>
        <p:txBody>
          <a:bodyPr wrap="square">
            <a:spAutoFit/>
          </a:bodyPr>
          <a:lstStyle/>
          <a:p>
            <a:pPr algn="just"/>
            <a:r>
              <a:rPr lang="es-MX" sz="1400" dirty="0"/>
              <a:t>El índice de saponificación fue mayor para la variedad morada presentando 503,73 mg KOH a diferencia de la variedad amarilla que demostró 233,85 mg KOH­­, ambas variedades se encuentran por encima de los límites establecidos en la norma </a:t>
            </a:r>
            <a:r>
              <a:rPr lang="es-ES" sz="1400" dirty="0"/>
              <a:t>NTE INEN 2421, (2009) </a:t>
            </a:r>
            <a:r>
              <a:rPr lang="es-MX" sz="1400" dirty="0"/>
              <a:t>esta norma establece un límite máximo de 199 mg KOH.</a:t>
            </a:r>
            <a:endParaRPr lang="es-ES" sz="1400" dirty="0"/>
          </a:p>
        </p:txBody>
      </p:sp>
    </p:spTree>
    <p:extLst>
      <p:ext uri="{BB962C8B-B14F-4D97-AF65-F5344CB8AC3E}">
        <p14:creationId xmlns:p14="http://schemas.microsoft.com/office/powerpoint/2010/main" val="63556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2" y="721398"/>
            <a:ext cx="1144375" cy="454259"/>
          </a:xfrm>
          <a:prstGeom prst="roundRect">
            <a:avLst/>
          </a:prstGeom>
          <a:noFill/>
          <a:ln w="38100">
            <a:solidFill>
              <a:srgbClr val="2AB1F4"/>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B</a:t>
            </a:r>
          </a:p>
          <a:p>
            <a:pPr algn="ctr"/>
            <a:r>
              <a:rPr lang="es-ES" sz="1000" b="1" dirty="0">
                <a:solidFill>
                  <a:schemeClr val="tx1"/>
                </a:solidFill>
                <a:latin typeface="Arial" panose="020B0604020202020204" pitchFamily="34" charset="0"/>
                <a:cs typeface="Arial" panose="020B0604020202020204" pitchFamily="34" charset="0"/>
              </a:rPr>
              <a:t>(Presentación)</a:t>
            </a:r>
          </a:p>
        </p:txBody>
      </p:sp>
      <p:pic>
        <p:nvPicPr>
          <p:cNvPr id="6" name="Imagen 5">
            <a:extLst>
              <a:ext uri="{FF2B5EF4-FFF2-40B4-BE49-F238E27FC236}">
                <a16:creationId xmlns:a16="http://schemas.microsoft.com/office/drawing/2014/main" id="{8D741BF8-2C91-49A6-93CE-516A116CED25}"/>
              </a:ext>
            </a:extLst>
          </p:cNvPr>
          <p:cNvPicPr/>
          <p:nvPr/>
        </p:nvPicPr>
        <p:blipFill>
          <a:blip r:embed="rId2"/>
          <a:stretch>
            <a:fillRect/>
          </a:stretch>
        </p:blipFill>
        <p:spPr>
          <a:xfrm>
            <a:off x="397042" y="1332955"/>
            <a:ext cx="3260558" cy="2449336"/>
          </a:xfrm>
          <a:prstGeom prst="rect">
            <a:avLst/>
          </a:prstGeom>
          <a:ln>
            <a:solidFill>
              <a:schemeClr val="accent6"/>
            </a:solidFill>
          </a:ln>
        </p:spPr>
      </p:pic>
      <p:pic>
        <p:nvPicPr>
          <p:cNvPr id="9" name="Imagen 8">
            <a:extLst>
              <a:ext uri="{FF2B5EF4-FFF2-40B4-BE49-F238E27FC236}">
                <a16:creationId xmlns:a16="http://schemas.microsoft.com/office/drawing/2014/main" id="{8E90CAB6-8AF4-40F7-B96B-7E677223E95A}"/>
              </a:ext>
            </a:extLst>
          </p:cNvPr>
          <p:cNvPicPr/>
          <p:nvPr/>
        </p:nvPicPr>
        <p:blipFill>
          <a:blip r:embed="rId3"/>
          <a:stretch>
            <a:fillRect/>
          </a:stretch>
        </p:blipFill>
        <p:spPr>
          <a:xfrm>
            <a:off x="8296535" y="1332955"/>
            <a:ext cx="3133099" cy="2449335"/>
          </a:xfrm>
          <a:prstGeom prst="rect">
            <a:avLst/>
          </a:prstGeom>
          <a:ln>
            <a:solidFill>
              <a:schemeClr val="accent6"/>
            </a:solidFill>
          </a:ln>
        </p:spPr>
      </p:pic>
      <p:pic>
        <p:nvPicPr>
          <p:cNvPr id="12" name="Imagen 11">
            <a:extLst>
              <a:ext uri="{FF2B5EF4-FFF2-40B4-BE49-F238E27FC236}">
                <a16:creationId xmlns:a16="http://schemas.microsoft.com/office/drawing/2014/main" id="{22D49C01-43D4-4916-938C-7941A242B924}"/>
              </a:ext>
            </a:extLst>
          </p:cNvPr>
          <p:cNvPicPr/>
          <p:nvPr/>
        </p:nvPicPr>
        <p:blipFill>
          <a:blip r:embed="rId4"/>
          <a:stretch>
            <a:fillRect/>
          </a:stretch>
        </p:blipFill>
        <p:spPr>
          <a:xfrm>
            <a:off x="4417232" y="1332955"/>
            <a:ext cx="3133099" cy="2449335"/>
          </a:xfrm>
          <a:prstGeom prst="rect">
            <a:avLst/>
          </a:prstGeom>
          <a:ln>
            <a:solidFill>
              <a:schemeClr val="accent6"/>
            </a:solidFill>
          </a:ln>
        </p:spPr>
      </p:pic>
      <p:sp>
        <p:nvSpPr>
          <p:cNvPr id="13" name="CuadroTexto 12">
            <a:extLst>
              <a:ext uri="{FF2B5EF4-FFF2-40B4-BE49-F238E27FC236}">
                <a16:creationId xmlns:a16="http://schemas.microsoft.com/office/drawing/2014/main" id="{9D640D0B-43B2-45DF-9851-D21E54595A93}"/>
              </a:ext>
            </a:extLst>
          </p:cNvPr>
          <p:cNvSpPr txBox="1"/>
          <p:nvPr/>
        </p:nvSpPr>
        <p:spPr>
          <a:xfrm>
            <a:off x="397042" y="4116849"/>
            <a:ext cx="3224185"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Rendimiento</a:t>
            </a:r>
          </a:p>
        </p:txBody>
      </p:sp>
      <p:sp>
        <p:nvSpPr>
          <p:cNvPr id="14" name="CuadroTexto 13">
            <a:extLst>
              <a:ext uri="{FF2B5EF4-FFF2-40B4-BE49-F238E27FC236}">
                <a16:creationId xmlns:a16="http://schemas.microsoft.com/office/drawing/2014/main" id="{0D2F08B2-B15B-4110-92A0-75480DB87A52}"/>
              </a:ext>
            </a:extLst>
          </p:cNvPr>
          <p:cNvSpPr txBox="1"/>
          <p:nvPr/>
        </p:nvSpPr>
        <p:spPr>
          <a:xfrm>
            <a:off x="4326146" y="4116849"/>
            <a:ext cx="3224185"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Índice de Saponificación </a:t>
            </a:r>
          </a:p>
        </p:txBody>
      </p:sp>
      <p:sp>
        <p:nvSpPr>
          <p:cNvPr id="15" name="CuadroTexto 14">
            <a:extLst>
              <a:ext uri="{FF2B5EF4-FFF2-40B4-BE49-F238E27FC236}">
                <a16:creationId xmlns:a16="http://schemas.microsoft.com/office/drawing/2014/main" id="{5271864D-BC15-4CDD-A824-0D0A4FCC9EB0}"/>
              </a:ext>
            </a:extLst>
          </p:cNvPr>
          <p:cNvSpPr txBox="1"/>
          <p:nvPr/>
        </p:nvSpPr>
        <p:spPr>
          <a:xfrm>
            <a:off x="8255250" y="4113705"/>
            <a:ext cx="3224185"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Contenido de Cianuro</a:t>
            </a:r>
          </a:p>
        </p:txBody>
      </p:sp>
      <p:sp>
        <p:nvSpPr>
          <p:cNvPr id="4" name="3 Rectángulo"/>
          <p:cNvSpPr/>
          <p:nvPr/>
        </p:nvSpPr>
        <p:spPr>
          <a:xfrm>
            <a:off x="309957" y="4425056"/>
            <a:ext cx="3434728" cy="1384995"/>
          </a:xfrm>
          <a:prstGeom prst="rect">
            <a:avLst/>
          </a:prstGeom>
        </p:spPr>
        <p:txBody>
          <a:bodyPr wrap="square">
            <a:spAutoFit/>
          </a:bodyPr>
          <a:lstStyle/>
          <a:p>
            <a:pPr algn="just"/>
            <a:r>
              <a:rPr lang="es-MX" sz="1400" dirty="0"/>
              <a:t>El acondicionamiento de la semilla está directamente relacionado con el rendimiento del aceite, reflejando un mayor porcentaje para la semilla deshidratada triturada (15,85%), y menor para la semilla deshidratada entera con (14,80%).</a:t>
            </a:r>
            <a:endParaRPr lang="es-ES" sz="1400" dirty="0"/>
          </a:p>
        </p:txBody>
      </p:sp>
      <p:sp>
        <p:nvSpPr>
          <p:cNvPr id="5" name="4 Rectángulo"/>
          <p:cNvSpPr/>
          <p:nvPr/>
        </p:nvSpPr>
        <p:spPr>
          <a:xfrm>
            <a:off x="4110446" y="4581436"/>
            <a:ext cx="3439885" cy="954107"/>
          </a:xfrm>
          <a:prstGeom prst="rect">
            <a:avLst/>
          </a:prstGeom>
        </p:spPr>
        <p:txBody>
          <a:bodyPr wrap="square">
            <a:spAutoFit/>
          </a:bodyPr>
          <a:lstStyle/>
          <a:p>
            <a:pPr algn="just"/>
            <a:r>
              <a:rPr lang="es-MX" sz="1400" dirty="0"/>
              <a:t>la semilla triturada reflejo un mayor índice de saponificación (447,87 mg KOH­­), mientras que la semilla  entera el resultado fue de 289,71 mg KOH­­.  </a:t>
            </a:r>
            <a:endParaRPr lang="es-ES" sz="1400" dirty="0"/>
          </a:p>
        </p:txBody>
      </p:sp>
      <p:sp>
        <p:nvSpPr>
          <p:cNvPr id="7" name="6 Rectángulo"/>
          <p:cNvSpPr/>
          <p:nvPr/>
        </p:nvSpPr>
        <p:spPr>
          <a:xfrm>
            <a:off x="7832897" y="4454345"/>
            <a:ext cx="4060374" cy="2031325"/>
          </a:xfrm>
          <a:prstGeom prst="rect">
            <a:avLst/>
          </a:prstGeom>
        </p:spPr>
        <p:txBody>
          <a:bodyPr wrap="square">
            <a:spAutoFit/>
          </a:bodyPr>
          <a:lstStyle/>
          <a:p>
            <a:pPr algn="just"/>
            <a:r>
              <a:rPr lang="es-MX" sz="1400" dirty="0"/>
              <a:t>La semilla entera obtuvo un mayor contenido de cianuro (0,67meq), a diferencia la semilla triturada que reflejo un valor de 0,51meq. Según </a:t>
            </a:r>
            <a:r>
              <a:rPr lang="es-ES" sz="1400" dirty="0"/>
              <a:t>Baquero, (1988) </a:t>
            </a:r>
            <a:r>
              <a:rPr lang="es-MX" sz="1400" dirty="0"/>
              <a:t>al triturar la semilla, las gotas de aceite que están repartidas en la masa, por efecto de la temperatura se unen entre ellas más fácilmente originando la desnaturalización de la proteína junto con los minerales facilitando la separación del aceite de la masa de semilla .</a:t>
            </a:r>
            <a:endParaRPr lang="es-ES" sz="1400" dirty="0"/>
          </a:p>
        </p:txBody>
      </p:sp>
    </p:spTree>
    <p:extLst>
      <p:ext uri="{BB962C8B-B14F-4D97-AF65-F5344CB8AC3E}">
        <p14:creationId xmlns:p14="http://schemas.microsoft.com/office/powerpoint/2010/main" val="425609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2" y="721398"/>
            <a:ext cx="987621" cy="415071"/>
          </a:xfrm>
          <a:prstGeom prst="roundRect">
            <a:avLst/>
          </a:prstGeom>
          <a:noFill/>
          <a:ln w="38100">
            <a:solidFill>
              <a:srgbClr val="2AB1F4"/>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C</a:t>
            </a:r>
          </a:p>
          <a:p>
            <a:pPr algn="ctr"/>
            <a:r>
              <a:rPr lang="es-ES" sz="1000" b="1" dirty="0">
                <a:solidFill>
                  <a:schemeClr val="tx1"/>
                </a:solidFill>
                <a:latin typeface="Arial" panose="020B0604020202020204" pitchFamily="34" charset="0"/>
                <a:cs typeface="Arial" panose="020B0604020202020204" pitchFamily="34" charset="0"/>
              </a:rPr>
              <a:t>(Solvente)</a:t>
            </a:r>
          </a:p>
        </p:txBody>
      </p:sp>
      <p:pic>
        <p:nvPicPr>
          <p:cNvPr id="6" name="Imagen 5">
            <a:extLst>
              <a:ext uri="{FF2B5EF4-FFF2-40B4-BE49-F238E27FC236}">
                <a16:creationId xmlns:a16="http://schemas.microsoft.com/office/drawing/2014/main" id="{DB6CB157-2AC4-4370-9A8B-B7B03DE7A6D4}"/>
              </a:ext>
            </a:extLst>
          </p:cNvPr>
          <p:cNvPicPr/>
          <p:nvPr/>
        </p:nvPicPr>
        <p:blipFill>
          <a:blip r:embed="rId2"/>
          <a:stretch>
            <a:fillRect/>
          </a:stretch>
        </p:blipFill>
        <p:spPr>
          <a:xfrm>
            <a:off x="1044742" y="1463175"/>
            <a:ext cx="2646604" cy="2155238"/>
          </a:xfrm>
          <a:prstGeom prst="rect">
            <a:avLst/>
          </a:prstGeom>
          <a:ln>
            <a:solidFill>
              <a:schemeClr val="accent6"/>
            </a:solidFill>
          </a:ln>
        </p:spPr>
      </p:pic>
      <p:pic>
        <p:nvPicPr>
          <p:cNvPr id="9" name="Imagen 8">
            <a:extLst>
              <a:ext uri="{FF2B5EF4-FFF2-40B4-BE49-F238E27FC236}">
                <a16:creationId xmlns:a16="http://schemas.microsoft.com/office/drawing/2014/main" id="{B6E23882-9153-4DF2-8433-BB651D9B4310}"/>
              </a:ext>
            </a:extLst>
          </p:cNvPr>
          <p:cNvPicPr/>
          <p:nvPr/>
        </p:nvPicPr>
        <p:blipFill>
          <a:blip r:embed="rId3"/>
          <a:stretch>
            <a:fillRect/>
          </a:stretch>
        </p:blipFill>
        <p:spPr>
          <a:xfrm>
            <a:off x="992490" y="4327231"/>
            <a:ext cx="2751107" cy="2155238"/>
          </a:xfrm>
          <a:prstGeom prst="rect">
            <a:avLst/>
          </a:prstGeom>
          <a:ln>
            <a:solidFill>
              <a:schemeClr val="accent6"/>
            </a:solidFill>
          </a:ln>
        </p:spPr>
      </p:pic>
      <p:pic>
        <p:nvPicPr>
          <p:cNvPr id="12" name="Imagen 11">
            <a:extLst>
              <a:ext uri="{FF2B5EF4-FFF2-40B4-BE49-F238E27FC236}">
                <a16:creationId xmlns:a16="http://schemas.microsoft.com/office/drawing/2014/main" id="{FA9F3D62-5316-4451-982D-150FD7E1DC76}"/>
              </a:ext>
            </a:extLst>
          </p:cNvPr>
          <p:cNvPicPr/>
          <p:nvPr/>
        </p:nvPicPr>
        <p:blipFill>
          <a:blip r:embed="rId4"/>
          <a:stretch>
            <a:fillRect/>
          </a:stretch>
        </p:blipFill>
        <p:spPr>
          <a:xfrm>
            <a:off x="8180325" y="1463175"/>
            <a:ext cx="2646604" cy="2155238"/>
          </a:xfrm>
          <a:prstGeom prst="rect">
            <a:avLst/>
          </a:prstGeom>
          <a:ln>
            <a:solidFill>
              <a:schemeClr val="accent6"/>
            </a:solidFill>
          </a:ln>
        </p:spPr>
      </p:pic>
      <p:pic>
        <p:nvPicPr>
          <p:cNvPr id="15" name="Imagen 14">
            <a:extLst>
              <a:ext uri="{FF2B5EF4-FFF2-40B4-BE49-F238E27FC236}">
                <a16:creationId xmlns:a16="http://schemas.microsoft.com/office/drawing/2014/main" id="{5B27CEC0-C962-4F5E-8A97-7366D6D797E3}"/>
              </a:ext>
            </a:extLst>
          </p:cNvPr>
          <p:cNvPicPr/>
          <p:nvPr/>
        </p:nvPicPr>
        <p:blipFill>
          <a:blip r:embed="rId5"/>
          <a:stretch>
            <a:fillRect/>
          </a:stretch>
        </p:blipFill>
        <p:spPr>
          <a:xfrm>
            <a:off x="8180325" y="4317206"/>
            <a:ext cx="2625090" cy="2155238"/>
          </a:xfrm>
          <a:prstGeom prst="rect">
            <a:avLst/>
          </a:prstGeom>
          <a:ln>
            <a:solidFill>
              <a:schemeClr val="accent6"/>
            </a:solidFill>
          </a:ln>
        </p:spPr>
      </p:pic>
      <p:sp>
        <p:nvSpPr>
          <p:cNvPr id="29" name="CuadroTexto 28">
            <a:extLst>
              <a:ext uri="{FF2B5EF4-FFF2-40B4-BE49-F238E27FC236}">
                <a16:creationId xmlns:a16="http://schemas.microsoft.com/office/drawing/2014/main" id="{27CCBC73-220C-4CE0-83F4-0B7ED826D23E}"/>
              </a:ext>
            </a:extLst>
          </p:cNvPr>
          <p:cNvSpPr txBox="1"/>
          <p:nvPr/>
        </p:nvSpPr>
        <p:spPr>
          <a:xfrm>
            <a:off x="1720344" y="1002938"/>
            <a:ext cx="3052354" cy="287248"/>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Rendimiento</a:t>
            </a:r>
          </a:p>
        </p:txBody>
      </p:sp>
      <p:sp>
        <p:nvSpPr>
          <p:cNvPr id="31" name="CuadroTexto 30">
            <a:extLst>
              <a:ext uri="{FF2B5EF4-FFF2-40B4-BE49-F238E27FC236}">
                <a16:creationId xmlns:a16="http://schemas.microsoft.com/office/drawing/2014/main" id="{2D156B91-A1C6-48CC-8DC9-796131941079}"/>
              </a:ext>
            </a:extLst>
          </p:cNvPr>
          <p:cNvSpPr txBox="1"/>
          <p:nvPr/>
        </p:nvSpPr>
        <p:spPr>
          <a:xfrm>
            <a:off x="2165169" y="4029958"/>
            <a:ext cx="3052354" cy="287248"/>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pH</a:t>
            </a:r>
          </a:p>
        </p:txBody>
      </p:sp>
      <p:sp>
        <p:nvSpPr>
          <p:cNvPr id="33" name="CuadroTexto 32">
            <a:extLst>
              <a:ext uri="{FF2B5EF4-FFF2-40B4-BE49-F238E27FC236}">
                <a16:creationId xmlns:a16="http://schemas.microsoft.com/office/drawing/2014/main" id="{EA20CDF2-DA99-4616-8DF8-C4C928EF19A3}"/>
              </a:ext>
            </a:extLst>
          </p:cNvPr>
          <p:cNvSpPr txBox="1"/>
          <p:nvPr/>
        </p:nvSpPr>
        <p:spPr>
          <a:xfrm>
            <a:off x="8856252" y="1002938"/>
            <a:ext cx="3052354" cy="287248"/>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Absorbancia</a:t>
            </a:r>
          </a:p>
        </p:txBody>
      </p:sp>
      <p:sp>
        <p:nvSpPr>
          <p:cNvPr id="35" name="CuadroTexto 34">
            <a:extLst>
              <a:ext uri="{FF2B5EF4-FFF2-40B4-BE49-F238E27FC236}">
                <a16:creationId xmlns:a16="http://schemas.microsoft.com/office/drawing/2014/main" id="{938A0543-B057-4CA5-BFBB-FA5671583677}"/>
              </a:ext>
            </a:extLst>
          </p:cNvPr>
          <p:cNvSpPr txBox="1"/>
          <p:nvPr/>
        </p:nvSpPr>
        <p:spPr>
          <a:xfrm>
            <a:off x="9021352" y="3898106"/>
            <a:ext cx="3052354" cy="287248"/>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Humedad</a:t>
            </a:r>
          </a:p>
        </p:txBody>
      </p:sp>
      <p:pic>
        <p:nvPicPr>
          <p:cNvPr id="13" name="Imagen 17">
            <a:extLst>
              <a:ext uri="{FF2B5EF4-FFF2-40B4-BE49-F238E27FC236}">
                <a16:creationId xmlns:a16="http://schemas.microsoft.com/office/drawing/2014/main" id="{7091FCD3-E5D0-4A1A-9AA8-38FC5C14D600}"/>
              </a:ext>
            </a:extLst>
          </p:cNvPr>
          <p:cNvPicPr/>
          <p:nvPr/>
        </p:nvPicPr>
        <p:blipFill>
          <a:blip r:embed="rId6"/>
          <a:stretch>
            <a:fillRect/>
          </a:stretch>
        </p:blipFill>
        <p:spPr>
          <a:xfrm>
            <a:off x="4618159" y="1413169"/>
            <a:ext cx="2637790" cy="2155238"/>
          </a:xfrm>
          <a:prstGeom prst="rect">
            <a:avLst/>
          </a:prstGeom>
          <a:ln>
            <a:solidFill>
              <a:schemeClr val="accent6"/>
            </a:solidFill>
          </a:ln>
        </p:spPr>
      </p:pic>
      <p:sp>
        <p:nvSpPr>
          <p:cNvPr id="14" name="CuadroTexto 3">
            <a:extLst>
              <a:ext uri="{FF2B5EF4-FFF2-40B4-BE49-F238E27FC236}">
                <a16:creationId xmlns:a16="http://schemas.microsoft.com/office/drawing/2014/main" id="{6E06A6F5-E59C-4E8C-ADE1-62FEB79CC970}"/>
              </a:ext>
            </a:extLst>
          </p:cNvPr>
          <p:cNvSpPr txBox="1"/>
          <p:nvPr/>
        </p:nvSpPr>
        <p:spPr>
          <a:xfrm>
            <a:off x="4267095" y="1005613"/>
            <a:ext cx="3052354" cy="287248"/>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Impurezas</a:t>
            </a:r>
          </a:p>
        </p:txBody>
      </p:sp>
      <p:sp>
        <p:nvSpPr>
          <p:cNvPr id="5" name="4 Rectángulo"/>
          <p:cNvSpPr/>
          <p:nvPr/>
        </p:nvSpPr>
        <p:spPr>
          <a:xfrm>
            <a:off x="4267095" y="4041730"/>
            <a:ext cx="3378306" cy="2308324"/>
          </a:xfrm>
          <a:prstGeom prst="rect">
            <a:avLst/>
          </a:prstGeom>
        </p:spPr>
        <p:txBody>
          <a:bodyPr wrap="square">
            <a:spAutoFit/>
          </a:bodyPr>
          <a:lstStyle/>
          <a:p>
            <a:pPr algn="just"/>
            <a:r>
              <a:rPr lang="es-MX" sz="1600" dirty="0"/>
              <a:t>El éter de petróleo obtuvo mayores resultados en cuanto a rendimiento (16,24%), pH (2,81) y humedad (2,82%), El éter di etílico por otra parte, obtuvo mayores resultados en cuento a absorbancia (1,38) e impurezas (0,79%) y menor en cuanto a rendimiento (14,40%), pH (1,87), humedad (1,41%).</a:t>
            </a:r>
            <a:endParaRPr lang="es-ES" sz="1600" dirty="0"/>
          </a:p>
        </p:txBody>
      </p:sp>
    </p:spTree>
    <p:extLst>
      <p:ext uri="{BB962C8B-B14F-4D97-AF65-F5344CB8AC3E}">
        <p14:creationId xmlns:p14="http://schemas.microsoft.com/office/powerpoint/2010/main" val="135764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2" y="721398"/>
            <a:ext cx="987621" cy="415071"/>
          </a:xfrm>
          <a:prstGeom prst="roundRect">
            <a:avLst/>
          </a:prstGeom>
          <a:noFill/>
          <a:ln w="38100">
            <a:solidFill>
              <a:srgbClr val="2AB1F4"/>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C</a:t>
            </a:r>
          </a:p>
          <a:p>
            <a:pPr algn="ctr"/>
            <a:r>
              <a:rPr lang="es-ES" sz="1000" b="1" dirty="0">
                <a:solidFill>
                  <a:schemeClr val="tx1"/>
                </a:solidFill>
                <a:latin typeface="Arial" panose="020B0604020202020204" pitchFamily="34" charset="0"/>
                <a:cs typeface="Arial" panose="020B0604020202020204" pitchFamily="34" charset="0"/>
              </a:rPr>
              <a:t>(Solvente)</a:t>
            </a:r>
          </a:p>
        </p:txBody>
      </p:sp>
      <p:pic>
        <p:nvPicPr>
          <p:cNvPr id="21" name="Imagen 20">
            <a:extLst>
              <a:ext uri="{FF2B5EF4-FFF2-40B4-BE49-F238E27FC236}">
                <a16:creationId xmlns:a16="http://schemas.microsoft.com/office/drawing/2014/main" id="{11A4CCFE-D8FC-48F2-B14A-8A0B635D6C58}"/>
              </a:ext>
            </a:extLst>
          </p:cNvPr>
          <p:cNvPicPr/>
          <p:nvPr/>
        </p:nvPicPr>
        <p:blipFill>
          <a:blip r:embed="rId2"/>
          <a:stretch>
            <a:fillRect/>
          </a:stretch>
        </p:blipFill>
        <p:spPr>
          <a:xfrm>
            <a:off x="384977" y="4162204"/>
            <a:ext cx="2625725" cy="2458720"/>
          </a:xfrm>
          <a:prstGeom prst="rect">
            <a:avLst/>
          </a:prstGeom>
          <a:ln>
            <a:solidFill>
              <a:schemeClr val="accent6"/>
            </a:solidFill>
          </a:ln>
        </p:spPr>
      </p:pic>
      <p:pic>
        <p:nvPicPr>
          <p:cNvPr id="24" name="Imagen 23">
            <a:extLst>
              <a:ext uri="{FF2B5EF4-FFF2-40B4-BE49-F238E27FC236}">
                <a16:creationId xmlns:a16="http://schemas.microsoft.com/office/drawing/2014/main" id="{F3B68C9F-586E-4ED7-9558-72CBC2BD33B4}"/>
              </a:ext>
            </a:extLst>
          </p:cNvPr>
          <p:cNvPicPr/>
          <p:nvPr/>
        </p:nvPicPr>
        <p:blipFill>
          <a:blip r:embed="rId3"/>
          <a:stretch>
            <a:fillRect/>
          </a:stretch>
        </p:blipFill>
        <p:spPr>
          <a:xfrm>
            <a:off x="404895" y="1469189"/>
            <a:ext cx="2668270" cy="2360294"/>
          </a:xfrm>
          <a:prstGeom prst="rect">
            <a:avLst/>
          </a:prstGeom>
          <a:ln>
            <a:solidFill>
              <a:schemeClr val="accent6"/>
            </a:solidFill>
          </a:ln>
        </p:spPr>
      </p:pic>
      <p:pic>
        <p:nvPicPr>
          <p:cNvPr id="27" name="Imagen 26">
            <a:extLst>
              <a:ext uri="{FF2B5EF4-FFF2-40B4-BE49-F238E27FC236}">
                <a16:creationId xmlns:a16="http://schemas.microsoft.com/office/drawing/2014/main" id="{1516B838-5308-4AF6-B614-0FE081F1832C}"/>
              </a:ext>
            </a:extLst>
          </p:cNvPr>
          <p:cNvPicPr/>
          <p:nvPr/>
        </p:nvPicPr>
        <p:blipFill>
          <a:blip r:embed="rId4"/>
          <a:stretch>
            <a:fillRect/>
          </a:stretch>
        </p:blipFill>
        <p:spPr>
          <a:xfrm>
            <a:off x="6187982" y="1469188"/>
            <a:ext cx="2668270" cy="2360295"/>
          </a:xfrm>
          <a:prstGeom prst="rect">
            <a:avLst/>
          </a:prstGeom>
          <a:ln>
            <a:solidFill>
              <a:schemeClr val="accent6"/>
            </a:solidFill>
          </a:ln>
        </p:spPr>
      </p:pic>
      <p:sp>
        <p:nvSpPr>
          <p:cNvPr id="5" name="CuadroTexto 4">
            <a:extLst>
              <a:ext uri="{FF2B5EF4-FFF2-40B4-BE49-F238E27FC236}">
                <a16:creationId xmlns:a16="http://schemas.microsoft.com/office/drawing/2014/main" id="{0FBC2098-AC40-46DC-8879-3A89CA97149C}"/>
              </a:ext>
            </a:extLst>
          </p:cNvPr>
          <p:cNvSpPr txBox="1"/>
          <p:nvPr/>
        </p:nvSpPr>
        <p:spPr>
          <a:xfrm>
            <a:off x="3073165" y="4162204"/>
            <a:ext cx="3052354" cy="287248"/>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Índice de Acidez</a:t>
            </a:r>
          </a:p>
        </p:txBody>
      </p:sp>
      <p:sp>
        <p:nvSpPr>
          <p:cNvPr id="7" name="CuadroTexto 6">
            <a:extLst>
              <a:ext uri="{FF2B5EF4-FFF2-40B4-BE49-F238E27FC236}">
                <a16:creationId xmlns:a16="http://schemas.microsoft.com/office/drawing/2014/main" id="{A2C32C16-32FB-4A48-B4EC-60BF08DDDACE}"/>
              </a:ext>
            </a:extLst>
          </p:cNvPr>
          <p:cNvSpPr txBox="1"/>
          <p:nvPr/>
        </p:nvSpPr>
        <p:spPr>
          <a:xfrm>
            <a:off x="8912683" y="1469188"/>
            <a:ext cx="3052354" cy="287248"/>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Índice de Peróxido</a:t>
            </a:r>
          </a:p>
        </p:txBody>
      </p:sp>
      <p:sp>
        <p:nvSpPr>
          <p:cNvPr id="8" name="CuadroTexto 7">
            <a:extLst>
              <a:ext uri="{FF2B5EF4-FFF2-40B4-BE49-F238E27FC236}">
                <a16:creationId xmlns:a16="http://schemas.microsoft.com/office/drawing/2014/main" id="{278DB2A5-93B3-4DB7-8050-05230E42C3A8}"/>
              </a:ext>
            </a:extLst>
          </p:cNvPr>
          <p:cNvSpPr txBox="1"/>
          <p:nvPr/>
        </p:nvSpPr>
        <p:spPr>
          <a:xfrm>
            <a:off x="3135628" y="1503892"/>
            <a:ext cx="3052354" cy="287248"/>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Índice de Saponificación </a:t>
            </a:r>
          </a:p>
        </p:txBody>
      </p:sp>
      <p:sp>
        <p:nvSpPr>
          <p:cNvPr id="6" name="5 Rectángulo"/>
          <p:cNvSpPr/>
          <p:nvPr/>
        </p:nvSpPr>
        <p:spPr>
          <a:xfrm>
            <a:off x="5448300" y="4518396"/>
            <a:ext cx="4485042" cy="1815882"/>
          </a:xfrm>
          <a:prstGeom prst="rect">
            <a:avLst/>
          </a:prstGeom>
        </p:spPr>
        <p:txBody>
          <a:bodyPr wrap="square">
            <a:spAutoFit/>
          </a:bodyPr>
          <a:lstStyle/>
          <a:p>
            <a:pPr algn="just"/>
            <a:r>
              <a:rPr lang="es-MX" sz="1600" dirty="0"/>
              <a:t>El éter de petróleo obtuvo mayores resultados en cuanto al índice de acidez (11,78), índice de peróxido (3,89), índice de saponificación (511,45). El éter di etílico por otra parte, obtuvo menores resultados en cuanto al índice de acidez (5,10), índice de peróxido (1,96), índice de saponificación (226,13).</a:t>
            </a:r>
            <a:endParaRPr lang="es-ES" sz="1600" dirty="0"/>
          </a:p>
        </p:txBody>
      </p:sp>
    </p:spTree>
    <p:extLst>
      <p:ext uri="{BB962C8B-B14F-4D97-AF65-F5344CB8AC3E}">
        <p14:creationId xmlns:p14="http://schemas.microsoft.com/office/powerpoint/2010/main" val="83491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2948BE5-8A58-4AEC-BB48-72D384B74710}"/>
              </a:ext>
            </a:extLst>
          </p:cNvPr>
          <p:cNvPicPr/>
          <p:nvPr/>
        </p:nvPicPr>
        <p:blipFill rotWithShape="1">
          <a:blip r:embed="rId2">
            <a:extLst>
              <a:ext uri="{28A0092B-C50C-407E-A947-70E740481C1C}">
                <a14:useLocalDpi xmlns:a14="http://schemas.microsoft.com/office/drawing/2010/main" val="0"/>
              </a:ext>
            </a:extLst>
          </a:blip>
          <a:srcRect l="750" r="786" b="1332"/>
          <a:stretch/>
        </p:blipFill>
        <p:spPr>
          <a:xfrm>
            <a:off x="0" y="45720"/>
            <a:ext cx="12098383" cy="6766560"/>
          </a:xfrm>
          <a:prstGeom prst="rect">
            <a:avLst/>
          </a:prstGeom>
        </p:spPr>
      </p:pic>
    </p:spTree>
    <p:extLst>
      <p:ext uri="{BB962C8B-B14F-4D97-AF65-F5344CB8AC3E}">
        <p14:creationId xmlns:p14="http://schemas.microsoft.com/office/powerpoint/2010/main" val="314241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2" y="721398"/>
            <a:ext cx="1792705" cy="403329"/>
          </a:xfrm>
          <a:prstGeom prst="roundRect">
            <a:avLst/>
          </a:prstGeom>
          <a:noFill/>
          <a:ln w="38100">
            <a:solidFill>
              <a:schemeClr val="accent6"/>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A*B</a:t>
            </a:r>
          </a:p>
          <a:p>
            <a:pPr algn="ctr"/>
            <a:r>
              <a:rPr lang="es-ES" sz="1000" b="1" dirty="0">
                <a:solidFill>
                  <a:schemeClr val="tx1"/>
                </a:solidFill>
                <a:latin typeface="Arial" panose="020B0604020202020204" pitchFamily="34" charset="0"/>
                <a:cs typeface="Arial" panose="020B0604020202020204" pitchFamily="34" charset="0"/>
              </a:rPr>
              <a:t>(Variedad*Presentación )</a:t>
            </a:r>
          </a:p>
        </p:txBody>
      </p:sp>
      <p:pic>
        <p:nvPicPr>
          <p:cNvPr id="6" name="Imagen 5">
            <a:extLst>
              <a:ext uri="{FF2B5EF4-FFF2-40B4-BE49-F238E27FC236}">
                <a16:creationId xmlns:a16="http://schemas.microsoft.com/office/drawing/2014/main" id="{17235BDA-A2DF-441F-8B11-0C0F934CB2AF}"/>
              </a:ext>
            </a:extLst>
          </p:cNvPr>
          <p:cNvPicPr/>
          <p:nvPr/>
        </p:nvPicPr>
        <p:blipFill>
          <a:blip r:embed="rId2"/>
          <a:stretch>
            <a:fillRect/>
          </a:stretch>
        </p:blipFill>
        <p:spPr>
          <a:xfrm>
            <a:off x="1181424" y="1316828"/>
            <a:ext cx="2925634" cy="2112172"/>
          </a:xfrm>
          <a:prstGeom prst="rect">
            <a:avLst/>
          </a:prstGeom>
          <a:ln>
            <a:solidFill>
              <a:schemeClr val="accent1"/>
            </a:solidFill>
          </a:ln>
        </p:spPr>
      </p:pic>
      <p:pic>
        <p:nvPicPr>
          <p:cNvPr id="9" name="Imagen 8">
            <a:extLst>
              <a:ext uri="{FF2B5EF4-FFF2-40B4-BE49-F238E27FC236}">
                <a16:creationId xmlns:a16="http://schemas.microsoft.com/office/drawing/2014/main" id="{D13A3426-AF1B-422D-8201-E3FB5DCBE875}"/>
              </a:ext>
            </a:extLst>
          </p:cNvPr>
          <p:cNvPicPr/>
          <p:nvPr/>
        </p:nvPicPr>
        <p:blipFill>
          <a:blip r:embed="rId3"/>
          <a:stretch>
            <a:fillRect/>
          </a:stretch>
        </p:blipFill>
        <p:spPr>
          <a:xfrm>
            <a:off x="4377102" y="1316828"/>
            <a:ext cx="3107458" cy="2112172"/>
          </a:xfrm>
          <a:prstGeom prst="rect">
            <a:avLst/>
          </a:prstGeom>
          <a:ln>
            <a:solidFill>
              <a:schemeClr val="accent1"/>
            </a:solidFill>
          </a:ln>
        </p:spPr>
      </p:pic>
      <p:pic>
        <p:nvPicPr>
          <p:cNvPr id="12" name="Imagen 11">
            <a:extLst>
              <a:ext uri="{FF2B5EF4-FFF2-40B4-BE49-F238E27FC236}">
                <a16:creationId xmlns:a16="http://schemas.microsoft.com/office/drawing/2014/main" id="{14D76F15-B09A-4D3A-9FBA-FD1B2EC41E70}"/>
              </a:ext>
            </a:extLst>
          </p:cNvPr>
          <p:cNvPicPr/>
          <p:nvPr/>
        </p:nvPicPr>
        <p:blipFill>
          <a:blip r:embed="rId4"/>
          <a:stretch>
            <a:fillRect/>
          </a:stretch>
        </p:blipFill>
        <p:spPr>
          <a:xfrm>
            <a:off x="7754604" y="1316828"/>
            <a:ext cx="3107458" cy="2112172"/>
          </a:xfrm>
          <a:prstGeom prst="rect">
            <a:avLst/>
          </a:prstGeom>
          <a:ln>
            <a:solidFill>
              <a:schemeClr val="accent1"/>
            </a:solidFill>
          </a:ln>
        </p:spPr>
      </p:pic>
      <p:pic>
        <p:nvPicPr>
          <p:cNvPr id="15" name="Imagen 14">
            <a:extLst>
              <a:ext uri="{FF2B5EF4-FFF2-40B4-BE49-F238E27FC236}">
                <a16:creationId xmlns:a16="http://schemas.microsoft.com/office/drawing/2014/main" id="{610787A3-80C2-4DD2-9B0C-2B335DE5B26C}"/>
              </a:ext>
            </a:extLst>
          </p:cNvPr>
          <p:cNvPicPr/>
          <p:nvPr/>
        </p:nvPicPr>
        <p:blipFill>
          <a:blip r:embed="rId5"/>
          <a:stretch>
            <a:fillRect/>
          </a:stretch>
        </p:blipFill>
        <p:spPr>
          <a:xfrm>
            <a:off x="2379230" y="3642016"/>
            <a:ext cx="3107457" cy="2112172"/>
          </a:xfrm>
          <a:prstGeom prst="rect">
            <a:avLst/>
          </a:prstGeom>
          <a:ln>
            <a:solidFill>
              <a:schemeClr val="accent1"/>
            </a:solidFill>
          </a:ln>
        </p:spPr>
      </p:pic>
      <p:pic>
        <p:nvPicPr>
          <p:cNvPr id="20" name="Imagen 19">
            <a:extLst>
              <a:ext uri="{FF2B5EF4-FFF2-40B4-BE49-F238E27FC236}">
                <a16:creationId xmlns:a16="http://schemas.microsoft.com/office/drawing/2014/main" id="{576E157F-F7BC-4529-A1C8-824FBB71AA2F}"/>
              </a:ext>
            </a:extLst>
          </p:cNvPr>
          <p:cNvPicPr/>
          <p:nvPr/>
        </p:nvPicPr>
        <p:blipFill>
          <a:blip r:embed="rId6"/>
          <a:stretch>
            <a:fillRect/>
          </a:stretch>
        </p:blipFill>
        <p:spPr>
          <a:xfrm>
            <a:off x="6117798" y="3642016"/>
            <a:ext cx="3273612" cy="2112172"/>
          </a:xfrm>
          <a:prstGeom prst="rect">
            <a:avLst/>
          </a:prstGeom>
          <a:ln>
            <a:solidFill>
              <a:schemeClr val="accent1"/>
            </a:solidFill>
          </a:ln>
        </p:spPr>
      </p:pic>
    </p:spTree>
    <p:extLst>
      <p:ext uri="{BB962C8B-B14F-4D97-AF65-F5344CB8AC3E}">
        <p14:creationId xmlns:p14="http://schemas.microsoft.com/office/powerpoint/2010/main" val="313274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2" y="721398"/>
            <a:ext cx="1576137" cy="548640"/>
          </a:xfrm>
          <a:prstGeom prst="roundRect">
            <a:avLst/>
          </a:prstGeom>
          <a:noFill/>
          <a:ln w="38100">
            <a:solidFill>
              <a:schemeClr val="accent6"/>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A*C</a:t>
            </a:r>
          </a:p>
          <a:p>
            <a:pPr algn="ctr"/>
            <a:r>
              <a:rPr lang="es-ES" sz="1000" b="1" dirty="0">
                <a:solidFill>
                  <a:schemeClr val="tx1"/>
                </a:solidFill>
                <a:latin typeface="Arial" panose="020B0604020202020204" pitchFamily="34" charset="0"/>
                <a:cs typeface="Arial" panose="020B0604020202020204" pitchFamily="34" charset="0"/>
              </a:rPr>
              <a:t>(Variedad*Solvente)</a:t>
            </a:r>
          </a:p>
        </p:txBody>
      </p:sp>
      <p:pic>
        <p:nvPicPr>
          <p:cNvPr id="6" name="Imagen 5">
            <a:extLst>
              <a:ext uri="{FF2B5EF4-FFF2-40B4-BE49-F238E27FC236}">
                <a16:creationId xmlns:a16="http://schemas.microsoft.com/office/drawing/2014/main" id="{A40FD179-8714-4134-A5D1-7485BAF5F344}"/>
              </a:ext>
            </a:extLst>
          </p:cNvPr>
          <p:cNvPicPr/>
          <p:nvPr/>
        </p:nvPicPr>
        <p:blipFill>
          <a:blip r:embed="rId2"/>
          <a:stretch>
            <a:fillRect/>
          </a:stretch>
        </p:blipFill>
        <p:spPr>
          <a:xfrm>
            <a:off x="348195" y="1453186"/>
            <a:ext cx="2634236" cy="2028323"/>
          </a:xfrm>
          <a:prstGeom prst="rect">
            <a:avLst/>
          </a:prstGeom>
          <a:ln>
            <a:solidFill>
              <a:schemeClr val="accent1"/>
            </a:solidFill>
          </a:ln>
        </p:spPr>
      </p:pic>
      <p:pic>
        <p:nvPicPr>
          <p:cNvPr id="9" name="Imagen 8">
            <a:extLst>
              <a:ext uri="{FF2B5EF4-FFF2-40B4-BE49-F238E27FC236}">
                <a16:creationId xmlns:a16="http://schemas.microsoft.com/office/drawing/2014/main" id="{994C7482-9192-4246-8014-8F317FAAAAB7}"/>
              </a:ext>
            </a:extLst>
          </p:cNvPr>
          <p:cNvPicPr/>
          <p:nvPr/>
        </p:nvPicPr>
        <p:blipFill>
          <a:blip r:embed="rId3"/>
          <a:stretch>
            <a:fillRect/>
          </a:stretch>
        </p:blipFill>
        <p:spPr>
          <a:xfrm>
            <a:off x="3181891" y="1453185"/>
            <a:ext cx="2522315" cy="2028323"/>
          </a:xfrm>
          <a:prstGeom prst="rect">
            <a:avLst/>
          </a:prstGeom>
          <a:ln>
            <a:solidFill>
              <a:schemeClr val="accent1"/>
            </a:solidFill>
          </a:ln>
        </p:spPr>
      </p:pic>
      <p:pic>
        <p:nvPicPr>
          <p:cNvPr id="12" name="Imagen 11">
            <a:extLst>
              <a:ext uri="{FF2B5EF4-FFF2-40B4-BE49-F238E27FC236}">
                <a16:creationId xmlns:a16="http://schemas.microsoft.com/office/drawing/2014/main" id="{E903D7BF-9338-487C-9623-F580879C6778}"/>
              </a:ext>
            </a:extLst>
          </p:cNvPr>
          <p:cNvPicPr/>
          <p:nvPr/>
        </p:nvPicPr>
        <p:blipFill>
          <a:blip r:embed="rId4"/>
          <a:stretch>
            <a:fillRect/>
          </a:stretch>
        </p:blipFill>
        <p:spPr>
          <a:xfrm>
            <a:off x="5903666" y="1453185"/>
            <a:ext cx="2522315" cy="2052657"/>
          </a:xfrm>
          <a:prstGeom prst="rect">
            <a:avLst/>
          </a:prstGeom>
          <a:ln>
            <a:solidFill>
              <a:schemeClr val="accent1"/>
            </a:solidFill>
          </a:ln>
        </p:spPr>
      </p:pic>
      <p:pic>
        <p:nvPicPr>
          <p:cNvPr id="15" name="Imagen 14">
            <a:extLst>
              <a:ext uri="{FF2B5EF4-FFF2-40B4-BE49-F238E27FC236}">
                <a16:creationId xmlns:a16="http://schemas.microsoft.com/office/drawing/2014/main" id="{D8D81630-569C-431E-9701-D16C325A1E03}"/>
              </a:ext>
            </a:extLst>
          </p:cNvPr>
          <p:cNvPicPr/>
          <p:nvPr/>
        </p:nvPicPr>
        <p:blipFill>
          <a:blip r:embed="rId5"/>
          <a:stretch>
            <a:fillRect/>
          </a:stretch>
        </p:blipFill>
        <p:spPr>
          <a:xfrm>
            <a:off x="8711398" y="1465351"/>
            <a:ext cx="2635818" cy="2028323"/>
          </a:xfrm>
          <a:prstGeom prst="rect">
            <a:avLst/>
          </a:prstGeom>
          <a:ln>
            <a:solidFill>
              <a:schemeClr val="accent1"/>
            </a:solidFill>
          </a:ln>
        </p:spPr>
      </p:pic>
      <p:pic>
        <p:nvPicPr>
          <p:cNvPr id="18" name="Imagen 17">
            <a:extLst>
              <a:ext uri="{FF2B5EF4-FFF2-40B4-BE49-F238E27FC236}">
                <a16:creationId xmlns:a16="http://schemas.microsoft.com/office/drawing/2014/main" id="{CE3702F3-F48D-4A0C-A837-D4C88D282952}"/>
              </a:ext>
            </a:extLst>
          </p:cNvPr>
          <p:cNvPicPr/>
          <p:nvPr/>
        </p:nvPicPr>
        <p:blipFill>
          <a:blip r:embed="rId6"/>
          <a:stretch>
            <a:fillRect/>
          </a:stretch>
        </p:blipFill>
        <p:spPr>
          <a:xfrm>
            <a:off x="1461128" y="3724059"/>
            <a:ext cx="2797534" cy="2028323"/>
          </a:xfrm>
          <a:prstGeom prst="rect">
            <a:avLst/>
          </a:prstGeom>
          <a:ln>
            <a:solidFill>
              <a:schemeClr val="accent1"/>
            </a:solidFill>
          </a:ln>
        </p:spPr>
      </p:pic>
      <p:pic>
        <p:nvPicPr>
          <p:cNvPr id="21" name="Imagen 20">
            <a:extLst>
              <a:ext uri="{FF2B5EF4-FFF2-40B4-BE49-F238E27FC236}">
                <a16:creationId xmlns:a16="http://schemas.microsoft.com/office/drawing/2014/main" id="{DC4E79F3-677D-4230-B0B1-2CF2F84A2CD7}"/>
              </a:ext>
            </a:extLst>
          </p:cNvPr>
          <p:cNvPicPr/>
          <p:nvPr/>
        </p:nvPicPr>
        <p:blipFill>
          <a:blip r:embed="rId7"/>
          <a:stretch>
            <a:fillRect/>
          </a:stretch>
        </p:blipFill>
        <p:spPr>
          <a:xfrm>
            <a:off x="4504899" y="3725857"/>
            <a:ext cx="2797534" cy="2028323"/>
          </a:xfrm>
          <a:prstGeom prst="rect">
            <a:avLst/>
          </a:prstGeom>
          <a:ln>
            <a:solidFill>
              <a:schemeClr val="accent1"/>
            </a:solidFill>
          </a:ln>
        </p:spPr>
      </p:pic>
      <p:pic>
        <p:nvPicPr>
          <p:cNvPr id="24" name="Imagen 23">
            <a:extLst>
              <a:ext uri="{FF2B5EF4-FFF2-40B4-BE49-F238E27FC236}">
                <a16:creationId xmlns:a16="http://schemas.microsoft.com/office/drawing/2014/main" id="{8CB03EA2-C2E8-4B86-A983-0FC8BE108F06}"/>
              </a:ext>
            </a:extLst>
          </p:cNvPr>
          <p:cNvPicPr/>
          <p:nvPr/>
        </p:nvPicPr>
        <p:blipFill>
          <a:blip r:embed="rId8"/>
          <a:stretch>
            <a:fillRect/>
          </a:stretch>
        </p:blipFill>
        <p:spPr>
          <a:xfrm>
            <a:off x="7548670" y="3725858"/>
            <a:ext cx="2953866" cy="2028323"/>
          </a:xfrm>
          <a:prstGeom prst="rect">
            <a:avLst/>
          </a:prstGeom>
          <a:ln>
            <a:solidFill>
              <a:schemeClr val="accent1"/>
            </a:solidFill>
          </a:ln>
        </p:spPr>
      </p:pic>
    </p:spTree>
    <p:extLst>
      <p:ext uri="{BB962C8B-B14F-4D97-AF65-F5344CB8AC3E}">
        <p14:creationId xmlns:p14="http://schemas.microsoft.com/office/powerpoint/2010/main" val="990666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2" y="721398"/>
            <a:ext cx="1720516" cy="548640"/>
          </a:xfrm>
          <a:prstGeom prst="roundRect">
            <a:avLst/>
          </a:prstGeom>
          <a:noFill/>
          <a:ln w="38100">
            <a:solidFill>
              <a:schemeClr val="accent6"/>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B*C</a:t>
            </a:r>
          </a:p>
          <a:p>
            <a:pPr algn="ctr"/>
            <a:r>
              <a:rPr lang="es-ES" sz="1000" b="1" dirty="0">
                <a:solidFill>
                  <a:schemeClr val="tx1"/>
                </a:solidFill>
                <a:latin typeface="Arial" panose="020B0604020202020204" pitchFamily="34" charset="0"/>
                <a:cs typeface="Arial" panose="020B0604020202020204" pitchFamily="34" charset="0"/>
              </a:rPr>
              <a:t>(Presentación*Solvente)</a:t>
            </a:r>
          </a:p>
        </p:txBody>
      </p:sp>
      <p:pic>
        <p:nvPicPr>
          <p:cNvPr id="6" name="Imagen 5">
            <a:extLst>
              <a:ext uri="{FF2B5EF4-FFF2-40B4-BE49-F238E27FC236}">
                <a16:creationId xmlns:a16="http://schemas.microsoft.com/office/drawing/2014/main" id="{98DE39BC-430D-4F03-90AC-2EEAF4AA8F66}"/>
              </a:ext>
            </a:extLst>
          </p:cNvPr>
          <p:cNvPicPr/>
          <p:nvPr/>
        </p:nvPicPr>
        <p:blipFill>
          <a:blip r:embed="rId2"/>
          <a:stretch>
            <a:fillRect/>
          </a:stretch>
        </p:blipFill>
        <p:spPr>
          <a:xfrm>
            <a:off x="3195645" y="1393658"/>
            <a:ext cx="2670071" cy="1814763"/>
          </a:xfrm>
          <a:prstGeom prst="rect">
            <a:avLst/>
          </a:prstGeom>
          <a:ln>
            <a:solidFill>
              <a:schemeClr val="accent1"/>
            </a:solidFill>
          </a:ln>
        </p:spPr>
      </p:pic>
      <p:pic>
        <p:nvPicPr>
          <p:cNvPr id="9" name="Imagen 8">
            <a:extLst>
              <a:ext uri="{FF2B5EF4-FFF2-40B4-BE49-F238E27FC236}">
                <a16:creationId xmlns:a16="http://schemas.microsoft.com/office/drawing/2014/main" id="{26274804-6CEF-4DCE-9958-30A3C99A6FA4}"/>
              </a:ext>
            </a:extLst>
          </p:cNvPr>
          <p:cNvPicPr/>
          <p:nvPr/>
        </p:nvPicPr>
        <p:blipFill>
          <a:blip r:embed="rId3"/>
          <a:stretch>
            <a:fillRect/>
          </a:stretch>
        </p:blipFill>
        <p:spPr>
          <a:xfrm>
            <a:off x="129038" y="1393658"/>
            <a:ext cx="2914607" cy="1814763"/>
          </a:xfrm>
          <a:prstGeom prst="rect">
            <a:avLst/>
          </a:prstGeom>
          <a:ln>
            <a:solidFill>
              <a:schemeClr val="accent1"/>
            </a:solidFill>
          </a:ln>
        </p:spPr>
      </p:pic>
      <p:pic>
        <p:nvPicPr>
          <p:cNvPr id="12" name="Imagen 11">
            <a:extLst>
              <a:ext uri="{FF2B5EF4-FFF2-40B4-BE49-F238E27FC236}">
                <a16:creationId xmlns:a16="http://schemas.microsoft.com/office/drawing/2014/main" id="{35BB2CC4-E589-4B9A-A4A3-A74C70209513}"/>
              </a:ext>
            </a:extLst>
          </p:cNvPr>
          <p:cNvPicPr/>
          <p:nvPr/>
        </p:nvPicPr>
        <p:blipFill>
          <a:blip r:embed="rId4"/>
          <a:stretch>
            <a:fillRect/>
          </a:stretch>
        </p:blipFill>
        <p:spPr>
          <a:xfrm>
            <a:off x="6095999" y="1393657"/>
            <a:ext cx="2670071" cy="1814764"/>
          </a:xfrm>
          <a:prstGeom prst="rect">
            <a:avLst/>
          </a:prstGeom>
          <a:ln>
            <a:solidFill>
              <a:schemeClr val="accent1"/>
            </a:solidFill>
          </a:ln>
        </p:spPr>
      </p:pic>
      <p:pic>
        <p:nvPicPr>
          <p:cNvPr id="15" name="Imagen 14">
            <a:extLst>
              <a:ext uri="{FF2B5EF4-FFF2-40B4-BE49-F238E27FC236}">
                <a16:creationId xmlns:a16="http://schemas.microsoft.com/office/drawing/2014/main" id="{0207971B-9107-4214-A613-50B16EB0F2A2}"/>
              </a:ext>
            </a:extLst>
          </p:cNvPr>
          <p:cNvPicPr/>
          <p:nvPr/>
        </p:nvPicPr>
        <p:blipFill>
          <a:blip r:embed="rId5"/>
          <a:stretch>
            <a:fillRect/>
          </a:stretch>
        </p:blipFill>
        <p:spPr>
          <a:xfrm>
            <a:off x="8996353" y="1393658"/>
            <a:ext cx="2670071" cy="1814763"/>
          </a:xfrm>
          <a:prstGeom prst="rect">
            <a:avLst/>
          </a:prstGeom>
          <a:ln>
            <a:solidFill>
              <a:schemeClr val="accent1"/>
            </a:solidFill>
          </a:ln>
        </p:spPr>
      </p:pic>
      <p:pic>
        <p:nvPicPr>
          <p:cNvPr id="18" name="Imagen 17">
            <a:extLst>
              <a:ext uri="{FF2B5EF4-FFF2-40B4-BE49-F238E27FC236}">
                <a16:creationId xmlns:a16="http://schemas.microsoft.com/office/drawing/2014/main" id="{CE0522E0-8542-4CCA-8380-6B380882D95C}"/>
              </a:ext>
            </a:extLst>
          </p:cNvPr>
          <p:cNvPicPr/>
          <p:nvPr/>
        </p:nvPicPr>
        <p:blipFill>
          <a:blip r:embed="rId6"/>
          <a:stretch>
            <a:fillRect/>
          </a:stretch>
        </p:blipFill>
        <p:spPr>
          <a:xfrm>
            <a:off x="1376792" y="3311433"/>
            <a:ext cx="2914607" cy="1814763"/>
          </a:xfrm>
          <a:prstGeom prst="rect">
            <a:avLst/>
          </a:prstGeom>
          <a:ln>
            <a:solidFill>
              <a:schemeClr val="accent1"/>
            </a:solidFill>
          </a:ln>
        </p:spPr>
      </p:pic>
      <p:pic>
        <p:nvPicPr>
          <p:cNvPr id="21" name="Imagen 20">
            <a:extLst>
              <a:ext uri="{FF2B5EF4-FFF2-40B4-BE49-F238E27FC236}">
                <a16:creationId xmlns:a16="http://schemas.microsoft.com/office/drawing/2014/main" id="{57BAB8AC-F0B2-48DA-8734-218004920DE8}"/>
              </a:ext>
            </a:extLst>
          </p:cNvPr>
          <p:cNvPicPr/>
          <p:nvPr/>
        </p:nvPicPr>
        <p:blipFill>
          <a:blip r:embed="rId7"/>
          <a:stretch>
            <a:fillRect/>
          </a:stretch>
        </p:blipFill>
        <p:spPr>
          <a:xfrm>
            <a:off x="4514575" y="3311433"/>
            <a:ext cx="3162848" cy="1814765"/>
          </a:xfrm>
          <a:prstGeom prst="rect">
            <a:avLst/>
          </a:prstGeom>
          <a:ln>
            <a:solidFill>
              <a:schemeClr val="accent1"/>
            </a:solidFill>
          </a:ln>
        </p:spPr>
      </p:pic>
      <p:pic>
        <p:nvPicPr>
          <p:cNvPr id="24" name="Imagen 23">
            <a:extLst>
              <a:ext uri="{FF2B5EF4-FFF2-40B4-BE49-F238E27FC236}">
                <a16:creationId xmlns:a16="http://schemas.microsoft.com/office/drawing/2014/main" id="{A7412D63-F2A4-41BD-B33E-BD350BCA2D9A}"/>
              </a:ext>
            </a:extLst>
          </p:cNvPr>
          <p:cNvPicPr/>
          <p:nvPr/>
        </p:nvPicPr>
        <p:blipFill>
          <a:blip r:embed="rId8"/>
          <a:stretch>
            <a:fillRect/>
          </a:stretch>
        </p:blipFill>
        <p:spPr>
          <a:xfrm>
            <a:off x="7900599" y="3311434"/>
            <a:ext cx="2799579" cy="1814765"/>
          </a:xfrm>
          <a:prstGeom prst="rect">
            <a:avLst/>
          </a:prstGeom>
          <a:ln>
            <a:solidFill>
              <a:schemeClr val="accent1"/>
            </a:solidFill>
          </a:ln>
        </p:spPr>
      </p:pic>
    </p:spTree>
    <p:extLst>
      <p:ext uri="{BB962C8B-B14F-4D97-AF65-F5344CB8AC3E}">
        <p14:creationId xmlns:p14="http://schemas.microsoft.com/office/powerpoint/2010/main" val="238834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54EB-1A11-4D33-870F-281CB124AB4E}"/>
              </a:ext>
            </a:extLst>
          </p:cNvPr>
          <p:cNvSpPr txBox="1">
            <a:spLocks/>
          </p:cNvSpPr>
          <p:nvPr/>
        </p:nvSpPr>
        <p:spPr>
          <a:xfrm>
            <a:off x="3335748" y="172758"/>
            <a:ext cx="5520504" cy="54864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Y DISCUSIONES</a:t>
            </a:r>
            <a:r>
              <a:rPr lang="en-US" sz="36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Rectángulo: esquinas redondeadas 2">
            <a:extLst>
              <a:ext uri="{FF2B5EF4-FFF2-40B4-BE49-F238E27FC236}">
                <a16:creationId xmlns:a16="http://schemas.microsoft.com/office/drawing/2014/main" id="{71D71ECB-E294-4824-9B74-5E5147AC4001}"/>
              </a:ext>
            </a:extLst>
          </p:cNvPr>
          <p:cNvSpPr/>
          <p:nvPr/>
        </p:nvSpPr>
        <p:spPr>
          <a:xfrm>
            <a:off x="397043" y="721398"/>
            <a:ext cx="2346158" cy="433634"/>
          </a:xfrm>
          <a:prstGeom prst="roundRect">
            <a:avLst/>
          </a:prstGeom>
          <a:noFill/>
          <a:ln w="38100">
            <a:solidFill>
              <a:schemeClr val="bg2">
                <a:lumMod val="90000"/>
              </a:schemeClr>
            </a:solidFill>
            <a:prstDash val="lgDashDot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000" b="1" dirty="0">
                <a:solidFill>
                  <a:schemeClr val="tx1"/>
                </a:solidFill>
                <a:latin typeface="Arial" panose="020B0604020202020204" pitchFamily="34" charset="0"/>
                <a:cs typeface="Arial" panose="020B0604020202020204" pitchFamily="34" charset="0"/>
              </a:rPr>
              <a:t>FACTOR A*B*C</a:t>
            </a:r>
          </a:p>
          <a:p>
            <a:pPr algn="ctr"/>
            <a:r>
              <a:rPr lang="es-ES" sz="1000" b="1" dirty="0">
                <a:solidFill>
                  <a:schemeClr val="tx1"/>
                </a:solidFill>
                <a:latin typeface="Arial" panose="020B0604020202020204" pitchFamily="34" charset="0"/>
                <a:cs typeface="Arial" panose="020B0604020202020204" pitchFamily="34" charset="0"/>
              </a:rPr>
              <a:t>(Variedad*Presentación*Solvente)</a:t>
            </a:r>
          </a:p>
        </p:txBody>
      </p:sp>
      <p:pic>
        <p:nvPicPr>
          <p:cNvPr id="6" name="Imagen 5">
            <a:extLst>
              <a:ext uri="{FF2B5EF4-FFF2-40B4-BE49-F238E27FC236}">
                <a16:creationId xmlns:a16="http://schemas.microsoft.com/office/drawing/2014/main" id="{2AB16E2F-690F-4956-AF0C-65C5FFEE55DD}"/>
              </a:ext>
            </a:extLst>
          </p:cNvPr>
          <p:cNvPicPr/>
          <p:nvPr/>
        </p:nvPicPr>
        <p:blipFill>
          <a:blip r:embed="rId2"/>
          <a:stretch>
            <a:fillRect/>
          </a:stretch>
        </p:blipFill>
        <p:spPr>
          <a:xfrm>
            <a:off x="217572" y="1390651"/>
            <a:ext cx="2705100" cy="2149384"/>
          </a:xfrm>
          <a:prstGeom prst="rect">
            <a:avLst/>
          </a:prstGeom>
          <a:ln>
            <a:solidFill>
              <a:schemeClr val="accent4"/>
            </a:solidFill>
          </a:ln>
        </p:spPr>
      </p:pic>
      <p:pic>
        <p:nvPicPr>
          <p:cNvPr id="9" name="Imagen 8">
            <a:extLst>
              <a:ext uri="{FF2B5EF4-FFF2-40B4-BE49-F238E27FC236}">
                <a16:creationId xmlns:a16="http://schemas.microsoft.com/office/drawing/2014/main" id="{A9D5783B-1607-47D2-B663-C2A6A5861D1D}"/>
              </a:ext>
            </a:extLst>
          </p:cNvPr>
          <p:cNvPicPr/>
          <p:nvPr/>
        </p:nvPicPr>
        <p:blipFill>
          <a:blip r:embed="rId3"/>
          <a:stretch>
            <a:fillRect/>
          </a:stretch>
        </p:blipFill>
        <p:spPr>
          <a:xfrm>
            <a:off x="3121751" y="1390651"/>
            <a:ext cx="2526030" cy="2149384"/>
          </a:xfrm>
          <a:prstGeom prst="rect">
            <a:avLst/>
          </a:prstGeom>
          <a:ln>
            <a:solidFill>
              <a:schemeClr val="accent4"/>
            </a:solidFill>
          </a:ln>
        </p:spPr>
      </p:pic>
      <p:pic>
        <p:nvPicPr>
          <p:cNvPr id="12" name="Imagen 11">
            <a:extLst>
              <a:ext uri="{FF2B5EF4-FFF2-40B4-BE49-F238E27FC236}">
                <a16:creationId xmlns:a16="http://schemas.microsoft.com/office/drawing/2014/main" id="{2949B045-C618-4817-ADAC-3152F63A5E5B}"/>
              </a:ext>
            </a:extLst>
          </p:cNvPr>
          <p:cNvPicPr/>
          <p:nvPr/>
        </p:nvPicPr>
        <p:blipFill>
          <a:blip r:embed="rId4"/>
          <a:stretch>
            <a:fillRect/>
          </a:stretch>
        </p:blipFill>
        <p:spPr>
          <a:xfrm>
            <a:off x="5846860" y="1390651"/>
            <a:ext cx="2526030" cy="2149384"/>
          </a:xfrm>
          <a:prstGeom prst="rect">
            <a:avLst/>
          </a:prstGeom>
          <a:ln>
            <a:solidFill>
              <a:schemeClr val="accent4"/>
            </a:solidFill>
          </a:ln>
        </p:spPr>
      </p:pic>
      <p:pic>
        <p:nvPicPr>
          <p:cNvPr id="15" name="Imagen 14">
            <a:extLst>
              <a:ext uri="{FF2B5EF4-FFF2-40B4-BE49-F238E27FC236}">
                <a16:creationId xmlns:a16="http://schemas.microsoft.com/office/drawing/2014/main" id="{9751188E-764B-4581-BD8C-A824504F5C88}"/>
              </a:ext>
            </a:extLst>
          </p:cNvPr>
          <p:cNvPicPr/>
          <p:nvPr/>
        </p:nvPicPr>
        <p:blipFill>
          <a:blip r:embed="rId5"/>
          <a:stretch>
            <a:fillRect/>
          </a:stretch>
        </p:blipFill>
        <p:spPr>
          <a:xfrm>
            <a:off x="8571968" y="1384120"/>
            <a:ext cx="2526030" cy="2149384"/>
          </a:xfrm>
          <a:prstGeom prst="rect">
            <a:avLst/>
          </a:prstGeom>
          <a:ln>
            <a:solidFill>
              <a:schemeClr val="accent4"/>
            </a:solidFill>
          </a:ln>
        </p:spPr>
      </p:pic>
      <p:pic>
        <p:nvPicPr>
          <p:cNvPr id="18" name="Imagen 17">
            <a:extLst>
              <a:ext uri="{FF2B5EF4-FFF2-40B4-BE49-F238E27FC236}">
                <a16:creationId xmlns:a16="http://schemas.microsoft.com/office/drawing/2014/main" id="{FFB3DF0F-716C-44D1-A4C9-5C495D5535AF}"/>
              </a:ext>
            </a:extLst>
          </p:cNvPr>
          <p:cNvPicPr/>
          <p:nvPr/>
        </p:nvPicPr>
        <p:blipFill>
          <a:blip r:embed="rId6"/>
          <a:stretch>
            <a:fillRect/>
          </a:stretch>
        </p:blipFill>
        <p:spPr>
          <a:xfrm>
            <a:off x="217572" y="3678226"/>
            <a:ext cx="2705100" cy="1948924"/>
          </a:xfrm>
          <a:prstGeom prst="rect">
            <a:avLst/>
          </a:prstGeom>
          <a:ln>
            <a:solidFill>
              <a:schemeClr val="accent4"/>
            </a:solidFill>
          </a:ln>
        </p:spPr>
      </p:pic>
      <p:pic>
        <p:nvPicPr>
          <p:cNvPr id="21" name="Imagen 20">
            <a:extLst>
              <a:ext uri="{FF2B5EF4-FFF2-40B4-BE49-F238E27FC236}">
                <a16:creationId xmlns:a16="http://schemas.microsoft.com/office/drawing/2014/main" id="{770A19D4-CFC8-40C8-84D8-B736D42AB8C8}"/>
              </a:ext>
            </a:extLst>
          </p:cNvPr>
          <p:cNvPicPr/>
          <p:nvPr/>
        </p:nvPicPr>
        <p:blipFill>
          <a:blip r:embed="rId7"/>
          <a:stretch>
            <a:fillRect/>
          </a:stretch>
        </p:blipFill>
        <p:spPr>
          <a:xfrm>
            <a:off x="3138159" y="3678226"/>
            <a:ext cx="2526030" cy="1948924"/>
          </a:xfrm>
          <a:prstGeom prst="rect">
            <a:avLst/>
          </a:prstGeom>
          <a:ln>
            <a:solidFill>
              <a:schemeClr val="accent4"/>
            </a:solidFill>
          </a:ln>
        </p:spPr>
      </p:pic>
      <p:pic>
        <p:nvPicPr>
          <p:cNvPr id="24" name="Imagen 23">
            <a:extLst>
              <a:ext uri="{FF2B5EF4-FFF2-40B4-BE49-F238E27FC236}">
                <a16:creationId xmlns:a16="http://schemas.microsoft.com/office/drawing/2014/main" id="{BF0F864D-553B-4002-9FAD-E165ECCB1012}"/>
              </a:ext>
            </a:extLst>
          </p:cNvPr>
          <p:cNvPicPr/>
          <p:nvPr/>
        </p:nvPicPr>
        <p:blipFill>
          <a:blip r:embed="rId8"/>
          <a:stretch>
            <a:fillRect/>
          </a:stretch>
        </p:blipFill>
        <p:spPr>
          <a:xfrm>
            <a:off x="5846860" y="3678226"/>
            <a:ext cx="2526030" cy="1948924"/>
          </a:xfrm>
          <a:prstGeom prst="rect">
            <a:avLst/>
          </a:prstGeom>
          <a:ln>
            <a:solidFill>
              <a:schemeClr val="accent4"/>
            </a:solidFill>
          </a:ln>
        </p:spPr>
      </p:pic>
      <p:pic>
        <p:nvPicPr>
          <p:cNvPr id="27" name="Imagen 26">
            <a:extLst>
              <a:ext uri="{FF2B5EF4-FFF2-40B4-BE49-F238E27FC236}">
                <a16:creationId xmlns:a16="http://schemas.microsoft.com/office/drawing/2014/main" id="{1E91BBCF-A2DC-42D9-B889-9404877CD514}"/>
              </a:ext>
            </a:extLst>
          </p:cNvPr>
          <p:cNvPicPr/>
          <p:nvPr/>
        </p:nvPicPr>
        <p:blipFill>
          <a:blip r:embed="rId9"/>
          <a:stretch>
            <a:fillRect/>
          </a:stretch>
        </p:blipFill>
        <p:spPr>
          <a:xfrm>
            <a:off x="8555561" y="3678226"/>
            <a:ext cx="2526030" cy="1948924"/>
          </a:xfrm>
          <a:prstGeom prst="rect">
            <a:avLst/>
          </a:prstGeom>
          <a:ln>
            <a:solidFill>
              <a:schemeClr val="accent4"/>
            </a:solidFill>
          </a:ln>
        </p:spPr>
      </p:pic>
    </p:spTree>
    <p:extLst>
      <p:ext uri="{BB962C8B-B14F-4D97-AF65-F5344CB8AC3E}">
        <p14:creationId xmlns:p14="http://schemas.microsoft.com/office/powerpoint/2010/main" val="44923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99236B9-E7F2-4DE2-9565-318205A2E1BB}"/>
              </a:ext>
            </a:extLst>
          </p:cNvPr>
          <p:cNvSpPr/>
          <p:nvPr/>
        </p:nvSpPr>
        <p:spPr>
          <a:xfrm>
            <a:off x="397041" y="165956"/>
            <a:ext cx="2228593" cy="710360"/>
          </a:xfrm>
          <a:prstGeom prst="roundRect">
            <a:avLst/>
          </a:prstGeom>
          <a:noFill/>
          <a:ln w="38100">
            <a:solidFill>
              <a:srgbClr val="20B684"/>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solidFill>
                  <a:schemeClr val="tx1"/>
                </a:solidFill>
                <a:latin typeface="Arial" panose="020B0604020202020204" pitchFamily="34" charset="0"/>
                <a:cs typeface="Arial" panose="020B0604020202020204" pitchFamily="34" charset="0"/>
              </a:rPr>
              <a:t>DENDOGRAMA</a:t>
            </a:r>
          </a:p>
        </p:txBody>
      </p:sp>
      <p:pic>
        <p:nvPicPr>
          <p:cNvPr id="3" name="Imagen 2">
            <a:extLst>
              <a:ext uri="{FF2B5EF4-FFF2-40B4-BE49-F238E27FC236}">
                <a16:creationId xmlns:a16="http://schemas.microsoft.com/office/drawing/2014/main" id="{9EE14C85-0746-40B7-8A88-36DF01B7B4F6}"/>
              </a:ext>
            </a:extLst>
          </p:cNvPr>
          <p:cNvPicPr/>
          <p:nvPr/>
        </p:nvPicPr>
        <p:blipFill rotWithShape="1">
          <a:blip r:embed="rId2"/>
          <a:srcRect l="26544" t="16553" r="26246" b="11315"/>
          <a:stretch/>
        </p:blipFill>
        <p:spPr bwMode="auto">
          <a:xfrm>
            <a:off x="4134853" y="165956"/>
            <a:ext cx="7660106" cy="654835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5" name="Corchetes 4">
            <a:extLst>
              <a:ext uri="{FF2B5EF4-FFF2-40B4-BE49-F238E27FC236}">
                <a16:creationId xmlns:a16="http://schemas.microsoft.com/office/drawing/2014/main" id="{137B38AD-83C5-4A4E-A491-6211B6199768}"/>
              </a:ext>
            </a:extLst>
          </p:cNvPr>
          <p:cNvSpPr/>
          <p:nvPr/>
        </p:nvSpPr>
        <p:spPr>
          <a:xfrm>
            <a:off x="471751" y="1395520"/>
            <a:ext cx="1831551" cy="1097280"/>
          </a:xfrm>
          <a:prstGeom prst="bracketPair">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r>
              <a:rPr lang="es-MX" sz="1400" dirty="0">
                <a:effectLst/>
                <a:latin typeface="Arial" panose="020B0604020202020204" pitchFamily="34" charset="0"/>
                <a:ea typeface="Calibri" panose="020F0502020204030204" pitchFamily="34" charset="0"/>
                <a:cs typeface="Times New Roman" panose="02020603050405020304" pitchFamily="18" charset="0"/>
              </a:rPr>
              <a:t>pH,</a:t>
            </a:r>
            <a:r>
              <a:rPr lang="es-MX" sz="1400" i="1" dirty="0">
                <a:effectLst/>
                <a:latin typeface="Arial" panose="020B0604020202020204" pitchFamily="34" charset="0"/>
                <a:ea typeface="Calibri" panose="020F0502020204030204" pitchFamily="34" charset="0"/>
                <a:cs typeface="Arial" panose="020B0604020202020204" pitchFamily="34" charset="0"/>
              </a:rPr>
              <a:t> </a:t>
            </a:r>
            <a:r>
              <a:rPr lang="es-MX" sz="1400" dirty="0">
                <a:effectLst/>
                <a:latin typeface="Arial" panose="020B0604020202020204" pitchFamily="34" charset="0"/>
                <a:ea typeface="Calibri" panose="020F0502020204030204" pitchFamily="34" charset="0"/>
                <a:cs typeface="Arial" panose="020B0604020202020204" pitchFamily="34" charset="0"/>
              </a:rPr>
              <a:t>densidad, absorbancia impurezas, índice de peróxido, cianuro</a:t>
            </a:r>
            <a:endParaRPr lang="es-ES" sz="1400" dirty="0"/>
          </a:p>
        </p:txBody>
      </p:sp>
      <p:cxnSp>
        <p:nvCxnSpPr>
          <p:cNvPr id="7" name="Conector: angular 6">
            <a:extLst>
              <a:ext uri="{FF2B5EF4-FFF2-40B4-BE49-F238E27FC236}">
                <a16:creationId xmlns:a16="http://schemas.microsoft.com/office/drawing/2014/main" id="{29576347-910C-4001-A668-553E5AA78D7F}"/>
              </a:ext>
            </a:extLst>
          </p:cNvPr>
          <p:cNvCxnSpPr>
            <a:cxnSpLocks/>
            <a:stCxn id="79" idx="2"/>
            <a:endCxn id="5" idx="3"/>
          </p:cNvCxnSpPr>
          <p:nvPr/>
        </p:nvCxnSpPr>
        <p:spPr>
          <a:xfrm rot="10800000" flipV="1">
            <a:off x="2303302" y="1039050"/>
            <a:ext cx="1831550" cy="905110"/>
          </a:xfrm>
          <a:prstGeom prst="bentConnector3">
            <a:avLst>
              <a:gd name="adj1" fmla="val 50000"/>
            </a:avLst>
          </a:prstGeom>
          <a:ln w="28575"/>
        </p:spPr>
        <p:style>
          <a:lnRef idx="3">
            <a:schemeClr val="accent2"/>
          </a:lnRef>
          <a:fillRef idx="0">
            <a:schemeClr val="accent2"/>
          </a:fillRef>
          <a:effectRef idx="2">
            <a:schemeClr val="accent2"/>
          </a:effectRef>
          <a:fontRef idx="minor">
            <a:schemeClr val="tx1"/>
          </a:fontRef>
        </p:style>
      </p:cxnSp>
      <p:cxnSp>
        <p:nvCxnSpPr>
          <p:cNvPr id="16" name="Conector: angular 15">
            <a:extLst>
              <a:ext uri="{FF2B5EF4-FFF2-40B4-BE49-F238E27FC236}">
                <a16:creationId xmlns:a16="http://schemas.microsoft.com/office/drawing/2014/main" id="{9F9A657A-83B6-47D7-9AFE-C7EADB3DC838}"/>
              </a:ext>
            </a:extLst>
          </p:cNvPr>
          <p:cNvCxnSpPr>
            <a:cxnSpLocks/>
            <a:stCxn id="80" idx="2"/>
            <a:endCxn id="5" idx="3"/>
          </p:cNvCxnSpPr>
          <p:nvPr/>
        </p:nvCxnSpPr>
        <p:spPr>
          <a:xfrm rot="10800000">
            <a:off x="2303303" y="1944160"/>
            <a:ext cx="1831549" cy="67059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sp>
        <p:nvSpPr>
          <p:cNvPr id="19" name="Corchetes 18">
            <a:extLst>
              <a:ext uri="{FF2B5EF4-FFF2-40B4-BE49-F238E27FC236}">
                <a16:creationId xmlns:a16="http://schemas.microsoft.com/office/drawing/2014/main" id="{5D80EAFE-6723-46DE-B541-6FFA07C59292}"/>
              </a:ext>
            </a:extLst>
          </p:cNvPr>
          <p:cNvSpPr/>
          <p:nvPr/>
        </p:nvSpPr>
        <p:spPr>
          <a:xfrm>
            <a:off x="471751" y="4846322"/>
            <a:ext cx="1831550" cy="1097280"/>
          </a:xfrm>
          <a:prstGeom prst="bracketPair">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MX" sz="1400" dirty="0">
                <a:latin typeface="Arial" panose="020B0604020202020204" pitchFamily="34" charset="0"/>
                <a:ea typeface="Calibri" panose="020F0502020204030204" pitchFamily="34" charset="0"/>
                <a:cs typeface="Times New Roman" panose="02020603050405020304" pitchFamily="18" charset="0"/>
              </a:rPr>
              <a:t>E</a:t>
            </a:r>
            <a:r>
              <a:rPr lang="es-MX" sz="1400" dirty="0">
                <a:effectLst/>
                <a:latin typeface="Arial" panose="020B0604020202020204" pitchFamily="34" charset="0"/>
                <a:ea typeface="Calibri" panose="020F0502020204030204" pitchFamily="34" charset="0"/>
                <a:cs typeface="Times New Roman" panose="02020603050405020304" pitchFamily="18" charset="0"/>
              </a:rPr>
              <a:t>l rendimiento se encontraba influenciando dichos tratamientos</a:t>
            </a:r>
            <a:endParaRPr lang="es-ES" sz="1400" dirty="0"/>
          </a:p>
        </p:txBody>
      </p:sp>
      <p:cxnSp>
        <p:nvCxnSpPr>
          <p:cNvPr id="78" name="Conector: angular 77">
            <a:extLst>
              <a:ext uri="{FF2B5EF4-FFF2-40B4-BE49-F238E27FC236}">
                <a16:creationId xmlns:a16="http://schemas.microsoft.com/office/drawing/2014/main" id="{321B386B-2D7D-4E99-A744-9F8B1749672D}"/>
              </a:ext>
            </a:extLst>
          </p:cNvPr>
          <p:cNvCxnSpPr>
            <a:cxnSpLocks/>
            <a:stCxn id="84" idx="2"/>
            <a:endCxn id="19" idx="3"/>
          </p:cNvCxnSpPr>
          <p:nvPr/>
        </p:nvCxnSpPr>
        <p:spPr>
          <a:xfrm rot="10800000">
            <a:off x="2303302" y="5394963"/>
            <a:ext cx="1831549" cy="385907"/>
          </a:xfrm>
          <a:prstGeom prst="bentConnector3">
            <a:avLst>
              <a:gd name="adj1" fmla="val 42155"/>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Elipse 78">
            <a:extLst>
              <a:ext uri="{FF2B5EF4-FFF2-40B4-BE49-F238E27FC236}">
                <a16:creationId xmlns:a16="http://schemas.microsoft.com/office/drawing/2014/main" id="{F44ECCF3-29D4-42B6-91A1-A5508AAC501B}"/>
              </a:ext>
            </a:extLst>
          </p:cNvPr>
          <p:cNvSpPr/>
          <p:nvPr/>
        </p:nvSpPr>
        <p:spPr>
          <a:xfrm>
            <a:off x="4134852" y="876316"/>
            <a:ext cx="1831551" cy="325467"/>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dirty="0"/>
          </a:p>
        </p:txBody>
      </p:sp>
      <p:sp>
        <p:nvSpPr>
          <p:cNvPr id="80" name="Elipse 79">
            <a:extLst>
              <a:ext uri="{FF2B5EF4-FFF2-40B4-BE49-F238E27FC236}">
                <a16:creationId xmlns:a16="http://schemas.microsoft.com/office/drawing/2014/main" id="{EEA46C0B-071E-4474-890E-DC9EC0685D8F}"/>
              </a:ext>
            </a:extLst>
          </p:cNvPr>
          <p:cNvSpPr/>
          <p:nvPr/>
        </p:nvSpPr>
        <p:spPr>
          <a:xfrm>
            <a:off x="4134851" y="2452016"/>
            <a:ext cx="1831551" cy="325467"/>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dirty="0"/>
          </a:p>
        </p:txBody>
      </p:sp>
      <p:sp>
        <p:nvSpPr>
          <p:cNvPr id="84" name="Elipse 83">
            <a:extLst>
              <a:ext uri="{FF2B5EF4-FFF2-40B4-BE49-F238E27FC236}">
                <a16:creationId xmlns:a16="http://schemas.microsoft.com/office/drawing/2014/main" id="{EB0D1BF3-6A17-40DE-B156-E067B28FB338}"/>
              </a:ext>
            </a:extLst>
          </p:cNvPr>
          <p:cNvSpPr/>
          <p:nvPr/>
        </p:nvSpPr>
        <p:spPr>
          <a:xfrm>
            <a:off x="4134850" y="5618135"/>
            <a:ext cx="1831551" cy="325467"/>
          </a:xfrm>
          <a:prstGeom prst="ellipse">
            <a:avLst/>
          </a:prstGeom>
          <a:noFill/>
          <a:ln w="2857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dirty="0"/>
          </a:p>
        </p:txBody>
      </p:sp>
      <p:sp>
        <p:nvSpPr>
          <p:cNvPr id="86" name="Elipse 85">
            <a:extLst>
              <a:ext uri="{FF2B5EF4-FFF2-40B4-BE49-F238E27FC236}">
                <a16:creationId xmlns:a16="http://schemas.microsoft.com/office/drawing/2014/main" id="{7DF05719-C9EF-41F6-9186-56D55122462B}"/>
              </a:ext>
            </a:extLst>
          </p:cNvPr>
          <p:cNvSpPr/>
          <p:nvPr/>
        </p:nvSpPr>
        <p:spPr>
          <a:xfrm>
            <a:off x="4134850" y="1681309"/>
            <a:ext cx="1831551" cy="325467"/>
          </a:xfrm>
          <a:prstGeom prst="ellipse">
            <a:avLst/>
          </a:prstGeom>
          <a:noFill/>
          <a:ln w="2857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dirty="0"/>
          </a:p>
        </p:txBody>
      </p:sp>
      <p:cxnSp>
        <p:nvCxnSpPr>
          <p:cNvPr id="88" name="Conector: angular 87">
            <a:extLst>
              <a:ext uri="{FF2B5EF4-FFF2-40B4-BE49-F238E27FC236}">
                <a16:creationId xmlns:a16="http://schemas.microsoft.com/office/drawing/2014/main" id="{F6A7C600-9FFF-4CB4-9C9A-CF5C64588FE2}"/>
              </a:ext>
            </a:extLst>
          </p:cNvPr>
          <p:cNvCxnSpPr>
            <a:cxnSpLocks/>
            <a:stCxn id="86" idx="2"/>
          </p:cNvCxnSpPr>
          <p:nvPr/>
        </p:nvCxnSpPr>
        <p:spPr>
          <a:xfrm rot="10800000" flipV="1">
            <a:off x="3357154" y="1844042"/>
            <a:ext cx="777696" cy="3577043"/>
          </a:xfrm>
          <a:prstGeom prst="bentConnector2">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3" name="Elipse 92">
            <a:extLst>
              <a:ext uri="{FF2B5EF4-FFF2-40B4-BE49-F238E27FC236}">
                <a16:creationId xmlns:a16="http://schemas.microsoft.com/office/drawing/2014/main" id="{E52BD3FA-F5F2-43B0-AB48-DE5B831DCEAB}"/>
              </a:ext>
            </a:extLst>
          </p:cNvPr>
          <p:cNvSpPr/>
          <p:nvPr/>
        </p:nvSpPr>
        <p:spPr>
          <a:xfrm>
            <a:off x="4134850" y="3266266"/>
            <a:ext cx="1831551" cy="325467"/>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dirty="0"/>
          </a:p>
        </p:txBody>
      </p:sp>
    </p:spTree>
    <p:extLst>
      <p:ext uri="{BB962C8B-B14F-4D97-AF65-F5344CB8AC3E}">
        <p14:creationId xmlns:p14="http://schemas.microsoft.com/office/powerpoint/2010/main" val="113498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CE159C31-0EB3-4EC1-9C2B-636DF0BBE168}"/>
              </a:ext>
            </a:extLst>
          </p:cNvPr>
          <p:cNvSpPr/>
          <p:nvPr/>
        </p:nvSpPr>
        <p:spPr>
          <a:xfrm>
            <a:off x="838200" y="291090"/>
            <a:ext cx="2871651" cy="527188"/>
          </a:xfrm>
          <a:prstGeom prst="roundRect">
            <a:avLst/>
          </a:prstGeom>
          <a:noFill/>
          <a:ln w="38100">
            <a:solidFill>
              <a:srgbClr val="92D050"/>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fontScale="85000" lnSpcReduction="10000"/>
          </a:bodyPr>
          <a:lstStyle/>
          <a:p>
            <a:pPr algn="ctr">
              <a:lnSpc>
                <a:spcPct val="90000"/>
              </a:lnSpc>
              <a:spcBef>
                <a:spcPct val="0"/>
              </a:spcBef>
              <a:spcAft>
                <a:spcPts val="600"/>
              </a:spcAft>
            </a:pPr>
            <a:r>
              <a:rPr lang="en-US" sz="2400" b="1" kern="1200" dirty="0">
                <a:solidFill>
                  <a:schemeClr val="tx1"/>
                </a:solidFill>
                <a:latin typeface="Arial" panose="020B0604020202020204" pitchFamily="34" charset="0"/>
                <a:ea typeface="+mj-ea"/>
                <a:cs typeface="Arial" panose="020B0604020202020204" pitchFamily="34" charset="0"/>
              </a:rPr>
              <a:t>INTERACCION A*B*C</a:t>
            </a:r>
          </a:p>
        </p:txBody>
      </p:sp>
      <p:sp>
        <p:nvSpPr>
          <p:cNvPr id="28" name="Rectangle 27">
            <a:extLst>
              <a:ext uri="{FF2B5EF4-FFF2-40B4-BE49-F238E27FC236}">
                <a16:creationId xmlns:a16="http://schemas.microsoft.com/office/drawing/2014/main" id="{0465601C-04B5-4AE0-8300-C95A72EC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a 2">
            <a:extLst>
              <a:ext uri="{FF2B5EF4-FFF2-40B4-BE49-F238E27FC236}">
                <a16:creationId xmlns:a16="http://schemas.microsoft.com/office/drawing/2014/main" id="{CBE33515-E74E-4B4D-8834-475D891E3913}"/>
              </a:ext>
            </a:extLst>
          </p:cNvPr>
          <p:cNvGraphicFramePr>
            <a:graphicFrameLocks noGrp="1"/>
          </p:cNvGraphicFramePr>
          <p:nvPr>
            <p:extLst>
              <p:ext uri="{D42A27DB-BD31-4B8C-83A1-F6EECF244321}">
                <p14:modId xmlns:p14="http://schemas.microsoft.com/office/powerpoint/2010/main" val="3487531178"/>
              </p:ext>
            </p:extLst>
          </p:nvPr>
        </p:nvGraphicFramePr>
        <p:xfrm>
          <a:off x="485502" y="1018291"/>
          <a:ext cx="11429999" cy="5082060"/>
        </p:xfrm>
        <a:graphic>
          <a:graphicData uri="http://schemas.openxmlformats.org/drawingml/2006/table">
            <a:tbl>
              <a:tblPr firstRow="1" bandRow="1"/>
              <a:tblGrid>
                <a:gridCol w="392821">
                  <a:extLst>
                    <a:ext uri="{9D8B030D-6E8A-4147-A177-3AD203B41FA5}">
                      <a16:colId xmlns:a16="http://schemas.microsoft.com/office/drawing/2014/main" val="481893874"/>
                    </a:ext>
                  </a:extLst>
                </a:gridCol>
                <a:gridCol w="1474888">
                  <a:extLst>
                    <a:ext uri="{9D8B030D-6E8A-4147-A177-3AD203B41FA5}">
                      <a16:colId xmlns:a16="http://schemas.microsoft.com/office/drawing/2014/main" val="1653114962"/>
                    </a:ext>
                  </a:extLst>
                </a:gridCol>
                <a:gridCol w="1071359">
                  <a:extLst>
                    <a:ext uri="{9D8B030D-6E8A-4147-A177-3AD203B41FA5}">
                      <a16:colId xmlns:a16="http://schemas.microsoft.com/office/drawing/2014/main" val="3873834270"/>
                    </a:ext>
                  </a:extLst>
                </a:gridCol>
                <a:gridCol w="646793">
                  <a:extLst>
                    <a:ext uri="{9D8B030D-6E8A-4147-A177-3AD203B41FA5}">
                      <a16:colId xmlns:a16="http://schemas.microsoft.com/office/drawing/2014/main" val="4198315364"/>
                    </a:ext>
                  </a:extLst>
                </a:gridCol>
                <a:gridCol w="859076">
                  <a:extLst>
                    <a:ext uri="{9D8B030D-6E8A-4147-A177-3AD203B41FA5}">
                      <a16:colId xmlns:a16="http://schemas.microsoft.com/office/drawing/2014/main" val="4003786511"/>
                    </a:ext>
                  </a:extLst>
                </a:gridCol>
                <a:gridCol w="1061797">
                  <a:extLst>
                    <a:ext uri="{9D8B030D-6E8A-4147-A177-3AD203B41FA5}">
                      <a16:colId xmlns:a16="http://schemas.microsoft.com/office/drawing/2014/main" val="4141362811"/>
                    </a:ext>
                  </a:extLst>
                </a:gridCol>
                <a:gridCol w="876288">
                  <a:extLst>
                    <a:ext uri="{9D8B030D-6E8A-4147-A177-3AD203B41FA5}">
                      <a16:colId xmlns:a16="http://schemas.microsoft.com/office/drawing/2014/main" val="2989206514"/>
                    </a:ext>
                  </a:extLst>
                </a:gridCol>
                <a:gridCol w="927923">
                  <a:extLst>
                    <a:ext uri="{9D8B030D-6E8A-4147-A177-3AD203B41FA5}">
                      <a16:colId xmlns:a16="http://schemas.microsoft.com/office/drawing/2014/main" val="1597026685"/>
                    </a:ext>
                  </a:extLst>
                </a:gridCol>
                <a:gridCol w="1010162">
                  <a:extLst>
                    <a:ext uri="{9D8B030D-6E8A-4147-A177-3AD203B41FA5}">
                      <a16:colId xmlns:a16="http://schemas.microsoft.com/office/drawing/2014/main" val="2007969262"/>
                    </a:ext>
                  </a:extLst>
                </a:gridCol>
                <a:gridCol w="1153595">
                  <a:extLst>
                    <a:ext uri="{9D8B030D-6E8A-4147-A177-3AD203B41FA5}">
                      <a16:colId xmlns:a16="http://schemas.microsoft.com/office/drawing/2014/main" val="3622738325"/>
                    </a:ext>
                  </a:extLst>
                </a:gridCol>
                <a:gridCol w="1205231">
                  <a:extLst>
                    <a:ext uri="{9D8B030D-6E8A-4147-A177-3AD203B41FA5}">
                      <a16:colId xmlns:a16="http://schemas.microsoft.com/office/drawing/2014/main" val="2321944855"/>
                    </a:ext>
                  </a:extLst>
                </a:gridCol>
                <a:gridCol w="750066">
                  <a:extLst>
                    <a:ext uri="{9D8B030D-6E8A-4147-A177-3AD203B41FA5}">
                      <a16:colId xmlns:a16="http://schemas.microsoft.com/office/drawing/2014/main" val="1631456723"/>
                    </a:ext>
                  </a:extLst>
                </a:gridCol>
              </a:tblGrid>
              <a:tr h="423505">
                <a:tc gridSpan="12">
                  <a:txBody>
                    <a:bodyPr/>
                    <a:lstStyle/>
                    <a:p>
                      <a:pPr marL="38100" marR="38100" algn="ctr">
                        <a:lnSpc>
                          <a:spcPct val="200000"/>
                        </a:lnSpc>
                        <a:spcAft>
                          <a:spcPts val="0"/>
                        </a:spcAft>
                      </a:pPr>
                      <a:r>
                        <a:rPr lang="es-MX" sz="1100" b="1" dirty="0">
                          <a:solidFill>
                            <a:srgbClr val="010205"/>
                          </a:solidFill>
                          <a:effectLst/>
                          <a:latin typeface="Arial" panose="020B0604020202020204" pitchFamily="34" charset="0"/>
                          <a:ea typeface="Calibri" panose="020F0502020204030204" pitchFamily="34" charset="0"/>
                          <a:cs typeface="Arial" panose="020B0604020202020204" pitchFamily="34" charset="0"/>
                        </a:rPr>
                        <a:t>Matriz de correlaciones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76890988"/>
                  </a:ext>
                </a:extLst>
              </a:tr>
              <a:tr h="423505">
                <a:tc gridSpan="2">
                  <a:txBody>
                    <a:bodyPr/>
                    <a:lstStyle/>
                    <a:p>
                      <a:pPr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Rendimiento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Densidad</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Absorbancia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Humedad</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Impurezas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 de Acidez</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 de Peróxido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Saponificación</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Cianuro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2252470"/>
                  </a:ext>
                </a:extLst>
              </a:tr>
              <a:tr h="423505">
                <a:tc rowSpan="10">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Correlación</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Rendimiento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tabLst>
                          <a:tab pos="489585" algn="ctr"/>
                          <a:tab pos="941070" algn="r"/>
                        </a:tabLs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0,192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-0,159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-0,410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-0,751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-0,033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0,647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7CAAC"/>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-0,774</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0,738</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-0,323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535962785"/>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0,192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0,166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-0,947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0,425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-0,576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0,764</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7CAAC"/>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0,410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7CAAC"/>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0,381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-0,257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440906083"/>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Densidad</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-0,159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0,166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-0,207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0,268</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-0,449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-0,051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0,247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-0,208</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0,341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680309592"/>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Absorbancia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-0,410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-0,947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-0,207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-0,245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0,479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-0,809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-0,202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-0,580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0,329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909753819"/>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Humedad</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-0,751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0,425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A8D08D"/>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0,268</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-0,245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-0,189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-0,176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0,992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-0,369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-0,071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75861610"/>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Impurezas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-0,033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-0,576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-0,449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0,479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A8D08D"/>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-0,189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-0,490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-0,237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-0,169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-0,085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551749066"/>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Índice de Acidez</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0,647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7CAAC"/>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0,764</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7CAAC"/>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-0,051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-0,809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-0,176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-0,490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-0,173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0,735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-0,105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412439054"/>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Índice de Peróxido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-0,774</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0,410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7CAAC"/>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0,247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-0,202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0,992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A8D08D"/>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-0,237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-0,173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-0,411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-0,045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579125016"/>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Saponificación</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0,738</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A8D08D"/>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0,381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-0,208</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-0,580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-0,369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-0,169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0,735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8EAADB"/>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-0,411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599"/>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-0,340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929743897"/>
                  </a:ext>
                </a:extLst>
              </a:tr>
              <a:tr h="423505">
                <a:tc vMerge="1">
                  <a:txBody>
                    <a:bodyPr/>
                    <a:lstStyle/>
                    <a:p>
                      <a:endParaRPr lang="es-ES"/>
                    </a:p>
                  </a:txBody>
                  <a:tcPr/>
                </a:tc>
                <a:tc>
                  <a:txBody>
                    <a:bodyPr/>
                    <a:lstStyle/>
                    <a:p>
                      <a:pPr marL="38100" marR="38100" algn="ctr">
                        <a:lnSpc>
                          <a:spcPct val="200000"/>
                        </a:lnSpc>
                        <a:spcAft>
                          <a:spcPts val="0"/>
                        </a:spcAft>
                      </a:pPr>
                      <a:r>
                        <a:rPr lang="es-MX"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Cianuro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-0,323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-0,257</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0,341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0,329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-0,071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-0,085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-0,105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-0,045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-0,340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ct val="200000"/>
                        </a:lnSpc>
                        <a:spcAft>
                          <a:spcPts val="0"/>
                        </a:spcAft>
                      </a:pPr>
                      <a:r>
                        <a:rPr lang="es-MX" sz="1100" dirty="0">
                          <a:solidFill>
                            <a:srgbClr val="010205"/>
                          </a:solidFill>
                          <a:effectLst/>
                          <a:latin typeface="Arial" panose="020B0604020202020204" pitchFamily="34" charset="0"/>
                          <a:ea typeface="Calibri" panose="020F050202020403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E599"/>
                    </a:solidFill>
                  </a:tcPr>
                </a:tc>
                <a:extLst>
                  <a:ext uri="{0D108BD9-81ED-4DB2-BD59-A6C34878D82A}">
                    <a16:rowId xmlns:a16="http://schemas.microsoft.com/office/drawing/2014/main" val="683939527"/>
                  </a:ext>
                </a:extLst>
              </a:tr>
            </a:tbl>
          </a:graphicData>
        </a:graphic>
      </p:graphicFrame>
      <p:sp>
        <p:nvSpPr>
          <p:cNvPr id="6" name="Elipse 5">
            <a:extLst>
              <a:ext uri="{FF2B5EF4-FFF2-40B4-BE49-F238E27FC236}">
                <a16:creationId xmlns:a16="http://schemas.microsoft.com/office/drawing/2014/main" id="{1F5E369A-4C09-4274-8355-7051EF5C54D1}"/>
              </a:ext>
            </a:extLst>
          </p:cNvPr>
          <p:cNvSpPr/>
          <p:nvPr/>
        </p:nvSpPr>
        <p:spPr>
          <a:xfrm>
            <a:off x="2302910" y="1523153"/>
            <a:ext cx="1058091" cy="404948"/>
          </a:xfrm>
          <a:prstGeom prst="ellipse">
            <a:avLst/>
          </a:prstGeom>
          <a:noFill/>
          <a:ln w="28575">
            <a:solidFill>
              <a:srgbClr val="F90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Elipse 30">
            <a:extLst>
              <a:ext uri="{FF2B5EF4-FFF2-40B4-BE49-F238E27FC236}">
                <a16:creationId xmlns:a16="http://schemas.microsoft.com/office/drawing/2014/main" id="{008609AE-6D06-4089-8FBF-C192EF86C57E}"/>
              </a:ext>
            </a:extLst>
          </p:cNvPr>
          <p:cNvSpPr/>
          <p:nvPr/>
        </p:nvSpPr>
        <p:spPr>
          <a:xfrm>
            <a:off x="3392953" y="1568352"/>
            <a:ext cx="633795" cy="33963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Elipse 34">
            <a:extLst>
              <a:ext uri="{FF2B5EF4-FFF2-40B4-BE49-F238E27FC236}">
                <a16:creationId xmlns:a16="http://schemas.microsoft.com/office/drawing/2014/main" id="{35BBA962-9B4E-480B-B6FE-E22AB838EF8B}"/>
              </a:ext>
            </a:extLst>
          </p:cNvPr>
          <p:cNvSpPr/>
          <p:nvPr/>
        </p:nvSpPr>
        <p:spPr>
          <a:xfrm>
            <a:off x="4965617" y="1568874"/>
            <a:ext cx="962445" cy="339633"/>
          </a:xfrm>
          <a:prstGeom prst="ellipse">
            <a:avLst/>
          </a:prstGeom>
          <a:noFill/>
          <a:ln w="28575">
            <a:solidFill>
              <a:srgbClr val="20B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0" name="Elipse 79">
            <a:extLst>
              <a:ext uri="{FF2B5EF4-FFF2-40B4-BE49-F238E27FC236}">
                <a16:creationId xmlns:a16="http://schemas.microsoft.com/office/drawing/2014/main" id="{E094CF8B-B961-469F-9BF6-195C12F30CAD}"/>
              </a:ext>
            </a:extLst>
          </p:cNvPr>
          <p:cNvSpPr/>
          <p:nvPr/>
        </p:nvSpPr>
        <p:spPr>
          <a:xfrm>
            <a:off x="5985948" y="1553960"/>
            <a:ext cx="873182" cy="374141"/>
          </a:xfrm>
          <a:prstGeom prst="ellipse">
            <a:avLst/>
          </a:prstGeom>
          <a:noFill/>
          <a:ln w="28575">
            <a:solidFill>
              <a:srgbClr val="BB11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13" name="Conector: angular 112">
            <a:extLst>
              <a:ext uri="{FF2B5EF4-FFF2-40B4-BE49-F238E27FC236}">
                <a16:creationId xmlns:a16="http://schemas.microsoft.com/office/drawing/2014/main" id="{CADBD46E-2F05-4940-8067-87A3AB1A3FDB}"/>
              </a:ext>
            </a:extLst>
          </p:cNvPr>
          <p:cNvCxnSpPr>
            <a:cxnSpLocks/>
          </p:cNvCxnSpPr>
          <p:nvPr/>
        </p:nvCxnSpPr>
        <p:spPr>
          <a:xfrm rot="5400000">
            <a:off x="485017" y="3461305"/>
            <a:ext cx="3565354" cy="380341"/>
          </a:xfrm>
          <a:prstGeom prst="bentConnector3">
            <a:avLst>
              <a:gd name="adj1" fmla="val 99829"/>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Conector: angular 117">
            <a:extLst>
              <a:ext uri="{FF2B5EF4-FFF2-40B4-BE49-F238E27FC236}">
                <a16:creationId xmlns:a16="http://schemas.microsoft.com/office/drawing/2014/main" id="{2E1FF2CD-9940-4D2D-9DF9-12893D6AF70D}"/>
              </a:ext>
            </a:extLst>
          </p:cNvPr>
          <p:cNvCxnSpPr>
            <a:cxnSpLocks/>
          </p:cNvCxnSpPr>
          <p:nvPr/>
        </p:nvCxnSpPr>
        <p:spPr>
          <a:xfrm rot="5400000">
            <a:off x="1026656" y="3131465"/>
            <a:ext cx="2624544" cy="237874"/>
          </a:xfrm>
          <a:prstGeom prst="bentConnector3">
            <a:avLst>
              <a:gd name="adj1" fmla="val 100767"/>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Conector: angular 122">
            <a:extLst>
              <a:ext uri="{FF2B5EF4-FFF2-40B4-BE49-F238E27FC236}">
                <a16:creationId xmlns:a16="http://schemas.microsoft.com/office/drawing/2014/main" id="{E954C793-CDD1-40D4-8D30-D3BFA65B9411}"/>
              </a:ext>
            </a:extLst>
          </p:cNvPr>
          <p:cNvCxnSpPr>
            <a:stCxn id="31" idx="3"/>
          </p:cNvCxnSpPr>
          <p:nvPr/>
        </p:nvCxnSpPr>
        <p:spPr>
          <a:xfrm rot="5400000">
            <a:off x="1228411" y="2863281"/>
            <a:ext cx="3262392" cy="1252327"/>
          </a:xfrm>
          <a:prstGeom prst="bentConnector3">
            <a:avLst>
              <a:gd name="adj1" fmla="val 102053"/>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Conector: angular 124">
            <a:extLst>
              <a:ext uri="{FF2B5EF4-FFF2-40B4-BE49-F238E27FC236}">
                <a16:creationId xmlns:a16="http://schemas.microsoft.com/office/drawing/2014/main" id="{C90E1D38-BC18-4AC3-9649-F91CB9E7EB65}"/>
              </a:ext>
            </a:extLst>
          </p:cNvPr>
          <p:cNvCxnSpPr>
            <a:cxnSpLocks/>
          </p:cNvCxnSpPr>
          <p:nvPr/>
        </p:nvCxnSpPr>
        <p:spPr>
          <a:xfrm rot="5400000">
            <a:off x="1374018" y="2655731"/>
            <a:ext cx="2911283" cy="1308203"/>
          </a:xfrm>
          <a:prstGeom prst="bentConnector3">
            <a:avLst>
              <a:gd name="adj1" fmla="val 98459"/>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3" name="Conector: angular 132">
            <a:extLst>
              <a:ext uri="{FF2B5EF4-FFF2-40B4-BE49-F238E27FC236}">
                <a16:creationId xmlns:a16="http://schemas.microsoft.com/office/drawing/2014/main" id="{8CEEDD56-C48B-4972-B76A-A191C2588C46}"/>
              </a:ext>
            </a:extLst>
          </p:cNvPr>
          <p:cNvCxnSpPr>
            <a:cxnSpLocks/>
          </p:cNvCxnSpPr>
          <p:nvPr/>
        </p:nvCxnSpPr>
        <p:spPr>
          <a:xfrm rot="5400000">
            <a:off x="1850465" y="2179282"/>
            <a:ext cx="1966600" cy="1316414"/>
          </a:xfrm>
          <a:prstGeom prst="bentConnector3">
            <a:avLst>
              <a:gd name="adj1" fmla="val 93175"/>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Conector: angular 139">
            <a:extLst>
              <a:ext uri="{FF2B5EF4-FFF2-40B4-BE49-F238E27FC236}">
                <a16:creationId xmlns:a16="http://schemas.microsoft.com/office/drawing/2014/main" id="{5A37A1C7-BE04-455D-A1BF-B3E019DB72D4}"/>
              </a:ext>
            </a:extLst>
          </p:cNvPr>
          <p:cNvCxnSpPr>
            <a:stCxn id="35" idx="3"/>
          </p:cNvCxnSpPr>
          <p:nvPr/>
        </p:nvCxnSpPr>
        <p:spPr>
          <a:xfrm rot="5400000">
            <a:off x="2464029" y="1472264"/>
            <a:ext cx="2256031" cy="3029041"/>
          </a:xfrm>
          <a:prstGeom prst="bentConnector2">
            <a:avLst/>
          </a:prstGeom>
          <a:ln w="28575">
            <a:solidFill>
              <a:srgbClr val="20B684"/>
            </a:solidFill>
          </a:ln>
        </p:spPr>
        <p:style>
          <a:lnRef idx="1">
            <a:schemeClr val="accent1"/>
          </a:lnRef>
          <a:fillRef idx="0">
            <a:schemeClr val="accent1"/>
          </a:fillRef>
          <a:effectRef idx="0">
            <a:schemeClr val="accent1"/>
          </a:effectRef>
          <a:fontRef idx="minor">
            <a:schemeClr val="tx1"/>
          </a:fontRef>
        </p:style>
      </p:cxnSp>
      <p:cxnSp>
        <p:nvCxnSpPr>
          <p:cNvPr id="142" name="Conector: angular 141">
            <a:extLst>
              <a:ext uri="{FF2B5EF4-FFF2-40B4-BE49-F238E27FC236}">
                <a16:creationId xmlns:a16="http://schemas.microsoft.com/office/drawing/2014/main" id="{1CC0A0A5-2291-4E92-862B-5803C3006CC5}"/>
              </a:ext>
            </a:extLst>
          </p:cNvPr>
          <p:cNvCxnSpPr>
            <a:cxnSpLocks/>
            <a:stCxn id="80" idx="3"/>
          </p:cNvCxnSpPr>
          <p:nvPr/>
        </p:nvCxnSpPr>
        <p:spPr>
          <a:xfrm rot="5400000">
            <a:off x="2691899" y="1484321"/>
            <a:ext cx="3032937" cy="3810913"/>
          </a:xfrm>
          <a:prstGeom prst="bentConnector2">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sp>
        <p:nvSpPr>
          <p:cNvPr id="144" name="Elipse 143">
            <a:extLst>
              <a:ext uri="{FF2B5EF4-FFF2-40B4-BE49-F238E27FC236}">
                <a16:creationId xmlns:a16="http://schemas.microsoft.com/office/drawing/2014/main" id="{10C4937C-1EF0-4F5F-B6D1-2787B30A31D8}"/>
              </a:ext>
            </a:extLst>
          </p:cNvPr>
          <p:cNvSpPr/>
          <p:nvPr/>
        </p:nvSpPr>
        <p:spPr>
          <a:xfrm>
            <a:off x="2463573" y="4506317"/>
            <a:ext cx="856474" cy="178773"/>
          </a:xfrm>
          <a:prstGeom prst="ellipse">
            <a:avLst/>
          </a:prstGeom>
          <a:noFill/>
          <a:ln w="28575">
            <a:solidFill>
              <a:srgbClr val="F90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5" name="Elipse 144">
            <a:extLst>
              <a:ext uri="{FF2B5EF4-FFF2-40B4-BE49-F238E27FC236}">
                <a16:creationId xmlns:a16="http://schemas.microsoft.com/office/drawing/2014/main" id="{0160EE27-CC40-4004-8EC1-A7AA1274F6F9}"/>
              </a:ext>
            </a:extLst>
          </p:cNvPr>
          <p:cNvSpPr/>
          <p:nvPr/>
        </p:nvSpPr>
        <p:spPr>
          <a:xfrm>
            <a:off x="2457865" y="5268321"/>
            <a:ext cx="716409" cy="296459"/>
          </a:xfrm>
          <a:prstGeom prst="ellipse">
            <a:avLst/>
          </a:prstGeom>
          <a:noFill/>
          <a:ln w="28575">
            <a:solidFill>
              <a:srgbClr val="F90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6" name="Elipse 145">
            <a:extLst>
              <a:ext uri="{FF2B5EF4-FFF2-40B4-BE49-F238E27FC236}">
                <a16:creationId xmlns:a16="http://schemas.microsoft.com/office/drawing/2014/main" id="{FE0CF881-E1CE-4FED-909A-EF86EDB11C80}"/>
              </a:ext>
            </a:extLst>
          </p:cNvPr>
          <p:cNvSpPr/>
          <p:nvPr/>
        </p:nvSpPr>
        <p:spPr>
          <a:xfrm>
            <a:off x="3493053" y="3559321"/>
            <a:ext cx="533695" cy="33963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7" name="Elipse 146">
            <a:extLst>
              <a:ext uri="{FF2B5EF4-FFF2-40B4-BE49-F238E27FC236}">
                <a16:creationId xmlns:a16="http://schemas.microsoft.com/office/drawing/2014/main" id="{2B5A27F5-3269-45C8-8907-094FE09F66B0}"/>
              </a:ext>
            </a:extLst>
          </p:cNvPr>
          <p:cNvSpPr/>
          <p:nvPr/>
        </p:nvSpPr>
        <p:spPr>
          <a:xfrm>
            <a:off x="3489470" y="4440588"/>
            <a:ext cx="533695" cy="33963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8" name="Elipse 147">
            <a:extLst>
              <a:ext uri="{FF2B5EF4-FFF2-40B4-BE49-F238E27FC236}">
                <a16:creationId xmlns:a16="http://schemas.microsoft.com/office/drawing/2014/main" id="{3259F6D8-BE71-49B4-AC37-4ED1DD734C43}"/>
              </a:ext>
            </a:extLst>
          </p:cNvPr>
          <p:cNvSpPr/>
          <p:nvPr/>
        </p:nvSpPr>
        <p:spPr>
          <a:xfrm>
            <a:off x="3483762" y="4920994"/>
            <a:ext cx="533695" cy="33963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0" name="Elipse 149">
            <a:extLst>
              <a:ext uri="{FF2B5EF4-FFF2-40B4-BE49-F238E27FC236}">
                <a16:creationId xmlns:a16="http://schemas.microsoft.com/office/drawing/2014/main" id="{7C40B612-E36C-455D-86A1-E621C4364C71}"/>
              </a:ext>
            </a:extLst>
          </p:cNvPr>
          <p:cNvSpPr/>
          <p:nvPr/>
        </p:nvSpPr>
        <p:spPr>
          <a:xfrm>
            <a:off x="5065034" y="4001419"/>
            <a:ext cx="708749" cy="339633"/>
          </a:xfrm>
          <a:prstGeom prst="ellipse">
            <a:avLst/>
          </a:prstGeom>
          <a:noFill/>
          <a:ln w="28575">
            <a:solidFill>
              <a:srgbClr val="20B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1" name="Elipse 150">
            <a:extLst>
              <a:ext uri="{FF2B5EF4-FFF2-40B4-BE49-F238E27FC236}">
                <a16:creationId xmlns:a16="http://schemas.microsoft.com/office/drawing/2014/main" id="{C3F7A65F-BDCB-480B-BCE0-7F7158591140}"/>
              </a:ext>
            </a:extLst>
          </p:cNvPr>
          <p:cNvSpPr/>
          <p:nvPr/>
        </p:nvSpPr>
        <p:spPr>
          <a:xfrm>
            <a:off x="6077142" y="4814729"/>
            <a:ext cx="637167" cy="410866"/>
          </a:xfrm>
          <a:prstGeom prst="ellipse">
            <a:avLst/>
          </a:prstGeom>
          <a:noFill/>
          <a:ln w="28575">
            <a:solidFill>
              <a:srgbClr val="BB11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2" name="Elipse 151">
            <a:extLst>
              <a:ext uri="{FF2B5EF4-FFF2-40B4-BE49-F238E27FC236}">
                <a16:creationId xmlns:a16="http://schemas.microsoft.com/office/drawing/2014/main" id="{F78118DE-1FB1-46D9-99A0-907AE4E4BB5B}"/>
              </a:ext>
            </a:extLst>
          </p:cNvPr>
          <p:cNvSpPr/>
          <p:nvPr/>
        </p:nvSpPr>
        <p:spPr>
          <a:xfrm>
            <a:off x="7768826" y="1523153"/>
            <a:ext cx="1049503" cy="397087"/>
          </a:xfrm>
          <a:prstGeom prst="ellipse">
            <a:avLst/>
          </a:prstGeom>
          <a:noFill/>
          <a:ln w="28575">
            <a:solidFill>
              <a:srgbClr val="F8E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53" name="Conector: angular 152">
            <a:extLst>
              <a:ext uri="{FF2B5EF4-FFF2-40B4-BE49-F238E27FC236}">
                <a16:creationId xmlns:a16="http://schemas.microsoft.com/office/drawing/2014/main" id="{805C7B39-6900-4580-A409-0130A1B1EADE}"/>
              </a:ext>
            </a:extLst>
          </p:cNvPr>
          <p:cNvCxnSpPr>
            <a:cxnSpLocks/>
          </p:cNvCxnSpPr>
          <p:nvPr/>
        </p:nvCxnSpPr>
        <p:spPr>
          <a:xfrm rot="10800000" flipV="1">
            <a:off x="2175558" y="1868798"/>
            <a:ext cx="5825902" cy="3737154"/>
          </a:xfrm>
          <a:prstGeom prst="bentConnector3">
            <a:avLst>
              <a:gd name="adj1" fmla="val 672"/>
            </a:avLst>
          </a:prstGeom>
          <a:ln w="28575">
            <a:solidFill>
              <a:srgbClr val="F8ED10"/>
            </a:solidFill>
          </a:ln>
        </p:spPr>
        <p:style>
          <a:lnRef idx="1">
            <a:schemeClr val="accent1"/>
          </a:lnRef>
          <a:fillRef idx="0">
            <a:schemeClr val="accent1"/>
          </a:fillRef>
          <a:effectRef idx="0">
            <a:schemeClr val="accent1"/>
          </a:effectRef>
          <a:fontRef idx="minor">
            <a:schemeClr val="tx1"/>
          </a:fontRef>
        </p:style>
      </p:cxnSp>
      <p:sp>
        <p:nvSpPr>
          <p:cNvPr id="160" name="Elipse 159">
            <a:extLst>
              <a:ext uri="{FF2B5EF4-FFF2-40B4-BE49-F238E27FC236}">
                <a16:creationId xmlns:a16="http://schemas.microsoft.com/office/drawing/2014/main" id="{311C9D8F-81F0-4816-90C8-0D80FCF9118E}"/>
              </a:ext>
            </a:extLst>
          </p:cNvPr>
          <p:cNvSpPr/>
          <p:nvPr/>
        </p:nvSpPr>
        <p:spPr>
          <a:xfrm>
            <a:off x="7966153" y="5257521"/>
            <a:ext cx="716409" cy="358461"/>
          </a:xfrm>
          <a:prstGeom prst="ellipse">
            <a:avLst/>
          </a:prstGeom>
          <a:noFill/>
          <a:ln w="28575">
            <a:solidFill>
              <a:srgbClr val="F8E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150107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Isosceles Triangle 5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abla 12">
            <a:extLst>
              <a:ext uri="{FF2B5EF4-FFF2-40B4-BE49-F238E27FC236}">
                <a16:creationId xmlns:a16="http://schemas.microsoft.com/office/drawing/2014/main" id="{AF63CB74-B9E6-4794-9E5B-C266FA201589}"/>
              </a:ext>
            </a:extLst>
          </p:cNvPr>
          <p:cNvGraphicFramePr>
            <a:graphicFrameLocks noGrp="1"/>
          </p:cNvGraphicFramePr>
          <p:nvPr>
            <p:extLst>
              <p:ext uri="{D42A27DB-BD31-4B8C-83A1-F6EECF244321}">
                <p14:modId xmlns:p14="http://schemas.microsoft.com/office/powerpoint/2010/main" val="3092861936"/>
              </p:ext>
            </p:extLst>
          </p:nvPr>
        </p:nvGraphicFramePr>
        <p:xfrm>
          <a:off x="1670670" y="111631"/>
          <a:ext cx="4978898" cy="1991995"/>
        </p:xfrm>
        <a:graphic>
          <a:graphicData uri="http://schemas.openxmlformats.org/drawingml/2006/table">
            <a:tbl>
              <a:tblPr firstRow="1" firstCol="1" bandRow="1"/>
              <a:tblGrid>
                <a:gridCol w="1347423">
                  <a:extLst>
                    <a:ext uri="{9D8B030D-6E8A-4147-A177-3AD203B41FA5}">
                      <a16:colId xmlns:a16="http://schemas.microsoft.com/office/drawing/2014/main" val="879220095"/>
                    </a:ext>
                  </a:extLst>
                </a:gridCol>
                <a:gridCol w="1227909">
                  <a:extLst>
                    <a:ext uri="{9D8B030D-6E8A-4147-A177-3AD203B41FA5}">
                      <a16:colId xmlns:a16="http://schemas.microsoft.com/office/drawing/2014/main" val="3526407480"/>
                    </a:ext>
                  </a:extLst>
                </a:gridCol>
                <a:gridCol w="1267097">
                  <a:extLst>
                    <a:ext uri="{9D8B030D-6E8A-4147-A177-3AD203B41FA5}">
                      <a16:colId xmlns:a16="http://schemas.microsoft.com/office/drawing/2014/main" val="3531070287"/>
                    </a:ext>
                  </a:extLst>
                </a:gridCol>
                <a:gridCol w="1136469">
                  <a:extLst>
                    <a:ext uri="{9D8B030D-6E8A-4147-A177-3AD203B41FA5}">
                      <a16:colId xmlns:a16="http://schemas.microsoft.com/office/drawing/2014/main" val="1352134923"/>
                    </a:ext>
                  </a:extLst>
                </a:gridCol>
              </a:tblGrid>
              <a:tr h="230701">
                <a:tc gridSpan="4">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BALANCE DE MATERIALES Agronómicos </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79406074"/>
                  </a:ext>
                </a:extLst>
              </a:tr>
              <a:tr h="230701">
                <a:tc gridSpan="2">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PROCESAMIENTO</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AMARILLA  </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MORADA </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4283144"/>
                  </a:ext>
                </a:extLst>
              </a:tr>
              <a:tr h="503771">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Ingreso de materia prima </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Pulpa fresca </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 g = 100%</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 g = 100%</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628041890"/>
                  </a:ext>
                </a:extLst>
              </a:tr>
              <a:tr h="230701">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Secado a 65ºC</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Semillas secas </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 g = 17,6%</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148 g = 24,6%</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953065768"/>
                  </a:ext>
                </a:extLst>
              </a:tr>
              <a:tr h="503771">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Equipo de soxhlet </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Contenido de aceite </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g = 13,2%</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25,16 g = 17%</a:t>
                      </a:r>
                      <a:endParaRPr lang="es-ES" sz="105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929467"/>
                  </a:ext>
                </a:extLst>
              </a:tr>
            </a:tbl>
          </a:graphicData>
        </a:graphic>
      </p:graphicFrame>
      <p:graphicFrame>
        <p:nvGraphicFramePr>
          <p:cNvPr id="14" name="Tabla 13">
            <a:extLst>
              <a:ext uri="{FF2B5EF4-FFF2-40B4-BE49-F238E27FC236}">
                <a16:creationId xmlns:a16="http://schemas.microsoft.com/office/drawing/2014/main" id="{12DB7D20-5242-433A-AB6A-11C6559AACF9}"/>
              </a:ext>
            </a:extLst>
          </p:cNvPr>
          <p:cNvGraphicFramePr>
            <a:graphicFrameLocks noGrp="1"/>
          </p:cNvGraphicFramePr>
          <p:nvPr>
            <p:extLst>
              <p:ext uri="{D42A27DB-BD31-4B8C-83A1-F6EECF244321}">
                <p14:modId xmlns:p14="http://schemas.microsoft.com/office/powerpoint/2010/main" val="273752910"/>
              </p:ext>
            </p:extLst>
          </p:nvPr>
        </p:nvGraphicFramePr>
        <p:xfrm>
          <a:off x="324522" y="3213723"/>
          <a:ext cx="4368800" cy="3399288"/>
        </p:xfrm>
        <a:graphic>
          <a:graphicData uri="http://schemas.openxmlformats.org/drawingml/2006/table">
            <a:tbl>
              <a:tblPr firstRow="1" firstCol="1" bandRow="1"/>
              <a:tblGrid>
                <a:gridCol w="1659038">
                  <a:extLst>
                    <a:ext uri="{9D8B030D-6E8A-4147-A177-3AD203B41FA5}">
                      <a16:colId xmlns:a16="http://schemas.microsoft.com/office/drawing/2014/main" val="3222558233"/>
                    </a:ext>
                  </a:extLst>
                </a:gridCol>
                <a:gridCol w="1354881">
                  <a:extLst>
                    <a:ext uri="{9D8B030D-6E8A-4147-A177-3AD203B41FA5}">
                      <a16:colId xmlns:a16="http://schemas.microsoft.com/office/drawing/2014/main" val="4285650181"/>
                    </a:ext>
                  </a:extLst>
                </a:gridCol>
                <a:gridCol w="1354881">
                  <a:extLst>
                    <a:ext uri="{9D8B030D-6E8A-4147-A177-3AD203B41FA5}">
                      <a16:colId xmlns:a16="http://schemas.microsoft.com/office/drawing/2014/main" val="1817383060"/>
                    </a:ext>
                  </a:extLst>
                </a:gridCol>
              </a:tblGrid>
              <a:tr h="182880">
                <a:tc rowSpan="2">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VARIABLES</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TRATAMIENTOS</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extLst>
                  <a:ext uri="{0D108BD9-81ED-4DB2-BD59-A6C34878D82A}">
                    <a16:rowId xmlns:a16="http://schemas.microsoft.com/office/drawing/2014/main" val="49259484"/>
                  </a:ext>
                </a:extLst>
              </a:tr>
              <a:tr h="182880">
                <a:tc vMerge="1">
                  <a:txBody>
                    <a:bodyPr/>
                    <a:lstStyle/>
                    <a:p>
                      <a:endParaRPr lang="es-ES"/>
                    </a:p>
                  </a:txBody>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V2A2S1</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V2A2S2</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347779"/>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Rendimiento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13,56%</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21,50%</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5314825"/>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29294737"/>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Densidad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0,88</a:t>
                      </a:r>
                      <a:r>
                        <a:rPr lang="es-MX" sz="1100" dirty="0">
                          <a:effectLst/>
                          <a:latin typeface="Arial" panose="020B0604020202020204" pitchFamily="34" charset="0"/>
                          <a:ea typeface="Times New Roman" panose="02020603050405020304" pitchFamily="18" charset="0"/>
                          <a:cs typeface="Arial" panose="020B0604020202020204" pitchFamily="34" charset="0"/>
                        </a:rPr>
                        <a:t>g/cm</a:t>
                      </a:r>
                      <a:r>
                        <a:rPr lang="es-MX" sz="11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0,90</a:t>
                      </a:r>
                      <a:r>
                        <a:rPr lang="es-MX" sz="1100" dirty="0">
                          <a:effectLst/>
                          <a:latin typeface="Arial" panose="020B0604020202020204" pitchFamily="34" charset="0"/>
                          <a:ea typeface="Times New Roman" panose="02020603050405020304" pitchFamily="18" charset="0"/>
                          <a:cs typeface="Arial" panose="020B0604020202020204" pitchFamily="34" charset="0"/>
                        </a:rPr>
                        <a:t>g/cm</a:t>
                      </a:r>
                      <a:r>
                        <a:rPr lang="es-MX" sz="11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746644379"/>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Impurezas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229405361"/>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Humedad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0,40%</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962948625"/>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Absorbancia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1,64 U.A (270nm)</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 U.A (270nm)</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593250548"/>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Índice de acidez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 mg de KOH/g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 mg de KOH/g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71419657"/>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Índice de saponificación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452,54mg/g</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686.29mg/g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532951300"/>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Índice de peróxido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2,49 meqO</a:t>
                      </a:r>
                      <a:r>
                        <a:rPr lang="es-MX" sz="11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/kg</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 meqO</a:t>
                      </a:r>
                      <a:r>
                        <a:rPr lang="es-MX" sz="11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/kg</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24112487"/>
                  </a:ext>
                </a:extLst>
              </a:tr>
              <a:tr h="182880">
                <a:tc>
                  <a:txBody>
                    <a:bodyPr/>
                    <a:lstStyle/>
                    <a:p>
                      <a:pP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Contenido de cianuro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0,56ppm</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0,43ppm</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570054"/>
                  </a:ext>
                </a:extLst>
              </a:tr>
            </a:tbl>
          </a:graphicData>
        </a:graphic>
      </p:graphicFrame>
      <p:graphicFrame>
        <p:nvGraphicFramePr>
          <p:cNvPr id="15" name="Tabla 14">
            <a:extLst>
              <a:ext uri="{FF2B5EF4-FFF2-40B4-BE49-F238E27FC236}">
                <a16:creationId xmlns:a16="http://schemas.microsoft.com/office/drawing/2014/main" id="{56FCFDB6-834D-481B-BDC9-A2EFC0586593}"/>
              </a:ext>
            </a:extLst>
          </p:cNvPr>
          <p:cNvGraphicFramePr>
            <a:graphicFrameLocks noGrp="1"/>
          </p:cNvGraphicFramePr>
          <p:nvPr>
            <p:extLst>
              <p:ext uri="{D42A27DB-BD31-4B8C-83A1-F6EECF244321}">
                <p14:modId xmlns:p14="http://schemas.microsoft.com/office/powerpoint/2010/main" val="2791915951"/>
              </p:ext>
            </p:extLst>
          </p:nvPr>
        </p:nvGraphicFramePr>
        <p:xfrm>
          <a:off x="6649568" y="2459347"/>
          <a:ext cx="4978897" cy="1699644"/>
        </p:xfrm>
        <a:graphic>
          <a:graphicData uri="http://schemas.openxmlformats.org/drawingml/2006/table">
            <a:tbl>
              <a:tblPr firstRow="1" firstCol="1" bandRow="1"/>
              <a:tblGrid>
                <a:gridCol w="1491113">
                  <a:extLst>
                    <a:ext uri="{9D8B030D-6E8A-4147-A177-3AD203B41FA5}">
                      <a16:colId xmlns:a16="http://schemas.microsoft.com/office/drawing/2014/main" val="2091492843"/>
                    </a:ext>
                  </a:extLst>
                </a:gridCol>
                <a:gridCol w="1724297">
                  <a:extLst>
                    <a:ext uri="{9D8B030D-6E8A-4147-A177-3AD203B41FA5}">
                      <a16:colId xmlns:a16="http://schemas.microsoft.com/office/drawing/2014/main" val="4081336574"/>
                    </a:ext>
                  </a:extLst>
                </a:gridCol>
                <a:gridCol w="1763487">
                  <a:extLst>
                    <a:ext uri="{9D8B030D-6E8A-4147-A177-3AD203B41FA5}">
                      <a16:colId xmlns:a16="http://schemas.microsoft.com/office/drawing/2014/main" val="4241305948"/>
                    </a:ext>
                  </a:extLst>
                </a:gridCol>
              </a:tblGrid>
              <a:tr h="182880">
                <a:tc gridSpan="3">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RENDIMIENTO DEL ACEITE APLICANDO DIFERENTES METODOS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022722715"/>
                  </a:ext>
                </a:extLst>
              </a:tr>
              <a:tr h="182880">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EQUIPO DE SOXHLET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METODO MECANICO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60750"/>
                  </a:ext>
                </a:extLst>
              </a:tr>
              <a:tr h="182880">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Var. amarilla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Var. amarilla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8558903"/>
                  </a:ext>
                </a:extLst>
              </a:tr>
              <a:tr h="182880">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Pulpa fresca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 g = 100%</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 g = 100%</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30644451"/>
                  </a:ext>
                </a:extLst>
              </a:tr>
              <a:tr h="182880">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Semillas secas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 g = 17,6%</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 g = 17,6%</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213461305"/>
                  </a:ext>
                </a:extLst>
              </a:tr>
              <a:tr h="182880">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Contenido de aceite </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14,02 g = 13,2%</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MX"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g = 18,86%</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020967"/>
                  </a:ext>
                </a:extLst>
              </a:tr>
            </a:tbl>
          </a:graphicData>
        </a:graphic>
      </p:graphicFrame>
      <p:sp>
        <p:nvSpPr>
          <p:cNvPr id="16" name="Elipse 15">
            <a:extLst>
              <a:ext uri="{FF2B5EF4-FFF2-40B4-BE49-F238E27FC236}">
                <a16:creationId xmlns:a16="http://schemas.microsoft.com/office/drawing/2014/main" id="{7CFB469A-CE2A-44B7-A1F4-38258CAB4418}"/>
              </a:ext>
            </a:extLst>
          </p:cNvPr>
          <p:cNvSpPr/>
          <p:nvPr/>
        </p:nvSpPr>
        <p:spPr>
          <a:xfrm>
            <a:off x="4376103" y="1635431"/>
            <a:ext cx="2273465" cy="468195"/>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dirty="0"/>
          </a:p>
        </p:txBody>
      </p:sp>
      <p:cxnSp>
        <p:nvCxnSpPr>
          <p:cNvPr id="27" name="Conector: angular 26">
            <a:extLst>
              <a:ext uri="{FF2B5EF4-FFF2-40B4-BE49-F238E27FC236}">
                <a16:creationId xmlns:a16="http://schemas.microsoft.com/office/drawing/2014/main" id="{869BAC5A-C7DF-4D0B-870F-5F125A5538CB}"/>
              </a:ext>
            </a:extLst>
          </p:cNvPr>
          <p:cNvCxnSpPr>
            <a:cxnSpLocks/>
            <a:stCxn id="16" idx="6"/>
          </p:cNvCxnSpPr>
          <p:nvPr/>
        </p:nvCxnSpPr>
        <p:spPr>
          <a:xfrm flipV="1">
            <a:off x="6649568" y="1401334"/>
            <a:ext cx="544458" cy="46819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43A26E31-9F00-4AF5-B2B4-09DA7A569B8F}"/>
              </a:ext>
            </a:extLst>
          </p:cNvPr>
          <p:cNvSpPr txBox="1"/>
          <p:nvPr/>
        </p:nvSpPr>
        <p:spPr>
          <a:xfrm>
            <a:off x="7445677" y="1186818"/>
            <a:ext cx="2573534" cy="1015663"/>
          </a:xfrm>
          <a:prstGeom prst="rect">
            <a:avLst/>
          </a:prstGeom>
          <a:noFill/>
        </p:spPr>
        <p:txBody>
          <a:bodyPr wrap="square">
            <a:spAutoFit/>
          </a:bodyPr>
          <a:lstStyle/>
          <a:p>
            <a:r>
              <a:rPr lang="es-ES" sz="1200" dirty="0">
                <a:effectLst/>
                <a:latin typeface="Arial" panose="020B0604020202020204" pitchFamily="34" charset="0"/>
                <a:ea typeface="Calibri" panose="020F0502020204030204" pitchFamily="34" charset="0"/>
                <a:cs typeface="Times New Roman" panose="02020603050405020304" pitchFamily="18" charset="0"/>
              </a:rPr>
              <a:t>Göktürk, Özkan, &amp; Sema, (2007), se mostraron valores de rendimiento de acuerdo al equipo de soxhlet con éter de petróleo similares a nuestro estudio.</a:t>
            </a:r>
            <a:endParaRPr lang="es-ES" sz="9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3" name="Elipse 42">
            <a:extLst>
              <a:ext uri="{FF2B5EF4-FFF2-40B4-BE49-F238E27FC236}">
                <a16:creationId xmlns:a16="http://schemas.microsoft.com/office/drawing/2014/main" id="{5BAEE173-152A-4E00-B15E-1A5B90A97D29}"/>
              </a:ext>
            </a:extLst>
          </p:cNvPr>
          <p:cNvSpPr/>
          <p:nvPr/>
        </p:nvSpPr>
        <p:spPr>
          <a:xfrm>
            <a:off x="10205530" y="3940184"/>
            <a:ext cx="1137359" cy="352697"/>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dirty="0"/>
          </a:p>
        </p:txBody>
      </p:sp>
      <p:cxnSp>
        <p:nvCxnSpPr>
          <p:cNvPr id="55" name="Conector: angular 54">
            <a:extLst>
              <a:ext uri="{FF2B5EF4-FFF2-40B4-BE49-F238E27FC236}">
                <a16:creationId xmlns:a16="http://schemas.microsoft.com/office/drawing/2014/main" id="{56CCC4EB-0C05-4EFC-A862-BB2B8FCB843D}"/>
              </a:ext>
            </a:extLst>
          </p:cNvPr>
          <p:cNvCxnSpPr>
            <a:cxnSpLocks/>
          </p:cNvCxnSpPr>
          <p:nvPr/>
        </p:nvCxnSpPr>
        <p:spPr>
          <a:xfrm rot="16200000" flipH="1">
            <a:off x="10698423" y="4452167"/>
            <a:ext cx="579919" cy="230094"/>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58" name="CuadroTexto 57">
            <a:extLst>
              <a:ext uri="{FF2B5EF4-FFF2-40B4-BE49-F238E27FC236}">
                <a16:creationId xmlns:a16="http://schemas.microsoft.com/office/drawing/2014/main" id="{0B8ECEC5-06F0-4555-B348-8AFFC08AA0AA}"/>
              </a:ext>
            </a:extLst>
          </p:cNvPr>
          <p:cNvSpPr txBox="1"/>
          <p:nvPr/>
        </p:nvSpPr>
        <p:spPr>
          <a:xfrm>
            <a:off x="9498699" y="4898691"/>
            <a:ext cx="2551019" cy="1446550"/>
          </a:xfrm>
          <a:prstGeom prst="rect">
            <a:avLst/>
          </a:prstGeom>
          <a:noFill/>
        </p:spPr>
        <p:txBody>
          <a:bodyPr wrap="square">
            <a:spAutoFit/>
          </a:bodyPr>
          <a:lstStyle/>
          <a:p>
            <a:r>
              <a:rPr lang="es-ES" sz="1100" dirty="0">
                <a:effectLst/>
                <a:latin typeface="Arial" panose="020B0604020202020204" pitchFamily="34" charset="0"/>
                <a:ea typeface="Calibri" panose="020F0502020204030204" pitchFamily="34" charset="0"/>
              </a:rPr>
              <a:t>Hoyos &amp; Sanchez (2019), observaron </a:t>
            </a:r>
            <a:r>
              <a:rPr lang="es-MX" sz="1100" dirty="0">
                <a:effectLst/>
                <a:latin typeface="Arial" panose="020B0604020202020204" pitchFamily="34" charset="0"/>
                <a:ea typeface="Calibri" panose="020F0502020204030204" pitchFamily="34" charset="0"/>
                <a:cs typeface="Times New Roman" panose="02020603050405020304" pitchFamily="18" charset="0"/>
              </a:rPr>
              <a:t>mayor rendimiento para la extracción por prensado, atribuyendo esta característica  a la mayor capacidad de los solventes orgánicos para extraer la mayoría de los componentes lipídicos presentes en la semilla de maracuyá.</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0" name="Elipse 59">
            <a:extLst>
              <a:ext uri="{FF2B5EF4-FFF2-40B4-BE49-F238E27FC236}">
                <a16:creationId xmlns:a16="http://schemas.microsoft.com/office/drawing/2014/main" id="{E5C6C9DB-0491-4978-A8FA-F7566DCA8516}"/>
              </a:ext>
            </a:extLst>
          </p:cNvPr>
          <p:cNvSpPr/>
          <p:nvPr/>
        </p:nvSpPr>
        <p:spPr>
          <a:xfrm>
            <a:off x="2259920" y="3563171"/>
            <a:ext cx="2246812" cy="28738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S" dirty="0"/>
          </a:p>
        </p:txBody>
      </p:sp>
      <p:cxnSp>
        <p:nvCxnSpPr>
          <p:cNvPr id="61" name="Conector: angular 60">
            <a:extLst>
              <a:ext uri="{FF2B5EF4-FFF2-40B4-BE49-F238E27FC236}">
                <a16:creationId xmlns:a16="http://schemas.microsoft.com/office/drawing/2014/main" id="{35155A0E-0A0F-4D2B-8AD8-D6173341A8C7}"/>
              </a:ext>
            </a:extLst>
          </p:cNvPr>
          <p:cNvCxnSpPr>
            <a:cxnSpLocks/>
          </p:cNvCxnSpPr>
          <p:nvPr/>
        </p:nvCxnSpPr>
        <p:spPr>
          <a:xfrm>
            <a:off x="4506732" y="3706863"/>
            <a:ext cx="979668" cy="2450735"/>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63" name="CuadroTexto 62">
            <a:extLst>
              <a:ext uri="{FF2B5EF4-FFF2-40B4-BE49-F238E27FC236}">
                <a16:creationId xmlns:a16="http://schemas.microsoft.com/office/drawing/2014/main" id="{6CEB1143-088E-49F9-8AD9-C6024AA1B3B5}"/>
              </a:ext>
            </a:extLst>
          </p:cNvPr>
          <p:cNvSpPr txBox="1"/>
          <p:nvPr/>
        </p:nvSpPr>
        <p:spPr>
          <a:xfrm>
            <a:off x="5486400" y="5603600"/>
            <a:ext cx="2012280" cy="1107996"/>
          </a:xfrm>
          <a:prstGeom prst="rect">
            <a:avLst/>
          </a:prstGeom>
          <a:noFill/>
        </p:spPr>
        <p:txBody>
          <a:bodyPr wrap="square">
            <a:spAutoFit/>
          </a:bodyPr>
          <a:lstStyle/>
          <a:p>
            <a:r>
              <a:rPr lang="es-ES" sz="1100" dirty="0">
                <a:effectLst/>
                <a:latin typeface="Arial" panose="020B0604020202020204" pitchFamily="34" charset="0"/>
                <a:ea typeface="Calibri" panose="020F0502020204030204" pitchFamily="34" charset="0"/>
              </a:rPr>
              <a:t>En la comparación de tratamientos, se determino según sus características físicas, químicas y toxicológicas, para obtener un aceite de calidad.</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782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D327906-D7CA-4F27-BEE7-60093568C728}"/>
              </a:ext>
            </a:extLst>
          </p:cNvPr>
          <p:cNvSpPr/>
          <p:nvPr/>
        </p:nvSpPr>
        <p:spPr>
          <a:xfrm>
            <a:off x="7249886" y="1709983"/>
            <a:ext cx="4322942" cy="385348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7" name="Rectángulo 6">
            <a:extLst>
              <a:ext uri="{FF2B5EF4-FFF2-40B4-BE49-F238E27FC236}">
                <a16:creationId xmlns:a16="http://schemas.microsoft.com/office/drawing/2014/main" id="{8ECF46CA-C709-4EBF-A0D8-32CBD8DA6DDC}"/>
              </a:ext>
            </a:extLst>
          </p:cNvPr>
          <p:cNvSpPr/>
          <p:nvPr/>
        </p:nvSpPr>
        <p:spPr>
          <a:xfrm>
            <a:off x="519393" y="1709983"/>
            <a:ext cx="4753763" cy="427731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2" name="Rectángulo: esquinas redondeadas 1">
            <a:extLst>
              <a:ext uri="{FF2B5EF4-FFF2-40B4-BE49-F238E27FC236}">
                <a16:creationId xmlns:a16="http://schemas.microsoft.com/office/drawing/2014/main" id="{CE4C9B19-B7D9-46D0-ACCC-9298E020C4AC}"/>
              </a:ext>
            </a:extLst>
          </p:cNvPr>
          <p:cNvSpPr/>
          <p:nvPr/>
        </p:nvSpPr>
        <p:spPr>
          <a:xfrm>
            <a:off x="406066" y="285677"/>
            <a:ext cx="3295813" cy="538533"/>
          </a:xfrm>
          <a:prstGeom prst="roundRect">
            <a:avLst/>
          </a:prstGeom>
          <a:noFill/>
          <a:ln w="38100">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nSpc>
                <a:spcPct val="90000"/>
              </a:lnSpc>
              <a:spcBef>
                <a:spcPct val="0"/>
              </a:spcBef>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CONCLUSIONES</a:t>
            </a:r>
          </a:p>
        </p:txBody>
      </p:sp>
      <p:sp>
        <p:nvSpPr>
          <p:cNvPr id="4" name="Elipse 3">
            <a:extLst>
              <a:ext uri="{FF2B5EF4-FFF2-40B4-BE49-F238E27FC236}">
                <a16:creationId xmlns:a16="http://schemas.microsoft.com/office/drawing/2014/main" id="{9733AFAF-3F6C-469F-A10C-7B836D3D1AA7}"/>
              </a:ext>
            </a:extLst>
          </p:cNvPr>
          <p:cNvSpPr/>
          <p:nvPr/>
        </p:nvSpPr>
        <p:spPr>
          <a:xfrm>
            <a:off x="2256194" y="1154978"/>
            <a:ext cx="1280160" cy="4148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Ha</a:t>
            </a:r>
          </a:p>
        </p:txBody>
      </p:sp>
      <p:sp>
        <p:nvSpPr>
          <p:cNvPr id="10" name="Elipse 9">
            <a:extLst>
              <a:ext uri="{FF2B5EF4-FFF2-40B4-BE49-F238E27FC236}">
                <a16:creationId xmlns:a16="http://schemas.microsoft.com/office/drawing/2014/main" id="{4A29C905-A4F6-4A36-9688-7049F2DA2B0D}"/>
              </a:ext>
            </a:extLst>
          </p:cNvPr>
          <p:cNvSpPr/>
          <p:nvPr/>
        </p:nvSpPr>
        <p:spPr>
          <a:xfrm>
            <a:off x="8771277" y="1069172"/>
            <a:ext cx="1280160" cy="4148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Ho</a:t>
            </a:r>
          </a:p>
        </p:txBody>
      </p:sp>
      <p:sp>
        <p:nvSpPr>
          <p:cNvPr id="5" name="Rectángulo 4">
            <a:extLst>
              <a:ext uri="{FF2B5EF4-FFF2-40B4-BE49-F238E27FC236}">
                <a16:creationId xmlns:a16="http://schemas.microsoft.com/office/drawing/2014/main" id="{0A5884E3-0E48-42A0-857A-2F9DC409D56F}"/>
              </a:ext>
            </a:extLst>
          </p:cNvPr>
          <p:cNvSpPr/>
          <p:nvPr/>
        </p:nvSpPr>
        <p:spPr>
          <a:xfrm>
            <a:off x="5341917" y="1061980"/>
            <a:ext cx="1508166" cy="507897"/>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FACTOR A</a:t>
            </a:r>
          </a:p>
        </p:txBody>
      </p:sp>
      <p:sp>
        <p:nvSpPr>
          <p:cNvPr id="30" name="Rectángulo: esquinas redondeadas 29">
            <a:extLst>
              <a:ext uri="{FF2B5EF4-FFF2-40B4-BE49-F238E27FC236}">
                <a16:creationId xmlns:a16="http://schemas.microsoft.com/office/drawing/2014/main" id="{BF4152ED-97C9-4469-907A-547B4DE422CA}"/>
              </a:ext>
            </a:extLst>
          </p:cNvPr>
          <p:cNvSpPr/>
          <p:nvPr/>
        </p:nvSpPr>
        <p:spPr>
          <a:xfrm>
            <a:off x="7567334" y="1842117"/>
            <a:ext cx="1728391" cy="9145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pH</a:t>
            </a:r>
          </a:p>
          <a:p>
            <a:pPr algn="ctr"/>
            <a:r>
              <a:rPr lang="es-ES" dirty="0"/>
              <a:t>V1=2,37</a:t>
            </a:r>
          </a:p>
          <a:p>
            <a:pPr algn="ctr"/>
            <a:r>
              <a:rPr lang="es-ES" dirty="0"/>
              <a:t>V2=2,30</a:t>
            </a:r>
          </a:p>
        </p:txBody>
      </p:sp>
      <p:sp>
        <p:nvSpPr>
          <p:cNvPr id="31" name="Rectángulo: esquinas redondeadas 30">
            <a:extLst>
              <a:ext uri="{FF2B5EF4-FFF2-40B4-BE49-F238E27FC236}">
                <a16:creationId xmlns:a16="http://schemas.microsoft.com/office/drawing/2014/main" id="{218FB388-30A7-45D7-AFD4-5206954D6F14}"/>
              </a:ext>
            </a:extLst>
          </p:cNvPr>
          <p:cNvSpPr/>
          <p:nvPr/>
        </p:nvSpPr>
        <p:spPr>
          <a:xfrm>
            <a:off x="9531257" y="1824771"/>
            <a:ext cx="1689396" cy="9145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Densidad</a:t>
            </a:r>
          </a:p>
          <a:p>
            <a:pPr algn="ctr"/>
            <a:r>
              <a:rPr lang="es-ES" dirty="0"/>
              <a:t>V1=0,90</a:t>
            </a:r>
          </a:p>
          <a:p>
            <a:pPr algn="ctr"/>
            <a:r>
              <a:rPr lang="es-ES" dirty="0"/>
              <a:t>V2=0,89</a:t>
            </a:r>
          </a:p>
        </p:txBody>
      </p:sp>
      <p:sp>
        <p:nvSpPr>
          <p:cNvPr id="32" name="Rectángulo: esquinas redondeadas 31">
            <a:extLst>
              <a:ext uri="{FF2B5EF4-FFF2-40B4-BE49-F238E27FC236}">
                <a16:creationId xmlns:a16="http://schemas.microsoft.com/office/drawing/2014/main" id="{04ABEF6C-9976-4945-9D7F-880942EF9CEC}"/>
              </a:ext>
            </a:extLst>
          </p:cNvPr>
          <p:cNvSpPr/>
          <p:nvPr/>
        </p:nvSpPr>
        <p:spPr>
          <a:xfrm>
            <a:off x="7567334" y="3122083"/>
            <a:ext cx="1728390" cy="9145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Absorbancia</a:t>
            </a:r>
          </a:p>
          <a:p>
            <a:pPr algn="ctr"/>
            <a:r>
              <a:rPr lang="es-ES" dirty="0"/>
              <a:t>V1=0,85</a:t>
            </a:r>
          </a:p>
          <a:p>
            <a:pPr algn="ctr"/>
            <a:r>
              <a:rPr lang="es-ES" dirty="0"/>
              <a:t>V2=0,71</a:t>
            </a:r>
          </a:p>
        </p:txBody>
      </p:sp>
      <p:sp>
        <p:nvSpPr>
          <p:cNvPr id="33" name="Rectángulo: esquinas redondeadas 32">
            <a:extLst>
              <a:ext uri="{FF2B5EF4-FFF2-40B4-BE49-F238E27FC236}">
                <a16:creationId xmlns:a16="http://schemas.microsoft.com/office/drawing/2014/main" id="{430D37FE-47E5-4B85-90D1-FC152D9F9E44}"/>
              </a:ext>
            </a:extLst>
          </p:cNvPr>
          <p:cNvSpPr/>
          <p:nvPr/>
        </p:nvSpPr>
        <p:spPr>
          <a:xfrm>
            <a:off x="9555804" y="3148310"/>
            <a:ext cx="1689396" cy="9191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Ceniza</a:t>
            </a:r>
          </a:p>
          <a:p>
            <a:pPr algn="ctr"/>
            <a:r>
              <a:rPr lang="es-ES" dirty="0"/>
              <a:t>V1=36,63</a:t>
            </a:r>
          </a:p>
          <a:p>
            <a:pPr algn="ctr"/>
            <a:r>
              <a:rPr lang="es-ES" dirty="0"/>
              <a:t>V2=35,87</a:t>
            </a:r>
          </a:p>
        </p:txBody>
      </p:sp>
      <p:sp>
        <p:nvSpPr>
          <p:cNvPr id="34" name="Rectángulo: esquinas redondeadas 33">
            <a:extLst>
              <a:ext uri="{FF2B5EF4-FFF2-40B4-BE49-F238E27FC236}">
                <a16:creationId xmlns:a16="http://schemas.microsoft.com/office/drawing/2014/main" id="{8272296A-5C16-4411-8ACE-E9E5EE926940}"/>
              </a:ext>
            </a:extLst>
          </p:cNvPr>
          <p:cNvSpPr/>
          <p:nvPr/>
        </p:nvSpPr>
        <p:spPr>
          <a:xfrm>
            <a:off x="8627699" y="4519294"/>
            <a:ext cx="1728391" cy="9145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Cianuro</a:t>
            </a:r>
          </a:p>
          <a:p>
            <a:pPr algn="ctr"/>
            <a:r>
              <a:rPr lang="es-ES" dirty="0"/>
              <a:t>V1=0,61</a:t>
            </a:r>
          </a:p>
          <a:p>
            <a:pPr algn="ctr"/>
            <a:r>
              <a:rPr lang="es-ES" dirty="0"/>
              <a:t>V2=0,58</a:t>
            </a:r>
          </a:p>
        </p:txBody>
      </p:sp>
      <p:sp>
        <p:nvSpPr>
          <p:cNvPr id="37" name="Rectángulo: esquinas redondeadas 36">
            <a:extLst>
              <a:ext uri="{FF2B5EF4-FFF2-40B4-BE49-F238E27FC236}">
                <a16:creationId xmlns:a16="http://schemas.microsoft.com/office/drawing/2014/main" id="{25C0999B-D7E8-4A67-AD3A-2DB381C11293}"/>
              </a:ext>
            </a:extLst>
          </p:cNvPr>
          <p:cNvSpPr/>
          <p:nvPr/>
        </p:nvSpPr>
        <p:spPr>
          <a:xfrm>
            <a:off x="619172" y="1776451"/>
            <a:ext cx="1997874" cy="875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Rendimiento</a:t>
            </a:r>
          </a:p>
          <a:p>
            <a:pPr algn="ctr"/>
            <a:r>
              <a:rPr lang="es-ES" dirty="0"/>
              <a:t>V1=13,02</a:t>
            </a:r>
          </a:p>
          <a:p>
            <a:pPr algn="ctr"/>
            <a:r>
              <a:rPr lang="es-ES" dirty="0"/>
              <a:t>V2=17,63</a:t>
            </a:r>
          </a:p>
        </p:txBody>
      </p:sp>
      <p:sp>
        <p:nvSpPr>
          <p:cNvPr id="38" name="Rectángulo: esquinas redondeadas 37">
            <a:extLst>
              <a:ext uri="{FF2B5EF4-FFF2-40B4-BE49-F238E27FC236}">
                <a16:creationId xmlns:a16="http://schemas.microsoft.com/office/drawing/2014/main" id="{4D2430B3-672C-496D-8FA6-E05431551A1D}"/>
              </a:ext>
            </a:extLst>
          </p:cNvPr>
          <p:cNvSpPr/>
          <p:nvPr/>
        </p:nvSpPr>
        <p:spPr>
          <a:xfrm>
            <a:off x="3003011" y="1824772"/>
            <a:ext cx="1987855" cy="8271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Humedad</a:t>
            </a:r>
          </a:p>
          <a:p>
            <a:pPr algn="ctr"/>
            <a:r>
              <a:rPr lang="es-ES" dirty="0"/>
              <a:t>V1=3,23</a:t>
            </a:r>
          </a:p>
          <a:p>
            <a:pPr algn="ctr"/>
            <a:r>
              <a:rPr lang="es-ES" dirty="0"/>
              <a:t>V2=1,01</a:t>
            </a:r>
          </a:p>
        </p:txBody>
      </p:sp>
      <p:sp>
        <p:nvSpPr>
          <p:cNvPr id="40" name="Rectángulo: esquinas redondeadas 39">
            <a:extLst>
              <a:ext uri="{FF2B5EF4-FFF2-40B4-BE49-F238E27FC236}">
                <a16:creationId xmlns:a16="http://schemas.microsoft.com/office/drawing/2014/main" id="{D536E10F-0DC8-4EE0-99D7-57ADA11CFA11}"/>
              </a:ext>
            </a:extLst>
          </p:cNvPr>
          <p:cNvSpPr/>
          <p:nvPr/>
        </p:nvSpPr>
        <p:spPr>
          <a:xfrm>
            <a:off x="3038796" y="3173537"/>
            <a:ext cx="1987855" cy="9122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Acidez</a:t>
            </a:r>
          </a:p>
          <a:p>
            <a:pPr algn="ctr"/>
            <a:r>
              <a:rPr lang="es-ES" dirty="0"/>
              <a:t>V1=6,76</a:t>
            </a:r>
          </a:p>
          <a:p>
            <a:pPr algn="ctr"/>
            <a:r>
              <a:rPr lang="es-ES" dirty="0"/>
              <a:t>V2=10,11</a:t>
            </a:r>
          </a:p>
        </p:txBody>
      </p:sp>
      <p:sp>
        <p:nvSpPr>
          <p:cNvPr id="42" name="Rectángulo: esquinas redondeadas 41">
            <a:extLst>
              <a:ext uri="{FF2B5EF4-FFF2-40B4-BE49-F238E27FC236}">
                <a16:creationId xmlns:a16="http://schemas.microsoft.com/office/drawing/2014/main" id="{0CFCE6AD-1CB3-4F6F-A99F-5C798674B3C2}"/>
              </a:ext>
            </a:extLst>
          </p:cNvPr>
          <p:cNvSpPr/>
          <p:nvPr/>
        </p:nvSpPr>
        <p:spPr>
          <a:xfrm>
            <a:off x="725694" y="4521564"/>
            <a:ext cx="1987855" cy="9122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Peróxido</a:t>
            </a:r>
          </a:p>
          <a:p>
            <a:pPr algn="ctr"/>
            <a:r>
              <a:rPr lang="es-ES" dirty="0"/>
              <a:t>V1=4,68</a:t>
            </a:r>
          </a:p>
          <a:p>
            <a:pPr algn="ctr"/>
            <a:r>
              <a:rPr lang="es-ES" dirty="0"/>
              <a:t>V2=1,17</a:t>
            </a:r>
          </a:p>
        </p:txBody>
      </p:sp>
      <p:sp>
        <p:nvSpPr>
          <p:cNvPr id="44" name="Rectángulo: esquinas redondeadas 43">
            <a:extLst>
              <a:ext uri="{FF2B5EF4-FFF2-40B4-BE49-F238E27FC236}">
                <a16:creationId xmlns:a16="http://schemas.microsoft.com/office/drawing/2014/main" id="{523BE1B7-43BD-4797-A141-635963503266}"/>
              </a:ext>
            </a:extLst>
          </p:cNvPr>
          <p:cNvSpPr/>
          <p:nvPr/>
        </p:nvSpPr>
        <p:spPr>
          <a:xfrm>
            <a:off x="3033787" y="4519293"/>
            <a:ext cx="1997874" cy="10441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Saponificación</a:t>
            </a:r>
          </a:p>
          <a:p>
            <a:pPr algn="ctr"/>
            <a:r>
              <a:rPr lang="es-ES" dirty="0"/>
              <a:t>V1=233,85</a:t>
            </a:r>
          </a:p>
          <a:p>
            <a:pPr algn="ctr"/>
            <a:r>
              <a:rPr lang="es-ES" dirty="0"/>
              <a:t>V2=503,73</a:t>
            </a:r>
          </a:p>
        </p:txBody>
      </p:sp>
      <p:sp>
        <p:nvSpPr>
          <p:cNvPr id="52" name="Rectángulo: esquinas redondeadas 51">
            <a:extLst>
              <a:ext uri="{FF2B5EF4-FFF2-40B4-BE49-F238E27FC236}">
                <a16:creationId xmlns:a16="http://schemas.microsoft.com/office/drawing/2014/main" id="{2D92CFBD-63BB-4FDA-B27C-1BC0C3169D49}"/>
              </a:ext>
            </a:extLst>
          </p:cNvPr>
          <p:cNvSpPr/>
          <p:nvPr/>
        </p:nvSpPr>
        <p:spPr>
          <a:xfrm>
            <a:off x="672664" y="3155189"/>
            <a:ext cx="1987855" cy="9122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Impurezas</a:t>
            </a:r>
          </a:p>
          <a:p>
            <a:pPr algn="ctr"/>
            <a:r>
              <a:rPr lang="es-ES" dirty="0"/>
              <a:t>V1=0,04</a:t>
            </a:r>
          </a:p>
          <a:p>
            <a:pPr algn="ctr"/>
            <a:r>
              <a:rPr lang="es-ES" dirty="0"/>
              <a:t>V2=0,75</a:t>
            </a:r>
          </a:p>
        </p:txBody>
      </p:sp>
    </p:spTree>
    <p:extLst>
      <p:ext uri="{BB962C8B-B14F-4D97-AF65-F5344CB8AC3E}">
        <p14:creationId xmlns:p14="http://schemas.microsoft.com/office/powerpoint/2010/main" val="985128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820712D-75F7-442A-B458-8DEB73826408}"/>
              </a:ext>
            </a:extLst>
          </p:cNvPr>
          <p:cNvSpPr/>
          <p:nvPr/>
        </p:nvSpPr>
        <p:spPr>
          <a:xfrm>
            <a:off x="7435777" y="1619794"/>
            <a:ext cx="4243466" cy="513370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23A48B8F-10D3-41FF-99E3-7416A28E6486}"/>
              </a:ext>
            </a:extLst>
          </p:cNvPr>
          <p:cNvSpPr/>
          <p:nvPr/>
        </p:nvSpPr>
        <p:spPr>
          <a:xfrm>
            <a:off x="406066" y="1619795"/>
            <a:ext cx="4590695" cy="2743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 name="Elipse 3">
            <a:extLst>
              <a:ext uri="{FF2B5EF4-FFF2-40B4-BE49-F238E27FC236}">
                <a16:creationId xmlns:a16="http://schemas.microsoft.com/office/drawing/2014/main" id="{9733AFAF-3F6C-469F-A10C-7B836D3D1AA7}"/>
              </a:ext>
            </a:extLst>
          </p:cNvPr>
          <p:cNvSpPr/>
          <p:nvPr/>
        </p:nvSpPr>
        <p:spPr>
          <a:xfrm>
            <a:off x="2053972" y="1072744"/>
            <a:ext cx="1280160" cy="4148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Ha</a:t>
            </a:r>
          </a:p>
        </p:txBody>
      </p:sp>
      <p:sp>
        <p:nvSpPr>
          <p:cNvPr id="10" name="Elipse 9">
            <a:extLst>
              <a:ext uri="{FF2B5EF4-FFF2-40B4-BE49-F238E27FC236}">
                <a16:creationId xmlns:a16="http://schemas.microsoft.com/office/drawing/2014/main" id="{4A29C905-A4F6-4A36-9688-7049F2DA2B0D}"/>
              </a:ext>
            </a:extLst>
          </p:cNvPr>
          <p:cNvSpPr/>
          <p:nvPr/>
        </p:nvSpPr>
        <p:spPr>
          <a:xfrm>
            <a:off x="8931746" y="1072743"/>
            <a:ext cx="1280160" cy="4148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Ho</a:t>
            </a:r>
          </a:p>
        </p:txBody>
      </p:sp>
      <p:sp>
        <p:nvSpPr>
          <p:cNvPr id="5" name="Rectángulo 4">
            <a:extLst>
              <a:ext uri="{FF2B5EF4-FFF2-40B4-BE49-F238E27FC236}">
                <a16:creationId xmlns:a16="http://schemas.microsoft.com/office/drawing/2014/main" id="{0A5884E3-0E48-42A0-857A-2F9DC409D56F}"/>
              </a:ext>
            </a:extLst>
          </p:cNvPr>
          <p:cNvSpPr/>
          <p:nvPr/>
        </p:nvSpPr>
        <p:spPr>
          <a:xfrm>
            <a:off x="5341917" y="979745"/>
            <a:ext cx="1508166" cy="507897"/>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FACTOR B</a:t>
            </a:r>
          </a:p>
        </p:txBody>
      </p:sp>
      <p:sp>
        <p:nvSpPr>
          <p:cNvPr id="30" name="Rectángulo: esquinas redondeadas 29">
            <a:extLst>
              <a:ext uri="{FF2B5EF4-FFF2-40B4-BE49-F238E27FC236}">
                <a16:creationId xmlns:a16="http://schemas.microsoft.com/office/drawing/2014/main" id="{BF4152ED-97C9-4469-907A-547B4DE422CA}"/>
              </a:ext>
            </a:extLst>
          </p:cNvPr>
          <p:cNvSpPr/>
          <p:nvPr/>
        </p:nvSpPr>
        <p:spPr>
          <a:xfrm>
            <a:off x="7672951" y="1776112"/>
            <a:ext cx="1716711" cy="1020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pH</a:t>
            </a:r>
          </a:p>
          <a:p>
            <a:pPr algn="ctr"/>
            <a:r>
              <a:rPr lang="es-ES" dirty="0"/>
              <a:t>A1=2,35</a:t>
            </a:r>
          </a:p>
          <a:p>
            <a:pPr algn="ctr"/>
            <a:r>
              <a:rPr lang="es-ES" dirty="0"/>
              <a:t>A2=2,32</a:t>
            </a:r>
          </a:p>
        </p:txBody>
      </p:sp>
      <p:sp>
        <p:nvSpPr>
          <p:cNvPr id="31" name="Rectángulo: esquinas redondeadas 30">
            <a:extLst>
              <a:ext uri="{FF2B5EF4-FFF2-40B4-BE49-F238E27FC236}">
                <a16:creationId xmlns:a16="http://schemas.microsoft.com/office/drawing/2014/main" id="{218FB388-30A7-45D7-AFD4-5206954D6F14}"/>
              </a:ext>
            </a:extLst>
          </p:cNvPr>
          <p:cNvSpPr/>
          <p:nvPr/>
        </p:nvSpPr>
        <p:spPr>
          <a:xfrm>
            <a:off x="9703815" y="1818942"/>
            <a:ext cx="1716710" cy="10150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Densidad</a:t>
            </a:r>
          </a:p>
          <a:p>
            <a:pPr algn="ctr"/>
            <a:r>
              <a:rPr lang="es-ES" dirty="0"/>
              <a:t>A1=0,90</a:t>
            </a:r>
          </a:p>
          <a:p>
            <a:pPr algn="ctr"/>
            <a:r>
              <a:rPr lang="es-ES" dirty="0"/>
              <a:t>A2=0,89</a:t>
            </a:r>
          </a:p>
        </p:txBody>
      </p:sp>
      <p:sp>
        <p:nvSpPr>
          <p:cNvPr id="32" name="Rectángulo: esquinas redondeadas 31">
            <a:extLst>
              <a:ext uri="{FF2B5EF4-FFF2-40B4-BE49-F238E27FC236}">
                <a16:creationId xmlns:a16="http://schemas.microsoft.com/office/drawing/2014/main" id="{04ABEF6C-9976-4945-9D7F-880942EF9CEC}"/>
              </a:ext>
            </a:extLst>
          </p:cNvPr>
          <p:cNvSpPr/>
          <p:nvPr/>
        </p:nvSpPr>
        <p:spPr>
          <a:xfrm>
            <a:off x="7672951" y="3070485"/>
            <a:ext cx="1714482" cy="10150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Absorbancia</a:t>
            </a:r>
          </a:p>
          <a:p>
            <a:pPr algn="ctr"/>
            <a:r>
              <a:rPr lang="es-ES" dirty="0"/>
              <a:t>A1=0,77</a:t>
            </a:r>
          </a:p>
          <a:p>
            <a:pPr algn="ctr"/>
            <a:r>
              <a:rPr lang="es-ES" dirty="0"/>
              <a:t>A2=0,80</a:t>
            </a:r>
          </a:p>
        </p:txBody>
      </p:sp>
      <p:sp>
        <p:nvSpPr>
          <p:cNvPr id="33" name="Rectángulo: esquinas redondeadas 32">
            <a:extLst>
              <a:ext uri="{FF2B5EF4-FFF2-40B4-BE49-F238E27FC236}">
                <a16:creationId xmlns:a16="http://schemas.microsoft.com/office/drawing/2014/main" id="{430D37FE-47E5-4B85-90D1-FC152D9F9E44}"/>
              </a:ext>
            </a:extLst>
          </p:cNvPr>
          <p:cNvSpPr/>
          <p:nvPr/>
        </p:nvSpPr>
        <p:spPr>
          <a:xfrm>
            <a:off x="9703815" y="3070484"/>
            <a:ext cx="1714483" cy="10069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Humedad</a:t>
            </a:r>
          </a:p>
          <a:p>
            <a:pPr algn="ctr"/>
            <a:r>
              <a:rPr lang="es-ES" dirty="0"/>
              <a:t>A1=2,27</a:t>
            </a:r>
          </a:p>
          <a:p>
            <a:pPr algn="ctr"/>
            <a:r>
              <a:rPr lang="es-ES" dirty="0"/>
              <a:t>A2=1,97</a:t>
            </a:r>
          </a:p>
        </p:txBody>
      </p:sp>
      <p:sp>
        <p:nvSpPr>
          <p:cNvPr id="34" name="Rectángulo: esquinas redondeadas 33">
            <a:extLst>
              <a:ext uri="{FF2B5EF4-FFF2-40B4-BE49-F238E27FC236}">
                <a16:creationId xmlns:a16="http://schemas.microsoft.com/office/drawing/2014/main" id="{8272296A-5C16-4411-8ACE-E9E5EE926940}"/>
              </a:ext>
            </a:extLst>
          </p:cNvPr>
          <p:cNvSpPr/>
          <p:nvPr/>
        </p:nvSpPr>
        <p:spPr>
          <a:xfrm>
            <a:off x="7672951" y="4267543"/>
            <a:ext cx="1716711" cy="10205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Ceniza</a:t>
            </a:r>
          </a:p>
          <a:p>
            <a:pPr algn="ctr"/>
            <a:r>
              <a:rPr lang="es-ES" dirty="0"/>
              <a:t>A1=35,66</a:t>
            </a:r>
          </a:p>
          <a:p>
            <a:pPr algn="ctr"/>
            <a:r>
              <a:rPr lang="es-ES" dirty="0"/>
              <a:t>A2=36,84</a:t>
            </a:r>
          </a:p>
        </p:txBody>
      </p:sp>
      <p:sp>
        <p:nvSpPr>
          <p:cNvPr id="37" name="Rectángulo: esquinas redondeadas 36">
            <a:extLst>
              <a:ext uri="{FF2B5EF4-FFF2-40B4-BE49-F238E27FC236}">
                <a16:creationId xmlns:a16="http://schemas.microsoft.com/office/drawing/2014/main" id="{25C0999B-D7E8-4A67-AD3A-2DB381C11293}"/>
              </a:ext>
            </a:extLst>
          </p:cNvPr>
          <p:cNvSpPr/>
          <p:nvPr/>
        </p:nvSpPr>
        <p:spPr>
          <a:xfrm>
            <a:off x="669382" y="1795059"/>
            <a:ext cx="1997874" cy="10627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Rendimiento</a:t>
            </a:r>
          </a:p>
          <a:p>
            <a:pPr algn="ctr"/>
            <a:r>
              <a:rPr lang="es-ES" dirty="0"/>
              <a:t>A1=14,80</a:t>
            </a:r>
          </a:p>
          <a:p>
            <a:pPr algn="ctr"/>
            <a:r>
              <a:rPr lang="es-ES" dirty="0"/>
              <a:t>A2=15,85</a:t>
            </a:r>
          </a:p>
        </p:txBody>
      </p:sp>
      <p:sp>
        <p:nvSpPr>
          <p:cNvPr id="38" name="Rectángulo: esquinas redondeadas 37">
            <a:extLst>
              <a:ext uri="{FF2B5EF4-FFF2-40B4-BE49-F238E27FC236}">
                <a16:creationId xmlns:a16="http://schemas.microsoft.com/office/drawing/2014/main" id="{4D2430B3-672C-496D-8FA6-E05431551A1D}"/>
              </a:ext>
            </a:extLst>
          </p:cNvPr>
          <p:cNvSpPr/>
          <p:nvPr/>
        </p:nvSpPr>
        <p:spPr>
          <a:xfrm>
            <a:off x="2707951" y="1736177"/>
            <a:ext cx="1987855" cy="126692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Saponificación</a:t>
            </a:r>
          </a:p>
          <a:p>
            <a:pPr algn="ctr"/>
            <a:r>
              <a:rPr lang="es-ES" dirty="0"/>
              <a:t>V1=289,71</a:t>
            </a:r>
          </a:p>
          <a:p>
            <a:pPr algn="ctr"/>
            <a:r>
              <a:rPr lang="es-ES" dirty="0"/>
              <a:t>V2=447,87</a:t>
            </a:r>
          </a:p>
        </p:txBody>
      </p:sp>
      <p:sp>
        <p:nvSpPr>
          <p:cNvPr id="40" name="Rectángulo: esquinas redondeadas 39">
            <a:extLst>
              <a:ext uri="{FF2B5EF4-FFF2-40B4-BE49-F238E27FC236}">
                <a16:creationId xmlns:a16="http://schemas.microsoft.com/office/drawing/2014/main" id="{D536E10F-0DC8-4EE0-99D7-57ADA11CFA11}"/>
              </a:ext>
            </a:extLst>
          </p:cNvPr>
          <p:cNvSpPr/>
          <p:nvPr/>
        </p:nvSpPr>
        <p:spPr>
          <a:xfrm>
            <a:off x="1511694" y="3191208"/>
            <a:ext cx="1987855" cy="10150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Cianuro</a:t>
            </a:r>
          </a:p>
          <a:p>
            <a:pPr algn="ctr"/>
            <a:r>
              <a:rPr lang="es-ES" dirty="0"/>
              <a:t>A1=0,67</a:t>
            </a:r>
          </a:p>
          <a:p>
            <a:pPr algn="ctr"/>
            <a:r>
              <a:rPr lang="es-ES" dirty="0"/>
              <a:t>A2=0,51</a:t>
            </a:r>
          </a:p>
        </p:txBody>
      </p:sp>
      <p:sp>
        <p:nvSpPr>
          <p:cNvPr id="42" name="Rectángulo: esquinas redondeadas 41">
            <a:extLst>
              <a:ext uri="{FF2B5EF4-FFF2-40B4-BE49-F238E27FC236}">
                <a16:creationId xmlns:a16="http://schemas.microsoft.com/office/drawing/2014/main" id="{0CFCE6AD-1CB3-4F6F-A99F-5C798674B3C2}"/>
              </a:ext>
            </a:extLst>
          </p:cNvPr>
          <p:cNvSpPr/>
          <p:nvPr/>
        </p:nvSpPr>
        <p:spPr>
          <a:xfrm>
            <a:off x="9703815" y="4267543"/>
            <a:ext cx="1714483" cy="10069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Impurezas</a:t>
            </a:r>
          </a:p>
          <a:p>
            <a:pPr algn="ctr"/>
            <a:r>
              <a:rPr lang="es-ES" dirty="0"/>
              <a:t>A1=0,40</a:t>
            </a:r>
          </a:p>
          <a:p>
            <a:pPr algn="ctr"/>
            <a:r>
              <a:rPr lang="es-ES" dirty="0"/>
              <a:t>A2=0,40</a:t>
            </a:r>
          </a:p>
        </p:txBody>
      </p:sp>
      <p:sp>
        <p:nvSpPr>
          <p:cNvPr id="44" name="Rectángulo: esquinas redondeadas 43">
            <a:extLst>
              <a:ext uri="{FF2B5EF4-FFF2-40B4-BE49-F238E27FC236}">
                <a16:creationId xmlns:a16="http://schemas.microsoft.com/office/drawing/2014/main" id="{523BE1B7-43BD-4797-A141-635963503266}"/>
              </a:ext>
            </a:extLst>
          </p:cNvPr>
          <p:cNvSpPr/>
          <p:nvPr/>
        </p:nvSpPr>
        <p:spPr>
          <a:xfrm>
            <a:off x="7672951" y="5638698"/>
            <a:ext cx="1714482" cy="8637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Ind. Acidez</a:t>
            </a:r>
          </a:p>
          <a:p>
            <a:pPr algn="ctr"/>
            <a:r>
              <a:rPr lang="es-ES" dirty="0"/>
              <a:t>A1=8,57</a:t>
            </a:r>
          </a:p>
          <a:p>
            <a:pPr algn="ctr"/>
            <a:r>
              <a:rPr lang="es-ES" dirty="0"/>
              <a:t>A2=8,30</a:t>
            </a:r>
          </a:p>
        </p:txBody>
      </p:sp>
      <p:sp>
        <p:nvSpPr>
          <p:cNvPr id="52" name="Rectángulo: esquinas redondeadas 51">
            <a:extLst>
              <a:ext uri="{FF2B5EF4-FFF2-40B4-BE49-F238E27FC236}">
                <a16:creationId xmlns:a16="http://schemas.microsoft.com/office/drawing/2014/main" id="{CF0DF7B9-15B6-4C5A-B1DE-0DAE3687365D}"/>
              </a:ext>
            </a:extLst>
          </p:cNvPr>
          <p:cNvSpPr/>
          <p:nvPr/>
        </p:nvSpPr>
        <p:spPr>
          <a:xfrm>
            <a:off x="9725327" y="5590912"/>
            <a:ext cx="1692971" cy="9114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Ind. Peróxido</a:t>
            </a:r>
          </a:p>
          <a:p>
            <a:pPr algn="ctr"/>
            <a:r>
              <a:rPr lang="es-ES" dirty="0"/>
              <a:t>A1=3,12</a:t>
            </a:r>
          </a:p>
          <a:p>
            <a:pPr algn="ctr"/>
            <a:r>
              <a:rPr lang="es-ES" dirty="0"/>
              <a:t>A2=2,73</a:t>
            </a:r>
          </a:p>
        </p:txBody>
      </p:sp>
      <p:sp>
        <p:nvSpPr>
          <p:cNvPr id="3" name="Rectángulo: esquinas redondeadas 2">
            <a:extLst>
              <a:ext uri="{FF2B5EF4-FFF2-40B4-BE49-F238E27FC236}">
                <a16:creationId xmlns:a16="http://schemas.microsoft.com/office/drawing/2014/main" id="{F6DA01FA-BC84-4A0B-8750-32636C9AFBCA}"/>
              </a:ext>
            </a:extLst>
          </p:cNvPr>
          <p:cNvSpPr/>
          <p:nvPr/>
        </p:nvSpPr>
        <p:spPr>
          <a:xfrm>
            <a:off x="406066" y="285677"/>
            <a:ext cx="3295813" cy="538533"/>
          </a:xfrm>
          <a:prstGeom prst="roundRect">
            <a:avLst/>
          </a:prstGeom>
          <a:noFill/>
          <a:ln w="38100">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nSpc>
                <a:spcPct val="90000"/>
              </a:lnSpc>
              <a:spcBef>
                <a:spcPct val="0"/>
              </a:spcBef>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CONCLUSIONES</a:t>
            </a:r>
          </a:p>
        </p:txBody>
      </p:sp>
    </p:spTree>
    <p:extLst>
      <p:ext uri="{BB962C8B-B14F-4D97-AF65-F5344CB8AC3E}">
        <p14:creationId xmlns:p14="http://schemas.microsoft.com/office/powerpoint/2010/main" val="1401327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78D5D9E-9E3A-49DB-AEF9-D1C9E7D5B853}"/>
              </a:ext>
            </a:extLst>
          </p:cNvPr>
          <p:cNvSpPr/>
          <p:nvPr/>
        </p:nvSpPr>
        <p:spPr>
          <a:xfrm>
            <a:off x="406066" y="1619794"/>
            <a:ext cx="4505506" cy="495253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9D3DD554-B52B-43AA-9C25-65647C929E93}"/>
              </a:ext>
            </a:extLst>
          </p:cNvPr>
          <p:cNvSpPr/>
          <p:nvPr/>
        </p:nvSpPr>
        <p:spPr>
          <a:xfrm>
            <a:off x="7471954" y="1619793"/>
            <a:ext cx="4454435" cy="141033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 name="Elipse 3">
            <a:extLst>
              <a:ext uri="{FF2B5EF4-FFF2-40B4-BE49-F238E27FC236}">
                <a16:creationId xmlns:a16="http://schemas.microsoft.com/office/drawing/2014/main" id="{9733AFAF-3F6C-469F-A10C-7B836D3D1AA7}"/>
              </a:ext>
            </a:extLst>
          </p:cNvPr>
          <p:cNvSpPr/>
          <p:nvPr/>
        </p:nvSpPr>
        <p:spPr>
          <a:xfrm>
            <a:off x="2053972" y="1100810"/>
            <a:ext cx="1280160" cy="4148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Ha</a:t>
            </a:r>
          </a:p>
        </p:txBody>
      </p:sp>
      <p:sp>
        <p:nvSpPr>
          <p:cNvPr id="10" name="Elipse 9">
            <a:extLst>
              <a:ext uri="{FF2B5EF4-FFF2-40B4-BE49-F238E27FC236}">
                <a16:creationId xmlns:a16="http://schemas.microsoft.com/office/drawing/2014/main" id="{4A29C905-A4F6-4A36-9688-7049F2DA2B0D}"/>
              </a:ext>
            </a:extLst>
          </p:cNvPr>
          <p:cNvSpPr/>
          <p:nvPr/>
        </p:nvSpPr>
        <p:spPr>
          <a:xfrm>
            <a:off x="9022058" y="1100809"/>
            <a:ext cx="1280160" cy="4148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Ho</a:t>
            </a:r>
          </a:p>
        </p:txBody>
      </p:sp>
      <p:sp>
        <p:nvSpPr>
          <p:cNvPr id="5" name="Rectángulo 4">
            <a:extLst>
              <a:ext uri="{FF2B5EF4-FFF2-40B4-BE49-F238E27FC236}">
                <a16:creationId xmlns:a16="http://schemas.microsoft.com/office/drawing/2014/main" id="{0A5884E3-0E48-42A0-857A-2F9DC409D56F}"/>
              </a:ext>
            </a:extLst>
          </p:cNvPr>
          <p:cNvSpPr/>
          <p:nvPr/>
        </p:nvSpPr>
        <p:spPr>
          <a:xfrm>
            <a:off x="5224351" y="1007811"/>
            <a:ext cx="1508166" cy="507897"/>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FACTOR C</a:t>
            </a:r>
          </a:p>
        </p:txBody>
      </p:sp>
      <p:sp>
        <p:nvSpPr>
          <p:cNvPr id="30" name="Rectángulo: esquinas redondeadas 29">
            <a:extLst>
              <a:ext uri="{FF2B5EF4-FFF2-40B4-BE49-F238E27FC236}">
                <a16:creationId xmlns:a16="http://schemas.microsoft.com/office/drawing/2014/main" id="{BF4152ED-97C9-4469-907A-547B4DE422CA}"/>
              </a:ext>
            </a:extLst>
          </p:cNvPr>
          <p:cNvSpPr/>
          <p:nvPr/>
        </p:nvSpPr>
        <p:spPr>
          <a:xfrm>
            <a:off x="2843523" y="1792310"/>
            <a:ext cx="1716711" cy="10205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pH</a:t>
            </a:r>
          </a:p>
          <a:p>
            <a:pPr algn="ctr"/>
            <a:r>
              <a:rPr lang="es-ES" dirty="0"/>
              <a:t>S1=1,87</a:t>
            </a:r>
          </a:p>
          <a:p>
            <a:pPr algn="ctr"/>
            <a:r>
              <a:rPr lang="es-ES" dirty="0"/>
              <a:t>S2=2,81</a:t>
            </a:r>
          </a:p>
        </p:txBody>
      </p:sp>
      <p:sp>
        <p:nvSpPr>
          <p:cNvPr id="31" name="Rectángulo: esquinas redondeadas 30">
            <a:extLst>
              <a:ext uri="{FF2B5EF4-FFF2-40B4-BE49-F238E27FC236}">
                <a16:creationId xmlns:a16="http://schemas.microsoft.com/office/drawing/2014/main" id="{218FB388-30A7-45D7-AFD4-5206954D6F14}"/>
              </a:ext>
            </a:extLst>
          </p:cNvPr>
          <p:cNvSpPr/>
          <p:nvPr/>
        </p:nvSpPr>
        <p:spPr>
          <a:xfrm>
            <a:off x="7787068" y="1748016"/>
            <a:ext cx="1716710" cy="10150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Densidad</a:t>
            </a:r>
          </a:p>
          <a:p>
            <a:pPr algn="ctr"/>
            <a:r>
              <a:rPr lang="es-ES" dirty="0"/>
              <a:t>S1=0,90</a:t>
            </a:r>
          </a:p>
          <a:p>
            <a:pPr algn="ctr"/>
            <a:r>
              <a:rPr lang="es-ES" dirty="0"/>
              <a:t>S2=0,91</a:t>
            </a:r>
          </a:p>
        </p:txBody>
      </p:sp>
      <p:sp>
        <p:nvSpPr>
          <p:cNvPr id="32" name="Rectángulo: esquinas redondeadas 31">
            <a:extLst>
              <a:ext uri="{FF2B5EF4-FFF2-40B4-BE49-F238E27FC236}">
                <a16:creationId xmlns:a16="http://schemas.microsoft.com/office/drawing/2014/main" id="{04ABEF6C-9976-4945-9D7F-880942EF9CEC}"/>
              </a:ext>
            </a:extLst>
          </p:cNvPr>
          <p:cNvSpPr/>
          <p:nvPr/>
        </p:nvSpPr>
        <p:spPr>
          <a:xfrm>
            <a:off x="793920" y="2938057"/>
            <a:ext cx="1714482" cy="1015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Absorbancia</a:t>
            </a:r>
          </a:p>
          <a:p>
            <a:pPr algn="ctr"/>
            <a:r>
              <a:rPr lang="es-ES" dirty="0"/>
              <a:t>S1=1,38</a:t>
            </a:r>
          </a:p>
          <a:p>
            <a:pPr algn="ctr"/>
            <a:r>
              <a:rPr lang="es-ES" dirty="0"/>
              <a:t>S2=0,19</a:t>
            </a:r>
          </a:p>
        </p:txBody>
      </p:sp>
      <p:sp>
        <p:nvSpPr>
          <p:cNvPr id="33" name="Rectángulo: esquinas redondeadas 32">
            <a:extLst>
              <a:ext uri="{FF2B5EF4-FFF2-40B4-BE49-F238E27FC236}">
                <a16:creationId xmlns:a16="http://schemas.microsoft.com/office/drawing/2014/main" id="{430D37FE-47E5-4B85-90D1-FC152D9F9E44}"/>
              </a:ext>
            </a:extLst>
          </p:cNvPr>
          <p:cNvSpPr/>
          <p:nvPr/>
        </p:nvSpPr>
        <p:spPr>
          <a:xfrm>
            <a:off x="2843523" y="2938779"/>
            <a:ext cx="1714483" cy="10069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Humedad</a:t>
            </a:r>
          </a:p>
          <a:p>
            <a:pPr algn="ctr"/>
            <a:r>
              <a:rPr lang="es-ES" dirty="0"/>
              <a:t>S1=1,41</a:t>
            </a:r>
          </a:p>
          <a:p>
            <a:pPr algn="ctr"/>
            <a:r>
              <a:rPr lang="es-ES" dirty="0"/>
              <a:t>S2=2,82</a:t>
            </a:r>
          </a:p>
        </p:txBody>
      </p:sp>
      <p:sp>
        <p:nvSpPr>
          <p:cNvPr id="37" name="Rectángulo: esquinas redondeadas 36">
            <a:extLst>
              <a:ext uri="{FF2B5EF4-FFF2-40B4-BE49-F238E27FC236}">
                <a16:creationId xmlns:a16="http://schemas.microsoft.com/office/drawing/2014/main" id="{25C0999B-D7E8-4A67-AD3A-2DB381C11293}"/>
              </a:ext>
            </a:extLst>
          </p:cNvPr>
          <p:cNvSpPr/>
          <p:nvPr/>
        </p:nvSpPr>
        <p:spPr>
          <a:xfrm>
            <a:off x="793919" y="1771178"/>
            <a:ext cx="1716712" cy="10627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Rendimiento</a:t>
            </a:r>
          </a:p>
          <a:p>
            <a:pPr algn="ctr"/>
            <a:r>
              <a:rPr lang="es-ES" dirty="0"/>
              <a:t>S1=14,40</a:t>
            </a:r>
          </a:p>
          <a:p>
            <a:pPr algn="ctr"/>
            <a:r>
              <a:rPr lang="es-ES" dirty="0"/>
              <a:t>S2=16,24</a:t>
            </a:r>
          </a:p>
        </p:txBody>
      </p:sp>
      <p:sp>
        <p:nvSpPr>
          <p:cNvPr id="38" name="Rectángulo: esquinas redondeadas 37">
            <a:extLst>
              <a:ext uri="{FF2B5EF4-FFF2-40B4-BE49-F238E27FC236}">
                <a16:creationId xmlns:a16="http://schemas.microsoft.com/office/drawing/2014/main" id="{4D2430B3-672C-496D-8FA6-E05431551A1D}"/>
              </a:ext>
            </a:extLst>
          </p:cNvPr>
          <p:cNvSpPr/>
          <p:nvPr/>
        </p:nvSpPr>
        <p:spPr>
          <a:xfrm>
            <a:off x="2773153" y="5177602"/>
            <a:ext cx="1784853" cy="126692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Saponificación</a:t>
            </a:r>
          </a:p>
          <a:p>
            <a:pPr algn="ctr"/>
            <a:r>
              <a:rPr lang="es-ES" dirty="0"/>
              <a:t>S1=226,13</a:t>
            </a:r>
          </a:p>
          <a:p>
            <a:pPr algn="ctr"/>
            <a:r>
              <a:rPr lang="es-ES" dirty="0"/>
              <a:t>S2=511,45</a:t>
            </a:r>
          </a:p>
        </p:txBody>
      </p:sp>
      <p:sp>
        <p:nvSpPr>
          <p:cNvPr id="40" name="Rectángulo: esquinas redondeadas 39">
            <a:extLst>
              <a:ext uri="{FF2B5EF4-FFF2-40B4-BE49-F238E27FC236}">
                <a16:creationId xmlns:a16="http://schemas.microsoft.com/office/drawing/2014/main" id="{D536E10F-0DC8-4EE0-99D7-57ADA11CFA11}"/>
              </a:ext>
            </a:extLst>
          </p:cNvPr>
          <p:cNvSpPr/>
          <p:nvPr/>
        </p:nvSpPr>
        <p:spPr>
          <a:xfrm>
            <a:off x="9662138" y="1748016"/>
            <a:ext cx="1987855" cy="10150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Cianuro</a:t>
            </a:r>
          </a:p>
          <a:p>
            <a:pPr algn="ctr"/>
            <a:r>
              <a:rPr lang="es-ES" dirty="0"/>
              <a:t>S1=0,62</a:t>
            </a:r>
          </a:p>
          <a:p>
            <a:pPr algn="ctr"/>
            <a:r>
              <a:rPr lang="es-ES" dirty="0"/>
              <a:t>S2=0,57</a:t>
            </a:r>
          </a:p>
        </p:txBody>
      </p:sp>
      <p:sp>
        <p:nvSpPr>
          <p:cNvPr id="42" name="Rectángulo: esquinas redondeadas 41">
            <a:extLst>
              <a:ext uri="{FF2B5EF4-FFF2-40B4-BE49-F238E27FC236}">
                <a16:creationId xmlns:a16="http://schemas.microsoft.com/office/drawing/2014/main" id="{0CFCE6AD-1CB3-4F6F-A99F-5C798674B3C2}"/>
              </a:ext>
            </a:extLst>
          </p:cNvPr>
          <p:cNvSpPr/>
          <p:nvPr/>
        </p:nvSpPr>
        <p:spPr>
          <a:xfrm>
            <a:off x="793919" y="4057173"/>
            <a:ext cx="1714483" cy="10069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Impurezas</a:t>
            </a:r>
          </a:p>
          <a:p>
            <a:pPr algn="ctr"/>
            <a:r>
              <a:rPr lang="es-ES" dirty="0"/>
              <a:t>S1=0,79</a:t>
            </a:r>
          </a:p>
          <a:p>
            <a:pPr algn="ctr"/>
            <a:r>
              <a:rPr lang="es-ES" dirty="0"/>
              <a:t>S2=000,25</a:t>
            </a:r>
          </a:p>
        </p:txBody>
      </p:sp>
      <p:sp>
        <p:nvSpPr>
          <p:cNvPr id="44" name="Rectángulo: esquinas redondeadas 43">
            <a:extLst>
              <a:ext uri="{FF2B5EF4-FFF2-40B4-BE49-F238E27FC236}">
                <a16:creationId xmlns:a16="http://schemas.microsoft.com/office/drawing/2014/main" id="{523BE1B7-43BD-4797-A141-635963503266}"/>
              </a:ext>
            </a:extLst>
          </p:cNvPr>
          <p:cNvSpPr/>
          <p:nvPr/>
        </p:nvSpPr>
        <p:spPr>
          <a:xfrm>
            <a:off x="2791854" y="4049825"/>
            <a:ext cx="1714482" cy="10040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Acidez</a:t>
            </a:r>
          </a:p>
          <a:p>
            <a:pPr algn="ctr"/>
            <a:r>
              <a:rPr lang="es-ES" dirty="0"/>
              <a:t>S1=5,10</a:t>
            </a:r>
          </a:p>
          <a:p>
            <a:pPr algn="ctr"/>
            <a:r>
              <a:rPr lang="es-ES" dirty="0"/>
              <a:t>S2=11,78</a:t>
            </a:r>
          </a:p>
        </p:txBody>
      </p:sp>
      <p:sp>
        <p:nvSpPr>
          <p:cNvPr id="52" name="Rectángulo: esquinas redondeadas 51">
            <a:extLst>
              <a:ext uri="{FF2B5EF4-FFF2-40B4-BE49-F238E27FC236}">
                <a16:creationId xmlns:a16="http://schemas.microsoft.com/office/drawing/2014/main" id="{CF0DF7B9-15B6-4C5A-B1DE-0DAE3687365D}"/>
              </a:ext>
            </a:extLst>
          </p:cNvPr>
          <p:cNvSpPr/>
          <p:nvPr/>
        </p:nvSpPr>
        <p:spPr>
          <a:xfrm>
            <a:off x="793919" y="5177602"/>
            <a:ext cx="1692971" cy="911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Peróxido</a:t>
            </a:r>
          </a:p>
          <a:p>
            <a:pPr algn="ctr"/>
            <a:r>
              <a:rPr lang="es-ES" dirty="0"/>
              <a:t>S1=1,96</a:t>
            </a:r>
          </a:p>
          <a:p>
            <a:pPr algn="ctr"/>
            <a:r>
              <a:rPr lang="es-ES" dirty="0"/>
              <a:t>S2=3,89</a:t>
            </a:r>
          </a:p>
        </p:txBody>
      </p:sp>
      <p:sp>
        <p:nvSpPr>
          <p:cNvPr id="3" name="Rectángulo: esquinas redondeadas 2">
            <a:extLst>
              <a:ext uri="{FF2B5EF4-FFF2-40B4-BE49-F238E27FC236}">
                <a16:creationId xmlns:a16="http://schemas.microsoft.com/office/drawing/2014/main" id="{8E1D6D56-3507-495B-B29D-CA81699C737E}"/>
              </a:ext>
            </a:extLst>
          </p:cNvPr>
          <p:cNvSpPr/>
          <p:nvPr/>
        </p:nvSpPr>
        <p:spPr>
          <a:xfrm>
            <a:off x="406066" y="285677"/>
            <a:ext cx="3295813" cy="538533"/>
          </a:xfrm>
          <a:prstGeom prst="roundRect">
            <a:avLst/>
          </a:prstGeom>
          <a:noFill/>
          <a:ln w="38100">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nSpc>
                <a:spcPct val="90000"/>
              </a:lnSpc>
              <a:spcBef>
                <a:spcPct val="0"/>
              </a:spcBef>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CONCLUSIONES</a:t>
            </a:r>
          </a:p>
        </p:txBody>
      </p:sp>
    </p:spTree>
    <p:extLst>
      <p:ext uri="{BB962C8B-B14F-4D97-AF65-F5344CB8AC3E}">
        <p14:creationId xmlns:p14="http://schemas.microsoft.com/office/powerpoint/2010/main" val="248279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138">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7" name="Picture 14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D9DAA6E-7A33-4034-ABB5-D26E18D22797}"/>
              </a:ext>
            </a:extLst>
          </p:cNvPr>
          <p:cNvSpPr txBox="1">
            <a:spLocks/>
          </p:cNvSpPr>
          <p:nvPr/>
        </p:nvSpPr>
        <p:spPr>
          <a:xfrm>
            <a:off x="507388" y="163452"/>
            <a:ext cx="5398854" cy="13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u="sng" kern="12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GENERAL</a:t>
            </a:r>
          </a:p>
        </p:txBody>
      </p:sp>
      <p:sp>
        <p:nvSpPr>
          <p:cNvPr id="5" name="CuadroTexto 4">
            <a:extLst>
              <a:ext uri="{FF2B5EF4-FFF2-40B4-BE49-F238E27FC236}">
                <a16:creationId xmlns:a16="http://schemas.microsoft.com/office/drawing/2014/main" id="{A6B0DC23-4DC4-409F-927A-8BF43F2D7B66}"/>
              </a:ext>
            </a:extLst>
          </p:cNvPr>
          <p:cNvSpPr txBox="1"/>
          <p:nvPr/>
        </p:nvSpPr>
        <p:spPr>
          <a:xfrm>
            <a:off x="637016" y="2209463"/>
            <a:ext cx="4803637" cy="3109068"/>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ctr">
              <a:lnSpc>
                <a:spcPct val="90000"/>
              </a:lnSpc>
              <a:spcBef>
                <a:spcPts val="600"/>
              </a:spcBef>
              <a:spcAft>
                <a:spcPts val="600"/>
              </a:spcAft>
            </a:pPr>
            <a:r>
              <a:rPr lang="en-US" sz="2800" dirty="0">
                <a:solidFill>
                  <a:srgbClr val="000000"/>
                </a:solidFill>
                <a:effectLst/>
                <a:latin typeface="Arial" panose="020B0604020202020204" pitchFamily="34" charset="0"/>
                <a:cs typeface="Arial" panose="020B0604020202020204" pitchFamily="34" charset="0"/>
              </a:rPr>
              <a:t>Estudiar el aceite de dos variedades de maracuyá (</a:t>
            </a:r>
            <a:r>
              <a:rPr lang="en-US" sz="2800" i="1" dirty="0">
                <a:solidFill>
                  <a:srgbClr val="000000"/>
                </a:solidFill>
                <a:effectLst/>
                <a:latin typeface="Arial" panose="020B0604020202020204" pitchFamily="34" charset="0"/>
                <a:cs typeface="Arial" panose="020B0604020202020204" pitchFamily="34" charset="0"/>
              </a:rPr>
              <a:t>Passiflora edulis</a:t>
            </a:r>
            <a:r>
              <a:rPr lang="en-US" sz="2800" dirty="0">
                <a:solidFill>
                  <a:srgbClr val="000000"/>
                </a:solidFill>
                <a:effectLst/>
                <a:latin typeface="Arial" panose="020B0604020202020204" pitchFamily="34" charset="0"/>
                <a:cs typeface="Arial" panose="020B0604020202020204" pitchFamily="34" charset="0"/>
              </a:rPr>
              <a:t>), considerando distintos métodos de extracción en Santo Domingo de los Tsáchilas.</a:t>
            </a:r>
          </a:p>
        </p:txBody>
      </p:sp>
      <p:pic>
        <p:nvPicPr>
          <p:cNvPr id="3" name="Imagen 2">
            <a:extLst>
              <a:ext uri="{FF2B5EF4-FFF2-40B4-BE49-F238E27FC236}">
                <a16:creationId xmlns:a16="http://schemas.microsoft.com/office/drawing/2014/main" id="{7CD0DA9C-7900-42E0-A8CA-C7638360D8D8}"/>
              </a:ext>
            </a:extLst>
          </p:cNvPr>
          <p:cNvPicPr/>
          <p:nvPr/>
        </p:nvPicPr>
        <p:blipFill>
          <a:blip r:embed="rId3">
            <a:extLst>
              <a:ext uri="{28A0092B-C50C-407E-A947-70E740481C1C}">
                <a14:useLocalDpi xmlns:a14="http://schemas.microsoft.com/office/drawing/2010/main" val="0"/>
              </a:ext>
            </a:extLst>
          </a:blip>
          <a:stretch>
            <a:fillRect/>
          </a:stretch>
        </p:blipFill>
        <p:spPr>
          <a:xfrm>
            <a:off x="5773783" y="163451"/>
            <a:ext cx="6072188" cy="6093658"/>
          </a:xfrm>
          <a:prstGeom prst="rect">
            <a:avLst/>
          </a:prstGeom>
        </p:spPr>
      </p:pic>
    </p:spTree>
    <p:extLst>
      <p:ext uri="{BB962C8B-B14F-4D97-AF65-F5344CB8AC3E}">
        <p14:creationId xmlns:p14="http://schemas.microsoft.com/office/powerpoint/2010/main" val="2227458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506E790-76C3-4CB0-95F9-62DFE0B79CCB}"/>
              </a:ext>
            </a:extLst>
          </p:cNvPr>
          <p:cNvSpPr/>
          <p:nvPr/>
        </p:nvSpPr>
        <p:spPr>
          <a:xfrm>
            <a:off x="7863840" y="1567543"/>
            <a:ext cx="3840480" cy="146258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82705F67-2910-4480-B2A2-0B30A52A980C}"/>
              </a:ext>
            </a:extLst>
          </p:cNvPr>
          <p:cNvSpPr/>
          <p:nvPr/>
        </p:nvSpPr>
        <p:spPr>
          <a:xfrm>
            <a:off x="613954" y="1567543"/>
            <a:ext cx="4297618" cy="499171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 name="Elipse 3">
            <a:extLst>
              <a:ext uri="{FF2B5EF4-FFF2-40B4-BE49-F238E27FC236}">
                <a16:creationId xmlns:a16="http://schemas.microsoft.com/office/drawing/2014/main" id="{9733AFAF-3F6C-469F-A10C-7B836D3D1AA7}"/>
              </a:ext>
            </a:extLst>
          </p:cNvPr>
          <p:cNvSpPr/>
          <p:nvPr/>
        </p:nvSpPr>
        <p:spPr>
          <a:xfrm>
            <a:off x="2053972" y="1059647"/>
            <a:ext cx="1280160" cy="4148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Ha</a:t>
            </a:r>
          </a:p>
        </p:txBody>
      </p:sp>
      <p:sp>
        <p:nvSpPr>
          <p:cNvPr id="10" name="Elipse 9">
            <a:extLst>
              <a:ext uri="{FF2B5EF4-FFF2-40B4-BE49-F238E27FC236}">
                <a16:creationId xmlns:a16="http://schemas.microsoft.com/office/drawing/2014/main" id="{4A29C905-A4F6-4A36-9688-7049F2DA2B0D}"/>
              </a:ext>
            </a:extLst>
          </p:cNvPr>
          <p:cNvSpPr/>
          <p:nvPr/>
        </p:nvSpPr>
        <p:spPr>
          <a:xfrm>
            <a:off x="8857870" y="1059647"/>
            <a:ext cx="1280160" cy="4148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Ho</a:t>
            </a:r>
          </a:p>
        </p:txBody>
      </p:sp>
      <p:sp>
        <p:nvSpPr>
          <p:cNvPr id="5" name="Rectángulo 4">
            <a:extLst>
              <a:ext uri="{FF2B5EF4-FFF2-40B4-BE49-F238E27FC236}">
                <a16:creationId xmlns:a16="http://schemas.microsoft.com/office/drawing/2014/main" id="{0A5884E3-0E48-42A0-857A-2F9DC409D56F}"/>
              </a:ext>
            </a:extLst>
          </p:cNvPr>
          <p:cNvSpPr/>
          <p:nvPr/>
        </p:nvSpPr>
        <p:spPr>
          <a:xfrm>
            <a:off x="5341917" y="966649"/>
            <a:ext cx="1508166" cy="507897"/>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FACTOR C</a:t>
            </a:r>
          </a:p>
        </p:txBody>
      </p:sp>
      <p:sp>
        <p:nvSpPr>
          <p:cNvPr id="30" name="Rectángulo: esquinas redondeadas 29">
            <a:extLst>
              <a:ext uri="{FF2B5EF4-FFF2-40B4-BE49-F238E27FC236}">
                <a16:creationId xmlns:a16="http://schemas.microsoft.com/office/drawing/2014/main" id="{BF4152ED-97C9-4469-907A-547B4DE422CA}"/>
              </a:ext>
            </a:extLst>
          </p:cNvPr>
          <p:cNvSpPr/>
          <p:nvPr/>
        </p:nvSpPr>
        <p:spPr>
          <a:xfrm>
            <a:off x="2843523" y="1792310"/>
            <a:ext cx="1716711" cy="10205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pH</a:t>
            </a:r>
          </a:p>
          <a:p>
            <a:pPr algn="ctr"/>
            <a:r>
              <a:rPr lang="es-ES" dirty="0"/>
              <a:t>S1=1,87</a:t>
            </a:r>
          </a:p>
          <a:p>
            <a:pPr algn="ctr"/>
            <a:r>
              <a:rPr lang="es-ES" dirty="0"/>
              <a:t>S2=2,81</a:t>
            </a:r>
          </a:p>
        </p:txBody>
      </p:sp>
      <p:sp>
        <p:nvSpPr>
          <p:cNvPr id="31" name="Rectángulo: esquinas redondeadas 30">
            <a:extLst>
              <a:ext uri="{FF2B5EF4-FFF2-40B4-BE49-F238E27FC236}">
                <a16:creationId xmlns:a16="http://schemas.microsoft.com/office/drawing/2014/main" id="{218FB388-30A7-45D7-AFD4-5206954D6F14}"/>
              </a:ext>
            </a:extLst>
          </p:cNvPr>
          <p:cNvSpPr/>
          <p:nvPr/>
        </p:nvSpPr>
        <p:spPr>
          <a:xfrm>
            <a:off x="7999515" y="1748015"/>
            <a:ext cx="1716710" cy="10150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Densidad</a:t>
            </a:r>
          </a:p>
          <a:p>
            <a:pPr algn="ctr"/>
            <a:r>
              <a:rPr lang="es-ES" dirty="0"/>
              <a:t>S1=0,90</a:t>
            </a:r>
          </a:p>
          <a:p>
            <a:pPr algn="ctr"/>
            <a:r>
              <a:rPr lang="es-ES" dirty="0"/>
              <a:t>S2=0,91</a:t>
            </a:r>
          </a:p>
        </p:txBody>
      </p:sp>
      <p:sp>
        <p:nvSpPr>
          <p:cNvPr id="32" name="Rectángulo: esquinas redondeadas 31">
            <a:extLst>
              <a:ext uri="{FF2B5EF4-FFF2-40B4-BE49-F238E27FC236}">
                <a16:creationId xmlns:a16="http://schemas.microsoft.com/office/drawing/2014/main" id="{04ABEF6C-9976-4945-9D7F-880942EF9CEC}"/>
              </a:ext>
            </a:extLst>
          </p:cNvPr>
          <p:cNvSpPr/>
          <p:nvPr/>
        </p:nvSpPr>
        <p:spPr>
          <a:xfrm>
            <a:off x="793920" y="2915446"/>
            <a:ext cx="1714482" cy="1015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Absorbancia</a:t>
            </a:r>
          </a:p>
          <a:p>
            <a:pPr algn="ctr"/>
            <a:r>
              <a:rPr lang="es-ES" dirty="0"/>
              <a:t>S1=1,38</a:t>
            </a:r>
          </a:p>
          <a:p>
            <a:pPr algn="ctr"/>
            <a:r>
              <a:rPr lang="es-ES" dirty="0"/>
              <a:t>S2=0,19</a:t>
            </a:r>
          </a:p>
        </p:txBody>
      </p:sp>
      <p:sp>
        <p:nvSpPr>
          <p:cNvPr id="33" name="Rectángulo: esquinas redondeadas 32">
            <a:extLst>
              <a:ext uri="{FF2B5EF4-FFF2-40B4-BE49-F238E27FC236}">
                <a16:creationId xmlns:a16="http://schemas.microsoft.com/office/drawing/2014/main" id="{430D37FE-47E5-4B85-90D1-FC152D9F9E44}"/>
              </a:ext>
            </a:extLst>
          </p:cNvPr>
          <p:cNvSpPr/>
          <p:nvPr/>
        </p:nvSpPr>
        <p:spPr>
          <a:xfrm>
            <a:off x="2843523" y="2869823"/>
            <a:ext cx="1714483" cy="10069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Humedad</a:t>
            </a:r>
          </a:p>
          <a:p>
            <a:pPr algn="ctr"/>
            <a:r>
              <a:rPr lang="es-ES" dirty="0"/>
              <a:t>S1=1,41</a:t>
            </a:r>
          </a:p>
          <a:p>
            <a:pPr algn="ctr"/>
            <a:r>
              <a:rPr lang="es-ES" dirty="0"/>
              <a:t>S2=2,82</a:t>
            </a:r>
          </a:p>
        </p:txBody>
      </p:sp>
      <p:sp>
        <p:nvSpPr>
          <p:cNvPr id="37" name="Rectángulo: esquinas redondeadas 36">
            <a:extLst>
              <a:ext uri="{FF2B5EF4-FFF2-40B4-BE49-F238E27FC236}">
                <a16:creationId xmlns:a16="http://schemas.microsoft.com/office/drawing/2014/main" id="{25C0999B-D7E8-4A67-AD3A-2DB381C11293}"/>
              </a:ext>
            </a:extLst>
          </p:cNvPr>
          <p:cNvSpPr/>
          <p:nvPr/>
        </p:nvSpPr>
        <p:spPr>
          <a:xfrm>
            <a:off x="793919" y="1771178"/>
            <a:ext cx="1716712" cy="10627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Rendimiento</a:t>
            </a:r>
          </a:p>
          <a:p>
            <a:pPr algn="ctr"/>
            <a:r>
              <a:rPr lang="es-ES" dirty="0"/>
              <a:t>S1=14,40</a:t>
            </a:r>
          </a:p>
          <a:p>
            <a:pPr algn="ctr"/>
            <a:r>
              <a:rPr lang="es-ES" dirty="0"/>
              <a:t>S2=16,24</a:t>
            </a:r>
          </a:p>
        </p:txBody>
      </p:sp>
      <p:sp>
        <p:nvSpPr>
          <p:cNvPr id="38" name="Rectángulo: esquinas redondeadas 37">
            <a:extLst>
              <a:ext uri="{FF2B5EF4-FFF2-40B4-BE49-F238E27FC236}">
                <a16:creationId xmlns:a16="http://schemas.microsoft.com/office/drawing/2014/main" id="{4D2430B3-672C-496D-8FA6-E05431551A1D}"/>
              </a:ext>
            </a:extLst>
          </p:cNvPr>
          <p:cNvSpPr/>
          <p:nvPr/>
        </p:nvSpPr>
        <p:spPr>
          <a:xfrm>
            <a:off x="2706836" y="5135853"/>
            <a:ext cx="1987855" cy="126692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Saponificación</a:t>
            </a:r>
          </a:p>
          <a:p>
            <a:pPr algn="ctr"/>
            <a:r>
              <a:rPr lang="es-ES" dirty="0"/>
              <a:t>S1=226,13</a:t>
            </a:r>
          </a:p>
          <a:p>
            <a:pPr algn="ctr"/>
            <a:r>
              <a:rPr lang="es-ES" dirty="0"/>
              <a:t>S2=511,45</a:t>
            </a:r>
          </a:p>
        </p:txBody>
      </p:sp>
      <p:sp>
        <p:nvSpPr>
          <p:cNvPr id="40" name="Rectángulo: esquinas redondeadas 39">
            <a:extLst>
              <a:ext uri="{FF2B5EF4-FFF2-40B4-BE49-F238E27FC236}">
                <a16:creationId xmlns:a16="http://schemas.microsoft.com/office/drawing/2014/main" id="{D536E10F-0DC8-4EE0-99D7-57ADA11CFA11}"/>
              </a:ext>
            </a:extLst>
          </p:cNvPr>
          <p:cNvSpPr/>
          <p:nvPr/>
        </p:nvSpPr>
        <p:spPr>
          <a:xfrm>
            <a:off x="9818893" y="1748016"/>
            <a:ext cx="1716710" cy="10150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Cianuro</a:t>
            </a:r>
          </a:p>
          <a:p>
            <a:pPr algn="ctr"/>
            <a:r>
              <a:rPr lang="es-ES" dirty="0"/>
              <a:t>S1=0,62</a:t>
            </a:r>
          </a:p>
          <a:p>
            <a:pPr algn="ctr"/>
            <a:r>
              <a:rPr lang="es-ES" dirty="0"/>
              <a:t>S2=0,57</a:t>
            </a:r>
          </a:p>
        </p:txBody>
      </p:sp>
      <p:sp>
        <p:nvSpPr>
          <p:cNvPr id="42" name="Rectángulo: esquinas redondeadas 41">
            <a:extLst>
              <a:ext uri="{FF2B5EF4-FFF2-40B4-BE49-F238E27FC236}">
                <a16:creationId xmlns:a16="http://schemas.microsoft.com/office/drawing/2014/main" id="{0CFCE6AD-1CB3-4F6F-A99F-5C798674B3C2}"/>
              </a:ext>
            </a:extLst>
          </p:cNvPr>
          <p:cNvSpPr/>
          <p:nvPr/>
        </p:nvSpPr>
        <p:spPr>
          <a:xfrm>
            <a:off x="793919" y="4023475"/>
            <a:ext cx="1714483" cy="10069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Impurezas</a:t>
            </a:r>
          </a:p>
          <a:p>
            <a:pPr algn="ctr"/>
            <a:r>
              <a:rPr lang="es-ES" dirty="0"/>
              <a:t>S1=0,79</a:t>
            </a:r>
          </a:p>
          <a:p>
            <a:pPr algn="ctr"/>
            <a:r>
              <a:rPr lang="es-ES" dirty="0"/>
              <a:t>S2=000,25</a:t>
            </a:r>
          </a:p>
        </p:txBody>
      </p:sp>
      <p:sp>
        <p:nvSpPr>
          <p:cNvPr id="44" name="Rectángulo: esquinas redondeadas 43">
            <a:extLst>
              <a:ext uri="{FF2B5EF4-FFF2-40B4-BE49-F238E27FC236}">
                <a16:creationId xmlns:a16="http://schemas.microsoft.com/office/drawing/2014/main" id="{523BE1B7-43BD-4797-A141-635963503266}"/>
              </a:ext>
            </a:extLst>
          </p:cNvPr>
          <p:cNvSpPr/>
          <p:nvPr/>
        </p:nvSpPr>
        <p:spPr>
          <a:xfrm>
            <a:off x="2843524" y="4017688"/>
            <a:ext cx="1714482" cy="10040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Acidez</a:t>
            </a:r>
          </a:p>
          <a:p>
            <a:pPr algn="ctr"/>
            <a:r>
              <a:rPr lang="es-ES" dirty="0"/>
              <a:t>S1=5,10</a:t>
            </a:r>
          </a:p>
          <a:p>
            <a:pPr algn="ctr"/>
            <a:r>
              <a:rPr lang="es-ES" dirty="0"/>
              <a:t>S2=11,78</a:t>
            </a:r>
          </a:p>
        </p:txBody>
      </p:sp>
      <p:sp>
        <p:nvSpPr>
          <p:cNvPr id="52" name="Rectángulo: esquinas redondeadas 51">
            <a:extLst>
              <a:ext uri="{FF2B5EF4-FFF2-40B4-BE49-F238E27FC236}">
                <a16:creationId xmlns:a16="http://schemas.microsoft.com/office/drawing/2014/main" id="{CF0DF7B9-15B6-4C5A-B1DE-0DAE3687365D}"/>
              </a:ext>
            </a:extLst>
          </p:cNvPr>
          <p:cNvSpPr/>
          <p:nvPr/>
        </p:nvSpPr>
        <p:spPr>
          <a:xfrm>
            <a:off x="815431" y="5135853"/>
            <a:ext cx="1692971" cy="9114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Peróxido</a:t>
            </a:r>
          </a:p>
          <a:p>
            <a:pPr algn="ctr"/>
            <a:r>
              <a:rPr lang="es-ES" dirty="0"/>
              <a:t>S1=1,96</a:t>
            </a:r>
          </a:p>
          <a:p>
            <a:pPr algn="ctr"/>
            <a:r>
              <a:rPr lang="es-ES" dirty="0"/>
              <a:t>S2=3,89</a:t>
            </a:r>
          </a:p>
        </p:txBody>
      </p:sp>
      <p:sp>
        <p:nvSpPr>
          <p:cNvPr id="3" name="Rectángulo: esquinas redondeadas 2">
            <a:extLst>
              <a:ext uri="{FF2B5EF4-FFF2-40B4-BE49-F238E27FC236}">
                <a16:creationId xmlns:a16="http://schemas.microsoft.com/office/drawing/2014/main" id="{186867C1-ED19-4640-A1EF-772CA4C9DBB0}"/>
              </a:ext>
            </a:extLst>
          </p:cNvPr>
          <p:cNvSpPr/>
          <p:nvPr/>
        </p:nvSpPr>
        <p:spPr>
          <a:xfrm>
            <a:off x="406066" y="298740"/>
            <a:ext cx="3295813" cy="538533"/>
          </a:xfrm>
          <a:prstGeom prst="roundRect">
            <a:avLst/>
          </a:prstGeom>
          <a:noFill/>
          <a:ln w="38100">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nSpc>
                <a:spcPct val="90000"/>
              </a:lnSpc>
              <a:spcBef>
                <a:spcPct val="0"/>
              </a:spcBef>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CONCLUSIONES</a:t>
            </a:r>
          </a:p>
        </p:txBody>
      </p:sp>
    </p:spTree>
    <p:extLst>
      <p:ext uri="{BB962C8B-B14F-4D97-AF65-F5344CB8AC3E}">
        <p14:creationId xmlns:p14="http://schemas.microsoft.com/office/powerpoint/2010/main" val="3264730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43466FB-F3CA-4129-B953-146810FC46C2}"/>
              </a:ext>
            </a:extLst>
          </p:cNvPr>
          <p:cNvSpPr/>
          <p:nvPr/>
        </p:nvSpPr>
        <p:spPr>
          <a:xfrm>
            <a:off x="7723205" y="1698171"/>
            <a:ext cx="4177058" cy="32918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8A04147E-4046-4103-B2F3-9982FA54348D}"/>
              </a:ext>
            </a:extLst>
          </p:cNvPr>
          <p:cNvSpPr/>
          <p:nvPr/>
        </p:nvSpPr>
        <p:spPr>
          <a:xfrm>
            <a:off x="406066" y="1698171"/>
            <a:ext cx="5635998" cy="499001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 name="Elipse 3">
            <a:extLst>
              <a:ext uri="{FF2B5EF4-FFF2-40B4-BE49-F238E27FC236}">
                <a16:creationId xmlns:a16="http://schemas.microsoft.com/office/drawing/2014/main" id="{9733AFAF-3F6C-469F-A10C-7B836D3D1AA7}"/>
              </a:ext>
            </a:extLst>
          </p:cNvPr>
          <p:cNvSpPr/>
          <p:nvPr/>
        </p:nvSpPr>
        <p:spPr>
          <a:xfrm>
            <a:off x="2572693" y="1084493"/>
            <a:ext cx="1280160" cy="4148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Ha</a:t>
            </a:r>
          </a:p>
        </p:txBody>
      </p:sp>
      <p:sp>
        <p:nvSpPr>
          <p:cNvPr id="10" name="Elipse 9">
            <a:extLst>
              <a:ext uri="{FF2B5EF4-FFF2-40B4-BE49-F238E27FC236}">
                <a16:creationId xmlns:a16="http://schemas.microsoft.com/office/drawing/2014/main" id="{4A29C905-A4F6-4A36-9688-7049F2DA2B0D}"/>
              </a:ext>
            </a:extLst>
          </p:cNvPr>
          <p:cNvSpPr/>
          <p:nvPr/>
        </p:nvSpPr>
        <p:spPr>
          <a:xfrm>
            <a:off x="9171654" y="1053997"/>
            <a:ext cx="1280160" cy="4148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Ho</a:t>
            </a:r>
          </a:p>
        </p:txBody>
      </p:sp>
      <p:sp>
        <p:nvSpPr>
          <p:cNvPr id="5" name="Rectángulo 4">
            <a:extLst>
              <a:ext uri="{FF2B5EF4-FFF2-40B4-BE49-F238E27FC236}">
                <a16:creationId xmlns:a16="http://schemas.microsoft.com/office/drawing/2014/main" id="{0A5884E3-0E48-42A0-857A-2F9DC409D56F}"/>
              </a:ext>
            </a:extLst>
          </p:cNvPr>
          <p:cNvSpPr/>
          <p:nvPr/>
        </p:nvSpPr>
        <p:spPr>
          <a:xfrm>
            <a:off x="5341917" y="1007497"/>
            <a:ext cx="1508166" cy="507897"/>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FACTOR A*B</a:t>
            </a:r>
          </a:p>
        </p:txBody>
      </p:sp>
      <p:sp>
        <p:nvSpPr>
          <p:cNvPr id="30" name="Rectángulo: esquinas redondeadas 29">
            <a:extLst>
              <a:ext uri="{FF2B5EF4-FFF2-40B4-BE49-F238E27FC236}">
                <a16:creationId xmlns:a16="http://schemas.microsoft.com/office/drawing/2014/main" id="{BF4152ED-97C9-4469-907A-547B4DE422CA}"/>
              </a:ext>
            </a:extLst>
          </p:cNvPr>
          <p:cNvSpPr/>
          <p:nvPr/>
        </p:nvSpPr>
        <p:spPr>
          <a:xfrm>
            <a:off x="9902026" y="1821461"/>
            <a:ext cx="1716711" cy="13600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pH</a:t>
            </a:r>
          </a:p>
          <a:p>
            <a:pPr algn="ctr"/>
            <a:r>
              <a:rPr lang="es-ES" dirty="0"/>
              <a:t>A1V1=2,24a</a:t>
            </a:r>
          </a:p>
          <a:p>
            <a:pPr algn="ctr"/>
            <a:r>
              <a:rPr lang="es-ES" dirty="0"/>
              <a:t>A1V2=2,51a</a:t>
            </a:r>
          </a:p>
          <a:p>
            <a:pPr algn="ctr"/>
            <a:r>
              <a:rPr lang="es-ES" dirty="0"/>
              <a:t>A2V1=2,47a</a:t>
            </a:r>
          </a:p>
          <a:p>
            <a:pPr algn="ctr"/>
            <a:r>
              <a:rPr lang="es-ES" dirty="0"/>
              <a:t>A2V2=2,13a</a:t>
            </a:r>
          </a:p>
        </p:txBody>
      </p:sp>
      <p:sp>
        <p:nvSpPr>
          <p:cNvPr id="31" name="Rectángulo: esquinas redondeadas 30">
            <a:extLst>
              <a:ext uri="{FF2B5EF4-FFF2-40B4-BE49-F238E27FC236}">
                <a16:creationId xmlns:a16="http://schemas.microsoft.com/office/drawing/2014/main" id="{218FB388-30A7-45D7-AFD4-5206954D6F14}"/>
              </a:ext>
            </a:extLst>
          </p:cNvPr>
          <p:cNvSpPr/>
          <p:nvPr/>
        </p:nvSpPr>
        <p:spPr>
          <a:xfrm>
            <a:off x="7955374" y="1846877"/>
            <a:ext cx="1716710" cy="1383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Densidad</a:t>
            </a:r>
          </a:p>
          <a:p>
            <a:pPr algn="ctr"/>
            <a:r>
              <a:rPr lang="es-ES" dirty="0"/>
              <a:t>A1V1=0,93a</a:t>
            </a:r>
          </a:p>
          <a:p>
            <a:pPr algn="ctr"/>
            <a:r>
              <a:rPr lang="es-ES" dirty="0"/>
              <a:t>A1V2=0,90a</a:t>
            </a:r>
          </a:p>
          <a:p>
            <a:pPr algn="ctr"/>
            <a:r>
              <a:rPr lang="es-ES" dirty="0"/>
              <a:t>A2V1=0,90a</a:t>
            </a:r>
          </a:p>
          <a:p>
            <a:pPr algn="ctr"/>
            <a:r>
              <a:rPr lang="es-ES" dirty="0"/>
              <a:t>A2V2=0,89a</a:t>
            </a:r>
          </a:p>
        </p:txBody>
      </p:sp>
      <p:sp>
        <p:nvSpPr>
          <p:cNvPr id="32" name="Rectángulo: esquinas redondeadas 31">
            <a:extLst>
              <a:ext uri="{FF2B5EF4-FFF2-40B4-BE49-F238E27FC236}">
                <a16:creationId xmlns:a16="http://schemas.microsoft.com/office/drawing/2014/main" id="{04ABEF6C-9976-4945-9D7F-880942EF9CEC}"/>
              </a:ext>
            </a:extLst>
          </p:cNvPr>
          <p:cNvSpPr/>
          <p:nvPr/>
        </p:nvSpPr>
        <p:spPr>
          <a:xfrm>
            <a:off x="2381502" y="1809880"/>
            <a:ext cx="1714482" cy="13600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Absorbancia</a:t>
            </a:r>
          </a:p>
          <a:p>
            <a:pPr algn="ctr"/>
            <a:r>
              <a:rPr lang="es-ES" dirty="0"/>
              <a:t>A1V1=1,02c</a:t>
            </a:r>
          </a:p>
          <a:p>
            <a:pPr algn="ctr"/>
            <a:r>
              <a:rPr lang="es-ES" dirty="0"/>
              <a:t>A1V2=0,68ab</a:t>
            </a:r>
          </a:p>
          <a:p>
            <a:pPr algn="ctr"/>
            <a:r>
              <a:rPr lang="es-ES" dirty="0"/>
              <a:t>A2V1=0,52a</a:t>
            </a:r>
          </a:p>
          <a:p>
            <a:pPr algn="ctr"/>
            <a:r>
              <a:rPr lang="es-ES" dirty="0"/>
              <a:t>A2V2=0,91bc</a:t>
            </a:r>
          </a:p>
        </p:txBody>
      </p:sp>
      <p:sp>
        <p:nvSpPr>
          <p:cNvPr id="33" name="Rectángulo: esquinas redondeadas 32">
            <a:extLst>
              <a:ext uri="{FF2B5EF4-FFF2-40B4-BE49-F238E27FC236}">
                <a16:creationId xmlns:a16="http://schemas.microsoft.com/office/drawing/2014/main" id="{430D37FE-47E5-4B85-90D1-FC152D9F9E44}"/>
              </a:ext>
            </a:extLst>
          </p:cNvPr>
          <p:cNvSpPr/>
          <p:nvPr/>
        </p:nvSpPr>
        <p:spPr>
          <a:xfrm>
            <a:off x="4242873" y="1809881"/>
            <a:ext cx="1714483" cy="136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Humedad</a:t>
            </a:r>
          </a:p>
          <a:p>
            <a:pPr algn="ctr"/>
            <a:r>
              <a:rPr lang="es-ES" dirty="0"/>
              <a:t>A1V1=3,69b</a:t>
            </a:r>
          </a:p>
          <a:p>
            <a:pPr algn="ctr"/>
            <a:r>
              <a:rPr lang="es-ES" dirty="0"/>
              <a:t>A1V2=2,77b</a:t>
            </a:r>
          </a:p>
          <a:p>
            <a:pPr algn="ctr"/>
            <a:r>
              <a:rPr lang="es-ES" dirty="0"/>
              <a:t>A2V1=0,85a</a:t>
            </a:r>
          </a:p>
          <a:p>
            <a:pPr algn="ctr"/>
            <a:r>
              <a:rPr lang="es-ES" dirty="0"/>
              <a:t>A2V2=1,16a</a:t>
            </a:r>
          </a:p>
        </p:txBody>
      </p:sp>
      <p:sp>
        <p:nvSpPr>
          <p:cNvPr id="37" name="Rectángulo: esquinas redondeadas 36">
            <a:extLst>
              <a:ext uri="{FF2B5EF4-FFF2-40B4-BE49-F238E27FC236}">
                <a16:creationId xmlns:a16="http://schemas.microsoft.com/office/drawing/2014/main" id="{25C0999B-D7E8-4A67-AD3A-2DB381C11293}"/>
              </a:ext>
            </a:extLst>
          </p:cNvPr>
          <p:cNvSpPr/>
          <p:nvPr/>
        </p:nvSpPr>
        <p:spPr>
          <a:xfrm>
            <a:off x="517901" y="1809880"/>
            <a:ext cx="1716712" cy="13600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Rendimiento</a:t>
            </a:r>
          </a:p>
          <a:p>
            <a:pPr algn="ctr"/>
            <a:r>
              <a:rPr lang="es-ES" dirty="0"/>
              <a:t>A1V1=11,87a</a:t>
            </a:r>
          </a:p>
          <a:p>
            <a:pPr algn="ctr"/>
            <a:r>
              <a:rPr lang="es-ES" dirty="0"/>
              <a:t>A1V2=14,17b</a:t>
            </a:r>
          </a:p>
          <a:p>
            <a:pPr algn="ctr"/>
            <a:r>
              <a:rPr lang="es-ES" dirty="0"/>
              <a:t>A2V1=17,73c</a:t>
            </a:r>
          </a:p>
          <a:p>
            <a:pPr algn="ctr"/>
            <a:r>
              <a:rPr lang="es-ES" dirty="0"/>
              <a:t>A2V2=17,53d</a:t>
            </a:r>
          </a:p>
        </p:txBody>
      </p:sp>
      <p:sp>
        <p:nvSpPr>
          <p:cNvPr id="38" name="Rectángulo: esquinas redondeadas 37">
            <a:extLst>
              <a:ext uri="{FF2B5EF4-FFF2-40B4-BE49-F238E27FC236}">
                <a16:creationId xmlns:a16="http://schemas.microsoft.com/office/drawing/2014/main" id="{4D2430B3-672C-496D-8FA6-E05431551A1D}"/>
              </a:ext>
            </a:extLst>
          </p:cNvPr>
          <p:cNvSpPr/>
          <p:nvPr/>
        </p:nvSpPr>
        <p:spPr>
          <a:xfrm>
            <a:off x="2355532" y="4879212"/>
            <a:ext cx="1714483" cy="1693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Saponificación</a:t>
            </a:r>
          </a:p>
          <a:p>
            <a:pPr algn="ctr"/>
            <a:r>
              <a:rPr lang="es-ES" dirty="0"/>
              <a:t>A1V1=141,37a</a:t>
            </a:r>
          </a:p>
          <a:p>
            <a:pPr algn="ctr"/>
            <a:r>
              <a:rPr lang="es-ES" dirty="0"/>
              <a:t>A1V2=326,32b</a:t>
            </a:r>
          </a:p>
          <a:p>
            <a:pPr algn="ctr"/>
            <a:r>
              <a:rPr lang="es-ES" dirty="0"/>
              <a:t>A2V1=438,05c</a:t>
            </a:r>
          </a:p>
          <a:p>
            <a:pPr algn="ctr"/>
            <a:r>
              <a:rPr lang="es-ES" dirty="0"/>
              <a:t>A2V2=569,42d</a:t>
            </a:r>
          </a:p>
        </p:txBody>
      </p:sp>
      <p:sp>
        <p:nvSpPr>
          <p:cNvPr id="40" name="Rectángulo: esquinas redondeadas 39">
            <a:extLst>
              <a:ext uri="{FF2B5EF4-FFF2-40B4-BE49-F238E27FC236}">
                <a16:creationId xmlns:a16="http://schemas.microsoft.com/office/drawing/2014/main" id="{D536E10F-0DC8-4EE0-99D7-57ADA11CFA11}"/>
              </a:ext>
            </a:extLst>
          </p:cNvPr>
          <p:cNvSpPr/>
          <p:nvPr/>
        </p:nvSpPr>
        <p:spPr>
          <a:xfrm>
            <a:off x="9902026" y="3301023"/>
            <a:ext cx="1802295" cy="14967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Cianuro</a:t>
            </a:r>
          </a:p>
          <a:p>
            <a:pPr algn="ctr"/>
            <a:r>
              <a:rPr lang="es-ES" dirty="0"/>
              <a:t>A1V1=0,68a</a:t>
            </a:r>
          </a:p>
          <a:p>
            <a:pPr algn="ctr"/>
            <a:r>
              <a:rPr lang="es-ES" dirty="0"/>
              <a:t>A1V2=0,53a</a:t>
            </a:r>
          </a:p>
          <a:p>
            <a:pPr algn="ctr"/>
            <a:r>
              <a:rPr lang="es-ES" dirty="0"/>
              <a:t>A2V1=0,66a</a:t>
            </a:r>
          </a:p>
          <a:p>
            <a:pPr algn="ctr"/>
            <a:r>
              <a:rPr lang="es-ES" dirty="0"/>
              <a:t>A2V2=0,49a</a:t>
            </a:r>
          </a:p>
        </p:txBody>
      </p:sp>
      <p:sp>
        <p:nvSpPr>
          <p:cNvPr id="42" name="Rectángulo: esquinas redondeadas 41">
            <a:extLst>
              <a:ext uri="{FF2B5EF4-FFF2-40B4-BE49-F238E27FC236}">
                <a16:creationId xmlns:a16="http://schemas.microsoft.com/office/drawing/2014/main" id="{0CFCE6AD-1CB3-4F6F-A99F-5C798674B3C2}"/>
              </a:ext>
            </a:extLst>
          </p:cNvPr>
          <p:cNvSpPr/>
          <p:nvPr/>
        </p:nvSpPr>
        <p:spPr>
          <a:xfrm>
            <a:off x="517901" y="3376052"/>
            <a:ext cx="1714483" cy="136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Impurezas</a:t>
            </a:r>
          </a:p>
          <a:p>
            <a:pPr algn="ctr"/>
            <a:r>
              <a:rPr lang="es-ES" dirty="0"/>
              <a:t>A1V1=0,04a</a:t>
            </a:r>
          </a:p>
          <a:p>
            <a:pPr algn="ctr"/>
            <a:r>
              <a:rPr lang="es-ES" dirty="0"/>
              <a:t>A1V2=0,04a</a:t>
            </a:r>
          </a:p>
          <a:p>
            <a:pPr algn="ctr"/>
            <a:r>
              <a:rPr lang="es-ES" dirty="0"/>
              <a:t>A2V1=0,75b</a:t>
            </a:r>
          </a:p>
          <a:p>
            <a:pPr algn="ctr"/>
            <a:r>
              <a:rPr lang="es-ES" dirty="0"/>
              <a:t>A2V2=0,75b</a:t>
            </a:r>
          </a:p>
        </p:txBody>
      </p:sp>
      <p:sp>
        <p:nvSpPr>
          <p:cNvPr id="44" name="Rectángulo: esquinas redondeadas 43">
            <a:extLst>
              <a:ext uri="{FF2B5EF4-FFF2-40B4-BE49-F238E27FC236}">
                <a16:creationId xmlns:a16="http://schemas.microsoft.com/office/drawing/2014/main" id="{523BE1B7-43BD-4797-A141-635963503266}"/>
              </a:ext>
            </a:extLst>
          </p:cNvPr>
          <p:cNvSpPr/>
          <p:nvPr/>
        </p:nvSpPr>
        <p:spPr>
          <a:xfrm>
            <a:off x="2381502" y="3376052"/>
            <a:ext cx="1662544" cy="13600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Acidez</a:t>
            </a:r>
          </a:p>
          <a:p>
            <a:pPr algn="ctr"/>
            <a:r>
              <a:rPr lang="es-ES" dirty="0"/>
              <a:t>A1V1=5,86a</a:t>
            </a:r>
          </a:p>
          <a:p>
            <a:pPr algn="ctr"/>
            <a:r>
              <a:rPr lang="es-ES" dirty="0"/>
              <a:t>A1V2=7,67a</a:t>
            </a:r>
          </a:p>
          <a:p>
            <a:pPr algn="ctr"/>
            <a:r>
              <a:rPr lang="es-ES" dirty="0"/>
              <a:t>A2V1=11,29b</a:t>
            </a:r>
          </a:p>
          <a:p>
            <a:pPr algn="ctr"/>
            <a:r>
              <a:rPr lang="es-ES" dirty="0"/>
              <a:t>A2V2=8,94ab</a:t>
            </a:r>
          </a:p>
        </p:txBody>
      </p:sp>
      <p:sp>
        <p:nvSpPr>
          <p:cNvPr id="52" name="Rectángulo: esquinas redondeadas 51">
            <a:extLst>
              <a:ext uri="{FF2B5EF4-FFF2-40B4-BE49-F238E27FC236}">
                <a16:creationId xmlns:a16="http://schemas.microsoft.com/office/drawing/2014/main" id="{CF0DF7B9-15B6-4C5A-B1DE-0DAE3687365D}"/>
              </a:ext>
            </a:extLst>
          </p:cNvPr>
          <p:cNvSpPr/>
          <p:nvPr/>
        </p:nvSpPr>
        <p:spPr>
          <a:xfrm>
            <a:off x="4264385" y="3376052"/>
            <a:ext cx="1692971" cy="13245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Peróxido</a:t>
            </a:r>
          </a:p>
          <a:p>
            <a:pPr algn="ctr"/>
            <a:r>
              <a:rPr lang="es-ES" dirty="0"/>
              <a:t>A1V1=5,43c</a:t>
            </a:r>
          </a:p>
          <a:p>
            <a:pPr algn="ctr"/>
            <a:r>
              <a:rPr lang="es-ES" dirty="0"/>
              <a:t>A1V2=3,92bc</a:t>
            </a:r>
          </a:p>
          <a:p>
            <a:pPr algn="ctr"/>
            <a:r>
              <a:rPr lang="es-ES" dirty="0"/>
              <a:t>A2V1=0,82a</a:t>
            </a:r>
          </a:p>
          <a:p>
            <a:pPr algn="ctr"/>
            <a:r>
              <a:rPr lang="es-ES" dirty="0"/>
              <a:t>A2V2=1,53ab</a:t>
            </a:r>
          </a:p>
        </p:txBody>
      </p:sp>
      <p:sp>
        <p:nvSpPr>
          <p:cNvPr id="16" name="Rectángulo: esquinas redondeadas 15">
            <a:extLst>
              <a:ext uri="{FF2B5EF4-FFF2-40B4-BE49-F238E27FC236}">
                <a16:creationId xmlns:a16="http://schemas.microsoft.com/office/drawing/2014/main" id="{63B52CC6-DC13-4727-A269-98200330DEC4}"/>
              </a:ext>
            </a:extLst>
          </p:cNvPr>
          <p:cNvSpPr/>
          <p:nvPr/>
        </p:nvSpPr>
        <p:spPr>
          <a:xfrm>
            <a:off x="7955374" y="3331010"/>
            <a:ext cx="1714483" cy="14667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Ceniza</a:t>
            </a:r>
          </a:p>
          <a:p>
            <a:pPr algn="ctr"/>
            <a:r>
              <a:rPr lang="es-ES" dirty="0"/>
              <a:t>A1V1=35,50a</a:t>
            </a:r>
          </a:p>
          <a:p>
            <a:pPr algn="ctr"/>
            <a:r>
              <a:rPr lang="es-ES" dirty="0"/>
              <a:t>A1V2=37,76a</a:t>
            </a:r>
          </a:p>
          <a:p>
            <a:pPr algn="ctr"/>
            <a:r>
              <a:rPr lang="es-ES" dirty="0"/>
              <a:t>A2V1=35,82a</a:t>
            </a:r>
          </a:p>
          <a:p>
            <a:pPr algn="ctr"/>
            <a:r>
              <a:rPr lang="es-ES" dirty="0"/>
              <a:t>A2V2=35,92a</a:t>
            </a:r>
          </a:p>
        </p:txBody>
      </p:sp>
      <p:sp>
        <p:nvSpPr>
          <p:cNvPr id="3" name="Rectángulo: esquinas redondeadas 2">
            <a:extLst>
              <a:ext uri="{FF2B5EF4-FFF2-40B4-BE49-F238E27FC236}">
                <a16:creationId xmlns:a16="http://schemas.microsoft.com/office/drawing/2014/main" id="{75790CBB-FF9B-465B-A0EA-8E1A09FA55C2}"/>
              </a:ext>
            </a:extLst>
          </p:cNvPr>
          <p:cNvSpPr/>
          <p:nvPr/>
        </p:nvSpPr>
        <p:spPr>
          <a:xfrm>
            <a:off x="406066" y="285677"/>
            <a:ext cx="3295813" cy="538533"/>
          </a:xfrm>
          <a:prstGeom prst="roundRect">
            <a:avLst/>
          </a:prstGeom>
          <a:noFill/>
          <a:ln w="38100">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nSpc>
                <a:spcPct val="90000"/>
              </a:lnSpc>
              <a:spcBef>
                <a:spcPct val="0"/>
              </a:spcBef>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CONCLUSIONES</a:t>
            </a:r>
          </a:p>
        </p:txBody>
      </p:sp>
    </p:spTree>
    <p:extLst>
      <p:ext uri="{BB962C8B-B14F-4D97-AF65-F5344CB8AC3E}">
        <p14:creationId xmlns:p14="http://schemas.microsoft.com/office/powerpoint/2010/main" val="765910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D563199-D100-43CD-91B8-AD6E3BB742AB}"/>
              </a:ext>
            </a:extLst>
          </p:cNvPr>
          <p:cNvSpPr/>
          <p:nvPr/>
        </p:nvSpPr>
        <p:spPr>
          <a:xfrm>
            <a:off x="7867112" y="1606731"/>
            <a:ext cx="3918823" cy="167337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2C706771-4997-414C-B1B8-5885F97E22C1}"/>
              </a:ext>
            </a:extLst>
          </p:cNvPr>
          <p:cNvSpPr/>
          <p:nvPr/>
        </p:nvSpPr>
        <p:spPr>
          <a:xfrm>
            <a:off x="406065" y="1710707"/>
            <a:ext cx="5629101" cy="496441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 name="Elipse 3">
            <a:extLst>
              <a:ext uri="{FF2B5EF4-FFF2-40B4-BE49-F238E27FC236}">
                <a16:creationId xmlns:a16="http://schemas.microsoft.com/office/drawing/2014/main" id="{9733AFAF-3F6C-469F-A10C-7B836D3D1AA7}"/>
              </a:ext>
            </a:extLst>
          </p:cNvPr>
          <p:cNvSpPr/>
          <p:nvPr/>
        </p:nvSpPr>
        <p:spPr>
          <a:xfrm>
            <a:off x="2586065" y="1077461"/>
            <a:ext cx="1280160" cy="4148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Ha</a:t>
            </a:r>
          </a:p>
        </p:txBody>
      </p:sp>
      <p:sp>
        <p:nvSpPr>
          <p:cNvPr id="10" name="Elipse 9">
            <a:extLst>
              <a:ext uri="{FF2B5EF4-FFF2-40B4-BE49-F238E27FC236}">
                <a16:creationId xmlns:a16="http://schemas.microsoft.com/office/drawing/2014/main" id="{4A29C905-A4F6-4A36-9688-7049F2DA2B0D}"/>
              </a:ext>
            </a:extLst>
          </p:cNvPr>
          <p:cNvSpPr/>
          <p:nvPr/>
        </p:nvSpPr>
        <p:spPr>
          <a:xfrm>
            <a:off x="9178812" y="1077460"/>
            <a:ext cx="1280160" cy="4148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Ho</a:t>
            </a:r>
          </a:p>
        </p:txBody>
      </p:sp>
      <p:sp>
        <p:nvSpPr>
          <p:cNvPr id="5" name="Rectángulo 4">
            <a:extLst>
              <a:ext uri="{FF2B5EF4-FFF2-40B4-BE49-F238E27FC236}">
                <a16:creationId xmlns:a16="http://schemas.microsoft.com/office/drawing/2014/main" id="{0A5884E3-0E48-42A0-857A-2F9DC409D56F}"/>
              </a:ext>
            </a:extLst>
          </p:cNvPr>
          <p:cNvSpPr/>
          <p:nvPr/>
        </p:nvSpPr>
        <p:spPr>
          <a:xfrm>
            <a:off x="5341917" y="1030960"/>
            <a:ext cx="1508166" cy="507897"/>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FACTOR A*C</a:t>
            </a:r>
          </a:p>
        </p:txBody>
      </p:sp>
      <p:sp>
        <p:nvSpPr>
          <p:cNvPr id="30" name="Rectángulo: esquinas redondeadas 29">
            <a:extLst>
              <a:ext uri="{FF2B5EF4-FFF2-40B4-BE49-F238E27FC236}">
                <a16:creationId xmlns:a16="http://schemas.microsoft.com/office/drawing/2014/main" id="{BF4152ED-97C9-4469-907A-547B4DE422CA}"/>
              </a:ext>
            </a:extLst>
          </p:cNvPr>
          <p:cNvSpPr/>
          <p:nvPr/>
        </p:nvSpPr>
        <p:spPr>
          <a:xfrm>
            <a:off x="2368904" y="1759598"/>
            <a:ext cx="1716711" cy="136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pH</a:t>
            </a:r>
          </a:p>
          <a:p>
            <a:pPr algn="ctr"/>
            <a:r>
              <a:rPr lang="es-ES" dirty="0"/>
              <a:t>V1S1=1,89a</a:t>
            </a:r>
          </a:p>
          <a:p>
            <a:pPr algn="ctr"/>
            <a:r>
              <a:rPr lang="es-ES" dirty="0"/>
              <a:t>V1S2=2,86b</a:t>
            </a:r>
          </a:p>
          <a:p>
            <a:pPr algn="ctr"/>
            <a:r>
              <a:rPr lang="es-ES" dirty="0"/>
              <a:t>V2S1=1,85a</a:t>
            </a:r>
          </a:p>
          <a:p>
            <a:pPr algn="ctr"/>
            <a:r>
              <a:rPr lang="es-ES" dirty="0"/>
              <a:t>V2S2=2,75b</a:t>
            </a:r>
          </a:p>
        </p:txBody>
      </p:sp>
      <p:sp>
        <p:nvSpPr>
          <p:cNvPr id="31" name="Rectángulo: esquinas redondeadas 30">
            <a:extLst>
              <a:ext uri="{FF2B5EF4-FFF2-40B4-BE49-F238E27FC236}">
                <a16:creationId xmlns:a16="http://schemas.microsoft.com/office/drawing/2014/main" id="{218FB388-30A7-45D7-AFD4-5206954D6F14}"/>
              </a:ext>
            </a:extLst>
          </p:cNvPr>
          <p:cNvSpPr/>
          <p:nvPr/>
        </p:nvSpPr>
        <p:spPr>
          <a:xfrm>
            <a:off x="7940293" y="1782272"/>
            <a:ext cx="1716710" cy="1383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Densidad</a:t>
            </a:r>
          </a:p>
          <a:p>
            <a:pPr algn="ctr"/>
            <a:r>
              <a:rPr lang="es-ES" dirty="0"/>
              <a:t>V1S1=0,91a</a:t>
            </a:r>
          </a:p>
          <a:p>
            <a:pPr algn="ctr"/>
            <a:r>
              <a:rPr lang="es-ES" dirty="0"/>
              <a:t>V1S2=0,92a</a:t>
            </a:r>
          </a:p>
          <a:p>
            <a:pPr algn="ctr"/>
            <a:r>
              <a:rPr lang="es-ES" dirty="0"/>
              <a:t>V2S1=0,89a</a:t>
            </a:r>
          </a:p>
          <a:p>
            <a:pPr algn="ctr"/>
            <a:r>
              <a:rPr lang="es-ES" dirty="0"/>
              <a:t>V2S2=0,90a</a:t>
            </a:r>
          </a:p>
        </p:txBody>
      </p:sp>
      <p:sp>
        <p:nvSpPr>
          <p:cNvPr id="32" name="Rectángulo: esquinas redondeadas 31">
            <a:extLst>
              <a:ext uri="{FF2B5EF4-FFF2-40B4-BE49-F238E27FC236}">
                <a16:creationId xmlns:a16="http://schemas.microsoft.com/office/drawing/2014/main" id="{04ABEF6C-9976-4945-9D7F-880942EF9CEC}"/>
              </a:ext>
            </a:extLst>
          </p:cNvPr>
          <p:cNvSpPr/>
          <p:nvPr/>
        </p:nvSpPr>
        <p:spPr>
          <a:xfrm>
            <a:off x="4247503" y="1805433"/>
            <a:ext cx="1714482" cy="13600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Absorbancia</a:t>
            </a:r>
          </a:p>
          <a:p>
            <a:pPr algn="ctr"/>
            <a:r>
              <a:rPr lang="es-ES" dirty="0"/>
              <a:t>V1S1=1,49b</a:t>
            </a:r>
          </a:p>
          <a:p>
            <a:pPr algn="ctr"/>
            <a:r>
              <a:rPr lang="es-ES" dirty="0"/>
              <a:t>V1S2=0,22a</a:t>
            </a:r>
          </a:p>
          <a:p>
            <a:pPr algn="ctr"/>
            <a:r>
              <a:rPr lang="es-ES" dirty="0"/>
              <a:t>V2S1=1,27b</a:t>
            </a:r>
          </a:p>
          <a:p>
            <a:pPr algn="ctr"/>
            <a:r>
              <a:rPr lang="es-ES" dirty="0"/>
              <a:t>V2S2=0,16a</a:t>
            </a:r>
          </a:p>
        </p:txBody>
      </p:sp>
      <p:sp>
        <p:nvSpPr>
          <p:cNvPr id="33" name="Rectángulo: esquinas redondeadas 32">
            <a:extLst>
              <a:ext uri="{FF2B5EF4-FFF2-40B4-BE49-F238E27FC236}">
                <a16:creationId xmlns:a16="http://schemas.microsoft.com/office/drawing/2014/main" id="{430D37FE-47E5-4B85-90D1-FC152D9F9E44}"/>
              </a:ext>
            </a:extLst>
          </p:cNvPr>
          <p:cNvSpPr/>
          <p:nvPr/>
        </p:nvSpPr>
        <p:spPr>
          <a:xfrm>
            <a:off x="492533" y="3280101"/>
            <a:ext cx="1714483" cy="136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Humedad</a:t>
            </a:r>
          </a:p>
          <a:p>
            <a:pPr algn="ctr"/>
            <a:r>
              <a:rPr lang="es-ES" dirty="0"/>
              <a:t>V1S1=1,31a</a:t>
            </a:r>
          </a:p>
          <a:p>
            <a:pPr algn="ctr"/>
            <a:r>
              <a:rPr lang="es-ES" dirty="0"/>
              <a:t>V1S2=5,15b</a:t>
            </a:r>
          </a:p>
          <a:p>
            <a:pPr algn="ctr"/>
            <a:r>
              <a:rPr lang="es-ES" dirty="0"/>
              <a:t>V2S1=1,51a</a:t>
            </a:r>
          </a:p>
          <a:p>
            <a:pPr algn="ctr"/>
            <a:r>
              <a:rPr lang="es-ES" dirty="0"/>
              <a:t>V2S2=0,50a</a:t>
            </a:r>
          </a:p>
        </p:txBody>
      </p:sp>
      <p:sp>
        <p:nvSpPr>
          <p:cNvPr id="37" name="Rectángulo: esquinas redondeadas 36">
            <a:extLst>
              <a:ext uri="{FF2B5EF4-FFF2-40B4-BE49-F238E27FC236}">
                <a16:creationId xmlns:a16="http://schemas.microsoft.com/office/drawing/2014/main" id="{25C0999B-D7E8-4A67-AD3A-2DB381C11293}"/>
              </a:ext>
            </a:extLst>
          </p:cNvPr>
          <p:cNvSpPr/>
          <p:nvPr/>
        </p:nvSpPr>
        <p:spPr>
          <a:xfrm>
            <a:off x="490304" y="1759597"/>
            <a:ext cx="1716712" cy="13600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Rendimiento</a:t>
            </a:r>
          </a:p>
          <a:p>
            <a:pPr algn="ctr"/>
            <a:r>
              <a:rPr lang="es-ES" dirty="0"/>
              <a:t>V1S1=13,58b</a:t>
            </a:r>
          </a:p>
          <a:p>
            <a:pPr algn="ctr"/>
            <a:r>
              <a:rPr lang="es-ES" dirty="0"/>
              <a:t>V1S2=12,46a</a:t>
            </a:r>
          </a:p>
          <a:p>
            <a:pPr algn="ctr"/>
            <a:r>
              <a:rPr lang="es-ES" dirty="0"/>
              <a:t>V2S1=15,23c</a:t>
            </a:r>
          </a:p>
          <a:p>
            <a:pPr algn="ctr"/>
            <a:r>
              <a:rPr lang="es-ES" dirty="0"/>
              <a:t>V2S2=20,03d</a:t>
            </a:r>
          </a:p>
        </p:txBody>
      </p:sp>
      <p:sp>
        <p:nvSpPr>
          <p:cNvPr id="38" name="Rectángulo: esquinas redondeadas 37">
            <a:extLst>
              <a:ext uri="{FF2B5EF4-FFF2-40B4-BE49-F238E27FC236}">
                <a16:creationId xmlns:a16="http://schemas.microsoft.com/office/drawing/2014/main" id="{4D2430B3-672C-496D-8FA6-E05431551A1D}"/>
              </a:ext>
            </a:extLst>
          </p:cNvPr>
          <p:cNvSpPr/>
          <p:nvPr/>
        </p:nvSpPr>
        <p:spPr>
          <a:xfrm>
            <a:off x="2368904" y="4879212"/>
            <a:ext cx="1714483" cy="1693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Saponificación</a:t>
            </a:r>
          </a:p>
          <a:p>
            <a:pPr algn="ctr"/>
            <a:r>
              <a:rPr lang="es-ES" dirty="0"/>
              <a:t>V1S1=139,04a</a:t>
            </a:r>
          </a:p>
          <a:p>
            <a:pPr algn="ctr"/>
            <a:r>
              <a:rPr lang="es-ES" dirty="0"/>
              <a:t>V1S2=328,66b</a:t>
            </a:r>
          </a:p>
          <a:p>
            <a:pPr algn="ctr"/>
            <a:r>
              <a:rPr lang="es-ES" dirty="0"/>
              <a:t>V2S1=313,23b</a:t>
            </a:r>
          </a:p>
          <a:p>
            <a:pPr algn="ctr"/>
            <a:r>
              <a:rPr lang="es-ES" dirty="0"/>
              <a:t>V2S2=694,24c</a:t>
            </a:r>
          </a:p>
        </p:txBody>
      </p:sp>
      <p:sp>
        <p:nvSpPr>
          <p:cNvPr id="40" name="Rectángulo: esquinas redondeadas 39">
            <a:extLst>
              <a:ext uri="{FF2B5EF4-FFF2-40B4-BE49-F238E27FC236}">
                <a16:creationId xmlns:a16="http://schemas.microsoft.com/office/drawing/2014/main" id="{D536E10F-0DC8-4EE0-99D7-57ADA11CFA11}"/>
              </a:ext>
            </a:extLst>
          </p:cNvPr>
          <p:cNvSpPr/>
          <p:nvPr/>
        </p:nvSpPr>
        <p:spPr>
          <a:xfrm>
            <a:off x="9818892" y="1710707"/>
            <a:ext cx="1802295" cy="14205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Cianuro</a:t>
            </a:r>
          </a:p>
          <a:p>
            <a:pPr algn="ctr"/>
            <a:r>
              <a:rPr lang="es-ES" dirty="0"/>
              <a:t>V1S1=0,66a</a:t>
            </a:r>
          </a:p>
          <a:p>
            <a:pPr algn="ctr"/>
            <a:r>
              <a:rPr lang="es-ES" dirty="0"/>
              <a:t>V1S2=0,55a</a:t>
            </a:r>
          </a:p>
          <a:p>
            <a:pPr algn="ctr"/>
            <a:r>
              <a:rPr lang="es-ES" dirty="0"/>
              <a:t>V2S1=0,57a</a:t>
            </a:r>
          </a:p>
          <a:p>
            <a:pPr algn="ctr"/>
            <a:r>
              <a:rPr lang="es-ES" dirty="0"/>
              <a:t>V2S2=0,58a</a:t>
            </a:r>
          </a:p>
        </p:txBody>
      </p:sp>
      <p:sp>
        <p:nvSpPr>
          <p:cNvPr id="42" name="Rectángulo: esquinas redondeadas 41">
            <a:extLst>
              <a:ext uri="{FF2B5EF4-FFF2-40B4-BE49-F238E27FC236}">
                <a16:creationId xmlns:a16="http://schemas.microsoft.com/office/drawing/2014/main" id="{0CFCE6AD-1CB3-4F6F-A99F-5C798674B3C2}"/>
              </a:ext>
            </a:extLst>
          </p:cNvPr>
          <p:cNvSpPr/>
          <p:nvPr/>
        </p:nvSpPr>
        <p:spPr>
          <a:xfrm>
            <a:off x="2368904" y="3280101"/>
            <a:ext cx="1714483" cy="136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Impurezas</a:t>
            </a:r>
          </a:p>
          <a:p>
            <a:pPr algn="ctr"/>
            <a:r>
              <a:rPr lang="es-ES" dirty="0"/>
              <a:t>V1S1=0,08a</a:t>
            </a:r>
          </a:p>
          <a:p>
            <a:pPr algn="ctr"/>
            <a:r>
              <a:rPr lang="es-ES" dirty="0"/>
              <a:t>V1S2=000,17a</a:t>
            </a:r>
          </a:p>
          <a:p>
            <a:pPr algn="ctr"/>
            <a:r>
              <a:rPr lang="es-ES" dirty="0"/>
              <a:t>V2S1=1,50b</a:t>
            </a:r>
          </a:p>
          <a:p>
            <a:pPr algn="ctr"/>
            <a:r>
              <a:rPr lang="es-ES" dirty="0"/>
              <a:t>V2S2=000,33a</a:t>
            </a:r>
          </a:p>
        </p:txBody>
      </p:sp>
      <p:sp>
        <p:nvSpPr>
          <p:cNvPr id="44" name="Rectángulo: esquinas redondeadas 43">
            <a:extLst>
              <a:ext uri="{FF2B5EF4-FFF2-40B4-BE49-F238E27FC236}">
                <a16:creationId xmlns:a16="http://schemas.microsoft.com/office/drawing/2014/main" id="{523BE1B7-43BD-4797-A141-635963503266}"/>
              </a:ext>
            </a:extLst>
          </p:cNvPr>
          <p:cNvSpPr/>
          <p:nvPr/>
        </p:nvSpPr>
        <p:spPr>
          <a:xfrm>
            <a:off x="4273472" y="3280102"/>
            <a:ext cx="1662544" cy="13600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Acidez</a:t>
            </a:r>
          </a:p>
          <a:p>
            <a:pPr algn="ctr"/>
            <a:r>
              <a:rPr lang="es-ES" dirty="0"/>
              <a:t>V1S1=5,18ab</a:t>
            </a:r>
          </a:p>
          <a:p>
            <a:pPr algn="ctr"/>
            <a:r>
              <a:rPr lang="es-ES" dirty="0"/>
              <a:t>V1S2=8,35b</a:t>
            </a:r>
          </a:p>
          <a:p>
            <a:pPr algn="ctr"/>
            <a:r>
              <a:rPr lang="es-ES" dirty="0"/>
              <a:t>V2S1=5,02a</a:t>
            </a:r>
          </a:p>
          <a:p>
            <a:pPr algn="ctr"/>
            <a:r>
              <a:rPr lang="es-ES" dirty="0"/>
              <a:t>V2S2=15,21c</a:t>
            </a:r>
          </a:p>
        </p:txBody>
      </p:sp>
      <p:sp>
        <p:nvSpPr>
          <p:cNvPr id="52" name="Rectángulo: esquinas redondeadas 51">
            <a:extLst>
              <a:ext uri="{FF2B5EF4-FFF2-40B4-BE49-F238E27FC236}">
                <a16:creationId xmlns:a16="http://schemas.microsoft.com/office/drawing/2014/main" id="{CF0DF7B9-15B6-4C5A-B1DE-0DAE3687365D}"/>
              </a:ext>
            </a:extLst>
          </p:cNvPr>
          <p:cNvSpPr/>
          <p:nvPr/>
        </p:nvSpPr>
        <p:spPr>
          <a:xfrm>
            <a:off x="514045" y="4800604"/>
            <a:ext cx="1692971" cy="13245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Peróxido</a:t>
            </a:r>
          </a:p>
          <a:p>
            <a:pPr algn="ctr"/>
            <a:r>
              <a:rPr lang="es-ES" dirty="0"/>
              <a:t>V1S1=2,15a</a:t>
            </a:r>
          </a:p>
          <a:p>
            <a:pPr algn="ctr"/>
            <a:r>
              <a:rPr lang="es-ES" dirty="0"/>
              <a:t>V1S2=7,20b</a:t>
            </a:r>
          </a:p>
          <a:p>
            <a:pPr algn="ctr"/>
            <a:r>
              <a:rPr lang="es-ES" dirty="0"/>
              <a:t>V2S1=1,76a</a:t>
            </a:r>
          </a:p>
          <a:p>
            <a:pPr algn="ctr"/>
            <a:r>
              <a:rPr lang="es-ES" dirty="0"/>
              <a:t>V2S2=0,59a</a:t>
            </a:r>
          </a:p>
        </p:txBody>
      </p:sp>
      <p:sp>
        <p:nvSpPr>
          <p:cNvPr id="3" name="Rectángulo: esquinas redondeadas 2">
            <a:extLst>
              <a:ext uri="{FF2B5EF4-FFF2-40B4-BE49-F238E27FC236}">
                <a16:creationId xmlns:a16="http://schemas.microsoft.com/office/drawing/2014/main" id="{94B9FF6B-6D09-418C-B588-A573FACE5BB4}"/>
              </a:ext>
            </a:extLst>
          </p:cNvPr>
          <p:cNvSpPr/>
          <p:nvPr/>
        </p:nvSpPr>
        <p:spPr>
          <a:xfrm>
            <a:off x="406066" y="285677"/>
            <a:ext cx="3295813" cy="538533"/>
          </a:xfrm>
          <a:prstGeom prst="roundRect">
            <a:avLst/>
          </a:prstGeom>
          <a:noFill/>
          <a:ln w="38100">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nSpc>
                <a:spcPct val="90000"/>
              </a:lnSpc>
              <a:spcBef>
                <a:spcPct val="0"/>
              </a:spcBef>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CONCLUSIONES</a:t>
            </a:r>
          </a:p>
        </p:txBody>
      </p:sp>
    </p:spTree>
    <p:extLst>
      <p:ext uri="{BB962C8B-B14F-4D97-AF65-F5344CB8AC3E}">
        <p14:creationId xmlns:p14="http://schemas.microsoft.com/office/powerpoint/2010/main" val="147012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15D9BB1-790D-4AE0-831E-157B1698E0F7}"/>
              </a:ext>
            </a:extLst>
          </p:cNvPr>
          <p:cNvSpPr/>
          <p:nvPr/>
        </p:nvSpPr>
        <p:spPr>
          <a:xfrm>
            <a:off x="8765177" y="1709983"/>
            <a:ext cx="2076994" cy="160798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FB1B85CC-D878-4886-A3CD-324C87991616}"/>
              </a:ext>
            </a:extLst>
          </p:cNvPr>
          <p:cNvSpPr/>
          <p:nvPr/>
        </p:nvSpPr>
        <p:spPr>
          <a:xfrm>
            <a:off x="248194" y="1474546"/>
            <a:ext cx="5956663" cy="509777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 name="Elipse 3">
            <a:extLst>
              <a:ext uri="{FF2B5EF4-FFF2-40B4-BE49-F238E27FC236}">
                <a16:creationId xmlns:a16="http://schemas.microsoft.com/office/drawing/2014/main" id="{9733AFAF-3F6C-469F-A10C-7B836D3D1AA7}"/>
              </a:ext>
            </a:extLst>
          </p:cNvPr>
          <p:cNvSpPr/>
          <p:nvPr/>
        </p:nvSpPr>
        <p:spPr>
          <a:xfrm>
            <a:off x="2421719" y="941928"/>
            <a:ext cx="1280160" cy="4148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Ha</a:t>
            </a:r>
          </a:p>
        </p:txBody>
      </p:sp>
      <p:sp>
        <p:nvSpPr>
          <p:cNvPr id="10" name="Elipse 9">
            <a:extLst>
              <a:ext uri="{FF2B5EF4-FFF2-40B4-BE49-F238E27FC236}">
                <a16:creationId xmlns:a16="http://schemas.microsoft.com/office/drawing/2014/main" id="{4A29C905-A4F6-4A36-9688-7049F2DA2B0D}"/>
              </a:ext>
            </a:extLst>
          </p:cNvPr>
          <p:cNvSpPr/>
          <p:nvPr/>
        </p:nvSpPr>
        <p:spPr>
          <a:xfrm>
            <a:off x="9178812" y="1059647"/>
            <a:ext cx="1280160" cy="4148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Ho</a:t>
            </a:r>
          </a:p>
        </p:txBody>
      </p:sp>
      <p:sp>
        <p:nvSpPr>
          <p:cNvPr id="5" name="Rectángulo 4">
            <a:extLst>
              <a:ext uri="{FF2B5EF4-FFF2-40B4-BE49-F238E27FC236}">
                <a16:creationId xmlns:a16="http://schemas.microsoft.com/office/drawing/2014/main" id="{0A5884E3-0E48-42A0-857A-2F9DC409D56F}"/>
              </a:ext>
            </a:extLst>
          </p:cNvPr>
          <p:cNvSpPr/>
          <p:nvPr/>
        </p:nvSpPr>
        <p:spPr>
          <a:xfrm>
            <a:off x="5180106" y="824530"/>
            <a:ext cx="1508166" cy="507897"/>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FACTOR B*C</a:t>
            </a:r>
          </a:p>
        </p:txBody>
      </p:sp>
      <p:sp>
        <p:nvSpPr>
          <p:cNvPr id="30" name="Rectángulo: esquinas redondeadas 29">
            <a:extLst>
              <a:ext uri="{FF2B5EF4-FFF2-40B4-BE49-F238E27FC236}">
                <a16:creationId xmlns:a16="http://schemas.microsoft.com/office/drawing/2014/main" id="{BF4152ED-97C9-4469-907A-547B4DE422CA}"/>
              </a:ext>
            </a:extLst>
          </p:cNvPr>
          <p:cNvSpPr/>
          <p:nvPr/>
        </p:nvSpPr>
        <p:spPr>
          <a:xfrm>
            <a:off x="2355006" y="1734947"/>
            <a:ext cx="1716711" cy="136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pH</a:t>
            </a:r>
          </a:p>
          <a:p>
            <a:pPr algn="ctr"/>
            <a:r>
              <a:rPr lang="es-ES" dirty="0"/>
              <a:t>A1S1=1,85a</a:t>
            </a:r>
          </a:p>
          <a:p>
            <a:pPr algn="ctr"/>
            <a:r>
              <a:rPr lang="es-ES" dirty="0"/>
              <a:t>A1S2=2,86b</a:t>
            </a:r>
          </a:p>
          <a:p>
            <a:pPr algn="ctr"/>
            <a:r>
              <a:rPr lang="es-ES" dirty="0"/>
              <a:t>A2S1=1,88a</a:t>
            </a:r>
          </a:p>
          <a:p>
            <a:pPr algn="ctr"/>
            <a:r>
              <a:rPr lang="es-ES" dirty="0"/>
              <a:t>A2S2=2,76b</a:t>
            </a:r>
          </a:p>
        </p:txBody>
      </p:sp>
      <p:sp>
        <p:nvSpPr>
          <p:cNvPr id="31" name="Rectángulo: esquinas redondeadas 30">
            <a:extLst>
              <a:ext uri="{FF2B5EF4-FFF2-40B4-BE49-F238E27FC236}">
                <a16:creationId xmlns:a16="http://schemas.microsoft.com/office/drawing/2014/main" id="{218FB388-30A7-45D7-AFD4-5206954D6F14}"/>
              </a:ext>
            </a:extLst>
          </p:cNvPr>
          <p:cNvSpPr/>
          <p:nvPr/>
        </p:nvSpPr>
        <p:spPr>
          <a:xfrm>
            <a:off x="8960537" y="1808611"/>
            <a:ext cx="1716710" cy="1383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Densidad</a:t>
            </a:r>
          </a:p>
          <a:p>
            <a:pPr algn="ctr"/>
            <a:r>
              <a:rPr lang="es-ES" dirty="0"/>
              <a:t>A1S1=0,92a</a:t>
            </a:r>
          </a:p>
          <a:p>
            <a:pPr algn="ctr"/>
            <a:r>
              <a:rPr lang="es-ES" dirty="0"/>
              <a:t>A1S2=0,91a</a:t>
            </a:r>
          </a:p>
          <a:p>
            <a:pPr algn="ctr"/>
            <a:r>
              <a:rPr lang="es-ES" dirty="0"/>
              <a:t>A2S1=0,88a</a:t>
            </a:r>
          </a:p>
          <a:p>
            <a:pPr algn="ctr"/>
            <a:r>
              <a:rPr lang="es-ES" dirty="0"/>
              <a:t>A2S2=0,91a</a:t>
            </a:r>
          </a:p>
        </p:txBody>
      </p:sp>
      <p:sp>
        <p:nvSpPr>
          <p:cNvPr id="32" name="Rectángulo: esquinas redondeadas 31">
            <a:extLst>
              <a:ext uri="{FF2B5EF4-FFF2-40B4-BE49-F238E27FC236}">
                <a16:creationId xmlns:a16="http://schemas.microsoft.com/office/drawing/2014/main" id="{04ABEF6C-9976-4945-9D7F-880942EF9CEC}"/>
              </a:ext>
            </a:extLst>
          </p:cNvPr>
          <p:cNvSpPr/>
          <p:nvPr/>
        </p:nvSpPr>
        <p:spPr>
          <a:xfrm>
            <a:off x="4219707" y="1758784"/>
            <a:ext cx="1714482" cy="13600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Absorbancia</a:t>
            </a:r>
          </a:p>
          <a:p>
            <a:pPr algn="ctr"/>
            <a:r>
              <a:rPr lang="es-ES" dirty="0"/>
              <a:t>A1S1=1,27b</a:t>
            </a:r>
          </a:p>
          <a:p>
            <a:pPr algn="ctr"/>
            <a:r>
              <a:rPr lang="es-ES" dirty="0"/>
              <a:t>A1S2=0,27a</a:t>
            </a:r>
          </a:p>
          <a:p>
            <a:pPr algn="ctr"/>
            <a:r>
              <a:rPr lang="es-ES" dirty="0"/>
              <a:t>A2S1=1,49b</a:t>
            </a:r>
          </a:p>
          <a:p>
            <a:pPr algn="ctr"/>
            <a:r>
              <a:rPr lang="es-ES" dirty="0"/>
              <a:t>A2S2=0,11a</a:t>
            </a:r>
          </a:p>
        </p:txBody>
      </p:sp>
      <p:sp>
        <p:nvSpPr>
          <p:cNvPr id="33" name="Rectángulo: esquinas redondeadas 32">
            <a:extLst>
              <a:ext uri="{FF2B5EF4-FFF2-40B4-BE49-F238E27FC236}">
                <a16:creationId xmlns:a16="http://schemas.microsoft.com/office/drawing/2014/main" id="{430D37FE-47E5-4B85-90D1-FC152D9F9E44}"/>
              </a:ext>
            </a:extLst>
          </p:cNvPr>
          <p:cNvSpPr/>
          <p:nvPr/>
        </p:nvSpPr>
        <p:spPr>
          <a:xfrm>
            <a:off x="490304" y="3170008"/>
            <a:ext cx="1714483" cy="136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Humedad</a:t>
            </a:r>
          </a:p>
          <a:p>
            <a:pPr algn="ctr"/>
            <a:r>
              <a:rPr lang="es-ES" dirty="0"/>
              <a:t>A1S1=0,88a</a:t>
            </a:r>
          </a:p>
          <a:p>
            <a:pPr algn="ctr"/>
            <a:r>
              <a:rPr lang="es-ES" dirty="0"/>
              <a:t>A1S2=3,66c</a:t>
            </a:r>
          </a:p>
          <a:p>
            <a:pPr algn="ctr"/>
            <a:r>
              <a:rPr lang="es-ES" dirty="0"/>
              <a:t>A2S1=1,94b</a:t>
            </a:r>
          </a:p>
          <a:p>
            <a:pPr algn="ctr"/>
            <a:r>
              <a:rPr lang="es-ES" dirty="0"/>
              <a:t>A2S2=1,99b</a:t>
            </a:r>
          </a:p>
        </p:txBody>
      </p:sp>
      <p:sp>
        <p:nvSpPr>
          <p:cNvPr id="37" name="Rectángulo: esquinas redondeadas 36">
            <a:extLst>
              <a:ext uri="{FF2B5EF4-FFF2-40B4-BE49-F238E27FC236}">
                <a16:creationId xmlns:a16="http://schemas.microsoft.com/office/drawing/2014/main" id="{25C0999B-D7E8-4A67-AD3A-2DB381C11293}"/>
              </a:ext>
            </a:extLst>
          </p:cNvPr>
          <p:cNvSpPr/>
          <p:nvPr/>
        </p:nvSpPr>
        <p:spPr>
          <a:xfrm>
            <a:off x="490304" y="1709983"/>
            <a:ext cx="1716712" cy="13600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Rendimiento</a:t>
            </a:r>
          </a:p>
          <a:p>
            <a:pPr algn="ctr"/>
            <a:r>
              <a:rPr lang="es-ES" dirty="0"/>
              <a:t>A1S1=15,49c</a:t>
            </a:r>
          </a:p>
          <a:p>
            <a:pPr algn="ctr"/>
            <a:r>
              <a:rPr lang="es-ES" dirty="0"/>
              <a:t>A1S2=14,10b</a:t>
            </a:r>
          </a:p>
          <a:p>
            <a:pPr algn="ctr"/>
            <a:r>
              <a:rPr lang="es-ES" dirty="0"/>
              <a:t>A2S1=13,32c</a:t>
            </a:r>
          </a:p>
          <a:p>
            <a:pPr algn="ctr"/>
            <a:r>
              <a:rPr lang="es-ES" dirty="0"/>
              <a:t>A2S2=18,38d</a:t>
            </a:r>
          </a:p>
        </p:txBody>
      </p:sp>
      <p:sp>
        <p:nvSpPr>
          <p:cNvPr id="38" name="Rectángulo: esquinas redondeadas 37">
            <a:extLst>
              <a:ext uri="{FF2B5EF4-FFF2-40B4-BE49-F238E27FC236}">
                <a16:creationId xmlns:a16="http://schemas.microsoft.com/office/drawing/2014/main" id="{4D2430B3-672C-496D-8FA6-E05431551A1D}"/>
              </a:ext>
            </a:extLst>
          </p:cNvPr>
          <p:cNvSpPr/>
          <p:nvPr/>
        </p:nvSpPr>
        <p:spPr>
          <a:xfrm>
            <a:off x="2355006" y="4661218"/>
            <a:ext cx="1714483" cy="1693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Saponificación</a:t>
            </a:r>
          </a:p>
          <a:p>
            <a:pPr algn="ctr"/>
            <a:r>
              <a:rPr lang="es-ES" dirty="0"/>
              <a:t>A1S1=163,81a</a:t>
            </a:r>
          </a:p>
          <a:p>
            <a:pPr algn="ctr"/>
            <a:r>
              <a:rPr lang="es-ES" dirty="0"/>
              <a:t>A1S2=415,61c</a:t>
            </a:r>
          </a:p>
          <a:p>
            <a:pPr algn="ctr"/>
            <a:r>
              <a:rPr lang="es-ES" dirty="0"/>
              <a:t>A2S1=288,45b</a:t>
            </a:r>
          </a:p>
          <a:p>
            <a:pPr algn="ctr"/>
            <a:r>
              <a:rPr lang="es-ES" dirty="0"/>
              <a:t>A2S2=607,29d</a:t>
            </a:r>
          </a:p>
        </p:txBody>
      </p:sp>
      <p:sp>
        <p:nvSpPr>
          <p:cNvPr id="40" name="Rectángulo: esquinas redondeadas 39">
            <a:extLst>
              <a:ext uri="{FF2B5EF4-FFF2-40B4-BE49-F238E27FC236}">
                <a16:creationId xmlns:a16="http://schemas.microsoft.com/office/drawing/2014/main" id="{D536E10F-0DC8-4EE0-99D7-57ADA11CFA11}"/>
              </a:ext>
            </a:extLst>
          </p:cNvPr>
          <p:cNvSpPr/>
          <p:nvPr/>
        </p:nvSpPr>
        <p:spPr>
          <a:xfrm>
            <a:off x="4245841" y="4661218"/>
            <a:ext cx="1662379" cy="1420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Cianuro</a:t>
            </a:r>
          </a:p>
          <a:p>
            <a:pPr algn="ctr"/>
            <a:r>
              <a:rPr lang="es-ES" dirty="0"/>
              <a:t>A1S1=0,66ab</a:t>
            </a:r>
          </a:p>
          <a:p>
            <a:pPr algn="ctr"/>
            <a:r>
              <a:rPr lang="es-ES" dirty="0"/>
              <a:t>A1S2=0,68b</a:t>
            </a:r>
          </a:p>
          <a:p>
            <a:pPr algn="ctr"/>
            <a:r>
              <a:rPr lang="es-ES" dirty="0"/>
              <a:t>A2S1=0,57ab</a:t>
            </a:r>
          </a:p>
          <a:p>
            <a:pPr algn="ctr"/>
            <a:r>
              <a:rPr lang="es-ES" dirty="0"/>
              <a:t>A2S2=0,45a</a:t>
            </a:r>
          </a:p>
        </p:txBody>
      </p:sp>
      <p:sp>
        <p:nvSpPr>
          <p:cNvPr id="42" name="Rectángulo: esquinas redondeadas 41">
            <a:extLst>
              <a:ext uri="{FF2B5EF4-FFF2-40B4-BE49-F238E27FC236}">
                <a16:creationId xmlns:a16="http://schemas.microsoft.com/office/drawing/2014/main" id="{0CFCE6AD-1CB3-4F6F-A99F-5C798674B3C2}"/>
              </a:ext>
            </a:extLst>
          </p:cNvPr>
          <p:cNvSpPr/>
          <p:nvPr/>
        </p:nvSpPr>
        <p:spPr>
          <a:xfrm>
            <a:off x="2357234" y="3172476"/>
            <a:ext cx="1714483" cy="13600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Impurezas</a:t>
            </a:r>
          </a:p>
          <a:p>
            <a:pPr algn="ctr"/>
            <a:r>
              <a:rPr lang="es-ES" dirty="0"/>
              <a:t>A1S1=0,79b</a:t>
            </a:r>
          </a:p>
          <a:p>
            <a:pPr algn="ctr"/>
            <a:r>
              <a:rPr lang="es-ES" dirty="0"/>
              <a:t>A1S2=000,33a</a:t>
            </a:r>
          </a:p>
          <a:p>
            <a:pPr algn="ctr"/>
            <a:r>
              <a:rPr lang="es-ES" dirty="0"/>
              <a:t>A2S1=0,79b</a:t>
            </a:r>
          </a:p>
          <a:p>
            <a:pPr algn="ctr"/>
            <a:r>
              <a:rPr lang="es-ES" dirty="0"/>
              <a:t>A2S2=000,17a</a:t>
            </a:r>
          </a:p>
        </p:txBody>
      </p:sp>
      <p:sp>
        <p:nvSpPr>
          <p:cNvPr id="44" name="Rectángulo: esquinas redondeadas 43">
            <a:extLst>
              <a:ext uri="{FF2B5EF4-FFF2-40B4-BE49-F238E27FC236}">
                <a16:creationId xmlns:a16="http://schemas.microsoft.com/office/drawing/2014/main" id="{523BE1B7-43BD-4797-A141-635963503266}"/>
              </a:ext>
            </a:extLst>
          </p:cNvPr>
          <p:cNvSpPr/>
          <p:nvPr/>
        </p:nvSpPr>
        <p:spPr>
          <a:xfrm>
            <a:off x="4245676" y="3170009"/>
            <a:ext cx="1662544" cy="13600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Acidez</a:t>
            </a:r>
          </a:p>
          <a:p>
            <a:pPr algn="ctr"/>
            <a:r>
              <a:rPr lang="es-ES" dirty="0"/>
              <a:t>A1S1=4,85a</a:t>
            </a:r>
          </a:p>
          <a:p>
            <a:pPr algn="ctr"/>
            <a:r>
              <a:rPr lang="es-ES" dirty="0"/>
              <a:t>A1S2=12,29b</a:t>
            </a:r>
          </a:p>
          <a:p>
            <a:pPr algn="ctr"/>
            <a:r>
              <a:rPr lang="es-ES" dirty="0"/>
              <a:t>A2S1=5,34a</a:t>
            </a:r>
          </a:p>
          <a:p>
            <a:pPr algn="ctr"/>
            <a:r>
              <a:rPr lang="es-ES" dirty="0"/>
              <a:t>A2S2=11,27b</a:t>
            </a:r>
          </a:p>
        </p:txBody>
      </p:sp>
      <p:sp>
        <p:nvSpPr>
          <p:cNvPr id="52" name="Rectángulo: esquinas redondeadas 51">
            <a:extLst>
              <a:ext uri="{FF2B5EF4-FFF2-40B4-BE49-F238E27FC236}">
                <a16:creationId xmlns:a16="http://schemas.microsoft.com/office/drawing/2014/main" id="{CF0DF7B9-15B6-4C5A-B1DE-0DAE3687365D}"/>
              </a:ext>
            </a:extLst>
          </p:cNvPr>
          <p:cNvSpPr/>
          <p:nvPr/>
        </p:nvSpPr>
        <p:spPr>
          <a:xfrm>
            <a:off x="511816" y="4630032"/>
            <a:ext cx="1692971" cy="13245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Ind. Peróxido</a:t>
            </a:r>
          </a:p>
          <a:p>
            <a:pPr algn="ctr"/>
            <a:r>
              <a:rPr lang="es-ES" dirty="0"/>
              <a:t>A1S1=0,98a</a:t>
            </a:r>
          </a:p>
          <a:p>
            <a:pPr algn="ctr"/>
            <a:r>
              <a:rPr lang="es-ES" dirty="0"/>
              <a:t>A1S2=5,26b</a:t>
            </a:r>
          </a:p>
          <a:p>
            <a:pPr algn="ctr"/>
            <a:r>
              <a:rPr lang="es-ES" dirty="0"/>
              <a:t>A2S1=2,93ab</a:t>
            </a:r>
          </a:p>
          <a:p>
            <a:pPr algn="ctr"/>
            <a:r>
              <a:rPr lang="es-ES" dirty="0"/>
              <a:t>A2S2=2,53a</a:t>
            </a:r>
          </a:p>
        </p:txBody>
      </p:sp>
      <p:sp>
        <p:nvSpPr>
          <p:cNvPr id="3" name="Rectángulo: esquinas redondeadas 2">
            <a:extLst>
              <a:ext uri="{FF2B5EF4-FFF2-40B4-BE49-F238E27FC236}">
                <a16:creationId xmlns:a16="http://schemas.microsoft.com/office/drawing/2014/main" id="{40F154BC-1803-4C1A-90BB-EFA93B39CE4A}"/>
              </a:ext>
            </a:extLst>
          </p:cNvPr>
          <p:cNvSpPr/>
          <p:nvPr/>
        </p:nvSpPr>
        <p:spPr>
          <a:xfrm>
            <a:off x="406066" y="285677"/>
            <a:ext cx="3295813" cy="538533"/>
          </a:xfrm>
          <a:prstGeom prst="roundRect">
            <a:avLst/>
          </a:prstGeom>
          <a:noFill/>
          <a:ln w="38100">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nSpc>
                <a:spcPct val="90000"/>
              </a:lnSpc>
              <a:spcBef>
                <a:spcPct val="0"/>
              </a:spcBef>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CONCLUSIONES</a:t>
            </a:r>
          </a:p>
        </p:txBody>
      </p:sp>
    </p:spTree>
    <p:extLst>
      <p:ext uri="{BB962C8B-B14F-4D97-AF65-F5344CB8AC3E}">
        <p14:creationId xmlns:p14="http://schemas.microsoft.com/office/powerpoint/2010/main" val="595753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2D36E57-9BCC-49A8-A483-0541E4B87151}"/>
              </a:ext>
            </a:extLst>
          </p:cNvPr>
          <p:cNvSpPr/>
          <p:nvPr/>
        </p:nvSpPr>
        <p:spPr>
          <a:xfrm>
            <a:off x="9864222" y="1390161"/>
            <a:ext cx="2166408" cy="536204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278A0A48-1B23-4E7E-9EA8-4C3760AB9F52}"/>
              </a:ext>
            </a:extLst>
          </p:cNvPr>
          <p:cNvSpPr/>
          <p:nvPr/>
        </p:nvSpPr>
        <p:spPr>
          <a:xfrm>
            <a:off x="161370" y="1390161"/>
            <a:ext cx="8413670" cy="540534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4" name="Elipse 3">
            <a:extLst>
              <a:ext uri="{FF2B5EF4-FFF2-40B4-BE49-F238E27FC236}">
                <a16:creationId xmlns:a16="http://schemas.microsoft.com/office/drawing/2014/main" id="{9733AFAF-3F6C-469F-A10C-7B836D3D1AA7}"/>
              </a:ext>
            </a:extLst>
          </p:cNvPr>
          <p:cNvSpPr/>
          <p:nvPr/>
        </p:nvSpPr>
        <p:spPr>
          <a:xfrm>
            <a:off x="3268133" y="843303"/>
            <a:ext cx="1280160" cy="41489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Ha</a:t>
            </a:r>
          </a:p>
        </p:txBody>
      </p:sp>
      <p:sp>
        <p:nvSpPr>
          <p:cNvPr id="10" name="Elipse 9">
            <a:extLst>
              <a:ext uri="{FF2B5EF4-FFF2-40B4-BE49-F238E27FC236}">
                <a16:creationId xmlns:a16="http://schemas.microsoft.com/office/drawing/2014/main" id="{4A29C905-A4F6-4A36-9688-7049F2DA2B0D}"/>
              </a:ext>
            </a:extLst>
          </p:cNvPr>
          <p:cNvSpPr/>
          <p:nvPr/>
        </p:nvSpPr>
        <p:spPr>
          <a:xfrm>
            <a:off x="10453541" y="852196"/>
            <a:ext cx="1280160" cy="4148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Ho</a:t>
            </a:r>
          </a:p>
        </p:txBody>
      </p:sp>
      <p:sp>
        <p:nvSpPr>
          <p:cNvPr id="5" name="Rectángulo 4">
            <a:extLst>
              <a:ext uri="{FF2B5EF4-FFF2-40B4-BE49-F238E27FC236}">
                <a16:creationId xmlns:a16="http://schemas.microsoft.com/office/drawing/2014/main" id="{0A5884E3-0E48-42A0-857A-2F9DC409D56F}"/>
              </a:ext>
            </a:extLst>
          </p:cNvPr>
          <p:cNvSpPr/>
          <p:nvPr/>
        </p:nvSpPr>
        <p:spPr>
          <a:xfrm>
            <a:off x="5466281" y="750305"/>
            <a:ext cx="1508166" cy="507897"/>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latin typeface="Arial" panose="020B0604020202020204" pitchFamily="34" charset="0"/>
                <a:cs typeface="Arial" panose="020B0604020202020204" pitchFamily="34" charset="0"/>
              </a:rPr>
              <a:t>FACTOR A*B*C</a:t>
            </a:r>
          </a:p>
        </p:txBody>
      </p:sp>
      <p:sp>
        <p:nvSpPr>
          <p:cNvPr id="37" name="Rectángulo: esquinas redondeadas 36">
            <a:extLst>
              <a:ext uri="{FF2B5EF4-FFF2-40B4-BE49-F238E27FC236}">
                <a16:creationId xmlns:a16="http://schemas.microsoft.com/office/drawing/2014/main" id="{25C0999B-D7E8-4A67-AD3A-2DB381C11293}"/>
              </a:ext>
            </a:extLst>
          </p:cNvPr>
          <p:cNvSpPr/>
          <p:nvPr/>
        </p:nvSpPr>
        <p:spPr>
          <a:xfrm>
            <a:off x="267500" y="1521752"/>
            <a:ext cx="1880711" cy="2578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Rendimiento</a:t>
            </a:r>
          </a:p>
          <a:p>
            <a:pPr algn="ctr"/>
            <a:r>
              <a:rPr lang="es-ES" dirty="0"/>
              <a:t>V1A1S1=14,08d</a:t>
            </a:r>
          </a:p>
          <a:p>
            <a:pPr algn="ctr"/>
            <a:r>
              <a:rPr lang="es-ES" dirty="0"/>
              <a:t>V1A1S2=9,65a</a:t>
            </a:r>
          </a:p>
          <a:p>
            <a:pPr algn="ctr"/>
            <a:r>
              <a:rPr lang="es-ES" dirty="0"/>
              <a:t>V1A2S1=13,07b</a:t>
            </a:r>
          </a:p>
          <a:p>
            <a:pPr algn="ctr"/>
            <a:r>
              <a:rPr lang="es-ES" dirty="0"/>
              <a:t>V1A2S2=15,27e</a:t>
            </a:r>
          </a:p>
          <a:p>
            <a:pPr algn="ctr"/>
            <a:r>
              <a:rPr lang="es-ES" dirty="0"/>
              <a:t>V2A1S1=16,90f</a:t>
            </a:r>
          </a:p>
          <a:p>
            <a:pPr algn="ctr"/>
            <a:r>
              <a:rPr lang="es-ES" dirty="0"/>
              <a:t>V2A1S2=18,56g</a:t>
            </a:r>
          </a:p>
          <a:p>
            <a:pPr algn="ctr"/>
            <a:r>
              <a:rPr lang="es-ES" dirty="0"/>
              <a:t>V2A2S1=13,56c</a:t>
            </a:r>
          </a:p>
          <a:p>
            <a:pPr algn="ctr"/>
            <a:r>
              <a:rPr lang="es-ES" dirty="0"/>
              <a:t>V2A2S2=21,50h</a:t>
            </a:r>
          </a:p>
        </p:txBody>
      </p:sp>
      <p:sp>
        <p:nvSpPr>
          <p:cNvPr id="16" name="Rectángulo: esquinas redondeadas 15">
            <a:extLst>
              <a:ext uri="{FF2B5EF4-FFF2-40B4-BE49-F238E27FC236}">
                <a16:creationId xmlns:a16="http://schemas.microsoft.com/office/drawing/2014/main" id="{7D78F510-4D5C-46FB-8BF9-93AB939497FF}"/>
              </a:ext>
            </a:extLst>
          </p:cNvPr>
          <p:cNvSpPr/>
          <p:nvPr/>
        </p:nvSpPr>
        <p:spPr>
          <a:xfrm>
            <a:off x="2236510" y="1541215"/>
            <a:ext cx="1880711" cy="2578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pH</a:t>
            </a:r>
          </a:p>
          <a:p>
            <a:pPr algn="ctr"/>
            <a:r>
              <a:rPr lang="es-ES" dirty="0"/>
              <a:t>V1A1S1=1,56a</a:t>
            </a:r>
          </a:p>
          <a:p>
            <a:pPr algn="ctr"/>
            <a:r>
              <a:rPr lang="es-ES" dirty="0"/>
              <a:t>V1A1S2=2,92b</a:t>
            </a:r>
          </a:p>
          <a:p>
            <a:pPr algn="ctr"/>
            <a:r>
              <a:rPr lang="es-ES" dirty="0"/>
              <a:t>V1A2S1=2,21ab</a:t>
            </a:r>
          </a:p>
          <a:p>
            <a:pPr algn="ctr"/>
            <a:r>
              <a:rPr lang="es-ES" dirty="0"/>
              <a:t>V1A2S2=2,81b</a:t>
            </a:r>
          </a:p>
          <a:p>
            <a:pPr algn="ctr"/>
            <a:r>
              <a:rPr lang="es-ES" dirty="0"/>
              <a:t>V2A1S1=2,14ab</a:t>
            </a:r>
          </a:p>
          <a:p>
            <a:pPr algn="ctr"/>
            <a:r>
              <a:rPr lang="es-ES" dirty="0"/>
              <a:t>V2A1S2=2,80b</a:t>
            </a:r>
          </a:p>
          <a:p>
            <a:pPr algn="ctr"/>
            <a:r>
              <a:rPr lang="es-ES" dirty="0"/>
              <a:t>V2A2S1=1,55a</a:t>
            </a:r>
          </a:p>
          <a:p>
            <a:pPr algn="ctr"/>
            <a:r>
              <a:rPr lang="es-ES" dirty="0"/>
              <a:t>V2A2S2=2,70b</a:t>
            </a:r>
          </a:p>
        </p:txBody>
      </p:sp>
      <p:sp>
        <p:nvSpPr>
          <p:cNvPr id="17" name="Rectángulo: esquinas redondeadas 16">
            <a:extLst>
              <a:ext uri="{FF2B5EF4-FFF2-40B4-BE49-F238E27FC236}">
                <a16:creationId xmlns:a16="http://schemas.microsoft.com/office/drawing/2014/main" id="{53F9E959-4C79-4070-B20F-3EFDB0EF1280}"/>
              </a:ext>
            </a:extLst>
          </p:cNvPr>
          <p:cNvSpPr/>
          <p:nvPr/>
        </p:nvSpPr>
        <p:spPr>
          <a:xfrm>
            <a:off x="4299758" y="1541288"/>
            <a:ext cx="1880711" cy="2578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Absorbancia</a:t>
            </a:r>
          </a:p>
          <a:p>
            <a:pPr algn="ctr"/>
            <a:r>
              <a:rPr lang="es-ES" dirty="0"/>
              <a:t>V1A1S1=1,65c</a:t>
            </a:r>
          </a:p>
          <a:p>
            <a:pPr algn="ctr"/>
            <a:r>
              <a:rPr lang="es-ES" dirty="0"/>
              <a:t>V1A1S2=0,39a</a:t>
            </a:r>
          </a:p>
          <a:p>
            <a:pPr algn="ctr"/>
            <a:r>
              <a:rPr lang="es-ES" dirty="0"/>
              <a:t>V1A2S1=1,33bc</a:t>
            </a:r>
          </a:p>
          <a:p>
            <a:pPr algn="ctr"/>
            <a:r>
              <a:rPr lang="es-ES" dirty="0"/>
              <a:t>V1A2S2=0,04a</a:t>
            </a:r>
          </a:p>
          <a:p>
            <a:pPr algn="ctr"/>
            <a:r>
              <a:rPr lang="es-ES" dirty="0"/>
              <a:t>V2A1S1=0,90b</a:t>
            </a:r>
          </a:p>
          <a:p>
            <a:pPr algn="ctr"/>
            <a:r>
              <a:rPr lang="es-ES" dirty="0"/>
              <a:t>V2A1S2=0,14a</a:t>
            </a:r>
          </a:p>
          <a:p>
            <a:pPr algn="ctr"/>
            <a:r>
              <a:rPr lang="es-ES" dirty="0"/>
              <a:t>V2A2S1=1,64c</a:t>
            </a:r>
          </a:p>
          <a:p>
            <a:pPr algn="ctr"/>
            <a:r>
              <a:rPr lang="es-ES" dirty="0"/>
              <a:t>V2A2S2=0,18a</a:t>
            </a:r>
          </a:p>
        </p:txBody>
      </p:sp>
      <p:sp>
        <p:nvSpPr>
          <p:cNvPr id="18" name="Rectángulo: esquinas redondeadas 17">
            <a:extLst>
              <a:ext uri="{FF2B5EF4-FFF2-40B4-BE49-F238E27FC236}">
                <a16:creationId xmlns:a16="http://schemas.microsoft.com/office/drawing/2014/main" id="{8B78A939-F330-4C47-9F05-A848642BB8F0}"/>
              </a:ext>
            </a:extLst>
          </p:cNvPr>
          <p:cNvSpPr/>
          <p:nvPr/>
        </p:nvSpPr>
        <p:spPr>
          <a:xfrm>
            <a:off x="10043789" y="1484859"/>
            <a:ext cx="1880711" cy="25588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Densidad</a:t>
            </a:r>
          </a:p>
          <a:p>
            <a:pPr algn="ctr"/>
            <a:r>
              <a:rPr lang="es-ES" dirty="0"/>
              <a:t>V1A1S1=0,93a</a:t>
            </a:r>
          </a:p>
          <a:p>
            <a:pPr algn="ctr"/>
            <a:r>
              <a:rPr lang="es-ES" dirty="0"/>
              <a:t>V1A1S2=0,92a</a:t>
            </a:r>
          </a:p>
          <a:p>
            <a:pPr algn="ctr"/>
            <a:r>
              <a:rPr lang="es-ES" dirty="0"/>
              <a:t>V1A2S1=0,88a</a:t>
            </a:r>
          </a:p>
          <a:p>
            <a:pPr algn="ctr"/>
            <a:r>
              <a:rPr lang="es-ES" dirty="0"/>
              <a:t>V1A2S2=0,91a</a:t>
            </a:r>
          </a:p>
          <a:p>
            <a:pPr algn="ctr"/>
            <a:r>
              <a:rPr lang="es-ES" dirty="0"/>
              <a:t>V2A1S1=0,90a</a:t>
            </a:r>
          </a:p>
          <a:p>
            <a:pPr algn="ctr"/>
            <a:r>
              <a:rPr lang="es-ES" dirty="0"/>
              <a:t>V2A1S2=0,90a</a:t>
            </a:r>
          </a:p>
          <a:p>
            <a:pPr algn="ctr"/>
            <a:r>
              <a:rPr lang="es-ES" dirty="0"/>
              <a:t>V2A2S1=0,88a</a:t>
            </a:r>
          </a:p>
          <a:p>
            <a:pPr algn="ctr"/>
            <a:r>
              <a:rPr lang="es-ES" dirty="0"/>
              <a:t>V2A2S2=0,90a</a:t>
            </a:r>
          </a:p>
        </p:txBody>
      </p:sp>
      <p:sp>
        <p:nvSpPr>
          <p:cNvPr id="19" name="Rectángulo: esquinas redondeadas 18">
            <a:extLst>
              <a:ext uri="{FF2B5EF4-FFF2-40B4-BE49-F238E27FC236}">
                <a16:creationId xmlns:a16="http://schemas.microsoft.com/office/drawing/2014/main" id="{C36BD359-6CFD-4A96-BC0E-88318F1404D0}"/>
              </a:ext>
            </a:extLst>
          </p:cNvPr>
          <p:cNvSpPr/>
          <p:nvPr/>
        </p:nvSpPr>
        <p:spPr>
          <a:xfrm>
            <a:off x="10051220" y="4122671"/>
            <a:ext cx="1880711" cy="2534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Cianuro</a:t>
            </a:r>
          </a:p>
          <a:p>
            <a:pPr algn="ctr"/>
            <a:r>
              <a:rPr lang="es-ES" dirty="0"/>
              <a:t>V1A1S1=0,73a</a:t>
            </a:r>
          </a:p>
          <a:p>
            <a:pPr algn="ctr"/>
            <a:r>
              <a:rPr lang="es-ES" dirty="0"/>
              <a:t>V1A1S2=0,63a</a:t>
            </a:r>
          </a:p>
          <a:p>
            <a:pPr algn="ctr"/>
            <a:r>
              <a:rPr lang="es-ES" dirty="0"/>
              <a:t>V1A2S1=0,59a</a:t>
            </a:r>
          </a:p>
          <a:p>
            <a:pPr algn="ctr"/>
            <a:r>
              <a:rPr lang="es-ES" dirty="0"/>
              <a:t>V1A2S2=0,48a</a:t>
            </a:r>
          </a:p>
          <a:p>
            <a:pPr algn="ctr"/>
            <a:r>
              <a:rPr lang="es-ES" dirty="0"/>
              <a:t>V2A1S1=0,59a</a:t>
            </a:r>
          </a:p>
          <a:p>
            <a:pPr algn="ctr"/>
            <a:r>
              <a:rPr lang="es-ES" dirty="0"/>
              <a:t>V2A1S2=0,73a</a:t>
            </a:r>
          </a:p>
          <a:p>
            <a:pPr algn="ctr"/>
            <a:r>
              <a:rPr lang="es-ES" dirty="0"/>
              <a:t>V2A2S1=0,56a</a:t>
            </a:r>
          </a:p>
          <a:p>
            <a:pPr algn="ctr"/>
            <a:r>
              <a:rPr lang="es-ES" dirty="0"/>
              <a:t>V2A2S2=0,43a</a:t>
            </a:r>
          </a:p>
        </p:txBody>
      </p:sp>
      <p:sp>
        <p:nvSpPr>
          <p:cNvPr id="20" name="Rectángulo: esquinas redondeadas 19">
            <a:extLst>
              <a:ext uri="{FF2B5EF4-FFF2-40B4-BE49-F238E27FC236}">
                <a16:creationId xmlns:a16="http://schemas.microsoft.com/office/drawing/2014/main" id="{6B883601-F690-4116-9972-E4F78C14162B}"/>
              </a:ext>
            </a:extLst>
          </p:cNvPr>
          <p:cNvSpPr/>
          <p:nvPr/>
        </p:nvSpPr>
        <p:spPr>
          <a:xfrm>
            <a:off x="260069" y="4173714"/>
            <a:ext cx="1969010" cy="2578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Impurezas</a:t>
            </a:r>
          </a:p>
          <a:p>
            <a:pPr algn="ctr"/>
            <a:r>
              <a:rPr lang="es-ES" dirty="0"/>
              <a:t>V1A1S1=0,07a</a:t>
            </a:r>
          </a:p>
          <a:p>
            <a:pPr algn="ctr"/>
            <a:r>
              <a:rPr lang="es-ES" dirty="0"/>
              <a:t>V1A1S2=000,33a</a:t>
            </a:r>
          </a:p>
          <a:p>
            <a:pPr algn="ctr"/>
            <a:r>
              <a:rPr lang="es-ES" dirty="0"/>
              <a:t>V1A2S1=0,09a</a:t>
            </a:r>
          </a:p>
          <a:p>
            <a:pPr algn="ctr"/>
            <a:r>
              <a:rPr lang="es-ES" dirty="0"/>
              <a:t>V1A2S2=0,00a</a:t>
            </a:r>
          </a:p>
          <a:p>
            <a:pPr algn="ctr"/>
            <a:r>
              <a:rPr lang="es-ES" dirty="0"/>
              <a:t>V2A1S1=1,50b</a:t>
            </a:r>
          </a:p>
          <a:p>
            <a:pPr algn="ctr"/>
            <a:r>
              <a:rPr lang="es-ES" dirty="0"/>
              <a:t>V2A1S2=000,33a</a:t>
            </a:r>
          </a:p>
          <a:p>
            <a:pPr algn="ctr"/>
            <a:r>
              <a:rPr lang="es-ES" dirty="0"/>
              <a:t>V2A2S1=1,50b</a:t>
            </a:r>
          </a:p>
          <a:p>
            <a:pPr algn="ctr"/>
            <a:r>
              <a:rPr lang="es-ES" dirty="0"/>
              <a:t>V2A2S2=000,33a</a:t>
            </a:r>
          </a:p>
        </p:txBody>
      </p:sp>
      <p:sp>
        <p:nvSpPr>
          <p:cNvPr id="21" name="Rectángulo: esquinas redondeadas 20">
            <a:extLst>
              <a:ext uri="{FF2B5EF4-FFF2-40B4-BE49-F238E27FC236}">
                <a16:creationId xmlns:a16="http://schemas.microsoft.com/office/drawing/2014/main" id="{3CDD898C-2E67-406B-8C5B-238505443AF4}"/>
              </a:ext>
            </a:extLst>
          </p:cNvPr>
          <p:cNvSpPr/>
          <p:nvPr/>
        </p:nvSpPr>
        <p:spPr>
          <a:xfrm>
            <a:off x="2327778" y="4173714"/>
            <a:ext cx="1880711" cy="2578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Acidez</a:t>
            </a:r>
          </a:p>
          <a:p>
            <a:pPr algn="ctr"/>
            <a:r>
              <a:rPr lang="es-ES" dirty="0"/>
              <a:t>V1A1S1=3,48a</a:t>
            </a:r>
          </a:p>
          <a:p>
            <a:pPr algn="ctr"/>
            <a:r>
              <a:rPr lang="es-ES" dirty="0"/>
              <a:t>V1A1S2=8,24a</a:t>
            </a:r>
          </a:p>
          <a:p>
            <a:pPr algn="ctr"/>
            <a:r>
              <a:rPr lang="es-ES" dirty="0"/>
              <a:t>V1A2S1=6,88a</a:t>
            </a:r>
          </a:p>
          <a:p>
            <a:pPr algn="ctr"/>
            <a:r>
              <a:rPr lang="es-ES" dirty="0"/>
              <a:t>V1A2S2=8,46a</a:t>
            </a:r>
          </a:p>
          <a:p>
            <a:pPr algn="ctr"/>
            <a:r>
              <a:rPr lang="es-ES" dirty="0"/>
              <a:t>V2A1S1=6,23a</a:t>
            </a:r>
          </a:p>
          <a:p>
            <a:pPr algn="ctr"/>
            <a:r>
              <a:rPr lang="es-ES" dirty="0"/>
              <a:t>V2A1S2=16,34b</a:t>
            </a:r>
          </a:p>
          <a:p>
            <a:pPr algn="ctr"/>
            <a:r>
              <a:rPr lang="es-ES" dirty="0"/>
              <a:t>V2A2S1=3,80a</a:t>
            </a:r>
          </a:p>
          <a:p>
            <a:pPr algn="ctr"/>
            <a:r>
              <a:rPr lang="es-ES" dirty="0"/>
              <a:t>V2A2S2=14,07b</a:t>
            </a:r>
          </a:p>
        </p:txBody>
      </p:sp>
      <p:sp>
        <p:nvSpPr>
          <p:cNvPr id="22" name="Rectángulo: esquinas redondeadas 21">
            <a:extLst>
              <a:ext uri="{FF2B5EF4-FFF2-40B4-BE49-F238E27FC236}">
                <a16:creationId xmlns:a16="http://schemas.microsoft.com/office/drawing/2014/main" id="{357480A4-0C3E-452B-AFEB-5D1DEE4B6686}"/>
              </a:ext>
            </a:extLst>
          </p:cNvPr>
          <p:cNvSpPr/>
          <p:nvPr/>
        </p:nvSpPr>
        <p:spPr>
          <a:xfrm>
            <a:off x="4339653" y="4173714"/>
            <a:ext cx="1880711" cy="2578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Peróxido</a:t>
            </a:r>
          </a:p>
          <a:p>
            <a:pPr algn="ctr"/>
            <a:r>
              <a:rPr lang="es-ES" dirty="0"/>
              <a:t>V1A1S1=0,94a</a:t>
            </a:r>
          </a:p>
          <a:p>
            <a:pPr algn="ctr"/>
            <a:r>
              <a:rPr lang="es-ES" dirty="0"/>
              <a:t>V1A1S2=9,91b</a:t>
            </a:r>
          </a:p>
          <a:p>
            <a:pPr algn="ctr"/>
            <a:r>
              <a:rPr lang="es-ES" dirty="0"/>
              <a:t>V1A2S1=3,36a</a:t>
            </a:r>
          </a:p>
          <a:p>
            <a:pPr algn="ctr"/>
            <a:r>
              <a:rPr lang="es-ES" dirty="0"/>
              <a:t>V1A2S2=4,48a</a:t>
            </a:r>
          </a:p>
          <a:p>
            <a:pPr algn="ctr"/>
            <a:r>
              <a:rPr lang="es-ES" dirty="0"/>
              <a:t>V2A1S1=1,03a</a:t>
            </a:r>
          </a:p>
          <a:p>
            <a:pPr algn="ctr"/>
            <a:r>
              <a:rPr lang="es-ES" dirty="0"/>
              <a:t>V2A1S2=0,60a</a:t>
            </a:r>
          </a:p>
          <a:p>
            <a:pPr algn="ctr"/>
            <a:r>
              <a:rPr lang="es-ES" dirty="0"/>
              <a:t>V2A2S1=2,49a</a:t>
            </a:r>
          </a:p>
          <a:p>
            <a:pPr algn="ctr"/>
            <a:r>
              <a:rPr lang="es-ES" dirty="0"/>
              <a:t>V2A2S2=0,57a</a:t>
            </a:r>
          </a:p>
        </p:txBody>
      </p:sp>
      <p:sp>
        <p:nvSpPr>
          <p:cNvPr id="23" name="Rectángulo: esquinas redondeadas 22">
            <a:extLst>
              <a:ext uri="{FF2B5EF4-FFF2-40B4-BE49-F238E27FC236}">
                <a16:creationId xmlns:a16="http://schemas.microsoft.com/office/drawing/2014/main" id="{0A6CB395-4023-41D6-999D-FE56033FF7A1}"/>
              </a:ext>
            </a:extLst>
          </p:cNvPr>
          <p:cNvSpPr/>
          <p:nvPr/>
        </p:nvSpPr>
        <p:spPr>
          <a:xfrm>
            <a:off x="6281532" y="1541215"/>
            <a:ext cx="1880711" cy="2578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Humedad</a:t>
            </a:r>
          </a:p>
          <a:p>
            <a:pPr algn="ctr"/>
            <a:r>
              <a:rPr lang="es-ES" dirty="0"/>
              <a:t>V1A1S1=0,67a</a:t>
            </a:r>
          </a:p>
          <a:p>
            <a:pPr algn="ctr"/>
            <a:r>
              <a:rPr lang="es-ES" dirty="0"/>
              <a:t>V1A1S2=6,71c</a:t>
            </a:r>
          </a:p>
          <a:p>
            <a:pPr algn="ctr"/>
            <a:r>
              <a:rPr lang="es-ES" dirty="0"/>
              <a:t>V1A2S1=1,96ab</a:t>
            </a:r>
          </a:p>
          <a:p>
            <a:pPr algn="ctr"/>
            <a:r>
              <a:rPr lang="es-ES" dirty="0"/>
              <a:t>V1A2S2=3,58b</a:t>
            </a:r>
          </a:p>
          <a:p>
            <a:pPr algn="ctr"/>
            <a:r>
              <a:rPr lang="es-ES" dirty="0"/>
              <a:t>V2A1S1=1,10a</a:t>
            </a:r>
          </a:p>
          <a:p>
            <a:pPr algn="ctr"/>
            <a:r>
              <a:rPr lang="es-ES" dirty="0"/>
              <a:t>V2A1S2=0,60a</a:t>
            </a:r>
          </a:p>
          <a:p>
            <a:pPr algn="ctr"/>
            <a:r>
              <a:rPr lang="es-ES" dirty="0"/>
              <a:t>V2A2S1=1,93ab</a:t>
            </a:r>
          </a:p>
          <a:p>
            <a:pPr algn="ctr"/>
            <a:r>
              <a:rPr lang="es-ES" dirty="0"/>
              <a:t>V2A2S2=0,40a</a:t>
            </a:r>
          </a:p>
        </p:txBody>
      </p:sp>
      <p:sp>
        <p:nvSpPr>
          <p:cNvPr id="24" name="Rectángulo: esquinas redondeadas 23">
            <a:extLst>
              <a:ext uri="{FF2B5EF4-FFF2-40B4-BE49-F238E27FC236}">
                <a16:creationId xmlns:a16="http://schemas.microsoft.com/office/drawing/2014/main" id="{7767099E-C8F2-4282-8537-99F8478B084E}"/>
              </a:ext>
            </a:extLst>
          </p:cNvPr>
          <p:cNvSpPr/>
          <p:nvPr/>
        </p:nvSpPr>
        <p:spPr>
          <a:xfrm>
            <a:off x="6292722" y="4173714"/>
            <a:ext cx="2223512" cy="2578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Ind. Saponificación </a:t>
            </a:r>
          </a:p>
          <a:p>
            <a:pPr algn="ctr"/>
            <a:r>
              <a:rPr lang="es-ES" dirty="0"/>
              <a:t>V1A1S1=153,71a</a:t>
            </a:r>
          </a:p>
          <a:p>
            <a:pPr algn="ctr"/>
            <a:r>
              <a:rPr lang="es-ES" dirty="0"/>
              <a:t>V1A1S2=129,03a</a:t>
            </a:r>
          </a:p>
          <a:p>
            <a:pPr algn="ctr"/>
            <a:r>
              <a:rPr lang="es-ES" dirty="0"/>
              <a:t>V1A2S1=124,36a</a:t>
            </a:r>
          </a:p>
          <a:p>
            <a:pPr algn="ctr"/>
            <a:r>
              <a:rPr lang="es-ES" dirty="0"/>
              <a:t>V1A2S2=528,28b</a:t>
            </a:r>
          </a:p>
          <a:p>
            <a:pPr algn="ctr"/>
            <a:r>
              <a:rPr lang="es-ES" dirty="0"/>
              <a:t>V2A1S1=173,91a</a:t>
            </a:r>
          </a:p>
          <a:p>
            <a:pPr algn="ctr"/>
            <a:r>
              <a:rPr lang="es-ES" dirty="0"/>
              <a:t>V2A1S2=702,19c</a:t>
            </a:r>
          </a:p>
          <a:p>
            <a:pPr algn="ctr"/>
            <a:r>
              <a:rPr lang="es-ES" dirty="0"/>
              <a:t>V2A2S1=452,54b</a:t>
            </a:r>
          </a:p>
          <a:p>
            <a:pPr algn="ctr"/>
            <a:r>
              <a:rPr lang="es-ES" dirty="0"/>
              <a:t>V2A2S2=686,29c</a:t>
            </a:r>
          </a:p>
        </p:txBody>
      </p:sp>
      <p:sp>
        <p:nvSpPr>
          <p:cNvPr id="3" name="Rectángulo: esquinas redondeadas 2">
            <a:extLst>
              <a:ext uri="{FF2B5EF4-FFF2-40B4-BE49-F238E27FC236}">
                <a16:creationId xmlns:a16="http://schemas.microsoft.com/office/drawing/2014/main" id="{DA79FD3D-20F6-4993-A9C9-EA26F54ABEED}"/>
              </a:ext>
            </a:extLst>
          </p:cNvPr>
          <p:cNvSpPr/>
          <p:nvPr/>
        </p:nvSpPr>
        <p:spPr>
          <a:xfrm>
            <a:off x="406066" y="285677"/>
            <a:ext cx="3295813" cy="538533"/>
          </a:xfrm>
          <a:prstGeom prst="roundRect">
            <a:avLst/>
          </a:prstGeom>
          <a:noFill/>
          <a:ln w="38100">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nSpc>
                <a:spcPct val="90000"/>
              </a:lnSpc>
              <a:spcBef>
                <a:spcPct val="0"/>
              </a:spcBef>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CONCLUSIONES</a:t>
            </a:r>
          </a:p>
        </p:txBody>
      </p:sp>
    </p:spTree>
    <p:extLst>
      <p:ext uri="{BB962C8B-B14F-4D97-AF65-F5344CB8AC3E}">
        <p14:creationId xmlns:p14="http://schemas.microsoft.com/office/powerpoint/2010/main" val="2819059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37D5269E-BFBB-4170-AAD7-42136F6FFF7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5379" r="-4" b="28369"/>
          <a:stretch/>
        </p:blipFill>
        <p:spPr bwMode="auto">
          <a:xfrm>
            <a:off x="5473229" y="449884"/>
            <a:ext cx="2125899" cy="212589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08083D4-A048-4AD9-8C92-25F65692C54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5252" r="18496" b="-3"/>
          <a:stretch/>
        </p:blipFill>
        <p:spPr bwMode="auto">
          <a:xfrm>
            <a:off x="5734231" y="2527224"/>
            <a:ext cx="3316388"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A53D54E-FF03-44EF-9334-5F34BA995CF0}"/>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0807" t="18678" r="1713" b="-2"/>
          <a:stretch/>
        </p:blipFill>
        <p:spPr bwMode="auto">
          <a:xfrm>
            <a:off x="8205252" y="304498"/>
            <a:ext cx="3893754" cy="2714827"/>
          </a:xfrm>
          <a:custGeom>
            <a:avLst/>
            <a:gdLst/>
            <a:ahLst/>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CFCC919-B72D-4C70-B98D-EF4B23349FE8}"/>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12205"/>
          <a:stretch/>
        </p:blipFill>
        <p:spPr bwMode="auto">
          <a:xfrm>
            <a:off x="9014012" y="4152649"/>
            <a:ext cx="3177988" cy="2714827"/>
          </a:xfrm>
          <a:custGeom>
            <a:avLst/>
            <a:gdLst/>
            <a:ahLst/>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esquinas redondeadas 3">
            <a:extLst>
              <a:ext uri="{FF2B5EF4-FFF2-40B4-BE49-F238E27FC236}">
                <a16:creationId xmlns:a16="http://schemas.microsoft.com/office/drawing/2014/main" id="{D9B0597C-CBF3-4AA0-9E4B-7BD718E3D2E0}"/>
              </a:ext>
            </a:extLst>
          </p:cNvPr>
          <p:cNvSpPr/>
          <p:nvPr/>
        </p:nvSpPr>
        <p:spPr>
          <a:xfrm>
            <a:off x="315457" y="293893"/>
            <a:ext cx="3198452" cy="542519"/>
          </a:xfrm>
          <a:prstGeom prst="roundRect">
            <a:avLst/>
          </a:prstGeom>
          <a:noFill/>
          <a:ln w="38100">
            <a:solidFill>
              <a:srgbClr val="F8ED10"/>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2800" b="1" kern="1200" dirty="0">
                <a:solidFill>
                  <a:srgbClr val="000000"/>
                </a:solidFill>
                <a:latin typeface="+mj-lt"/>
                <a:ea typeface="+mj-ea"/>
                <a:cs typeface="+mj-cs"/>
              </a:rPr>
              <a:t>RECOMENDACIONES</a:t>
            </a:r>
          </a:p>
        </p:txBody>
      </p:sp>
      <p:sp>
        <p:nvSpPr>
          <p:cNvPr id="6" name="CuadroTexto 5">
            <a:extLst>
              <a:ext uri="{FF2B5EF4-FFF2-40B4-BE49-F238E27FC236}">
                <a16:creationId xmlns:a16="http://schemas.microsoft.com/office/drawing/2014/main" id="{2AD284D8-4837-4713-9489-9CE7DFB54496}"/>
              </a:ext>
            </a:extLst>
          </p:cNvPr>
          <p:cNvSpPr txBox="1"/>
          <p:nvPr/>
        </p:nvSpPr>
        <p:spPr>
          <a:xfrm>
            <a:off x="92994" y="970108"/>
            <a:ext cx="5924598" cy="573113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L</a:t>
            </a:r>
            <a:r>
              <a:rPr lang="en-US" sz="1400" dirty="0">
                <a:solidFill>
                  <a:srgbClr val="000000"/>
                </a:solidFill>
                <a:effectLst/>
                <a:latin typeface="Arial" panose="020B0604020202020204" pitchFamily="34" charset="0"/>
                <a:cs typeface="Arial" panose="020B0604020202020204" pitchFamily="34" charset="0"/>
              </a:rPr>
              <a:t>a selección de las frutas maduras y sin daños, puesto que al realizar análisis microbiológicos que pueden arrojar valores de presencia de hongos en las muestras.</a:t>
            </a:r>
            <a:endParaRPr lang="en-US" sz="14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400" dirty="0">
                <a:solidFill>
                  <a:srgbClr val="000000"/>
                </a:solidFill>
                <a:effectLst/>
                <a:latin typeface="Arial" panose="020B0604020202020204" pitchFamily="34" charset="0"/>
                <a:cs typeface="Arial" panose="020B0604020202020204" pitchFamily="34" charset="0"/>
              </a:rPr>
              <a:t>Realizar la recolección de las semillas de maracuyá, evitando recolectar el líquido puesto que este hará que el proceso de secado sea más largo y los niveles de pH sean mayores al momento de realizar las pruebas físicas.</a:t>
            </a:r>
            <a:endParaRPr lang="en-US" sz="14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400" dirty="0">
                <a:solidFill>
                  <a:srgbClr val="000000"/>
                </a:solidFill>
                <a:effectLst/>
                <a:latin typeface="Arial" panose="020B0604020202020204" pitchFamily="34" charset="0"/>
                <a:cs typeface="Arial" panose="020B0604020202020204" pitchFamily="34" charset="0"/>
              </a:rPr>
              <a:t>Para obtener un aceite de mejor calidad y con valores menores en las pruebas fisicoquímicas se debe realizar el desgomado, neutralización, lavado con agua, desodorización y winterizacion como proceso de refinación del aceite una vez extraído.</a:t>
            </a:r>
            <a:endParaRPr lang="en-US" sz="14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Para c</a:t>
            </a:r>
            <a:r>
              <a:rPr lang="en-US" sz="1400" dirty="0">
                <a:solidFill>
                  <a:srgbClr val="000000"/>
                </a:solidFill>
                <a:effectLst/>
                <a:latin typeface="Arial" panose="020B0604020202020204" pitchFamily="34" charset="0"/>
                <a:cs typeface="Arial" panose="020B0604020202020204" pitchFamily="34" charset="0"/>
              </a:rPr>
              <a:t>onseguir mejores características fisicoquímicas en el aceite se debe utilizar la variedad amarilla entera o triturada con éter di etílico.</a:t>
            </a:r>
            <a:endParaRPr lang="en-US" sz="14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L</a:t>
            </a:r>
            <a:r>
              <a:rPr lang="en-US" sz="1400" dirty="0">
                <a:solidFill>
                  <a:srgbClr val="000000"/>
                </a:solidFill>
                <a:effectLst/>
                <a:latin typeface="Arial" panose="020B0604020202020204" pitchFamily="34" charset="0"/>
                <a:cs typeface="Arial" panose="020B0604020202020204" pitchFamily="34" charset="0"/>
              </a:rPr>
              <a:t>as muestras obtenidas deben ser almacenadas en recipientes de vidrio y color oscuro pues de esta forma se evita el deterioro de los extractos, los cuales pueden presentar valores inadecuados en las pruebas fisicoquímicas posteriores </a:t>
            </a:r>
            <a:endParaRPr lang="en-US" sz="1400" dirty="0">
              <a:solidFill>
                <a:srgbClr val="000000"/>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400" dirty="0">
                <a:solidFill>
                  <a:srgbClr val="000000"/>
                </a:solidFill>
                <a:effectLst/>
                <a:latin typeface="Arial" panose="020B0604020202020204" pitchFamily="34" charset="0"/>
                <a:cs typeface="Arial" panose="020B0604020202020204" pitchFamily="34" charset="0"/>
              </a:rPr>
              <a:t>En cuanto al método de Soxhlet se recomienda realizar futuras investigaciones con prensado en frio para determinar su análisis fisicoquímico del aceite extraído y poderlo comparar.</a:t>
            </a:r>
          </a:p>
          <a:p>
            <a:pPr marL="285750" indent="-228600">
              <a:lnSpc>
                <a:spcPct val="90000"/>
              </a:lnSpc>
              <a:spcAft>
                <a:spcPts val="600"/>
              </a:spcAft>
              <a:buFont typeface="Arial" panose="020B0604020202020204" pitchFamily="34" charset="0"/>
              <a:buChar char="•"/>
            </a:pPr>
            <a:r>
              <a:rPr lang="es-MX" sz="1400" dirty="0">
                <a:effectLst/>
                <a:latin typeface="Arial" panose="020B0604020202020204" pitchFamily="34" charset="0"/>
                <a:ea typeface="Calibri" panose="020F0502020204030204" pitchFamily="34" charset="0"/>
                <a:cs typeface="Arial" panose="020B0604020202020204" pitchFamily="34" charset="0"/>
              </a:rPr>
              <a:t>Se recomienda la maracuyá de variedad morada con la aplicación de la trituración de la semilla para la obtención de mayor rendimiento, además la utilización de éter etílico para la obtención de un aceite con características fisicoquímicas de mayor calidad. </a:t>
            </a:r>
            <a:endParaRPr lang="es-E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7103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67F3494-2A10-48A8-9698-186DD8227AD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6009" t="3619" r="4889" b="2858"/>
          <a:stretch/>
        </p:blipFill>
        <p:spPr>
          <a:xfrm>
            <a:off x="3150325" y="878531"/>
            <a:ext cx="5891349" cy="5405685"/>
          </a:xfrm>
          <a:prstGeom prst="rect">
            <a:avLst/>
          </a:prstGeom>
        </p:spPr>
      </p:pic>
      <p:pic>
        <p:nvPicPr>
          <p:cNvPr id="6" name="Picture 10">
            <a:extLst>
              <a:ext uri="{FF2B5EF4-FFF2-40B4-BE49-F238E27FC236}">
                <a16:creationId xmlns:a16="http://schemas.microsoft.com/office/drawing/2014/main" id="{EC524937-F246-438E-B32C-FDB08FD2B4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23" r="1092" b="-2"/>
          <a:stretch/>
        </p:blipFill>
        <p:spPr bwMode="auto">
          <a:xfrm>
            <a:off x="575485" y="3861029"/>
            <a:ext cx="2574839" cy="2423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31BAA4F-57FE-4D62-AAC8-78E9CC268F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025" r="-6" b="11036"/>
          <a:stretch/>
        </p:blipFill>
        <p:spPr bwMode="auto">
          <a:xfrm>
            <a:off x="575485" y="878530"/>
            <a:ext cx="2574839" cy="27344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a:extLst>
              <a:ext uri="{FF2B5EF4-FFF2-40B4-BE49-F238E27FC236}">
                <a16:creationId xmlns:a16="http://schemas.microsoft.com/office/drawing/2014/main" id="{0E0241CE-D848-4CFF-A24E-644BBCB1CA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23" r="10232" b="-1"/>
          <a:stretch/>
        </p:blipFill>
        <p:spPr bwMode="auto">
          <a:xfrm>
            <a:off x="9041674" y="4010297"/>
            <a:ext cx="2574000" cy="21663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83509B0F-BEF8-4EF3-82E3-B957B5B8A7D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74" r="2" b="5943"/>
          <a:stretch/>
        </p:blipFill>
        <p:spPr bwMode="auto">
          <a:xfrm>
            <a:off x="9041673" y="878529"/>
            <a:ext cx="2574000" cy="293099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C4DC73C5-4340-4918-9006-FB7DFA6FEB67}"/>
              </a:ext>
            </a:extLst>
          </p:cNvPr>
          <p:cNvSpPr txBox="1"/>
          <p:nvPr/>
        </p:nvSpPr>
        <p:spPr>
          <a:xfrm>
            <a:off x="4920341" y="2458809"/>
            <a:ext cx="2351314" cy="2308324"/>
          </a:xfrm>
          <a:prstGeom prst="rect">
            <a:avLst/>
          </a:prstGeom>
          <a:noFill/>
        </p:spPr>
        <p:txBody>
          <a:bodyPr wrap="square" rtlCol="0">
            <a:spAutoFit/>
          </a:bodyPr>
          <a:lstStyle/>
          <a:p>
            <a:pPr algn="ctr"/>
            <a:r>
              <a:rPr lang="es-ES" sz="4800" b="1" dirty="0">
                <a:effectLst>
                  <a:outerShdw blurRad="38100" dist="38100" dir="2700000" algn="tl">
                    <a:srgbClr val="000000">
                      <a:alpha val="43137"/>
                    </a:srgbClr>
                  </a:outerShdw>
                </a:effectLst>
                <a:latin typeface="Brush Script MT" panose="03060802040406070304" pitchFamily="66" charset="0"/>
              </a:rPr>
              <a:t>Gracias por su atención.</a:t>
            </a:r>
          </a:p>
        </p:txBody>
      </p:sp>
      <p:sp>
        <p:nvSpPr>
          <p:cNvPr id="14" name="Rectángulo 13">
            <a:extLst>
              <a:ext uri="{FF2B5EF4-FFF2-40B4-BE49-F238E27FC236}">
                <a16:creationId xmlns:a16="http://schemas.microsoft.com/office/drawing/2014/main" id="{E463CFC1-65C7-4BA8-A4D7-21C993949B22}"/>
              </a:ext>
            </a:extLst>
          </p:cNvPr>
          <p:cNvSpPr/>
          <p:nvPr/>
        </p:nvSpPr>
        <p:spPr>
          <a:xfrm>
            <a:off x="313509" y="457200"/>
            <a:ext cx="11547565" cy="6113417"/>
          </a:xfrm>
          <a:prstGeom prst="rect">
            <a:avLst/>
          </a:prstGeom>
          <a:noFill/>
          <a:ln w="38100" cap="flat" cmpd="sng" algn="ctr">
            <a:solidFill>
              <a:srgbClr val="20B68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dirty="0"/>
          </a:p>
        </p:txBody>
      </p:sp>
    </p:spTree>
    <p:extLst>
      <p:ext uri="{BB962C8B-B14F-4D97-AF65-F5344CB8AC3E}">
        <p14:creationId xmlns:p14="http://schemas.microsoft.com/office/powerpoint/2010/main" val="339097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A5A67-B092-467E-BBB4-2D8113A3A078}"/>
              </a:ext>
            </a:extLst>
          </p:cNvPr>
          <p:cNvSpPr txBox="1">
            <a:spLocks/>
          </p:cNvSpPr>
          <p:nvPr/>
        </p:nvSpPr>
        <p:spPr>
          <a:xfrm>
            <a:off x="3847561" y="470263"/>
            <a:ext cx="5309501" cy="774431"/>
          </a:xfrm>
          <a:prstGeom prst="rect">
            <a:avLst/>
          </a:prstGeom>
        </p:spPr>
        <p:txBody>
          <a:bodyPr rtlCol="0"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ESPECIFICOS</a:t>
            </a:r>
          </a:p>
        </p:txBody>
      </p:sp>
      <p:graphicFrame>
        <p:nvGraphicFramePr>
          <p:cNvPr id="3" name="Diagrama 2">
            <a:extLst>
              <a:ext uri="{FF2B5EF4-FFF2-40B4-BE49-F238E27FC236}">
                <a16:creationId xmlns:a16="http://schemas.microsoft.com/office/drawing/2014/main" id="{F94EACB7-D99E-4C41-B8B9-7C56E5F47B0F}"/>
              </a:ext>
            </a:extLst>
          </p:cNvPr>
          <p:cNvGraphicFramePr/>
          <p:nvPr>
            <p:extLst>
              <p:ext uri="{D42A27DB-BD31-4B8C-83A1-F6EECF244321}">
                <p14:modId xmlns:p14="http://schemas.microsoft.com/office/powerpoint/2010/main" val="2630507392"/>
              </p:ext>
            </p:extLst>
          </p:nvPr>
        </p:nvGraphicFramePr>
        <p:xfrm>
          <a:off x="1391919" y="969070"/>
          <a:ext cx="990745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52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0D3FF29-6DB8-4EDB-996E-3D8B8C4E3BFE}"/>
              </a:ext>
            </a:extLst>
          </p:cNvPr>
          <p:cNvGraphicFramePr/>
          <p:nvPr/>
        </p:nvGraphicFramePr>
        <p:xfrm>
          <a:off x="464457" y="1048751"/>
          <a:ext cx="9215119" cy="5652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97E1EC55-455C-4A1F-A836-0F77F8A71175}"/>
              </a:ext>
            </a:extLst>
          </p:cNvPr>
          <p:cNvSpPr txBox="1">
            <a:spLocks/>
          </p:cNvSpPr>
          <p:nvPr/>
        </p:nvSpPr>
        <p:spPr>
          <a:xfrm>
            <a:off x="4176861" y="274320"/>
            <a:ext cx="2563573" cy="774431"/>
          </a:xfrm>
          <a:prstGeom prst="rect">
            <a:avLst/>
          </a:prstGeom>
        </p:spPr>
        <p:txBody>
          <a:bodyPr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HIPOTESIS</a:t>
            </a:r>
          </a:p>
        </p:txBody>
      </p:sp>
      <p:pic>
        <p:nvPicPr>
          <p:cNvPr id="4" name="Imagen 3" descr="Imagen que contiene interior, tabla, taza, alimentos&#10;&#10;Descripción generada automáticamente">
            <a:extLst>
              <a:ext uri="{FF2B5EF4-FFF2-40B4-BE49-F238E27FC236}">
                <a16:creationId xmlns:a16="http://schemas.microsoft.com/office/drawing/2014/main" id="{B437469A-866C-4C23-9F9A-02EBBB347FBE}"/>
              </a:ext>
            </a:extLst>
          </p:cNvPr>
          <p:cNvPicPr/>
          <p:nvPr/>
        </p:nvPicPr>
        <p:blipFill>
          <a:blip r:embed="rId7">
            <a:extLst>
              <a:ext uri="{28A0092B-C50C-407E-A947-70E740481C1C}">
                <a14:useLocalDpi xmlns:a14="http://schemas.microsoft.com/office/drawing/2010/main" val="0"/>
              </a:ext>
            </a:extLst>
          </a:blip>
          <a:stretch>
            <a:fillRect/>
          </a:stretch>
        </p:blipFill>
        <p:spPr>
          <a:xfrm>
            <a:off x="9720397" y="182880"/>
            <a:ext cx="2375809" cy="6518365"/>
          </a:xfrm>
          <a:prstGeom prst="rect">
            <a:avLst/>
          </a:prstGeom>
        </p:spPr>
      </p:pic>
    </p:spTree>
    <p:extLst>
      <p:ext uri="{BB962C8B-B14F-4D97-AF65-F5344CB8AC3E}">
        <p14:creationId xmlns:p14="http://schemas.microsoft.com/office/powerpoint/2010/main" val="160510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0FB82A4-5815-47E4-9976-C0FCBCFAA7CB}"/>
              </a:ext>
            </a:extLst>
          </p:cNvPr>
          <p:cNvSpPr txBox="1">
            <a:spLocks/>
          </p:cNvSpPr>
          <p:nvPr/>
        </p:nvSpPr>
        <p:spPr>
          <a:xfrm>
            <a:off x="195855" y="124729"/>
            <a:ext cx="3841573" cy="8651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UBICACIÓN</a:t>
            </a:r>
          </a:p>
        </p:txBody>
      </p:sp>
      <p:grpSp>
        <p:nvGrpSpPr>
          <p:cNvPr id="71" name="Group 7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2" name="Rectangle 7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Rectangle 7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ángulo 49">
            <a:extLst>
              <a:ext uri="{FF2B5EF4-FFF2-40B4-BE49-F238E27FC236}">
                <a16:creationId xmlns:a16="http://schemas.microsoft.com/office/drawing/2014/main" id="{FB1DD099-4BE1-46FC-B52A-0B87C46BED84}"/>
              </a:ext>
            </a:extLst>
          </p:cNvPr>
          <p:cNvSpPr/>
          <p:nvPr/>
        </p:nvSpPr>
        <p:spPr>
          <a:xfrm>
            <a:off x="228195" y="1004017"/>
            <a:ext cx="5120640" cy="1980029"/>
          </a:xfrm>
          <a:prstGeom prst="rect">
            <a:avLst/>
          </a:prstGeom>
          <a:ln w="28575">
            <a:prstDash val="sysDot"/>
          </a:ln>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spcBef>
                <a:spcPts val="200"/>
              </a:spcBef>
              <a:spcAft>
                <a:spcPts val="0"/>
              </a:spcAft>
            </a:pPr>
            <a:r>
              <a:rPr lang="es-EC" sz="1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Ubicación Política </a:t>
            </a:r>
          </a:p>
          <a:p>
            <a:pPr>
              <a:spcAft>
                <a:spcPts val="800"/>
              </a:spcAft>
            </a:pPr>
            <a:r>
              <a:rPr lang="es-EC" sz="1600" dirty="0">
                <a:latin typeface="Arial" panose="020B0604020202020204" pitchFamily="34" charset="0"/>
                <a:ea typeface="Calibri" panose="020F0502020204030204" pitchFamily="34" charset="0"/>
                <a:cs typeface="Arial" panose="020B0604020202020204" pitchFamily="34" charset="0"/>
              </a:rPr>
              <a:t>País:		Ecuador</a:t>
            </a:r>
          </a:p>
          <a:p>
            <a:pPr>
              <a:spcAft>
                <a:spcPts val="800"/>
              </a:spcAft>
            </a:pPr>
            <a:r>
              <a:rPr lang="es-EC" sz="1600" dirty="0">
                <a:latin typeface="Arial" panose="020B0604020202020204" pitchFamily="34" charset="0"/>
                <a:ea typeface="Calibri" panose="020F0502020204030204" pitchFamily="34" charset="0"/>
                <a:cs typeface="Arial" panose="020B0604020202020204" pitchFamily="34" charset="0"/>
              </a:rPr>
              <a:t>Provincia:		Santo Domingo de los Tsáchilas</a:t>
            </a:r>
          </a:p>
          <a:p>
            <a:pPr>
              <a:spcAft>
                <a:spcPts val="800"/>
              </a:spcAft>
            </a:pPr>
            <a:r>
              <a:rPr lang="es-EC" sz="1600" dirty="0">
                <a:latin typeface="Arial" panose="020B0604020202020204" pitchFamily="34" charset="0"/>
                <a:ea typeface="Calibri" panose="020F0502020204030204" pitchFamily="34" charset="0"/>
                <a:cs typeface="Arial" panose="020B0604020202020204" pitchFamily="34" charset="0"/>
              </a:rPr>
              <a:t>Cantón: 		Santo Domingo</a:t>
            </a:r>
          </a:p>
          <a:p>
            <a:pPr>
              <a:spcAft>
                <a:spcPts val="800"/>
              </a:spcAft>
            </a:pPr>
            <a:r>
              <a:rPr lang="es-EC" sz="1600" dirty="0">
                <a:latin typeface="Arial" panose="020B0604020202020204" pitchFamily="34" charset="0"/>
                <a:ea typeface="Calibri" panose="020F0502020204030204" pitchFamily="34" charset="0"/>
                <a:cs typeface="Arial" panose="020B0604020202020204" pitchFamily="34" charset="0"/>
              </a:rPr>
              <a:t>Parroquia: 	Luz de América </a:t>
            </a:r>
          </a:p>
          <a:p>
            <a:pPr>
              <a:spcAft>
                <a:spcPts val="800"/>
              </a:spcAft>
            </a:pPr>
            <a:r>
              <a:rPr lang="es-EC" sz="1600" dirty="0">
                <a:latin typeface="Arial" panose="020B0604020202020204" pitchFamily="34" charset="0"/>
                <a:ea typeface="Calibri" panose="020F0502020204030204" pitchFamily="34" charset="0"/>
                <a:cs typeface="Arial" panose="020B0604020202020204" pitchFamily="34" charset="0"/>
              </a:rPr>
              <a:t>Sector: 		km 35 Vía Quevedo</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2" name="Rectángulo 51">
            <a:extLst>
              <a:ext uri="{FF2B5EF4-FFF2-40B4-BE49-F238E27FC236}">
                <a16:creationId xmlns:a16="http://schemas.microsoft.com/office/drawing/2014/main" id="{8B3B5996-40B8-41CD-808D-58BDFA6E4BB6}"/>
              </a:ext>
            </a:extLst>
          </p:cNvPr>
          <p:cNvSpPr/>
          <p:nvPr/>
        </p:nvSpPr>
        <p:spPr>
          <a:xfrm>
            <a:off x="228195" y="3959673"/>
            <a:ext cx="5337754" cy="2677656"/>
          </a:xfrm>
          <a:prstGeom prst="rect">
            <a:avLst/>
          </a:prstGeom>
          <a:ln w="28575">
            <a:prstDash val="sysDot"/>
          </a:ln>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spcBef>
                <a:spcPts val="200"/>
              </a:spcBef>
              <a:spcAft>
                <a:spcPts val="0"/>
              </a:spcAft>
            </a:pPr>
            <a:r>
              <a:rPr lang="es-EC" sz="1600" b="1" u="sng" dirty="0">
                <a:solidFill>
                  <a:srgbClr val="000000"/>
                </a:solidFill>
                <a:latin typeface="Arial" panose="020B0604020202020204" pitchFamily="34" charset="0"/>
                <a:ea typeface="Calibri" panose="020F0502020204030204" pitchFamily="34" charset="0"/>
                <a:cs typeface="Arial" panose="020B0604020202020204" pitchFamily="34" charset="0"/>
              </a:rPr>
              <a:t>Ubicación Ecológica </a:t>
            </a:r>
            <a:endParaRPr lang="es-EC" sz="1600"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800"/>
              </a:spcAft>
            </a:pPr>
            <a:r>
              <a:rPr lang="es-EC" sz="1600" dirty="0">
                <a:latin typeface="Arial" panose="020B0604020202020204" pitchFamily="34" charset="0"/>
                <a:ea typeface="Calibri" panose="020F0502020204030204" pitchFamily="34" charset="0"/>
                <a:cs typeface="Arial" panose="020B0604020202020204" pitchFamily="34" charset="0"/>
              </a:rPr>
              <a:t>Zona de vida: 		Bosque húmedo Tropical</a:t>
            </a:r>
          </a:p>
          <a:p>
            <a:pPr>
              <a:spcAft>
                <a:spcPts val="80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Altitud:			224 msnm</a:t>
            </a:r>
            <a:endParaRPr lang="es-EC" sz="16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Temperatura media:		24,6 º C</a:t>
            </a:r>
            <a:endParaRPr lang="es-EC" sz="16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Precipitación:		2860 mm año</a:t>
            </a:r>
            <a:endParaRPr lang="es-EC" sz="16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Humedad relativa:		85%</a:t>
            </a:r>
            <a:endParaRPr lang="es-EC" sz="16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Heliofanía: 		739 horas luz año</a:t>
            </a:r>
            <a:endParaRPr lang="es-EC" sz="16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s-EC" sz="1600" dirty="0">
                <a:solidFill>
                  <a:srgbClr val="000000"/>
                </a:solidFill>
                <a:latin typeface="Arial" panose="020B0604020202020204" pitchFamily="34" charset="0"/>
                <a:ea typeface="Calibri" panose="020F0502020204030204" pitchFamily="34" charset="0"/>
                <a:cs typeface="Arial" panose="020B0604020202020204" pitchFamily="34" charset="0"/>
              </a:rPr>
              <a:t>Suelos:			Francos Arenoso</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4" name="Rectángulo 53">
            <a:extLst>
              <a:ext uri="{FF2B5EF4-FFF2-40B4-BE49-F238E27FC236}">
                <a16:creationId xmlns:a16="http://schemas.microsoft.com/office/drawing/2014/main" id="{3D8AA500-2EE2-4A99-BEF1-3B0A34CE1D2A}"/>
              </a:ext>
            </a:extLst>
          </p:cNvPr>
          <p:cNvSpPr/>
          <p:nvPr/>
        </p:nvSpPr>
        <p:spPr>
          <a:xfrm>
            <a:off x="7304137" y="4968745"/>
            <a:ext cx="3168218" cy="646331"/>
          </a:xfrm>
          <a:prstGeom prst="rect">
            <a:avLst/>
          </a:prstGeom>
        </p:spPr>
        <p:txBody>
          <a:bodyPr wrap="square">
            <a:spAutoFit/>
          </a:bodyPr>
          <a:lstStyle/>
          <a:p>
            <a:pPr>
              <a:spcAft>
                <a:spcPts val="0"/>
              </a:spcAft>
            </a:pPr>
            <a:r>
              <a:rPr lang="es-EC" sz="1600" b="1" dirty="0">
                <a:latin typeface="Arial" panose="020B0604020202020204" pitchFamily="34" charset="0"/>
                <a:ea typeface="Calibri" panose="020F0502020204030204" pitchFamily="34" charset="0"/>
                <a:cs typeface="Arial" panose="020B0604020202020204" pitchFamily="34" charset="0"/>
              </a:rPr>
              <a:t>Latitud:		</a:t>
            </a:r>
            <a:r>
              <a:rPr lang="es-EC" sz="1800" dirty="0">
                <a:solidFill>
                  <a:srgbClr val="000000"/>
                </a:solidFill>
                <a:effectLst/>
                <a:latin typeface="Arial" panose="020B0604020202020204" pitchFamily="34" charset="0"/>
                <a:ea typeface="Calibri" panose="020F0502020204030204" pitchFamily="34" charset="0"/>
              </a:rPr>
              <a:t>684171</a:t>
            </a:r>
            <a:endParaRPr lang="es-EC" sz="1600" b="1" dirty="0">
              <a:latin typeface="Arial" panose="020B0604020202020204" pitchFamily="34" charset="0"/>
              <a:ea typeface="Calibri" panose="020F0502020204030204" pitchFamily="34" charset="0"/>
              <a:cs typeface="Arial" panose="020B0604020202020204" pitchFamily="34" charset="0"/>
            </a:endParaRPr>
          </a:p>
          <a:p>
            <a:pPr>
              <a:spcAft>
                <a:spcPts val="0"/>
              </a:spcAft>
              <a:tabLst>
                <a:tab pos="900430" algn="l"/>
                <a:tab pos="1638300" algn="l"/>
              </a:tabLst>
            </a:pPr>
            <a:r>
              <a:rPr lang="es-EC" sz="1600" b="1" dirty="0">
                <a:latin typeface="Arial" panose="020B0604020202020204" pitchFamily="34" charset="0"/>
                <a:ea typeface="Calibri" panose="020F0502020204030204" pitchFamily="34" charset="0"/>
                <a:cs typeface="Arial" panose="020B0604020202020204" pitchFamily="34" charset="0"/>
              </a:rPr>
              <a:t>Longitud:		</a:t>
            </a:r>
            <a:r>
              <a:rPr lang="es-EC" sz="1800" dirty="0">
                <a:solidFill>
                  <a:srgbClr val="000000"/>
                </a:solidFill>
                <a:effectLst/>
                <a:latin typeface="Arial" panose="020B0604020202020204" pitchFamily="34" charset="0"/>
                <a:ea typeface="Calibri" panose="020F0502020204030204" pitchFamily="34" charset="0"/>
              </a:rPr>
              <a:t>9945274</a:t>
            </a:r>
            <a:endParaRPr lang="es-EC"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5" name="Rectángulo 54">
            <a:extLst>
              <a:ext uri="{FF2B5EF4-FFF2-40B4-BE49-F238E27FC236}">
                <a16:creationId xmlns:a16="http://schemas.microsoft.com/office/drawing/2014/main" id="{1E384E55-638A-4462-BFD3-CABA0FF7CADD}"/>
              </a:ext>
            </a:extLst>
          </p:cNvPr>
          <p:cNvSpPr/>
          <p:nvPr/>
        </p:nvSpPr>
        <p:spPr>
          <a:xfrm>
            <a:off x="5637927" y="5814603"/>
            <a:ext cx="6057249" cy="404406"/>
          </a:xfrm>
          <a:prstGeom prst="rect">
            <a:avLst/>
          </a:prstGeom>
        </p:spPr>
        <p:txBody>
          <a:bodyPr wrap="square">
            <a:spAutoFit/>
          </a:bodyPr>
          <a:lstStyle/>
          <a:p>
            <a:pPr algn="ctr">
              <a:lnSpc>
                <a:spcPct val="200000"/>
              </a:lnSpc>
              <a:spcAft>
                <a:spcPts val="0"/>
              </a:spcAft>
              <a:tabLst>
                <a:tab pos="1170305" algn="ctr"/>
              </a:tabLst>
            </a:pPr>
            <a:r>
              <a:rPr lang="es-EC" sz="1200" b="1" i="1" dirty="0">
                <a:solidFill>
                  <a:srgbClr val="000000"/>
                </a:solidFill>
                <a:latin typeface="Arial" panose="020B0604020202020204" pitchFamily="34" charset="0"/>
                <a:ea typeface="Calibri" panose="020F0502020204030204" pitchFamily="34" charset="0"/>
                <a:cs typeface="Arial" panose="020B0604020202020204" pitchFamily="34" charset="0"/>
              </a:rPr>
              <a:t>Fuente: </a:t>
            </a:r>
            <a:r>
              <a:rPr lang="es-EC" sz="1200" b="1" dirty="0">
                <a:solidFill>
                  <a:srgbClr val="000000"/>
                </a:solidFill>
                <a:latin typeface="Arial" panose="020B0604020202020204" pitchFamily="34" charset="0"/>
                <a:ea typeface="Calibri" panose="020F0502020204030204" pitchFamily="34" charset="0"/>
                <a:cs typeface="Arial" panose="020B0604020202020204" pitchFamily="34" charset="0"/>
              </a:rPr>
              <a:t>Estación Agro Meteorológica “Puerto Ila” Vía Quevedo km 35.</a:t>
            </a:r>
            <a:endParaRPr lang="es-EC" sz="1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065D67C3-FBD0-4830-A5EB-2BFC5B0E662C}"/>
              </a:ext>
            </a:extLst>
          </p:cNvPr>
          <p:cNvPicPr/>
          <p:nvPr/>
        </p:nvPicPr>
        <p:blipFill rotWithShape="1">
          <a:blip r:embed="rId2"/>
          <a:srcRect l="20147" t="7078" r="20953" b="11073"/>
          <a:stretch/>
        </p:blipFill>
        <p:spPr bwMode="auto">
          <a:xfrm>
            <a:off x="6052573" y="590233"/>
            <a:ext cx="5347335" cy="4178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413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86ACC0F-4BC3-48D3-9499-7993413FEBEF}"/>
              </a:ext>
            </a:extLst>
          </p:cNvPr>
          <p:cNvSpPr txBox="1">
            <a:spLocks/>
          </p:cNvSpPr>
          <p:nvPr/>
        </p:nvSpPr>
        <p:spPr>
          <a:xfrm>
            <a:off x="9036544" y="2023110"/>
            <a:ext cx="3047604"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DISEÑO EXPERIMENTAL</a:t>
            </a:r>
          </a:p>
        </p:txBody>
      </p:sp>
      <p:sp>
        <p:nvSpPr>
          <p:cNvPr id="24"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a 2">
            <a:extLst>
              <a:ext uri="{FF2B5EF4-FFF2-40B4-BE49-F238E27FC236}">
                <a16:creationId xmlns:a16="http://schemas.microsoft.com/office/drawing/2014/main" id="{8605DF66-1C07-4C70-9788-043BD5B9EDB2}"/>
              </a:ext>
            </a:extLst>
          </p:cNvPr>
          <p:cNvGraphicFramePr>
            <a:graphicFrameLocks noGrp="1"/>
          </p:cNvGraphicFramePr>
          <p:nvPr>
            <p:extLst>
              <p:ext uri="{D42A27DB-BD31-4B8C-83A1-F6EECF244321}">
                <p14:modId xmlns:p14="http://schemas.microsoft.com/office/powerpoint/2010/main" val="2192626153"/>
              </p:ext>
            </p:extLst>
          </p:nvPr>
        </p:nvGraphicFramePr>
        <p:xfrm>
          <a:off x="545238" y="1189530"/>
          <a:ext cx="7608305" cy="4621345"/>
        </p:xfrm>
        <a:graphic>
          <a:graphicData uri="http://schemas.openxmlformats.org/drawingml/2006/table">
            <a:tbl>
              <a:tblPr firstRow="1" firstCol="1" bandRow="1">
                <a:tableStyleId>{912C8C85-51F0-491E-9774-3900AFEF0FD7}</a:tableStyleId>
              </a:tblPr>
              <a:tblGrid>
                <a:gridCol w="3870648">
                  <a:extLst>
                    <a:ext uri="{9D8B030D-6E8A-4147-A177-3AD203B41FA5}">
                      <a16:colId xmlns:a16="http://schemas.microsoft.com/office/drawing/2014/main" val="1924694544"/>
                    </a:ext>
                  </a:extLst>
                </a:gridCol>
                <a:gridCol w="3737657">
                  <a:extLst>
                    <a:ext uri="{9D8B030D-6E8A-4147-A177-3AD203B41FA5}">
                      <a16:colId xmlns:a16="http://schemas.microsoft.com/office/drawing/2014/main" val="662257412"/>
                    </a:ext>
                  </a:extLst>
                </a:gridCol>
              </a:tblGrid>
              <a:tr h="546537">
                <a:tc>
                  <a:txBody>
                    <a:bodyPr/>
                    <a:lstStyle/>
                    <a:p>
                      <a:pPr algn="ctr">
                        <a:lnSpc>
                          <a:spcPct val="200000"/>
                        </a:lnSpc>
                        <a:spcAft>
                          <a:spcPts val="0"/>
                        </a:spcAft>
                      </a:pPr>
                      <a:r>
                        <a:rPr lang="es-EC" sz="2400" dirty="0">
                          <a:effectLst/>
                          <a:latin typeface="Arial" panose="020B0604020202020204" pitchFamily="34" charset="0"/>
                          <a:cs typeface="Arial" panose="020B0604020202020204" pitchFamily="34" charset="0"/>
                        </a:rPr>
                        <a:t>Factores</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120431" marR="120431" marT="0" marB="0"/>
                </a:tc>
                <a:tc>
                  <a:txBody>
                    <a:bodyPr/>
                    <a:lstStyle/>
                    <a:p>
                      <a:pPr algn="ctr">
                        <a:lnSpc>
                          <a:spcPct val="200000"/>
                        </a:lnSpc>
                        <a:spcAft>
                          <a:spcPts val="0"/>
                        </a:spcAft>
                      </a:pPr>
                      <a:r>
                        <a:rPr lang="es-EC" sz="2400" dirty="0">
                          <a:effectLst/>
                          <a:latin typeface="Arial" panose="020B0604020202020204" pitchFamily="34" charset="0"/>
                          <a:cs typeface="Arial" panose="020B0604020202020204" pitchFamily="34" charset="0"/>
                        </a:rPr>
                        <a:t>Niveles</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120431" marR="120431" marT="0" marB="0"/>
                </a:tc>
                <a:extLst>
                  <a:ext uri="{0D108BD9-81ED-4DB2-BD59-A6C34878D82A}">
                    <a16:rowId xmlns:a16="http://schemas.microsoft.com/office/drawing/2014/main" val="4104230426"/>
                  </a:ext>
                </a:extLst>
              </a:tr>
              <a:tr h="1728413">
                <a:tc>
                  <a:txBody>
                    <a:bodyPr/>
                    <a:lstStyle/>
                    <a:p>
                      <a:pPr algn="ctr">
                        <a:lnSpc>
                          <a:spcPct val="200000"/>
                        </a:lnSpc>
                        <a:spcAft>
                          <a:spcPts val="0"/>
                        </a:spcAft>
                      </a:pPr>
                      <a:r>
                        <a:rPr lang="es-EC" sz="1900" dirty="0">
                          <a:effectLst/>
                          <a:latin typeface="Arial" panose="020B0604020202020204" pitchFamily="34" charset="0"/>
                          <a:cs typeface="Arial" panose="020B0604020202020204" pitchFamily="34" charset="0"/>
                        </a:rPr>
                        <a:t>Variedades de maracuyá (V)</a:t>
                      </a:r>
                      <a:endParaRPr lang="es-ES" sz="1900" dirty="0">
                        <a:effectLst/>
                        <a:latin typeface="Arial" panose="020B0604020202020204" pitchFamily="34" charset="0"/>
                        <a:ea typeface="Calibri" panose="020F0502020204030204" pitchFamily="34" charset="0"/>
                        <a:cs typeface="Arial" panose="020B0604020202020204" pitchFamily="34" charset="0"/>
                      </a:endParaRPr>
                    </a:p>
                  </a:txBody>
                  <a:tcPr marL="120431" marR="120431" marT="0" marB="0"/>
                </a:tc>
                <a:tc>
                  <a:txBody>
                    <a:bodyPr/>
                    <a:lstStyle/>
                    <a:p>
                      <a:pPr algn="l">
                        <a:lnSpc>
                          <a:spcPct val="200000"/>
                        </a:lnSpc>
                        <a:spcAft>
                          <a:spcPts val="0"/>
                        </a:spcAft>
                      </a:pPr>
                      <a:r>
                        <a:rPr lang="es-EC" sz="1900" dirty="0">
                          <a:effectLst/>
                          <a:latin typeface="Arial" panose="020B0604020202020204" pitchFamily="34" charset="0"/>
                          <a:cs typeface="Arial" panose="020B0604020202020204" pitchFamily="34" charset="0"/>
                        </a:rPr>
                        <a:t>V1= Amarilla (P. edulis flavicarpa)</a:t>
                      </a:r>
                      <a:endParaRPr lang="es-ES" sz="1900" dirty="0">
                        <a:effectLst/>
                        <a:latin typeface="Arial" panose="020B0604020202020204" pitchFamily="34" charset="0"/>
                        <a:cs typeface="Arial" panose="020B0604020202020204" pitchFamily="34" charset="0"/>
                      </a:endParaRPr>
                    </a:p>
                    <a:p>
                      <a:pPr algn="l">
                        <a:lnSpc>
                          <a:spcPct val="200000"/>
                        </a:lnSpc>
                        <a:spcAft>
                          <a:spcPts val="0"/>
                        </a:spcAft>
                      </a:pPr>
                      <a:r>
                        <a:rPr lang="es-EC" sz="1900" dirty="0">
                          <a:effectLst/>
                          <a:latin typeface="Arial" panose="020B0604020202020204" pitchFamily="34" charset="0"/>
                          <a:cs typeface="Arial" panose="020B0604020202020204" pitchFamily="34" charset="0"/>
                        </a:rPr>
                        <a:t>V2= Morada (P. edulis Sims.)</a:t>
                      </a:r>
                      <a:endParaRPr lang="es-ES" sz="1900" dirty="0">
                        <a:effectLst/>
                        <a:latin typeface="Arial" panose="020B0604020202020204" pitchFamily="34" charset="0"/>
                        <a:ea typeface="Calibri" panose="020F0502020204030204" pitchFamily="34" charset="0"/>
                        <a:cs typeface="Arial" panose="020B0604020202020204" pitchFamily="34" charset="0"/>
                      </a:endParaRPr>
                    </a:p>
                  </a:txBody>
                  <a:tcPr marL="120431" marR="120431" marT="0" marB="0"/>
                </a:tc>
                <a:extLst>
                  <a:ext uri="{0D108BD9-81ED-4DB2-BD59-A6C34878D82A}">
                    <a16:rowId xmlns:a16="http://schemas.microsoft.com/office/drawing/2014/main" val="3562762516"/>
                  </a:ext>
                </a:extLst>
              </a:tr>
              <a:tr h="1137475">
                <a:tc>
                  <a:txBody>
                    <a:bodyPr/>
                    <a:lstStyle/>
                    <a:p>
                      <a:pPr algn="ctr">
                        <a:lnSpc>
                          <a:spcPct val="200000"/>
                        </a:lnSpc>
                        <a:spcAft>
                          <a:spcPts val="0"/>
                        </a:spcAft>
                      </a:pPr>
                      <a:r>
                        <a:rPr lang="es-EC" sz="1900" dirty="0">
                          <a:effectLst/>
                          <a:latin typeface="Arial" panose="020B0604020202020204" pitchFamily="34" charset="0"/>
                          <a:cs typeface="Arial" panose="020B0604020202020204" pitchFamily="34" charset="0"/>
                        </a:rPr>
                        <a:t>Acondicionamiento de la semilla (A)</a:t>
                      </a:r>
                      <a:endParaRPr lang="es-ES" sz="1900" dirty="0">
                        <a:effectLst/>
                        <a:latin typeface="Arial" panose="020B0604020202020204" pitchFamily="34" charset="0"/>
                        <a:ea typeface="Calibri" panose="020F0502020204030204" pitchFamily="34" charset="0"/>
                        <a:cs typeface="Arial" panose="020B0604020202020204" pitchFamily="34" charset="0"/>
                      </a:endParaRPr>
                    </a:p>
                  </a:txBody>
                  <a:tcPr marL="120431" marR="120431" marT="0" marB="0"/>
                </a:tc>
                <a:tc>
                  <a:txBody>
                    <a:bodyPr/>
                    <a:lstStyle/>
                    <a:p>
                      <a:pPr algn="l">
                        <a:lnSpc>
                          <a:spcPct val="200000"/>
                        </a:lnSpc>
                        <a:spcAft>
                          <a:spcPts val="0"/>
                        </a:spcAft>
                      </a:pPr>
                      <a:r>
                        <a:rPr lang="es-EC" sz="1900" dirty="0">
                          <a:effectLst/>
                          <a:latin typeface="Arial" panose="020B0604020202020204" pitchFamily="34" charset="0"/>
                          <a:cs typeface="Arial" panose="020B0604020202020204" pitchFamily="34" charset="0"/>
                        </a:rPr>
                        <a:t>A1= Deshidratada Entera</a:t>
                      </a:r>
                      <a:endParaRPr lang="es-ES" sz="1900" dirty="0">
                        <a:effectLst/>
                        <a:latin typeface="Arial" panose="020B0604020202020204" pitchFamily="34" charset="0"/>
                        <a:cs typeface="Arial" panose="020B0604020202020204" pitchFamily="34" charset="0"/>
                      </a:endParaRPr>
                    </a:p>
                    <a:p>
                      <a:pPr algn="l">
                        <a:lnSpc>
                          <a:spcPct val="200000"/>
                        </a:lnSpc>
                        <a:spcAft>
                          <a:spcPts val="0"/>
                        </a:spcAft>
                      </a:pPr>
                      <a:r>
                        <a:rPr lang="es-EC" sz="1900" dirty="0">
                          <a:effectLst/>
                          <a:latin typeface="Arial" panose="020B0604020202020204" pitchFamily="34" charset="0"/>
                          <a:cs typeface="Arial" panose="020B0604020202020204" pitchFamily="34" charset="0"/>
                        </a:rPr>
                        <a:t>A2= Deshidratada Pulverizada</a:t>
                      </a:r>
                      <a:endParaRPr lang="es-ES" sz="1900" dirty="0">
                        <a:effectLst/>
                        <a:latin typeface="Arial" panose="020B0604020202020204" pitchFamily="34" charset="0"/>
                        <a:ea typeface="Calibri" panose="020F0502020204030204" pitchFamily="34" charset="0"/>
                        <a:cs typeface="Arial" panose="020B0604020202020204" pitchFamily="34" charset="0"/>
                      </a:endParaRPr>
                    </a:p>
                  </a:txBody>
                  <a:tcPr marL="120431" marR="120431" marT="0" marB="0"/>
                </a:tc>
                <a:extLst>
                  <a:ext uri="{0D108BD9-81ED-4DB2-BD59-A6C34878D82A}">
                    <a16:rowId xmlns:a16="http://schemas.microsoft.com/office/drawing/2014/main" val="1478907413"/>
                  </a:ext>
                </a:extLst>
              </a:tr>
              <a:tr h="1137475">
                <a:tc>
                  <a:txBody>
                    <a:bodyPr/>
                    <a:lstStyle/>
                    <a:p>
                      <a:pPr algn="ctr">
                        <a:lnSpc>
                          <a:spcPct val="200000"/>
                        </a:lnSpc>
                        <a:spcAft>
                          <a:spcPts val="0"/>
                        </a:spcAft>
                      </a:pPr>
                      <a:r>
                        <a:rPr lang="es-EC" sz="1900" dirty="0">
                          <a:effectLst/>
                          <a:latin typeface="Arial" panose="020B0604020202020204" pitchFamily="34" charset="0"/>
                          <a:cs typeface="Arial" panose="020B0604020202020204" pitchFamily="34" charset="0"/>
                        </a:rPr>
                        <a:t>Tipos de solvente (S)</a:t>
                      </a:r>
                      <a:endParaRPr lang="es-ES" sz="1900" dirty="0">
                        <a:effectLst/>
                        <a:latin typeface="Arial" panose="020B0604020202020204" pitchFamily="34" charset="0"/>
                        <a:ea typeface="Calibri" panose="020F0502020204030204" pitchFamily="34" charset="0"/>
                        <a:cs typeface="Arial" panose="020B0604020202020204" pitchFamily="34" charset="0"/>
                      </a:endParaRPr>
                    </a:p>
                  </a:txBody>
                  <a:tcPr marL="120431" marR="120431" marT="0" marB="0"/>
                </a:tc>
                <a:tc>
                  <a:txBody>
                    <a:bodyPr/>
                    <a:lstStyle/>
                    <a:p>
                      <a:pPr algn="l">
                        <a:lnSpc>
                          <a:spcPct val="200000"/>
                        </a:lnSpc>
                        <a:spcAft>
                          <a:spcPts val="0"/>
                        </a:spcAft>
                      </a:pPr>
                      <a:r>
                        <a:rPr lang="pt-BR" sz="1900" dirty="0">
                          <a:effectLst/>
                          <a:latin typeface="Arial" panose="020B0604020202020204" pitchFamily="34" charset="0"/>
                          <a:cs typeface="Arial" panose="020B0604020202020204" pitchFamily="34" charset="0"/>
                        </a:rPr>
                        <a:t>S1= Éter Di Etílico</a:t>
                      </a:r>
                      <a:endParaRPr lang="es-ES" sz="1900" dirty="0">
                        <a:effectLst/>
                        <a:latin typeface="Arial" panose="020B0604020202020204" pitchFamily="34" charset="0"/>
                        <a:cs typeface="Arial" panose="020B0604020202020204" pitchFamily="34" charset="0"/>
                      </a:endParaRPr>
                    </a:p>
                    <a:p>
                      <a:pPr algn="l">
                        <a:lnSpc>
                          <a:spcPct val="200000"/>
                        </a:lnSpc>
                        <a:spcAft>
                          <a:spcPts val="0"/>
                        </a:spcAft>
                      </a:pPr>
                      <a:r>
                        <a:rPr lang="pt-BR" sz="1900" dirty="0">
                          <a:effectLst/>
                          <a:latin typeface="Arial" panose="020B0604020202020204" pitchFamily="34" charset="0"/>
                          <a:cs typeface="Arial" panose="020B0604020202020204" pitchFamily="34" charset="0"/>
                        </a:rPr>
                        <a:t>S2= Éter De Petróleo</a:t>
                      </a:r>
                      <a:endParaRPr lang="es-ES" sz="1900" dirty="0">
                        <a:effectLst/>
                        <a:latin typeface="Arial" panose="020B0604020202020204" pitchFamily="34" charset="0"/>
                        <a:ea typeface="Calibri" panose="020F0502020204030204" pitchFamily="34" charset="0"/>
                        <a:cs typeface="Arial" panose="020B0604020202020204" pitchFamily="34" charset="0"/>
                      </a:endParaRPr>
                    </a:p>
                  </a:txBody>
                  <a:tcPr marL="120431" marR="120431" marT="0" marB="0"/>
                </a:tc>
                <a:extLst>
                  <a:ext uri="{0D108BD9-81ED-4DB2-BD59-A6C34878D82A}">
                    <a16:rowId xmlns:a16="http://schemas.microsoft.com/office/drawing/2014/main" val="1362941209"/>
                  </a:ext>
                </a:extLst>
              </a:tr>
            </a:tbl>
          </a:graphicData>
        </a:graphic>
      </p:graphicFrame>
    </p:spTree>
    <p:extLst>
      <p:ext uri="{BB962C8B-B14F-4D97-AF65-F5344CB8AC3E}">
        <p14:creationId xmlns:p14="http://schemas.microsoft.com/office/powerpoint/2010/main" val="375409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0" name="Rectangle 6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169FF44-B4FF-4A97-A5A5-BE0B096285BB}"/>
              </a:ext>
            </a:extLst>
          </p:cNvPr>
          <p:cNvSpPr txBox="1">
            <a:spLocks/>
          </p:cNvSpPr>
          <p:nvPr/>
        </p:nvSpPr>
        <p:spPr>
          <a:xfrm>
            <a:off x="302084" y="89881"/>
            <a:ext cx="5510887" cy="732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u="sng"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TRATAMIENTOS A COMPARAR </a:t>
            </a:r>
          </a:p>
        </p:txBody>
      </p:sp>
      <p:sp>
        <p:nvSpPr>
          <p:cNvPr id="81" name="Rectangle 6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6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7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a 4">
            <a:extLst>
              <a:ext uri="{FF2B5EF4-FFF2-40B4-BE49-F238E27FC236}">
                <a16:creationId xmlns:a16="http://schemas.microsoft.com/office/drawing/2014/main" id="{A94C73FA-1619-493E-940B-C2CF55A8E21F}"/>
              </a:ext>
            </a:extLst>
          </p:cNvPr>
          <p:cNvGraphicFramePr>
            <a:graphicFrameLocks noGrp="1"/>
          </p:cNvGraphicFramePr>
          <p:nvPr>
            <p:extLst>
              <p:ext uri="{D42A27DB-BD31-4B8C-83A1-F6EECF244321}">
                <p14:modId xmlns:p14="http://schemas.microsoft.com/office/powerpoint/2010/main" val="3915023419"/>
              </p:ext>
            </p:extLst>
          </p:nvPr>
        </p:nvGraphicFramePr>
        <p:xfrm>
          <a:off x="454468" y="980934"/>
          <a:ext cx="7824858" cy="5058361"/>
        </p:xfrm>
        <a:graphic>
          <a:graphicData uri="http://schemas.openxmlformats.org/drawingml/2006/table">
            <a:tbl>
              <a:tblPr firstRow="1" firstCol="1" bandRow="1">
                <a:effectLst>
                  <a:outerShdw blurRad="63500" sx="102000" sy="102000" algn="ctr" rotWithShape="0">
                    <a:prstClr val="black">
                      <a:alpha val="40000"/>
                    </a:prstClr>
                  </a:outerShdw>
                </a:effectLst>
                <a:tableStyleId>{5A111915-BE36-4E01-A7E5-04B1672EAD32}</a:tableStyleId>
              </a:tblPr>
              <a:tblGrid>
                <a:gridCol w="1374332">
                  <a:extLst>
                    <a:ext uri="{9D8B030D-6E8A-4147-A177-3AD203B41FA5}">
                      <a16:colId xmlns:a16="http://schemas.microsoft.com/office/drawing/2014/main" val="2517667439"/>
                    </a:ext>
                  </a:extLst>
                </a:gridCol>
                <a:gridCol w="1005840">
                  <a:extLst>
                    <a:ext uri="{9D8B030D-6E8A-4147-A177-3AD203B41FA5}">
                      <a16:colId xmlns:a16="http://schemas.microsoft.com/office/drawing/2014/main" val="4133458657"/>
                    </a:ext>
                  </a:extLst>
                </a:gridCol>
                <a:gridCol w="5444686">
                  <a:extLst>
                    <a:ext uri="{9D8B030D-6E8A-4147-A177-3AD203B41FA5}">
                      <a16:colId xmlns:a16="http://schemas.microsoft.com/office/drawing/2014/main" val="3506927066"/>
                    </a:ext>
                  </a:extLst>
                </a:gridCol>
              </a:tblGrid>
              <a:tr h="403729">
                <a:tc>
                  <a:txBody>
                    <a:bodyPr/>
                    <a:lstStyle/>
                    <a:p>
                      <a:pPr algn="ctr">
                        <a:lnSpc>
                          <a:spcPct val="100000"/>
                        </a:lnSpc>
                        <a:spcAft>
                          <a:spcPts val="0"/>
                        </a:spcAft>
                      </a:pPr>
                      <a:r>
                        <a:rPr lang="es-EC" sz="1600" b="1" dirty="0">
                          <a:solidFill>
                            <a:schemeClr val="tx1"/>
                          </a:solidFill>
                          <a:effectLst/>
                          <a:latin typeface="Arial" panose="020B0604020202020204" pitchFamily="34" charset="0"/>
                          <a:cs typeface="Arial" panose="020B0604020202020204" pitchFamily="34" charset="0"/>
                        </a:rPr>
                        <a:t>Tratamiento</a:t>
                      </a:r>
                      <a:endParaRPr lang="es-E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600" b="1" dirty="0">
                          <a:solidFill>
                            <a:schemeClr val="tx1"/>
                          </a:solidFill>
                          <a:effectLst/>
                          <a:latin typeface="Arial" panose="020B0604020202020204" pitchFamily="34" charset="0"/>
                          <a:cs typeface="Arial" panose="020B0604020202020204" pitchFamily="34" charset="0"/>
                        </a:rPr>
                        <a:t>Factores</a:t>
                      </a:r>
                      <a:endParaRPr lang="es-E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600" b="1" dirty="0">
                          <a:solidFill>
                            <a:schemeClr val="tx1"/>
                          </a:solidFill>
                          <a:effectLst/>
                          <a:latin typeface="Arial" panose="020B0604020202020204" pitchFamily="34" charset="0"/>
                          <a:cs typeface="Arial" panose="020B0604020202020204" pitchFamily="34" charset="0"/>
                        </a:rPr>
                        <a:t>Descripción</a:t>
                      </a:r>
                      <a:endParaRPr lang="es-E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3692070059"/>
                  </a:ext>
                </a:extLst>
              </a:tr>
              <a:tr h="581829">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T1</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V1A1S1</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nSpc>
                          <a:spcPct val="100000"/>
                        </a:lnSpc>
                        <a:spcAft>
                          <a:spcPts val="0"/>
                        </a:spcAft>
                      </a:pPr>
                      <a:r>
                        <a:rPr lang="es-EC" sz="1400" dirty="0">
                          <a:effectLst/>
                          <a:latin typeface="Arial" panose="020B0604020202020204" pitchFamily="34" charset="0"/>
                          <a:cs typeface="Arial" panose="020B0604020202020204" pitchFamily="34" charset="0"/>
                        </a:rPr>
                        <a:t>Maracuyá Amarilla + Deshidratada Entera + Éter di etílico </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1079125543"/>
                  </a:ext>
                </a:extLst>
              </a:tr>
              <a:tr h="581829">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T2</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V1A1S2</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nSpc>
                          <a:spcPct val="100000"/>
                        </a:lnSpc>
                        <a:spcAft>
                          <a:spcPts val="0"/>
                        </a:spcAft>
                      </a:pPr>
                      <a:r>
                        <a:rPr lang="es-EC" sz="1400" dirty="0">
                          <a:effectLst/>
                          <a:latin typeface="Arial" panose="020B0604020202020204" pitchFamily="34" charset="0"/>
                          <a:cs typeface="Arial" panose="020B0604020202020204" pitchFamily="34" charset="0"/>
                        </a:rPr>
                        <a:t>Maracuyá Amarilla + Deshidratada Entera + Éter de petróleo</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1500239139"/>
                  </a:ext>
                </a:extLst>
              </a:tr>
              <a:tr h="581829">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T3</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V1A2S1</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nSpc>
                          <a:spcPct val="100000"/>
                        </a:lnSpc>
                        <a:spcAft>
                          <a:spcPts val="0"/>
                        </a:spcAft>
                      </a:pPr>
                      <a:r>
                        <a:rPr lang="es-EC" sz="1400" dirty="0">
                          <a:effectLst/>
                          <a:latin typeface="Arial" panose="020B0604020202020204" pitchFamily="34" charset="0"/>
                          <a:cs typeface="Arial" panose="020B0604020202020204" pitchFamily="34" charset="0"/>
                        </a:rPr>
                        <a:t>Maracuyá Amarilla + Deshidratada Pulverizada + Éter di etílico</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4058321608"/>
                  </a:ext>
                </a:extLst>
              </a:tr>
              <a:tr h="581829">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T4</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V1A2S2</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nSpc>
                          <a:spcPct val="100000"/>
                        </a:lnSpc>
                        <a:spcAft>
                          <a:spcPts val="0"/>
                        </a:spcAft>
                      </a:pPr>
                      <a:r>
                        <a:rPr lang="es-EC" sz="1400" dirty="0">
                          <a:effectLst/>
                          <a:latin typeface="Arial" panose="020B0604020202020204" pitchFamily="34" charset="0"/>
                          <a:cs typeface="Arial" panose="020B0604020202020204" pitchFamily="34" charset="0"/>
                        </a:rPr>
                        <a:t>Maracuyá Amarilla + Deshidratada Pulverizada + Éter de petróleo</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2193116747"/>
                  </a:ext>
                </a:extLst>
              </a:tr>
              <a:tr h="581829">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T5</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V2A1S1</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nSpc>
                          <a:spcPct val="100000"/>
                        </a:lnSpc>
                        <a:spcAft>
                          <a:spcPts val="0"/>
                        </a:spcAft>
                      </a:pPr>
                      <a:r>
                        <a:rPr lang="es-EC" sz="1400" dirty="0">
                          <a:effectLst/>
                          <a:latin typeface="Arial" panose="020B0604020202020204" pitchFamily="34" charset="0"/>
                          <a:cs typeface="Arial" panose="020B0604020202020204" pitchFamily="34" charset="0"/>
                        </a:rPr>
                        <a:t>Maracuyá Morada + Deshidratada Entera + Éter di etílico</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2474119924"/>
                  </a:ext>
                </a:extLst>
              </a:tr>
              <a:tr h="581829">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T6</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V2A1S2</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nSpc>
                          <a:spcPct val="100000"/>
                        </a:lnSpc>
                        <a:spcAft>
                          <a:spcPts val="0"/>
                        </a:spcAft>
                      </a:pPr>
                      <a:r>
                        <a:rPr lang="es-EC" sz="1400" dirty="0">
                          <a:effectLst/>
                          <a:latin typeface="Arial" panose="020B0604020202020204" pitchFamily="34" charset="0"/>
                          <a:cs typeface="Arial" panose="020B0604020202020204" pitchFamily="34" charset="0"/>
                        </a:rPr>
                        <a:t>Maracuyá Morada + Deshidratada Entera + Éter de petróleo</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655584476"/>
                  </a:ext>
                </a:extLst>
              </a:tr>
              <a:tr h="581829">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T7</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V2A2S1</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nSpc>
                          <a:spcPct val="100000"/>
                        </a:lnSpc>
                        <a:spcAft>
                          <a:spcPts val="0"/>
                        </a:spcAft>
                      </a:pPr>
                      <a:r>
                        <a:rPr lang="es-EC" sz="1400" dirty="0">
                          <a:effectLst/>
                          <a:latin typeface="Arial" panose="020B0604020202020204" pitchFamily="34" charset="0"/>
                          <a:cs typeface="Arial" panose="020B0604020202020204" pitchFamily="34" charset="0"/>
                        </a:rPr>
                        <a:t>Maracuyá Morada + Deshidratada Pulverizada + Éter di etílico</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2780400353"/>
                  </a:ext>
                </a:extLst>
              </a:tr>
              <a:tr h="581829">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T8</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V2A2S2</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tc>
                  <a:txBody>
                    <a:bodyPr/>
                    <a:lstStyle/>
                    <a:p>
                      <a:pPr>
                        <a:lnSpc>
                          <a:spcPct val="100000"/>
                        </a:lnSpc>
                        <a:spcAft>
                          <a:spcPts val="0"/>
                        </a:spcAft>
                      </a:pPr>
                      <a:r>
                        <a:rPr lang="es-EC" sz="1400" dirty="0">
                          <a:effectLst/>
                          <a:latin typeface="Arial" panose="020B0604020202020204" pitchFamily="34" charset="0"/>
                          <a:cs typeface="Arial" panose="020B0604020202020204" pitchFamily="34" charset="0"/>
                        </a:rPr>
                        <a:t>Maracuyá Morada + Deshidratada Pulverizada + Éter de petróleo</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3135" marR="73135" marT="0" marB="0">
                    <a:solidFill>
                      <a:schemeClr val="accent1">
                        <a:lumMod val="20000"/>
                        <a:lumOff val="80000"/>
                      </a:schemeClr>
                    </a:solidFill>
                  </a:tcPr>
                </a:tc>
                <a:extLst>
                  <a:ext uri="{0D108BD9-81ED-4DB2-BD59-A6C34878D82A}">
                    <a16:rowId xmlns:a16="http://schemas.microsoft.com/office/drawing/2014/main" val="3469009317"/>
                  </a:ext>
                </a:extLst>
              </a:tr>
            </a:tbl>
          </a:graphicData>
        </a:graphic>
      </p:graphicFrame>
      <p:graphicFrame>
        <p:nvGraphicFramePr>
          <p:cNvPr id="6" name="Diagrama 5">
            <a:extLst>
              <a:ext uri="{FF2B5EF4-FFF2-40B4-BE49-F238E27FC236}">
                <a16:creationId xmlns:a16="http://schemas.microsoft.com/office/drawing/2014/main" id="{AC874554-5BC2-48ED-9752-254CA503F357}"/>
              </a:ext>
            </a:extLst>
          </p:cNvPr>
          <p:cNvGraphicFramePr/>
          <p:nvPr>
            <p:extLst>
              <p:ext uri="{D42A27DB-BD31-4B8C-83A1-F6EECF244321}">
                <p14:modId xmlns:p14="http://schemas.microsoft.com/office/powerpoint/2010/main" val="3140896269"/>
              </p:ext>
            </p:extLst>
          </p:nvPr>
        </p:nvGraphicFramePr>
        <p:xfrm>
          <a:off x="8140899" y="-27685"/>
          <a:ext cx="4856643" cy="676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89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vivo, interior, foto, cuarto&#10;&#10;Descripción generada automáticamente">
            <a:extLst>
              <a:ext uri="{FF2B5EF4-FFF2-40B4-BE49-F238E27FC236}">
                <a16:creationId xmlns:a16="http://schemas.microsoft.com/office/drawing/2014/main" id="{63E503B8-BD85-4A60-8683-4D418C3F8C39}"/>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23475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97E0B37-40BF-4857-B2E5-B52E6B39D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158AC7-AA74-4FE4-9207-24EA2187AAEA}">
  <ds:schemaRefs>
    <ds:schemaRef ds:uri="http://schemas.microsoft.com/sharepoint/v3/contenttype/forms"/>
  </ds:schemaRefs>
</ds:datastoreItem>
</file>

<file path=customXml/itemProps3.xml><?xml version="1.0" encoding="utf-8"?>
<ds:datastoreItem xmlns:ds="http://schemas.openxmlformats.org/officeDocument/2006/customXml" ds:itemID="{A2B31D25-712D-46FD-A9DF-85443E55562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2583</Words>
  <Application>Microsoft Office PowerPoint</Application>
  <PresentationFormat>Panorámica</PresentationFormat>
  <Paragraphs>777</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Brush Script MT</vt:lpstr>
      <vt:lpstr>Calibri</vt:lpstr>
      <vt:lpstr>Calibri Light</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2020-08-18T02:06:44Z</dcterms:created>
  <dcterms:modified xsi:type="dcterms:W3CDTF">2020-08-20T23:31:22Z</dcterms:modified>
</cp:coreProperties>
</file>