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5"/>
  </p:notesMasterIdLst>
  <p:sldIdLst>
    <p:sldId id="256" r:id="rId2"/>
    <p:sldId id="257" r:id="rId3"/>
    <p:sldId id="258" r:id="rId4"/>
    <p:sldId id="259" r:id="rId5"/>
    <p:sldId id="260" r:id="rId6"/>
    <p:sldId id="261" r:id="rId7"/>
    <p:sldId id="278" r:id="rId8"/>
    <p:sldId id="262" r:id="rId9"/>
    <p:sldId id="263" r:id="rId10"/>
    <p:sldId id="264" r:id="rId11"/>
    <p:sldId id="265" r:id="rId12"/>
    <p:sldId id="267" r:id="rId13"/>
    <p:sldId id="274" r:id="rId14"/>
    <p:sldId id="279" r:id="rId15"/>
    <p:sldId id="275" r:id="rId16"/>
    <p:sldId id="276" r:id="rId17"/>
    <p:sldId id="266" r:id="rId18"/>
    <p:sldId id="268" r:id="rId19"/>
    <p:sldId id="269" r:id="rId20"/>
    <p:sldId id="270" r:id="rId21"/>
    <p:sldId id="271" r:id="rId22"/>
    <p:sldId id="272" r:id="rId23"/>
    <p:sldId id="273"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834"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G:\TABULACION-DE-DATOS-ENCUESTA-SIGATOKA%20ULTIMOI.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barragan\Desktop\FABI&#193;N%20CASTILLO\TESIS\TABULACION-DE-DATOS-ENCUESTA-SIGATOK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G:\TABULACION-DE-DATOS-ENCUESTA-SIGATOKA%20ULTIMOI.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G:\TABULACION-DE-DATOS-ENCUESTA-SIGATOKA%20ULTIMOI.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sbarragan\Desktop\FABI&#193;N%20CASTILLO\TESIS\TABULACION-DE-DATOS-ENCUESTA-SIGATOK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sbarragan\Desktop\FABI&#193;N%20CASTILLO\TESIS\TABULACION-DE-DATOS-ENCUESTA-SIGATOK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G:\resultadosffff.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AFB-45EA-8ABA-0AAA14628C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AFB-45EA-8ABA-0AAA14628C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AFB-45EA-8ABA-0AAA14628C8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AFB-45EA-8ABA-0AAA14628C8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AFB-45EA-8ABA-0AAA14628C8C}"/>
              </c:ext>
            </c:extLst>
          </c:dPt>
          <c:dLbls>
            <c:spPr>
              <a:noFill/>
              <a:ln>
                <a:noFill/>
              </a:ln>
              <a:effectLst/>
            </c:spPr>
            <c:txPr>
              <a:bodyPr rot="0" vert="horz"/>
              <a:lstStyle/>
              <a:p>
                <a:pPr>
                  <a:defRPr sz="1200">
                    <a:latin typeface="Times New Roman" panose="02020603050405020304" pitchFamily="18" charset="0"/>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'ASPECTOS SOCIALES'!$I$3:$I$8</c:f>
              <c:strCache>
                <c:ptCount val="6"/>
                <c:pt idx="0">
                  <c:v>P. cacao</c:v>
                </c:pt>
                <c:pt idx="1">
                  <c:v>P. café</c:v>
                </c:pt>
                <c:pt idx="2">
                  <c:v>P. pimienta</c:v>
                </c:pt>
                <c:pt idx="3">
                  <c:v>P. pecuaria</c:v>
                </c:pt>
                <c:pt idx="4">
                  <c:v>Fuera de la finca</c:v>
                </c:pt>
                <c:pt idx="5">
                  <c:v>Total</c:v>
                </c:pt>
              </c:strCache>
            </c:strRef>
          </c:cat>
          <c:val>
            <c:numRef>
              <c:f>'ASPECTOS SOCIALES'!$K$3:$K$7</c:f>
              <c:numCache>
                <c:formatCode>0.00</c:formatCode>
                <c:ptCount val="5"/>
                <c:pt idx="0">
                  <c:v>55.26315789473685</c:v>
                </c:pt>
                <c:pt idx="1">
                  <c:v>1.3157894736842104</c:v>
                </c:pt>
                <c:pt idx="2">
                  <c:v>11.842105263157894</c:v>
                </c:pt>
                <c:pt idx="3">
                  <c:v>22.368421052631579</c:v>
                </c:pt>
                <c:pt idx="4">
                  <c:v>9.2105263157894726</c:v>
                </c:pt>
              </c:numCache>
            </c:numRef>
          </c:val>
          <c:extLst>
            <c:ext xmlns:c16="http://schemas.microsoft.com/office/drawing/2014/chart" uri="{C3380CC4-5D6E-409C-BE32-E72D297353CC}">
              <c16:uniqueId val="{0000000A-7AFB-45EA-8ABA-0AAA14628C8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vert="horz"/>
        <a:lstStyle/>
        <a:p>
          <a:pPr rtl="0">
            <a:defRPr sz="1200">
              <a:latin typeface="Times New Roman" panose="02020603050405020304" pitchFamily="18" charset="0"/>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030-42F6-B5F9-E5DCE431D2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030-42F6-B5F9-E5DCE431D2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030-42F6-B5F9-E5DCE431D2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030-42F6-B5F9-E5DCE431D2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030-42F6-B5F9-E5DCE431D246}"/>
              </c:ext>
            </c:extLst>
          </c:dPt>
          <c:dLbls>
            <c:spPr>
              <a:noFill/>
              <a:ln>
                <a:noFill/>
              </a:ln>
              <a:effectLst/>
            </c:spPr>
            <c:txPr>
              <a:bodyPr rot="0" vert="horz"/>
              <a:lstStyle/>
              <a:p>
                <a:pPr>
                  <a:defRPr sz="1200">
                    <a:latin typeface="Times New Roman" panose="02020603050405020304" pitchFamily="18" charset="0"/>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'base de datos'!$A$190:$A$194</c:f>
              <c:strCache>
                <c:ptCount val="5"/>
                <c:pt idx="0">
                  <c:v>MAG</c:v>
                </c:pt>
                <c:pt idx="1">
                  <c:v>GAD PROVINCIAL</c:v>
                </c:pt>
                <c:pt idx="2">
                  <c:v>AGROCALIDAD</c:v>
                </c:pt>
                <c:pt idx="3">
                  <c:v>PRIVADOS</c:v>
                </c:pt>
                <c:pt idx="4">
                  <c:v>INIAP</c:v>
                </c:pt>
              </c:strCache>
            </c:strRef>
          </c:cat>
          <c:val>
            <c:numRef>
              <c:f>'base de datos'!$CM$190:$CM$194</c:f>
              <c:numCache>
                <c:formatCode>0.00</c:formatCode>
                <c:ptCount val="5"/>
                <c:pt idx="0">
                  <c:v>75.581395348837205</c:v>
                </c:pt>
                <c:pt idx="1">
                  <c:v>2.3255813953488373</c:v>
                </c:pt>
                <c:pt idx="2">
                  <c:v>3.4883720930232558</c:v>
                </c:pt>
                <c:pt idx="3">
                  <c:v>13.953488372093023</c:v>
                </c:pt>
                <c:pt idx="4">
                  <c:v>4.6511627906976747</c:v>
                </c:pt>
              </c:numCache>
            </c:numRef>
          </c:val>
          <c:extLst>
            <c:ext xmlns:c16="http://schemas.microsoft.com/office/drawing/2014/chart" uri="{C3380CC4-5D6E-409C-BE32-E72D297353CC}">
              <c16:uniqueId val="{0000000A-4030-42F6-B5F9-E5DCE431D24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2"/>
        <c:txPr>
          <a:bodyPr rot="0" vert="horz"/>
          <a:lstStyle/>
          <a:p>
            <a:pPr rtl="0">
              <a:defRPr sz="1200">
                <a:latin typeface="Times New Roman" panose="02020603050405020304" pitchFamily="18" charset="0"/>
                <a:cs typeface="Times New Roman" panose="02020603050405020304" pitchFamily="18" charset="0"/>
              </a:defRPr>
            </a:pPr>
            <a:endParaRPr lang="es-EC"/>
          </a:p>
        </c:txPr>
      </c:legendEntry>
      <c:layout>
        <c:manualLayout>
          <c:xMode val="edge"/>
          <c:yMode val="edge"/>
          <c:x val="0.58130929000720355"/>
          <c:y val="5.0661016342874218E-2"/>
          <c:w val="0.40162271396368143"/>
          <c:h val="0.89867754648576648"/>
        </c:manualLayout>
      </c:layout>
      <c:overlay val="0"/>
      <c:spPr>
        <a:noFill/>
        <a:ln>
          <a:noFill/>
        </a:ln>
        <a:effectLst/>
      </c:spPr>
      <c:txPr>
        <a:bodyPr rot="0" vert="horz"/>
        <a:lstStyle/>
        <a:p>
          <a:pPr rtl="0">
            <a:defRPr sz="1200">
              <a:latin typeface="Times New Roman" panose="02020603050405020304" pitchFamily="18" charset="0"/>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'base de datos'!$A$136</c:f>
              <c:strCache>
                <c:ptCount val="1"/>
                <c:pt idx="0">
                  <c:v>ES UN HONGO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datos'!$CM$136</c:f>
              <c:numCache>
                <c:formatCode>0.00</c:formatCode>
                <c:ptCount val="1"/>
                <c:pt idx="0">
                  <c:v>42.045454545454547</c:v>
                </c:pt>
              </c:numCache>
            </c:numRef>
          </c:val>
          <c:extLst>
            <c:ext xmlns:c16="http://schemas.microsoft.com/office/drawing/2014/chart" uri="{C3380CC4-5D6E-409C-BE32-E72D297353CC}">
              <c16:uniqueId val="{00000000-6C34-4CB3-A446-01DD69DFCFFB}"/>
            </c:ext>
          </c:extLst>
        </c:ser>
        <c:ser>
          <c:idx val="1"/>
          <c:order val="1"/>
          <c:tx>
            <c:strRef>
              <c:f>'base de datos'!$A$137</c:f>
              <c:strCache>
                <c:ptCount val="1"/>
                <c:pt idx="0">
                  <c:v>SE REPRODUCE POR ESPORAS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datos'!$CM$137</c:f>
              <c:numCache>
                <c:formatCode>0.00</c:formatCode>
                <c:ptCount val="1"/>
                <c:pt idx="0">
                  <c:v>12.5</c:v>
                </c:pt>
              </c:numCache>
            </c:numRef>
          </c:val>
          <c:extLst>
            <c:ext xmlns:c16="http://schemas.microsoft.com/office/drawing/2014/chart" uri="{C3380CC4-5D6E-409C-BE32-E72D297353CC}">
              <c16:uniqueId val="{00000001-6C34-4CB3-A446-01DD69DFCFFB}"/>
            </c:ext>
          </c:extLst>
        </c:ser>
        <c:ser>
          <c:idx val="2"/>
          <c:order val="2"/>
          <c:tx>
            <c:strRef>
              <c:f>'base de datos'!$A$138</c:f>
              <c:strCache>
                <c:ptCount val="1"/>
                <c:pt idx="0">
                  <c:v>AFECTA DIRECTAMENTE SOLO A LAS HOJAS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datos'!$CM$138</c:f>
              <c:numCache>
                <c:formatCode>0.00</c:formatCode>
                <c:ptCount val="1"/>
                <c:pt idx="0">
                  <c:v>56.81818181818182</c:v>
                </c:pt>
              </c:numCache>
            </c:numRef>
          </c:val>
          <c:extLst>
            <c:ext xmlns:c16="http://schemas.microsoft.com/office/drawing/2014/chart" uri="{C3380CC4-5D6E-409C-BE32-E72D297353CC}">
              <c16:uniqueId val="{00000002-6C34-4CB3-A446-01DD69DFCFFB}"/>
            </c:ext>
          </c:extLst>
        </c:ser>
        <c:ser>
          <c:idx val="3"/>
          <c:order val="3"/>
          <c:tx>
            <c:strRef>
              <c:f>'base de datos'!$A$139</c:f>
              <c:strCache>
                <c:ptCount val="1"/>
                <c:pt idx="0">
                  <c:v>PRODUCE MANCHAS NEGRAS EN LAS HOJAS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datos'!$CM$139</c:f>
              <c:numCache>
                <c:formatCode>0.00</c:formatCode>
                <c:ptCount val="1"/>
                <c:pt idx="0">
                  <c:v>87.5</c:v>
                </c:pt>
              </c:numCache>
            </c:numRef>
          </c:val>
          <c:extLst>
            <c:ext xmlns:c16="http://schemas.microsoft.com/office/drawing/2014/chart" uri="{C3380CC4-5D6E-409C-BE32-E72D297353CC}">
              <c16:uniqueId val="{00000003-6C34-4CB3-A446-01DD69DFCFFB}"/>
            </c:ext>
          </c:extLst>
        </c:ser>
        <c:ser>
          <c:idx val="4"/>
          <c:order val="4"/>
          <c:tx>
            <c:strRef>
              <c:f>'base de datos'!$A$140</c:f>
              <c:strCache>
                <c:ptCount val="1"/>
                <c:pt idx="0">
                  <c:v>SE DESARROLLA MEJOR EN CONDICIONES DE ALTA HUMEDAD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datos'!$CM$140</c:f>
              <c:numCache>
                <c:formatCode>0.00</c:formatCode>
                <c:ptCount val="1"/>
                <c:pt idx="0">
                  <c:v>53.409090909090907</c:v>
                </c:pt>
              </c:numCache>
            </c:numRef>
          </c:val>
          <c:extLst>
            <c:ext xmlns:c16="http://schemas.microsoft.com/office/drawing/2014/chart" uri="{C3380CC4-5D6E-409C-BE32-E72D297353CC}">
              <c16:uniqueId val="{00000004-6C34-4CB3-A446-01DD69DFCFFB}"/>
            </c:ext>
          </c:extLst>
        </c:ser>
        <c:ser>
          <c:idx val="5"/>
          <c:order val="5"/>
          <c:tx>
            <c:strRef>
              <c:f>'base de datos'!$A$141</c:f>
              <c:strCache>
                <c:ptCount val="1"/>
                <c:pt idx="0">
                  <c:v>NINGUNO</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Afirmaciones </c:v>
              </c:pt>
            </c:strLit>
          </c:cat>
          <c:val>
            <c:numRef>
              <c:f>'base de datos'!$CM$141</c:f>
              <c:numCache>
                <c:formatCode>0.00</c:formatCode>
                <c:ptCount val="1"/>
                <c:pt idx="0">
                  <c:v>3.4090909090909087</c:v>
                </c:pt>
              </c:numCache>
            </c:numRef>
          </c:val>
          <c:extLst>
            <c:ext xmlns:c16="http://schemas.microsoft.com/office/drawing/2014/chart" uri="{C3380CC4-5D6E-409C-BE32-E72D297353CC}">
              <c16:uniqueId val="{00000005-6C34-4CB3-A446-01DD69DFCFFB}"/>
            </c:ext>
          </c:extLst>
        </c:ser>
        <c:dLbls>
          <c:dLblPos val="outEnd"/>
          <c:showLegendKey val="0"/>
          <c:showVal val="1"/>
          <c:showCatName val="0"/>
          <c:showSerName val="0"/>
          <c:showPercent val="0"/>
          <c:showBubbleSize val="0"/>
        </c:dLbls>
        <c:gapWidth val="219"/>
        <c:overlap val="-27"/>
        <c:axId val="163962272"/>
        <c:axId val="163962664"/>
      </c:barChart>
      <c:catAx>
        <c:axId val="1639622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63962664"/>
        <c:crosses val="autoZero"/>
        <c:auto val="1"/>
        <c:lblAlgn val="ctr"/>
        <c:lblOffset val="100"/>
        <c:noMultiLvlLbl val="0"/>
      </c:catAx>
      <c:valAx>
        <c:axId val="163962664"/>
        <c:scaling>
          <c:orientation val="minMax"/>
        </c:scaling>
        <c:delete val="0"/>
        <c:axPos val="l"/>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C"/>
          </a:p>
        </c:txPr>
        <c:crossAx val="163962272"/>
        <c:crosses val="autoZero"/>
        <c:crossBetween val="between"/>
      </c:valAx>
      <c:spPr>
        <a:noFill/>
        <a:ln>
          <a:noFill/>
        </a:ln>
        <a:effectLst/>
      </c:spPr>
    </c:plotArea>
    <c:legend>
      <c:legendPos val="r"/>
      <c:layout>
        <c:manualLayout>
          <c:xMode val="edge"/>
          <c:yMode val="edge"/>
          <c:x val="0.68034089222031646"/>
          <c:y val="1.2942972597400163E-2"/>
          <c:w val="0.31754771859421438"/>
          <c:h val="0.9696420211328195"/>
        </c:manualLayout>
      </c:layout>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solidFill>
            <a:schemeClr val="tx1"/>
          </a:solidFill>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bg1">
                  <a:lumMod val="65000"/>
                </a:schemeClr>
              </a:solidFill>
            </c:spPr>
            <c:extLst>
              <c:ext xmlns:c16="http://schemas.microsoft.com/office/drawing/2014/chart" uri="{C3380CC4-5D6E-409C-BE32-E72D297353CC}">
                <c16:uniqueId val="{00000001-FA16-42B6-8247-4B8C4CCD678A}"/>
              </c:ext>
            </c:extLst>
          </c:dPt>
          <c:dPt>
            <c:idx val="1"/>
            <c:bubble3D val="0"/>
            <c:spPr>
              <a:solidFill>
                <a:srgbClr val="0070C0"/>
              </a:solidFill>
            </c:spPr>
            <c:extLst>
              <c:ext xmlns:c16="http://schemas.microsoft.com/office/drawing/2014/chart" uri="{C3380CC4-5D6E-409C-BE32-E72D297353CC}">
                <c16:uniqueId val="{00000003-FA16-42B6-8247-4B8C4CCD678A}"/>
              </c:ext>
            </c:extLst>
          </c:dPt>
          <c:dPt>
            <c:idx val="2"/>
            <c:bubble3D val="0"/>
            <c:spPr>
              <a:solidFill>
                <a:srgbClr val="FFFF00"/>
              </a:solidFill>
            </c:spPr>
            <c:extLst>
              <c:ext xmlns:c16="http://schemas.microsoft.com/office/drawing/2014/chart" uri="{C3380CC4-5D6E-409C-BE32-E72D297353CC}">
                <c16:uniqueId val="{00000005-FA16-42B6-8247-4B8C4CCD678A}"/>
              </c:ext>
            </c:extLst>
          </c:dPt>
          <c:dPt>
            <c:idx val="3"/>
            <c:bubble3D val="0"/>
            <c:spPr>
              <a:solidFill>
                <a:srgbClr val="7030A0"/>
              </a:solidFill>
            </c:spPr>
            <c:extLst>
              <c:ext xmlns:c16="http://schemas.microsoft.com/office/drawing/2014/chart" uri="{C3380CC4-5D6E-409C-BE32-E72D297353CC}">
                <c16:uniqueId val="{00000007-FA16-42B6-8247-4B8C4CCD678A}"/>
              </c:ext>
            </c:extLst>
          </c:dPt>
          <c:dPt>
            <c:idx val="4"/>
            <c:bubble3D val="0"/>
            <c:spPr>
              <a:solidFill>
                <a:srgbClr val="FF0000"/>
              </a:solidFill>
            </c:spPr>
            <c:extLst>
              <c:ext xmlns:c16="http://schemas.microsoft.com/office/drawing/2014/chart" uri="{C3380CC4-5D6E-409C-BE32-E72D297353CC}">
                <c16:uniqueId val="{00000009-FA16-42B6-8247-4B8C4CCD678A}"/>
              </c:ext>
            </c:extLst>
          </c:dPt>
          <c:dPt>
            <c:idx val="5"/>
            <c:bubble3D val="0"/>
            <c:spPr>
              <a:solidFill>
                <a:srgbClr val="00B050"/>
              </a:solidFill>
            </c:spPr>
            <c:extLst>
              <c:ext xmlns:c16="http://schemas.microsoft.com/office/drawing/2014/chart" uri="{C3380CC4-5D6E-409C-BE32-E72D297353CC}">
                <c16:uniqueId val="{0000000B-FA16-42B6-8247-4B8C4CCD678A}"/>
              </c:ext>
            </c:extLst>
          </c:dPt>
          <c:dLbls>
            <c:spPr>
              <a:noFill/>
              <a:ln>
                <a:noFill/>
              </a:ln>
              <a:effectLst/>
            </c:spPr>
            <c:txPr>
              <a:bodyPr rot="0" vert="horz"/>
              <a:lstStyle/>
              <a:p>
                <a:pPr>
                  <a:defRPr sz="1200">
                    <a:latin typeface="Times New Roman" panose="02020603050405020304" pitchFamily="18" charset="0"/>
                    <a:cs typeface="Times New Roman" panose="02020603050405020304" pitchFamily="18" charset="0"/>
                  </a:defRPr>
                </a:pPr>
                <a:endParaRPr lang="es-EC"/>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MANEJO!$J$4:$J$9</c:f>
              <c:strCache>
                <c:ptCount val="6"/>
                <c:pt idx="0">
                  <c:v>10 - 30 - 10</c:v>
                </c:pt>
                <c:pt idx="1">
                  <c:v>YARAMILA COMPLEX</c:v>
                </c:pt>
                <c:pt idx="2">
                  <c:v>FERTIBANANO</c:v>
                </c:pt>
                <c:pt idx="3">
                  <c:v>MICROESSENTIALS</c:v>
                </c:pt>
                <c:pt idx="4">
                  <c:v>NITRATO DE POTASIO</c:v>
                </c:pt>
                <c:pt idx="5">
                  <c:v>Otro</c:v>
                </c:pt>
              </c:strCache>
            </c:strRef>
          </c:cat>
          <c:val>
            <c:numRef>
              <c:f>MANEJO!$L$4:$L$9</c:f>
              <c:numCache>
                <c:formatCode>0.00</c:formatCode>
                <c:ptCount val="6"/>
                <c:pt idx="0">
                  <c:v>11.320754716981133</c:v>
                </c:pt>
                <c:pt idx="1">
                  <c:v>24.528301886792452</c:v>
                </c:pt>
                <c:pt idx="2">
                  <c:v>30.188679245283019</c:v>
                </c:pt>
                <c:pt idx="3">
                  <c:v>5.6603773584905666</c:v>
                </c:pt>
                <c:pt idx="4">
                  <c:v>16.981132075471699</c:v>
                </c:pt>
                <c:pt idx="5">
                  <c:v>11.320754716981133</c:v>
                </c:pt>
              </c:numCache>
            </c:numRef>
          </c:val>
          <c:extLst>
            <c:ext xmlns:c16="http://schemas.microsoft.com/office/drawing/2014/chart" uri="{C3380CC4-5D6E-409C-BE32-E72D297353CC}">
              <c16:uniqueId val="{0000000C-FA16-42B6-8247-4B8C4CCD678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8707192429243593"/>
          <c:y val="5.7293402584897977E-2"/>
          <c:w val="0.39381861662563067"/>
          <c:h val="0.88541280907059705"/>
        </c:manualLayout>
      </c:layout>
      <c:overlay val="0"/>
      <c:spPr>
        <a:noFill/>
        <a:ln>
          <a:noFill/>
        </a:ln>
        <a:effectLst/>
      </c:spPr>
      <c:txPr>
        <a:bodyPr rot="0" vert="horz"/>
        <a:lstStyle/>
        <a:p>
          <a:pPr rtl="0">
            <a:defRPr sz="1200">
              <a:latin typeface="Times New Roman" panose="02020603050405020304" pitchFamily="18" charset="0"/>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explosion val="1"/>
          <c:dPt>
            <c:idx val="0"/>
            <c:bubble3D val="0"/>
            <c:spPr>
              <a:solidFill>
                <a:srgbClr val="FFFF00"/>
              </a:solidFill>
              <a:ln w="19050">
                <a:solidFill>
                  <a:schemeClr val="lt1"/>
                </a:solidFill>
              </a:ln>
              <a:effectLst/>
            </c:spPr>
            <c:extLst>
              <c:ext xmlns:c16="http://schemas.microsoft.com/office/drawing/2014/chart" uri="{C3380CC4-5D6E-409C-BE32-E72D297353CC}">
                <c16:uniqueId val="{00000001-7818-4F30-8065-7E1CC2A8551B}"/>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7818-4F30-8065-7E1CC2A8551B}"/>
              </c:ext>
            </c:extLst>
          </c:dPt>
          <c:dLbls>
            <c:spPr>
              <a:noFill/>
              <a:ln>
                <a:noFill/>
              </a:ln>
              <a:effectLst/>
            </c:spPr>
            <c:txPr>
              <a:bodyPr rot="0" vert="horz"/>
              <a:lstStyle/>
              <a:p>
                <a:pPr>
                  <a:defRPr sz="1200">
                    <a:latin typeface="Times New Roman" panose="02020603050405020304" pitchFamily="18" charset="0"/>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'base de datos'!$A$42:$A$43</c:f>
              <c:strCache>
                <c:ptCount val="2"/>
                <c:pt idx="0">
                  <c:v>QUIMICOS</c:v>
                </c:pt>
                <c:pt idx="1">
                  <c:v>ORGANICOS</c:v>
                </c:pt>
              </c:strCache>
            </c:strRef>
          </c:cat>
          <c:val>
            <c:numRef>
              <c:f>'base de datos'!$CM$42:$CM$43</c:f>
              <c:numCache>
                <c:formatCode>0.00</c:formatCode>
                <c:ptCount val="2"/>
                <c:pt idx="0">
                  <c:v>56.756756756756758</c:v>
                </c:pt>
                <c:pt idx="1">
                  <c:v>43.243243243243242</c:v>
                </c:pt>
              </c:numCache>
            </c:numRef>
          </c:val>
          <c:extLst>
            <c:ext xmlns:c16="http://schemas.microsoft.com/office/drawing/2014/chart" uri="{C3380CC4-5D6E-409C-BE32-E72D297353CC}">
              <c16:uniqueId val="{00000004-7818-4F30-8065-7E1CC2A8551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5875931714657967"/>
          <c:y val="0.32412983524706407"/>
          <c:w val="0.38280658209693874"/>
          <c:h val="0.2894915270852258"/>
        </c:manualLayout>
      </c:layout>
      <c:overlay val="0"/>
      <c:spPr>
        <a:noFill/>
        <a:ln>
          <a:noFill/>
        </a:ln>
        <a:effectLst/>
      </c:spPr>
      <c:txPr>
        <a:bodyPr rot="0" vert="horz"/>
        <a:lstStyle/>
        <a:p>
          <a:pPr rtl="0">
            <a:defRPr sz="1200">
              <a:latin typeface="Times New Roman" panose="02020603050405020304" pitchFamily="18" charset="0"/>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rgbClr val="FFFF00"/>
              </a:solidFill>
              <a:ln w="19050">
                <a:solidFill>
                  <a:schemeClr val="lt1"/>
                </a:solidFill>
              </a:ln>
              <a:effectLst/>
            </c:spPr>
            <c:extLst>
              <c:ext xmlns:c16="http://schemas.microsoft.com/office/drawing/2014/chart" uri="{C3380CC4-5D6E-409C-BE32-E72D297353CC}">
                <c16:uniqueId val="{00000001-80F4-4D7C-82AB-EDCA237A9F2C}"/>
              </c:ext>
            </c:extLst>
          </c:dPt>
          <c:dPt>
            <c:idx val="1"/>
            <c:bubble3D val="0"/>
            <c:spPr>
              <a:solidFill>
                <a:srgbClr val="0070C0"/>
              </a:solidFill>
              <a:ln w="19050">
                <a:solidFill>
                  <a:schemeClr val="lt1"/>
                </a:solidFill>
              </a:ln>
              <a:effectLst/>
            </c:spPr>
            <c:extLst>
              <c:ext xmlns:c16="http://schemas.microsoft.com/office/drawing/2014/chart" uri="{C3380CC4-5D6E-409C-BE32-E72D297353CC}">
                <c16:uniqueId val="{00000003-80F4-4D7C-82AB-EDCA237A9F2C}"/>
              </c:ext>
            </c:extLst>
          </c:dPt>
          <c:dLbls>
            <c:spPr>
              <a:noFill/>
              <a:ln>
                <a:noFill/>
              </a:ln>
              <a:effectLst/>
            </c:spPr>
            <c:txPr>
              <a:bodyPr rot="0" vert="horz"/>
              <a:lstStyle/>
              <a:p>
                <a:pPr>
                  <a:defRPr sz="1200">
                    <a:latin typeface="Times New Roman" panose="02020603050405020304" pitchFamily="18" charset="0"/>
                    <a:cs typeface="Times New Roman" panose="02020603050405020304" pitchFamily="18" charset="0"/>
                  </a:defRPr>
                </a:pPr>
                <a:endParaRPr lang="es-EC"/>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'base de datos'!$A$45:$A$46</c:f>
              <c:strCache>
                <c:ptCount val="2"/>
                <c:pt idx="0">
                  <c:v>EDAFICA</c:v>
                </c:pt>
                <c:pt idx="1">
                  <c:v>FOLIAR</c:v>
                </c:pt>
              </c:strCache>
            </c:strRef>
          </c:cat>
          <c:val>
            <c:numRef>
              <c:f>'base de datos'!$CM$45:$CM$46</c:f>
              <c:numCache>
                <c:formatCode>0.00</c:formatCode>
                <c:ptCount val="2"/>
                <c:pt idx="0">
                  <c:v>80.882352941176478</c:v>
                </c:pt>
                <c:pt idx="1">
                  <c:v>19.117647058823529</c:v>
                </c:pt>
              </c:numCache>
            </c:numRef>
          </c:val>
          <c:extLst>
            <c:ext xmlns:c16="http://schemas.microsoft.com/office/drawing/2014/chart" uri="{C3380CC4-5D6E-409C-BE32-E72D297353CC}">
              <c16:uniqueId val="{00000004-80F4-4D7C-82AB-EDCA237A9F2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vert="horz"/>
        <a:lstStyle/>
        <a:p>
          <a:pPr rtl="0">
            <a:defRPr sz="1200">
              <a:latin typeface="Times New Roman" panose="02020603050405020304" pitchFamily="18" charset="0"/>
              <a:cs typeface="Times New Roman" panose="02020603050405020304" pitchFamily="18" charset="0"/>
            </a:defRPr>
          </a:pPr>
          <a:endParaRPr lang="es-EC"/>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Hoja8!$J$8</c:f>
              <c:strCache>
                <c:ptCount val="1"/>
                <c:pt idx="0">
                  <c:v>Bajo</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Hoja8!$K$7:$O$7</c:f>
              <c:strCache>
                <c:ptCount val="5"/>
                <c:pt idx="0">
                  <c:v>Capacitacion </c:v>
                </c:pt>
                <c:pt idx="1">
                  <c:v>Fertilizacion </c:v>
                </c:pt>
                <c:pt idx="2">
                  <c:v>Deshije</c:v>
                </c:pt>
                <c:pt idx="3">
                  <c:v>Deshoja</c:v>
                </c:pt>
                <c:pt idx="4">
                  <c:v>Deschanta</c:v>
                </c:pt>
              </c:strCache>
            </c:strRef>
          </c:cat>
          <c:val>
            <c:numRef>
              <c:f>Hoja8!$K$8:$O$8</c:f>
              <c:numCache>
                <c:formatCode>0.00</c:formatCode>
                <c:ptCount val="5"/>
                <c:pt idx="0">
                  <c:v>54.411764705882355</c:v>
                </c:pt>
                <c:pt idx="1">
                  <c:v>53.571428571428569</c:v>
                </c:pt>
                <c:pt idx="2">
                  <c:v>54.022988505747129</c:v>
                </c:pt>
                <c:pt idx="3">
                  <c:v>54.022988505747129</c:v>
                </c:pt>
                <c:pt idx="4">
                  <c:v>40.384615384615387</c:v>
                </c:pt>
              </c:numCache>
            </c:numRef>
          </c:val>
          <c:extLst>
            <c:ext xmlns:c16="http://schemas.microsoft.com/office/drawing/2014/chart" uri="{C3380CC4-5D6E-409C-BE32-E72D297353CC}">
              <c16:uniqueId val="{00000000-4EAC-49B9-A78A-FA5B7A4F73FC}"/>
            </c:ext>
          </c:extLst>
        </c:ser>
        <c:ser>
          <c:idx val="1"/>
          <c:order val="1"/>
          <c:tx>
            <c:strRef>
              <c:f>Hoja8!$J$9</c:f>
              <c:strCache>
                <c:ptCount val="1"/>
                <c:pt idx="0">
                  <c:v>Medio</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Hoja8!$K$7:$O$7</c:f>
              <c:strCache>
                <c:ptCount val="5"/>
                <c:pt idx="0">
                  <c:v>Capacitacion </c:v>
                </c:pt>
                <c:pt idx="1">
                  <c:v>Fertilizacion </c:v>
                </c:pt>
                <c:pt idx="2">
                  <c:v>Deshije</c:v>
                </c:pt>
                <c:pt idx="3">
                  <c:v>Deshoja</c:v>
                </c:pt>
                <c:pt idx="4">
                  <c:v>Deschanta</c:v>
                </c:pt>
              </c:strCache>
            </c:strRef>
          </c:cat>
          <c:val>
            <c:numRef>
              <c:f>Hoja8!$K$9:$O$9</c:f>
              <c:numCache>
                <c:formatCode>0.00</c:formatCode>
                <c:ptCount val="5"/>
                <c:pt idx="0">
                  <c:v>39.705882352941174</c:v>
                </c:pt>
                <c:pt idx="1">
                  <c:v>42.857142857142854</c:v>
                </c:pt>
                <c:pt idx="2">
                  <c:v>41.379310344827587</c:v>
                </c:pt>
                <c:pt idx="3">
                  <c:v>41.379310344827587</c:v>
                </c:pt>
                <c:pt idx="4">
                  <c:v>57.692307692307693</c:v>
                </c:pt>
              </c:numCache>
            </c:numRef>
          </c:val>
          <c:extLst>
            <c:ext xmlns:c16="http://schemas.microsoft.com/office/drawing/2014/chart" uri="{C3380CC4-5D6E-409C-BE32-E72D297353CC}">
              <c16:uniqueId val="{00000001-4EAC-49B9-A78A-FA5B7A4F73FC}"/>
            </c:ext>
          </c:extLst>
        </c:ser>
        <c:ser>
          <c:idx val="2"/>
          <c:order val="2"/>
          <c:tx>
            <c:strRef>
              <c:f>Hoja8!$J$10</c:f>
              <c:strCache>
                <c:ptCount val="1"/>
                <c:pt idx="0">
                  <c:v>Alto</c:v>
                </c:pt>
              </c:strCache>
            </c:strRef>
          </c:tx>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Hoja8!$K$7:$O$7</c:f>
              <c:strCache>
                <c:ptCount val="5"/>
                <c:pt idx="0">
                  <c:v>Capacitacion </c:v>
                </c:pt>
                <c:pt idx="1">
                  <c:v>Fertilizacion </c:v>
                </c:pt>
                <c:pt idx="2">
                  <c:v>Deshije</c:v>
                </c:pt>
                <c:pt idx="3">
                  <c:v>Deshoja</c:v>
                </c:pt>
                <c:pt idx="4">
                  <c:v>Deschanta</c:v>
                </c:pt>
              </c:strCache>
            </c:strRef>
          </c:cat>
          <c:val>
            <c:numRef>
              <c:f>Hoja8!$K$10:$O$10</c:f>
              <c:numCache>
                <c:formatCode>0.00</c:formatCode>
                <c:ptCount val="5"/>
                <c:pt idx="0">
                  <c:v>5.882352941176471</c:v>
                </c:pt>
                <c:pt idx="1">
                  <c:v>3.5714285714285716</c:v>
                </c:pt>
                <c:pt idx="2">
                  <c:v>4.5977011494252871</c:v>
                </c:pt>
                <c:pt idx="3">
                  <c:v>4.5977011494252871</c:v>
                </c:pt>
                <c:pt idx="4">
                  <c:v>1.9230769230769231</c:v>
                </c:pt>
              </c:numCache>
            </c:numRef>
          </c:val>
          <c:extLst>
            <c:ext xmlns:c16="http://schemas.microsoft.com/office/drawing/2014/chart" uri="{C3380CC4-5D6E-409C-BE32-E72D297353CC}">
              <c16:uniqueId val="{00000002-4EAC-49B9-A78A-FA5B7A4F73FC}"/>
            </c:ext>
          </c:extLst>
        </c:ser>
        <c:dLbls>
          <c:dLblPos val="outEnd"/>
          <c:showLegendKey val="0"/>
          <c:showVal val="1"/>
          <c:showCatName val="0"/>
          <c:showSerName val="0"/>
          <c:showPercent val="0"/>
          <c:showBubbleSize val="0"/>
        </c:dLbls>
        <c:gapWidth val="150"/>
        <c:axId val="175957448"/>
        <c:axId val="175957840"/>
      </c:barChart>
      <c:catAx>
        <c:axId val="175957448"/>
        <c:scaling>
          <c:orientation val="minMax"/>
        </c:scaling>
        <c:delete val="0"/>
        <c:axPos val="b"/>
        <c:title>
          <c:tx>
            <c:rich>
              <a:bodyPr/>
              <a:lstStyle/>
              <a:p>
                <a:pPr>
                  <a:defRPr/>
                </a:pPr>
                <a:r>
                  <a:rPr lang="es-ES"/>
                  <a:t>Labores</a:t>
                </a:r>
              </a:p>
            </c:rich>
          </c:tx>
          <c:overlay val="0"/>
        </c:title>
        <c:numFmt formatCode="General" sourceLinked="0"/>
        <c:majorTickMark val="out"/>
        <c:minorTickMark val="none"/>
        <c:tickLblPos val="nextTo"/>
        <c:crossAx val="175957840"/>
        <c:crosses val="autoZero"/>
        <c:auto val="1"/>
        <c:lblAlgn val="ctr"/>
        <c:lblOffset val="100"/>
        <c:noMultiLvlLbl val="0"/>
      </c:catAx>
      <c:valAx>
        <c:axId val="175957840"/>
        <c:scaling>
          <c:orientation val="minMax"/>
        </c:scaling>
        <c:delete val="0"/>
        <c:axPos val="l"/>
        <c:title>
          <c:tx>
            <c:rich>
              <a:bodyPr rot="-5400000" vert="horz"/>
              <a:lstStyle/>
              <a:p>
                <a:pPr>
                  <a:defRPr/>
                </a:pPr>
                <a:r>
                  <a:rPr lang="en-US"/>
                  <a:t>Población (%)</a:t>
                </a:r>
              </a:p>
            </c:rich>
          </c:tx>
          <c:overlay val="0"/>
        </c:title>
        <c:numFmt formatCode="0.00" sourceLinked="1"/>
        <c:majorTickMark val="out"/>
        <c:minorTickMark val="none"/>
        <c:tickLblPos val="nextTo"/>
        <c:crossAx val="175957448"/>
        <c:crosses val="autoZero"/>
        <c:crossBetween val="between"/>
      </c:valAx>
    </c:plotArea>
    <c:legend>
      <c:legendPos val="r"/>
      <c:overlay val="0"/>
    </c:legend>
    <c:plotVisOnly val="1"/>
    <c:dispBlanksAs val="gap"/>
    <c:showDLblsOverMax val="0"/>
  </c:chart>
  <c:txPr>
    <a:bodyPr/>
    <a:lstStyle/>
    <a:p>
      <a:pPr>
        <a:defRPr b="1"/>
      </a:pPr>
      <a:endParaRPr lang="es-EC"/>
    </a:p>
  </c:tx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E80186-C5A8-49AC-8423-3E95D84B1CDC}" type="doc">
      <dgm:prSet loTypeId="urn:microsoft.com/office/officeart/2005/8/layout/hProcess11" loCatId="process" qsTypeId="urn:microsoft.com/office/officeart/2005/8/quickstyle/simple1" qsCatId="simple" csTypeId="urn:microsoft.com/office/officeart/2005/8/colors/colorful3" csCatId="colorful" phldr="1"/>
      <dgm:spPr/>
      <dgm:t>
        <a:bodyPr/>
        <a:lstStyle/>
        <a:p>
          <a:endParaRPr lang="es-ES"/>
        </a:p>
      </dgm:t>
    </dgm:pt>
    <dgm:pt modelId="{4E51C490-07CC-4632-9FFD-96CAA6B544FE}">
      <dgm:prSet phldrT="[Texto]" custT="1"/>
      <dgm:spPr/>
      <dgm:t>
        <a:bodyPr/>
        <a:lstStyle/>
        <a:p>
          <a:r>
            <a:rPr lang="es-ES" sz="1600" dirty="0">
              <a:latin typeface="Times New Roman" panose="02020603050405020304" pitchFamily="18" charset="0"/>
              <a:cs typeface="Times New Roman" panose="02020603050405020304" pitchFamily="18" charset="0"/>
            </a:rPr>
            <a:t>Alimento de desarrollo que salvaguarda la seguridad alimentaria</a:t>
          </a:r>
        </a:p>
      </dgm:t>
    </dgm:pt>
    <dgm:pt modelId="{EACA719E-9998-4833-A7C0-2F767876B758}" type="parTrans" cxnId="{397772C9-8BE6-491E-9AD8-B6A08890599F}">
      <dgm:prSet/>
      <dgm:spPr/>
      <dgm:t>
        <a:bodyPr/>
        <a:lstStyle/>
        <a:p>
          <a:endParaRPr lang="es-ES" sz="1600">
            <a:latin typeface="Times New Roman" panose="02020603050405020304" pitchFamily="18" charset="0"/>
            <a:cs typeface="Times New Roman" panose="02020603050405020304" pitchFamily="18" charset="0"/>
          </a:endParaRPr>
        </a:p>
      </dgm:t>
    </dgm:pt>
    <dgm:pt modelId="{949E0A0A-F02E-47CE-B981-718A2D6758A6}" type="sibTrans" cxnId="{397772C9-8BE6-491E-9AD8-B6A08890599F}">
      <dgm:prSet/>
      <dgm:spPr/>
      <dgm:t>
        <a:bodyPr/>
        <a:lstStyle/>
        <a:p>
          <a:endParaRPr lang="es-ES" sz="1600">
            <a:latin typeface="Times New Roman" panose="02020603050405020304" pitchFamily="18" charset="0"/>
            <a:cs typeface="Times New Roman" panose="02020603050405020304" pitchFamily="18" charset="0"/>
          </a:endParaRPr>
        </a:p>
      </dgm:t>
    </dgm:pt>
    <dgm:pt modelId="{C8911B88-FF01-474D-AB4D-BC74DCB00F18}">
      <dgm:prSet phldrT="[Texto]" custT="1"/>
      <dgm:spPr/>
      <dgm:t>
        <a:bodyPr/>
        <a:lstStyle/>
        <a:p>
          <a:r>
            <a:rPr lang="es-ES" sz="1600" dirty="0">
              <a:latin typeface="Times New Roman" panose="02020603050405020304" pitchFamily="18" charset="0"/>
              <a:cs typeface="Times New Roman" panose="02020603050405020304" pitchFamily="18" charset="0"/>
            </a:rPr>
            <a:t>El plátano ocupa el 8,9% de superficie agrícola 130 348,4 has. (INEC, 2018) </a:t>
          </a:r>
        </a:p>
      </dgm:t>
    </dgm:pt>
    <dgm:pt modelId="{0CD1AD95-8549-4B4E-9528-8B1AD4192140}" type="parTrans" cxnId="{DD862B2F-9894-4073-8720-B865A882E667}">
      <dgm:prSet/>
      <dgm:spPr/>
      <dgm:t>
        <a:bodyPr/>
        <a:lstStyle/>
        <a:p>
          <a:endParaRPr lang="es-ES" sz="1600">
            <a:latin typeface="Times New Roman" panose="02020603050405020304" pitchFamily="18" charset="0"/>
            <a:cs typeface="Times New Roman" panose="02020603050405020304" pitchFamily="18" charset="0"/>
          </a:endParaRPr>
        </a:p>
      </dgm:t>
    </dgm:pt>
    <dgm:pt modelId="{8AF64010-F3A5-4B89-8D29-0B14BE5D70EB}" type="sibTrans" cxnId="{DD862B2F-9894-4073-8720-B865A882E667}">
      <dgm:prSet/>
      <dgm:spPr/>
      <dgm:t>
        <a:bodyPr/>
        <a:lstStyle/>
        <a:p>
          <a:endParaRPr lang="es-ES" sz="1600">
            <a:latin typeface="Times New Roman" panose="02020603050405020304" pitchFamily="18" charset="0"/>
            <a:cs typeface="Times New Roman" panose="02020603050405020304" pitchFamily="18" charset="0"/>
          </a:endParaRPr>
        </a:p>
      </dgm:t>
    </dgm:pt>
    <dgm:pt modelId="{408E5547-A3BA-4213-8AAA-D5718BD7CCB8}">
      <dgm:prSet phldrT="[Texto]" custT="1"/>
      <dgm:spPr/>
      <dgm:t>
        <a:bodyPr/>
        <a:lstStyle/>
        <a:p>
          <a:r>
            <a:rPr lang="es-ES" sz="1600" dirty="0">
              <a:latin typeface="Times New Roman" panose="02020603050405020304" pitchFamily="18" charset="0"/>
              <a:cs typeface="Times New Roman" panose="02020603050405020304" pitchFamily="18" charset="0"/>
            </a:rPr>
            <a:t>Manabí: 39,76% de la producción nacional con 242 699 TM/año de fruta (ESPAC, 2016)</a:t>
          </a:r>
        </a:p>
      </dgm:t>
    </dgm:pt>
    <dgm:pt modelId="{92D85F4A-B998-483F-8C42-1CDFBD4AEBE2}" type="parTrans" cxnId="{BD5FAB03-ADFC-475B-AFDF-B6DC614E77C2}">
      <dgm:prSet/>
      <dgm:spPr/>
      <dgm:t>
        <a:bodyPr/>
        <a:lstStyle/>
        <a:p>
          <a:endParaRPr lang="es-ES" sz="1600">
            <a:latin typeface="Times New Roman" panose="02020603050405020304" pitchFamily="18" charset="0"/>
            <a:cs typeface="Times New Roman" panose="02020603050405020304" pitchFamily="18" charset="0"/>
          </a:endParaRPr>
        </a:p>
      </dgm:t>
    </dgm:pt>
    <dgm:pt modelId="{E9C1F645-6A45-416F-AEA5-1C577AAD8CB0}" type="sibTrans" cxnId="{BD5FAB03-ADFC-475B-AFDF-B6DC614E77C2}">
      <dgm:prSet/>
      <dgm:spPr/>
      <dgm:t>
        <a:bodyPr/>
        <a:lstStyle/>
        <a:p>
          <a:endParaRPr lang="es-ES" sz="1600">
            <a:latin typeface="Times New Roman" panose="02020603050405020304" pitchFamily="18" charset="0"/>
            <a:cs typeface="Times New Roman" panose="02020603050405020304" pitchFamily="18" charset="0"/>
          </a:endParaRPr>
        </a:p>
      </dgm:t>
    </dgm:pt>
    <dgm:pt modelId="{BCCCDF47-92D6-4920-9BEE-99D908C88372}" type="pres">
      <dgm:prSet presAssocID="{37E80186-C5A8-49AC-8423-3E95D84B1CDC}" presName="Name0" presStyleCnt="0">
        <dgm:presLayoutVars>
          <dgm:dir/>
          <dgm:resizeHandles val="exact"/>
        </dgm:presLayoutVars>
      </dgm:prSet>
      <dgm:spPr/>
    </dgm:pt>
    <dgm:pt modelId="{F935910D-5483-4BCF-9150-3FF452DA8A5B}" type="pres">
      <dgm:prSet presAssocID="{37E80186-C5A8-49AC-8423-3E95D84B1CDC}" presName="arrow" presStyleLbl="bgShp" presStyleIdx="0" presStyleCnt="1"/>
      <dgm:spPr/>
    </dgm:pt>
    <dgm:pt modelId="{E4C5521B-3437-49C2-8181-B5493FA862D2}" type="pres">
      <dgm:prSet presAssocID="{37E80186-C5A8-49AC-8423-3E95D84B1CDC}" presName="points" presStyleCnt="0"/>
      <dgm:spPr/>
    </dgm:pt>
    <dgm:pt modelId="{A16A4049-023D-4B84-968C-01A7915A9A7B}" type="pres">
      <dgm:prSet presAssocID="{4E51C490-07CC-4632-9FFD-96CAA6B544FE}" presName="compositeA" presStyleCnt="0"/>
      <dgm:spPr/>
    </dgm:pt>
    <dgm:pt modelId="{0EFC032B-5FA1-43A6-92EB-3516013CF086}" type="pres">
      <dgm:prSet presAssocID="{4E51C490-07CC-4632-9FFD-96CAA6B544FE}" presName="textA" presStyleLbl="revTx" presStyleIdx="0" presStyleCnt="3">
        <dgm:presLayoutVars>
          <dgm:bulletEnabled val="1"/>
        </dgm:presLayoutVars>
      </dgm:prSet>
      <dgm:spPr/>
    </dgm:pt>
    <dgm:pt modelId="{89593021-D9E4-4B27-9C1D-B4BCA9FC0B64}" type="pres">
      <dgm:prSet presAssocID="{4E51C490-07CC-4632-9FFD-96CAA6B544FE}" presName="circleA" presStyleLbl="node1" presStyleIdx="0" presStyleCnt="3" custLinFactNeighborX="-58771" custLinFactNeighborY="-726"/>
      <dgm:spPr/>
    </dgm:pt>
    <dgm:pt modelId="{6E89EDB0-17B4-4AFF-9160-B9C1C5B666B7}" type="pres">
      <dgm:prSet presAssocID="{4E51C490-07CC-4632-9FFD-96CAA6B544FE}" presName="spaceA" presStyleCnt="0"/>
      <dgm:spPr/>
    </dgm:pt>
    <dgm:pt modelId="{8FE3B196-424C-4E78-A7E8-6DFE184BBF11}" type="pres">
      <dgm:prSet presAssocID="{949E0A0A-F02E-47CE-B981-718A2D6758A6}" presName="space" presStyleCnt="0"/>
      <dgm:spPr/>
    </dgm:pt>
    <dgm:pt modelId="{93B01758-F8B9-4226-891A-4CBD247F81E2}" type="pres">
      <dgm:prSet presAssocID="{C8911B88-FF01-474D-AB4D-BC74DCB00F18}" presName="compositeB" presStyleCnt="0"/>
      <dgm:spPr/>
    </dgm:pt>
    <dgm:pt modelId="{B91AF490-5EF4-4976-B0E5-467DB33114E7}" type="pres">
      <dgm:prSet presAssocID="{C8911B88-FF01-474D-AB4D-BC74DCB00F18}" presName="textB" presStyleLbl="revTx" presStyleIdx="1" presStyleCnt="3" custLinFactNeighborX="-10343" custLinFactNeighborY="2418">
        <dgm:presLayoutVars>
          <dgm:bulletEnabled val="1"/>
        </dgm:presLayoutVars>
      </dgm:prSet>
      <dgm:spPr/>
    </dgm:pt>
    <dgm:pt modelId="{19A6A439-F0D0-4A05-A4BB-712790095A2F}" type="pres">
      <dgm:prSet presAssocID="{C8911B88-FF01-474D-AB4D-BC74DCB00F18}" presName="circleB" presStyleLbl="node1" presStyleIdx="1" presStyleCnt="3" custLinFactNeighborX="-31585" custLinFactNeighborY="-726"/>
      <dgm:spPr/>
    </dgm:pt>
    <dgm:pt modelId="{3ADA56BC-D5BB-4B3C-8CB7-F0C51D31BB47}" type="pres">
      <dgm:prSet presAssocID="{C8911B88-FF01-474D-AB4D-BC74DCB00F18}" presName="spaceB" presStyleCnt="0"/>
      <dgm:spPr/>
    </dgm:pt>
    <dgm:pt modelId="{640BD65E-8E44-4DDB-903F-93AA57264C1F}" type="pres">
      <dgm:prSet presAssocID="{8AF64010-F3A5-4B89-8D29-0B14BE5D70EB}" presName="space" presStyleCnt="0"/>
      <dgm:spPr/>
    </dgm:pt>
    <dgm:pt modelId="{ADEC7320-B400-44C6-9EDA-EA13A7D5730F}" type="pres">
      <dgm:prSet presAssocID="{408E5547-A3BA-4213-8AAA-D5718BD7CCB8}" presName="compositeA" presStyleCnt="0"/>
      <dgm:spPr/>
    </dgm:pt>
    <dgm:pt modelId="{E94F898A-D8A2-47AC-B60E-DD1FEFC18F0A}" type="pres">
      <dgm:prSet presAssocID="{408E5547-A3BA-4213-8AAA-D5718BD7CCB8}" presName="textA" presStyleLbl="revTx" presStyleIdx="2" presStyleCnt="3">
        <dgm:presLayoutVars>
          <dgm:bulletEnabled val="1"/>
        </dgm:presLayoutVars>
      </dgm:prSet>
      <dgm:spPr/>
    </dgm:pt>
    <dgm:pt modelId="{B58DFCEB-7FC4-4CD8-8E91-09B53809B8B3}" type="pres">
      <dgm:prSet presAssocID="{408E5547-A3BA-4213-8AAA-D5718BD7CCB8}" presName="circleA" presStyleLbl="node1" presStyleIdx="2" presStyleCnt="3"/>
      <dgm:spPr/>
    </dgm:pt>
    <dgm:pt modelId="{A4EF57A3-077E-422B-9A63-B542012DA901}" type="pres">
      <dgm:prSet presAssocID="{408E5547-A3BA-4213-8AAA-D5718BD7CCB8}" presName="spaceA" presStyleCnt="0"/>
      <dgm:spPr/>
    </dgm:pt>
  </dgm:ptLst>
  <dgm:cxnLst>
    <dgm:cxn modelId="{2E943F01-A5F4-44B6-B589-6D2D26B1444F}" type="presOf" srcId="{4E51C490-07CC-4632-9FFD-96CAA6B544FE}" destId="{0EFC032B-5FA1-43A6-92EB-3516013CF086}" srcOrd="0" destOrd="0" presId="urn:microsoft.com/office/officeart/2005/8/layout/hProcess11"/>
    <dgm:cxn modelId="{BD5FAB03-ADFC-475B-AFDF-B6DC614E77C2}" srcId="{37E80186-C5A8-49AC-8423-3E95D84B1CDC}" destId="{408E5547-A3BA-4213-8AAA-D5718BD7CCB8}" srcOrd="2" destOrd="0" parTransId="{92D85F4A-B998-483F-8C42-1CDFBD4AEBE2}" sibTransId="{E9C1F645-6A45-416F-AEA5-1C577AAD8CB0}"/>
    <dgm:cxn modelId="{505CF91B-8124-44E4-AD36-009C68471A1B}" type="presOf" srcId="{C8911B88-FF01-474D-AB4D-BC74DCB00F18}" destId="{B91AF490-5EF4-4976-B0E5-467DB33114E7}" srcOrd="0" destOrd="0" presId="urn:microsoft.com/office/officeart/2005/8/layout/hProcess11"/>
    <dgm:cxn modelId="{A6EA2D2E-6C0A-4D68-9B5D-0AA4E9803718}" type="presOf" srcId="{37E80186-C5A8-49AC-8423-3E95D84B1CDC}" destId="{BCCCDF47-92D6-4920-9BEE-99D908C88372}" srcOrd="0" destOrd="0" presId="urn:microsoft.com/office/officeart/2005/8/layout/hProcess11"/>
    <dgm:cxn modelId="{DD862B2F-9894-4073-8720-B865A882E667}" srcId="{37E80186-C5A8-49AC-8423-3E95D84B1CDC}" destId="{C8911B88-FF01-474D-AB4D-BC74DCB00F18}" srcOrd="1" destOrd="0" parTransId="{0CD1AD95-8549-4B4E-9528-8B1AD4192140}" sibTransId="{8AF64010-F3A5-4B89-8D29-0B14BE5D70EB}"/>
    <dgm:cxn modelId="{DC50069B-F7B7-4EA0-A380-AE6B55F9C331}" type="presOf" srcId="{408E5547-A3BA-4213-8AAA-D5718BD7CCB8}" destId="{E94F898A-D8A2-47AC-B60E-DD1FEFC18F0A}" srcOrd="0" destOrd="0" presId="urn:microsoft.com/office/officeart/2005/8/layout/hProcess11"/>
    <dgm:cxn modelId="{397772C9-8BE6-491E-9AD8-B6A08890599F}" srcId="{37E80186-C5A8-49AC-8423-3E95D84B1CDC}" destId="{4E51C490-07CC-4632-9FFD-96CAA6B544FE}" srcOrd="0" destOrd="0" parTransId="{EACA719E-9998-4833-A7C0-2F767876B758}" sibTransId="{949E0A0A-F02E-47CE-B981-718A2D6758A6}"/>
    <dgm:cxn modelId="{43FD3816-9D46-4585-85E6-4F13BE32B97C}" type="presParOf" srcId="{BCCCDF47-92D6-4920-9BEE-99D908C88372}" destId="{F935910D-5483-4BCF-9150-3FF452DA8A5B}" srcOrd="0" destOrd="0" presId="urn:microsoft.com/office/officeart/2005/8/layout/hProcess11"/>
    <dgm:cxn modelId="{D82677FC-8D44-4865-80E4-6708E3267414}" type="presParOf" srcId="{BCCCDF47-92D6-4920-9BEE-99D908C88372}" destId="{E4C5521B-3437-49C2-8181-B5493FA862D2}" srcOrd="1" destOrd="0" presId="urn:microsoft.com/office/officeart/2005/8/layout/hProcess11"/>
    <dgm:cxn modelId="{9E72C78D-B2C7-4B08-B605-4A179791C464}" type="presParOf" srcId="{E4C5521B-3437-49C2-8181-B5493FA862D2}" destId="{A16A4049-023D-4B84-968C-01A7915A9A7B}" srcOrd="0" destOrd="0" presId="urn:microsoft.com/office/officeart/2005/8/layout/hProcess11"/>
    <dgm:cxn modelId="{B6373292-0393-4073-96C0-384E7897CEA9}" type="presParOf" srcId="{A16A4049-023D-4B84-968C-01A7915A9A7B}" destId="{0EFC032B-5FA1-43A6-92EB-3516013CF086}" srcOrd="0" destOrd="0" presId="urn:microsoft.com/office/officeart/2005/8/layout/hProcess11"/>
    <dgm:cxn modelId="{5D4B9023-0DA8-4DD9-AFD9-B4E0D5941BA6}" type="presParOf" srcId="{A16A4049-023D-4B84-968C-01A7915A9A7B}" destId="{89593021-D9E4-4B27-9C1D-B4BCA9FC0B64}" srcOrd="1" destOrd="0" presId="urn:microsoft.com/office/officeart/2005/8/layout/hProcess11"/>
    <dgm:cxn modelId="{3391D275-51C3-43AC-8E15-5A070357BCCF}" type="presParOf" srcId="{A16A4049-023D-4B84-968C-01A7915A9A7B}" destId="{6E89EDB0-17B4-4AFF-9160-B9C1C5B666B7}" srcOrd="2" destOrd="0" presId="urn:microsoft.com/office/officeart/2005/8/layout/hProcess11"/>
    <dgm:cxn modelId="{036C60FD-C832-4571-9494-11725A56136C}" type="presParOf" srcId="{E4C5521B-3437-49C2-8181-B5493FA862D2}" destId="{8FE3B196-424C-4E78-A7E8-6DFE184BBF11}" srcOrd="1" destOrd="0" presId="urn:microsoft.com/office/officeart/2005/8/layout/hProcess11"/>
    <dgm:cxn modelId="{9E0E5EDF-26DC-4663-91E1-14B3B73EB8B6}" type="presParOf" srcId="{E4C5521B-3437-49C2-8181-B5493FA862D2}" destId="{93B01758-F8B9-4226-891A-4CBD247F81E2}" srcOrd="2" destOrd="0" presId="urn:microsoft.com/office/officeart/2005/8/layout/hProcess11"/>
    <dgm:cxn modelId="{600336D6-C3AF-4901-875F-CCC35B14F1C8}" type="presParOf" srcId="{93B01758-F8B9-4226-891A-4CBD247F81E2}" destId="{B91AF490-5EF4-4976-B0E5-467DB33114E7}" srcOrd="0" destOrd="0" presId="urn:microsoft.com/office/officeart/2005/8/layout/hProcess11"/>
    <dgm:cxn modelId="{0D095D2E-B979-45A4-99B2-BA2EED04E664}" type="presParOf" srcId="{93B01758-F8B9-4226-891A-4CBD247F81E2}" destId="{19A6A439-F0D0-4A05-A4BB-712790095A2F}" srcOrd="1" destOrd="0" presId="urn:microsoft.com/office/officeart/2005/8/layout/hProcess11"/>
    <dgm:cxn modelId="{F1A89A92-3109-4947-9521-90B5CC94B543}" type="presParOf" srcId="{93B01758-F8B9-4226-891A-4CBD247F81E2}" destId="{3ADA56BC-D5BB-4B3C-8CB7-F0C51D31BB47}" srcOrd="2" destOrd="0" presId="urn:microsoft.com/office/officeart/2005/8/layout/hProcess11"/>
    <dgm:cxn modelId="{7568BE44-1678-4D37-945C-CB7C6813D526}" type="presParOf" srcId="{E4C5521B-3437-49C2-8181-B5493FA862D2}" destId="{640BD65E-8E44-4DDB-903F-93AA57264C1F}" srcOrd="3" destOrd="0" presId="urn:microsoft.com/office/officeart/2005/8/layout/hProcess11"/>
    <dgm:cxn modelId="{46A2C890-9968-412C-9E0F-F7E2D5D4380B}" type="presParOf" srcId="{E4C5521B-3437-49C2-8181-B5493FA862D2}" destId="{ADEC7320-B400-44C6-9EDA-EA13A7D5730F}" srcOrd="4" destOrd="0" presId="urn:microsoft.com/office/officeart/2005/8/layout/hProcess11"/>
    <dgm:cxn modelId="{6705B03D-3935-472D-84A7-1D13011296F6}" type="presParOf" srcId="{ADEC7320-B400-44C6-9EDA-EA13A7D5730F}" destId="{E94F898A-D8A2-47AC-B60E-DD1FEFC18F0A}" srcOrd="0" destOrd="0" presId="urn:microsoft.com/office/officeart/2005/8/layout/hProcess11"/>
    <dgm:cxn modelId="{32A2C1D3-06A6-41ED-ACB4-C921F5F3A29A}" type="presParOf" srcId="{ADEC7320-B400-44C6-9EDA-EA13A7D5730F}" destId="{B58DFCEB-7FC4-4CD8-8E91-09B53809B8B3}" srcOrd="1" destOrd="0" presId="urn:microsoft.com/office/officeart/2005/8/layout/hProcess11"/>
    <dgm:cxn modelId="{EEFE3AE7-17AE-41A6-B163-3AFE3A9C0635}" type="presParOf" srcId="{ADEC7320-B400-44C6-9EDA-EA13A7D5730F}" destId="{A4EF57A3-077E-422B-9A63-B542012DA901}"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F9323-3797-4D77-9E45-29A679A99BBF}"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es-ES"/>
        </a:p>
      </dgm:t>
    </dgm:pt>
    <dgm:pt modelId="{1418BD5A-F6BE-4449-8A73-0A59FE4CB70E}">
      <dgm:prSet phldrT="[Texto]" custT="1"/>
      <dgm:spPr/>
      <dgm:t>
        <a:bodyPr/>
        <a:lstStyle/>
        <a:p>
          <a:pPr algn="just"/>
          <a:r>
            <a:rPr lang="es-EC" sz="1600" dirty="0">
              <a:solidFill>
                <a:schemeClr val="tx1"/>
              </a:solidFill>
              <a:latin typeface="Times New Roman" panose="02020603050405020304" pitchFamily="18" charset="0"/>
              <a:cs typeface="Times New Roman" panose="02020603050405020304" pitchFamily="18" charset="0"/>
            </a:rPr>
            <a:t>El agente causal de la Sigatoka Negra es </a:t>
          </a:r>
          <a:r>
            <a:rPr lang="es-EC" sz="1600" i="1" dirty="0" err="1">
              <a:solidFill>
                <a:schemeClr val="tx1"/>
              </a:solidFill>
              <a:latin typeface="Times New Roman" panose="02020603050405020304" pitchFamily="18" charset="0"/>
              <a:cs typeface="Times New Roman" panose="02020603050405020304" pitchFamily="18" charset="0"/>
            </a:rPr>
            <a:t>Mycosphaerella</a:t>
          </a:r>
          <a:r>
            <a:rPr lang="es-EC" sz="1600" i="1" dirty="0">
              <a:solidFill>
                <a:schemeClr val="tx1"/>
              </a:solidFill>
              <a:latin typeface="Times New Roman" panose="02020603050405020304" pitchFamily="18" charset="0"/>
              <a:cs typeface="Times New Roman" panose="02020603050405020304" pitchFamily="18" charset="0"/>
            </a:rPr>
            <a:t> </a:t>
          </a:r>
          <a:r>
            <a:rPr lang="es-EC" sz="1600" i="1" dirty="0" err="1">
              <a:solidFill>
                <a:schemeClr val="tx1"/>
              </a:solidFill>
              <a:latin typeface="Times New Roman" panose="02020603050405020304" pitchFamily="18" charset="0"/>
              <a:cs typeface="Times New Roman" panose="02020603050405020304" pitchFamily="18" charset="0"/>
            </a:rPr>
            <a:t>fijiensis</a:t>
          </a:r>
          <a:r>
            <a:rPr lang="es-EC" sz="1600" dirty="0">
              <a:solidFill>
                <a:schemeClr val="tx1"/>
              </a:solidFill>
              <a:latin typeface="Times New Roman" panose="02020603050405020304" pitchFamily="18" charset="0"/>
              <a:cs typeface="Times New Roman" panose="02020603050405020304" pitchFamily="18" charset="0"/>
            </a:rPr>
            <a:t> </a:t>
          </a:r>
          <a:r>
            <a:rPr lang="es-EC" sz="1600" dirty="0" err="1">
              <a:solidFill>
                <a:schemeClr val="tx1"/>
              </a:solidFill>
              <a:latin typeface="Times New Roman" panose="02020603050405020304" pitchFamily="18" charset="0"/>
              <a:cs typeface="Times New Roman" panose="02020603050405020304" pitchFamily="18" charset="0"/>
            </a:rPr>
            <a:t>Morelet</a:t>
          </a:r>
          <a:r>
            <a:rPr lang="es-EC" sz="1600" dirty="0">
              <a:solidFill>
                <a:schemeClr val="tx1"/>
              </a:solidFill>
              <a:latin typeface="Times New Roman" panose="02020603050405020304" pitchFamily="18" charset="0"/>
              <a:cs typeface="Times New Roman" panose="02020603050405020304" pitchFamily="18" charset="0"/>
            </a:rPr>
            <a:t>. Se reproduce y disemina a través de dos clases de esporas conocidas como ascosporas y conidios, las cuales constituyen el inóculo del patógeno (Merchán, 2000).</a:t>
          </a:r>
          <a:endParaRPr lang="es-ES" sz="1600" dirty="0">
            <a:solidFill>
              <a:schemeClr val="tx1"/>
            </a:solidFill>
            <a:latin typeface="Times New Roman" panose="02020603050405020304" pitchFamily="18" charset="0"/>
            <a:cs typeface="Times New Roman" panose="02020603050405020304" pitchFamily="18" charset="0"/>
          </a:endParaRPr>
        </a:p>
      </dgm:t>
    </dgm:pt>
    <dgm:pt modelId="{F36D3B0F-A0C0-4E66-A717-F68B0712462B}" type="parTrans" cxnId="{A04121E3-5897-4C12-B466-D7A1866FFC0D}">
      <dgm:prSet/>
      <dgm:spPr/>
      <dgm:t>
        <a:bodyPr/>
        <a:lstStyle/>
        <a:p>
          <a:endParaRPr lang="es-ES"/>
        </a:p>
      </dgm:t>
    </dgm:pt>
    <dgm:pt modelId="{D415DF82-93CC-4EAA-BF41-A717A87CD846}" type="sibTrans" cxnId="{A04121E3-5897-4C12-B466-D7A1866FFC0D}">
      <dgm:prSet/>
      <dgm:spPr/>
      <dgm:t>
        <a:bodyPr/>
        <a:lstStyle/>
        <a:p>
          <a:endParaRPr lang="es-ES"/>
        </a:p>
      </dgm:t>
    </dgm:pt>
    <dgm:pt modelId="{26CE7395-32DC-414A-9A6C-726543A4395F}">
      <dgm:prSet custT="1"/>
      <dgm:spPr/>
      <dgm:t>
        <a:bodyPr/>
        <a:lstStyle/>
        <a:p>
          <a:r>
            <a:rPr lang="es-ES" sz="1600" dirty="0">
              <a:solidFill>
                <a:schemeClr val="tx1"/>
              </a:solidFill>
              <a:latin typeface="Times New Roman" panose="02020603050405020304" pitchFamily="18" charset="0"/>
              <a:cs typeface="Times New Roman" panose="02020603050405020304" pitchFamily="18" charset="0"/>
            </a:rPr>
            <a:t>Según la escala de </a:t>
          </a:r>
          <a:r>
            <a:rPr lang="es-ES" sz="1600" dirty="0" err="1">
              <a:solidFill>
                <a:schemeClr val="tx1"/>
              </a:solidFill>
              <a:latin typeface="Times New Roman" panose="02020603050405020304" pitchFamily="18" charset="0"/>
              <a:cs typeface="Times New Roman" panose="02020603050405020304" pitchFamily="18" charset="0"/>
            </a:rPr>
            <a:t>Fouré</a:t>
          </a:r>
          <a:r>
            <a:rPr lang="es-ES" sz="1600" dirty="0">
              <a:solidFill>
                <a:schemeClr val="tx1"/>
              </a:solidFill>
              <a:latin typeface="Times New Roman" panose="02020603050405020304" pitchFamily="18" charset="0"/>
              <a:cs typeface="Times New Roman" panose="02020603050405020304" pitchFamily="18" charset="0"/>
            </a:rPr>
            <a:t>, los síntomas de la Sigatoka negra se pueden reconocer a través de seis estados.</a:t>
          </a:r>
        </a:p>
      </dgm:t>
    </dgm:pt>
    <dgm:pt modelId="{E3BE52C3-CD31-4866-8C9C-E6301AC84C06}" type="parTrans" cxnId="{7C4B9969-F9E5-4F3E-B11D-582B3BB646CF}">
      <dgm:prSet/>
      <dgm:spPr/>
      <dgm:t>
        <a:bodyPr/>
        <a:lstStyle/>
        <a:p>
          <a:endParaRPr lang="es-ES"/>
        </a:p>
      </dgm:t>
    </dgm:pt>
    <dgm:pt modelId="{739E8E1C-E285-45F1-A8A8-F88352110774}" type="sibTrans" cxnId="{7C4B9969-F9E5-4F3E-B11D-582B3BB646CF}">
      <dgm:prSet/>
      <dgm:spPr/>
      <dgm:t>
        <a:bodyPr/>
        <a:lstStyle/>
        <a:p>
          <a:endParaRPr lang="es-ES"/>
        </a:p>
      </dgm:t>
    </dgm:pt>
    <dgm:pt modelId="{2C095B20-7DDF-4240-8982-D8319F34279D}">
      <dgm:prSet phldrT="[Texto]" custT="1"/>
      <dgm:spPr/>
      <dgm:t>
        <a:bodyPr/>
        <a:lstStyle/>
        <a:p>
          <a:r>
            <a:rPr lang="es-ES" sz="1600" dirty="0">
              <a:solidFill>
                <a:schemeClr val="tx1"/>
              </a:solidFill>
              <a:latin typeface="Times New Roman" panose="02020603050405020304" pitchFamily="18" charset="0"/>
              <a:cs typeface="Times New Roman" panose="02020603050405020304" pitchFamily="18" charset="0"/>
            </a:rPr>
            <a:t>La técnica propuesta por Stover modificada por Gauhl se basa en la determinación de la incidencia y severidad de la enfermedad.</a:t>
          </a:r>
        </a:p>
      </dgm:t>
    </dgm:pt>
    <dgm:pt modelId="{C6E843D0-B14B-492D-B7F4-F3EC46739399}" type="parTrans" cxnId="{BA97579A-C54E-4BC6-AB14-AE8F85411743}">
      <dgm:prSet/>
      <dgm:spPr/>
      <dgm:t>
        <a:bodyPr/>
        <a:lstStyle/>
        <a:p>
          <a:endParaRPr lang="es-ES"/>
        </a:p>
      </dgm:t>
    </dgm:pt>
    <dgm:pt modelId="{D896CA0B-6680-4CA6-A642-A50DF1CCF357}" type="sibTrans" cxnId="{BA97579A-C54E-4BC6-AB14-AE8F85411743}">
      <dgm:prSet/>
      <dgm:spPr/>
      <dgm:t>
        <a:bodyPr/>
        <a:lstStyle/>
        <a:p>
          <a:endParaRPr lang="es-ES"/>
        </a:p>
      </dgm:t>
    </dgm:pt>
    <dgm:pt modelId="{82218061-EBAD-4453-9479-4C5420EA1DB3}" type="pres">
      <dgm:prSet presAssocID="{361F9323-3797-4D77-9E45-29A679A99BBF}" presName="Name0" presStyleCnt="0">
        <dgm:presLayoutVars>
          <dgm:chMax val="7"/>
          <dgm:chPref val="7"/>
          <dgm:dir/>
        </dgm:presLayoutVars>
      </dgm:prSet>
      <dgm:spPr/>
    </dgm:pt>
    <dgm:pt modelId="{E104B68C-722A-475B-8CC2-245ABC22EC28}" type="pres">
      <dgm:prSet presAssocID="{361F9323-3797-4D77-9E45-29A679A99BBF}" presName="Name1" presStyleCnt="0"/>
      <dgm:spPr/>
    </dgm:pt>
    <dgm:pt modelId="{B97EDC06-7DCF-464A-97A8-959A0E09269E}" type="pres">
      <dgm:prSet presAssocID="{361F9323-3797-4D77-9E45-29A679A99BBF}" presName="cycle" presStyleCnt="0"/>
      <dgm:spPr/>
    </dgm:pt>
    <dgm:pt modelId="{D0D4F31D-FEA4-4814-A9B3-653D12B84C95}" type="pres">
      <dgm:prSet presAssocID="{361F9323-3797-4D77-9E45-29A679A99BBF}" presName="srcNode" presStyleLbl="node1" presStyleIdx="0" presStyleCnt="3"/>
      <dgm:spPr/>
    </dgm:pt>
    <dgm:pt modelId="{B82BFE52-ACA5-483F-A7E8-B32D8A316622}" type="pres">
      <dgm:prSet presAssocID="{361F9323-3797-4D77-9E45-29A679A99BBF}" presName="conn" presStyleLbl="parChTrans1D2" presStyleIdx="0" presStyleCnt="1"/>
      <dgm:spPr/>
    </dgm:pt>
    <dgm:pt modelId="{8F753056-8A87-4D3B-8D36-178733F80939}" type="pres">
      <dgm:prSet presAssocID="{361F9323-3797-4D77-9E45-29A679A99BBF}" presName="extraNode" presStyleLbl="node1" presStyleIdx="0" presStyleCnt="3"/>
      <dgm:spPr/>
    </dgm:pt>
    <dgm:pt modelId="{1713310A-69BF-4CAA-B5AE-D3D9ECA13C06}" type="pres">
      <dgm:prSet presAssocID="{361F9323-3797-4D77-9E45-29A679A99BBF}" presName="dstNode" presStyleLbl="node1" presStyleIdx="0" presStyleCnt="3"/>
      <dgm:spPr/>
    </dgm:pt>
    <dgm:pt modelId="{0E9E56C6-80DA-4E31-A677-588614CF2CD8}" type="pres">
      <dgm:prSet presAssocID="{1418BD5A-F6BE-4449-8A73-0A59FE4CB70E}" presName="text_1" presStyleLbl="node1" presStyleIdx="0" presStyleCnt="3">
        <dgm:presLayoutVars>
          <dgm:bulletEnabled val="1"/>
        </dgm:presLayoutVars>
      </dgm:prSet>
      <dgm:spPr/>
    </dgm:pt>
    <dgm:pt modelId="{61A6E429-0015-4165-8972-CD36B77F3C24}" type="pres">
      <dgm:prSet presAssocID="{1418BD5A-F6BE-4449-8A73-0A59FE4CB70E}" presName="accent_1" presStyleCnt="0"/>
      <dgm:spPr/>
    </dgm:pt>
    <dgm:pt modelId="{79876DEB-134B-4CF7-9BA9-6D759F063B3C}" type="pres">
      <dgm:prSet presAssocID="{1418BD5A-F6BE-4449-8A73-0A59FE4CB70E}" presName="accentRepeatNode" presStyleLbl="solidFgAcc1" presStyleIdx="0" presStyleCnt="3"/>
      <dgm:spPr>
        <a:blipFill rotWithShape="0">
          <a:blip xmlns:r="http://schemas.openxmlformats.org/officeDocument/2006/relationships" r:embed="rId1"/>
          <a:stretch>
            <a:fillRect/>
          </a:stretch>
        </a:blipFill>
      </dgm:spPr>
    </dgm:pt>
    <dgm:pt modelId="{4C33BD65-62ED-494B-BE3F-B6183EBCD613}" type="pres">
      <dgm:prSet presAssocID="{26CE7395-32DC-414A-9A6C-726543A4395F}" presName="text_2" presStyleLbl="node1" presStyleIdx="1" presStyleCnt="3" custLinFactNeighborX="-460" custLinFactNeighborY="-5882">
        <dgm:presLayoutVars>
          <dgm:bulletEnabled val="1"/>
        </dgm:presLayoutVars>
      </dgm:prSet>
      <dgm:spPr/>
    </dgm:pt>
    <dgm:pt modelId="{099F4F6F-3B54-4E57-9601-C6E391E2FC91}" type="pres">
      <dgm:prSet presAssocID="{26CE7395-32DC-414A-9A6C-726543A4395F}" presName="accent_2" presStyleCnt="0"/>
      <dgm:spPr/>
    </dgm:pt>
    <dgm:pt modelId="{0767B3F0-8ABD-427E-A22A-982C58B9A2FB}" type="pres">
      <dgm:prSet presAssocID="{26CE7395-32DC-414A-9A6C-726543A4395F}" presName="accentRepeatNode" presStyleLbl="solidFgAcc1" presStyleIdx="1" presStyleCnt="3"/>
      <dgm:spPr>
        <a:blipFill rotWithShape="0">
          <a:blip xmlns:r="http://schemas.openxmlformats.org/officeDocument/2006/relationships" r:embed="rId2"/>
          <a:stretch>
            <a:fillRect/>
          </a:stretch>
        </a:blipFill>
      </dgm:spPr>
    </dgm:pt>
    <dgm:pt modelId="{033E2E70-F8FC-46E8-89FA-51EF912D8D0E}" type="pres">
      <dgm:prSet presAssocID="{2C095B20-7DDF-4240-8982-D8319F34279D}" presName="text_3" presStyleLbl="node1" presStyleIdx="2" presStyleCnt="3">
        <dgm:presLayoutVars>
          <dgm:bulletEnabled val="1"/>
        </dgm:presLayoutVars>
      </dgm:prSet>
      <dgm:spPr/>
    </dgm:pt>
    <dgm:pt modelId="{1A9255DD-CC2F-4866-87EB-70F75EF2C1A0}" type="pres">
      <dgm:prSet presAssocID="{2C095B20-7DDF-4240-8982-D8319F34279D}" presName="accent_3" presStyleCnt="0"/>
      <dgm:spPr/>
    </dgm:pt>
    <dgm:pt modelId="{174FD660-F1D8-4C2D-9E9A-344B7BE91E21}" type="pres">
      <dgm:prSet presAssocID="{2C095B20-7DDF-4240-8982-D8319F34279D}" presName="accentRepeatNode" presStyleLbl="solidFgAcc1" presStyleIdx="2" presStyleCnt="3" custLinFactNeighborX="1506" custLinFactNeighborY="-1765"/>
      <dgm:spPr>
        <a:blipFill rotWithShape="0">
          <a:blip xmlns:r="http://schemas.openxmlformats.org/officeDocument/2006/relationships" r:embed="rId3"/>
          <a:stretch>
            <a:fillRect/>
          </a:stretch>
        </a:blipFill>
      </dgm:spPr>
    </dgm:pt>
  </dgm:ptLst>
  <dgm:cxnLst>
    <dgm:cxn modelId="{99970707-B925-4679-9822-188B4AFF2850}" type="presOf" srcId="{26CE7395-32DC-414A-9A6C-726543A4395F}" destId="{4C33BD65-62ED-494B-BE3F-B6183EBCD613}" srcOrd="0" destOrd="0" presId="urn:microsoft.com/office/officeart/2008/layout/VerticalCurvedList"/>
    <dgm:cxn modelId="{4EA15008-E2AC-4EC3-99FB-8F034009097E}" type="presOf" srcId="{1418BD5A-F6BE-4449-8A73-0A59FE4CB70E}" destId="{0E9E56C6-80DA-4E31-A677-588614CF2CD8}" srcOrd="0" destOrd="0" presId="urn:microsoft.com/office/officeart/2008/layout/VerticalCurvedList"/>
    <dgm:cxn modelId="{9F4A4712-C0E1-451B-A344-C1B9EF3D9DCB}" type="presOf" srcId="{D415DF82-93CC-4EAA-BF41-A717A87CD846}" destId="{B82BFE52-ACA5-483F-A7E8-B32D8A316622}" srcOrd="0" destOrd="0" presId="urn:microsoft.com/office/officeart/2008/layout/VerticalCurvedList"/>
    <dgm:cxn modelId="{7C4B9969-F9E5-4F3E-B11D-582B3BB646CF}" srcId="{361F9323-3797-4D77-9E45-29A679A99BBF}" destId="{26CE7395-32DC-414A-9A6C-726543A4395F}" srcOrd="1" destOrd="0" parTransId="{E3BE52C3-CD31-4866-8C9C-E6301AC84C06}" sibTransId="{739E8E1C-E285-45F1-A8A8-F88352110774}"/>
    <dgm:cxn modelId="{BA97579A-C54E-4BC6-AB14-AE8F85411743}" srcId="{361F9323-3797-4D77-9E45-29A679A99BBF}" destId="{2C095B20-7DDF-4240-8982-D8319F34279D}" srcOrd="2" destOrd="0" parTransId="{C6E843D0-B14B-492D-B7F4-F3EC46739399}" sibTransId="{D896CA0B-6680-4CA6-A642-A50DF1CCF357}"/>
    <dgm:cxn modelId="{B0DBFCA9-2D06-4F4A-8505-806FB62ABF43}" type="presOf" srcId="{2C095B20-7DDF-4240-8982-D8319F34279D}" destId="{033E2E70-F8FC-46E8-89FA-51EF912D8D0E}" srcOrd="0" destOrd="0" presId="urn:microsoft.com/office/officeart/2008/layout/VerticalCurvedList"/>
    <dgm:cxn modelId="{1F67E8CE-852E-4E5A-85B6-5AE61D89087A}" type="presOf" srcId="{361F9323-3797-4D77-9E45-29A679A99BBF}" destId="{82218061-EBAD-4453-9479-4C5420EA1DB3}" srcOrd="0" destOrd="0" presId="urn:microsoft.com/office/officeart/2008/layout/VerticalCurvedList"/>
    <dgm:cxn modelId="{A04121E3-5897-4C12-B466-D7A1866FFC0D}" srcId="{361F9323-3797-4D77-9E45-29A679A99BBF}" destId="{1418BD5A-F6BE-4449-8A73-0A59FE4CB70E}" srcOrd="0" destOrd="0" parTransId="{F36D3B0F-A0C0-4E66-A717-F68B0712462B}" sibTransId="{D415DF82-93CC-4EAA-BF41-A717A87CD846}"/>
    <dgm:cxn modelId="{627D3128-781E-4235-9C3B-F221976E9A2E}" type="presParOf" srcId="{82218061-EBAD-4453-9479-4C5420EA1DB3}" destId="{E104B68C-722A-475B-8CC2-245ABC22EC28}" srcOrd="0" destOrd="0" presId="urn:microsoft.com/office/officeart/2008/layout/VerticalCurvedList"/>
    <dgm:cxn modelId="{0A921C70-8B7E-4F7F-92E6-8F8F956D6760}" type="presParOf" srcId="{E104B68C-722A-475B-8CC2-245ABC22EC28}" destId="{B97EDC06-7DCF-464A-97A8-959A0E09269E}" srcOrd="0" destOrd="0" presId="urn:microsoft.com/office/officeart/2008/layout/VerticalCurvedList"/>
    <dgm:cxn modelId="{3A370569-A987-4693-84E8-81D812D52CEA}" type="presParOf" srcId="{B97EDC06-7DCF-464A-97A8-959A0E09269E}" destId="{D0D4F31D-FEA4-4814-A9B3-653D12B84C95}" srcOrd="0" destOrd="0" presId="urn:microsoft.com/office/officeart/2008/layout/VerticalCurvedList"/>
    <dgm:cxn modelId="{F917F80E-49B6-4B3B-B2C2-B4EC12082BB8}" type="presParOf" srcId="{B97EDC06-7DCF-464A-97A8-959A0E09269E}" destId="{B82BFE52-ACA5-483F-A7E8-B32D8A316622}" srcOrd="1" destOrd="0" presId="urn:microsoft.com/office/officeart/2008/layout/VerticalCurvedList"/>
    <dgm:cxn modelId="{9A132694-2983-4E79-AC10-449AC0DA00CB}" type="presParOf" srcId="{B97EDC06-7DCF-464A-97A8-959A0E09269E}" destId="{8F753056-8A87-4D3B-8D36-178733F80939}" srcOrd="2" destOrd="0" presId="urn:microsoft.com/office/officeart/2008/layout/VerticalCurvedList"/>
    <dgm:cxn modelId="{AA522083-897B-4447-9E12-B87089B822E5}" type="presParOf" srcId="{B97EDC06-7DCF-464A-97A8-959A0E09269E}" destId="{1713310A-69BF-4CAA-B5AE-D3D9ECA13C06}" srcOrd="3" destOrd="0" presId="urn:microsoft.com/office/officeart/2008/layout/VerticalCurvedList"/>
    <dgm:cxn modelId="{D2B74905-F936-4929-9996-7A488840225D}" type="presParOf" srcId="{E104B68C-722A-475B-8CC2-245ABC22EC28}" destId="{0E9E56C6-80DA-4E31-A677-588614CF2CD8}" srcOrd="1" destOrd="0" presId="urn:microsoft.com/office/officeart/2008/layout/VerticalCurvedList"/>
    <dgm:cxn modelId="{19168229-9666-45F8-A979-0864B8A5A820}" type="presParOf" srcId="{E104B68C-722A-475B-8CC2-245ABC22EC28}" destId="{61A6E429-0015-4165-8972-CD36B77F3C24}" srcOrd="2" destOrd="0" presId="urn:microsoft.com/office/officeart/2008/layout/VerticalCurvedList"/>
    <dgm:cxn modelId="{53004B4E-A521-414F-AEBC-18A1139862D9}" type="presParOf" srcId="{61A6E429-0015-4165-8972-CD36B77F3C24}" destId="{79876DEB-134B-4CF7-9BA9-6D759F063B3C}" srcOrd="0" destOrd="0" presId="urn:microsoft.com/office/officeart/2008/layout/VerticalCurvedList"/>
    <dgm:cxn modelId="{B8BE960F-7CB9-4B93-B158-A80F2BF0C423}" type="presParOf" srcId="{E104B68C-722A-475B-8CC2-245ABC22EC28}" destId="{4C33BD65-62ED-494B-BE3F-B6183EBCD613}" srcOrd="3" destOrd="0" presId="urn:microsoft.com/office/officeart/2008/layout/VerticalCurvedList"/>
    <dgm:cxn modelId="{743E6018-0770-4E8C-BBBE-E9011FBA2A0F}" type="presParOf" srcId="{E104B68C-722A-475B-8CC2-245ABC22EC28}" destId="{099F4F6F-3B54-4E57-9601-C6E391E2FC91}" srcOrd="4" destOrd="0" presId="urn:microsoft.com/office/officeart/2008/layout/VerticalCurvedList"/>
    <dgm:cxn modelId="{05769926-804B-4A09-AC7E-1CE89A12C38F}" type="presParOf" srcId="{099F4F6F-3B54-4E57-9601-C6E391E2FC91}" destId="{0767B3F0-8ABD-427E-A22A-982C58B9A2FB}" srcOrd="0" destOrd="0" presId="urn:microsoft.com/office/officeart/2008/layout/VerticalCurvedList"/>
    <dgm:cxn modelId="{5BAEFE5E-2A40-45E6-9A6F-ECE21C46DDB1}" type="presParOf" srcId="{E104B68C-722A-475B-8CC2-245ABC22EC28}" destId="{033E2E70-F8FC-46E8-89FA-51EF912D8D0E}" srcOrd="5" destOrd="0" presId="urn:microsoft.com/office/officeart/2008/layout/VerticalCurvedList"/>
    <dgm:cxn modelId="{9CE99E84-F650-4E83-B352-A206CABD3CD7}" type="presParOf" srcId="{E104B68C-722A-475B-8CC2-245ABC22EC28}" destId="{1A9255DD-CC2F-4866-87EB-70F75EF2C1A0}" srcOrd="6" destOrd="0" presId="urn:microsoft.com/office/officeart/2008/layout/VerticalCurvedList"/>
    <dgm:cxn modelId="{F2725DF3-DF02-43F4-AEBA-92FC6EAF8E81}" type="presParOf" srcId="{1A9255DD-CC2F-4866-87EB-70F75EF2C1A0}" destId="{174FD660-F1D8-4C2D-9E9A-344B7BE91E2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5910D-5483-4BCF-9150-3FF452DA8A5B}">
      <dsp:nvSpPr>
        <dsp:cNvPr id="0" name=""/>
        <dsp:cNvSpPr/>
      </dsp:nvSpPr>
      <dsp:spPr>
        <a:xfrm>
          <a:off x="0" y="1219199"/>
          <a:ext cx="6096000" cy="1625600"/>
        </a:xfrm>
        <a:prstGeom prst="notched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FC032B-5FA1-43A6-92EB-3516013CF086}">
      <dsp:nvSpPr>
        <dsp:cNvPr id="0" name=""/>
        <dsp:cNvSpPr/>
      </dsp:nvSpPr>
      <dsp:spPr>
        <a:xfrm>
          <a:off x="2678" y="0"/>
          <a:ext cx="17680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Alimento de desarrollo que salvaguarda la seguridad alimentaria</a:t>
          </a:r>
        </a:p>
      </dsp:txBody>
      <dsp:txXfrm>
        <a:off x="2678" y="0"/>
        <a:ext cx="1768078" cy="1625600"/>
      </dsp:txXfrm>
    </dsp:sp>
    <dsp:sp modelId="{89593021-D9E4-4B27-9C1D-B4BCA9FC0B64}">
      <dsp:nvSpPr>
        <dsp:cNvPr id="0" name=""/>
        <dsp:cNvSpPr/>
      </dsp:nvSpPr>
      <dsp:spPr>
        <a:xfrm>
          <a:off x="444672" y="1825849"/>
          <a:ext cx="406400" cy="406400"/>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1AF490-5EF4-4976-B0E5-467DB33114E7}">
      <dsp:nvSpPr>
        <dsp:cNvPr id="0" name=""/>
        <dsp:cNvSpPr/>
      </dsp:nvSpPr>
      <dsp:spPr>
        <a:xfrm>
          <a:off x="1676288" y="2438399"/>
          <a:ext cx="17680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El plátano ocupa el 8,9% de superficie agrícola 130 348,4 has. (INEC, 2018) </a:t>
          </a:r>
        </a:p>
      </dsp:txBody>
      <dsp:txXfrm>
        <a:off x="1676288" y="2438399"/>
        <a:ext cx="1768078" cy="1625600"/>
      </dsp:txXfrm>
    </dsp:sp>
    <dsp:sp modelId="{19A6A439-F0D0-4A05-A4BB-712790095A2F}">
      <dsp:nvSpPr>
        <dsp:cNvPr id="0" name=""/>
        <dsp:cNvSpPr/>
      </dsp:nvSpPr>
      <dsp:spPr>
        <a:xfrm>
          <a:off x="2411638" y="1825849"/>
          <a:ext cx="406400" cy="406400"/>
        </a:xfrm>
        <a:prstGeom prst="ellipse">
          <a:avLst/>
        </a:prstGeom>
        <a:solidFill>
          <a:schemeClr val="accent3">
            <a:hueOff val="3029567"/>
            <a:satOff val="18270"/>
            <a:lumOff val="-1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4F898A-D8A2-47AC-B60E-DD1FEFC18F0A}">
      <dsp:nvSpPr>
        <dsp:cNvPr id="0" name=""/>
        <dsp:cNvSpPr/>
      </dsp:nvSpPr>
      <dsp:spPr>
        <a:xfrm>
          <a:off x="3715642" y="0"/>
          <a:ext cx="1768078" cy="1625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marL="0" lvl="0" indent="0" algn="ctr" defTabSz="711200">
            <a:lnSpc>
              <a:spcPct val="90000"/>
            </a:lnSpc>
            <a:spcBef>
              <a:spcPct val="0"/>
            </a:spcBef>
            <a:spcAft>
              <a:spcPct val="35000"/>
            </a:spcAft>
            <a:buNone/>
          </a:pPr>
          <a:r>
            <a:rPr lang="es-ES" sz="1600" kern="1200" dirty="0">
              <a:latin typeface="Times New Roman" panose="02020603050405020304" pitchFamily="18" charset="0"/>
              <a:cs typeface="Times New Roman" panose="02020603050405020304" pitchFamily="18" charset="0"/>
            </a:rPr>
            <a:t>Manabí: 39,76% de la producción nacional con 242 699 TM/año de fruta (ESPAC, 2016)</a:t>
          </a:r>
        </a:p>
      </dsp:txBody>
      <dsp:txXfrm>
        <a:off x="3715642" y="0"/>
        <a:ext cx="1768078" cy="1625600"/>
      </dsp:txXfrm>
    </dsp:sp>
    <dsp:sp modelId="{B58DFCEB-7FC4-4CD8-8E91-09B53809B8B3}">
      <dsp:nvSpPr>
        <dsp:cNvPr id="0" name=""/>
        <dsp:cNvSpPr/>
      </dsp:nvSpPr>
      <dsp:spPr>
        <a:xfrm>
          <a:off x="4396482" y="1828800"/>
          <a:ext cx="406400" cy="406400"/>
        </a:xfrm>
        <a:prstGeom prst="ellipse">
          <a:avLst/>
        </a:prstGeom>
        <a:solidFill>
          <a:schemeClr val="accent3">
            <a:hueOff val="6059134"/>
            <a:satOff val="36540"/>
            <a:lumOff val="-2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BFE52-ACA5-483F-A7E8-B32D8A316622}">
      <dsp:nvSpPr>
        <dsp:cNvPr id="0" name=""/>
        <dsp:cNvSpPr/>
      </dsp:nvSpPr>
      <dsp:spPr>
        <a:xfrm>
          <a:off x="-6918021" y="-1058156"/>
          <a:ext cx="8236993" cy="8236993"/>
        </a:xfrm>
        <a:prstGeom prst="blockArc">
          <a:avLst>
            <a:gd name="adj1" fmla="val 18900000"/>
            <a:gd name="adj2" fmla="val 2700000"/>
            <a:gd name="adj3" fmla="val 262"/>
          </a:avLst>
        </a:prstGeom>
        <a:noFill/>
        <a:ln w="15875"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9E56C6-80DA-4E31-A677-588614CF2CD8}">
      <dsp:nvSpPr>
        <dsp:cNvPr id="0" name=""/>
        <dsp:cNvSpPr/>
      </dsp:nvSpPr>
      <dsp:spPr>
        <a:xfrm>
          <a:off x="849550" y="612068"/>
          <a:ext cx="8030472" cy="1224136"/>
        </a:xfrm>
        <a:prstGeom prst="rect">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just" defTabSz="711200">
            <a:lnSpc>
              <a:spcPct val="90000"/>
            </a:lnSpc>
            <a:spcBef>
              <a:spcPct val="0"/>
            </a:spcBef>
            <a:spcAft>
              <a:spcPct val="35000"/>
            </a:spcAft>
            <a:buNone/>
          </a:pPr>
          <a:r>
            <a:rPr lang="es-EC" sz="1600" kern="1200" dirty="0">
              <a:solidFill>
                <a:schemeClr val="tx1"/>
              </a:solidFill>
              <a:latin typeface="Times New Roman" panose="02020603050405020304" pitchFamily="18" charset="0"/>
              <a:cs typeface="Times New Roman" panose="02020603050405020304" pitchFamily="18" charset="0"/>
            </a:rPr>
            <a:t>El agente causal de la Sigatoka Negra es </a:t>
          </a:r>
          <a:r>
            <a:rPr lang="es-EC" sz="1600" i="1" kern="1200" dirty="0" err="1">
              <a:solidFill>
                <a:schemeClr val="tx1"/>
              </a:solidFill>
              <a:latin typeface="Times New Roman" panose="02020603050405020304" pitchFamily="18" charset="0"/>
              <a:cs typeface="Times New Roman" panose="02020603050405020304" pitchFamily="18" charset="0"/>
            </a:rPr>
            <a:t>Mycosphaerella</a:t>
          </a:r>
          <a:r>
            <a:rPr lang="es-EC" sz="1600" i="1" kern="1200" dirty="0">
              <a:solidFill>
                <a:schemeClr val="tx1"/>
              </a:solidFill>
              <a:latin typeface="Times New Roman" panose="02020603050405020304" pitchFamily="18" charset="0"/>
              <a:cs typeface="Times New Roman" panose="02020603050405020304" pitchFamily="18" charset="0"/>
            </a:rPr>
            <a:t> </a:t>
          </a:r>
          <a:r>
            <a:rPr lang="es-EC" sz="1600" i="1" kern="1200" dirty="0" err="1">
              <a:solidFill>
                <a:schemeClr val="tx1"/>
              </a:solidFill>
              <a:latin typeface="Times New Roman" panose="02020603050405020304" pitchFamily="18" charset="0"/>
              <a:cs typeface="Times New Roman" panose="02020603050405020304" pitchFamily="18" charset="0"/>
            </a:rPr>
            <a:t>fijiensis</a:t>
          </a:r>
          <a:r>
            <a:rPr lang="es-EC" sz="1600" kern="1200" dirty="0">
              <a:solidFill>
                <a:schemeClr val="tx1"/>
              </a:solidFill>
              <a:latin typeface="Times New Roman" panose="02020603050405020304" pitchFamily="18" charset="0"/>
              <a:cs typeface="Times New Roman" panose="02020603050405020304" pitchFamily="18" charset="0"/>
            </a:rPr>
            <a:t> </a:t>
          </a:r>
          <a:r>
            <a:rPr lang="es-EC" sz="1600" kern="1200" dirty="0" err="1">
              <a:solidFill>
                <a:schemeClr val="tx1"/>
              </a:solidFill>
              <a:latin typeface="Times New Roman" panose="02020603050405020304" pitchFamily="18" charset="0"/>
              <a:cs typeface="Times New Roman" panose="02020603050405020304" pitchFamily="18" charset="0"/>
            </a:rPr>
            <a:t>Morelet</a:t>
          </a:r>
          <a:r>
            <a:rPr lang="es-EC" sz="1600" kern="1200" dirty="0">
              <a:solidFill>
                <a:schemeClr val="tx1"/>
              </a:solidFill>
              <a:latin typeface="Times New Roman" panose="02020603050405020304" pitchFamily="18" charset="0"/>
              <a:cs typeface="Times New Roman" panose="02020603050405020304" pitchFamily="18" charset="0"/>
            </a:rPr>
            <a:t>. Se reproduce y disemina a través de dos clases de esporas conocidas como ascosporas y conidios, las cuales constituyen el inóculo del patógeno (Merchán, 2000).</a:t>
          </a:r>
          <a:endParaRPr lang="es-ES" sz="1600" kern="1200" dirty="0">
            <a:solidFill>
              <a:schemeClr val="tx1"/>
            </a:solidFill>
            <a:latin typeface="Times New Roman" panose="02020603050405020304" pitchFamily="18" charset="0"/>
            <a:cs typeface="Times New Roman" panose="02020603050405020304" pitchFamily="18" charset="0"/>
          </a:endParaRPr>
        </a:p>
      </dsp:txBody>
      <dsp:txXfrm>
        <a:off x="849550" y="612068"/>
        <a:ext cx="8030472" cy="1224136"/>
      </dsp:txXfrm>
    </dsp:sp>
    <dsp:sp modelId="{79876DEB-134B-4CF7-9BA9-6D759F063B3C}">
      <dsp:nvSpPr>
        <dsp:cNvPr id="0" name=""/>
        <dsp:cNvSpPr/>
      </dsp:nvSpPr>
      <dsp:spPr>
        <a:xfrm>
          <a:off x="84465" y="459051"/>
          <a:ext cx="1530170" cy="1530170"/>
        </a:xfrm>
        <a:prstGeom prst="ellipse">
          <a:avLst/>
        </a:prstGeom>
        <a:blipFill rotWithShape="0">
          <a:blip xmlns:r="http://schemas.openxmlformats.org/officeDocument/2006/relationships" r:embed="rId1"/>
          <a:stretch>
            <a:fillRect/>
          </a:stretch>
        </a:blipFill>
        <a:ln w="15875"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33BD65-62ED-494B-BE3F-B6183EBCD613}">
      <dsp:nvSpPr>
        <dsp:cNvPr id="0" name=""/>
        <dsp:cNvSpPr/>
      </dsp:nvSpPr>
      <dsp:spPr>
        <a:xfrm>
          <a:off x="1259630" y="2376268"/>
          <a:ext cx="7585498" cy="1224136"/>
        </a:xfrm>
        <a:prstGeom prst="rect">
          <a:avLst/>
        </a:prstGeom>
        <a:solidFill>
          <a:schemeClr val="accent3">
            <a:hueOff val="3029567"/>
            <a:satOff val="18270"/>
            <a:lumOff val="-1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Times New Roman" panose="02020603050405020304" pitchFamily="18" charset="0"/>
              <a:cs typeface="Times New Roman" panose="02020603050405020304" pitchFamily="18" charset="0"/>
            </a:rPr>
            <a:t>Según la escala de </a:t>
          </a:r>
          <a:r>
            <a:rPr lang="es-ES" sz="1600" kern="1200" dirty="0" err="1">
              <a:solidFill>
                <a:schemeClr val="tx1"/>
              </a:solidFill>
              <a:latin typeface="Times New Roman" panose="02020603050405020304" pitchFamily="18" charset="0"/>
              <a:cs typeface="Times New Roman" panose="02020603050405020304" pitchFamily="18" charset="0"/>
            </a:rPr>
            <a:t>Fouré</a:t>
          </a:r>
          <a:r>
            <a:rPr lang="es-ES" sz="1600" kern="1200" dirty="0">
              <a:solidFill>
                <a:schemeClr val="tx1"/>
              </a:solidFill>
              <a:latin typeface="Times New Roman" panose="02020603050405020304" pitchFamily="18" charset="0"/>
              <a:cs typeface="Times New Roman" panose="02020603050405020304" pitchFamily="18" charset="0"/>
            </a:rPr>
            <a:t>, los síntomas de la Sigatoka negra se pueden reconocer a través de seis estados.</a:t>
          </a:r>
        </a:p>
      </dsp:txBody>
      <dsp:txXfrm>
        <a:off x="1259630" y="2376268"/>
        <a:ext cx="7585498" cy="1224136"/>
      </dsp:txXfrm>
    </dsp:sp>
    <dsp:sp modelId="{0767B3F0-8ABD-427E-A22A-982C58B9A2FB}">
      <dsp:nvSpPr>
        <dsp:cNvPr id="0" name=""/>
        <dsp:cNvSpPr/>
      </dsp:nvSpPr>
      <dsp:spPr>
        <a:xfrm>
          <a:off x="529438" y="2295254"/>
          <a:ext cx="1530170" cy="1530170"/>
        </a:xfrm>
        <a:prstGeom prst="ellipse">
          <a:avLst/>
        </a:prstGeom>
        <a:blipFill rotWithShape="0">
          <a:blip xmlns:r="http://schemas.openxmlformats.org/officeDocument/2006/relationships" r:embed="rId2"/>
          <a:stretch>
            <a:fillRect/>
          </a:stretch>
        </a:blipFill>
        <a:ln w="15875" cap="rnd" cmpd="sng" algn="ctr">
          <a:solidFill>
            <a:schemeClr val="accent3">
              <a:hueOff val="3029567"/>
              <a:satOff val="18270"/>
              <a:lumOff val="-11077"/>
              <a:alphaOff val="0"/>
            </a:schemeClr>
          </a:solidFill>
          <a:prstDash val="solid"/>
        </a:ln>
        <a:effectLst/>
      </dsp:spPr>
      <dsp:style>
        <a:lnRef idx="2">
          <a:scrgbClr r="0" g="0" b="0"/>
        </a:lnRef>
        <a:fillRef idx="1">
          <a:scrgbClr r="0" g="0" b="0"/>
        </a:fillRef>
        <a:effectRef idx="0">
          <a:scrgbClr r="0" g="0" b="0"/>
        </a:effectRef>
        <a:fontRef idx="minor"/>
      </dsp:style>
    </dsp:sp>
    <dsp:sp modelId="{033E2E70-F8FC-46E8-89FA-51EF912D8D0E}">
      <dsp:nvSpPr>
        <dsp:cNvPr id="0" name=""/>
        <dsp:cNvSpPr/>
      </dsp:nvSpPr>
      <dsp:spPr>
        <a:xfrm>
          <a:off x="849550" y="4284476"/>
          <a:ext cx="8030472" cy="1224136"/>
        </a:xfrm>
        <a:prstGeom prst="rect">
          <a:avLst/>
        </a:prstGeom>
        <a:solidFill>
          <a:schemeClr val="accent3">
            <a:hueOff val="6059134"/>
            <a:satOff val="36540"/>
            <a:lumOff val="-2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71658"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solidFill>
                <a:schemeClr val="tx1"/>
              </a:solidFill>
              <a:latin typeface="Times New Roman" panose="02020603050405020304" pitchFamily="18" charset="0"/>
              <a:cs typeface="Times New Roman" panose="02020603050405020304" pitchFamily="18" charset="0"/>
            </a:rPr>
            <a:t>La técnica propuesta por Stover modificada por Gauhl se basa en la determinación de la incidencia y severidad de la enfermedad.</a:t>
          </a:r>
        </a:p>
      </dsp:txBody>
      <dsp:txXfrm>
        <a:off x="849550" y="4284476"/>
        <a:ext cx="8030472" cy="1224136"/>
      </dsp:txXfrm>
    </dsp:sp>
    <dsp:sp modelId="{174FD660-F1D8-4C2D-9E9A-344B7BE91E21}">
      <dsp:nvSpPr>
        <dsp:cNvPr id="0" name=""/>
        <dsp:cNvSpPr/>
      </dsp:nvSpPr>
      <dsp:spPr>
        <a:xfrm>
          <a:off x="107509" y="4104451"/>
          <a:ext cx="1530170" cy="1530170"/>
        </a:xfrm>
        <a:prstGeom prst="ellipse">
          <a:avLst/>
        </a:prstGeom>
        <a:blipFill rotWithShape="0">
          <a:blip xmlns:r="http://schemas.openxmlformats.org/officeDocument/2006/relationships" r:embed="rId3"/>
          <a:stretch>
            <a:fillRect/>
          </a:stretch>
        </a:blipFill>
        <a:ln w="15875" cap="rnd" cmpd="sng" algn="ctr">
          <a:solidFill>
            <a:schemeClr val="accent3">
              <a:hueOff val="6059134"/>
              <a:satOff val="36540"/>
              <a:lumOff val="-2215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D0D4-C4DE-4F96-B13B-EDA3423F3C08}" type="datetimeFigureOut">
              <a:rPr lang="es-EC" smtClean="0"/>
              <a:t>22/8/2020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6AB88B-4F47-4AC2-AC5A-926CBDCEAD41}" type="slidenum">
              <a:rPr lang="es-EC" smtClean="0"/>
              <a:t>‹Nº›</a:t>
            </a:fld>
            <a:endParaRPr lang="es-EC"/>
          </a:p>
        </p:txBody>
      </p:sp>
    </p:spTree>
    <p:extLst>
      <p:ext uri="{BB962C8B-B14F-4D97-AF65-F5344CB8AC3E}">
        <p14:creationId xmlns:p14="http://schemas.microsoft.com/office/powerpoint/2010/main" val="1843102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8B6AB88B-4F47-4AC2-AC5A-926CBDCEAD41}" type="slidenum">
              <a:rPr lang="es-EC" smtClean="0"/>
              <a:t>15</a:t>
            </a:fld>
            <a:endParaRPr lang="es-EC"/>
          </a:p>
        </p:txBody>
      </p:sp>
    </p:spTree>
    <p:extLst>
      <p:ext uri="{BB962C8B-B14F-4D97-AF65-F5344CB8AC3E}">
        <p14:creationId xmlns:p14="http://schemas.microsoft.com/office/powerpoint/2010/main" val="2984425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a:xfrm>
            <a:off x="5332412" y="5883275"/>
            <a:ext cx="4324044" cy="365125"/>
          </a:xfrm>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3537305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522D36E-19C1-4B71-BB87-A26D75096EFF}" type="datetimeFigureOut">
              <a:rPr lang="es-ES" smtClean="0"/>
              <a:t>22/08/2020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3057229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13024734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3942891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4182413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33166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362247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11223241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1269880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10951856" y="5867131"/>
            <a:ext cx="551167" cy="365125"/>
          </a:xfrm>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750272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522D36E-19C1-4B71-BB87-A26D75096EFF}" type="datetimeFigureOut">
              <a:rPr lang="es-ES" smtClean="0"/>
              <a:t>22/08/2020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1550489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522D36E-19C1-4B71-BB87-A26D75096EFF}" type="datetimeFigureOut">
              <a:rPr lang="es-ES" smtClean="0"/>
              <a:t>22/08/2020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1047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522D36E-19C1-4B71-BB87-A26D75096EFF}" type="datetimeFigureOut">
              <a:rPr lang="es-ES" smtClean="0"/>
              <a:t>22/08/2020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425228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522D36E-19C1-4B71-BB87-A26D75096EFF}" type="datetimeFigureOut">
              <a:rPr lang="es-ES" smtClean="0"/>
              <a:t>22/08/2020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44854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22D36E-19C1-4B71-BB87-A26D75096EFF}" type="datetimeFigureOut">
              <a:rPr lang="es-ES" smtClean="0"/>
              <a:t>22/08/2020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2443254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522D36E-19C1-4B71-BB87-A26D75096EFF}" type="datetimeFigureOut">
              <a:rPr lang="es-ES" smtClean="0"/>
              <a:t>22/08/2020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63831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522D36E-19C1-4B71-BB87-A26D75096EFF}" type="datetimeFigureOut">
              <a:rPr lang="es-ES" smtClean="0"/>
              <a:t>22/08/2020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4F50852-027F-4070-A726-4280372BA334}" type="slidenum">
              <a:rPr lang="es-ES" smtClean="0"/>
              <a:t>‹Nº›</a:t>
            </a:fld>
            <a:endParaRPr lang="es-ES"/>
          </a:p>
        </p:txBody>
      </p:sp>
    </p:spTree>
    <p:extLst>
      <p:ext uri="{BB962C8B-B14F-4D97-AF65-F5344CB8AC3E}">
        <p14:creationId xmlns:p14="http://schemas.microsoft.com/office/powerpoint/2010/main" val="3181419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522D36E-19C1-4B71-BB87-A26D75096EFF}" type="datetimeFigureOut">
              <a:rPr lang="es-ES" smtClean="0"/>
              <a:t>22/08/2020</a:t>
            </a:fld>
            <a:endParaRPr lang="es-E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4F50852-027F-4070-A726-4280372BA334}" type="slidenum">
              <a:rPr lang="es-ES" smtClean="0"/>
              <a:t>‹Nº›</a:t>
            </a:fld>
            <a:endParaRPr lang="es-ES"/>
          </a:p>
        </p:txBody>
      </p:sp>
    </p:spTree>
    <p:extLst>
      <p:ext uri="{BB962C8B-B14F-4D97-AF65-F5344CB8AC3E}">
        <p14:creationId xmlns:p14="http://schemas.microsoft.com/office/powerpoint/2010/main" val="26929090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Layout" Target="../diagrams/layout1.xml"/><Relationship Id="rId7" Type="http://schemas.openxmlformats.org/officeDocument/2006/relationships/image" Target="../media/image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8.png"/><Relationship Id="rId4" Type="http://schemas.openxmlformats.org/officeDocument/2006/relationships/diagramQuickStyle" Target="../diagrams/quickStyle1.xml"/><Relationship Id="rId9"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9537" y="482607"/>
            <a:ext cx="7022921" cy="1176083"/>
          </a:xfrm>
          <a:prstGeom prst="rect">
            <a:avLst/>
          </a:prstGeom>
        </p:spPr>
      </p:pic>
      <p:pic>
        <p:nvPicPr>
          <p:cNvPr id="5" name="Imagen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9906" y="388263"/>
            <a:ext cx="1548094" cy="1364768"/>
          </a:xfrm>
          <a:prstGeom prst="rect">
            <a:avLst/>
          </a:prstGeom>
          <a:noFill/>
          <a:ln w="9525">
            <a:noFill/>
            <a:miter lim="800000"/>
            <a:headEnd/>
            <a:tailEnd/>
          </a:ln>
        </p:spPr>
      </p:pic>
      <p:sp>
        <p:nvSpPr>
          <p:cNvPr id="6" name="5 CuadroTexto"/>
          <p:cNvSpPr txBox="1"/>
          <p:nvPr/>
        </p:nvSpPr>
        <p:spPr>
          <a:xfrm>
            <a:off x="2495600" y="2060848"/>
            <a:ext cx="7704856" cy="1754326"/>
          </a:xfrm>
          <a:prstGeom prst="rect">
            <a:avLst/>
          </a:prstGeom>
          <a:noFill/>
        </p:spPr>
        <p:txBody>
          <a:bodyPr wrap="square" rtlCol="0">
            <a:spAutoFit/>
          </a:bodyPr>
          <a:lstStyle/>
          <a:p>
            <a:pPr algn="ctr"/>
            <a:r>
              <a:rPr lang="es-EC" dirty="0">
                <a:ln w="5000" cmpd="sng">
                  <a:solidFill>
                    <a:schemeClr val="tx1"/>
                  </a:solidFill>
                  <a:prstDash val="solid"/>
                </a:ln>
                <a:latin typeface="Times New Roman" panose="02020603050405020304" pitchFamily="18" charset="0"/>
                <a:cs typeface="Times New Roman" pitchFamily="18" charset="0"/>
              </a:rPr>
              <a:t>DEPARTAMENTO DE CIENCIAS DE LA VIDA Y LA AGRICULTURA</a:t>
            </a:r>
            <a:br>
              <a:rPr lang="es-EC" dirty="0">
                <a:ln w="5000" cmpd="sng">
                  <a:solidFill>
                    <a:schemeClr val="tx1"/>
                  </a:solidFill>
                  <a:prstDash val="solid"/>
                </a:ln>
                <a:latin typeface="Times New Roman" panose="02020603050405020304" pitchFamily="18" charset="0"/>
                <a:cs typeface="Times New Roman" pitchFamily="18" charset="0"/>
              </a:rPr>
            </a:br>
            <a:r>
              <a:rPr lang="es-EC" dirty="0">
                <a:ln w="5000" cmpd="sng">
                  <a:solidFill>
                    <a:schemeClr val="tx1"/>
                  </a:solidFill>
                  <a:prstDash val="solid"/>
                </a:ln>
                <a:latin typeface="Times New Roman" panose="02020603050405020304" pitchFamily="18" charset="0"/>
                <a:cs typeface="Times New Roman" pitchFamily="18" charset="0"/>
              </a:rPr>
              <a:t>CARRERA DE INGENIERÍA AGROPECUARIA</a:t>
            </a:r>
          </a:p>
          <a:p>
            <a:endParaRPr lang="es-ES" dirty="0"/>
          </a:p>
          <a:p>
            <a:pPr algn="ctr"/>
            <a:r>
              <a:rPr lang="es-ES" dirty="0">
                <a:latin typeface="Times New Roman" panose="02020603050405020304" pitchFamily="18" charset="0"/>
                <a:cs typeface="Times New Roman" panose="02020603050405020304" pitchFamily="18" charset="0"/>
              </a:rPr>
              <a:t>DIAGNÓSTICO DE LA SITUACIÓN DE SIGATOKA NEGRA (</a:t>
            </a:r>
            <a:r>
              <a:rPr lang="es-ES" i="1" dirty="0" err="1">
                <a:latin typeface="Times New Roman" panose="02020603050405020304" pitchFamily="18" charset="0"/>
                <a:cs typeface="Times New Roman" panose="02020603050405020304" pitchFamily="18" charset="0"/>
              </a:rPr>
              <a:t>Mycosphaerella</a:t>
            </a:r>
            <a:r>
              <a:rPr lang="es-ES" i="1" dirty="0">
                <a:latin typeface="Times New Roman" panose="02020603050405020304" pitchFamily="18" charset="0"/>
                <a:cs typeface="Times New Roman" panose="02020603050405020304" pitchFamily="18" charset="0"/>
              </a:rPr>
              <a:t> </a:t>
            </a:r>
            <a:r>
              <a:rPr lang="es-ES" i="1" dirty="0" err="1">
                <a:latin typeface="Times New Roman" panose="02020603050405020304" pitchFamily="18" charset="0"/>
                <a:cs typeface="Times New Roman" panose="02020603050405020304" pitchFamily="18" charset="0"/>
              </a:rPr>
              <a:t>fijiensis</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Morelet</a:t>
            </a:r>
            <a:r>
              <a:rPr lang="es-ES" dirty="0">
                <a:latin typeface="Times New Roman" panose="02020603050405020304" pitchFamily="18" charset="0"/>
                <a:cs typeface="Times New Roman" panose="02020603050405020304" pitchFamily="18" charset="0"/>
              </a:rPr>
              <a:t>) DEL CULTIVO DE PLÁTANO (</a:t>
            </a:r>
            <a:r>
              <a:rPr lang="es-ES" i="1" dirty="0">
                <a:latin typeface="Times New Roman" panose="02020603050405020304" pitchFamily="18" charset="0"/>
                <a:cs typeface="Times New Roman" panose="02020603050405020304" pitchFamily="18" charset="0"/>
              </a:rPr>
              <a:t>Musa paradisiaca </a:t>
            </a:r>
            <a:r>
              <a:rPr lang="es-ES" dirty="0">
                <a:latin typeface="Times New Roman" panose="02020603050405020304" pitchFamily="18" charset="0"/>
                <a:cs typeface="Times New Roman" panose="02020603050405020304" pitchFamily="18" charset="0"/>
              </a:rPr>
              <a:t>L.) DEL CANTÓN EL CARMEN”</a:t>
            </a:r>
          </a:p>
        </p:txBody>
      </p:sp>
      <p:sp>
        <p:nvSpPr>
          <p:cNvPr id="7" name="6 CuadroTexto"/>
          <p:cNvSpPr txBox="1"/>
          <p:nvPr/>
        </p:nvSpPr>
        <p:spPr>
          <a:xfrm>
            <a:off x="623392" y="4005064"/>
            <a:ext cx="3996444" cy="2585323"/>
          </a:xfrm>
          <a:prstGeom prst="rect">
            <a:avLst/>
          </a:prstGeom>
          <a:solidFill>
            <a:schemeClr val="bg2"/>
          </a:solidFill>
          <a:ln>
            <a:solidFill>
              <a:schemeClr val="tx1"/>
            </a:solidFill>
          </a:ln>
        </p:spPr>
        <p:txBody>
          <a:bodyPr wrap="square" rtlCol="0">
            <a:spAutoFit/>
          </a:bodyPr>
          <a:lstStyle/>
          <a:p>
            <a:r>
              <a:rPr lang="es-ES" b="1" dirty="0">
                <a:latin typeface="Times New Roman" panose="02020603050405020304" pitchFamily="18" charset="0"/>
                <a:cs typeface="Times New Roman" panose="02020603050405020304" pitchFamily="18" charset="0"/>
              </a:rPr>
              <a:t>AUTORES:</a:t>
            </a:r>
          </a:p>
          <a:p>
            <a:r>
              <a:rPr lang="es-ES" b="1" dirty="0">
                <a:latin typeface="Times New Roman" panose="02020603050405020304" pitchFamily="18" charset="0"/>
                <a:cs typeface="Times New Roman" panose="02020603050405020304" pitchFamily="18" charset="0"/>
              </a:rPr>
              <a:t>JONATHAN JAVIER ZURITA MEJÍA.</a:t>
            </a:r>
          </a:p>
          <a:p>
            <a:r>
              <a:rPr lang="es-ES" b="1" dirty="0">
                <a:latin typeface="Times New Roman" panose="02020603050405020304" pitchFamily="18" charset="0"/>
                <a:cs typeface="Times New Roman" panose="02020603050405020304" pitchFamily="18" charset="0"/>
              </a:rPr>
              <a:t>FABIÁN ALEXANDER CASTILLO BARRAGÁN</a:t>
            </a:r>
          </a:p>
          <a:p>
            <a:endParaRPr lang="es-ES" b="1" dirty="0">
              <a:latin typeface="Times New Roman" panose="02020603050405020304" pitchFamily="18" charset="0"/>
              <a:cs typeface="Times New Roman" panose="02020603050405020304" pitchFamily="18" charset="0"/>
            </a:endParaRPr>
          </a:p>
          <a:p>
            <a:r>
              <a:rPr lang="es-ES" b="1" dirty="0">
                <a:latin typeface="Times New Roman" panose="02020603050405020304" pitchFamily="18" charset="0"/>
                <a:cs typeface="Times New Roman" panose="02020603050405020304" pitchFamily="18" charset="0"/>
              </a:rPr>
              <a:t>DIRECTOR:</a:t>
            </a:r>
          </a:p>
          <a:p>
            <a:r>
              <a:rPr lang="es-ES" b="1" dirty="0">
                <a:latin typeface="Times New Roman" panose="02020603050405020304" pitchFamily="18" charset="0"/>
                <a:cs typeface="Times New Roman" panose="02020603050405020304" pitchFamily="18" charset="0"/>
              </a:rPr>
              <a:t>ING. PATRICIO VACA PAZMIÑO </a:t>
            </a:r>
            <a:r>
              <a:rPr lang="es-ES" b="1" dirty="0" err="1">
                <a:latin typeface="Times New Roman" panose="02020603050405020304" pitchFamily="18" charset="0"/>
                <a:cs typeface="Times New Roman" panose="02020603050405020304" pitchFamily="18" charset="0"/>
              </a:rPr>
              <a:t>Mgs</a:t>
            </a:r>
            <a:r>
              <a:rPr lang="es-ES" b="1" dirty="0">
                <a:latin typeface="Times New Roman" panose="02020603050405020304" pitchFamily="18" charset="0"/>
                <a:cs typeface="Times New Roman" panose="02020603050405020304" pitchFamily="18" charset="0"/>
              </a:rPr>
              <a:t>.  </a:t>
            </a:r>
          </a:p>
        </p:txBody>
      </p:sp>
      <p:sp>
        <p:nvSpPr>
          <p:cNvPr id="8" name="7 CuadroTexto"/>
          <p:cNvSpPr txBox="1"/>
          <p:nvPr/>
        </p:nvSpPr>
        <p:spPr>
          <a:xfrm>
            <a:off x="4871864" y="6237313"/>
            <a:ext cx="3456384" cy="646331"/>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Santo Domingo – Ecuador </a:t>
            </a:r>
          </a:p>
          <a:p>
            <a:pPr algn="ctr"/>
            <a:r>
              <a:rPr lang="es-ES" b="1" dirty="0">
                <a:latin typeface="Times New Roman" panose="02020603050405020304" pitchFamily="18" charset="0"/>
                <a:cs typeface="Times New Roman" panose="02020603050405020304" pitchFamily="18" charset="0"/>
              </a:rPr>
              <a:t>2020</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4780" y="3841739"/>
            <a:ext cx="4225677" cy="2377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826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9B1C185-5B3D-4474-8AD7-5B748B5EE6A8}"/>
              </a:ext>
            </a:extLst>
          </p:cNvPr>
          <p:cNvSpPr txBox="1"/>
          <p:nvPr/>
        </p:nvSpPr>
        <p:spPr>
          <a:xfrm>
            <a:off x="4763852" y="332656"/>
            <a:ext cx="2664296"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RESULTADOS</a:t>
            </a:r>
            <a:r>
              <a:rPr lang="es-ES" dirty="0"/>
              <a:t> </a:t>
            </a:r>
          </a:p>
        </p:txBody>
      </p:sp>
      <p:graphicFrame>
        <p:nvGraphicFramePr>
          <p:cNvPr id="3" name="Tabla 2">
            <a:extLst>
              <a:ext uri="{FF2B5EF4-FFF2-40B4-BE49-F238E27FC236}">
                <a16:creationId xmlns:a16="http://schemas.microsoft.com/office/drawing/2014/main" id="{8744D652-6E55-4F6E-8CA1-E5D901D49DC6}"/>
              </a:ext>
            </a:extLst>
          </p:cNvPr>
          <p:cNvGraphicFramePr>
            <a:graphicFrameLocks noGrp="1"/>
          </p:cNvGraphicFramePr>
          <p:nvPr>
            <p:extLst>
              <p:ext uri="{D42A27DB-BD31-4B8C-83A1-F6EECF244321}">
                <p14:modId xmlns:p14="http://schemas.microsoft.com/office/powerpoint/2010/main" val="3412498555"/>
              </p:ext>
            </p:extLst>
          </p:nvPr>
        </p:nvGraphicFramePr>
        <p:xfrm>
          <a:off x="2407845" y="1381809"/>
          <a:ext cx="3187700" cy="800100"/>
        </p:xfrm>
        <a:graphic>
          <a:graphicData uri="http://schemas.openxmlformats.org/drawingml/2006/table">
            <a:tbl>
              <a:tblPr firstRow="1" firstCol="1" bandRow="1"/>
              <a:tblGrid>
                <a:gridCol w="1511300">
                  <a:extLst>
                    <a:ext uri="{9D8B030D-6E8A-4147-A177-3AD203B41FA5}">
                      <a16:colId xmlns:a16="http://schemas.microsoft.com/office/drawing/2014/main" val="2064907633"/>
                    </a:ext>
                  </a:extLst>
                </a:gridCol>
                <a:gridCol w="838200">
                  <a:extLst>
                    <a:ext uri="{9D8B030D-6E8A-4147-A177-3AD203B41FA5}">
                      <a16:colId xmlns:a16="http://schemas.microsoft.com/office/drawing/2014/main" val="459496226"/>
                    </a:ext>
                  </a:extLst>
                </a:gridCol>
                <a:gridCol w="838200">
                  <a:extLst>
                    <a:ext uri="{9D8B030D-6E8A-4147-A177-3AD203B41FA5}">
                      <a16:colId xmlns:a16="http://schemas.microsoft.com/office/drawing/2014/main" val="3973984486"/>
                    </a:ext>
                  </a:extLst>
                </a:gridCol>
              </a:tblGrid>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Tenencia de suelo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 </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663129"/>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Propia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94,32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67775399"/>
                  </a:ext>
                </a:extLst>
              </a:tr>
              <a:tr h="200025">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Arrendada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5,68</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486815771"/>
                  </a:ext>
                </a:extLst>
              </a:tr>
              <a:tr h="200025">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83249065"/>
                  </a:ext>
                </a:extLst>
              </a:tr>
            </a:tbl>
          </a:graphicData>
        </a:graphic>
      </p:graphicFrame>
      <p:sp>
        <p:nvSpPr>
          <p:cNvPr id="2" name="CuadroTexto 1">
            <a:extLst>
              <a:ext uri="{FF2B5EF4-FFF2-40B4-BE49-F238E27FC236}">
                <a16:creationId xmlns:a16="http://schemas.microsoft.com/office/drawing/2014/main" id="{14C6EEAA-8AE8-4EF5-BA84-C3D610FC845B}"/>
              </a:ext>
            </a:extLst>
          </p:cNvPr>
          <p:cNvSpPr txBox="1"/>
          <p:nvPr/>
        </p:nvSpPr>
        <p:spPr>
          <a:xfrm>
            <a:off x="2567608" y="908720"/>
            <a:ext cx="1766830" cy="338554"/>
          </a:xfrm>
          <a:prstGeom prst="rect">
            <a:avLst/>
          </a:prstGeom>
          <a:noFill/>
        </p:spPr>
        <p:txBody>
          <a:bodyPr wrap="none" rtlCol="0">
            <a:spAutoFit/>
          </a:bodyPr>
          <a:lstStyle/>
          <a:p>
            <a:r>
              <a:rPr lang="es-ES" sz="1600" dirty="0">
                <a:latin typeface="Times New Roman" panose="02020603050405020304" pitchFamily="18" charset="0"/>
                <a:cs typeface="Times New Roman" panose="02020603050405020304" pitchFamily="18" charset="0"/>
              </a:rPr>
              <a:t>Aspectos generales</a:t>
            </a:r>
            <a:endParaRPr lang="es-EC" sz="1600" dirty="0">
              <a:latin typeface="Times New Roman" panose="02020603050405020304" pitchFamily="18" charset="0"/>
              <a:cs typeface="Times New Roman" panose="02020603050405020304" pitchFamily="18" charset="0"/>
            </a:endParaRPr>
          </a:p>
        </p:txBody>
      </p:sp>
      <p:graphicFrame>
        <p:nvGraphicFramePr>
          <p:cNvPr id="6" name="Tabla 5">
            <a:extLst>
              <a:ext uri="{FF2B5EF4-FFF2-40B4-BE49-F238E27FC236}">
                <a16:creationId xmlns:a16="http://schemas.microsoft.com/office/drawing/2014/main" id="{B205DC3E-1A3F-4720-898B-B42ADB6912AD}"/>
              </a:ext>
            </a:extLst>
          </p:cNvPr>
          <p:cNvGraphicFramePr>
            <a:graphicFrameLocks noGrp="1"/>
          </p:cNvGraphicFramePr>
          <p:nvPr>
            <p:extLst>
              <p:ext uri="{D42A27DB-BD31-4B8C-83A1-F6EECF244321}">
                <p14:modId xmlns:p14="http://schemas.microsoft.com/office/powerpoint/2010/main" val="3725824662"/>
              </p:ext>
            </p:extLst>
          </p:nvPr>
        </p:nvGraphicFramePr>
        <p:xfrm>
          <a:off x="6596456" y="1392018"/>
          <a:ext cx="3763010" cy="800100"/>
        </p:xfrm>
        <a:graphic>
          <a:graphicData uri="http://schemas.openxmlformats.org/drawingml/2006/table">
            <a:tbl>
              <a:tblPr firstRow="1" firstCol="1" bandRow="1"/>
              <a:tblGrid>
                <a:gridCol w="1731010">
                  <a:extLst>
                    <a:ext uri="{9D8B030D-6E8A-4147-A177-3AD203B41FA5}">
                      <a16:colId xmlns:a16="http://schemas.microsoft.com/office/drawing/2014/main" val="3123558669"/>
                    </a:ext>
                  </a:extLst>
                </a:gridCol>
                <a:gridCol w="1016000">
                  <a:extLst>
                    <a:ext uri="{9D8B030D-6E8A-4147-A177-3AD203B41FA5}">
                      <a16:colId xmlns:a16="http://schemas.microsoft.com/office/drawing/2014/main" val="916229749"/>
                    </a:ext>
                  </a:extLst>
                </a:gridCol>
                <a:gridCol w="1016000">
                  <a:extLst>
                    <a:ext uri="{9D8B030D-6E8A-4147-A177-3AD203B41FA5}">
                      <a16:colId xmlns:a16="http://schemas.microsoft.com/office/drawing/2014/main" val="1855236192"/>
                    </a:ext>
                  </a:extLst>
                </a:gridCol>
              </a:tblGrid>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Otra actividad económica</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5574"/>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63,64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5189325"/>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36,36</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216701411"/>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225829"/>
                  </a:ext>
                </a:extLst>
              </a:tr>
            </a:tbl>
          </a:graphicData>
        </a:graphic>
      </p:graphicFrame>
      <p:sp>
        <p:nvSpPr>
          <p:cNvPr id="7" name="Flecha: hacia abajo 6">
            <a:extLst>
              <a:ext uri="{FF2B5EF4-FFF2-40B4-BE49-F238E27FC236}">
                <a16:creationId xmlns:a16="http://schemas.microsoft.com/office/drawing/2014/main" id="{5601578F-05F7-4F08-BD5B-87D9181C97B8}"/>
              </a:ext>
            </a:extLst>
          </p:cNvPr>
          <p:cNvSpPr/>
          <p:nvPr/>
        </p:nvSpPr>
        <p:spPr>
          <a:xfrm>
            <a:off x="8189929" y="2379374"/>
            <a:ext cx="288032" cy="80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8" name="Gráfico 7">
            <a:extLst>
              <a:ext uri="{FF2B5EF4-FFF2-40B4-BE49-F238E27FC236}">
                <a16:creationId xmlns:a16="http://schemas.microsoft.com/office/drawing/2014/main" id="{BBE92F3C-3437-44B4-B7A7-2BA75304AD14}"/>
              </a:ext>
            </a:extLst>
          </p:cNvPr>
          <p:cNvGraphicFramePr/>
          <p:nvPr>
            <p:extLst>
              <p:ext uri="{D42A27DB-BD31-4B8C-83A1-F6EECF244321}">
                <p14:modId xmlns:p14="http://schemas.microsoft.com/office/powerpoint/2010/main" val="858182469"/>
              </p:ext>
            </p:extLst>
          </p:nvPr>
        </p:nvGraphicFramePr>
        <p:xfrm>
          <a:off x="6339916" y="3284984"/>
          <a:ext cx="4019550" cy="23431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a 9">
            <a:extLst>
              <a:ext uri="{FF2B5EF4-FFF2-40B4-BE49-F238E27FC236}">
                <a16:creationId xmlns:a16="http://schemas.microsoft.com/office/drawing/2014/main" id="{40D732C0-DBD1-43CB-99FA-8819693E0F62}"/>
              </a:ext>
            </a:extLst>
          </p:cNvPr>
          <p:cNvGraphicFramePr>
            <a:graphicFrameLocks noGrp="1"/>
          </p:cNvGraphicFramePr>
          <p:nvPr>
            <p:extLst>
              <p:ext uri="{D42A27DB-BD31-4B8C-83A1-F6EECF244321}">
                <p14:modId xmlns:p14="http://schemas.microsoft.com/office/powerpoint/2010/main" val="3553175853"/>
              </p:ext>
            </p:extLst>
          </p:nvPr>
        </p:nvGraphicFramePr>
        <p:xfrm>
          <a:off x="2407846" y="2579825"/>
          <a:ext cx="3002915" cy="1200150"/>
        </p:xfrm>
        <a:graphic>
          <a:graphicData uri="http://schemas.openxmlformats.org/drawingml/2006/table">
            <a:tbl>
              <a:tblPr firstRow="1" firstCol="1" bandRow="1"/>
              <a:tblGrid>
                <a:gridCol w="1384300">
                  <a:extLst>
                    <a:ext uri="{9D8B030D-6E8A-4147-A177-3AD203B41FA5}">
                      <a16:colId xmlns:a16="http://schemas.microsoft.com/office/drawing/2014/main" val="1802677632"/>
                    </a:ext>
                  </a:extLst>
                </a:gridCol>
                <a:gridCol w="860105">
                  <a:extLst>
                    <a:ext uri="{9D8B030D-6E8A-4147-A177-3AD203B41FA5}">
                      <a16:colId xmlns:a16="http://schemas.microsoft.com/office/drawing/2014/main" val="2373180725"/>
                    </a:ext>
                  </a:extLst>
                </a:gridCol>
                <a:gridCol w="758510">
                  <a:extLst>
                    <a:ext uri="{9D8B030D-6E8A-4147-A177-3AD203B41FA5}">
                      <a16:colId xmlns:a16="http://schemas.microsoft.com/office/drawing/2014/main" val="2047798086"/>
                    </a:ext>
                  </a:extLst>
                </a:gridCol>
              </a:tblGrid>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Número de ha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675249"/>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Menor a 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77,27</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83932988"/>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5 a 10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13,64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185398320"/>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10 a 20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7,95</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446733476"/>
                  </a:ext>
                </a:extLst>
              </a:tr>
              <a:tr h="200025">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Más de 20</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472547722"/>
                  </a:ext>
                </a:extLst>
              </a:tr>
              <a:tr h="200025">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2224235"/>
                  </a:ext>
                </a:extLst>
              </a:tr>
            </a:tbl>
          </a:graphicData>
        </a:graphic>
      </p:graphicFrame>
      <p:graphicFrame>
        <p:nvGraphicFramePr>
          <p:cNvPr id="12" name="Tabla 11">
            <a:extLst>
              <a:ext uri="{FF2B5EF4-FFF2-40B4-BE49-F238E27FC236}">
                <a16:creationId xmlns:a16="http://schemas.microsoft.com/office/drawing/2014/main" id="{094E2D00-ACD5-4666-9284-6C9F9C5FD5D6}"/>
              </a:ext>
            </a:extLst>
          </p:cNvPr>
          <p:cNvGraphicFramePr>
            <a:graphicFrameLocks noGrp="1"/>
          </p:cNvGraphicFramePr>
          <p:nvPr>
            <p:extLst>
              <p:ext uri="{D42A27DB-BD31-4B8C-83A1-F6EECF244321}">
                <p14:modId xmlns:p14="http://schemas.microsoft.com/office/powerpoint/2010/main" val="3195200456"/>
              </p:ext>
            </p:extLst>
          </p:nvPr>
        </p:nvGraphicFramePr>
        <p:xfrm>
          <a:off x="2407845" y="4177891"/>
          <a:ext cx="3022600" cy="1200150"/>
        </p:xfrm>
        <a:graphic>
          <a:graphicData uri="http://schemas.openxmlformats.org/drawingml/2006/table">
            <a:tbl>
              <a:tblPr firstRow="1" firstCol="1" bandRow="1"/>
              <a:tblGrid>
                <a:gridCol w="1346200">
                  <a:extLst>
                    <a:ext uri="{9D8B030D-6E8A-4147-A177-3AD203B41FA5}">
                      <a16:colId xmlns:a16="http://schemas.microsoft.com/office/drawing/2014/main" val="3027609579"/>
                    </a:ext>
                  </a:extLst>
                </a:gridCol>
                <a:gridCol w="838200">
                  <a:extLst>
                    <a:ext uri="{9D8B030D-6E8A-4147-A177-3AD203B41FA5}">
                      <a16:colId xmlns:a16="http://schemas.microsoft.com/office/drawing/2014/main" val="3332064787"/>
                    </a:ext>
                  </a:extLst>
                </a:gridCol>
                <a:gridCol w="838200">
                  <a:extLst>
                    <a:ext uri="{9D8B030D-6E8A-4147-A177-3AD203B41FA5}">
                      <a16:colId xmlns:a16="http://schemas.microsoft.com/office/drawing/2014/main" val="183948772"/>
                    </a:ext>
                  </a:extLst>
                </a:gridCol>
              </a:tblGrid>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Edad del cultivo </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0991272"/>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Menor a 2 años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568904805"/>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2 a 4 años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9,09</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657842680"/>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 4 a 6 años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6,82</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891652247"/>
                  </a:ext>
                </a:extLst>
              </a:tr>
              <a:tr h="200025">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Mayor a 6 años</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82,95</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607585964"/>
                  </a:ext>
                </a:extLst>
              </a:tr>
              <a:tr h="200025">
                <a:tc>
                  <a:txBody>
                    <a:bodyPr/>
                    <a:lstStyle/>
                    <a:p>
                      <a:pPr algn="ctr">
                        <a:lnSpc>
                          <a:spcPct val="107000"/>
                        </a:lnSpc>
                        <a:spcAft>
                          <a:spcPts val="0"/>
                        </a:spcAft>
                      </a:pPr>
                      <a:r>
                        <a:rPr lang="es-ES" sz="11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98776"/>
                  </a:ext>
                </a:extLst>
              </a:tr>
            </a:tbl>
          </a:graphicData>
        </a:graphic>
      </p:graphicFrame>
      <p:sp>
        <p:nvSpPr>
          <p:cNvPr id="13" name="CuadroTexto 12">
            <a:extLst>
              <a:ext uri="{FF2B5EF4-FFF2-40B4-BE49-F238E27FC236}">
                <a16:creationId xmlns:a16="http://schemas.microsoft.com/office/drawing/2014/main" id="{13587E16-410D-4867-9E80-523E77F8D834}"/>
              </a:ext>
            </a:extLst>
          </p:cNvPr>
          <p:cNvSpPr txBox="1"/>
          <p:nvPr/>
        </p:nvSpPr>
        <p:spPr>
          <a:xfrm>
            <a:off x="2797364" y="5890004"/>
            <a:ext cx="7200800" cy="584775"/>
          </a:xfrm>
          <a:prstGeom prst="rect">
            <a:avLst/>
          </a:prstGeom>
          <a:solidFill>
            <a:schemeClr val="bg2">
              <a:lumMod val="75000"/>
            </a:schemeClr>
          </a:solidFill>
          <a:ln>
            <a:solidFill>
              <a:schemeClr val="tx1"/>
            </a:solidFill>
          </a:ln>
        </p:spPr>
        <p:txBody>
          <a:bodyPr wrap="square" rtlCol="0">
            <a:spAutoFit/>
          </a:bodyPr>
          <a:lstStyle/>
          <a:p>
            <a:pPr algn="just"/>
            <a:r>
              <a:rPr lang="es-ES" sz="1600" dirty="0">
                <a:latin typeface="Times New Roman" panose="02020603050405020304" pitchFamily="18" charset="0"/>
                <a:cs typeface="Times New Roman" panose="02020603050405020304" pitchFamily="18" charset="0"/>
              </a:rPr>
              <a:t>El 71,59% de los suelos son ondulados. El 45,45 % tienen un distanciamiento de siembra de 3 x 3 m, seguido de un distanciamiento de 2,5 x 2,5 m (17,05 %).</a:t>
            </a:r>
            <a:endParaRPr lang="es-EC" sz="1600" dirty="0">
              <a:latin typeface="Times New Roman" panose="02020603050405020304" pitchFamily="18" charset="0"/>
              <a:cs typeface="Times New Roman" panose="02020603050405020304" pitchFamily="18" charset="0"/>
            </a:endParaRPr>
          </a:p>
        </p:txBody>
      </p:sp>
      <p:sp>
        <p:nvSpPr>
          <p:cNvPr id="18" name="Elipse 17">
            <a:extLst>
              <a:ext uri="{FF2B5EF4-FFF2-40B4-BE49-F238E27FC236}">
                <a16:creationId xmlns:a16="http://schemas.microsoft.com/office/drawing/2014/main" id="{DE591760-F8D8-49D9-BE67-4FA1FEA3C675}"/>
              </a:ext>
            </a:extLst>
          </p:cNvPr>
          <p:cNvSpPr/>
          <p:nvPr/>
        </p:nvSpPr>
        <p:spPr>
          <a:xfrm>
            <a:off x="4893568" y="1509958"/>
            <a:ext cx="51719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Elipse 18">
            <a:extLst>
              <a:ext uri="{FF2B5EF4-FFF2-40B4-BE49-F238E27FC236}">
                <a16:creationId xmlns:a16="http://schemas.microsoft.com/office/drawing/2014/main" id="{ED753CDB-3B65-4CFF-B94E-9C4AB32680EC}"/>
              </a:ext>
            </a:extLst>
          </p:cNvPr>
          <p:cNvSpPr/>
          <p:nvPr/>
        </p:nvSpPr>
        <p:spPr>
          <a:xfrm>
            <a:off x="4763852" y="2756701"/>
            <a:ext cx="51719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a:extLst>
              <a:ext uri="{FF2B5EF4-FFF2-40B4-BE49-F238E27FC236}">
                <a16:creationId xmlns:a16="http://schemas.microsoft.com/office/drawing/2014/main" id="{ABD40BD6-E8C9-4FC1-BB04-49AF896450AE}"/>
              </a:ext>
            </a:extLst>
          </p:cNvPr>
          <p:cNvSpPr/>
          <p:nvPr/>
        </p:nvSpPr>
        <p:spPr>
          <a:xfrm>
            <a:off x="4757038" y="4941169"/>
            <a:ext cx="517192" cy="2435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a:extLst>
              <a:ext uri="{FF2B5EF4-FFF2-40B4-BE49-F238E27FC236}">
                <a16:creationId xmlns:a16="http://schemas.microsoft.com/office/drawing/2014/main" id="{9FE09DBE-6EDE-4A1C-A8EC-9410922039BC}"/>
              </a:ext>
            </a:extLst>
          </p:cNvPr>
          <p:cNvSpPr/>
          <p:nvPr/>
        </p:nvSpPr>
        <p:spPr>
          <a:xfrm>
            <a:off x="9525559" y="1561438"/>
            <a:ext cx="517192" cy="2880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131910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73DFA6A-9DF3-4408-9628-21772218E49E}"/>
              </a:ext>
            </a:extLst>
          </p:cNvPr>
          <p:cNvSpPr txBox="1"/>
          <p:nvPr/>
        </p:nvSpPr>
        <p:spPr>
          <a:xfrm>
            <a:off x="3647728" y="439215"/>
            <a:ext cx="5400600" cy="646331"/>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MÉTODO STOVER MODIFICADO POR GAUHL</a:t>
            </a:r>
          </a:p>
          <a:p>
            <a:endParaRPr lang="es-ES" dirty="0"/>
          </a:p>
        </p:txBody>
      </p:sp>
      <p:graphicFrame>
        <p:nvGraphicFramePr>
          <p:cNvPr id="3" name="Tabla 2">
            <a:extLst>
              <a:ext uri="{FF2B5EF4-FFF2-40B4-BE49-F238E27FC236}">
                <a16:creationId xmlns:a16="http://schemas.microsoft.com/office/drawing/2014/main" id="{E319C468-469F-4E5A-A35E-FD2C37B2673D}"/>
              </a:ext>
            </a:extLst>
          </p:cNvPr>
          <p:cNvGraphicFramePr>
            <a:graphicFrameLocks noGrp="1"/>
          </p:cNvGraphicFramePr>
          <p:nvPr>
            <p:extLst>
              <p:ext uri="{D42A27DB-BD31-4B8C-83A1-F6EECF244321}">
                <p14:modId xmlns:p14="http://schemas.microsoft.com/office/powerpoint/2010/main" val="948119739"/>
              </p:ext>
            </p:extLst>
          </p:nvPr>
        </p:nvGraphicFramePr>
        <p:xfrm>
          <a:off x="1847528" y="1340768"/>
          <a:ext cx="3744416" cy="1127000"/>
        </p:xfrm>
        <a:graphic>
          <a:graphicData uri="http://schemas.openxmlformats.org/drawingml/2006/table">
            <a:tbl>
              <a:tblPr firstRow="1" firstCol="1" bandRow="1"/>
              <a:tblGrid>
                <a:gridCol w="2439013">
                  <a:extLst>
                    <a:ext uri="{9D8B030D-6E8A-4147-A177-3AD203B41FA5}">
                      <a16:colId xmlns:a16="http://schemas.microsoft.com/office/drawing/2014/main" val="2584013043"/>
                    </a:ext>
                  </a:extLst>
                </a:gridCol>
                <a:gridCol w="1305403">
                  <a:extLst>
                    <a:ext uri="{9D8B030D-6E8A-4147-A177-3AD203B41FA5}">
                      <a16:colId xmlns:a16="http://schemas.microsoft.com/office/drawing/2014/main" val="866326508"/>
                    </a:ext>
                  </a:extLst>
                </a:gridCol>
              </a:tblGrid>
              <a:tr h="200025">
                <a:tc gridSpan="2">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foliar con y sin daños por sigatoka negra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4097667423"/>
                  </a:ext>
                </a:extLst>
              </a:tr>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foliar afectada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41,91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50010193"/>
                  </a:ext>
                </a:extLst>
              </a:tr>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foliar sin afectación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58,09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599940323"/>
                  </a:ext>
                </a:extLst>
              </a:tr>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743319"/>
                  </a:ext>
                </a:extLst>
              </a:tr>
            </a:tbl>
          </a:graphicData>
        </a:graphic>
      </p:graphicFrame>
      <p:sp>
        <p:nvSpPr>
          <p:cNvPr id="6" name="Rectángulo 5">
            <a:extLst>
              <a:ext uri="{FF2B5EF4-FFF2-40B4-BE49-F238E27FC236}">
                <a16:creationId xmlns:a16="http://schemas.microsoft.com/office/drawing/2014/main" id="{184F679D-8B36-44BA-B28E-1D233399D62B}"/>
              </a:ext>
            </a:extLst>
          </p:cNvPr>
          <p:cNvSpPr/>
          <p:nvPr/>
        </p:nvSpPr>
        <p:spPr>
          <a:xfrm>
            <a:off x="6350230" y="1427215"/>
            <a:ext cx="3610744" cy="954107"/>
          </a:xfrm>
          <a:prstGeom prst="rect">
            <a:avLst/>
          </a:prstGeom>
        </p:spPr>
        <p:txBody>
          <a:bodyPr wrap="square">
            <a:spAutoFit/>
          </a:bodyPr>
          <a:lstStyle/>
          <a:p>
            <a:pPr algn="just"/>
            <a:r>
              <a:rPr lang="es-ES" sz="1400" dirty="0">
                <a:latin typeface="Times New Roman" panose="02020603050405020304" pitchFamily="18" charset="0"/>
                <a:ea typeface="Calibri" panose="020F0502020204030204" pitchFamily="34" charset="0"/>
                <a:cs typeface="Times New Roman" panose="02020603050405020304" pitchFamily="18" charset="0"/>
              </a:rPr>
              <a:t>Se realizó el diagnóstico de 880 plantas, donde el área foliar afectada fue del 41,91%. El 58,09% del área foliar no tuvo síntomas de la enfermedad. </a:t>
            </a:r>
            <a:endParaRPr lang="es-EC" sz="1400" dirty="0">
              <a:latin typeface="Times New Roman" panose="02020603050405020304" pitchFamily="18" charset="0"/>
              <a:cs typeface="Times New Roman" panose="02020603050405020304" pitchFamily="18" charset="0"/>
            </a:endParaRPr>
          </a:p>
        </p:txBody>
      </p:sp>
      <p:graphicFrame>
        <p:nvGraphicFramePr>
          <p:cNvPr id="8" name="Tabla 7">
            <a:extLst>
              <a:ext uri="{FF2B5EF4-FFF2-40B4-BE49-F238E27FC236}">
                <a16:creationId xmlns:a16="http://schemas.microsoft.com/office/drawing/2014/main" id="{696FA8F7-D0EA-4CF5-8699-28A979F61454}"/>
              </a:ext>
            </a:extLst>
          </p:cNvPr>
          <p:cNvGraphicFramePr>
            <a:graphicFrameLocks noGrp="1"/>
          </p:cNvGraphicFramePr>
          <p:nvPr>
            <p:extLst>
              <p:ext uri="{D42A27DB-BD31-4B8C-83A1-F6EECF244321}">
                <p14:modId xmlns:p14="http://schemas.microsoft.com/office/powerpoint/2010/main" val="545638512"/>
              </p:ext>
            </p:extLst>
          </p:nvPr>
        </p:nvGraphicFramePr>
        <p:xfrm>
          <a:off x="6767510" y="4097844"/>
          <a:ext cx="3610744" cy="1127000"/>
        </p:xfrm>
        <a:graphic>
          <a:graphicData uri="http://schemas.openxmlformats.org/drawingml/2006/table">
            <a:tbl>
              <a:tblPr firstRow="1" firstCol="1" bandRow="1"/>
              <a:tblGrid>
                <a:gridCol w="2977419">
                  <a:extLst>
                    <a:ext uri="{9D8B030D-6E8A-4147-A177-3AD203B41FA5}">
                      <a16:colId xmlns:a16="http://schemas.microsoft.com/office/drawing/2014/main" val="2805698682"/>
                    </a:ext>
                  </a:extLst>
                </a:gridCol>
                <a:gridCol w="633325">
                  <a:extLst>
                    <a:ext uri="{9D8B030D-6E8A-4147-A177-3AD203B41FA5}">
                      <a16:colId xmlns:a16="http://schemas.microsoft.com/office/drawing/2014/main" val="323286205"/>
                    </a:ext>
                  </a:extLst>
                </a:gridCol>
              </a:tblGrid>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Parámetro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85731"/>
                  </a:ext>
                </a:extLst>
              </a:tr>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Hojas por planta (H/P)</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36898932"/>
                  </a:ext>
                </a:extLst>
              </a:tr>
              <a:tr h="200025">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Hoja más joven afectada (HMJA)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963115420"/>
                  </a:ext>
                </a:extLst>
              </a:tr>
              <a:tr h="200025">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 ponderado de infección (PPI)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1157540"/>
                  </a:ext>
                </a:extLst>
              </a:tr>
            </a:tbl>
          </a:graphicData>
        </a:graphic>
      </p:graphicFrame>
      <p:sp>
        <p:nvSpPr>
          <p:cNvPr id="10" name="Rectángulo 9">
            <a:extLst>
              <a:ext uri="{FF2B5EF4-FFF2-40B4-BE49-F238E27FC236}">
                <a16:creationId xmlns:a16="http://schemas.microsoft.com/office/drawing/2014/main" id="{188347B3-7651-47A0-ABB0-F670039FC0F7}"/>
              </a:ext>
            </a:extLst>
          </p:cNvPr>
          <p:cNvSpPr/>
          <p:nvPr/>
        </p:nvSpPr>
        <p:spPr>
          <a:xfrm>
            <a:off x="1778230" y="3753403"/>
            <a:ext cx="4572000" cy="1815882"/>
          </a:xfrm>
          <a:prstGeom prst="rect">
            <a:avLst/>
          </a:prstGeom>
        </p:spPr>
        <p:txBody>
          <a:bodyPr>
            <a:spAutoFit/>
          </a:bodyPr>
          <a:lstStyle/>
          <a:p>
            <a:pPr algn="just"/>
            <a:r>
              <a:rPr lang="es-ES" sz="1400" dirty="0">
                <a:latin typeface="Times New Roman" panose="02020603050405020304" pitchFamily="18" charset="0"/>
                <a:cs typeface="Times New Roman" panose="02020603050405020304" pitchFamily="18" charset="0"/>
              </a:rPr>
              <a:t>Se determinó un promedio de 10 hojas por planta. La hoja más joven afectada (HMJA) fue la número 7, es decir que las plantaciones de plátano cuentan con siete hojas funcionales en promedio antes de la floración. </a:t>
            </a:r>
          </a:p>
          <a:p>
            <a:pPr algn="just"/>
            <a:r>
              <a:rPr lang="es-ES" sz="1400" dirty="0">
                <a:latin typeface="Times New Roman" panose="02020603050405020304" pitchFamily="18" charset="0"/>
                <a:cs typeface="Times New Roman" panose="02020603050405020304" pitchFamily="18" charset="0"/>
              </a:rPr>
              <a:t>El promedio ponderado de infección (PPI) de las hojas evaluadas es de 1,11. Según Orozco y otros, (2013) el PPI no debe sobrepasar el valor de 0,5 para que no existan pérdidas en la calidad y peso de la fruta.  </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427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4361775B-68C8-4728-BA29-1D88D1ADCCCF}"/>
              </a:ext>
            </a:extLst>
          </p:cNvPr>
          <p:cNvGraphicFramePr>
            <a:graphicFrameLocks noGrp="1"/>
          </p:cNvGraphicFramePr>
          <p:nvPr>
            <p:extLst>
              <p:ext uri="{D42A27DB-BD31-4B8C-83A1-F6EECF244321}">
                <p14:modId xmlns:p14="http://schemas.microsoft.com/office/powerpoint/2010/main" val="1730678185"/>
              </p:ext>
            </p:extLst>
          </p:nvPr>
        </p:nvGraphicFramePr>
        <p:xfrm>
          <a:off x="4151784" y="836713"/>
          <a:ext cx="3538736" cy="2736723"/>
        </p:xfrm>
        <a:graphic>
          <a:graphicData uri="http://schemas.openxmlformats.org/drawingml/2006/table">
            <a:tbl>
              <a:tblPr firstRow="1" firstCol="1" bandRow="1"/>
              <a:tblGrid>
                <a:gridCol w="1130979">
                  <a:extLst>
                    <a:ext uri="{9D8B030D-6E8A-4147-A177-3AD203B41FA5}">
                      <a16:colId xmlns:a16="http://schemas.microsoft.com/office/drawing/2014/main" val="1925402975"/>
                    </a:ext>
                  </a:extLst>
                </a:gridCol>
                <a:gridCol w="2407757">
                  <a:extLst>
                    <a:ext uri="{9D8B030D-6E8A-4147-A177-3AD203B41FA5}">
                      <a16:colId xmlns:a16="http://schemas.microsoft.com/office/drawing/2014/main" val="2717245808"/>
                    </a:ext>
                  </a:extLst>
                </a:gridCol>
              </a:tblGrid>
              <a:tr h="482723">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Grado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Área de afectación en hoja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1726946"/>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58,09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477826289"/>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805316084"/>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10,40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177402970"/>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792379210"/>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236897833"/>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454439093"/>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600080014"/>
                  </a:ext>
                </a:extLst>
              </a:tr>
              <a:tr h="22764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3728255"/>
                  </a:ext>
                </a:extLst>
              </a:tr>
            </a:tbl>
          </a:graphicData>
        </a:graphic>
      </p:graphicFrame>
      <p:sp>
        <p:nvSpPr>
          <p:cNvPr id="6" name="Rectángulo 5">
            <a:extLst>
              <a:ext uri="{FF2B5EF4-FFF2-40B4-BE49-F238E27FC236}">
                <a16:creationId xmlns:a16="http://schemas.microsoft.com/office/drawing/2014/main" id="{18AB24B9-715F-4B54-B85A-7F286C2F7922}"/>
              </a:ext>
            </a:extLst>
          </p:cNvPr>
          <p:cNvSpPr/>
          <p:nvPr/>
        </p:nvSpPr>
        <p:spPr>
          <a:xfrm>
            <a:off x="2864768" y="4293097"/>
            <a:ext cx="6462464" cy="1384995"/>
          </a:xfrm>
          <a:prstGeom prst="rect">
            <a:avLst/>
          </a:prstGeom>
        </p:spPr>
        <p:txBody>
          <a:bodyPr wrap="square">
            <a:spAutoFit/>
          </a:bodyPr>
          <a:lstStyle/>
          <a:p>
            <a:pPr algn="just"/>
            <a:r>
              <a:rPr lang="es-ES" sz="1400" dirty="0">
                <a:latin typeface="Times New Roman" panose="02020603050405020304" pitchFamily="18" charset="0"/>
                <a:cs typeface="Times New Roman" panose="02020603050405020304" pitchFamily="18" charset="0"/>
              </a:rPr>
              <a:t>El área foliar que no tiene afectación de sigatoka negra es del 58,09 %. El grado 1 tiene una incidencia del 11,28 %, grado que nos permite hacer un manejo, para que la enfermedad no avance y evitar las pérdidas de peso del racimo o calidad de la fruta.</a:t>
            </a:r>
          </a:p>
          <a:p>
            <a:pPr algn="just"/>
            <a:r>
              <a:rPr lang="es-ES" sz="1400" dirty="0">
                <a:latin typeface="Times New Roman" panose="02020603050405020304" pitchFamily="18" charset="0"/>
                <a:cs typeface="Times New Roman" panose="02020603050405020304" pitchFamily="18" charset="0"/>
              </a:rPr>
              <a:t> </a:t>
            </a:r>
          </a:p>
          <a:p>
            <a:pPr algn="just"/>
            <a:r>
              <a:rPr lang="es-ES" sz="1400" dirty="0">
                <a:latin typeface="Times New Roman" panose="02020603050405020304" pitchFamily="18" charset="0"/>
                <a:cs typeface="Times New Roman" panose="02020603050405020304" pitchFamily="18" charset="0"/>
              </a:rPr>
              <a:t>Los grados 2, 3, 4 y 5 suman una afectación de 30,73 %, en este estado la enfermedad ya no puede ser controlada y su incidencia será mayor a medida que pase el tiempo.</a:t>
            </a:r>
            <a:endParaRPr lang="es-EC" sz="1400" dirty="0">
              <a:latin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4C5B9080-81E7-44A8-92AC-2AE0DFC221EE}"/>
              </a:ext>
            </a:extLst>
          </p:cNvPr>
          <p:cNvSpPr txBox="1"/>
          <p:nvPr/>
        </p:nvSpPr>
        <p:spPr>
          <a:xfrm>
            <a:off x="2078650" y="292216"/>
            <a:ext cx="8447762" cy="369332"/>
          </a:xfrm>
          <a:prstGeom prst="rect">
            <a:avLst/>
          </a:prstGeom>
          <a:noFill/>
        </p:spPr>
        <p:txBody>
          <a:bodyPr wrap="none" rtlCol="0">
            <a:spAutoFit/>
          </a:bodyPr>
          <a:lstStyle/>
          <a:p>
            <a:r>
              <a:rPr lang="es-ES" b="1" dirty="0">
                <a:latin typeface="Times New Roman" panose="02020603050405020304" pitchFamily="18" charset="0"/>
                <a:cs typeface="Times New Roman" panose="02020603050405020304" pitchFamily="18" charset="0"/>
              </a:rPr>
              <a:t>PORCENTAJES DE AFECTACIÓN POR CADA GRADO DE LA ENFERMEDAD</a:t>
            </a:r>
            <a:endParaRPr lang="es-EC"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62754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6143B11-3D31-4526-ACE2-F5A27C43DC02}"/>
              </a:ext>
            </a:extLst>
          </p:cNvPr>
          <p:cNvSpPr txBox="1"/>
          <p:nvPr/>
        </p:nvSpPr>
        <p:spPr>
          <a:xfrm>
            <a:off x="3647728" y="258898"/>
            <a:ext cx="5803768" cy="369332"/>
          </a:xfrm>
          <a:prstGeom prst="rect">
            <a:avLst/>
          </a:prstGeom>
          <a:noFill/>
        </p:spPr>
        <p:txBody>
          <a:bodyPr wrap="none" rtlCol="0">
            <a:spAutoFit/>
          </a:bodyPr>
          <a:lstStyle/>
          <a:p>
            <a:r>
              <a:rPr lang="es-ES" b="1" dirty="0">
                <a:latin typeface="Times New Roman" panose="02020603050405020304" pitchFamily="18" charset="0"/>
                <a:cs typeface="Times New Roman" panose="02020603050405020304" pitchFamily="18" charset="0"/>
              </a:rPr>
              <a:t>MANEJO DE PLANTACIONES Y SIGATOKA NEGRA</a:t>
            </a:r>
            <a:endParaRPr lang="es-EC" b="1" dirty="0">
              <a:latin typeface="Times New Roman" panose="02020603050405020304" pitchFamily="18"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BC76D020-6908-4CBA-A98B-D0C8BC6A187D}"/>
              </a:ext>
            </a:extLst>
          </p:cNvPr>
          <p:cNvGraphicFramePr>
            <a:graphicFrameLocks noGrp="1"/>
          </p:cNvGraphicFramePr>
          <p:nvPr>
            <p:extLst>
              <p:ext uri="{D42A27DB-BD31-4B8C-83A1-F6EECF244321}">
                <p14:modId xmlns:p14="http://schemas.microsoft.com/office/powerpoint/2010/main" val="931350132"/>
              </p:ext>
            </p:extLst>
          </p:nvPr>
        </p:nvGraphicFramePr>
        <p:xfrm>
          <a:off x="1817134" y="1132016"/>
          <a:ext cx="3466728" cy="1127000"/>
        </p:xfrm>
        <a:graphic>
          <a:graphicData uri="http://schemas.openxmlformats.org/drawingml/2006/table">
            <a:tbl>
              <a:tblPr firstRow="1" firstCol="1" bandRow="1"/>
              <a:tblGrid>
                <a:gridCol w="1207808">
                  <a:extLst>
                    <a:ext uri="{9D8B030D-6E8A-4147-A177-3AD203B41FA5}">
                      <a16:colId xmlns:a16="http://schemas.microsoft.com/office/drawing/2014/main" val="3550879074"/>
                    </a:ext>
                  </a:extLst>
                </a:gridCol>
                <a:gridCol w="1129460">
                  <a:extLst>
                    <a:ext uri="{9D8B030D-6E8A-4147-A177-3AD203B41FA5}">
                      <a16:colId xmlns:a16="http://schemas.microsoft.com/office/drawing/2014/main" val="2223610668"/>
                    </a:ext>
                  </a:extLst>
                </a:gridCol>
                <a:gridCol w="1129460">
                  <a:extLst>
                    <a:ext uri="{9D8B030D-6E8A-4147-A177-3AD203B41FA5}">
                      <a16:colId xmlns:a16="http://schemas.microsoft.com/office/drawing/2014/main" val="3222349577"/>
                    </a:ext>
                  </a:extLst>
                </a:gridCol>
              </a:tblGrid>
              <a:tr h="224409">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Capacitación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8672165"/>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77,27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85369190"/>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22,73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439294022"/>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404824"/>
                  </a:ext>
                </a:extLst>
              </a:tr>
            </a:tbl>
          </a:graphicData>
        </a:graphic>
      </p:graphicFrame>
      <p:graphicFrame>
        <p:nvGraphicFramePr>
          <p:cNvPr id="6" name="Gráfico 5">
            <a:extLst>
              <a:ext uri="{FF2B5EF4-FFF2-40B4-BE49-F238E27FC236}">
                <a16:creationId xmlns:a16="http://schemas.microsoft.com/office/drawing/2014/main" id="{DC232E26-9012-481B-B009-068AFB859050}"/>
              </a:ext>
            </a:extLst>
          </p:cNvPr>
          <p:cNvGraphicFramePr/>
          <p:nvPr>
            <p:extLst>
              <p:ext uri="{D42A27DB-BD31-4B8C-83A1-F6EECF244321}">
                <p14:modId xmlns:p14="http://schemas.microsoft.com/office/powerpoint/2010/main" val="4060730390"/>
              </p:ext>
            </p:extLst>
          </p:nvPr>
        </p:nvGraphicFramePr>
        <p:xfrm>
          <a:off x="5879976" y="860152"/>
          <a:ext cx="4464496" cy="2376265"/>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ángulo 6">
            <a:extLst>
              <a:ext uri="{FF2B5EF4-FFF2-40B4-BE49-F238E27FC236}">
                <a16:creationId xmlns:a16="http://schemas.microsoft.com/office/drawing/2014/main" id="{8A9B81F6-9112-423B-9B15-134F19570083}"/>
              </a:ext>
            </a:extLst>
          </p:cNvPr>
          <p:cNvSpPr/>
          <p:nvPr/>
        </p:nvSpPr>
        <p:spPr>
          <a:xfrm>
            <a:off x="1914364" y="2494496"/>
            <a:ext cx="3466728" cy="954107"/>
          </a:xfrm>
          <a:prstGeom prst="rect">
            <a:avLst/>
          </a:prstGeom>
        </p:spPr>
        <p:txBody>
          <a:bodyPr wrap="square">
            <a:spAutoFit/>
          </a:bodyPr>
          <a:lstStyle/>
          <a:p>
            <a:pPr algn="just"/>
            <a:r>
              <a:rPr lang="es-ES" sz="1400" dirty="0">
                <a:latin typeface="Times New Roman" panose="02020603050405020304" pitchFamily="18" charset="0"/>
                <a:ea typeface="Calibri" panose="020F0502020204030204" pitchFamily="34" charset="0"/>
                <a:cs typeface="Times New Roman" panose="02020603050405020304" pitchFamily="18" charset="0"/>
              </a:rPr>
              <a:t>El MAG ha sido el más involucrado,  brindando capacitaciones al sector platanero con una frecuencia del  75,58%  seguido de entidades privadas con el 13,95%.</a:t>
            </a:r>
            <a:endParaRPr lang="es-EC" sz="1400" dirty="0">
              <a:latin typeface="Times New Roman" panose="02020603050405020304" pitchFamily="18" charset="0"/>
              <a:cs typeface="Times New Roman" panose="02020603050405020304" pitchFamily="18" charset="0"/>
            </a:endParaRPr>
          </a:p>
        </p:txBody>
      </p:sp>
      <p:graphicFrame>
        <p:nvGraphicFramePr>
          <p:cNvPr id="9" name="Gráfico 8">
            <a:extLst>
              <a:ext uri="{FF2B5EF4-FFF2-40B4-BE49-F238E27FC236}">
                <a16:creationId xmlns:a16="http://schemas.microsoft.com/office/drawing/2014/main" id="{E87B6BA7-B7EA-4B8F-B6DD-D1A52D313AFF}"/>
              </a:ext>
            </a:extLst>
          </p:cNvPr>
          <p:cNvGraphicFramePr/>
          <p:nvPr>
            <p:extLst>
              <p:ext uri="{D42A27DB-BD31-4B8C-83A1-F6EECF244321}">
                <p14:modId xmlns:p14="http://schemas.microsoft.com/office/powerpoint/2010/main" val="1962809412"/>
              </p:ext>
            </p:extLst>
          </p:nvPr>
        </p:nvGraphicFramePr>
        <p:xfrm>
          <a:off x="5608102" y="3958119"/>
          <a:ext cx="5008245" cy="2830195"/>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ángulo 11">
            <a:extLst>
              <a:ext uri="{FF2B5EF4-FFF2-40B4-BE49-F238E27FC236}">
                <a16:creationId xmlns:a16="http://schemas.microsoft.com/office/drawing/2014/main" id="{3A3BA636-2C42-42DB-87F2-9FFA64897397}"/>
              </a:ext>
            </a:extLst>
          </p:cNvPr>
          <p:cNvSpPr/>
          <p:nvPr/>
        </p:nvSpPr>
        <p:spPr>
          <a:xfrm>
            <a:off x="1867847" y="4299204"/>
            <a:ext cx="3365303" cy="1815882"/>
          </a:xfrm>
          <a:prstGeom prst="rect">
            <a:avLst/>
          </a:prstGeom>
        </p:spPr>
        <p:txBody>
          <a:bodyPr wrap="square">
            <a:spAutoFit/>
          </a:bodyPr>
          <a:lstStyle/>
          <a:p>
            <a:pPr algn="just"/>
            <a:r>
              <a:rPr lang="es-ES" sz="1400" dirty="0">
                <a:latin typeface="Times New Roman" panose="02020603050405020304" pitchFamily="18" charset="0"/>
                <a:cs typeface="Times New Roman" panose="02020603050405020304" pitchFamily="18" charset="0"/>
              </a:rPr>
              <a:t>El 3,41% de la población encuestada no tiene ningún conocimiento acerca de la sigatoka negra. El 42,05% conoce que es un hongo, solo el 12,5% sabe que la enfermedad se reproduce por esporas; esta información permite al agricultor realizar un control oportuno de la enfermedad, especialmente con deshojes y cirugías. </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165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0F799-0CC8-43B2-BBE2-3AE167FA3935}"/>
              </a:ext>
            </a:extLst>
          </p:cNvPr>
          <p:cNvSpPr>
            <a:spLocks noGrp="1"/>
          </p:cNvSpPr>
          <p:nvPr>
            <p:ph type="title"/>
          </p:nvPr>
        </p:nvSpPr>
        <p:spPr>
          <a:xfrm>
            <a:off x="4402223" y="260648"/>
            <a:ext cx="4070041" cy="582960"/>
          </a:xfrm>
        </p:spPr>
        <p:txBody>
          <a:bodyPr>
            <a:noAutofit/>
          </a:bodyPr>
          <a:lstStyle/>
          <a:p>
            <a:r>
              <a:rPr lang="es-ES" sz="1800" b="1" dirty="0">
                <a:latin typeface="Times New Roman" panose="02020603050405020304" pitchFamily="18" charset="0"/>
                <a:cs typeface="Times New Roman" panose="02020603050405020304" pitchFamily="18" charset="0"/>
              </a:rPr>
              <a:t>CONTROL DE SIGATOKA NEGRA</a:t>
            </a:r>
            <a:endParaRPr lang="es-EC" sz="1800" b="1" dirty="0">
              <a:latin typeface="Times New Roman" panose="02020603050405020304" pitchFamily="18" charset="0"/>
              <a:cs typeface="Times New Roman" panose="02020603050405020304" pitchFamily="18" charset="0"/>
            </a:endParaRPr>
          </a:p>
        </p:txBody>
      </p:sp>
      <p:graphicFrame>
        <p:nvGraphicFramePr>
          <p:cNvPr id="4" name="Tabla 3">
            <a:extLst>
              <a:ext uri="{FF2B5EF4-FFF2-40B4-BE49-F238E27FC236}">
                <a16:creationId xmlns:a16="http://schemas.microsoft.com/office/drawing/2014/main" id="{DD9453F9-D2C2-417B-A14B-ED40A1BF5D98}"/>
              </a:ext>
            </a:extLst>
          </p:cNvPr>
          <p:cNvGraphicFramePr>
            <a:graphicFrameLocks noGrp="1"/>
          </p:cNvGraphicFramePr>
          <p:nvPr>
            <p:extLst>
              <p:ext uri="{D42A27DB-BD31-4B8C-83A1-F6EECF244321}">
                <p14:modId xmlns:p14="http://schemas.microsoft.com/office/powerpoint/2010/main" val="2297434680"/>
              </p:ext>
            </p:extLst>
          </p:nvPr>
        </p:nvGraphicFramePr>
        <p:xfrm>
          <a:off x="1786681" y="1302078"/>
          <a:ext cx="2959100" cy="1064895"/>
        </p:xfrm>
        <a:graphic>
          <a:graphicData uri="http://schemas.openxmlformats.org/drawingml/2006/table">
            <a:tbl>
              <a:tblPr firstRow="1" firstCol="1" bandRow="1"/>
              <a:tblGrid>
                <a:gridCol w="986367">
                  <a:extLst>
                    <a:ext uri="{9D8B030D-6E8A-4147-A177-3AD203B41FA5}">
                      <a16:colId xmlns:a16="http://schemas.microsoft.com/office/drawing/2014/main" val="2452579355"/>
                    </a:ext>
                  </a:extLst>
                </a:gridCol>
                <a:gridCol w="1132051">
                  <a:extLst>
                    <a:ext uri="{9D8B030D-6E8A-4147-A177-3AD203B41FA5}">
                      <a16:colId xmlns:a16="http://schemas.microsoft.com/office/drawing/2014/main" val="2041796779"/>
                    </a:ext>
                  </a:extLst>
                </a:gridCol>
                <a:gridCol w="840682">
                  <a:extLst>
                    <a:ext uri="{9D8B030D-6E8A-4147-A177-3AD203B41FA5}">
                      <a16:colId xmlns:a16="http://schemas.microsoft.com/office/drawing/2014/main" val="834041982"/>
                    </a:ext>
                  </a:extLst>
                </a:gridCol>
              </a:tblGrid>
              <a:tr h="200025">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Manejo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1969827"/>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Químico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8,33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0889743"/>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Cirugía </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67,71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936475843"/>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Ninguno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4031565910"/>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7448548"/>
                  </a:ext>
                </a:extLst>
              </a:tr>
            </a:tbl>
          </a:graphicData>
        </a:graphic>
      </p:graphicFrame>
      <p:graphicFrame>
        <p:nvGraphicFramePr>
          <p:cNvPr id="6" name="Tabla 5">
            <a:extLst>
              <a:ext uri="{FF2B5EF4-FFF2-40B4-BE49-F238E27FC236}">
                <a16:creationId xmlns:a16="http://schemas.microsoft.com/office/drawing/2014/main" id="{0C853299-0FC0-4CCD-8860-92D6F9AD9FFA}"/>
              </a:ext>
            </a:extLst>
          </p:cNvPr>
          <p:cNvGraphicFramePr>
            <a:graphicFrameLocks noGrp="1"/>
          </p:cNvGraphicFramePr>
          <p:nvPr>
            <p:extLst>
              <p:ext uri="{D42A27DB-BD31-4B8C-83A1-F6EECF244321}">
                <p14:modId xmlns:p14="http://schemas.microsoft.com/office/powerpoint/2010/main" val="1796035760"/>
              </p:ext>
            </p:extLst>
          </p:nvPr>
        </p:nvGraphicFramePr>
        <p:xfrm>
          <a:off x="1754268" y="2976265"/>
          <a:ext cx="3252069" cy="1064895"/>
        </p:xfrm>
        <a:graphic>
          <a:graphicData uri="http://schemas.openxmlformats.org/drawingml/2006/table">
            <a:tbl>
              <a:tblPr firstRow="1" firstCol="1" bandRow="1"/>
              <a:tblGrid>
                <a:gridCol w="1409695">
                  <a:extLst>
                    <a:ext uri="{9D8B030D-6E8A-4147-A177-3AD203B41FA5}">
                      <a16:colId xmlns:a16="http://schemas.microsoft.com/office/drawing/2014/main" val="133901319"/>
                    </a:ext>
                  </a:extLst>
                </a:gridCol>
                <a:gridCol w="921187">
                  <a:extLst>
                    <a:ext uri="{9D8B030D-6E8A-4147-A177-3AD203B41FA5}">
                      <a16:colId xmlns:a16="http://schemas.microsoft.com/office/drawing/2014/main" val="236094181"/>
                    </a:ext>
                  </a:extLst>
                </a:gridCol>
                <a:gridCol w="921187">
                  <a:extLst>
                    <a:ext uri="{9D8B030D-6E8A-4147-A177-3AD203B41FA5}">
                      <a16:colId xmlns:a16="http://schemas.microsoft.com/office/drawing/2014/main" val="3060936903"/>
                    </a:ext>
                  </a:extLst>
                </a:gridCol>
              </a:tblGrid>
              <a:tr h="200025">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758077"/>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Cada 15 días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868324945"/>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Trimestral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140203567"/>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Semestral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063853815"/>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4921257"/>
                  </a:ext>
                </a:extLst>
              </a:tr>
            </a:tbl>
          </a:graphicData>
        </a:graphic>
      </p:graphicFrame>
      <p:graphicFrame>
        <p:nvGraphicFramePr>
          <p:cNvPr id="7" name="Tabla 6">
            <a:extLst>
              <a:ext uri="{FF2B5EF4-FFF2-40B4-BE49-F238E27FC236}">
                <a16:creationId xmlns:a16="http://schemas.microsoft.com/office/drawing/2014/main" id="{E41833B0-D08C-40AB-8D7D-BF433528BD28}"/>
              </a:ext>
            </a:extLst>
          </p:cNvPr>
          <p:cNvGraphicFramePr>
            <a:graphicFrameLocks noGrp="1"/>
          </p:cNvGraphicFramePr>
          <p:nvPr>
            <p:extLst>
              <p:ext uri="{D42A27DB-BD31-4B8C-83A1-F6EECF244321}">
                <p14:modId xmlns:p14="http://schemas.microsoft.com/office/powerpoint/2010/main" val="4214523232"/>
              </p:ext>
            </p:extLst>
          </p:nvPr>
        </p:nvGraphicFramePr>
        <p:xfrm>
          <a:off x="1786681" y="4653136"/>
          <a:ext cx="3085182" cy="851916"/>
        </p:xfrm>
        <a:graphic>
          <a:graphicData uri="http://schemas.openxmlformats.org/drawingml/2006/table">
            <a:tbl>
              <a:tblPr firstRow="1" firstCol="1" bandRow="1"/>
              <a:tblGrid>
                <a:gridCol w="1028394">
                  <a:extLst>
                    <a:ext uri="{9D8B030D-6E8A-4147-A177-3AD203B41FA5}">
                      <a16:colId xmlns:a16="http://schemas.microsoft.com/office/drawing/2014/main" val="2198480331"/>
                    </a:ext>
                  </a:extLst>
                </a:gridCol>
                <a:gridCol w="1028394">
                  <a:extLst>
                    <a:ext uri="{9D8B030D-6E8A-4147-A177-3AD203B41FA5}">
                      <a16:colId xmlns:a16="http://schemas.microsoft.com/office/drawing/2014/main" val="2923712943"/>
                    </a:ext>
                  </a:extLst>
                </a:gridCol>
                <a:gridCol w="1028394">
                  <a:extLst>
                    <a:ext uri="{9D8B030D-6E8A-4147-A177-3AD203B41FA5}">
                      <a16:colId xmlns:a16="http://schemas.microsoft.com/office/drawing/2014/main" val="1408571343"/>
                    </a:ext>
                  </a:extLst>
                </a:gridCol>
              </a:tblGrid>
              <a:tr h="200025">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Rotación</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309168"/>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116238899"/>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204251053"/>
                  </a:ext>
                </a:extLst>
              </a:tr>
              <a:tr h="200025">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1674432"/>
                  </a:ext>
                </a:extLst>
              </a:tr>
            </a:tbl>
          </a:graphicData>
        </a:graphic>
      </p:graphicFrame>
      <p:sp>
        <p:nvSpPr>
          <p:cNvPr id="8" name="CuadroTexto 7">
            <a:extLst>
              <a:ext uri="{FF2B5EF4-FFF2-40B4-BE49-F238E27FC236}">
                <a16:creationId xmlns:a16="http://schemas.microsoft.com/office/drawing/2014/main" id="{700172F2-2C7E-4DBB-80AC-B4A71FCB4BD7}"/>
              </a:ext>
            </a:extLst>
          </p:cNvPr>
          <p:cNvSpPr txBox="1"/>
          <p:nvPr/>
        </p:nvSpPr>
        <p:spPr>
          <a:xfrm>
            <a:off x="7433524" y="1302078"/>
            <a:ext cx="4032448" cy="523220"/>
          </a:xfrm>
          <a:prstGeom prst="rect">
            <a:avLst/>
          </a:prstGeom>
          <a:noFill/>
        </p:spPr>
        <p:txBody>
          <a:bodyPr wrap="square" rtlCol="0">
            <a:spAutoFit/>
          </a:bodyPr>
          <a:lstStyle/>
          <a:p>
            <a:r>
              <a:rPr lang="es-ES" sz="1400" dirty="0">
                <a:latin typeface="Times New Roman" panose="02020603050405020304" pitchFamily="18" charset="0"/>
                <a:cs typeface="Times New Roman" panose="02020603050405020304" pitchFamily="18" charset="0"/>
              </a:rPr>
              <a:t>Entre los productos más usados están los del grupo de los Triazoles.</a:t>
            </a:r>
            <a:endParaRPr lang="es-EC" sz="1400"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A7066390-4031-4360-A2A0-23E4D5FB673D}"/>
              </a:ext>
            </a:extLst>
          </p:cNvPr>
          <p:cNvSpPr txBox="1"/>
          <p:nvPr/>
        </p:nvSpPr>
        <p:spPr>
          <a:xfrm>
            <a:off x="7433524" y="2283768"/>
            <a:ext cx="3785796" cy="1384995"/>
          </a:xfrm>
          <a:prstGeom prst="rect">
            <a:avLst/>
          </a:prstGeom>
          <a:noFill/>
        </p:spPr>
        <p:txBody>
          <a:bodyPr wrap="square" rtlCol="0">
            <a:spAutoFit/>
          </a:bodyPr>
          <a:lstStyle/>
          <a:p>
            <a:pPr algn="just"/>
            <a:r>
              <a:rPr lang="es-ES" sz="1400" dirty="0">
                <a:latin typeface="Times New Roman" panose="02020603050405020304" pitchFamily="18" charset="0"/>
                <a:cs typeface="Times New Roman" panose="02020603050405020304" pitchFamily="18" charset="0"/>
              </a:rPr>
              <a:t>Una exportadora encuestada asegura que ofrece el servicio de control de sigatoka negra para las plantaciones mediante fumigaciones, sin embargo, son poco acogidas por los productores debido a que el procedimiento es continuo y representa un alto costo (alrededor de $25 / ha).</a:t>
            </a:r>
            <a:endParaRPr lang="es-EC" sz="1400" dirty="0">
              <a:latin typeface="Times New Roman" panose="02020603050405020304" pitchFamily="18" charset="0"/>
              <a:cs typeface="Times New Roman" panose="02020603050405020304" pitchFamily="18" charset="0"/>
            </a:endParaRPr>
          </a:p>
        </p:txBody>
      </p:sp>
      <p:sp>
        <p:nvSpPr>
          <p:cNvPr id="10" name="Flecha: hacia abajo 9">
            <a:extLst>
              <a:ext uri="{FF2B5EF4-FFF2-40B4-BE49-F238E27FC236}">
                <a16:creationId xmlns:a16="http://schemas.microsoft.com/office/drawing/2014/main" id="{EAA42DA4-1474-4EFA-BDB0-02B3D86C1ABA}"/>
              </a:ext>
            </a:extLst>
          </p:cNvPr>
          <p:cNvSpPr/>
          <p:nvPr/>
        </p:nvSpPr>
        <p:spPr>
          <a:xfrm>
            <a:off x="7757625" y="3933056"/>
            <a:ext cx="432048" cy="10081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CuadroTexto 10">
            <a:extLst>
              <a:ext uri="{FF2B5EF4-FFF2-40B4-BE49-F238E27FC236}">
                <a16:creationId xmlns:a16="http://schemas.microsoft.com/office/drawing/2014/main" id="{B3A4790B-3658-4D76-9067-917C76B0D8BB}"/>
              </a:ext>
            </a:extLst>
          </p:cNvPr>
          <p:cNvSpPr txBox="1"/>
          <p:nvPr/>
        </p:nvSpPr>
        <p:spPr>
          <a:xfrm>
            <a:off x="7536160" y="5205461"/>
            <a:ext cx="4032448" cy="1600438"/>
          </a:xfrm>
          <a:prstGeom prst="rect">
            <a:avLst/>
          </a:prstGeom>
          <a:noFill/>
        </p:spPr>
        <p:txBody>
          <a:bodyPr wrap="square" rtlCol="0">
            <a:spAutoFit/>
          </a:bodyPr>
          <a:lstStyle/>
          <a:p>
            <a:r>
              <a:rPr lang="es-ES" sz="1400" dirty="0">
                <a:latin typeface="Times New Roman" panose="02020603050405020304" pitchFamily="18" charset="0"/>
                <a:cs typeface="Times New Roman" panose="02020603050405020304" pitchFamily="18" charset="0"/>
              </a:rPr>
              <a:t>Los productos recomendados en fase vegetativa son preventivos, como </a:t>
            </a:r>
            <a:r>
              <a:rPr lang="es-ES" sz="1400" dirty="0" err="1">
                <a:latin typeface="Times New Roman" panose="02020603050405020304" pitchFamily="18" charset="0"/>
                <a:cs typeface="Times New Roman" panose="02020603050405020304" pitchFamily="18" charset="0"/>
              </a:rPr>
              <a:t>mancozeb</a:t>
            </a:r>
            <a:r>
              <a:rPr lang="es-ES" sz="1400" dirty="0">
                <a:latin typeface="Times New Roman" panose="02020603050405020304" pitchFamily="18" charset="0"/>
                <a:cs typeface="Times New Roman" panose="02020603050405020304" pitchFamily="18" charset="0"/>
              </a:rPr>
              <a:t> y </a:t>
            </a:r>
            <a:r>
              <a:rPr lang="es-ES" sz="1400" dirty="0" err="1">
                <a:latin typeface="Times New Roman" panose="02020603050405020304" pitchFamily="18" charset="0"/>
                <a:cs typeface="Times New Roman" panose="02020603050405020304" pitchFamily="18" charset="0"/>
              </a:rPr>
              <a:t>daconil</a:t>
            </a:r>
            <a:r>
              <a:rPr lang="es-ES" sz="1400" dirty="0">
                <a:latin typeface="Times New Roman" panose="02020603050405020304" pitchFamily="18" charset="0"/>
                <a:cs typeface="Times New Roman" panose="02020603050405020304" pitchFamily="18" charset="0"/>
              </a:rPr>
              <a:t>.</a:t>
            </a:r>
          </a:p>
          <a:p>
            <a:r>
              <a:rPr lang="es-ES" sz="1400" dirty="0">
                <a:latin typeface="Times New Roman" panose="02020603050405020304" pitchFamily="18" charset="0"/>
                <a:cs typeface="Times New Roman" panose="02020603050405020304" pitchFamily="18" charset="0"/>
              </a:rPr>
              <a:t>Si el cultivo está en producción, recomiendan usar al menos 3 grupos químicos en rotación, que pueden ser </a:t>
            </a:r>
            <a:r>
              <a:rPr lang="es-ES" sz="1400" dirty="0" err="1">
                <a:latin typeface="Times New Roman" panose="02020603050405020304" pitchFamily="18" charset="0"/>
                <a:cs typeface="Times New Roman" panose="02020603050405020304" pitchFamily="18" charset="0"/>
              </a:rPr>
              <a:t>estrobilurinas</a:t>
            </a:r>
            <a:r>
              <a:rPr lang="es-ES" sz="1400" dirty="0">
                <a:latin typeface="Times New Roman" panose="02020603050405020304" pitchFamily="18" charset="0"/>
                <a:cs typeface="Times New Roman" panose="02020603050405020304" pitchFamily="18" charset="0"/>
              </a:rPr>
              <a:t>, triazoles y benzimidazoles. </a:t>
            </a:r>
          </a:p>
          <a:p>
            <a:r>
              <a:rPr lang="es-ES" sz="1400" dirty="0">
                <a:latin typeface="Times New Roman" panose="02020603050405020304" pitchFamily="18" charset="0"/>
                <a:cs typeface="Times New Roman" panose="02020603050405020304" pitchFamily="18" charset="0"/>
              </a:rPr>
              <a:t>Al menos 8 ciclos al año, 6 en época lluviosa, 2 en época seca.</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1976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42F87DA-4821-49B6-B64B-AD55062B04E5}"/>
              </a:ext>
            </a:extLst>
          </p:cNvPr>
          <p:cNvSpPr/>
          <p:nvPr/>
        </p:nvSpPr>
        <p:spPr>
          <a:xfrm>
            <a:off x="2918647" y="449682"/>
            <a:ext cx="7065785" cy="507831"/>
          </a:xfrm>
          <a:prstGeom prst="rect">
            <a:avLst/>
          </a:prstGeom>
        </p:spPr>
        <p:txBody>
          <a:bodyPr wrap="square">
            <a:spAutoFit/>
          </a:bodyPr>
          <a:lstStyle/>
          <a:p>
            <a:pPr algn="just">
              <a:lnSpc>
                <a:spcPct val="150000"/>
              </a:lnSpc>
              <a:spcAft>
                <a:spcPts val="1000"/>
              </a:spcAft>
            </a:pPr>
            <a:r>
              <a:rPr lang="es-ES" b="1" dirty="0">
                <a:latin typeface="Times New Roman" panose="02020603050405020304" pitchFamily="18" charset="0"/>
                <a:ea typeface="Calibri" panose="020F0502020204030204" pitchFamily="34" charset="0"/>
                <a:cs typeface="Times New Roman" panose="02020603050405020304" pitchFamily="18" charset="0"/>
              </a:rPr>
              <a:t>LABORES DE MANEJO Y FRECUENCIAS EN PORCENTAJES. </a:t>
            </a:r>
            <a:r>
              <a:rPr lang="es-ES" dirty="0">
                <a:latin typeface="Times New Roman" panose="02020603050405020304" pitchFamily="18" charset="0"/>
                <a:ea typeface="Calibri" panose="020F0502020204030204" pitchFamily="34" charset="0"/>
                <a:cs typeface="Times New Roman" panose="02020603050405020304" pitchFamily="18" charset="0"/>
              </a:rPr>
              <a:t>	</a:t>
            </a:r>
            <a:endParaRPr lang="es-EC" sz="12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a 4">
            <a:extLst>
              <a:ext uri="{FF2B5EF4-FFF2-40B4-BE49-F238E27FC236}">
                <a16:creationId xmlns:a16="http://schemas.microsoft.com/office/drawing/2014/main" id="{FC0D1D58-6C4D-4B04-9187-0BDE2679FFD1}"/>
              </a:ext>
            </a:extLst>
          </p:cNvPr>
          <p:cNvGraphicFramePr>
            <a:graphicFrameLocks noGrp="1"/>
          </p:cNvGraphicFramePr>
          <p:nvPr>
            <p:extLst>
              <p:ext uri="{D42A27DB-BD31-4B8C-83A1-F6EECF244321}">
                <p14:modId xmlns:p14="http://schemas.microsoft.com/office/powerpoint/2010/main" val="2789524014"/>
              </p:ext>
            </p:extLst>
          </p:nvPr>
        </p:nvGraphicFramePr>
        <p:xfrm>
          <a:off x="1991544" y="1430759"/>
          <a:ext cx="5235966" cy="1408750"/>
        </p:xfrm>
        <a:graphic>
          <a:graphicData uri="http://schemas.openxmlformats.org/drawingml/2006/table">
            <a:tbl>
              <a:tblPr firstRow="1" firstCol="1" bandRow="1"/>
              <a:tblGrid>
                <a:gridCol w="1162406">
                  <a:extLst>
                    <a:ext uri="{9D8B030D-6E8A-4147-A177-3AD203B41FA5}">
                      <a16:colId xmlns:a16="http://schemas.microsoft.com/office/drawing/2014/main" val="2969924365"/>
                    </a:ext>
                  </a:extLst>
                </a:gridCol>
                <a:gridCol w="1018390">
                  <a:extLst>
                    <a:ext uri="{9D8B030D-6E8A-4147-A177-3AD203B41FA5}">
                      <a16:colId xmlns:a16="http://schemas.microsoft.com/office/drawing/2014/main" val="2873487862"/>
                    </a:ext>
                  </a:extLst>
                </a:gridCol>
                <a:gridCol w="1018390">
                  <a:extLst>
                    <a:ext uri="{9D8B030D-6E8A-4147-A177-3AD203B41FA5}">
                      <a16:colId xmlns:a16="http://schemas.microsoft.com/office/drawing/2014/main" val="281769611"/>
                    </a:ext>
                  </a:extLst>
                </a:gridCol>
                <a:gridCol w="1018390">
                  <a:extLst>
                    <a:ext uri="{9D8B030D-6E8A-4147-A177-3AD203B41FA5}">
                      <a16:colId xmlns:a16="http://schemas.microsoft.com/office/drawing/2014/main" val="3971562255"/>
                    </a:ext>
                  </a:extLst>
                </a:gridCol>
                <a:gridCol w="1018390">
                  <a:extLst>
                    <a:ext uri="{9D8B030D-6E8A-4147-A177-3AD203B41FA5}">
                      <a16:colId xmlns:a16="http://schemas.microsoft.com/office/drawing/2014/main" val="3058046087"/>
                    </a:ext>
                  </a:extLst>
                </a:gridCol>
              </a:tblGrid>
              <a:tr h="203835">
                <a:tc rowSpan="2">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Realiza/Usa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Labores culturales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09997493"/>
                  </a:ext>
                </a:extLst>
              </a:tr>
              <a:tr h="203835">
                <a:tc vMerge="1">
                  <a:txBody>
                    <a:bodyPr/>
                    <a:lstStyle/>
                    <a:p>
                      <a:endParaRPr lang="es-EC"/>
                    </a:p>
                  </a:txBody>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Fertiliza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Deshoja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Deshija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Deschanta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255094"/>
                  </a:ext>
                </a:extLst>
              </a:tr>
              <a:tr h="203835">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63,64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98,86</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98,86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59,09</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39093492"/>
                  </a:ext>
                </a:extLst>
              </a:tr>
              <a:tr h="203835">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36,36</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40,91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988322410"/>
                  </a:ext>
                </a:extLst>
              </a:tr>
              <a:tr h="203835">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799240"/>
                  </a:ext>
                </a:extLst>
              </a:tr>
            </a:tbl>
          </a:graphicData>
        </a:graphic>
      </p:graphicFrame>
      <p:sp>
        <p:nvSpPr>
          <p:cNvPr id="7" name="Rectángulo 6">
            <a:extLst>
              <a:ext uri="{FF2B5EF4-FFF2-40B4-BE49-F238E27FC236}">
                <a16:creationId xmlns:a16="http://schemas.microsoft.com/office/drawing/2014/main" id="{BB0D4C9C-4E33-4B47-A4CB-871426988994}"/>
              </a:ext>
            </a:extLst>
          </p:cNvPr>
          <p:cNvSpPr/>
          <p:nvPr/>
        </p:nvSpPr>
        <p:spPr>
          <a:xfrm>
            <a:off x="7896200" y="1429483"/>
            <a:ext cx="2430270" cy="1815882"/>
          </a:xfrm>
          <a:prstGeom prst="rect">
            <a:avLst/>
          </a:prstGeom>
        </p:spPr>
        <p:txBody>
          <a:bodyPr wrap="square">
            <a:spAutoFit/>
          </a:bodyPr>
          <a:lstStyle/>
          <a:p>
            <a:pPr algn="just"/>
            <a:r>
              <a:rPr lang="es-ES" sz="1400" dirty="0">
                <a:latin typeface="Times New Roman" panose="02020603050405020304" pitchFamily="18" charset="0"/>
                <a:cs typeface="Times New Roman" panose="02020603050405020304" pitchFamily="18" charset="0"/>
              </a:rPr>
              <a:t>El  63,63 % de los productores encuestados si fertilizan, mientras que un 36,36 % no. El deshoje y deshije son prácticas realizadas por el 100% de la población. La práctica de </a:t>
            </a:r>
            <a:r>
              <a:rPr lang="es-ES" sz="1400" dirty="0" err="1">
                <a:latin typeface="Times New Roman" panose="02020603050405020304" pitchFamily="18" charset="0"/>
                <a:cs typeface="Times New Roman" panose="02020603050405020304" pitchFamily="18" charset="0"/>
              </a:rPr>
              <a:t>deschante</a:t>
            </a:r>
            <a:r>
              <a:rPr lang="es-ES" sz="1400" dirty="0">
                <a:latin typeface="Times New Roman" panose="02020603050405020304" pitchFamily="18" charset="0"/>
                <a:cs typeface="Times New Roman" panose="02020603050405020304" pitchFamily="18" charset="0"/>
              </a:rPr>
              <a:t> tiene una aceptabilidad del 60%.</a:t>
            </a:r>
            <a:endParaRPr lang="es-EC" sz="1400" dirty="0">
              <a:latin typeface="Times New Roman" panose="02020603050405020304" pitchFamily="18" charset="0"/>
              <a:cs typeface="Times New Roman" panose="02020603050405020304" pitchFamily="18" charset="0"/>
            </a:endParaRPr>
          </a:p>
        </p:txBody>
      </p:sp>
      <p:graphicFrame>
        <p:nvGraphicFramePr>
          <p:cNvPr id="9" name="Tabla 8">
            <a:extLst>
              <a:ext uri="{FF2B5EF4-FFF2-40B4-BE49-F238E27FC236}">
                <a16:creationId xmlns:a16="http://schemas.microsoft.com/office/drawing/2014/main" id="{873F96F8-48A4-4F28-B9D6-C3C2FCDF12EE}"/>
              </a:ext>
            </a:extLst>
          </p:cNvPr>
          <p:cNvGraphicFramePr>
            <a:graphicFrameLocks noGrp="1"/>
          </p:cNvGraphicFramePr>
          <p:nvPr>
            <p:extLst>
              <p:ext uri="{D42A27DB-BD31-4B8C-83A1-F6EECF244321}">
                <p14:modId xmlns:p14="http://schemas.microsoft.com/office/powerpoint/2010/main" val="407074189"/>
              </p:ext>
            </p:extLst>
          </p:nvPr>
        </p:nvGraphicFramePr>
        <p:xfrm>
          <a:off x="5591944" y="3298979"/>
          <a:ext cx="6120681" cy="3137540"/>
        </p:xfrm>
        <a:graphic>
          <a:graphicData uri="http://schemas.openxmlformats.org/drawingml/2006/table">
            <a:tbl>
              <a:tblPr firstRow="1" firstCol="1" bandRow="1"/>
              <a:tblGrid>
                <a:gridCol w="1586457">
                  <a:extLst>
                    <a:ext uri="{9D8B030D-6E8A-4147-A177-3AD203B41FA5}">
                      <a16:colId xmlns:a16="http://schemas.microsoft.com/office/drawing/2014/main" val="849559369"/>
                    </a:ext>
                  </a:extLst>
                </a:gridCol>
                <a:gridCol w="884084">
                  <a:extLst>
                    <a:ext uri="{9D8B030D-6E8A-4147-A177-3AD203B41FA5}">
                      <a16:colId xmlns:a16="http://schemas.microsoft.com/office/drawing/2014/main" val="487254583"/>
                    </a:ext>
                  </a:extLst>
                </a:gridCol>
                <a:gridCol w="1414532">
                  <a:extLst>
                    <a:ext uri="{9D8B030D-6E8A-4147-A177-3AD203B41FA5}">
                      <a16:colId xmlns:a16="http://schemas.microsoft.com/office/drawing/2014/main" val="3148945832"/>
                    </a:ext>
                  </a:extLst>
                </a:gridCol>
                <a:gridCol w="1153325">
                  <a:extLst>
                    <a:ext uri="{9D8B030D-6E8A-4147-A177-3AD203B41FA5}">
                      <a16:colId xmlns:a16="http://schemas.microsoft.com/office/drawing/2014/main" val="490374901"/>
                    </a:ext>
                  </a:extLst>
                </a:gridCol>
                <a:gridCol w="1082283">
                  <a:extLst>
                    <a:ext uri="{9D8B030D-6E8A-4147-A177-3AD203B41FA5}">
                      <a16:colId xmlns:a16="http://schemas.microsoft.com/office/drawing/2014/main" val="2493990161"/>
                    </a:ext>
                  </a:extLst>
                </a:gridCol>
              </a:tblGrid>
              <a:tr h="224409">
                <a:tc rowSpan="2">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Frecuencia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Labores culturales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473544611"/>
                  </a:ext>
                </a:extLst>
              </a:tr>
              <a:tr h="251460">
                <a:tc vMerge="1">
                  <a:txBody>
                    <a:bodyPr/>
                    <a:lstStyle/>
                    <a:p>
                      <a:endParaRPr lang="es-EC"/>
                    </a:p>
                  </a:txBody>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Deshoje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Deshije</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Deschanta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Fertilización</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6159672"/>
                  </a:ext>
                </a:extLst>
              </a:tr>
              <a:tr h="224409">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Semanal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6,90</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66919607"/>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Quincenal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52,87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32,18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183561187"/>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Mensual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33,33</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29,88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547466870"/>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Cada 2 meses</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9,20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24,14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477845711"/>
                  </a:ext>
                </a:extLst>
              </a:tr>
              <a:tr h="224409">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Trimestral</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23,08</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500289704"/>
                  </a:ext>
                </a:extLst>
              </a:tr>
              <a:tr h="224409">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Cada 4 meses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5,77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3996710288"/>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Semestral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36,54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61,81</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1214609419"/>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Anual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15000"/>
                        </a:lnSpc>
                      </a:pPr>
                      <a:r>
                        <a:rPr lang="es-ES" sz="1400" dirty="0">
                          <a:effectLst/>
                          <a:latin typeface="Times New Roman" panose="02020603050405020304" pitchFamily="18" charset="0"/>
                          <a:cs typeface="Times New Roman" panose="02020603050405020304" pitchFamily="18" charset="0"/>
                        </a:rPr>
                        <a:t>-</a:t>
                      </a:r>
                      <a:endParaRPr lang="es-EC" sz="1400" dirty="0">
                        <a:effectLst/>
                        <a:latin typeface="Times New Roman" panose="02020603050405020304" pitchFamily="18"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23,07</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23,64</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a:noFill/>
                    </a:lnB>
                  </a:tcPr>
                </a:tc>
                <a:extLst>
                  <a:ext uri="{0D108BD9-81ED-4DB2-BD59-A6C34878D82A}">
                    <a16:rowId xmlns:a16="http://schemas.microsoft.com/office/drawing/2014/main" val="2537092765"/>
                  </a:ext>
                </a:extLst>
              </a:tr>
              <a:tr h="224409">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100,00</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9188113"/>
                  </a:ext>
                </a:extLst>
              </a:tr>
            </a:tbl>
          </a:graphicData>
        </a:graphic>
      </p:graphicFrame>
      <p:sp>
        <p:nvSpPr>
          <p:cNvPr id="11" name="Rectángulo 10">
            <a:extLst>
              <a:ext uri="{FF2B5EF4-FFF2-40B4-BE49-F238E27FC236}">
                <a16:creationId xmlns:a16="http://schemas.microsoft.com/office/drawing/2014/main" id="{38803E43-AE3B-45DF-AC83-FE600BB308EA}"/>
              </a:ext>
            </a:extLst>
          </p:cNvPr>
          <p:cNvSpPr/>
          <p:nvPr/>
        </p:nvSpPr>
        <p:spPr>
          <a:xfrm>
            <a:off x="1775520" y="4153732"/>
            <a:ext cx="3222358" cy="2246769"/>
          </a:xfrm>
          <a:prstGeom prst="rect">
            <a:avLst/>
          </a:prstGeom>
        </p:spPr>
        <p:txBody>
          <a:bodyPr wrap="square">
            <a:spAutoFit/>
          </a:bodyPr>
          <a:lstStyle/>
          <a:p>
            <a:pPr algn="just"/>
            <a:r>
              <a:rPr lang="es-ES" sz="1400" dirty="0">
                <a:latin typeface="Times New Roman" panose="02020603050405020304" pitchFamily="18" charset="0"/>
                <a:ea typeface="Calibri" panose="020F0502020204030204" pitchFamily="34" charset="0"/>
                <a:cs typeface="Times New Roman" panose="02020603050405020304" pitchFamily="18" charset="0"/>
              </a:rPr>
              <a:t>Según Barrera, Cardona, &amp; Cayón (2011), el deshoje puede hacerse simultáneamente con el deshije al menos cada 2 meses. </a:t>
            </a:r>
            <a:r>
              <a:rPr lang="es-ES" sz="1400" dirty="0">
                <a:latin typeface="Times New Roman" panose="02020603050405020304" pitchFamily="18" charset="0"/>
                <a:cs typeface="Times New Roman" panose="02020603050405020304" pitchFamily="18" charset="0"/>
              </a:rPr>
              <a:t>Además, aseguran que la eliminación manual del material vegetal seco o descompuesto ayuda con el manejo de insectos plaga y albergues de los mismos como también cuidar el aspecto estético de las plantaciones.</a:t>
            </a:r>
            <a:endParaRPr lang="es-EC" sz="1400" dirty="0">
              <a:latin typeface="Times New Roman" panose="02020603050405020304" pitchFamily="18" charset="0"/>
              <a:cs typeface="Times New Roman" panose="02020603050405020304" pitchFamily="18" charset="0"/>
            </a:endParaRPr>
          </a:p>
          <a:p>
            <a:pPr algn="just"/>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446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066D0362-F190-49A0-AF0B-A675ABD98297}"/>
              </a:ext>
            </a:extLst>
          </p:cNvPr>
          <p:cNvSpPr/>
          <p:nvPr/>
        </p:nvSpPr>
        <p:spPr>
          <a:xfrm>
            <a:off x="4808857" y="235206"/>
            <a:ext cx="2574286" cy="458074"/>
          </a:xfrm>
          <a:prstGeom prst="rect">
            <a:avLst/>
          </a:prstGeom>
        </p:spPr>
        <p:txBody>
          <a:bodyPr wrap="square">
            <a:spAutoFit/>
          </a:bodyPr>
          <a:lstStyle/>
          <a:p>
            <a:pPr algn="just">
              <a:lnSpc>
                <a:spcPct val="150000"/>
              </a:lnSpc>
              <a:spcAft>
                <a:spcPts val="1000"/>
              </a:spcAft>
            </a:pPr>
            <a:r>
              <a:rPr lang="es-ES" b="1" dirty="0">
                <a:latin typeface="Times New Roman" panose="02020603050405020304" pitchFamily="18" charset="0"/>
                <a:ea typeface="Calibri" panose="020F0502020204030204" pitchFamily="34" charset="0"/>
                <a:cs typeface="Times New Roman" panose="02020603050405020304" pitchFamily="18" charset="0"/>
              </a:rPr>
              <a:t>FERTILIZACIÓN</a:t>
            </a:r>
            <a:endParaRPr lang="es-EC" sz="1200" b="1"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Gráfico 5">
            <a:extLst>
              <a:ext uri="{FF2B5EF4-FFF2-40B4-BE49-F238E27FC236}">
                <a16:creationId xmlns:a16="http://schemas.microsoft.com/office/drawing/2014/main" id="{3F460F7C-1A12-4B0A-9201-9AA094C85C9A}"/>
              </a:ext>
            </a:extLst>
          </p:cNvPr>
          <p:cNvGraphicFramePr/>
          <p:nvPr>
            <p:extLst>
              <p:ext uri="{D42A27DB-BD31-4B8C-83A1-F6EECF244321}">
                <p14:modId xmlns:p14="http://schemas.microsoft.com/office/powerpoint/2010/main" val="1771384636"/>
              </p:ext>
            </p:extLst>
          </p:nvPr>
        </p:nvGraphicFramePr>
        <p:xfrm>
          <a:off x="1651928" y="4161948"/>
          <a:ext cx="4228048" cy="24482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áfico 7">
            <a:extLst>
              <a:ext uri="{FF2B5EF4-FFF2-40B4-BE49-F238E27FC236}">
                <a16:creationId xmlns:a16="http://schemas.microsoft.com/office/drawing/2014/main" id="{F5CA740E-6544-4290-9BF3-8275322A4BF9}"/>
              </a:ext>
            </a:extLst>
          </p:cNvPr>
          <p:cNvGraphicFramePr/>
          <p:nvPr>
            <p:extLst>
              <p:ext uri="{D42A27DB-BD31-4B8C-83A1-F6EECF244321}">
                <p14:modId xmlns:p14="http://schemas.microsoft.com/office/powerpoint/2010/main" val="3530302042"/>
              </p:ext>
            </p:extLst>
          </p:nvPr>
        </p:nvGraphicFramePr>
        <p:xfrm>
          <a:off x="1856529" y="1268760"/>
          <a:ext cx="2952328" cy="19904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áfico 8">
            <a:extLst>
              <a:ext uri="{FF2B5EF4-FFF2-40B4-BE49-F238E27FC236}">
                <a16:creationId xmlns:a16="http://schemas.microsoft.com/office/drawing/2014/main" id="{E9982805-3B72-4DFF-A2C8-F4E012669F45}"/>
              </a:ext>
            </a:extLst>
          </p:cNvPr>
          <p:cNvGraphicFramePr/>
          <p:nvPr>
            <p:extLst>
              <p:ext uri="{D42A27DB-BD31-4B8C-83A1-F6EECF244321}">
                <p14:modId xmlns:p14="http://schemas.microsoft.com/office/powerpoint/2010/main" val="1771767612"/>
              </p:ext>
            </p:extLst>
          </p:nvPr>
        </p:nvGraphicFramePr>
        <p:xfrm>
          <a:off x="7383143" y="4351255"/>
          <a:ext cx="2880320" cy="2219381"/>
        </p:xfrm>
        <a:graphic>
          <a:graphicData uri="http://schemas.openxmlformats.org/drawingml/2006/chart">
            <c:chart xmlns:c="http://schemas.openxmlformats.org/drawingml/2006/chart" xmlns:r="http://schemas.openxmlformats.org/officeDocument/2006/relationships" r:id="rId4"/>
          </a:graphicData>
        </a:graphic>
      </p:graphicFrame>
      <p:sp>
        <p:nvSpPr>
          <p:cNvPr id="10" name="Rectángulo 9">
            <a:extLst>
              <a:ext uri="{FF2B5EF4-FFF2-40B4-BE49-F238E27FC236}">
                <a16:creationId xmlns:a16="http://schemas.microsoft.com/office/drawing/2014/main" id="{BE38CBF5-6FA5-47B6-8C75-103141B0B3AD}"/>
              </a:ext>
            </a:extLst>
          </p:cNvPr>
          <p:cNvSpPr/>
          <p:nvPr/>
        </p:nvSpPr>
        <p:spPr>
          <a:xfrm>
            <a:off x="6300530" y="923439"/>
            <a:ext cx="3699522" cy="738664"/>
          </a:xfrm>
          <a:prstGeom prst="rect">
            <a:avLst/>
          </a:prstGeom>
        </p:spPr>
        <p:txBody>
          <a:bodyPr wrap="square">
            <a:spAutoFit/>
          </a:bodyPr>
          <a:lstStyle/>
          <a:p>
            <a:pPr algn="just"/>
            <a:r>
              <a:rPr lang="es-ES" sz="1400" dirty="0">
                <a:latin typeface="Times New Roman" panose="02020603050405020304" pitchFamily="18" charset="0"/>
                <a:ea typeface="Calibri" panose="020F0502020204030204" pitchFamily="34" charset="0"/>
                <a:cs typeface="Times New Roman" panose="02020603050405020304" pitchFamily="18" charset="0"/>
              </a:rPr>
              <a:t>Más de la mitad utiliza fertilizantes químicos (56,76 %), mientras que el 43,24 realiza una fertilización orgánica</a:t>
            </a:r>
            <a:endParaRPr lang="es-EC" sz="1400" dirty="0">
              <a:latin typeface="Times New Roman" panose="02020603050405020304" pitchFamily="18" charset="0"/>
              <a:cs typeface="Times New Roman" panose="02020603050405020304" pitchFamily="18" charset="0"/>
            </a:endParaRPr>
          </a:p>
        </p:txBody>
      </p:sp>
      <p:sp>
        <p:nvSpPr>
          <p:cNvPr id="11" name="Rectángulo 10">
            <a:extLst>
              <a:ext uri="{FF2B5EF4-FFF2-40B4-BE49-F238E27FC236}">
                <a16:creationId xmlns:a16="http://schemas.microsoft.com/office/drawing/2014/main" id="{D31D6E50-73AA-4AB0-B57F-F6606D8137C2}"/>
              </a:ext>
            </a:extLst>
          </p:cNvPr>
          <p:cNvSpPr/>
          <p:nvPr/>
        </p:nvSpPr>
        <p:spPr>
          <a:xfrm>
            <a:off x="6319643" y="1981881"/>
            <a:ext cx="3699523" cy="523220"/>
          </a:xfrm>
          <a:prstGeom prst="rect">
            <a:avLst/>
          </a:prstGeom>
        </p:spPr>
        <p:txBody>
          <a:bodyPr wrap="square">
            <a:spAutoFit/>
          </a:bodyPr>
          <a:lstStyle/>
          <a:p>
            <a:pPr algn="just"/>
            <a:r>
              <a:rPr lang="es-ES" sz="1400" dirty="0">
                <a:latin typeface="Times New Roman" panose="02020603050405020304" pitchFamily="18" charset="0"/>
                <a:ea typeface="Yu Gothic" panose="020B0400000000000000" pitchFamily="34" charset="-128"/>
                <a:cs typeface="Times New Roman" panose="02020603050405020304" pitchFamily="18" charset="0"/>
              </a:rPr>
              <a:t>Los fertilizantes orgánicos registrados más usados son el </a:t>
            </a:r>
            <a:r>
              <a:rPr lang="es-ES" sz="1400" dirty="0" err="1">
                <a:latin typeface="Times New Roman" panose="02020603050405020304" pitchFamily="18" charset="0"/>
                <a:ea typeface="Yu Gothic" panose="020B0400000000000000" pitchFamily="34" charset="-128"/>
                <a:cs typeface="Times New Roman" panose="02020603050405020304" pitchFamily="18" charset="0"/>
              </a:rPr>
              <a:t>biol</a:t>
            </a:r>
            <a:r>
              <a:rPr lang="es-ES" sz="1400" dirty="0">
                <a:latin typeface="Times New Roman" panose="02020603050405020304" pitchFamily="18" charset="0"/>
                <a:ea typeface="Yu Gothic" panose="020B0400000000000000" pitchFamily="34" charset="-128"/>
                <a:cs typeface="Times New Roman" panose="02020603050405020304" pitchFamily="18" charset="0"/>
              </a:rPr>
              <a:t> y el </a:t>
            </a:r>
            <a:r>
              <a:rPr lang="es-ES" sz="1400" dirty="0" err="1">
                <a:latin typeface="Times New Roman" panose="02020603050405020304" pitchFamily="18" charset="0"/>
                <a:ea typeface="Yu Gothic" panose="020B0400000000000000" pitchFamily="34" charset="-128"/>
                <a:cs typeface="Times New Roman" panose="02020603050405020304" pitchFamily="18" charset="0"/>
              </a:rPr>
              <a:t>bocashi</a:t>
            </a:r>
            <a:endParaRPr lang="es-EC" sz="1400" dirty="0">
              <a:latin typeface="Times New Roman" panose="02020603050405020304" pitchFamily="18" charset="0"/>
              <a:ea typeface="Yu Gothic" panose="020B0400000000000000" pitchFamily="34" charset="-128"/>
              <a:cs typeface="Times New Roman" panose="02020603050405020304" pitchFamily="18" charset="0"/>
            </a:endParaRPr>
          </a:p>
        </p:txBody>
      </p:sp>
      <p:sp>
        <p:nvSpPr>
          <p:cNvPr id="12" name="Rectángulo 11">
            <a:extLst>
              <a:ext uri="{FF2B5EF4-FFF2-40B4-BE49-F238E27FC236}">
                <a16:creationId xmlns:a16="http://schemas.microsoft.com/office/drawing/2014/main" id="{AC136282-EE93-425E-80C6-AFDD668F867D}"/>
              </a:ext>
            </a:extLst>
          </p:cNvPr>
          <p:cNvSpPr/>
          <p:nvPr/>
        </p:nvSpPr>
        <p:spPr>
          <a:xfrm>
            <a:off x="6300529" y="2824879"/>
            <a:ext cx="3699524" cy="738664"/>
          </a:xfrm>
          <a:prstGeom prst="rect">
            <a:avLst/>
          </a:prstGeom>
        </p:spPr>
        <p:txBody>
          <a:bodyPr wrap="square">
            <a:spAutoFit/>
          </a:bodyPr>
          <a:lstStyle/>
          <a:p>
            <a:pPr algn="just"/>
            <a:r>
              <a:rPr lang="es-ES" sz="1400" dirty="0">
                <a:latin typeface="Times New Roman" panose="02020603050405020304" pitchFamily="18" charset="0"/>
                <a:ea typeface="Calibri" panose="020F0502020204030204" pitchFamily="34" charset="0"/>
                <a:cs typeface="Times New Roman" panose="02020603050405020304" pitchFamily="18" charset="0"/>
              </a:rPr>
              <a:t>En su gran mayoría, los productores de plátano entrevistados no realizan  análisis de suelos previo a la labor de fertilización.</a:t>
            </a:r>
            <a:endParaRPr lang="es-EC" sz="1400" dirty="0">
              <a:latin typeface="Times New Roman" panose="02020603050405020304" pitchFamily="18" charset="0"/>
              <a:cs typeface="Times New Roman" panose="02020603050405020304" pitchFamily="18" charset="0"/>
            </a:endParaRPr>
          </a:p>
        </p:txBody>
      </p:sp>
      <p:sp>
        <p:nvSpPr>
          <p:cNvPr id="2" name="CuadroTexto 1">
            <a:extLst>
              <a:ext uri="{FF2B5EF4-FFF2-40B4-BE49-F238E27FC236}">
                <a16:creationId xmlns:a16="http://schemas.microsoft.com/office/drawing/2014/main" id="{507922D0-6815-4A57-81BF-CC7943F1E54F}"/>
              </a:ext>
            </a:extLst>
          </p:cNvPr>
          <p:cNvSpPr txBox="1"/>
          <p:nvPr/>
        </p:nvSpPr>
        <p:spPr>
          <a:xfrm>
            <a:off x="1991544" y="919777"/>
            <a:ext cx="2063385"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Tipo de fertilización</a:t>
            </a:r>
            <a:endParaRPr lang="es-EC" dirty="0">
              <a:latin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6B23B624-BC95-4F5F-AF67-FA1C6FE05398}"/>
              </a:ext>
            </a:extLst>
          </p:cNvPr>
          <p:cNvSpPr txBox="1"/>
          <p:nvPr/>
        </p:nvSpPr>
        <p:spPr>
          <a:xfrm>
            <a:off x="1856529" y="3649980"/>
            <a:ext cx="3417923"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Fertilizantes químicos más usados</a:t>
            </a:r>
            <a:endParaRPr lang="es-EC" dirty="0">
              <a:latin typeface="Times New Roman" panose="02020603050405020304" pitchFamily="18" charset="0"/>
              <a:cs typeface="Times New Roman" panose="02020603050405020304" pitchFamily="18" charset="0"/>
            </a:endParaRPr>
          </a:p>
        </p:txBody>
      </p:sp>
      <p:sp>
        <p:nvSpPr>
          <p:cNvPr id="13" name="CuadroTexto 12">
            <a:extLst>
              <a:ext uri="{FF2B5EF4-FFF2-40B4-BE49-F238E27FC236}">
                <a16:creationId xmlns:a16="http://schemas.microsoft.com/office/drawing/2014/main" id="{1D4DFB23-5F34-4F72-A118-6A173EAD8448}"/>
              </a:ext>
            </a:extLst>
          </p:cNvPr>
          <p:cNvSpPr txBox="1"/>
          <p:nvPr/>
        </p:nvSpPr>
        <p:spPr>
          <a:xfrm>
            <a:off x="7176922" y="3772733"/>
            <a:ext cx="3292761" cy="369332"/>
          </a:xfrm>
          <a:prstGeom prst="rect">
            <a:avLst/>
          </a:prstGeom>
          <a:noFill/>
        </p:spPr>
        <p:txBody>
          <a:bodyPr wrap="none" rtlCol="0">
            <a:spAutoFit/>
          </a:bodyPr>
          <a:lstStyle/>
          <a:p>
            <a:r>
              <a:rPr lang="es-ES" dirty="0">
                <a:latin typeface="Times New Roman" panose="02020603050405020304" pitchFamily="18" charset="0"/>
                <a:cs typeface="Times New Roman" panose="02020603050405020304" pitchFamily="18" charset="0"/>
              </a:rPr>
              <a:t>Tipo de aplicación del fertilizante</a:t>
            </a:r>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778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839EDCB-B25E-4426-9F39-C465256A55A7}"/>
              </a:ext>
            </a:extLst>
          </p:cNvPr>
          <p:cNvSpPr txBox="1"/>
          <p:nvPr/>
        </p:nvSpPr>
        <p:spPr>
          <a:xfrm>
            <a:off x="2279576" y="476673"/>
            <a:ext cx="4464496" cy="646331"/>
          </a:xfrm>
          <a:prstGeom prst="rect">
            <a:avLst/>
          </a:prstGeom>
          <a:noFill/>
        </p:spPr>
        <p:txBody>
          <a:bodyPr wrap="square" rtlCol="0">
            <a:spAutoFit/>
          </a:bodyPr>
          <a:lstStyle/>
          <a:p>
            <a:pPr marL="285750" indent="-285750">
              <a:buFont typeface="Arial" panose="020B0604020202020204" pitchFamily="34" charset="0"/>
              <a:buChar char="•"/>
            </a:pPr>
            <a:r>
              <a:rPr lang="es-ES" b="1" dirty="0">
                <a:latin typeface="Times New Roman" panose="02020603050405020304" pitchFamily="18" charset="0"/>
                <a:cs typeface="Times New Roman" panose="02020603050405020304" pitchFamily="18" charset="0"/>
              </a:rPr>
              <a:t>Prueba de Chi-Cuadrado de Pearson </a:t>
            </a:r>
          </a:p>
          <a:p>
            <a:endParaRPr lang="es-ES" dirty="0"/>
          </a:p>
        </p:txBody>
      </p:sp>
      <p:graphicFrame>
        <p:nvGraphicFramePr>
          <p:cNvPr id="6" name="Tabla 5">
            <a:extLst>
              <a:ext uri="{FF2B5EF4-FFF2-40B4-BE49-F238E27FC236}">
                <a16:creationId xmlns:a16="http://schemas.microsoft.com/office/drawing/2014/main" id="{B00CBECF-91F2-4617-BE6E-675668521D67}"/>
              </a:ext>
            </a:extLst>
          </p:cNvPr>
          <p:cNvGraphicFramePr>
            <a:graphicFrameLocks noGrp="1"/>
          </p:cNvGraphicFramePr>
          <p:nvPr>
            <p:extLst>
              <p:ext uri="{D42A27DB-BD31-4B8C-83A1-F6EECF244321}">
                <p14:modId xmlns:p14="http://schemas.microsoft.com/office/powerpoint/2010/main" val="2801022707"/>
              </p:ext>
            </p:extLst>
          </p:nvPr>
        </p:nvGraphicFramePr>
        <p:xfrm>
          <a:off x="1775521" y="1050253"/>
          <a:ext cx="8568952" cy="3001525"/>
        </p:xfrm>
        <a:graphic>
          <a:graphicData uri="http://schemas.openxmlformats.org/drawingml/2006/table">
            <a:tbl>
              <a:tblPr firstRow="1" firstCol="1" bandRow="1"/>
              <a:tblGrid>
                <a:gridCol w="2544492">
                  <a:extLst>
                    <a:ext uri="{9D8B030D-6E8A-4147-A177-3AD203B41FA5}">
                      <a16:colId xmlns:a16="http://schemas.microsoft.com/office/drawing/2014/main" val="594244988"/>
                    </a:ext>
                  </a:extLst>
                </a:gridCol>
                <a:gridCol w="2488365">
                  <a:extLst>
                    <a:ext uri="{9D8B030D-6E8A-4147-A177-3AD203B41FA5}">
                      <a16:colId xmlns:a16="http://schemas.microsoft.com/office/drawing/2014/main" val="2332670876"/>
                    </a:ext>
                  </a:extLst>
                </a:gridCol>
                <a:gridCol w="2282559">
                  <a:extLst>
                    <a:ext uri="{9D8B030D-6E8A-4147-A177-3AD203B41FA5}">
                      <a16:colId xmlns:a16="http://schemas.microsoft.com/office/drawing/2014/main" val="3640063874"/>
                    </a:ext>
                  </a:extLst>
                </a:gridCol>
                <a:gridCol w="1253536">
                  <a:extLst>
                    <a:ext uri="{9D8B030D-6E8A-4147-A177-3AD203B41FA5}">
                      <a16:colId xmlns:a16="http://schemas.microsoft.com/office/drawing/2014/main" val="2872477093"/>
                    </a:ext>
                  </a:extLst>
                </a:gridCol>
              </a:tblGrid>
              <a:tr h="783799">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Labor</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Estadístico Chi-cuadrado Pearson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Coeficiente de contingencia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p-valor</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705754"/>
                  </a:ext>
                </a:extLst>
              </a:tr>
              <a:tr h="36962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Capacitación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25,26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399144897"/>
                  </a:ext>
                </a:extLst>
              </a:tr>
              <a:tr h="369621">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Fertilización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23,29</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0,54</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355692283"/>
                  </a:ext>
                </a:extLst>
              </a:tr>
              <a:tr h="36962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Control de Sigatoka**</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25,6</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956615288"/>
                  </a:ext>
                </a:extLst>
              </a:tr>
              <a:tr h="36962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Deshije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34,41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1425889262"/>
                  </a:ext>
                </a:extLst>
              </a:tr>
              <a:tr h="36962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Deshoje**</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34,41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a16="http://schemas.microsoft.com/office/drawing/2014/main" val="378450980"/>
                  </a:ext>
                </a:extLst>
              </a:tr>
              <a:tr h="369621">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Deschanta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25,42</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0,57</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105619"/>
                  </a:ext>
                </a:extLst>
              </a:tr>
            </a:tbl>
          </a:graphicData>
        </a:graphic>
      </p:graphicFrame>
      <p:sp>
        <p:nvSpPr>
          <p:cNvPr id="7" name="CuadroTexto 6">
            <a:extLst>
              <a:ext uri="{FF2B5EF4-FFF2-40B4-BE49-F238E27FC236}">
                <a16:creationId xmlns:a16="http://schemas.microsoft.com/office/drawing/2014/main" id="{20E14423-5362-426C-974C-DFE12633B564}"/>
              </a:ext>
            </a:extLst>
          </p:cNvPr>
          <p:cNvSpPr txBox="1"/>
          <p:nvPr/>
        </p:nvSpPr>
        <p:spPr>
          <a:xfrm>
            <a:off x="1775520" y="4437112"/>
            <a:ext cx="8568952" cy="923330"/>
          </a:xfrm>
          <a:prstGeom prst="rect">
            <a:avLst/>
          </a:prstGeom>
          <a:noFill/>
        </p:spPr>
        <p:txBody>
          <a:bodyPr wrap="square" rtlCol="0">
            <a:spAutoFit/>
          </a:bodyPr>
          <a:lstStyle/>
          <a:p>
            <a:pPr algn="just"/>
            <a:r>
              <a:rPr lang="es-ES" dirty="0">
                <a:latin typeface="Times New Roman" panose="02020603050405020304" pitchFamily="18" charset="0"/>
                <a:cs typeface="Times New Roman" panose="02020603050405020304" pitchFamily="18" charset="0"/>
              </a:rPr>
              <a:t>La enfermedad no solo está influenciada o determinada por factores climáticos como precipitaciones, humedad y temperatura como menciona Álvarez, Pantoja, Gañán, &amp; Ceballos, (2013)</a:t>
            </a:r>
          </a:p>
        </p:txBody>
      </p:sp>
      <p:sp>
        <p:nvSpPr>
          <p:cNvPr id="8" name="CuadroTexto 7">
            <a:extLst>
              <a:ext uri="{FF2B5EF4-FFF2-40B4-BE49-F238E27FC236}">
                <a16:creationId xmlns:a16="http://schemas.microsoft.com/office/drawing/2014/main" id="{2594C07D-C4D7-47C6-B8FF-E9F4A82588A5}"/>
              </a:ext>
            </a:extLst>
          </p:cNvPr>
          <p:cNvSpPr txBox="1"/>
          <p:nvPr/>
        </p:nvSpPr>
        <p:spPr>
          <a:xfrm>
            <a:off x="1775520" y="5661248"/>
            <a:ext cx="8568952" cy="923330"/>
          </a:xfrm>
          <a:prstGeom prst="rect">
            <a:avLst/>
          </a:prstGeom>
          <a:noFill/>
        </p:spPr>
        <p:txBody>
          <a:bodyPr wrap="square" rtlCol="0">
            <a:spAutoFit/>
          </a:bodyPr>
          <a:lstStyle/>
          <a:p>
            <a:pPr algn="just"/>
            <a:r>
              <a:rPr lang="es-ES" dirty="0">
                <a:latin typeface="Times New Roman" panose="02020603050405020304" pitchFamily="18" charset="0"/>
                <a:cs typeface="Times New Roman" panose="02020603050405020304" pitchFamily="18" charset="0"/>
              </a:rPr>
              <a:t>El coeficiente de contingencia demuestra el grado de asociación entre dos factores o atributos, marcado un rango de 0 a 1 en donde 0 es independencia total y 1 dependencia perfecta</a:t>
            </a:r>
          </a:p>
        </p:txBody>
      </p:sp>
    </p:spTree>
    <p:extLst>
      <p:ext uri="{BB962C8B-B14F-4D97-AF65-F5344CB8AC3E}">
        <p14:creationId xmlns:p14="http://schemas.microsoft.com/office/powerpoint/2010/main" val="2129902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D9DC6A8-B19A-48F5-A26F-9E4801C2ED51}"/>
              </a:ext>
            </a:extLst>
          </p:cNvPr>
          <p:cNvSpPr txBox="1"/>
          <p:nvPr/>
        </p:nvSpPr>
        <p:spPr>
          <a:xfrm>
            <a:off x="2063552" y="260648"/>
            <a:ext cx="8352928" cy="923330"/>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RELACIÓN ENTRE LA CAPACITACIÓN Y LABORES, VERSUS LA INCIDENCIA DE SIGATOKA NEGRA</a:t>
            </a:r>
          </a:p>
          <a:p>
            <a:endParaRPr lang="es-ES" dirty="0"/>
          </a:p>
        </p:txBody>
      </p:sp>
      <p:graphicFrame>
        <p:nvGraphicFramePr>
          <p:cNvPr id="5" name="Gráfico 4">
            <a:extLst>
              <a:ext uri="{FF2B5EF4-FFF2-40B4-BE49-F238E27FC236}">
                <a16:creationId xmlns:a16="http://schemas.microsoft.com/office/drawing/2014/main" id="{00000000-0008-0000-0700-000004000000}"/>
              </a:ext>
            </a:extLst>
          </p:cNvPr>
          <p:cNvGraphicFramePr/>
          <p:nvPr>
            <p:extLst>
              <p:ext uri="{D42A27DB-BD31-4B8C-83A1-F6EECF244321}">
                <p14:modId xmlns:p14="http://schemas.microsoft.com/office/powerpoint/2010/main" val="4057785033"/>
              </p:ext>
            </p:extLst>
          </p:nvPr>
        </p:nvGraphicFramePr>
        <p:xfrm>
          <a:off x="1919536" y="1165188"/>
          <a:ext cx="8352928" cy="3528392"/>
        </p:xfrm>
        <a:graphic>
          <a:graphicData uri="http://schemas.openxmlformats.org/drawingml/2006/chart">
            <c:chart xmlns:c="http://schemas.openxmlformats.org/drawingml/2006/chart" xmlns:r="http://schemas.openxmlformats.org/officeDocument/2006/relationships" r:id="rId2"/>
          </a:graphicData>
        </a:graphic>
      </p:graphicFrame>
      <p:sp>
        <p:nvSpPr>
          <p:cNvPr id="6" name="CuadroTexto 5">
            <a:extLst>
              <a:ext uri="{FF2B5EF4-FFF2-40B4-BE49-F238E27FC236}">
                <a16:creationId xmlns:a16="http://schemas.microsoft.com/office/drawing/2014/main" id="{8E84EFF0-6BA7-492F-9038-3A363E68247C}"/>
              </a:ext>
            </a:extLst>
          </p:cNvPr>
          <p:cNvSpPr txBox="1"/>
          <p:nvPr/>
        </p:nvSpPr>
        <p:spPr>
          <a:xfrm>
            <a:off x="2063552" y="4720957"/>
            <a:ext cx="3528392" cy="1477328"/>
          </a:xfrm>
          <a:prstGeom prst="rect">
            <a:avLst/>
          </a:prstGeom>
          <a:noFill/>
        </p:spPr>
        <p:txBody>
          <a:bodyPr wrap="square" rtlCol="0">
            <a:spAutoFit/>
          </a:bodyPr>
          <a:lstStyle/>
          <a:p>
            <a:pPr algn="just"/>
            <a:r>
              <a:rPr lang="es-ES" dirty="0">
                <a:latin typeface="Times New Roman" panose="02020603050405020304" pitchFamily="18" charset="0"/>
                <a:cs typeface="Times New Roman" panose="02020603050405020304" pitchFamily="18" charset="0"/>
              </a:rPr>
              <a:t>La mayor parte de agricultores que recibieron capacitaciones en el control de la enfermedad (54,41 %) mantienen una baja incidencia de la enfermedad</a:t>
            </a:r>
          </a:p>
        </p:txBody>
      </p:sp>
      <p:sp>
        <p:nvSpPr>
          <p:cNvPr id="7" name="CuadroTexto 6">
            <a:extLst>
              <a:ext uri="{FF2B5EF4-FFF2-40B4-BE49-F238E27FC236}">
                <a16:creationId xmlns:a16="http://schemas.microsoft.com/office/drawing/2014/main" id="{CA87A8BD-3D7E-408E-961F-41C988E6CCA1}"/>
              </a:ext>
            </a:extLst>
          </p:cNvPr>
          <p:cNvSpPr txBox="1"/>
          <p:nvPr/>
        </p:nvSpPr>
        <p:spPr>
          <a:xfrm>
            <a:off x="6456040" y="4869160"/>
            <a:ext cx="3528392" cy="1477328"/>
          </a:xfrm>
          <a:prstGeom prst="rect">
            <a:avLst/>
          </a:prstGeom>
          <a:noFill/>
        </p:spPr>
        <p:txBody>
          <a:bodyPr wrap="square" rtlCol="0">
            <a:spAutoFit/>
          </a:bodyPr>
          <a:lstStyle/>
          <a:p>
            <a:pPr algn="just"/>
            <a:r>
              <a:rPr lang="es-ES" dirty="0">
                <a:latin typeface="Times New Roman" panose="02020603050405020304" pitchFamily="18" charset="0"/>
                <a:cs typeface="Times New Roman" panose="02020603050405020304" pitchFamily="18" charset="0"/>
              </a:rPr>
              <a:t>En las labores como fertilización, deshije y deshoje, la incidencia de </a:t>
            </a:r>
            <a:r>
              <a:rPr lang="es-ES" dirty="0" err="1">
                <a:latin typeface="Times New Roman" panose="02020603050405020304" pitchFamily="18" charset="0"/>
                <a:cs typeface="Times New Roman" panose="02020603050405020304" pitchFamily="18" charset="0"/>
              </a:rPr>
              <a:t>sigatoka</a:t>
            </a:r>
            <a:r>
              <a:rPr lang="es-ES" dirty="0">
                <a:latin typeface="Times New Roman" panose="02020603050405020304" pitchFamily="18" charset="0"/>
                <a:cs typeface="Times New Roman" panose="02020603050405020304" pitchFamily="18" charset="0"/>
              </a:rPr>
              <a:t> que sobresale es la baja con 53,57%, 54,02% y 54,02% respectivamente</a:t>
            </a:r>
          </a:p>
        </p:txBody>
      </p:sp>
    </p:spTree>
    <p:extLst>
      <p:ext uri="{BB962C8B-B14F-4D97-AF65-F5344CB8AC3E}">
        <p14:creationId xmlns:p14="http://schemas.microsoft.com/office/powerpoint/2010/main" val="552860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CF4ABAE-63A8-47C0-9B34-3448ADAB4BB0}"/>
              </a:ext>
            </a:extLst>
          </p:cNvPr>
          <p:cNvSpPr txBox="1"/>
          <p:nvPr/>
        </p:nvSpPr>
        <p:spPr>
          <a:xfrm>
            <a:off x="4315605" y="404665"/>
            <a:ext cx="3076539" cy="646331"/>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IMPACTO ECONÓMICO</a:t>
            </a:r>
          </a:p>
          <a:p>
            <a:endParaRPr lang="es-ES" b="1" dirty="0"/>
          </a:p>
        </p:txBody>
      </p:sp>
      <p:sp>
        <p:nvSpPr>
          <p:cNvPr id="5" name="CuadroTexto 4">
            <a:extLst>
              <a:ext uri="{FF2B5EF4-FFF2-40B4-BE49-F238E27FC236}">
                <a16:creationId xmlns:a16="http://schemas.microsoft.com/office/drawing/2014/main" id="{B8C0666D-B1D6-4DBE-B820-83256DA07435}"/>
              </a:ext>
            </a:extLst>
          </p:cNvPr>
          <p:cNvSpPr txBox="1"/>
          <p:nvPr/>
        </p:nvSpPr>
        <p:spPr>
          <a:xfrm>
            <a:off x="2423592" y="1050995"/>
            <a:ext cx="7920880" cy="923330"/>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EXPORTACIONES Y PÉRDIDAS OCASIONADAS POR FRUTA QUE NO CUMPLE ESTÁNDARES DE CALIDAD</a:t>
            </a:r>
          </a:p>
          <a:p>
            <a:endParaRPr lang="es-ES" dirty="0"/>
          </a:p>
        </p:txBody>
      </p:sp>
      <p:graphicFrame>
        <p:nvGraphicFramePr>
          <p:cNvPr id="8" name="Tabla 7">
            <a:extLst>
              <a:ext uri="{FF2B5EF4-FFF2-40B4-BE49-F238E27FC236}">
                <a16:creationId xmlns:a16="http://schemas.microsoft.com/office/drawing/2014/main" id="{21947E5D-D551-4770-9947-0830ACBE3B6B}"/>
              </a:ext>
            </a:extLst>
          </p:cNvPr>
          <p:cNvGraphicFramePr>
            <a:graphicFrameLocks noGrp="1"/>
          </p:cNvGraphicFramePr>
          <p:nvPr>
            <p:extLst>
              <p:ext uri="{D42A27DB-BD31-4B8C-83A1-F6EECF244321}">
                <p14:modId xmlns:p14="http://schemas.microsoft.com/office/powerpoint/2010/main" val="2230677769"/>
              </p:ext>
            </p:extLst>
          </p:nvPr>
        </p:nvGraphicFramePr>
        <p:xfrm>
          <a:off x="2161561" y="1880700"/>
          <a:ext cx="8208912" cy="1974957"/>
        </p:xfrm>
        <a:graphic>
          <a:graphicData uri="http://schemas.openxmlformats.org/drawingml/2006/table">
            <a:tbl>
              <a:tblPr firstRow="1" firstCol="1" bandRow="1"/>
              <a:tblGrid>
                <a:gridCol w="1577753">
                  <a:extLst>
                    <a:ext uri="{9D8B030D-6E8A-4147-A177-3AD203B41FA5}">
                      <a16:colId xmlns:a16="http://schemas.microsoft.com/office/drawing/2014/main" val="3805034656"/>
                    </a:ext>
                  </a:extLst>
                </a:gridCol>
                <a:gridCol w="2209839">
                  <a:extLst>
                    <a:ext uri="{9D8B030D-6E8A-4147-A177-3AD203B41FA5}">
                      <a16:colId xmlns:a16="http://schemas.microsoft.com/office/drawing/2014/main" val="2484373989"/>
                    </a:ext>
                  </a:extLst>
                </a:gridCol>
                <a:gridCol w="1264173">
                  <a:extLst>
                    <a:ext uri="{9D8B030D-6E8A-4147-A177-3AD203B41FA5}">
                      <a16:colId xmlns:a16="http://schemas.microsoft.com/office/drawing/2014/main" val="1822791043"/>
                    </a:ext>
                  </a:extLst>
                </a:gridCol>
                <a:gridCol w="1943870">
                  <a:extLst>
                    <a:ext uri="{9D8B030D-6E8A-4147-A177-3AD203B41FA5}">
                      <a16:colId xmlns:a16="http://schemas.microsoft.com/office/drawing/2014/main" val="339526324"/>
                    </a:ext>
                  </a:extLst>
                </a:gridCol>
                <a:gridCol w="1213277">
                  <a:extLst>
                    <a:ext uri="{9D8B030D-6E8A-4147-A177-3AD203B41FA5}">
                      <a16:colId xmlns:a16="http://schemas.microsoft.com/office/drawing/2014/main" val="317181926"/>
                    </a:ext>
                  </a:extLst>
                </a:gridCol>
              </a:tblGrid>
              <a:tr h="649825">
                <a:tc rowSpan="2">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Exportadora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Cajas recibidas/semana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Cajas que no cumplen estándares de calidad</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4023652383"/>
                  </a:ext>
                </a:extLst>
              </a:tr>
              <a:tr h="331283">
                <a:tc vMerge="1">
                  <a:txBody>
                    <a:bodyPr/>
                    <a:lstStyle/>
                    <a:p>
                      <a:endParaRPr lang="es-ES"/>
                    </a:p>
                  </a:txBody>
                  <a:tcPr/>
                </a:tc>
                <a:tc vMerge="1">
                  <a:txBody>
                    <a:bodyPr/>
                    <a:lstStyle/>
                    <a:p>
                      <a:endParaRPr lang="es-ES"/>
                    </a:p>
                  </a:txBody>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Cajas</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Valor (7,30 $)</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3340489"/>
                  </a:ext>
                </a:extLst>
              </a:tr>
              <a:tr h="331283">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15000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2250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16 425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1482000"/>
                  </a:ext>
                </a:extLst>
              </a:tr>
              <a:tr h="331283">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13650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1365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9964,5 </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lnL>
                      <a:noFill/>
                    </a:lnL>
                    <a:lnR>
                      <a:noFill/>
                    </a:lnR>
                    <a:lnT>
                      <a:noFill/>
                    </a:lnT>
                    <a:lnB>
                      <a:noFill/>
                    </a:lnB>
                  </a:tcPr>
                </a:tc>
                <a:extLst>
                  <a:ext uri="{0D108BD9-81ED-4DB2-BD59-A6C34878D82A}">
                    <a16:rowId xmlns:a16="http://schemas.microsoft.com/office/drawing/2014/main" val="1863309560"/>
                  </a:ext>
                </a:extLst>
              </a:tr>
              <a:tr h="331283">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Promedio</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14325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1807,5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13194,5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5524767"/>
                  </a:ext>
                </a:extLst>
              </a:tr>
            </a:tbl>
          </a:graphicData>
        </a:graphic>
      </p:graphicFrame>
      <p:sp>
        <p:nvSpPr>
          <p:cNvPr id="9" name="CuadroTexto 8">
            <a:extLst>
              <a:ext uri="{FF2B5EF4-FFF2-40B4-BE49-F238E27FC236}">
                <a16:creationId xmlns:a16="http://schemas.microsoft.com/office/drawing/2014/main" id="{84AC5EF8-0EC6-43ED-9CE7-F104D9062B09}"/>
              </a:ext>
            </a:extLst>
          </p:cNvPr>
          <p:cNvSpPr txBox="1"/>
          <p:nvPr/>
        </p:nvSpPr>
        <p:spPr>
          <a:xfrm>
            <a:off x="2161562" y="4221088"/>
            <a:ext cx="8182911" cy="2308324"/>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Según el SIGAT (2014), se asume que la madurez temprana de la fruta es causada por la sigatoka negra. </a:t>
            </a:r>
          </a:p>
          <a:p>
            <a:pPr marL="285750" indent="-285750">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Según el </a:t>
            </a:r>
            <a:r>
              <a:rPr lang="es-EC" dirty="0" err="1">
                <a:latin typeface="Times New Roman" panose="02020603050405020304" pitchFamily="18" charset="0"/>
                <a:cs typeface="Times New Roman" panose="02020603050405020304" pitchFamily="18" charset="0"/>
              </a:rPr>
              <a:t>Inec</a:t>
            </a:r>
            <a:r>
              <a:rPr lang="es-EC" dirty="0">
                <a:latin typeface="Times New Roman" panose="02020603050405020304" pitchFamily="18" charset="0"/>
                <a:cs typeface="Times New Roman" panose="02020603050405020304" pitchFamily="18" charset="0"/>
              </a:rPr>
              <a:t> (2011), se exportan alrededor de 90.000 TM de este producto, estas exportadoras representan alrededor del 40% del mercado, estimándose las perdidas por manejo del 10 al 15 % de esta fruta que no pasa los estándares de calidad de exportación.</a:t>
            </a:r>
            <a:endParaRPr lang="es-E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860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935760" y="260648"/>
            <a:ext cx="3456384"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INTRODUCCIÓN</a:t>
            </a:r>
            <a:r>
              <a:rPr lang="es-ES" dirty="0">
                <a:latin typeface="Times New Roman" panose="02020603050405020304" pitchFamily="18" charset="0"/>
                <a:cs typeface="Times New Roman" panose="02020603050405020304" pitchFamily="18" charset="0"/>
              </a:rPr>
              <a:t> </a:t>
            </a:r>
          </a:p>
        </p:txBody>
      </p:sp>
      <p:graphicFrame>
        <p:nvGraphicFramePr>
          <p:cNvPr id="6" name="5 Diagrama"/>
          <p:cNvGraphicFramePr/>
          <p:nvPr>
            <p:extLst>
              <p:ext uri="{D42A27DB-BD31-4B8C-83A1-F6EECF244321}">
                <p14:modId xmlns:p14="http://schemas.microsoft.com/office/powerpoint/2010/main" val="2120660605"/>
              </p:ext>
            </p:extLst>
          </p:nvPr>
        </p:nvGraphicFramePr>
        <p:xfrm>
          <a:off x="2217296" y="764704"/>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11493" y="3229842"/>
            <a:ext cx="1700950" cy="228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07769" y="808572"/>
            <a:ext cx="2055133" cy="15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6" descr="Imagen relacionad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44273" y="1340768"/>
            <a:ext cx="1836235" cy="17281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51984" y="3212976"/>
            <a:ext cx="1728192" cy="231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abajo"/>
          <p:cNvSpPr/>
          <p:nvPr/>
        </p:nvSpPr>
        <p:spPr>
          <a:xfrm>
            <a:off x="9084332" y="4351169"/>
            <a:ext cx="35387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CuadroTexto"/>
          <p:cNvSpPr txBox="1"/>
          <p:nvPr/>
        </p:nvSpPr>
        <p:spPr>
          <a:xfrm>
            <a:off x="8070081" y="4866276"/>
            <a:ext cx="2310426" cy="2092881"/>
          </a:xfrm>
          <a:prstGeom prst="rect">
            <a:avLst/>
          </a:prstGeom>
          <a:noFill/>
        </p:spPr>
        <p:txBody>
          <a:bodyPr wrap="square" rtlCol="0">
            <a:spAutoFit/>
          </a:bodyPr>
          <a:lstStyle/>
          <a:p>
            <a:pPr algn="just"/>
            <a:r>
              <a:rPr lang="es-ES" sz="1600" dirty="0">
                <a:latin typeface="Times New Roman" panose="02020603050405020304" pitchFamily="18" charset="0"/>
                <a:cs typeface="Times New Roman" panose="02020603050405020304" pitchFamily="18" charset="0"/>
              </a:rPr>
              <a:t>Se considera uno de los mayores problemas para los productores, hay el desconocimiento de cifras sobre incidencia de la Sigatoka negra.  </a:t>
            </a:r>
          </a:p>
          <a:p>
            <a:pPr lvl="0"/>
            <a:endParaRPr lang="es-ES" sz="1600" dirty="0">
              <a:latin typeface="Times New Roman" panose="02020603050405020304" pitchFamily="18" charset="0"/>
              <a:cs typeface="Times New Roman" panose="02020603050405020304" pitchFamily="18" charset="0"/>
            </a:endParaRPr>
          </a:p>
          <a:p>
            <a:endParaRPr lang="es-ES" dirty="0"/>
          </a:p>
        </p:txBody>
      </p:sp>
      <p:sp>
        <p:nvSpPr>
          <p:cNvPr id="12" name="11 CuadroTexto"/>
          <p:cNvSpPr txBox="1"/>
          <p:nvPr/>
        </p:nvSpPr>
        <p:spPr>
          <a:xfrm>
            <a:off x="7968208" y="2996953"/>
            <a:ext cx="2592288" cy="1354217"/>
          </a:xfrm>
          <a:prstGeom prst="rect">
            <a:avLst/>
          </a:prstGeom>
          <a:noFill/>
        </p:spPr>
        <p:txBody>
          <a:bodyPr wrap="square" rtlCol="0">
            <a:spAutoFit/>
          </a:bodyPr>
          <a:lstStyle/>
          <a:p>
            <a:pPr lvl="0" algn="just"/>
            <a:r>
              <a:rPr lang="es-ES" sz="1600" dirty="0">
                <a:latin typeface="Times New Roman" panose="02020603050405020304" pitchFamily="18" charset="0"/>
                <a:cs typeface="Times New Roman" panose="02020603050405020304" pitchFamily="18" charset="0"/>
              </a:rPr>
              <a:t>La </a:t>
            </a:r>
            <a:r>
              <a:rPr lang="es-ES" sz="1600" dirty="0" err="1">
                <a:latin typeface="Times New Roman" panose="02020603050405020304" pitchFamily="18" charset="0"/>
                <a:cs typeface="Times New Roman" panose="02020603050405020304" pitchFamily="18" charset="0"/>
              </a:rPr>
              <a:t>sigatoka</a:t>
            </a:r>
            <a:r>
              <a:rPr lang="es-ES" sz="1600" dirty="0">
                <a:latin typeface="Times New Roman" panose="02020603050405020304" pitchFamily="18" charset="0"/>
                <a:cs typeface="Times New Roman" panose="02020603050405020304" pitchFamily="18" charset="0"/>
              </a:rPr>
              <a:t> inició en el  Ecuador en 1987, para 1992 se había distribuido en todo el país. (SIGAT, 2014). </a:t>
            </a:r>
          </a:p>
          <a:p>
            <a:endParaRPr lang="es-ES" dirty="0">
              <a:latin typeface="Times New Roman" panose="02020603050405020304" pitchFamily="18" charset="0"/>
              <a:cs typeface="Times New Roman" panose="02020603050405020304" pitchFamily="18" charset="0"/>
            </a:endParaRPr>
          </a:p>
        </p:txBody>
      </p:sp>
      <p:sp>
        <p:nvSpPr>
          <p:cNvPr id="2" name="Elipse 1"/>
          <p:cNvSpPr/>
          <p:nvPr/>
        </p:nvSpPr>
        <p:spPr>
          <a:xfrm>
            <a:off x="2567608" y="5532933"/>
            <a:ext cx="5112568" cy="13250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El conocimiento de la incidencia de esta enfermedad ayudaría a generar estrategias de manejo y políticas de asistencia técnica oportuna</a:t>
            </a:r>
          </a:p>
        </p:txBody>
      </p:sp>
    </p:spTree>
    <p:extLst>
      <p:ext uri="{BB962C8B-B14F-4D97-AF65-F5344CB8AC3E}">
        <p14:creationId xmlns:p14="http://schemas.microsoft.com/office/powerpoint/2010/main" val="261073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71106CF-73A4-4BE5-A386-3E1C84329325}"/>
              </a:ext>
            </a:extLst>
          </p:cNvPr>
          <p:cNvSpPr txBox="1"/>
          <p:nvPr/>
        </p:nvSpPr>
        <p:spPr>
          <a:xfrm>
            <a:off x="2243572" y="476672"/>
            <a:ext cx="7704856" cy="923330"/>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UTILIDAD ESPERADA PARA PEQUEÑOS, MEDIANOS Y GRANDES PRODUCTORES</a:t>
            </a:r>
          </a:p>
          <a:p>
            <a:endParaRPr lang="es-ES" dirty="0"/>
          </a:p>
        </p:txBody>
      </p:sp>
      <p:graphicFrame>
        <p:nvGraphicFramePr>
          <p:cNvPr id="2" name="Tabla 1">
            <a:extLst>
              <a:ext uri="{FF2B5EF4-FFF2-40B4-BE49-F238E27FC236}">
                <a16:creationId xmlns:a16="http://schemas.microsoft.com/office/drawing/2014/main" id="{E914E2EA-4FB6-4DEE-BB1D-62C27277E6B6}"/>
              </a:ext>
            </a:extLst>
          </p:cNvPr>
          <p:cNvGraphicFramePr>
            <a:graphicFrameLocks noGrp="1"/>
          </p:cNvGraphicFramePr>
          <p:nvPr>
            <p:extLst>
              <p:ext uri="{D42A27DB-BD31-4B8C-83A1-F6EECF244321}">
                <p14:modId xmlns:p14="http://schemas.microsoft.com/office/powerpoint/2010/main" val="32747515"/>
              </p:ext>
            </p:extLst>
          </p:nvPr>
        </p:nvGraphicFramePr>
        <p:xfrm>
          <a:off x="2431174" y="1440151"/>
          <a:ext cx="7704855" cy="1315893"/>
        </p:xfrm>
        <a:graphic>
          <a:graphicData uri="http://schemas.openxmlformats.org/drawingml/2006/table">
            <a:tbl>
              <a:tblPr firstRow="1" firstCol="1" bandRow="1"/>
              <a:tblGrid>
                <a:gridCol w="1132615">
                  <a:extLst>
                    <a:ext uri="{9D8B030D-6E8A-4147-A177-3AD203B41FA5}">
                      <a16:colId xmlns:a16="http://schemas.microsoft.com/office/drawing/2014/main" val="2569024716"/>
                    </a:ext>
                  </a:extLst>
                </a:gridCol>
                <a:gridCol w="679565">
                  <a:extLst>
                    <a:ext uri="{9D8B030D-6E8A-4147-A177-3AD203B41FA5}">
                      <a16:colId xmlns:a16="http://schemas.microsoft.com/office/drawing/2014/main" val="1639092090"/>
                    </a:ext>
                  </a:extLst>
                </a:gridCol>
                <a:gridCol w="906090">
                  <a:extLst>
                    <a:ext uri="{9D8B030D-6E8A-4147-A177-3AD203B41FA5}">
                      <a16:colId xmlns:a16="http://schemas.microsoft.com/office/drawing/2014/main" val="2474908094"/>
                    </a:ext>
                  </a:extLst>
                </a:gridCol>
                <a:gridCol w="1020123">
                  <a:extLst>
                    <a:ext uri="{9D8B030D-6E8A-4147-A177-3AD203B41FA5}">
                      <a16:colId xmlns:a16="http://schemas.microsoft.com/office/drawing/2014/main" val="2051933181"/>
                    </a:ext>
                  </a:extLst>
                </a:gridCol>
                <a:gridCol w="1248189">
                  <a:extLst>
                    <a:ext uri="{9D8B030D-6E8A-4147-A177-3AD203B41FA5}">
                      <a16:colId xmlns:a16="http://schemas.microsoft.com/office/drawing/2014/main" val="3058407156"/>
                    </a:ext>
                  </a:extLst>
                </a:gridCol>
                <a:gridCol w="1132615">
                  <a:extLst>
                    <a:ext uri="{9D8B030D-6E8A-4147-A177-3AD203B41FA5}">
                      <a16:colId xmlns:a16="http://schemas.microsoft.com/office/drawing/2014/main" val="2769719062"/>
                    </a:ext>
                  </a:extLst>
                </a:gridCol>
                <a:gridCol w="907633">
                  <a:extLst>
                    <a:ext uri="{9D8B030D-6E8A-4147-A177-3AD203B41FA5}">
                      <a16:colId xmlns:a16="http://schemas.microsoft.com/office/drawing/2014/main" val="1683368963"/>
                    </a:ext>
                  </a:extLst>
                </a:gridCol>
                <a:gridCol w="678025">
                  <a:extLst>
                    <a:ext uri="{9D8B030D-6E8A-4147-A177-3AD203B41FA5}">
                      <a16:colId xmlns:a16="http://schemas.microsoft.com/office/drawing/2014/main" val="2013869657"/>
                    </a:ext>
                  </a:extLst>
                </a:gridCol>
              </a:tblGrid>
              <a:tr h="178486">
                <a:tc row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Época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Cajas/ha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Precio venta ($)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Costo producción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Utilidad semanal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Tipo de productor</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693249099"/>
                  </a:ext>
                </a:extLst>
              </a:tr>
              <a:tr h="315097">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Pequeño (77,27%)</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Mediano (13,64%)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Grande (9,09%)</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5367198"/>
                  </a:ext>
                </a:extLst>
              </a:tr>
              <a:tr h="235694">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 ha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 ha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ha</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9273210"/>
                  </a:ext>
                </a:extLst>
              </a:tr>
              <a:tr h="178486">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Lluvioso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69287708"/>
                  </a:ext>
                </a:extLst>
              </a:tr>
              <a:tr h="178486">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Seco</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53,75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161,25</a:t>
                      </a:r>
                      <a:endParaRPr lang="es-EC"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322,5</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0045" marR="4004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46213674"/>
                  </a:ext>
                </a:extLst>
              </a:tr>
            </a:tbl>
          </a:graphicData>
        </a:graphic>
      </p:graphicFrame>
      <p:sp>
        <p:nvSpPr>
          <p:cNvPr id="4" name="Rectángulo 3">
            <a:extLst>
              <a:ext uri="{FF2B5EF4-FFF2-40B4-BE49-F238E27FC236}">
                <a16:creationId xmlns:a16="http://schemas.microsoft.com/office/drawing/2014/main" id="{B58831B1-B1CB-481C-8733-ED5710677A72}"/>
              </a:ext>
            </a:extLst>
          </p:cNvPr>
          <p:cNvSpPr/>
          <p:nvPr/>
        </p:nvSpPr>
        <p:spPr>
          <a:xfrm>
            <a:off x="2431174" y="3212976"/>
            <a:ext cx="6329122" cy="523220"/>
          </a:xfrm>
          <a:prstGeom prst="rect">
            <a:avLst/>
          </a:prstGeom>
        </p:spPr>
        <p:txBody>
          <a:bodyPr wrap="square">
            <a:spAutoFit/>
          </a:bodyPr>
          <a:lstStyle/>
          <a:p>
            <a:pPr marL="285750" indent="-285750" algn="just">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Los pequeños productores corresponden el 77,27% del universo de productores, los medianos con el 13,64%, y grandes productores con el 9,09%. </a:t>
            </a:r>
            <a:endParaRPr lang="es-EC" sz="1400" dirty="0">
              <a:latin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7C97E731-C73B-475B-BC7B-FFF3E0020B36}"/>
              </a:ext>
            </a:extLst>
          </p:cNvPr>
          <p:cNvSpPr/>
          <p:nvPr/>
        </p:nvSpPr>
        <p:spPr>
          <a:xfrm>
            <a:off x="2452879" y="5517232"/>
            <a:ext cx="6329123" cy="523220"/>
          </a:xfrm>
          <a:prstGeom prst="rect">
            <a:avLst/>
          </a:prstGeom>
        </p:spPr>
        <p:txBody>
          <a:bodyPr wrap="square">
            <a:spAutoFit/>
          </a:bodyPr>
          <a:lstStyle/>
          <a:p>
            <a:pPr marL="285750" indent="-285750" algn="just">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Las exportadoras encuestadas manifiestan que el mercado más exigente es el europeo.</a:t>
            </a:r>
            <a:endParaRPr lang="es-EC" sz="1400" dirty="0">
              <a:latin typeface="Times New Roman" panose="02020603050405020304" pitchFamily="18" charset="0"/>
              <a:cs typeface="Times New Roman" panose="02020603050405020304" pitchFamily="18" charset="0"/>
            </a:endParaRPr>
          </a:p>
        </p:txBody>
      </p:sp>
      <p:sp>
        <p:nvSpPr>
          <p:cNvPr id="17" name="Rectángulo 16">
            <a:extLst>
              <a:ext uri="{FF2B5EF4-FFF2-40B4-BE49-F238E27FC236}">
                <a16:creationId xmlns:a16="http://schemas.microsoft.com/office/drawing/2014/main" id="{6A7AD5F4-F052-4FA0-8E1C-6BB405D82E18}"/>
              </a:ext>
            </a:extLst>
          </p:cNvPr>
          <p:cNvSpPr/>
          <p:nvPr/>
        </p:nvSpPr>
        <p:spPr>
          <a:xfrm>
            <a:off x="2452879" y="4257382"/>
            <a:ext cx="6329123" cy="738664"/>
          </a:xfrm>
          <a:prstGeom prst="rect">
            <a:avLst/>
          </a:prstGeom>
        </p:spPr>
        <p:txBody>
          <a:bodyPr wrap="square">
            <a:spAutoFit/>
          </a:bodyPr>
          <a:lstStyle/>
          <a:p>
            <a:pPr marL="285750" indent="-285750" algn="just">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 estableció que el precio varía en función de la época, en invierno el precio promedio es  $ 4 por caja, mientras que en la época seca $ 7,3 con tendencia al alza.</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881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F8FDA60-927E-4C3C-BA23-CC48BD1B7C02}"/>
              </a:ext>
            </a:extLst>
          </p:cNvPr>
          <p:cNvSpPr txBox="1"/>
          <p:nvPr/>
        </p:nvSpPr>
        <p:spPr>
          <a:xfrm>
            <a:off x="2173574" y="539388"/>
            <a:ext cx="7594834"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CONCLUSIONES</a:t>
            </a:r>
            <a:r>
              <a:rPr lang="es-ES" dirty="0">
                <a:latin typeface="Times New Roman" panose="02020603050405020304" pitchFamily="18" charset="0"/>
                <a:cs typeface="Times New Roman" panose="02020603050405020304" pitchFamily="18" charset="0"/>
              </a:rPr>
              <a:t> </a:t>
            </a:r>
          </a:p>
        </p:txBody>
      </p:sp>
      <p:sp>
        <p:nvSpPr>
          <p:cNvPr id="5" name="CuadroTexto 4">
            <a:extLst>
              <a:ext uri="{FF2B5EF4-FFF2-40B4-BE49-F238E27FC236}">
                <a16:creationId xmlns:a16="http://schemas.microsoft.com/office/drawing/2014/main" id="{5CC6D2D3-CEAA-4A75-A307-8215CD38C68A}"/>
              </a:ext>
            </a:extLst>
          </p:cNvPr>
          <p:cNvSpPr txBox="1"/>
          <p:nvPr/>
        </p:nvSpPr>
        <p:spPr>
          <a:xfrm>
            <a:off x="2045804" y="1556793"/>
            <a:ext cx="7884368" cy="4062651"/>
          </a:xfrm>
          <a:prstGeom prst="rect">
            <a:avLst/>
          </a:prstGeom>
          <a:noFill/>
        </p:spPr>
        <p:txBody>
          <a:bodyPr wrap="square" rtlCol="0">
            <a:spAutoFit/>
          </a:bodyPr>
          <a:lstStyle/>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Mediante el método de Stover modificado por Gauhl se determinó la incidencia y severidad de la sigatoka negra,  la misma que fue mayor en los grados 1 y 2 con 11,28 % y 10,40 % respectivamente, y la menor incidencia en el grado 6 con 1,46 %. Siendo la suma de todos los grados de 41,9 % del área foliar de las plantaciones evaluadas. </a:t>
            </a:r>
          </a:p>
          <a:p>
            <a:pPr marL="285750" indent="-285750" algn="just">
              <a:buFont typeface="Arial" panose="020B0604020202020204" pitchFamily="34" charset="0"/>
              <a:buChar char="•"/>
            </a:pPr>
            <a:endParaRPr lang="es-E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El manejo de sigatoka negra es escaso. Los controles químicos lo hacen solo el 8,33% de los productores. Labores como fertilización, deshoje, deshije y </a:t>
            </a:r>
            <a:r>
              <a:rPr lang="es-EC" sz="1600" dirty="0" err="1">
                <a:latin typeface="Times New Roman" panose="02020603050405020304" pitchFamily="18" charset="0"/>
                <a:cs typeface="Times New Roman" panose="02020603050405020304" pitchFamily="18" charset="0"/>
              </a:rPr>
              <a:t>deschante</a:t>
            </a:r>
            <a:r>
              <a:rPr lang="es-EC" sz="1600" dirty="0">
                <a:latin typeface="Times New Roman" panose="02020603050405020304" pitchFamily="18" charset="0"/>
                <a:cs typeface="Times New Roman" panose="02020603050405020304" pitchFamily="18" charset="0"/>
              </a:rPr>
              <a:t>, son factores determinantes y muy ligados a la incidencia de la enfermedad.</a:t>
            </a:r>
          </a:p>
          <a:p>
            <a:pPr lvl="0" algn="just"/>
            <a:endParaRPr lang="es-E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El impacto generado por la falta de manejo de las plantaciones y el conflicto del precio oficial por la caja de plátano crea inconvenientes entre los productores, intermediarios y exportadores.</a:t>
            </a:r>
          </a:p>
          <a:p>
            <a:pPr marL="285750" indent="-285750" algn="just">
              <a:buFont typeface="Arial" panose="020B0604020202020204" pitchFamily="34" charset="0"/>
              <a:buChar char="•"/>
            </a:pPr>
            <a:endParaRPr lang="es-E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El descarte se da por factores como fruta negra debido a golpes, frutos pequeños, madurez temprana del fruto relacionada a la Sigatoka negra. </a:t>
            </a:r>
            <a:endParaRPr lang="es-ES" sz="1600" dirty="0">
              <a:latin typeface="Times New Roman" panose="02020603050405020304" pitchFamily="18" charset="0"/>
              <a:cs typeface="Times New Roman" panose="02020603050405020304" pitchFamily="18" charset="0"/>
            </a:endParaRPr>
          </a:p>
          <a:p>
            <a:endParaRPr lang="es-ES" dirty="0"/>
          </a:p>
        </p:txBody>
      </p:sp>
    </p:spTree>
    <p:extLst>
      <p:ext uri="{BB962C8B-B14F-4D97-AF65-F5344CB8AC3E}">
        <p14:creationId xmlns:p14="http://schemas.microsoft.com/office/powerpoint/2010/main" val="358673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4939DF7-6DAA-4500-B64B-AF8A2BC03347}"/>
              </a:ext>
            </a:extLst>
          </p:cNvPr>
          <p:cNvSpPr txBox="1"/>
          <p:nvPr/>
        </p:nvSpPr>
        <p:spPr>
          <a:xfrm>
            <a:off x="4295800" y="470876"/>
            <a:ext cx="3816424"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RECOMENDACIONES</a:t>
            </a:r>
            <a:r>
              <a:rPr lang="es-ES" dirty="0"/>
              <a:t> </a:t>
            </a:r>
          </a:p>
        </p:txBody>
      </p:sp>
      <p:sp>
        <p:nvSpPr>
          <p:cNvPr id="5" name="CuadroTexto 4">
            <a:extLst>
              <a:ext uri="{FF2B5EF4-FFF2-40B4-BE49-F238E27FC236}">
                <a16:creationId xmlns:a16="http://schemas.microsoft.com/office/drawing/2014/main" id="{87D3C464-1657-4923-A0EF-1B79E3EF5B73}"/>
              </a:ext>
            </a:extLst>
          </p:cNvPr>
          <p:cNvSpPr txBox="1"/>
          <p:nvPr/>
        </p:nvSpPr>
        <p:spPr>
          <a:xfrm>
            <a:off x="2063552" y="1484785"/>
            <a:ext cx="8064896" cy="4247317"/>
          </a:xfrm>
          <a:prstGeom prst="rect">
            <a:avLst/>
          </a:prstGeom>
          <a:noFill/>
        </p:spPr>
        <p:txBody>
          <a:bodyPr wrap="square" rtlCol="0">
            <a:spAutoFit/>
          </a:bodyPr>
          <a:lstStyle/>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el diagnóstico de incidencia y severidad de sigatoka negra en los meses lluviosos, puesto que los porcentajes de daño varían en función de las condiciones climáticas, así se tendría la tendencia de la enfermedad en el año. </a:t>
            </a:r>
          </a:p>
          <a:p>
            <a:pPr algn="just"/>
            <a:endParaRPr lang="es-EC"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Corregir los planes de fumigación contra sigatoka negra, para que estén acordes a la época e incidencia, y de esta manera lograr la eficiencia en las aplicaciones y en el manejo de la enfermedad.</a:t>
            </a:r>
            <a:endParaRPr lang="es-ES" dirty="0">
              <a:latin typeface="Times New Roman" panose="02020603050405020304" pitchFamily="18" charset="0"/>
              <a:cs typeface="Times New Roman" panose="02020603050405020304" pitchFamily="18" charset="0"/>
            </a:endParaRPr>
          </a:p>
          <a:p>
            <a:pPr algn="just"/>
            <a:endParaRPr lang="es-ES" dirty="0">
              <a:latin typeface="Times New Roman" panose="02020603050405020304" pitchFamily="18" charset="0"/>
              <a:cs typeface="Times New Roman" panose="02020603050405020304" pitchFamily="18" charset="0"/>
            </a:endParaRPr>
          </a:p>
          <a:p>
            <a:pPr algn="just"/>
            <a:endParaRPr lang="es-E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Realizar a tiempo las labores culturales capacitando de manera puntual a los productores, a través de la asistencia técnica privada como estrategia para mejorar el rendimiento económico de la plantación y desarrollar alternativas tecnológicas que incrementen la productividad.</a:t>
            </a:r>
            <a:endParaRPr lang="es-ES" dirty="0">
              <a:latin typeface="Times New Roman" panose="02020603050405020304" pitchFamily="18" charset="0"/>
              <a:cs typeface="Times New Roman" panose="02020603050405020304" pitchFamily="18" charset="0"/>
            </a:endParaRPr>
          </a:p>
          <a:p>
            <a:pPr algn="just"/>
            <a:endParaRPr lang="es-ES" dirty="0">
              <a:latin typeface="Times New Roman" panose="02020603050405020304" pitchFamily="18" charset="0"/>
              <a:cs typeface="Times New Roman" panose="02020603050405020304" pitchFamily="18" charset="0"/>
            </a:endParaRPr>
          </a:p>
          <a:p>
            <a:pPr algn="just"/>
            <a:endParaRPr lang="es-E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68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C199C37-68A2-4311-8439-EE155FF67ACA}"/>
              </a:ext>
            </a:extLst>
          </p:cNvPr>
          <p:cNvSpPr txBox="1"/>
          <p:nvPr/>
        </p:nvSpPr>
        <p:spPr>
          <a:xfrm>
            <a:off x="3791744" y="2132856"/>
            <a:ext cx="5112568" cy="1200329"/>
          </a:xfrm>
          <a:prstGeom prst="rect">
            <a:avLst/>
          </a:prstGeom>
          <a:noFill/>
        </p:spPr>
        <p:txBody>
          <a:bodyPr wrap="square" rtlCol="0">
            <a:spAutoFit/>
          </a:bodyPr>
          <a:lstStyle/>
          <a:p>
            <a:pPr algn="ctr"/>
            <a:r>
              <a:rPr lang="es-ES" sz="7200" b="1" dirty="0">
                <a:ln w="22225">
                  <a:solidFill>
                    <a:schemeClr val="accent2"/>
                  </a:solidFill>
                  <a:prstDash val="solid"/>
                </a:ln>
                <a:solidFill>
                  <a:schemeClr val="accent2">
                    <a:lumMod val="40000"/>
                    <a:lumOff val="60000"/>
                  </a:schemeClr>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rPr>
              <a:t>Gracias</a:t>
            </a:r>
            <a:endParaRPr lang="es-ES" sz="7200" dirty="0">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28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496527500"/>
              </p:ext>
            </p:extLst>
          </p:nvPr>
        </p:nvGraphicFramePr>
        <p:xfrm>
          <a:off x="1524000" y="476672"/>
          <a:ext cx="8964488" cy="6120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8461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C9002A-CC4A-4F90-8233-E7B713C1E9E3}"/>
              </a:ext>
            </a:extLst>
          </p:cNvPr>
          <p:cNvSpPr txBox="1"/>
          <p:nvPr/>
        </p:nvSpPr>
        <p:spPr>
          <a:xfrm>
            <a:off x="3719735" y="165581"/>
            <a:ext cx="4752528"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METODOLOGÍA</a:t>
            </a:r>
            <a:r>
              <a:rPr lang="es-ES" dirty="0"/>
              <a:t> </a:t>
            </a:r>
          </a:p>
        </p:txBody>
      </p:sp>
      <p:pic>
        <p:nvPicPr>
          <p:cNvPr id="4" name="Imagen 3">
            <a:extLst>
              <a:ext uri="{FF2B5EF4-FFF2-40B4-BE49-F238E27FC236}">
                <a16:creationId xmlns:a16="http://schemas.microsoft.com/office/drawing/2014/main" id="{138A0521-F9A9-4F9C-8EE7-746853188A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665332"/>
            <a:ext cx="8676456" cy="5527337"/>
          </a:xfrm>
          <a:prstGeom prst="rect">
            <a:avLst/>
          </a:prstGeom>
        </p:spPr>
      </p:pic>
    </p:spTree>
    <p:extLst>
      <p:ext uri="{BB962C8B-B14F-4D97-AF65-F5344CB8AC3E}">
        <p14:creationId xmlns:p14="http://schemas.microsoft.com/office/powerpoint/2010/main" val="206684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637E1A-63FE-468A-A757-2A31EEE16050}"/>
              </a:ext>
            </a:extLst>
          </p:cNvPr>
          <p:cNvSpPr txBox="1"/>
          <p:nvPr/>
        </p:nvSpPr>
        <p:spPr>
          <a:xfrm>
            <a:off x="5231904" y="290614"/>
            <a:ext cx="2304256" cy="369332"/>
          </a:xfrm>
          <a:prstGeom prst="rect">
            <a:avLst/>
          </a:prstGeom>
          <a:noFill/>
        </p:spPr>
        <p:txBody>
          <a:bodyPr wrap="square" rtlCol="0">
            <a:spAutoFit/>
          </a:bodyPr>
          <a:lstStyle/>
          <a:p>
            <a:pPr algn="ctr"/>
            <a:r>
              <a:rPr lang="es-ES" b="1" dirty="0">
                <a:latin typeface="Times New Roman" panose="02020603050405020304" pitchFamily="18" charset="0"/>
                <a:ea typeface="Tahoma" panose="020B0604030504040204" pitchFamily="34" charset="0"/>
                <a:cs typeface="Times New Roman" panose="02020603050405020304" pitchFamily="18" charset="0"/>
              </a:rPr>
              <a:t>MÉTODOS</a:t>
            </a:r>
            <a:r>
              <a:rPr lang="es-ES" dirty="0"/>
              <a:t> </a:t>
            </a:r>
          </a:p>
        </p:txBody>
      </p:sp>
      <p:sp>
        <p:nvSpPr>
          <p:cNvPr id="5" name="CuadroTexto 4">
            <a:extLst>
              <a:ext uri="{FF2B5EF4-FFF2-40B4-BE49-F238E27FC236}">
                <a16:creationId xmlns:a16="http://schemas.microsoft.com/office/drawing/2014/main" id="{6AF33408-1BB9-4F9B-9B05-ECF188513216}"/>
              </a:ext>
            </a:extLst>
          </p:cNvPr>
          <p:cNvSpPr txBox="1"/>
          <p:nvPr/>
        </p:nvSpPr>
        <p:spPr>
          <a:xfrm>
            <a:off x="2063552" y="947941"/>
            <a:ext cx="3600400" cy="646331"/>
          </a:xfrm>
          <a:prstGeom prst="rect">
            <a:avLst/>
          </a:prstGeom>
          <a:noFill/>
        </p:spPr>
        <p:txBody>
          <a:bodyPr wrap="square" rtlCol="0">
            <a:spAutoFit/>
          </a:bodyPr>
          <a:lstStyle/>
          <a:p>
            <a:r>
              <a:rPr lang="es-ES" u="sng" dirty="0">
                <a:latin typeface="Times New Roman" panose="02020603050405020304" pitchFamily="18" charset="0"/>
                <a:cs typeface="Times New Roman" panose="02020603050405020304" pitchFamily="18" charset="0"/>
              </a:rPr>
              <a:t>Descripción y marco de la población</a:t>
            </a:r>
            <a:r>
              <a:rPr lang="es-ES" dirty="0">
                <a:latin typeface="Times New Roman" panose="02020603050405020304" pitchFamily="18" charset="0"/>
                <a:cs typeface="Times New Roman" panose="02020603050405020304" pitchFamily="18" charset="0"/>
              </a:rPr>
              <a:t>.  </a:t>
            </a:r>
          </a:p>
          <a:p>
            <a:endParaRPr lang="es-ES" dirty="0">
              <a:latin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DA2F2352-E869-4582-A41B-CECFD5AB3490}"/>
              </a:ext>
            </a:extLst>
          </p:cNvPr>
          <p:cNvSpPr txBox="1"/>
          <p:nvPr/>
        </p:nvSpPr>
        <p:spPr>
          <a:xfrm>
            <a:off x="6970549" y="955444"/>
            <a:ext cx="3168352" cy="646331"/>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Selección de la muestra  </a:t>
            </a:r>
          </a:p>
          <a:p>
            <a:endParaRPr lang="es-ES" dirty="0"/>
          </a:p>
        </p:txBody>
      </p:sp>
      <p:sp>
        <p:nvSpPr>
          <p:cNvPr id="7" name="CuadroTexto 6">
            <a:extLst>
              <a:ext uri="{FF2B5EF4-FFF2-40B4-BE49-F238E27FC236}">
                <a16:creationId xmlns:a16="http://schemas.microsoft.com/office/drawing/2014/main" id="{6182C440-3885-4CE5-BEC3-673046E71C49}"/>
              </a:ext>
            </a:extLst>
          </p:cNvPr>
          <p:cNvSpPr txBox="1"/>
          <p:nvPr/>
        </p:nvSpPr>
        <p:spPr>
          <a:xfrm>
            <a:off x="2044425" y="1601775"/>
            <a:ext cx="3816424" cy="2031325"/>
          </a:xfrm>
          <a:prstGeom prst="rect">
            <a:avLst/>
          </a:prstGeom>
          <a:noFill/>
        </p:spPr>
        <p:txBody>
          <a:bodyPr wrap="square" rtlCol="0">
            <a:spAutoFit/>
          </a:bodyPr>
          <a:lstStyle/>
          <a:p>
            <a:pPr algn="just"/>
            <a:r>
              <a:rPr lang="es-EC" dirty="0">
                <a:latin typeface="Times New Roman" panose="02020603050405020304" pitchFamily="18" charset="0"/>
                <a:cs typeface="Times New Roman" panose="02020603050405020304" pitchFamily="18" charset="0"/>
              </a:rPr>
              <a:t>Se consideró una población de 840 productores dentro de 21 asociaciones que forman parte de </a:t>
            </a:r>
            <a:r>
              <a:rPr lang="es-EC" dirty="0" err="1">
                <a:latin typeface="Times New Roman" panose="02020603050405020304" pitchFamily="18" charset="0"/>
                <a:cs typeface="Times New Roman" panose="02020603050405020304" pitchFamily="18" charset="0"/>
              </a:rPr>
              <a:t>Fenaprope</a:t>
            </a:r>
            <a:r>
              <a:rPr lang="es-EC" dirty="0">
                <a:latin typeface="Times New Roman" panose="02020603050405020304" pitchFamily="18" charset="0"/>
                <a:cs typeface="Times New Roman" panose="02020603050405020304" pitchFamily="18" charset="0"/>
              </a:rPr>
              <a:t> (Federación Nacional de Productores de Plátano del Ecuador) del cantón El Carmen.</a:t>
            </a:r>
            <a:endParaRPr lang="es-ES" dirty="0">
              <a:latin typeface="Times New Roman" panose="02020603050405020304" pitchFamily="18" charset="0"/>
              <a:cs typeface="Times New Roman" panose="02020603050405020304" pitchFamily="18" charset="0"/>
            </a:endParaRPr>
          </a:p>
          <a:p>
            <a:endParaRPr lang="es-ES" dirty="0"/>
          </a:p>
        </p:txBody>
      </p:sp>
      <mc:AlternateContent xmlns:mc="http://schemas.openxmlformats.org/markup-compatibility/2006" xmlns:a14="http://schemas.microsoft.com/office/drawing/2010/main">
        <mc:Choice Requires="a14">
          <p:sp>
            <p:nvSpPr>
              <p:cNvPr id="8" name="Rectángulo 7">
                <a:extLst>
                  <a:ext uri="{FF2B5EF4-FFF2-40B4-BE49-F238E27FC236}">
                    <a16:creationId xmlns:a16="http://schemas.microsoft.com/office/drawing/2014/main" id="{01BCF2F8-FBE5-48BF-A411-62EEE2A7C963}"/>
                  </a:ext>
                </a:extLst>
              </p:cNvPr>
              <p:cNvSpPr/>
              <p:nvPr/>
            </p:nvSpPr>
            <p:spPr>
              <a:xfrm>
                <a:off x="6907215" y="2358622"/>
                <a:ext cx="2889188" cy="6948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𝑁</m:t>
                      </m:r>
                      <m:r>
                        <a:rPr lang="es-ES">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𝑁</m:t>
                          </m:r>
                          <m:r>
                            <a:rPr lang="es-ES">
                              <a:latin typeface="Cambria Math" panose="02040503050406030204" pitchFamily="18" charset="0"/>
                            </a:rPr>
                            <m:t>∗</m:t>
                          </m:r>
                          <m:sSup>
                            <m:sSupPr>
                              <m:ctrlPr>
                                <a:rPr lang="es-ES" i="1">
                                  <a:latin typeface="Cambria Math" panose="02040503050406030204" pitchFamily="18" charset="0"/>
                                </a:rPr>
                              </m:ctrlPr>
                            </m:sSupPr>
                            <m:e>
                              <m:r>
                                <m:rPr>
                                  <m:sty m:val="p"/>
                                </m:rPr>
                                <a:rPr lang="es-ES">
                                  <a:latin typeface="Cambria Math" panose="02040503050406030204" pitchFamily="18" charset="0"/>
                                </a:rPr>
                                <m:t>Zα</m:t>
                              </m:r>
                            </m:e>
                            <m:sup>
                              <m:r>
                                <a:rPr lang="es-ES">
                                  <a:latin typeface="Cambria Math" panose="02040503050406030204" pitchFamily="18" charset="0"/>
                                </a:rPr>
                                <m:t>2</m:t>
                              </m:r>
                            </m:sup>
                          </m:sSup>
                          <m:r>
                            <a:rPr lang="es-ES" i="1">
                              <a:latin typeface="Cambria Math" panose="02040503050406030204" pitchFamily="18" charset="0"/>
                            </a:rPr>
                            <m:t>𝑝</m:t>
                          </m:r>
                          <m:r>
                            <a:rPr lang="es-ES">
                              <a:latin typeface="Cambria Math" panose="02040503050406030204" pitchFamily="18" charset="0"/>
                            </a:rPr>
                            <m:t>∗</m:t>
                          </m:r>
                          <m:r>
                            <a:rPr lang="es-ES" i="1">
                              <a:latin typeface="Cambria Math" panose="02040503050406030204" pitchFamily="18" charset="0"/>
                            </a:rPr>
                            <m:t>𝑞</m:t>
                          </m:r>
                        </m:num>
                        <m:den>
                          <m:r>
                            <a:rPr lang="es-ES">
                              <a:latin typeface="Cambria Math" panose="02040503050406030204" pitchFamily="18" charset="0"/>
                            </a:rPr>
                            <m:t> </m:t>
                          </m:r>
                          <m:sSup>
                            <m:sSupPr>
                              <m:ctrlPr>
                                <a:rPr lang="es-ES" i="1">
                                  <a:latin typeface="Cambria Math" panose="02040503050406030204" pitchFamily="18" charset="0"/>
                                </a:rPr>
                              </m:ctrlPr>
                            </m:sSupPr>
                            <m:e>
                              <m:r>
                                <a:rPr lang="es-ES" i="1">
                                  <a:latin typeface="Cambria Math" panose="02040503050406030204" pitchFamily="18" charset="0"/>
                                </a:rPr>
                                <m:t>𝑑</m:t>
                              </m:r>
                            </m:e>
                            <m:sup>
                              <m:r>
                                <a:rPr lang="es-ES">
                                  <a:latin typeface="Cambria Math" panose="02040503050406030204" pitchFamily="18" charset="0"/>
                                </a:rPr>
                                <m:t>2</m:t>
                              </m:r>
                            </m:sup>
                          </m:sSup>
                          <m:r>
                            <a:rPr lang="es-ES">
                              <a:latin typeface="Cambria Math" panose="02040503050406030204" pitchFamily="18" charset="0"/>
                            </a:rPr>
                            <m:t>∗</m:t>
                          </m:r>
                          <m:d>
                            <m:dPr>
                              <m:ctrlPr>
                                <a:rPr lang="es-ES" i="1">
                                  <a:latin typeface="Cambria Math" panose="02040503050406030204" pitchFamily="18" charset="0"/>
                                </a:rPr>
                              </m:ctrlPr>
                            </m:dPr>
                            <m:e>
                              <m:r>
                                <a:rPr lang="es-ES" i="1">
                                  <a:latin typeface="Cambria Math" panose="02040503050406030204" pitchFamily="18" charset="0"/>
                                </a:rPr>
                                <m:t>𝑁</m:t>
                              </m:r>
                              <m:r>
                                <a:rPr lang="es-ES">
                                  <a:latin typeface="Cambria Math" panose="02040503050406030204" pitchFamily="18" charset="0"/>
                                </a:rPr>
                                <m:t>−1</m:t>
                              </m:r>
                            </m:e>
                          </m:d>
                          <m:sSup>
                            <m:sSupPr>
                              <m:ctrlPr>
                                <a:rPr lang="es-ES" i="1">
                                  <a:latin typeface="Cambria Math" panose="02040503050406030204" pitchFamily="18" charset="0"/>
                                </a:rPr>
                              </m:ctrlPr>
                            </m:sSupPr>
                            <m:e>
                              <m:r>
                                <m:rPr>
                                  <m:sty m:val="p"/>
                                </m:rPr>
                                <a:rPr lang="es-ES">
                                  <a:latin typeface="Cambria Math" panose="02040503050406030204" pitchFamily="18" charset="0"/>
                                </a:rPr>
                                <m:t>Zα</m:t>
                              </m:r>
                            </m:e>
                            <m:sup>
                              <m:r>
                                <a:rPr lang="es-ES">
                                  <a:latin typeface="Cambria Math" panose="02040503050406030204" pitchFamily="18" charset="0"/>
                                </a:rPr>
                                <m:t>2</m:t>
                              </m:r>
                            </m:sup>
                          </m:sSup>
                          <m:r>
                            <a:rPr lang="es-ES" i="1">
                              <a:latin typeface="Cambria Math" panose="02040503050406030204" pitchFamily="18" charset="0"/>
                            </a:rPr>
                            <m:t>𝑝</m:t>
                          </m:r>
                          <m:r>
                            <a:rPr lang="es-ES">
                              <a:latin typeface="Cambria Math" panose="02040503050406030204" pitchFamily="18" charset="0"/>
                            </a:rPr>
                            <m:t>∗</m:t>
                          </m:r>
                          <m:r>
                            <a:rPr lang="es-ES" i="1">
                              <a:latin typeface="Cambria Math" panose="02040503050406030204" pitchFamily="18" charset="0"/>
                            </a:rPr>
                            <m:t>𝑞</m:t>
                          </m:r>
                        </m:den>
                      </m:f>
                      <m:r>
                        <a:rPr lang="es-ES">
                          <a:latin typeface="Cambria Math" panose="02040503050406030204" pitchFamily="18" charset="0"/>
                        </a:rPr>
                        <m:t> </m:t>
                      </m:r>
                    </m:oMath>
                  </m:oMathPara>
                </a14:m>
                <a:endParaRPr lang="es-ES" dirty="0"/>
              </a:p>
            </p:txBody>
          </p:sp>
        </mc:Choice>
        <mc:Fallback xmlns="">
          <p:sp>
            <p:nvSpPr>
              <p:cNvPr id="8" name="Rectángulo 7">
                <a:extLst>
                  <a:ext uri="{FF2B5EF4-FFF2-40B4-BE49-F238E27FC236}">
                    <a16:creationId xmlns:a16="http://schemas.microsoft.com/office/drawing/2014/main" id="{01BCF2F8-FBE5-48BF-A411-62EEE2A7C963}"/>
                  </a:ext>
                </a:extLst>
              </p:cNvPr>
              <p:cNvSpPr>
                <a:spLocks noRot="1" noChangeAspect="1" noMove="1" noResize="1" noEditPoints="1" noAdjustHandles="1" noChangeArrowheads="1" noChangeShapeType="1" noTextEdit="1"/>
              </p:cNvSpPr>
              <p:nvPr/>
            </p:nvSpPr>
            <p:spPr>
              <a:xfrm>
                <a:off x="6907215" y="2358622"/>
                <a:ext cx="2889188" cy="694806"/>
              </a:xfrm>
              <a:prstGeom prst="rect">
                <a:avLst/>
              </a:prstGeom>
              <a:blipFill>
                <a:blip r:embed="rId2"/>
                <a:stretch>
                  <a:fillRect/>
                </a:stretch>
              </a:blipFill>
            </p:spPr>
            <p:txBody>
              <a:bodyPr/>
              <a:lstStyle/>
              <a:p>
                <a:r>
                  <a:rPr lang="es-EC">
                    <a:noFill/>
                  </a:rPr>
                  <a:t> </a:t>
                </a:r>
              </a:p>
            </p:txBody>
          </p:sp>
        </mc:Fallback>
      </mc:AlternateContent>
      <p:sp>
        <p:nvSpPr>
          <p:cNvPr id="9" name="Flecha: a la derecha 8">
            <a:extLst>
              <a:ext uri="{FF2B5EF4-FFF2-40B4-BE49-F238E27FC236}">
                <a16:creationId xmlns:a16="http://schemas.microsoft.com/office/drawing/2014/main" id="{6DF55AA1-16E8-4FF3-ABAD-D42553D196D1}"/>
              </a:ext>
            </a:extLst>
          </p:cNvPr>
          <p:cNvSpPr/>
          <p:nvPr/>
        </p:nvSpPr>
        <p:spPr>
          <a:xfrm>
            <a:off x="6023992" y="2420888"/>
            <a:ext cx="72008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0" name="Rectángulo 9">
                <a:extLst>
                  <a:ext uri="{FF2B5EF4-FFF2-40B4-BE49-F238E27FC236}">
                    <a16:creationId xmlns:a16="http://schemas.microsoft.com/office/drawing/2014/main" id="{E9300FDD-15F9-45D5-9D65-A22D0818744E}"/>
                  </a:ext>
                </a:extLst>
              </p:cNvPr>
              <p:cNvSpPr/>
              <p:nvPr/>
            </p:nvSpPr>
            <p:spPr>
              <a:xfrm>
                <a:off x="6312026" y="3362717"/>
                <a:ext cx="5001400" cy="3057375"/>
              </a:xfrm>
              <a:prstGeom prst="rect">
                <a:avLst/>
              </a:prstGeom>
            </p:spPr>
            <p:txBody>
              <a:bodyPr wrap="square">
                <a:spAutoFit/>
              </a:bodyPr>
              <a:lstStyle/>
              <a:p>
                <a:pPr>
                  <a:lnSpc>
                    <a:spcPct val="150000"/>
                  </a:lnSpc>
                  <a:spcBef>
                    <a:spcPts val="1200"/>
                  </a:spcBef>
                  <a:spcAft>
                    <a:spcPts val="800"/>
                  </a:spcAft>
                </a:pPr>
                <a:r>
                  <a:rPr lang="es-ES" dirty="0">
                    <a:latin typeface="Arial" panose="020B0604020202020204" pitchFamily="34" charset="0"/>
                    <a:ea typeface="Calibri" panose="020F0502020204030204" pitchFamily="34" charset="0"/>
                    <a:cs typeface="Times New Roman" panose="02020603050405020304" pitchFamily="18" charset="0"/>
                  </a:rPr>
                  <a:t> </a:t>
                </a:r>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Arial" panose="020B0604020202020204" pitchFamily="34" charset="0"/>
                        </a:rPr>
                        <m:t>𝑁</m:t>
                      </m:r>
                      <m:r>
                        <a:rPr lang="es-ES" i="1">
                          <a:latin typeface="Cambria Math" panose="02040503050406030204" pitchFamily="18" charset="0"/>
                          <a:ea typeface="Calibri" panose="020F0502020204030204" pitchFamily="34" charset="0"/>
                          <a:cs typeface="Arial" panose="020B0604020202020204" pitchFamily="34" charset="0"/>
                        </a:rPr>
                        <m:t>=</m:t>
                      </m:r>
                      <m:f>
                        <m:fPr>
                          <m:ctrlPr>
                            <a:rPr lang="es-ES" i="1">
                              <a:latin typeface="Cambria Math" panose="02040503050406030204" pitchFamily="18" charset="0"/>
                              <a:ea typeface="Calibri" panose="020F0502020204030204" pitchFamily="34" charset="0"/>
                              <a:cs typeface="Arial" panose="020B0604020202020204" pitchFamily="34" charset="0"/>
                            </a:rPr>
                          </m:ctrlPr>
                        </m:fPr>
                        <m:num>
                          <m:r>
                            <a:rPr lang="es-ES" i="1">
                              <a:latin typeface="Cambria Math" panose="02040503050406030204" pitchFamily="18" charset="0"/>
                              <a:ea typeface="Calibri" panose="020F0502020204030204" pitchFamily="34" charset="0"/>
                              <a:cs typeface="Arial" panose="020B0604020202020204" pitchFamily="34" charset="0"/>
                            </a:rPr>
                            <m:t>840∗</m:t>
                          </m:r>
                          <m:r>
                            <a:rPr lang="es-ES">
                              <a:latin typeface="Cambria Math" panose="02040503050406030204" pitchFamily="18" charset="0"/>
                              <a:ea typeface="Calibri" panose="020F0502020204030204" pitchFamily="34" charset="0"/>
                              <a:cs typeface="Arial" panose="020B0604020202020204" pitchFamily="34" charset="0"/>
                            </a:rPr>
                            <m:t> </m:t>
                          </m:r>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S" i="1">
                                  <a:latin typeface="Cambria Math" panose="02040503050406030204" pitchFamily="18" charset="0"/>
                                  <a:ea typeface="Calibri" panose="020F0502020204030204" pitchFamily="34" charset="0"/>
                                  <a:cs typeface="Arial" panose="020B0604020202020204" pitchFamily="34" charset="0"/>
                                </a:rPr>
                                <m:t>1,654</m:t>
                              </m:r>
                            </m:e>
                            <m:sup>
                              <m:r>
                                <a:rPr lang="es-ES" i="1">
                                  <a:latin typeface="Cambria Math" panose="02040503050406030204" pitchFamily="18" charset="0"/>
                                  <a:ea typeface="Calibri" panose="020F0502020204030204" pitchFamily="34" charset="0"/>
                                  <a:cs typeface="Arial" panose="020B0604020202020204" pitchFamily="34" charset="0"/>
                                </a:rPr>
                                <m:t>2</m:t>
                              </m:r>
                            </m:sup>
                          </m:sSup>
                          <m:r>
                            <a:rPr lang="es-ES" i="1">
                              <a:latin typeface="Cambria Math" panose="02040503050406030204" pitchFamily="18" charset="0"/>
                              <a:ea typeface="Calibri" panose="020F0502020204030204" pitchFamily="34" charset="0"/>
                              <a:cs typeface="Arial" panose="020B0604020202020204" pitchFamily="34" charset="0"/>
                            </a:rPr>
                            <m:t>∗ 0,1∗0,9</m:t>
                          </m:r>
                        </m:num>
                        <m:den>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S" i="1">
                                  <a:latin typeface="Cambria Math" panose="02040503050406030204" pitchFamily="18" charset="0"/>
                                  <a:ea typeface="Calibri" panose="020F0502020204030204" pitchFamily="34" charset="0"/>
                                  <a:cs typeface="Arial" panose="020B0604020202020204" pitchFamily="34" charset="0"/>
                                </a:rPr>
                                <m:t>0,05</m:t>
                              </m:r>
                            </m:e>
                            <m:sup>
                              <m:r>
                                <a:rPr lang="es-ES" i="1">
                                  <a:latin typeface="Cambria Math" panose="02040503050406030204" pitchFamily="18" charset="0"/>
                                  <a:ea typeface="Calibri" panose="020F0502020204030204" pitchFamily="34" charset="0"/>
                                  <a:cs typeface="Arial" panose="020B0604020202020204" pitchFamily="34" charset="0"/>
                                </a:rPr>
                                <m:t>2</m:t>
                              </m:r>
                            </m:sup>
                          </m:sSup>
                          <m:r>
                            <a:rPr lang="es-ES" i="1">
                              <a:latin typeface="Cambria Math" panose="02040503050406030204" pitchFamily="18" charset="0"/>
                              <a:ea typeface="Calibri" panose="020F0502020204030204" pitchFamily="34" charset="0"/>
                              <a:cs typeface="Arial" panose="020B0604020202020204" pitchFamily="34" charset="0"/>
                            </a:rPr>
                            <m:t>∗</m:t>
                          </m:r>
                          <m:d>
                            <m:dPr>
                              <m:ctrlPr>
                                <a:rPr lang="es-ES" i="1">
                                  <a:latin typeface="Cambria Math" panose="02040503050406030204" pitchFamily="18" charset="0"/>
                                  <a:ea typeface="Calibri" panose="020F0502020204030204" pitchFamily="34" charset="0"/>
                                  <a:cs typeface="Arial" panose="020B0604020202020204" pitchFamily="34" charset="0"/>
                                </a:rPr>
                              </m:ctrlPr>
                            </m:dPr>
                            <m:e>
                              <m:r>
                                <a:rPr lang="es-ES" i="1">
                                  <a:latin typeface="Cambria Math" panose="02040503050406030204" pitchFamily="18" charset="0"/>
                                  <a:ea typeface="Calibri" panose="020F0502020204030204" pitchFamily="34" charset="0"/>
                                  <a:cs typeface="Arial" panose="020B0604020202020204" pitchFamily="34" charset="0"/>
                                </a:rPr>
                                <m:t>840−1</m:t>
                              </m:r>
                            </m:e>
                          </m:d>
                          <m:r>
                            <a:rPr lang="es-ES" i="1">
                              <a:latin typeface="Cambria Math" panose="02040503050406030204" pitchFamily="18" charset="0"/>
                              <a:ea typeface="Calibri" panose="020F0502020204030204" pitchFamily="34" charset="0"/>
                              <a:cs typeface="Arial" panose="020B0604020202020204" pitchFamily="34" charset="0"/>
                            </a:rPr>
                            <m:t>+</m:t>
                          </m:r>
                          <m:sSup>
                            <m:sSupPr>
                              <m:ctrlPr>
                                <a:rPr lang="es-ES" i="1">
                                  <a:latin typeface="Cambria Math" panose="02040503050406030204" pitchFamily="18" charset="0"/>
                                  <a:ea typeface="Calibri" panose="020F0502020204030204" pitchFamily="34" charset="0"/>
                                  <a:cs typeface="Arial" panose="020B0604020202020204" pitchFamily="34" charset="0"/>
                                </a:rPr>
                              </m:ctrlPr>
                            </m:sSupPr>
                            <m:e>
                              <m:r>
                                <a:rPr lang="es-ES" i="1">
                                  <a:latin typeface="Cambria Math" panose="02040503050406030204" pitchFamily="18" charset="0"/>
                                  <a:ea typeface="Calibri" panose="020F0502020204030204" pitchFamily="34" charset="0"/>
                                  <a:cs typeface="Arial" panose="020B0604020202020204" pitchFamily="34" charset="0"/>
                                </a:rPr>
                                <m:t>1,645</m:t>
                              </m:r>
                            </m:e>
                            <m:sup>
                              <m:r>
                                <a:rPr lang="es-ES" i="1">
                                  <a:latin typeface="Cambria Math" panose="02040503050406030204" pitchFamily="18" charset="0"/>
                                  <a:ea typeface="Calibri" panose="020F0502020204030204" pitchFamily="34" charset="0"/>
                                  <a:cs typeface="Arial" panose="020B0604020202020204" pitchFamily="34" charset="0"/>
                                </a:rPr>
                                <m:t>2</m:t>
                              </m:r>
                            </m:sup>
                          </m:sSup>
                          <m:r>
                            <a:rPr lang="es-ES" i="1">
                              <a:latin typeface="Cambria Math" panose="02040503050406030204" pitchFamily="18" charset="0"/>
                              <a:ea typeface="Calibri" panose="020F0502020204030204" pitchFamily="34" charset="0"/>
                              <a:cs typeface="Arial" panose="020B0604020202020204" pitchFamily="34" charset="0"/>
                            </a:rPr>
                            <m:t>∗0,10∗0,90</m:t>
                          </m:r>
                        </m:den>
                      </m:f>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1200"/>
                  </a:spcBef>
                  <a:spcAft>
                    <a:spcPts val="800"/>
                  </a:spcAft>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ea typeface="Calibri" panose="020F0502020204030204" pitchFamily="34" charset="0"/>
                          <a:cs typeface="Arial" panose="020B0604020202020204" pitchFamily="34" charset="0"/>
                        </a:rPr>
                        <m:t>𝑁</m:t>
                      </m:r>
                      <m:r>
                        <a:rPr lang="es-ES" i="1">
                          <a:latin typeface="Cambria Math" panose="02040503050406030204" pitchFamily="18" charset="0"/>
                          <a:ea typeface="Calibri" panose="020F0502020204030204" pitchFamily="34" charset="0"/>
                          <a:cs typeface="Arial" panose="020B0604020202020204" pitchFamily="34" charset="0"/>
                        </a:rPr>
                        <m:t>=</m:t>
                      </m:r>
                      <m:f>
                        <m:fPr>
                          <m:ctrlPr>
                            <a:rPr lang="es-ES" i="1">
                              <a:latin typeface="Cambria Math" panose="02040503050406030204" pitchFamily="18" charset="0"/>
                              <a:ea typeface="Calibri" panose="020F0502020204030204" pitchFamily="34" charset="0"/>
                              <a:cs typeface="Arial" panose="020B0604020202020204" pitchFamily="34" charset="0"/>
                            </a:rPr>
                          </m:ctrlPr>
                        </m:fPr>
                        <m:num>
                          <m:r>
                            <a:rPr lang="es-ES" i="1">
                              <a:latin typeface="Cambria Math" panose="02040503050406030204" pitchFamily="18" charset="0"/>
                              <a:ea typeface="Calibri" panose="020F0502020204030204" pitchFamily="34" charset="0"/>
                              <a:cs typeface="Arial" panose="020B0604020202020204" pitchFamily="34" charset="0"/>
                            </a:rPr>
                            <m:t>206,82</m:t>
                          </m:r>
                        </m:num>
                        <m:den>
                          <m:r>
                            <a:rPr lang="es-ES" i="1">
                              <a:latin typeface="Cambria Math" panose="02040503050406030204" pitchFamily="18" charset="0"/>
                              <a:ea typeface="Calibri" panose="020F0502020204030204" pitchFamily="34" charset="0"/>
                              <a:cs typeface="Arial" panose="020B0604020202020204" pitchFamily="34" charset="0"/>
                            </a:rPr>
                            <m:t>2,34</m:t>
                          </m:r>
                        </m:den>
                      </m:f>
                    </m:oMath>
                  </m:oMathPara>
                </a14:m>
                <a:endParaRPr lang="es-ES"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Bef>
                    <a:spcPts val="1200"/>
                  </a:spcBef>
                  <a:spcAft>
                    <a:spcPts val="800"/>
                  </a:spcAft>
                </a:pPr>
                <a:r>
                  <a:rPr lang="es-ES" dirty="0">
                    <a:latin typeface="Cambria Math" panose="02040503050406030204" pitchFamily="18" charset="0"/>
                    <a:ea typeface="Calibri" panose="020F0502020204030204" pitchFamily="34" charset="0"/>
                    <a:cs typeface="Cambria Math" panose="02040503050406030204" pitchFamily="18" charset="0"/>
                  </a:rPr>
                  <a:t>		𝑁</a:t>
                </a:r>
                <a:r>
                  <a:rPr lang="es-ES" dirty="0">
                    <a:latin typeface="Arial" panose="020B0604020202020204" pitchFamily="34" charset="0"/>
                    <a:ea typeface="Calibri" panose="020F0502020204030204" pitchFamily="34" charset="0"/>
                    <a:cs typeface="Times New Roman" panose="02020603050405020304" pitchFamily="18" charset="0"/>
                  </a:rPr>
                  <a:t> = 88</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ángulo 9">
                <a:extLst>
                  <a:ext uri="{FF2B5EF4-FFF2-40B4-BE49-F238E27FC236}">
                    <a16:creationId xmlns:a16="http://schemas.microsoft.com/office/drawing/2014/main" id="{E9300FDD-15F9-45D5-9D65-A22D0818744E}"/>
                  </a:ext>
                </a:extLst>
              </p:cNvPr>
              <p:cNvSpPr>
                <a:spLocks noRot="1" noChangeAspect="1" noMove="1" noResize="1" noEditPoints="1" noAdjustHandles="1" noChangeArrowheads="1" noChangeShapeType="1" noTextEdit="1"/>
              </p:cNvSpPr>
              <p:nvPr/>
            </p:nvSpPr>
            <p:spPr>
              <a:xfrm>
                <a:off x="6312026" y="3362717"/>
                <a:ext cx="5001400" cy="3057375"/>
              </a:xfrm>
              <a:prstGeom prst="rect">
                <a:avLst/>
              </a:prstGeom>
              <a:blipFill>
                <a:blip r:embed="rId3"/>
                <a:stretch>
                  <a:fillRect b="-2196"/>
                </a:stretch>
              </a:blipFill>
            </p:spPr>
            <p:txBody>
              <a:bodyPr/>
              <a:lstStyle/>
              <a:p>
                <a:r>
                  <a:rPr lang="es-EC">
                    <a:noFill/>
                  </a:rPr>
                  <a:t> </a:t>
                </a:r>
              </a:p>
            </p:txBody>
          </p:sp>
        </mc:Fallback>
      </mc:AlternateContent>
      <p:pic>
        <p:nvPicPr>
          <p:cNvPr id="11" name="Imagen 10">
            <a:extLst>
              <a:ext uri="{FF2B5EF4-FFF2-40B4-BE49-F238E27FC236}">
                <a16:creationId xmlns:a16="http://schemas.microsoft.com/office/drawing/2014/main" id="{69408988-EB9C-4CDC-9BCC-BDA9A3A530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269009" y="3633100"/>
            <a:ext cx="3189485" cy="2851641"/>
          </a:xfrm>
          <a:prstGeom prst="rect">
            <a:avLst/>
          </a:prstGeom>
          <a:noFill/>
          <a:ln>
            <a:noFill/>
          </a:ln>
        </p:spPr>
      </p:pic>
    </p:spTree>
    <p:extLst>
      <p:ext uri="{BB962C8B-B14F-4D97-AF65-F5344CB8AC3E}">
        <p14:creationId xmlns:p14="http://schemas.microsoft.com/office/powerpoint/2010/main" val="952946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E2644DC0-C9B2-41AE-B384-9496C921A13A}"/>
              </a:ext>
            </a:extLst>
          </p:cNvPr>
          <p:cNvSpPr txBox="1"/>
          <p:nvPr/>
        </p:nvSpPr>
        <p:spPr>
          <a:xfrm>
            <a:off x="3162925" y="345430"/>
            <a:ext cx="5843664" cy="923330"/>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MÉTODOS ESPECÍFICOS DEL MANEJO DE LA INVESTIGACIÓN  </a:t>
            </a:r>
          </a:p>
          <a:p>
            <a:endParaRPr lang="es-ES" dirty="0"/>
          </a:p>
        </p:txBody>
      </p:sp>
      <p:sp>
        <p:nvSpPr>
          <p:cNvPr id="5" name="CuadroTexto 4">
            <a:extLst>
              <a:ext uri="{FF2B5EF4-FFF2-40B4-BE49-F238E27FC236}">
                <a16:creationId xmlns:a16="http://schemas.microsoft.com/office/drawing/2014/main" id="{A6CE51D0-7E0B-4353-B4FE-596FF78D34F0}"/>
              </a:ext>
            </a:extLst>
          </p:cNvPr>
          <p:cNvSpPr txBox="1"/>
          <p:nvPr/>
        </p:nvSpPr>
        <p:spPr>
          <a:xfrm>
            <a:off x="1667508" y="905048"/>
            <a:ext cx="3024336"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Fase de implantación: </a:t>
            </a:r>
          </a:p>
        </p:txBody>
      </p:sp>
      <p:sp>
        <p:nvSpPr>
          <p:cNvPr id="6" name="CuadroTexto 5">
            <a:extLst>
              <a:ext uri="{FF2B5EF4-FFF2-40B4-BE49-F238E27FC236}">
                <a16:creationId xmlns:a16="http://schemas.microsoft.com/office/drawing/2014/main" id="{47DF308E-54F4-4702-8E6B-7ABF287C0380}"/>
              </a:ext>
            </a:extLst>
          </p:cNvPr>
          <p:cNvSpPr txBox="1"/>
          <p:nvPr/>
        </p:nvSpPr>
        <p:spPr>
          <a:xfrm>
            <a:off x="1631504" y="2248598"/>
            <a:ext cx="5112568" cy="923330"/>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 Fase de determinación de la incidencia y severidad de sigatoka negra.</a:t>
            </a:r>
          </a:p>
          <a:p>
            <a:endParaRPr lang="es-ES" dirty="0"/>
          </a:p>
        </p:txBody>
      </p:sp>
      <p:sp>
        <p:nvSpPr>
          <p:cNvPr id="8" name="CuadroTexto 7">
            <a:extLst>
              <a:ext uri="{FF2B5EF4-FFF2-40B4-BE49-F238E27FC236}">
                <a16:creationId xmlns:a16="http://schemas.microsoft.com/office/drawing/2014/main" id="{945FADAC-292D-4DF5-B0FE-BC89C5033629}"/>
              </a:ext>
            </a:extLst>
          </p:cNvPr>
          <p:cNvSpPr txBox="1"/>
          <p:nvPr/>
        </p:nvSpPr>
        <p:spPr>
          <a:xfrm>
            <a:off x="1631504" y="3320306"/>
            <a:ext cx="4824536" cy="369332"/>
          </a:xfrm>
          <a:prstGeom prst="rect">
            <a:avLst/>
          </a:prstGeom>
          <a:noFill/>
        </p:spPr>
        <p:txBody>
          <a:bodyPr wrap="square" rtlCol="0">
            <a:spAutoFit/>
          </a:bodyPr>
          <a:lstStyle/>
          <a:p>
            <a:pPr marL="285750" indent="-285750">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Método de Stover modificado por Gauhl. </a:t>
            </a:r>
          </a:p>
        </p:txBody>
      </p:sp>
      <p:sp>
        <p:nvSpPr>
          <p:cNvPr id="9" name="CuadroTexto 8">
            <a:extLst>
              <a:ext uri="{FF2B5EF4-FFF2-40B4-BE49-F238E27FC236}">
                <a16:creationId xmlns:a16="http://schemas.microsoft.com/office/drawing/2014/main" id="{73A5FECE-4281-4129-8F45-381A3E6E38CB}"/>
              </a:ext>
            </a:extLst>
          </p:cNvPr>
          <p:cNvSpPr txBox="1"/>
          <p:nvPr/>
        </p:nvSpPr>
        <p:spPr>
          <a:xfrm>
            <a:off x="1631504" y="4120330"/>
            <a:ext cx="5474292" cy="923330"/>
          </a:xfrm>
          <a:prstGeom prst="rect">
            <a:avLst/>
          </a:prstGeom>
          <a:noFill/>
        </p:spPr>
        <p:txBody>
          <a:bodyPr wrap="square" rtlCol="0">
            <a:spAutoFit/>
          </a:bodyPr>
          <a:lstStyle/>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En las 88 fincas visitadas se escogieron y evaluaron plantas de tamaño medio y próximas a florecer, al azar. </a:t>
            </a:r>
          </a:p>
        </p:txBody>
      </p:sp>
      <p:sp>
        <p:nvSpPr>
          <p:cNvPr id="11" name="CuadroTexto 10">
            <a:extLst>
              <a:ext uri="{FF2B5EF4-FFF2-40B4-BE49-F238E27FC236}">
                <a16:creationId xmlns:a16="http://schemas.microsoft.com/office/drawing/2014/main" id="{E7504866-01F9-40C2-91BD-6AEDC08D3B5D}"/>
              </a:ext>
            </a:extLst>
          </p:cNvPr>
          <p:cNvSpPr txBox="1"/>
          <p:nvPr/>
        </p:nvSpPr>
        <p:spPr>
          <a:xfrm>
            <a:off x="1631504" y="5517232"/>
            <a:ext cx="3598716" cy="923330"/>
          </a:xfrm>
          <a:prstGeom prst="rect">
            <a:avLst/>
          </a:prstGeom>
          <a:noFill/>
        </p:spPr>
        <p:txBody>
          <a:bodyPr wrap="square" rtlCol="0">
            <a:spAutoFit/>
          </a:bodyPr>
          <a:lstStyle/>
          <a:p>
            <a:pPr marL="285750" indent="-285750" algn="just">
              <a:buFont typeface="Arial" panose="020B0604020202020204" pitchFamily="34" charset="0"/>
              <a:buChar char="•"/>
            </a:pPr>
            <a:r>
              <a:rPr lang="es-ES" dirty="0">
                <a:latin typeface="Times New Roman" panose="02020603050405020304" pitchFamily="18" charset="0"/>
                <a:cs typeface="Times New Roman" panose="02020603050405020304" pitchFamily="18" charset="0"/>
              </a:rPr>
              <a:t>Escala de Stover modificada por Gauhl.</a:t>
            </a:r>
          </a:p>
          <a:p>
            <a:endParaRPr lang="es-ES" dirty="0"/>
          </a:p>
        </p:txBody>
      </p:sp>
      <p:pic>
        <p:nvPicPr>
          <p:cNvPr id="12" name="0 Imagen">
            <a:extLst>
              <a:ext uri="{FF2B5EF4-FFF2-40B4-BE49-F238E27FC236}">
                <a16:creationId xmlns:a16="http://schemas.microsoft.com/office/drawing/2014/main" id="{5CE307FF-5268-40F3-881C-DF4BEE3B5460}"/>
              </a:ext>
            </a:extLst>
          </p:cNvPr>
          <p:cNvPicPr/>
          <p:nvPr/>
        </p:nvPicPr>
        <p:blipFill>
          <a:blip r:embed="rId2" cstate="print">
            <a:extLst>
              <a:ext uri="{BEBA8EAE-BF5A-486C-A8C5-ECC9F3942E4B}">
                <a14:imgProps xmlns:a14="http://schemas.microsoft.com/office/drawing/2010/main">
                  <a14:imgLayer r:embed="rId3">
                    <a14:imgEffect>
                      <a14:brightnessContrast bright="21000"/>
                    </a14:imgEffect>
                  </a14:imgLayer>
                </a14:imgProps>
              </a:ext>
              <a:ext uri="{28A0092B-C50C-407E-A947-70E740481C1C}">
                <a14:useLocalDpi xmlns:a14="http://schemas.microsoft.com/office/drawing/2010/main" val="0"/>
              </a:ext>
            </a:extLst>
          </a:blip>
          <a:stretch>
            <a:fillRect/>
          </a:stretch>
        </p:blipFill>
        <p:spPr>
          <a:xfrm>
            <a:off x="8112224" y="1700808"/>
            <a:ext cx="3206355" cy="4294098"/>
          </a:xfrm>
          <a:prstGeom prst="rect">
            <a:avLst/>
          </a:prstGeom>
        </p:spPr>
      </p:pic>
    </p:spTree>
    <p:extLst>
      <p:ext uri="{BB962C8B-B14F-4D97-AF65-F5344CB8AC3E}">
        <p14:creationId xmlns:p14="http://schemas.microsoft.com/office/powerpoint/2010/main" val="2973186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7E14960-422C-410E-8237-1DFCD5CADC64}"/>
              </a:ext>
            </a:extLst>
          </p:cNvPr>
          <p:cNvSpPr txBox="1"/>
          <p:nvPr/>
        </p:nvSpPr>
        <p:spPr>
          <a:xfrm>
            <a:off x="3719736" y="332656"/>
            <a:ext cx="5684248" cy="369332"/>
          </a:xfrm>
          <a:prstGeom prst="rect">
            <a:avLst/>
          </a:prstGeom>
          <a:noFill/>
        </p:spPr>
        <p:txBody>
          <a:bodyPr wrap="none" rtlCol="0">
            <a:spAutoFit/>
          </a:bodyPr>
          <a:lstStyle/>
          <a:p>
            <a:r>
              <a:rPr lang="es-ES" b="1" dirty="0">
                <a:latin typeface="Times New Roman" panose="02020603050405020304" pitchFamily="18" charset="0"/>
                <a:cs typeface="Times New Roman" panose="02020603050405020304" pitchFamily="18" charset="0"/>
              </a:rPr>
              <a:t>MÉTODO DE STOVER MODIFICADO POR GAUHL</a:t>
            </a:r>
            <a:endParaRPr lang="es-EC" b="1" dirty="0">
              <a:latin typeface="Times New Roman" panose="02020603050405020304" pitchFamily="18" charset="0"/>
              <a:cs typeface="Times New Roman" panose="02020603050405020304" pitchFamily="18" charset="0"/>
            </a:endParaRPr>
          </a:p>
        </p:txBody>
      </p:sp>
      <p:sp>
        <p:nvSpPr>
          <p:cNvPr id="4" name="Rectángulo 3">
            <a:extLst>
              <a:ext uri="{FF2B5EF4-FFF2-40B4-BE49-F238E27FC236}">
                <a16:creationId xmlns:a16="http://schemas.microsoft.com/office/drawing/2014/main" id="{5A0F38B4-230B-4D51-BDE8-2346FEE57549}"/>
              </a:ext>
            </a:extLst>
          </p:cNvPr>
          <p:cNvSpPr/>
          <p:nvPr/>
        </p:nvSpPr>
        <p:spPr>
          <a:xfrm>
            <a:off x="479376" y="1196752"/>
            <a:ext cx="4608512" cy="1992661"/>
          </a:xfrm>
          <a:prstGeom prst="rect">
            <a:avLst/>
          </a:prstGeom>
          <a:solidFill>
            <a:schemeClr val="accent1">
              <a:lumMod val="20000"/>
              <a:lumOff val="80000"/>
            </a:schemeClr>
          </a:solidFill>
        </p:spPr>
        <p:txBody>
          <a:bodyPr wrap="square">
            <a:spAutoFit/>
          </a:bodyPr>
          <a:lstStyle/>
          <a:p>
            <a:pPr>
              <a:lnSpc>
                <a:spcPct val="150000"/>
              </a:lnSpc>
            </a:pPr>
            <a:r>
              <a:rPr lang="es-ES" sz="1400" dirty="0">
                <a:latin typeface="Times New Roman" panose="02020603050405020304" pitchFamily="18" charset="0"/>
                <a:cs typeface="Times New Roman" panose="02020603050405020304" pitchFamily="18" charset="0"/>
              </a:rPr>
              <a:t>•	Grado 1. Hasta 10 manchas por hojas</a:t>
            </a:r>
          </a:p>
          <a:p>
            <a:pPr>
              <a:lnSpc>
                <a:spcPct val="150000"/>
              </a:lnSpc>
            </a:pPr>
            <a:r>
              <a:rPr lang="es-ES" sz="1400" dirty="0">
                <a:latin typeface="Times New Roman" panose="02020603050405020304" pitchFamily="18" charset="0"/>
                <a:cs typeface="Times New Roman" panose="02020603050405020304" pitchFamily="18" charset="0"/>
              </a:rPr>
              <a:t>•	Grado 2. Menos del 5% del área foliar enferma.</a:t>
            </a:r>
          </a:p>
          <a:p>
            <a:pPr>
              <a:lnSpc>
                <a:spcPct val="150000"/>
              </a:lnSpc>
            </a:pPr>
            <a:r>
              <a:rPr lang="es-ES" sz="1400" dirty="0">
                <a:latin typeface="Times New Roman" panose="02020603050405020304" pitchFamily="18" charset="0"/>
                <a:cs typeface="Times New Roman" panose="02020603050405020304" pitchFamily="18" charset="0"/>
              </a:rPr>
              <a:t>•	Grado 3. De 6 a 15% del área foliar enferma.</a:t>
            </a:r>
          </a:p>
          <a:p>
            <a:pPr>
              <a:lnSpc>
                <a:spcPct val="150000"/>
              </a:lnSpc>
            </a:pPr>
            <a:r>
              <a:rPr lang="es-ES" sz="1400" dirty="0">
                <a:latin typeface="Times New Roman" panose="02020603050405020304" pitchFamily="18" charset="0"/>
                <a:cs typeface="Times New Roman" panose="02020603050405020304" pitchFamily="18" charset="0"/>
              </a:rPr>
              <a:t>•	Grado 4. De 16 a 33% del área foliar enferma.</a:t>
            </a:r>
          </a:p>
          <a:p>
            <a:pPr>
              <a:lnSpc>
                <a:spcPct val="150000"/>
              </a:lnSpc>
            </a:pPr>
            <a:r>
              <a:rPr lang="es-ES" sz="1400" dirty="0">
                <a:latin typeface="Times New Roman" panose="02020603050405020304" pitchFamily="18" charset="0"/>
                <a:cs typeface="Times New Roman" panose="02020603050405020304" pitchFamily="18" charset="0"/>
              </a:rPr>
              <a:t>•	Grado 5. De 34 a 50% del área foliar enferma.</a:t>
            </a:r>
          </a:p>
          <a:p>
            <a:pPr>
              <a:lnSpc>
                <a:spcPct val="150000"/>
              </a:lnSpc>
            </a:pPr>
            <a:r>
              <a:rPr lang="es-ES" sz="1400" dirty="0">
                <a:latin typeface="Times New Roman" panose="02020603050405020304" pitchFamily="18" charset="0"/>
                <a:cs typeface="Times New Roman" panose="02020603050405020304" pitchFamily="18" charset="0"/>
              </a:rPr>
              <a:t>•	Grado 6. Más del 50% del área foliar enferma</a:t>
            </a:r>
          </a:p>
        </p:txBody>
      </p:sp>
      <p:pic>
        <p:nvPicPr>
          <p:cNvPr id="5" name="Imagen 4">
            <a:extLst>
              <a:ext uri="{FF2B5EF4-FFF2-40B4-BE49-F238E27FC236}">
                <a16:creationId xmlns:a16="http://schemas.microsoft.com/office/drawing/2014/main" id="{AAC75D6F-532A-44A5-9A2D-F00FBC39F62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43073" y="783123"/>
            <a:ext cx="3417688" cy="2448272"/>
          </a:xfrm>
          <a:prstGeom prst="rect">
            <a:avLst/>
          </a:prstGeom>
          <a:noFill/>
          <a:ln>
            <a:noFill/>
          </a:ln>
        </p:spPr>
      </p:pic>
      <p:graphicFrame>
        <p:nvGraphicFramePr>
          <p:cNvPr id="6" name="Tabla 5">
            <a:extLst>
              <a:ext uri="{FF2B5EF4-FFF2-40B4-BE49-F238E27FC236}">
                <a16:creationId xmlns:a16="http://schemas.microsoft.com/office/drawing/2014/main" id="{F0914A58-9D5E-4C54-9DEF-DBAFB9D77909}"/>
              </a:ext>
            </a:extLst>
          </p:cNvPr>
          <p:cNvGraphicFramePr>
            <a:graphicFrameLocks noGrp="1"/>
          </p:cNvGraphicFramePr>
          <p:nvPr>
            <p:extLst>
              <p:ext uri="{D42A27DB-BD31-4B8C-83A1-F6EECF244321}">
                <p14:modId xmlns:p14="http://schemas.microsoft.com/office/powerpoint/2010/main" val="3443488598"/>
              </p:ext>
            </p:extLst>
          </p:nvPr>
        </p:nvGraphicFramePr>
        <p:xfrm>
          <a:off x="2999656" y="3442251"/>
          <a:ext cx="9009032" cy="3317808"/>
        </p:xfrm>
        <a:graphic>
          <a:graphicData uri="http://schemas.openxmlformats.org/drawingml/2006/table">
            <a:tbl>
              <a:tblPr>
                <a:tableStyleId>{5C22544A-7EE6-4342-B048-85BDC9FD1C3A}</a:tableStyleId>
              </a:tblPr>
              <a:tblGrid>
                <a:gridCol w="538400">
                  <a:extLst>
                    <a:ext uri="{9D8B030D-6E8A-4147-A177-3AD203B41FA5}">
                      <a16:colId xmlns:a16="http://schemas.microsoft.com/office/drawing/2014/main" val="3861192136"/>
                    </a:ext>
                  </a:extLst>
                </a:gridCol>
                <a:gridCol w="357914">
                  <a:extLst>
                    <a:ext uri="{9D8B030D-6E8A-4147-A177-3AD203B41FA5}">
                      <a16:colId xmlns:a16="http://schemas.microsoft.com/office/drawing/2014/main" val="3067402685"/>
                    </a:ext>
                  </a:extLst>
                </a:gridCol>
                <a:gridCol w="357914">
                  <a:extLst>
                    <a:ext uri="{9D8B030D-6E8A-4147-A177-3AD203B41FA5}">
                      <a16:colId xmlns:a16="http://schemas.microsoft.com/office/drawing/2014/main" val="1956540742"/>
                    </a:ext>
                  </a:extLst>
                </a:gridCol>
                <a:gridCol w="357914">
                  <a:extLst>
                    <a:ext uri="{9D8B030D-6E8A-4147-A177-3AD203B41FA5}">
                      <a16:colId xmlns:a16="http://schemas.microsoft.com/office/drawing/2014/main" val="3556308040"/>
                    </a:ext>
                  </a:extLst>
                </a:gridCol>
                <a:gridCol w="357914">
                  <a:extLst>
                    <a:ext uri="{9D8B030D-6E8A-4147-A177-3AD203B41FA5}">
                      <a16:colId xmlns:a16="http://schemas.microsoft.com/office/drawing/2014/main" val="2752350940"/>
                    </a:ext>
                  </a:extLst>
                </a:gridCol>
                <a:gridCol w="357914">
                  <a:extLst>
                    <a:ext uri="{9D8B030D-6E8A-4147-A177-3AD203B41FA5}">
                      <a16:colId xmlns:a16="http://schemas.microsoft.com/office/drawing/2014/main" val="1319837795"/>
                    </a:ext>
                  </a:extLst>
                </a:gridCol>
                <a:gridCol w="357914">
                  <a:extLst>
                    <a:ext uri="{9D8B030D-6E8A-4147-A177-3AD203B41FA5}">
                      <a16:colId xmlns:a16="http://schemas.microsoft.com/office/drawing/2014/main" val="2542110985"/>
                    </a:ext>
                  </a:extLst>
                </a:gridCol>
                <a:gridCol w="357914">
                  <a:extLst>
                    <a:ext uri="{9D8B030D-6E8A-4147-A177-3AD203B41FA5}">
                      <a16:colId xmlns:a16="http://schemas.microsoft.com/office/drawing/2014/main" val="1321403836"/>
                    </a:ext>
                  </a:extLst>
                </a:gridCol>
                <a:gridCol w="357914">
                  <a:extLst>
                    <a:ext uri="{9D8B030D-6E8A-4147-A177-3AD203B41FA5}">
                      <a16:colId xmlns:a16="http://schemas.microsoft.com/office/drawing/2014/main" val="2986363056"/>
                    </a:ext>
                  </a:extLst>
                </a:gridCol>
                <a:gridCol w="357914">
                  <a:extLst>
                    <a:ext uri="{9D8B030D-6E8A-4147-A177-3AD203B41FA5}">
                      <a16:colId xmlns:a16="http://schemas.microsoft.com/office/drawing/2014/main" val="2824331874"/>
                    </a:ext>
                  </a:extLst>
                </a:gridCol>
                <a:gridCol w="357914">
                  <a:extLst>
                    <a:ext uri="{9D8B030D-6E8A-4147-A177-3AD203B41FA5}">
                      <a16:colId xmlns:a16="http://schemas.microsoft.com/office/drawing/2014/main" val="2921556465"/>
                    </a:ext>
                  </a:extLst>
                </a:gridCol>
                <a:gridCol w="357914">
                  <a:extLst>
                    <a:ext uri="{9D8B030D-6E8A-4147-A177-3AD203B41FA5}">
                      <a16:colId xmlns:a16="http://schemas.microsoft.com/office/drawing/2014/main" val="2737851784"/>
                    </a:ext>
                  </a:extLst>
                </a:gridCol>
                <a:gridCol w="357914">
                  <a:extLst>
                    <a:ext uri="{9D8B030D-6E8A-4147-A177-3AD203B41FA5}">
                      <a16:colId xmlns:a16="http://schemas.microsoft.com/office/drawing/2014/main" val="2957381980"/>
                    </a:ext>
                  </a:extLst>
                </a:gridCol>
                <a:gridCol w="357914">
                  <a:extLst>
                    <a:ext uri="{9D8B030D-6E8A-4147-A177-3AD203B41FA5}">
                      <a16:colId xmlns:a16="http://schemas.microsoft.com/office/drawing/2014/main" val="3207732373"/>
                    </a:ext>
                  </a:extLst>
                </a:gridCol>
                <a:gridCol w="357914">
                  <a:extLst>
                    <a:ext uri="{9D8B030D-6E8A-4147-A177-3AD203B41FA5}">
                      <a16:colId xmlns:a16="http://schemas.microsoft.com/office/drawing/2014/main" val="455645900"/>
                    </a:ext>
                  </a:extLst>
                </a:gridCol>
                <a:gridCol w="452746">
                  <a:extLst>
                    <a:ext uri="{9D8B030D-6E8A-4147-A177-3AD203B41FA5}">
                      <a16:colId xmlns:a16="http://schemas.microsoft.com/office/drawing/2014/main" val="3567947018"/>
                    </a:ext>
                  </a:extLst>
                </a:gridCol>
                <a:gridCol w="501692">
                  <a:extLst>
                    <a:ext uri="{9D8B030D-6E8A-4147-A177-3AD203B41FA5}">
                      <a16:colId xmlns:a16="http://schemas.microsoft.com/office/drawing/2014/main" val="1823419482"/>
                    </a:ext>
                  </a:extLst>
                </a:gridCol>
                <a:gridCol w="357914">
                  <a:extLst>
                    <a:ext uri="{9D8B030D-6E8A-4147-A177-3AD203B41FA5}">
                      <a16:colId xmlns:a16="http://schemas.microsoft.com/office/drawing/2014/main" val="2753685559"/>
                    </a:ext>
                  </a:extLst>
                </a:gridCol>
                <a:gridCol w="357914">
                  <a:extLst>
                    <a:ext uri="{9D8B030D-6E8A-4147-A177-3AD203B41FA5}">
                      <a16:colId xmlns:a16="http://schemas.microsoft.com/office/drawing/2014/main" val="1495773810"/>
                    </a:ext>
                  </a:extLst>
                </a:gridCol>
                <a:gridCol w="357914">
                  <a:extLst>
                    <a:ext uri="{9D8B030D-6E8A-4147-A177-3AD203B41FA5}">
                      <a16:colId xmlns:a16="http://schemas.microsoft.com/office/drawing/2014/main" val="2721339708"/>
                    </a:ext>
                  </a:extLst>
                </a:gridCol>
                <a:gridCol w="357914">
                  <a:extLst>
                    <a:ext uri="{9D8B030D-6E8A-4147-A177-3AD203B41FA5}">
                      <a16:colId xmlns:a16="http://schemas.microsoft.com/office/drawing/2014/main" val="2475132406"/>
                    </a:ext>
                  </a:extLst>
                </a:gridCol>
                <a:gridCol w="357914">
                  <a:extLst>
                    <a:ext uri="{9D8B030D-6E8A-4147-A177-3AD203B41FA5}">
                      <a16:colId xmlns:a16="http://schemas.microsoft.com/office/drawing/2014/main" val="2883718018"/>
                    </a:ext>
                  </a:extLst>
                </a:gridCol>
                <a:gridCol w="357914">
                  <a:extLst>
                    <a:ext uri="{9D8B030D-6E8A-4147-A177-3AD203B41FA5}">
                      <a16:colId xmlns:a16="http://schemas.microsoft.com/office/drawing/2014/main" val="2873110272"/>
                    </a:ext>
                  </a:extLst>
                </a:gridCol>
                <a:gridCol w="357914">
                  <a:extLst>
                    <a:ext uri="{9D8B030D-6E8A-4147-A177-3AD203B41FA5}">
                      <a16:colId xmlns:a16="http://schemas.microsoft.com/office/drawing/2014/main" val="291725141"/>
                    </a:ext>
                  </a:extLst>
                </a:gridCol>
              </a:tblGrid>
              <a:tr h="194107">
                <a:tc rowSpan="2">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Planta</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gridSpan="14">
                  <a:txBody>
                    <a:bodyPr/>
                    <a:lstStyle/>
                    <a:p>
                      <a:pPr algn="ctr" fontAlgn="ctr"/>
                      <a:r>
                        <a:rPr lang="es-ES" sz="1300" u="none" strike="noStrike" dirty="0">
                          <a:effectLst/>
                          <a:latin typeface="Times New Roman" panose="02020603050405020304" pitchFamily="18" charset="0"/>
                          <a:cs typeface="Times New Roman" panose="02020603050405020304" pitchFamily="18" charset="0"/>
                        </a:rPr>
                        <a:t>Número o posición de la hoja</a:t>
                      </a:r>
                      <a:endParaRPr lang="es-E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gridSpan="7">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Grados </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28959057"/>
                  </a:ext>
                </a:extLst>
              </a:tr>
              <a:tr h="194107">
                <a:tc vMerge="1">
                  <a:txBody>
                    <a:bodyPr/>
                    <a:lstStyle/>
                    <a:p>
                      <a:endParaRPr lang="es-EC"/>
                    </a:p>
                  </a:txBody>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4</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5</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6</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7</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8</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9</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10</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11</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12</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13</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14</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H/P</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HMJA</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2</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3</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4</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6</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extLst>
                  <a:ext uri="{0D108BD9-81ED-4DB2-BD59-A6C34878D82A}">
                    <a16:rowId xmlns:a16="http://schemas.microsoft.com/office/drawing/2014/main" val="3473680233"/>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6 </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2201502225"/>
                  </a:ext>
                </a:extLst>
              </a:tr>
              <a:tr h="194107">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991338329"/>
                  </a:ext>
                </a:extLst>
              </a:tr>
              <a:tr h="194107">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5</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2545070218"/>
                  </a:ext>
                </a:extLst>
              </a:tr>
              <a:tr h="194107">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1251542316"/>
                  </a:ext>
                </a:extLst>
              </a:tr>
              <a:tr h="194107">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2</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2</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3431120261"/>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6</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186230074"/>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9</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7</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2800379467"/>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8</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8</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2857837225"/>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9</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8</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4256253745"/>
                  </a:ext>
                </a:extLst>
              </a:tr>
              <a:tr h="194107">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solidFill>
                      <a:schemeClr val="accent2">
                        <a:lumMod val="75000"/>
                      </a:schemeClr>
                    </a:solidFill>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3</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 </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l" fontAlgn="ctr"/>
                      <a:r>
                        <a:rPr lang="es-EC" sz="1300" u="none" strike="noStrike">
                          <a:effectLst/>
                          <a:latin typeface="Times New Roman" panose="02020603050405020304" pitchFamily="18" charset="0"/>
                          <a:cs typeface="Times New Roman" panose="02020603050405020304" pitchFamily="18" charset="0"/>
                        </a:rPr>
                        <a:t> </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10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 8</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6</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0</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2822811604"/>
                  </a:ext>
                </a:extLst>
              </a:tr>
              <a:tr h="203350">
                <a:tc rowSpan="4" gridSpan="10">
                  <a:txBody>
                    <a:bodyPr/>
                    <a:lstStyle/>
                    <a:p>
                      <a:pPr algn="ctr" fontAlgn="ctr"/>
                      <a:r>
                        <a:rPr lang="es-ES" sz="1300" u="none" strike="noStrike" dirty="0">
                          <a:effectLst/>
                          <a:latin typeface="Times New Roman" panose="02020603050405020304" pitchFamily="18" charset="0"/>
                          <a:cs typeface="Times New Roman" panose="02020603050405020304" pitchFamily="18" charset="0"/>
                        </a:rPr>
                        <a:t>El número de cada casilla indica el grado de infección que posee cada hoja según la escala de 0 a 6 de </a:t>
                      </a:r>
                      <a:r>
                        <a:rPr lang="es-ES" sz="1300" u="none" strike="noStrike" dirty="0" err="1">
                          <a:effectLst/>
                          <a:latin typeface="Times New Roman" panose="02020603050405020304" pitchFamily="18" charset="0"/>
                          <a:cs typeface="Times New Roman" panose="02020603050405020304" pitchFamily="18" charset="0"/>
                        </a:rPr>
                        <a:t>Stover</a:t>
                      </a:r>
                      <a:r>
                        <a:rPr lang="es-ES" sz="1300" u="none" strike="noStrike" dirty="0">
                          <a:effectLst/>
                          <a:latin typeface="Times New Roman" panose="02020603050405020304" pitchFamily="18" charset="0"/>
                          <a:cs typeface="Times New Roman" panose="02020603050405020304" pitchFamily="18" charset="0"/>
                        </a:rPr>
                        <a:t> modificado por </a:t>
                      </a:r>
                      <a:r>
                        <a:rPr lang="es-ES" sz="1300" u="none" strike="noStrike" dirty="0" err="1">
                          <a:effectLst/>
                          <a:latin typeface="Times New Roman" panose="02020603050405020304" pitchFamily="18" charset="0"/>
                          <a:cs typeface="Times New Roman" panose="02020603050405020304" pitchFamily="18" charset="0"/>
                        </a:rPr>
                        <a:t>Gauld</a:t>
                      </a:r>
                      <a:r>
                        <a:rPr lang="es-ES" sz="1300" u="none" strike="noStrike" dirty="0">
                          <a:effectLst/>
                          <a:latin typeface="Times New Roman" panose="02020603050405020304" pitchFamily="18" charset="0"/>
                          <a:cs typeface="Times New Roman" panose="02020603050405020304" pitchFamily="18" charset="0"/>
                        </a:rPr>
                        <a:t> (1989)</a:t>
                      </a:r>
                      <a:endParaRPr lang="es-E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rowSpan="4" hMerge="1">
                  <a:txBody>
                    <a:bodyPr/>
                    <a:lstStyle/>
                    <a:p>
                      <a:endParaRPr lang="es-EC"/>
                    </a:p>
                  </a:txBody>
                  <a:tcPr/>
                </a:tc>
                <a:tc gridSpan="5">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Total </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fontAlgn="ct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54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17</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404663854"/>
                  </a:ext>
                </a:extLst>
              </a:tr>
              <a:tr h="194107">
                <a:tc gridSpan="10"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5">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Promedio</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fontAlgn="ct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5,4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1,4</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1,7</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1,1</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0,2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a:effectLst/>
                          <a:latin typeface="Times New Roman" panose="02020603050405020304" pitchFamily="18" charset="0"/>
                          <a:cs typeface="Times New Roman" panose="02020603050405020304" pitchFamily="18" charset="0"/>
                        </a:rPr>
                        <a:t>0,2</a:t>
                      </a:r>
                      <a:endParaRPr lang="es-EC"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0,1</a:t>
                      </a:r>
                      <a:endParaRPr lang="es-EC"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4041336207"/>
                  </a:ext>
                </a:extLst>
              </a:tr>
              <a:tr h="203350">
                <a:tc gridSpan="10"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7">
                  <a:txBody>
                    <a:bodyPr/>
                    <a:lstStyle/>
                    <a:p>
                      <a:pPr algn="ctr" fontAlgn="ctr"/>
                      <a:r>
                        <a:rPr lang="es-EC" sz="1300" u="none" strike="noStrike">
                          <a:effectLst/>
                          <a:latin typeface="Times New Roman" panose="02020603050405020304" pitchFamily="18" charset="0"/>
                          <a:cs typeface="Times New Roman" panose="02020603050405020304" pitchFamily="18" charset="0"/>
                        </a:rPr>
                        <a:t>% hojas/grado</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53,5</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13,9</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16,8</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10,9</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1,98</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a:effectLst/>
                          <a:latin typeface="Times New Roman" panose="02020603050405020304" pitchFamily="18" charset="0"/>
                          <a:cs typeface="Times New Roman" panose="02020603050405020304" pitchFamily="18" charset="0"/>
                        </a:rPr>
                        <a:t>1,98</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a:txBody>
                    <a:bodyPr/>
                    <a:lstStyle/>
                    <a:p>
                      <a:pPr algn="r" fontAlgn="ctr"/>
                      <a:r>
                        <a:rPr lang="es-EC" sz="1300" u="none" strike="noStrike" dirty="0">
                          <a:effectLst/>
                          <a:latin typeface="Times New Roman" panose="02020603050405020304" pitchFamily="18" charset="0"/>
                          <a:cs typeface="Times New Roman" panose="02020603050405020304" pitchFamily="18" charset="0"/>
                        </a:rPr>
                        <a:t>0,99</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extLst>
                  <a:ext uri="{0D108BD9-81ED-4DB2-BD59-A6C34878D82A}">
                    <a16:rowId xmlns:a16="http://schemas.microsoft.com/office/drawing/2014/main" val="1346835061"/>
                  </a:ext>
                </a:extLst>
              </a:tr>
              <a:tr h="194107">
                <a:tc gridSpan="10"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hMerge="1" vMerge="1">
                  <a:txBody>
                    <a:bodyPr/>
                    <a:lstStyle/>
                    <a:p>
                      <a:endParaRPr lang="es-EC"/>
                    </a:p>
                  </a:txBody>
                  <a:tcPr/>
                </a:tc>
                <a:tc gridSpan="7">
                  <a:txBody>
                    <a:bodyPr/>
                    <a:lstStyle/>
                    <a:p>
                      <a:pPr algn="ctr" fontAlgn="ctr"/>
                      <a:r>
                        <a:rPr lang="es-EC" sz="1300" u="none" strike="noStrike">
                          <a:effectLst/>
                          <a:latin typeface="Times New Roman" panose="02020603050405020304" pitchFamily="18" charset="0"/>
                          <a:cs typeface="Times New Roman" panose="02020603050405020304" pitchFamily="18" charset="0"/>
                        </a:rPr>
                        <a:t>PPI</a:t>
                      </a:r>
                      <a:endParaRPr lang="es-EC" sz="1300" b="1" i="0" u="none" strike="noStrike">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7">
                  <a:txBody>
                    <a:bodyPr/>
                    <a:lstStyle/>
                    <a:p>
                      <a:pPr algn="ctr" fontAlgn="ctr"/>
                      <a:r>
                        <a:rPr lang="es-EC" sz="1300" u="none" strike="noStrike" dirty="0">
                          <a:effectLst/>
                          <a:latin typeface="Times New Roman" panose="02020603050405020304" pitchFamily="18" charset="0"/>
                          <a:cs typeface="Times New Roman" panose="02020603050405020304" pitchFamily="18" charset="0"/>
                        </a:rPr>
                        <a:t>1,04</a:t>
                      </a:r>
                      <a:endParaRPr lang="es-EC"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243" marR="9243" marT="9243"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18215153"/>
                  </a:ext>
                </a:extLst>
              </a:tr>
            </a:tbl>
          </a:graphicData>
        </a:graphic>
      </p:graphicFrame>
      <p:sp>
        <p:nvSpPr>
          <p:cNvPr id="7" name="CuadroTexto 6">
            <a:extLst>
              <a:ext uri="{FF2B5EF4-FFF2-40B4-BE49-F238E27FC236}">
                <a16:creationId xmlns:a16="http://schemas.microsoft.com/office/drawing/2014/main" id="{3FE447FF-039E-400F-BAC8-4DA7E9AC4C65}"/>
              </a:ext>
            </a:extLst>
          </p:cNvPr>
          <p:cNvSpPr txBox="1"/>
          <p:nvPr/>
        </p:nvSpPr>
        <p:spPr>
          <a:xfrm>
            <a:off x="214178" y="5101155"/>
            <a:ext cx="1197764" cy="369332"/>
          </a:xfrm>
          <a:prstGeom prst="rect">
            <a:avLst/>
          </a:prstGeom>
          <a:solidFill>
            <a:schemeClr val="accent4">
              <a:lumMod val="40000"/>
              <a:lumOff val="60000"/>
            </a:schemeClr>
          </a:solidFill>
          <a:ln>
            <a:solidFill>
              <a:schemeClr val="accent4">
                <a:lumMod val="40000"/>
                <a:lumOff val="60000"/>
              </a:schemeClr>
            </a:solidFill>
          </a:ln>
        </p:spPr>
        <p:txBody>
          <a:bodyPr wrap="none" rtlCol="0">
            <a:spAutoFit/>
          </a:bodyPr>
          <a:lstStyle/>
          <a:p>
            <a:r>
              <a:rPr lang="es-ES" dirty="0">
                <a:latin typeface="Times New Roman" panose="02020603050405020304" pitchFamily="18" charset="0"/>
                <a:cs typeface="Times New Roman" panose="02020603050405020304" pitchFamily="18" charset="0"/>
              </a:rPr>
              <a:t>EJEMPLO</a:t>
            </a:r>
            <a:endParaRPr lang="es-EC" dirty="0">
              <a:latin typeface="Times New Roman" panose="02020603050405020304" pitchFamily="18" charset="0"/>
              <a:cs typeface="Times New Roman" panose="02020603050405020304" pitchFamily="18" charset="0"/>
            </a:endParaRPr>
          </a:p>
        </p:txBody>
      </p:sp>
      <p:sp>
        <p:nvSpPr>
          <p:cNvPr id="8" name="Flecha: a la derecha 7">
            <a:extLst>
              <a:ext uri="{FF2B5EF4-FFF2-40B4-BE49-F238E27FC236}">
                <a16:creationId xmlns:a16="http://schemas.microsoft.com/office/drawing/2014/main" id="{F18AE9D9-9BEC-4F39-811E-C76177F2BC79}"/>
              </a:ext>
            </a:extLst>
          </p:cNvPr>
          <p:cNvSpPr/>
          <p:nvPr/>
        </p:nvSpPr>
        <p:spPr>
          <a:xfrm>
            <a:off x="1621612" y="5193488"/>
            <a:ext cx="1197764" cy="1846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22916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74FFC49D-53D0-4C07-B552-47286DCF6AC4}"/>
              </a:ext>
            </a:extLst>
          </p:cNvPr>
          <p:cNvSpPr txBox="1"/>
          <p:nvPr/>
        </p:nvSpPr>
        <p:spPr>
          <a:xfrm>
            <a:off x="4655840" y="323924"/>
            <a:ext cx="3240360" cy="369332"/>
          </a:xfrm>
          <a:prstGeom prst="rect">
            <a:avLst/>
          </a:prstGeom>
          <a:noFill/>
        </p:spPr>
        <p:txBody>
          <a:bodyPr wrap="square" rtlCol="0">
            <a:spAutoFit/>
          </a:bodyPr>
          <a:lstStyle/>
          <a:p>
            <a:r>
              <a:rPr lang="es-ES" b="1" dirty="0">
                <a:latin typeface="Times New Roman" panose="02020603050405020304" pitchFamily="18" charset="0"/>
                <a:cs typeface="Times New Roman" panose="02020603050405020304" pitchFamily="18" charset="0"/>
              </a:rPr>
              <a:t>VARIABLES EVALUADAS</a:t>
            </a:r>
          </a:p>
        </p:txBody>
      </p:sp>
      <p:sp>
        <p:nvSpPr>
          <p:cNvPr id="2" name="CuadroTexto 1">
            <a:extLst>
              <a:ext uri="{FF2B5EF4-FFF2-40B4-BE49-F238E27FC236}">
                <a16:creationId xmlns:a16="http://schemas.microsoft.com/office/drawing/2014/main" id="{21340A94-4686-4CA4-B653-759D30A9F432}"/>
              </a:ext>
            </a:extLst>
          </p:cNvPr>
          <p:cNvSpPr txBox="1"/>
          <p:nvPr/>
        </p:nvSpPr>
        <p:spPr>
          <a:xfrm>
            <a:off x="407368" y="1113864"/>
            <a:ext cx="3528392" cy="5016758"/>
          </a:xfrm>
          <a:prstGeom prst="rect">
            <a:avLst/>
          </a:prstGeom>
          <a:solidFill>
            <a:schemeClr val="accent3">
              <a:lumMod val="20000"/>
              <a:lumOff val="80000"/>
            </a:schemeClr>
          </a:solidFill>
          <a:ln>
            <a:solidFill>
              <a:schemeClr val="tx1"/>
            </a:solidFill>
          </a:ln>
        </p:spPr>
        <p:txBody>
          <a:bodyPr wrap="square" rtlCol="0">
            <a:spAutoFit/>
          </a:bodyPr>
          <a:lstStyle/>
          <a:p>
            <a:pPr marL="285750" indent="-285750" algn="jus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Número de hojas totales (HT)</a:t>
            </a:r>
          </a:p>
          <a:p>
            <a:pPr algn="just"/>
            <a:r>
              <a:rPr lang="es-ES" sz="1600" dirty="0">
                <a:latin typeface="Times New Roman" panose="02020603050405020304" pitchFamily="18" charset="0"/>
                <a:cs typeface="Times New Roman" panose="02020603050405020304" pitchFamily="18" charset="0"/>
              </a:rPr>
              <a:t>Cuantificadas de arriba hacia abajo, sin tomar en cuenta la hoja cigarro, y las hojas agobiadas. </a:t>
            </a:r>
          </a:p>
          <a:p>
            <a:pPr algn="just"/>
            <a:endParaRPr lang="es-ES" sz="1600" dirty="0">
              <a:latin typeface="Times New Roman" panose="02020603050405020304" pitchFamily="18" charset="0"/>
              <a:cs typeface="Times New Roman" panose="02020603050405020304" pitchFamily="18" charset="0"/>
            </a:endParaRPr>
          </a:p>
          <a:p>
            <a:pPr algn="just"/>
            <a:endParaRPr lang="es-ES"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Hoja más joven afectada (HMJA)</a:t>
            </a:r>
          </a:p>
          <a:p>
            <a:pPr algn="just"/>
            <a:r>
              <a:rPr lang="es-EC" sz="1600" dirty="0">
                <a:latin typeface="Times New Roman" panose="02020603050405020304" pitchFamily="18" charset="0"/>
                <a:cs typeface="Times New Roman" panose="02020603050405020304" pitchFamily="18" charset="0"/>
              </a:rPr>
              <a:t>Esta fue considerada la hoja más cercana al suelo que manifieste  síntomas.</a:t>
            </a:r>
          </a:p>
          <a:p>
            <a:pPr algn="just"/>
            <a:endParaRPr lang="es-EC" sz="1600" dirty="0">
              <a:latin typeface="Times New Roman" panose="02020603050405020304" pitchFamily="18" charset="0"/>
              <a:cs typeface="Times New Roman" panose="02020603050405020304" pitchFamily="18" charset="0"/>
            </a:endParaRPr>
          </a:p>
          <a:p>
            <a:pPr algn="just"/>
            <a:endParaRPr lang="es-EC"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Porcentaje de hojas enfermas</a:t>
            </a:r>
          </a:p>
          <a:p>
            <a:pPr algn="just"/>
            <a:r>
              <a:rPr lang="es-EC" sz="1600" dirty="0">
                <a:latin typeface="Times New Roman" panose="02020603050405020304" pitchFamily="18" charset="0"/>
                <a:cs typeface="Times New Roman" panose="02020603050405020304" pitchFamily="18" charset="0"/>
              </a:rPr>
              <a:t>Se determinó al sumar el valor de todos los grados (1 a 6).</a:t>
            </a:r>
          </a:p>
          <a:p>
            <a:pPr marL="285750" indent="-285750" algn="just">
              <a:buFont typeface="Arial" panose="020B0604020202020204" pitchFamily="34" charset="0"/>
              <a:buChar char="•"/>
            </a:pPr>
            <a:endParaRPr lang="es-EC"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es-EC" sz="1600"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Porcentaje de hojas sanas</a:t>
            </a:r>
          </a:p>
          <a:p>
            <a:pPr algn="just"/>
            <a:r>
              <a:rPr lang="es-EC" sz="1600" dirty="0">
                <a:latin typeface="Times New Roman" panose="02020603050405020304" pitchFamily="18" charset="0"/>
                <a:cs typeface="Times New Roman" panose="02020603050405020304" pitchFamily="18" charset="0"/>
              </a:rPr>
              <a:t>Se determinó al restar el valor de todos los grados (1 a 6) con el valor del grado 0.</a:t>
            </a:r>
          </a:p>
        </p:txBody>
      </p:sp>
      <p:sp>
        <p:nvSpPr>
          <p:cNvPr id="5" name="CuadroTexto 4">
            <a:extLst>
              <a:ext uri="{FF2B5EF4-FFF2-40B4-BE49-F238E27FC236}">
                <a16:creationId xmlns:a16="http://schemas.microsoft.com/office/drawing/2014/main" id="{02C844CF-91AD-46DD-8173-5EEF2DC16636}"/>
              </a:ext>
            </a:extLst>
          </p:cNvPr>
          <p:cNvSpPr txBox="1"/>
          <p:nvPr/>
        </p:nvSpPr>
        <p:spPr>
          <a:xfrm>
            <a:off x="4512020" y="1128609"/>
            <a:ext cx="3528000" cy="2585323"/>
          </a:xfrm>
          <a:prstGeom prst="rect">
            <a:avLst/>
          </a:prstGeom>
          <a:solidFill>
            <a:schemeClr val="accent3">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El porcentaje de hojas infectadas por grado  </a:t>
            </a:r>
            <a:endParaRPr lang="es-EC" sz="1600" dirty="0">
              <a:latin typeface="Times New Roman" panose="02020603050405020304" pitchFamily="18" charset="0"/>
              <a:cs typeface="Times New Roman" panose="02020603050405020304" pitchFamily="18" charset="0"/>
            </a:endParaRPr>
          </a:p>
          <a:p>
            <a:r>
              <a:rPr lang="es-EC" sz="1600" dirty="0">
                <a:latin typeface="Times New Roman" panose="02020603050405020304" pitchFamily="18" charset="0"/>
                <a:cs typeface="Times New Roman" panose="02020603050405020304" pitchFamily="18" charset="0"/>
              </a:rPr>
              <a:t>Dividiendo el número total de hojas en cada grado entre el número total de hojas y multiplicando por 100.</a:t>
            </a:r>
          </a:p>
          <a:p>
            <a:pPr algn="just"/>
            <a:endParaRPr lang="es-ES" sz="1600" dirty="0">
              <a:latin typeface="Times New Roman" panose="02020603050405020304" pitchFamily="18" charset="0"/>
              <a:cs typeface="Times New Roman" panose="02020603050405020304" pitchFamily="18" charset="0"/>
            </a:endParaRPr>
          </a:p>
          <a:p>
            <a:pPr algn="just"/>
            <a:endParaRPr lang="es-ES" sz="1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Promedio ponderado de infección (PPI)</a:t>
            </a:r>
          </a:p>
          <a:p>
            <a:pPr marL="285750" indent="-285750">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a:extLst>
                  <a:ext uri="{FF2B5EF4-FFF2-40B4-BE49-F238E27FC236}">
                    <a16:creationId xmlns:a16="http://schemas.microsoft.com/office/drawing/2014/main" id="{2BFDB954-909C-4389-8FD0-D43075741C28}"/>
                  </a:ext>
                </a:extLst>
              </p:cNvPr>
              <p:cNvSpPr/>
              <p:nvPr/>
            </p:nvSpPr>
            <p:spPr>
              <a:xfrm>
                <a:off x="4269510" y="5510709"/>
                <a:ext cx="4860031" cy="619913"/>
              </a:xfrm>
              <a:prstGeom prst="rect">
                <a:avLst/>
              </a:prstGeom>
            </p:spPr>
            <p:txBody>
              <a:bodyPr wrap="square">
                <a:spAutoFit/>
              </a:bodyPr>
              <a:lstStyle/>
              <a:p>
                <a:pPr algn="just"/>
                <a14:m>
                  <m:oMathPara xmlns:m="http://schemas.openxmlformats.org/officeDocument/2006/math">
                    <m:oMathParaPr>
                      <m:jc m:val="centerGroup"/>
                    </m:oMathParaPr>
                    <m:oMath xmlns:m="http://schemas.openxmlformats.org/officeDocument/2006/math">
                      <m:f>
                        <m:fPr>
                          <m:ctrlPr>
                            <a:rPr lang="es-EC" i="1">
                              <a:latin typeface="Cambria Math" panose="02040503050406030204" pitchFamily="18" charset="0"/>
                            </a:rPr>
                          </m:ctrlPr>
                        </m:fPr>
                        <m:num>
                          <m:r>
                            <a:rPr lang="es-EC" i="1">
                              <a:latin typeface="Cambria Math" panose="02040503050406030204" pitchFamily="18" charset="0"/>
                            </a:rPr>
                            <m:t>∑</m:t>
                          </m:r>
                          <m:r>
                            <a:rPr lang="es-ES" i="1">
                              <a:latin typeface="Cambria Math" panose="02040503050406030204" pitchFamily="18" charset="0"/>
                            </a:rPr>
                            <m:t> (% </m:t>
                          </m:r>
                          <m:r>
                            <a:rPr lang="es-ES" i="1">
                              <a:latin typeface="Cambria Math" panose="02040503050406030204" pitchFamily="18" charset="0"/>
                            </a:rPr>
                            <m:t>𝐻𝑜𝑗𝑎𝑠</m:t>
                          </m:r>
                          <m:r>
                            <a:rPr lang="es-ES" i="1">
                              <a:latin typeface="Cambria Math" panose="02040503050406030204" pitchFamily="18" charset="0"/>
                            </a:rPr>
                            <m:t> </m:t>
                          </m:r>
                          <m:r>
                            <a:rPr lang="es-ES" i="1">
                              <a:latin typeface="Cambria Math" panose="02040503050406030204" pitchFamily="18" charset="0"/>
                            </a:rPr>
                            <m:t>𝑒𝑛</m:t>
                          </m:r>
                          <m:r>
                            <a:rPr lang="es-ES" i="1">
                              <a:latin typeface="Cambria Math" panose="02040503050406030204" pitchFamily="18" charset="0"/>
                            </a:rPr>
                            <m:t> </m:t>
                          </m:r>
                          <m:r>
                            <a:rPr lang="es-ES" i="1">
                              <a:latin typeface="Cambria Math" panose="02040503050406030204" pitchFamily="18" charset="0"/>
                            </a:rPr>
                            <m:t>𝑐𝑎𝑑𝑎</m:t>
                          </m:r>
                          <m:r>
                            <a:rPr lang="es-ES" i="1">
                              <a:latin typeface="Cambria Math" panose="02040503050406030204" pitchFamily="18" charset="0"/>
                            </a:rPr>
                            <m:t> </m:t>
                          </m:r>
                          <m:r>
                            <a:rPr lang="es-ES" i="1">
                              <a:latin typeface="Cambria Math" panose="02040503050406030204" pitchFamily="18" charset="0"/>
                            </a:rPr>
                            <m:t>𝑔𝑟𝑎𝑑𝑜</m:t>
                          </m:r>
                          <m:r>
                            <a:rPr lang="es-ES" i="1">
                              <a:latin typeface="Cambria Math" panose="02040503050406030204" pitchFamily="18" charset="0"/>
                            </a:rPr>
                            <m:t> </m:t>
                          </m:r>
                          <m:r>
                            <a:rPr lang="es-ES" i="1">
                              <a:latin typeface="Cambria Math" panose="02040503050406030204" pitchFamily="18" charset="0"/>
                            </a:rPr>
                            <m:t>𝑥</m:t>
                          </m:r>
                          <m:r>
                            <a:rPr lang="es-ES" i="1">
                              <a:latin typeface="Cambria Math" panose="02040503050406030204" pitchFamily="18" charset="0"/>
                            </a:rPr>
                            <m:t> </m:t>
                          </m:r>
                          <m:r>
                            <a:rPr lang="es-ES" i="1">
                              <a:latin typeface="Cambria Math" panose="02040503050406030204" pitchFamily="18" charset="0"/>
                            </a:rPr>
                            <m:t>𝑔𝑟𝑎𝑑𝑜</m:t>
                          </m:r>
                          <m:r>
                            <a:rPr lang="es-ES" i="1">
                              <a:latin typeface="Cambria Math" panose="02040503050406030204" pitchFamily="18" charset="0"/>
                            </a:rPr>
                            <m:t> </m:t>
                          </m:r>
                          <m:r>
                            <a:rPr lang="es-ES" i="1">
                              <a:latin typeface="Cambria Math" panose="02040503050406030204" pitchFamily="18" charset="0"/>
                            </a:rPr>
                            <m:t>𝑟𝑒𝑠𝑝𝑒𝑐𝑡𝑖𝑣𝑜</m:t>
                          </m:r>
                          <m:r>
                            <a:rPr lang="es-ES" i="1">
                              <a:latin typeface="Cambria Math" panose="02040503050406030204" pitchFamily="18" charset="0"/>
                            </a:rPr>
                            <m:t>)</m:t>
                          </m:r>
                        </m:num>
                        <m:den>
                          <m:r>
                            <a:rPr lang="es-ES" i="1">
                              <a:latin typeface="Cambria Math" panose="02040503050406030204" pitchFamily="18" charset="0"/>
                            </a:rPr>
                            <m:t>100</m:t>
                          </m:r>
                        </m:den>
                      </m:f>
                    </m:oMath>
                  </m:oMathPara>
                </a14:m>
                <a:endParaRPr lang="es-ES" dirty="0">
                  <a:latin typeface="Times New Roman" panose="02020603050405020304" pitchFamily="18" charset="0"/>
                  <a:cs typeface="Times New Roman" panose="02020603050405020304" pitchFamily="18" charset="0"/>
                </a:endParaRPr>
              </a:p>
            </p:txBody>
          </p:sp>
        </mc:Choice>
        <mc:Fallback xmlns="">
          <p:sp>
            <p:nvSpPr>
              <p:cNvPr id="3" name="Rectángulo 2">
                <a:extLst>
                  <a:ext uri="{FF2B5EF4-FFF2-40B4-BE49-F238E27FC236}">
                    <a16:creationId xmlns:a16="http://schemas.microsoft.com/office/drawing/2014/main" id="{2BFDB954-909C-4389-8FD0-D43075741C28}"/>
                  </a:ext>
                </a:extLst>
              </p:cNvPr>
              <p:cNvSpPr>
                <a:spLocks noRot="1" noChangeAspect="1" noMove="1" noResize="1" noEditPoints="1" noAdjustHandles="1" noChangeArrowheads="1" noChangeShapeType="1" noTextEdit="1"/>
              </p:cNvSpPr>
              <p:nvPr/>
            </p:nvSpPr>
            <p:spPr>
              <a:xfrm>
                <a:off x="4269510" y="5510709"/>
                <a:ext cx="4860031" cy="619913"/>
              </a:xfrm>
              <a:prstGeom prst="rect">
                <a:avLst/>
              </a:prstGeom>
              <a:blipFill>
                <a:blip r:embed="rId2"/>
                <a:stretch>
                  <a:fillRect r="-627"/>
                </a:stretch>
              </a:blipFill>
            </p:spPr>
            <p:txBody>
              <a:bodyPr/>
              <a:lstStyle/>
              <a:p>
                <a:r>
                  <a:rPr lang="es-EC">
                    <a:noFill/>
                  </a:rPr>
                  <a:t> </a:t>
                </a:r>
              </a:p>
            </p:txBody>
          </p:sp>
        </mc:Fallback>
      </mc:AlternateContent>
      <p:cxnSp>
        <p:nvCxnSpPr>
          <p:cNvPr id="7" name="Conector: curvado 6">
            <a:extLst>
              <a:ext uri="{FF2B5EF4-FFF2-40B4-BE49-F238E27FC236}">
                <a16:creationId xmlns:a16="http://schemas.microsoft.com/office/drawing/2014/main" id="{C72BA296-9AF8-4E42-AEC8-8EA495357C47}"/>
              </a:ext>
            </a:extLst>
          </p:cNvPr>
          <p:cNvCxnSpPr>
            <a:cxnSpLocks/>
          </p:cNvCxnSpPr>
          <p:nvPr/>
        </p:nvCxnSpPr>
        <p:spPr>
          <a:xfrm rot="16200000" flipH="1">
            <a:off x="5534867" y="4308026"/>
            <a:ext cx="1543449" cy="298897"/>
          </a:xfrm>
          <a:prstGeom prst="curvedConnector3">
            <a:avLst>
              <a:gd name="adj1" fmla="val 50000"/>
            </a:avLst>
          </a:prstGeom>
          <a:ln>
            <a:solidFill>
              <a:srgbClr val="FF0000"/>
            </a:solidFill>
            <a:tailEnd type="triangle"/>
          </a:ln>
          <a:effectLst>
            <a:glow rad="63500">
              <a:schemeClr val="accent5">
                <a:satMod val="175000"/>
                <a:alpha val="40000"/>
              </a:schemeClr>
            </a:glow>
          </a:effectLst>
        </p:spPr>
        <p:style>
          <a:lnRef idx="1">
            <a:schemeClr val="dk1"/>
          </a:lnRef>
          <a:fillRef idx="0">
            <a:schemeClr val="dk1"/>
          </a:fillRef>
          <a:effectRef idx="0">
            <a:schemeClr val="dk1"/>
          </a:effectRef>
          <a:fontRef idx="minor">
            <a:schemeClr val="tx1"/>
          </a:fontRef>
        </p:style>
      </p:cxnSp>
      <p:pic>
        <p:nvPicPr>
          <p:cNvPr id="10" name="Imagen 9">
            <a:extLst>
              <a:ext uri="{FF2B5EF4-FFF2-40B4-BE49-F238E27FC236}">
                <a16:creationId xmlns:a16="http://schemas.microsoft.com/office/drawing/2014/main" id="{9880B76D-A7E1-4AA2-A78B-C937A26533B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421591" y="2009140"/>
            <a:ext cx="3790950" cy="2839720"/>
          </a:xfrm>
          <a:prstGeom prst="rect">
            <a:avLst/>
          </a:prstGeom>
          <a:noFill/>
          <a:ln>
            <a:noFill/>
          </a:ln>
        </p:spPr>
      </p:pic>
    </p:spTree>
    <p:extLst>
      <p:ext uri="{BB962C8B-B14F-4D97-AF65-F5344CB8AC3E}">
        <p14:creationId xmlns:p14="http://schemas.microsoft.com/office/powerpoint/2010/main" val="158469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01039980-246E-4AA2-99DB-587DFF477719}"/>
              </a:ext>
            </a:extLst>
          </p:cNvPr>
          <p:cNvSpPr txBox="1"/>
          <p:nvPr/>
        </p:nvSpPr>
        <p:spPr>
          <a:xfrm>
            <a:off x="3757494" y="219998"/>
            <a:ext cx="4680520" cy="369332"/>
          </a:xfrm>
          <a:prstGeom prst="rect">
            <a:avLst/>
          </a:prstGeom>
          <a:noFill/>
        </p:spPr>
        <p:txBody>
          <a:bodyPr wrap="square" rtlCol="0">
            <a:spAutoFit/>
          </a:bodyPr>
          <a:lstStyle/>
          <a:p>
            <a:pPr algn="ctr"/>
            <a:r>
              <a:rPr lang="es-ES" b="1" dirty="0">
                <a:latin typeface="Times New Roman" panose="02020603050405020304" pitchFamily="18" charset="0"/>
                <a:cs typeface="Times New Roman" panose="02020603050405020304" pitchFamily="18" charset="0"/>
              </a:rPr>
              <a:t>FASE DE DISTRIBUCIÓN DE ENCUESTAS</a:t>
            </a:r>
          </a:p>
        </p:txBody>
      </p:sp>
      <p:sp>
        <p:nvSpPr>
          <p:cNvPr id="5" name="CuadroTexto 4">
            <a:extLst>
              <a:ext uri="{FF2B5EF4-FFF2-40B4-BE49-F238E27FC236}">
                <a16:creationId xmlns:a16="http://schemas.microsoft.com/office/drawing/2014/main" id="{885FC2E8-E73A-4544-B4EF-E3B640DCAF77}"/>
              </a:ext>
            </a:extLst>
          </p:cNvPr>
          <p:cNvSpPr txBox="1"/>
          <p:nvPr/>
        </p:nvSpPr>
        <p:spPr>
          <a:xfrm>
            <a:off x="2346809" y="3599975"/>
            <a:ext cx="2821370" cy="369332"/>
          </a:xfrm>
          <a:prstGeom prst="rect">
            <a:avLst/>
          </a:prstGeom>
          <a:noFill/>
        </p:spPr>
        <p:txBody>
          <a:bodyPr wrap="square" rtlCol="0">
            <a:spAutoFit/>
          </a:bodyPr>
          <a:lstStyle/>
          <a:p>
            <a:r>
              <a:rPr lang="es-ES" dirty="0">
                <a:latin typeface="Times New Roman" panose="02020603050405020304" pitchFamily="18" charset="0"/>
                <a:cs typeface="Times New Roman" panose="02020603050405020304" pitchFamily="18" charset="0"/>
              </a:rPr>
              <a:t>ANÁLISIS ESTADÍSTICO </a:t>
            </a:r>
          </a:p>
        </p:txBody>
      </p:sp>
      <p:sp>
        <p:nvSpPr>
          <p:cNvPr id="3" name="CuadroTexto 2">
            <a:extLst>
              <a:ext uri="{FF2B5EF4-FFF2-40B4-BE49-F238E27FC236}">
                <a16:creationId xmlns:a16="http://schemas.microsoft.com/office/drawing/2014/main" id="{3C81E532-8B63-43B6-A2A1-2DC7737808CE}"/>
              </a:ext>
            </a:extLst>
          </p:cNvPr>
          <p:cNvSpPr txBox="1"/>
          <p:nvPr/>
        </p:nvSpPr>
        <p:spPr>
          <a:xfrm>
            <a:off x="258407" y="1339788"/>
            <a:ext cx="5760000" cy="1323439"/>
          </a:xfrm>
          <a:prstGeom prst="rect">
            <a:avLst/>
          </a:prstGeom>
          <a:solidFill>
            <a:srgbClr val="CCFF66"/>
          </a:solidFill>
          <a:ln>
            <a:solidFill>
              <a:schemeClr val="bg2">
                <a:lumMod val="75000"/>
              </a:schemeClr>
            </a:solidFill>
          </a:ln>
        </p:spPr>
        <p:txBody>
          <a:bodyPr wrap="square" rtlCol="0">
            <a:spAutoFit/>
          </a:bodyPr>
          <a:lstStyle/>
          <a:p>
            <a:pPr marL="285750" indent="-285750" algn="just">
              <a:buFont typeface="Wingdings" panose="05000000000000000000" pitchFamily="2" charset="2"/>
              <a:buChar char="v"/>
            </a:pPr>
            <a:r>
              <a:rPr lang="es-EC" sz="1600" dirty="0">
                <a:latin typeface="Times New Roman" panose="02020603050405020304" pitchFamily="18" charset="0"/>
                <a:cs typeface="Times New Roman" panose="02020603050405020304" pitchFamily="18" charset="0"/>
              </a:rPr>
              <a:t>Encuestas a los productores. Se tomaron en cuenta diferentes aspectos:</a:t>
            </a:r>
          </a:p>
          <a:p>
            <a:pPr algn="just"/>
            <a:endParaRPr lang="es-EC"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v"/>
            </a:pPr>
            <a:r>
              <a:rPr lang="es-EC" sz="1600" dirty="0">
                <a:latin typeface="Times New Roman" panose="02020603050405020304" pitchFamily="18" charset="0"/>
                <a:cs typeface="Times New Roman" panose="02020603050405020304" pitchFamily="18" charset="0"/>
              </a:rPr>
              <a:t>Encuesta a las exportadoras más representativas del cantón para  analizar la información de sus repercusiones económicas.</a:t>
            </a:r>
            <a:endParaRPr lang="es-EC" dirty="0"/>
          </a:p>
        </p:txBody>
      </p:sp>
      <p:sp>
        <p:nvSpPr>
          <p:cNvPr id="7" name="CuadroTexto 6">
            <a:extLst>
              <a:ext uri="{FF2B5EF4-FFF2-40B4-BE49-F238E27FC236}">
                <a16:creationId xmlns:a16="http://schemas.microsoft.com/office/drawing/2014/main" id="{3FE0EE10-97AF-4EEB-803D-1473711A074B}"/>
              </a:ext>
            </a:extLst>
          </p:cNvPr>
          <p:cNvSpPr txBox="1"/>
          <p:nvPr/>
        </p:nvSpPr>
        <p:spPr>
          <a:xfrm>
            <a:off x="6976528" y="918000"/>
            <a:ext cx="1159292" cy="338554"/>
          </a:xfrm>
          <a:prstGeom prst="rect">
            <a:avLst/>
          </a:prstGeom>
          <a:solidFill>
            <a:schemeClr val="bg1"/>
          </a:solidFill>
          <a:ln>
            <a:solidFill>
              <a:schemeClr val="accent2">
                <a:lumMod val="75000"/>
              </a:schemeClr>
            </a:solidFill>
          </a:ln>
        </p:spPr>
        <p:txBody>
          <a:bodyPr wrap="non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Sociales</a:t>
            </a:r>
            <a:endParaRPr lang="es-ES" dirty="0">
              <a:latin typeface="Times New Roman" panose="02020603050405020304" pitchFamily="18" charset="0"/>
              <a:cs typeface="Times New Roman" panose="02020603050405020304" pitchFamily="18" charset="0"/>
            </a:endParaRPr>
          </a:p>
        </p:txBody>
      </p:sp>
      <p:sp>
        <p:nvSpPr>
          <p:cNvPr id="8" name="CuadroTexto 7">
            <a:extLst>
              <a:ext uri="{FF2B5EF4-FFF2-40B4-BE49-F238E27FC236}">
                <a16:creationId xmlns:a16="http://schemas.microsoft.com/office/drawing/2014/main" id="{C1585EB7-B734-45F6-8BCA-3445D6B3E2F8}"/>
              </a:ext>
            </a:extLst>
          </p:cNvPr>
          <p:cNvSpPr txBox="1"/>
          <p:nvPr/>
        </p:nvSpPr>
        <p:spPr>
          <a:xfrm>
            <a:off x="6978016" y="1391454"/>
            <a:ext cx="1592103" cy="338554"/>
          </a:xfrm>
          <a:prstGeom prst="rect">
            <a:avLst/>
          </a:prstGeom>
          <a:noFill/>
          <a:ln>
            <a:solidFill>
              <a:schemeClr val="accent2">
                <a:lumMod val="75000"/>
              </a:schemeClr>
            </a:solidFill>
          </a:ln>
        </p:spPr>
        <p:txBody>
          <a:bodyPr wrap="non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Agronómicos</a:t>
            </a:r>
            <a:endParaRPr lang="es-ES" dirty="0">
              <a:latin typeface="Times New Roman" panose="02020603050405020304" pitchFamily="18" charset="0"/>
              <a:cs typeface="Times New Roman" panose="02020603050405020304" pitchFamily="18" charset="0"/>
            </a:endParaRPr>
          </a:p>
        </p:txBody>
      </p:sp>
      <p:sp>
        <p:nvSpPr>
          <p:cNvPr id="9" name="CuadroTexto 8">
            <a:extLst>
              <a:ext uri="{FF2B5EF4-FFF2-40B4-BE49-F238E27FC236}">
                <a16:creationId xmlns:a16="http://schemas.microsoft.com/office/drawing/2014/main" id="{8F96FD0D-8399-42CC-9A3D-919688C6E2AD}"/>
              </a:ext>
            </a:extLst>
          </p:cNvPr>
          <p:cNvSpPr txBox="1"/>
          <p:nvPr/>
        </p:nvSpPr>
        <p:spPr>
          <a:xfrm>
            <a:off x="6976528" y="1825393"/>
            <a:ext cx="1101584" cy="338554"/>
          </a:xfrm>
          <a:prstGeom prst="rect">
            <a:avLst/>
          </a:prstGeom>
          <a:noFill/>
          <a:ln>
            <a:solidFill>
              <a:schemeClr val="accent2">
                <a:lumMod val="75000"/>
              </a:schemeClr>
            </a:solidFill>
          </a:ln>
        </p:spPr>
        <p:txBody>
          <a:bodyPr wrap="non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Manejo</a:t>
            </a:r>
            <a:endParaRPr lang="es-ES" dirty="0">
              <a:latin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0F2485F6-0840-4F8F-9510-CAD527BF01CE}"/>
              </a:ext>
            </a:extLst>
          </p:cNvPr>
          <p:cNvSpPr txBox="1"/>
          <p:nvPr/>
        </p:nvSpPr>
        <p:spPr>
          <a:xfrm>
            <a:off x="6996621" y="2300296"/>
            <a:ext cx="1513556" cy="338554"/>
          </a:xfrm>
          <a:prstGeom prst="rect">
            <a:avLst/>
          </a:prstGeom>
          <a:noFill/>
          <a:ln>
            <a:solidFill>
              <a:schemeClr val="accent2">
                <a:lumMod val="75000"/>
              </a:schemeClr>
            </a:solidFill>
          </a:ln>
        </p:spPr>
        <p:txBody>
          <a:bodyPr wrap="non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Ambientales</a:t>
            </a:r>
            <a:endParaRPr lang="es-ES" dirty="0">
              <a:latin typeface="Times New Roman" panose="02020603050405020304" pitchFamily="18" charset="0"/>
              <a:cs typeface="Times New Roman" panose="02020603050405020304" pitchFamily="18" charset="0"/>
            </a:endParaRPr>
          </a:p>
        </p:txBody>
      </p:sp>
      <p:sp>
        <p:nvSpPr>
          <p:cNvPr id="11" name="CuadroTexto 10">
            <a:extLst>
              <a:ext uri="{FF2B5EF4-FFF2-40B4-BE49-F238E27FC236}">
                <a16:creationId xmlns:a16="http://schemas.microsoft.com/office/drawing/2014/main" id="{20F6599C-8F2F-4B22-8E9B-F049E327CF73}"/>
              </a:ext>
            </a:extLst>
          </p:cNvPr>
          <p:cNvSpPr txBox="1"/>
          <p:nvPr/>
        </p:nvSpPr>
        <p:spPr>
          <a:xfrm>
            <a:off x="6998015" y="2734235"/>
            <a:ext cx="1930337" cy="338554"/>
          </a:xfrm>
          <a:prstGeom prst="rect">
            <a:avLst/>
          </a:prstGeom>
          <a:noFill/>
          <a:ln>
            <a:solidFill>
              <a:schemeClr val="accent2">
                <a:lumMod val="75000"/>
              </a:schemeClr>
            </a:solidFill>
          </a:ln>
        </p:spPr>
        <p:txBody>
          <a:bodyPr wrap="none" rtlCol="0">
            <a:spAutoFit/>
          </a:bodyPr>
          <a:lstStyle/>
          <a:p>
            <a:pPr marL="285750" indent="-285750">
              <a:buFont typeface="Arial" panose="020B0604020202020204" pitchFamily="34" charset="0"/>
              <a:buChar char="•"/>
            </a:pPr>
            <a:r>
              <a:rPr lang="es-ES" sz="1600" dirty="0">
                <a:latin typeface="Times New Roman" panose="02020603050405020304" pitchFamily="18" charset="0"/>
                <a:cs typeface="Times New Roman" panose="02020603050405020304" pitchFamily="18" charset="0"/>
              </a:rPr>
              <a:t>Seguridad laboral</a:t>
            </a:r>
          </a:p>
        </p:txBody>
      </p:sp>
      <p:cxnSp>
        <p:nvCxnSpPr>
          <p:cNvPr id="13" name="Conector: curvado 12">
            <a:extLst>
              <a:ext uri="{FF2B5EF4-FFF2-40B4-BE49-F238E27FC236}">
                <a16:creationId xmlns:a16="http://schemas.microsoft.com/office/drawing/2014/main" id="{DB3E46FB-C989-4C32-B8C0-E35E43401657}"/>
              </a:ext>
            </a:extLst>
          </p:cNvPr>
          <p:cNvCxnSpPr>
            <a:cxnSpLocks/>
            <a:stCxn id="3" idx="3"/>
            <a:endCxn id="7" idx="1"/>
          </p:cNvCxnSpPr>
          <p:nvPr/>
        </p:nvCxnSpPr>
        <p:spPr>
          <a:xfrm flipV="1">
            <a:off x="6018407" y="1087277"/>
            <a:ext cx="958121" cy="914231"/>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ector: curvado 14">
            <a:extLst>
              <a:ext uri="{FF2B5EF4-FFF2-40B4-BE49-F238E27FC236}">
                <a16:creationId xmlns:a16="http://schemas.microsoft.com/office/drawing/2014/main" id="{51D4A0DD-B1CA-43CD-86B2-FFB84D3831B6}"/>
              </a:ext>
            </a:extLst>
          </p:cNvPr>
          <p:cNvCxnSpPr>
            <a:cxnSpLocks/>
            <a:stCxn id="3" idx="3"/>
            <a:endCxn id="8" idx="1"/>
          </p:cNvCxnSpPr>
          <p:nvPr/>
        </p:nvCxnSpPr>
        <p:spPr>
          <a:xfrm flipV="1">
            <a:off x="6018407" y="1560731"/>
            <a:ext cx="959609" cy="440777"/>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ector: curvado 17">
            <a:extLst>
              <a:ext uri="{FF2B5EF4-FFF2-40B4-BE49-F238E27FC236}">
                <a16:creationId xmlns:a16="http://schemas.microsoft.com/office/drawing/2014/main" id="{A6C732BD-C99D-41D9-9796-61F03257C06C}"/>
              </a:ext>
            </a:extLst>
          </p:cNvPr>
          <p:cNvCxnSpPr>
            <a:cxnSpLocks/>
            <a:stCxn id="3" idx="3"/>
            <a:endCxn id="9" idx="1"/>
          </p:cNvCxnSpPr>
          <p:nvPr/>
        </p:nvCxnSpPr>
        <p:spPr>
          <a:xfrm flipV="1">
            <a:off x="6018407" y="1994670"/>
            <a:ext cx="958121" cy="6838"/>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curvado 20">
            <a:extLst>
              <a:ext uri="{FF2B5EF4-FFF2-40B4-BE49-F238E27FC236}">
                <a16:creationId xmlns:a16="http://schemas.microsoft.com/office/drawing/2014/main" id="{26AE3D32-7BD9-41DB-9D1E-4D0789AC5353}"/>
              </a:ext>
            </a:extLst>
          </p:cNvPr>
          <p:cNvCxnSpPr>
            <a:cxnSpLocks/>
            <a:stCxn id="3" idx="3"/>
            <a:endCxn id="10" idx="1"/>
          </p:cNvCxnSpPr>
          <p:nvPr/>
        </p:nvCxnSpPr>
        <p:spPr>
          <a:xfrm>
            <a:off x="6018407" y="2001508"/>
            <a:ext cx="978214" cy="468065"/>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ector: curvado 23">
            <a:extLst>
              <a:ext uri="{FF2B5EF4-FFF2-40B4-BE49-F238E27FC236}">
                <a16:creationId xmlns:a16="http://schemas.microsoft.com/office/drawing/2014/main" id="{3D1BF65B-7F5A-463F-B8A4-CC5025FD93F4}"/>
              </a:ext>
            </a:extLst>
          </p:cNvPr>
          <p:cNvCxnSpPr>
            <a:cxnSpLocks/>
            <a:stCxn id="3" idx="3"/>
            <a:endCxn id="11" idx="1"/>
          </p:cNvCxnSpPr>
          <p:nvPr/>
        </p:nvCxnSpPr>
        <p:spPr>
          <a:xfrm>
            <a:off x="6018407" y="2001508"/>
            <a:ext cx="979608" cy="902004"/>
          </a:xfrm>
          <a:prstGeom prst="curved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ángulo 27">
            <a:extLst>
              <a:ext uri="{FF2B5EF4-FFF2-40B4-BE49-F238E27FC236}">
                <a16:creationId xmlns:a16="http://schemas.microsoft.com/office/drawing/2014/main" id="{63BDE5B2-F9BB-40B8-A6CB-4ED7EB765ECC}"/>
              </a:ext>
            </a:extLst>
          </p:cNvPr>
          <p:cNvSpPr/>
          <p:nvPr/>
        </p:nvSpPr>
        <p:spPr>
          <a:xfrm>
            <a:off x="191344" y="5086502"/>
            <a:ext cx="2664298" cy="1077218"/>
          </a:xfrm>
          <a:prstGeom prst="rect">
            <a:avLst/>
          </a:prstGeom>
          <a:solidFill>
            <a:schemeClr val="accent3">
              <a:lumMod val="20000"/>
              <a:lumOff val="80000"/>
            </a:schemeClr>
          </a:solidFill>
          <a:ln>
            <a:solidFill>
              <a:srgbClr val="00B050"/>
            </a:solidFill>
          </a:ln>
        </p:spPr>
        <p:txBody>
          <a:bodyPr wrap="square">
            <a:spAutoFit/>
          </a:bodyPr>
          <a:lstStyle/>
          <a:p>
            <a:pPr algn="just"/>
            <a:r>
              <a:rPr lang="es-ES" sz="1600" dirty="0">
                <a:latin typeface="Times New Roman" panose="02020603050405020304" pitchFamily="18" charset="0"/>
                <a:cs typeface="Times New Roman" panose="02020603050405020304" pitchFamily="18" charset="0"/>
              </a:rPr>
              <a:t>Se realizó con estadística descriptiva, mediante tablas de frecuencia para obtener porcentajes.</a:t>
            </a:r>
            <a:endParaRPr lang="es-EC" sz="1600" dirty="0">
              <a:latin typeface="Times New Roman" panose="02020603050405020304" pitchFamily="18" charset="0"/>
              <a:cs typeface="Times New Roman" panose="02020603050405020304" pitchFamily="18" charset="0"/>
            </a:endParaRPr>
          </a:p>
        </p:txBody>
      </p:sp>
      <p:sp>
        <p:nvSpPr>
          <p:cNvPr id="29" name="Rectángulo 28">
            <a:extLst>
              <a:ext uri="{FF2B5EF4-FFF2-40B4-BE49-F238E27FC236}">
                <a16:creationId xmlns:a16="http://schemas.microsoft.com/office/drawing/2014/main" id="{3C06A977-3257-4B63-B9C3-B93692124B26}"/>
              </a:ext>
            </a:extLst>
          </p:cNvPr>
          <p:cNvSpPr/>
          <p:nvPr/>
        </p:nvSpPr>
        <p:spPr>
          <a:xfrm>
            <a:off x="4249599" y="5131311"/>
            <a:ext cx="3024337" cy="830997"/>
          </a:xfrm>
          <a:prstGeom prst="rect">
            <a:avLst/>
          </a:prstGeom>
          <a:solidFill>
            <a:schemeClr val="accent3">
              <a:lumMod val="20000"/>
              <a:lumOff val="80000"/>
            </a:schemeClr>
          </a:solidFill>
          <a:ln>
            <a:solidFill>
              <a:srgbClr val="00B050"/>
            </a:solidFill>
          </a:ln>
        </p:spPr>
        <p:txBody>
          <a:bodyPr wrap="square">
            <a:spAutoFit/>
          </a:bodyPr>
          <a:lstStyle/>
          <a:p>
            <a:pPr algn="just"/>
            <a:r>
              <a:rPr lang="es-ES" sz="1600" dirty="0">
                <a:latin typeface="Times New Roman" panose="02020603050405020304" pitchFamily="18" charset="0"/>
                <a:cs typeface="Times New Roman" panose="02020603050405020304" pitchFamily="18" charset="0"/>
              </a:rPr>
              <a:t>Chi-cuadrado en </a:t>
            </a:r>
            <a:r>
              <a:rPr lang="es-ES" sz="1600" dirty="0" err="1">
                <a:latin typeface="Times New Roman" panose="02020603050405020304" pitchFamily="18" charset="0"/>
                <a:cs typeface="Times New Roman" panose="02020603050405020304" pitchFamily="18" charset="0"/>
              </a:rPr>
              <a:t>Infostat</a:t>
            </a:r>
            <a:r>
              <a:rPr lang="es-ES" sz="1600" dirty="0">
                <a:latin typeface="Times New Roman" panose="02020603050405020304" pitchFamily="18" charset="0"/>
                <a:cs typeface="Times New Roman" panose="02020603050405020304" pitchFamily="18" charset="0"/>
              </a:rPr>
              <a:t> para conocer la relación que existe entre preguntas.</a:t>
            </a:r>
            <a:endParaRPr lang="es-EC" sz="1600" dirty="0"/>
          </a:p>
        </p:txBody>
      </p:sp>
      <p:cxnSp>
        <p:nvCxnSpPr>
          <p:cNvPr id="31" name="Conector: angular 30">
            <a:extLst>
              <a:ext uri="{FF2B5EF4-FFF2-40B4-BE49-F238E27FC236}">
                <a16:creationId xmlns:a16="http://schemas.microsoft.com/office/drawing/2014/main" id="{9A5715A3-5D3A-45BA-B218-DFF84069F008}"/>
              </a:ext>
            </a:extLst>
          </p:cNvPr>
          <p:cNvCxnSpPr>
            <a:cxnSpLocks/>
            <a:stCxn id="5" idx="1"/>
            <a:endCxn id="28" idx="0"/>
          </p:cNvCxnSpPr>
          <p:nvPr/>
        </p:nvCxnSpPr>
        <p:spPr>
          <a:xfrm rot="10800000" flipV="1">
            <a:off x="1523493" y="3784640"/>
            <a:ext cx="823316" cy="1301861"/>
          </a:xfrm>
          <a:prstGeom prst="bentConnector2">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ector: angular 33">
            <a:extLst>
              <a:ext uri="{FF2B5EF4-FFF2-40B4-BE49-F238E27FC236}">
                <a16:creationId xmlns:a16="http://schemas.microsoft.com/office/drawing/2014/main" id="{8FF0B802-9743-4515-AE47-E1144D5ED673}"/>
              </a:ext>
            </a:extLst>
          </p:cNvPr>
          <p:cNvCxnSpPr>
            <a:cxnSpLocks/>
            <a:stCxn id="5" idx="3"/>
            <a:endCxn id="29" idx="0"/>
          </p:cNvCxnSpPr>
          <p:nvPr/>
        </p:nvCxnSpPr>
        <p:spPr>
          <a:xfrm>
            <a:off x="5168179" y="3784641"/>
            <a:ext cx="593589" cy="1346670"/>
          </a:xfrm>
          <a:prstGeom prst="bentConnector2">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7" name="0 Imagen">
            <a:extLst>
              <a:ext uri="{FF2B5EF4-FFF2-40B4-BE49-F238E27FC236}">
                <a16:creationId xmlns:a16="http://schemas.microsoft.com/office/drawing/2014/main" id="{D80550B5-39E2-4529-9BF4-1F391728FECD}"/>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261651" y="219999"/>
            <a:ext cx="2516756" cy="3209001"/>
          </a:xfrm>
          <a:prstGeom prst="rect">
            <a:avLst/>
          </a:prstGeom>
        </p:spPr>
      </p:pic>
      <p:pic>
        <p:nvPicPr>
          <p:cNvPr id="48" name="Imagen 47">
            <a:extLst>
              <a:ext uri="{FF2B5EF4-FFF2-40B4-BE49-F238E27FC236}">
                <a16:creationId xmlns:a16="http://schemas.microsoft.com/office/drawing/2014/main" id="{4800E618-B910-46E9-862C-6B24CFF9B54F}"/>
              </a:ext>
            </a:extLst>
          </p:cNvPr>
          <p:cNvPicPr/>
          <p:nvPr/>
        </p:nvPicPr>
        <p:blipFill rotWithShape="1">
          <a:blip r:embed="rId3">
            <a:extLst>
              <a:ext uri="{28A0092B-C50C-407E-A947-70E740481C1C}">
                <a14:useLocalDpi xmlns:a14="http://schemas.microsoft.com/office/drawing/2010/main" val="0"/>
              </a:ext>
            </a:extLst>
          </a:blip>
          <a:srcRect l="7757" r="25013"/>
          <a:stretch/>
        </p:blipFill>
        <p:spPr bwMode="auto">
          <a:xfrm>
            <a:off x="9261650" y="3818062"/>
            <a:ext cx="2516755" cy="3039937"/>
          </a:xfrm>
          <a:prstGeom prst="rect">
            <a:avLst/>
          </a:prstGeom>
          <a:noFill/>
          <a:ln>
            <a:noFill/>
          </a:ln>
        </p:spPr>
      </p:pic>
    </p:spTree>
    <p:extLst>
      <p:ext uri="{BB962C8B-B14F-4D97-AF65-F5344CB8AC3E}">
        <p14:creationId xmlns:p14="http://schemas.microsoft.com/office/powerpoint/2010/main" val="40720822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631</TotalTime>
  <Words>2695</Words>
  <Application>Microsoft Office PowerPoint</Application>
  <PresentationFormat>Panorámica</PresentationFormat>
  <Paragraphs>734</Paragraphs>
  <Slides>23</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23</vt:i4>
      </vt:variant>
    </vt:vector>
  </HeadingPairs>
  <TitlesOfParts>
    <vt:vector size="30" baseType="lpstr">
      <vt:lpstr>Arial</vt:lpstr>
      <vt:lpstr>Calibri</vt:lpstr>
      <vt:lpstr>Cambria Math</vt:lpstr>
      <vt:lpstr>Corbel</vt:lpstr>
      <vt:lpstr>Times New Roman</vt:lpstr>
      <vt:lpstr>Wingdings</vt:lpstr>
      <vt:lpstr>Parallax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CONTROL DE SIGATOKA NEGRA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DARKAR</dc:creator>
  <cp:lastModifiedBy>sjbl.1317194049@gmail.com</cp:lastModifiedBy>
  <cp:revision>84</cp:revision>
  <dcterms:created xsi:type="dcterms:W3CDTF">2020-08-13T00:12:39Z</dcterms:created>
  <dcterms:modified xsi:type="dcterms:W3CDTF">2020-08-22T14:49:29Z</dcterms:modified>
</cp:coreProperties>
</file>