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0"/>
  </p:notesMasterIdLst>
  <p:sldIdLst>
    <p:sldId id="256" r:id="rId3"/>
    <p:sldId id="257" r:id="rId4"/>
    <p:sldId id="273" r:id="rId5"/>
    <p:sldId id="278" r:id="rId6"/>
    <p:sldId id="282" r:id="rId7"/>
    <p:sldId id="281" r:id="rId8"/>
    <p:sldId id="277" r:id="rId9"/>
    <p:sldId id="344" r:id="rId10"/>
    <p:sldId id="274" r:id="rId11"/>
    <p:sldId id="286" r:id="rId12"/>
    <p:sldId id="336" r:id="rId13"/>
    <p:sldId id="287" r:id="rId14"/>
    <p:sldId id="288" r:id="rId15"/>
    <p:sldId id="290" r:id="rId16"/>
    <p:sldId id="291" r:id="rId17"/>
    <p:sldId id="292" r:id="rId18"/>
    <p:sldId id="293" r:id="rId19"/>
    <p:sldId id="294" r:id="rId20"/>
    <p:sldId id="296" r:id="rId21"/>
    <p:sldId id="298" r:id="rId22"/>
    <p:sldId id="299" r:id="rId23"/>
    <p:sldId id="338" r:id="rId24"/>
    <p:sldId id="304" r:id="rId25"/>
    <p:sldId id="305" r:id="rId26"/>
    <p:sldId id="303" r:id="rId27"/>
    <p:sldId id="345" r:id="rId28"/>
    <p:sldId id="307" r:id="rId29"/>
    <p:sldId id="306" r:id="rId30"/>
    <p:sldId id="314" r:id="rId31"/>
    <p:sldId id="309" r:id="rId32"/>
    <p:sldId id="310" r:id="rId33"/>
    <p:sldId id="311" r:id="rId34"/>
    <p:sldId id="313" r:id="rId35"/>
    <p:sldId id="346" r:id="rId36"/>
    <p:sldId id="316" r:id="rId37"/>
    <p:sldId id="317" r:id="rId38"/>
    <p:sldId id="320" r:id="rId39"/>
    <p:sldId id="321" r:id="rId40"/>
    <p:sldId id="347" r:id="rId41"/>
    <p:sldId id="340" r:id="rId42"/>
    <p:sldId id="337" r:id="rId43"/>
    <p:sldId id="341" r:id="rId44"/>
    <p:sldId id="342" r:id="rId45"/>
    <p:sldId id="324" r:id="rId46"/>
    <p:sldId id="343" r:id="rId47"/>
    <p:sldId id="325" r:id="rId48"/>
    <p:sldId id="280" r:id="rId4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F2EBEE-F236-49B2-84A8-4B07C6C96971}" v="13" dt="2020-01-29T01:26:56.155"/>
    <p1510:client id="{12706EBC-4DAA-4C50-9300-7A5903B2162A}" v="30" dt="2020-01-29T03:08:17.721"/>
    <p1510:client id="{1ACFDA1C-6928-4020-BEAC-9BE049F46D37}" v="117" dt="2019-05-09T05:40:18.477"/>
    <p1510:client id="{1EBE8438-51AF-4C65-9027-114022F19CC9}" v="112" dt="2020-01-26T19:03:45.813"/>
    <p1510:client id="{2C64A8FA-F8A3-4A86-9095-806BD9625E93}" v="110" dt="2020-01-24T02:14:18.868"/>
    <p1510:client id="{7F6AE036-52A5-4D4C-BDC2-A100BE77241F}" v="49" dt="2020-01-29T01:55:03.155"/>
    <p1510:client id="{D5F970F9-1A42-47EE-A6F2-182BA78E5874}" v="5" dt="2020-01-24T06:38:16.02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717" autoAdjust="0"/>
  </p:normalViewPr>
  <p:slideViewPr>
    <p:cSldViewPr snapToGrid="0">
      <p:cViewPr varScale="1">
        <p:scale>
          <a:sx n="84" d="100"/>
          <a:sy n="84" d="100"/>
        </p:scale>
        <p:origin x="624" y="4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B94111-99A9-4BDA-86A1-6A621E234692}"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ES"/>
        </a:p>
      </dgm:t>
    </dgm:pt>
    <dgm:pt modelId="{EF42C935-03DB-4643-AA6E-131BAF69F81F}">
      <dgm:prSet phldrT="[Texto]"/>
      <dgm:spPr/>
      <dgm:t>
        <a:bodyPr/>
        <a:lstStyle/>
        <a:p>
          <a:r>
            <a:rPr lang="es-ES" b="1"/>
            <a:t>Objetivo </a:t>
          </a:r>
          <a:r>
            <a:rPr lang="es" b="1"/>
            <a:t>General</a:t>
          </a:r>
        </a:p>
      </dgm:t>
    </dgm:pt>
    <dgm:pt modelId="{DB79B0BC-59D0-4E5C-9A6D-C8B51832EB0C}" type="parTrans" cxnId="{F5C15ED7-1ADE-477E-A02B-3DB7832BC3EE}">
      <dgm:prSet/>
      <dgm:spPr/>
      <dgm:t>
        <a:bodyPr/>
        <a:lstStyle/>
        <a:p>
          <a:endParaRPr lang="es-ES"/>
        </a:p>
      </dgm:t>
    </dgm:pt>
    <dgm:pt modelId="{AE4D4FCC-1433-4FBF-9746-8DA65672B957}" type="sibTrans" cxnId="{F5C15ED7-1ADE-477E-A02B-3DB7832BC3EE}">
      <dgm:prSet/>
      <dgm:spPr/>
      <dgm:t>
        <a:bodyPr/>
        <a:lstStyle/>
        <a:p>
          <a:endParaRPr lang="es-ES"/>
        </a:p>
      </dgm:t>
    </dgm:pt>
    <dgm:pt modelId="{50E6F2E1-72F0-4DFD-8987-5B4C69A6C2C8}">
      <dgm:prSet phldrT="[Texto]"/>
      <dgm:spPr/>
      <dgm:t>
        <a:bodyPr/>
        <a:lstStyle/>
        <a:p>
          <a:r>
            <a:rPr lang="es-EC" dirty="0"/>
            <a:t>Desarrollar un sistema que brinde solución a la problemática de la información inexacta relacionada al conteo vehicular en un área urbana de la ciudad de Quito a través la identificación del tráfico vehicular mediante el uso de la visión por computadoras.</a:t>
          </a:r>
          <a:r>
            <a:rPr lang="en-US" sz="3400" dirty="0"/>
            <a:t> </a:t>
          </a:r>
        </a:p>
      </dgm:t>
    </dgm:pt>
    <dgm:pt modelId="{C8DD44DA-4E28-474E-AB28-64A09C1699D1}" type="parTrans" cxnId="{3967F85F-D639-4EA7-9026-7DBCBD6851B9}">
      <dgm:prSet/>
      <dgm:spPr/>
      <dgm:t>
        <a:bodyPr/>
        <a:lstStyle/>
        <a:p>
          <a:endParaRPr lang="es-ES"/>
        </a:p>
      </dgm:t>
    </dgm:pt>
    <dgm:pt modelId="{42174527-DDE3-4284-9C3A-608D402A5F71}" type="sibTrans" cxnId="{3967F85F-D639-4EA7-9026-7DBCBD6851B9}">
      <dgm:prSet/>
      <dgm:spPr/>
      <dgm:t>
        <a:bodyPr/>
        <a:lstStyle/>
        <a:p>
          <a:endParaRPr lang="es-ES"/>
        </a:p>
      </dgm:t>
    </dgm:pt>
    <dgm:pt modelId="{CDDFAC47-5D13-4CAC-84A4-58655EEA4702}">
      <dgm:prSet phldrT="[Texto]"/>
      <dgm:spPr/>
      <dgm:t>
        <a:bodyPr/>
        <a:lstStyle/>
        <a:p>
          <a:r>
            <a:rPr lang="es-EC" dirty="0"/>
            <a:t>Entender la situación actual para determinar los métodos, técnicas y tecnologías que se utilizan al presente para medir el tráfico de vehículos.</a:t>
          </a:r>
          <a:endParaRPr lang="es" dirty="0"/>
        </a:p>
      </dgm:t>
    </dgm:pt>
    <dgm:pt modelId="{88D039E6-8152-45D3-B5A3-AB35D4CA3117}" type="parTrans" cxnId="{77145266-FA62-4EB1-91F3-6E76F33319E4}">
      <dgm:prSet/>
      <dgm:spPr/>
      <dgm:t>
        <a:bodyPr/>
        <a:lstStyle/>
        <a:p>
          <a:endParaRPr lang="es-ES"/>
        </a:p>
      </dgm:t>
    </dgm:pt>
    <dgm:pt modelId="{40ECD3DE-274C-42AC-A93B-3CC706676F5D}" type="sibTrans" cxnId="{77145266-FA62-4EB1-91F3-6E76F33319E4}">
      <dgm:prSet/>
      <dgm:spPr/>
      <dgm:t>
        <a:bodyPr/>
        <a:lstStyle/>
        <a:p>
          <a:endParaRPr lang="es-ES"/>
        </a:p>
      </dgm:t>
    </dgm:pt>
    <dgm:pt modelId="{C5A2D817-CCFA-4452-A45D-3098E2267012}">
      <dgm:prSet phldrT="[Texto]"/>
      <dgm:spPr/>
      <dgm:t>
        <a:bodyPr/>
        <a:lstStyle/>
        <a:p>
          <a:r>
            <a:rPr lang="es" b="1"/>
            <a:t>Objetivos Específicos</a:t>
          </a:r>
          <a:r>
            <a:rPr lang="en-US" b="1"/>
            <a:t> </a:t>
          </a:r>
        </a:p>
      </dgm:t>
    </dgm:pt>
    <dgm:pt modelId="{F538F6BA-2BDD-49B7-A620-A48FB3210B27}" type="parTrans" cxnId="{4159EF7F-DAE4-4F79-B1CE-EDB54CA07E7B}">
      <dgm:prSet/>
      <dgm:spPr/>
      <dgm:t>
        <a:bodyPr/>
        <a:lstStyle/>
        <a:p>
          <a:endParaRPr lang="es-ES"/>
        </a:p>
      </dgm:t>
    </dgm:pt>
    <dgm:pt modelId="{ADB50FDC-DEE4-4C79-964A-3DDB3B4DE65F}" type="sibTrans" cxnId="{4159EF7F-DAE4-4F79-B1CE-EDB54CA07E7B}">
      <dgm:prSet/>
      <dgm:spPr/>
      <dgm:t>
        <a:bodyPr/>
        <a:lstStyle/>
        <a:p>
          <a:endParaRPr lang="es-ES"/>
        </a:p>
      </dgm:t>
    </dgm:pt>
    <dgm:pt modelId="{AB0739E9-C500-4315-AF84-811E82915F7D}">
      <dgm:prSet/>
      <dgm:spPr/>
      <dgm:t>
        <a:bodyPr/>
        <a:lstStyle/>
        <a:p>
          <a:r>
            <a:rPr lang="es-EC" dirty="0"/>
            <a:t>Generar un software prototipo de conteo vehicular en base a visión por computadoras. </a:t>
          </a:r>
          <a:endParaRPr lang="es-ES" dirty="0"/>
        </a:p>
      </dgm:t>
    </dgm:pt>
    <dgm:pt modelId="{FB51219B-9067-40C1-9960-F387B21541BB}" type="parTrans" cxnId="{4AD80D79-3FB0-4CCF-80B2-A73A24785DB2}">
      <dgm:prSet/>
      <dgm:spPr/>
      <dgm:t>
        <a:bodyPr/>
        <a:lstStyle/>
        <a:p>
          <a:endParaRPr lang="es-ES"/>
        </a:p>
      </dgm:t>
    </dgm:pt>
    <dgm:pt modelId="{D4E45047-01A8-4901-AE40-E150B347E626}" type="sibTrans" cxnId="{4AD80D79-3FB0-4CCF-80B2-A73A24785DB2}">
      <dgm:prSet/>
      <dgm:spPr/>
      <dgm:t>
        <a:bodyPr/>
        <a:lstStyle/>
        <a:p>
          <a:endParaRPr lang="es-ES"/>
        </a:p>
      </dgm:t>
    </dgm:pt>
    <dgm:pt modelId="{3E3BD829-B8A2-406D-8D42-B747A6C0554E}">
      <dgm:prSet/>
      <dgm:spPr/>
      <dgm:t>
        <a:bodyPr/>
        <a:lstStyle/>
        <a:p>
          <a:r>
            <a:rPr lang="es-EC" dirty="0"/>
            <a:t>Evaluar el funcionamiento del prototipo identificando la cantidad de vehículos que circulan en un área urbana determinada.</a:t>
          </a:r>
          <a:endParaRPr lang="es-ES" dirty="0"/>
        </a:p>
      </dgm:t>
    </dgm:pt>
    <dgm:pt modelId="{B2ACB707-F8AF-404B-9D00-1D437482F600}" type="parTrans" cxnId="{28CB1A5B-59EA-4FD8-B302-64D78D2DFF34}">
      <dgm:prSet/>
      <dgm:spPr/>
      <dgm:t>
        <a:bodyPr/>
        <a:lstStyle/>
        <a:p>
          <a:endParaRPr lang="es-ES"/>
        </a:p>
      </dgm:t>
    </dgm:pt>
    <dgm:pt modelId="{0E765282-D7A3-4D3B-9417-D234818D055C}" type="sibTrans" cxnId="{28CB1A5B-59EA-4FD8-B302-64D78D2DFF34}">
      <dgm:prSet/>
      <dgm:spPr/>
      <dgm:t>
        <a:bodyPr/>
        <a:lstStyle/>
        <a:p>
          <a:endParaRPr lang="es-ES"/>
        </a:p>
      </dgm:t>
    </dgm:pt>
    <dgm:pt modelId="{CF5BDF11-8DAF-445A-86F2-EEEC3D2DE41E}">
      <dgm:prSet/>
      <dgm:spPr/>
      <dgm:t>
        <a:bodyPr/>
        <a:lstStyle/>
        <a:p>
          <a:endParaRPr lang="es-ES" dirty="0"/>
        </a:p>
      </dgm:t>
    </dgm:pt>
    <dgm:pt modelId="{171A3A28-C521-4DCF-A5C2-E2252FDE85B5}" type="parTrans" cxnId="{13B4B8D0-998F-475A-A640-09B702094363}">
      <dgm:prSet/>
      <dgm:spPr/>
      <dgm:t>
        <a:bodyPr/>
        <a:lstStyle/>
        <a:p>
          <a:endParaRPr lang="es-ES"/>
        </a:p>
      </dgm:t>
    </dgm:pt>
    <dgm:pt modelId="{D0723F68-1167-4DE0-BD66-487BE6A1445A}" type="sibTrans" cxnId="{13B4B8D0-998F-475A-A640-09B702094363}">
      <dgm:prSet/>
      <dgm:spPr/>
      <dgm:t>
        <a:bodyPr/>
        <a:lstStyle/>
        <a:p>
          <a:endParaRPr lang="es-ES"/>
        </a:p>
      </dgm:t>
    </dgm:pt>
    <dgm:pt modelId="{A1269C91-C73A-4DD7-BA0A-5253F2089B09}" type="pres">
      <dgm:prSet presAssocID="{2DB94111-99A9-4BDA-86A1-6A621E234692}" presName="linear" presStyleCnt="0">
        <dgm:presLayoutVars>
          <dgm:dir/>
          <dgm:animLvl val="lvl"/>
          <dgm:resizeHandles val="exact"/>
        </dgm:presLayoutVars>
      </dgm:prSet>
      <dgm:spPr/>
      <dgm:t>
        <a:bodyPr/>
        <a:lstStyle/>
        <a:p>
          <a:endParaRPr lang="es-EC"/>
        </a:p>
      </dgm:t>
    </dgm:pt>
    <dgm:pt modelId="{63D0B97C-4F97-41CB-B05A-D293FC692727}" type="pres">
      <dgm:prSet presAssocID="{EF42C935-03DB-4643-AA6E-131BAF69F81F}" presName="parentLin" presStyleCnt="0"/>
      <dgm:spPr/>
    </dgm:pt>
    <dgm:pt modelId="{FC89BFDF-7227-4613-A042-F74526E05541}" type="pres">
      <dgm:prSet presAssocID="{EF42C935-03DB-4643-AA6E-131BAF69F81F}" presName="parentLeftMargin" presStyleLbl="node1" presStyleIdx="0" presStyleCnt="2"/>
      <dgm:spPr/>
      <dgm:t>
        <a:bodyPr/>
        <a:lstStyle/>
        <a:p>
          <a:endParaRPr lang="es-EC"/>
        </a:p>
      </dgm:t>
    </dgm:pt>
    <dgm:pt modelId="{E6C60018-03A9-4AEA-B521-314CCD16A83C}" type="pres">
      <dgm:prSet presAssocID="{EF42C935-03DB-4643-AA6E-131BAF69F81F}" presName="parentText" presStyleLbl="node1" presStyleIdx="0" presStyleCnt="2">
        <dgm:presLayoutVars>
          <dgm:chMax val="0"/>
          <dgm:bulletEnabled val="1"/>
        </dgm:presLayoutVars>
      </dgm:prSet>
      <dgm:spPr/>
      <dgm:t>
        <a:bodyPr/>
        <a:lstStyle/>
        <a:p>
          <a:endParaRPr lang="es-EC"/>
        </a:p>
      </dgm:t>
    </dgm:pt>
    <dgm:pt modelId="{F4B7789E-6B72-4042-9F00-761B15C7661B}" type="pres">
      <dgm:prSet presAssocID="{EF42C935-03DB-4643-AA6E-131BAF69F81F}" presName="negativeSpace" presStyleCnt="0"/>
      <dgm:spPr/>
    </dgm:pt>
    <dgm:pt modelId="{B62A6A72-1427-4D42-A822-48C117EF3BD0}" type="pres">
      <dgm:prSet presAssocID="{EF42C935-03DB-4643-AA6E-131BAF69F81F}" presName="childText" presStyleLbl="conFgAcc1" presStyleIdx="0" presStyleCnt="2">
        <dgm:presLayoutVars>
          <dgm:bulletEnabled val="1"/>
        </dgm:presLayoutVars>
      </dgm:prSet>
      <dgm:spPr/>
      <dgm:t>
        <a:bodyPr/>
        <a:lstStyle/>
        <a:p>
          <a:endParaRPr lang="es-EC"/>
        </a:p>
      </dgm:t>
    </dgm:pt>
    <dgm:pt modelId="{FD4537EA-0CFB-4F29-ACB7-22008EE7BC73}" type="pres">
      <dgm:prSet presAssocID="{AE4D4FCC-1433-4FBF-9746-8DA65672B957}" presName="spaceBetweenRectangles" presStyleCnt="0"/>
      <dgm:spPr/>
    </dgm:pt>
    <dgm:pt modelId="{22AD1F9F-8F05-47C8-8503-7A2C94F0E788}" type="pres">
      <dgm:prSet presAssocID="{C5A2D817-CCFA-4452-A45D-3098E2267012}" presName="parentLin" presStyleCnt="0"/>
      <dgm:spPr/>
    </dgm:pt>
    <dgm:pt modelId="{82F21F34-CFE4-4BA5-9560-29DA7B3DD77B}" type="pres">
      <dgm:prSet presAssocID="{C5A2D817-CCFA-4452-A45D-3098E2267012}" presName="parentLeftMargin" presStyleLbl="node1" presStyleIdx="0" presStyleCnt="2"/>
      <dgm:spPr/>
      <dgm:t>
        <a:bodyPr/>
        <a:lstStyle/>
        <a:p>
          <a:endParaRPr lang="es-EC"/>
        </a:p>
      </dgm:t>
    </dgm:pt>
    <dgm:pt modelId="{AB64FE78-C2A7-4819-B1ED-A4DE132C3392}" type="pres">
      <dgm:prSet presAssocID="{C5A2D817-CCFA-4452-A45D-3098E2267012}" presName="parentText" presStyleLbl="node1" presStyleIdx="1" presStyleCnt="2">
        <dgm:presLayoutVars>
          <dgm:chMax val="0"/>
          <dgm:bulletEnabled val="1"/>
        </dgm:presLayoutVars>
      </dgm:prSet>
      <dgm:spPr/>
      <dgm:t>
        <a:bodyPr/>
        <a:lstStyle/>
        <a:p>
          <a:endParaRPr lang="es-EC"/>
        </a:p>
      </dgm:t>
    </dgm:pt>
    <dgm:pt modelId="{F933B63B-DAD9-489A-A407-DC3DED282B5B}" type="pres">
      <dgm:prSet presAssocID="{C5A2D817-CCFA-4452-A45D-3098E2267012}" presName="negativeSpace" presStyleCnt="0"/>
      <dgm:spPr/>
    </dgm:pt>
    <dgm:pt modelId="{70C84251-2950-4385-8FF9-A410AFBD327B}" type="pres">
      <dgm:prSet presAssocID="{C5A2D817-CCFA-4452-A45D-3098E2267012}" presName="childText" presStyleLbl="conFgAcc1" presStyleIdx="1" presStyleCnt="2">
        <dgm:presLayoutVars>
          <dgm:bulletEnabled val="1"/>
        </dgm:presLayoutVars>
      </dgm:prSet>
      <dgm:spPr/>
      <dgm:t>
        <a:bodyPr/>
        <a:lstStyle/>
        <a:p>
          <a:endParaRPr lang="es-EC"/>
        </a:p>
      </dgm:t>
    </dgm:pt>
  </dgm:ptLst>
  <dgm:cxnLst>
    <dgm:cxn modelId="{F5C15ED7-1ADE-477E-A02B-3DB7832BC3EE}" srcId="{2DB94111-99A9-4BDA-86A1-6A621E234692}" destId="{EF42C935-03DB-4643-AA6E-131BAF69F81F}" srcOrd="0" destOrd="0" parTransId="{DB79B0BC-59D0-4E5C-9A6D-C8B51832EB0C}" sibTransId="{AE4D4FCC-1433-4FBF-9746-8DA65672B957}"/>
    <dgm:cxn modelId="{4159EF7F-DAE4-4F79-B1CE-EDB54CA07E7B}" srcId="{2DB94111-99A9-4BDA-86A1-6A621E234692}" destId="{C5A2D817-CCFA-4452-A45D-3098E2267012}" srcOrd="1" destOrd="0" parTransId="{F538F6BA-2BDD-49B7-A620-A48FB3210B27}" sibTransId="{ADB50FDC-DEE4-4C79-964A-3DDB3B4DE65F}"/>
    <dgm:cxn modelId="{4E8650A6-9D32-41AA-B3C9-1FB397734789}" type="presOf" srcId="{EF42C935-03DB-4643-AA6E-131BAF69F81F}" destId="{FC89BFDF-7227-4613-A042-F74526E05541}" srcOrd="0" destOrd="0" presId="urn:microsoft.com/office/officeart/2005/8/layout/list1"/>
    <dgm:cxn modelId="{77145266-FA62-4EB1-91F3-6E76F33319E4}" srcId="{C5A2D817-CCFA-4452-A45D-3098E2267012}" destId="{CDDFAC47-5D13-4CAC-84A4-58655EEA4702}" srcOrd="0" destOrd="0" parTransId="{88D039E6-8152-45D3-B5A3-AB35D4CA3117}" sibTransId="{40ECD3DE-274C-42AC-A93B-3CC706676F5D}"/>
    <dgm:cxn modelId="{3647EC1E-DA4A-4B5F-A15C-87649C6EF9AA}" type="presOf" srcId="{3E3BD829-B8A2-406D-8D42-B747A6C0554E}" destId="{70C84251-2950-4385-8FF9-A410AFBD327B}" srcOrd="0" destOrd="2" presId="urn:microsoft.com/office/officeart/2005/8/layout/list1"/>
    <dgm:cxn modelId="{33D16B3A-6D46-4F45-A1B4-81AAB795D2E9}" type="presOf" srcId="{C5A2D817-CCFA-4452-A45D-3098E2267012}" destId="{AB64FE78-C2A7-4819-B1ED-A4DE132C3392}" srcOrd="1" destOrd="0" presId="urn:microsoft.com/office/officeart/2005/8/layout/list1"/>
    <dgm:cxn modelId="{28CB1A5B-59EA-4FD8-B302-64D78D2DFF34}" srcId="{C5A2D817-CCFA-4452-A45D-3098E2267012}" destId="{3E3BD829-B8A2-406D-8D42-B747A6C0554E}" srcOrd="2" destOrd="0" parTransId="{B2ACB707-F8AF-404B-9D00-1D437482F600}" sibTransId="{0E765282-D7A3-4D3B-9417-D234818D055C}"/>
    <dgm:cxn modelId="{7AB76BAC-0F69-43DF-93AF-0929C916EF52}" type="presOf" srcId="{EF42C935-03DB-4643-AA6E-131BAF69F81F}" destId="{E6C60018-03A9-4AEA-B521-314CCD16A83C}" srcOrd="1" destOrd="0" presId="urn:microsoft.com/office/officeart/2005/8/layout/list1"/>
    <dgm:cxn modelId="{80C4842F-3339-4910-963F-0302E878D331}" type="presOf" srcId="{AB0739E9-C500-4315-AF84-811E82915F7D}" destId="{70C84251-2950-4385-8FF9-A410AFBD327B}" srcOrd="0" destOrd="1" presId="urn:microsoft.com/office/officeart/2005/8/layout/list1"/>
    <dgm:cxn modelId="{9EE619EE-A2EA-4F25-9822-42B5EC95CC48}" type="presOf" srcId="{50E6F2E1-72F0-4DFD-8987-5B4C69A6C2C8}" destId="{B62A6A72-1427-4D42-A822-48C117EF3BD0}" srcOrd="0" destOrd="0" presId="urn:microsoft.com/office/officeart/2005/8/layout/list1"/>
    <dgm:cxn modelId="{21867AFA-8ABD-4A1C-B95A-2C075079F4BB}" type="presOf" srcId="{CDDFAC47-5D13-4CAC-84A4-58655EEA4702}" destId="{70C84251-2950-4385-8FF9-A410AFBD327B}" srcOrd="0" destOrd="0" presId="urn:microsoft.com/office/officeart/2005/8/layout/list1"/>
    <dgm:cxn modelId="{9FFD5ACB-EEA0-496A-A4DA-956DD8FC0587}" type="presOf" srcId="{C5A2D817-CCFA-4452-A45D-3098E2267012}" destId="{82F21F34-CFE4-4BA5-9560-29DA7B3DD77B}" srcOrd="0" destOrd="0" presId="urn:microsoft.com/office/officeart/2005/8/layout/list1"/>
    <dgm:cxn modelId="{13B4B8D0-998F-475A-A640-09B702094363}" srcId="{C5A2D817-CCFA-4452-A45D-3098E2267012}" destId="{CF5BDF11-8DAF-445A-86F2-EEEC3D2DE41E}" srcOrd="3" destOrd="0" parTransId="{171A3A28-C521-4DCF-A5C2-E2252FDE85B5}" sibTransId="{D0723F68-1167-4DE0-BD66-487BE6A1445A}"/>
    <dgm:cxn modelId="{4AD80D79-3FB0-4CCF-80B2-A73A24785DB2}" srcId="{C5A2D817-CCFA-4452-A45D-3098E2267012}" destId="{AB0739E9-C500-4315-AF84-811E82915F7D}" srcOrd="1" destOrd="0" parTransId="{FB51219B-9067-40C1-9960-F387B21541BB}" sibTransId="{D4E45047-01A8-4901-AE40-E150B347E626}"/>
    <dgm:cxn modelId="{5A2850E4-06C0-42EF-9088-E25CE1FA0BC8}" type="presOf" srcId="{CF5BDF11-8DAF-445A-86F2-EEEC3D2DE41E}" destId="{70C84251-2950-4385-8FF9-A410AFBD327B}" srcOrd="0" destOrd="3" presId="urn:microsoft.com/office/officeart/2005/8/layout/list1"/>
    <dgm:cxn modelId="{3967F85F-D639-4EA7-9026-7DBCBD6851B9}" srcId="{EF42C935-03DB-4643-AA6E-131BAF69F81F}" destId="{50E6F2E1-72F0-4DFD-8987-5B4C69A6C2C8}" srcOrd="0" destOrd="0" parTransId="{C8DD44DA-4E28-474E-AB28-64A09C1699D1}" sibTransId="{42174527-DDE3-4284-9C3A-608D402A5F71}"/>
    <dgm:cxn modelId="{F93F76A7-EE7C-483E-AA40-F9A040EF3AC9}" type="presOf" srcId="{2DB94111-99A9-4BDA-86A1-6A621E234692}" destId="{A1269C91-C73A-4DD7-BA0A-5253F2089B09}" srcOrd="0" destOrd="0" presId="urn:microsoft.com/office/officeart/2005/8/layout/list1"/>
    <dgm:cxn modelId="{B11972CF-6060-4079-B219-1D49D4099093}" type="presParOf" srcId="{A1269C91-C73A-4DD7-BA0A-5253F2089B09}" destId="{63D0B97C-4F97-41CB-B05A-D293FC692727}" srcOrd="0" destOrd="0" presId="urn:microsoft.com/office/officeart/2005/8/layout/list1"/>
    <dgm:cxn modelId="{CDABE787-0A5D-465A-8E05-8B14D6468E9E}" type="presParOf" srcId="{63D0B97C-4F97-41CB-B05A-D293FC692727}" destId="{FC89BFDF-7227-4613-A042-F74526E05541}" srcOrd="0" destOrd="0" presId="urn:microsoft.com/office/officeart/2005/8/layout/list1"/>
    <dgm:cxn modelId="{063B196A-DDDE-455B-98DE-F6A35D1046B9}" type="presParOf" srcId="{63D0B97C-4F97-41CB-B05A-D293FC692727}" destId="{E6C60018-03A9-4AEA-B521-314CCD16A83C}" srcOrd="1" destOrd="0" presId="urn:microsoft.com/office/officeart/2005/8/layout/list1"/>
    <dgm:cxn modelId="{E9105278-A50B-4BA3-A05C-2C5E004A582A}" type="presParOf" srcId="{A1269C91-C73A-4DD7-BA0A-5253F2089B09}" destId="{F4B7789E-6B72-4042-9F00-761B15C7661B}" srcOrd="1" destOrd="0" presId="urn:microsoft.com/office/officeart/2005/8/layout/list1"/>
    <dgm:cxn modelId="{930C995D-01A4-4DA0-8265-BDACBA3EFAAA}" type="presParOf" srcId="{A1269C91-C73A-4DD7-BA0A-5253F2089B09}" destId="{B62A6A72-1427-4D42-A822-48C117EF3BD0}" srcOrd="2" destOrd="0" presId="urn:microsoft.com/office/officeart/2005/8/layout/list1"/>
    <dgm:cxn modelId="{4005246E-6E47-4FEC-AD50-6D1C3F8B1B32}" type="presParOf" srcId="{A1269C91-C73A-4DD7-BA0A-5253F2089B09}" destId="{FD4537EA-0CFB-4F29-ACB7-22008EE7BC73}" srcOrd="3" destOrd="0" presId="urn:microsoft.com/office/officeart/2005/8/layout/list1"/>
    <dgm:cxn modelId="{43224FB9-A297-462A-8885-8DBCE79DF154}" type="presParOf" srcId="{A1269C91-C73A-4DD7-BA0A-5253F2089B09}" destId="{22AD1F9F-8F05-47C8-8503-7A2C94F0E788}" srcOrd="4" destOrd="0" presId="urn:microsoft.com/office/officeart/2005/8/layout/list1"/>
    <dgm:cxn modelId="{1C11F0B3-F103-4B90-9D25-FA9484E8A549}" type="presParOf" srcId="{22AD1F9F-8F05-47C8-8503-7A2C94F0E788}" destId="{82F21F34-CFE4-4BA5-9560-29DA7B3DD77B}" srcOrd="0" destOrd="0" presId="urn:microsoft.com/office/officeart/2005/8/layout/list1"/>
    <dgm:cxn modelId="{0CDE80E5-2542-4C89-8A2C-F9FA230537F6}" type="presParOf" srcId="{22AD1F9F-8F05-47C8-8503-7A2C94F0E788}" destId="{AB64FE78-C2A7-4819-B1ED-A4DE132C3392}" srcOrd="1" destOrd="0" presId="urn:microsoft.com/office/officeart/2005/8/layout/list1"/>
    <dgm:cxn modelId="{33191CAF-6022-4ECA-A6F9-D403DF4567EF}" type="presParOf" srcId="{A1269C91-C73A-4DD7-BA0A-5253F2089B09}" destId="{F933B63B-DAD9-489A-A407-DC3DED282B5B}" srcOrd="5" destOrd="0" presId="urn:microsoft.com/office/officeart/2005/8/layout/list1"/>
    <dgm:cxn modelId="{AEFCA46A-15C6-4BE4-B8FB-8C0C686105E1}" type="presParOf" srcId="{A1269C91-C73A-4DD7-BA0A-5253F2089B09}" destId="{70C84251-2950-4385-8FF9-A410AFBD327B}"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DB3823-D8E6-42EA-B690-E3F337447AF4}" type="datetimeFigureOut">
              <a:rPr lang="es-EC" smtClean="0"/>
              <a:t>10/9/2020</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9B12B5-0597-49E3-9F35-B87FD07C66BE}" type="slidenum">
              <a:rPr lang="es-EC" smtClean="0"/>
              <a:t>‹Nº›</a:t>
            </a:fld>
            <a:endParaRPr lang="es-EC"/>
          </a:p>
        </p:txBody>
      </p:sp>
    </p:spTree>
    <p:extLst>
      <p:ext uri="{BB962C8B-B14F-4D97-AF65-F5344CB8AC3E}">
        <p14:creationId xmlns:p14="http://schemas.microsoft.com/office/powerpoint/2010/main" val="2344546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814D536F-BB98-4CF2-8414-DFF7643B2B3E}" type="datetime1">
              <a:rPr lang="es-ES" smtClean="0"/>
              <a:t>10/09/2020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28819145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493D7D97-ED29-4056-B6E5-F50BAD3CA1C9}" type="datetime1">
              <a:rPr lang="es-ES" smtClean="0"/>
              <a:t>10/09/2020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54186325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B8DA2EB1-F1CF-4EEF-9748-BA246AA13930}" type="datetime1">
              <a:rPr lang="es-ES" smtClean="0"/>
              <a:t>10/09/2020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21509620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2F06709E-2757-4638-8227-5C905884D493}" type="datetime1">
              <a:rPr lang="es-ES" smtClean="0"/>
              <a:t>10/09/2020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0950392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08A665B6-04AF-46C3-BBA1-075473F5FAC5}" type="datetime1">
              <a:rPr lang="es-ES" smtClean="0"/>
              <a:t>10/09/2020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70037276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0E984DA8-37B7-4834-8B80-1F2BA1F18D49}" type="datetime1">
              <a:rPr lang="es-ES" smtClean="0"/>
              <a:t>10/09/2020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92877887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C7BBDD7A-B4A3-4BC9-99E2-7D0B4F802118}" type="datetime1">
              <a:rPr lang="es-ES" smtClean="0"/>
              <a:t>10/09/2020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41651494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022481B3-DD70-45D8-847E-9248F24DCF44}" type="datetime1">
              <a:rPr lang="es-ES" smtClean="0"/>
              <a:t>10/09/2020</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10800534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D1436A80-AE50-46C0-A3AA-3C77F4505901}" type="datetime1">
              <a:rPr lang="es-ES" smtClean="0"/>
              <a:t>10/09/2020</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54117547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4FF6071-977B-4E11-B085-826E238F4369}" type="datetime1">
              <a:rPr lang="es-ES" smtClean="0"/>
              <a:t>10/09/2020</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9779583"/>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22C95ED9-4C6C-4B86-B2DB-4202E56418F3}" type="datetime1">
              <a:rPr lang="es-ES" smtClean="0"/>
              <a:t>10/09/2020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96058944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3802417-8F8C-419B-A459-3AE8EB7F895F}" type="datetime1">
              <a:rPr lang="es-ES" smtClean="0"/>
              <a:t>10/09/2020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398174421"/>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F69ECAB-9C42-4953-AE2F-009CA5185AA8}" type="datetime1">
              <a:rPr lang="es-ES" smtClean="0"/>
              <a:t>10/09/2020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25930776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7F7607A7-DE92-4773-AE88-82A87852ED55}" type="datetime1">
              <a:rPr lang="es-ES" smtClean="0"/>
              <a:t>10/09/2020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84699252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85531FE-75FC-4018-8542-568B7D9D64E8}" type="datetime1">
              <a:rPr lang="es-ES" smtClean="0"/>
              <a:t>10/09/2020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54840889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AD943889-1C4E-4C00-AF4D-CF9C5FCDC32F}" type="datetime1">
              <a:rPr lang="es-ES" smtClean="0"/>
              <a:t>10/09/2020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2339700568"/>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9646CA21-7620-458C-8FCF-7D6A3A6B7610}" type="datetime1">
              <a:rPr lang="es-ES" smtClean="0"/>
              <a:t>10/09/2020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97902986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171D00EA-118E-49CE-907A-0CEC45D6CAAB}" type="datetime1">
              <a:rPr lang="es-ES" smtClean="0"/>
              <a:t>10/09/2020</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75239426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0A5B4A2B-6E55-4B4F-B95B-BF83212E6E9A}" type="datetime1">
              <a:rPr lang="es-ES" smtClean="0"/>
              <a:t>10/09/2020</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63065860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6D3F571-DEB5-46E8-A908-7AC8CA3B8530}" type="datetime1">
              <a:rPr lang="es-ES" smtClean="0"/>
              <a:t>10/09/2020</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68237561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01EE68A8-51B1-4337-8EB3-3DC544F7047C}" type="datetime1">
              <a:rPr lang="es-ES" smtClean="0"/>
              <a:t>10/09/2020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36044981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22C337D6-2FC1-43C5-9F7A-D9A16C7B108B}" type="datetime1">
              <a:rPr lang="es-ES" smtClean="0"/>
              <a:t>10/09/2020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38360359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A7B70F-F951-4D0E-BF41-9405807B795E}" type="datetime1">
              <a:rPr lang="es-ES" smtClean="0"/>
              <a:t>10/09/2020</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556C4-DFC3-4611-A7CC-780699185E26}" type="slidenum">
              <a:rPr lang="es-ES" smtClean="0"/>
              <a:t>‹Nº›</a:t>
            </a:fld>
            <a:endParaRPr lang="es-ES"/>
          </a:p>
        </p:txBody>
      </p:sp>
    </p:spTree>
    <p:extLst>
      <p:ext uri="{BB962C8B-B14F-4D97-AF65-F5344CB8AC3E}">
        <p14:creationId xmlns:p14="http://schemas.microsoft.com/office/powerpoint/2010/main" val="2933118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DCA638-7524-4D91-BC15-D511EF634B09}" type="datetime1">
              <a:rPr lang="es-ES" smtClean="0"/>
              <a:t>10/09/2020</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556C4-DFC3-4611-A7CC-780699185E26}" type="slidenum">
              <a:rPr lang="es-ES" smtClean="0"/>
              <a:t>‹Nº›</a:t>
            </a:fld>
            <a:endParaRPr lang="es-ES"/>
          </a:p>
        </p:txBody>
      </p:sp>
    </p:spTree>
    <p:extLst>
      <p:ext uri="{BB962C8B-B14F-4D97-AF65-F5344CB8AC3E}">
        <p14:creationId xmlns:p14="http://schemas.microsoft.com/office/powerpoint/2010/main" val="2735922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5172075" y="3427541"/>
            <a:ext cx="3657600" cy="796817"/>
          </a:xfrm>
        </p:spPr>
        <p:txBody>
          <a:bodyPr vert="horz" lIns="91440" tIns="45720" rIns="91440" bIns="45720" rtlCol="0" anchor="t">
            <a:noAutofit/>
          </a:bodyPr>
          <a:lstStyle/>
          <a:p>
            <a:r>
              <a:rPr lang="es-ES" sz="2000" dirty="0" smtClean="0">
                <a:cs typeface="Calibri"/>
              </a:rPr>
              <a:t>AUTORES</a:t>
            </a:r>
          </a:p>
          <a:p>
            <a:r>
              <a:rPr lang="es-ES" sz="2000" dirty="0">
                <a:cs typeface="Calibri"/>
              </a:rPr>
              <a:t>Jonathan Santiago Almeida Salas</a:t>
            </a:r>
          </a:p>
          <a:p>
            <a:pPr algn="l"/>
            <a:r>
              <a:rPr lang="es-ES" sz="2000" dirty="0" smtClean="0">
                <a:cs typeface="Calibri"/>
              </a:rPr>
              <a:t>Steven </a:t>
            </a:r>
            <a:r>
              <a:rPr lang="es-ES" sz="2000" dirty="0">
                <a:cs typeface="Calibri"/>
              </a:rPr>
              <a:t>Andrés Guamán </a:t>
            </a:r>
            <a:r>
              <a:rPr lang="es-ES" sz="2000" dirty="0" smtClean="0">
                <a:cs typeface="Calibri"/>
              </a:rPr>
              <a:t>Figueroa</a:t>
            </a:r>
            <a:endParaRPr lang="es-ES" sz="2000" dirty="0">
              <a:cs typeface="Calibri"/>
            </a:endParaRPr>
          </a:p>
        </p:txBody>
      </p:sp>
      <p:sp>
        <p:nvSpPr>
          <p:cNvPr id="6" name="Freeform 16">
            <a:extLst>
              <a:ext uri="{FF2B5EF4-FFF2-40B4-BE49-F238E27FC236}">
                <a16:creationId xmlns:a16="http://schemas.microsoft.com/office/drawing/2014/main" xmlns="" id="{B0BDD275-E79C-4B6F-9875-E474D59DC5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07752" y="0"/>
            <a:ext cx="7084249" cy="2130552"/>
          </a:xfrm>
          <a:custGeom>
            <a:avLst/>
            <a:gdLst>
              <a:gd name="connsiteX0" fmla="*/ 986725 w 7084249"/>
              <a:gd name="connsiteY0" fmla="*/ 0 h 2130552"/>
              <a:gd name="connsiteX1" fmla="*/ 7084249 w 7084249"/>
              <a:gd name="connsiteY1" fmla="*/ 0 h 2130552"/>
              <a:gd name="connsiteX2" fmla="*/ 7084249 w 7084249"/>
              <a:gd name="connsiteY2" fmla="*/ 2130552 h 2130552"/>
              <a:gd name="connsiteX3" fmla="*/ 0 w 7084249"/>
              <a:gd name="connsiteY3" fmla="*/ 2130552 h 2130552"/>
            </a:gdLst>
            <a:ahLst/>
            <a:cxnLst>
              <a:cxn ang="0">
                <a:pos x="connsiteX0" y="connsiteY0"/>
              </a:cxn>
              <a:cxn ang="0">
                <a:pos x="connsiteX1" y="connsiteY1"/>
              </a:cxn>
              <a:cxn ang="0">
                <a:pos x="connsiteX2" y="connsiteY2"/>
              </a:cxn>
              <a:cxn ang="0">
                <a:pos x="connsiteX3" y="connsiteY3"/>
              </a:cxn>
            </a:cxnLst>
            <a:rect l="l" t="t" r="r" b="b"/>
            <a:pathLst>
              <a:path w="7084249" h="2130552">
                <a:moveTo>
                  <a:pt x="986725" y="0"/>
                </a:moveTo>
                <a:lnTo>
                  <a:pt x="7084249" y="0"/>
                </a:lnTo>
                <a:lnTo>
                  <a:pt x="7084249" y="2130552"/>
                </a:lnTo>
                <a:lnTo>
                  <a:pt x="0" y="2130552"/>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19">
            <a:extLst>
              <a:ext uri="{FF2B5EF4-FFF2-40B4-BE49-F238E27FC236}">
                <a16:creationId xmlns:a16="http://schemas.microsoft.com/office/drawing/2014/main" xmlns="" id="{FFE24BB0-6C00-4CD0-B19A-F415130257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66810" y="4683319"/>
            <a:ext cx="5925190" cy="2174681"/>
          </a:xfrm>
          <a:custGeom>
            <a:avLst/>
            <a:gdLst>
              <a:gd name="connsiteX0" fmla="*/ 1007162 w 5925190"/>
              <a:gd name="connsiteY0" fmla="*/ 0 h 2174681"/>
              <a:gd name="connsiteX1" fmla="*/ 5925190 w 5925190"/>
              <a:gd name="connsiteY1" fmla="*/ 0 h 2174681"/>
              <a:gd name="connsiteX2" fmla="*/ 5925190 w 5925190"/>
              <a:gd name="connsiteY2" fmla="*/ 2174681 h 2174681"/>
              <a:gd name="connsiteX3" fmla="*/ 0 w 5925190"/>
              <a:gd name="connsiteY3" fmla="*/ 2174681 h 2174681"/>
            </a:gdLst>
            <a:ahLst/>
            <a:cxnLst>
              <a:cxn ang="0">
                <a:pos x="connsiteX0" y="connsiteY0"/>
              </a:cxn>
              <a:cxn ang="0">
                <a:pos x="connsiteX1" y="connsiteY1"/>
              </a:cxn>
              <a:cxn ang="0">
                <a:pos x="connsiteX2" y="connsiteY2"/>
              </a:cxn>
              <a:cxn ang="0">
                <a:pos x="connsiteX3" y="connsiteY3"/>
              </a:cxn>
            </a:cxnLst>
            <a:rect l="l" t="t" r="r" b="b"/>
            <a:pathLst>
              <a:path w="5925190" h="2174681">
                <a:moveTo>
                  <a:pt x="1007162" y="0"/>
                </a:moveTo>
                <a:lnTo>
                  <a:pt x="5925190" y="0"/>
                </a:lnTo>
                <a:lnTo>
                  <a:pt x="5925190" y="2174681"/>
                </a:lnTo>
                <a:lnTo>
                  <a:pt x="0" y="2174681"/>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22">
            <a:extLst>
              <a:ext uri="{FF2B5EF4-FFF2-40B4-BE49-F238E27FC236}">
                <a16:creationId xmlns:a16="http://schemas.microsoft.com/office/drawing/2014/main" xmlns="" id="{045D7A58-411F-4E92-A78E-A6FEB18900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681728"/>
            <a:ext cx="7112212" cy="2176272"/>
          </a:xfrm>
          <a:custGeom>
            <a:avLst/>
            <a:gdLst>
              <a:gd name="connsiteX0" fmla="*/ 0 w 7112212"/>
              <a:gd name="connsiteY0" fmla="*/ 0 h 2176272"/>
              <a:gd name="connsiteX1" fmla="*/ 7112212 w 7112212"/>
              <a:gd name="connsiteY1" fmla="*/ 0 h 2176272"/>
              <a:gd name="connsiteX2" fmla="*/ 6104313 w 7112212"/>
              <a:gd name="connsiteY2" fmla="*/ 2176272 h 2176272"/>
              <a:gd name="connsiteX3" fmla="*/ 0 w 7112212"/>
              <a:gd name="connsiteY3" fmla="*/ 2176272 h 2176272"/>
            </a:gdLst>
            <a:ahLst/>
            <a:cxnLst>
              <a:cxn ang="0">
                <a:pos x="connsiteX0" y="connsiteY0"/>
              </a:cxn>
              <a:cxn ang="0">
                <a:pos x="connsiteX1" y="connsiteY1"/>
              </a:cxn>
              <a:cxn ang="0">
                <a:pos x="connsiteX2" y="connsiteY2"/>
              </a:cxn>
              <a:cxn ang="0">
                <a:pos x="connsiteX3" y="connsiteY3"/>
              </a:cxn>
            </a:cxnLst>
            <a:rect l="l" t="t" r="r" b="b"/>
            <a:pathLst>
              <a:path w="7112212" h="2176272">
                <a:moveTo>
                  <a:pt x="0" y="0"/>
                </a:moveTo>
                <a:lnTo>
                  <a:pt x="7112212" y="0"/>
                </a:lnTo>
                <a:lnTo>
                  <a:pt x="6104313" y="2176272"/>
                </a:lnTo>
                <a:lnTo>
                  <a:pt x="0" y="2176272"/>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n 11" descr="Imagen que contiene reloj, objeto, texto&#10;&#10;Descripción generada con confianza alta">
            <a:extLst>
              <a:ext uri="{FF2B5EF4-FFF2-40B4-BE49-F238E27FC236}">
                <a16:creationId xmlns:a16="http://schemas.microsoft.com/office/drawing/2014/main" xmlns="" id="{78747689-4CE1-46B1-BF59-ED189ED4ACC6}"/>
              </a:ext>
            </a:extLst>
          </p:cNvPr>
          <p:cNvPicPr>
            <a:picLocks noChangeAspect="1"/>
          </p:cNvPicPr>
          <p:nvPr/>
        </p:nvPicPr>
        <p:blipFill>
          <a:blip r:embed="rId2"/>
          <a:stretch>
            <a:fillRect/>
          </a:stretch>
        </p:blipFill>
        <p:spPr>
          <a:xfrm>
            <a:off x="62163" y="398660"/>
            <a:ext cx="5239752" cy="1348309"/>
          </a:xfrm>
          <a:prstGeom prst="rect">
            <a:avLst/>
          </a:prstGeom>
        </p:spPr>
      </p:pic>
      <p:sp>
        <p:nvSpPr>
          <p:cNvPr id="19" name="Subtítulo 2">
            <a:extLst>
              <a:ext uri="{FF2B5EF4-FFF2-40B4-BE49-F238E27FC236}">
                <a16:creationId xmlns:a16="http://schemas.microsoft.com/office/drawing/2014/main" xmlns="" id="{A2A9AF3A-EEC1-4E1D-B7A1-FDF26EBC4B99}"/>
              </a:ext>
            </a:extLst>
          </p:cNvPr>
          <p:cNvSpPr txBox="1">
            <a:spLocks/>
          </p:cNvSpPr>
          <p:nvPr/>
        </p:nvSpPr>
        <p:spPr>
          <a:xfrm>
            <a:off x="3371849" y="2189290"/>
            <a:ext cx="8420100" cy="100636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 sz="2800" b="1">
                <a:ea typeface="+mn-lt"/>
                <a:cs typeface="+mn-lt"/>
              </a:rPr>
              <a:t>SISTEMA DE CONTABILIZACIÓN DEL TRÁFICO VEHICULAR EN ÁREAS URBANAS DE LA CIUDAD DE QUITO POR EL GRADO DE CIRCULACIÓN</a:t>
            </a:r>
            <a:endParaRPr lang="en-US" sz="2800"/>
          </a:p>
        </p:txBody>
      </p:sp>
      <p:sp>
        <p:nvSpPr>
          <p:cNvPr id="21" name="Subtítulo 2">
            <a:extLst>
              <a:ext uri="{FF2B5EF4-FFF2-40B4-BE49-F238E27FC236}">
                <a16:creationId xmlns:a16="http://schemas.microsoft.com/office/drawing/2014/main" xmlns="" id="{4DE1DB95-FABC-4B11-899D-CD75AA1BF726}"/>
              </a:ext>
            </a:extLst>
          </p:cNvPr>
          <p:cNvSpPr txBox="1">
            <a:spLocks/>
          </p:cNvSpPr>
          <p:nvPr/>
        </p:nvSpPr>
        <p:spPr>
          <a:xfrm>
            <a:off x="8496299" y="6275515"/>
            <a:ext cx="3933825" cy="349142"/>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2000" err="1">
                <a:solidFill>
                  <a:schemeClr val="bg1"/>
                </a:solidFill>
                <a:cs typeface="Calibri"/>
              </a:rPr>
              <a:t>Sangolguí</a:t>
            </a:r>
            <a:r>
              <a:rPr lang="es-ES" sz="2000">
                <a:solidFill>
                  <a:schemeClr val="bg1"/>
                </a:solidFill>
                <a:cs typeface="Calibri"/>
              </a:rPr>
              <a:t>, 24 de Enero del 2020</a:t>
            </a:r>
          </a:p>
        </p:txBody>
      </p:sp>
      <p:pic>
        <p:nvPicPr>
          <p:cNvPr id="24" name="Imagen 24">
            <a:extLst>
              <a:ext uri="{FF2B5EF4-FFF2-40B4-BE49-F238E27FC236}">
                <a16:creationId xmlns:a16="http://schemas.microsoft.com/office/drawing/2014/main" xmlns="" id="{CADC3AEF-D7FA-4183-83B0-9079A9ECFA93}"/>
              </a:ext>
            </a:extLst>
          </p:cNvPr>
          <p:cNvPicPr>
            <a:picLocks noChangeAspect="1"/>
          </p:cNvPicPr>
          <p:nvPr/>
        </p:nvPicPr>
        <p:blipFill>
          <a:blip r:embed="rId3"/>
          <a:stretch>
            <a:fillRect/>
          </a:stretch>
        </p:blipFill>
        <p:spPr>
          <a:xfrm>
            <a:off x="609600" y="2219325"/>
            <a:ext cx="2076450" cy="2076450"/>
          </a:xfrm>
          <a:prstGeom prst="rect">
            <a:avLst/>
          </a:prstGeom>
        </p:spPr>
      </p:pic>
      <p:sp>
        <p:nvSpPr>
          <p:cNvPr id="26" name="CuadroTexto 1">
            <a:extLst>
              <a:ext uri="{FF2B5EF4-FFF2-40B4-BE49-F238E27FC236}">
                <a16:creationId xmlns:a16="http://schemas.microsoft.com/office/drawing/2014/main" xmlns="" id="{67A272D4-47E1-46CF-9C57-0843651E7B36}"/>
              </a:ext>
            </a:extLst>
          </p:cNvPr>
          <p:cNvSpPr txBox="1"/>
          <p:nvPr/>
        </p:nvSpPr>
        <p:spPr>
          <a:xfrm>
            <a:off x="0" y="7019925"/>
            <a:ext cx="12058650" cy="20313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ea typeface="+mn-lt"/>
                <a:cs typeface="+mn-lt"/>
              </a:rPr>
              <a:t>Buenos días Ingeniero </a:t>
            </a:r>
            <a:r>
              <a:rPr lang="es-ES" dirty="0" err="1">
                <a:ea typeface="+mn-lt"/>
                <a:cs typeface="+mn-lt"/>
              </a:rPr>
              <a:t>Sang</a:t>
            </a:r>
            <a:r>
              <a:rPr lang="es-ES" dirty="0">
                <a:ea typeface="+mn-lt"/>
                <a:cs typeface="+mn-lt"/>
              </a:rPr>
              <a:t> </a:t>
            </a:r>
            <a:r>
              <a:rPr lang="es-ES" dirty="0" err="1">
                <a:ea typeface="+mn-lt"/>
                <a:cs typeface="+mn-lt"/>
              </a:rPr>
              <a:t>Yoo</a:t>
            </a:r>
            <a:r>
              <a:rPr lang="es-ES" dirty="0">
                <a:ea typeface="+mn-lt"/>
                <a:cs typeface="+mn-lt"/>
              </a:rPr>
              <a:t>, Tutor de nuestra tesis; Ingeniero Paul Díaz, director de la carrera de Ingeniería en Sistemas e Informática; Ingeniero Freddy Dueñas, oponente designado del departamento; Abogada Michelle Benavides. Familiares y amigos presentes. Nuestros nombres son Jonathan Almeida y Steven Guamán. A continuación les presentaremos nuestro Proyecto de Titulación.</a:t>
            </a:r>
            <a:endParaRPr lang="es-ES" dirty="0"/>
          </a:p>
          <a:p>
            <a:pPr algn="l"/>
            <a:r>
              <a:rPr lang="es-ES" dirty="0">
                <a:ea typeface="+mn-lt"/>
                <a:cs typeface="+mn-lt"/>
              </a:rPr>
              <a:t>Nuestro tema se titula: Sistema de contabilización del tráfico vehicular en áreas urbanas de quito por el grado de circulación (Steven)</a:t>
            </a:r>
          </a:p>
          <a:p>
            <a:pPr algn="l"/>
            <a:r>
              <a:rPr lang="es-ES" dirty="0">
                <a:ea typeface="+mn-lt"/>
                <a:cs typeface="+mn-lt"/>
              </a:rPr>
              <a:t>(Clic)</a:t>
            </a:r>
            <a:endParaRPr lang="es-ES" dirty="0"/>
          </a:p>
        </p:txBody>
      </p:sp>
      <p:sp>
        <p:nvSpPr>
          <p:cNvPr id="4" name="Subtítulo 2">
            <a:extLst>
              <a:ext uri="{FF2B5EF4-FFF2-40B4-BE49-F238E27FC236}">
                <a16:creationId xmlns:a16="http://schemas.microsoft.com/office/drawing/2014/main" xmlns="" id="{144112EA-3591-4899-9523-33A7FF31AD2B}"/>
              </a:ext>
            </a:extLst>
          </p:cNvPr>
          <p:cNvSpPr txBox="1">
            <a:spLocks/>
          </p:cNvSpPr>
          <p:nvPr/>
        </p:nvSpPr>
        <p:spPr>
          <a:xfrm>
            <a:off x="1333500" y="5227766"/>
            <a:ext cx="3838575" cy="104446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2000">
                <a:cs typeface="Calibri"/>
              </a:rPr>
              <a:t>DIRECTOR:</a:t>
            </a:r>
            <a:endParaRPr lang="en-US" sz="2000">
              <a:cs typeface="Calibri"/>
            </a:endParaRPr>
          </a:p>
          <a:p>
            <a:r>
              <a:rPr lang="es" sz="2000">
                <a:ea typeface="+mn-lt"/>
                <a:cs typeface="+mn-lt"/>
              </a:rPr>
              <a:t>Sang Gunn Yoo, Ph.D.</a:t>
            </a:r>
            <a:endParaRPr lang="en-US"/>
          </a:p>
          <a:p>
            <a:endParaRPr lang="es-ES" sz="2000">
              <a:cs typeface="Calibri"/>
            </a:endParaRPr>
          </a:p>
        </p:txBody>
      </p:sp>
      <p:sp>
        <p:nvSpPr>
          <p:cNvPr id="11" name="Marcador de número de diapositiva 10"/>
          <p:cNvSpPr>
            <a:spLocks noGrp="1"/>
          </p:cNvSpPr>
          <p:nvPr>
            <p:ph type="sldNum" sz="quarter" idx="12"/>
          </p:nvPr>
        </p:nvSpPr>
        <p:spPr/>
        <p:txBody>
          <a:bodyPr/>
          <a:lstStyle/>
          <a:p>
            <a:fld id="{0F1556C4-DFC3-4611-A7CC-780699185E26}" type="slidenum">
              <a:rPr lang="es-ES" smtClean="0"/>
              <a:t>1</a:t>
            </a:fld>
            <a:endParaRPr lang="es-ES"/>
          </a:p>
        </p:txBody>
      </p:sp>
    </p:spTree>
    <p:extLst>
      <p:ext uri="{BB962C8B-B14F-4D97-AF65-F5344CB8AC3E}">
        <p14:creationId xmlns:p14="http://schemas.microsoft.com/office/powerpoint/2010/main" val="2406273178"/>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CuadroTexto 84">
            <a:extLst>
              <a:ext uri="{FF2B5EF4-FFF2-40B4-BE49-F238E27FC236}">
                <a16:creationId xmlns:a16="http://schemas.microsoft.com/office/drawing/2014/main" xmlns="" id="{64804ACE-E100-4818-ABB8-1E4782A99149}"/>
              </a:ext>
            </a:extLst>
          </p:cNvPr>
          <p:cNvSpPr txBox="1"/>
          <p:nvPr/>
        </p:nvSpPr>
        <p:spPr>
          <a:xfrm>
            <a:off x="-47625" y="6943725"/>
            <a:ext cx="122777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C">
              <a:cs typeface="Calibri"/>
            </a:endParaRPr>
          </a:p>
        </p:txBody>
      </p:sp>
      <p:sp>
        <p:nvSpPr>
          <p:cNvPr id="12" name="Rectángulo: esquinas redondeadas 6">
            <a:extLst>
              <a:ext uri="{FF2B5EF4-FFF2-40B4-BE49-F238E27FC236}">
                <a16:creationId xmlns:a16="http://schemas.microsoft.com/office/drawing/2014/main" xmlns="" id="{9B3A3BE0-888D-4C60-978E-F0B5BD3486A4}"/>
              </a:ext>
            </a:extLst>
          </p:cNvPr>
          <p:cNvSpPr/>
          <p:nvPr/>
        </p:nvSpPr>
        <p:spPr>
          <a:xfrm>
            <a:off x="1142999" y="3752849"/>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4. OBJETIVOS</a:t>
            </a:r>
          </a:p>
        </p:txBody>
      </p:sp>
      <p:sp>
        <p:nvSpPr>
          <p:cNvPr id="14" name="Rectángulo: esquinas redondeadas 10">
            <a:extLst>
              <a:ext uri="{FF2B5EF4-FFF2-40B4-BE49-F238E27FC236}">
                <a16:creationId xmlns:a16="http://schemas.microsoft.com/office/drawing/2014/main" xmlns="" id="{E4C77444-6503-47BC-8C7C-3A0BD6D77F34}"/>
              </a:ext>
            </a:extLst>
          </p:cNvPr>
          <p:cNvSpPr/>
          <p:nvPr/>
        </p:nvSpPr>
        <p:spPr>
          <a:xfrm>
            <a:off x="1142999" y="4429124"/>
            <a:ext cx="3162300" cy="638175"/>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5. IMPLEMENTACIÓN Y DESARROLLO</a:t>
            </a:r>
          </a:p>
        </p:txBody>
      </p:sp>
      <p:sp>
        <p:nvSpPr>
          <p:cNvPr id="16" name="Rectángulo: esquinas redondeadas 12">
            <a:extLst>
              <a:ext uri="{FF2B5EF4-FFF2-40B4-BE49-F238E27FC236}">
                <a16:creationId xmlns:a16="http://schemas.microsoft.com/office/drawing/2014/main" xmlns="" id="{CC550D7C-3BB8-4545-9E10-FD790A9E73D7}"/>
              </a:ext>
            </a:extLst>
          </p:cNvPr>
          <p:cNvSpPr/>
          <p:nvPr/>
        </p:nvSpPr>
        <p:spPr>
          <a:xfrm>
            <a:off x="1142999" y="307657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3. JUSTIFICACIÓN</a:t>
            </a:r>
          </a:p>
        </p:txBody>
      </p:sp>
      <p:sp>
        <p:nvSpPr>
          <p:cNvPr id="18" name="Rectángulo: esquinas redondeadas 14">
            <a:extLst>
              <a:ext uri="{FF2B5EF4-FFF2-40B4-BE49-F238E27FC236}">
                <a16:creationId xmlns:a16="http://schemas.microsoft.com/office/drawing/2014/main" xmlns="" id="{80612513-B13F-4838-978A-F9D5DCDDC316}"/>
              </a:ext>
            </a:extLst>
          </p:cNvPr>
          <p:cNvSpPr/>
          <p:nvPr/>
        </p:nvSpPr>
        <p:spPr>
          <a:xfrm>
            <a:off x="1142999" y="2400299"/>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2. PLANTEAMIENTO DEL PROBLEMA</a:t>
            </a:r>
          </a:p>
        </p:txBody>
      </p:sp>
      <p:sp>
        <p:nvSpPr>
          <p:cNvPr id="20" name="Rectángulo: esquinas redondeadas 16">
            <a:extLst>
              <a:ext uri="{FF2B5EF4-FFF2-40B4-BE49-F238E27FC236}">
                <a16:creationId xmlns:a16="http://schemas.microsoft.com/office/drawing/2014/main" xmlns="" id="{718A4584-F246-47DF-8E60-801B32CA67DB}"/>
              </a:ext>
            </a:extLst>
          </p:cNvPr>
          <p:cNvSpPr/>
          <p:nvPr/>
        </p:nvSpPr>
        <p:spPr>
          <a:xfrm>
            <a:off x="1142999" y="172402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1. ANTECEDENTES</a:t>
            </a:r>
          </a:p>
        </p:txBody>
      </p:sp>
      <p:sp>
        <p:nvSpPr>
          <p:cNvPr id="21" name="Rectángulo: esquinas redondeadas 10">
            <a:extLst>
              <a:ext uri="{FF2B5EF4-FFF2-40B4-BE49-F238E27FC236}">
                <a16:creationId xmlns:a16="http://schemas.microsoft.com/office/drawing/2014/main" xmlns="" id="{E4C77444-6503-47BC-8C7C-3A0BD6D77F34}"/>
              </a:ext>
            </a:extLst>
          </p:cNvPr>
          <p:cNvSpPr/>
          <p:nvPr/>
        </p:nvSpPr>
        <p:spPr>
          <a:xfrm>
            <a:off x="1142999" y="5105399"/>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6. CONCLUSIONES Y RECOMENDACIONES</a:t>
            </a:r>
          </a:p>
        </p:txBody>
      </p:sp>
      <p:sp>
        <p:nvSpPr>
          <p:cNvPr id="11"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adroTexto 12">
            <a:extLst>
              <a:ext uri="{FF2B5EF4-FFF2-40B4-BE49-F238E27FC236}">
                <a16:creationId xmlns:a16="http://schemas.microsoft.com/office/drawing/2014/main" xmlns="" id="{64804ACE-E100-4818-ABB8-1E4782A99149}"/>
              </a:ext>
            </a:extLst>
          </p:cNvPr>
          <p:cNvSpPr txBox="1"/>
          <p:nvPr/>
        </p:nvSpPr>
        <p:spPr>
          <a:xfrm>
            <a:off x="-47625" y="6943725"/>
            <a:ext cx="1227772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Desarrollo e Implementación</a:t>
            </a:r>
          </a:p>
          <a:p>
            <a:r>
              <a:rPr lang="es-ES" dirty="0"/>
              <a:t>El sistema desarrollado durante esta tesis utiliza el lenguaje de programación Python 3.7, manejando como principal herramienta la librería </a:t>
            </a:r>
            <a:r>
              <a:rPr lang="es-ES" dirty="0" err="1"/>
              <a:t>OpenCV</a:t>
            </a:r>
            <a:r>
              <a:rPr lang="es-ES" dirty="0"/>
              <a:t>.</a:t>
            </a:r>
          </a:p>
          <a:p>
            <a:r>
              <a:rPr lang="es-ES" dirty="0"/>
              <a:t>El flujo de proceso del sistema se basa en que a partir de un video como entrada, se obtiene un video con los vehículos detectados como salida.</a:t>
            </a:r>
          </a:p>
          <a:p>
            <a:r>
              <a:rPr lang="es-ES" dirty="0"/>
              <a:t>Este modelo </a:t>
            </a:r>
            <a:r>
              <a:rPr lang="es-ES" dirty="0" err="1"/>
              <a:t>inciial</a:t>
            </a:r>
            <a:r>
              <a:rPr lang="es-ES" dirty="0"/>
              <a:t> se alteró durante el desarrollo e implementación del sistema.</a:t>
            </a:r>
            <a:endParaRPr lang="es-EC" dirty="0"/>
          </a:p>
          <a:p>
            <a:r>
              <a:rPr lang="es-EC" dirty="0"/>
              <a:t>(Clic)</a:t>
            </a:r>
            <a:endParaRPr lang="es-EC" dirty="0">
              <a:cs typeface="Calibri"/>
            </a:endParaRPr>
          </a:p>
        </p:txBody>
      </p:sp>
      <p:pic>
        <p:nvPicPr>
          <p:cNvPr id="3" name="Picture 2" descr="Resultado de imagen para python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0441" y="882942"/>
            <a:ext cx="2081212" cy="20812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opencv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6491" y="1002505"/>
            <a:ext cx="1592205" cy="1961649"/>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p:cNvPicPr/>
          <p:nvPr/>
        </p:nvPicPr>
        <p:blipFill>
          <a:blip r:embed="rId4">
            <a:extLst>
              <a:ext uri="{28A0092B-C50C-407E-A947-70E740481C1C}">
                <a14:useLocalDpi xmlns:a14="http://schemas.microsoft.com/office/drawing/2010/main" val="0"/>
              </a:ext>
            </a:extLst>
          </a:blip>
          <a:srcRect/>
          <a:stretch>
            <a:fillRect/>
          </a:stretch>
        </p:blipFill>
        <p:spPr>
          <a:xfrm>
            <a:off x="4775453" y="3498038"/>
            <a:ext cx="6624829" cy="216187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4" name="Marcador de número de diapositiva 3"/>
          <p:cNvSpPr>
            <a:spLocks noGrp="1"/>
          </p:cNvSpPr>
          <p:nvPr>
            <p:ph type="sldNum" sz="quarter" idx="12"/>
          </p:nvPr>
        </p:nvSpPr>
        <p:spPr/>
        <p:txBody>
          <a:bodyPr/>
          <a:lstStyle/>
          <a:p>
            <a:fld id="{0F1556C4-DFC3-4611-A7CC-780699185E26}" type="slidenum">
              <a:rPr lang="es-ES" smtClean="0"/>
              <a:t>10</a:t>
            </a:fld>
            <a:endParaRPr lang="es-ES"/>
          </a:p>
        </p:txBody>
      </p:sp>
    </p:spTree>
    <p:extLst>
      <p:ext uri="{BB962C8B-B14F-4D97-AF65-F5344CB8AC3E}">
        <p14:creationId xmlns:p14="http://schemas.microsoft.com/office/powerpoint/2010/main" val="955995254"/>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CuadroTexto 84">
            <a:extLst>
              <a:ext uri="{FF2B5EF4-FFF2-40B4-BE49-F238E27FC236}">
                <a16:creationId xmlns:a16="http://schemas.microsoft.com/office/drawing/2014/main" xmlns="" id="{64804ACE-E100-4818-ABB8-1E4782A99149}"/>
              </a:ext>
            </a:extLst>
          </p:cNvPr>
          <p:cNvSpPr txBox="1"/>
          <p:nvPr/>
        </p:nvSpPr>
        <p:spPr>
          <a:xfrm>
            <a:off x="-47625" y="6943725"/>
            <a:ext cx="122777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C">
              <a:cs typeface="Calibri"/>
            </a:endParaRPr>
          </a:p>
        </p:txBody>
      </p:sp>
      <p:sp>
        <p:nvSpPr>
          <p:cNvPr id="12" name="Rectángulo: esquinas redondeadas 6">
            <a:extLst>
              <a:ext uri="{FF2B5EF4-FFF2-40B4-BE49-F238E27FC236}">
                <a16:creationId xmlns:a16="http://schemas.microsoft.com/office/drawing/2014/main" xmlns="" id="{9B3A3BE0-888D-4C60-978E-F0B5BD3486A4}"/>
              </a:ext>
            </a:extLst>
          </p:cNvPr>
          <p:cNvSpPr/>
          <p:nvPr/>
        </p:nvSpPr>
        <p:spPr>
          <a:xfrm>
            <a:off x="1142999" y="3752849"/>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4. OBJETIVOS</a:t>
            </a:r>
          </a:p>
        </p:txBody>
      </p:sp>
      <p:sp>
        <p:nvSpPr>
          <p:cNvPr id="14" name="Rectángulo: esquinas redondeadas 10">
            <a:extLst>
              <a:ext uri="{FF2B5EF4-FFF2-40B4-BE49-F238E27FC236}">
                <a16:creationId xmlns:a16="http://schemas.microsoft.com/office/drawing/2014/main" xmlns="" id="{E4C77444-6503-47BC-8C7C-3A0BD6D77F34}"/>
              </a:ext>
            </a:extLst>
          </p:cNvPr>
          <p:cNvSpPr/>
          <p:nvPr/>
        </p:nvSpPr>
        <p:spPr>
          <a:xfrm>
            <a:off x="1142999" y="4429124"/>
            <a:ext cx="3162300" cy="638175"/>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5. IMPLEMENTACIÓN Y DESARROLLO</a:t>
            </a:r>
          </a:p>
        </p:txBody>
      </p:sp>
      <p:sp>
        <p:nvSpPr>
          <p:cNvPr id="16" name="Rectángulo: esquinas redondeadas 12">
            <a:extLst>
              <a:ext uri="{FF2B5EF4-FFF2-40B4-BE49-F238E27FC236}">
                <a16:creationId xmlns:a16="http://schemas.microsoft.com/office/drawing/2014/main" xmlns="" id="{CC550D7C-3BB8-4545-9E10-FD790A9E73D7}"/>
              </a:ext>
            </a:extLst>
          </p:cNvPr>
          <p:cNvSpPr/>
          <p:nvPr/>
        </p:nvSpPr>
        <p:spPr>
          <a:xfrm>
            <a:off x="1142999" y="307657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3. JUSTIFICACIÓN</a:t>
            </a:r>
          </a:p>
        </p:txBody>
      </p:sp>
      <p:sp>
        <p:nvSpPr>
          <p:cNvPr id="18" name="Rectángulo: esquinas redondeadas 14">
            <a:extLst>
              <a:ext uri="{FF2B5EF4-FFF2-40B4-BE49-F238E27FC236}">
                <a16:creationId xmlns:a16="http://schemas.microsoft.com/office/drawing/2014/main" xmlns="" id="{80612513-B13F-4838-978A-F9D5DCDDC316}"/>
              </a:ext>
            </a:extLst>
          </p:cNvPr>
          <p:cNvSpPr/>
          <p:nvPr/>
        </p:nvSpPr>
        <p:spPr>
          <a:xfrm>
            <a:off x="1142999" y="2400299"/>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2. PLANTEAMIENTO DEL PROBLEMA</a:t>
            </a:r>
          </a:p>
        </p:txBody>
      </p:sp>
      <p:sp>
        <p:nvSpPr>
          <p:cNvPr id="20" name="Rectángulo: esquinas redondeadas 16">
            <a:extLst>
              <a:ext uri="{FF2B5EF4-FFF2-40B4-BE49-F238E27FC236}">
                <a16:creationId xmlns:a16="http://schemas.microsoft.com/office/drawing/2014/main" xmlns="" id="{718A4584-F246-47DF-8E60-801B32CA67DB}"/>
              </a:ext>
            </a:extLst>
          </p:cNvPr>
          <p:cNvSpPr/>
          <p:nvPr/>
        </p:nvSpPr>
        <p:spPr>
          <a:xfrm>
            <a:off x="1142999" y="172402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1. ANTECEDENTES</a:t>
            </a:r>
          </a:p>
        </p:txBody>
      </p:sp>
      <p:sp>
        <p:nvSpPr>
          <p:cNvPr id="21" name="Rectángulo: esquinas redondeadas 10">
            <a:extLst>
              <a:ext uri="{FF2B5EF4-FFF2-40B4-BE49-F238E27FC236}">
                <a16:creationId xmlns:a16="http://schemas.microsoft.com/office/drawing/2014/main" xmlns="" id="{E4C77444-6503-47BC-8C7C-3A0BD6D77F34}"/>
              </a:ext>
            </a:extLst>
          </p:cNvPr>
          <p:cNvSpPr/>
          <p:nvPr/>
        </p:nvSpPr>
        <p:spPr>
          <a:xfrm>
            <a:off x="1142999" y="5105399"/>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6. CONCLUSIONES Y RECOMENDACIONES</a:t>
            </a:r>
          </a:p>
        </p:txBody>
      </p:sp>
      <p:pic>
        <p:nvPicPr>
          <p:cNvPr id="2050" name="Picture 2" descr="Resultado de imagen para process circle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3305" y="1505551"/>
            <a:ext cx="4176126" cy="4161824"/>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7452786" y="3345417"/>
            <a:ext cx="3137454" cy="646331"/>
          </a:xfrm>
          <a:prstGeom prst="rect">
            <a:avLst/>
          </a:prstGeom>
        </p:spPr>
        <p:txBody>
          <a:bodyPr wrap="square" anchor="t">
            <a:spAutoFit/>
          </a:bodyPr>
          <a:lstStyle/>
          <a:p>
            <a:r>
              <a:rPr lang="es-ES" b="1" dirty="0">
                <a:solidFill>
                  <a:schemeClr val="accent5">
                    <a:lumMod val="75000"/>
                  </a:schemeClr>
                </a:solidFill>
                <a:cs typeface="Calibri"/>
              </a:rPr>
              <a:t>Metodología de Desarrollo ágil Desarrollo Iterativo</a:t>
            </a:r>
          </a:p>
        </p:txBody>
      </p:sp>
      <p:sp>
        <p:nvSpPr>
          <p:cNvPr id="11"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adroTexto 12">
            <a:extLst>
              <a:ext uri="{FF2B5EF4-FFF2-40B4-BE49-F238E27FC236}">
                <a16:creationId xmlns:a16="http://schemas.microsoft.com/office/drawing/2014/main" xmlns="" id="{64804ACE-E100-4818-ABB8-1E4782A99149}"/>
              </a:ext>
            </a:extLst>
          </p:cNvPr>
          <p:cNvSpPr txBox="1"/>
          <p:nvPr/>
        </p:nvSpPr>
        <p:spPr>
          <a:xfrm>
            <a:off x="-47625" y="6943725"/>
            <a:ext cx="1227772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dirty="0"/>
              <a:t>Para el desarrollo de esta tesis, se seleccionó la metodología de desarrollo ágil conocida como Desarrollo Iterativo, la cual se caracteriza por capturar de mejor manera los requisitos cambiantes, y divide un proyecto en varias iteraciones, cada una produciendo un producto completo.</a:t>
            </a:r>
          </a:p>
          <a:p>
            <a:r>
              <a:rPr lang="es-EC" dirty="0"/>
              <a:t>(Clic)</a:t>
            </a:r>
            <a:endParaRPr lang="es-EC" dirty="0">
              <a:cs typeface="Calibri"/>
            </a:endParaRPr>
          </a:p>
        </p:txBody>
      </p:sp>
      <p:sp>
        <p:nvSpPr>
          <p:cNvPr id="4" name="Marcador de número de diapositiva 3"/>
          <p:cNvSpPr>
            <a:spLocks noGrp="1"/>
          </p:cNvSpPr>
          <p:nvPr>
            <p:ph type="sldNum" sz="quarter" idx="12"/>
          </p:nvPr>
        </p:nvSpPr>
        <p:spPr/>
        <p:txBody>
          <a:bodyPr/>
          <a:lstStyle/>
          <a:p>
            <a:fld id="{0F1556C4-DFC3-4611-A7CC-780699185E26}" type="slidenum">
              <a:rPr lang="es-ES" smtClean="0"/>
              <a:t>11</a:t>
            </a:fld>
            <a:endParaRPr lang="es-ES"/>
          </a:p>
        </p:txBody>
      </p:sp>
    </p:spTree>
    <p:extLst>
      <p:ext uri="{BB962C8B-B14F-4D97-AF65-F5344CB8AC3E}">
        <p14:creationId xmlns:p14="http://schemas.microsoft.com/office/powerpoint/2010/main" val="347125179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ángulo 9"/>
          <p:cNvSpPr/>
          <p:nvPr/>
        </p:nvSpPr>
        <p:spPr>
          <a:xfrm>
            <a:off x="346134" y="663126"/>
            <a:ext cx="4643644" cy="646331"/>
          </a:xfrm>
          <a:prstGeom prst="rect">
            <a:avLst/>
          </a:prstGeom>
        </p:spPr>
        <p:txBody>
          <a:bodyPr wrap="none">
            <a:spAutoFit/>
          </a:bodyPr>
          <a:lstStyle/>
          <a:p>
            <a:pPr lvl="1"/>
            <a:r>
              <a:rPr lang="es-ES" sz="3600" b="1" dirty="0">
                <a:solidFill>
                  <a:schemeClr val="accent5">
                    <a:lumMod val="75000"/>
                  </a:schemeClr>
                </a:solidFill>
                <a:cs typeface="Calibri"/>
              </a:rPr>
              <a:t>PRIMERA ITERACIÓN</a:t>
            </a:r>
          </a:p>
        </p:txBody>
      </p:sp>
      <p:pic>
        <p:nvPicPr>
          <p:cNvPr id="11" name="Imagen 10"/>
          <p:cNvPicPr/>
          <p:nvPr/>
        </p:nvPicPr>
        <p:blipFill>
          <a:blip r:embed="rId2"/>
          <a:stretch>
            <a:fillRect/>
          </a:stretch>
        </p:blipFill>
        <p:spPr>
          <a:xfrm>
            <a:off x="987817" y="1561847"/>
            <a:ext cx="9599972" cy="421331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2" name="Rectángulo 1"/>
          <p:cNvSpPr/>
          <p:nvPr/>
        </p:nvSpPr>
        <p:spPr>
          <a:xfrm>
            <a:off x="0" y="6757464"/>
            <a:ext cx="12192000" cy="4011355"/>
          </a:xfrm>
          <a:prstGeom prst="rect">
            <a:avLst/>
          </a:prstGeom>
        </p:spPr>
        <p:txBody>
          <a:bodyPr wrap="square">
            <a:spAutoFit/>
          </a:bodyPr>
          <a:lstStyle/>
          <a:p>
            <a:pPr algn="just">
              <a:lnSpc>
                <a:spcPct val="200000"/>
              </a:lnSpc>
              <a:spcAft>
                <a:spcPts val="800"/>
              </a:spcAft>
            </a:pPr>
            <a:r>
              <a:rPr lang="es-ES" dirty="0">
                <a:latin typeface="Times New Roman" panose="02020603050405020304" pitchFamily="18" charset="0"/>
                <a:ea typeface="Times New Roman" panose="02020603050405020304" pitchFamily="18" charset="0"/>
                <a:cs typeface="Times New Roman" panose="02020603050405020304" pitchFamily="18" charset="0"/>
              </a:rPr>
              <a:t>La primera iteración presenta la siguiente arquitectura, en la cual se propone identificar vehículos a partir de videos utilizados como entrada, con un proceso interno que separa el video en </a:t>
            </a:r>
            <a:r>
              <a:rPr lang="es-ES" dirty="0" err="1">
                <a:latin typeface="Times New Roman" panose="02020603050405020304" pitchFamily="18" charset="0"/>
                <a:ea typeface="Times New Roman" panose="02020603050405020304" pitchFamily="18" charset="0"/>
                <a:cs typeface="Times New Roman" panose="02020603050405020304" pitchFamily="18" charset="0"/>
              </a:rPr>
              <a:t>frames</a:t>
            </a:r>
            <a:r>
              <a:rPr lang="es-ES" dirty="0">
                <a:latin typeface="Times New Roman" panose="02020603050405020304" pitchFamily="18" charset="0"/>
                <a:ea typeface="Times New Roman" panose="02020603050405020304" pitchFamily="18" charset="0"/>
                <a:cs typeface="Times New Roman" panose="02020603050405020304" pitchFamily="18" charset="0"/>
              </a:rPr>
              <a:t>, tratando a cada </a:t>
            </a:r>
            <a:r>
              <a:rPr lang="es-ES" dirty="0" err="1">
                <a:latin typeface="Times New Roman" panose="02020603050405020304" pitchFamily="18" charset="0"/>
                <a:ea typeface="Times New Roman" panose="02020603050405020304" pitchFamily="18" charset="0"/>
                <a:cs typeface="Times New Roman" panose="02020603050405020304" pitchFamily="18" charset="0"/>
              </a:rPr>
              <a:t>frame</a:t>
            </a:r>
            <a:r>
              <a:rPr lang="es-ES" dirty="0">
                <a:latin typeface="Times New Roman" panose="02020603050405020304" pitchFamily="18" charset="0"/>
                <a:ea typeface="Times New Roman" panose="02020603050405020304" pitchFamily="18" charset="0"/>
                <a:cs typeface="Times New Roman" panose="02020603050405020304" pitchFamily="18" charset="0"/>
              </a:rPr>
              <a:t> como una imagen. A continuación, se sustrae el fondo de cada imagen, se convierte el color en blanco y negro, permitiendo a un computador identificar objetos de manera más fácil, en este caso vehículos. Posteriormente, se aplican métodos de dilatación y erosión, para que la imagen quede lo más limpia posible y libre de ruido, para que la detección de vehículos sea lo más precisa posible. Finalmente, una vez tratado el </a:t>
            </a:r>
            <a:r>
              <a:rPr lang="es-ES" dirty="0" err="1">
                <a:latin typeface="Times New Roman" panose="02020603050405020304" pitchFamily="18" charset="0"/>
                <a:ea typeface="Times New Roman" panose="02020603050405020304" pitchFamily="18" charset="0"/>
                <a:cs typeface="Times New Roman" panose="02020603050405020304" pitchFamily="18" charset="0"/>
              </a:rPr>
              <a:t>frame</a:t>
            </a:r>
            <a:r>
              <a:rPr lang="es-ES" dirty="0">
                <a:latin typeface="Times New Roman" panose="02020603050405020304" pitchFamily="18" charset="0"/>
                <a:ea typeface="Times New Roman" panose="02020603050405020304" pitchFamily="18" charset="0"/>
                <a:cs typeface="Times New Roman" panose="02020603050405020304" pitchFamily="18" charset="0"/>
              </a:rPr>
              <a:t>, se procede a detectar los objetos dentro y se grafica un cuadrado alrededor del objeto detectado.</a:t>
            </a:r>
          </a:p>
          <a:p>
            <a:pPr algn="just">
              <a:lnSpc>
                <a:spcPct val="200000"/>
              </a:lnSpc>
              <a:spcAft>
                <a:spcPts val="8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(Clic)</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Marcador de número de diapositiva 4"/>
          <p:cNvSpPr>
            <a:spLocks noGrp="1"/>
          </p:cNvSpPr>
          <p:nvPr>
            <p:ph type="sldNum" sz="quarter" idx="12"/>
          </p:nvPr>
        </p:nvSpPr>
        <p:spPr/>
        <p:txBody>
          <a:bodyPr/>
          <a:lstStyle/>
          <a:p>
            <a:fld id="{0F1556C4-DFC3-4611-A7CC-780699185E26}" type="slidenum">
              <a:rPr lang="es-ES" smtClean="0"/>
              <a:t>12</a:t>
            </a:fld>
            <a:endParaRPr lang="es-ES"/>
          </a:p>
        </p:txBody>
      </p:sp>
    </p:spTree>
    <p:extLst>
      <p:ext uri="{BB962C8B-B14F-4D97-AF65-F5344CB8AC3E}">
        <p14:creationId xmlns:p14="http://schemas.microsoft.com/office/powerpoint/2010/main" val="311388023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ángulo 3"/>
          <p:cNvSpPr/>
          <p:nvPr/>
        </p:nvSpPr>
        <p:spPr>
          <a:xfrm>
            <a:off x="2955437" y="506546"/>
            <a:ext cx="6380587" cy="830997"/>
          </a:xfrm>
          <a:prstGeom prst="rect">
            <a:avLst/>
          </a:prstGeom>
        </p:spPr>
        <p:txBody>
          <a:bodyPr wrap="square">
            <a:spAutoFit/>
          </a:bodyPr>
          <a:lstStyle/>
          <a:p>
            <a:pPr marL="457200" indent="-457200" algn="just">
              <a:lnSpc>
                <a:spcPct val="200000"/>
              </a:lnSpc>
              <a:spcBef>
                <a:spcPts val="200"/>
              </a:spcBef>
              <a:spcAft>
                <a:spcPts val="0"/>
              </a:spcAft>
            </a:pPr>
            <a:r>
              <a:rPr lang="es-ES" sz="2400" b="1" dirty="0">
                <a:solidFill>
                  <a:schemeClr val="accent5">
                    <a:lumMod val="75000"/>
                  </a:schemeClr>
                </a:solidFill>
                <a:cs typeface="Calibri"/>
              </a:rPr>
              <a:t>Selección del algoritmo de sustracción de fondo</a:t>
            </a:r>
            <a:endParaRPr lang="es-EC" sz="2400" b="1" dirty="0">
              <a:solidFill>
                <a:schemeClr val="accent5">
                  <a:lumMod val="75000"/>
                </a:schemeClr>
              </a:solidFill>
              <a:cs typeface="Calibri"/>
            </a:endParaRPr>
          </a:p>
        </p:txBody>
      </p:sp>
      <p:pic>
        <p:nvPicPr>
          <p:cNvPr id="5" name="Imagen 4"/>
          <p:cNvPicPr/>
          <p:nvPr/>
        </p:nvPicPr>
        <p:blipFill>
          <a:blip r:embed="rId2"/>
          <a:stretch>
            <a:fillRect/>
          </a:stretch>
        </p:blipFill>
        <p:spPr>
          <a:xfrm>
            <a:off x="3937167" y="1374124"/>
            <a:ext cx="3522411" cy="190648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6" name="Rectángulo 5"/>
          <p:cNvSpPr/>
          <p:nvPr/>
        </p:nvSpPr>
        <p:spPr>
          <a:xfrm>
            <a:off x="574976" y="3441505"/>
            <a:ext cx="2826608" cy="369332"/>
          </a:xfrm>
          <a:prstGeom prst="rect">
            <a:avLst/>
          </a:prstGeom>
        </p:spPr>
        <p:txBody>
          <a:bodyPr wrap="none">
            <a:spAutoFit/>
          </a:bodyPr>
          <a:lstStyle/>
          <a:p>
            <a:r>
              <a:rPr lang="es-ES" b="1" dirty="0" err="1">
                <a:solidFill>
                  <a:schemeClr val="accent5">
                    <a:lumMod val="75000"/>
                  </a:schemeClr>
                </a:solidFill>
                <a:cs typeface="Calibri"/>
              </a:rPr>
              <a:t>BackgroundSubtractorMOG</a:t>
            </a:r>
            <a:endParaRPr lang="es-EC" b="1" dirty="0">
              <a:solidFill>
                <a:schemeClr val="accent5">
                  <a:lumMod val="75000"/>
                </a:schemeClr>
              </a:solidFill>
              <a:cs typeface="Calibri"/>
            </a:endParaRPr>
          </a:p>
        </p:txBody>
      </p:sp>
      <p:pic>
        <p:nvPicPr>
          <p:cNvPr id="7" name="Imagen 6"/>
          <p:cNvPicPr/>
          <p:nvPr/>
        </p:nvPicPr>
        <p:blipFill>
          <a:blip r:embed="rId3"/>
          <a:stretch>
            <a:fillRect/>
          </a:stretch>
        </p:blipFill>
        <p:spPr>
          <a:xfrm>
            <a:off x="574976" y="3947666"/>
            <a:ext cx="3724308" cy="204331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8" name="Rectángulo 7"/>
          <p:cNvSpPr/>
          <p:nvPr/>
        </p:nvSpPr>
        <p:spPr>
          <a:xfrm>
            <a:off x="4805450" y="3441505"/>
            <a:ext cx="2752869" cy="369332"/>
          </a:xfrm>
          <a:prstGeom prst="rect">
            <a:avLst/>
          </a:prstGeom>
        </p:spPr>
        <p:txBody>
          <a:bodyPr wrap="none">
            <a:spAutoFit/>
          </a:bodyPr>
          <a:lstStyle/>
          <a:p>
            <a:r>
              <a:rPr lang="es-ES" b="1" dirty="0" err="1">
                <a:solidFill>
                  <a:schemeClr val="accent5">
                    <a:lumMod val="75000"/>
                  </a:schemeClr>
                </a:solidFill>
                <a:cs typeface="Calibri"/>
              </a:rPr>
              <a:t>BackgroundSubtractorKNN</a:t>
            </a:r>
            <a:endParaRPr lang="es-EC" b="1" dirty="0">
              <a:solidFill>
                <a:schemeClr val="accent5">
                  <a:lumMod val="75000"/>
                </a:schemeClr>
              </a:solidFill>
              <a:cs typeface="Calibri"/>
            </a:endParaRPr>
          </a:p>
        </p:txBody>
      </p:sp>
      <p:pic>
        <p:nvPicPr>
          <p:cNvPr id="9" name="Imagen 8"/>
          <p:cNvPicPr/>
          <p:nvPr/>
        </p:nvPicPr>
        <p:blipFill>
          <a:blip r:embed="rId4"/>
          <a:stretch>
            <a:fillRect/>
          </a:stretch>
        </p:blipFill>
        <p:spPr>
          <a:xfrm>
            <a:off x="4805450" y="3947666"/>
            <a:ext cx="3435575" cy="204331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0" name="Rectángulo 9"/>
          <p:cNvSpPr/>
          <p:nvPr/>
        </p:nvSpPr>
        <p:spPr>
          <a:xfrm>
            <a:off x="8758989" y="3393380"/>
            <a:ext cx="2818592" cy="369332"/>
          </a:xfrm>
          <a:prstGeom prst="rect">
            <a:avLst/>
          </a:prstGeom>
        </p:spPr>
        <p:txBody>
          <a:bodyPr wrap="none">
            <a:spAutoFit/>
          </a:bodyPr>
          <a:lstStyle/>
          <a:p>
            <a:r>
              <a:rPr lang="es-ES" b="1" dirty="0" err="1">
                <a:solidFill>
                  <a:schemeClr val="accent5">
                    <a:lumMod val="75000"/>
                  </a:schemeClr>
                </a:solidFill>
                <a:cs typeface="Calibri"/>
              </a:rPr>
              <a:t>BackgroundSubtractorGMG</a:t>
            </a:r>
            <a:endParaRPr lang="es-EC" b="1" dirty="0">
              <a:solidFill>
                <a:schemeClr val="accent5">
                  <a:lumMod val="75000"/>
                </a:schemeClr>
              </a:solidFill>
              <a:cs typeface="Calibri"/>
            </a:endParaRPr>
          </a:p>
        </p:txBody>
      </p:sp>
      <p:pic>
        <p:nvPicPr>
          <p:cNvPr id="11" name="Imagen 10"/>
          <p:cNvPicPr/>
          <p:nvPr/>
        </p:nvPicPr>
        <p:blipFill>
          <a:blip r:embed="rId5"/>
          <a:stretch>
            <a:fillRect/>
          </a:stretch>
        </p:blipFill>
        <p:spPr>
          <a:xfrm>
            <a:off x="8758989" y="3910995"/>
            <a:ext cx="3062316" cy="207999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2" name="Rectángulo 1"/>
          <p:cNvSpPr/>
          <p:nvPr/>
        </p:nvSpPr>
        <p:spPr>
          <a:xfrm>
            <a:off x="0" y="6868252"/>
            <a:ext cx="12191999" cy="6145272"/>
          </a:xfrm>
          <a:prstGeom prst="rect">
            <a:avLst/>
          </a:prstGeom>
        </p:spPr>
        <p:txBody>
          <a:bodyPr wrap="square">
            <a:spAutoFit/>
          </a:bodyPr>
          <a:lstStyle/>
          <a:p>
            <a:pPr algn="just">
              <a:lnSpc>
                <a:spcPct val="200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La sustracción de fondo, elimina el fondo del </a:t>
            </a:r>
            <a:r>
              <a:rPr lang="es-EC" dirty="0" err="1">
                <a:latin typeface="Calibri" panose="020F0502020204030204" pitchFamily="34" charset="0"/>
                <a:ea typeface="Calibri" panose="020F0502020204030204" pitchFamily="34" charset="0"/>
                <a:cs typeface="Times New Roman" panose="02020603050405020304" pitchFamily="18" charset="0"/>
              </a:rPr>
              <a:t>frame</a:t>
            </a:r>
            <a:r>
              <a:rPr lang="es-EC" dirty="0">
                <a:latin typeface="Calibri" panose="020F0502020204030204" pitchFamily="34" charset="0"/>
                <a:ea typeface="Calibri" panose="020F0502020204030204" pitchFamily="34" charset="0"/>
                <a:cs typeface="Times New Roman" panose="02020603050405020304" pitchFamily="18" charset="0"/>
              </a:rPr>
              <a:t>, permitiendo visualizar únicamente los objetos de interés a detectar. En esta iteración se analizaron tres distintos métodos de sustracción de fondo.</a:t>
            </a:r>
          </a:p>
          <a:p>
            <a:pPr algn="just">
              <a:lnSpc>
                <a:spcPct val="200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MOG, permite que colores del fondo quedan estáticos, detectando únicamente al objeto de interés.</a:t>
            </a:r>
          </a:p>
          <a:p>
            <a:pPr algn="just">
              <a:lnSpc>
                <a:spcPct val="200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KNN, utiliza el algoritmo del vecino más cercano, pero este método es más sensible a variaciones de luz y sombra, por lo que se muestran las sombras proyectadas por los objetos.</a:t>
            </a:r>
          </a:p>
          <a:p>
            <a:pPr algn="just">
              <a:lnSpc>
                <a:spcPct val="200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GMG, funciona como una combinación de ambos algoritmos, este método se adapta a la iluminación, y permite eliminar ruido. Además utiliza probabilidades para rellenar objetos. </a:t>
            </a:r>
          </a:p>
          <a:p>
            <a:pPr algn="just">
              <a:lnSpc>
                <a:spcPct val="200000"/>
              </a:lnSpc>
              <a:spcAft>
                <a:spcPts val="800"/>
              </a:spcAft>
            </a:pPr>
            <a:r>
              <a:rPr lang="es-EC" dirty="0">
                <a:effectLst/>
                <a:latin typeface="Calibri" panose="020F0502020204030204" pitchFamily="34" charset="0"/>
                <a:ea typeface="Calibri" panose="020F0502020204030204" pitchFamily="34" charset="0"/>
                <a:cs typeface="Times New Roman" panose="02020603050405020304" pitchFamily="18" charset="0"/>
              </a:rPr>
              <a:t>En esta iteración se realizó una prueba de funcionamiento con los 3 algoritmos, donde se encontró que el algoritmo adecuado para esta tesis es el MOG.</a:t>
            </a:r>
          </a:p>
          <a:p>
            <a:pPr algn="just">
              <a:lnSpc>
                <a:spcPct val="200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(Clic)</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Marcador de número de diapositiva 12"/>
          <p:cNvSpPr>
            <a:spLocks noGrp="1"/>
          </p:cNvSpPr>
          <p:nvPr>
            <p:ph type="sldNum" sz="quarter" idx="12"/>
          </p:nvPr>
        </p:nvSpPr>
        <p:spPr/>
        <p:txBody>
          <a:bodyPr/>
          <a:lstStyle/>
          <a:p>
            <a:fld id="{0F1556C4-DFC3-4611-A7CC-780699185E26}" type="slidenum">
              <a:rPr lang="es-ES" smtClean="0"/>
              <a:t>13</a:t>
            </a:fld>
            <a:endParaRPr lang="es-ES"/>
          </a:p>
        </p:txBody>
      </p:sp>
    </p:spTree>
    <p:extLst>
      <p:ext uri="{BB962C8B-B14F-4D97-AF65-F5344CB8AC3E}">
        <p14:creationId xmlns:p14="http://schemas.microsoft.com/office/powerpoint/2010/main" val="9955502"/>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ángulo 3"/>
          <p:cNvSpPr/>
          <p:nvPr/>
        </p:nvSpPr>
        <p:spPr>
          <a:xfrm>
            <a:off x="3946944" y="343724"/>
            <a:ext cx="3802772" cy="727571"/>
          </a:xfrm>
          <a:prstGeom prst="rect">
            <a:avLst/>
          </a:prstGeom>
        </p:spPr>
        <p:txBody>
          <a:bodyPr wrap="none">
            <a:spAutoFit/>
          </a:bodyPr>
          <a:lstStyle/>
          <a:p>
            <a:pPr marL="457200" indent="-457200">
              <a:lnSpc>
                <a:spcPct val="200000"/>
              </a:lnSpc>
              <a:spcBef>
                <a:spcPts val="200"/>
              </a:spcBef>
              <a:spcAft>
                <a:spcPts val="0"/>
              </a:spcAft>
            </a:pPr>
            <a:r>
              <a:rPr lang="es-ES" sz="2400" b="1" dirty="0">
                <a:solidFill>
                  <a:schemeClr val="accent5">
                    <a:lumMod val="75000"/>
                  </a:schemeClr>
                </a:solidFill>
                <a:cs typeface="Calibri"/>
              </a:rPr>
              <a:t>Cambio de espacios de color</a:t>
            </a:r>
            <a:endParaRPr lang="es-EC" sz="2400" b="1" dirty="0">
              <a:solidFill>
                <a:schemeClr val="accent5">
                  <a:lumMod val="75000"/>
                </a:schemeClr>
              </a:solidFill>
              <a:cs typeface="Calibri"/>
            </a:endParaRPr>
          </a:p>
        </p:txBody>
      </p:sp>
      <p:pic>
        <p:nvPicPr>
          <p:cNvPr id="5" name="Imagen 4"/>
          <p:cNvPicPr/>
          <p:nvPr/>
        </p:nvPicPr>
        <p:blipFill>
          <a:blip r:embed="rId2"/>
          <a:stretch>
            <a:fillRect/>
          </a:stretch>
        </p:blipFill>
        <p:spPr>
          <a:xfrm>
            <a:off x="3946944" y="1217513"/>
            <a:ext cx="4122236" cy="2002172"/>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6" name="Imagen 5"/>
          <p:cNvPicPr/>
          <p:nvPr/>
        </p:nvPicPr>
        <p:blipFill>
          <a:blip r:embed="rId3"/>
          <a:stretch>
            <a:fillRect/>
          </a:stretch>
        </p:blipFill>
        <p:spPr>
          <a:xfrm>
            <a:off x="838200" y="4031862"/>
            <a:ext cx="4173280" cy="2173888"/>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7" name="Imagen 6"/>
          <p:cNvPicPr/>
          <p:nvPr/>
        </p:nvPicPr>
        <p:blipFill rotWithShape="1">
          <a:blip r:embed="rId4"/>
          <a:srcRect l="8921"/>
          <a:stretch/>
        </p:blipFill>
        <p:spPr bwMode="auto">
          <a:xfrm>
            <a:off x="7376937" y="3973725"/>
            <a:ext cx="3794711" cy="2232025"/>
          </a:xfrm>
          <a:prstGeom prst="rect">
            <a:avLst/>
          </a:prstGeom>
          <a:ln w="38100" cap="sq" cmpd="sng" algn="ctr">
            <a:solidFill>
              <a:srgbClr val="0070C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Rectángulo 7"/>
          <p:cNvSpPr/>
          <p:nvPr/>
        </p:nvSpPr>
        <p:spPr>
          <a:xfrm>
            <a:off x="838200" y="3458175"/>
            <a:ext cx="1366464" cy="369332"/>
          </a:xfrm>
          <a:prstGeom prst="rect">
            <a:avLst/>
          </a:prstGeom>
        </p:spPr>
        <p:txBody>
          <a:bodyPr wrap="none">
            <a:spAutoFit/>
          </a:bodyPr>
          <a:lstStyle/>
          <a:p>
            <a:r>
              <a:rPr lang="es-ES" b="1" dirty="0">
                <a:solidFill>
                  <a:schemeClr val="accent5">
                    <a:lumMod val="75000"/>
                  </a:schemeClr>
                </a:solidFill>
                <a:cs typeface="Calibri"/>
              </a:rPr>
              <a:t>BGR</a:t>
            </a:r>
            <a:r>
              <a:rPr lang="es-ES" dirty="0">
                <a:latin typeface="Calibri" panose="020F0502020204030204" pitchFamily="34" charset="0"/>
                <a:ea typeface="Calibri" panose="020F0502020204030204" pitchFamily="34" charset="0"/>
                <a:cs typeface="Times New Roman" panose="02020603050405020304" pitchFamily="18" charset="0"/>
              </a:rPr>
              <a:t> </a:t>
            </a:r>
            <a:r>
              <a:rPr lang="es-ES" dirty="0">
                <a:latin typeface="Wingdings" panose="05000000000000000000" pitchFamily="2" charset="2"/>
                <a:ea typeface="Wingdings" panose="05000000000000000000" pitchFamily="2" charset="2"/>
                <a:cs typeface="Wingdings" panose="05000000000000000000" pitchFamily="2" charset="2"/>
              </a:rPr>
              <a:t>à</a:t>
            </a:r>
            <a:r>
              <a:rPr lang="es-ES" dirty="0">
                <a:latin typeface="Calibri" panose="020F0502020204030204" pitchFamily="34" charset="0"/>
                <a:ea typeface="Calibri" panose="020F0502020204030204" pitchFamily="34" charset="0"/>
                <a:cs typeface="Times New Roman" panose="02020603050405020304" pitchFamily="18" charset="0"/>
              </a:rPr>
              <a:t> </a:t>
            </a:r>
            <a:r>
              <a:rPr lang="es-ES" b="1" dirty="0">
                <a:solidFill>
                  <a:schemeClr val="accent5">
                    <a:lumMod val="75000"/>
                  </a:schemeClr>
                </a:solidFill>
                <a:cs typeface="Calibri"/>
              </a:rPr>
              <a:t>Gray</a:t>
            </a:r>
            <a:endParaRPr lang="es-EC" b="1" dirty="0">
              <a:solidFill>
                <a:schemeClr val="accent5">
                  <a:lumMod val="75000"/>
                </a:schemeClr>
              </a:solidFill>
              <a:cs typeface="Calibri"/>
            </a:endParaRPr>
          </a:p>
        </p:txBody>
      </p:sp>
      <p:sp>
        <p:nvSpPr>
          <p:cNvPr id="9" name="Rectángulo 8"/>
          <p:cNvSpPr/>
          <p:nvPr/>
        </p:nvSpPr>
        <p:spPr>
          <a:xfrm>
            <a:off x="7376937" y="3458175"/>
            <a:ext cx="1312411" cy="369332"/>
          </a:xfrm>
          <a:prstGeom prst="rect">
            <a:avLst/>
          </a:prstGeom>
        </p:spPr>
        <p:txBody>
          <a:bodyPr wrap="none">
            <a:spAutoFit/>
          </a:bodyPr>
          <a:lstStyle/>
          <a:p>
            <a:r>
              <a:rPr lang="es-ES" b="1" dirty="0">
                <a:solidFill>
                  <a:schemeClr val="accent5">
                    <a:lumMod val="75000"/>
                  </a:schemeClr>
                </a:solidFill>
                <a:cs typeface="Calibri"/>
              </a:rPr>
              <a:t>BGR</a:t>
            </a:r>
            <a:r>
              <a:rPr lang="es-ES" dirty="0">
                <a:latin typeface="Calibri" panose="020F0502020204030204" pitchFamily="34" charset="0"/>
                <a:ea typeface="Calibri" panose="020F0502020204030204" pitchFamily="34" charset="0"/>
                <a:cs typeface="Times New Roman" panose="02020603050405020304" pitchFamily="18" charset="0"/>
              </a:rPr>
              <a:t> </a:t>
            </a:r>
            <a:r>
              <a:rPr lang="es-ES" dirty="0">
                <a:latin typeface="Wingdings" panose="05000000000000000000" pitchFamily="2" charset="2"/>
                <a:ea typeface="Wingdings" panose="05000000000000000000" pitchFamily="2" charset="2"/>
                <a:cs typeface="Wingdings" panose="05000000000000000000" pitchFamily="2" charset="2"/>
              </a:rPr>
              <a:t>à</a:t>
            </a:r>
            <a:r>
              <a:rPr lang="es-ES" dirty="0">
                <a:latin typeface="Calibri" panose="020F0502020204030204" pitchFamily="34" charset="0"/>
                <a:ea typeface="Calibri" panose="020F0502020204030204" pitchFamily="34" charset="0"/>
                <a:cs typeface="Times New Roman" panose="02020603050405020304" pitchFamily="18" charset="0"/>
              </a:rPr>
              <a:t> </a:t>
            </a:r>
            <a:r>
              <a:rPr lang="es-ES" b="1" dirty="0">
                <a:solidFill>
                  <a:schemeClr val="accent5">
                    <a:lumMod val="75000"/>
                  </a:schemeClr>
                </a:solidFill>
                <a:cs typeface="Calibri"/>
              </a:rPr>
              <a:t>HSV</a:t>
            </a:r>
            <a:endParaRPr lang="es-EC" b="1" dirty="0">
              <a:solidFill>
                <a:schemeClr val="accent5">
                  <a:lumMod val="75000"/>
                </a:schemeClr>
              </a:solidFill>
              <a:cs typeface="Calibri"/>
            </a:endParaRPr>
          </a:p>
        </p:txBody>
      </p:sp>
      <p:sp>
        <p:nvSpPr>
          <p:cNvPr id="2" name="Rectángulo 1"/>
          <p:cNvSpPr/>
          <p:nvPr/>
        </p:nvSpPr>
        <p:spPr>
          <a:xfrm>
            <a:off x="0" y="7227601"/>
            <a:ext cx="12192000" cy="1200329"/>
          </a:xfrm>
          <a:prstGeom prst="rect">
            <a:avLst/>
          </a:prstGeom>
        </p:spPr>
        <p:txBody>
          <a:bodyPr wrap="square">
            <a:spAutoFit/>
          </a:bodyPr>
          <a:lstStyle/>
          <a:p>
            <a:r>
              <a:rPr lang="es-ES" dirty="0">
                <a:latin typeface="Times New Roman" panose="02020603050405020304" pitchFamily="18" charset="0"/>
                <a:ea typeface="Times New Roman" panose="02020603050405020304" pitchFamily="18" charset="0"/>
              </a:rPr>
              <a:t>Un procedimiento adicional, es el cambio de espacios de color, básicamente este proceso se encarga de convertir el </a:t>
            </a:r>
            <a:r>
              <a:rPr lang="es-ES" dirty="0" err="1">
                <a:latin typeface="Times New Roman" panose="02020603050405020304" pitchFamily="18" charset="0"/>
                <a:ea typeface="Times New Roman" panose="02020603050405020304" pitchFamily="18" charset="0"/>
              </a:rPr>
              <a:t>frame</a:t>
            </a:r>
            <a:r>
              <a:rPr lang="es-ES" dirty="0">
                <a:latin typeface="Times New Roman" panose="02020603050405020304" pitchFamily="18" charset="0"/>
                <a:ea typeface="Times New Roman" panose="02020603050405020304" pitchFamily="18" charset="0"/>
              </a:rPr>
              <a:t> en blanco y negro. Para esto existen dos métodos BGR</a:t>
            </a:r>
            <a:r>
              <a:rPr lang="es-ES" dirty="0">
                <a:latin typeface="Times New Roman" panose="02020603050405020304" pitchFamily="18" charset="0"/>
                <a:ea typeface="Times New Roman" panose="02020603050405020304" pitchFamily="18" charset="0"/>
                <a:sym typeface="Wingdings" panose="05000000000000000000" pitchFamily="2" charset="2"/>
              </a:rPr>
              <a:t>GRAY y BGRHSV. El primero se encarga de limpiar el ruido del </a:t>
            </a:r>
            <a:r>
              <a:rPr lang="es-ES" dirty="0" err="1">
                <a:latin typeface="Times New Roman" panose="02020603050405020304" pitchFamily="18" charset="0"/>
                <a:ea typeface="Times New Roman" panose="02020603050405020304" pitchFamily="18" charset="0"/>
                <a:sym typeface="Wingdings" panose="05000000000000000000" pitchFamily="2" charset="2"/>
              </a:rPr>
              <a:t>frame</a:t>
            </a:r>
            <a:r>
              <a:rPr lang="es-ES" dirty="0">
                <a:latin typeface="Times New Roman" panose="02020603050405020304" pitchFamily="18" charset="0"/>
                <a:ea typeface="Times New Roman" panose="02020603050405020304" pitchFamily="18" charset="0"/>
                <a:sym typeface="Wingdings" panose="05000000000000000000" pitchFamily="2" charset="2"/>
              </a:rPr>
              <a:t>, por lo que es el utilizado en el desarrollo del sistema.</a:t>
            </a:r>
          </a:p>
          <a:p>
            <a:r>
              <a:rPr lang="es-ES" dirty="0">
                <a:latin typeface="Times New Roman" panose="02020603050405020304" pitchFamily="18" charset="0"/>
                <a:sym typeface="Wingdings" panose="05000000000000000000" pitchFamily="2" charset="2"/>
              </a:rPr>
              <a:t>(Clic)</a:t>
            </a:r>
            <a:endParaRPr lang="es-EC" dirty="0"/>
          </a:p>
        </p:txBody>
      </p:sp>
      <p:sp>
        <p:nvSpPr>
          <p:cNvPr id="10" name="Marcador de número de diapositiva 9"/>
          <p:cNvSpPr>
            <a:spLocks noGrp="1"/>
          </p:cNvSpPr>
          <p:nvPr>
            <p:ph type="sldNum" sz="quarter" idx="12"/>
          </p:nvPr>
        </p:nvSpPr>
        <p:spPr/>
        <p:txBody>
          <a:bodyPr/>
          <a:lstStyle/>
          <a:p>
            <a:fld id="{0F1556C4-DFC3-4611-A7CC-780699185E26}" type="slidenum">
              <a:rPr lang="es-ES" smtClean="0"/>
              <a:t>14</a:t>
            </a:fld>
            <a:endParaRPr lang="es-ES"/>
          </a:p>
        </p:txBody>
      </p:sp>
    </p:spTree>
    <p:extLst>
      <p:ext uri="{BB962C8B-B14F-4D97-AF65-F5344CB8AC3E}">
        <p14:creationId xmlns:p14="http://schemas.microsoft.com/office/powerpoint/2010/main" val="184621509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ángulo 3"/>
          <p:cNvSpPr/>
          <p:nvPr/>
        </p:nvSpPr>
        <p:spPr>
          <a:xfrm>
            <a:off x="4693591" y="229906"/>
            <a:ext cx="2717347" cy="727571"/>
          </a:xfrm>
          <a:prstGeom prst="rect">
            <a:avLst/>
          </a:prstGeom>
        </p:spPr>
        <p:txBody>
          <a:bodyPr wrap="none">
            <a:spAutoFit/>
          </a:bodyPr>
          <a:lstStyle/>
          <a:p>
            <a:pPr marL="457200" indent="-457200">
              <a:lnSpc>
                <a:spcPct val="200000"/>
              </a:lnSpc>
              <a:spcBef>
                <a:spcPts val="200"/>
              </a:spcBef>
              <a:spcAft>
                <a:spcPts val="0"/>
              </a:spcAft>
            </a:pPr>
            <a:r>
              <a:rPr lang="es-ES" sz="2400" b="1" dirty="0">
                <a:solidFill>
                  <a:schemeClr val="accent5">
                    <a:lumMod val="75000"/>
                  </a:schemeClr>
                </a:solidFill>
                <a:cs typeface="Calibri"/>
              </a:rPr>
              <a:t>Erosión Y Dilatación</a:t>
            </a:r>
            <a:endParaRPr lang="es-EC" sz="2400" b="1" dirty="0">
              <a:solidFill>
                <a:schemeClr val="accent5">
                  <a:lumMod val="75000"/>
                </a:schemeClr>
              </a:solidFill>
              <a:cs typeface="Calibri"/>
            </a:endParaRPr>
          </a:p>
        </p:txBody>
      </p:sp>
      <p:pic>
        <p:nvPicPr>
          <p:cNvPr id="5" name="Imagen 4"/>
          <p:cNvPicPr/>
          <p:nvPr/>
        </p:nvPicPr>
        <p:blipFill>
          <a:blip r:embed="rId2">
            <a:extLst>
              <a:ext uri="{28A0092B-C50C-407E-A947-70E740481C1C}">
                <a14:useLocalDpi xmlns:a14="http://schemas.microsoft.com/office/drawing/2010/main" val="0"/>
              </a:ext>
            </a:extLst>
          </a:blip>
          <a:stretch>
            <a:fillRect/>
          </a:stretch>
        </p:blipFill>
        <p:spPr>
          <a:xfrm>
            <a:off x="4385289" y="3921278"/>
            <a:ext cx="3333952" cy="2367280"/>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6" name="Imagen 5"/>
          <p:cNvPicPr/>
          <p:nvPr/>
        </p:nvPicPr>
        <p:blipFill>
          <a:blip r:embed="rId3">
            <a:extLst>
              <a:ext uri="{28A0092B-C50C-407E-A947-70E740481C1C}">
                <a14:useLocalDpi xmlns:a14="http://schemas.microsoft.com/office/drawing/2010/main" val="0"/>
              </a:ext>
            </a:extLst>
          </a:blip>
          <a:stretch>
            <a:fillRect/>
          </a:stretch>
        </p:blipFill>
        <p:spPr>
          <a:xfrm>
            <a:off x="488438" y="3921278"/>
            <a:ext cx="3370449" cy="2367280"/>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7" name="Imagen 6"/>
          <p:cNvPicPr/>
          <p:nvPr/>
        </p:nvPicPr>
        <p:blipFill>
          <a:blip r:embed="rId4"/>
          <a:stretch>
            <a:fillRect/>
          </a:stretch>
        </p:blipFill>
        <p:spPr>
          <a:xfrm>
            <a:off x="3946944" y="1129164"/>
            <a:ext cx="4122236" cy="2002172"/>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8" name="Rectángulo 7"/>
          <p:cNvSpPr/>
          <p:nvPr/>
        </p:nvSpPr>
        <p:spPr>
          <a:xfrm>
            <a:off x="488438" y="3341641"/>
            <a:ext cx="893578" cy="369332"/>
          </a:xfrm>
          <a:prstGeom prst="rect">
            <a:avLst/>
          </a:prstGeom>
        </p:spPr>
        <p:txBody>
          <a:bodyPr wrap="none">
            <a:spAutoFit/>
          </a:bodyPr>
          <a:lstStyle/>
          <a:p>
            <a:r>
              <a:rPr lang="es-ES" b="1" dirty="0">
                <a:solidFill>
                  <a:schemeClr val="accent5">
                    <a:lumMod val="75000"/>
                  </a:schemeClr>
                </a:solidFill>
                <a:cs typeface="Calibri"/>
              </a:rPr>
              <a:t>Erosión</a:t>
            </a:r>
            <a:endParaRPr lang="es-EC" b="1" dirty="0">
              <a:solidFill>
                <a:schemeClr val="accent5">
                  <a:lumMod val="75000"/>
                </a:schemeClr>
              </a:solidFill>
              <a:cs typeface="Calibri"/>
            </a:endParaRPr>
          </a:p>
        </p:txBody>
      </p:sp>
      <p:sp>
        <p:nvSpPr>
          <p:cNvPr id="9" name="Rectángulo 8"/>
          <p:cNvSpPr/>
          <p:nvPr/>
        </p:nvSpPr>
        <p:spPr>
          <a:xfrm>
            <a:off x="4385289" y="3389403"/>
            <a:ext cx="1145314" cy="369332"/>
          </a:xfrm>
          <a:prstGeom prst="rect">
            <a:avLst/>
          </a:prstGeom>
        </p:spPr>
        <p:txBody>
          <a:bodyPr wrap="none">
            <a:spAutoFit/>
          </a:bodyPr>
          <a:lstStyle/>
          <a:p>
            <a:r>
              <a:rPr lang="es-ES" b="1" dirty="0">
                <a:solidFill>
                  <a:schemeClr val="accent5">
                    <a:lumMod val="75000"/>
                  </a:schemeClr>
                </a:solidFill>
                <a:cs typeface="Calibri"/>
              </a:rPr>
              <a:t>Dilatación</a:t>
            </a:r>
            <a:endParaRPr lang="es-EC" b="1" dirty="0">
              <a:solidFill>
                <a:schemeClr val="accent5">
                  <a:lumMod val="75000"/>
                </a:schemeClr>
              </a:solidFill>
              <a:cs typeface="Calibri"/>
            </a:endParaRPr>
          </a:p>
        </p:txBody>
      </p:sp>
      <p:pic>
        <p:nvPicPr>
          <p:cNvPr id="10" name="Imagen 9"/>
          <p:cNvPicPr/>
          <p:nvPr/>
        </p:nvPicPr>
        <p:blipFill>
          <a:blip r:embed="rId5">
            <a:extLst>
              <a:ext uri="{28A0092B-C50C-407E-A947-70E740481C1C}">
                <a14:useLocalDpi xmlns:a14="http://schemas.microsoft.com/office/drawing/2010/main" val="0"/>
              </a:ext>
            </a:extLst>
          </a:blip>
          <a:stretch>
            <a:fillRect/>
          </a:stretch>
        </p:blipFill>
        <p:spPr>
          <a:xfrm>
            <a:off x="8069180" y="3921278"/>
            <a:ext cx="3724756" cy="2367280"/>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11" name="Rectángulo 10"/>
          <p:cNvSpPr/>
          <p:nvPr/>
        </p:nvSpPr>
        <p:spPr>
          <a:xfrm>
            <a:off x="8169764" y="3389403"/>
            <a:ext cx="2069028" cy="369332"/>
          </a:xfrm>
          <a:prstGeom prst="rect">
            <a:avLst/>
          </a:prstGeom>
        </p:spPr>
        <p:txBody>
          <a:bodyPr wrap="none">
            <a:spAutoFit/>
          </a:bodyPr>
          <a:lstStyle/>
          <a:p>
            <a:r>
              <a:rPr lang="es-ES" b="1" dirty="0">
                <a:solidFill>
                  <a:schemeClr val="accent5">
                    <a:lumMod val="75000"/>
                  </a:schemeClr>
                </a:solidFill>
                <a:cs typeface="Calibri"/>
              </a:rPr>
              <a:t>Dilatación y</a:t>
            </a:r>
            <a:r>
              <a:rPr lang="es-ES" dirty="0">
                <a:latin typeface="Calibri" panose="020F0502020204030204" pitchFamily="34" charset="0"/>
                <a:ea typeface="Calibri" panose="020F0502020204030204" pitchFamily="34" charset="0"/>
                <a:cs typeface="Times New Roman" panose="02020603050405020304" pitchFamily="18" charset="0"/>
              </a:rPr>
              <a:t> </a:t>
            </a:r>
            <a:r>
              <a:rPr lang="es-ES" b="1" dirty="0">
                <a:solidFill>
                  <a:schemeClr val="accent5">
                    <a:lumMod val="75000"/>
                  </a:schemeClr>
                </a:solidFill>
                <a:cs typeface="Calibri"/>
              </a:rPr>
              <a:t>Erosión</a:t>
            </a:r>
            <a:endParaRPr lang="es-EC" b="1" dirty="0">
              <a:solidFill>
                <a:schemeClr val="accent5">
                  <a:lumMod val="75000"/>
                </a:schemeClr>
              </a:solidFill>
              <a:cs typeface="Calibri"/>
            </a:endParaRPr>
          </a:p>
        </p:txBody>
      </p:sp>
      <p:sp>
        <p:nvSpPr>
          <p:cNvPr id="2" name="Rectángulo 1"/>
          <p:cNvSpPr/>
          <p:nvPr/>
        </p:nvSpPr>
        <p:spPr>
          <a:xfrm>
            <a:off x="0" y="7078500"/>
            <a:ext cx="12192000" cy="2944396"/>
          </a:xfrm>
          <a:prstGeom prst="rect">
            <a:avLst/>
          </a:prstGeom>
        </p:spPr>
        <p:txBody>
          <a:bodyPr wrap="square">
            <a:spAutoFit/>
          </a:bodyPr>
          <a:lstStyle/>
          <a:p>
            <a:pPr algn="just">
              <a:lnSpc>
                <a:spcPct val="200000"/>
              </a:lnSpc>
              <a:spcAft>
                <a:spcPts val="800"/>
              </a:spcAft>
            </a:pPr>
            <a:r>
              <a:rPr lang="es-ES" dirty="0">
                <a:latin typeface="Times New Roman" panose="02020603050405020304" pitchFamily="18" charset="0"/>
                <a:ea typeface="Times New Roman" panose="02020603050405020304" pitchFamily="18" charset="0"/>
                <a:cs typeface="Times New Roman" panose="02020603050405020304" pitchFamily="18" charset="0"/>
              </a:rPr>
              <a:t>Para limpiar el ruido encontrado la imagen o perfeccionar los objetos encontrados, se aplica las transformaciones morfológicas Erosión y Dilatación. La Erosión se encarga de limpiar el ruido de la imagen, y es útil para separar objetos, mientras que a dilatación permite completar objetos incompletos o aumentar el área de los elementos encontrados. </a:t>
            </a:r>
          </a:p>
          <a:p>
            <a:pPr algn="just">
              <a:lnSpc>
                <a:spcPct val="200000"/>
              </a:lnSpc>
              <a:spcAft>
                <a:spcPts val="800"/>
              </a:spcAft>
            </a:pPr>
            <a:r>
              <a:rPr lang="es-ES" sz="1600" dirty="0">
                <a:latin typeface="Times New Roman" panose="02020603050405020304" pitchFamily="18" charset="0"/>
                <a:ea typeface="Calibri" panose="020F0502020204030204" pitchFamily="34" charset="0"/>
                <a:cs typeface="Times New Roman" panose="02020603050405020304" pitchFamily="18" charset="0"/>
              </a:rPr>
              <a:t>Para el desarrollo de esta tesis, se aplicó dilatación, seguido de erosión.</a:t>
            </a:r>
          </a:p>
          <a:p>
            <a:pPr algn="just">
              <a:lnSpc>
                <a:spcPct val="200000"/>
              </a:lnSpc>
              <a:spcAft>
                <a:spcPts val="8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(Clic)</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Marcador de número de diapositiva 11"/>
          <p:cNvSpPr>
            <a:spLocks noGrp="1"/>
          </p:cNvSpPr>
          <p:nvPr>
            <p:ph type="sldNum" sz="quarter" idx="12"/>
          </p:nvPr>
        </p:nvSpPr>
        <p:spPr/>
        <p:txBody>
          <a:bodyPr/>
          <a:lstStyle/>
          <a:p>
            <a:fld id="{0F1556C4-DFC3-4611-A7CC-780699185E26}" type="slidenum">
              <a:rPr lang="es-ES" smtClean="0"/>
              <a:t>15</a:t>
            </a:fld>
            <a:endParaRPr lang="es-ES"/>
          </a:p>
        </p:txBody>
      </p:sp>
    </p:spTree>
    <p:extLst>
      <p:ext uri="{BB962C8B-B14F-4D97-AF65-F5344CB8AC3E}">
        <p14:creationId xmlns:p14="http://schemas.microsoft.com/office/powerpoint/2010/main" val="300544102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p:cNvPicPr/>
          <p:nvPr/>
        </p:nvPicPr>
        <p:blipFill rotWithShape="1">
          <a:blip r:embed="rId2">
            <a:extLst>
              <a:ext uri="{28A0092B-C50C-407E-A947-70E740481C1C}">
                <a14:useLocalDpi xmlns:a14="http://schemas.microsoft.com/office/drawing/2010/main" val="0"/>
              </a:ext>
            </a:extLst>
          </a:blip>
          <a:srcRect t="6966"/>
          <a:stretch/>
        </p:blipFill>
        <p:spPr bwMode="auto">
          <a:xfrm>
            <a:off x="440541" y="1473183"/>
            <a:ext cx="5517515" cy="3237865"/>
          </a:xfrm>
          <a:prstGeom prst="rect">
            <a:avLst/>
          </a:prstGeom>
          <a:ln w="38100" cap="sq" cmpd="sng" algn="ctr">
            <a:solidFill>
              <a:srgbClr val="0070C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Imagen 5"/>
          <p:cNvPicPr/>
          <p:nvPr/>
        </p:nvPicPr>
        <p:blipFill rotWithShape="1">
          <a:blip r:embed="rId3" cstate="print">
            <a:extLst>
              <a:ext uri="{28A0092B-C50C-407E-A947-70E740481C1C}">
                <a14:useLocalDpi xmlns:a14="http://schemas.microsoft.com/office/drawing/2010/main" val="0"/>
              </a:ext>
            </a:extLst>
          </a:blip>
          <a:srcRect t="4379"/>
          <a:stretch/>
        </p:blipFill>
        <p:spPr bwMode="auto">
          <a:xfrm>
            <a:off x="6143262" y="362635"/>
            <a:ext cx="5130165" cy="2873375"/>
          </a:xfrm>
          <a:prstGeom prst="rect">
            <a:avLst/>
          </a:prstGeom>
          <a:ln w="38100" cap="sq" cmpd="sng" algn="ctr">
            <a:solidFill>
              <a:srgbClr val="0070C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Imagen 6"/>
          <p:cNvPicPr/>
          <p:nvPr/>
        </p:nvPicPr>
        <p:blipFill rotWithShape="1">
          <a:blip r:embed="rId4">
            <a:extLst>
              <a:ext uri="{28A0092B-C50C-407E-A947-70E740481C1C}">
                <a14:useLocalDpi xmlns:a14="http://schemas.microsoft.com/office/drawing/2010/main" val="0"/>
              </a:ext>
            </a:extLst>
          </a:blip>
          <a:srcRect t="6666"/>
          <a:stretch/>
        </p:blipFill>
        <p:spPr bwMode="auto">
          <a:xfrm>
            <a:off x="6143262" y="3375897"/>
            <a:ext cx="5283835" cy="3103245"/>
          </a:xfrm>
          <a:prstGeom prst="rect">
            <a:avLst/>
          </a:prstGeom>
          <a:ln w="38100" cap="sq" cmpd="sng" algn="ctr">
            <a:solidFill>
              <a:srgbClr val="0070C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0" name="Rectángulo 9"/>
          <p:cNvSpPr/>
          <p:nvPr/>
        </p:nvSpPr>
        <p:spPr>
          <a:xfrm>
            <a:off x="321564" y="481113"/>
            <a:ext cx="5517161" cy="830997"/>
          </a:xfrm>
          <a:prstGeom prst="rect">
            <a:avLst/>
          </a:prstGeom>
        </p:spPr>
        <p:txBody>
          <a:bodyPr wrap="square">
            <a:spAutoFit/>
          </a:bodyPr>
          <a:lstStyle/>
          <a:p>
            <a:pPr lvl="1"/>
            <a:r>
              <a:rPr lang="es-ES" sz="2400" b="1" dirty="0">
                <a:solidFill>
                  <a:schemeClr val="accent5">
                    <a:lumMod val="75000"/>
                  </a:schemeClr>
                </a:solidFill>
                <a:cs typeface="Calibri"/>
              </a:rPr>
              <a:t>Pruebas de Funcionamiento: Primera Iteración</a:t>
            </a:r>
          </a:p>
        </p:txBody>
      </p:sp>
      <p:sp>
        <p:nvSpPr>
          <p:cNvPr id="2" name="Rectángulo 1"/>
          <p:cNvSpPr/>
          <p:nvPr/>
        </p:nvSpPr>
        <p:spPr>
          <a:xfrm>
            <a:off x="0" y="7090938"/>
            <a:ext cx="12192000" cy="923330"/>
          </a:xfrm>
          <a:prstGeom prst="rect">
            <a:avLst/>
          </a:prstGeom>
        </p:spPr>
        <p:txBody>
          <a:bodyPr wrap="square">
            <a:spAutoFit/>
          </a:bodyPr>
          <a:lstStyle/>
          <a:p>
            <a:r>
              <a:rPr lang="es-ES" dirty="0">
                <a:latin typeface="Times New Roman" panose="02020603050405020304" pitchFamily="18" charset="0"/>
                <a:ea typeface="Times New Roman" panose="02020603050405020304" pitchFamily="18" charset="0"/>
              </a:rPr>
              <a:t>En esta iteración, las pruebas de funcionamiento se realizaron sobre cinco videos. Tres de estos videos son: </a:t>
            </a:r>
            <a:r>
              <a:rPr lang="es-ES" b="1" dirty="0">
                <a:latin typeface="Times New Roman" panose="02020603050405020304" pitchFamily="18" charset="0"/>
                <a:ea typeface="Times New Roman" panose="02020603050405020304" pitchFamily="18" charset="0"/>
              </a:rPr>
              <a:t>Video, Video1 </a:t>
            </a:r>
            <a:r>
              <a:rPr lang="es-ES" dirty="0">
                <a:latin typeface="Times New Roman" panose="02020603050405020304" pitchFamily="18" charset="0"/>
                <a:ea typeface="Times New Roman" panose="02020603050405020304" pitchFamily="18" charset="0"/>
              </a:rPr>
              <a:t>y </a:t>
            </a:r>
            <a:r>
              <a:rPr lang="es-ES" b="1" dirty="0">
                <a:latin typeface="Times New Roman" panose="02020603050405020304" pitchFamily="18" charset="0"/>
                <a:ea typeface="Times New Roman" panose="02020603050405020304" pitchFamily="18" charset="0"/>
              </a:rPr>
              <a:t>Video2</a:t>
            </a:r>
            <a:r>
              <a:rPr lang="es-ES" dirty="0">
                <a:latin typeface="Times New Roman" panose="02020603050405020304" pitchFamily="18" charset="0"/>
                <a:ea typeface="Times New Roman" panose="02020603050405020304" pitchFamily="18" charset="0"/>
              </a:rPr>
              <a:t>, los cuales son videos grabados en el día, sin presencia de lluvia.</a:t>
            </a:r>
          </a:p>
          <a:p>
            <a:r>
              <a:rPr lang="es-ES" dirty="0">
                <a:latin typeface="Times New Roman" panose="02020603050405020304" pitchFamily="18" charset="0"/>
              </a:rPr>
              <a:t>(Clic)</a:t>
            </a:r>
            <a:endParaRPr lang="es-EC" dirty="0"/>
          </a:p>
        </p:txBody>
      </p:sp>
      <p:sp>
        <p:nvSpPr>
          <p:cNvPr id="3" name="Rectángulo 2"/>
          <p:cNvSpPr/>
          <p:nvPr/>
        </p:nvSpPr>
        <p:spPr>
          <a:xfrm>
            <a:off x="761383" y="4320995"/>
            <a:ext cx="739305" cy="369332"/>
          </a:xfrm>
          <a:prstGeom prst="rect">
            <a:avLst/>
          </a:prstGeom>
        </p:spPr>
        <p:txBody>
          <a:bodyPr wrap="none">
            <a:spAutoFit/>
          </a:bodyPr>
          <a:lstStyle/>
          <a:p>
            <a:r>
              <a:rPr lang="es-ES" b="1" dirty="0">
                <a:solidFill>
                  <a:schemeClr val="accent5">
                    <a:lumMod val="75000"/>
                  </a:schemeClr>
                </a:solidFill>
                <a:cs typeface="Calibri"/>
              </a:rPr>
              <a:t>Video</a:t>
            </a:r>
            <a:endParaRPr lang="es-EC" dirty="0"/>
          </a:p>
        </p:txBody>
      </p:sp>
      <p:sp>
        <p:nvSpPr>
          <p:cNvPr id="4" name="Rectángulo 3"/>
          <p:cNvSpPr/>
          <p:nvPr/>
        </p:nvSpPr>
        <p:spPr>
          <a:xfrm>
            <a:off x="10417102" y="2822919"/>
            <a:ext cx="856325" cy="369332"/>
          </a:xfrm>
          <a:prstGeom prst="rect">
            <a:avLst/>
          </a:prstGeom>
        </p:spPr>
        <p:txBody>
          <a:bodyPr wrap="none">
            <a:spAutoFit/>
          </a:bodyPr>
          <a:lstStyle/>
          <a:p>
            <a:r>
              <a:rPr lang="es-ES" b="1" dirty="0">
                <a:solidFill>
                  <a:schemeClr val="accent5">
                    <a:lumMod val="75000"/>
                  </a:schemeClr>
                </a:solidFill>
                <a:cs typeface="Calibri"/>
              </a:rPr>
              <a:t>Video1</a:t>
            </a:r>
            <a:endParaRPr lang="es-EC" dirty="0"/>
          </a:p>
        </p:txBody>
      </p:sp>
      <p:sp>
        <p:nvSpPr>
          <p:cNvPr id="8" name="Rectángulo 7"/>
          <p:cNvSpPr/>
          <p:nvPr/>
        </p:nvSpPr>
        <p:spPr>
          <a:xfrm>
            <a:off x="10493309" y="3429000"/>
            <a:ext cx="856325" cy="369332"/>
          </a:xfrm>
          <a:prstGeom prst="rect">
            <a:avLst/>
          </a:prstGeom>
        </p:spPr>
        <p:txBody>
          <a:bodyPr wrap="none">
            <a:spAutoFit/>
          </a:bodyPr>
          <a:lstStyle/>
          <a:p>
            <a:r>
              <a:rPr lang="es-ES" b="1" dirty="0">
                <a:solidFill>
                  <a:schemeClr val="accent5">
                    <a:lumMod val="75000"/>
                  </a:schemeClr>
                </a:solidFill>
                <a:cs typeface="Calibri"/>
              </a:rPr>
              <a:t>Video2</a:t>
            </a:r>
            <a:endParaRPr lang="es-EC" dirty="0"/>
          </a:p>
        </p:txBody>
      </p:sp>
      <p:sp>
        <p:nvSpPr>
          <p:cNvPr id="12" name="Marcador de número de diapositiva 11"/>
          <p:cNvSpPr>
            <a:spLocks noGrp="1"/>
          </p:cNvSpPr>
          <p:nvPr>
            <p:ph type="sldNum" sz="quarter" idx="12"/>
          </p:nvPr>
        </p:nvSpPr>
        <p:spPr/>
        <p:txBody>
          <a:bodyPr/>
          <a:lstStyle/>
          <a:p>
            <a:fld id="{0F1556C4-DFC3-4611-A7CC-780699185E26}" type="slidenum">
              <a:rPr lang="es-ES" smtClean="0"/>
              <a:t>16</a:t>
            </a:fld>
            <a:endParaRPr lang="es-ES"/>
          </a:p>
        </p:txBody>
      </p:sp>
    </p:spTree>
    <p:extLst>
      <p:ext uri="{BB962C8B-B14F-4D97-AF65-F5344CB8AC3E}">
        <p14:creationId xmlns:p14="http://schemas.microsoft.com/office/powerpoint/2010/main" val="397634344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p:cNvPicPr/>
          <p:nvPr/>
        </p:nvPicPr>
        <p:blipFill rotWithShape="1">
          <a:blip r:embed="rId2">
            <a:extLst>
              <a:ext uri="{28A0092B-C50C-407E-A947-70E740481C1C}">
                <a14:useLocalDpi xmlns:a14="http://schemas.microsoft.com/office/drawing/2010/main" val="0"/>
              </a:ext>
            </a:extLst>
          </a:blip>
          <a:srcRect l="565"/>
          <a:stretch/>
        </p:blipFill>
        <p:spPr bwMode="auto">
          <a:xfrm>
            <a:off x="575895" y="1830921"/>
            <a:ext cx="5361305" cy="3420745"/>
          </a:xfrm>
          <a:prstGeom prst="rect">
            <a:avLst/>
          </a:prstGeom>
          <a:ln w="38100" cap="sq" cmpd="sng" algn="ctr">
            <a:solidFill>
              <a:srgbClr val="0070C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0" name="Imagen 9"/>
          <p:cNvPicPr/>
          <p:nvPr/>
        </p:nvPicPr>
        <p:blipFill rotWithShape="1">
          <a:blip r:embed="rId3">
            <a:extLst>
              <a:ext uri="{28A0092B-C50C-407E-A947-70E740481C1C}">
                <a14:useLocalDpi xmlns:a14="http://schemas.microsoft.com/office/drawing/2010/main" val="0"/>
              </a:ext>
            </a:extLst>
          </a:blip>
          <a:srcRect t="719"/>
          <a:stretch/>
        </p:blipFill>
        <p:spPr bwMode="auto">
          <a:xfrm>
            <a:off x="6415756" y="1830921"/>
            <a:ext cx="5214771" cy="3420745"/>
          </a:xfrm>
          <a:prstGeom prst="rect">
            <a:avLst/>
          </a:prstGeom>
          <a:ln w="38100" cap="sq" cmpd="sng" algn="ctr">
            <a:solidFill>
              <a:srgbClr val="0070C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Rectángulo 5"/>
          <p:cNvSpPr/>
          <p:nvPr/>
        </p:nvSpPr>
        <p:spPr>
          <a:xfrm>
            <a:off x="137160" y="1008966"/>
            <a:ext cx="6568721" cy="461665"/>
          </a:xfrm>
          <a:prstGeom prst="rect">
            <a:avLst/>
          </a:prstGeom>
        </p:spPr>
        <p:txBody>
          <a:bodyPr wrap="none">
            <a:spAutoFit/>
          </a:bodyPr>
          <a:lstStyle/>
          <a:p>
            <a:pPr lvl="1"/>
            <a:r>
              <a:rPr lang="es-ES" sz="2400" b="1" dirty="0">
                <a:solidFill>
                  <a:schemeClr val="accent5">
                    <a:lumMod val="75000"/>
                  </a:schemeClr>
                </a:solidFill>
                <a:cs typeface="Calibri"/>
              </a:rPr>
              <a:t>Pruebas de Funcionamiento: Primera Iteración</a:t>
            </a:r>
          </a:p>
        </p:txBody>
      </p:sp>
      <p:sp>
        <p:nvSpPr>
          <p:cNvPr id="2" name="Rectángulo 1"/>
          <p:cNvSpPr/>
          <p:nvPr/>
        </p:nvSpPr>
        <p:spPr>
          <a:xfrm>
            <a:off x="1" y="7042220"/>
            <a:ext cx="12192000" cy="1200329"/>
          </a:xfrm>
          <a:prstGeom prst="rect">
            <a:avLst/>
          </a:prstGeom>
        </p:spPr>
        <p:txBody>
          <a:bodyPr wrap="square">
            <a:spAutoFit/>
          </a:bodyPr>
          <a:lstStyle/>
          <a:p>
            <a:r>
              <a:rPr lang="es-ES" dirty="0">
                <a:latin typeface="Times New Roman" panose="02020603050405020304" pitchFamily="18" charset="0"/>
                <a:ea typeface="Times New Roman" panose="02020603050405020304" pitchFamily="18" charset="0"/>
              </a:rPr>
              <a:t>Además, los otros dos videos son: </a:t>
            </a:r>
            <a:r>
              <a:rPr lang="es-ES" b="1" dirty="0">
                <a:latin typeface="Times New Roman" panose="02020603050405020304" pitchFamily="18" charset="0"/>
                <a:ea typeface="Times New Roman" panose="02020603050405020304" pitchFamily="18" charset="0"/>
              </a:rPr>
              <a:t>Video3 </a:t>
            </a:r>
            <a:r>
              <a:rPr lang="es-ES" dirty="0">
                <a:latin typeface="Times New Roman" panose="02020603050405020304" pitchFamily="18" charset="0"/>
                <a:ea typeface="Times New Roman" panose="02020603050405020304" pitchFamily="18" charset="0"/>
              </a:rPr>
              <a:t>y </a:t>
            </a:r>
            <a:r>
              <a:rPr lang="es-ES" b="1" dirty="0">
                <a:latin typeface="Times New Roman" panose="02020603050405020304" pitchFamily="18" charset="0"/>
                <a:ea typeface="Times New Roman" panose="02020603050405020304" pitchFamily="18" charset="0"/>
              </a:rPr>
              <a:t>Video4,</a:t>
            </a:r>
            <a:r>
              <a:rPr lang="es-ES" dirty="0"/>
              <a:t> los cuales son videos grabados en la noche. En estos últimos, al existir la presencia de luz, el sistema identificaba la luz como vehículos. Por lo que se decidió utilizar únicamente los videos grabados en el día.</a:t>
            </a:r>
          </a:p>
          <a:p>
            <a:r>
              <a:rPr lang="es-ES" dirty="0"/>
              <a:t>(Clic)</a:t>
            </a:r>
            <a:endParaRPr lang="es-EC" dirty="0"/>
          </a:p>
        </p:txBody>
      </p:sp>
      <p:sp>
        <p:nvSpPr>
          <p:cNvPr id="3" name="Rectángulo 2"/>
          <p:cNvSpPr/>
          <p:nvPr/>
        </p:nvSpPr>
        <p:spPr>
          <a:xfrm>
            <a:off x="575895" y="5525481"/>
            <a:ext cx="856325" cy="369332"/>
          </a:xfrm>
          <a:prstGeom prst="rect">
            <a:avLst/>
          </a:prstGeom>
        </p:spPr>
        <p:txBody>
          <a:bodyPr wrap="none">
            <a:spAutoFit/>
          </a:bodyPr>
          <a:lstStyle/>
          <a:p>
            <a:r>
              <a:rPr lang="es-ES" b="1">
                <a:solidFill>
                  <a:schemeClr val="accent5">
                    <a:lumMod val="75000"/>
                  </a:schemeClr>
                </a:solidFill>
                <a:cs typeface="Calibri"/>
              </a:rPr>
              <a:t>Video3</a:t>
            </a:r>
            <a:endParaRPr lang="es-EC" dirty="0"/>
          </a:p>
        </p:txBody>
      </p:sp>
      <p:sp>
        <p:nvSpPr>
          <p:cNvPr id="8" name="Rectángulo 7"/>
          <p:cNvSpPr/>
          <p:nvPr/>
        </p:nvSpPr>
        <p:spPr>
          <a:xfrm>
            <a:off x="6415756" y="5525481"/>
            <a:ext cx="856325" cy="369332"/>
          </a:xfrm>
          <a:prstGeom prst="rect">
            <a:avLst/>
          </a:prstGeom>
        </p:spPr>
        <p:txBody>
          <a:bodyPr wrap="none">
            <a:spAutoFit/>
          </a:bodyPr>
          <a:lstStyle/>
          <a:p>
            <a:r>
              <a:rPr lang="es-ES" b="1" dirty="0">
                <a:solidFill>
                  <a:schemeClr val="accent5">
                    <a:lumMod val="75000"/>
                  </a:schemeClr>
                </a:solidFill>
                <a:cs typeface="Calibri"/>
              </a:rPr>
              <a:t>Video4</a:t>
            </a:r>
            <a:endParaRPr lang="es-EC" dirty="0"/>
          </a:p>
        </p:txBody>
      </p:sp>
      <p:sp>
        <p:nvSpPr>
          <p:cNvPr id="7" name="Marcador de número de diapositiva 6"/>
          <p:cNvSpPr>
            <a:spLocks noGrp="1"/>
          </p:cNvSpPr>
          <p:nvPr>
            <p:ph type="sldNum" sz="quarter" idx="12"/>
          </p:nvPr>
        </p:nvSpPr>
        <p:spPr/>
        <p:txBody>
          <a:bodyPr/>
          <a:lstStyle/>
          <a:p>
            <a:fld id="{0F1556C4-DFC3-4611-A7CC-780699185E26}" type="slidenum">
              <a:rPr lang="es-ES" smtClean="0"/>
              <a:t>17</a:t>
            </a:fld>
            <a:endParaRPr lang="es-ES"/>
          </a:p>
        </p:txBody>
      </p:sp>
    </p:spTree>
    <p:extLst>
      <p:ext uri="{BB962C8B-B14F-4D97-AF65-F5344CB8AC3E}">
        <p14:creationId xmlns:p14="http://schemas.microsoft.com/office/powerpoint/2010/main" val="338374570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2510412" y="724794"/>
            <a:ext cx="2044662" cy="461665"/>
          </a:xfrm>
          <a:prstGeom prst="rect">
            <a:avLst/>
          </a:prstGeom>
        </p:spPr>
        <p:txBody>
          <a:bodyPr wrap="none">
            <a:spAutoFit/>
          </a:bodyPr>
          <a:lstStyle/>
          <a:p>
            <a:pPr lvl="1"/>
            <a:r>
              <a:rPr lang="es-ES" sz="2400" b="1" dirty="0">
                <a:solidFill>
                  <a:schemeClr val="accent5">
                    <a:lumMod val="75000"/>
                  </a:schemeClr>
                </a:solidFill>
                <a:cs typeface="Calibri"/>
              </a:rPr>
              <a:t>Resultados</a:t>
            </a:r>
          </a:p>
        </p:txBody>
      </p:sp>
      <p:sp>
        <p:nvSpPr>
          <p:cNvPr id="19"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ángulo redondeado 19"/>
          <p:cNvSpPr/>
          <p:nvPr/>
        </p:nvSpPr>
        <p:spPr>
          <a:xfrm>
            <a:off x="609601" y="1253976"/>
            <a:ext cx="11085094" cy="495431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285750" lvl="0" indent="-285750" algn="just">
              <a:lnSpc>
                <a:spcPct val="150000"/>
              </a:lnSpc>
              <a:buFont typeface="Arial" panose="020B0604020202020204" pitchFamily="34" charset="0"/>
              <a:buChar char="•"/>
            </a:pPr>
            <a:r>
              <a:rPr lang="es-ES" sz="2800" dirty="0">
                <a:solidFill>
                  <a:schemeClr val="tx1"/>
                </a:solidFill>
                <a:cs typeface="Calibri"/>
              </a:rPr>
              <a:t>Se determinó que el algoritmo adecuado para este proyecto, utilizado para la sustracción de fondo es MOG.</a:t>
            </a:r>
            <a:endParaRPr lang="es-EC" sz="2800" dirty="0">
              <a:solidFill>
                <a:schemeClr val="tx1"/>
              </a:solidFill>
              <a:cs typeface="Calibri"/>
            </a:endParaRPr>
          </a:p>
          <a:p>
            <a:pPr marL="285750" lvl="0" indent="-285750" algn="just">
              <a:lnSpc>
                <a:spcPct val="150000"/>
              </a:lnSpc>
              <a:buFont typeface="Arial" panose="020B0604020202020204" pitchFamily="34" charset="0"/>
              <a:buChar char="•"/>
            </a:pPr>
            <a:r>
              <a:rPr lang="es-ES" sz="2800" dirty="0">
                <a:solidFill>
                  <a:schemeClr val="tx1"/>
                </a:solidFill>
                <a:cs typeface="Calibri"/>
              </a:rPr>
              <a:t>Resultados óptimos si los videos son grabados durante el día.</a:t>
            </a:r>
          </a:p>
          <a:p>
            <a:pPr marL="285750" indent="-285750" algn="just">
              <a:lnSpc>
                <a:spcPct val="150000"/>
              </a:lnSpc>
              <a:buFont typeface="Arial" panose="020B0604020202020204" pitchFamily="34" charset="0"/>
              <a:buChar char="•"/>
            </a:pPr>
            <a:r>
              <a:rPr lang="es-ES" sz="2800" dirty="0">
                <a:solidFill>
                  <a:schemeClr val="tx1"/>
                </a:solidFill>
                <a:cs typeface="Calibri"/>
              </a:rPr>
              <a:t>El prototipo desarrollado en esta iteración cumple con su objetivo al detectar vehículos, con un porcentaje de efectividad de entre 70% y 88%. </a:t>
            </a:r>
          </a:p>
        </p:txBody>
      </p:sp>
      <p:sp>
        <p:nvSpPr>
          <p:cNvPr id="3" name="Rectángulo 2"/>
          <p:cNvSpPr/>
          <p:nvPr/>
        </p:nvSpPr>
        <p:spPr>
          <a:xfrm>
            <a:off x="192504" y="6942714"/>
            <a:ext cx="11999495" cy="2964914"/>
          </a:xfrm>
          <a:prstGeom prst="rect">
            <a:avLst/>
          </a:prstGeom>
        </p:spPr>
        <p:txBody>
          <a:bodyPr wrap="square">
            <a:spAutoFit/>
          </a:bodyPr>
          <a:lstStyle/>
          <a:p>
            <a:pPr lvl="0" algn="just">
              <a:lnSpc>
                <a:spcPct val="200000"/>
              </a:lnSpc>
              <a:spcAft>
                <a:spcPts val="0"/>
              </a:spcAft>
            </a:pPr>
            <a:r>
              <a:rPr lang="es-ES" dirty="0"/>
              <a:t>Se determinó que el algoritmo adecuado para este proyecto, utilizado para la sustracción de fondo es MOG.</a:t>
            </a:r>
            <a:endParaRPr lang="es-EC" dirty="0"/>
          </a:p>
          <a:p>
            <a:pPr lvl="0" algn="just">
              <a:lnSpc>
                <a:spcPct val="200000"/>
              </a:lnSpc>
              <a:spcAft>
                <a:spcPts val="0"/>
              </a:spcAft>
            </a:pPr>
            <a:r>
              <a:rPr lang="es-ES" dirty="0"/>
              <a:t>Los videos utilizados para realizar las pruebas de funcionamiento presentan resultados óptimos si son grabados durante el día.</a:t>
            </a:r>
            <a:endParaRPr lang="es-EC" dirty="0"/>
          </a:p>
          <a:p>
            <a:pPr lvl="0" algn="just">
              <a:lnSpc>
                <a:spcPct val="200000"/>
              </a:lnSpc>
              <a:spcAft>
                <a:spcPts val="800"/>
              </a:spcAft>
            </a:pPr>
            <a:r>
              <a:rPr lang="es-ES" dirty="0"/>
              <a:t>El prototipo desarrollado en esta primera iteración, logra detectar vehículos. Pero, aunque el porcentaje de detección es muy grande con un 70% a 88% de efectividad, es necesario aumentar este valor.</a:t>
            </a:r>
          </a:p>
          <a:p>
            <a:pPr lvl="0" algn="just">
              <a:lnSpc>
                <a:spcPct val="200000"/>
              </a:lnSpc>
              <a:spcAft>
                <a:spcPts val="800"/>
              </a:spcAft>
            </a:pPr>
            <a:r>
              <a:rPr lang="es-ES" dirty="0"/>
              <a:t>(Clic)</a:t>
            </a:r>
            <a:endParaRPr lang="es-EC" dirty="0"/>
          </a:p>
        </p:txBody>
      </p:sp>
      <p:sp>
        <p:nvSpPr>
          <p:cNvPr id="4" name="Marcador de número de diapositiva 3"/>
          <p:cNvSpPr>
            <a:spLocks noGrp="1"/>
          </p:cNvSpPr>
          <p:nvPr>
            <p:ph type="sldNum" sz="quarter" idx="12"/>
          </p:nvPr>
        </p:nvSpPr>
        <p:spPr/>
        <p:txBody>
          <a:bodyPr/>
          <a:lstStyle/>
          <a:p>
            <a:fld id="{0F1556C4-DFC3-4611-A7CC-780699185E26}" type="slidenum">
              <a:rPr lang="es-ES" smtClean="0"/>
              <a:t>18</a:t>
            </a:fld>
            <a:endParaRPr lang="es-ES"/>
          </a:p>
        </p:txBody>
      </p:sp>
    </p:spTree>
    <p:extLst>
      <p:ext uri="{BB962C8B-B14F-4D97-AF65-F5344CB8AC3E}">
        <p14:creationId xmlns:p14="http://schemas.microsoft.com/office/powerpoint/2010/main" val="30713782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p:cNvPicPr/>
          <p:nvPr/>
        </p:nvPicPr>
        <p:blipFill>
          <a:blip r:embed="rId2"/>
          <a:stretch>
            <a:fillRect/>
          </a:stretch>
        </p:blipFill>
        <p:spPr>
          <a:xfrm>
            <a:off x="820419" y="1599546"/>
            <a:ext cx="10328844" cy="4496453"/>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7" name="Rectángulo 6"/>
          <p:cNvSpPr/>
          <p:nvPr/>
        </p:nvSpPr>
        <p:spPr>
          <a:xfrm>
            <a:off x="346134" y="663126"/>
            <a:ext cx="4744697" cy="646331"/>
          </a:xfrm>
          <a:prstGeom prst="rect">
            <a:avLst/>
          </a:prstGeom>
        </p:spPr>
        <p:txBody>
          <a:bodyPr wrap="none">
            <a:spAutoFit/>
          </a:bodyPr>
          <a:lstStyle/>
          <a:p>
            <a:pPr lvl="1"/>
            <a:r>
              <a:rPr lang="es-ES" sz="3600" b="1" dirty="0">
                <a:solidFill>
                  <a:schemeClr val="accent5">
                    <a:lumMod val="75000"/>
                  </a:schemeClr>
                </a:solidFill>
                <a:cs typeface="Calibri"/>
              </a:rPr>
              <a:t>SEGUNDA ITERACIÓN</a:t>
            </a:r>
          </a:p>
        </p:txBody>
      </p:sp>
      <p:sp>
        <p:nvSpPr>
          <p:cNvPr id="2" name="Rectángulo 1"/>
          <p:cNvSpPr/>
          <p:nvPr/>
        </p:nvSpPr>
        <p:spPr>
          <a:xfrm>
            <a:off x="0" y="6881046"/>
            <a:ext cx="12192000" cy="2349361"/>
          </a:xfrm>
          <a:prstGeom prst="rect">
            <a:avLst/>
          </a:prstGeom>
        </p:spPr>
        <p:txBody>
          <a:bodyPr wrap="square">
            <a:spAutoFit/>
          </a:bodyPr>
          <a:lstStyle/>
          <a:p>
            <a:pPr algn="just">
              <a:lnSpc>
                <a:spcPct val="200000"/>
              </a:lnSpc>
              <a:spcAft>
                <a:spcPts val="800"/>
              </a:spcAft>
            </a:pPr>
            <a:r>
              <a:rPr lang="es-ES" dirty="0">
                <a:latin typeface="Times New Roman" panose="02020603050405020304" pitchFamily="18" charset="0"/>
                <a:ea typeface="Times New Roman" panose="02020603050405020304" pitchFamily="18" charset="0"/>
                <a:cs typeface="Times New Roman" panose="02020603050405020304" pitchFamily="18" charset="0"/>
              </a:rPr>
              <a:t>En la segunda Iteración, se modifica la arquitectura agregando un módulo de conteo vehicular, en el cual se agrega una variable </a:t>
            </a:r>
            <a:r>
              <a:rPr lang="es-ES" dirty="0"/>
              <a:t>interna que se encargue de contabilizar los vehículos que han atravesado una línea graficada en pantalla que representa el área de colisión.</a:t>
            </a:r>
          </a:p>
          <a:p>
            <a:pPr algn="just">
              <a:lnSpc>
                <a:spcPct val="200000"/>
              </a:lnSpc>
              <a:spcAft>
                <a:spcPts val="8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(Clic)</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12"/>
          </p:nvPr>
        </p:nvSpPr>
        <p:spPr/>
        <p:txBody>
          <a:bodyPr/>
          <a:lstStyle/>
          <a:p>
            <a:fld id="{0F1556C4-DFC3-4611-A7CC-780699185E26}" type="slidenum">
              <a:rPr lang="es-ES" smtClean="0"/>
              <a:t>19</a:t>
            </a:fld>
            <a:endParaRPr lang="es-ES"/>
          </a:p>
        </p:txBody>
      </p:sp>
    </p:spTree>
    <p:extLst>
      <p:ext uri="{BB962C8B-B14F-4D97-AF65-F5344CB8AC3E}">
        <p14:creationId xmlns:p14="http://schemas.microsoft.com/office/powerpoint/2010/main" val="224342822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EB7CD81-2B2B-4AC5-A7FD-5B27E7073E1F}"/>
              </a:ext>
            </a:extLst>
          </p:cNvPr>
          <p:cNvSpPr>
            <a:spLocks noGrp="1"/>
          </p:cNvSpPr>
          <p:nvPr>
            <p:ph type="title"/>
          </p:nvPr>
        </p:nvSpPr>
        <p:spPr>
          <a:xfrm>
            <a:off x="838200" y="963877"/>
            <a:ext cx="3494362" cy="4930246"/>
          </a:xfrm>
        </p:spPr>
        <p:txBody>
          <a:bodyPr>
            <a:normAutofit/>
          </a:bodyPr>
          <a:lstStyle/>
          <a:p>
            <a:pPr algn="r"/>
            <a:r>
              <a:rPr lang="en-US" b="1" dirty="0">
                <a:solidFill>
                  <a:schemeClr val="accent1"/>
                </a:solidFill>
                <a:cs typeface="Calibri Light"/>
              </a:rPr>
              <a:t>Presentación del Proyecto de </a:t>
            </a:r>
            <a:r>
              <a:rPr lang="es-CO" b="1" dirty="0">
                <a:solidFill>
                  <a:schemeClr val="accent1"/>
                </a:solidFill>
                <a:cs typeface="Calibri Light"/>
              </a:rPr>
              <a:t>Tesis</a:t>
            </a:r>
            <a:endParaRPr lang="es-CO" b="1" dirty="0">
              <a:solidFill>
                <a:schemeClr val="accent1"/>
              </a:solidFill>
            </a:endParaRPr>
          </a:p>
        </p:txBody>
      </p:sp>
      <p:cxnSp>
        <p:nvCxnSpPr>
          <p:cNvPr id="6"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7E945037-DC05-4E0C-BA98-B07AF17B847D}"/>
              </a:ext>
            </a:extLst>
          </p:cNvPr>
          <p:cNvSpPr>
            <a:spLocks noGrp="1"/>
          </p:cNvSpPr>
          <p:nvPr>
            <p:ph idx="1"/>
          </p:nvPr>
        </p:nvSpPr>
        <p:spPr>
          <a:xfrm>
            <a:off x="4976031" y="1563952"/>
            <a:ext cx="6377769" cy="4330171"/>
          </a:xfrm>
        </p:spPr>
        <p:txBody>
          <a:bodyPr vert="horz" lIns="91440" tIns="45720" rIns="91440" bIns="45720" rtlCol="0" anchor="ctr">
            <a:normAutofit/>
          </a:bodyPr>
          <a:lstStyle/>
          <a:p>
            <a:pPr marL="0" indent="0">
              <a:buNone/>
            </a:pPr>
            <a:r>
              <a:rPr lang="en-US" sz="2400" dirty="0">
                <a:cs typeface="Calibri"/>
              </a:rPr>
              <a:t>1. </a:t>
            </a:r>
            <a:r>
              <a:rPr lang="en-US" sz="2400" dirty="0">
                <a:ea typeface="+mn-lt"/>
                <a:cs typeface="+mn-lt"/>
              </a:rPr>
              <a:t>ANTECEDENTES</a:t>
            </a:r>
            <a:endParaRPr lang="en-US" sz="2400" dirty="0" err="1">
              <a:cs typeface="Calibri"/>
            </a:endParaRPr>
          </a:p>
          <a:p>
            <a:pPr>
              <a:buNone/>
            </a:pPr>
            <a:r>
              <a:rPr lang="en-US" sz="2400" dirty="0">
                <a:ea typeface="+mn-lt"/>
                <a:cs typeface="+mn-lt"/>
              </a:rPr>
              <a:t>2. PLANTEAMIENTO DEL PROBLEMA</a:t>
            </a:r>
            <a:endParaRPr lang="en-US" dirty="0"/>
          </a:p>
          <a:p>
            <a:pPr>
              <a:buNone/>
            </a:pPr>
            <a:r>
              <a:rPr lang="en-US" sz="2400" dirty="0">
                <a:ea typeface="+mn-lt"/>
                <a:cs typeface="+mn-lt"/>
              </a:rPr>
              <a:t>3. JUSTIFICACIÓN</a:t>
            </a:r>
            <a:endParaRPr lang="en-US" dirty="0"/>
          </a:p>
          <a:p>
            <a:pPr>
              <a:buNone/>
            </a:pPr>
            <a:r>
              <a:rPr lang="en-US" sz="2400" dirty="0">
                <a:ea typeface="+mn-lt"/>
                <a:cs typeface="+mn-lt"/>
              </a:rPr>
              <a:t>4. OBJETIVOS</a:t>
            </a:r>
            <a:endParaRPr lang="en-US" dirty="0"/>
          </a:p>
          <a:p>
            <a:pPr>
              <a:buNone/>
            </a:pPr>
            <a:r>
              <a:rPr lang="en-US" sz="2400" dirty="0">
                <a:ea typeface="+mn-lt"/>
                <a:cs typeface="+mn-lt"/>
              </a:rPr>
              <a:t>5. IMPLEMENTACIÓN Y DESARROLLO</a:t>
            </a:r>
            <a:endParaRPr lang="en-US" dirty="0"/>
          </a:p>
          <a:p>
            <a:pPr>
              <a:buNone/>
            </a:pPr>
            <a:r>
              <a:rPr lang="en-US" sz="2400" dirty="0">
                <a:ea typeface="+mn-lt"/>
                <a:cs typeface="+mn-lt"/>
              </a:rPr>
              <a:t>6. CONCLUSIONES Y RECOMENDACIONES</a:t>
            </a:r>
            <a:endParaRPr lang="en-US" dirty="0"/>
          </a:p>
          <a:p>
            <a:pPr marL="0" indent="0">
              <a:buNone/>
            </a:pPr>
            <a:endParaRPr lang="en-US" sz="2400" dirty="0">
              <a:cs typeface="Calibri"/>
            </a:endParaRPr>
          </a:p>
          <a:p>
            <a:pPr marL="0" indent="0">
              <a:buNone/>
            </a:pPr>
            <a:endParaRPr lang="en-US" sz="2400" dirty="0">
              <a:cs typeface="Calibri"/>
            </a:endParaRPr>
          </a:p>
        </p:txBody>
      </p:sp>
      <p:sp>
        <p:nvSpPr>
          <p:cNvPr id="12" name="CuadroTexto 1">
            <a:extLst>
              <a:ext uri="{FF2B5EF4-FFF2-40B4-BE49-F238E27FC236}">
                <a16:creationId xmlns:a16="http://schemas.microsoft.com/office/drawing/2014/main" xmlns="" id="{67A272D4-47E1-46CF-9C57-0843651E7B36}"/>
              </a:ext>
            </a:extLst>
          </p:cNvPr>
          <p:cNvSpPr txBox="1"/>
          <p:nvPr/>
        </p:nvSpPr>
        <p:spPr>
          <a:xfrm>
            <a:off x="0" y="7019925"/>
            <a:ext cx="12058650"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ea typeface="+mn-lt"/>
                <a:cs typeface="+mn-lt"/>
              </a:rPr>
              <a:t>Como agenda para esta presentación, los temas a tratar serán, Antecedentes, planteamiento del problema, justificación, objetivos, implementación y desarrollo, conclusiones y recomendaciones.</a:t>
            </a:r>
            <a:endParaRPr lang="es-ES" dirty="0"/>
          </a:p>
          <a:p>
            <a:pPr algn="l"/>
            <a:r>
              <a:rPr lang="es-ES" dirty="0">
                <a:ea typeface="+mn-lt"/>
                <a:cs typeface="+mn-lt"/>
              </a:rPr>
              <a:t>(Clic)</a:t>
            </a:r>
          </a:p>
        </p:txBody>
      </p:sp>
      <p:sp>
        <p:nvSpPr>
          <p:cNvPr id="7" name="Marcador de número de diapositiva 6"/>
          <p:cNvSpPr>
            <a:spLocks noGrp="1"/>
          </p:cNvSpPr>
          <p:nvPr>
            <p:ph type="sldNum" sz="quarter" idx="12"/>
          </p:nvPr>
        </p:nvSpPr>
        <p:spPr/>
        <p:txBody>
          <a:bodyPr/>
          <a:lstStyle/>
          <a:p>
            <a:fld id="{0F1556C4-DFC3-4611-A7CC-780699185E26}" type="slidenum">
              <a:rPr lang="es-ES" smtClean="0"/>
              <a:t>2</a:t>
            </a:fld>
            <a:endParaRPr lang="es-ES"/>
          </a:p>
        </p:txBody>
      </p:sp>
    </p:spTree>
    <p:extLst>
      <p:ext uri="{BB962C8B-B14F-4D97-AF65-F5344CB8AC3E}">
        <p14:creationId xmlns:p14="http://schemas.microsoft.com/office/powerpoint/2010/main" val="390055795"/>
      </p:ext>
    </p:extLst>
  </p:cSld>
  <p:clrMapOvr>
    <a:masterClrMapping/>
  </p:clrMapOvr>
  <p:transition spd="slow">
    <p:wip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p:cNvPicPr/>
          <p:nvPr/>
        </p:nvPicPr>
        <p:blipFill>
          <a:blip r:embed="rId2"/>
          <a:stretch>
            <a:fillRect/>
          </a:stretch>
        </p:blipFill>
        <p:spPr>
          <a:xfrm>
            <a:off x="838200" y="1808964"/>
            <a:ext cx="4803648" cy="2927628"/>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6" name="Imagen 5"/>
          <p:cNvPicPr/>
          <p:nvPr/>
        </p:nvPicPr>
        <p:blipFill>
          <a:blip r:embed="rId3"/>
          <a:stretch>
            <a:fillRect/>
          </a:stretch>
        </p:blipFill>
        <p:spPr>
          <a:xfrm>
            <a:off x="6619874" y="723481"/>
            <a:ext cx="4438650" cy="2587625"/>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7" name="Imagen 6"/>
          <p:cNvPicPr/>
          <p:nvPr/>
        </p:nvPicPr>
        <p:blipFill>
          <a:blip r:embed="rId4"/>
          <a:stretch>
            <a:fillRect/>
          </a:stretch>
        </p:blipFill>
        <p:spPr>
          <a:xfrm>
            <a:off x="6658609" y="3786087"/>
            <a:ext cx="4399915" cy="2558415"/>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9" name="Rectángulo 8"/>
          <p:cNvSpPr/>
          <p:nvPr/>
        </p:nvSpPr>
        <p:spPr>
          <a:xfrm>
            <a:off x="276329" y="798654"/>
            <a:ext cx="5531633" cy="830997"/>
          </a:xfrm>
          <a:prstGeom prst="rect">
            <a:avLst/>
          </a:prstGeom>
        </p:spPr>
        <p:txBody>
          <a:bodyPr wrap="square">
            <a:spAutoFit/>
          </a:bodyPr>
          <a:lstStyle/>
          <a:p>
            <a:pPr lvl="1"/>
            <a:r>
              <a:rPr lang="es-ES" sz="2400" b="1" dirty="0">
                <a:solidFill>
                  <a:schemeClr val="accent5">
                    <a:lumMod val="75000"/>
                  </a:schemeClr>
                </a:solidFill>
                <a:cs typeface="Calibri"/>
              </a:rPr>
              <a:t>Pruebas de Funcionamiento: Segunda Iteración</a:t>
            </a:r>
          </a:p>
        </p:txBody>
      </p:sp>
      <p:sp>
        <p:nvSpPr>
          <p:cNvPr id="2" name="Rectángulo 1"/>
          <p:cNvSpPr/>
          <p:nvPr/>
        </p:nvSpPr>
        <p:spPr>
          <a:xfrm>
            <a:off x="-5856" y="7016574"/>
            <a:ext cx="12197855" cy="1795363"/>
          </a:xfrm>
          <a:prstGeom prst="rect">
            <a:avLst/>
          </a:prstGeom>
        </p:spPr>
        <p:txBody>
          <a:bodyPr wrap="square">
            <a:spAutoFit/>
          </a:bodyPr>
          <a:lstStyle/>
          <a:p>
            <a:pPr algn="just">
              <a:lnSpc>
                <a:spcPct val="200000"/>
              </a:lnSpc>
              <a:spcAft>
                <a:spcPts val="800"/>
              </a:spcAft>
            </a:pPr>
            <a:r>
              <a:rPr lang="es-ES" dirty="0">
                <a:latin typeface="Times New Roman" panose="02020603050405020304" pitchFamily="18" charset="0"/>
                <a:ea typeface="Times New Roman" panose="02020603050405020304" pitchFamily="18" charset="0"/>
                <a:cs typeface="Times New Roman" panose="02020603050405020304" pitchFamily="18" charset="0"/>
              </a:rPr>
              <a:t>Aquí se observa la ejecución de las pruebas de funcionamiento en el </a:t>
            </a:r>
            <a:r>
              <a:rPr lang="es-ES" b="1" dirty="0">
                <a:latin typeface="Times New Roman" panose="02020603050405020304" pitchFamily="18" charset="0"/>
                <a:ea typeface="Times New Roman" panose="02020603050405020304" pitchFamily="18" charset="0"/>
                <a:cs typeface="Times New Roman" panose="02020603050405020304" pitchFamily="18" charset="0"/>
              </a:rPr>
              <a:t>Video1</a:t>
            </a:r>
            <a:r>
              <a:rPr lang="es-ES" dirty="0">
                <a:latin typeface="Times New Roman" panose="02020603050405020304" pitchFamily="18" charset="0"/>
                <a:ea typeface="Times New Roman" panose="02020603050405020304" pitchFamily="18" charset="0"/>
                <a:cs typeface="Times New Roman" panose="02020603050405020304" pitchFamily="18" charset="0"/>
              </a:rPr>
              <a:t>, donde se grafica la línea en la pantalla y el punto en los objetos detectados.</a:t>
            </a:r>
          </a:p>
          <a:p>
            <a:pPr algn="just">
              <a:lnSpc>
                <a:spcPct val="200000"/>
              </a:lnSpc>
              <a:spcAft>
                <a:spcPts val="8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(Clic)</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12"/>
          </p:nvPr>
        </p:nvSpPr>
        <p:spPr/>
        <p:txBody>
          <a:bodyPr/>
          <a:lstStyle/>
          <a:p>
            <a:fld id="{0F1556C4-DFC3-4611-A7CC-780699185E26}" type="slidenum">
              <a:rPr lang="es-ES" smtClean="0"/>
              <a:t>20</a:t>
            </a:fld>
            <a:endParaRPr lang="es-ES"/>
          </a:p>
        </p:txBody>
      </p:sp>
    </p:spTree>
    <p:extLst>
      <p:ext uri="{BB962C8B-B14F-4D97-AF65-F5344CB8AC3E}">
        <p14:creationId xmlns:p14="http://schemas.microsoft.com/office/powerpoint/2010/main" val="239510684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a 4"/>
          <p:cNvGraphicFramePr>
            <a:graphicFrameLocks noGrp="1"/>
          </p:cNvGraphicFramePr>
          <p:nvPr>
            <p:extLst>
              <p:ext uri="{D42A27DB-BD31-4B8C-83A1-F6EECF244321}">
                <p14:modId xmlns:p14="http://schemas.microsoft.com/office/powerpoint/2010/main" val="3928518070"/>
              </p:ext>
            </p:extLst>
          </p:nvPr>
        </p:nvGraphicFramePr>
        <p:xfrm>
          <a:off x="1852533" y="1525560"/>
          <a:ext cx="8467344" cy="4246245"/>
        </p:xfrm>
        <a:graphic>
          <a:graphicData uri="http://schemas.openxmlformats.org/drawingml/2006/table">
            <a:tbl>
              <a:tblPr firstRow="1" firstCol="1" bandRow="1">
                <a:tableStyleId>{5940675A-B579-460E-94D1-54222C63F5DA}</a:tableStyleId>
              </a:tblPr>
              <a:tblGrid>
                <a:gridCol w="1737431">
                  <a:extLst>
                    <a:ext uri="{9D8B030D-6E8A-4147-A177-3AD203B41FA5}">
                      <a16:colId xmlns:a16="http://schemas.microsoft.com/office/drawing/2014/main" xmlns="" val="386249598"/>
                    </a:ext>
                  </a:extLst>
                </a:gridCol>
                <a:gridCol w="3988358">
                  <a:extLst>
                    <a:ext uri="{9D8B030D-6E8A-4147-A177-3AD203B41FA5}">
                      <a16:colId xmlns:a16="http://schemas.microsoft.com/office/drawing/2014/main" xmlns="" val="2734651393"/>
                    </a:ext>
                  </a:extLst>
                </a:gridCol>
                <a:gridCol w="2741555">
                  <a:extLst>
                    <a:ext uri="{9D8B030D-6E8A-4147-A177-3AD203B41FA5}">
                      <a16:colId xmlns:a16="http://schemas.microsoft.com/office/drawing/2014/main" xmlns="" val="532395731"/>
                    </a:ext>
                  </a:extLst>
                </a:gridCol>
              </a:tblGrid>
              <a:tr h="312077">
                <a:tc>
                  <a:txBody>
                    <a:bodyPr/>
                    <a:lstStyle/>
                    <a:p>
                      <a:pPr algn="just">
                        <a:lnSpc>
                          <a:spcPct val="200000"/>
                        </a:lnSpc>
                        <a:spcAft>
                          <a:spcPts val="0"/>
                        </a:spcAft>
                      </a:pPr>
                      <a:r>
                        <a:rPr lang="es-ES" sz="1800" dirty="0">
                          <a:effectLst/>
                        </a:rPr>
                        <a:t>No.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800" dirty="0">
                          <a:effectLst/>
                        </a:rPr>
                        <a:t>Duración del video (</a:t>
                      </a:r>
                      <a:r>
                        <a:rPr lang="es-ES" sz="1800" dirty="0" err="1">
                          <a:effectLst/>
                        </a:rPr>
                        <a:t>mm:ss</a:t>
                      </a:r>
                      <a:r>
                        <a:rPr lang="es-ES" sz="1800" dirty="0">
                          <a:effectLst/>
                        </a:rPr>
                        <a:t>)</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800">
                          <a:effectLst/>
                        </a:rPr>
                        <a:t>Verificación </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64023421"/>
                  </a:ext>
                </a:extLst>
              </a:tr>
              <a:tr h="312077">
                <a:tc>
                  <a:txBody>
                    <a:bodyPr/>
                    <a:lstStyle/>
                    <a:p>
                      <a:pPr algn="just">
                        <a:lnSpc>
                          <a:spcPct val="200000"/>
                        </a:lnSpc>
                        <a:spcAft>
                          <a:spcPts val="0"/>
                        </a:spcAft>
                      </a:pPr>
                      <a:r>
                        <a:rPr lang="es-ES" sz="1800">
                          <a:effectLst/>
                        </a:rPr>
                        <a:t>1</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800">
                          <a:effectLst/>
                        </a:rPr>
                        <a:t>01:00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800">
                          <a:effectLst/>
                        </a:rPr>
                        <a:t>Estable</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253349504"/>
                  </a:ext>
                </a:extLst>
              </a:tr>
              <a:tr h="312077">
                <a:tc>
                  <a:txBody>
                    <a:bodyPr/>
                    <a:lstStyle/>
                    <a:p>
                      <a:pPr algn="just">
                        <a:lnSpc>
                          <a:spcPct val="200000"/>
                        </a:lnSpc>
                        <a:spcAft>
                          <a:spcPts val="0"/>
                        </a:spcAft>
                      </a:pPr>
                      <a:r>
                        <a:rPr lang="es-ES" sz="1800">
                          <a:effectLst/>
                        </a:rPr>
                        <a:t>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800">
                          <a:effectLst/>
                        </a:rPr>
                        <a:t>01:00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800">
                          <a:effectLst/>
                        </a:rPr>
                        <a:t>Estable</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8990287"/>
                  </a:ext>
                </a:extLst>
              </a:tr>
              <a:tr h="312077">
                <a:tc>
                  <a:txBody>
                    <a:bodyPr/>
                    <a:lstStyle/>
                    <a:p>
                      <a:pPr algn="just">
                        <a:lnSpc>
                          <a:spcPct val="200000"/>
                        </a:lnSpc>
                        <a:spcAft>
                          <a:spcPts val="0"/>
                        </a:spcAft>
                      </a:pPr>
                      <a:r>
                        <a:rPr lang="es-ES" sz="1800">
                          <a:effectLst/>
                        </a:rPr>
                        <a:t>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800">
                          <a:effectLst/>
                        </a:rPr>
                        <a:t>00:40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800">
                          <a:effectLst/>
                        </a:rPr>
                        <a:t>Estable</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28138363"/>
                  </a:ext>
                </a:extLst>
              </a:tr>
              <a:tr h="312077">
                <a:tc>
                  <a:txBody>
                    <a:bodyPr/>
                    <a:lstStyle/>
                    <a:p>
                      <a:pPr algn="just">
                        <a:lnSpc>
                          <a:spcPct val="200000"/>
                        </a:lnSpc>
                        <a:spcAft>
                          <a:spcPts val="0"/>
                        </a:spcAft>
                      </a:pPr>
                      <a:r>
                        <a:rPr lang="es-ES" sz="1800">
                          <a:effectLst/>
                        </a:rPr>
                        <a:t>4</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800">
                          <a:effectLst/>
                        </a:rPr>
                        <a:t>00:40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800">
                          <a:effectLst/>
                        </a:rPr>
                        <a:t>Estable</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385707792"/>
                  </a:ext>
                </a:extLst>
              </a:tr>
              <a:tr h="312077">
                <a:tc>
                  <a:txBody>
                    <a:bodyPr/>
                    <a:lstStyle/>
                    <a:p>
                      <a:pPr algn="just">
                        <a:lnSpc>
                          <a:spcPct val="200000"/>
                        </a:lnSpc>
                        <a:spcAft>
                          <a:spcPts val="0"/>
                        </a:spcAft>
                      </a:pPr>
                      <a:r>
                        <a:rPr lang="es-ES" sz="1800">
                          <a:effectLst/>
                        </a:rPr>
                        <a:t>5</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800">
                          <a:effectLst/>
                        </a:rPr>
                        <a:t>00:32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800">
                          <a:effectLst/>
                        </a:rPr>
                        <a:t>Estable</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03243019"/>
                  </a:ext>
                </a:extLst>
              </a:tr>
              <a:tr h="312077">
                <a:tc>
                  <a:txBody>
                    <a:bodyPr/>
                    <a:lstStyle/>
                    <a:p>
                      <a:pPr algn="just">
                        <a:lnSpc>
                          <a:spcPct val="200000"/>
                        </a:lnSpc>
                        <a:spcAft>
                          <a:spcPts val="0"/>
                        </a:spcAft>
                      </a:pPr>
                      <a:r>
                        <a:rPr lang="es-ES" sz="1800">
                          <a:effectLst/>
                        </a:rPr>
                        <a:t>6</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800">
                          <a:effectLst/>
                        </a:rPr>
                        <a:t>00:32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800">
                          <a:effectLst/>
                        </a:rPr>
                        <a:t>Estable</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10489022"/>
                  </a:ext>
                </a:extLst>
              </a:tr>
              <a:tr h="312077">
                <a:tc>
                  <a:txBody>
                    <a:bodyPr/>
                    <a:lstStyle/>
                    <a:p>
                      <a:pPr algn="just">
                        <a:lnSpc>
                          <a:spcPct val="200000"/>
                        </a:lnSpc>
                        <a:spcAft>
                          <a:spcPts val="0"/>
                        </a:spcAft>
                      </a:pPr>
                      <a:r>
                        <a:rPr lang="es-ES" sz="1800">
                          <a:effectLst/>
                        </a:rPr>
                        <a:t>7</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800" dirty="0">
                          <a:effectLst/>
                        </a:rPr>
                        <a:t>70:00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800">
                          <a:effectLst/>
                        </a:rPr>
                        <a:t>Estable</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97903281"/>
                  </a:ext>
                </a:extLst>
              </a:tr>
              <a:tr h="312077">
                <a:tc>
                  <a:txBody>
                    <a:bodyPr/>
                    <a:lstStyle/>
                    <a:p>
                      <a:pPr algn="just">
                        <a:lnSpc>
                          <a:spcPct val="200000"/>
                        </a:lnSpc>
                        <a:spcAft>
                          <a:spcPts val="0"/>
                        </a:spcAft>
                      </a:pPr>
                      <a:r>
                        <a:rPr lang="es-ES" sz="1800">
                          <a:effectLst/>
                        </a:rPr>
                        <a:t>8</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800">
                          <a:effectLst/>
                        </a:rPr>
                        <a:t>70:00</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200000"/>
                        </a:lnSpc>
                        <a:spcAft>
                          <a:spcPts val="0"/>
                        </a:spcAft>
                      </a:pPr>
                      <a:r>
                        <a:rPr lang="es-ES" sz="1800" dirty="0">
                          <a:effectLst/>
                        </a:rPr>
                        <a:t>Estable</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83848567"/>
                  </a:ext>
                </a:extLst>
              </a:tr>
            </a:tbl>
          </a:graphicData>
        </a:graphic>
      </p:graphicFrame>
      <p:sp>
        <p:nvSpPr>
          <p:cNvPr id="8" name="Rectángulo 7"/>
          <p:cNvSpPr/>
          <p:nvPr/>
        </p:nvSpPr>
        <p:spPr>
          <a:xfrm>
            <a:off x="4058528" y="879866"/>
            <a:ext cx="4971233" cy="461665"/>
          </a:xfrm>
          <a:prstGeom prst="rect">
            <a:avLst/>
          </a:prstGeom>
        </p:spPr>
        <p:txBody>
          <a:bodyPr wrap="none">
            <a:spAutoFit/>
          </a:bodyPr>
          <a:lstStyle/>
          <a:p>
            <a:pPr lvl="1"/>
            <a:r>
              <a:rPr lang="es-ES" sz="2400" b="1" dirty="0">
                <a:solidFill>
                  <a:schemeClr val="accent5">
                    <a:lumMod val="75000"/>
                  </a:schemeClr>
                </a:solidFill>
                <a:cs typeface="Calibri"/>
              </a:rPr>
              <a:t>Pruebas de Rendimiento – Tabla 1</a:t>
            </a:r>
          </a:p>
        </p:txBody>
      </p:sp>
      <p:sp>
        <p:nvSpPr>
          <p:cNvPr id="2" name="Rectángulo 1"/>
          <p:cNvSpPr/>
          <p:nvPr/>
        </p:nvSpPr>
        <p:spPr>
          <a:xfrm>
            <a:off x="0" y="6858000"/>
            <a:ext cx="12192000" cy="3559949"/>
          </a:xfrm>
          <a:prstGeom prst="rect">
            <a:avLst/>
          </a:prstGeom>
        </p:spPr>
        <p:txBody>
          <a:bodyPr wrap="square">
            <a:spAutoFit/>
          </a:bodyPr>
          <a:lstStyle/>
          <a:p>
            <a:pPr algn="just">
              <a:lnSpc>
                <a:spcPct val="200000"/>
              </a:lnSpc>
              <a:spcAft>
                <a:spcPts val="800"/>
              </a:spcAft>
            </a:pPr>
            <a:r>
              <a:rPr lang="es-ES" dirty="0">
                <a:latin typeface="Times New Roman" panose="02020603050405020304" pitchFamily="18" charset="0"/>
                <a:ea typeface="Times New Roman" panose="02020603050405020304" pitchFamily="18" charset="0"/>
                <a:cs typeface="Times New Roman" panose="02020603050405020304" pitchFamily="18" charset="0"/>
              </a:rPr>
              <a:t>Un punto adicional en esta iteración, es analizar el funcionamiento del sistema al trabajar con videos de larga duración, verificando si afecta el resultado de las detecciones y contabilizaciones realizadas. </a:t>
            </a:r>
            <a:r>
              <a:rPr lang="es-ES" dirty="0"/>
              <a:t>Con el análisis de las pruebas de rendimiento, concluimos que el prototipo soporta videos de larga duración, sin afectar su rendimiento; pero, durante las pruebas de funcionamiento se continúan utilizando videos con una duración de 30 a 60 segundos.</a:t>
            </a:r>
          </a:p>
          <a:p>
            <a:pPr algn="just">
              <a:lnSpc>
                <a:spcPct val="200000"/>
              </a:lnSpc>
              <a:spcAft>
                <a:spcPts val="800"/>
              </a:spcAft>
            </a:pPr>
            <a:r>
              <a:rPr lang="es-ES" dirty="0"/>
              <a:t>(Clic)</a:t>
            </a:r>
            <a:endParaRPr lang="es-EC" dirty="0"/>
          </a:p>
          <a:p>
            <a:pPr algn="just">
              <a:lnSpc>
                <a:spcPct val="200000"/>
              </a:lnSpc>
              <a:spcAft>
                <a:spcPts val="80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12"/>
          </p:nvPr>
        </p:nvSpPr>
        <p:spPr/>
        <p:txBody>
          <a:bodyPr/>
          <a:lstStyle/>
          <a:p>
            <a:fld id="{0F1556C4-DFC3-4611-A7CC-780699185E26}" type="slidenum">
              <a:rPr lang="es-ES" smtClean="0"/>
              <a:t>21</a:t>
            </a:fld>
            <a:endParaRPr lang="es-ES"/>
          </a:p>
        </p:txBody>
      </p:sp>
    </p:spTree>
    <p:extLst>
      <p:ext uri="{BB962C8B-B14F-4D97-AF65-F5344CB8AC3E}">
        <p14:creationId xmlns:p14="http://schemas.microsoft.com/office/powerpoint/2010/main" val="145784421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321564" y="792311"/>
            <a:ext cx="2044662" cy="461665"/>
          </a:xfrm>
          <a:prstGeom prst="rect">
            <a:avLst/>
          </a:prstGeom>
        </p:spPr>
        <p:txBody>
          <a:bodyPr wrap="none">
            <a:spAutoFit/>
          </a:bodyPr>
          <a:lstStyle/>
          <a:p>
            <a:pPr lvl="1"/>
            <a:r>
              <a:rPr lang="es-ES" sz="2400" b="1" dirty="0">
                <a:solidFill>
                  <a:schemeClr val="accent5">
                    <a:lumMod val="75000"/>
                  </a:schemeClr>
                </a:solidFill>
                <a:cs typeface="Calibri"/>
              </a:rPr>
              <a:t>Resultados</a:t>
            </a:r>
          </a:p>
        </p:txBody>
      </p:sp>
      <p:sp>
        <p:nvSpPr>
          <p:cNvPr id="19"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6"/>
          <p:cNvSpPr/>
          <p:nvPr/>
        </p:nvSpPr>
        <p:spPr>
          <a:xfrm>
            <a:off x="0" y="7073973"/>
            <a:ext cx="12192000" cy="2862322"/>
          </a:xfrm>
          <a:prstGeom prst="rect">
            <a:avLst/>
          </a:prstGeom>
        </p:spPr>
        <p:txBody>
          <a:bodyPr wrap="square">
            <a:spAutoFit/>
          </a:bodyPr>
          <a:lstStyle/>
          <a:p>
            <a:r>
              <a:rPr lang="es-ES" dirty="0">
                <a:latin typeface="Times New Roman" panose="02020603050405020304" pitchFamily="18" charset="0"/>
                <a:ea typeface="Times New Roman" panose="02020603050405020304" pitchFamily="18" charset="0"/>
              </a:rPr>
              <a:t>Los resultados de esta iteración, se basan en el contenido mostrado en la tabla 3, donde podemos determinar lo siguiente:</a:t>
            </a:r>
          </a:p>
          <a:p>
            <a:r>
              <a:rPr lang="es-ES" dirty="0">
                <a:latin typeface="Times New Roman" panose="02020603050405020304" pitchFamily="18" charset="0"/>
              </a:rPr>
              <a:t>Se reducen los errores denominados falsos positivos que se presentaban cuando se detectaban objetos que no debían detectarse, al tomar en cuenta únicamente los objetos contabilizados.</a:t>
            </a:r>
          </a:p>
          <a:p>
            <a:r>
              <a:rPr lang="es-ES" dirty="0">
                <a:latin typeface="Times New Roman" panose="02020603050405020304" pitchFamily="18" charset="0"/>
              </a:rPr>
              <a:t>Además en esta iteración se presentó el error de falsos negativos, que indica cuando no se han contabilizado vehículos que si debían haberse contabilizado.</a:t>
            </a:r>
          </a:p>
          <a:p>
            <a:r>
              <a:rPr lang="es-ES" dirty="0">
                <a:latin typeface="Times New Roman" panose="02020603050405020304" pitchFamily="18" charset="0"/>
                <a:ea typeface="Times New Roman" panose="02020603050405020304" pitchFamily="18" charset="0"/>
              </a:rPr>
              <a:t>Se consiguió una efectividad de 94% para el primer video, de aproximadamente 35% y 40% para el segundo y tercer video respectivamente.</a:t>
            </a:r>
          </a:p>
          <a:p>
            <a:r>
              <a:rPr lang="es-ES" dirty="0">
                <a:latin typeface="Times New Roman" panose="02020603050405020304" pitchFamily="18" charset="0"/>
                <a:ea typeface="Times New Roman" panose="02020603050405020304" pitchFamily="18" charset="0"/>
              </a:rPr>
              <a:t>Por esta razón se determinó que los videos deben ser grabados de frente o espalda a los vehículos para obtener mejores resultados. </a:t>
            </a:r>
            <a:endParaRPr lang="es-ES" dirty="0">
              <a:latin typeface="Times New Roman" panose="02020603050405020304" pitchFamily="18" charset="0"/>
            </a:endParaRPr>
          </a:p>
          <a:p>
            <a:r>
              <a:rPr lang="es-ES" dirty="0">
                <a:latin typeface="Times New Roman" panose="02020603050405020304" pitchFamily="18" charset="0"/>
              </a:rPr>
              <a:t>Los videos deben grabarse con una resolución de al menos 720p</a:t>
            </a:r>
            <a:r>
              <a:rPr lang="es-EC" dirty="0"/>
              <a:t>.</a:t>
            </a:r>
          </a:p>
          <a:p>
            <a:r>
              <a:rPr lang="es-EC" dirty="0">
                <a:latin typeface="Times New Roman" panose="02020603050405020304" pitchFamily="18" charset="0"/>
              </a:rPr>
              <a:t>(Clic)</a:t>
            </a:r>
            <a:endParaRPr lang="es-ES" dirty="0">
              <a:latin typeface="Times New Roman" panose="02020603050405020304" pitchFamily="18" charset="0"/>
            </a:endParaRPr>
          </a:p>
        </p:txBody>
      </p:sp>
      <p:sp>
        <p:nvSpPr>
          <p:cNvPr id="24" name="Rectángulo redondeado 23"/>
          <p:cNvSpPr/>
          <p:nvPr/>
        </p:nvSpPr>
        <p:spPr>
          <a:xfrm>
            <a:off x="609601" y="1253976"/>
            <a:ext cx="11085094" cy="495431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285750" indent="-285750" algn="just">
              <a:lnSpc>
                <a:spcPct val="150000"/>
              </a:lnSpc>
              <a:buFont typeface="Arial" panose="020B0604020202020204" pitchFamily="34" charset="0"/>
              <a:buChar char="•"/>
            </a:pPr>
            <a:r>
              <a:rPr lang="es-ES" sz="2800" dirty="0">
                <a:solidFill>
                  <a:schemeClr val="tx1"/>
                </a:solidFill>
                <a:cs typeface="Calibri"/>
              </a:rPr>
              <a:t>Se reduce el error de Falsos Positivos</a:t>
            </a:r>
          </a:p>
          <a:p>
            <a:pPr marL="285750" indent="-285750" algn="just">
              <a:lnSpc>
                <a:spcPct val="150000"/>
              </a:lnSpc>
              <a:buFont typeface="Arial" panose="020B0604020202020204" pitchFamily="34" charset="0"/>
              <a:buChar char="•"/>
            </a:pPr>
            <a:r>
              <a:rPr lang="es-ES" sz="2800" dirty="0">
                <a:solidFill>
                  <a:schemeClr val="tx1"/>
                </a:solidFill>
                <a:cs typeface="Calibri"/>
              </a:rPr>
              <a:t>Se registran Falsos Negativos.</a:t>
            </a:r>
          </a:p>
          <a:p>
            <a:pPr marL="285750" indent="-285750" algn="just">
              <a:lnSpc>
                <a:spcPct val="150000"/>
              </a:lnSpc>
              <a:buFont typeface="Arial" panose="020B0604020202020204" pitchFamily="34" charset="0"/>
              <a:buChar char="•"/>
            </a:pPr>
            <a:r>
              <a:rPr lang="es-ES" sz="2800" dirty="0">
                <a:solidFill>
                  <a:schemeClr val="tx1"/>
                </a:solidFill>
                <a:cs typeface="Calibri"/>
              </a:rPr>
              <a:t>Efectividad de detección de 94% para el video </a:t>
            </a:r>
            <a:r>
              <a:rPr lang="es-ES" sz="2800" b="1" dirty="0" err="1">
                <a:solidFill>
                  <a:schemeClr val="tx1"/>
                </a:solidFill>
                <a:cs typeface="Calibri"/>
              </a:rPr>
              <a:t>Video</a:t>
            </a:r>
            <a:r>
              <a:rPr lang="es-ES" sz="2800" dirty="0">
                <a:solidFill>
                  <a:schemeClr val="tx1"/>
                </a:solidFill>
                <a:cs typeface="Calibri"/>
              </a:rPr>
              <a:t>, y de entre 35% y 40 % para los videos </a:t>
            </a:r>
            <a:r>
              <a:rPr lang="es-ES" sz="2800" b="1" dirty="0">
                <a:solidFill>
                  <a:schemeClr val="tx1"/>
                </a:solidFill>
                <a:cs typeface="Calibri"/>
              </a:rPr>
              <a:t>Video1</a:t>
            </a:r>
            <a:r>
              <a:rPr lang="es-ES" sz="2800" dirty="0">
                <a:solidFill>
                  <a:schemeClr val="tx1"/>
                </a:solidFill>
                <a:cs typeface="Calibri"/>
              </a:rPr>
              <a:t> y </a:t>
            </a:r>
            <a:r>
              <a:rPr lang="es-ES" sz="2800" b="1" dirty="0">
                <a:solidFill>
                  <a:schemeClr val="tx1"/>
                </a:solidFill>
                <a:cs typeface="Calibri"/>
              </a:rPr>
              <a:t>Video2</a:t>
            </a:r>
            <a:r>
              <a:rPr lang="es-ES" sz="2800" dirty="0">
                <a:solidFill>
                  <a:schemeClr val="tx1"/>
                </a:solidFill>
                <a:cs typeface="Calibri"/>
              </a:rPr>
              <a:t>. </a:t>
            </a:r>
          </a:p>
          <a:p>
            <a:pPr marL="285750" indent="-285750" algn="just">
              <a:lnSpc>
                <a:spcPct val="150000"/>
              </a:lnSpc>
              <a:buFont typeface="Arial" panose="020B0604020202020204" pitchFamily="34" charset="0"/>
              <a:buChar char="•"/>
            </a:pPr>
            <a:r>
              <a:rPr lang="es-ES" sz="2800" dirty="0">
                <a:solidFill>
                  <a:schemeClr val="tx1"/>
                </a:solidFill>
                <a:cs typeface="Calibri"/>
              </a:rPr>
              <a:t>Los videos utilizados deben ser grabados de frente o de espalda a los vehículos.</a:t>
            </a:r>
          </a:p>
          <a:p>
            <a:pPr marL="285750" indent="-285750" algn="just">
              <a:lnSpc>
                <a:spcPct val="150000"/>
              </a:lnSpc>
              <a:buFont typeface="Arial" panose="020B0604020202020204" pitchFamily="34" charset="0"/>
              <a:buChar char="•"/>
            </a:pPr>
            <a:r>
              <a:rPr lang="es-ES" sz="2800" dirty="0">
                <a:solidFill>
                  <a:schemeClr val="tx1"/>
                </a:solidFill>
                <a:cs typeface="Calibri"/>
              </a:rPr>
              <a:t>Los videos deben ser grabados con una calidad de al menos 720p.</a:t>
            </a:r>
            <a:endParaRPr lang="es-EC" sz="2800" dirty="0">
              <a:solidFill>
                <a:schemeClr val="tx1"/>
              </a:solidFill>
              <a:cs typeface="Calibri"/>
            </a:endParaRPr>
          </a:p>
        </p:txBody>
      </p:sp>
      <p:sp>
        <p:nvSpPr>
          <p:cNvPr id="3" name="Marcador de número de diapositiva 2"/>
          <p:cNvSpPr>
            <a:spLocks noGrp="1"/>
          </p:cNvSpPr>
          <p:nvPr>
            <p:ph type="sldNum" sz="quarter" idx="12"/>
          </p:nvPr>
        </p:nvSpPr>
        <p:spPr/>
        <p:txBody>
          <a:bodyPr/>
          <a:lstStyle/>
          <a:p>
            <a:fld id="{0F1556C4-DFC3-4611-A7CC-780699185E26}" type="slidenum">
              <a:rPr lang="es-ES" smtClean="0"/>
              <a:t>22</a:t>
            </a:fld>
            <a:endParaRPr lang="es-ES"/>
          </a:p>
        </p:txBody>
      </p:sp>
    </p:spTree>
    <p:extLst>
      <p:ext uri="{BB962C8B-B14F-4D97-AF65-F5344CB8AC3E}">
        <p14:creationId xmlns:p14="http://schemas.microsoft.com/office/powerpoint/2010/main" val="752080893"/>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1106905" y="1639503"/>
            <a:ext cx="9801727" cy="4584834"/>
          </a:xfrm>
          <a:prstGeom prst="rect">
            <a:avLst/>
          </a:prstGeom>
          <a:noFill/>
          <a:ln w="38100">
            <a:solidFill>
              <a:schemeClr val="accent1"/>
            </a:solidFill>
          </a:ln>
        </p:spPr>
      </p:pic>
      <p:sp>
        <p:nvSpPr>
          <p:cNvPr id="7" name="Rectángulo 6"/>
          <p:cNvSpPr/>
          <p:nvPr/>
        </p:nvSpPr>
        <p:spPr>
          <a:xfrm>
            <a:off x="346134" y="663126"/>
            <a:ext cx="4564904" cy="646331"/>
          </a:xfrm>
          <a:prstGeom prst="rect">
            <a:avLst/>
          </a:prstGeom>
        </p:spPr>
        <p:txBody>
          <a:bodyPr wrap="none">
            <a:spAutoFit/>
          </a:bodyPr>
          <a:lstStyle/>
          <a:p>
            <a:pPr lvl="1"/>
            <a:r>
              <a:rPr lang="es-ES" sz="3600" b="1" dirty="0">
                <a:solidFill>
                  <a:schemeClr val="accent5">
                    <a:lumMod val="75000"/>
                  </a:schemeClr>
                </a:solidFill>
                <a:cs typeface="Calibri"/>
              </a:rPr>
              <a:t>TERCERA ITERACIÓN</a:t>
            </a:r>
          </a:p>
        </p:txBody>
      </p:sp>
      <p:sp>
        <p:nvSpPr>
          <p:cNvPr id="2" name="CuadroTexto 30">
            <a:extLst>
              <a:ext uri="{FF2B5EF4-FFF2-40B4-BE49-F238E27FC236}">
                <a16:creationId xmlns:a16="http://schemas.microsoft.com/office/drawing/2014/main" xmlns="" id="{F276B60A-B9F1-4FCF-98B0-B41D2824FA40}"/>
              </a:ext>
            </a:extLst>
          </p:cNvPr>
          <p:cNvSpPr txBox="1"/>
          <p:nvPr/>
        </p:nvSpPr>
        <p:spPr>
          <a:xfrm>
            <a:off x="0" y="6972300"/>
            <a:ext cx="1220152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 dirty="0">
                <a:ea typeface="+mn-lt"/>
                <a:cs typeface="+mn-lt"/>
              </a:rPr>
              <a:t>Como se puede observar en la arquitectura de esta iteración, se incluyó el módulo de conteo vehicular con su segunda aproximación a la solución planteada. Además, en esta iteración se ha disminuido el área de contabilización de objetos y se aumentó el tamaño de la línea graficada en pantalla, para mejorar la efectividad del conteo. </a:t>
            </a:r>
            <a:endParaRPr lang="en-US" dirty="0"/>
          </a:p>
          <a:p>
            <a:r>
              <a:rPr lang="es" dirty="0">
                <a:ea typeface="+mn-lt"/>
                <a:cs typeface="+mn-lt"/>
              </a:rPr>
              <a:t>En esta iteración, lo más importante es optimizar la solución al conteo vehicular realizada en la segunda iteración, modificando el algoritmo planteado. </a:t>
            </a:r>
            <a:endParaRPr lang="es-ES" dirty="0"/>
          </a:p>
          <a:p>
            <a:r>
              <a:rPr lang="es-EC" dirty="0">
                <a:cs typeface="Calibri"/>
              </a:rPr>
              <a:t>(Clic)</a:t>
            </a:r>
          </a:p>
        </p:txBody>
      </p:sp>
      <p:sp>
        <p:nvSpPr>
          <p:cNvPr id="4" name="Marcador de número de diapositiva 3"/>
          <p:cNvSpPr>
            <a:spLocks noGrp="1"/>
          </p:cNvSpPr>
          <p:nvPr>
            <p:ph type="sldNum" sz="quarter" idx="12"/>
          </p:nvPr>
        </p:nvSpPr>
        <p:spPr/>
        <p:txBody>
          <a:bodyPr/>
          <a:lstStyle/>
          <a:p>
            <a:fld id="{0F1556C4-DFC3-4611-A7CC-780699185E26}" type="slidenum">
              <a:rPr lang="es-ES" smtClean="0"/>
              <a:t>23</a:t>
            </a:fld>
            <a:endParaRPr lang="es-ES"/>
          </a:p>
        </p:txBody>
      </p:sp>
    </p:spTree>
    <p:extLst>
      <p:ext uri="{BB962C8B-B14F-4D97-AF65-F5344CB8AC3E}">
        <p14:creationId xmlns:p14="http://schemas.microsoft.com/office/powerpoint/2010/main" val="63516699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2588741" y="1592427"/>
            <a:ext cx="7022432" cy="4644590"/>
          </a:xfrm>
          <a:prstGeom prst="rect">
            <a:avLst/>
          </a:prstGeom>
          <a:ln w="38100" cap="sq">
            <a:solidFill>
              <a:schemeClr val="accent1"/>
            </a:solidFill>
            <a:miter lim="800000"/>
          </a:ln>
          <a:effectLst>
            <a:outerShdw blurRad="57150" dist="50800" dir="2700000" algn="tl" rotWithShape="0">
              <a:srgbClr val="000000">
                <a:alpha val="40000"/>
              </a:srgbClr>
            </a:outerShdw>
          </a:effectLst>
        </p:spPr>
      </p:pic>
      <p:sp>
        <p:nvSpPr>
          <p:cNvPr id="7" name="Rectángulo 6"/>
          <p:cNvSpPr/>
          <p:nvPr/>
        </p:nvSpPr>
        <p:spPr>
          <a:xfrm>
            <a:off x="2588741" y="829819"/>
            <a:ext cx="6484852" cy="461665"/>
          </a:xfrm>
          <a:prstGeom prst="rect">
            <a:avLst/>
          </a:prstGeom>
        </p:spPr>
        <p:txBody>
          <a:bodyPr wrap="none">
            <a:spAutoFit/>
          </a:bodyPr>
          <a:lstStyle/>
          <a:p>
            <a:pPr lvl="1"/>
            <a:r>
              <a:rPr lang="es-ES" sz="2400" b="1" dirty="0">
                <a:solidFill>
                  <a:schemeClr val="accent5">
                    <a:lumMod val="75000"/>
                  </a:schemeClr>
                </a:solidFill>
                <a:cs typeface="Calibri"/>
              </a:rPr>
              <a:t>Pruebas de Funcionamiento: Tercera Iteración</a:t>
            </a:r>
          </a:p>
        </p:txBody>
      </p:sp>
      <p:sp>
        <p:nvSpPr>
          <p:cNvPr id="3" name="CuadroTexto 30">
            <a:extLst>
              <a:ext uri="{FF2B5EF4-FFF2-40B4-BE49-F238E27FC236}">
                <a16:creationId xmlns:a16="http://schemas.microsoft.com/office/drawing/2014/main" xmlns="" id="{59E28CD4-7127-4155-BECE-BF65D944C517}"/>
              </a:ext>
            </a:extLst>
          </p:cNvPr>
          <p:cNvSpPr txBox="1"/>
          <p:nvPr/>
        </p:nvSpPr>
        <p:spPr>
          <a:xfrm>
            <a:off x="0" y="6972300"/>
            <a:ext cx="1220152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 dirty="0">
                <a:ea typeface="+mn-lt"/>
                <a:cs typeface="+mn-lt"/>
              </a:rPr>
              <a:t>Como se puede observar en la arquitectura de esta iteración, se incluyó el módulo de conteo vehicular con su segunda aproximación a la solución planteada. Además, en esta iteración se ha disminuido el área de contabilización de objetos y se aumentó el tamaño de la línea graficada en pantalla, para mejorar la efectividad del conteo. </a:t>
            </a:r>
            <a:endParaRPr lang="en-US" dirty="0"/>
          </a:p>
          <a:p>
            <a:r>
              <a:rPr lang="es" dirty="0">
                <a:ea typeface="+mn-lt"/>
                <a:cs typeface="+mn-lt"/>
              </a:rPr>
              <a:t>En esta iteración, lo más importante es optimizar la solución al conteo vehicular realizada en la segunda iteración, modificando el algoritmo planteado. </a:t>
            </a:r>
            <a:endParaRPr lang="es-ES" dirty="0"/>
          </a:p>
          <a:p>
            <a:r>
              <a:rPr lang="es-EC" dirty="0">
                <a:cs typeface="Calibri"/>
              </a:rPr>
              <a:t>(Clic)</a:t>
            </a:r>
          </a:p>
        </p:txBody>
      </p:sp>
      <p:sp>
        <p:nvSpPr>
          <p:cNvPr id="4" name="Marcador de número de diapositiva 3"/>
          <p:cNvSpPr>
            <a:spLocks noGrp="1"/>
          </p:cNvSpPr>
          <p:nvPr>
            <p:ph type="sldNum" sz="quarter" idx="12"/>
          </p:nvPr>
        </p:nvSpPr>
        <p:spPr/>
        <p:txBody>
          <a:bodyPr/>
          <a:lstStyle/>
          <a:p>
            <a:fld id="{0F1556C4-DFC3-4611-A7CC-780699185E26}" type="slidenum">
              <a:rPr lang="es-ES" smtClean="0"/>
              <a:t>24</a:t>
            </a:fld>
            <a:endParaRPr lang="es-ES"/>
          </a:p>
        </p:txBody>
      </p:sp>
    </p:spTree>
    <p:extLst>
      <p:ext uri="{BB962C8B-B14F-4D97-AF65-F5344CB8AC3E}">
        <p14:creationId xmlns:p14="http://schemas.microsoft.com/office/powerpoint/2010/main" val="55141571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4132429" y="1426060"/>
            <a:ext cx="3696118" cy="4653714"/>
          </a:xfrm>
          <a:prstGeom prst="rect">
            <a:avLst/>
          </a:prstGeom>
          <a:ln w="38100" cap="sq">
            <a:solidFill>
              <a:schemeClr val="accent1"/>
            </a:solidFill>
            <a:miter lim="800000"/>
          </a:ln>
          <a:effectLst>
            <a:outerShdw blurRad="57150" dist="50800" dir="2700000" algn="tl" rotWithShape="0">
              <a:srgbClr val="000000">
                <a:alpha val="40000"/>
              </a:srgbClr>
            </a:outerShdw>
          </a:effectLst>
        </p:spPr>
      </p:pic>
      <p:sp>
        <p:nvSpPr>
          <p:cNvPr id="7" name="Rectángulo 6"/>
          <p:cNvSpPr/>
          <p:nvPr/>
        </p:nvSpPr>
        <p:spPr>
          <a:xfrm>
            <a:off x="3831336" y="642218"/>
            <a:ext cx="3997211" cy="461665"/>
          </a:xfrm>
          <a:prstGeom prst="rect">
            <a:avLst/>
          </a:prstGeom>
        </p:spPr>
        <p:txBody>
          <a:bodyPr wrap="square">
            <a:spAutoFit/>
          </a:bodyPr>
          <a:lstStyle/>
          <a:p>
            <a:pPr lvl="1"/>
            <a:r>
              <a:rPr lang="es-ES" sz="2400" b="1" dirty="0">
                <a:solidFill>
                  <a:schemeClr val="accent5">
                    <a:lumMod val="75000"/>
                  </a:schemeClr>
                </a:solidFill>
                <a:cs typeface="Calibri"/>
              </a:rPr>
              <a:t>Interfaz de Usuario: PyQt5</a:t>
            </a:r>
          </a:p>
        </p:txBody>
      </p:sp>
      <p:sp>
        <p:nvSpPr>
          <p:cNvPr id="3" name="Marcador de número de diapositiva 2"/>
          <p:cNvSpPr>
            <a:spLocks noGrp="1"/>
          </p:cNvSpPr>
          <p:nvPr>
            <p:ph type="sldNum" sz="quarter" idx="12"/>
          </p:nvPr>
        </p:nvSpPr>
        <p:spPr/>
        <p:txBody>
          <a:bodyPr/>
          <a:lstStyle/>
          <a:p>
            <a:fld id="{0F1556C4-DFC3-4611-A7CC-780699185E26}" type="slidenum">
              <a:rPr lang="es-ES" smtClean="0"/>
              <a:t>25</a:t>
            </a:fld>
            <a:endParaRPr lang="es-ES"/>
          </a:p>
        </p:txBody>
      </p:sp>
    </p:spTree>
    <p:extLst>
      <p:ext uri="{BB962C8B-B14F-4D97-AF65-F5344CB8AC3E}">
        <p14:creationId xmlns:p14="http://schemas.microsoft.com/office/powerpoint/2010/main" val="106230938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2510412" y="724794"/>
            <a:ext cx="2044662" cy="461665"/>
          </a:xfrm>
          <a:prstGeom prst="rect">
            <a:avLst/>
          </a:prstGeom>
        </p:spPr>
        <p:txBody>
          <a:bodyPr wrap="none">
            <a:spAutoFit/>
          </a:bodyPr>
          <a:lstStyle/>
          <a:p>
            <a:pPr lvl="1"/>
            <a:r>
              <a:rPr lang="es-ES" sz="2400" b="1">
                <a:solidFill>
                  <a:schemeClr val="accent5">
                    <a:lumMod val="75000"/>
                  </a:schemeClr>
                </a:solidFill>
                <a:cs typeface="Calibri"/>
              </a:rPr>
              <a:t>Resultados</a:t>
            </a:r>
          </a:p>
        </p:txBody>
      </p:sp>
      <p:sp>
        <p:nvSpPr>
          <p:cNvPr id="19"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ángulo redondeado 19"/>
          <p:cNvSpPr/>
          <p:nvPr/>
        </p:nvSpPr>
        <p:spPr>
          <a:xfrm>
            <a:off x="609601" y="1253976"/>
            <a:ext cx="11085094" cy="495431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457200" indent="-457200" algn="just">
              <a:buFont typeface="Arial"/>
              <a:buChar char="•"/>
            </a:pPr>
            <a:endParaRPr lang="es" sz="2800">
              <a:ea typeface="+mn-lt"/>
              <a:cs typeface="+mn-lt"/>
            </a:endParaRPr>
          </a:p>
          <a:p>
            <a:pPr marL="457200" indent="-457200" algn="just">
              <a:buFont typeface="Arial"/>
              <a:buChar char="•"/>
            </a:pPr>
            <a:r>
              <a:rPr lang="es" sz="2800">
                <a:ea typeface="+mn-lt"/>
                <a:cs typeface="+mn-lt"/>
              </a:rPr>
              <a:t>El tamaño que tenía la línea graficada en pantalla durante la segunda iteración, permitía la generación de falsos negativos. Con la ampliación de la línea graficada en pantalla se redujeron los falsos negativos.</a:t>
            </a:r>
            <a:endParaRPr lang="en-US">
              <a:ea typeface="+mn-lt"/>
              <a:cs typeface="+mn-lt"/>
            </a:endParaRPr>
          </a:p>
          <a:p>
            <a:pPr algn="just"/>
            <a:endParaRPr lang="es" sz="2800">
              <a:ea typeface="+mn-lt"/>
              <a:cs typeface="+mn-lt"/>
            </a:endParaRPr>
          </a:p>
          <a:p>
            <a:pPr marL="457200" indent="-457200" algn="just">
              <a:buFont typeface="Arial"/>
              <a:buChar char="•"/>
            </a:pPr>
            <a:r>
              <a:rPr lang="es" sz="2800">
                <a:ea typeface="+mn-lt"/>
                <a:cs typeface="+mn-lt"/>
              </a:rPr>
              <a:t>La contabilización múltiple de un mismo objeto detectado se controló con el uso de una bandera sobre el objeto detectado de interés.</a:t>
            </a:r>
            <a:endParaRPr lang="es-ES">
              <a:cs typeface="Calibri" panose="020F0502020204030204"/>
            </a:endParaRPr>
          </a:p>
          <a:p>
            <a:pPr algn="just"/>
            <a:endParaRPr lang="es" sz="2800">
              <a:solidFill>
                <a:schemeClr val="tx1"/>
              </a:solidFill>
              <a:cs typeface="Calibri"/>
            </a:endParaRPr>
          </a:p>
        </p:txBody>
      </p:sp>
      <p:sp>
        <p:nvSpPr>
          <p:cNvPr id="3" name="Rectángulo 2"/>
          <p:cNvSpPr/>
          <p:nvPr/>
        </p:nvSpPr>
        <p:spPr>
          <a:xfrm>
            <a:off x="192504" y="6942714"/>
            <a:ext cx="11999495" cy="4072910"/>
          </a:xfrm>
          <a:prstGeom prst="rect">
            <a:avLst/>
          </a:prstGeom>
        </p:spPr>
        <p:txBody>
          <a:bodyPr wrap="square">
            <a:spAutoFit/>
          </a:bodyPr>
          <a:lstStyle/>
          <a:p>
            <a:pPr lvl="0" algn="just">
              <a:lnSpc>
                <a:spcPct val="200000"/>
              </a:lnSpc>
              <a:spcAft>
                <a:spcPts val="0"/>
              </a:spcAft>
            </a:pPr>
            <a:r>
              <a:rPr lang="es-ES"/>
              <a:t>El tiempo de duración de los videos utilizados para las pruebas de funcionamiento de este proyecto, son de entre 30 y 60 segundos.</a:t>
            </a:r>
            <a:endParaRPr lang="es-EC"/>
          </a:p>
          <a:p>
            <a:pPr lvl="0" algn="just">
              <a:lnSpc>
                <a:spcPct val="200000"/>
              </a:lnSpc>
              <a:spcAft>
                <a:spcPts val="0"/>
              </a:spcAft>
            </a:pPr>
            <a:r>
              <a:rPr lang="es-ES"/>
              <a:t>Se determinó que el algoritmo adecuado para este proyecto, utilizado para la sustracción de fondo es MOG.</a:t>
            </a:r>
            <a:endParaRPr lang="es-EC"/>
          </a:p>
          <a:p>
            <a:pPr lvl="0" algn="just">
              <a:lnSpc>
                <a:spcPct val="200000"/>
              </a:lnSpc>
              <a:spcAft>
                <a:spcPts val="0"/>
              </a:spcAft>
            </a:pPr>
            <a:r>
              <a:rPr lang="es-ES"/>
              <a:t>Los videos utilizados para realizar las pruebas de funcionamiento presentan resultados óptimos si son grabados durante el día.</a:t>
            </a:r>
            <a:endParaRPr lang="es-EC"/>
          </a:p>
          <a:p>
            <a:pPr lvl="0" algn="just">
              <a:lnSpc>
                <a:spcPct val="200000"/>
              </a:lnSpc>
              <a:spcAft>
                <a:spcPts val="800"/>
              </a:spcAft>
            </a:pPr>
            <a:r>
              <a:rPr lang="es-ES"/>
              <a:t>El prototipo desarrollado en esta primera iteración, logra detectar vehículos. Pero, aunque el porcentaje de detección es muy grande con un 70% a 88% de efectividad, es necesario aumentar este valor.</a:t>
            </a:r>
          </a:p>
          <a:p>
            <a:pPr lvl="0" algn="just">
              <a:lnSpc>
                <a:spcPct val="200000"/>
              </a:lnSpc>
              <a:spcAft>
                <a:spcPts val="800"/>
              </a:spcAft>
            </a:pPr>
            <a:r>
              <a:rPr lang="es-ES"/>
              <a:t>(Clic)</a:t>
            </a:r>
            <a:endParaRPr lang="es-EC"/>
          </a:p>
        </p:txBody>
      </p:sp>
      <p:sp>
        <p:nvSpPr>
          <p:cNvPr id="2" name="Marcador de número de diapositiva 1"/>
          <p:cNvSpPr>
            <a:spLocks noGrp="1"/>
          </p:cNvSpPr>
          <p:nvPr>
            <p:ph type="sldNum" sz="quarter" idx="12"/>
          </p:nvPr>
        </p:nvSpPr>
        <p:spPr/>
        <p:txBody>
          <a:bodyPr/>
          <a:lstStyle/>
          <a:p>
            <a:fld id="{0F1556C4-DFC3-4611-A7CC-780699185E26}" type="slidenum">
              <a:rPr lang="es-ES" smtClean="0"/>
              <a:t>26</a:t>
            </a:fld>
            <a:endParaRPr lang="es-ES"/>
          </a:p>
        </p:txBody>
      </p:sp>
    </p:spTree>
    <p:extLst>
      <p:ext uri="{BB962C8B-B14F-4D97-AF65-F5344CB8AC3E}">
        <p14:creationId xmlns:p14="http://schemas.microsoft.com/office/powerpoint/2010/main" val="2666933612"/>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1106905" y="1639503"/>
            <a:ext cx="9801727" cy="4584834"/>
          </a:xfrm>
          <a:prstGeom prst="rect">
            <a:avLst/>
          </a:prstGeom>
          <a:noFill/>
          <a:ln w="38100">
            <a:solidFill>
              <a:schemeClr val="accent1"/>
            </a:solidFill>
          </a:ln>
        </p:spPr>
      </p:pic>
      <p:sp>
        <p:nvSpPr>
          <p:cNvPr id="8" name="Rectángulo 7"/>
          <p:cNvSpPr/>
          <p:nvPr/>
        </p:nvSpPr>
        <p:spPr>
          <a:xfrm>
            <a:off x="346134" y="663126"/>
            <a:ext cx="4388509" cy="646331"/>
          </a:xfrm>
          <a:prstGeom prst="rect">
            <a:avLst/>
          </a:prstGeom>
        </p:spPr>
        <p:txBody>
          <a:bodyPr wrap="none">
            <a:spAutoFit/>
          </a:bodyPr>
          <a:lstStyle/>
          <a:p>
            <a:pPr lvl="1"/>
            <a:r>
              <a:rPr lang="es-ES" sz="3600" b="1" dirty="0">
                <a:solidFill>
                  <a:schemeClr val="accent5">
                    <a:lumMod val="75000"/>
                  </a:schemeClr>
                </a:solidFill>
                <a:cs typeface="Calibri"/>
              </a:rPr>
              <a:t>CUARTA ITERACIÓN</a:t>
            </a:r>
          </a:p>
        </p:txBody>
      </p:sp>
      <p:sp>
        <p:nvSpPr>
          <p:cNvPr id="3" name="Marcador de número de diapositiva 2"/>
          <p:cNvSpPr>
            <a:spLocks noGrp="1"/>
          </p:cNvSpPr>
          <p:nvPr>
            <p:ph type="sldNum" sz="quarter" idx="12"/>
          </p:nvPr>
        </p:nvSpPr>
        <p:spPr/>
        <p:txBody>
          <a:bodyPr/>
          <a:lstStyle/>
          <a:p>
            <a:fld id="{0F1556C4-DFC3-4611-A7CC-780699185E26}" type="slidenum">
              <a:rPr lang="es-ES" smtClean="0"/>
              <a:t>27</a:t>
            </a:fld>
            <a:endParaRPr lang="es-ES"/>
          </a:p>
        </p:txBody>
      </p:sp>
    </p:spTree>
    <p:extLst>
      <p:ext uri="{BB962C8B-B14F-4D97-AF65-F5344CB8AC3E}">
        <p14:creationId xmlns:p14="http://schemas.microsoft.com/office/powerpoint/2010/main" val="357746105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2992588" y="1814730"/>
            <a:ext cx="6211261" cy="3922034"/>
          </a:xfrm>
          <a:prstGeom prst="rect">
            <a:avLst/>
          </a:prstGeom>
          <a:ln w="38100" cap="sq">
            <a:solidFill>
              <a:schemeClr val="accent1"/>
            </a:solidFill>
            <a:miter lim="800000"/>
          </a:ln>
          <a:effectLst>
            <a:outerShdw blurRad="57150" dist="50800" dir="2700000" algn="tl" rotWithShape="0">
              <a:srgbClr val="000000">
                <a:alpha val="40000"/>
              </a:srgbClr>
            </a:outerShdw>
          </a:effectLst>
        </p:spPr>
      </p:pic>
      <p:sp>
        <p:nvSpPr>
          <p:cNvPr id="6" name="Rectángulo 5"/>
          <p:cNvSpPr/>
          <p:nvPr/>
        </p:nvSpPr>
        <p:spPr>
          <a:xfrm>
            <a:off x="2588741" y="829819"/>
            <a:ext cx="6407331" cy="461665"/>
          </a:xfrm>
          <a:prstGeom prst="rect">
            <a:avLst/>
          </a:prstGeom>
        </p:spPr>
        <p:txBody>
          <a:bodyPr wrap="none">
            <a:spAutoFit/>
          </a:bodyPr>
          <a:lstStyle/>
          <a:p>
            <a:pPr lvl="1"/>
            <a:r>
              <a:rPr lang="es-ES" sz="2400" b="1" dirty="0">
                <a:solidFill>
                  <a:schemeClr val="accent5">
                    <a:lumMod val="75000"/>
                  </a:schemeClr>
                </a:solidFill>
                <a:cs typeface="Calibri"/>
              </a:rPr>
              <a:t>Pruebas de Funcionamiento: Cuarta Iteración</a:t>
            </a:r>
          </a:p>
        </p:txBody>
      </p:sp>
      <p:sp>
        <p:nvSpPr>
          <p:cNvPr id="3" name="Marcador de número de diapositiva 2"/>
          <p:cNvSpPr>
            <a:spLocks noGrp="1"/>
          </p:cNvSpPr>
          <p:nvPr>
            <p:ph type="sldNum" sz="quarter" idx="12"/>
          </p:nvPr>
        </p:nvSpPr>
        <p:spPr/>
        <p:txBody>
          <a:bodyPr/>
          <a:lstStyle/>
          <a:p>
            <a:fld id="{0F1556C4-DFC3-4611-A7CC-780699185E26}" type="slidenum">
              <a:rPr lang="es-ES" smtClean="0"/>
              <a:t>28</a:t>
            </a:fld>
            <a:endParaRPr lang="es-ES"/>
          </a:p>
        </p:txBody>
      </p:sp>
    </p:spTree>
    <p:extLst>
      <p:ext uri="{BB962C8B-B14F-4D97-AF65-F5344CB8AC3E}">
        <p14:creationId xmlns:p14="http://schemas.microsoft.com/office/powerpoint/2010/main" val="2751242044"/>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3770711" y="1575227"/>
            <a:ext cx="4118460" cy="4491388"/>
          </a:xfrm>
          <a:prstGeom prst="rect">
            <a:avLst/>
          </a:prstGeom>
          <a:ln w="38100" cap="sq">
            <a:solidFill>
              <a:schemeClr val="accent1"/>
            </a:solidFill>
            <a:miter lim="800000"/>
          </a:ln>
          <a:effectLst>
            <a:outerShdw blurRad="57150" dist="50800" dir="2700000" algn="tl" rotWithShape="0">
              <a:srgbClr val="000000">
                <a:alpha val="40000"/>
              </a:srgbClr>
            </a:outerShdw>
          </a:effectLst>
        </p:spPr>
      </p:pic>
      <p:sp>
        <p:nvSpPr>
          <p:cNvPr id="7" name="Rectángulo 6"/>
          <p:cNvSpPr/>
          <p:nvPr/>
        </p:nvSpPr>
        <p:spPr>
          <a:xfrm>
            <a:off x="3527483" y="873049"/>
            <a:ext cx="4361688" cy="461665"/>
          </a:xfrm>
          <a:prstGeom prst="rect">
            <a:avLst/>
          </a:prstGeom>
        </p:spPr>
        <p:txBody>
          <a:bodyPr wrap="square">
            <a:spAutoFit/>
          </a:bodyPr>
          <a:lstStyle/>
          <a:p>
            <a:pPr lvl="1"/>
            <a:r>
              <a:rPr lang="es-ES" sz="2400" b="1" dirty="0">
                <a:solidFill>
                  <a:schemeClr val="accent5">
                    <a:lumMod val="75000"/>
                  </a:schemeClr>
                </a:solidFill>
                <a:cs typeface="Calibri"/>
              </a:rPr>
              <a:t>Interfaz de Usuario: </a:t>
            </a:r>
            <a:r>
              <a:rPr lang="es-ES" sz="2400" b="1" dirty="0" err="1">
                <a:solidFill>
                  <a:schemeClr val="accent5">
                    <a:lumMod val="75000"/>
                  </a:schemeClr>
                </a:solidFill>
                <a:cs typeface="Calibri"/>
              </a:rPr>
              <a:t>TKinter</a:t>
            </a:r>
            <a:endParaRPr lang="es-ES" sz="2400" b="1" dirty="0">
              <a:solidFill>
                <a:schemeClr val="accent5">
                  <a:lumMod val="75000"/>
                </a:schemeClr>
              </a:solidFill>
              <a:cs typeface="Calibri"/>
            </a:endParaRPr>
          </a:p>
        </p:txBody>
      </p:sp>
      <p:sp>
        <p:nvSpPr>
          <p:cNvPr id="3" name="Marcador de número de diapositiva 2"/>
          <p:cNvSpPr>
            <a:spLocks noGrp="1"/>
          </p:cNvSpPr>
          <p:nvPr>
            <p:ph type="sldNum" sz="quarter" idx="12"/>
          </p:nvPr>
        </p:nvSpPr>
        <p:spPr/>
        <p:txBody>
          <a:bodyPr/>
          <a:lstStyle/>
          <a:p>
            <a:fld id="{0F1556C4-DFC3-4611-A7CC-780699185E26}" type="slidenum">
              <a:rPr lang="es-ES" smtClean="0"/>
              <a:t>29</a:t>
            </a:fld>
            <a:endParaRPr lang="es-ES"/>
          </a:p>
        </p:txBody>
      </p:sp>
    </p:spTree>
    <p:extLst>
      <p:ext uri="{BB962C8B-B14F-4D97-AF65-F5344CB8AC3E}">
        <p14:creationId xmlns:p14="http://schemas.microsoft.com/office/powerpoint/2010/main" val="224718381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3" name="Imagen 23" descr="Imagen que contiene automóvil, exterior, tráfico, árbol&#10;&#10;Descripción generada con confianza muy alta">
            <a:extLst>
              <a:ext uri="{FF2B5EF4-FFF2-40B4-BE49-F238E27FC236}">
                <a16:creationId xmlns:a16="http://schemas.microsoft.com/office/drawing/2014/main" xmlns="" id="{4831C673-1E1F-4553-8EB5-2B984515EC45}"/>
              </a:ext>
            </a:extLst>
          </p:cNvPr>
          <p:cNvPicPr>
            <a:picLocks noChangeAspect="1"/>
          </p:cNvPicPr>
          <p:nvPr/>
        </p:nvPicPr>
        <p:blipFill>
          <a:blip r:embed="rId2"/>
          <a:stretch>
            <a:fillRect/>
          </a:stretch>
        </p:blipFill>
        <p:spPr>
          <a:xfrm>
            <a:off x="5029200" y="1060627"/>
            <a:ext cx="3324225" cy="2107846"/>
          </a:xfrm>
          <a:prstGeom prst="rect">
            <a:avLst/>
          </a:prstGeom>
          <a:ln>
            <a:noFill/>
          </a:ln>
          <a:effectLst>
            <a:softEdge rad="112500"/>
          </a:effectLst>
        </p:spPr>
      </p:pic>
      <p:pic>
        <p:nvPicPr>
          <p:cNvPr id="25" name="Imagen 25">
            <a:extLst>
              <a:ext uri="{FF2B5EF4-FFF2-40B4-BE49-F238E27FC236}">
                <a16:creationId xmlns:a16="http://schemas.microsoft.com/office/drawing/2014/main" xmlns="" id="{353F67EE-6DE2-4F02-841E-02F63F1B5F11}"/>
              </a:ext>
            </a:extLst>
          </p:cNvPr>
          <p:cNvPicPr>
            <a:picLocks noChangeAspect="1"/>
          </p:cNvPicPr>
          <p:nvPr/>
        </p:nvPicPr>
        <p:blipFill>
          <a:blip r:embed="rId3"/>
          <a:stretch>
            <a:fillRect/>
          </a:stretch>
        </p:blipFill>
        <p:spPr>
          <a:xfrm>
            <a:off x="9267825" y="1135834"/>
            <a:ext cx="1590675" cy="2043156"/>
          </a:xfrm>
          <a:prstGeom prst="rect">
            <a:avLst/>
          </a:prstGeom>
        </p:spPr>
      </p:pic>
      <p:pic>
        <p:nvPicPr>
          <p:cNvPr id="27" name="Imagen 27" descr="Imagen que contiene texto&#10;&#10;Descripción generada con confianza muy alta">
            <a:extLst>
              <a:ext uri="{FF2B5EF4-FFF2-40B4-BE49-F238E27FC236}">
                <a16:creationId xmlns:a16="http://schemas.microsoft.com/office/drawing/2014/main" xmlns="" id="{4345C049-6D04-48B2-AC39-06CDF30EA623}"/>
              </a:ext>
            </a:extLst>
          </p:cNvPr>
          <p:cNvPicPr>
            <a:picLocks noChangeAspect="1"/>
          </p:cNvPicPr>
          <p:nvPr/>
        </p:nvPicPr>
        <p:blipFill>
          <a:blip r:embed="rId4"/>
          <a:stretch>
            <a:fillRect/>
          </a:stretch>
        </p:blipFill>
        <p:spPr>
          <a:xfrm>
            <a:off x="7010400" y="3962400"/>
            <a:ext cx="2686050" cy="2686050"/>
          </a:xfrm>
          <a:prstGeom prst="rect">
            <a:avLst/>
          </a:prstGeom>
          <a:ln>
            <a:noFill/>
          </a:ln>
          <a:effectLst>
            <a:softEdge rad="112500"/>
          </a:effectLst>
        </p:spPr>
      </p:pic>
      <p:sp>
        <p:nvSpPr>
          <p:cNvPr id="30" name="CuadroTexto 29">
            <a:extLst>
              <a:ext uri="{FF2B5EF4-FFF2-40B4-BE49-F238E27FC236}">
                <a16:creationId xmlns:a16="http://schemas.microsoft.com/office/drawing/2014/main" xmlns="" id="{7508E416-956C-4948-8300-D51242274E13}"/>
              </a:ext>
            </a:extLst>
          </p:cNvPr>
          <p:cNvSpPr txBox="1"/>
          <p:nvPr/>
        </p:nvSpPr>
        <p:spPr>
          <a:xfrm>
            <a:off x="5029199" y="67627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400" b="1" dirty="0">
                <a:solidFill>
                  <a:srgbClr val="00B050"/>
                </a:solidFill>
                <a:cs typeface="Calibri"/>
              </a:rPr>
              <a:t>La congestión </a:t>
            </a:r>
            <a:endParaRPr lang="es-ES" dirty="0">
              <a:solidFill>
                <a:srgbClr val="00B050"/>
              </a:solidFill>
            </a:endParaRPr>
          </a:p>
        </p:txBody>
      </p:sp>
      <p:sp>
        <p:nvSpPr>
          <p:cNvPr id="31" name="CuadroTexto 30">
            <a:extLst>
              <a:ext uri="{FF2B5EF4-FFF2-40B4-BE49-F238E27FC236}">
                <a16:creationId xmlns:a16="http://schemas.microsoft.com/office/drawing/2014/main" xmlns="" id="{F39E85D9-A245-4164-A88A-AFA766952D2B}"/>
              </a:ext>
            </a:extLst>
          </p:cNvPr>
          <p:cNvSpPr txBox="1"/>
          <p:nvPr/>
        </p:nvSpPr>
        <p:spPr>
          <a:xfrm>
            <a:off x="8943974" y="67627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400" b="1" dirty="0">
                <a:solidFill>
                  <a:srgbClr val="C55A11"/>
                </a:solidFill>
                <a:cs typeface="Calibri"/>
              </a:rPr>
              <a:t>Los gobiernos</a:t>
            </a:r>
            <a:endParaRPr lang="es-ES" dirty="0">
              <a:solidFill>
                <a:srgbClr val="C55A11"/>
              </a:solidFill>
            </a:endParaRPr>
          </a:p>
        </p:txBody>
      </p:sp>
      <p:sp>
        <p:nvSpPr>
          <p:cNvPr id="32" name="CuadroTexto 31">
            <a:extLst>
              <a:ext uri="{FF2B5EF4-FFF2-40B4-BE49-F238E27FC236}">
                <a16:creationId xmlns:a16="http://schemas.microsoft.com/office/drawing/2014/main" xmlns="" id="{784E1AC0-1450-4814-AABE-16DB09EB4ADD}"/>
              </a:ext>
            </a:extLst>
          </p:cNvPr>
          <p:cNvSpPr txBox="1"/>
          <p:nvPr/>
        </p:nvSpPr>
        <p:spPr>
          <a:xfrm>
            <a:off x="7143749" y="365760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400" b="1" dirty="0">
                <a:solidFill>
                  <a:srgbClr val="00B0F0"/>
                </a:solidFill>
                <a:cs typeface="Calibri"/>
              </a:rPr>
              <a:t>La Información</a:t>
            </a:r>
            <a:endParaRPr lang="es-ES" dirty="0">
              <a:solidFill>
                <a:srgbClr val="00B0F0"/>
              </a:solidFill>
            </a:endParaRPr>
          </a:p>
        </p:txBody>
      </p:sp>
      <p:sp>
        <p:nvSpPr>
          <p:cNvPr id="33" name="CuadroTexto 32">
            <a:extLst>
              <a:ext uri="{FF2B5EF4-FFF2-40B4-BE49-F238E27FC236}">
                <a16:creationId xmlns:a16="http://schemas.microsoft.com/office/drawing/2014/main" xmlns="" id="{DB76AA34-FFB2-4BA9-B205-99CA3C220E5F}"/>
              </a:ext>
            </a:extLst>
          </p:cNvPr>
          <p:cNvSpPr txBox="1"/>
          <p:nvPr/>
        </p:nvSpPr>
        <p:spPr>
          <a:xfrm>
            <a:off x="0" y="7038975"/>
            <a:ext cx="1214437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dirty="0"/>
              <a:t>Antecedentes </a:t>
            </a:r>
          </a:p>
          <a:p>
            <a:r>
              <a:rPr lang="es-EC" dirty="0"/>
              <a:t>En los últimos años, la congestión vehicular se ha vuelto un problema para la mayoría de las ciudades modernas.</a:t>
            </a:r>
            <a:endParaRPr lang="es-EC" dirty="0">
              <a:cs typeface="Calibri"/>
            </a:endParaRPr>
          </a:p>
          <a:p>
            <a:r>
              <a:rPr lang="es-EC" dirty="0"/>
              <a:t>Para los distintos gobiernos, la movilidad vehicular es uno de los ejes con mayor importancia por resolver. </a:t>
            </a:r>
            <a:r>
              <a:rPr lang="es-ES" dirty="0"/>
              <a:t>para intentar dar solución a estos problemas de tráfico, necesitan analizar y procesar información concerniente a la circulación vehicular para realizar una buena planificación. Para ello, es importante que la recolección de esta información sea efectiva y eficiente. </a:t>
            </a:r>
            <a:endParaRPr lang="es-EC" dirty="0">
              <a:cs typeface="Calibri"/>
            </a:endParaRPr>
          </a:p>
          <a:p>
            <a:r>
              <a:rPr lang="es-EC" dirty="0"/>
              <a:t>(Clic)</a:t>
            </a:r>
            <a:endParaRPr lang="es-EC" dirty="0">
              <a:cs typeface="Calibri"/>
            </a:endParaRPr>
          </a:p>
        </p:txBody>
      </p:sp>
      <p:sp>
        <p:nvSpPr>
          <p:cNvPr id="42"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ángulo: esquinas redondeadas 6">
            <a:extLst>
              <a:ext uri="{FF2B5EF4-FFF2-40B4-BE49-F238E27FC236}">
                <a16:creationId xmlns:a16="http://schemas.microsoft.com/office/drawing/2014/main" xmlns="" id="{ABFAF589-99B2-4A1E-83D7-702B4B89395E}"/>
              </a:ext>
            </a:extLst>
          </p:cNvPr>
          <p:cNvSpPr/>
          <p:nvPr/>
        </p:nvSpPr>
        <p:spPr>
          <a:xfrm>
            <a:off x="1142999" y="4429124"/>
            <a:ext cx="3162300" cy="638175"/>
          </a:xfrm>
          <a:prstGeom prst="round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5. </a:t>
            </a:r>
            <a:r>
              <a:rPr lang="es-ES">
                <a:ea typeface="+mn-lt"/>
                <a:cs typeface="+mn-lt"/>
              </a:rPr>
              <a:t>Diseño e Implementacion</a:t>
            </a:r>
            <a:endParaRPr lang="es-ES">
              <a:cs typeface="Calibri"/>
            </a:endParaRPr>
          </a:p>
        </p:txBody>
      </p:sp>
      <p:sp>
        <p:nvSpPr>
          <p:cNvPr id="56" name="Rectángulo: esquinas redondeadas 12">
            <a:extLst>
              <a:ext uri="{FF2B5EF4-FFF2-40B4-BE49-F238E27FC236}">
                <a16:creationId xmlns:a16="http://schemas.microsoft.com/office/drawing/2014/main" xmlns="" id="{F8817D21-C825-4DB9-AA88-BB79E9E6B944}"/>
              </a:ext>
            </a:extLst>
          </p:cNvPr>
          <p:cNvSpPr/>
          <p:nvPr/>
        </p:nvSpPr>
        <p:spPr>
          <a:xfrm>
            <a:off x="1142999" y="3076574"/>
            <a:ext cx="3162300" cy="638175"/>
          </a:xfrm>
          <a:prstGeom prst="round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3. Justificación </a:t>
            </a:r>
          </a:p>
        </p:txBody>
      </p:sp>
      <p:sp>
        <p:nvSpPr>
          <p:cNvPr id="57" name="Rectángulo: esquinas redondeadas 14">
            <a:extLst>
              <a:ext uri="{FF2B5EF4-FFF2-40B4-BE49-F238E27FC236}">
                <a16:creationId xmlns:a16="http://schemas.microsoft.com/office/drawing/2014/main" xmlns="" id="{E4BA95A5-493A-4E01-9543-BE3269F5C4FD}"/>
              </a:ext>
            </a:extLst>
          </p:cNvPr>
          <p:cNvSpPr/>
          <p:nvPr/>
        </p:nvSpPr>
        <p:spPr>
          <a:xfrm>
            <a:off x="1142999" y="2400299"/>
            <a:ext cx="3162300" cy="638175"/>
          </a:xfrm>
          <a:prstGeom prst="round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2. Planteamiento del Problema</a:t>
            </a:r>
            <a:endParaRPr lang="es-ES"/>
          </a:p>
        </p:txBody>
      </p:sp>
      <p:sp>
        <p:nvSpPr>
          <p:cNvPr id="58" name="Rectángulo: esquinas redondeadas 16">
            <a:extLst>
              <a:ext uri="{FF2B5EF4-FFF2-40B4-BE49-F238E27FC236}">
                <a16:creationId xmlns:a16="http://schemas.microsoft.com/office/drawing/2014/main" xmlns="" id="{543C7BF4-C75E-4064-8241-30D67B02A76C}"/>
              </a:ext>
            </a:extLst>
          </p:cNvPr>
          <p:cNvSpPr/>
          <p:nvPr/>
        </p:nvSpPr>
        <p:spPr>
          <a:xfrm>
            <a:off x="1142999" y="1724024"/>
            <a:ext cx="3162300" cy="638175"/>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1. Antecedentes</a:t>
            </a:r>
          </a:p>
        </p:txBody>
      </p:sp>
      <p:sp>
        <p:nvSpPr>
          <p:cNvPr id="59" name="Rectángulo: esquinas redondeadas 10">
            <a:extLst>
              <a:ext uri="{FF2B5EF4-FFF2-40B4-BE49-F238E27FC236}">
                <a16:creationId xmlns:a16="http://schemas.microsoft.com/office/drawing/2014/main" xmlns="" id="{15ADC525-DA5A-4BB9-80AD-D030E1DD6D8A}"/>
              </a:ext>
            </a:extLst>
          </p:cNvPr>
          <p:cNvSpPr/>
          <p:nvPr/>
        </p:nvSpPr>
        <p:spPr>
          <a:xfrm>
            <a:off x="1142999" y="3752849"/>
            <a:ext cx="3162300" cy="638175"/>
          </a:xfrm>
          <a:prstGeom prst="round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4. Objetivos</a:t>
            </a:r>
          </a:p>
        </p:txBody>
      </p:sp>
      <p:sp>
        <p:nvSpPr>
          <p:cNvPr id="60" name="Rectángulo: esquinas redondeadas 6">
            <a:extLst>
              <a:ext uri="{FF2B5EF4-FFF2-40B4-BE49-F238E27FC236}">
                <a16:creationId xmlns:a16="http://schemas.microsoft.com/office/drawing/2014/main" xmlns="" id="{CB4A415E-CC90-4A19-A718-70EEBF6D9A10}"/>
              </a:ext>
            </a:extLst>
          </p:cNvPr>
          <p:cNvSpPr/>
          <p:nvPr/>
        </p:nvSpPr>
        <p:spPr>
          <a:xfrm>
            <a:off x="1142999" y="5105399"/>
            <a:ext cx="3162300" cy="638175"/>
          </a:xfrm>
          <a:prstGeom prst="round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6. Concluciones y Recomendaciones</a:t>
            </a:r>
          </a:p>
        </p:txBody>
      </p:sp>
      <p:sp>
        <p:nvSpPr>
          <p:cNvPr id="61" name="Rectángulo: esquinas redondeadas 6">
            <a:extLst>
              <a:ext uri="{FF2B5EF4-FFF2-40B4-BE49-F238E27FC236}">
                <a16:creationId xmlns:a16="http://schemas.microsoft.com/office/drawing/2014/main" xmlns="" id="{9B3A3BE0-888D-4C60-978E-F0B5BD3486A4}"/>
              </a:ext>
            </a:extLst>
          </p:cNvPr>
          <p:cNvSpPr/>
          <p:nvPr/>
        </p:nvSpPr>
        <p:spPr>
          <a:xfrm>
            <a:off x="1142999" y="3752849"/>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4. OBJETIVOS</a:t>
            </a:r>
          </a:p>
        </p:txBody>
      </p:sp>
      <p:sp>
        <p:nvSpPr>
          <p:cNvPr id="62" name="Rectángulo: esquinas redondeadas 10">
            <a:extLst>
              <a:ext uri="{FF2B5EF4-FFF2-40B4-BE49-F238E27FC236}">
                <a16:creationId xmlns:a16="http://schemas.microsoft.com/office/drawing/2014/main" xmlns="" id="{E4C77444-6503-47BC-8C7C-3A0BD6D77F34}"/>
              </a:ext>
            </a:extLst>
          </p:cNvPr>
          <p:cNvSpPr/>
          <p:nvPr/>
        </p:nvSpPr>
        <p:spPr>
          <a:xfrm>
            <a:off x="1142999" y="4429124"/>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5. IMPLEMENTACIÓN Y DESARROLLO</a:t>
            </a:r>
          </a:p>
        </p:txBody>
      </p:sp>
      <p:sp>
        <p:nvSpPr>
          <p:cNvPr id="63" name="Rectángulo: esquinas redondeadas 12">
            <a:extLst>
              <a:ext uri="{FF2B5EF4-FFF2-40B4-BE49-F238E27FC236}">
                <a16:creationId xmlns:a16="http://schemas.microsoft.com/office/drawing/2014/main" xmlns="" id="{CC550D7C-3BB8-4545-9E10-FD790A9E73D7}"/>
              </a:ext>
            </a:extLst>
          </p:cNvPr>
          <p:cNvSpPr/>
          <p:nvPr/>
        </p:nvSpPr>
        <p:spPr>
          <a:xfrm>
            <a:off x="1142999" y="3076574"/>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3. JUSTIFICACIÓN</a:t>
            </a:r>
          </a:p>
        </p:txBody>
      </p:sp>
      <p:sp>
        <p:nvSpPr>
          <p:cNvPr id="64" name="Rectángulo: esquinas redondeadas 14">
            <a:extLst>
              <a:ext uri="{FF2B5EF4-FFF2-40B4-BE49-F238E27FC236}">
                <a16:creationId xmlns:a16="http://schemas.microsoft.com/office/drawing/2014/main" xmlns="" id="{80612513-B13F-4838-978A-F9D5DCDDC316}"/>
              </a:ext>
            </a:extLst>
          </p:cNvPr>
          <p:cNvSpPr/>
          <p:nvPr/>
        </p:nvSpPr>
        <p:spPr>
          <a:xfrm>
            <a:off x="1142999" y="2400299"/>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2. PLANTEAMIENTO DEL PROBLEMA</a:t>
            </a:r>
          </a:p>
        </p:txBody>
      </p:sp>
      <p:sp>
        <p:nvSpPr>
          <p:cNvPr id="65" name="Rectángulo: esquinas redondeadas 16">
            <a:extLst>
              <a:ext uri="{FF2B5EF4-FFF2-40B4-BE49-F238E27FC236}">
                <a16:creationId xmlns:a16="http://schemas.microsoft.com/office/drawing/2014/main" xmlns="" id="{718A4584-F246-47DF-8E60-801B32CA67DB}"/>
              </a:ext>
            </a:extLst>
          </p:cNvPr>
          <p:cNvSpPr/>
          <p:nvPr/>
        </p:nvSpPr>
        <p:spPr>
          <a:xfrm>
            <a:off x="1142999" y="1724024"/>
            <a:ext cx="3162300" cy="638175"/>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1. ANTECEDENTES</a:t>
            </a:r>
          </a:p>
        </p:txBody>
      </p:sp>
      <p:sp>
        <p:nvSpPr>
          <p:cNvPr id="66" name="Rectángulo: esquinas redondeadas 10">
            <a:extLst>
              <a:ext uri="{FF2B5EF4-FFF2-40B4-BE49-F238E27FC236}">
                <a16:creationId xmlns:a16="http://schemas.microsoft.com/office/drawing/2014/main" xmlns="" id="{E4C77444-6503-47BC-8C7C-3A0BD6D77F34}"/>
              </a:ext>
            </a:extLst>
          </p:cNvPr>
          <p:cNvSpPr/>
          <p:nvPr/>
        </p:nvSpPr>
        <p:spPr>
          <a:xfrm>
            <a:off x="1142999" y="5105399"/>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6. CONCLUSIONES Y RECOMENDACIONES</a:t>
            </a:r>
          </a:p>
        </p:txBody>
      </p:sp>
      <p:sp>
        <p:nvSpPr>
          <p:cNvPr id="4" name="Marcador de número de diapositiva 3"/>
          <p:cNvSpPr>
            <a:spLocks noGrp="1"/>
          </p:cNvSpPr>
          <p:nvPr>
            <p:ph type="sldNum" sz="quarter" idx="12"/>
          </p:nvPr>
        </p:nvSpPr>
        <p:spPr/>
        <p:txBody>
          <a:bodyPr/>
          <a:lstStyle/>
          <a:p>
            <a:fld id="{0F1556C4-DFC3-4611-A7CC-780699185E26}" type="slidenum">
              <a:rPr lang="es-ES" smtClean="0"/>
              <a:t>3</a:t>
            </a:fld>
            <a:endParaRPr lang="es-ES"/>
          </a:p>
        </p:txBody>
      </p:sp>
    </p:spTree>
    <p:extLst>
      <p:ext uri="{BB962C8B-B14F-4D97-AF65-F5344CB8AC3E}">
        <p14:creationId xmlns:p14="http://schemas.microsoft.com/office/powerpoint/2010/main" val="2091076228"/>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8797" y="1853866"/>
            <a:ext cx="9481498" cy="3504198"/>
          </a:xfrm>
          <a:prstGeom prst="rect">
            <a:avLst/>
          </a:prstGeom>
          <a:ln w="38100" cap="sq">
            <a:solidFill>
              <a:schemeClr val="accent1"/>
            </a:solidFill>
            <a:miter lim="800000"/>
          </a:ln>
          <a:effectLst>
            <a:outerShdw blurRad="57150" dist="50800" dir="2700000" algn="tl" rotWithShape="0">
              <a:srgbClr val="000000">
                <a:alpha val="40000"/>
              </a:srgbClr>
            </a:outerShdw>
          </a:effectLst>
        </p:spPr>
      </p:pic>
      <p:sp>
        <p:nvSpPr>
          <p:cNvPr id="7" name="Rectángulo 6"/>
          <p:cNvSpPr/>
          <p:nvPr/>
        </p:nvSpPr>
        <p:spPr>
          <a:xfrm>
            <a:off x="2588741" y="829819"/>
            <a:ext cx="6264792" cy="461665"/>
          </a:xfrm>
          <a:prstGeom prst="rect">
            <a:avLst/>
          </a:prstGeom>
        </p:spPr>
        <p:txBody>
          <a:bodyPr wrap="none">
            <a:spAutoFit/>
          </a:bodyPr>
          <a:lstStyle/>
          <a:p>
            <a:pPr lvl="1"/>
            <a:r>
              <a:rPr lang="es-ES" sz="2400" b="1" dirty="0">
                <a:solidFill>
                  <a:schemeClr val="accent5">
                    <a:lumMod val="75000"/>
                  </a:schemeClr>
                </a:solidFill>
                <a:cs typeface="Calibri"/>
              </a:rPr>
              <a:t>Pruebas de Funcionamiento: Video Casero 1</a:t>
            </a:r>
          </a:p>
        </p:txBody>
      </p:sp>
      <p:sp>
        <p:nvSpPr>
          <p:cNvPr id="3" name="Marcador de número de diapositiva 2"/>
          <p:cNvSpPr>
            <a:spLocks noGrp="1"/>
          </p:cNvSpPr>
          <p:nvPr>
            <p:ph type="sldNum" sz="quarter" idx="12"/>
          </p:nvPr>
        </p:nvSpPr>
        <p:spPr/>
        <p:txBody>
          <a:bodyPr/>
          <a:lstStyle/>
          <a:p>
            <a:fld id="{0F1556C4-DFC3-4611-A7CC-780699185E26}" type="slidenum">
              <a:rPr lang="es-ES" smtClean="0"/>
              <a:t>30</a:t>
            </a:fld>
            <a:endParaRPr lang="es-ES"/>
          </a:p>
        </p:txBody>
      </p:sp>
    </p:spTree>
    <p:extLst>
      <p:ext uri="{BB962C8B-B14F-4D97-AF65-F5344CB8AC3E}">
        <p14:creationId xmlns:p14="http://schemas.microsoft.com/office/powerpoint/2010/main" val="541107491"/>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3376" y="1918034"/>
            <a:ext cx="9769642" cy="3808998"/>
          </a:xfrm>
          <a:prstGeom prst="rect">
            <a:avLst/>
          </a:prstGeom>
          <a:ln w="38100" cap="sq">
            <a:solidFill>
              <a:schemeClr val="accent1"/>
            </a:solidFill>
            <a:miter lim="800000"/>
          </a:ln>
          <a:effectLst>
            <a:outerShdw blurRad="57150" dist="50800" dir="2700000" algn="tl" rotWithShape="0">
              <a:srgbClr val="000000">
                <a:alpha val="40000"/>
              </a:srgbClr>
            </a:outerShdw>
          </a:effectLst>
        </p:spPr>
      </p:pic>
      <p:sp>
        <p:nvSpPr>
          <p:cNvPr id="6" name="Rectángulo 5"/>
          <p:cNvSpPr/>
          <p:nvPr/>
        </p:nvSpPr>
        <p:spPr>
          <a:xfrm>
            <a:off x="2588741" y="829819"/>
            <a:ext cx="6264792" cy="461665"/>
          </a:xfrm>
          <a:prstGeom prst="rect">
            <a:avLst/>
          </a:prstGeom>
        </p:spPr>
        <p:txBody>
          <a:bodyPr wrap="none">
            <a:spAutoFit/>
          </a:bodyPr>
          <a:lstStyle/>
          <a:p>
            <a:pPr lvl="1"/>
            <a:r>
              <a:rPr lang="es-ES" sz="2400" b="1" dirty="0">
                <a:solidFill>
                  <a:schemeClr val="accent5">
                    <a:lumMod val="75000"/>
                  </a:schemeClr>
                </a:solidFill>
                <a:cs typeface="Calibri"/>
              </a:rPr>
              <a:t>Pruebas de Funcionamiento: Video Casero 2</a:t>
            </a:r>
          </a:p>
        </p:txBody>
      </p:sp>
      <p:sp>
        <p:nvSpPr>
          <p:cNvPr id="7"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número de diapositiva 2"/>
          <p:cNvSpPr>
            <a:spLocks noGrp="1"/>
          </p:cNvSpPr>
          <p:nvPr>
            <p:ph type="sldNum" sz="quarter" idx="12"/>
          </p:nvPr>
        </p:nvSpPr>
        <p:spPr/>
        <p:txBody>
          <a:bodyPr/>
          <a:lstStyle/>
          <a:p>
            <a:fld id="{0F1556C4-DFC3-4611-A7CC-780699185E26}" type="slidenum">
              <a:rPr lang="es-ES" smtClean="0"/>
              <a:t>31</a:t>
            </a:fld>
            <a:endParaRPr lang="es-ES"/>
          </a:p>
        </p:txBody>
      </p:sp>
    </p:spTree>
    <p:extLst>
      <p:ext uri="{BB962C8B-B14F-4D97-AF65-F5344CB8AC3E}">
        <p14:creationId xmlns:p14="http://schemas.microsoft.com/office/powerpoint/2010/main" val="2297550900"/>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982202"/>
            <a:ext cx="10427368" cy="3600451"/>
          </a:xfrm>
          <a:prstGeom prst="rect">
            <a:avLst/>
          </a:prstGeom>
          <a:ln w="38100" cap="sq">
            <a:solidFill>
              <a:schemeClr val="accent1"/>
            </a:solidFill>
            <a:miter lim="800000"/>
          </a:ln>
          <a:effectLst>
            <a:outerShdw blurRad="57150" dist="50800" dir="2700000" algn="tl" rotWithShape="0">
              <a:srgbClr val="000000">
                <a:alpha val="40000"/>
              </a:srgbClr>
            </a:outerShdw>
          </a:effectLst>
        </p:spPr>
      </p:pic>
      <p:sp>
        <p:nvSpPr>
          <p:cNvPr id="5" name="Rectángulo 4"/>
          <p:cNvSpPr/>
          <p:nvPr/>
        </p:nvSpPr>
        <p:spPr>
          <a:xfrm>
            <a:off x="2588741" y="829819"/>
            <a:ext cx="6264792" cy="461665"/>
          </a:xfrm>
          <a:prstGeom prst="rect">
            <a:avLst/>
          </a:prstGeom>
        </p:spPr>
        <p:txBody>
          <a:bodyPr wrap="none">
            <a:spAutoFit/>
          </a:bodyPr>
          <a:lstStyle/>
          <a:p>
            <a:pPr lvl="1"/>
            <a:r>
              <a:rPr lang="es-ES" sz="2400" b="1" dirty="0">
                <a:solidFill>
                  <a:schemeClr val="accent5">
                    <a:lumMod val="75000"/>
                  </a:schemeClr>
                </a:solidFill>
                <a:cs typeface="Calibri"/>
              </a:rPr>
              <a:t>Pruebas de Funcionamiento: Video Casero 3</a:t>
            </a:r>
          </a:p>
        </p:txBody>
      </p:sp>
      <p:sp>
        <p:nvSpPr>
          <p:cNvPr id="7"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número de diapositiva 2"/>
          <p:cNvSpPr>
            <a:spLocks noGrp="1"/>
          </p:cNvSpPr>
          <p:nvPr>
            <p:ph type="sldNum" sz="quarter" idx="12"/>
          </p:nvPr>
        </p:nvSpPr>
        <p:spPr/>
        <p:txBody>
          <a:bodyPr/>
          <a:lstStyle/>
          <a:p>
            <a:fld id="{0F1556C4-DFC3-4611-A7CC-780699185E26}" type="slidenum">
              <a:rPr lang="es-ES" smtClean="0"/>
              <a:t>32</a:t>
            </a:fld>
            <a:endParaRPr lang="es-ES"/>
          </a:p>
        </p:txBody>
      </p:sp>
    </p:spTree>
    <p:extLst>
      <p:ext uri="{BB962C8B-B14F-4D97-AF65-F5344CB8AC3E}">
        <p14:creationId xmlns:p14="http://schemas.microsoft.com/office/powerpoint/2010/main" val="4021414888"/>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979195"/>
            <a:ext cx="10472928" cy="3598646"/>
          </a:xfrm>
          <a:prstGeom prst="rect">
            <a:avLst/>
          </a:prstGeom>
          <a:ln w="38100" cap="sq">
            <a:solidFill>
              <a:schemeClr val="accent1"/>
            </a:solidFill>
            <a:miter lim="800000"/>
          </a:ln>
          <a:effectLst>
            <a:outerShdw blurRad="57150" dist="50800" dir="2700000" algn="tl" rotWithShape="0">
              <a:srgbClr val="000000">
                <a:alpha val="40000"/>
              </a:srgbClr>
            </a:outerShdw>
          </a:effectLst>
        </p:spPr>
      </p:pic>
      <p:sp>
        <p:nvSpPr>
          <p:cNvPr id="6" name="Rectángulo 5"/>
          <p:cNvSpPr/>
          <p:nvPr/>
        </p:nvSpPr>
        <p:spPr>
          <a:xfrm>
            <a:off x="2588741" y="829819"/>
            <a:ext cx="6264792" cy="461665"/>
          </a:xfrm>
          <a:prstGeom prst="rect">
            <a:avLst/>
          </a:prstGeom>
        </p:spPr>
        <p:txBody>
          <a:bodyPr wrap="none">
            <a:spAutoFit/>
          </a:bodyPr>
          <a:lstStyle/>
          <a:p>
            <a:pPr lvl="1"/>
            <a:r>
              <a:rPr lang="es-ES" sz="2400" b="1" dirty="0">
                <a:solidFill>
                  <a:schemeClr val="accent5">
                    <a:lumMod val="75000"/>
                  </a:schemeClr>
                </a:solidFill>
                <a:cs typeface="Calibri"/>
              </a:rPr>
              <a:t>Pruebas de Funcionamiento: Video Casero 4</a:t>
            </a:r>
          </a:p>
        </p:txBody>
      </p:sp>
      <p:sp>
        <p:nvSpPr>
          <p:cNvPr id="7"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número de diapositiva 2"/>
          <p:cNvSpPr>
            <a:spLocks noGrp="1"/>
          </p:cNvSpPr>
          <p:nvPr>
            <p:ph type="sldNum" sz="quarter" idx="12"/>
          </p:nvPr>
        </p:nvSpPr>
        <p:spPr/>
        <p:txBody>
          <a:bodyPr/>
          <a:lstStyle/>
          <a:p>
            <a:fld id="{0F1556C4-DFC3-4611-A7CC-780699185E26}" type="slidenum">
              <a:rPr lang="es-ES" smtClean="0"/>
              <a:t>33</a:t>
            </a:fld>
            <a:endParaRPr lang="es-ES"/>
          </a:p>
        </p:txBody>
      </p:sp>
    </p:spTree>
    <p:extLst>
      <p:ext uri="{BB962C8B-B14F-4D97-AF65-F5344CB8AC3E}">
        <p14:creationId xmlns:p14="http://schemas.microsoft.com/office/powerpoint/2010/main" val="937850627"/>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2510412" y="724794"/>
            <a:ext cx="2044662" cy="461665"/>
          </a:xfrm>
          <a:prstGeom prst="rect">
            <a:avLst/>
          </a:prstGeom>
        </p:spPr>
        <p:txBody>
          <a:bodyPr wrap="none">
            <a:spAutoFit/>
          </a:bodyPr>
          <a:lstStyle/>
          <a:p>
            <a:pPr lvl="1"/>
            <a:r>
              <a:rPr lang="es-ES" sz="2400" b="1">
                <a:solidFill>
                  <a:schemeClr val="accent5">
                    <a:lumMod val="75000"/>
                  </a:schemeClr>
                </a:solidFill>
                <a:cs typeface="Calibri"/>
              </a:rPr>
              <a:t>Resultados</a:t>
            </a:r>
          </a:p>
        </p:txBody>
      </p:sp>
      <p:sp>
        <p:nvSpPr>
          <p:cNvPr id="19"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ángulo redondeado 19"/>
          <p:cNvSpPr/>
          <p:nvPr/>
        </p:nvSpPr>
        <p:spPr>
          <a:xfrm>
            <a:off x="609601" y="1253976"/>
            <a:ext cx="11085094" cy="495431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457200" indent="-457200" algn="just">
              <a:buFont typeface="Arial"/>
              <a:buChar char="•"/>
            </a:pPr>
            <a:endParaRPr lang="es" sz="2800">
              <a:ea typeface="+mn-lt"/>
              <a:cs typeface="+mn-lt"/>
            </a:endParaRPr>
          </a:p>
          <a:p>
            <a:pPr marL="457200" indent="-457200" algn="just">
              <a:buFont typeface="Arial"/>
              <a:buChar char="•"/>
            </a:pPr>
            <a:r>
              <a:rPr lang="es" sz="2800">
                <a:ea typeface="+mn-lt"/>
                <a:cs typeface="+mn-lt"/>
              </a:rPr>
              <a:t>Las grietas en las calles o vías que se ven en los videos, afectan a la eficiencia del sistema.</a:t>
            </a:r>
            <a:endParaRPr lang="en-US">
              <a:ea typeface="+mn-lt"/>
              <a:cs typeface="+mn-lt"/>
            </a:endParaRPr>
          </a:p>
          <a:p>
            <a:pPr marL="457200" indent="-457200" algn="just">
              <a:buFont typeface="Arial"/>
              <a:buChar char="•"/>
            </a:pPr>
            <a:r>
              <a:rPr lang="es" sz="2800">
                <a:ea typeface="+mn-lt"/>
                <a:cs typeface="+mn-lt"/>
              </a:rPr>
              <a:t>Los videos utilizados deben ser grabados sin movimiento de la cámara; los movimientos de la cámara generan ruido en la grabación del video y afecta a la efectividad de detección y conteo de vehículos.</a:t>
            </a:r>
            <a:endParaRPr lang="en-US">
              <a:ea typeface="+mn-lt"/>
              <a:cs typeface="+mn-lt"/>
            </a:endParaRPr>
          </a:p>
          <a:p>
            <a:pPr marL="457200" indent="-457200" algn="just">
              <a:buFont typeface="Arial"/>
              <a:buChar char="•"/>
            </a:pPr>
            <a:r>
              <a:rPr lang="es" sz="2800">
                <a:ea typeface="+mn-lt"/>
                <a:cs typeface="+mn-lt"/>
              </a:rPr>
              <a:t>Mientras mejor sea la calidad de los videos utilizados el algoritmo presentará mejores resultados con mayor exactitud.</a:t>
            </a:r>
            <a:endParaRPr lang="es">
              <a:cs typeface="Calibri" panose="020F0502020204030204"/>
            </a:endParaRPr>
          </a:p>
          <a:p>
            <a:pPr marL="457200" indent="-457200" algn="just">
              <a:buFont typeface="Arial"/>
              <a:buChar char="•"/>
            </a:pPr>
            <a:r>
              <a:rPr lang="es" sz="2800">
                <a:ea typeface="+mn-lt"/>
                <a:cs typeface="+mn-lt"/>
              </a:rPr>
              <a:t>Los videos deben ser grabados entre las 07h00 y las 18h00 con la presencia de sol, o sin la presencia de lluvia. </a:t>
            </a:r>
            <a:endParaRPr lang="es">
              <a:cs typeface="Calibri" panose="020F0502020204030204"/>
            </a:endParaRPr>
          </a:p>
          <a:p>
            <a:pPr marL="457200" indent="-457200" algn="just">
              <a:buFont typeface="Arial"/>
              <a:buChar char="•"/>
            </a:pPr>
            <a:endParaRPr lang="es" sz="2800">
              <a:cs typeface="Calibri" panose="020F0502020204030204"/>
            </a:endParaRPr>
          </a:p>
          <a:p>
            <a:pPr algn="just"/>
            <a:endParaRPr lang="es" sz="2800">
              <a:solidFill>
                <a:schemeClr val="tx1"/>
              </a:solidFill>
              <a:cs typeface="Calibri"/>
            </a:endParaRPr>
          </a:p>
        </p:txBody>
      </p:sp>
      <p:sp>
        <p:nvSpPr>
          <p:cNvPr id="3" name="Rectángulo 2"/>
          <p:cNvSpPr/>
          <p:nvPr/>
        </p:nvSpPr>
        <p:spPr>
          <a:xfrm>
            <a:off x="192504" y="6942714"/>
            <a:ext cx="11999495" cy="4072910"/>
          </a:xfrm>
          <a:prstGeom prst="rect">
            <a:avLst/>
          </a:prstGeom>
        </p:spPr>
        <p:txBody>
          <a:bodyPr wrap="square">
            <a:spAutoFit/>
          </a:bodyPr>
          <a:lstStyle/>
          <a:p>
            <a:pPr lvl="0" algn="just">
              <a:lnSpc>
                <a:spcPct val="200000"/>
              </a:lnSpc>
              <a:spcAft>
                <a:spcPts val="0"/>
              </a:spcAft>
            </a:pPr>
            <a:r>
              <a:rPr lang="es-ES"/>
              <a:t>El tiempo de duración de los videos utilizados para las pruebas de funcionamiento de este proyecto, son de entre 30 y 60 segundos.</a:t>
            </a:r>
            <a:endParaRPr lang="es-EC"/>
          </a:p>
          <a:p>
            <a:pPr lvl="0" algn="just">
              <a:lnSpc>
                <a:spcPct val="200000"/>
              </a:lnSpc>
              <a:spcAft>
                <a:spcPts val="0"/>
              </a:spcAft>
            </a:pPr>
            <a:r>
              <a:rPr lang="es-ES"/>
              <a:t>Se determinó que el algoritmo adecuado para este proyecto, utilizado para la sustracción de fondo es MOG.</a:t>
            </a:r>
            <a:endParaRPr lang="es-EC"/>
          </a:p>
          <a:p>
            <a:pPr lvl="0" algn="just">
              <a:lnSpc>
                <a:spcPct val="200000"/>
              </a:lnSpc>
              <a:spcAft>
                <a:spcPts val="0"/>
              </a:spcAft>
            </a:pPr>
            <a:r>
              <a:rPr lang="es-ES"/>
              <a:t>Los videos utilizados para realizar las pruebas de funcionamiento presentan resultados óptimos si son grabados durante el día.</a:t>
            </a:r>
            <a:endParaRPr lang="es-EC"/>
          </a:p>
          <a:p>
            <a:pPr lvl="0" algn="just">
              <a:lnSpc>
                <a:spcPct val="200000"/>
              </a:lnSpc>
              <a:spcAft>
                <a:spcPts val="800"/>
              </a:spcAft>
            </a:pPr>
            <a:r>
              <a:rPr lang="es-ES"/>
              <a:t>El prototipo desarrollado en esta primera iteración, logra detectar vehículos. Pero, aunque el porcentaje de detección es muy grande con un 70% a 88% de efectividad, es necesario aumentar este valor.</a:t>
            </a:r>
          </a:p>
          <a:p>
            <a:pPr lvl="0" algn="just">
              <a:lnSpc>
                <a:spcPct val="200000"/>
              </a:lnSpc>
              <a:spcAft>
                <a:spcPts val="800"/>
              </a:spcAft>
            </a:pPr>
            <a:r>
              <a:rPr lang="es-ES"/>
              <a:t>(Clic)</a:t>
            </a:r>
            <a:endParaRPr lang="es-EC"/>
          </a:p>
        </p:txBody>
      </p:sp>
      <p:sp>
        <p:nvSpPr>
          <p:cNvPr id="2" name="Marcador de número de diapositiva 1"/>
          <p:cNvSpPr>
            <a:spLocks noGrp="1"/>
          </p:cNvSpPr>
          <p:nvPr>
            <p:ph type="sldNum" sz="quarter" idx="12"/>
          </p:nvPr>
        </p:nvSpPr>
        <p:spPr/>
        <p:txBody>
          <a:bodyPr/>
          <a:lstStyle/>
          <a:p>
            <a:fld id="{0F1556C4-DFC3-4611-A7CC-780699185E26}" type="slidenum">
              <a:rPr lang="es-ES" smtClean="0"/>
              <a:t>34</a:t>
            </a:fld>
            <a:endParaRPr lang="es-ES"/>
          </a:p>
        </p:txBody>
      </p:sp>
    </p:spTree>
    <p:extLst>
      <p:ext uri="{BB962C8B-B14F-4D97-AF65-F5344CB8AC3E}">
        <p14:creationId xmlns:p14="http://schemas.microsoft.com/office/powerpoint/2010/main" val="2823492534"/>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1106905" y="1639503"/>
            <a:ext cx="9801727" cy="4584834"/>
          </a:xfrm>
          <a:prstGeom prst="rect">
            <a:avLst/>
          </a:prstGeom>
          <a:noFill/>
          <a:ln w="38100">
            <a:solidFill>
              <a:schemeClr val="accent1"/>
            </a:solidFill>
          </a:ln>
        </p:spPr>
      </p:pic>
      <p:sp>
        <p:nvSpPr>
          <p:cNvPr id="8" name="Rectángulo 7"/>
          <p:cNvSpPr/>
          <p:nvPr/>
        </p:nvSpPr>
        <p:spPr>
          <a:xfrm>
            <a:off x="346134" y="663126"/>
            <a:ext cx="4366901" cy="646331"/>
          </a:xfrm>
          <a:prstGeom prst="rect">
            <a:avLst/>
          </a:prstGeom>
        </p:spPr>
        <p:txBody>
          <a:bodyPr wrap="none">
            <a:spAutoFit/>
          </a:bodyPr>
          <a:lstStyle/>
          <a:p>
            <a:pPr lvl="1"/>
            <a:r>
              <a:rPr lang="es-ES" sz="3600" b="1" dirty="0">
                <a:solidFill>
                  <a:schemeClr val="accent5">
                    <a:lumMod val="75000"/>
                  </a:schemeClr>
                </a:solidFill>
                <a:cs typeface="Calibri"/>
              </a:rPr>
              <a:t>QUINTA ITERACIÓN</a:t>
            </a:r>
          </a:p>
        </p:txBody>
      </p:sp>
      <p:sp>
        <p:nvSpPr>
          <p:cNvPr id="3" name="Marcador de número de diapositiva 2"/>
          <p:cNvSpPr>
            <a:spLocks noGrp="1"/>
          </p:cNvSpPr>
          <p:nvPr>
            <p:ph type="sldNum" sz="quarter" idx="12"/>
          </p:nvPr>
        </p:nvSpPr>
        <p:spPr/>
        <p:txBody>
          <a:bodyPr/>
          <a:lstStyle/>
          <a:p>
            <a:fld id="{0F1556C4-DFC3-4611-A7CC-780699185E26}" type="slidenum">
              <a:rPr lang="es-ES" smtClean="0"/>
              <a:t>35</a:t>
            </a:fld>
            <a:endParaRPr lang="es-ES"/>
          </a:p>
        </p:txBody>
      </p:sp>
    </p:spTree>
    <p:extLst>
      <p:ext uri="{BB962C8B-B14F-4D97-AF65-F5344CB8AC3E}">
        <p14:creationId xmlns:p14="http://schemas.microsoft.com/office/powerpoint/2010/main" val="3733353216"/>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p:cNvPicPr>
            <a:picLocks noChangeAspect="1"/>
          </p:cNvPicPr>
          <p:nvPr/>
        </p:nvPicPr>
        <p:blipFill>
          <a:blip r:embed="rId2"/>
          <a:stretch>
            <a:fillRect/>
          </a:stretch>
        </p:blipFill>
        <p:spPr>
          <a:xfrm>
            <a:off x="669691" y="1982624"/>
            <a:ext cx="5236679" cy="3105258"/>
          </a:xfrm>
          <a:prstGeom prst="rect">
            <a:avLst/>
          </a:prstGeom>
        </p:spPr>
      </p:pic>
      <p:sp>
        <p:nvSpPr>
          <p:cNvPr id="6" name="Rectángulo 5"/>
          <p:cNvSpPr/>
          <p:nvPr/>
        </p:nvSpPr>
        <p:spPr>
          <a:xfrm>
            <a:off x="964110" y="1014482"/>
            <a:ext cx="3571555" cy="461665"/>
          </a:xfrm>
          <a:prstGeom prst="rect">
            <a:avLst/>
          </a:prstGeom>
        </p:spPr>
        <p:txBody>
          <a:bodyPr wrap="none">
            <a:spAutoFit/>
          </a:bodyPr>
          <a:lstStyle/>
          <a:p>
            <a:pPr lvl="1"/>
            <a:r>
              <a:rPr lang="es-ES" sz="2400" b="1" dirty="0" err="1">
                <a:solidFill>
                  <a:schemeClr val="accent5">
                    <a:lumMod val="75000"/>
                  </a:schemeClr>
                </a:solidFill>
                <a:cs typeface="Calibri"/>
              </a:rPr>
              <a:t>Region</a:t>
            </a:r>
            <a:r>
              <a:rPr lang="es-ES" sz="2400" b="1" dirty="0">
                <a:solidFill>
                  <a:schemeClr val="accent5">
                    <a:lumMod val="75000"/>
                  </a:schemeClr>
                </a:solidFill>
                <a:cs typeface="Calibri"/>
              </a:rPr>
              <a:t> Of </a:t>
            </a:r>
            <a:r>
              <a:rPr lang="es-ES" sz="2400" b="1" dirty="0" err="1">
                <a:solidFill>
                  <a:schemeClr val="accent5">
                    <a:lumMod val="75000"/>
                  </a:schemeClr>
                </a:solidFill>
                <a:cs typeface="Calibri"/>
              </a:rPr>
              <a:t>Interest</a:t>
            </a:r>
            <a:r>
              <a:rPr lang="es-ES" sz="2400" b="1" dirty="0">
                <a:solidFill>
                  <a:schemeClr val="accent5">
                    <a:lumMod val="75000"/>
                  </a:schemeClr>
                </a:solidFill>
                <a:cs typeface="Calibri"/>
              </a:rPr>
              <a:t>: ROI</a:t>
            </a:r>
            <a:endParaRPr lang="es-EC" sz="2400" b="1" dirty="0">
              <a:solidFill>
                <a:schemeClr val="accent5">
                  <a:lumMod val="75000"/>
                </a:schemeClr>
              </a:solidFill>
              <a:cs typeface="Calibri"/>
            </a:endParaRPr>
          </a:p>
        </p:txBody>
      </p:sp>
      <p:pic>
        <p:nvPicPr>
          <p:cNvPr id="7" name="Imagen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5199" y="1982624"/>
            <a:ext cx="5224112" cy="3085378"/>
          </a:xfrm>
          <a:prstGeom prst="rect">
            <a:avLst/>
          </a:prstGeom>
          <a:ln w="38100" cap="sq">
            <a:solidFill>
              <a:schemeClr val="accent1"/>
            </a:solidFill>
            <a:miter lim="800000"/>
          </a:ln>
          <a:effectLst>
            <a:outerShdw blurRad="57150" dist="50800" dir="2700000" algn="tl" rotWithShape="0">
              <a:srgbClr val="000000">
                <a:alpha val="40000"/>
              </a:srgbClr>
            </a:outerShdw>
          </a:effectLst>
        </p:spPr>
      </p:pic>
      <p:sp>
        <p:nvSpPr>
          <p:cNvPr id="3" name="Marcador de número de diapositiva 2"/>
          <p:cNvSpPr>
            <a:spLocks noGrp="1"/>
          </p:cNvSpPr>
          <p:nvPr>
            <p:ph type="sldNum" sz="quarter" idx="12"/>
          </p:nvPr>
        </p:nvSpPr>
        <p:spPr/>
        <p:txBody>
          <a:bodyPr/>
          <a:lstStyle/>
          <a:p>
            <a:fld id="{0F1556C4-DFC3-4611-A7CC-780699185E26}" type="slidenum">
              <a:rPr lang="es-ES" smtClean="0"/>
              <a:t>36</a:t>
            </a:fld>
            <a:endParaRPr lang="es-ES"/>
          </a:p>
        </p:txBody>
      </p:sp>
    </p:spTree>
    <p:extLst>
      <p:ext uri="{BB962C8B-B14F-4D97-AF65-F5344CB8AC3E}">
        <p14:creationId xmlns:p14="http://schemas.microsoft.com/office/powerpoint/2010/main" val="1380612325"/>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968" y="1883663"/>
            <a:ext cx="10360152" cy="3749041"/>
          </a:xfrm>
          <a:prstGeom prst="rect">
            <a:avLst/>
          </a:prstGeom>
          <a:ln w="38100" cap="sq">
            <a:solidFill>
              <a:schemeClr val="accent1"/>
            </a:solidFill>
            <a:miter lim="800000"/>
          </a:ln>
          <a:effectLst>
            <a:outerShdw blurRad="57150" dist="50800" dir="2700000" algn="tl" rotWithShape="0">
              <a:srgbClr val="000000">
                <a:alpha val="40000"/>
              </a:srgbClr>
            </a:outerShdw>
          </a:effectLst>
        </p:spPr>
      </p:pic>
      <p:sp>
        <p:nvSpPr>
          <p:cNvPr id="7" name="Rectángulo 6"/>
          <p:cNvSpPr/>
          <p:nvPr/>
        </p:nvSpPr>
        <p:spPr>
          <a:xfrm>
            <a:off x="2588741" y="829819"/>
            <a:ext cx="6264792" cy="461665"/>
          </a:xfrm>
          <a:prstGeom prst="rect">
            <a:avLst/>
          </a:prstGeom>
        </p:spPr>
        <p:txBody>
          <a:bodyPr wrap="none">
            <a:spAutoFit/>
          </a:bodyPr>
          <a:lstStyle/>
          <a:p>
            <a:pPr lvl="1"/>
            <a:r>
              <a:rPr lang="es-ES" sz="2400" b="1" dirty="0">
                <a:solidFill>
                  <a:schemeClr val="accent5">
                    <a:lumMod val="75000"/>
                  </a:schemeClr>
                </a:solidFill>
                <a:cs typeface="Calibri"/>
              </a:rPr>
              <a:t>Pruebas de Funcionamiento: Video Casero 1</a:t>
            </a:r>
          </a:p>
        </p:txBody>
      </p:sp>
      <p:sp>
        <p:nvSpPr>
          <p:cNvPr id="3" name="Marcador de número de diapositiva 2"/>
          <p:cNvSpPr>
            <a:spLocks noGrp="1"/>
          </p:cNvSpPr>
          <p:nvPr>
            <p:ph type="sldNum" sz="quarter" idx="12"/>
          </p:nvPr>
        </p:nvSpPr>
        <p:spPr/>
        <p:txBody>
          <a:bodyPr/>
          <a:lstStyle/>
          <a:p>
            <a:fld id="{0F1556C4-DFC3-4611-A7CC-780699185E26}" type="slidenum">
              <a:rPr lang="es-ES" smtClean="0"/>
              <a:t>37</a:t>
            </a:fld>
            <a:endParaRPr lang="es-ES"/>
          </a:p>
        </p:txBody>
      </p:sp>
    </p:spTree>
    <p:extLst>
      <p:ext uri="{BB962C8B-B14F-4D97-AF65-F5344CB8AC3E}">
        <p14:creationId xmlns:p14="http://schemas.microsoft.com/office/powerpoint/2010/main" val="3669887656"/>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199" y="1540282"/>
            <a:ext cx="10326625" cy="3777435"/>
          </a:xfrm>
          <a:prstGeom prst="rect">
            <a:avLst/>
          </a:prstGeom>
          <a:ln w="38100" cap="sq">
            <a:solidFill>
              <a:schemeClr val="accent1"/>
            </a:solidFill>
            <a:miter lim="800000"/>
          </a:ln>
          <a:effectLst>
            <a:outerShdw blurRad="57150" dist="50800" dir="2700000" algn="tl" rotWithShape="0">
              <a:srgbClr val="000000">
                <a:alpha val="40000"/>
              </a:srgbClr>
            </a:outerShdw>
          </a:effectLst>
        </p:spPr>
      </p:pic>
      <p:sp>
        <p:nvSpPr>
          <p:cNvPr id="7" name="Rectángulo 6"/>
          <p:cNvSpPr/>
          <p:nvPr/>
        </p:nvSpPr>
        <p:spPr>
          <a:xfrm>
            <a:off x="2588741" y="829819"/>
            <a:ext cx="6264792" cy="461665"/>
          </a:xfrm>
          <a:prstGeom prst="rect">
            <a:avLst/>
          </a:prstGeom>
        </p:spPr>
        <p:txBody>
          <a:bodyPr wrap="none">
            <a:spAutoFit/>
          </a:bodyPr>
          <a:lstStyle/>
          <a:p>
            <a:pPr lvl="1"/>
            <a:r>
              <a:rPr lang="es-ES" sz="2400" b="1" dirty="0">
                <a:solidFill>
                  <a:schemeClr val="accent5">
                    <a:lumMod val="75000"/>
                  </a:schemeClr>
                </a:solidFill>
                <a:cs typeface="Calibri"/>
              </a:rPr>
              <a:t>Pruebas de Funcionamiento: Video Casero 2</a:t>
            </a:r>
          </a:p>
        </p:txBody>
      </p:sp>
      <p:sp>
        <p:nvSpPr>
          <p:cNvPr id="3" name="Marcador de número de diapositiva 2"/>
          <p:cNvSpPr>
            <a:spLocks noGrp="1"/>
          </p:cNvSpPr>
          <p:nvPr>
            <p:ph type="sldNum" sz="quarter" idx="12"/>
          </p:nvPr>
        </p:nvSpPr>
        <p:spPr/>
        <p:txBody>
          <a:bodyPr/>
          <a:lstStyle/>
          <a:p>
            <a:fld id="{0F1556C4-DFC3-4611-A7CC-780699185E26}" type="slidenum">
              <a:rPr lang="es-ES" smtClean="0"/>
              <a:t>38</a:t>
            </a:fld>
            <a:endParaRPr lang="es-ES"/>
          </a:p>
        </p:txBody>
      </p:sp>
    </p:spTree>
    <p:extLst>
      <p:ext uri="{BB962C8B-B14F-4D97-AF65-F5344CB8AC3E}">
        <p14:creationId xmlns:p14="http://schemas.microsoft.com/office/powerpoint/2010/main" val="3566559209"/>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2510412" y="724794"/>
            <a:ext cx="2044662" cy="461665"/>
          </a:xfrm>
          <a:prstGeom prst="rect">
            <a:avLst/>
          </a:prstGeom>
        </p:spPr>
        <p:txBody>
          <a:bodyPr wrap="none">
            <a:spAutoFit/>
          </a:bodyPr>
          <a:lstStyle/>
          <a:p>
            <a:pPr lvl="1"/>
            <a:r>
              <a:rPr lang="es-ES" sz="2400" b="1">
                <a:solidFill>
                  <a:schemeClr val="accent5">
                    <a:lumMod val="75000"/>
                  </a:schemeClr>
                </a:solidFill>
                <a:cs typeface="Calibri"/>
              </a:rPr>
              <a:t>Resultados</a:t>
            </a:r>
          </a:p>
        </p:txBody>
      </p:sp>
      <p:sp>
        <p:nvSpPr>
          <p:cNvPr id="19"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ángulo redondeado 19"/>
          <p:cNvSpPr/>
          <p:nvPr/>
        </p:nvSpPr>
        <p:spPr>
          <a:xfrm>
            <a:off x="609601" y="1253976"/>
            <a:ext cx="11085094" cy="495431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457200" indent="-457200" algn="just">
              <a:buFont typeface="Arial"/>
              <a:buChar char="•"/>
            </a:pPr>
            <a:endParaRPr lang="es" sz="2800">
              <a:ea typeface="+mn-lt"/>
              <a:cs typeface="+mn-lt"/>
            </a:endParaRPr>
          </a:p>
          <a:p>
            <a:pPr marL="457200" indent="-457200" algn="just">
              <a:buFont typeface="Arial"/>
              <a:buChar char="•"/>
            </a:pPr>
            <a:endParaRPr lang="es" sz="2800">
              <a:ea typeface="+mn-lt"/>
              <a:cs typeface="+mn-lt"/>
            </a:endParaRPr>
          </a:p>
          <a:p>
            <a:pPr marL="457200" indent="-457200" algn="just">
              <a:buFont typeface="Arial"/>
              <a:buChar char="•"/>
            </a:pPr>
            <a:r>
              <a:rPr lang="es" sz="2800">
                <a:ea typeface="+mn-lt"/>
                <a:cs typeface="+mn-lt"/>
              </a:rPr>
              <a:t>En el primer video se obtuvo una exactitud de 100% con 2 errores detectados. Sin embargo, estas detecciones se obtuvieron afuera del área de conteo, por lo cual no se vio reflejado este dato en el conteo final. </a:t>
            </a:r>
            <a:endParaRPr lang="en-US">
              <a:ea typeface="+mn-lt"/>
              <a:cs typeface="+mn-lt"/>
            </a:endParaRPr>
          </a:p>
          <a:p>
            <a:pPr algn="just"/>
            <a:endParaRPr lang="es" sz="2800">
              <a:ea typeface="+mn-lt"/>
              <a:cs typeface="+mn-lt"/>
            </a:endParaRPr>
          </a:p>
          <a:p>
            <a:pPr marL="457200" indent="-457200" algn="just">
              <a:buFont typeface="Arial"/>
              <a:buChar char="•"/>
            </a:pPr>
            <a:r>
              <a:rPr lang="es" sz="2800">
                <a:ea typeface="+mn-lt"/>
                <a:cs typeface="+mn-lt"/>
              </a:rPr>
              <a:t>Para el segundo video de prueba, el resultado fue satisfactorio, obteniendo un 96% de precisión, con la presencia de 5 falsos positivos. Estos errores fueron producto de la grabación del video con movimiento de cámara y presencia de ruido.</a:t>
            </a:r>
            <a:endParaRPr lang="es">
              <a:ea typeface="+mn-lt"/>
              <a:cs typeface="+mn-lt"/>
            </a:endParaRPr>
          </a:p>
          <a:p>
            <a:pPr marL="457200" indent="-457200" algn="just">
              <a:buFont typeface="Arial"/>
              <a:buChar char="•"/>
            </a:pPr>
            <a:endParaRPr lang="es" sz="2800">
              <a:cs typeface="Calibri" panose="020F0502020204030204"/>
            </a:endParaRPr>
          </a:p>
          <a:p>
            <a:pPr marL="457200" indent="-457200" algn="just">
              <a:buFont typeface="Arial"/>
              <a:buChar char="•"/>
            </a:pPr>
            <a:endParaRPr lang="es" sz="2800">
              <a:cs typeface="Calibri" panose="020F0502020204030204"/>
            </a:endParaRPr>
          </a:p>
          <a:p>
            <a:pPr algn="just"/>
            <a:endParaRPr lang="es" sz="2800">
              <a:solidFill>
                <a:schemeClr val="tx1"/>
              </a:solidFill>
              <a:cs typeface="Calibri"/>
            </a:endParaRPr>
          </a:p>
        </p:txBody>
      </p:sp>
      <p:sp>
        <p:nvSpPr>
          <p:cNvPr id="3" name="Rectángulo 2"/>
          <p:cNvSpPr/>
          <p:nvPr/>
        </p:nvSpPr>
        <p:spPr>
          <a:xfrm>
            <a:off x="192504" y="6942714"/>
            <a:ext cx="11999495" cy="4072910"/>
          </a:xfrm>
          <a:prstGeom prst="rect">
            <a:avLst/>
          </a:prstGeom>
        </p:spPr>
        <p:txBody>
          <a:bodyPr wrap="square">
            <a:spAutoFit/>
          </a:bodyPr>
          <a:lstStyle/>
          <a:p>
            <a:pPr lvl="0" algn="just">
              <a:lnSpc>
                <a:spcPct val="200000"/>
              </a:lnSpc>
              <a:spcAft>
                <a:spcPts val="0"/>
              </a:spcAft>
            </a:pPr>
            <a:r>
              <a:rPr lang="es-ES"/>
              <a:t>El tiempo de duración de los videos utilizados para las pruebas de funcionamiento de este proyecto, son de entre 30 y 60 segundos.</a:t>
            </a:r>
            <a:endParaRPr lang="es-EC"/>
          </a:p>
          <a:p>
            <a:pPr lvl="0" algn="just">
              <a:lnSpc>
                <a:spcPct val="200000"/>
              </a:lnSpc>
              <a:spcAft>
                <a:spcPts val="0"/>
              </a:spcAft>
            </a:pPr>
            <a:r>
              <a:rPr lang="es-ES"/>
              <a:t>Se determinó que el algoritmo adecuado para este proyecto, utilizado para la sustracción de fondo es MOG.</a:t>
            </a:r>
            <a:endParaRPr lang="es-EC"/>
          </a:p>
          <a:p>
            <a:pPr lvl="0" algn="just">
              <a:lnSpc>
                <a:spcPct val="200000"/>
              </a:lnSpc>
              <a:spcAft>
                <a:spcPts val="0"/>
              </a:spcAft>
            </a:pPr>
            <a:r>
              <a:rPr lang="es-ES"/>
              <a:t>Los videos utilizados para realizar las pruebas de funcionamiento presentan resultados óptimos si son grabados durante el día.</a:t>
            </a:r>
            <a:endParaRPr lang="es-EC"/>
          </a:p>
          <a:p>
            <a:pPr lvl="0" algn="just">
              <a:lnSpc>
                <a:spcPct val="200000"/>
              </a:lnSpc>
              <a:spcAft>
                <a:spcPts val="800"/>
              </a:spcAft>
            </a:pPr>
            <a:r>
              <a:rPr lang="es-ES"/>
              <a:t>El prototipo desarrollado en esta primera iteración, logra detectar vehículos. Pero, aunque el porcentaje de detección es muy grande con un 70% a 88% de efectividad, es necesario aumentar este valor.</a:t>
            </a:r>
          </a:p>
          <a:p>
            <a:pPr lvl="0" algn="just">
              <a:lnSpc>
                <a:spcPct val="200000"/>
              </a:lnSpc>
              <a:spcAft>
                <a:spcPts val="800"/>
              </a:spcAft>
            </a:pPr>
            <a:r>
              <a:rPr lang="es-ES"/>
              <a:t>(Clic)</a:t>
            </a:r>
            <a:endParaRPr lang="es-EC"/>
          </a:p>
        </p:txBody>
      </p:sp>
      <p:sp>
        <p:nvSpPr>
          <p:cNvPr id="2" name="Marcador de número de diapositiva 1"/>
          <p:cNvSpPr>
            <a:spLocks noGrp="1"/>
          </p:cNvSpPr>
          <p:nvPr>
            <p:ph type="sldNum" sz="quarter" idx="12"/>
          </p:nvPr>
        </p:nvSpPr>
        <p:spPr/>
        <p:txBody>
          <a:bodyPr/>
          <a:lstStyle/>
          <a:p>
            <a:fld id="{0F1556C4-DFC3-4611-A7CC-780699185E26}" type="slidenum">
              <a:rPr lang="es-ES" smtClean="0"/>
              <a:t>39</a:t>
            </a:fld>
            <a:endParaRPr lang="es-ES"/>
          </a:p>
        </p:txBody>
      </p:sp>
    </p:spTree>
    <p:extLst>
      <p:ext uri="{BB962C8B-B14F-4D97-AF65-F5344CB8AC3E}">
        <p14:creationId xmlns:p14="http://schemas.microsoft.com/office/powerpoint/2010/main" val="45831379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xmlns="" id="{D131A0E2-6797-482C-BF30-B6115C222855}"/>
              </a:ext>
            </a:extLst>
          </p:cNvPr>
          <p:cNvPicPr>
            <a:picLocks noChangeAspect="1"/>
          </p:cNvPicPr>
          <p:nvPr/>
        </p:nvPicPr>
        <p:blipFill>
          <a:blip r:embed="rId2"/>
          <a:stretch>
            <a:fillRect/>
          </a:stretch>
        </p:blipFill>
        <p:spPr>
          <a:xfrm>
            <a:off x="4882166" y="1151815"/>
            <a:ext cx="3034389" cy="21898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descr="Imagen que contiene carretera, exterior, calle, camino&#10;&#10;Descripción generada con confianza muy alta">
            <a:extLst>
              <a:ext uri="{FF2B5EF4-FFF2-40B4-BE49-F238E27FC236}">
                <a16:creationId xmlns:a16="http://schemas.microsoft.com/office/drawing/2014/main" xmlns="" id="{2A32D08F-916D-40C8-95C4-C502F7346BF0}"/>
              </a:ext>
            </a:extLst>
          </p:cNvPr>
          <p:cNvPicPr>
            <a:picLocks noChangeAspect="1"/>
          </p:cNvPicPr>
          <p:nvPr/>
        </p:nvPicPr>
        <p:blipFill>
          <a:blip r:embed="rId3"/>
          <a:stretch>
            <a:fillRect/>
          </a:stretch>
        </p:blipFill>
        <p:spPr>
          <a:xfrm>
            <a:off x="8674984" y="1155480"/>
            <a:ext cx="2902533" cy="21903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n 3" descr="Imagen que contiene carretera, camino, escena&#10;&#10;Descripción generada con confianza muy alta">
            <a:extLst>
              <a:ext uri="{FF2B5EF4-FFF2-40B4-BE49-F238E27FC236}">
                <a16:creationId xmlns:a16="http://schemas.microsoft.com/office/drawing/2014/main" xmlns="" id="{BFF9B130-578C-49D0-8185-118C4A61722C}"/>
              </a:ext>
            </a:extLst>
          </p:cNvPr>
          <p:cNvPicPr>
            <a:picLocks noChangeAspect="1"/>
          </p:cNvPicPr>
          <p:nvPr/>
        </p:nvPicPr>
        <p:blipFill>
          <a:blip r:embed="rId4"/>
          <a:stretch>
            <a:fillRect/>
          </a:stretch>
        </p:blipFill>
        <p:spPr>
          <a:xfrm>
            <a:off x="4884365" y="4094532"/>
            <a:ext cx="3403666" cy="20967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xmlns="" id="{99DA152C-283C-48D0-BFF2-3DC088367A09}"/>
              </a:ext>
            </a:extLst>
          </p:cNvPr>
          <p:cNvSpPr txBox="1"/>
          <p:nvPr/>
        </p:nvSpPr>
        <p:spPr>
          <a:xfrm>
            <a:off x="4694822" y="487780"/>
            <a:ext cx="2314575"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000" b="1" dirty="0">
                <a:solidFill>
                  <a:srgbClr val="2F5496"/>
                </a:solidFill>
              </a:rPr>
              <a:t>Mangueras o Tubos</a:t>
            </a:r>
            <a:endParaRPr lang="es-ES" sz="2000" b="1" dirty="0">
              <a:solidFill>
                <a:srgbClr val="2F5496"/>
              </a:solidFill>
              <a:cs typeface="Calibri"/>
            </a:endParaRPr>
          </a:p>
        </p:txBody>
      </p:sp>
      <p:sp>
        <p:nvSpPr>
          <p:cNvPr id="9" name="CuadroTexto 5">
            <a:extLst>
              <a:ext uri="{FF2B5EF4-FFF2-40B4-BE49-F238E27FC236}">
                <a16:creationId xmlns:a16="http://schemas.microsoft.com/office/drawing/2014/main" xmlns="" id="{9426D8C4-82D2-4938-9DAE-BBD0243A6FD1}"/>
              </a:ext>
            </a:extLst>
          </p:cNvPr>
          <p:cNvSpPr txBox="1"/>
          <p:nvPr/>
        </p:nvSpPr>
        <p:spPr>
          <a:xfrm>
            <a:off x="8600072" y="335380"/>
            <a:ext cx="2314575"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000" b="1" dirty="0">
                <a:solidFill>
                  <a:srgbClr val="FFC000"/>
                </a:solidFill>
              </a:rPr>
              <a:t>Sensores de Pavimento</a:t>
            </a:r>
            <a:endParaRPr lang="es-ES" dirty="0">
              <a:solidFill>
                <a:srgbClr val="FFC000"/>
              </a:solidFill>
              <a:cs typeface="Calibri"/>
            </a:endParaRPr>
          </a:p>
        </p:txBody>
      </p:sp>
      <p:pic>
        <p:nvPicPr>
          <p:cNvPr id="10" name="Imagen 9">
            <a:extLst>
              <a:ext uri="{FF2B5EF4-FFF2-40B4-BE49-F238E27FC236}">
                <a16:creationId xmlns:a16="http://schemas.microsoft.com/office/drawing/2014/main" xmlns="" id="{746B8DE4-0331-473B-A34A-A68DC6B30200}"/>
              </a:ext>
            </a:extLst>
          </p:cNvPr>
          <p:cNvPicPr>
            <a:picLocks noChangeAspect="1"/>
          </p:cNvPicPr>
          <p:nvPr/>
        </p:nvPicPr>
        <p:blipFill>
          <a:blip r:embed="rId5"/>
          <a:stretch>
            <a:fillRect/>
          </a:stretch>
        </p:blipFill>
        <p:spPr>
          <a:xfrm>
            <a:off x="8900109" y="4045367"/>
            <a:ext cx="2200275" cy="2143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CuadroTexto 5">
            <a:extLst>
              <a:ext uri="{FF2B5EF4-FFF2-40B4-BE49-F238E27FC236}">
                <a16:creationId xmlns:a16="http://schemas.microsoft.com/office/drawing/2014/main" xmlns="" id="{4382C98A-DB8A-448B-9BB0-0F878B961DD8}"/>
              </a:ext>
            </a:extLst>
          </p:cNvPr>
          <p:cNvSpPr txBox="1"/>
          <p:nvPr/>
        </p:nvSpPr>
        <p:spPr>
          <a:xfrm>
            <a:off x="4694822" y="3650078"/>
            <a:ext cx="2314575"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000" b="1" dirty="0">
                <a:solidFill>
                  <a:srgbClr val="00B050"/>
                </a:solidFill>
              </a:rPr>
              <a:t>Sensores Infrarrojos</a:t>
            </a:r>
            <a:endParaRPr lang="es-ES" sz="2000" b="1" dirty="0">
              <a:solidFill>
                <a:srgbClr val="00B050"/>
              </a:solidFill>
              <a:cs typeface="Calibri"/>
            </a:endParaRPr>
          </a:p>
        </p:txBody>
      </p:sp>
      <p:sp>
        <p:nvSpPr>
          <p:cNvPr id="23" name="CuadroTexto 5">
            <a:extLst>
              <a:ext uri="{FF2B5EF4-FFF2-40B4-BE49-F238E27FC236}">
                <a16:creationId xmlns:a16="http://schemas.microsoft.com/office/drawing/2014/main" xmlns="" id="{B0CE4735-6CE8-47E6-ACB7-2A3685395AE6}"/>
              </a:ext>
            </a:extLst>
          </p:cNvPr>
          <p:cNvSpPr txBox="1"/>
          <p:nvPr/>
        </p:nvSpPr>
        <p:spPr>
          <a:xfrm>
            <a:off x="8790572" y="3602453"/>
            <a:ext cx="2314575"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000" b="1" dirty="0">
                <a:solidFill>
                  <a:srgbClr val="7030A0"/>
                </a:solidFill>
              </a:rPr>
              <a:t>Manual</a:t>
            </a:r>
            <a:endParaRPr lang="es-ES" dirty="0">
              <a:solidFill>
                <a:srgbClr val="7030A0"/>
              </a:solidFill>
              <a:cs typeface="Calibri"/>
            </a:endParaRPr>
          </a:p>
        </p:txBody>
      </p:sp>
      <p:sp>
        <p:nvSpPr>
          <p:cNvPr id="32" name="CuadroTexto 31">
            <a:extLst>
              <a:ext uri="{FF2B5EF4-FFF2-40B4-BE49-F238E27FC236}">
                <a16:creationId xmlns:a16="http://schemas.microsoft.com/office/drawing/2014/main" xmlns="" id="{EFC50E00-A358-4435-A297-0022137E4D3A}"/>
              </a:ext>
            </a:extLst>
          </p:cNvPr>
          <p:cNvSpPr txBox="1"/>
          <p:nvPr/>
        </p:nvSpPr>
        <p:spPr>
          <a:xfrm>
            <a:off x="0" y="6905625"/>
            <a:ext cx="1219200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dirty="0"/>
              <a:t>En la actualidad, el </a:t>
            </a:r>
            <a:r>
              <a:rPr lang="es-ES" dirty="0"/>
              <a:t>procedimiento que se lleva a cabo para contabilizar el número de vehículos que transitan por una calle o avenida, es poco automático. </a:t>
            </a:r>
          </a:p>
          <a:p>
            <a:r>
              <a:rPr lang="es-EC" dirty="0"/>
              <a:t>Tenemos la opción de mangueras o tubos, la cual envía pulsaciones de aire cada vez que un auto pasa por encima de la manguera. </a:t>
            </a:r>
            <a:endParaRPr lang="es-EC" dirty="0">
              <a:cs typeface="Calibri"/>
            </a:endParaRPr>
          </a:p>
          <a:p>
            <a:r>
              <a:rPr lang="es-EC" dirty="0"/>
              <a:t>También están los sensores de pavimento, los cuales se instalan en una vía, para lo cual es necesario el cierre de la vía, pero son principalmente usados en estacionamientos. </a:t>
            </a:r>
            <a:endParaRPr lang="es-EC" dirty="0">
              <a:cs typeface="Calibri"/>
            </a:endParaRPr>
          </a:p>
          <a:p>
            <a:r>
              <a:rPr lang="es-EC" dirty="0"/>
              <a:t>Los sensores infrarrojos se colocan en un poste y cuentan los autos que circulan por la carretera que el sensor apunta, pero tienen un costo elevado los sensores y un limitado alcance.</a:t>
            </a:r>
            <a:endParaRPr lang="es-EC" dirty="0">
              <a:cs typeface="Calibri"/>
            </a:endParaRPr>
          </a:p>
          <a:p>
            <a:r>
              <a:rPr lang="es-EC" dirty="0"/>
              <a:t>Y finalmente está la contabilidad manual, donde una persona registra visualmente el número de autos que circulan por una vía.</a:t>
            </a:r>
            <a:endParaRPr lang="es-EC" dirty="0">
              <a:cs typeface="Calibri"/>
            </a:endParaRPr>
          </a:p>
          <a:p>
            <a:r>
              <a:rPr lang="es-EC" dirty="0"/>
              <a:t>Estos métodos presentan gastos en equipos, o en personal.</a:t>
            </a:r>
          </a:p>
          <a:p>
            <a:r>
              <a:rPr lang="es-EC" dirty="0">
                <a:cs typeface="Calibri"/>
              </a:rPr>
              <a:t>(Clic)</a:t>
            </a:r>
          </a:p>
        </p:txBody>
      </p:sp>
      <p:sp>
        <p:nvSpPr>
          <p:cNvPr id="14" name="Rectángulo: esquinas redondeadas 6">
            <a:extLst>
              <a:ext uri="{FF2B5EF4-FFF2-40B4-BE49-F238E27FC236}">
                <a16:creationId xmlns:a16="http://schemas.microsoft.com/office/drawing/2014/main" xmlns="" id="{ABFAF589-99B2-4A1E-83D7-702B4B89395E}"/>
              </a:ext>
            </a:extLst>
          </p:cNvPr>
          <p:cNvSpPr/>
          <p:nvPr/>
        </p:nvSpPr>
        <p:spPr>
          <a:xfrm>
            <a:off x="1142999" y="4429124"/>
            <a:ext cx="3162300" cy="638175"/>
          </a:xfrm>
          <a:prstGeom prst="round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5. </a:t>
            </a:r>
            <a:r>
              <a:rPr lang="es-ES">
                <a:ea typeface="+mn-lt"/>
                <a:cs typeface="+mn-lt"/>
              </a:rPr>
              <a:t>Diseño e Implementacion</a:t>
            </a:r>
            <a:endParaRPr lang="es-ES">
              <a:cs typeface="Calibri"/>
            </a:endParaRPr>
          </a:p>
        </p:txBody>
      </p:sp>
      <p:sp>
        <p:nvSpPr>
          <p:cNvPr id="16" name="Rectángulo: esquinas redondeadas 12">
            <a:extLst>
              <a:ext uri="{FF2B5EF4-FFF2-40B4-BE49-F238E27FC236}">
                <a16:creationId xmlns:a16="http://schemas.microsoft.com/office/drawing/2014/main" xmlns="" id="{F8817D21-C825-4DB9-AA88-BB79E9E6B944}"/>
              </a:ext>
            </a:extLst>
          </p:cNvPr>
          <p:cNvSpPr/>
          <p:nvPr/>
        </p:nvSpPr>
        <p:spPr>
          <a:xfrm>
            <a:off x="1142999" y="3076574"/>
            <a:ext cx="3162300" cy="638175"/>
          </a:xfrm>
          <a:prstGeom prst="round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3. Justificación </a:t>
            </a:r>
          </a:p>
        </p:txBody>
      </p:sp>
      <p:sp>
        <p:nvSpPr>
          <p:cNvPr id="19" name="Rectángulo: esquinas redondeadas 14">
            <a:extLst>
              <a:ext uri="{FF2B5EF4-FFF2-40B4-BE49-F238E27FC236}">
                <a16:creationId xmlns:a16="http://schemas.microsoft.com/office/drawing/2014/main" xmlns="" id="{E4BA95A5-493A-4E01-9543-BE3269F5C4FD}"/>
              </a:ext>
            </a:extLst>
          </p:cNvPr>
          <p:cNvSpPr/>
          <p:nvPr/>
        </p:nvSpPr>
        <p:spPr>
          <a:xfrm>
            <a:off x="1142999" y="2400299"/>
            <a:ext cx="3162300" cy="638175"/>
          </a:xfrm>
          <a:prstGeom prst="round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2. Planteamiento del Problema</a:t>
            </a:r>
            <a:endParaRPr lang="es-ES"/>
          </a:p>
        </p:txBody>
      </p:sp>
      <p:sp>
        <p:nvSpPr>
          <p:cNvPr id="21" name="Rectángulo: esquinas redondeadas 16">
            <a:extLst>
              <a:ext uri="{FF2B5EF4-FFF2-40B4-BE49-F238E27FC236}">
                <a16:creationId xmlns:a16="http://schemas.microsoft.com/office/drawing/2014/main" xmlns="" id="{543C7BF4-C75E-4064-8241-30D67B02A76C}"/>
              </a:ext>
            </a:extLst>
          </p:cNvPr>
          <p:cNvSpPr/>
          <p:nvPr/>
        </p:nvSpPr>
        <p:spPr>
          <a:xfrm>
            <a:off x="1142999" y="1724024"/>
            <a:ext cx="3162300" cy="638175"/>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1. Antecedentes</a:t>
            </a:r>
          </a:p>
        </p:txBody>
      </p:sp>
      <p:sp>
        <p:nvSpPr>
          <p:cNvPr id="25" name="Rectángulo: esquinas redondeadas 10">
            <a:extLst>
              <a:ext uri="{FF2B5EF4-FFF2-40B4-BE49-F238E27FC236}">
                <a16:creationId xmlns:a16="http://schemas.microsoft.com/office/drawing/2014/main" xmlns="" id="{15ADC525-DA5A-4BB9-80AD-D030E1DD6D8A}"/>
              </a:ext>
            </a:extLst>
          </p:cNvPr>
          <p:cNvSpPr/>
          <p:nvPr/>
        </p:nvSpPr>
        <p:spPr>
          <a:xfrm>
            <a:off x="1142999" y="3752849"/>
            <a:ext cx="3162300" cy="638175"/>
          </a:xfrm>
          <a:prstGeom prst="round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4. Objetivos</a:t>
            </a:r>
          </a:p>
        </p:txBody>
      </p:sp>
      <p:sp>
        <p:nvSpPr>
          <p:cNvPr id="27" name="Rectángulo: esquinas redondeadas 6">
            <a:extLst>
              <a:ext uri="{FF2B5EF4-FFF2-40B4-BE49-F238E27FC236}">
                <a16:creationId xmlns:a16="http://schemas.microsoft.com/office/drawing/2014/main" xmlns="" id="{CB4A415E-CC90-4A19-A718-70EEBF6D9A10}"/>
              </a:ext>
            </a:extLst>
          </p:cNvPr>
          <p:cNvSpPr/>
          <p:nvPr/>
        </p:nvSpPr>
        <p:spPr>
          <a:xfrm>
            <a:off x="1142999" y="5105399"/>
            <a:ext cx="3162300" cy="638175"/>
          </a:xfrm>
          <a:prstGeom prst="round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6. Concluciones y Recomendaciones</a:t>
            </a:r>
          </a:p>
        </p:txBody>
      </p:sp>
      <p:sp>
        <p:nvSpPr>
          <p:cNvPr id="18" name="Rectángulo: esquinas redondeadas 6">
            <a:extLst>
              <a:ext uri="{FF2B5EF4-FFF2-40B4-BE49-F238E27FC236}">
                <a16:creationId xmlns:a16="http://schemas.microsoft.com/office/drawing/2014/main" xmlns="" id="{9B3A3BE0-888D-4C60-978E-F0B5BD3486A4}"/>
              </a:ext>
            </a:extLst>
          </p:cNvPr>
          <p:cNvSpPr/>
          <p:nvPr/>
        </p:nvSpPr>
        <p:spPr>
          <a:xfrm>
            <a:off x="1142999" y="3752849"/>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4. OBJETIVOS</a:t>
            </a:r>
          </a:p>
        </p:txBody>
      </p:sp>
      <p:sp>
        <p:nvSpPr>
          <p:cNvPr id="7" name="Rectángulo: esquinas redondeadas 10">
            <a:extLst>
              <a:ext uri="{FF2B5EF4-FFF2-40B4-BE49-F238E27FC236}">
                <a16:creationId xmlns:a16="http://schemas.microsoft.com/office/drawing/2014/main" xmlns="" id="{E4C77444-6503-47BC-8C7C-3A0BD6D77F34}"/>
              </a:ext>
            </a:extLst>
          </p:cNvPr>
          <p:cNvSpPr/>
          <p:nvPr/>
        </p:nvSpPr>
        <p:spPr>
          <a:xfrm>
            <a:off x="1142999" y="4429124"/>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5. IMPLEMENTACIÓN Y DESARROLLO</a:t>
            </a:r>
          </a:p>
        </p:txBody>
      </p:sp>
      <p:sp>
        <p:nvSpPr>
          <p:cNvPr id="20" name="Rectángulo: esquinas redondeadas 12">
            <a:extLst>
              <a:ext uri="{FF2B5EF4-FFF2-40B4-BE49-F238E27FC236}">
                <a16:creationId xmlns:a16="http://schemas.microsoft.com/office/drawing/2014/main" xmlns="" id="{CC550D7C-3BB8-4545-9E10-FD790A9E73D7}"/>
              </a:ext>
            </a:extLst>
          </p:cNvPr>
          <p:cNvSpPr/>
          <p:nvPr/>
        </p:nvSpPr>
        <p:spPr>
          <a:xfrm>
            <a:off x="1142999" y="3076574"/>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3. JUSTIFICACIÓN</a:t>
            </a:r>
          </a:p>
        </p:txBody>
      </p:sp>
      <p:sp>
        <p:nvSpPr>
          <p:cNvPr id="11" name="Rectángulo: esquinas redondeadas 14">
            <a:extLst>
              <a:ext uri="{FF2B5EF4-FFF2-40B4-BE49-F238E27FC236}">
                <a16:creationId xmlns:a16="http://schemas.microsoft.com/office/drawing/2014/main" xmlns="" id="{80612513-B13F-4838-978A-F9D5DCDDC316}"/>
              </a:ext>
            </a:extLst>
          </p:cNvPr>
          <p:cNvSpPr/>
          <p:nvPr/>
        </p:nvSpPr>
        <p:spPr>
          <a:xfrm>
            <a:off x="1142999" y="2400299"/>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2. PLANTEAMIENTO DEL PROBLEMA</a:t>
            </a:r>
          </a:p>
        </p:txBody>
      </p:sp>
      <p:sp>
        <p:nvSpPr>
          <p:cNvPr id="22" name="Rectángulo: esquinas redondeadas 16">
            <a:extLst>
              <a:ext uri="{FF2B5EF4-FFF2-40B4-BE49-F238E27FC236}">
                <a16:creationId xmlns:a16="http://schemas.microsoft.com/office/drawing/2014/main" xmlns="" id="{718A4584-F246-47DF-8E60-801B32CA67DB}"/>
              </a:ext>
            </a:extLst>
          </p:cNvPr>
          <p:cNvSpPr/>
          <p:nvPr/>
        </p:nvSpPr>
        <p:spPr>
          <a:xfrm>
            <a:off x="1142999" y="1724024"/>
            <a:ext cx="3162300" cy="638175"/>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1. ANTECEDENTES</a:t>
            </a:r>
          </a:p>
        </p:txBody>
      </p:sp>
      <p:sp>
        <p:nvSpPr>
          <p:cNvPr id="24" name="Rectángulo: esquinas redondeadas 10">
            <a:extLst>
              <a:ext uri="{FF2B5EF4-FFF2-40B4-BE49-F238E27FC236}">
                <a16:creationId xmlns:a16="http://schemas.microsoft.com/office/drawing/2014/main" xmlns="" id="{E4C77444-6503-47BC-8C7C-3A0BD6D77F34}"/>
              </a:ext>
            </a:extLst>
          </p:cNvPr>
          <p:cNvSpPr/>
          <p:nvPr/>
        </p:nvSpPr>
        <p:spPr>
          <a:xfrm>
            <a:off x="1142999" y="5105399"/>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6. CONCLUSIONES Y RECOMENDACIONES</a:t>
            </a:r>
          </a:p>
        </p:txBody>
      </p:sp>
      <p:sp>
        <p:nvSpPr>
          <p:cNvPr id="17" name="Marcador de número de diapositiva 16"/>
          <p:cNvSpPr>
            <a:spLocks noGrp="1"/>
          </p:cNvSpPr>
          <p:nvPr>
            <p:ph type="sldNum" sz="quarter" idx="12"/>
          </p:nvPr>
        </p:nvSpPr>
        <p:spPr/>
        <p:txBody>
          <a:bodyPr/>
          <a:lstStyle/>
          <a:p>
            <a:fld id="{0F1556C4-DFC3-4611-A7CC-780699185E26}" type="slidenum">
              <a:rPr lang="es-ES" smtClean="0"/>
              <a:t>4</a:t>
            </a:fld>
            <a:endParaRPr lang="es-ES"/>
          </a:p>
        </p:txBody>
      </p:sp>
    </p:spTree>
    <p:extLst>
      <p:ext uri="{BB962C8B-B14F-4D97-AF65-F5344CB8AC3E}">
        <p14:creationId xmlns:p14="http://schemas.microsoft.com/office/powerpoint/2010/main" val="1151403423"/>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ángulo 7"/>
          <p:cNvSpPr/>
          <p:nvPr/>
        </p:nvSpPr>
        <p:spPr>
          <a:xfrm>
            <a:off x="346134" y="663126"/>
            <a:ext cx="4017446" cy="646331"/>
          </a:xfrm>
          <a:prstGeom prst="rect">
            <a:avLst/>
          </a:prstGeom>
        </p:spPr>
        <p:txBody>
          <a:bodyPr wrap="none">
            <a:spAutoFit/>
          </a:bodyPr>
          <a:lstStyle/>
          <a:p>
            <a:pPr lvl="1"/>
            <a:r>
              <a:rPr lang="es-ES" sz="3600" b="1" dirty="0">
                <a:solidFill>
                  <a:schemeClr val="accent5">
                    <a:lumMod val="75000"/>
                  </a:schemeClr>
                </a:solidFill>
                <a:cs typeface="Calibri"/>
              </a:rPr>
              <a:t>SEXTA ITERACIÓN</a:t>
            </a: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561474" y="1309457"/>
            <a:ext cx="10988841" cy="4706332"/>
          </a:xfrm>
          <a:prstGeom prst="rect">
            <a:avLst/>
          </a:prstGeom>
          <a:ln w="28575" cap="sq">
            <a:solidFill>
              <a:schemeClr val="accent1"/>
            </a:solidFill>
            <a:miter lim="800000"/>
          </a:ln>
          <a:effectLst>
            <a:outerShdw blurRad="57150" dist="50800" dir="2700000" algn="tl" rotWithShape="0">
              <a:srgbClr val="000000">
                <a:alpha val="40000"/>
              </a:srgbClr>
            </a:outerShdw>
          </a:effectLst>
        </p:spPr>
      </p:pic>
      <p:sp>
        <p:nvSpPr>
          <p:cNvPr id="2" name="Rectángulo 1"/>
          <p:cNvSpPr/>
          <p:nvPr/>
        </p:nvSpPr>
        <p:spPr>
          <a:xfrm>
            <a:off x="0" y="7005206"/>
            <a:ext cx="12192000" cy="1897955"/>
          </a:xfrm>
          <a:prstGeom prst="rect">
            <a:avLst/>
          </a:prstGeom>
        </p:spPr>
        <p:txBody>
          <a:bodyPr wrap="square">
            <a:spAutoFit/>
          </a:bodyPr>
          <a:lstStyle/>
          <a:p>
            <a:pPr algn="just">
              <a:lnSpc>
                <a:spcPct val="200000"/>
              </a:lnSpc>
              <a:spcAft>
                <a:spcPts val="800"/>
              </a:spcAft>
            </a:pPr>
            <a:r>
              <a:rPr lang="es-ES" dirty="0">
                <a:latin typeface="Times New Roman" panose="02020603050405020304" pitchFamily="18" charset="0"/>
                <a:ea typeface="Calibri" panose="020F0502020204030204" pitchFamily="34" charset="0"/>
                <a:cs typeface="Times New Roman" panose="02020603050405020304" pitchFamily="18" charset="0"/>
              </a:rPr>
              <a:t>Para esta iteración, se agrega una archivo plano con la información del video analizado como salida. </a:t>
            </a:r>
          </a:p>
          <a:p>
            <a:pPr algn="just">
              <a:lnSpc>
                <a:spcPct val="200000"/>
              </a:lnSpc>
              <a:spcAft>
                <a:spcPts val="800"/>
              </a:spcAft>
            </a:pPr>
            <a:r>
              <a:rPr lang="es-ES" dirty="0">
                <a:latin typeface="Times New Roman" panose="02020603050405020304" pitchFamily="18" charset="0"/>
                <a:ea typeface="Calibri" panose="020F0502020204030204" pitchFamily="34" charset="0"/>
                <a:cs typeface="Times New Roman" panose="02020603050405020304" pitchFamily="18" charset="0"/>
              </a:rPr>
              <a:t>Además se modificó la interfaz gráfica para obtener el modelo final.</a:t>
            </a:r>
          </a:p>
          <a:p>
            <a:pPr algn="just">
              <a:lnSpc>
                <a:spcPct val="200000"/>
              </a:lnSpc>
              <a:spcAft>
                <a:spcPts val="80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(Clic)</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12"/>
          </p:nvPr>
        </p:nvSpPr>
        <p:spPr/>
        <p:txBody>
          <a:bodyPr/>
          <a:lstStyle/>
          <a:p>
            <a:fld id="{0F1556C4-DFC3-4611-A7CC-780699185E26}" type="slidenum">
              <a:rPr lang="es-ES" smtClean="0"/>
              <a:t>40</a:t>
            </a:fld>
            <a:endParaRPr lang="es-ES"/>
          </a:p>
        </p:txBody>
      </p:sp>
    </p:spTree>
    <p:extLst>
      <p:ext uri="{BB962C8B-B14F-4D97-AF65-F5344CB8AC3E}">
        <p14:creationId xmlns:p14="http://schemas.microsoft.com/office/powerpoint/2010/main" val="3214705932"/>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ángulo 8"/>
          <p:cNvSpPr/>
          <p:nvPr/>
        </p:nvSpPr>
        <p:spPr>
          <a:xfrm>
            <a:off x="964110" y="1014482"/>
            <a:ext cx="2544927" cy="461665"/>
          </a:xfrm>
          <a:prstGeom prst="rect">
            <a:avLst/>
          </a:prstGeom>
        </p:spPr>
        <p:txBody>
          <a:bodyPr wrap="none">
            <a:spAutoFit/>
          </a:bodyPr>
          <a:lstStyle/>
          <a:p>
            <a:pPr lvl="1"/>
            <a:r>
              <a:rPr lang="es-ES" sz="2400" b="1" dirty="0">
                <a:solidFill>
                  <a:schemeClr val="accent5">
                    <a:lumMod val="75000"/>
                  </a:schemeClr>
                </a:solidFill>
                <a:cs typeface="Calibri"/>
              </a:rPr>
              <a:t>Interfaz gráfica</a:t>
            </a:r>
            <a:endParaRPr lang="es-EC" sz="2400" b="1" dirty="0">
              <a:solidFill>
                <a:schemeClr val="accent5">
                  <a:lumMod val="75000"/>
                </a:schemeClr>
              </a:solidFill>
              <a:cs typeface="Calibri"/>
            </a:endParaRPr>
          </a:p>
        </p:txBody>
      </p:sp>
      <p:pic>
        <p:nvPicPr>
          <p:cNvPr id="10" name="Imagen 9"/>
          <p:cNvPicPr/>
          <p:nvPr/>
        </p:nvPicPr>
        <p:blipFill rotWithShape="1">
          <a:blip r:embed="rId2"/>
          <a:srcRect l="212" t="1" r="703" b="1276"/>
          <a:stretch/>
        </p:blipFill>
        <p:spPr bwMode="auto">
          <a:xfrm>
            <a:off x="321564" y="1929957"/>
            <a:ext cx="5886731" cy="3540401"/>
          </a:xfrm>
          <a:prstGeom prst="rect">
            <a:avLst/>
          </a:prstGeom>
          <a:ln w="38100" cap="sq" cmpd="sng" algn="ctr">
            <a:solidFill>
              <a:srgbClr val="4472C4"/>
            </a:solidFill>
            <a:prstDash val="solid"/>
            <a:miter lim="800000"/>
            <a:headEnd type="none" w="med" len="med"/>
            <a:tailEnd type="none" w="med" len="med"/>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pic>
        <p:nvPicPr>
          <p:cNvPr id="11" name="Imagen 10"/>
          <p:cNvPicPr/>
          <p:nvPr/>
        </p:nvPicPr>
        <p:blipFill rotWithShape="1">
          <a:blip r:embed="rId3"/>
          <a:srcRect l="209" t="965" r="378" b="1032"/>
          <a:stretch/>
        </p:blipFill>
        <p:spPr bwMode="auto">
          <a:xfrm>
            <a:off x="6406268" y="1929957"/>
            <a:ext cx="5464167" cy="3540401"/>
          </a:xfrm>
          <a:prstGeom prst="rect">
            <a:avLst/>
          </a:prstGeom>
          <a:ln w="38100" cap="sq" cmpd="sng" algn="ctr">
            <a:solidFill>
              <a:srgbClr val="4472C4"/>
            </a:solidFill>
            <a:prstDash val="solid"/>
            <a:miter lim="800000"/>
            <a:headEnd type="none" w="med" len="med"/>
            <a:tailEnd type="none" w="med" len="med"/>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
        <p:nvSpPr>
          <p:cNvPr id="3" name="Rectángulo 2"/>
          <p:cNvSpPr/>
          <p:nvPr/>
        </p:nvSpPr>
        <p:spPr>
          <a:xfrm>
            <a:off x="0" y="6959157"/>
            <a:ext cx="12192000" cy="1477328"/>
          </a:xfrm>
          <a:prstGeom prst="rect">
            <a:avLst/>
          </a:prstGeom>
        </p:spPr>
        <p:txBody>
          <a:bodyPr wrap="square">
            <a:spAutoFit/>
          </a:bodyPr>
          <a:lstStyle/>
          <a:p>
            <a:r>
              <a:rPr lang="es-ES" dirty="0">
                <a:latin typeface="Times New Roman" panose="02020603050405020304" pitchFamily="18" charset="0"/>
                <a:ea typeface="Times New Roman" panose="02020603050405020304" pitchFamily="18" charset="0"/>
              </a:rPr>
              <a:t>En primer lugar, se modificó la posición de los paneles de la interfaz gráfica, presentando la búsqueda del video en la parte superior de la ventana, debajo, a la izquierda el menú de opciones y la descripción del video a analizar. Y finalmente, a la derecha un cuadro de texto que presenta la información en tiempo real del procesamiento del video, y debajo del cuadro de texto, el botón de salir. Adicionalmente, en la ventana principal del sistema, se modificó el ícono y el título mostrado en la cabecera de la ventana.</a:t>
            </a:r>
          </a:p>
          <a:p>
            <a:r>
              <a:rPr lang="es-ES" dirty="0">
                <a:latin typeface="Times New Roman" panose="02020603050405020304" pitchFamily="18" charset="0"/>
              </a:rPr>
              <a:t>(Clic)</a:t>
            </a:r>
            <a:endParaRPr lang="es-EC" dirty="0"/>
          </a:p>
        </p:txBody>
      </p:sp>
      <p:sp>
        <p:nvSpPr>
          <p:cNvPr id="4" name="Marcador de número de diapositiva 3"/>
          <p:cNvSpPr>
            <a:spLocks noGrp="1"/>
          </p:cNvSpPr>
          <p:nvPr>
            <p:ph type="sldNum" sz="quarter" idx="12"/>
          </p:nvPr>
        </p:nvSpPr>
        <p:spPr/>
        <p:txBody>
          <a:bodyPr/>
          <a:lstStyle/>
          <a:p>
            <a:fld id="{0F1556C4-DFC3-4611-A7CC-780699185E26}" type="slidenum">
              <a:rPr lang="es-ES" smtClean="0"/>
              <a:t>41</a:t>
            </a:fld>
            <a:endParaRPr lang="es-ES"/>
          </a:p>
        </p:txBody>
      </p:sp>
    </p:spTree>
    <p:extLst>
      <p:ext uri="{BB962C8B-B14F-4D97-AF65-F5344CB8AC3E}">
        <p14:creationId xmlns:p14="http://schemas.microsoft.com/office/powerpoint/2010/main" val="3415411800"/>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ángulo 8"/>
          <p:cNvSpPr/>
          <p:nvPr/>
        </p:nvSpPr>
        <p:spPr>
          <a:xfrm>
            <a:off x="964110" y="1014482"/>
            <a:ext cx="5120889" cy="461665"/>
          </a:xfrm>
          <a:prstGeom prst="rect">
            <a:avLst/>
          </a:prstGeom>
        </p:spPr>
        <p:txBody>
          <a:bodyPr wrap="none">
            <a:spAutoFit/>
          </a:bodyPr>
          <a:lstStyle/>
          <a:p>
            <a:pPr lvl="1"/>
            <a:r>
              <a:rPr lang="es-EC" sz="2400" b="1" dirty="0">
                <a:solidFill>
                  <a:schemeClr val="accent5">
                    <a:lumMod val="75000"/>
                  </a:schemeClr>
                </a:solidFill>
                <a:cs typeface="Calibri"/>
              </a:rPr>
              <a:t>Almacenamiento de la información</a:t>
            </a:r>
          </a:p>
        </p:txBody>
      </p:sp>
      <p:pic>
        <p:nvPicPr>
          <p:cNvPr id="11" name="Imagen 10"/>
          <p:cNvPicPr/>
          <p:nvPr/>
        </p:nvPicPr>
        <p:blipFill rotWithShape="1">
          <a:blip r:embed="rId2"/>
          <a:srcRect l="209" t="965" r="378" b="1032"/>
          <a:stretch/>
        </p:blipFill>
        <p:spPr bwMode="auto">
          <a:xfrm>
            <a:off x="2074899" y="1476147"/>
            <a:ext cx="8689353" cy="5061813"/>
          </a:xfrm>
          <a:prstGeom prst="rect">
            <a:avLst/>
          </a:prstGeom>
          <a:ln w="38100" cap="sq" cmpd="sng" algn="ctr">
            <a:solidFill>
              <a:srgbClr val="4472C4"/>
            </a:solidFill>
            <a:prstDash val="solid"/>
            <a:miter lim="800000"/>
            <a:headEnd type="none" w="med" len="med"/>
            <a:tailEnd type="none" w="med" len="med"/>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
        <p:nvSpPr>
          <p:cNvPr id="3" name="Rectángulo 2"/>
          <p:cNvSpPr/>
          <p:nvPr/>
        </p:nvSpPr>
        <p:spPr>
          <a:xfrm>
            <a:off x="0" y="6959157"/>
            <a:ext cx="12192000" cy="1200329"/>
          </a:xfrm>
          <a:prstGeom prst="rect">
            <a:avLst/>
          </a:prstGeom>
        </p:spPr>
        <p:txBody>
          <a:bodyPr wrap="square">
            <a:spAutoFit/>
          </a:bodyPr>
          <a:lstStyle/>
          <a:p>
            <a:r>
              <a:rPr lang="es-ES" dirty="0">
                <a:latin typeface="Times New Roman" panose="02020603050405020304" pitchFamily="18" charset="0"/>
                <a:ea typeface="Times New Roman" panose="02020603050405020304" pitchFamily="18" charset="0"/>
              </a:rPr>
              <a:t>La información mostrada en los cuadros de texto que se agregaron en la interfaz gráfica, se almacenan en dos archivos planos, el primero almacena la información correspondiente a la descripción del video, y el segundo registra toda la información en tiempo registrada del análisis del video.</a:t>
            </a:r>
          </a:p>
          <a:p>
            <a:r>
              <a:rPr lang="es-ES" dirty="0">
                <a:latin typeface="Times New Roman" panose="02020603050405020304" pitchFamily="18" charset="0"/>
              </a:rPr>
              <a:t>(Clic)</a:t>
            </a:r>
            <a:endParaRPr lang="es-EC" dirty="0"/>
          </a:p>
        </p:txBody>
      </p:sp>
      <p:sp>
        <p:nvSpPr>
          <p:cNvPr id="4" name="Marcador de número de diapositiva 3"/>
          <p:cNvSpPr>
            <a:spLocks noGrp="1"/>
          </p:cNvSpPr>
          <p:nvPr>
            <p:ph type="sldNum" sz="quarter" idx="12"/>
          </p:nvPr>
        </p:nvSpPr>
        <p:spPr/>
        <p:txBody>
          <a:bodyPr/>
          <a:lstStyle/>
          <a:p>
            <a:fld id="{0F1556C4-DFC3-4611-A7CC-780699185E26}" type="slidenum">
              <a:rPr lang="es-ES" smtClean="0"/>
              <a:t>42</a:t>
            </a:fld>
            <a:endParaRPr lang="es-ES"/>
          </a:p>
        </p:txBody>
      </p:sp>
    </p:spTree>
    <p:extLst>
      <p:ext uri="{BB962C8B-B14F-4D97-AF65-F5344CB8AC3E}">
        <p14:creationId xmlns:p14="http://schemas.microsoft.com/office/powerpoint/2010/main" val="252166212"/>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321564" y="792311"/>
            <a:ext cx="2044662" cy="461665"/>
          </a:xfrm>
          <a:prstGeom prst="rect">
            <a:avLst/>
          </a:prstGeom>
        </p:spPr>
        <p:txBody>
          <a:bodyPr wrap="none">
            <a:spAutoFit/>
          </a:bodyPr>
          <a:lstStyle/>
          <a:p>
            <a:pPr lvl="1"/>
            <a:r>
              <a:rPr lang="es-ES" sz="2400" b="1" dirty="0">
                <a:solidFill>
                  <a:schemeClr val="accent5">
                    <a:lumMod val="75000"/>
                  </a:schemeClr>
                </a:solidFill>
                <a:cs typeface="Calibri"/>
              </a:rPr>
              <a:t>Resultados</a:t>
            </a:r>
          </a:p>
        </p:txBody>
      </p:sp>
      <p:sp>
        <p:nvSpPr>
          <p:cNvPr id="19"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6"/>
          <p:cNvSpPr/>
          <p:nvPr/>
        </p:nvSpPr>
        <p:spPr>
          <a:xfrm>
            <a:off x="0" y="7073973"/>
            <a:ext cx="12192000" cy="923330"/>
          </a:xfrm>
          <a:prstGeom prst="rect">
            <a:avLst/>
          </a:prstGeom>
        </p:spPr>
        <p:txBody>
          <a:bodyPr wrap="square">
            <a:spAutoFit/>
          </a:bodyPr>
          <a:lstStyle/>
          <a:p>
            <a:r>
              <a:rPr lang="es-ES" dirty="0">
                <a:latin typeface="Times New Roman" panose="02020603050405020304" pitchFamily="18" charset="0"/>
                <a:ea typeface="Times New Roman" panose="02020603050405020304" pitchFamily="18" charset="0"/>
              </a:rPr>
              <a:t>La nueva interfaz permite tener presente la información que procesa el sistema sobre el video en tiempo real. </a:t>
            </a:r>
          </a:p>
          <a:p>
            <a:r>
              <a:rPr lang="es-ES" dirty="0">
                <a:latin typeface="Times New Roman" panose="02020603050405020304" pitchFamily="18" charset="0"/>
              </a:rPr>
              <a:t>Se puede dividir un video de larga duración en varios videos cortos, y analizarlos por separado. </a:t>
            </a:r>
          </a:p>
          <a:p>
            <a:r>
              <a:rPr lang="es-ES" dirty="0">
                <a:latin typeface="Times New Roman" panose="02020603050405020304" pitchFamily="18" charset="0"/>
              </a:rPr>
              <a:t>(Clic)</a:t>
            </a:r>
            <a:endParaRPr lang="es-EC" dirty="0"/>
          </a:p>
        </p:txBody>
      </p:sp>
      <p:sp>
        <p:nvSpPr>
          <p:cNvPr id="6" name="Rectángulo redondeado 5"/>
          <p:cNvSpPr/>
          <p:nvPr/>
        </p:nvSpPr>
        <p:spPr>
          <a:xfrm>
            <a:off x="1011013" y="1549784"/>
            <a:ext cx="10090124" cy="448204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285750" indent="-285750" algn="just">
              <a:lnSpc>
                <a:spcPct val="150000"/>
              </a:lnSpc>
              <a:buFont typeface="Arial" panose="020B0604020202020204" pitchFamily="34" charset="0"/>
              <a:buChar char="•"/>
            </a:pPr>
            <a:r>
              <a:rPr lang="es-ES" sz="3200">
                <a:solidFill>
                  <a:schemeClr val="tx1"/>
                </a:solidFill>
                <a:cs typeface="Calibri"/>
              </a:rPr>
              <a:t>La nueva interfaz permite tener presente la información que procesa el sistema sobre el video en tiempo real. </a:t>
            </a:r>
          </a:p>
          <a:p>
            <a:pPr marL="285750" indent="-285750" algn="just">
              <a:lnSpc>
                <a:spcPct val="150000"/>
              </a:lnSpc>
              <a:buFont typeface="Arial" panose="020B0604020202020204" pitchFamily="34" charset="0"/>
              <a:buChar char="•"/>
            </a:pPr>
            <a:r>
              <a:rPr lang="es-ES" sz="3200">
                <a:solidFill>
                  <a:schemeClr val="tx1"/>
                </a:solidFill>
                <a:cs typeface="Calibri"/>
              </a:rPr>
              <a:t>Se puede dividir un video de larga duración en varios videos cortos, y analizarlos por separado. </a:t>
            </a:r>
            <a:endParaRPr lang="es-EC" sz="3200" dirty="0">
              <a:solidFill>
                <a:schemeClr val="tx1"/>
              </a:solidFill>
              <a:cs typeface="Calibri"/>
            </a:endParaRPr>
          </a:p>
        </p:txBody>
      </p:sp>
      <p:sp>
        <p:nvSpPr>
          <p:cNvPr id="3" name="Marcador de número de diapositiva 2"/>
          <p:cNvSpPr>
            <a:spLocks noGrp="1"/>
          </p:cNvSpPr>
          <p:nvPr>
            <p:ph type="sldNum" sz="quarter" idx="12"/>
          </p:nvPr>
        </p:nvSpPr>
        <p:spPr/>
        <p:txBody>
          <a:bodyPr/>
          <a:lstStyle/>
          <a:p>
            <a:fld id="{0F1556C4-DFC3-4611-A7CC-780699185E26}" type="slidenum">
              <a:rPr lang="es-ES" smtClean="0"/>
              <a:t>43</a:t>
            </a:fld>
            <a:endParaRPr lang="es-ES"/>
          </a:p>
        </p:txBody>
      </p:sp>
    </p:spTree>
    <p:extLst>
      <p:ext uri="{BB962C8B-B14F-4D97-AF65-F5344CB8AC3E}">
        <p14:creationId xmlns:p14="http://schemas.microsoft.com/office/powerpoint/2010/main" val="397967168"/>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adroTexto 84">
            <a:extLst>
              <a:ext uri="{FF2B5EF4-FFF2-40B4-BE49-F238E27FC236}">
                <a16:creationId xmlns:a16="http://schemas.microsoft.com/office/drawing/2014/main" xmlns="" id="{64804ACE-E100-4818-ABB8-1E4782A99149}"/>
              </a:ext>
            </a:extLst>
          </p:cNvPr>
          <p:cNvSpPr txBox="1"/>
          <p:nvPr/>
        </p:nvSpPr>
        <p:spPr>
          <a:xfrm>
            <a:off x="-47625" y="6943725"/>
            <a:ext cx="12277725"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dirty="0"/>
              <a:t>El desarrollo de esta tesis, basado en la metodología de desarrollo ágil conocida como Desarrollo Iterativo, atravesó por cinco iteraciones; tres de ellas planteadas inicialmente, las cuales consistían en solventar la problemática planteada, el desarrollo y prueba del sistema. Sin embargo, al realizar las pruebas correspondientes se verificó que se necesitaba mejorar el prototipo, alterando el código y el procesamiento interno del video, para tener un conteo vehicular más exacto, por lo cual se generaron dos iteraciones adicionales. </a:t>
            </a:r>
          </a:p>
          <a:p>
            <a:pPr algn="just"/>
            <a:r>
              <a:rPr lang="es-ES" dirty="0"/>
              <a:t>Los videos utilizados en este sistema deben ser en una resolución de al menos 720p; utilizando videos de mejor calidad, el sistema presentará resultados más precisos.</a:t>
            </a:r>
            <a:endParaRPr lang="es-EC" dirty="0"/>
          </a:p>
          <a:p>
            <a:pPr algn="just"/>
            <a:r>
              <a:rPr lang="es-ES" dirty="0"/>
              <a:t>Para que el sistema presente un funcionamiento óptimo, los videos utilizados en el sistema deben ser grabados entre las 07h00 y las 18h00, sin la presencia de lluvia; además, deben ser grabados de frente o de espalda a los vehículos con un ángulo de inclinación de aproximadamente 30° a una altura de 2 metros.</a:t>
            </a:r>
            <a:endParaRPr lang="es-EC" dirty="0"/>
          </a:p>
          <a:p>
            <a:pPr algn="just"/>
            <a:r>
              <a:rPr lang="es-EC" dirty="0"/>
              <a:t>(Clic)</a:t>
            </a:r>
          </a:p>
        </p:txBody>
      </p:sp>
      <p:sp>
        <p:nvSpPr>
          <p:cNvPr id="12" name="Rectángulo: esquinas redondeadas 6">
            <a:extLst>
              <a:ext uri="{FF2B5EF4-FFF2-40B4-BE49-F238E27FC236}">
                <a16:creationId xmlns:a16="http://schemas.microsoft.com/office/drawing/2014/main" xmlns="" id="{9B3A3BE0-888D-4C60-978E-F0B5BD3486A4}"/>
              </a:ext>
            </a:extLst>
          </p:cNvPr>
          <p:cNvSpPr/>
          <p:nvPr/>
        </p:nvSpPr>
        <p:spPr>
          <a:xfrm>
            <a:off x="1142999" y="3752849"/>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4. OBJETIVOS</a:t>
            </a:r>
          </a:p>
        </p:txBody>
      </p:sp>
      <p:sp>
        <p:nvSpPr>
          <p:cNvPr id="14" name="Rectángulo: esquinas redondeadas 10">
            <a:extLst>
              <a:ext uri="{FF2B5EF4-FFF2-40B4-BE49-F238E27FC236}">
                <a16:creationId xmlns:a16="http://schemas.microsoft.com/office/drawing/2014/main" xmlns="" id="{E4C77444-6503-47BC-8C7C-3A0BD6D77F34}"/>
              </a:ext>
            </a:extLst>
          </p:cNvPr>
          <p:cNvSpPr/>
          <p:nvPr/>
        </p:nvSpPr>
        <p:spPr>
          <a:xfrm>
            <a:off x="1142999" y="442912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5. IMPLEMENTACIÓN Y DESARROLLO</a:t>
            </a:r>
          </a:p>
        </p:txBody>
      </p:sp>
      <p:sp>
        <p:nvSpPr>
          <p:cNvPr id="16" name="Rectángulo: esquinas redondeadas 12">
            <a:extLst>
              <a:ext uri="{FF2B5EF4-FFF2-40B4-BE49-F238E27FC236}">
                <a16:creationId xmlns:a16="http://schemas.microsoft.com/office/drawing/2014/main" xmlns="" id="{CC550D7C-3BB8-4545-9E10-FD790A9E73D7}"/>
              </a:ext>
            </a:extLst>
          </p:cNvPr>
          <p:cNvSpPr/>
          <p:nvPr/>
        </p:nvSpPr>
        <p:spPr>
          <a:xfrm>
            <a:off x="1142999" y="307657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3. JUSTIFICACIÓN</a:t>
            </a:r>
          </a:p>
        </p:txBody>
      </p:sp>
      <p:sp>
        <p:nvSpPr>
          <p:cNvPr id="18" name="Rectángulo: esquinas redondeadas 14">
            <a:extLst>
              <a:ext uri="{FF2B5EF4-FFF2-40B4-BE49-F238E27FC236}">
                <a16:creationId xmlns:a16="http://schemas.microsoft.com/office/drawing/2014/main" xmlns="" id="{80612513-B13F-4838-978A-F9D5DCDDC316}"/>
              </a:ext>
            </a:extLst>
          </p:cNvPr>
          <p:cNvSpPr/>
          <p:nvPr/>
        </p:nvSpPr>
        <p:spPr>
          <a:xfrm>
            <a:off x="1142999" y="2400299"/>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2. PLANTEAMIENTO DEL PROBLEMA</a:t>
            </a:r>
          </a:p>
        </p:txBody>
      </p:sp>
      <p:sp>
        <p:nvSpPr>
          <p:cNvPr id="20" name="Rectángulo: esquinas redondeadas 16">
            <a:extLst>
              <a:ext uri="{FF2B5EF4-FFF2-40B4-BE49-F238E27FC236}">
                <a16:creationId xmlns:a16="http://schemas.microsoft.com/office/drawing/2014/main" xmlns="" id="{718A4584-F246-47DF-8E60-801B32CA67DB}"/>
              </a:ext>
            </a:extLst>
          </p:cNvPr>
          <p:cNvSpPr/>
          <p:nvPr/>
        </p:nvSpPr>
        <p:spPr>
          <a:xfrm>
            <a:off x="1142999" y="172402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1. ANTECEDENTES</a:t>
            </a:r>
          </a:p>
        </p:txBody>
      </p:sp>
      <p:sp>
        <p:nvSpPr>
          <p:cNvPr id="21" name="Rectángulo: esquinas redondeadas 10">
            <a:extLst>
              <a:ext uri="{FF2B5EF4-FFF2-40B4-BE49-F238E27FC236}">
                <a16:creationId xmlns:a16="http://schemas.microsoft.com/office/drawing/2014/main" xmlns="" id="{E4C77444-6503-47BC-8C7C-3A0BD6D77F34}"/>
              </a:ext>
            </a:extLst>
          </p:cNvPr>
          <p:cNvSpPr/>
          <p:nvPr/>
        </p:nvSpPr>
        <p:spPr>
          <a:xfrm>
            <a:off x="1142999" y="5105399"/>
            <a:ext cx="3162300" cy="638175"/>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6. CONCLUSIONES Y RECOMENDACIONES</a:t>
            </a:r>
          </a:p>
        </p:txBody>
      </p:sp>
      <p:sp>
        <p:nvSpPr>
          <p:cNvPr id="23" name="Rectángulo redondeado 22"/>
          <p:cNvSpPr/>
          <p:nvPr/>
        </p:nvSpPr>
        <p:spPr>
          <a:xfrm>
            <a:off x="4688822" y="1713632"/>
            <a:ext cx="7181613" cy="148993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s-ES" dirty="0"/>
              <a:t>El desarrollo de esta tesis, basado en la metodología Desarrollo Iterativo, atravesó por seis iteraciones; tres de ellas planteadas inicialmente, y tres adicionales que mejoraron el prototipo final.</a:t>
            </a:r>
            <a:endParaRPr lang="es-EC" dirty="0"/>
          </a:p>
        </p:txBody>
      </p:sp>
      <p:sp>
        <p:nvSpPr>
          <p:cNvPr id="24" name="Rectángulo redondeado 23"/>
          <p:cNvSpPr/>
          <p:nvPr/>
        </p:nvSpPr>
        <p:spPr>
          <a:xfrm>
            <a:off x="4708135" y="3379033"/>
            <a:ext cx="7162300" cy="121812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s-ES" dirty="0"/>
              <a:t>Los videos utilizados en este sistema deben ser en una resolución de al menos 720p; utilizando videos de mejor calidad, el sistema presentará resultados más precisos.</a:t>
            </a:r>
            <a:endParaRPr lang="es-EC" dirty="0"/>
          </a:p>
        </p:txBody>
      </p:sp>
      <p:sp>
        <p:nvSpPr>
          <p:cNvPr id="26" name="Rectángulo redondeado 25"/>
          <p:cNvSpPr/>
          <p:nvPr/>
        </p:nvSpPr>
        <p:spPr>
          <a:xfrm>
            <a:off x="4688822" y="4748211"/>
            <a:ext cx="7181614" cy="174137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s-ES" dirty="0"/>
              <a:t>Para que el sistema presente un funcionamiento óptimo, los videos utilizados en el sistema deben ser grabados entre las 07h00 y las 18h00, sin la presencia de lluvia; además, deben ser grabados de frente o de espalda a los vehículos con un ángulo de inclinación de aproximadamente 30° a una altura de 2 metros.</a:t>
            </a:r>
            <a:endParaRPr lang="es-EC" dirty="0"/>
          </a:p>
        </p:txBody>
      </p:sp>
      <p:sp>
        <p:nvSpPr>
          <p:cNvPr id="28" name="Rectángulo 27"/>
          <p:cNvSpPr/>
          <p:nvPr/>
        </p:nvSpPr>
        <p:spPr>
          <a:xfrm>
            <a:off x="8762199" y="828644"/>
            <a:ext cx="2321469" cy="461665"/>
          </a:xfrm>
          <a:prstGeom prst="rect">
            <a:avLst/>
          </a:prstGeom>
        </p:spPr>
        <p:txBody>
          <a:bodyPr wrap="none">
            <a:spAutoFit/>
          </a:bodyPr>
          <a:lstStyle/>
          <a:p>
            <a:pPr lvl="1"/>
            <a:r>
              <a:rPr lang="es-ES" sz="2400" b="1" dirty="0">
                <a:solidFill>
                  <a:schemeClr val="accent5">
                    <a:lumMod val="75000"/>
                  </a:schemeClr>
                </a:solidFill>
                <a:cs typeface="Calibri"/>
              </a:rPr>
              <a:t>Conclusiones</a:t>
            </a:r>
          </a:p>
        </p:txBody>
      </p:sp>
      <p:sp>
        <p:nvSpPr>
          <p:cNvPr id="3" name="Marcador de número de diapositiva 2"/>
          <p:cNvSpPr>
            <a:spLocks noGrp="1"/>
          </p:cNvSpPr>
          <p:nvPr>
            <p:ph type="sldNum" sz="quarter" idx="12"/>
          </p:nvPr>
        </p:nvSpPr>
        <p:spPr/>
        <p:txBody>
          <a:bodyPr/>
          <a:lstStyle/>
          <a:p>
            <a:fld id="{0F1556C4-DFC3-4611-A7CC-780699185E26}" type="slidenum">
              <a:rPr lang="es-ES" smtClean="0"/>
              <a:t>44</a:t>
            </a:fld>
            <a:endParaRPr lang="es-ES"/>
          </a:p>
        </p:txBody>
      </p:sp>
    </p:spTree>
    <p:extLst>
      <p:ext uri="{BB962C8B-B14F-4D97-AF65-F5344CB8AC3E}">
        <p14:creationId xmlns:p14="http://schemas.microsoft.com/office/powerpoint/2010/main" val="2825074190"/>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adroTexto 84">
            <a:extLst>
              <a:ext uri="{FF2B5EF4-FFF2-40B4-BE49-F238E27FC236}">
                <a16:creationId xmlns:a16="http://schemas.microsoft.com/office/drawing/2014/main" xmlns="" id="{64804ACE-E100-4818-ABB8-1E4782A99149}"/>
              </a:ext>
            </a:extLst>
          </p:cNvPr>
          <p:cNvSpPr txBox="1"/>
          <p:nvPr/>
        </p:nvSpPr>
        <p:spPr>
          <a:xfrm>
            <a:off x="-47625" y="6943725"/>
            <a:ext cx="122777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C">
              <a:cs typeface="Calibri"/>
            </a:endParaRPr>
          </a:p>
        </p:txBody>
      </p:sp>
      <p:sp>
        <p:nvSpPr>
          <p:cNvPr id="12" name="Rectángulo: esquinas redondeadas 6">
            <a:extLst>
              <a:ext uri="{FF2B5EF4-FFF2-40B4-BE49-F238E27FC236}">
                <a16:creationId xmlns:a16="http://schemas.microsoft.com/office/drawing/2014/main" xmlns="" id="{9B3A3BE0-888D-4C60-978E-F0B5BD3486A4}"/>
              </a:ext>
            </a:extLst>
          </p:cNvPr>
          <p:cNvSpPr/>
          <p:nvPr/>
        </p:nvSpPr>
        <p:spPr>
          <a:xfrm>
            <a:off x="1142999" y="3752849"/>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4. OBJETIVOS</a:t>
            </a:r>
          </a:p>
        </p:txBody>
      </p:sp>
      <p:sp>
        <p:nvSpPr>
          <p:cNvPr id="14" name="Rectángulo: esquinas redondeadas 10">
            <a:extLst>
              <a:ext uri="{FF2B5EF4-FFF2-40B4-BE49-F238E27FC236}">
                <a16:creationId xmlns:a16="http://schemas.microsoft.com/office/drawing/2014/main" xmlns="" id="{E4C77444-6503-47BC-8C7C-3A0BD6D77F34}"/>
              </a:ext>
            </a:extLst>
          </p:cNvPr>
          <p:cNvSpPr/>
          <p:nvPr/>
        </p:nvSpPr>
        <p:spPr>
          <a:xfrm>
            <a:off x="1142999" y="442912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5. IMPLEMENTACIÓN Y DESARROLLO</a:t>
            </a:r>
          </a:p>
        </p:txBody>
      </p:sp>
      <p:sp>
        <p:nvSpPr>
          <p:cNvPr id="16" name="Rectángulo: esquinas redondeadas 12">
            <a:extLst>
              <a:ext uri="{FF2B5EF4-FFF2-40B4-BE49-F238E27FC236}">
                <a16:creationId xmlns:a16="http://schemas.microsoft.com/office/drawing/2014/main" xmlns="" id="{CC550D7C-3BB8-4545-9E10-FD790A9E73D7}"/>
              </a:ext>
            </a:extLst>
          </p:cNvPr>
          <p:cNvSpPr/>
          <p:nvPr/>
        </p:nvSpPr>
        <p:spPr>
          <a:xfrm>
            <a:off x="1142999" y="307657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3. JUSTIFICACIÓN</a:t>
            </a:r>
          </a:p>
        </p:txBody>
      </p:sp>
      <p:sp>
        <p:nvSpPr>
          <p:cNvPr id="18" name="Rectángulo: esquinas redondeadas 14">
            <a:extLst>
              <a:ext uri="{FF2B5EF4-FFF2-40B4-BE49-F238E27FC236}">
                <a16:creationId xmlns:a16="http://schemas.microsoft.com/office/drawing/2014/main" xmlns="" id="{80612513-B13F-4838-978A-F9D5DCDDC316}"/>
              </a:ext>
            </a:extLst>
          </p:cNvPr>
          <p:cNvSpPr/>
          <p:nvPr/>
        </p:nvSpPr>
        <p:spPr>
          <a:xfrm>
            <a:off x="1142999" y="2400299"/>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2. PLANTEAMIENTO DEL PROBLEMA</a:t>
            </a:r>
          </a:p>
        </p:txBody>
      </p:sp>
      <p:sp>
        <p:nvSpPr>
          <p:cNvPr id="20" name="Rectángulo: esquinas redondeadas 16">
            <a:extLst>
              <a:ext uri="{FF2B5EF4-FFF2-40B4-BE49-F238E27FC236}">
                <a16:creationId xmlns:a16="http://schemas.microsoft.com/office/drawing/2014/main" xmlns="" id="{718A4584-F246-47DF-8E60-801B32CA67DB}"/>
              </a:ext>
            </a:extLst>
          </p:cNvPr>
          <p:cNvSpPr/>
          <p:nvPr/>
        </p:nvSpPr>
        <p:spPr>
          <a:xfrm>
            <a:off x="1142999" y="172402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1. ANTECEDENTES</a:t>
            </a:r>
          </a:p>
        </p:txBody>
      </p:sp>
      <p:sp>
        <p:nvSpPr>
          <p:cNvPr id="21" name="Rectángulo: esquinas redondeadas 10">
            <a:extLst>
              <a:ext uri="{FF2B5EF4-FFF2-40B4-BE49-F238E27FC236}">
                <a16:creationId xmlns:a16="http://schemas.microsoft.com/office/drawing/2014/main" xmlns="" id="{E4C77444-6503-47BC-8C7C-3A0BD6D77F34}"/>
              </a:ext>
            </a:extLst>
          </p:cNvPr>
          <p:cNvSpPr/>
          <p:nvPr/>
        </p:nvSpPr>
        <p:spPr>
          <a:xfrm>
            <a:off x="1142999" y="5105399"/>
            <a:ext cx="3162300" cy="638175"/>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6. CONCLUSIONES Y RECOMENDACIONES</a:t>
            </a:r>
          </a:p>
        </p:txBody>
      </p:sp>
      <p:sp>
        <p:nvSpPr>
          <p:cNvPr id="23" name="Rectángulo redondeado 22"/>
          <p:cNvSpPr/>
          <p:nvPr/>
        </p:nvSpPr>
        <p:spPr>
          <a:xfrm>
            <a:off x="4688824" y="1696074"/>
            <a:ext cx="6773504" cy="13805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s-ES" dirty="0"/>
              <a:t>El estado de las calles o vías, afectan los resultados del sistema, grietas en la vía causan que se necesite aplicar más filtros para limpiar las imperfecciones del video.</a:t>
            </a:r>
            <a:endParaRPr lang="es-EC" dirty="0"/>
          </a:p>
        </p:txBody>
      </p:sp>
      <p:sp>
        <p:nvSpPr>
          <p:cNvPr id="24" name="Rectángulo redondeado 23"/>
          <p:cNvSpPr/>
          <p:nvPr/>
        </p:nvSpPr>
        <p:spPr>
          <a:xfrm>
            <a:off x="4708136" y="3076574"/>
            <a:ext cx="6755289" cy="157563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s-ES" dirty="0"/>
              <a:t>El prototipo final de esta tesis, necesita que los videos sean tratados independientemente, para que la contabilización sea más efectiva. Cada video puede ser grabado de forma diferente; y la selección del área de detección, y la presentación de las líneas de colisión en pantalla se realizan dependiendo de cada video.</a:t>
            </a:r>
            <a:endParaRPr lang="es-EC" dirty="0"/>
          </a:p>
        </p:txBody>
      </p:sp>
      <p:sp>
        <p:nvSpPr>
          <p:cNvPr id="26" name="Rectángulo redondeado 25"/>
          <p:cNvSpPr/>
          <p:nvPr/>
        </p:nvSpPr>
        <p:spPr>
          <a:xfrm>
            <a:off x="4688822" y="4652212"/>
            <a:ext cx="6773505" cy="138049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s-ES" dirty="0"/>
              <a:t>El tiempo de duración de los videos que se pueden utilizar en el prototipo puede alcanzar la hora de duración, sin presentar inconvenientes. Pues se realizaron pruebas de rendimiento para verificar el funcionamiento del prototipo.</a:t>
            </a:r>
            <a:endParaRPr lang="es-EC" dirty="0"/>
          </a:p>
        </p:txBody>
      </p:sp>
      <p:sp>
        <p:nvSpPr>
          <p:cNvPr id="28" name="Rectángulo 27"/>
          <p:cNvSpPr/>
          <p:nvPr/>
        </p:nvSpPr>
        <p:spPr>
          <a:xfrm>
            <a:off x="8762199" y="828644"/>
            <a:ext cx="2321469" cy="461665"/>
          </a:xfrm>
          <a:prstGeom prst="rect">
            <a:avLst/>
          </a:prstGeom>
        </p:spPr>
        <p:txBody>
          <a:bodyPr wrap="none">
            <a:spAutoFit/>
          </a:bodyPr>
          <a:lstStyle/>
          <a:p>
            <a:pPr lvl="1"/>
            <a:r>
              <a:rPr lang="es-ES" sz="2400" b="1" dirty="0">
                <a:solidFill>
                  <a:schemeClr val="accent5">
                    <a:lumMod val="75000"/>
                  </a:schemeClr>
                </a:solidFill>
                <a:cs typeface="Calibri"/>
              </a:rPr>
              <a:t>Conclusiones</a:t>
            </a:r>
          </a:p>
        </p:txBody>
      </p:sp>
      <p:sp>
        <p:nvSpPr>
          <p:cNvPr id="2" name="Rectángulo 1"/>
          <p:cNvSpPr/>
          <p:nvPr/>
        </p:nvSpPr>
        <p:spPr>
          <a:xfrm>
            <a:off x="0" y="7111758"/>
            <a:ext cx="12192000" cy="2585323"/>
          </a:xfrm>
          <a:prstGeom prst="rect">
            <a:avLst/>
          </a:prstGeom>
        </p:spPr>
        <p:txBody>
          <a:bodyPr wrap="square">
            <a:spAutoFit/>
          </a:bodyPr>
          <a:lstStyle/>
          <a:p>
            <a:r>
              <a:rPr lang="es-ES" dirty="0"/>
              <a:t>El estado de las calles o vías, afectan al rendimiento del sistema, grietas en la vía causan que se necesite aplicar más filtros para limpiar las imperfecciones del video.</a:t>
            </a:r>
          </a:p>
          <a:p>
            <a:r>
              <a:rPr lang="es-ES" dirty="0"/>
              <a:t>El prototipo final de esta tesis, necesita que los videos sean tratados independientemente, para que la contabilización sea más efectiva. Esto se debe a que cada video puede ser grabado de forma diferente; y la selección del área de detección, y la presentación de las líneas de colisión en pantalla se realizan dependiendo de cada video.</a:t>
            </a:r>
          </a:p>
          <a:p>
            <a:r>
              <a:rPr lang="es-ES" dirty="0"/>
              <a:t>El tiempo de duración de los videos que se pueden utilizar en el prototipo puede alcanzar la hora de duración, sin presentar inconvenientes. Pues se realizaron pruebas de rendimiento para verificar el funcionamiento del prototipo.</a:t>
            </a:r>
            <a:endParaRPr lang="es-EC" dirty="0"/>
          </a:p>
          <a:p>
            <a:r>
              <a:rPr lang="es-EC" dirty="0"/>
              <a:t>(Clic)</a:t>
            </a:r>
          </a:p>
          <a:p>
            <a:endParaRPr lang="es-EC" dirty="0"/>
          </a:p>
        </p:txBody>
      </p:sp>
      <p:sp>
        <p:nvSpPr>
          <p:cNvPr id="4" name="Marcador de número de diapositiva 3"/>
          <p:cNvSpPr>
            <a:spLocks noGrp="1"/>
          </p:cNvSpPr>
          <p:nvPr>
            <p:ph type="sldNum" sz="quarter" idx="12"/>
          </p:nvPr>
        </p:nvSpPr>
        <p:spPr/>
        <p:txBody>
          <a:bodyPr/>
          <a:lstStyle/>
          <a:p>
            <a:fld id="{0F1556C4-DFC3-4611-A7CC-780699185E26}" type="slidenum">
              <a:rPr lang="es-ES" smtClean="0"/>
              <a:t>45</a:t>
            </a:fld>
            <a:endParaRPr lang="es-ES"/>
          </a:p>
        </p:txBody>
      </p:sp>
    </p:spTree>
    <p:extLst>
      <p:ext uri="{BB962C8B-B14F-4D97-AF65-F5344CB8AC3E}">
        <p14:creationId xmlns:p14="http://schemas.microsoft.com/office/powerpoint/2010/main" val="3859253945"/>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CuadroTexto 84">
            <a:extLst>
              <a:ext uri="{FF2B5EF4-FFF2-40B4-BE49-F238E27FC236}">
                <a16:creationId xmlns:a16="http://schemas.microsoft.com/office/drawing/2014/main" xmlns="" id="{64804ACE-E100-4818-ABB8-1E4782A99149}"/>
              </a:ext>
            </a:extLst>
          </p:cNvPr>
          <p:cNvSpPr txBox="1"/>
          <p:nvPr/>
        </p:nvSpPr>
        <p:spPr>
          <a:xfrm>
            <a:off x="-47625" y="6943725"/>
            <a:ext cx="122777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EC">
              <a:cs typeface="Calibri"/>
            </a:endParaRPr>
          </a:p>
        </p:txBody>
      </p:sp>
      <p:sp>
        <p:nvSpPr>
          <p:cNvPr id="12" name="Rectángulo: esquinas redondeadas 6">
            <a:extLst>
              <a:ext uri="{FF2B5EF4-FFF2-40B4-BE49-F238E27FC236}">
                <a16:creationId xmlns:a16="http://schemas.microsoft.com/office/drawing/2014/main" xmlns="" id="{9B3A3BE0-888D-4C60-978E-F0B5BD3486A4}"/>
              </a:ext>
            </a:extLst>
          </p:cNvPr>
          <p:cNvSpPr/>
          <p:nvPr/>
        </p:nvSpPr>
        <p:spPr>
          <a:xfrm>
            <a:off x="1142999" y="3752849"/>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4. OBJETIVOS</a:t>
            </a:r>
          </a:p>
        </p:txBody>
      </p:sp>
      <p:sp>
        <p:nvSpPr>
          <p:cNvPr id="14" name="Rectángulo: esquinas redondeadas 10">
            <a:extLst>
              <a:ext uri="{FF2B5EF4-FFF2-40B4-BE49-F238E27FC236}">
                <a16:creationId xmlns:a16="http://schemas.microsoft.com/office/drawing/2014/main" xmlns="" id="{E4C77444-6503-47BC-8C7C-3A0BD6D77F34}"/>
              </a:ext>
            </a:extLst>
          </p:cNvPr>
          <p:cNvSpPr/>
          <p:nvPr/>
        </p:nvSpPr>
        <p:spPr>
          <a:xfrm>
            <a:off x="1142999" y="442912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5. IMPLEMENTACIÓN Y DESARROLLO</a:t>
            </a:r>
          </a:p>
        </p:txBody>
      </p:sp>
      <p:sp>
        <p:nvSpPr>
          <p:cNvPr id="16" name="Rectángulo: esquinas redondeadas 12">
            <a:extLst>
              <a:ext uri="{FF2B5EF4-FFF2-40B4-BE49-F238E27FC236}">
                <a16:creationId xmlns:a16="http://schemas.microsoft.com/office/drawing/2014/main" xmlns="" id="{CC550D7C-3BB8-4545-9E10-FD790A9E73D7}"/>
              </a:ext>
            </a:extLst>
          </p:cNvPr>
          <p:cNvSpPr/>
          <p:nvPr/>
        </p:nvSpPr>
        <p:spPr>
          <a:xfrm>
            <a:off x="1142999" y="307657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3. JUSTIFICACIÓN</a:t>
            </a:r>
          </a:p>
        </p:txBody>
      </p:sp>
      <p:sp>
        <p:nvSpPr>
          <p:cNvPr id="18" name="Rectángulo: esquinas redondeadas 14">
            <a:extLst>
              <a:ext uri="{FF2B5EF4-FFF2-40B4-BE49-F238E27FC236}">
                <a16:creationId xmlns:a16="http://schemas.microsoft.com/office/drawing/2014/main" xmlns="" id="{80612513-B13F-4838-978A-F9D5DCDDC316}"/>
              </a:ext>
            </a:extLst>
          </p:cNvPr>
          <p:cNvSpPr/>
          <p:nvPr/>
        </p:nvSpPr>
        <p:spPr>
          <a:xfrm>
            <a:off x="1142999" y="2400299"/>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2. PLANTEAMIENTO DEL PROBLEMA</a:t>
            </a:r>
          </a:p>
        </p:txBody>
      </p:sp>
      <p:sp>
        <p:nvSpPr>
          <p:cNvPr id="20" name="Rectángulo: esquinas redondeadas 16">
            <a:extLst>
              <a:ext uri="{FF2B5EF4-FFF2-40B4-BE49-F238E27FC236}">
                <a16:creationId xmlns:a16="http://schemas.microsoft.com/office/drawing/2014/main" xmlns="" id="{718A4584-F246-47DF-8E60-801B32CA67DB}"/>
              </a:ext>
            </a:extLst>
          </p:cNvPr>
          <p:cNvSpPr/>
          <p:nvPr/>
        </p:nvSpPr>
        <p:spPr>
          <a:xfrm>
            <a:off x="1142999" y="172402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1. ANTECEDENTES</a:t>
            </a:r>
          </a:p>
        </p:txBody>
      </p:sp>
      <p:sp>
        <p:nvSpPr>
          <p:cNvPr id="21" name="Rectángulo: esquinas redondeadas 10">
            <a:extLst>
              <a:ext uri="{FF2B5EF4-FFF2-40B4-BE49-F238E27FC236}">
                <a16:creationId xmlns:a16="http://schemas.microsoft.com/office/drawing/2014/main" xmlns="" id="{E4C77444-6503-47BC-8C7C-3A0BD6D77F34}"/>
              </a:ext>
            </a:extLst>
          </p:cNvPr>
          <p:cNvSpPr/>
          <p:nvPr/>
        </p:nvSpPr>
        <p:spPr>
          <a:xfrm>
            <a:off x="1142999" y="5105399"/>
            <a:ext cx="3162300" cy="638175"/>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6. CONCLUSIONES Y RECOMENDACIONES</a:t>
            </a:r>
          </a:p>
        </p:txBody>
      </p:sp>
      <p:sp>
        <p:nvSpPr>
          <p:cNvPr id="23" name="Rectángulo redondeado 22"/>
          <p:cNvSpPr/>
          <p:nvPr/>
        </p:nvSpPr>
        <p:spPr>
          <a:xfrm>
            <a:off x="4688822" y="1715163"/>
            <a:ext cx="6375533" cy="118074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s-EC">
                <a:ea typeface="+mn-lt"/>
                <a:cs typeface="+mn-lt"/>
              </a:rPr>
              <a:t>Para asegurar el correcto funcionamiento del sistema, se recomienda que la cámara con la cual se esté grabando los videos se encuentre en una posición fija y no presente movimiento durante la grabación. </a:t>
            </a:r>
            <a:endParaRPr lang="en-US"/>
          </a:p>
        </p:txBody>
      </p:sp>
      <p:sp>
        <p:nvSpPr>
          <p:cNvPr id="24" name="Rectángulo redondeado 23"/>
          <p:cNvSpPr/>
          <p:nvPr/>
        </p:nvSpPr>
        <p:spPr>
          <a:xfrm>
            <a:off x="4690415" y="2968556"/>
            <a:ext cx="6375533" cy="85477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s-EC">
                <a:ea typeface="+mn-lt"/>
                <a:cs typeface="+mn-lt"/>
              </a:rPr>
              <a:t>En casos especiales, se recomienda que, la cámara apunte de forma perpendicular a la circulación de los vehículos, de modo que se visualice la separación entre ellos.</a:t>
            </a:r>
            <a:endParaRPr lang="en-US">
              <a:ea typeface="+mn-lt"/>
              <a:cs typeface="+mn-lt"/>
            </a:endParaRPr>
          </a:p>
        </p:txBody>
      </p:sp>
      <p:sp>
        <p:nvSpPr>
          <p:cNvPr id="26" name="Rectángulo redondeado 25"/>
          <p:cNvSpPr/>
          <p:nvPr/>
        </p:nvSpPr>
        <p:spPr>
          <a:xfrm>
            <a:off x="4688821" y="3904840"/>
            <a:ext cx="6375533" cy="93233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s-419">
                <a:ea typeface="+mn-lt"/>
                <a:cs typeface="+mn-lt"/>
              </a:rPr>
              <a:t>Para analizar videos sumamente largos (mayor a 1 hora), se recomienda fragmentar el video completo en varios videos de menor tamaño y analizarlos por separado.</a:t>
            </a:r>
            <a:endParaRPr lang="en-US"/>
          </a:p>
        </p:txBody>
      </p:sp>
      <p:sp>
        <p:nvSpPr>
          <p:cNvPr id="27" name="Rectángulo redondeado 26"/>
          <p:cNvSpPr/>
          <p:nvPr/>
        </p:nvSpPr>
        <p:spPr>
          <a:xfrm>
            <a:off x="4688820" y="4883249"/>
            <a:ext cx="6375533" cy="95062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s-419">
                <a:ea typeface="+mn-lt"/>
                <a:cs typeface="+mn-lt"/>
              </a:rPr>
              <a:t>Como aplicativo, puede ser utilizado como un módulo de un sistema de parqueaderos inteligentes, pues se adapta a cualquier tipo de área rural o urbana.</a:t>
            </a:r>
            <a:endParaRPr lang="en-US">
              <a:ea typeface="+mn-lt"/>
              <a:cs typeface="+mn-lt"/>
            </a:endParaRPr>
          </a:p>
        </p:txBody>
      </p:sp>
      <p:sp>
        <p:nvSpPr>
          <p:cNvPr id="28" name="Rectángulo 27"/>
          <p:cNvSpPr/>
          <p:nvPr/>
        </p:nvSpPr>
        <p:spPr>
          <a:xfrm>
            <a:off x="8101236" y="821732"/>
            <a:ext cx="2963119" cy="461665"/>
          </a:xfrm>
          <a:prstGeom prst="rect">
            <a:avLst/>
          </a:prstGeom>
        </p:spPr>
        <p:txBody>
          <a:bodyPr wrap="none">
            <a:spAutoFit/>
          </a:bodyPr>
          <a:lstStyle/>
          <a:p>
            <a:pPr lvl="1"/>
            <a:r>
              <a:rPr lang="es-ES" sz="2400" b="1" dirty="0">
                <a:solidFill>
                  <a:schemeClr val="accent5">
                    <a:lumMod val="75000"/>
                  </a:schemeClr>
                </a:solidFill>
                <a:cs typeface="Calibri"/>
              </a:rPr>
              <a:t>Recomendaciones</a:t>
            </a:r>
          </a:p>
        </p:txBody>
      </p:sp>
      <p:sp>
        <p:nvSpPr>
          <p:cNvPr id="15"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número de diapositiva 2"/>
          <p:cNvSpPr>
            <a:spLocks noGrp="1"/>
          </p:cNvSpPr>
          <p:nvPr>
            <p:ph type="sldNum" sz="quarter" idx="12"/>
          </p:nvPr>
        </p:nvSpPr>
        <p:spPr/>
        <p:txBody>
          <a:bodyPr/>
          <a:lstStyle/>
          <a:p>
            <a:fld id="{0F1556C4-DFC3-4611-A7CC-780699185E26}" type="slidenum">
              <a:rPr lang="es-ES" smtClean="0"/>
              <a:t>46</a:t>
            </a:fld>
            <a:endParaRPr lang="es-ES"/>
          </a:p>
        </p:txBody>
      </p:sp>
    </p:spTree>
    <p:extLst>
      <p:ext uri="{BB962C8B-B14F-4D97-AF65-F5344CB8AC3E}">
        <p14:creationId xmlns:p14="http://schemas.microsoft.com/office/powerpoint/2010/main" val="533650762"/>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4" name="Imagen 16">
            <a:extLst>
              <a:ext uri="{FF2B5EF4-FFF2-40B4-BE49-F238E27FC236}">
                <a16:creationId xmlns:a16="http://schemas.microsoft.com/office/drawing/2014/main" xmlns="" id="{EBDBD939-6450-42BF-AFB2-CBB69DE842CF}"/>
              </a:ext>
            </a:extLst>
          </p:cNvPr>
          <p:cNvPicPr>
            <a:picLocks noChangeAspect="1"/>
          </p:cNvPicPr>
          <p:nvPr/>
        </p:nvPicPr>
        <p:blipFill>
          <a:blip r:embed="rId2"/>
          <a:stretch>
            <a:fillRect/>
          </a:stretch>
        </p:blipFill>
        <p:spPr>
          <a:xfrm>
            <a:off x="4914899" y="347472"/>
            <a:ext cx="5610225" cy="5134356"/>
          </a:xfrm>
          <a:prstGeom prst="rect">
            <a:avLst/>
          </a:prstGeom>
          <a:ln>
            <a:noFill/>
          </a:ln>
          <a:effectLst>
            <a:softEdge rad="112500"/>
          </a:effectLst>
        </p:spPr>
      </p:pic>
      <p:pic>
        <p:nvPicPr>
          <p:cNvPr id="5" name="Picture 3" descr="Imagen que contiene hombre, persona, gafas, ropa&#10;&#10;Descripción generada con confianza muy alta">
            <a:extLst>
              <a:ext uri="{FF2B5EF4-FFF2-40B4-BE49-F238E27FC236}">
                <a16:creationId xmlns:a16="http://schemas.microsoft.com/office/drawing/2014/main" xmlns="" id="{75807B02-16AC-4D9F-9A04-F2C04D51B54E}"/>
              </a:ext>
            </a:extLst>
          </p:cNvPr>
          <p:cNvPicPr>
            <a:picLocks noChangeAspect="1"/>
          </p:cNvPicPr>
          <p:nvPr/>
        </p:nvPicPr>
        <p:blipFill>
          <a:blip r:embed="rId3"/>
          <a:stretch>
            <a:fillRect/>
          </a:stretch>
        </p:blipFill>
        <p:spPr>
          <a:xfrm>
            <a:off x="8801100" y="4804981"/>
            <a:ext cx="3133725" cy="1772412"/>
          </a:xfrm>
          <a:prstGeom prst="rect">
            <a:avLst/>
          </a:prstGeom>
          <a:ln>
            <a:noFill/>
          </a:ln>
          <a:effectLst>
            <a:softEdge rad="112500"/>
          </a:effectLst>
        </p:spPr>
      </p:pic>
      <p:sp>
        <p:nvSpPr>
          <p:cNvPr id="19" name="Rectángulo: esquinas redondeadas 6">
            <a:extLst>
              <a:ext uri="{FF2B5EF4-FFF2-40B4-BE49-F238E27FC236}">
                <a16:creationId xmlns:a16="http://schemas.microsoft.com/office/drawing/2014/main" xmlns="" id="{9B3A3BE0-888D-4C60-978E-F0B5BD3486A4}"/>
              </a:ext>
            </a:extLst>
          </p:cNvPr>
          <p:cNvSpPr/>
          <p:nvPr/>
        </p:nvSpPr>
        <p:spPr>
          <a:xfrm>
            <a:off x="1142999" y="3752849"/>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4. OBJETIVOS</a:t>
            </a:r>
          </a:p>
        </p:txBody>
      </p:sp>
      <p:sp>
        <p:nvSpPr>
          <p:cNvPr id="21" name="Rectángulo: esquinas redondeadas 10">
            <a:extLst>
              <a:ext uri="{FF2B5EF4-FFF2-40B4-BE49-F238E27FC236}">
                <a16:creationId xmlns:a16="http://schemas.microsoft.com/office/drawing/2014/main" xmlns="" id="{E4C77444-6503-47BC-8C7C-3A0BD6D77F34}"/>
              </a:ext>
            </a:extLst>
          </p:cNvPr>
          <p:cNvSpPr/>
          <p:nvPr/>
        </p:nvSpPr>
        <p:spPr>
          <a:xfrm>
            <a:off x="1142999" y="442912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5. IMPLEMENTACIÓN Y DESARROLLO</a:t>
            </a:r>
          </a:p>
        </p:txBody>
      </p:sp>
      <p:sp>
        <p:nvSpPr>
          <p:cNvPr id="23" name="Rectángulo: esquinas redondeadas 12">
            <a:extLst>
              <a:ext uri="{FF2B5EF4-FFF2-40B4-BE49-F238E27FC236}">
                <a16:creationId xmlns:a16="http://schemas.microsoft.com/office/drawing/2014/main" xmlns="" id="{CC550D7C-3BB8-4545-9E10-FD790A9E73D7}"/>
              </a:ext>
            </a:extLst>
          </p:cNvPr>
          <p:cNvSpPr/>
          <p:nvPr/>
        </p:nvSpPr>
        <p:spPr>
          <a:xfrm>
            <a:off x="1142999" y="307657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3. JUSTIFICACIÓN</a:t>
            </a:r>
          </a:p>
        </p:txBody>
      </p:sp>
      <p:sp>
        <p:nvSpPr>
          <p:cNvPr id="24" name="Rectángulo: esquinas redondeadas 14">
            <a:extLst>
              <a:ext uri="{FF2B5EF4-FFF2-40B4-BE49-F238E27FC236}">
                <a16:creationId xmlns:a16="http://schemas.microsoft.com/office/drawing/2014/main" xmlns="" id="{80612513-B13F-4838-978A-F9D5DCDDC316}"/>
              </a:ext>
            </a:extLst>
          </p:cNvPr>
          <p:cNvSpPr/>
          <p:nvPr/>
        </p:nvSpPr>
        <p:spPr>
          <a:xfrm>
            <a:off x="1142999" y="2400299"/>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2. PLANTEAMIENTO DEL PROBLEMA</a:t>
            </a:r>
          </a:p>
        </p:txBody>
      </p:sp>
      <p:sp>
        <p:nvSpPr>
          <p:cNvPr id="25" name="Rectángulo: esquinas redondeadas 16">
            <a:extLst>
              <a:ext uri="{FF2B5EF4-FFF2-40B4-BE49-F238E27FC236}">
                <a16:creationId xmlns:a16="http://schemas.microsoft.com/office/drawing/2014/main" xmlns="" id="{718A4584-F246-47DF-8E60-801B32CA67DB}"/>
              </a:ext>
            </a:extLst>
          </p:cNvPr>
          <p:cNvSpPr/>
          <p:nvPr/>
        </p:nvSpPr>
        <p:spPr>
          <a:xfrm>
            <a:off x="1142999" y="172402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1. ANTECEDENTES</a:t>
            </a:r>
          </a:p>
        </p:txBody>
      </p:sp>
      <p:sp>
        <p:nvSpPr>
          <p:cNvPr id="26" name="Rectángulo: esquinas redondeadas 10">
            <a:extLst>
              <a:ext uri="{FF2B5EF4-FFF2-40B4-BE49-F238E27FC236}">
                <a16:creationId xmlns:a16="http://schemas.microsoft.com/office/drawing/2014/main" xmlns="" id="{E4C77444-6503-47BC-8C7C-3A0BD6D77F34}"/>
              </a:ext>
            </a:extLst>
          </p:cNvPr>
          <p:cNvSpPr/>
          <p:nvPr/>
        </p:nvSpPr>
        <p:spPr>
          <a:xfrm>
            <a:off x="1142999" y="5105399"/>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6. CONCLUSIONES Y RECOMENDACIONES</a:t>
            </a:r>
          </a:p>
        </p:txBody>
      </p:sp>
      <p:sp>
        <p:nvSpPr>
          <p:cNvPr id="7" name="Marcador de número de diapositiva 6"/>
          <p:cNvSpPr>
            <a:spLocks noGrp="1"/>
          </p:cNvSpPr>
          <p:nvPr>
            <p:ph type="sldNum" sz="quarter" idx="12"/>
          </p:nvPr>
        </p:nvSpPr>
        <p:spPr/>
        <p:txBody>
          <a:bodyPr/>
          <a:lstStyle/>
          <a:p>
            <a:fld id="{0F1556C4-DFC3-4611-A7CC-780699185E26}" type="slidenum">
              <a:rPr lang="es-ES" smtClean="0"/>
              <a:t>47</a:t>
            </a:fld>
            <a:endParaRPr lang="es-ES"/>
          </a:p>
        </p:txBody>
      </p:sp>
    </p:spTree>
    <p:extLst>
      <p:ext uri="{BB962C8B-B14F-4D97-AF65-F5344CB8AC3E}">
        <p14:creationId xmlns:p14="http://schemas.microsoft.com/office/powerpoint/2010/main" val="24254463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4" name="Imagen 15" descr="Imagen que contiene automóvil, exterior, hierba, verde&#10;&#10;Descripción generada con confianza alta">
            <a:extLst>
              <a:ext uri="{FF2B5EF4-FFF2-40B4-BE49-F238E27FC236}">
                <a16:creationId xmlns:a16="http://schemas.microsoft.com/office/drawing/2014/main" xmlns="" id="{79A0756B-FCA2-4C35-B64C-3D8087C8A557}"/>
              </a:ext>
            </a:extLst>
          </p:cNvPr>
          <p:cNvPicPr>
            <a:picLocks noChangeAspect="1"/>
          </p:cNvPicPr>
          <p:nvPr/>
        </p:nvPicPr>
        <p:blipFill>
          <a:blip r:embed="rId2"/>
          <a:stretch>
            <a:fillRect/>
          </a:stretch>
        </p:blipFill>
        <p:spPr>
          <a:xfrm>
            <a:off x="8143875" y="2609195"/>
            <a:ext cx="3352800" cy="1744386"/>
          </a:xfrm>
          <a:prstGeom prst="rect">
            <a:avLst/>
          </a:prstGeom>
          <a:ln>
            <a:noFill/>
          </a:ln>
          <a:effectLst>
            <a:softEdge rad="112500"/>
          </a:effectLst>
        </p:spPr>
      </p:pic>
      <p:pic>
        <p:nvPicPr>
          <p:cNvPr id="18" name="Imagen 18" descr="Imagen que contiene edificio, exterior, automóvil, camino&#10;&#10;Descripción generada con confianza muy alta">
            <a:extLst>
              <a:ext uri="{FF2B5EF4-FFF2-40B4-BE49-F238E27FC236}">
                <a16:creationId xmlns:a16="http://schemas.microsoft.com/office/drawing/2014/main" xmlns="" id="{B0B58837-638F-4C75-9B93-BEF0A77F58B7}"/>
              </a:ext>
            </a:extLst>
          </p:cNvPr>
          <p:cNvPicPr>
            <a:picLocks noChangeAspect="1"/>
          </p:cNvPicPr>
          <p:nvPr/>
        </p:nvPicPr>
        <p:blipFill>
          <a:blip r:embed="rId3"/>
          <a:stretch>
            <a:fillRect/>
          </a:stretch>
        </p:blipFill>
        <p:spPr>
          <a:xfrm>
            <a:off x="4943475" y="2562582"/>
            <a:ext cx="2743200" cy="1828086"/>
          </a:xfrm>
          <a:prstGeom prst="rect">
            <a:avLst/>
          </a:prstGeom>
          <a:ln>
            <a:noFill/>
          </a:ln>
          <a:effectLst>
            <a:softEdge rad="112500"/>
          </a:effectLst>
        </p:spPr>
      </p:pic>
      <p:pic>
        <p:nvPicPr>
          <p:cNvPr id="22" name="Imagen 23">
            <a:extLst>
              <a:ext uri="{FF2B5EF4-FFF2-40B4-BE49-F238E27FC236}">
                <a16:creationId xmlns:a16="http://schemas.microsoft.com/office/drawing/2014/main" xmlns="" id="{E7C5477F-7A34-4353-B24A-F7E5C373CB27}"/>
              </a:ext>
            </a:extLst>
          </p:cNvPr>
          <p:cNvPicPr>
            <a:picLocks noChangeAspect="1"/>
          </p:cNvPicPr>
          <p:nvPr/>
        </p:nvPicPr>
        <p:blipFill>
          <a:blip r:embed="rId4"/>
          <a:stretch>
            <a:fillRect/>
          </a:stretch>
        </p:blipFill>
        <p:spPr>
          <a:xfrm>
            <a:off x="7086600" y="4419600"/>
            <a:ext cx="1714500" cy="2114550"/>
          </a:xfrm>
          <a:prstGeom prst="rect">
            <a:avLst/>
          </a:prstGeom>
        </p:spPr>
      </p:pic>
      <p:pic>
        <p:nvPicPr>
          <p:cNvPr id="25" name="Imagen 25">
            <a:extLst>
              <a:ext uri="{FF2B5EF4-FFF2-40B4-BE49-F238E27FC236}">
                <a16:creationId xmlns:a16="http://schemas.microsoft.com/office/drawing/2014/main" xmlns="" id="{86E987DA-36A4-4D72-B962-22698EB8B878}"/>
              </a:ext>
            </a:extLst>
          </p:cNvPr>
          <p:cNvPicPr>
            <a:picLocks noChangeAspect="1"/>
          </p:cNvPicPr>
          <p:nvPr/>
        </p:nvPicPr>
        <p:blipFill>
          <a:blip r:embed="rId5"/>
          <a:stretch>
            <a:fillRect/>
          </a:stretch>
        </p:blipFill>
        <p:spPr>
          <a:xfrm>
            <a:off x="6572250" y="-28575"/>
            <a:ext cx="2743200" cy="2743200"/>
          </a:xfrm>
          <a:prstGeom prst="rect">
            <a:avLst/>
          </a:prstGeom>
        </p:spPr>
      </p:pic>
      <p:sp>
        <p:nvSpPr>
          <p:cNvPr id="27" name="CuadroTexto 26">
            <a:extLst>
              <a:ext uri="{FF2B5EF4-FFF2-40B4-BE49-F238E27FC236}">
                <a16:creationId xmlns:a16="http://schemas.microsoft.com/office/drawing/2014/main" xmlns="" id="{B5AE81D9-17AD-4DA6-8D79-77F61A2ADA54}"/>
              </a:ext>
            </a:extLst>
          </p:cNvPr>
          <p:cNvSpPr txBox="1"/>
          <p:nvPr/>
        </p:nvSpPr>
        <p:spPr>
          <a:xfrm>
            <a:off x="38100" y="6962775"/>
            <a:ext cx="1216342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dirty="0"/>
              <a:t>En un estudio realizado por Fabio </a:t>
            </a:r>
            <a:r>
              <a:rPr lang="es-EC" dirty="0" err="1"/>
              <a:t>Nelli</a:t>
            </a:r>
            <a:r>
              <a:rPr lang="es-EC" dirty="0"/>
              <a:t>, menciona que estos problemas pueden ser solventados con una asignatura conocida como  "Visión por Computadoras", la cual es una disciplina que utiliza la inteligencia artificial para reproducir la forma en que el cerebro percibe las imágenes.</a:t>
            </a:r>
            <a:endParaRPr lang="es-EC" dirty="0">
              <a:cs typeface="Calibri"/>
            </a:endParaRPr>
          </a:p>
          <a:p>
            <a:r>
              <a:rPr lang="es-ES" dirty="0"/>
              <a:t>Una de las más reconocidas librerías utilizada para visión por computadoras, se denomina </a:t>
            </a:r>
            <a:r>
              <a:rPr lang="es-ES" dirty="0" err="1"/>
              <a:t>OpenCV</a:t>
            </a:r>
            <a:r>
              <a:rPr lang="es-ES" dirty="0"/>
              <a:t> u Open </a:t>
            </a:r>
            <a:r>
              <a:rPr lang="es-ES" dirty="0" err="1"/>
              <a:t>Source</a:t>
            </a:r>
            <a:r>
              <a:rPr lang="es-ES" dirty="0"/>
              <a:t> </a:t>
            </a:r>
            <a:r>
              <a:rPr lang="es-ES" dirty="0" err="1"/>
              <a:t>Computer</a:t>
            </a:r>
            <a:r>
              <a:rPr lang="es-ES" dirty="0"/>
              <a:t> </a:t>
            </a:r>
            <a:r>
              <a:rPr lang="es-ES" dirty="0" err="1"/>
              <a:t>Vision</a:t>
            </a:r>
            <a:r>
              <a:rPr lang="es-ES" dirty="0"/>
              <a:t>, la cual es utilizada para el desarrollo de esta tesis </a:t>
            </a:r>
          </a:p>
          <a:p>
            <a:r>
              <a:rPr lang="es-EC" dirty="0">
                <a:cs typeface="Calibri"/>
              </a:rPr>
              <a:t>(Clic)</a:t>
            </a:r>
          </a:p>
        </p:txBody>
      </p:sp>
      <p:sp>
        <p:nvSpPr>
          <p:cNvPr id="12" name="Rectángulo: esquinas redondeadas 6">
            <a:extLst>
              <a:ext uri="{FF2B5EF4-FFF2-40B4-BE49-F238E27FC236}">
                <a16:creationId xmlns:a16="http://schemas.microsoft.com/office/drawing/2014/main" xmlns="" id="{71FDD5A6-3C90-4B75-A4FF-857976E7A3AF}"/>
              </a:ext>
            </a:extLst>
          </p:cNvPr>
          <p:cNvSpPr/>
          <p:nvPr/>
        </p:nvSpPr>
        <p:spPr>
          <a:xfrm>
            <a:off x="1142999" y="4429124"/>
            <a:ext cx="3162300" cy="638175"/>
          </a:xfrm>
          <a:prstGeom prst="round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5. </a:t>
            </a:r>
            <a:r>
              <a:rPr lang="es-ES">
                <a:ea typeface="+mn-lt"/>
                <a:cs typeface="+mn-lt"/>
              </a:rPr>
              <a:t>Diseño e Implementacion</a:t>
            </a:r>
            <a:endParaRPr lang="es-ES">
              <a:cs typeface="Calibri"/>
            </a:endParaRPr>
          </a:p>
        </p:txBody>
      </p:sp>
      <p:sp>
        <p:nvSpPr>
          <p:cNvPr id="29" name="Rectángulo: esquinas redondeadas 12">
            <a:extLst>
              <a:ext uri="{FF2B5EF4-FFF2-40B4-BE49-F238E27FC236}">
                <a16:creationId xmlns:a16="http://schemas.microsoft.com/office/drawing/2014/main" xmlns="" id="{04F9C629-D49B-4DCD-8ED9-03012052D94E}"/>
              </a:ext>
            </a:extLst>
          </p:cNvPr>
          <p:cNvSpPr/>
          <p:nvPr/>
        </p:nvSpPr>
        <p:spPr>
          <a:xfrm>
            <a:off x="1142999" y="3076574"/>
            <a:ext cx="3162300" cy="638175"/>
          </a:xfrm>
          <a:prstGeom prst="round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3. Justificación </a:t>
            </a:r>
          </a:p>
        </p:txBody>
      </p:sp>
      <p:sp>
        <p:nvSpPr>
          <p:cNvPr id="31" name="Rectángulo: esquinas redondeadas 14">
            <a:extLst>
              <a:ext uri="{FF2B5EF4-FFF2-40B4-BE49-F238E27FC236}">
                <a16:creationId xmlns:a16="http://schemas.microsoft.com/office/drawing/2014/main" xmlns="" id="{5F6ECE2D-1E46-4C19-AF7F-E369D44C1671}"/>
              </a:ext>
            </a:extLst>
          </p:cNvPr>
          <p:cNvSpPr/>
          <p:nvPr/>
        </p:nvSpPr>
        <p:spPr>
          <a:xfrm>
            <a:off x="1142999" y="2400299"/>
            <a:ext cx="3162300" cy="638175"/>
          </a:xfrm>
          <a:prstGeom prst="round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2. Planteamiento del Problema</a:t>
            </a:r>
            <a:endParaRPr lang="es-ES"/>
          </a:p>
        </p:txBody>
      </p:sp>
      <p:sp>
        <p:nvSpPr>
          <p:cNvPr id="33" name="Rectángulo: esquinas redondeadas 16">
            <a:extLst>
              <a:ext uri="{FF2B5EF4-FFF2-40B4-BE49-F238E27FC236}">
                <a16:creationId xmlns:a16="http://schemas.microsoft.com/office/drawing/2014/main" xmlns="" id="{D6EF8653-3966-41E1-AFB4-09A466810A2E}"/>
              </a:ext>
            </a:extLst>
          </p:cNvPr>
          <p:cNvSpPr/>
          <p:nvPr/>
        </p:nvSpPr>
        <p:spPr>
          <a:xfrm>
            <a:off x="1142999" y="1724024"/>
            <a:ext cx="3162300" cy="638175"/>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1. Antecedentes</a:t>
            </a:r>
          </a:p>
        </p:txBody>
      </p:sp>
      <p:sp>
        <p:nvSpPr>
          <p:cNvPr id="35" name="Rectángulo: esquinas redondeadas 10">
            <a:extLst>
              <a:ext uri="{FF2B5EF4-FFF2-40B4-BE49-F238E27FC236}">
                <a16:creationId xmlns:a16="http://schemas.microsoft.com/office/drawing/2014/main" xmlns="" id="{33186B94-5929-4CB7-8A91-1D9A2FA518E3}"/>
              </a:ext>
            </a:extLst>
          </p:cNvPr>
          <p:cNvSpPr/>
          <p:nvPr/>
        </p:nvSpPr>
        <p:spPr>
          <a:xfrm>
            <a:off x="1142999" y="3752849"/>
            <a:ext cx="3162300" cy="638175"/>
          </a:xfrm>
          <a:prstGeom prst="round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4. Objetivos</a:t>
            </a:r>
          </a:p>
        </p:txBody>
      </p:sp>
      <p:sp>
        <p:nvSpPr>
          <p:cNvPr id="37" name="Rectángulo: esquinas redondeadas 6">
            <a:extLst>
              <a:ext uri="{FF2B5EF4-FFF2-40B4-BE49-F238E27FC236}">
                <a16:creationId xmlns:a16="http://schemas.microsoft.com/office/drawing/2014/main" xmlns="" id="{BABC567C-1797-43AA-9D1E-5E6F3366BE5E}"/>
              </a:ext>
            </a:extLst>
          </p:cNvPr>
          <p:cNvSpPr/>
          <p:nvPr/>
        </p:nvSpPr>
        <p:spPr>
          <a:xfrm>
            <a:off x="1142999" y="5105399"/>
            <a:ext cx="3162300" cy="638175"/>
          </a:xfrm>
          <a:prstGeom prst="round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6. Concluciones y Recomendaciones</a:t>
            </a:r>
          </a:p>
        </p:txBody>
      </p:sp>
      <p:sp>
        <p:nvSpPr>
          <p:cNvPr id="16" name="Rectángulo: esquinas redondeadas 6">
            <a:extLst>
              <a:ext uri="{FF2B5EF4-FFF2-40B4-BE49-F238E27FC236}">
                <a16:creationId xmlns:a16="http://schemas.microsoft.com/office/drawing/2014/main" xmlns="" id="{9B3A3BE0-888D-4C60-978E-F0B5BD3486A4}"/>
              </a:ext>
            </a:extLst>
          </p:cNvPr>
          <p:cNvSpPr/>
          <p:nvPr/>
        </p:nvSpPr>
        <p:spPr>
          <a:xfrm>
            <a:off x="1142999" y="3752849"/>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4. OBJETIVOS</a:t>
            </a:r>
          </a:p>
        </p:txBody>
      </p:sp>
      <p:sp>
        <p:nvSpPr>
          <p:cNvPr id="19" name="Rectángulo: esquinas redondeadas 10">
            <a:extLst>
              <a:ext uri="{FF2B5EF4-FFF2-40B4-BE49-F238E27FC236}">
                <a16:creationId xmlns:a16="http://schemas.microsoft.com/office/drawing/2014/main" xmlns="" id="{E4C77444-6503-47BC-8C7C-3A0BD6D77F34}"/>
              </a:ext>
            </a:extLst>
          </p:cNvPr>
          <p:cNvSpPr/>
          <p:nvPr/>
        </p:nvSpPr>
        <p:spPr>
          <a:xfrm>
            <a:off x="1142999" y="4429124"/>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5. IMPLEMENTACIÓN Y DESARROLLO</a:t>
            </a:r>
          </a:p>
        </p:txBody>
      </p:sp>
      <p:sp>
        <p:nvSpPr>
          <p:cNvPr id="20" name="Rectángulo: esquinas redondeadas 12">
            <a:extLst>
              <a:ext uri="{FF2B5EF4-FFF2-40B4-BE49-F238E27FC236}">
                <a16:creationId xmlns:a16="http://schemas.microsoft.com/office/drawing/2014/main" xmlns="" id="{CC550D7C-3BB8-4545-9E10-FD790A9E73D7}"/>
              </a:ext>
            </a:extLst>
          </p:cNvPr>
          <p:cNvSpPr/>
          <p:nvPr/>
        </p:nvSpPr>
        <p:spPr>
          <a:xfrm>
            <a:off x="1142999" y="3076574"/>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3. JUSTIFICACIÓN</a:t>
            </a:r>
          </a:p>
        </p:txBody>
      </p:sp>
      <p:sp>
        <p:nvSpPr>
          <p:cNvPr id="21" name="Rectángulo: esquinas redondeadas 14">
            <a:extLst>
              <a:ext uri="{FF2B5EF4-FFF2-40B4-BE49-F238E27FC236}">
                <a16:creationId xmlns:a16="http://schemas.microsoft.com/office/drawing/2014/main" xmlns="" id="{80612513-B13F-4838-978A-F9D5DCDDC316}"/>
              </a:ext>
            </a:extLst>
          </p:cNvPr>
          <p:cNvSpPr/>
          <p:nvPr/>
        </p:nvSpPr>
        <p:spPr>
          <a:xfrm>
            <a:off x="1142999" y="2400299"/>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2. PLANTEAMIENTO DEL PROBLEMA</a:t>
            </a:r>
          </a:p>
        </p:txBody>
      </p:sp>
      <p:sp>
        <p:nvSpPr>
          <p:cNvPr id="23" name="Rectángulo: esquinas redondeadas 16">
            <a:extLst>
              <a:ext uri="{FF2B5EF4-FFF2-40B4-BE49-F238E27FC236}">
                <a16:creationId xmlns:a16="http://schemas.microsoft.com/office/drawing/2014/main" xmlns="" id="{718A4584-F246-47DF-8E60-801B32CA67DB}"/>
              </a:ext>
            </a:extLst>
          </p:cNvPr>
          <p:cNvSpPr/>
          <p:nvPr/>
        </p:nvSpPr>
        <p:spPr>
          <a:xfrm>
            <a:off x="1142999" y="1724024"/>
            <a:ext cx="3162300" cy="638175"/>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1. ANTECEDENTES</a:t>
            </a:r>
          </a:p>
        </p:txBody>
      </p:sp>
      <p:sp>
        <p:nvSpPr>
          <p:cNvPr id="24" name="Rectángulo: esquinas redondeadas 10">
            <a:extLst>
              <a:ext uri="{FF2B5EF4-FFF2-40B4-BE49-F238E27FC236}">
                <a16:creationId xmlns:a16="http://schemas.microsoft.com/office/drawing/2014/main" xmlns="" id="{E4C77444-6503-47BC-8C7C-3A0BD6D77F34}"/>
              </a:ext>
            </a:extLst>
          </p:cNvPr>
          <p:cNvSpPr/>
          <p:nvPr/>
        </p:nvSpPr>
        <p:spPr>
          <a:xfrm>
            <a:off x="1142999" y="5105399"/>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6. CONCLUSIONES Y RECOMENDACIONES</a:t>
            </a:r>
          </a:p>
        </p:txBody>
      </p:sp>
      <p:sp>
        <p:nvSpPr>
          <p:cNvPr id="4" name="Marcador de número de diapositiva 3"/>
          <p:cNvSpPr>
            <a:spLocks noGrp="1"/>
          </p:cNvSpPr>
          <p:nvPr>
            <p:ph type="sldNum" sz="quarter" idx="12"/>
          </p:nvPr>
        </p:nvSpPr>
        <p:spPr/>
        <p:txBody>
          <a:bodyPr/>
          <a:lstStyle/>
          <a:p>
            <a:fld id="{0F1556C4-DFC3-4611-A7CC-780699185E26}" type="slidenum">
              <a:rPr lang="es-ES" smtClean="0"/>
              <a:t>5</a:t>
            </a:fld>
            <a:endParaRPr lang="es-ES"/>
          </a:p>
        </p:txBody>
      </p:sp>
    </p:spTree>
    <p:extLst>
      <p:ext uri="{BB962C8B-B14F-4D97-AF65-F5344CB8AC3E}">
        <p14:creationId xmlns:p14="http://schemas.microsoft.com/office/powerpoint/2010/main" val="18796424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a16="http://schemas.microsoft.com/office/drawing/2014/main" xmlns="" id="{CEF34013-761B-4EF8-9851-163C38595137}"/>
              </a:ext>
            </a:extLst>
          </p:cNvPr>
          <p:cNvSpPr txBox="1"/>
          <p:nvPr/>
        </p:nvSpPr>
        <p:spPr>
          <a:xfrm>
            <a:off x="4724400" y="96202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400" b="1" dirty="0">
                <a:solidFill>
                  <a:schemeClr val="accent5">
                    <a:lumMod val="75000"/>
                  </a:schemeClr>
                </a:solidFill>
                <a:cs typeface="Calibri"/>
              </a:rPr>
              <a:t>Árbol de Problemas</a:t>
            </a:r>
          </a:p>
        </p:txBody>
      </p:sp>
      <p:sp>
        <p:nvSpPr>
          <p:cNvPr id="2" name="CuadroTexto 1">
            <a:extLst>
              <a:ext uri="{FF2B5EF4-FFF2-40B4-BE49-F238E27FC236}">
                <a16:creationId xmlns:a16="http://schemas.microsoft.com/office/drawing/2014/main" xmlns="" id="{25BA71D8-9521-420C-931D-C846ED8FE448}"/>
              </a:ext>
            </a:extLst>
          </p:cNvPr>
          <p:cNvSpPr txBox="1"/>
          <p:nvPr/>
        </p:nvSpPr>
        <p:spPr>
          <a:xfrm>
            <a:off x="0" y="6991350"/>
            <a:ext cx="1220152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dirty="0"/>
              <a:t>Actualmente, esta información no es recolectada de manera óptima, a causa de que el municipio no cuenta con la tecnología necesaria, ni los recursos económicos necesarios para optimizar esta recolección de datos, esto provoca que exista pérdida de información, información sin procesar, y al no contar con información precisa y confiable, la toma de decisiones sobre movilidad vehicular es más compleja.</a:t>
            </a:r>
            <a:endParaRPr lang="es-EC" dirty="0">
              <a:cs typeface="Calibri"/>
            </a:endParaRPr>
          </a:p>
          <a:p>
            <a:r>
              <a:rPr lang="es-EC" dirty="0"/>
              <a:t>(Clic)</a:t>
            </a:r>
            <a:endParaRPr lang="es-EC" dirty="0">
              <a:cs typeface="Calibri"/>
            </a:endParaRPr>
          </a:p>
        </p:txBody>
      </p:sp>
      <p:grpSp>
        <p:nvGrpSpPr>
          <p:cNvPr id="12" name="Grupo 11"/>
          <p:cNvGrpSpPr/>
          <p:nvPr/>
        </p:nvGrpSpPr>
        <p:grpSpPr>
          <a:xfrm>
            <a:off x="4876800" y="1423689"/>
            <a:ext cx="6769767" cy="4848773"/>
            <a:chOff x="0" y="98661"/>
            <a:chExt cx="5127889" cy="3566558"/>
          </a:xfrm>
        </p:grpSpPr>
        <p:sp>
          <p:nvSpPr>
            <p:cNvPr id="14" name="Flecha derecha 13"/>
            <p:cNvSpPr/>
            <p:nvPr/>
          </p:nvSpPr>
          <p:spPr>
            <a:xfrm>
              <a:off x="0" y="556260"/>
              <a:ext cx="982980" cy="62484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b="1">
                  <a:effectLst/>
                  <a:latin typeface="Arial" panose="020B0604020202020204" pitchFamily="34" charset="0"/>
                  <a:ea typeface="Calibri" panose="020F0502020204030204" pitchFamily="34" charset="0"/>
                  <a:cs typeface="Times New Roman" panose="02020603050405020304" pitchFamily="18" charset="0"/>
                </a:rPr>
                <a:t>Efectos</a:t>
              </a:r>
              <a:endParaRPr lang="es-EC">
                <a:effectLst/>
                <a:ea typeface="Calibri" panose="020F0502020204030204" pitchFamily="34" charset="0"/>
                <a:cs typeface="Times New Roman" panose="02020603050405020304" pitchFamily="18" charset="0"/>
              </a:endParaRPr>
            </a:p>
          </p:txBody>
        </p:sp>
        <p:sp>
          <p:nvSpPr>
            <p:cNvPr id="16" name="Flecha derecha 15"/>
            <p:cNvSpPr/>
            <p:nvPr/>
          </p:nvSpPr>
          <p:spPr>
            <a:xfrm>
              <a:off x="0" y="1645920"/>
              <a:ext cx="1164610" cy="62484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b="1">
                  <a:effectLst/>
                  <a:latin typeface="Arial" panose="020B0604020202020204" pitchFamily="34" charset="0"/>
                  <a:ea typeface="Calibri" panose="020F0502020204030204" pitchFamily="34" charset="0"/>
                  <a:cs typeface="Times New Roman" panose="02020603050405020304" pitchFamily="18" charset="0"/>
                </a:rPr>
                <a:t>Problema</a:t>
              </a:r>
              <a:endParaRPr lang="es-EC">
                <a:effectLst/>
                <a:ea typeface="Calibri" panose="020F0502020204030204" pitchFamily="34" charset="0"/>
                <a:cs typeface="Times New Roman" panose="02020603050405020304" pitchFamily="18" charset="0"/>
              </a:endParaRPr>
            </a:p>
          </p:txBody>
        </p:sp>
        <p:sp>
          <p:nvSpPr>
            <p:cNvPr id="18" name="Flecha derecha 17"/>
            <p:cNvSpPr/>
            <p:nvPr/>
          </p:nvSpPr>
          <p:spPr>
            <a:xfrm>
              <a:off x="0" y="2705100"/>
              <a:ext cx="1067157" cy="62484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b="1">
                  <a:effectLst/>
                  <a:latin typeface="Arial" panose="020B0604020202020204" pitchFamily="34" charset="0"/>
                  <a:ea typeface="Calibri" panose="020F0502020204030204" pitchFamily="34" charset="0"/>
                  <a:cs typeface="Times New Roman" panose="02020603050405020304" pitchFamily="18" charset="0"/>
                </a:rPr>
                <a:t>Causas</a:t>
              </a:r>
              <a:endParaRPr lang="es-EC">
                <a:effectLst/>
                <a:ea typeface="Calibri" panose="020F0502020204030204" pitchFamily="34" charset="0"/>
                <a:cs typeface="Times New Roman" panose="02020603050405020304" pitchFamily="18" charset="0"/>
              </a:endParaRPr>
            </a:p>
          </p:txBody>
        </p:sp>
        <p:sp>
          <p:nvSpPr>
            <p:cNvPr id="7" name="Rectángulo redondeado 18"/>
            <p:cNvSpPr/>
            <p:nvPr/>
          </p:nvSpPr>
          <p:spPr>
            <a:xfrm>
              <a:off x="1638300" y="1699260"/>
              <a:ext cx="3436620" cy="594360"/>
            </a:xfrm>
            <a:prstGeom prst="roundRect">
              <a:avLst/>
            </a:prstGeom>
            <a:solidFill>
              <a:srgbClr val="92D050"/>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2000" b="1">
                  <a:effectLst/>
                  <a:latin typeface="Arial" panose="020B0604020202020204" pitchFamily="34" charset="0"/>
                  <a:ea typeface="Calibri" panose="020F0502020204030204" pitchFamily="34" charset="0"/>
                  <a:cs typeface="Times New Roman" panose="02020603050405020304" pitchFamily="18" charset="0"/>
                </a:rPr>
                <a:t>Recolección de información de circulación vehicular imprecisa</a:t>
              </a:r>
              <a:endParaRPr lang="es-EC">
                <a:effectLst/>
                <a:ea typeface="Calibri" panose="020F0502020204030204" pitchFamily="34" charset="0"/>
                <a:cs typeface="Times New Roman" panose="02020603050405020304" pitchFamily="18" charset="0"/>
              </a:endParaRPr>
            </a:p>
          </p:txBody>
        </p:sp>
        <p:sp>
          <p:nvSpPr>
            <p:cNvPr id="20" name="Rectángulo redondeado 19"/>
            <p:cNvSpPr/>
            <p:nvPr/>
          </p:nvSpPr>
          <p:spPr>
            <a:xfrm>
              <a:off x="1584960" y="2636519"/>
              <a:ext cx="1447585" cy="1028700"/>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a:effectLst/>
                  <a:latin typeface="Arial" panose="020B0604020202020204" pitchFamily="34" charset="0"/>
                  <a:ea typeface="Calibri" panose="020F0502020204030204" pitchFamily="34" charset="0"/>
                  <a:cs typeface="Times New Roman" panose="02020603050405020304" pitchFamily="18" charset="0"/>
                </a:rPr>
                <a:t>El municipio de Quito no cuenta con la tecnología necesaria.</a:t>
              </a:r>
              <a:endParaRPr lang="es-EC">
                <a:effectLst/>
                <a:ea typeface="Calibri" panose="020F0502020204030204" pitchFamily="34" charset="0"/>
                <a:cs typeface="Times New Roman" panose="02020603050405020304" pitchFamily="18" charset="0"/>
              </a:endParaRPr>
            </a:p>
          </p:txBody>
        </p:sp>
        <p:sp>
          <p:nvSpPr>
            <p:cNvPr id="23" name="Rectángulo redondeado 22"/>
            <p:cNvSpPr/>
            <p:nvPr/>
          </p:nvSpPr>
          <p:spPr>
            <a:xfrm>
              <a:off x="3240492" y="2628900"/>
              <a:ext cx="1712509" cy="1013460"/>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a:effectLst/>
                  <a:latin typeface="Arial" panose="020B0604020202020204" pitchFamily="34" charset="0"/>
                  <a:ea typeface="Calibri" panose="020F0502020204030204" pitchFamily="34" charset="0"/>
                  <a:cs typeface="Times New Roman" panose="02020603050405020304" pitchFamily="18" charset="0"/>
                </a:rPr>
                <a:t>El municipio de Quito no posee recursos económicos necesarios.</a:t>
              </a:r>
              <a:endParaRPr lang="es-EC">
                <a:effectLst/>
                <a:ea typeface="Calibri" panose="020F0502020204030204" pitchFamily="34" charset="0"/>
                <a:cs typeface="Times New Roman" panose="02020603050405020304" pitchFamily="18" charset="0"/>
              </a:endParaRPr>
            </a:p>
          </p:txBody>
        </p:sp>
        <p:sp>
          <p:nvSpPr>
            <p:cNvPr id="11" name="Rectángulo redondeado 23"/>
            <p:cNvSpPr/>
            <p:nvPr/>
          </p:nvSpPr>
          <p:spPr>
            <a:xfrm>
              <a:off x="1485025" y="525780"/>
              <a:ext cx="999138" cy="662940"/>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dirty="0">
                  <a:effectLst/>
                  <a:latin typeface="Arial" panose="020B0604020202020204" pitchFamily="34" charset="0"/>
                  <a:ea typeface="Calibri" panose="020F0502020204030204" pitchFamily="34" charset="0"/>
                  <a:cs typeface="Times New Roman" panose="02020603050405020304" pitchFamily="18" charset="0"/>
                </a:rPr>
                <a:t>Información sin procesar.</a:t>
              </a:r>
              <a:endParaRPr lang="es-EC" sz="2000" dirty="0">
                <a:effectLst/>
                <a:ea typeface="Calibri" panose="020F0502020204030204" pitchFamily="34" charset="0"/>
                <a:cs typeface="Times New Roman" panose="02020603050405020304" pitchFamily="18" charset="0"/>
              </a:endParaRPr>
            </a:p>
          </p:txBody>
        </p:sp>
        <p:sp>
          <p:nvSpPr>
            <p:cNvPr id="25" name="Rectángulo redondeado 24"/>
            <p:cNvSpPr/>
            <p:nvPr/>
          </p:nvSpPr>
          <p:spPr>
            <a:xfrm>
              <a:off x="2762844" y="518159"/>
              <a:ext cx="1059335" cy="662940"/>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a:effectLst/>
                  <a:latin typeface="Arial" panose="020B0604020202020204" pitchFamily="34" charset="0"/>
                  <a:ea typeface="Calibri" panose="020F0502020204030204" pitchFamily="34" charset="0"/>
                  <a:cs typeface="Times New Roman" panose="02020603050405020304" pitchFamily="18" charset="0"/>
                </a:rPr>
                <a:t>Pérdida de información.</a:t>
              </a:r>
              <a:endParaRPr lang="es-EC" sz="2000">
                <a:effectLst/>
                <a:ea typeface="Calibri" panose="020F0502020204030204" pitchFamily="34" charset="0"/>
                <a:cs typeface="Times New Roman" panose="02020603050405020304" pitchFamily="18" charset="0"/>
              </a:endParaRPr>
            </a:p>
          </p:txBody>
        </p:sp>
        <p:sp>
          <p:nvSpPr>
            <p:cNvPr id="26" name="Rectángulo redondeado 25"/>
            <p:cNvSpPr/>
            <p:nvPr/>
          </p:nvSpPr>
          <p:spPr>
            <a:xfrm>
              <a:off x="4134444" y="98661"/>
              <a:ext cx="993445" cy="1074819"/>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a:effectLst/>
                  <a:latin typeface="Arial" panose="020B0604020202020204" pitchFamily="34" charset="0"/>
                  <a:ea typeface="Calibri" panose="020F0502020204030204" pitchFamily="34" charset="0"/>
                  <a:cs typeface="Times New Roman" panose="02020603050405020304" pitchFamily="18" charset="0"/>
                </a:rPr>
                <a:t>Toma de decisiones compleja.</a:t>
              </a:r>
              <a:endParaRPr lang="es-EC" sz="2000">
                <a:effectLst/>
                <a:ea typeface="Calibri" panose="020F0502020204030204" pitchFamily="34" charset="0"/>
                <a:cs typeface="Times New Roman" panose="02020603050405020304" pitchFamily="18" charset="0"/>
              </a:endParaRPr>
            </a:p>
          </p:txBody>
        </p:sp>
        <p:cxnSp>
          <p:nvCxnSpPr>
            <p:cNvPr id="27" name="Conector recto 26"/>
            <p:cNvCxnSpPr/>
            <p:nvPr/>
          </p:nvCxnSpPr>
          <p:spPr>
            <a:xfrm>
              <a:off x="1963605" y="1409700"/>
              <a:ext cx="276521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ector recto 27"/>
            <p:cNvCxnSpPr/>
            <p:nvPr/>
          </p:nvCxnSpPr>
          <p:spPr>
            <a:xfrm>
              <a:off x="2209800" y="2476500"/>
              <a:ext cx="20040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p:nvPr/>
          </p:nvCxnSpPr>
          <p:spPr>
            <a:xfrm flipV="1">
              <a:off x="1975974" y="1188720"/>
              <a:ext cx="0" cy="2209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p:nvPr/>
          </p:nvCxnSpPr>
          <p:spPr>
            <a:xfrm flipV="1">
              <a:off x="3313208" y="1173480"/>
              <a:ext cx="0" cy="2209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p:cNvCxnSpPr/>
            <p:nvPr/>
          </p:nvCxnSpPr>
          <p:spPr>
            <a:xfrm flipV="1">
              <a:off x="4715180" y="1173480"/>
              <a:ext cx="0" cy="2209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p:cNvCxnSpPr/>
            <p:nvPr/>
          </p:nvCxnSpPr>
          <p:spPr>
            <a:xfrm>
              <a:off x="2194560" y="2461260"/>
              <a:ext cx="0" cy="1752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p:cNvCxnSpPr/>
            <p:nvPr/>
          </p:nvCxnSpPr>
          <p:spPr>
            <a:xfrm>
              <a:off x="4206240" y="2461260"/>
              <a:ext cx="0" cy="1752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ector recto 33"/>
            <p:cNvCxnSpPr/>
            <p:nvPr/>
          </p:nvCxnSpPr>
          <p:spPr>
            <a:xfrm flipV="1">
              <a:off x="3314700" y="1409700"/>
              <a:ext cx="0" cy="2895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ector recto 34"/>
            <p:cNvCxnSpPr/>
            <p:nvPr/>
          </p:nvCxnSpPr>
          <p:spPr>
            <a:xfrm flipV="1">
              <a:off x="3329940" y="2286000"/>
              <a:ext cx="0" cy="1828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Rectángulo: esquinas redondeadas 6">
            <a:extLst>
              <a:ext uri="{FF2B5EF4-FFF2-40B4-BE49-F238E27FC236}">
                <a16:creationId xmlns:a16="http://schemas.microsoft.com/office/drawing/2014/main" xmlns="" id="{9B3A3BE0-888D-4C60-978E-F0B5BD3486A4}"/>
              </a:ext>
            </a:extLst>
          </p:cNvPr>
          <p:cNvSpPr/>
          <p:nvPr/>
        </p:nvSpPr>
        <p:spPr>
          <a:xfrm>
            <a:off x="1142999" y="3752849"/>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4. OBJETIVOS</a:t>
            </a:r>
          </a:p>
        </p:txBody>
      </p:sp>
      <p:sp>
        <p:nvSpPr>
          <p:cNvPr id="37" name="Rectángulo: esquinas redondeadas 10">
            <a:extLst>
              <a:ext uri="{FF2B5EF4-FFF2-40B4-BE49-F238E27FC236}">
                <a16:creationId xmlns:a16="http://schemas.microsoft.com/office/drawing/2014/main" xmlns="" id="{E4C77444-6503-47BC-8C7C-3A0BD6D77F34}"/>
              </a:ext>
            </a:extLst>
          </p:cNvPr>
          <p:cNvSpPr/>
          <p:nvPr/>
        </p:nvSpPr>
        <p:spPr>
          <a:xfrm>
            <a:off x="1142999" y="4429124"/>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5. IMPLEMENTACIÓN Y DESARROLLO</a:t>
            </a:r>
          </a:p>
        </p:txBody>
      </p:sp>
      <p:sp>
        <p:nvSpPr>
          <p:cNvPr id="38" name="Rectángulo: esquinas redondeadas 12">
            <a:extLst>
              <a:ext uri="{FF2B5EF4-FFF2-40B4-BE49-F238E27FC236}">
                <a16:creationId xmlns:a16="http://schemas.microsoft.com/office/drawing/2014/main" xmlns="" id="{CC550D7C-3BB8-4545-9E10-FD790A9E73D7}"/>
              </a:ext>
            </a:extLst>
          </p:cNvPr>
          <p:cNvSpPr/>
          <p:nvPr/>
        </p:nvSpPr>
        <p:spPr>
          <a:xfrm>
            <a:off x="1142999" y="3076574"/>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3. JUSTIFICACIÓN</a:t>
            </a:r>
          </a:p>
        </p:txBody>
      </p:sp>
      <p:sp>
        <p:nvSpPr>
          <p:cNvPr id="39" name="Rectángulo: esquinas redondeadas 14">
            <a:extLst>
              <a:ext uri="{FF2B5EF4-FFF2-40B4-BE49-F238E27FC236}">
                <a16:creationId xmlns:a16="http://schemas.microsoft.com/office/drawing/2014/main" xmlns="" id="{80612513-B13F-4838-978A-F9D5DCDDC316}"/>
              </a:ext>
            </a:extLst>
          </p:cNvPr>
          <p:cNvSpPr/>
          <p:nvPr/>
        </p:nvSpPr>
        <p:spPr>
          <a:xfrm>
            <a:off x="1142999" y="2400299"/>
            <a:ext cx="3162300" cy="638175"/>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2. PLANTEAMIENTO DEL PROBLEMA</a:t>
            </a:r>
          </a:p>
        </p:txBody>
      </p:sp>
      <p:sp>
        <p:nvSpPr>
          <p:cNvPr id="40" name="Rectángulo: esquinas redondeadas 16">
            <a:extLst>
              <a:ext uri="{FF2B5EF4-FFF2-40B4-BE49-F238E27FC236}">
                <a16:creationId xmlns:a16="http://schemas.microsoft.com/office/drawing/2014/main" xmlns="" id="{718A4584-F246-47DF-8E60-801B32CA67DB}"/>
              </a:ext>
            </a:extLst>
          </p:cNvPr>
          <p:cNvSpPr/>
          <p:nvPr/>
        </p:nvSpPr>
        <p:spPr>
          <a:xfrm>
            <a:off x="1142999" y="172402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1. ANTECEDENTES</a:t>
            </a:r>
          </a:p>
        </p:txBody>
      </p:sp>
      <p:sp>
        <p:nvSpPr>
          <p:cNvPr id="41" name="Rectángulo: esquinas redondeadas 10">
            <a:extLst>
              <a:ext uri="{FF2B5EF4-FFF2-40B4-BE49-F238E27FC236}">
                <a16:creationId xmlns:a16="http://schemas.microsoft.com/office/drawing/2014/main" xmlns="" id="{E4C77444-6503-47BC-8C7C-3A0BD6D77F34}"/>
              </a:ext>
            </a:extLst>
          </p:cNvPr>
          <p:cNvSpPr/>
          <p:nvPr/>
        </p:nvSpPr>
        <p:spPr>
          <a:xfrm>
            <a:off x="1142999" y="5105399"/>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6. CONCLUSIONES Y RECOMENDACIONES</a:t>
            </a:r>
          </a:p>
        </p:txBody>
      </p:sp>
      <p:sp>
        <p:nvSpPr>
          <p:cNvPr id="5" name="Marcador de número de diapositiva 4"/>
          <p:cNvSpPr>
            <a:spLocks noGrp="1"/>
          </p:cNvSpPr>
          <p:nvPr>
            <p:ph type="sldNum" sz="quarter" idx="12"/>
          </p:nvPr>
        </p:nvSpPr>
        <p:spPr/>
        <p:txBody>
          <a:bodyPr/>
          <a:lstStyle/>
          <a:p>
            <a:fld id="{0F1556C4-DFC3-4611-A7CC-780699185E26}" type="slidenum">
              <a:rPr lang="es-ES" smtClean="0"/>
              <a:t>6</a:t>
            </a:fld>
            <a:endParaRPr lang="es-ES"/>
          </a:p>
        </p:txBody>
      </p:sp>
    </p:spTree>
    <p:extLst>
      <p:ext uri="{BB962C8B-B14F-4D97-AF65-F5344CB8AC3E}">
        <p14:creationId xmlns:p14="http://schemas.microsoft.com/office/powerpoint/2010/main" val="3553584503"/>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8" name="Picture 4">
            <a:extLst>
              <a:ext uri="{FF2B5EF4-FFF2-40B4-BE49-F238E27FC236}">
                <a16:creationId xmlns:a16="http://schemas.microsoft.com/office/drawing/2014/main" xmlns="" id="{F63C6436-A73B-41E5-901B-4C0773E816A8}"/>
              </a:ext>
            </a:extLst>
          </p:cNvPr>
          <p:cNvPicPr>
            <a:picLocks noChangeAspect="1"/>
          </p:cNvPicPr>
          <p:nvPr/>
        </p:nvPicPr>
        <p:blipFill>
          <a:blip r:embed="rId2"/>
          <a:stretch>
            <a:fillRect/>
          </a:stretch>
        </p:blipFill>
        <p:spPr>
          <a:xfrm>
            <a:off x="5274090" y="805907"/>
            <a:ext cx="6172701" cy="1912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6">
            <a:extLst>
              <a:ext uri="{FF2B5EF4-FFF2-40B4-BE49-F238E27FC236}">
                <a16:creationId xmlns:a16="http://schemas.microsoft.com/office/drawing/2014/main" xmlns="" id="{5C26896E-7BCB-4CBA-B355-4EEC0531226E}"/>
              </a:ext>
            </a:extLst>
          </p:cNvPr>
          <p:cNvPicPr>
            <a:picLocks noChangeAspect="1"/>
          </p:cNvPicPr>
          <p:nvPr/>
        </p:nvPicPr>
        <p:blipFill rotWithShape="1">
          <a:blip r:embed="rId3"/>
          <a:srcRect l="10069" t="24096" r="45833" b="22222"/>
          <a:stretch/>
        </p:blipFill>
        <p:spPr>
          <a:xfrm>
            <a:off x="5423232" y="4223924"/>
            <a:ext cx="2028828" cy="1390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8" descr="Imagen que contiene texto&#10;&#10;Descripción generada con confianza alta">
            <a:extLst>
              <a:ext uri="{FF2B5EF4-FFF2-40B4-BE49-F238E27FC236}">
                <a16:creationId xmlns:a16="http://schemas.microsoft.com/office/drawing/2014/main" xmlns="" id="{A8FE151D-0B76-43C1-B049-99EC605D8617}"/>
              </a:ext>
            </a:extLst>
          </p:cNvPr>
          <p:cNvPicPr>
            <a:picLocks noChangeAspect="1"/>
          </p:cNvPicPr>
          <p:nvPr/>
        </p:nvPicPr>
        <p:blipFill>
          <a:blip r:embed="rId4"/>
          <a:stretch>
            <a:fillRect/>
          </a:stretch>
        </p:blipFill>
        <p:spPr>
          <a:xfrm>
            <a:off x="8799094" y="2912119"/>
            <a:ext cx="2943225" cy="3513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Flecha: hacia abajo 25">
            <a:extLst>
              <a:ext uri="{FF2B5EF4-FFF2-40B4-BE49-F238E27FC236}">
                <a16:creationId xmlns:a16="http://schemas.microsoft.com/office/drawing/2014/main" xmlns="" id="{04CECEDE-4E4A-4034-A9B9-98C1E622C856}"/>
              </a:ext>
            </a:extLst>
          </p:cNvPr>
          <p:cNvSpPr/>
          <p:nvPr/>
        </p:nvSpPr>
        <p:spPr>
          <a:xfrm>
            <a:off x="5869726" y="2913226"/>
            <a:ext cx="935816" cy="1108750"/>
          </a:xfrm>
          <a:prstGeom prst="downArrow">
            <a:avLst/>
          </a:prstGeom>
          <a:solidFill>
            <a:schemeClr val="accent5">
              <a:lumMod val="60000"/>
              <a:lumOff val="4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cs typeface="Calibri"/>
            </a:endParaRPr>
          </a:p>
        </p:txBody>
      </p:sp>
      <p:sp>
        <p:nvSpPr>
          <p:cNvPr id="28" name="Flecha: hacia abajo 27">
            <a:extLst>
              <a:ext uri="{FF2B5EF4-FFF2-40B4-BE49-F238E27FC236}">
                <a16:creationId xmlns:a16="http://schemas.microsoft.com/office/drawing/2014/main" xmlns="" id="{ED5BDEDE-7093-4731-AE03-9FD3A164A661}"/>
              </a:ext>
            </a:extLst>
          </p:cNvPr>
          <p:cNvSpPr/>
          <p:nvPr/>
        </p:nvSpPr>
        <p:spPr>
          <a:xfrm rot="-5340000">
            <a:off x="7678974" y="4346488"/>
            <a:ext cx="935816" cy="1108750"/>
          </a:xfrm>
          <a:prstGeom prst="downArrow">
            <a:avLst/>
          </a:prstGeom>
          <a:solidFill>
            <a:schemeClr val="accent5">
              <a:lumMod val="60000"/>
              <a:lumOff val="40000"/>
            </a:schemeClr>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cs typeface="Calibri"/>
            </a:endParaRPr>
          </a:p>
        </p:txBody>
      </p:sp>
      <p:sp>
        <p:nvSpPr>
          <p:cNvPr id="31" name="CuadroTexto 30">
            <a:extLst>
              <a:ext uri="{FF2B5EF4-FFF2-40B4-BE49-F238E27FC236}">
                <a16:creationId xmlns:a16="http://schemas.microsoft.com/office/drawing/2014/main" xmlns="" id="{ADD711B7-A75C-4C9D-83ED-35BFE1BE7D93}"/>
              </a:ext>
            </a:extLst>
          </p:cNvPr>
          <p:cNvSpPr txBox="1"/>
          <p:nvPr/>
        </p:nvSpPr>
        <p:spPr>
          <a:xfrm>
            <a:off x="0" y="6972300"/>
            <a:ext cx="1220152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dirty="0"/>
              <a:t>Justificación</a:t>
            </a:r>
          </a:p>
          <a:p>
            <a:r>
              <a:rPr lang="es-EC" dirty="0"/>
              <a:t>De acuerdo a un informe de INRIX en 2018, Quito es la 26va ciudad más congestionada del mundo, y ocupa el segundo lugar en el Ecuador. Según un estudio del diario El Comercio, la congestión vehicular tiene repercusiones sociales que afectan a la ciudadanía en general, siendo así que los conductores pierden alrededor de 28 horas al año atascados en el tráfico.</a:t>
            </a:r>
            <a:endParaRPr lang="es-EC" dirty="0">
              <a:cs typeface="Calibri"/>
            </a:endParaRPr>
          </a:p>
          <a:p>
            <a:r>
              <a:rPr lang="es-EC" dirty="0"/>
              <a:t>Estos impactos negativos obligan al gobierno y el municipio a tomar medidas en el asunto. </a:t>
            </a:r>
            <a:endParaRPr lang="es-EC" dirty="0">
              <a:cs typeface="Calibri"/>
            </a:endParaRPr>
          </a:p>
          <a:p>
            <a:r>
              <a:rPr lang="es-ES" dirty="0"/>
              <a:t>Durante varios años, el Municipio del Distrito Metropolitano de Quito ha venido desarrollado de manera continua una planificación, a través de guías que permitirían el control y manejo adecuado de la movilidad vehicular; varias de estas guías, se refieren al Plan Maestro de Transporte y Vialidad del 2002, o el Plan Maestro de Movilidad del 2009, entre otros.</a:t>
            </a:r>
          </a:p>
          <a:p>
            <a:r>
              <a:rPr lang="es-EC" dirty="0"/>
              <a:t>Para tomar decisiones, es necesario contar con información confiable que sea recolectada de manera óptima.</a:t>
            </a:r>
          </a:p>
          <a:p>
            <a:r>
              <a:rPr lang="es-EC" dirty="0">
                <a:cs typeface="Calibri"/>
              </a:rPr>
              <a:t>(Clic)</a:t>
            </a:r>
          </a:p>
        </p:txBody>
      </p:sp>
      <p:sp>
        <p:nvSpPr>
          <p:cNvPr id="16" name="Rectángulo: esquinas redondeadas 6">
            <a:extLst>
              <a:ext uri="{FF2B5EF4-FFF2-40B4-BE49-F238E27FC236}">
                <a16:creationId xmlns:a16="http://schemas.microsoft.com/office/drawing/2014/main" xmlns="" id="{9B3A3BE0-888D-4C60-978E-F0B5BD3486A4}"/>
              </a:ext>
            </a:extLst>
          </p:cNvPr>
          <p:cNvSpPr/>
          <p:nvPr/>
        </p:nvSpPr>
        <p:spPr>
          <a:xfrm>
            <a:off x="1142999" y="3752849"/>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4. OBJETIVOS</a:t>
            </a:r>
          </a:p>
        </p:txBody>
      </p:sp>
      <p:sp>
        <p:nvSpPr>
          <p:cNvPr id="19" name="Rectángulo: esquinas redondeadas 10">
            <a:extLst>
              <a:ext uri="{FF2B5EF4-FFF2-40B4-BE49-F238E27FC236}">
                <a16:creationId xmlns:a16="http://schemas.microsoft.com/office/drawing/2014/main" xmlns="" id="{E4C77444-6503-47BC-8C7C-3A0BD6D77F34}"/>
              </a:ext>
            </a:extLst>
          </p:cNvPr>
          <p:cNvSpPr/>
          <p:nvPr/>
        </p:nvSpPr>
        <p:spPr>
          <a:xfrm>
            <a:off x="1142999" y="4429124"/>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5. IMPLEMENTACIÓN Y DESARROLLO</a:t>
            </a:r>
          </a:p>
        </p:txBody>
      </p:sp>
      <p:sp>
        <p:nvSpPr>
          <p:cNvPr id="21" name="Rectángulo: esquinas redondeadas 12">
            <a:extLst>
              <a:ext uri="{FF2B5EF4-FFF2-40B4-BE49-F238E27FC236}">
                <a16:creationId xmlns:a16="http://schemas.microsoft.com/office/drawing/2014/main" xmlns="" id="{CC550D7C-3BB8-4545-9E10-FD790A9E73D7}"/>
              </a:ext>
            </a:extLst>
          </p:cNvPr>
          <p:cNvSpPr/>
          <p:nvPr/>
        </p:nvSpPr>
        <p:spPr>
          <a:xfrm>
            <a:off x="1142999" y="3076574"/>
            <a:ext cx="3162300" cy="638175"/>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3. JUSTIFICACIÓN</a:t>
            </a:r>
          </a:p>
        </p:txBody>
      </p:sp>
      <p:sp>
        <p:nvSpPr>
          <p:cNvPr id="22" name="Rectángulo: esquinas redondeadas 14">
            <a:extLst>
              <a:ext uri="{FF2B5EF4-FFF2-40B4-BE49-F238E27FC236}">
                <a16:creationId xmlns:a16="http://schemas.microsoft.com/office/drawing/2014/main" xmlns="" id="{80612513-B13F-4838-978A-F9D5DCDDC316}"/>
              </a:ext>
            </a:extLst>
          </p:cNvPr>
          <p:cNvSpPr/>
          <p:nvPr/>
        </p:nvSpPr>
        <p:spPr>
          <a:xfrm>
            <a:off x="1142999" y="2400299"/>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2. PLANTEAMIENTO DEL PROBLEMA</a:t>
            </a:r>
          </a:p>
        </p:txBody>
      </p:sp>
      <p:sp>
        <p:nvSpPr>
          <p:cNvPr id="23" name="Rectángulo: esquinas redondeadas 16">
            <a:extLst>
              <a:ext uri="{FF2B5EF4-FFF2-40B4-BE49-F238E27FC236}">
                <a16:creationId xmlns:a16="http://schemas.microsoft.com/office/drawing/2014/main" xmlns="" id="{718A4584-F246-47DF-8E60-801B32CA67DB}"/>
              </a:ext>
            </a:extLst>
          </p:cNvPr>
          <p:cNvSpPr/>
          <p:nvPr/>
        </p:nvSpPr>
        <p:spPr>
          <a:xfrm>
            <a:off x="1142999" y="172402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1. ANTECEDENTES</a:t>
            </a:r>
          </a:p>
        </p:txBody>
      </p:sp>
      <p:sp>
        <p:nvSpPr>
          <p:cNvPr id="25" name="Rectángulo: esquinas redondeadas 10">
            <a:extLst>
              <a:ext uri="{FF2B5EF4-FFF2-40B4-BE49-F238E27FC236}">
                <a16:creationId xmlns:a16="http://schemas.microsoft.com/office/drawing/2014/main" xmlns="" id="{E4C77444-6503-47BC-8C7C-3A0BD6D77F34}"/>
              </a:ext>
            </a:extLst>
          </p:cNvPr>
          <p:cNvSpPr/>
          <p:nvPr/>
        </p:nvSpPr>
        <p:spPr>
          <a:xfrm>
            <a:off x="1142999" y="5105399"/>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6. CONCLUSIONES Y RECOMENDACIONES</a:t>
            </a:r>
          </a:p>
        </p:txBody>
      </p:sp>
      <p:sp>
        <p:nvSpPr>
          <p:cNvPr id="4" name="Marcador de número de diapositiva 3"/>
          <p:cNvSpPr>
            <a:spLocks noGrp="1"/>
          </p:cNvSpPr>
          <p:nvPr>
            <p:ph type="sldNum" sz="quarter" idx="12"/>
          </p:nvPr>
        </p:nvSpPr>
        <p:spPr/>
        <p:txBody>
          <a:bodyPr/>
          <a:lstStyle/>
          <a:p>
            <a:fld id="{0F1556C4-DFC3-4611-A7CC-780699185E26}" type="slidenum">
              <a:rPr lang="es-ES" smtClean="0"/>
              <a:t>7</a:t>
            </a:fld>
            <a:endParaRPr lang="es-ES"/>
          </a:p>
        </p:txBody>
      </p:sp>
    </p:spTree>
    <p:extLst>
      <p:ext uri="{BB962C8B-B14F-4D97-AF65-F5344CB8AC3E}">
        <p14:creationId xmlns:p14="http://schemas.microsoft.com/office/powerpoint/2010/main" val="42554475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xmlns="" id="{ADD711B7-A75C-4C9D-83ED-35BFE1BE7D93}"/>
              </a:ext>
            </a:extLst>
          </p:cNvPr>
          <p:cNvSpPr txBox="1"/>
          <p:nvPr/>
        </p:nvSpPr>
        <p:spPr>
          <a:xfrm>
            <a:off x="0" y="6972300"/>
            <a:ext cx="1220152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a:t>Justificación</a:t>
            </a:r>
          </a:p>
          <a:p>
            <a:r>
              <a:rPr lang="es-EC"/>
              <a:t>De acuerdo a un informe de INRIX en 2018, Quito es la 26va ciudad más congestionada del mundo, y ocupa el segundo lugar en el Ecuador. Según un estudio del diario El Comercio, la congestión vehicular tiene repercusiones sociales que afectan a la ciudadanía en general, siendo así que los conductores pierden alrededor de 28 horas al año atascados en el tráfico.</a:t>
            </a:r>
            <a:endParaRPr lang="es-EC">
              <a:cs typeface="Calibri"/>
            </a:endParaRPr>
          </a:p>
          <a:p>
            <a:r>
              <a:rPr lang="es-EC"/>
              <a:t>Estos impactos negativos obligan al gobierno y el municipio a tomar medidas en el asunto. </a:t>
            </a:r>
            <a:endParaRPr lang="es-EC">
              <a:cs typeface="Calibri"/>
            </a:endParaRPr>
          </a:p>
          <a:p>
            <a:r>
              <a:rPr lang="es-ES"/>
              <a:t>Durante varios años, el Municipio del Distrito Metropolitano de Quito ha venido desarrollado de manera continua una planificación, a través de guías que permitirían el control y manejo adecuado de la movilidad vehicular; varias de estas guías, se refieren al Plan Maestro de Transporte y Vialidad del 2002, o el Plan Maestro de Movilidad del 2009, entre otros.</a:t>
            </a:r>
          </a:p>
          <a:p>
            <a:r>
              <a:rPr lang="es-EC"/>
              <a:t>Para tomar decisiones, es necesario contar con información confiable que sea recolectada de manera óptima.</a:t>
            </a:r>
          </a:p>
          <a:p>
            <a:r>
              <a:rPr lang="es-EC">
                <a:cs typeface="Calibri"/>
              </a:rPr>
              <a:t>(Clic)</a:t>
            </a:r>
          </a:p>
        </p:txBody>
      </p:sp>
      <p:sp>
        <p:nvSpPr>
          <p:cNvPr id="16" name="Rectángulo: esquinas redondeadas 6">
            <a:extLst>
              <a:ext uri="{FF2B5EF4-FFF2-40B4-BE49-F238E27FC236}">
                <a16:creationId xmlns:a16="http://schemas.microsoft.com/office/drawing/2014/main" xmlns="" id="{9B3A3BE0-888D-4C60-978E-F0B5BD3486A4}"/>
              </a:ext>
            </a:extLst>
          </p:cNvPr>
          <p:cNvSpPr/>
          <p:nvPr/>
        </p:nvSpPr>
        <p:spPr>
          <a:xfrm>
            <a:off x="1142999" y="3752849"/>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a:cs typeface="Calibri"/>
              </a:rPr>
              <a:t>4. OBJETIVOS</a:t>
            </a:r>
          </a:p>
        </p:txBody>
      </p:sp>
      <p:sp>
        <p:nvSpPr>
          <p:cNvPr id="19" name="Rectángulo: esquinas redondeadas 10">
            <a:extLst>
              <a:ext uri="{FF2B5EF4-FFF2-40B4-BE49-F238E27FC236}">
                <a16:creationId xmlns:a16="http://schemas.microsoft.com/office/drawing/2014/main" xmlns="" id="{E4C77444-6503-47BC-8C7C-3A0BD6D77F34}"/>
              </a:ext>
            </a:extLst>
          </p:cNvPr>
          <p:cNvSpPr/>
          <p:nvPr/>
        </p:nvSpPr>
        <p:spPr>
          <a:xfrm>
            <a:off x="1142999" y="4429124"/>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a:cs typeface="Calibri"/>
              </a:rPr>
              <a:t>5. IMPLEMENTACIÓN Y DESARROLLO</a:t>
            </a:r>
          </a:p>
        </p:txBody>
      </p:sp>
      <p:sp>
        <p:nvSpPr>
          <p:cNvPr id="21" name="Rectángulo: esquinas redondeadas 12">
            <a:extLst>
              <a:ext uri="{FF2B5EF4-FFF2-40B4-BE49-F238E27FC236}">
                <a16:creationId xmlns:a16="http://schemas.microsoft.com/office/drawing/2014/main" xmlns="" id="{CC550D7C-3BB8-4545-9E10-FD790A9E73D7}"/>
              </a:ext>
            </a:extLst>
          </p:cNvPr>
          <p:cNvSpPr/>
          <p:nvPr/>
        </p:nvSpPr>
        <p:spPr>
          <a:xfrm>
            <a:off x="1142999" y="3076574"/>
            <a:ext cx="3162300" cy="638175"/>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a:cs typeface="Calibri"/>
              </a:rPr>
              <a:t>3. JUSTIFICACIÓN</a:t>
            </a:r>
          </a:p>
        </p:txBody>
      </p:sp>
      <p:sp>
        <p:nvSpPr>
          <p:cNvPr id="22" name="Rectángulo: esquinas redondeadas 14">
            <a:extLst>
              <a:ext uri="{FF2B5EF4-FFF2-40B4-BE49-F238E27FC236}">
                <a16:creationId xmlns:a16="http://schemas.microsoft.com/office/drawing/2014/main" xmlns="" id="{80612513-B13F-4838-978A-F9D5DCDDC316}"/>
              </a:ext>
            </a:extLst>
          </p:cNvPr>
          <p:cNvSpPr/>
          <p:nvPr/>
        </p:nvSpPr>
        <p:spPr>
          <a:xfrm>
            <a:off x="1142999" y="2400299"/>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a:cs typeface="Calibri"/>
              </a:rPr>
              <a:t>2. PLANTEAMIENTO DEL PROBLEMA</a:t>
            </a:r>
          </a:p>
        </p:txBody>
      </p:sp>
      <p:sp>
        <p:nvSpPr>
          <p:cNvPr id="23" name="Rectángulo: esquinas redondeadas 16">
            <a:extLst>
              <a:ext uri="{FF2B5EF4-FFF2-40B4-BE49-F238E27FC236}">
                <a16:creationId xmlns:a16="http://schemas.microsoft.com/office/drawing/2014/main" xmlns="" id="{718A4584-F246-47DF-8E60-801B32CA67DB}"/>
              </a:ext>
            </a:extLst>
          </p:cNvPr>
          <p:cNvSpPr/>
          <p:nvPr/>
        </p:nvSpPr>
        <p:spPr>
          <a:xfrm>
            <a:off x="1142999" y="172402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a:cs typeface="Calibri"/>
              </a:rPr>
              <a:t>1. ANTECEDENTES</a:t>
            </a:r>
          </a:p>
        </p:txBody>
      </p:sp>
      <p:sp>
        <p:nvSpPr>
          <p:cNvPr id="25" name="Rectángulo: esquinas redondeadas 10">
            <a:extLst>
              <a:ext uri="{FF2B5EF4-FFF2-40B4-BE49-F238E27FC236}">
                <a16:creationId xmlns:a16="http://schemas.microsoft.com/office/drawing/2014/main" xmlns="" id="{E4C77444-6503-47BC-8C7C-3A0BD6D77F34}"/>
              </a:ext>
            </a:extLst>
          </p:cNvPr>
          <p:cNvSpPr/>
          <p:nvPr/>
        </p:nvSpPr>
        <p:spPr>
          <a:xfrm>
            <a:off x="1142999" y="5105399"/>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a:cs typeface="Calibri"/>
              </a:rPr>
              <a:t>6. CONCLUSIONES Y RECOMENDACIONES</a:t>
            </a:r>
          </a:p>
        </p:txBody>
      </p:sp>
      <p:pic>
        <p:nvPicPr>
          <p:cNvPr id="17" name="Picture 16" descr="Resultado de imagen para tecnologia png">
            <a:extLst>
              <a:ext uri="{FF2B5EF4-FFF2-40B4-BE49-F238E27FC236}">
                <a16:creationId xmlns:a16="http://schemas.microsoft.com/office/drawing/2014/main" xmlns="" id="{C9447DCD-DF63-4670-B2A3-D8683BF0D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4496" y="1881423"/>
            <a:ext cx="2148639" cy="2148639"/>
          </a:xfrm>
          <a:prstGeom prst="rect">
            <a:avLst/>
          </a:prstGeom>
          <a:noFill/>
          <a:extLst>
            <a:ext uri="{909E8E84-426E-40DD-AFC4-6F175D3DCCD1}">
              <a14:hiddenFill xmlns:a14="http://schemas.microsoft.com/office/drawing/2010/main">
                <a:solidFill>
                  <a:srgbClr val="FFFFFF"/>
                </a:solidFill>
              </a14:hiddenFill>
            </a:ext>
          </a:extLst>
        </p:spPr>
      </p:pic>
      <p:sp>
        <p:nvSpPr>
          <p:cNvPr id="27" name="CuadroTexto 16">
            <a:extLst>
              <a:ext uri="{FF2B5EF4-FFF2-40B4-BE49-F238E27FC236}">
                <a16:creationId xmlns:a16="http://schemas.microsoft.com/office/drawing/2014/main" xmlns="" id="{0C21653A-B30E-402F-B1A7-87922A8BCAB1}"/>
              </a:ext>
            </a:extLst>
          </p:cNvPr>
          <p:cNvSpPr txBox="1"/>
          <p:nvPr/>
        </p:nvSpPr>
        <p:spPr>
          <a:xfrm>
            <a:off x="4801527" y="4108238"/>
            <a:ext cx="2314575"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000" b="1">
                <a:solidFill>
                  <a:srgbClr val="2F5496"/>
                </a:solidFill>
              </a:rPr>
              <a:t>Tecnología Actual</a:t>
            </a:r>
            <a:endParaRPr lang="es-ES" sz="2000" b="1">
              <a:solidFill>
                <a:srgbClr val="2F5496"/>
              </a:solidFill>
              <a:cs typeface="Calibri"/>
            </a:endParaRPr>
          </a:p>
        </p:txBody>
      </p:sp>
      <p:pic>
        <p:nvPicPr>
          <p:cNvPr id="29" name="Picture 28" descr="Imagen relacionada">
            <a:extLst>
              <a:ext uri="{FF2B5EF4-FFF2-40B4-BE49-F238E27FC236}">
                <a16:creationId xmlns:a16="http://schemas.microsoft.com/office/drawing/2014/main" xmlns="" id="{2CFAD845-3782-4334-A4EA-82E2D31A9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5063" y="2259820"/>
            <a:ext cx="2147858" cy="2147858"/>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5">
            <a:extLst>
              <a:ext uri="{FF2B5EF4-FFF2-40B4-BE49-F238E27FC236}">
                <a16:creationId xmlns:a16="http://schemas.microsoft.com/office/drawing/2014/main" xmlns="" id="{3BC8D3DF-11F1-4C7E-BB26-7B1C578B6708}"/>
              </a:ext>
            </a:extLst>
          </p:cNvPr>
          <p:cNvSpPr txBox="1"/>
          <p:nvPr/>
        </p:nvSpPr>
        <p:spPr>
          <a:xfrm>
            <a:off x="8872397" y="1859710"/>
            <a:ext cx="299319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000" b="1">
                <a:solidFill>
                  <a:srgbClr val="00B050"/>
                </a:solidFill>
              </a:rPr>
              <a:t>Visión por Computadoras</a:t>
            </a:r>
            <a:endParaRPr lang="es-ES" sz="2000" b="1">
              <a:solidFill>
                <a:srgbClr val="00B050"/>
              </a:solidFill>
              <a:cs typeface="Calibri"/>
            </a:endParaRPr>
          </a:p>
        </p:txBody>
      </p:sp>
      <p:sp>
        <p:nvSpPr>
          <p:cNvPr id="32" name="Flecha: hacia abajo 27">
            <a:extLst>
              <a:ext uri="{FF2B5EF4-FFF2-40B4-BE49-F238E27FC236}">
                <a16:creationId xmlns:a16="http://schemas.microsoft.com/office/drawing/2014/main" xmlns="" id="{3FCE3FE8-E68B-404E-850A-93F02B26445D}"/>
              </a:ext>
            </a:extLst>
          </p:cNvPr>
          <p:cNvSpPr/>
          <p:nvPr/>
        </p:nvSpPr>
        <p:spPr>
          <a:xfrm rot="16260000">
            <a:off x="7484629" y="2523796"/>
            <a:ext cx="935816" cy="1350421"/>
          </a:xfrm>
          <a:prstGeom prst="downArrow">
            <a:avLst>
              <a:gd name="adj1" fmla="val 43443"/>
              <a:gd name="adj2" fmla="val 58420"/>
            </a:avLst>
          </a:prstGeom>
          <a:solidFill>
            <a:schemeClr val="accent5">
              <a:lumMod val="60000"/>
              <a:lumOff val="40000"/>
            </a:schemeClr>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cs typeface="Calibri"/>
            </a:endParaRPr>
          </a:p>
        </p:txBody>
      </p:sp>
      <p:sp>
        <p:nvSpPr>
          <p:cNvPr id="4" name="Marcador de número de diapositiva 3"/>
          <p:cNvSpPr>
            <a:spLocks noGrp="1"/>
          </p:cNvSpPr>
          <p:nvPr>
            <p:ph type="sldNum" sz="quarter" idx="12"/>
          </p:nvPr>
        </p:nvSpPr>
        <p:spPr/>
        <p:txBody>
          <a:bodyPr/>
          <a:lstStyle/>
          <a:p>
            <a:fld id="{0F1556C4-DFC3-4611-A7CC-780699185E26}" type="slidenum">
              <a:rPr lang="es-ES" smtClean="0"/>
              <a:t>8</a:t>
            </a:fld>
            <a:endParaRPr lang="es-ES"/>
          </a:p>
        </p:txBody>
      </p:sp>
    </p:spTree>
    <p:extLst>
      <p:ext uri="{BB962C8B-B14F-4D97-AF65-F5344CB8AC3E}">
        <p14:creationId xmlns:p14="http://schemas.microsoft.com/office/powerpoint/2010/main" val="36338284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9" name="Diagrama 16">
            <a:extLst>
              <a:ext uri="{FF2B5EF4-FFF2-40B4-BE49-F238E27FC236}">
                <a16:creationId xmlns:a16="http://schemas.microsoft.com/office/drawing/2014/main" xmlns="" id="{2E002A5E-B80A-4797-9A49-9E4CF1E8E1AC}"/>
              </a:ext>
            </a:extLst>
          </p:cNvPr>
          <p:cNvGraphicFramePr/>
          <p:nvPr>
            <p:extLst>
              <p:ext uri="{D42A27DB-BD31-4B8C-83A1-F6EECF244321}">
                <p14:modId xmlns:p14="http://schemas.microsoft.com/office/powerpoint/2010/main" val="2994539011"/>
              </p:ext>
            </p:extLst>
          </p:nvPr>
        </p:nvGraphicFramePr>
        <p:xfrm>
          <a:off x="4914900" y="485774"/>
          <a:ext cx="6810375" cy="5372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5" name="CuadroTexto 84">
            <a:extLst>
              <a:ext uri="{FF2B5EF4-FFF2-40B4-BE49-F238E27FC236}">
                <a16:creationId xmlns:a16="http://schemas.microsoft.com/office/drawing/2014/main" xmlns="" id="{64804ACE-E100-4818-ABB8-1E4782A99149}"/>
              </a:ext>
            </a:extLst>
          </p:cNvPr>
          <p:cNvSpPr txBox="1"/>
          <p:nvPr/>
        </p:nvSpPr>
        <p:spPr>
          <a:xfrm>
            <a:off x="-47625" y="6943725"/>
            <a:ext cx="1227772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C" dirty="0"/>
              <a:t>Como objetivo general, tenemos: Desarrollar un sistema que brinde solución a la problemática de la información inexacta relacionada al conteo vehicular en un área urbana de la ciudad de Quito a través la identificación del tráfico vehicular mediante el uso de la visión por computadoras</a:t>
            </a:r>
            <a:endParaRPr lang="es-EC" dirty="0">
              <a:cs typeface="Calibri"/>
            </a:endParaRPr>
          </a:p>
          <a:p>
            <a:endParaRPr lang="es-EC" dirty="0">
              <a:cs typeface="Calibri"/>
            </a:endParaRPr>
          </a:p>
          <a:p>
            <a:r>
              <a:rPr lang="es-EC" dirty="0"/>
              <a:t>Para ello contamos con tres Objetivos Específicos ​</a:t>
            </a:r>
            <a:endParaRPr lang="es-EC" dirty="0">
              <a:cs typeface="Calibri"/>
            </a:endParaRPr>
          </a:p>
          <a:p>
            <a:pPr lvl="0"/>
            <a:r>
              <a:rPr lang="es-EC" dirty="0"/>
              <a:t>Entender la situación actual para determinar los métodos, técnicas y tecnologías que se utilizan al presente para medir el tráfico de vehículos.</a:t>
            </a:r>
            <a:endParaRPr lang="es" dirty="0"/>
          </a:p>
          <a:p>
            <a:pPr lvl="0"/>
            <a:r>
              <a:rPr lang="es-EC" dirty="0"/>
              <a:t>Generar un software prototipo de conteo vehicular en base a visión por computadoras. </a:t>
            </a:r>
            <a:endParaRPr lang="es-ES" dirty="0"/>
          </a:p>
          <a:p>
            <a:pPr lvl="0"/>
            <a:r>
              <a:rPr lang="es-EC" dirty="0"/>
              <a:t>Evaluar el funcionamiento del prototipo identificando la cantidad de vehículos que circulan en un área urbana determinada.</a:t>
            </a:r>
            <a:endParaRPr lang="es-ES" dirty="0"/>
          </a:p>
          <a:p>
            <a:r>
              <a:rPr lang="es-EC" dirty="0"/>
              <a:t>(Clic)</a:t>
            </a:r>
            <a:endParaRPr lang="es-EC" dirty="0">
              <a:cs typeface="Calibri"/>
            </a:endParaRPr>
          </a:p>
        </p:txBody>
      </p:sp>
      <p:sp>
        <p:nvSpPr>
          <p:cNvPr id="27" name="Rectángulo: esquinas redondeadas 6">
            <a:extLst>
              <a:ext uri="{FF2B5EF4-FFF2-40B4-BE49-F238E27FC236}">
                <a16:creationId xmlns:a16="http://schemas.microsoft.com/office/drawing/2014/main" xmlns="" id="{57CC14A5-78EF-420C-9E0B-3D3D929859A3}"/>
              </a:ext>
            </a:extLst>
          </p:cNvPr>
          <p:cNvSpPr/>
          <p:nvPr/>
        </p:nvSpPr>
        <p:spPr>
          <a:xfrm>
            <a:off x="1142999" y="4429124"/>
            <a:ext cx="3162300" cy="638175"/>
          </a:xfrm>
          <a:prstGeom prst="round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5. </a:t>
            </a:r>
            <a:r>
              <a:rPr lang="es-ES">
                <a:ea typeface="+mn-lt"/>
                <a:cs typeface="+mn-lt"/>
              </a:rPr>
              <a:t>Diseño e Implementacion</a:t>
            </a:r>
            <a:endParaRPr lang="es-ES">
              <a:cs typeface="Calibri"/>
            </a:endParaRPr>
          </a:p>
        </p:txBody>
      </p:sp>
      <p:sp>
        <p:nvSpPr>
          <p:cNvPr id="29" name="Rectángulo: esquinas redondeadas 12">
            <a:extLst>
              <a:ext uri="{FF2B5EF4-FFF2-40B4-BE49-F238E27FC236}">
                <a16:creationId xmlns:a16="http://schemas.microsoft.com/office/drawing/2014/main" xmlns="" id="{D0140414-90EC-4217-BAB4-448D3A4E37FA}"/>
              </a:ext>
            </a:extLst>
          </p:cNvPr>
          <p:cNvSpPr/>
          <p:nvPr/>
        </p:nvSpPr>
        <p:spPr>
          <a:xfrm>
            <a:off x="1142999" y="307657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3. Justificación </a:t>
            </a:r>
          </a:p>
        </p:txBody>
      </p:sp>
      <p:sp>
        <p:nvSpPr>
          <p:cNvPr id="31" name="Rectángulo: esquinas redondeadas 14">
            <a:extLst>
              <a:ext uri="{FF2B5EF4-FFF2-40B4-BE49-F238E27FC236}">
                <a16:creationId xmlns:a16="http://schemas.microsoft.com/office/drawing/2014/main" xmlns="" id="{606F4AFC-BD0D-4DD1-A4E0-19A6A3DD3B4C}"/>
              </a:ext>
            </a:extLst>
          </p:cNvPr>
          <p:cNvSpPr/>
          <p:nvPr/>
        </p:nvSpPr>
        <p:spPr>
          <a:xfrm>
            <a:off x="1142999" y="2400299"/>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2. Planteamiento del Problema</a:t>
            </a:r>
            <a:endParaRPr lang="es-ES"/>
          </a:p>
        </p:txBody>
      </p:sp>
      <p:sp>
        <p:nvSpPr>
          <p:cNvPr id="33" name="Rectángulo: esquinas redondeadas 16">
            <a:extLst>
              <a:ext uri="{FF2B5EF4-FFF2-40B4-BE49-F238E27FC236}">
                <a16:creationId xmlns:a16="http://schemas.microsoft.com/office/drawing/2014/main" xmlns="" id="{0945E83D-B47C-481C-8F15-4B2BA88B3825}"/>
              </a:ext>
            </a:extLst>
          </p:cNvPr>
          <p:cNvSpPr/>
          <p:nvPr/>
        </p:nvSpPr>
        <p:spPr>
          <a:xfrm>
            <a:off x="1142999" y="172402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1. Antecedentes</a:t>
            </a:r>
          </a:p>
        </p:txBody>
      </p:sp>
      <p:sp>
        <p:nvSpPr>
          <p:cNvPr id="35" name="Rectángulo: esquinas redondeadas 10">
            <a:extLst>
              <a:ext uri="{FF2B5EF4-FFF2-40B4-BE49-F238E27FC236}">
                <a16:creationId xmlns:a16="http://schemas.microsoft.com/office/drawing/2014/main" xmlns="" id="{1C224931-F2BD-4B13-AC4E-9E0DCC49FE14}"/>
              </a:ext>
            </a:extLst>
          </p:cNvPr>
          <p:cNvSpPr/>
          <p:nvPr/>
        </p:nvSpPr>
        <p:spPr>
          <a:xfrm>
            <a:off x="1142999" y="3752849"/>
            <a:ext cx="3162300" cy="638175"/>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4. Objetivos</a:t>
            </a:r>
          </a:p>
        </p:txBody>
      </p:sp>
      <p:sp>
        <p:nvSpPr>
          <p:cNvPr id="37" name="Rectángulo: esquinas redondeadas 6">
            <a:extLst>
              <a:ext uri="{FF2B5EF4-FFF2-40B4-BE49-F238E27FC236}">
                <a16:creationId xmlns:a16="http://schemas.microsoft.com/office/drawing/2014/main" xmlns="" id="{E64F231C-54FC-43B4-8121-DEB4E2B3D60C}"/>
              </a:ext>
            </a:extLst>
          </p:cNvPr>
          <p:cNvSpPr/>
          <p:nvPr/>
        </p:nvSpPr>
        <p:spPr>
          <a:xfrm>
            <a:off x="1142999" y="5105399"/>
            <a:ext cx="3162300" cy="638175"/>
          </a:xfrm>
          <a:prstGeom prst="roundRect">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cs typeface="Calibri"/>
              </a:rPr>
              <a:t>6. Concluciones y Recomendaciones</a:t>
            </a:r>
          </a:p>
        </p:txBody>
      </p:sp>
      <p:sp>
        <p:nvSpPr>
          <p:cNvPr id="12" name="Rectángulo: esquinas redondeadas 6">
            <a:extLst>
              <a:ext uri="{FF2B5EF4-FFF2-40B4-BE49-F238E27FC236}">
                <a16:creationId xmlns:a16="http://schemas.microsoft.com/office/drawing/2014/main" xmlns="" id="{9B3A3BE0-888D-4C60-978E-F0B5BD3486A4}"/>
              </a:ext>
            </a:extLst>
          </p:cNvPr>
          <p:cNvSpPr/>
          <p:nvPr/>
        </p:nvSpPr>
        <p:spPr>
          <a:xfrm>
            <a:off x="1142999" y="3752849"/>
            <a:ext cx="3162300" cy="638175"/>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4. OBJETIVOS</a:t>
            </a:r>
          </a:p>
        </p:txBody>
      </p:sp>
      <p:sp>
        <p:nvSpPr>
          <p:cNvPr id="14" name="Rectángulo: esquinas redondeadas 10">
            <a:extLst>
              <a:ext uri="{FF2B5EF4-FFF2-40B4-BE49-F238E27FC236}">
                <a16:creationId xmlns:a16="http://schemas.microsoft.com/office/drawing/2014/main" xmlns="" id="{E4C77444-6503-47BC-8C7C-3A0BD6D77F34}"/>
              </a:ext>
            </a:extLst>
          </p:cNvPr>
          <p:cNvSpPr/>
          <p:nvPr/>
        </p:nvSpPr>
        <p:spPr>
          <a:xfrm>
            <a:off x="1142999" y="4429124"/>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5. IMPLEMENTACIÓN Y DESARROLLO</a:t>
            </a:r>
          </a:p>
        </p:txBody>
      </p:sp>
      <p:sp>
        <p:nvSpPr>
          <p:cNvPr id="16" name="Rectángulo: esquinas redondeadas 12">
            <a:extLst>
              <a:ext uri="{FF2B5EF4-FFF2-40B4-BE49-F238E27FC236}">
                <a16:creationId xmlns:a16="http://schemas.microsoft.com/office/drawing/2014/main" xmlns="" id="{CC550D7C-3BB8-4545-9E10-FD790A9E73D7}"/>
              </a:ext>
            </a:extLst>
          </p:cNvPr>
          <p:cNvSpPr/>
          <p:nvPr/>
        </p:nvSpPr>
        <p:spPr>
          <a:xfrm>
            <a:off x="1142999" y="307657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3. JUSTIFICACIÓN</a:t>
            </a:r>
          </a:p>
        </p:txBody>
      </p:sp>
      <p:sp>
        <p:nvSpPr>
          <p:cNvPr id="18" name="Rectángulo: esquinas redondeadas 14">
            <a:extLst>
              <a:ext uri="{FF2B5EF4-FFF2-40B4-BE49-F238E27FC236}">
                <a16:creationId xmlns:a16="http://schemas.microsoft.com/office/drawing/2014/main" xmlns="" id="{80612513-B13F-4838-978A-F9D5DCDDC316}"/>
              </a:ext>
            </a:extLst>
          </p:cNvPr>
          <p:cNvSpPr/>
          <p:nvPr/>
        </p:nvSpPr>
        <p:spPr>
          <a:xfrm>
            <a:off x="1142999" y="2400299"/>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2. PLANTEAMIENTO DEL PROBLEMA</a:t>
            </a:r>
          </a:p>
        </p:txBody>
      </p:sp>
      <p:sp>
        <p:nvSpPr>
          <p:cNvPr id="20" name="Rectángulo: esquinas redondeadas 16">
            <a:extLst>
              <a:ext uri="{FF2B5EF4-FFF2-40B4-BE49-F238E27FC236}">
                <a16:creationId xmlns:a16="http://schemas.microsoft.com/office/drawing/2014/main" xmlns="" id="{718A4584-F246-47DF-8E60-801B32CA67DB}"/>
              </a:ext>
            </a:extLst>
          </p:cNvPr>
          <p:cNvSpPr/>
          <p:nvPr/>
        </p:nvSpPr>
        <p:spPr>
          <a:xfrm>
            <a:off x="1142999" y="1724024"/>
            <a:ext cx="3162300" cy="638175"/>
          </a:xfrm>
          <a:prstGeom prst="roundRect">
            <a:avLst/>
          </a:prstGeom>
          <a:solidFill>
            <a:schemeClr val="accent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1. ANTECEDENTES</a:t>
            </a:r>
          </a:p>
        </p:txBody>
      </p:sp>
      <p:sp>
        <p:nvSpPr>
          <p:cNvPr id="21" name="Rectángulo: esquinas redondeadas 10">
            <a:extLst>
              <a:ext uri="{FF2B5EF4-FFF2-40B4-BE49-F238E27FC236}">
                <a16:creationId xmlns:a16="http://schemas.microsoft.com/office/drawing/2014/main" xmlns="" id="{E4C77444-6503-47BC-8C7C-3A0BD6D77F34}"/>
              </a:ext>
            </a:extLst>
          </p:cNvPr>
          <p:cNvSpPr/>
          <p:nvPr/>
        </p:nvSpPr>
        <p:spPr>
          <a:xfrm>
            <a:off x="1142999" y="5105399"/>
            <a:ext cx="3162300" cy="638175"/>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cs typeface="Calibri"/>
              </a:rPr>
              <a:t>6. CONCLUSIONES Y RECOMENDACIONES</a:t>
            </a:r>
          </a:p>
        </p:txBody>
      </p:sp>
      <p:sp>
        <p:nvSpPr>
          <p:cNvPr id="4" name="Marcador de número de diapositiva 3"/>
          <p:cNvSpPr>
            <a:spLocks noGrp="1"/>
          </p:cNvSpPr>
          <p:nvPr>
            <p:ph type="sldNum" sz="quarter" idx="12"/>
          </p:nvPr>
        </p:nvSpPr>
        <p:spPr/>
        <p:txBody>
          <a:bodyPr/>
          <a:lstStyle/>
          <a:p>
            <a:fld id="{0F1556C4-DFC3-4611-A7CC-780699185E26}" type="slidenum">
              <a:rPr lang="es-ES" smtClean="0"/>
              <a:t>9</a:t>
            </a:fld>
            <a:endParaRPr lang="es-ES"/>
          </a:p>
        </p:txBody>
      </p:sp>
    </p:spTree>
    <p:extLst>
      <p:ext uri="{BB962C8B-B14F-4D97-AF65-F5344CB8AC3E}">
        <p14:creationId xmlns:p14="http://schemas.microsoft.com/office/powerpoint/2010/main" val="1806718446"/>
      </p:ext>
    </p:extLst>
  </p:cSld>
  <p:clrMapOvr>
    <a:masterClrMapping/>
  </p:clrMapOvr>
  <p:transition spd="slow">
    <p:wipe/>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TM10001105[[fn=Recorte]]</Template>
  <TotalTime>976</TotalTime>
  <Words>4251</Words>
  <Application>Microsoft Office PowerPoint</Application>
  <PresentationFormat>Panorámica</PresentationFormat>
  <Paragraphs>419</Paragraphs>
  <Slides>47</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47</vt:i4>
      </vt:variant>
    </vt:vector>
  </HeadingPairs>
  <TitlesOfParts>
    <vt:vector size="54" baseType="lpstr">
      <vt:lpstr>Arial</vt:lpstr>
      <vt:lpstr>Calibri</vt:lpstr>
      <vt:lpstr>Calibri Light</vt:lpstr>
      <vt:lpstr>Times New Roman</vt:lpstr>
      <vt:lpstr>Wingdings</vt:lpstr>
      <vt:lpstr>Tema de Office</vt:lpstr>
      <vt:lpstr>Tema de Office</vt:lpstr>
      <vt:lpstr>Presentación de PowerPoint</vt:lpstr>
      <vt:lpstr>Presentación del Proyecto de Tesis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Jonathan Almeida</cp:lastModifiedBy>
  <cp:revision>125</cp:revision>
  <dcterms:created xsi:type="dcterms:W3CDTF">2012-07-30T22:48:03Z</dcterms:created>
  <dcterms:modified xsi:type="dcterms:W3CDTF">2020-09-10T23:35:14Z</dcterms:modified>
</cp:coreProperties>
</file>