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3" r:id="rId2"/>
    <p:sldId id="305" r:id="rId3"/>
    <p:sldId id="306" r:id="rId4"/>
    <p:sldId id="272" r:id="rId5"/>
    <p:sldId id="273" r:id="rId6"/>
    <p:sldId id="308" r:id="rId7"/>
    <p:sldId id="307" r:id="rId8"/>
    <p:sldId id="313" r:id="rId9"/>
    <p:sldId id="309" r:id="rId10"/>
    <p:sldId id="310" r:id="rId11"/>
    <p:sldId id="312" r:id="rId12"/>
    <p:sldId id="282" r:id="rId13"/>
    <p:sldId id="300" r:id="rId14"/>
    <p:sldId id="299" r:id="rId15"/>
    <p:sldId id="290" r:id="rId16"/>
    <p:sldId id="291" r:id="rId17"/>
    <p:sldId id="292" r:id="rId18"/>
    <p:sldId id="304" r:id="rId19"/>
    <p:sldId id="298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660"/>
  </p:normalViewPr>
  <p:slideViewPr>
    <p:cSldViewPr>
      <p:cViewPr varScale="1">
        <p:scale>
          <a:sx n="110" d="100"/>
          <a:sy n="110" d="100"/>
        </p:scale>
        <p:origin x="461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D2E43E-4476-4813-A9FD-5333AAA98311}" type="doc">
      <dgm:prSet loTypeId="urn:microsoft.com/office/officeart/2005/8/layout/vList5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9395685E-A880-4512-BD2C-02142D094808}">
      <dgm:prSet custT="1"/>
      <dgm:spPr/>
      <dgm:t>
        <a:bodyPr/>
        <a:lstStyle/>
        <a:p>
          <a:pPr rtl="0"/>
          <a:r>
            <a:rPr lang="es-ES" sz="2000" b="1" i="0" dirty="0" smtClean="0">
              <a:latin typeface="Arial" panose="020B0604020202020204" pitchFamily="34" charset="0"/>
              <a:cs typeface="Arial" panose="020B0604020202020204" pitchFamily="34" charset="0"/>
            </a:rPr>
            <a:t>S</a:t>
          </a:r>
          <a:endParaRPr lang="es-EC" sz="20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AE8056-F4B9-4CC7-9A9C-AE783440FBFF}" type="parTrans" cxnId="{F7D8B353-12C6-4A3C-A1EF-E6A72F4D950A}">
      <dgm:prSet/>
      <dgm:spPr/>
      <dgm:t>
        <a:bodyPr/>
        <a:lstStyle/>
        <a:p>
          <a:endParaRPr lang="es-E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2217B0-1FAC-49CC-A279-5752F6E13650}" type="sibTrans" cxnId="{F7D8B353-12C6-4A3C-A1EF-E6A72F4D950A}">
      <dgm:prSet/>
      <dgm:spPr/>
      <dgm:t>
        <a:bodyPr/>
        <a:lstStyle/>
        <a:p>
          <a:endParaRPr lang="es-E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CCE909-D8C1-4204-AD4C-9E72344AE056}">
      <dgm:prSet custT="1"/>
      <dgm:spPr/>
      <dgm:t>
        <a:bodyPr/>
        <a:lstStyle/>
        <a:p>
          <a:pPr rtl="0"/>
          <a:r>
            <a:rPr lang="es-ES" sz="1100" dirty="0" smtClean="0">
              <a:latin typeface="Arial" panose="020B0604020202020204" pitchFamily="34" charset="0"/>
              <a:cs typeface="Arial" panose="020B0604020202020204" pitchFamily="34" charset="0"/>
            </a:rPr>
            <a:t>Aumentar el cumplimiento de los parámetros técnicos y atributos de experiencia del cliente</a:t>
          </a:r>
          <a:endParaRPr lang="es-EC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5C5F9A-B7E7-4884-A345-FED9BECE2951}" type="parTrans" cxnId="{71E961AA-01FB-46D9-A4E2-C80B3A90315E}">
      <dgm:prSet/>
      <dgm:spPr/>
      <dgm:t>
        <a:bodyPr/>
        <a:lstStyle/>
        <a:p>
          <a:endParaRPr lang="es-E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7F783F-920B-481C-A978-ECB2FE2D2C63}" type="sibTrans" cxnId="{71E961AA-01FB-46D9-A4E2-C80B3A90315E}">
      <dgm:prSet/>
      <dgm:spPr/>
      <dgm:t>
        <a:bodyPr/>
        <a:lstStyle/>
        <a:p>
          <a:endParaRPr lang="es-E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B0F8D3-7134-41CC-9B55-E67FB40DA730}">
      <dgm:prSet custT="1"/>
      <dgm:spPr/>
      <dgm:t>
        <a:bodyPr/>
        <a:lstStyle/>
        <a:p>
          <a:pPr rtl="0"/>
          <a:r>
            <a:rPr lang="es-ES" sz="2000" b="1" i="0" dirty="0" smtClean="0">
              <a:latin typeface="Arial" panose="020B0604020202020204" pitchFamily="34" charset="0"/>
              <a:cs typeface="Arial" panose="020B0604020202020204" pitchFamily="34" charset="0"/>
            </a:rPr>
            <a:t>M</a:t>
          </a:r>
          <a:endParaRPr lang="es-EC" sz="20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483094-E13B-439E-A945-3CC21ACAA911}" type="parTrans" cxnId="{B9D24F45-2121-470A-BF88-A9AB7B1D2906}">
      <dgm:prSet/>
      <dgm:spPr/>
      <dgm:t>
        <a:bodyPr/>
        <a:lstStyle/>
        <a:p>
          <a:endParaRPr lang="es-ES"/>
        </a:p>
      </dgm:t>
    </dgm:pt>
    <dgm:pt modelId="{82B99EA2-82FB-4CEE-848C-134366E0F217}" type="sibTrans" cxnId="{B9D24F45-2121-470A-BF88-A9AB7B1D2906}">
      <dgm:prSet/>
      <dgm:spPr/>
      <dgm:t>
        <a:bodyPr/>
        <a:lstStyle/>
        <a:p>
          <a:endParaRPr lang="es-ES"/>
        </a:p>
      </dgm:t>
    </dgm:pt>
    <dgm:pt modelId="{C8AD1B97-CD83-4BA1-A056-412A883B855F}">
      <dgm:prSet custT="1"/>
      <dgm:spPr/>
      <dgm:t>
        <a:bodyPr/>
        <a:lstStyle/>
        <a:p>
          <a:pPr rtl="0"/>
          <a:r>
            <a:rPr lang="es-ES" sz="1100" dirty="0" smtClean="0">
              <a:latin typeface="Arial" panose="020B0604020202020204" pitchFamily="34" charset="0"/>
              <a:cs typeface="Arial" panose="020B0604020202020204" pitchFamily="34" charset="0"/>
            </a:rPr>
            <a:t>detectados como no conformes en el proceso de instalación del producto TV</a:t>
          </a:r>
          <a:endParaRPr lang="es-EC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099D4C-8AD6-4ADE-A4C1-C7301668B32B}" type="parTrans" cxnId="{C6BE32A6-D466-4F0C-AE17-D7657EC951E0}">
      <dgm:prSet/>
      <dgm:spPr/>
      <dgm:t>
        <a:bodyPr/>
        <a:lstStyle/>
        <a:p>
          <a:endParaRPr lang="es-ES"/>
        </a:p>
      </dgm:t>
    </dgm:pt>
    <dgm:pt modelId="{2A5772A9-24B8-4C46-8BC4-53588CE16382}" type="sibTrans" cxnId="{C6BE32A6-D466-4F0C-AE17-D7657EC951E0}">
      <dgm:prSet/>
      <dgm:spPr/>
      <dgm:t>
        <a:bodyPr/>
        <a:lstStyle/>
        <a:p>
          <a:endParaRPr lang="es-ES"/>
        </a:p>
      </dgm:t>
    </dgm:pt>
    <dgm:pt modelId="{01027E69-680C-4883-B63D-661B9FD39D8F}">
      <dgm:prSet custT="1"/>
      <dgm:spPr/>
      <dgm:t>
        <a:bodyPr/>
        <a:lstStyle/>
        <a:p>
          <a:r>
            <a:rPr lang="es-EC" sz="2000" b="1" i="0" dirty="0" smtClean="0">
              <a:latin typeface="Arial" panose="020B0604020202020204" pitchFamily="34" charset="0"/>
              <a:cs typeface="Arial" panose="020B0604020202020204" pitchFamily="34" charset="0"/>
            </a:rPr>
            <a:t>R</a:t>
          </a:r>
          <a:endParaRPr lang="es-EC" sz="20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F782FD-8B0D-46A0-AF77-C379C1D49D73}" type="parTrans" cxnId="{76E156FB-9074-4EC9-BF1B-CC79E0276463}">
      <dgm:prSet/>
      <dgm:spPr/>
      <dgm:t>
        <a:bodyPr/>
        <a:lstStyle/>
        <a:p>
          <a:endParaRPr lang="es-ES"/>
        </a:p>
      </dgm:t>
    </dgm:pt>
    <dgm:pt modelId="{49DEBB25-44D9-4BBA-A1B6-0D84B320A0AA}" type="sibTrans" cxnId="{76E156FB-9074-4EC9-BF1B-CC79E0276463}">
      <dgm:prSet/>
      <dgm:spPr/>
      <dgm:t>
        <a:bodyPr/>
        <a:lstStyle/>
        <a:p>
          <a:endParaRPr lang="es-ES"/>
        </a:p>
      </dgm:t>
    </dgm:pt>
    <dgm:pt modelId="{04A96DE4-3A7B-4FC0-90AC-84E1E7F18422}">
      <dgm:prSet custT="1"/>
      <dgm:spPr/>
      <dgm:t>
        <a:bodyPr/>
        <a:lstStyle/>
        <a:p>
          <a:r>
            <a:rPr lang="es-EC" sz="2000" b="1" i="0" dirty="0" smtClean="0">
              <a:latin typeface="Arial" panose="020B0604020202020204" pitchFamily="34" charset="0"/>
              <a:cs typeface="Arial" panose="020B0604020202020204" pitchFamily="34" charset="0"/>
            </a:rPr>
            <a:t>T</a:t>
          </a:r>
          <a:endParaRPr lang="es-EC" sz="20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E48F0C-C206-43C2-962A-5824B1A45C65}" type="parTrans" cxnId="{A6C9C2C8-45BB-4CA1-886D-A434450A9A80}">
      <dgm:prSet/>
      <dgm:spPr/>
      <dgm:t>
        <a:bodyPr/>
        <a:lstStyle/>
        <a:p>
          <a:endParaRPr lang="es-ES"/>
        </a:p>
      </dgm:t>
    </dgm:pt>
    <dgm:pt modelId="{8C959073-CB3A-4BB5-A38E-C55B04DF1D3C}" type="sibTrans" cxnId="{A6C9C2C8-45BB-4CA1-886D-A434450A9A80}">
      <dgm:prSet/>
      <dgm:spPr/>
      <dgm:t>
        <a:bodyPr/>
        <a:lstStyle/>
        <a:p>
          <a:endParaRPr lang="es-ES"/>
        </a:p>
      </dgm:t>
    </dgm:pt>
    <dgm:pt modelId="{E317CC22-D02C-469C-9262-D1BFB15001C0}">
      <dgm:prSet custT="1"/>
      <dgm:spPr/>
      <dgm:t>
        <a:bodyPr/>
        <a:lstStyle/>
        <a:p>
          <a:r>
            <a:rPr lang="es-ES" sz="1100" dirty="0" smtClean="0">
              <a:latin typeface="Arial" panose="020B0604020202020204" pitchFamily="34" charset="0"/>
              <a:cs typeface="Arial" panose="020B0604020202020204" pitchFamily="34" charset="0"/>
            </a:rPr>
            <a:t>para optimizar la calidad técnica y servicio de  atención al cliente.</a:t>
          </a:r>
          <a:endParaRPr lang="es-EC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FCF4A4-19D7-43E3-8D85-ACA117178B68}" type="parTrans" cxnId="{81AF99D4-ED20-40DB-9260-1561F63FDC60}">
      <dgm:prSet/>
      <dgm:spPr/>
      <dgm:t>
        <a:bodyPr/>
        <a:lstStyle/>
        <a:p>
          <a:endParaRPr lang="es-ES"/>
        </a:p>
      </dgm:t>
    </dgm:pt>
    <dgm:pt modelId="{F16C53D2-5E43-4919-9756-2B90C0B4EB2E}" type="sibTrans" cxnId="{81AF99D4-ED20-40DB-9260-1561F63FDC60}">
      <dgm:prSet/>
      <dgm:spPr/>
      <dgm:t>
        <a:bodyPr/>
        <a:lstStyle/>
        <a:p>
          <a:endParaRPr lang="es-ES"/>
        </a:p>
      </dgm:t>
    </dgm:pt>
    <dgm:pt modelId="{5B2A2B0A-BF8E-472D-83D1-9F9FE08DF884}">
      <dgm:prSet custT="1"/>
      <dgm:spPr/>
      <dgm:t>
        <a:bodyPr/>
        <a:lstStyle/>
        <a:p>
          <a:r>
            <a:rPr lang="es-EC" sz="1100" dirty="0" smtClean="0">
              <a:latin typeface="Arial" panose="020B0604020202020204" pitchFamily="34" charset="0"/>
              <a:cs typeface="Arial" panose="020B0604020202020204" pitchFamily="34" charset="0"/>
            </a:rPr>
            <a:t>145 días</a:t>
          </a:r>
          <a:endParaRPr lang="es-EC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1E9799-A11B-4470-B357-6D9DBC4683F4}" type="parTrans" cxnId="{0A395072-A238-405C-9892-F551B4AE77FD}">
      <dgm:prSet/>
      <dgm:spPr/>
      <dgm:t>
        <a:bodyPr/>
        <a:lstStyle/>
        <a:p>
          <a:endParaRPr lang="es-ES"/>
        </a:p>
      </dgm:t>
    </dgm:pt>
    <dgm:pt modelId="{59F299B2-CFFC-472D-A094-06CE046340D3}" type="sibTrans" cxnId="{0A395072-A238-405C-9892-F551B4AE77FD}">
      <dgm:prSet/>
      <dgm:spPr/>
      <dgm:t>
        <a:bodyPr/>
        <a:lstStyle/>
        <a:p>
          <a:endParaRPr lang="es-ES"/>
        </a:p>
      </dgm:t>
    </dgm:pt>
    <dgm:pt modelId="{B11490BF-A9C6-4E5E-9EB4-E40DD7E779EB}">
      <dgm:prSet custT="1"/>
      <dgm:spPr/>
      <dgm:t>
        <a:bodyPr/>
        <a:lstStyle/>
        <a:p>
          <a:pPr rtl="0"/>
          <a:r>
            <a:rPr lang="es-EC" sz="2000" b="1" i="0" dirty="0" smtClean="0">
              <a:latin typeface="Arial" panose="020B0604020202020204" pitchFamily="34" charset="0"/>
              <a:cs typeface="Arial" panose="020B0604020202020204" pitchFamily="34" charset="0"/>
            </a:rPr>
            <a:t>A</a:t>
          </a:r>
          <a:endParaRPr lang="es-EC" sz="20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98E760-22D8-470C-8896-7FCA87828B80}" type="parTrans" cxnId="{77CE7112-579A-4FB3-B6DA-C3829E090772}">
      <dgm:prSet/>
      <dgm:spPr/>
      <dgm:t>
        <a:bodyPr/>
        <a:lstStyle/>
        <a:p>
          <a:endParaRPr lang="es-ES"/>
        </a:p>
      </dgm:t>
    </dgm:pt>
    <dgm:pt modelId="{FDB15B4B-DC35-4677-8B5D-5AA1A4317409}" type="sibTrans" cxnId="{77CE7112-579A-4FB3-B6DA-C3829E090772}">
      <dgm:prSet/>
      <dgm:spPr/>
      <dgm:t>
        <a:bodyPr/>
        <a:lstStyle/>
        <a:p>
          <a:endParaRPr lang="es-ES"/>
        </a:p>
      </dgm:t>
    </dgm:pt>
    <dgm:pt modelId="{C8C0DA10-FBC4-48D8-B46B-92B5706F31EE}">
      <dgm:prSet custT="1"/>
      <dgm:spPr/>
      <dgm:t>
        <a:bodyPr/>
        <a:lstStyle/>
        <a:p>
          <a:pPr rtl="0"/>
          <a:r>
            <a:rPr lang="es-ES" sz="1100" smtClean="0">
              <a:latin typeface="Arial" panose="020B0604020202020204" pitchFamily="34" charset="0"/>
              <a:cs typeface="Arial" panose="020B0604020202020204" pitchFamily="34" charset="0"/>
            </a:rPr>
            <a:t>mediante acciones estratégicas y una propuesta de mejora </a:t>
          </a:r>
          <a:endParaRPr lang="es-EC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EA7008-7AC2-4B87-B85C-0AAC01C8B3D2}" type="parTrans" cxnId="{65C5EBC9-3A47-47C4-9C4C-75D552C92A17}">
      <dgm:prSet/>
      <dgm:spPr/>
      <dgm:t>
        <a:bodyPr/>
        <a:lstStyle/>
        <a:p>
          <a:endParaRPr lang="es-ES"/>
        </a:p>
      </dgm:t>
    </dgm:pt>
    <dgm:pt modelId="{2ED232DD-38F1-44E0-946B-F83D17C792A7}" type="sibTrans" cxnId="{65C5EBC9-3A47-47C4-9C4C-75D552C92A17}">
      <dgm:prSet/>
      <dgm:spPr/>
      <dgm:t>
        <a:bodyPr/>
        <a:lstStyle/>
        <a:p>
          <a:endParaRPr lang="es-ES"/>
        </a:p>
      </dgm:t>
    </dgm:pt>
    <dgm:pt modelId="{2FE97200-B532-48D2-A8B0-9D6E49383944}" type="pres">
      <dgm:prSet presAssocID="{EBD2E43E-4476-4813-A9FD-5333AAA983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014B07F-C732-4425-B0E9-B61C803731C4}" type="pres">
      <dgm:prSet presAssocID="{9395685E-A880-4512-BD2C-02142D094808}" presName="linNode" presStyleCnt="0"/>
      <dgm:spPr/>
    </dgm:pt>
    <dgm:pt modelId="{29A28B32-013B-4792-BC64-0BF2F23123CB}" type="pres">
      <dgm:prSet presAssocID="{9395685E-A880-4512-BD2C-02142D094808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832033-E421-4BE2-A10C-5D2B65CEC28C}" type="pres">
      <dgm:prSet presAssocID="{9395685E-A880-4512-BD2C-02142D094808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772D57-9E14-47C6-A437-2CB22020359F}" type="pres">
      <dgm:prSet presAssocID="{C52217B0-1FAC-49CC-A279-5752F6E13650}" presName="sp" presStyleCnt="0"/>
      <dgm:spPr/>
    </dgm:pt>
    <dgm:pt modelId="{BB80334C-F8EA-496A-AA54-E727AEB0D468}" type="pres">
      <dgm:prSet presAssocID="{5CB0F8D3-7134-41CC-9B55-E67FB40DA730}" presName="linNode" presStyleCnt="0"/>
      <dgm:spPr/>
    </dgm:pt>
    <dgm:pt modelId="{94997A5A-2988-4364-88BD-767839B35DE6}" type="pres">
      <dgm:prSet presAssocID="{5CB0F8D3-7134-41CC-9B55-E67FB40DA730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466821-9151-43F9-9C9F-42B7B67A39B4}" type="pres">
      <dgm:prSet presAssocID="{5CB0F8D3-7134-41CC-9B55-E67FB40DA730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8765A6-52C7-45CD-BF94-99D5404F1278}" type="pres">
      <dgm:prSet presAssocID="{82B99EA2-82FB-4CEE-848C-134366E0F217}" presName="sp" presStyleCnt="0"/>
      <dgm:spPr/>
    </dgm:pt>
    <dgm:pt modelId="{3483E755-7740-472C-9593-D6CAAA7C7803}" type="pres">
      <dgm:prSet presAssocID="{B11490BF-A9C6-4E5E-9EB4-E40DD7E779EB}" presName="linNode" presStyleCnt="0"/>
      <dgm:spPr/>
    </dgm:pt>
    <dgm:pt modelId="{544713F3-3E3F-41D3-83B2-5D451700248E}" type="pres">
      <dgm:prSet presAssocID="{B11490BF-A9C6-4E5E-9EB4-E40DD7E779EB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1D2753-F4E0-481C-90F4-4E0770CCA69A}" type="pres">
      <dgm:prSet presAssocID="{B11490BF-A9C6-4E5E-9EB4-E40DD7E779EB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BD6269-B12E-4293-82F3-125D0E2F13E8}" type="pres">
      <dgm:prSet presAssocID="{FDB15B4B-DC35-4677-8B5D-5AA1A4317409}" presName="sp" presStyleCnt="0"/>
      <dgm:spPr/>
    </dgm:pt>
    <dgm:pt modelId="{688E20D6-F701-45CA-B8CC-03B89AE56A18}" type="pres">
      <dgm:prSet presAssocID="{01027E69-680C-4883-B63D-661B9FD39D8F}" presName="linNode" presStyleCnt="0"/>
      <dgm:spPr/>
    </dgm:pt>
    <dgm:pt modelId="{BA946EA3-6A47-4C22-A2F3-5B335A44EDC1}" type="pres">
      <dgm:prSet presAssocID="{01027E69-680C-4883-B63D-661B9FD39D8F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C5468E-83AE-4D36-92CA-741726550650}" type="pres">
      <dgm:prSet presAssocID="{01027E69-680C-4883-B63D-661B9FD39D8F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05850A-DFA9-451E-B2C2-A7E16318D08B}" type="pres">
      <dgm:prSet presAssocID="{49DEBB25-44D9-4BBA-A1B6-0D84B320A0AA}" presName="sp" presStyleCnt="0"/>
      <dgm:spPr/>
    </dgm:pt>
    <dgm:pt modelId="{F5EFE6E3-E27A-4891-81CD-691762F6F416}" type="pres">
      <dgm:prSet presAssocID="{04A96DE4-3A7B-4FC0-90AC-84E1E7F18422}" presName="linNode" presStyleCnt="0"/>
      <dgm:spPr/>
    </dgm:pt>
    <dgm:pt modelId="{5126046B-4025-448F-A0FC-E674C85CEADE}" type="pres">
      <dgm:prSet presAssocID="{04A96DE4-3A7B-4FC0-90AC-84E1E7F18422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EA31E9-0C41-44D7-8EBB-2099A03BDE39}" type="pres">
      <dgm:prSet presAssocID="{04A96DE4-3A7B-4FC0-90AC-84E1E7F18422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9D24F45-2121-470A-BF88-A9AB7B1D2906}" srcId="{EBD2E43E-4476-4813-A9FD-5333AAA98311}" destId="{5CB0F8D3-7134-41CC-9B55-E67FB40DA730}" srcOrd="1" destOrd="0" parTransId="{C4483094-E13B-439E-A945-3CC21ACAA911}" sibTransId="{82B99EA2-82FB-4CEE-848C-134366E0F217}"/>
    <dgm:cxn modelId="{2925D32F-74DB-49FF-857E-83BFAF95998D}" type="presOf" srcId="{C8AD1B97-CD83-4BA1-A056-412A883B855F}" destId="{F0466821-9151-43F9-9C9F-42B7B67A39B4}" srcOrd="0" destOrd="0" presId="urn:microsoft.com/office/officeart/2005/8/layout/vList5"/>
    <dgm:cxn modelId="{71E961AA-01FB-46D9-A4E2-C80B3A90315E}" srcId="{9395685E-A880-4512-BD2C-02142D094808}" destId="{63CCE909-D8C1-4204-AD4C-9E72344AE056}" srcOrd="0" destOrd="0" parTransId="{E95C5F9A-B7E7-4884-A345-FED9BECE2951}" sibTransId="{EA7F783F-920B-481C-A978-ECB2FE2D2C63}"/>
    <dgm:cxn modelId="{81AF99D4-ED20-40DB-9260-1561F63FDC60}" srcId="{01027E69-680C-4883-B63D-661B9FD39D8F}" destId="{E317CC22-D02C-469C-9262-D1BFB15001C0}" srcOrd="0" destOrd="0" parTransId="{9AFCF4A4-19D7-43E3-8D85-ACA117178B68}" sibTransId="{F16C53D2-5E43-4919-9756-2B90C0B4EB2E}"/>
    <dgm:cxn modelId="{0E9DA4F9-F7D2-4A29-9104-788974A43D5D}" type="presOf" srcId="{EBD2E43E-4476-4813-A9FD-5333AAA98311}" destId="{2FE97200-B532-48D2-A8B0-9D6E49383944}" srcOrd="0" destOrd="0" presId="urn:microsoft.com/office/officeart/2005/8/layout/vList5"/>
    <dgm:cxn modelId="{5A38447B-670A-458B-BA0D-11F97D207A6A}" type="presOf" srcId="{63CCE909-D8C1-4204-AD4C-9E72344AE056}" destId="{42832033-E421-4BE2-A10C-5D2B65CEC28C}" srcOrd="0" destOrd="0" presId="urn:microsoft.com/office/officeart/2005/8/layout/vList5"/>
    <dgm:cxn modelId="{77CE7112-579A-4FB3-B6DA-C3829E090772}" srcId="{EBD2E43E-4476-4813-A9FD-5333AAA98311}" destId="{B11490BF-A9C6-4E5E-9EB4-E40DD7E779EB}" srcOrd="2" destOrd="0" parTransId="{7798E760-22D8-470C-8896-7FCA87828B80}" sibTransId="{FDB15B4B-DC35-4677-8B5D-5AA1A4317409}"/>
    <dgm:cxn modelId="{7944A380-7DE9-44EE-9AFD-004F4F5BBF72}" type="presOf" srcId="{B11490BF-A9C6-4E5E-9EB4-E40DD7E779EB}" destId="{544713F3-3E3F-41D3-83B2-5D451700248E}" srcOrd="0" destOrd="0" presId="urn:microsoft.com/office/officeart/2005/8/layout/vList5"/>
    <dgm:cxn modelId="{65C5EBC9-3A47-47C4-9C4C-75D552C92A17}" srcId="{B11490BF-A9C6-4E5E-9EB4-E40DD7E779EB}" destId="{C8C0DA10-FBC4-48D8-B46B-92B5706F31EE}" srcOrd="0" destOrd="0" parTransId="{D7EA7008-7AC2-4B87-B85C-0AAC01C8B3D2}" sibTransId="{2ED232DD-38F1-44E0-946B-F83D17C792A7}"/>
    <dgm:cxn modelId="{57DDEE57-76C1-4087-84D3-71B32E29CE9F}" type="presOf" srcId="{9395685E-A880-4512-BD2C-02142D094808}" destId="{29A28B32-013B-4792-BC64-0BF2F23123CB}" srcOrd="0" destOrd="0" presId="urn:microsoft.com/office/officeart/2005/8/layout/vList5"/>
    <dgm:cxn modelId="{E65739C9-97B6-4356-8992-17E1B5440672}" type="presOf" srcId="{01027E69-680C-4883-B63D-661B9FD39D8F}" destId="{BA946EA3-6A47-4C22-A2F3-5B335A44EDC1}" srcOrd="0" destOrd="0" presId="urn:microsoft.com/office/officeart/2005/8/layout/vList5"/>
    <dgm:cxn modelId="{0A395072-A238-405C-9892-F551B4AE77FD}" srcId="{04A96DE4-3A7B-4FC0-90AC-84E1E7F18422}" destId="{5B2A2B0A-BF8E-472D-83D1-9F9FE08DF884}" srcOrd="0" destOrd="0" parTransId="{4F1E9799-A11B-4470-B357-6D9DBC4683F4}" sibTransId="{59F299B2-CFFC-472D-A094-06CE046340D3}"/>
    <dgm:cxn modelId="{C6BE32A6-D466-4F0C-AE17-D7657EC951E0}" srcId="{5CB0F8D3-7134-41CC-9B55-E67FB40DA730}" destId="{C8AD1B97-CD83-4BA1-A056-412A883B855F}" srcOrd="0" destOrd="0" parTransId="{DA099D4C-8AD6-4ADE-A4C1-C7301668B32B}" sibTransId="{2A5772A9-24B8-4C46-8BC4-53588CE16382}"/>
    <dgm:cxn modelId="{A6C9C2C8-45BB-4CA1-886D-A434450A9A80}" srcId="{EBD2E43E-4476-4813-A9FD-5333AAA98311}" destId="{04A96DE4-3A7B-4FC0-90AC-84E1E7F18422}" srcOrd="4" destOrd="0" parTransId="{6DE48F0C-C206-43C2-962A-5824B1A45C65}" sibTransId="{8C959073-CB3A-4BB5-A38E-C55B04DF1D3C}"/>
    <dgm:cxn modelId="{F253B78F-24A0-4332-87D7-D3140907DFB4}" type="presOf" srcId="{E317CC22-D02C-469C-9262-D1BFB15001C0}" destId="{C3C5468E-83AE-4D36-92CA-741726550650}" srcOrd="0" destOrd="0" presId="urn:microsoft.com/office/officeart/2005/8/layout/vList5"/>
    <dgm:cxn modelId="{F402F0D3-0AE0-4E43-BE56-2515EE5B9A04}" type="presOf" srcId="{C8C0DA10-FBC4-48D8-B46B-92B5706F31EE}" destId="{DD1D2753-F4E0-481C-90F4-4E0770CCA69A}" srcOrd="0" destOrd="0" presId="urn:microsoft.com/office/officeart/2005/8/layout/vList5"/>
    <dgm:cxn modelId="{61E17E49-150B-4E7A-8B9A-125F8676C999}" type="presOf" srcId="{5B2A2B0A-BF8E-472D-83D1-9F9FE08DF884}" destId="{66EA31E9-0C41-44D7-8EBB-2099A03BDE39}" srcOrd="0" destOrd="0" presId="urn:microsoft.com/office/officeart/2005/8/layout/vList5"/>
    <dgm:cxn modelId="{F7D8B353-12C6-4A3C-A1EF-E6A72F4D950A}" srcId="{EBD2E43E-4476-4813-A9FD-5333AAA98311}" destId="{9395685E-A880-4512-BD2C-02142D094808}" srcOrd="0" destOrd="0" parTransId="{CEAE8056-F4B9-4CC7-9A9C-AE783440FBFF}" sibTransId="{C52217B0-1FAC-49CC-A279-5752F6E13650}"/>
    <dgm:cxn modelId="{76E156FB-9074-4EC9-BF1B-CC79E0276463}" srcId="{EBD2E43E-4476-4813-A9FD-5333AAA98311}" destId="{01027E69-680C-4883-B63D-661B9FD39D8F}" srcOrd="3" destOrd="0" parTransId="{37F782FD-8B0D-46A0-AF77-C379C1D49D73}" sibTransId="{49DEBB25-44D9-4BBA-A1B6-0D84B320A0AA}"/>
    <dgm:cxn modelId="{88C69299-C66B-4017-BDAC-396E42ACB642}" type="presOf" srcId="{5CB0F8D3-7134-41CC-9B55-E67FB40DA730}" destId="{94997A5A-2988-4364-88BD-767839B35DE6}" srcOrd="0" destOrd="0" presId="urn:microsoft.com/office/officeart/2005/8/layout/vList5"/>
    <dgm:cxn modelId="{1F50F549-2FEC-41AB-B8D1-64B8D83DB9EC}" type="presOf" srcId="{04A96DE4-3A7B-4FC0-90AC-84E1E7F18422}" destId="{5126046B-4025-448F-A0FC-E674C85CEADE}" srcOrd="0" destOrd="0" presId="urn:microsoft.com/office/officeart/2005/8/layout/vList5"/>
    <dgm:cxn modelId="{26848C1A-A0AB-44AA-A484-82ECD9410857}" type="presParOf" srcId="{2FE97200-B532-48D2-A8B0-9D6E49383944}" destId="{2014B07F-C732-4425-B0E9-B61C803731C4}" srcOrd="0" destOrd="0" presId="urn:microsoft.com/office/officeart/2005/8/layout/vList5"/>
    <dgm:cxn modelId="{49954BF3-0CAB-4923-9EAE-12551576A5EB}" type="presParOf" srcId="{2014B07F-C732-4425-B0E9-B61C803731C4}" destId="{29A28B32-013B-4792-BC64-0BF2F23123CB}" srcOrd="0" destOrd="0" presId="urn:microsoft.com/office/officeart/2005/8/layout/vList5"/>
    <dgm:cxn modelId="{6CA8CAEB-B9D8-4A10-94C3-DA08B4C5C229}" type="presParOf" srcId="{2014B07F-C732-4425-B0E9-B61C803731C4}" destId="{42832033-E421-4BE2-A10C-5D2B65CEC28C}" srcOrd="1" destOrd="0" presId="urn:microsoft.com/office/officeart/2005/8/layout/vList5"/>
    <dgm:cxn modelId="{70F53B71-4168-4943-B01E-5554E8202670}" type="presParOf" srcId="{2FE97200-B532-48D2-A8B0-9D6E49383944}" destId="{A8772D57-9E14-47C6-A437-2CB22020359F}" srcOrd="1" destOrd="0" presId="urn:microsoft.com/office/officeart/2005/8/layout/vList5"/>
    <dgm:cxn modelId="{52EC0C42-993A-4CC1-B3B0-70DAFE9EA20A}" type="presParOf" srcId="{2FE97200-B532-48D2-A8B0-9D6E49383944}" destId="{BB80334C-F8EA-496A-AA54-E727AEB0D468}" srcOrd="2" destOrd="0" presId="urn:microsoft.com/office/officeart/2005/8/layout/vList5"/>
    <dgm:cxn modelId="{5458AEB3-BDC9-4684-B18E-F13DAC5AF877}" type="presParOf" srcId="{BB80334C-F8EA-496A-AA54-E727AEB0D468}" destId="{94997A5A-2988-4364-88BD-767839B35DE6}" srcOrd="0" destOrd="0" presId="urn:microsoft.com/office/officeart/2005/8/layout/vList5"/>
    <dgm:cxn modelId="{1532AF26-10B9-4DAD-A7A6-8230AE58EDEC}" type="presParOf" srcId="{BB80334C-F8EA-496A-AA54-E727AEB0D468}" destId="{F0466821-9151-43F9-9C9F-42B7B67A39B4}" srcOrd="1" destOrd="0" presId="urn:microsoft.com/office/officeart/2005/8/layout/vList5"/>
    <dgm:cxn modelId="{07F6BEEB-7CDD-4B4C-9D9C-1A930FA7B44D}" type="presParOf" srcId="{2FE97200-B532-48D2-A8B0-9D6E49383944}" destId="{0F8765A6-52C7-45CD-BF94-99D5404F1278}" srcOrd="3" destOrd="0" presId="urn:microsoft.com/office/officeart/2005/8/layout/vList5"/>
    <dgm:cxn modelId="{59FE3A0E-04FB-40B2-A20C-8E52257F9DCC}" type="presParOf" srcId="{2FE97200-B532-48D2-A8B0-9D6E49383944}" destId="{3483E755-7740-472C-9593-D6CAAA7C7803}" srcOrd="4" destOrd="0" presId="urn:microsoft.com/office/officeart/2005/8/layout/vList5"/>
    <dgm:cxn modelId="{D0C5E627-5B32-44A2-8914-6D2A33979C2C}" type="presParOf" srcId="{3483E755-7740-472C-9593-D6CAAA7C7803}" destId="{544713F3-3E3F-41D3-83B2-5D451700248E}" srcOrd="0" destOrd="0" presId="urn:microsoft.com/office/officeart/2005/8/layout/vList5"/>
    <dgm:cxn modelId="{81541C90-AC02-4149-BA50-BC632C3C586D}" type="presParOf" srcId="{3483E755-7740-472C-9593-D6CAAA7C7803}" destId="{DD1D2753-F4E0-481C-90F4-4E0770CCA69A}" srcOrd="1" destOrd="0" presId="urn:microsoft.com/office/officeart/2005/8/layout/vList5"/>
    <dgm:cxn modelId="{3EAA22CC-101F-4E47-9FDD-9E8B29212FE1}" type="presParOf" srcId="{2FE97200-B532-48D2-A8B0-9D6E49383944}" destId="{3ABD6269-B12E-4293-82F3-125D0E2F13E8}" srcOrd="5" destOrd="0" presId="urn:microsoft.com/office/officeart/2005/8/layout/vList5"/>
    <dgm:cxn modelId="{DAF7BA87-1DD3-4974-A5E6-FCFC890238B9}" type="presParOf" srcId="{2FE97200-B532-48D2-A8B0-9D6E49383944}" destId="{688E20D6-F701-45CA-B8CC-03B89AE56A18}" srcOrd="6" destOrd="0" presId="urn:microsoft.com/office/officeart/2005/8/layout/vList5"/>
    <dgm:cxn modelId="{DCC59BAA-DC8F-4220-A7A0-C47B27C0A92A}" type="presParOf" srcId="{688E20D6-F701-45CA-B8CC-03B89AE56A18}" destId="{BA946EA3-6A47-4C22-A2F3-5B335A44EDC1}" srcOrd="0" destOrd="0" presId="urn:microsoft.com/office/officeart/2005/8/layout/vList5"/>
    <dgm:cxn modelId="{05395EEB-91E6-4B77-8677-F3494241BDB4}" type="presParOf" srcId="{688E20D6-F701-45CA-B8CC-03B89AE56A18}" destId="{C3C5468E-83AE-4D36-92CA-741726550650}" srcOrd="1" destOrd="0" presId="urn:microsoft.com/office/officeart/2005/8/layout/vList5"/>
    <dgm:cxn modelId="{AC4A72AD-7F66-4D50-BDDC-213F530CFA27}" type="presParOf" srcId="{2FE97200-B532-48D2-A8B0-9D6E49383944}" destId="{0B05850A-DFA9-451E-B2C2-A7E16318D08B}" srcOrd="7" destOrd="0" presId="urn:microsoft.com/office/officeart/2005/8/layout/vList5"/>
    <dgm:cxn modelId="{21251CAD-B178-47C8-A2D0-DE0620030FAF}" type="presParOf" srcId="{2FE97200-B532-48D2-A8B0-9D6E49383944}" destId="{F5EFE6E3-E27A-4891-81CD-691762F6F416}" srcOrd="8" destOrd="0" presId="urn:microsoft.com/office/officeart/2005/8/layout/vList5"/>
    <dgm:cxn modelId="{F5590526-5FC0-4F29-8DA7-5BB5E2E38B1E}" type="presParOf" srcId="{F5EFE6E3-E27A-4891-81CD-691762F6F416}" destId="{5126046B-4025-448F-A0FC-E674C85CEADE}" srcOrd="0" destOrd="0" presId="urn:microsoft.com/office/officeart/2005/8/layout/vList5"/>
    <dgm:cxn modelId="{C6DA9F72-C712-4EFF-B648-245DB4EDC894}" type="presParOf" srcId="{F5EFE6E3-E27A-4891-81CD-691762F6F416}" destId="{66EA31E9-0C41-44D7-8EBB-2099A03BDE3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F4B45F-EACD-45A5-A816-A418AAFEF895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C9FDB39-240E-4BF3-901A-AA0DCBB6E9CE}">
      <dgm:prSet custT="1"/>
      <dgm:spPr/>
      <dgm:t>
        <a:bodyPr/>
        <a:lstStyle/>
        <a:p>
          <a:pPr rtl="0"/>
          <a:r>
            <a:rPr lang="es-ES" sz="105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Arquetipo de Cliente</a:t>
          </a:r>
          <a:endParaRPr lang="es-EC" sz="1050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9FC00B-ECC3-464D-8298-B4FE67A758B1}" type="parTrans" cxnId="{A57E398B-0D51-4557-9913-1AD148FD8015}">
      <dgm:prSet/>
      <dgm:spPr/>
      <dgm:t>
        <a:bodyPr/>
        <a:lstStyle/>
        <a:p>
          <a:endParaRPr lang="es-ES" sz="2000" b="1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E45E0A-F95A-46E3-8569-D92BC7385F55}" type="sibTrans" cxnId="{A57E398B-0D51-4557-9913-1AD148FD8015}">
      <dgm:prSet/>
      <dgm:spPr/>
      <dgm:t>
        <a:bodyPr/>
        <a:lstStyle/>
        <a:p>
          <a:endParaRPr lang="es-ES" sz="2000" b="1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F90CB2-408E-443F-93B1-5FF6001EA54E}">
      <dgm:prSet custT="1"/>
      <dgm:spPr/>
      <dgm:t>
        <a:bodyPr/>
        <a:lstStyle/>
        <a:p>
          <a:pPr rtl="0"/>
          <a:r>
            <a:rPr lang="es-ES" sz="105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Herramienta - Viaje del Cliente</a:t>
          </a:r>
          <a:endParaRPr lang="es-EC" sz="1050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36BFCA-CF97-41D7-82F3-3AFC4277DE0F}" type="parTrans" cxnId="{6D807582-93C3-4C5C-BB17-7DA44C54FF73}">
      <dgm:prSet/>
      <dgm:spPr/>
      <dgm:t>
        <a:bodyPr/>
        <a:lstStyle/>
        <a:p>
          <a:endParaRPr lang="es-ES" sz="2000" b="1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B2EE93-2A0E-4B17-8755-AC9C0E8AAF68}" type="sibTrans" cxnId="{6D807582-93C3-4C5C-BB17-7DA44C54FF73}">
      <dgm:prSet/>
      <dgm:spPr/>
      <dgm:t>
        <a:bodyPr/>
        <a:lstStyle/>
        <a:p>
          <a:endParaRPr lang="es-ES" sz="2000" b="1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CD7CA4-DBA0-4C95-8E05-5BCBA5E00DCC}">
      <dgm:prSet custT="1"/>
      <dgm:spPr/>
      <dgm:t>
        <a:bodyPr/>
        <a:lstStyle/>
        <a:p>
          <a:pPr rtl="0"/>
          <a:r>
            <a:rPr lang="es-ES" sz="105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Indicadores de Experiencia y Satisfacción de Servicio </a:t>
          </a:r>
          <a:endParaRPr lang="es-EC" sz="1050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FB4350-B467-4DAC-84DD-757EEA38285C}" type="parTrans" cxnId="{87658752-5638-4A48-9437-A8BCF1E8FFDD}">
      <dgm:prSet/>
      <dgm:spPr/>
      <dgm:t>
        <a:bodyPr/>
        <a:lstStyle/>
        <a:p>
          <a:endParaRPr lang="es-ES" sz="2000" b="1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6F90B8-3762-47FC-91BB-11C0EF527E2A}" type="sibTrans" cxnId="{87658752-5638-4A48-9437-A8BCF1E8FFDD}">
      <dgm:prSet/>
      <dgm:spPr/>
      <dgm:t>
        <a:bodyPr/>
        <a:lstStyle/>
        <a:p>
          <a:endParaRPr lang="es-ES" sz="2000" b="1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435336-6039-4078-A668-25B375F8567D}">
      <dgm:prSet custT="1"/>
      <dgm:spPr/>
      <dgm:t>
        <a:bodyPr/>
        <a:lstStyle/>
        <a:p>
          <a:pPr rtl="0"/>
          <a:r>
            <a:rPr lang="es-ES" sz="105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5. Agendamiento en Línea</a:t>
          </a:r>
          <a:endParaRPr lang="es-EC" sz="1050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C852F6-FB3A-4F6C-A224-A732842C2352}" type="parTrans" cxnId="{3E48E057-E59F-4551-806E-6AAC7B3FD2F4}">
      <dgm:prSet/>
      <dgm:spPr/>
      <dgm:t>
        <a:bodyPr/>
        <a:lstStyle/>
        <a:p>
          <a:endParaRPr lang="es-ES" sz="2000" b="1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C4950F-DC17-4DA3-BCEB-3B38616277F6}" type="sibTrans" cxnId="{3E48E057-E59F-4551-806E-6AAC7B3FD2F4}">
      <dgm:prSet/>
      <dgm:spPr/>
      <dgm:t>
        <a:bodyPr/>
        <a:lstStyle/>
        <a:p>
          <a:endParaRPr lang="es-ES" sz="2000" b="1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8AB83F-1070-42CC-A7DE-07AFEE0B6D4D}">
      <dgm:prSet custT="1"/>
      <dgm:spPr/>
      <dgm:t>
        <a:bodyPr/>
        <a:lstStyle/>
        <a:p>
          <a:pPr rtl="0"/>
          <a:r>
            <a:rPr lang="es-ES" sz="105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6. Escaneo Corporal Inteligente</a:t>
          </a:r>
          <a:endParaRPr lang="es-EC" sz="1050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4D1F72-2137-4980-898F-16257CD66A75}" type="parTrans" cxnId="{DA2135A3-ED49-4E3C-846D-87B073F9310A}">
      <dgm:prSet/>
      <dgm:spPr/>
      <dgm:t>
        <a:bodyPr/>
        <a:lstStyle/>
        <a:p>
          <a:endParaRPr lang="es-ES" sz="2000" b="1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E5EE80-27B5-4D0B-922D-DDE490D86FF3}" type="sibTrans" cxnId="{DA2135A3-ED49-4E3C-846D-87B073F9310A}">
      <dgm:prSet/>
      <dgm:spPr/>
      <dgm:t>
        <a:bodyPr/>
        <a:lstStyle/>
        <a:p>
          <a:endParaRPr lang="es-ES" sz="2000" b="1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17FA93-473C-40FE-8855-A4AC9CC28BD1}">
      <dgm:prSet custT="1"/>
      <dgm:spPr/>
      <dgm:t>
        <a:bodyPr/>
        <a:lstStyle/>
        <a:p>
          <a:pPr rtl="0"/>
          <a:r>
            <a:rPr lang="es-ES" sz="105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7. Programa de Voz del Cliente</a:t>
          </a:r>
          <a:endParaRPr lang="es-EC" sz="1050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340852-D704-4E36-975D-5B95045AF581}" type="parTrans" cxnId="{C947E541-AC79-400F-89B5-21E07780132E}">
      <dgm:prSet/>
      <dgm:spPr/>
      <dgm:t>
        <a:bodyPr/>
        <a:lstStyle/>
        <a:p>
          <a:endParaRPr lang="es-ES" sz="2000" b="1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2E6865-ADD6-446B-9BDA-0109E461FC34}" type="sibTrans" cxnId="{C947E541-AC79-400F-89B5-21E07780132E}">
      <dgm:prSet/>
      <dgm:spPr/>
      <dgm:t>
        <a:bodyPr/>
        <a:lstStyle/>
        <a:p>
          <a:endParaRPr lang="es-ES" sz="2000" b="1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48B4B3-2B25-4E03-AEDD-4DD1277C6274}">
      <dgm:prSet custT="1"/>
      <dgm:spPr/>
      <dgm:t>
        <a:bodyPr/>
        <a:lstStyle/>
        <a:p>
          <a:pPr rtl="0"/>
          <a:r>
            <a:rPr lang="es-ES" sz="105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8. APP de gestión de instalaciones</a:t>
          </a:r>
          <a:endParaRPr lang="es-EC" sz="1050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D831CB-53BE-44AB-B6D4-4B3E29A836CD}" type="parTrans" cxnId="{5ED2BC57-4511-425A-AB9E-54156C9B5134}">
      <dgm:prSet/>
      <dgm:spPr/>
      <dgm:t>
        <a:bodyPr/>
        <a:lstStyle/>
        <a:p>
          <a:endParaRPr lang="es-ES" sz="2000" b="1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A8AB98-0643-4B8E-9B72-7C179EBDD9B4}" type="sibTrans" cxnId="{5ED2BC57-4511-425A-AB9E-54156C9B5134}">
      <dgm:prSet/>
      <dgm:spPr/>
      <dgm:t>
        <a:bodyPr/>
        <a:lstStyle/>
        <a:p>
          <a:endParaRPr lang="es-ES" sz="2000" b="1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620CC0-DE5D-489D-AC5B-F936D4059BD0}">
      <dgm:prSet custT="1"/>
      <dgm:spPr/>
      <dgm:t>
        <a:bodyPr/>
        <a:lstStyle/>
        <a:p>
          <a:pPr rtl="0"/>
          <a:r>
            <a:rPr lang="es-ES" sz="105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9. Código QR</a:t>
          </a:r>
          <a:endParaRPr lang="es-EC" sz="1050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529266-D510-4827-8C03-1B3CB4A6EB24}" type="parTrans" cxnId="{6C634452-B1CD-4FF5-BF12-B1AD87BF5546}">
      <dgm:prSet/>
      <dgm:spPr/>
      <dgm:t>
        <a:bodyPr/>
        <a:lstStyle/>
        <a:p>
          <a:endParaRPr lang="es-ES" sz="2000" b="1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26E813-7129-4A52-A272-5B43225AAF0D}" type="sibTrans" cxnId="{6C634452-B1CD-4FF5-BF12-B1AD87BF5546}">
      <dgm:prSet/>
      <dgm:spPr/>
      <dgm:t>
        <a:bodyPr/>
        <a:lstStyle/>
        <a:p>
          <a:endParaRPr lang="es-ES" sz="2000" b="1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C41937-C8CC-49B2-8E0F-C9C5CDF68EE1}">
      <dgm:prSet custT="1"/>
      <dgm:spPr/>
      <dgm:t>
        <a:bodyPr/>
        <a:lstStyle/>
        <a:p>
          <a:pPr rtl="0"/>
          <a:r>
            <a:rPr lang="es-ES" sz="105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10. Capacitación Técnica</a:t>
          </a:r>
          <a:endParaRPr lang="es-EC" sz="1050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93BBED-9E72-427B-A1CC-2B46DC6A222D}" type="parTrans" cxnId="{259E57DC-E501-4060-A11B-5B1AC3DF0C61}">
      <dgm:prSet/>
      <dgm:spPr/>
      <dgm:t>
        <a:bodyPr/>
        <a:lstStyle/>
        <a:p>
          <a:endParaRPr lang="es-ES" sz="2000" b="1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552A19-B013-448A-ABA9-CB0C14C01552}" type="sibTrans" cxnId="{259E57DC-E501-4060-A11B-5B1AC3DF0C61}">
      <dgm:prSet/>
      <dgm:spPr/>
      <dgm:t>
        <a:bodyPr/>
        <a:lstStyle/>
        <a:p>
          <a:endParaRPr lang="es-ES" sz="2000" b="1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149076-43C1-43D4-941B-EB793B5101ED}">
      <dgm:prSet custT="1"/>
      <dgm:spPr/>
      <dgm:t>
        <a:bodyPr/>
        <a:lstStyle/>
        <a:p>
          <a:pPr rtl="0"/>
          <a:r>
            <a:rPr lang="es-ES" sz="105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Experiencia del Cliente</a:t>
          </a:r>
          <a:endParaRPr lang="es-EC" sz="1050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38F5C7-04DE-4922-91BB-DBC476906B53}" type="parTrans" cxnId="{C180D358-55BC-4732-847C-D59272D62888}">
      <dgm:prSet/>
      <dgm:spPr/>
      <dgm:t>
        <a:bodyPr/>
        <a:lstStyle/>
        <a:p>
          <a:endParaRPr lang="es-ES" sz="2000" b="1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5D255F-228A-4EF6-8084-3FD64E1ADC50}" type="sibTrans" cxnId="{C180D358-55BC-4732-847C-D59272D62888}">
      <dgm:prSet/>
      <dgm:spPr/>
      <dgm:t>
        <a:bodyPr/>
        <a:lstStyle/>
        <a:p>
          <a:endParaRPr lang="es-ES" sz="2000" b="1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99C114-40F1-419E-ACB1-E1F9A3E7A701}" type="pres">
      <dgm:prSet presAssocID="{B2F4B45F-EACD-45A5-A816-A418AAFEF8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2E03E6D-856A-4089-9890-15B65DF73BF9}" type="pres">
      <dgm:prSet presAssocID="{FC9FDB39-240E-4BF3-901A-AA0DCBB6E9CE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AB95F4-CBF5-4D3D-8D36-A27C6ED6434C}" type="pres">
      <dgm:prSet presAssocID="{76E45E0A-F95A-46E3-8569-D92BC7385F55}" presName="spacer" presStyleCnt="0"/>
      <dgm:spPr/>
    </dgm:pt>
    <dgm:pt modelId="{57483281-8F17-4122-B69D-8A6CC72DFFAE}" type="pres">
      <dgm:prSet presAssocID="{A5149076-43C1-43D4-941B-EB793B5101ED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48EC64-3537-4E3C-8EBD-AB9A5F2D1204}" type="pres">
      <dgm:prSet presAssocID="{C95D255F-228A-4EF6-8084-3FD64E1ADC50}" presName="spacer" presStyleCnt="0"/>
      <dgm:spPr/>
    </dgm:pt>
    <dgm:pt modelId="{02EE3D7E-B6E5-432E-9541-4A1365F710BA}" type="pres">
      <dgm:prSet presAssocID="{6FF90CB2-408E-443F-93B1-5FF6001EA54E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8495C7-7D23-4D89-A212-2A7D26CD0D5A}" type="pres">
      <dgm:prSet presAssocID="{14B2EE93-2A0E-4B17-8755-AC9C0E8AAF68}" presName="spacer" presStyleCnt="0"/>
      <dgm:spPr/>
    </dgm:pt>
    <dgm:pt modelId="{E7A69239-B36D-4806-B2CE-34B922D4050D}" type="pres">
      <dgm:prSet presAssocID="{64CD7CA4-DBA0-4C95-8E05-5BCBA5E00DCC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1B9028-E3AC-4380-A089-BAB8055DE562}" type="pres">
      <dgm:prSet presAssocID="{F96F90B8-3762-47FC-91BB-11C0EF527E2A}" presName="spacer" presStyleCnt="0"/>
      <dgm:spPr/>
    </dgm:pt>
    <dgm:pt modelId="{68E0F822-222A-4E14-9384-25B001E96FEF}" type="pres">
      <dgm:prSet presAssocID="{6C435336-6039-4078-A668-25B375F8567D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F47BCE-2F74-4B02-A1E7-011B67F06DD6}" type="pres">
      <dgm:prSet presAssocID="{73C4950F-DC17-4DA3-BCEB-3B38616277F6}" presName="spacer" presStyleCnt="0"/>
      <dgm:spPr/>
    </dgm:pt>
    <dgm:pt modelId="{18F71C69-7E33-4023-930C-9DF7261239CF}" type="pres">
      <dgm:prSet presAssocID="{038AB83F-1070-42CC-A7DE-07AFEE0B6D4D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A9920F-3E73-4DE7-A7CA-89B2FF86705E}" type="pres">
      <dgm:prSet presAssocID="{ECE5EE80-27B5-4D0B-922D-DDE490D86FF3}" presName="spacer" presStyleCnt="0"/>
      <dgm:spPr/>
    </dgm:pt>
    <dgm:pt modelId="{FA98BD41-BD5E-4E62-B20C-10EFE81077C1}" type="pres">
      <dgm:prSet presAssocID="{6D17FA93-473C-40FE-8855-A4AC9CC28BD1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C9B5A5-F0B7-48FB-A0DC-9DA8B97B9E33}" type="pres">
      <dgm:prSet presAssocID="{012E6865-ADD6-446B-9BDA-0109E461FC34}" presName="spacer" presStyleCnt="0"/>
      <dgm:spPr/>
    </dgm:pt>
    <dgm:pt modelId="{F64B63E2-02AD-4DA4-84A6-50A0AC01253B}" type="pres">
      <dgm:prSet presAssocID="{FD48B4B3-2B25-4E03-AEDD-4DD1277C6274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B9A366-0C8C-4BAE-B74B-5CF2568B75C7}" type="pres">
      <dgm:prSet presAssocID="{24A8AB98-0643-4B8E-9B72-7C179EBDD9B4}" presName="spacer" presStyleCnt="0"/>
      <dgm:spPr/>
    </dgm:pt>
    <dgm:pt modelId="{42DB34A0-7E67-491A-B4CE-C19CF0070B74}" type="pres">
      <dgm:prSet presAssocID="{5C620CC0-DE5D-489D-AC5B-F936D4059BD0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5795F4-9A46-4678-B01F-BCC54168E180}" type="pres">
      <dgm:prSet presAssocID="{B526E813-7129-4A52-A272-5B43225AAF0D}" presName="spacer" presStyleCnt="0"/>
      <dgm:spPr/>
    </dgm:pt>
    <dgm:pt modelId="{5681868B-EEF0-45BA-9EB4-69C7728AC461}" type="pres">
      <dgm:prSet presAssocID="{F4C41937-C8CC-49B2-8E0F-C9C5CDF68EE1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0FE2728-7464-45D4-AB0B-99B25268C3B8}" type="presOf" srcId="{F4C41937-C8CC-49B2-8E0F-C9C5CDF68EE1}" destId="{5681868B-EEF0-45BA-9EB4-69C7728AC461}" srcOrd="0" destOrd="0" presId="urn:microsoft.com/office/officeart/2005/8/layout/vList2"/>
    <dgm:cxn modelId="{C947E541-AC79-400F-89B5-21E07780132E}" srcId="{B2F4B45F-EACD-45A5-A816-A418AAFEF895}" destId="{6D17FA93-473C-40FE-8855-A4AC9CC28BD1}" srcOrd="6" destOrd="0" parTransId="{1E340852-D704-4E36-975D-5B95045AF581}" sibTransId="{012E6865-ADD6-446B-9BDA-0109E461FC34}"/>
    <dgm:cxn modelId="{F94BE585-BDE5-4D60-AFD1-4C11EF8EC022}" type="presOf" srcId="{64CD7CA4-DBA0-4C95-8E05-5BCBA5E00DCC}" destId="{E7A69239-B36D-4806-B2CE-34B922D4050D}" srcOrd="0" destOrd="0" presId="urn:microsoft.com/office/officeart/2005/8/layout/vList2"/>
    <dgm:cxn modelId="{910D0DEF-6551-4892-A6FB-D0A7B61154E8}" type="presOf" srcId="{038AB83F-1070-42CC-A7DE-07AFEE0B6D4D}" destId="{18F71C69-7E33-4023-930C-9DF7261239CF}" srcOrd="0" destOrd="0" presId="urn:microsoft.com/office/officeart/2005/8/layout/vList2"/>
    <dgm:cxn modelId="{6D807582-93C3-4C5C-BB17-7DA44C54FF73}" srcId="{B2F4B45F-EACD-45A5-A816-A418AAFEF895}" destId="{6FF90CB2-408E-443F-93B1-5FF6001EA54E}" srcOrd="2" destOrd="0" parTransId="{6B36BFCA-CF97-41D7-82F3-3AFC4277DE0F}" sibTransId="{14B2EE93-2A0E-4B17-8755-AC9C0E8AAF68}"/>
    <dgm:cxn modelId="{C180D358-55BC-4732-847C-D59272D62888}" srcId="{B2F4B45F-EACD-45A5-A816-A418AAFEF895}" destId="{A5149076-43C1-43D4-941B-EB793B5101ED}" srcOrd="1" destOrd="0" parTransId="{9038F5C7-04DE-4922-91BB-DBC476906B53}" sibTransId="{C95D255F-228A-4EF6-8084-3FD64E1ADC50}"/>
    <dgm:cxn modelId="{DF99A384-FF89-46CF-AA7C-B7E8D836F210}" type="presOf" srcId="{FC9FDB39-240E-4BF3-901A-AA0DCBB6E9CE}" destId="{82E03E6D-856A-4089-9890-15B65DF73BF9}" srcOrd="0" destOrd="0" presId="urn:microsoft.com/office/officeart/2005/8/layout/vList2"/>
    <dgm:cxn modelId="{5ED2BC57-4511-425A-AB9E-54156C9B5134}" srcId="{B2F4B45F-EACD-45A5-A816-A418AAFEF895}" destId="{FD48B4B3-2B25-4E03-AEDD-4DD1277C6274}" srcOrd="7" destOrd="0" parTransId="{92D831CB-53BE-44AB-B6D4-4B3E29A836CD}" sibTransId="{24A8AB98-0643-4B8E-9B72-7C179EBDD9B4}"/>
    <dgm:cxn modelId="{B6B02F05-0572-4AF9-B54A-B46D6E5823C8}" type="presOf" srcId="{B2F4B45F-EACD-45A5-A816-A418AAFEF895}" destId="{8B99C114-40F1-419E-ACB1-E1F9A3E7A701}" srcOrd="0" destOrd="0" presId="urn:microsoft.com/office/officeart/2005/8/layout/vList2"/>
    <dgm:cxn modelId="{A57E398B-0D51-4557-9913-1AD148FD8015}" srcId="{B2F4B45F-EACD-45A5-A816-A418AAFEF895}" destId="{FC9FDB39-240E-4BF3-901A-AA0DCBB6E9CE}" srcOrd="0" destOrd="0" parTransId="{C19FC00B-ECC3-464D-8298-B4FE67A758B1}" sibTransId="{76E45E0A-F95A-46E3-8569-D92BC7385F55}"/>
    <dgm:cxn modelId="{4B4E0C53-E2BE-41AE-9157-C44B0CEB26BD}" type="presOf" srcId="{5C620CC0-DE5D-489D-AC5B-F936D4059BD0}" destId="{42DB34A0-7E67-491A-B4CE-C19CF0070B74}" srcOrd="0" destOrd="0" presId="urn:microsoft.com/office/officeart/2005/8/layout/vList2"/>
    <dgm:cxn modelId="{2F1D6899-77BE-4F07-B91A-D65FBEF96EEA}" type="presOf" srcId="{A5149076-43C1-43D4-941B-EB793B5101ED}" destId="{57483281-8F17-4122-B69D-8A6CC72DFFAE}" srcOrd="0" destOrd="0" presId="urn:microsoft.com/office/officeart/2005/8/layout/vList2"/>
    <dgm:cxn modelId="{D460BEAF-F773-4221-9AB1-98BD774A5081}" type="presOf" srcId="{6D17FA93-473C-40FE-8855-A4AC9CC28BD1}" destId="{FA98BD41-BD5E-4E62-B20C-10EFE81077C1}" srcOrd="0" destOrd="0" presId="urn:microsoft.com/office/officeart/2005/8/layout/vList2"/>
    <dgm:cxn modelId="{3E48E057-E59F-4551-806E-6AAC7B3FD2F4}" srcId="{B2F4B45F-EACD-45A5-A816-A418AAFEF895}" destId="{6C435336-6039-4078-A668-25B375F8567D}" srcOrd="4" destOrd="0" parTransId="{C0C852F6-FB3A-4F6C-A224-A732842C2352}" sibTransId="{73C4950F-DC17-4DA3-BCEB-3B38616277F6}"/>
    <dgm:cxn modelId="{8B551347-BCAE-405C-86C3-6C09E86D8EF1}" type="presOf" srcId="{FD48B4B3-2B25-4E03-AEDD-4DD1277C6274}" destId="{F64B63E2-02AD-4DA4-84A6-50A0AC01253B}" srcOrd="0" destOrd="0" presId="urn:microsoft.com/office/officeart/2005/8/layout/vList2"/>
    <dgm:cxn modelId="{DA2135A3-ED49-4E3C-846D-87B073F9310A}" srcId="{B2F4B45F-EACD-45A5-A816-A418AAFEF895}" destId="{038AB83F-1070-42CC-A7DE-07AFEE0B6D4D}" srcOrd="5" destOrd="0" parTransId="{814D1F72-2137-4980-898F-16257CD66A75}" sibTransId="{ECE5EE80-27B5-4D0B-922D-DDE490D86FF3}"/>
    <dgm:cxn modelId="{6C634452-B1CD-4FF5-BF12-B1AD87BF5546}" srcId="{B2F4B45F-EACD-45A5-A816-A418AAFEF895}" destId="{5C620CC0-DE5D-489D-AC5B-F936D4059BD0}" srcOrd="8" destOrd="0" parTransId="{A4529266-D510-4827-8C03-1B3CB4A6EB24}" sibTransId="{B526E813-7129-4A52-A272-5B43225AAF0D}"/>
    <dgm:cxn modelId="{BBF2D8E0-788E-4920-84D6-845BD291BF78}" type="presOf" srcId="{6FF90CB2-408E-443F-93B1-5FF6001EA54E}" destId="{02EE3D7E-B6E5-432E-9541-4A1365F710BA}" srcOrd="0" destOrd="0" presId="urn:microsoft.com/office/officeart/2005/8/layout/vList2"/>
    <dgm:cxn modelId="{259E57DC-E501-4060-A11B-5B1AC3DF0C61}" srcId="{B2F4B45F-EACD-45A5-A816-A418AAFEF895}" destId="{F4C41937-C8CC-49B2-8E0F-C9C5CDF68EE1}" srcOrd="9" destOrd="0" parTransId="{8293BBED-9E72-427B-A1CC-2B46DC6A222D}" sibTransId="{0E552A19-B013-448A-ABA9-CB0C14C01552}"/>
    <dgm:cxn modelId="{87658752-5638-4A48-9437-A8BCF1E8FFDD}" srcId="{B2F4B45F-EACD-45A5-A816-A418AAFEF895}" destId="{64CD7CA4-DBA0-4C95-8E05-5BCBA5E00DCC}" srcOrd="3" destOrd="0" parTransId="{69FB4350-B467-4DAC-84DD-757EEA38285C}" sibTransId="{F96F90B8-3762-47FC-91BB-11C0EF527E2A}"/>
    <dgm:cxn modelId="{5AF19865-AF74-4B34-A665-E3CA0F609568}" type="presOf" srcId="{6C435336-6039-4078-A668-25B375F8567D}" destId="{68E0F822-222A-4E14-9384-25B001E96FEF}" srcOrd="0" destOrd="0" presId="urn:microsoft.com/office/officeart/2005/8/layout/vList2"/>
    <dgm:cxn modelId="{8F7015B7-0034-4EDB-B438-CF73543A7CF4}" type="presParOf" srcId="{8B99C114-40F1-419E-ACB1-E1F9A3E7A701}" destId="{82E03E6D-856A-4089-9890-15B65DF73BF9}" srcOrd="0" destOrd="0" presId="urn:microsoft.com/office/officeart/2005/8/layout/vList2"/>
    <dgm:cxn modelId="{AAF96B27-C8F9-4280-B8B1-02FD42D3EB58}" type="presParOf" srcId="{8B99C114-40F1-419E-ACB1-E1F9A3E7A701}" destId="{FBAB95F4-CBF5-4D3D-8D36-A27C6ED6434C}" srcOrd="1" destOrd="0" presId="urn:microsoft.com/office/officeart/2005/8/layout/vList2"/>
    <dgm:cxn modelId="{EF8799C9-931B-4905-A98D-A168980B13B4}" type="presParOf" srcId="{8B99C114-40F1-419E-ACB1-E1F9A3E7A701}" destId="{57483281-8F17-4122-B69D-8A6CC72DFFAE}" srcOrd="2" destOrd="0" presId="urn:microsoft.com/office/officeart/2005/8/layout/vList2"/>
    <dgm:cxn modelId="{EC64E102-2177-4851-A6C5-1E4F81B9CC99}" type="presParOf" srcId="{8B99C114-40F1-419E-ACB1-E1F9A3E7A701}" destId="{A648EC64-3537-4E3C-8EBD-AB9A5F2D1204}" srcOrd="3" destOrd="0" presId="urn:microsoft.com/office/officeart/2005/8/layout/vList2"/>
    <dgm:cxn modelId="{DF0A211F-109B-4D24-9AA3-08C2E8020C2B}" type="presParOf" srcId="{8B99C114-40F1-419E-ACB1-E1F9A3E7A701}" destId="{02EE3D7E-B6E5-432E-9541-4A1365F710BA}" srcOrd="4" destOrd="0" presId="urn:microsoft.com/office/officeart/2005/8/layout/vList2"/>
    <dgm:cxn modelId="{3FA0AB73-322A-4D4E-8FD5-0055187E10EC}" type="presParOf" srcId="{8B99C114-40F1-419E-ACB1-E1F9A3E7A701}" destId="{048495C7-7D23-4D89-A212-2A7D26CD0D5A}" srcOrd="5" destOrd="0" presId="urn:microsoft.com/office/officeart/2005/8/layout/vList2"/>
    <dgm:cxn modelId="{37A3E35E-9390-422C-9AC0-88C1C513AC1C}" type="presParOf" srcId="{8B99C114-40F1-419E-ACB1-E1F9A3E7A701}" destId="{E7A69239-B36D-4806-B2CE-34B922D4050D}" srcOrd="6" destOrd="0" presId="urn:microsoft.com/office/officeart/2005/8/layout/vList2"/>
    <dgm:cxn modelId="{74959F4A-266F-4B13-94FE-ECE264901C84}" type="presParOf" srcId="{8B99C114-40F1-419E-ACB1-E1F9A3E7A701}" destId="{231B9028-E3AC-4380-A089-BAB8055DE562}" srcOrd="7" destOrd="0" presId="urn:microsoft.com/office/officeart/2005/8/layout/vList2"/>
    <dgm:cxn modelId="{566BD0BE-75FF-4A11-85DC-C476CCCCC9FB}" type="presParOf" srcId="{8B99C114-40F1-419E-ACB1-E1F9A3E7A701}" destId="{68E0F822-222A-4E14-9384-25B001E96FEF}" srcOrd="8" destOrd="0" presId="urn:microsoft.com/office/officeart/2005/8/layout/vList2"/>
    <dgm:cxn modelId="{1F21A99F-D87D-445D-A677-EBECC11639EF}" type="presParOf" srcId="{8B99C114-40F1-419E-ACB1-E1F9A3E7A701}" destId="{A9F47BCE-2F74-4B02-A1E7-011B67F06DD6}" srcOrd="9" destOrd="0" presId="urn:microsoft.com/office/officeart/2005/8/layout/vList2"/>
    <dgm:cxn modelId="{4B186DD0-6B9D-4FE1-B519-0735564A43F2}" type="presParOf" srcId="{8B99C114-40F1-419E-ACB1-E1F9A3E7A701}" destId="{18F71C69-7E33-4023-930C-9DF7261239CF}" srcOrd="10" destOrd="0" presId="urn:microsoft.com/office/officeart/2005/8/layout/vList2"/>
    <dgm:cxn modelId="{4691374D-4393-45FD-BD1F-A9204EBC6655}" type="presParOf" srcId="{8B99C114-40F1-419E-ACB1-E1F9A3E7A701}" destId="{AEA9920F-3E73-4DE7-A7CA-89B2FF86705E}" srcOrd="11" destOrd="0" presId="urn:microsoft.com/office/officeart/2005/8/layout/vList2"/>
    <dgm:cxn modelId="{8E8D3302-DF9C-46BE-BD22-88B1AA037324}" type="presParOf" srcId="{8B99C114-40F1-419E-ACB1-E1F9A3E7A701}" destId="{FA98BD41-BD5E-4E62-B20C-10EFE81077C1}" srcOrd="12" destOrd="0" presId="urn:microsoft.com/office/officeart/2005/8/layout/vList2"/>
    <dgm:cxn modelId="{68D7F847-7839-45D4-9A91-585D6019FA01}" type="presParOf" srcId="{8B99C114-40F1-419E-ACB1-E1F9A3E7A701}" destId="{03C9B5A5-F0B7-48FB-A0DC-9DA8B97B9E33}" srcOrd="13" destOrd="0" presId="urn:microsoft.com/office/officeart/2005/8/layout/vList2"/>
    <dgm:cxn modelId="{C481D3DC-62A3-4279-8EA9-850F1FE8BCF2}" type="presParOf" srcId="{8B99C114-40F1-419E-ACB1-E1F9A3E7A701}" destId="{F64B63E2-02AD-4DA4-84A6-50A0AC01253B}" srcOrd="14" destOrd="0" presId="urn:microsoft.com/office/officeart/2005/8/layout/vList2"/>
    <dgm:cxn modelId="{A08B7ADC-3248-4D12-9B43-A12B3A154438}" type="presParOf" srcId="{8B99C114-40F1-419E-ACB1-E1F9A3E7A701}" destId="{51B9A366-0C8C-4BAE-B74B-5CF2568B75C7}" srcOrd="15" destOrd="0" presId="urn:microsoft.com/office/officeart/2005/8/layout/vList2"/>
    <dgm:cxn modelId="{6A2D6C20-156E-49A9-8853-5C07326238B0}" type="presParOf" srcId="{8B99C114-40F1-419E-ACB1-E1F9A3E7A701}" destId="{42DB34A0-7E67-491A-B4CE-C19CF0070B74}" srcOrd="16" destOrd="0" presId="urn:microsoft.com/office/officeart/2005/8/layout/vList2"/>
    <dgm:cxn modelId="{3BBC60B5-C60F-4E36-8A08-F6FA4845D090}" type="presParOf" srcId="{8B99C114-40F1-419E-ACB1-E1F9A3E7A701}" destId="{695795F4-9A46-4678-B01F-BCC54168E180}" srcOrd="17" destOrd="0" presId="urn:microsoft.com/office/officeart/2005/8/layout/vList2"/>
    <dgm:cxn modelId="{9540FB88-A5FA-4380-A431-50FF30F90423}" type="presParOf" srcId="{8B99C114-40F1-419E-ACB1-E1F9A3E7A701}" destId="{5681868B-EEF0-45BA-9EB4-69C7728AC461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32033-E421-4BE2-A10C-5D2B65CEC28C}">
      <dsp:nvSpPr>
        <dsp:cNvPr id="0" name=""/>
        <dsp:cNvSpPr/>
      </dsp:nvSpPr>
      <dsp:spPr>
        <a:xfrm rot="5400000">
          <a:off x="4188565" y="-1842344"/>
          <a:ext cx="327957" cy="40965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Aumentar el cumplimiento de los parámetros técnicos y atributos de experiencia del cliente</a:t>
          </a:r>
          <a:endParaRPr lang="es-EC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304288" y="57943"/>
        <a:ext cx="4080502" cy="295937"/>
      </dsp:txXfrm>
    </dsp:sp>
    <dsp:sp modelId="{29A28B32-013B-4792-BC64-0BF2F23123CB}">
      <dsp:nvSpPr>
        <dsp:cNvPr id="0" name=""/>
        <dsp:cNvSpPr/>
      </dsp:nvSpPr>
      <dsp:spPr>
        <a:xfrm>
          <a:off x="0" y="937"/>
          <a:ext cx="2304288" cy="40994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S</a:t>
          </a:r>
          <a:endParaRPr lang="es-EC" sz="20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012" y="20949"/>
        <a:ext cx="2264264" cy="369923"/>
      </dsp:txXfrm>
    </dsp:sp>
    <dsp:sp modelId="{F0466821-9151-43F9-9C9F-42B7B67A39B4}">
      <dsp:nvSpPr>
        <dsp:cNvPr id="0" name=""/>
        <dsp:cNvSpPr/>
      </dsp:nvSpPr>
      <dsp:spPr>
        <a:xfrm rot="5400000">
          <a:off x="4188565" y="-1411900"/>
          <a:ext cx="327957" cy="40965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detectados como no conformes en el proceso de instalación del producto TV</a:t>
          </a:r>
          <a:endParaRPr lang="es-EC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304288" y="488387"/>
        <a:ext cx="4080502" cy="295937"/>
      </dsp:txXfrm>
    </dsp:sp>
    <dsp:sp modelId="{94997A5A-2988-4364-88BD-767839B35DE6}">
      <dsp:nvSpPr>
        <dsp:cNvPr id="0" name=""/>
        <dsp:cNvSpPr/>
      </dsp:nvSpPr>
      <dsp:spPr>
        <a:xfrm>
          <a:off x="0" y="431382"/>
          <a:ext cx="2304288" cy="40994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M</a:t>
          </a:r>
          <a:endParaRPr lang="es-EC" sz="20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012" y="451394"/>
        <a:ext cx="2264264" cy="369923"/>
      </dsp:txXfrm>
    </dsp:sp>
    <dsp:sp modelId="{DD1D2753-F4E0-481C-90F4-4E0770CCA69A}">
      <dsp:nvSpPr>
        <dsp:cNvPr id="0" name=""/>
        <dsp:cNvSpPr/>
      </dsp:nvSpPr>
      <dsp:spPr>
        <a:xfrm rot="5400000">
          <a:off x="4188565" y="-981456"/>
          <a:ext cx="327957" cy="40965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smtClean="0">
              <a:latin typeface="Arial" panose="020B0604020202020204" pitchFamily="34" charset="0"/>
              <a:cs typeface="Arial" panose="020B0604020202020204" pitchFamily="34" charset="0"/>
            </a:rPr>
            <a:t>mediante acciones estratégicas y una propuesta de mejora </a:t>
          </a:r>
          <a:endParaRPr lang="es-EC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304288" y="918831"/>
        <a:ext cx="4080502" cy="295937"/>
      </dsp:txXfrm>
    </dsp:sp>
    <dsp:sp modelId="{544713F3-3E3F-41D3-83B2-5D451700248E}">
      <dsp:nvSpPr>
        <dsp:cNvPr id="0" name=""/>
        <dsp:cNvSpPr/>
      </dsp:nvSpPr>
      <dsp:spPr>
        <a:xfrm>
          <a:off x="0" y="861826"/>
          <a:ext cx="2304288" cy="40994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A</a:t>
          </a:r>
          <a:endParaRPr lang="es-EC" sz="20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012" y="881838"/>
        <a:ext cx="2264264" cy="369923"/>
      </dsp:txXfrm>
    </dsp:sp>
    <dsp:sp modelId="{C3C5468E-83AE-4D36-92CA-741726550650}">
      <dsp:nvSpPr>
        <dsp:cNvPr id="0" name=""/>
        <dsp:cNvSpPr/>
      </dsp:nvSpPr>
      <dsp:spPr>
        <a:xfrm rot="5400000">
          <a:off x="4188565" y="-551011"/>
          <a:ext cx="327957" cy="40965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para optimizar la calidad técnica y servicio de  atención al cliente.</a:t>
          </a:r>
          <a:endParaRPr lang="es-EC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304288" y="1349276"/>
        <a:ext cx="4080502" cy="295937"/>
      </dsp:txXfrm>
    </dsp:sp>
    <dsp:sp modelId="{BA946EA3-6A47-4C22-A2F3-5B335A44EDC1}">
      <dsp:nvSpPr>
        <dsp:cNvPr id="0" name=""/>
        <dsp:cNvSpPr/>
      </dsp:nvSpPr>
      <dsp:spPr>
        <a:xfrm>
          <a:off x="0" y="1292270"/>
          <a:ext cx="2304288" cy="40994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R</a:t>
          </a:r>
          <a:endParaRPr lang="es-EC" sz="20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012" y="1312282"/>
        <a:ext cx="2264264" cy="369923"/>
      </dsp:txXfrm>
    </dsp:sp>
    <dsp:sp modelId="{66EA31E9-0C41-44D7-8EBB-2099A03BDE39}">
      <dsp:nvSpPr>
        <dsp:cNvPr id="0" name=""/>
        <dsp:cNvSpPr/>
      </dsp:nvSpPr>
      <dsp:spPr>
        <a:xfrm rot="5400000">
          <a:off x="4188565" y="-120567"/>
          <a:ext cx="327957" cy="40965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145 días</a:t>
          </a:r>
          <a:endParaRPr lang="es-EC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304288" y="1779720"/>
        <a:ext cx="4080502" cy="295937"/>
      </dsp:txXfrm>
    </dsp:sp>
    <dsp:sp modelId="{5126046B-4025-448F-A0FC-E674C85CEADE}">
      <dsp:nvSpPr>
        <dsp:cNvPr id="0" name=""/>
        <dsp:cNvSpPr/>
      </dsp:nvSpPr>
      <dsp:spPr>
        <a:xfrm>
          <a:off x="0" y="1722715"/>
          <a:ext cx="2304288" cy="40994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T</a:t>
          </a:r>
          <a:endParaRPr lang="es-EC" sz="20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012" y="1742727"/>
        <a:ext cx="2264264" cy="369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03E6D-856A-4089-9890-15B65DF73BF9}">
      <dsp:nvSpPr>
        <dsp:cNvPr id="0" name=""/>
        <dsp:cNvSpPr/>
      </dsp:nvSpPr>
      <dsp:spPr>
        <a:xfrm>
          <a:off x="0" y="347474"/>
          <a:ext cx="3667452" cy="262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Arquetipo de Cliente</a:t>
          </a:r>
          <a:endParaRPr lang="es-EC" sz="105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794" y="360268"/>
        <a:ext cx="3641864" cy="236492"/>
      </dsp:txXfrm>
    </dsp:sp>
    <dsp:sp modelId="{57483281-8F17-4122-B69D-8A6CC72DFFAE}">
      <dsp:nvSpPr>
        <dsp:cNvPr id="0" name=""/>
        <dsp:cNvSpPr/>
      </dsp:nvSpPr>
      <dsp:spPr>
        <a:xfrm>
          <a:off x="0" y="649874"/>
          <a:ext cx="3667452" cy="262080"/>
        </a:xfrm>
        <a:prstGeom prst="roundRect">
          <a:avLst/>
        </a:prstGeom>
        <a:solidFill>
          <a:schemeClr val="accent3">
            <a:hueOff val="1250029"/>
            <a:satOff val="-1876"/>
            <a:lumOff val="-3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Experiencia del Cliente</a:t>
          </a:r>
          <a:endParaRPr lang="es-EC" sz="105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794" y="662668"/>
        <a:ext cx="3641864" cy="236492"/>
      </dsp:txXfrm>
    </dsp:sp>
    <dsp:sp modelId="{02EE3D7E-B6E5-432E-9541-4A1365F710BA}">
      <dsp:nvSpPr>
        <dsp:cNvPr id="0" name=""/>
        <dsp:cNvSpPr/>
      </dsp:nvSpPr>
      <dsp:spPr>
        <a:xfrm>
          <a:off x="0" y="952274"/>
          <a:ext cx="3667452" cy="262080"/>
        </a:xfrm>
        <a:prstGeom prst="roundRect">
          <a:avLst/>
        </a:prstGeom>
        <a:solidFill>
          <a:schemeClr val="accent3">
            <a:hueOff val="2500059"/>
            <a:satOff val="-3751"/>
            <a:lumOff val="-6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Herramienta - Viaje del Cliente</a:t>
          </a:r>
          <a:endParaRPr lang="es-EC" sz="105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794" y="965068"/>
        <a:ext cx="3641864" cy="236492"/>
      </dsp:txXfrm>
    </dsp:sp>
    <dsp:sp modelId="{E7A69239-B36D-4806-B2CE-34B922D4050D}">
      <dsp:nvSpPr>
        <dsp:cNvPr id="0" name=""/>
        <dsp:cNvSpPr/>
      </dsp:nvSpPr>
      <dsp:spPr>
        <a:xfrm>
          <a:off x="0" y="1254675"/>
          <a:ext cx="3667452" cy="262080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Indicadores de Experiencia y Satisfacción de Servicio </a:t>
          </a:r>
          <a:endParaRPr lang="es-EC" sz="105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794" y="1267469"/>
        <a:ext cx="3641864" cy="236492"/>
      </dsp:txXfrm>
    </dsp:sp>
    <dsp:sp modelId="{68E0F822-222A-4E14-9384-25B001E96FEF}">
      <dsp:nvSpPr>
        <dsp:cNvPr id="0" name=""/>
        <dsp:cNvSpPr/>
      </dsp:nvSpPr>
      <dsp:spPr>
        <a:xfrm>
          <a:off x="0" y="1557075"/>
          <a:ext cx="3667452" cy="262080"/>
        </a:xfrm>
        <a:prstGeom prst="roundRect">
          <a:avLst/>
        </a:prstGeom>
        <a:solidFill>
          <a:schemeClr val="accent3">
            <a:hueOff val="5000117"/>
            <a:satOff val="-7502"/>
            <a:lumOff val="-12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5. Agendamiento en Línea</a:t>
          </a:r>
          <a:endParaRPr lang="es-EC" sz="105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794" y="1569869"/>
        <a:ext cx="3641864" cy="236492"/>
      </dsp:txXfrm>
    </dsp:sp>
    <dsp:sp modelId="{18F71C69-7E33-4023-930C-9DF7261239CF}">
      <dsp:nvSpPr>
        <dsp:cNvPr id="0" name=""/>
        <dsp:cNvSpPr/>
      </dsp:nvSpPr>
      <dsp:spPr>
        <a:xfrm>
          <a:off x="0" y="1859475"/>
          <a:ext cx="3667452" cy="262080"/>
        </a:xfrm>
        <a:prstGeom prst="roundRect">
          <a:avLst/>
        </a:prstGeom>
        <a:solidFill>
          <a:schemeClr val="accent3">
            <a:hueOff val="6250147"/>
            <a:satOff val="-9378"/>
            <a:lumOff val="-15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6. Escaneo Corporal Inteligente</a:t>
          </a:r>
          <a:endParaRPr lang="es-EC" sz="105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794" y="1872269"/>
        <a:ext cx="3641864" cy="236492"/>
      </dsp:txXfrm>
    </dsp:sp>
    <dsp:sp modelId="{FA98BD41-BD5E-4E62-B20C-10EFE81077C1}">
      <dsp:nvSpPr>
        <dsp:cNvPr id="0" name=""/>
        <dsp:cNvSpPr/>
      </dsp:nvSpPr>
      <dsp:spPr>
        <a:xfrm>
          <a:off x="0" y="2161875"/>
          <a:ext cx="3667452" cy="262080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7. Programa de Voz del Cliente</a:t>
          </a:r>
          <a:endParaRPr lang="es-EC" sz="105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794" y="2174669"/>
        <a:ext cx="3641864" cy="236492"/>
      </dsp:txXfrm>
    </dsp:sp>
    <dsp:sp modelId="{F64B63E2-02AD-4DA4-84A6-50A0AC01253B}">
      <dsp:nvSpPr>
        <dsp:cNvPr id="0" name=""/>
        <dsp:cNvSpPr/>
      </dsp:nvSpPr>
      <dsp:spPr>
        <a:xfrm>
          <a:off x="0" y="2464274"/>
          <a:ext cx="3667452" cy="262080"/>
        </a:xfrm>
        <a:prstGeom prst="roundRect">
          <a:avLst/>
        </a:prstGeom>
        <a:solidFill>
          <a:schemeClr val="accent3">
            <a:hueOff val="8750205"/>
            <a:satOff val="-13129"/>
            <a:lumOff val="-21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8. APP de gestión de instalaciones</a:t>
          </a:r>
          <a:endParaRPr lang="es-EC" sz="105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794" y="2477068"/>
        <a:ext cx="3641864" cy="236492"/>
      </dsp:txXfrm>
    </dsp:sp>
    <dsp:sp modelId="{42DB34A0-7E67-491A-B4CE-C19CF0070B74}">
      <dsp:nvSpPr>
        <dsp:cNvPr id="0" name=""/>
        <dsp:cNvSpPr/>
      </dsp:nvSpPr>
      <dsp:spPr>
        <a:xfrm>
          <a:off x="0" y="2766674"/>
          <a:ext cx="3667452" cy="262080"/>
        </a:xfrm>
        <a:prstGeom prst="roundRect">
          <a:avLst/>
        </a:prstGeom>
        <a:solidFill>
          <a:schemeClr val="accent3">
            <a:hueOff val="10000235"/>
            <a:satOff val="-15004"/>
            <a:lumOff val="-24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9. Código QR</a:t>
          </a:r>
          <a:endParaRPr lang="es-EC" sz="105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794" y="2779468"/>
        <a:ext cx="3641864" cy="236492"/>
      </dsp:txXfrm>
    </dsp:sp>
    <dsp:sp modelId="{5681868B-EEF0-45BA-9EB4-69C7728AC461}">
      <dsp:nvSpPr>
        <dsp:cNvPr id="0" name=""/>
        <dsp:cNvSpPr/>
      </dsp:nvSpPr>
      <dsp:spPr>
        <a:xfrm>
          <a:off x="0" y="3069075"/>
          <a:ext cx="3667452" cy="26208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10. Capacitación Técnica</a:t>
          </a:r>
          <a:endParaRPr lang="es-EC" sz="105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794" y="3081869"/>
        <a:ext cx="3641864" cy="236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F22B5-6E83-459B-8D76-52881602B14A}" type="datetimeFigureOut">
              <a:rPr lang="es-EC" smtClean="0"/>
              <a:t>24/1/2020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B3927-99D9-4F88-9EC4-23D4971512E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86258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C" smtClean="0"/>
          </a:p>
        </p:txBody>
      </p:sp>
      <p:sp>
        <p:nvSpPr>
          <p:cNvPr id="1996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D7487BC-2A2A-4667-9673-872BAE96FC8D}" type="slidenum">
              <a:rPr lang="es-MX" altLang="es-EC" smtClean="0">
                <a:latin typeface="Arial" pitchFamily="34" charset="0"/>
              </a:rPr>
              <a:pPr eaLnBrk="1" hangingPunct="1"/>
              <a:t>1</a:t>
            </a:fld>
            <a:endParaRPr lang="es-MX" altLang="es-EC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865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4213" y="1143000"/>
            <a:ext cx="5489575" cy="3087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775F2-2159-8D42-83B5-75B28C30850A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56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7724-4BE1-4AB5-B2BF-14A0175DF16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3DE0-0AD8-4C2A-8E18-2031CD8607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8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7724-4BE1-4AB5-B2BF-14A0175DF16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3DE0-0AD8-4C2A-8E18-2031CD8607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8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7724-4BE1-4AB5-B2BF-14A0175DF16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3DE0-0AD8-4C2A-8E18-2031CD8607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29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19050" y="561975"/>
          <a:ext cx="9163050" cy="4020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orelDRAW" r:id="rId3" imgW="7762646" imgH="4551274" progId="">
                  <p:embed/>
                </p:oleObj>
              </mc:Choice>
              <mc:Fallback>
                <p:oleObj name="CorelDRAW" r:id="rId3" imgW="7762646" imgH="4551274" progId="">
                  <p:embed/>
                  <p:pic>
                    <p:nvPicPr>
                      <p:cNvPr id="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19050" y="561975"/>
                        <a:ext cx="9163050" cy="40207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3071813" y="1714500"/>
            <a:ext cx="2895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s-EC" sz="1050" smtClean="0"/>
          </a:p>
        </p:txBody>
      </p:sp>
      <p:pic>
        <p:nvPicPr>
          <p:cNvPr id="4" name="12 Imagen" descr="pie de pagina esp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8169"/>
            <a:ext cx="9144000" cy="7989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1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166688"/>
            <a:ext cx="2232025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7 Marcador de fecha"/>
          <p:cNvSpPr>
            <a:spLocks noGrp="1"/>
          </p:cNvSpPr>
          <p:nvPr>
            <p:ph type="dt" sz="half" idx="10"/>
          </p:nvPr>
        </p:nvSpPr>
        <p:spPr>
          <a:xfrm>
            <a:off x="385763" y="4245769"/>
            <a:ext cx="2025650" cy="161925"/>
          </a:xfrm>
        </p:spPr>
        <p:txBody>
          <a:bodyPr/>
          <a:lstStyle>
            <a:lvl1pPr algn="ctr">
              <a:defRPr sz="37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7850" y="4246960"/>
            <a:ext cx="1447800" cy="159544"/>
          </a:xfrm>
        </p:spPr>
        <p:txBody>
          <a:bodyPr/>
          <a:lstStyle>
            <a:lvl1pPr algn="ctr">
              <a:defRPr sz="37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s-MX"/>
              <a:t>RPVB-2015</a:t>
            </a:r>
          </a:p>
        </p:txBody>
      </p:sp>
      <p:sp>
        <p:nvSpPr>
          <p:cNvPr id="8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12088" y="4246960"/>
            <a:ext cx="874712" cy="159544"/>
          </a:xfrm>
        </p:spPr>
        <p:txBody>
          <a:bodyPr/>
          <a:lstStyle>
            <a:lvl1pPr algn="ctr">
              <a:defRPr sz="37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C6A2079-D024-40B6-AB9C-F1D5244092F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638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7724-4BE1-4AB5-B2BF-14A0175DF16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3DE0-0AD8-4C2A-8E18-2031CD8607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5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7724-4BE1-4AB5-B2BF-14A0175DF16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3DE0-0AD8-4C2A-8E18-2031CD8607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4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7724-4BE1-4AB5-B2BF-14A0175DF16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3DE0-0AD8-4C2A-8E18-2031CD8607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63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7724-4BE1-4AB5-B2BF-14A0175DF16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3DE0-0AD8-4C2A-8E18-2031CD8607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4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7724-4BE1-4AB5-B2BF-14A0175DF16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3DE0-0AD8-4C2A-8E18-2031CD8607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3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7724-4BE1-4AB5-B2BF-14A0175DF16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3DE0-0AD8-4C2A-8E18-2031CD8607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6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7724-4BE1-4AB5-B2BF-14A0175DF16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3DE0-0AD8-4C2A-8E18-2031CD8607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75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7724-4BE1-4AB5-B2BF-14A0175DF16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3DE0-0AD8-4C2A-8E18-2031CD8607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B7724-4BE1-4AB5-B2BF-14A0175DF16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F3DE0-0AD8-4C2A-8E18-2031CD8607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1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6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MX" altLang="es-EC" smtClean="0">
                <a:latin typeface="Arial" pitchFamily="34" charset="0"/>
              </a:rPr>
              <a:t>RPVB-2015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752600" y="994648"/>
            <a:ext cx="604867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/>
              <a:t>CENTRO DE ESTUDIOS DE </a:t>
            </a:r>
            <a:r>
              <a:rPr lang="es-EC" sz="1600" b="1" dirty="0" smtClean="0"/>
              <a:t>POSGRADO</a:t>
            </a:r>
          </a:p>
          <a:p>
            <a:pPr algn="ctr"/>
            <a:endParaRPr lang="es-EC" sz="1600" b="1" dirty="0" smtClean="0"/>
          </a:p>
          <a:p>
            <a:pPr algn="ctr"/>
            <a:endParaRPr lang="es-EC" sz="1600" b="1" dirty="0"/>
          </a:p>
          <a:p>
            <a:pPr algn="ctr"/>
            <a:r>
              <a:rPr lang="es-EC" sz="1600" b="1" dirty="0"/>
              <a:t>MAESTRÍA EN GESTIÓN DE LA CALIDAD Y </a:t>
            </a:r>
            <a:r>
              <a:rPr lang="es-EC" sz="1600" b="1" dirty="0" smtClean="0"/>
              <a:t>PRODUCTIVIDAD</a:t>
            </a:r>
          </a:p>
          <a:p>
            <a:pPr algn="ctr"/>
            <a:endParaRPr lang="es-EC" sz="1600" b="1" dirty="0" smtClean="0"/>
          </a:p>
          <a:p>
            <a:pPr algn="ctr"/>
            <a:endParaRPr lang="es-EC" sz="1600" b="1" dirty="0"/>
          </a:p>
          <a:p>
            <a:pPr algn="ctr"/>
            <a:r>
              <a:rPr lang="es-EC" sz="1600" b="1" dirty="0" smtClean="0"/>
              <a:t>DEFENSA PUBLICA PREVIO </a:t>
            </a:r>
            <a:r>
              <a:rPr lang="es-EC" sz="1600" b="1" dirty="0"/>
              <a:t>A LA OBTENCIÓN DEL TÍTULO </a:t>
            </a:r>
            <a:r>
              <a:rPr lang="es-EC" sz="1600" b="1" dirty="0" smtClean="0"/>
              <a:t>DE </a:t>
            </a:r>
            <a:r>
              <a:rPr lang="es-EC" sz="1600" b="1" dirty="0"/>
              <a:t>MAGISTER EN GESTIÓN DE CALIDAD Y PRODUCTIVIDAD</a:t>
            </a:r>
            <a:endParaRPr lang="es-EC" sz="1600" dirty="0" smtClean="0"/>
          </a:p>
          <a:p>
            <a:endParaRPr lang="es-EC" dirty="0"/>
          </a:p>
        </p:txBody>
      </p:sp>
      <p:sp>
        <p:nvSpPr>
          <p:cNvPr id="3" name="2 CuadroTexto"/>
          <p:cNvSpPr txBox="1"/>
          <p:nvPr/>
        </p:nvSpPr>
        <p:spPr>
          <a:xfrm>
            <a:off x="7315200" y="3790950"/>
            <a:ext cx="1614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Alejandro Cisneros</a:t>
            </a:r>
            <a:endParaRPr lang="es-EC" sz="1400" dirty="0"/>
          </a:p>
        </p:txBody>
      </p:sp>
      <p:pic>
        <p:nvPicPr>
          <p:cNvPr id="6" name="Picture 2" descr="Resultado de imagen para cnt">
            <a:extLst>
              <a:ext uri="{FF2B5EF4-FFF2-40B4-BE49-F238E27FC236}">
                <a16:creationId xmlns:a16="http://schemas.microsoft.com/office/drawing/2014/main" id="{9D2D4271-6760-455B-A297-2E43839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8318"/>
            <a:ext cx="812014" cy="4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00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9">
            <a:extLst>
              <a:ext uri="{FF2B5EF4-FFF2-40B4-BE49-F238E27FC236}">
                <a16:creationId xmlns:a16="http://schemas.microsoft.com/office/drawing/2014/main" id="{14DDD5D3-A316-403A-ADAF-B3342191A227}"/>
              </a:ext>
            </a:extLst>
          </p:cNvPr>
          <p:cNvSpPr/>
          <p:nvPr/>
        </p:nvSpPr>
        <p:spPr>
          <a:xfrm>
            <a:off x="683568" y="339502"/>
            <a:ext cx="3983567" cy="461661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r>
              <a:rPr lang="es-EC" sz="2400" b="1" dirty="0" smtClean="0">
                <a:solidFill>
                  <a:srgbClr val="00A1DA"/>
                </a:solidFill>
                <a:latin typeface="Montserrat"/>
                <a:cs typeface="Times New Roman"/>
              </a:rPr>
              <a:t>5. Agendamiento en Línea</a:t>
            </a:r>
            <a:endParaRPr lang="es-EC" sz="2400" b="1" dirty="0">
              <a:solidFill>
                <a:srgbClr val="00A1DA"/>
              </a:solidFill>
              <a:latin typeface="Montserrat"/>
              <a:cs typeface="Times New Roman"/>
            </a:endParaRPr>
          </a:p>
        </p:txBody>
      </p:sp>
      <p:pic>
        <p:nvPicPr>
          <p:cNvPr id="6" name="Picture 2" descr="Resultado de imagen para cnt">
            <a:extLst>
              <a:ext uri="{FF2B5EF4-FFF2-40B4-BE49-F238E27FC236}">
                <a16:creationId xmlns:a16="http://schemas.microsoft.com/office/drawing/2014/main" id="{9D2D4271-6760-455B-A297-2E43839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8318"/>
            <a:ext cx="812014" cy="4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794" y="967740"/>
            <a:ext cx="5640811" cy="370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314" y="1200150"/>
            <a:ext cx="5640811" cy="3770043"/>
          </a:xfrm>
          <a:prstGeom prst="rect">
            <a:avLst/>
          </a:prstGeom>
        </p:spPr>
      </p:pic>
      <p:pic>
        <p:nvPicPr>
          <p:cNvPr id="8" name="Imagen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31073"/>
            <a:ext cx="1990725" cy="3517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012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9">
            <a:extLst>
              <a:ext uri="{FF2B5EF4-FFF2-40B4-BE49-F238E27FC236}">
                <a16:creationId xmlns:a16="http://schemas.microsoft.com/office/drawing/2014/main" id="{14DDD5D3-A316-403A-ADAF-B3342191A227}"/>
              </a:ext>
            </a:extLst>
          </p:cNvPr>
          <p:cNvSpPr/>
          <p:nvPr/>
        </p:nvSpPr>
        <p:spPr>
          <a:xfrm>
            <a:off x="683568" y="339502"/>
            <a:ext cx="4782054" cy="461661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r>
              <a:rPr lang="es-EC" sz="2400" b="1" dirty="0" smtClean="0">
                <a:solidFill>
                  <a:srgbClr val="00A1DA"/>
                </a:solidFill>
                <a:latin typeface="Montserrat"/>
                <a:cs typeface="Times New Roman"/>
              </a:rPr>
              <a:t>6. Escaneo </a:t>
            </a:r>
            <a:r>
              <a:rPr lang="es-EC" sz="2400" b="1" dirty="0">
                <a:solidFill>
                  <a:srgbClr val="00A1DA"/>
                </a:solidFill>
                <a:latin typeface="Montserrat"/>
                <a:cs typeface="Times New Roman"/>
              </a:rPr>
              <a:t>Corporal Inteligente</a:t>
            </a:r>
          </a:p>
        </p:txBody>
      </p:sp>
      <p:pic>
        <p:nvPicPr>
          <p:cNvPr id="6" name="Picture 2" descr="Resultado de imagen para cnt">
            <a:extLst>
              <a:ext uri="{FF2B5EF4-FFF2-40B4-BE49-F238E27FC236}">
                <a16:creationId xmlns:a16="http://schemas.microsoft.com/office/drawing/2014/main" id="{9D2D4271-6760-455B-A297-2E43839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8318"/>
            <a:ext cx="812014" cy="4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3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108" y="1123950"/>
            <a:ext cx="5334000" cy="25908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712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6109"/>
          <a:stretch/>
        </p:blipFill>
        <p:spPr bwMode="auto">
          <a:xfrm>
            <a:off x="762000" y="1047750"/>
            <a:ext cx="7924800" cy="381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49">
            <a:extLst>
              <a:ext uri="{FF2B5EF4-FFF2-40B4-BE49-F238E27FC236}">
                <a16:creationId xmlns:a16="http://schemas.microsoft.com/office/drawing/2014/main" id="{14DDD5D3-A316-403A-ADAF-B3342191A227}"/>
              </a:ext>
            </a:extLst>
          </p:cNvPr>
          <p:cNvSpPr/>
          <p:nvPr/>
        </p:nvSpPr>
        <p:spPr>
          <a:xfrm>
            <a:off x="683568" y="339502"/>
            <a:ext cx="2689751" cy="461661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r>
              <a:rPr lang="es-EC" sz="2400" b="1" dirty="0" smtClean="0">
                <a:solidFill>
                  <a:srgbClr val="00A1DA"/>
                </a:solidFill>
                <a:latin typeface="Montserrat"/>
                <a:cs typeface="Times New Roman"/>
              </a:rPr>
              <a:t>7. Voz del Cliente</a:t>
            </a:r>
            <a:endParaRPr lang="es-EC" sz="2400" b="1" dirty="0">
              <a:solidFill>
                <a:srgbClr val="00A1DA"/>
              </a:solidFill>
              <a:latin typeface="Montserrat"/>
              <a:cs typeface="Times New Roman"/>
            </a:endParaRPr>
          </a:p>
        </p:txBody>
      </p:sp>
      <p:pic>
        <p:nvPicPr>
          <p:cNvPr id="4" name="Picture 2" descr="Resultado de imagen para cnt">
            <a:extLst>
              <a:ext uri="{FF2B5EF4-FFF2-40B4-BE49-F238E27FC236}">
                <a16:creationId xmlns:a16="http://schemas.microsoft.com/office/drawing/2014/main" id="{9D2D4271-6760-455B-A297-2E43839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8318"/>
            <a:ext cx="812014" cy="4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6"/>
          <p:cNvPicPr/>
          <p:nvPr/>
        </p:nvPicPr>
        <p:blipFill>
          <a:blip r:embed="rId4"/>
          <a:stretch>
            <a:fillRect/>
          </a:stretch>
        </p:blipFill>
        <p:spPr>
          <a:xfrm>
            <a:off x="1066800" y="1232535"/>
            <a:ext cx="7086600" cy="344043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257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20" y="1047750"/>
            <a:ext cx="2047982" cy="33125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5" descr="Resultado de imagen para icono ojo de ap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8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47750"/>
            <a:ext cx="2101597" cy="33125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creenshot_2018-01-28-15-29-5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4"/>
          <a:stretch/>
        </p:blipFill>
        <p:spPr bwMode="auto">
          <a:xfrm>
            <a:off x="6289574" y="1047750"/>
            <a:ext cx="2100401" cy="3312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49">
            <a:extLst>
              <a:ext uri="{FF2B5EF4-FFF2-40B4-BE49-F238E27FC236}">
                <a16:creationId xmlns:a16="http://schemas.microsoft.com/office/drawing/2014/main" id="{14DDD5D3-A316-403A-ADAF-B3342191A227}"/>
              </a:ext>
            </a:extLst>
          </p:cNvPr>
          <p:cNvSpPr/>
          <p:nvPr/>
        </p:nvSpPr>
        <p:spPr>
          <a:xfrm>
            <a:off x="683568" y="339502"/>
            <a:ext cx="4873233" cy="461661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r>
              <a:rPr lang="es-EC" sz="2400" b="1" dirty="0" smtClean="0">
                <a:solidFill>
                  <a:srgbClr val="00A1DA"/>
                </a:solidFill>
                <a:latin typeface="Montserrat"/>
                <a:cs typeface="Times New Roman"/>
              </a:rPr>
              <a:t>8. APP-Gestión de Instalaciones</a:t>
            </a:r>
            <a:endParaRPr lang="es-EC" sz="2400" b="1" dirty="0">
              <a:solidFill>
                <a:srgbClr val="00A1DA"/>
              </a:solidFill>
              <a:latin typeface="Montserrat"/>
              <a:cs typeface="Times New Roman"/>
            </a:endParaRPr>
          </a:p>
        </p:txBody>
      </p:sp>
      <p:pic>
        <p:nvPicPr>
          <p:cNvPr id="22" name="Picture 2" descr="Resultado de imagen para cnt">
            <a:extLst>
              <a:ext uri="{FF2B5EF4-FFF2-40B4-BE49-F238E27FC236}">
                <a16:creationId xmlns:a16="http://schemas.microsoft.com/office/drawing/2014/main" id="{9D2D4271-6760-455B-A297-2E43839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8318"/>
            <a:ext cx="812014" cy="4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70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90550"/>
            <a:ext cx="7416873" cy="4270473"/>
          </a:xfrm>
          <a:prstGeom prst="rect">
            <a:avLst/>
          </a:prstGeom>
        </p:spPr>
      </p:pic>
      <p:sp>
        <p:nvSpPr>
          <p:cNvPr id="64" name="Rectángulo 49">
            <a:extLst>
              <a:ext uri="{FF2B5EF4-FFF2-40B4-BE49-F238E27FC236}">
                <a16:creationId xmlns:a16="http://schemas.microsoft.com/office/drawing/2014/main" id="{14DDD5D3-A316-403A-ADAF-B3342191A227}"/>
              </a:ext>
            </a:extLst>
          </p:cNvPr>
          <p:cNvSpPr/>
          <p:nvPr/>
        </p:nvSpPr>
        <p:spPr>
          <a:xfrm>
            <a:off x="683568" y="339502"/>
            <a:ext cx="4543207" cy="461661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r>
              <a:rPr lang="es-EC" sz="2400" b="1" dirty="0" smtClean="0">
                <a:solidFill>
                  <a:srgbClr val="00A1DA"/>
                </a:solidFill>
                <a:latin typeface="Montserrat"/>
                <a:cs typeface="Times New Roman"/>
              </a:rPr>
              <a:t>APP-Gestión de Instalaciones</a:t>
            </a:r>
            <a:endParaRPr lang="es-EC" sz="2400" b="1" dirty="0">
              <a:solidFill>
                <a:srgbClr val="00A1DA"/>
              </a:solidFill>
              <a:latin typeface="Montserrat"/>
              <a:cs typeface="Times New Roman"/>
            </a:endParaRPr>
          </a:p>
        </p:txBody>
      </p:sp>
      <p:pic>
        <p:nvPicPr>
          <p:cNvPr id="65" name="Picture 2" descr="Resultado de imagen para cnt">
            <a:extLst>
              <a:ext uri="{FF2B5EF4-FFF2-40B4-BE49-F238E27FC236}">
                <a16:creationId xmlns:a16="http://schemas.microsoft.com/office/drawing/2014/main" id="{9D2D4271-6760-455B-A297-2E43839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8318"/>
            <a:ext cx="812014" cy="4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57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23950"/>
            <a:ext cx="6400800" cy="1524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Rectángulo 49">
            <a:extLst>
              <a:ext uri="{FF2B5EF4-FFF2-40B4-BE49-F238E27FC236}">
                <a16:creationId xmlns:a16="http://schemas.microsoft.com/office/drawing/2014/main" id="{14DDD5D3-A316-403A-ADAF-B3342191A227}"/>
              </a:ext>
            </a:extLst>
          </p:cNvPr>
          <p:cNvSpPr/>
          <p:nvPr/>
        </p:nvSpPr>
        <p:spPr>
          <a:xfrm>
            <a:off x="683568" y="339502"/>
            <a:ext cx="2130687" cy="461661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r>
              <a:rPr lang="es-EC" sz="2400" b="1" dirty="0" smtClean="0">
                <a:solidFill>
                  <a:srgbClr val="00A1DA"/>
                </a:solidFill>
                <a:latin typeface="Montserrat"/>
                <a:cs typeface="Times New Roman"/>
              </a:rPr>
              <a:t>9. Código QR</a:t>
            </a:r>
            <a:endParaRPr lang="es-EC" sz="2400" b="1" dirty="0">
              <a:solidFill>
                <a:srgbClr val="00A1DA"/>
              </a:solidFill>
              <a:latin typeface="Montserrat"/>
              <a:cs typeface="Times New Roman"/>
            </a:endParaRPr>
          </a:p>
        </p:txBody>
      </p:sp>
      <p:pic>
        <p:nvPicPr>
          <p:cNvPr id="4" name="Picture 2" descr="Resultado de imagen para cnt">
            <a:extLst>
              <a:ext uri="{FF2B5EF4-FFF2-40B4-BE49-F238E27FC236}">
                <a16:creationId xmlns:a16="http://schemas.microsoft.com/office/drawing/2014/main" id="{9D2D4271-6760-455B-A297-2E43839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8318"/>
            <a:ext cx="812014" cy="4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143000" y="302895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Parámetros técnicos en pantalla</a:t>
            </a:r>
            <a:endParaRPr lang="es-EC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352800" y="3028950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Móvil lee QR</a:t>
            </a:r>
          </a:p>
          <a:p>
            <a:pPr algn="ctr"/>
            <a:r>
              <a:rPr lang="es-EC" b="1" dirty="0" smtClean="0"/>
              <a:t>No pasa a la activación si los parámetros están por debajo de lo permitido</a:t>
            </a:r>
            <a:endParaRPr lang="es-EC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5661660" y="3000154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Aseguramiento de la señal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94171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9"/>
          <p:cNvPicPr/>
          <p:nvPr/>
        </p:nvPicPr>
        <p:blipFill rotWithShape="1">
          <a:blip r:embed="rId2"/>
          <a:srcRect t="10944"/>
          <a:stretch/>
        </p:blipFill>
        <p:spPr bwMode="auto">
          <a:xfrm>
            <a:off x="990600" y="1047750"/>
            <a:ext cx="6858000" cy="3517900"/>
          </a:xfrm>
          <a:prstGeom prst="rect">
            <a:avLst/>
          </a:prstGeom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49">
            <a:extLst>
              <a:ext uri="{FF2B5EF4-FFF2-40B4-BE49-F238E27FC236}">
                <a16:creationId xmlns:a16="http://schemas.microsoft.com/office/drawing/2014/main" id="{14DDD5D3-A316-403A-ADAF-B3342191A227}"/>
              </a:ext>
            </a:extLst>
          </p:cNvPr>
          <p:cNvSpPr/>
          <p:nvPr/>
        </p:nvSpPr>
        <p:spPr>
          <a:xfrm>
            <a:off x="683568" y="339502"/>
            <a:ext cx="4543207" cy="461661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r>
              <a:rPr lang="es-EC" sz="2400" b="1" dirty="0" smtClean="0">
                <a:solidFill>
                  <a:srgbClr val="00A1DA"/>
                </a:solidFill>
                <a:latin typeface="Montserrat"/>
                <a:cs typeface="Times New Roman"/>
              </a:rPr>
              <a:t>APP-Gestión de Instalaciones</a:t>
            </a:r>
            <a:endParaRPr lang="es-EC" sz="2400" b="1" dirty="0">
              <a:solidFill>
                <a:srgbClr val="00A1DA"/>
              </a:solidFill>
              <a:latin typeface="Montserrat"/>
              <a:cs typeface="Times New Roman"/>
            </a:endParaRPr>
          </a:p>
        </p:txBody>
      </p:sp>
      <p:pic>
        <p:nvPicPr>
          <p:cNvPr id="4" name="Picture 2" descr="Resultado de imagen para cnt">
            <a:extLst>
              <a:ext uri="{FF2B5EF4-FFF2-40B4-BE49-F238E27FC236}">
                <a16:creationId xmlns:a16="http://schemas.microsoft.com/office/drawing/2014/main" id="{9D2D4271-6760-455B-A297-2E43839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8318"/>
            <a:ext cx="812014" cy="4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71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1371600" y="1504950"/>
            <a:ext cx="3707765" cy="25196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26527"/>
            <a:ext cx="1476375" cy="267652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Rectángulo 49">
            <a:extLst>
              <a:ext uri="{FF2B5EF4-FFF2-40B4-BE49-F238E27FC236}">
                <a16:creationId xmlns:a16="http://schemas.microsoft.com/office/drawing/2014/main" id="{14DDD5D3-A316-403A-ADAF-B3342191A227}"/>
              </a:ext>
            </a:extLst>
          </p:cNvPr>
          <p:cNvSpPr/>
          <p:nvPr/>
        </p:nvSpPr>
        <p:spPr>
          <a:xfrm>
            <a:off x="683568" y="339502"/>
            <a:ext cx="2613192" cy="461661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r>
              <a:rPr lang="es-EC" sz="2400" b="1" dirty="0" smtClean="0">
                <a:solidFill>
                  <a:srgbClr val="00A1DA"/>
                </a:solidFill>
                <a:latin typeface="Montserrat"/>
                <a:cs typeface="Times New Roman"/>
              </a:rPr>
              <a:t>10. Capacitación</a:t>
            </a:r>
            <a:endParaRPr lang="es-EC" sz="2400" b="1" dirty="0">
              <a:solidFill>
                <a:srgbClr val="00A1DA"/>
              </a:solidFill>
              <a:latin typeface="Montserrat"/>
              <a:cs typeface="Times New Roman"/>
            </a:endParaRPr>
          </a:p>
        </p:txBody>
      </p:sp>
      <p:pic>
        <p:nvPicPr>
          <p:cNvPr id="5" name="Picture 2" descr="Resultado de imagen para cnt">
            <a:extLst>
              <a:ext uri="{FF2B5EF4-FFF2-40B4-BE49-F238E27FC236}">
                <a16:creationId xmlns:a16="http://schemas.microsoft.com/office/drawing/2014/main" id="{9D2D4271-6760-455B-A297-2E43839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8318"/>
            <a:ext cx="812014" cy="4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71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72014" y="1807446"/>
            <a:ext cx="7888418" cy="2170045"/>
            <a:chOff x="-60" y="-157"/>
            <a:chExt cx="1270" cy="380"/>
          </a:xfrm>
        </p:grpSpPr>
        <p:sp>
          <p:nvSpPr>
            <p:cNvPr id="6" name="Rectangle 62"/>
            <p:cNvSpPr>
              <a:spLocks noChangeArrowheads="1"/>
            </p:cNvSpPr>
            <p:nvPr/>
          </p:nvSpPr>
          <p:spPr bwMode="auto">
            <a:xfrm>
              <a:off x="-2" y="-12"/>
              <a:ext cx="1137" cy="36"/>
            </a:xfrm>
            <a:prstGeom prst="rect">
              <a:avLst/>
            </a:prstGeom>
            <a:solidFill>
              <a:srgbClr val="A9A9A9"/>
            </a:solidFill>
            <a:ln w="2">
              <a:solidFill>
                <a:srgbClr val="7F7F7F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1100"/>
            </a:p>
          </p:txBody>
        </p:sp>
        <p:sp>
          <p:nvSpPr>
            <p:cNvPr id="7" name="Rectangle 61" descr="sáb 01/04/17"/>
            <p:cNvSpPr>
              <a:spLocks noChangeArrowheads="1"/>
            </p:cNvSpPr>
            <p:nvPr/>
          </p:nvSpPr>
          <p:spPr bwMode="auto">
            <a:xfrm>
              <a:off x="-60" y="20"/>
              <a:ext cx="95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r"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C" sz="1100" b="1" dirty="0">
                  <a:solidFill>
                    <a:srgbClr val="073451"/>
                  </a:solidFill>
                  <a:latin typeface="Calibri" pitchFamily="34" charset="0"/>
                  <a:cs typeface="Calibri" pitchFamily="34" charset="0"/>
                </a:rPr>
                <a:t>Comienzo</a:t>
              </a:r>
              <a:r>
                <a:rPr lang="es-EC" sz="1100" b="1" dirty="0">
                  <a:latin typeface="Arial" pitchFamily="34" charset="0"/>
                  <a:cs typeface="Arial" pitchFamily="34" charset="0"/>
                </a:rPr>
                <a:t/>
              </a:r>
              <a:br>
                <a:rPr lang="es-EC" sz="1100" b="1" dirty="0">
                  <a:latin typeface="Arial" pitchFamily="34" charset="0"/>
                  <a:cs typeface="Arial" pitchFamily="34" charset="0"/>
                </a:rPr>
              </a:br>
              <a:endParaRPr lang="es-EC" sz="11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60" descr="lun 15/05/17"/>
            <p:cNvSpPr>
              <a:spLocks noChangeArrowheads="1"/>
            </p:cNvSpPr>
            <p:nvPr/>
          </p:nvSpPr>
          <p:spPr bwMode="auto">
            <a:xfrm>
              <a:off x="1137" y="21"/>
              <a:ext cx="73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C" sz="1100" b="1" dirty="0">
                  <a:solidFill>
                    <a:srgbClr val="073451"/>
                  </a:solidFill>
                  <a:latin typeface="Calibri" pitchFamily="34" charset="0"/>
                  <a:cs typeface="Calibri" pitchFamily="34" charset="0"/>
                </a:rPr>
                <a:t>Fin</a:t>
              </a:r>
              <a:endParaRPr lang="es-EC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5" name="Group 57"/>
            <p:cNvGrpSpPr>
              <a:grpSpLocks/>
            </p:cNvGrpSpPr>
            <p:nvPr/>
          </p:nvGrpSpPr>
          <p:grpSpPr bwMode="auto">
            <a:xfrm>
              <a:off x="1078" y="-12"/>
              <a:ext cx="24" cy="24"/>
              <a:chOff x="-213" y="0"/>
              <a:chExt cx="100" cy="100"/>
            </a:xfrm>
          </p:grpSpPr>
          <p:sp>
            <p:nvSpPr>
              <p:cNvPr id="1025" name="Freeform 59"/>
              <p:cNvSpPr>
                <a:spLocks noChangeArrowheads="1"/>
              </p:cNvSpPr>
              <p:nvPr/>
            </p:nvSpPr>
            <p:spPr bwMode="auto">
              <a:xfrm>
                <a:off x="-213" y="0"/>
                <a:ext cx="100" cy="100"/>
              </a:xfrm>
              <a:custGeom>
                <a:avLst/>
                <a:gdLst>
                  <a:gd name="T0" fmla="*/ 50 w 100"/>
                  <a:gd name="T1" fmla="*/ 0 h 100"/>
                  <a:gd name="T2" fmla="*/ 100 w 100"/>
                  <a:gd name="T3" fmla="*/ 50 h 100"/>
                  <a:gd name="T4" fmla="*/ 50 w 100"/>
                  <a:gd name="T5" fmla="*/ 100 h 100"/>
                  <a:gd name="T6" fmla="*/ 0 w 100"/>
                  <a:gd name="T7" fmla="*/ 50 h 100"/>
                  <a:gd name="T8" fmla="*/ 50 w 100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00">
                    <a:moveTo>
                      <a:pt x="50" y="0"/>
                    </a:moveTo>
                    <a:lnTo>
                      <a:pt x="100" y="50"/>
                    </a:lnTo>
                    <a:lnTo>
                      <a:pt x="50" y="100"/>
                    </a:lnTo>
                    <a:lnTo>
                      <a:pt x="0" y="50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FFFFFF"/>
              </a:solidFill>
              <a:ln w="1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 sz="1100"/>
              </a:p>
            </p:txBody>
          </p:sp>
          <p:sp>
            <p:nvSpPr>
              <p:cNvPr id="1034" name="Freeform 58"/>
              <p:cNvSpPr>
                <a:spLocks noChangeArrowheads="1"/>
              </p:cNvSpPr>
              <p:nvPr/>
            </p:nvSpPr>
            <p:spPr bwMode="auto">
              <a:xfrm>
                <a:off x="-188" y="25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FF0000"/>
              </a:solidFill>
              <a:ln w="1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 sz="1100"/>
              </a:p>
            </p:txBody>
          </p:sp>
        </p:grpSp>
        <p:sp>
          <p:nvSpPr>
            <p:cNvPr id="16" name="Freeform 56"/>
            <p:cNvSpPr>
              <a:spLocks noChangeArrowheads="1"/>
            </p:cNvSpPr>
            <p:nvPr/>
          </p:nvSpPr>
          <p:spPr bwMode="auto">
            <a:xfrm>
              <a:off x="1090" y="-69"/>
              <a:ext cx="0" cy="58"/>
            </a:xfrm>
            <a:custGeom>
              <a:avLst/>
              <a:gdLst>
                <a:gd name="T0" fmla="*/ 58 h 58"/>
                <a:gd name="T1" fmla="*/ 0 h 5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8">
                  <a:moveTo>
                    <a:pt x="0" y="58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93ACD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1100"/>
            </a:p>
          </p:txBody>
        </p:sp>
        <p:sp>
          <p:nvSpPr>
            <p:cNvPr id="18" name="Rectangle 55" descr="APP&#10;lun 15/05/17"/>
            <p:cNvSpPr>
              <a:spLocks noChangeArrowheads="1"/>
            </p:cNvSpPr>
            <p:nvPr/>
          </p:nvSpPr>
          <p:spPr bwMode="auto">
            <a:xfrm>
              <a:off x="1014" y="-145"/>
              <a:ext cx="139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C" sz="11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Experiencia del cliente</a:t>
              </a:r>
              <a:endParaRPr lang="es-EC" sz="1100" dirty="0">
                <a:latin typeface="Arial" pitchFamily="34" charset="0"/>
                <a:cs typeface="Arial" pitchFamily="34" charset="0"/>
              </a:endParaRPr>
            </a:p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C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rPr>
                <a:t>140 días</a:t>
              </a:r>
            </a:p>
          </p:txBody>
        </p:sp>
        <p:grpSp>
          <p:nvGrpSpPr>
            <p:cNvPr id="19" name="Group 52"/>
            <p:cNvGrpSpPr>
              <a:grpSpLocks/>
            </p:cNvGrpSpPr>
            <p:nvPr/>
          </p:nvGrpSpPr>
          <p:grpSpPr bwMode="auto">
            <a:xfrm>
              <a:off x="737" y="0"/>
              <a:ext cx="24" cy="24"/>
              <a:chOff x="0" y="0"/>
              <a:chExt cx="100" cy="100"/>
            </a:xfrm>
          </p:grpSpPr>
          <p:sp>
            <p:nvSpPr>
              <p:cNvPr id="63" name="Freeform 5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0" cy="100"/>
              </a:xfrm>
              <a:custGeom>
                <a:avLst/>
                <a:gdLst>
                  <a:gd name="T0" fmla="*/ 50 w 100"/>
                  <a:gd name="T1" fmla="*/ 0 h 100"/>
                  <a:gd name="T2" fmla="*/ 100 w 100"/>
                  <a:gd name="T3" fmla="*/ 50 h 100"/>
                  <a:gd name="T4" fmla="*/ 50 w 100"/>
                  <a:gd name="T5" fmla="*/ 100 h 100"/>
                  <a:gd name="T6" fmla="*/ 0 w 100"/>
                  <a:gd name="T7" fmla="*/ 50 h 100"/>
                  <a:gd name="T8" fmla="*/ 50 w 100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00">
                    <a:moveTo>
                      <a:pt x="50" y="0"/>
                    </a:moveTo>
                    <a:lnTo>
                      <a:pt x="100" y="50"/>
                    </a:lnTo>
                    <a:lnTo>
                      <a:pt x="50" y="100"/>
                    </a:lnTo>
                    <a:lnTo>
                      <a:pt x="0" y="50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FFFFFF"/>
              </a:solidFill>
              <a:ln w="1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 sz="1100"/>
              </a:p>
            </p:txBody>
          </p:sp>
          <p:sp>
            <p:nvSpPr>
              <p:cNvPr id="1024" name="Freeform 53"/>
              <p:cNvSpPr>
                <a:spLocks noChangeArrowheads="1"/>
              </p:cNvSpPr>
              <p:nvPr/>
            </p:nvSpPr>
            <p:spPr bwMode="auto">
              <a:xfrm>
                <a:off x="25" y="25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00B050"/>
              </a:solidFill>
              <a:ln w="1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 sz="1100"/>
              </a:p>
            </p:txBody>
          </p:sp>
        </p:grpSp>
        <p:sp>
          <p:nvSpPr>
            <p:cNvPr id="20" name="Freeform 51"/>
            <p:cNvSpPr>
              <a:spLocks noChangeArrowheads="1"/>
            </p:cNvSpPr>
            <p:nvPr/>
          </p:nvSpPr>
          <p:spPr bwMode="auto">
            <a:xfrm>
              <a:off x="748" y="24"/>
              <a:ext cx="0" cy="31"/>
            </a:xfrm>
            <a:custGeom>
              <a:avLst/>
              <a:gdLst>
                <a:gd name="T0" fmla="*/ 0 h 31"/>
                <a:gd name="T1" fmla="*/ 31 h 3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31">
                  <a:moveTo>
                    <a:pt x="0" y="0"/>
                  </a:moveTo>
                  <a:lnTo>
                    <a:pt x="0" y="31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93ACD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1100"/>
            </a:p>
          </p:txBody>
        </p:sp>
        <p:grpSp>
          <p:nvGrpSpPr>
            <p:cNvPr id="22" name="Group 47"/>
            <p:cNvGrpSpPr>
              <a:grpSpLocks/>
            </p:cNvGrpSpPr>
            <p:nvPr/>
          </p:nvGrpSpPr>
          <p:grpSpPr bwMode="auto">
            <a:xfrm>
              <a:off x="918" y="-17"/>
              <a:ext cx="24" cy="24"/>
              <a:chOff x="2339" y="-20"/>
              <a:chExt cx="100" cy="100"/>
            </a:xfrm>
          </p:grpSpPr>
          <p:sp>
            <p:nvSpPr>
              <p:cNvPr id="61" name="Freeform 49"/>
              <p:cNvSpPr>
                <a:spLocks noChangeArrowheads="1"/>
              </p:cNvSpPr>
              <p:nvPr/>
            </p:nvSpPr>
            <p:spPr bwMode="auto">
              <a:xfrm>
                <a:off x="2339" y="-20"/>
                <a:ext cx="100" cy="100"/>
              </a:xfrm>
              <a:custGeom>
                <a:avLst/>
                <a:gdLst>
                  <a:gd name="T0" fmla="*/ 50 w 100"/>
                  <a:gd name="T1" fmla="*/ 0 h 100"/>
                  <a:gd name="T2" fmla="*/ 100 w 100"/>
                  <a:gd name="T3" fmla="*/ 50 h 100"/>
                  <a:gd name="T4" fmla="*/ 50 w 100"/>
                  <a:gd name="T5" fmla="*/ 100 h 100"/>
                  <a:gd name="T6" fmla="*/ 0 w 100"/>
                  <a:gd name="T7" fmla="*/ 50 h 100"/>
                  <a:gd name="T8" fmla="*/ 50 w 100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00">
                    <a:moveTo>
                      <a:pt x="50" y="0"/>
                    </a:moveTo>
                    <a:lnTo>
                      <a:pt x="100" y="50"/>
                    </a:lnTo>
                    <a:lnTo>
                      <a:pt x="50" y="100"/>
                    </a:lnTo>
                    <a:lnTo>
                      <a:pt x="0" y="50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FFFFFF"/>
              </a:solidFill>
              <a:ln w="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 sz="1100"/>
              </a:p>
            </p:txBody>
          </p:sp>
          <p:sp>
            <p:nvSpPr>
              <p:cNvPr id="62" name="Freeform 48"/>
              <p:cNvSpPr>
                <a:spLocks noChangeArrowheads="1"/>
              </p:cNvSpPr>
              <p:nvPr/>
            </p:nvSpPr>
            <p:spPr bwMode="auto">
              <a:xfrm>
                <a:off x="2365" y="5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000000"/>
              </a:solidFill>
              <a:ln w="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 sz="1100"/>
              </a:p>
            </p:txBody>
          </p:sp>
        </p:grpSp>
        <p:sp>
          <p:nvSpPr>
            <p:cNvPr id="23" name="Freeform 46"/>
            <p:cNvSpPr>
              <a:spLocks noChangeArrowheads="1"/>
            </p:cNvSpPr>
            <p:nvPr/>
          </p:nvSpPr>
          <p:spPr bwMode="auto">
            <a:xfrm>
              <a:off x="930" y="-72"/>
              <a:ext cx="0" cy="55"/>
            </a:xfrm>
            <a:custGeom>
              <a:avLst/>
              <a:gdLst>
                <a:gd name="T0" fmla="*/ 55 h 55"/>
                <a:gd name="T1" fmla="*/ 0 h 5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5">
                  <a:moveTo>
                    <a:pt x="0" y="55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93ACD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1100"/>
            </a:p>
          </p:txBody>
        </p:sp>
        <p:sp>
          <p:nvSpPr>
            <p:cNvPr id="24" name="Rectangle 45" descr="Atención&#10;sáb 15/04/17"/>
            <p:cNvSpPr>
              <a:spLocks noChangeArrowheads="1"/>
            </p:cNvSpPr>
            <p:nvPr/>
          </p:nvSpPr>
          <p:spPr bwMode="auto">
            <a:xfrm>
              <a:off x="857" y="-157"/>
              <a:ext cx="1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C" sz="1100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Agendamiento en Línea</a:t>
              </a:r>
            </a:p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C" sz="1100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110 días</a:t>
              </a:r>
              <a:endParaRPr lang="es-EC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5" name="Group 42"/>
            <p:cNvGrpSpPr>
              <a:grpSpLocks/>
            </p:cNvGrpSpPr>
            <p:nvPr/>
          </p:nvGrpSpPr>
          <p:grpSpPr bwMode="auto">
            <a:xfrm>
              <a:off x="273" y="0"/>
              <a:ext cx="24" cy="24"/>
              <a:chOff x="0" y="0"/>
              <a:chExt cx="100" cy="100"/>
            </a:xfrm>
          </p:grpSpPr>
          <p:sp>
            <p:nvSpPr>
              <p:cNvPr id="59" name="Freeform 4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0" cy="100"/>
              </a:xfrm>
              <a:custGeom>
                <a:avLst/>
                <a:gdLst>
                  <a:gd name="T0" fmla="*/ 50 w 100"/>
                  <a:gd name="T1" fmla="*/ 0 h 100"/>
                  <a:gd name="T2" fmla="*/ 100 w 100"/>
                  <a:gd name="T3" fmla="*/ 50 h 100"/>
                  <a:gd name="T4" fmla="*/ 50 w 100"/>
                  <a:gd name="T5" fmla="*/ 100 h 100"/>
                  <a:gd name="T6" fmla="*/ 0 w 100"/>
                  <a:gd name="T7" fmla="*/ 50 h 100"/>
                  <a:gd name="T8" fmla="*/ 50 w 100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00">
                    <a:moveTo>
                      <a:pt x="50" y="0"/>
                    </a:moveTo>
                    <a:lnTo>
                      <a:pt x="100" y="50"/>
                    </a:lnTo>
                    <a:lnTo>
                      <a:pt x="50" y="100"/>
                    </a:lnTo>
                    <a:lnTo>
                      <a:pt x="0" y="50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FFFFFF"/>
              </a:solidFill>
              <a:ln w="1">
                <a:solidFill>
                  <a:srgbClr val="95373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 sz="1100"/>
              </a:p>
            </p:txBody>
          </p:sp>
          <p:sp>
            <p:nvSpPr>
              <p:cNvPr id="60" name="Freeform 43"/>
              <p:cNvSpPr>
                <a:spLocks noChangeArrowheads="1"/>
              </p:cNvSpPr>
              <p:nvPr/>
            </p:nvSpPr>
            <p:spPr bwMode="auto">
              <a:xfrm>
                <a:off x="25" y="25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953734"/>
              </a:solidFill>
              <a:ln w="1">
                <a:solidFill>
                  <a:srgbClr val="95373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 sz="1100"/>
              </a:p>
            </p:txBody>
          </p:sp>
        </p:grpSp>
        <p:sp>
          <p:nvSpPr>
            <p:cNvPr id="26" name="Freeform 41"/>
            <p:cNvSpPr>
              <a:spLocks noChangeArrowheads="1"/>
            </p:cNvSpPr>
            <p:nvPr/>
          </p:nvSpPr>
          <p:spPr bwMode="auto">
            <a:xfrm>
              <a:off x="284" y="24"/>
              <a:ext cx="7" cy="64"/>
            </a:xfrm>
            <a:custGeom>
              <a:avLst/>
              <a:gdLst>
                <a:gd name="T0" fmla="*/ 0 h 104"/>
                <a:gd name="T1" fmla="*/ 104 h 10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04">
                  <a:moveTo>
                    <a:pt x="0" y="0"/>
                  </a:moveTo>
                  <a:lnTo>
                    <a:pt x="0" y="104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93ACD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1100"/>
            </a:p>
          </p:txBody>
        </p:sp>
        <p:sp>
          <p:nvSpPr>
            <p:cNvPr id="27" name="Rectangle 40" descr="Asesor CNT - Famoso&#10;mié 12/04/17"/>
            <p:cNvSpPr>
              <a:spLocks noChangeArrowheads="1"/>
            </p:cNvSpPr>
            <p:nvPr/>
          </p:nvSpPr>
          <p:spPr bwMode="auto">
            <a:xfrm>
              <a:off x="201" y="96"/>
              <a:ext cx="17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C" sz="1100" b="1" dirty="0">
                  <a:solidFill>
                    <a:srgbClr val="953734"/>
                  </a:solidFill>
                  <a:latin typeface="Calibri" pitchFamily="34" charset="0"/>
                  <a:cs typeface="Calibri" pitchFamily="34" charset="0"/>
                </a:rPr>
                <a:t>Indicadores Experiencia del Cliente</a:t>
              </a:r>
            </a:p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C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rPr>
                <a:t>35 días</a:t>
              </a:r>
              <a:endParaRPr lang="es-EC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8" name="Group 37"/>
            <p:cNvGrpSpPr>
              <a:grpSpLocks/>
            </p:cNvGrpSpPr>
            <p:nvPr/>
          </p:nvGrpSpPr>
          <p:grpSpPr bwMode="auto">
            <a:xfrm>
              <a:off x="159" y="-12"/>
              <a:ext cx="24" cy="24"/>
              <a:chOff x="-242" y="0"/>
              <a:chExt cx="100" cy="100"/>
            </a:xfrm>
          </p:grpSpPr>
          <p:sp>
            <p:nvSpPr>
              <p:cNvPr id="57" name="Freeform 39"/>
              <p:cNvSpPr>
                <a:spLocks noChangeArrowheads="1"/>
              </p:cNvSpPr>
              <p:nvPr/>
            </p:nvSpPr>
            <p:spPr bwMode="auto">
              <a:xfrm>
                <a:off x="-242" y="0"/>
                <a:ext cx="100" cy="100"/>
              </a:xfrm>
              <a:custGeom>
                <a:avLst/>
                <a:gdLst>
                  <a:gd name="T0" fmla="*/ 50 w 100"/>
                  <a:gd name="T1" fmla="*/ 0 h 100"/>
                  <a:gd name="T2" fmla="*/ 100 w 100"/>
                  <a:gd name="T3" fmla="*/ 50 h 100"/>
                  <a:gd name="T4" fmla="*/ 50 w 100"/>
                  <a:gd name="T5" fmla="*/ 100 h 100"/>
                  <a:gd name="T6" fmla="*/ 0 w 100"/>
                  <a:gd name="T7" fmla="*/ 50 h 100"/>
                  <a:gd name="T8" fmla="*/ 50 w 100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00">
                    <a:moveTo>
                      <a:pt x="50" y="0"/>
                    </a:moveTo>
                    <a:lnTo>
                      <a:pt x="100" y="50"/>
                    </a:lnTo>
                    <a:lnTo>
                      <a:pt x="50" y="100"/>
                    </a:lnTo>
                    <a:lnTo>
                      <a:pt x="0" y="50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FFFFFF"/>
              </a:solidFill>
              <a:ln w="1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 sz="1100"/>
              </a:p>
            </p:txBody>
          </p:sp>
          <p:sp>
            <p:nvSpPr>
              <p:cNvPr id="58" name="Freeform 38"/>
              <p:cNvSpPr>
                <a:spLocks noChangeArrowheads="1"/>
              </p:cNvSpPr>
              <p:nvPr/>
            </p:nvSpPr>
            <p:spPr bwMode="auto">
              <a:xfrm>
                <a:off x="-217" y="25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FF0000"/>
              </a:solidFill>
              <a:ln w="1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 sz="1100"/>
              </a:p>
            </p:txBody>
          </p:sp>
        </p:grpSp>
        <p:sp>
          <p:nvSpPr>
            <p:cNvPr id="29" name="Freeform 36"/>
            <p:cNvSpPr>
              <a:spLocks noChangeArrowheads="1"/>
            </p:cNvSpPr>
            <p:nvPr/>
          </p:nvSpPr>
          <p:spPr bwMode="auto">
            <a:xfrm>
              <a:off x="170" y="-63"/>
              <a:ext cx="0" cy="51"/>
            </a:xfrm>
            <a:custGeom>
              <a:avLst/>
              <a:gdLst>
                <a:gd name="T0" fmla="*/ 51 h 51"/>
                <a:gd name="T1" fmla="*/ 0 h 5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1">
                  <a:moveTo>
                    <a:pt x="0" y="51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93ACD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1100"/>
            </a:p>
          </p:txBody>
        </p:sp>
        <p:sp>
          <p:nvSpPr>
            <p:cNvPr id="30" name="Rectangle 35" descr="Foto&#10;lun 10/04/17"/>
            <p:cNvSpPr>
              <a:spLocks noChangeArrowheads="1"/>
            </p:cNvSpPr>
            <p:nvPr/>
          </p:nvSpPr>
          <p:spPr bwMode="auto">
            <a:xfrm>
              <a:off x="98" y="-148"/>
              <a:ext cx="128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C" sz="11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Viaje del Cliente</a:t>
              </a:r>
              <a:r>
                <a:rPr lang="es-EC" sz="1100" dirty="0">
                  <a:latin typeface="Arial" pitchFamily="34" charset="0"/>
                  <a:cs typeface="Arial" pitchFamily="34" charset="0"/>
                </a:rPr>
                <a:t/>
              </a:r>
              <a:br>
                <a:rPr lang="es-EC" sz="1100" dirty="0">
                  <a:latin typeface="Arial" pitchFamily="34" charset="0"/>
                  <a:cs typeface="Arial" pitchFamily="34" charset="0"/>
                </a:rPr>
              </a:br>
              <a:r>
                <a:rPr lang="es-EC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rPr>
                <a:t>20 días</a:t>
              </a:r>
            </a:p>
          </p:txBody>
        </p:sp>
        <p:grpSp>
          <p:nvGrpSpPr>
            <p:cNvPr id="32" name="Group 32"/>
            <p:cNvGrpSpPr>
              <a:grpSpLocks/>
            </p:cNvGrpSpPr>
            <p:nvPr/>
          </p:nvGrpSpPr>
          <p:grpSpPr bwMode="auto">
            <a:xfrm>
              <a:off x="92" y="0"/>
              <a:ext cx="24" cy="24"/>
              <a:chOff x="0" y="-2"/>
              <a:chExt cx="100" cy="100"/>
            </a:xfrm>
          </p:grpSpPr>
          <p:sp>
            <p:nvSpPr>
              <p:cNvPr id="55" name="Freeform 34"/>
              <p:cNvSpPr>
                <a:spLocks noChangeArrowheads="1"/>
              </p:cNvSpPr>
              <p:nvPr/>
            </p:nvSpPr>
            <p:spPr bwMode="auto">
              <a:xfrm>
                <a:off x="0" y="-2"/>
                <a:ext cx="100" cy="100"/>
              </a:xfrm>
              <a:custGeom>
                <a:avLst/>
                <a:gdLst>
                  <a:gd name="T0" fmla="*/ 50 w 100"/>
                  <a:gd name="T1" fmla="*/ 0 h 100"/>
                  <a:gd name="T2" fmla="*/ 100 w 100"/>
                  <a:gd name="T3" fmla="*/ 50 h 100"/>
                  <a:gd name="T4" fmla="*/ 50 w 100"/>
                  <a:gd name="T5" fmla="*/ 100 h 100"/>
                  <a:gd name="T6" fmla="*/ 0 w 100"/>
                  <a:gd name="T7" fmla="*/ 50 h 100"/>
                  <a:gd name="T8" fmla="*/ 50 w 100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00">
                    <a:moveTo>
                      <a:pt x="50" y="0"/>
                    </a:moveTo>
                    <a:lnTo>
                      <a:pt x="100" y="50"/>
                    </a:lnTo>
                    <a:lnTo>
                      <a:pt x="50" y="100"/>
                    </a:lnTo>
                    <a:lnTo>
                      <a:pt x="0" y="50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FFFFFF"/>
              </a:solidFill>
              <a:ln w="1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 sz="1100"/>
              </a:p>
            </p:txBody>
          </p:sp>
          <p:sp>
            <p:nvSpPr>
              <p:cNvPr id="56" name="Freeform 33"/>
              <p:cNvSpPr>
                <a:spLocks noChangeArrowheads="1"/>
              </p:cNvSpPr>
              <p:nvPr/>
            </p:nvSpPr>
            <p:spPr bwMode="auto">
              <a:xfrm>
                <a:off x="25" y="27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00B050"/>
              </a:solidFill>
              <a:ln w="1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 sz="1100"/>
              </a:p>
            </p:txBody>
          </p:sp>
        </p:grpSp>
        <p:sp>
          <p:nvSpPr>
            <p:cNvPr id="33" name="Freeform 31"/>
            <p:cNvSpPr>
              <a:spLocks noChangeArrowheads="1"/>
            </p:cNvSpPr>
            <p:nvPr/>
          </p:nvSpPr>
          <p:spPr bwMode="auto">
            <a:xfrm flipH="1">
              <a:off x="97" y="24"/>
              <a:ext cx="6" cy="43"/>
            </a:xfrm>
            <a:custGeom>
              <a:avLst/>
              <a:gdLst>
                <a:gd name="T0" fmla="*/ 0 h 15"/>
                <a:gd name="T1" fmla="*/ 15 h 1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5">
                  <a:moveTo>
                    <a:pt x="0" y="0"/>
                  </a:moveTo>
                  <a:lnTo>
                    <a:pt x="0" y="1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93ACD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1100"/>
            </a:p>
          </p:txBody>
        </p:sp>
        <p:sp>
          <p:nvSpPr>
            <p:cNvPr id="34" name="Rectangle 30" descr="Pantallas&#10;mié 05/04/17"/>
            <p:cNvSpPr>
              <a:spLocks noChangeArrowheads="1"/>
            </p:cNvSpPr>
            <p:nvPr/>
          </p:nvSpPr>
          <p:spPr bwMode="auto">
            <a:xfrm>
              <a:off x="49" y="74"/>
              <a:ext cx="9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defTabSz="914378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C" sz="1100" b="1" dirty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Arquetipo del Cliente</a:t>
              </a:r>
              <a:r>
                <a:rPr lang="es-EC" sz="1100" dirty="0">
                  <a:latin typeface="Arial" pitchFamily="34" charset="0"/>
                  <a:cs typeface="Arial" pitchFamily="34" charset="0"/>
                </a:rPr>
                <a:t/>
              </a:r>
              <a:br>
                <a:rPr lang="es-EC" sz="1100" dirty="0">
                  <a:latin typeface="Arial" pitchFamily="34" charset="0"/>
                  <a:cs typeface="Arial" pitchFamily="34" charset="0"/>
                </a:rPr>
              </a:br>
              <a:r>
                <a:rPr lang="es-EC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rPr>
                <a:t>15 días</a:t>
              </a:r>
            </a:p>
          </p:txBody>
        </p:sp>
      </p:grpSp>
      <p:pic>
        <p:nvPicPr>
          <p:cNvPr id="7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899" y="3482095"/>
            <a:ext cx="294879" cy="26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409" y="3323404"/>
            <a:ext cx="424230" cy="42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56" y="1572288"/>
            <a:ext cx="296678" cy="29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52" y="3880410"/>
            <a:ext cx="465615" cy="46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Rectangle 40" descr="Asesor CNT - Famoso&#10;mié 12/04/17"/>
          <p:cNvSpPr>
            <a:spLocks noChangeArrowheads="1"/>
          </p:cNvSpPr>
          <p:nvPr/>
        </p:nvSpPr>
        <p:spPr bwMode="auto">
          <a:xfrm>
            <a:off x="3783283" y="2938322"/>
            <a:ext cx="1080776" cy="17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es-EC" sz="1100" b="1" dirty="0">
                <a:solidFill>
                  <a:srgbClr val="953734"/>
                </a:solidFill>
                <a:latin typeface="Calibri" pitchFamily="34" charset="0"/>
                <a:cs typeface="Calibri" pitchFamily="34" charset="0"/>
              </a:rPr>
              <a:t>Escaneo Corporal Inteligente</a:t>
            </a:r>
          </a:p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es-EC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60 días</a:t>
            </a:r>
            <a:endParaRPr lang="es-EC" sz="11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45" descr="Atención&#10;sáb 15/04/17"/>
          <p:cNvSpPr>
            <a:spLocks noChangeArrowheads="1"/>
          </p:cNvSpPr>
          <p:nvPr/>
        </p:nvSpPr>
        <p:spPr bwMode="auto">
          <a:xfrm>
            <a:off x="4401521" y="1720201"/>
            <a:ext cx="944126" cy="62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es-EC" sz="11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Sensibilización</a:t>
            </a:r>
          </a:p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es-EC" sz="11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Uniformes</a:t>
            </a:r>
          </a:p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es-EC" sz="11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Credencial</a:t>
            </a:r>
          </a:p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es-EC" sz="11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75 días</a:t>
            </a:r>
            <a:endParaRPr lang="es-EC" sz="11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0" descr="Show Room&#10;dom 30/04/17"/>
          <p:cNvSpPr>
            <a:spLocks noChangeArrowheads="1"/>
          </p:cNvSpPr>
          <p:nvPr/>
        </p:nvSpPr>
        <p:spPr bwMode="auto">
          <a:xfrm>
            <a:off x="5379358" y="3063788"/>
            <a:ext cx="441006" cy="18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es-EC" sz="11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Voz del CLiente</a:t>
            </a:r>
            <a:r>
              <a:rPr lang="es-EC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90 días</a:t>
            </a:r>
            <a:endParaRPr lang="es-EC" sz="11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5" descr="APP&#10;lun 15/05/17"/>
          <p:cNvSpPr>
            <a:spLocks noChangeArrowheads="1"/>
          </p:cNvSpPr>
          <p:nvPr/>
        </p:nvSpPr>
        <p:spPr bwMode="auto">
          <a:xfrm>
            <a:off x="6403836" y="2943864"/>
            <a:ext cx="863378" cy="18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es-EC" sz="1100" b="1" dirty="0">
                <a:solidFill>
                  <a:srgbClr val="953734"/>
                </a:solidFill>
                <a:latin typeface="Calibri" pitchFamily="34" charset="0"/>
                <a:cs typeface="Calibri" pitchFamily="34" charset="0"/>
              </a:rPr>
              <a:t>APP</a:t>
            </a:r>
          </a:p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es-EC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115 días</a:t>
            </a:r>
          </a:p>
        </p:txBody>
      </p:sp>
      <p:sp>
        <p:nvSpPr>
          <p:cNvPr id="64" name="Rectangle 50" descr="Show Room&#10;dom 30/04/17"/>
          <p:cNvSpPr>
            <a:spLocks noChangeArrowheads="1"/>
          </p:cNvSpPr>
          <p:nvPr/>
        </p:nvSpPr>
        <p:spPr bwMode="auto">
          <a:xfrm>
            <a:off x="7370741" y="3087671"/>
            <a:ext cx="795053" cy="49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es-EC" sz="11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Capacitación</a:t>
            </a:r>
            <a:r>
              <a:rPr lang="es-EC" sz="1100" dirty="0">
                <a:latin typeface="Arial" pitchFamily="34" charset="0"/>
                <a:cs typeface="Arial" pitchFamily="34" charset="0"/>
              </a:rPr>
              <a:t/>
            </a:r>
            <a:br>
              <a:rPr lang="es-EC" sz="1100" dirty="0">
                <a:latin typeface="Arial" pitchFamily="34" charset="0"/>
                <a:cs typeface="Arial" pitchFamily="34" charset="0"/>
              </a:rPr>
            </a:br>
            <a:r>
              <a:rPr lang="es-EC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145 días</a:t>
            </a:r>
            <a:endParaRPr lang="es-EC" sz="11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9746" y="4038019"/>
            <a:ext cx="350369" cy="3503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5736" y="1532645"/>
            <a:ext cx="336321" cy="33632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8896" y="1455424"/>
            <a:ext cx="352022" cy="35202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7380" y="3653462"/>
            <a:ext cx="346814" cy="346814"/>
          </a:xfrm>
          <a:prstGeom prst="rect">
            <a:avLst/>
          </a:prstGeom>
        </p:spPr>
      </p:pic>
      <p:sp>
        <p:nvSpPr>
          <p:cNvPr id="65" name="Freeform 44"/>
          <p:cNvSpPr>
            <a:spLocks noChangeArrowheads="1"/>
          </p:cNvSpPr>
          <p:nvPr/>
        </p:nvSpPr>
        <p:spPr bwMode="auto">
          <a:xfrm>
            <a:off x="4242924" y="2681175"/>
            <a:ext cx="149072" cy="137056"/>
          </a:xfrm>
          <a:custGeom>
            <a:avLst/>
            <a:gdLst>
              <a:gd name="T0" fmla="*/ 50 w 100"/>
              <a:gd name="T1" fmla="*/ 0 h 100"/>
              <a:gd name="T2" fmla="*/ 100 w 100"/>
              <a:gd name="T3" fmla="*/ 50 h 100"/>
              <a:gd name="T4" fmla="*/ 50 w 100"/>
              <a:gd name="T5" fmla="*/ 100 h 100"/>
              <a:gd name="T6" fmla="*/ 0 w 100"/>
              <a:gd name="T7" fmla="*/ 50 h 100"/>
              <a:gd name="T8" fmla="*/ 50 w 100"/>
              <a:gd name="T9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00">
                <a:moveTo>
                  <a:pt x="50" y="0"/>
                </a:moveTo>
                <a:lnTo>
                  <a:pt x="100" y="50"/>
                </a:lnTo>
                <a:lnTo>
                  <a:pt x="50" y="100"/>
                </a:lnTo>
                <a:lnTo>
                  <a:pt x="0" y="50"/>
                </a:lnTo>
                <a:lnTo>
                  <a:pt x="50" y="0"/>
                </a:lnTo>
              </a:path>
            </a:pathLst>
          </a:custGeom>
          <a:solidFill>
            <a:srgbClr val="FFFFFF"/>
          </a:solidFill>
          <a:ln w="1">
            <a:solidFill>
              <a:srgbClr val="95373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sz="1100"/>
          </a:p>
        </p:txBody>
      </p:sp>
      <p:sp>
        <p:nvSpPr>
          <p:cNvPr id="66" name="Freeform 43"/>
          <p:cNvSpPr>
            <a:spLocks noChangeArrowheads="1"/>
          </p:cNvSpPr>
          <p:nvPr/>
        </p:nvSpPr>
        <p:spPr bwMode="auto">
          <a:xfrm>
            <a:off x="4280191" y="2715439"/>
            <a:ext cx="74537" cy="68528"/>
          </a:xfrm>
          <a:custGeom>
            <a:avLst/>
            <a:gdLst>
              <a:gd name="T0" fmla="*/ 25 w 50"/>
              <a:gd name="T1" fmla="*/ 0 h 50"/>
              <a:gd name="T2" fmla="*/ 50 w 50"/>
              <a:gd name="T3" fmla="*/ 25 h 50"/>
              <a:gd name="T4" fmla="*/ 25 w 50"/>
              <a:gd name="T5" fmla="*/ 50 h 50"/>
              <a:gd name="T6" fmla="*/ 0 w 50"/>
              <a:gd name="T7" fmla="*/ 25 h 50"/>
              <a:gd name="T8" fmla="*/ 25 w 50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50">
                <a:moveTo>
                  <a:pt x="25" y="0"/>
                </a:moveTo>
                <a:lnTo>
                  <a:pt x="50" y="25"/>
                </a:lnTo>
                <a:lnTo>
                  <a:pt x="25" y="50"/>
                </a:lnTo>
                <a:lnTo>
                  <a:pt x="0" y="25"/>
                </a:lnTo>
                <a:lnTo>
                  <a:pt x="25" y="0"/>
                </a:lnTo>
              </a:path>
            </a:pathLst>
          </a:custGeom>
          <a:solidFill>
            <a:srgbClr val="953734"/>
          </a:solidFill>
          <a:ln w="1">
            <a:solidFill>
              <a:srgbClr val="95373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sz="1100"/>
          </a:p>
        </p:txBody>
      </p:sp>
      <p:sp>
        <p:nvSpPr>
          <p:cNvPr id="67" name="Freeform 41"/>
          <p:cNvSpPr>
            <a:spLocks noChangeArrowheads="1"/>
          </p:cNvSpPr>
          <p:nvPr/>
        </p:nvSpPr>
        <p:spPr bwMode="auto">
          <a:xfrm>
            <a:off x="4311249" y="2818230"/>
            <a:ext cx="34289" cy="120092"/>
          </a:xfrm>
          <a:custGeom>
            <a:avLst/>
            <a:gdLst>
              <a:gd name="T0" fmla="*/ 0 h 104"/>
              <a:gd name="T1" fmla="*/ 104 h 10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04">
                <a:moveTo>
                  <a:pt x="0" y="0"/>
                </a:moveTo>
                <a:lnTo>
                  <a:pt x="0" y="104"/>
                </a:lnTo>
              </a:path>
            </a:pathLst>
          </a:custGeom>
          <a:solidFill>
            <a:srgbClr val="FFFFFF"/>
          </a:solidFill>
          <a:ln w="1">
            <a:solidFill>
              <a:srgbClr val="93ACD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sz="110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9138" y="1631336"/>
            <a:ext cx="381425" cy="381425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86300" y="1308741"/>
            <a:ext cx="420294" cy="420294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16642" y="3532062"/>
            <a:ext cx="377852" cy="377852"/>
          </a:xfrm>
          <a:prstGeom prst="rect">
            <a:avLst/>
          </a:prstGeom>
        </p:spPr>
      </p:pic>
      <p:sp>
        <p:nvSpPr>
          <p:cNvPr id="68" name="Freeform 39"/>
          <p:cNvSpPr>
            <a:spLocks noChangeArrowheads="1"/>
          </p:cNvSpPr>
          <p:nvPr/>
        </p:nvSpPr>
        <p:spPr bwMode="auto">
          <a:xfrm>
            <a:off x="5728170" y="2646910"/>
            <a:ext cx="149072" cy="137056"/>
          </a:xfrm>
          <a:custGeom>
            <a:avLst/>
            <a:gdLst>
              <a:gd name="T0" fmla="*/ 50 w 100"/>
              <a:gd name="T1" fmla="*/ 0 h 100"/>
              <a:gd name="T2" fmla="*/ 100 w 100"/>
              <a:gd name="T3" fmla="*/ 50 h 100"/>
              <a:gd name="T4" fmla="*/ 50 w 100"/>
              <a:gd name="T5" fmla="*/ 100 h 100"/>
              <a:gd name="T6" fmla="*/ 0 w 100"/>
              <a:gd name="T7" fmla="*/ 50 h 100"/>
              <a:gd name="T8" fmla="*/ 50 w 100"/>
              <a:gd name="T9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00">
                <a:moveTo>
                  <a:pt x="50" y="0"/>
                </a:moveTo>
                <a:lnTo>
                  <a:pt x="100" y="50"/>
                </a:lnTo>
                <a:lnTo>
                  <a:pt x="50" y="100"/>
                </a:lnTo>
                <a:lnTo>
                  <a:pt x="0" y="50"/>
                </a:lnTo>
                <a:lnTo>
                  <a:pt x="50" y="0"/>
                </a:lnTo>
              </a:path>
            </a:pathLst>
          </a:custGeom>
          <a:solidFill>
            <a:srgbClr val="FFFFFF"/>
          </a:solidFill>
          <a:ln w="1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sz="1100"/>
          </a:p>
        </p:txBody>
      </p:sp>
      <p:sp>
        <p:nvSpPr>
          <p:cNvPr id="69" name="Freeform 38"/>
          <p:cNvSpPr>
            <a:spLocks noChangeArrowheads="1"/>
          </p:cNvSpPr>
          <p:nvPr/>
        </p:nvSpPr>
        <p:spPr bwMode="auto">
          <a:xfrm>
            <a:off x="5765437" y="2681174"/>
            <a:ext cx="74537" cy="68528"/>
          </a:xfrm>
          <a:custGeom>
            <a:avLst/>
            <a:gdLst>
              <a:gd name="T0" fmla="*/ 25 w 50"/>
              <a:gd name="T1" fmla="*/ 0 h 50"/>
              <a:gd name="T2" fmla="*/ 50 w 50"/>
              <a:gd name="T3" fmla="*/ 25 h 50"/>
              <a:gd name="T4" fmla="*/ 25 w 50"/>
              <a:gd name="T5" fmla="*/ 50 h 50"/>
              <a:gd name="T6" fmla="*/ 0 w 50"/>
              <a:gd name="T7" fmla="*/ 25 h 50"/>
              <a:gd name="T8" fmla="*/ 25 w 50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50">
                <a:moveTo>
                  <a:pt x="25" y="0"/>
                </a:moveTo>
                <a:lnTo>
                  <a:pt x="50" y="25"/>
                </a:lnTo>
                <a:lnTo>
                  <a:pt x="25" y="50"/>
                </a:lnTo>
                <a:lnTo>
                  <a:pt x="0" y="25"/>
                </a:lnTo>
                <a:lnTo>
                  <a:pt x="25" y="0"/>
                </a:lnTo>
              </a:path>
            </a:pathLst>
          </a:custGeom>
          <a:solidFill>
            <a:srgbClr val="FF0000"/>
          </a:solidFill>
          <a:ln w="1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sz="1100"/>
          </a:p>
        </p:txBody>
      </p:sp>
      <p:sp>
        <p:nvSpPr>
          <p:cNvPr id="70" name="Freeform 36"/>
          <p:cNvSpPr>
            <a:spLocks noChangeArrowheads="1"/>
          </p:cNvSpPr>
          <p:nvPr/>
        </p:nvSpPr>
        <p:spPr bwMode="auto">
          <a:xfrm>
            <a:off x="5796494" y="2355667"/>
            <a:ext cx="0" cy="291243"/>
          </a:xfrm>
          <a:custGeom>
            <a:avLst/>
            <a:gdLst>
              <a:gd name="T0" fmla="*/ 51 h 51"/>
              <a:gd name="T1" fmla="*/ 0 h 51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1">
                <a:moveTo>
                  <a:pt x="0" y="51"/>
                </a:moveTo>
                <a:lnTo>
                  <a:pt x="0" y="0"/>
                </a:lnTo>
              </a:path>
            </a:pathLst>
          </a:custGeom>
          <a:solidFill>
            <a:srgbClr val="FFFFFF"/>
          </a:solidFill>
          <a:ln w="1">
            <a:solidFill>
              <a:srgbClr val="93ACD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sz="1100"/>
          </a:p>
        </p:txBody>
      </p:sp>
      <p:sp>
        <p:nvSpPr>
          <p:cNvPr id="71" name="Rectangle 35" descr="Foto&#10;lun 10/04/17"/>
          <p:cNvSpPr>
            <a:spLocks noChangeArrowheads="1"/>
          </p:cNvSpPr>
          <p:nvPr/>
        </p:nvSpPr>
        <p:spPr bwMode="auto">
          <a:xfrm>
            <a:off x="5366422" y="2013137"/>
            <a:ext cx="795053" cy="24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es-EC" sz="11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Cod</a:t>
            </a:r>
            <a:r>
              <a:rPr lang="es-EC" sz="11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QR</a:t>
            </a:r>
            <a:r>
              <a:rPr lang="es-EC" sz="1100" dirty="0">
                <a:latin typeface="Arial" pitchFamily="34" charset="0"/>
                <a:cs typeface="Arial" pitchFamily="34" charset="0"/>
              </a:rPr>
              <a:t/>
            </a:r>
            <a:br>
              <a:rPr lang="es-EC" sz="1100" dirty="0">
                <a:latin typeface="Arial" pitchFamily="34" charset="0"/>
                <a:cs typeface="Arial" pitchFamily="34" charset="0"/>
              </a:rPr>
            </a:br>
            <a:r>
              <a:rPr lang="es-EC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95 días</a:t>
            </a:r>
          </a:p>
        </p:txBody>
      </p:sp>
      <p:sp>
        <p:nvSpPr>
          <p:cNvPr id="72" name="Freeform 44"/>
          <p:cNvSpPr>
            <a:spLocks noChangeArrowheads="1"/>
          </p:cNvSpPr>
          <p:nvPr/>
        </p:nvSpPr>
        <p:spPr bwMode="auto">
          <a:xfrm>
            <a:off x="6758303" y="2704017"/>
            <a:ext cx="149072" cy="137056"/>
          </a:xfrm>
          <a:custGeom>
            <a:avLst/>
            <a:gdLst>
              <a:gd name="T0" fmla="*/ 50 w 100"/>
              <a:gd name="T1" fmla="*/ 0 h 100"/>
              <a:gd name="T2" fmla="*/ 100 w 100"/>
              <a:gd name="T3" fmla="*/ 50 h 100"/>
              <a:gd name="T4" fmla="*/ 50 w 100"/>
              <a:gd name="T5" fmla="*/ 100 h 100"/>
              <a:gd name="T6" fmla="*/ 0 w 100"/>
              <a:gd name="T7" fmla="*/ 50 h 100"/>
              <a:gd name="T8" fmla="*/ 50 w 100"/>
              <a:gd name="T9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00">
                <a:moveTo>
                  <a:pt x="50" y="0"/>
                </a:moveTo>
                <a:lnTo>
                  <a:pt x="100" y="50"/>
                </a:lnTo>
                <a:lnTo>
                  <a:pt x="50" y="100"/>
                </a:lnTo>
                <a:lnTo>
                  <a:pt x="0" y="50"/>
                </a:lnTo>
                <a:lnTo>
                  <a:pt x="50" y="0"/>
                </a:lnTo>
              </a:path>
            </a:pathLst>
          </a:custGeom>
          <a:solidFill>
            <a:srgbClr val="FFFFFF"/>
          </a:solidFill>
          <a:ln w="1">
            <a:solidFill>
              <a:srgbClr val="95373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sz="1100"/>
          </a:p>
        </p:txBody>
      </p:sp>
      <p:sp>
        <p:nvSpPr>
          <p:cNvPr id="73" name="Freeform 43"/>
          <p:cNvSpPr>
            <a:spLocks noChangeArrowheads="1"/>
          </p:cNvSpPr>
          <p:nvPr/>
        </p:nvSpPr>
        <p:spPr bwMode="auto">
          <a:xfrm>
            <a:off x="6795571" y="2738281"/>
            <a:ext cx="74537" cy="68528"/>
          </a:xfrm>
          <a:custGeom>
            <a:avLst/>
            <a:gdLst>
              <a:gd name="T0" fmla="*/ 25 w 50"/>
              <a:gd name="T1" fmla="*/ 0 h 50"/>
              <a:gd name="T2" fmla="*/ 50 w 50"/>
              <a:gd name="T3" fmla="*/ 25 h 50"/>
              <a:gd name="T4" fmla="*/ 25 w 50"/>
              <a:gd name="T5" fmla="*/ 50 h 50"/>
              <a:gd name="T6" fmla="*/ 0 w 50"/>
              <a:gd name="T7" fmla="*/ 25 h 50"/>
              <a:gd name="T8" fmla="*/ 25 w 50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50">
                <a:moveTo>
                  <a:pt x="25" y="0"/>
                </a:moveTo>
                <a:lnTo>
                  <a:pt x="50" y="25"/>
                </a:lnTo>
                <a:lnTo>
                  <a:pt x="25" y="50"/>
                </a:lnTo>
                <a:lnTo>
                  <a:pt x="0" y="25"/>
                </a:lnTo>
                <a:lnTo>
                  <a:pt x="25" y="0"/>
                </a:lnTo>
              </a:path>
            </a:pathLst>
          </a:custGeom>
          <a:solidFill>
            <a:srgbClr val="953734"/>
          </a:solidFill>
          <a:ln w="1">
            <a:solidFill>
              <a:srgbClr val="95373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sz="1100"/>
          </a:p>
        </p:txBody>
      </p:sp>
      <p:sp>
        <p:nvSpPr>
          <p:cNvPr id="74" name="Freeform 41"/>
          <p:cNvSpPr>
            <a:spLocks noChangeArrowheads="1"/>
          </p:cNvSpPr>
          <p:nvPr/>
        </p:nvSpPr>
        <p:spPr bwMode="auto">
          <a:xfrm>
            <a:off x="6826628" y="2841073"/>
            <a:ext cx="34289" cy="120092"/>
          </a:xfrm>
          <a:custGeom>
            <a:avLst/>
            <a:gdLst>
              <a:gd name="T0" fmla="*/ 0 h 104"/>
              <a:gd name="T1" fmla="*/ 104 h 10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04">
                <a:moveTo>
                  <a:pt x="0" y="0"/>
                </a:moveTo>
                <a:lnTo>
                  <a:pt x="0" y="104"/>
                </a:lnTo>
              </a:path>
            </a:pathLst>
          </a:custGeom>
          <a:solidFill>
            <a:srgbClr val="FFFFFF"/>
          </a:solidFill>
          <a:ln w="1">
            <a:solidFill>
              <a:srgbClr val="93ACD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sz="1100"/>
          </a:p>
        </p:txBody>
      </p:sp>
      <p:sp>
        <p:nvSpPr>
          <p:cNvPr id="80" name="Freeform 49"/>
          <p:cNvSpPr>
            <a:spLocks noChangeArrowheads="1"/>
          </p:cNvSpPr>
          <p:nvPr/>
        </p:nvSpPr>
        <p:spPr bwMode="auto">
          <a:xfrm>
            <a:off x="4789288" y="2635489"/>
            <a:ext cx="149072" cy="137056"/>
          </a:xfrm>
          <a:custGeom>
            <a:avLst/>
            <a:gdLst>
              <a:gd name="T0" fmla="*/ 50 w 100"/>
              <a:gd name="T1" fmla="*/ 0 h 100"/>
              <a:gd name="T2" fmla="*/ 100 w 100"/>
              <a:gd name="T3" fmla="*/ 50 h 100"/>
              <a:gd name="T4" fmla="*/ 50 w 100"/>
              <a:gd name="T5" fmla="*/ 100 h 100"/>
              <a:gd name="T6" fmla="*/ 0 w 100"/>
              <a:gd name="T7" fmla="*/ 50 h 100"/>
              <a:gd name="T8" fmla="*/ 50 w 100"/>
              <a:gd name="T9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00">
                <a:moveTo>
                  <a:pt x="50" y="0"/>
                </a:moveTo>
                <a:lnTo>
                  <a:pt x="100" y="50"/>
                </a:lnTo>
                <a:lnTo>
                  <a:pt x="50" y="100"/>
                </a:lnTo>
                <a:lnTo>
                  <a:pt x="0" y="50"/>
                </a:lnTo>
                <a:lnTo>
                  <a:pt x="50" y="0"/>
                </a:lnTo>
              </a:path>
            </a:pathLst>
          </a:custGeom>
          <a:solidFill>
            <a:srgbClr val="FFFFFF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sz="1100"/>
          </a:p>
        </p:txBody>
      </p:sp>
      <p:sp>
        <p:nvSpPr>
          <p:cNvPr id="81" name="Freeform 48"/>
          <p:cNvSpPr>
            <a:spLocks noChangeArrowheads="1"/>
          </p:cNvSpPr>
          <p:nvPr/>
        </p:nvSpPr>
        <p:spPr bwMode="auto">
          <a:xfrm>
            <a:off x="4826555" y="2669753"/>
            <a:ext cx="74537" cy="68528"/>
          </a:xfrm>
          <a:custGeom>
            <a:avLst/>
            <a:gdLst>
              <a:gd name="T0" fmla="*/ 25 w 50"/>
              <a:gd name="T1" fmla="*/ 0 h 50"/>
              <a:gd name="T2" fmla="*/ 50 w 50"/>
              <a:gd name="T3" fmla="*/ 25 h 50"/>
              <a:gd name="T4" fmla="*/ 25 w 50"/>
              <a:gd name="T5" fmla="*/ 50 h 50"/>
              <a:gd name="T6" fmla="*/ 0 w 50"/>
              <a:gd name="T7" fmla="*/ 25 h 50"/>
              <a:gd name="T8" fmla="*/ 25 w 50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50">
                <a:moveTo>
                  <a:pt x="25" y="0"/>
                </a:moveTo>
                <a:lnTo>
                  <a:pt x="50" y="25"/>
                </a:lnTo>
                <a:lnTo>
                  <a:pt x="25" y="50"/>
                </a:lnTo>
                <a:lnTo>
                  <a:pt x="0" y="25"/>
                </a:lnTo>
                <a:lnTo>
                  <a:pt x="25" y="0"/>
                </a:lnTo>
              </a:path>
            </a:pathLst>
          </a:cu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sz="1100"/>
          </a:p>
        </p:txBody>
      </p:sp>
      <p:sp>
        <p:nvSpPr>
          <p:cNvPr id="82" name="Freeform 46"/>
          <p:cNvSpPr>
            <a:spLocks noChangeArrowheads="1"/>
          </p:cNvSpPr>
          <p:nvPr/>
        </p:nvSpPr>
        <p:spPr bwMode="auto">
          <a:xfrm flipH="1">
            <a:off x="4834751" y="2423154"/>
            <a:ext cx="34289" cy="212336"/>
          </a:xfrm>
          <a:custGeom>
            <a:avLst/>
            <a:gdLst>
              <a:gd name="T0" fmla="*/ 55 h 55"/>
              <a:gd name="T1" fmla="*/ 0 h 5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5">
                <a:moveTo>
                  <a:pt x="0" y="55"/>
                </a:moveTo>
                <a:lnTo>
                  <a:pt x="0" y="0"/>
                </a:lnTo>
              </a:path>
            </a:pathLst>
          </a:custGeom>
          <a:solidFill>
            <a:srgbClr val="FFFFFF"/>
          </a:solidFill>
          <a:ln w="1">
            <a:solidFill>
              <a:srgbClr val="93ACD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sz="1100"/>
          </a:p>
        </p:txBody>
      </p:sp>
      <p:sp>
        <p:nvSpPr>
          <p:cNvPr id="79" name="Rectángulo 49">
            <a:extLst>
              <a:ext uri="{FF2B5EF4-FFF2-40B4-BE49-F238E27FC236}">
                <a16:creationId xmlns:a16="http://schemas.microsoft.com/office/drawing/2014/main" id="{14DDD5D3-A316-403A-ADAF-B3342191A227}"/>
              </a:ext>
            </a:extLst>
          </p:cNvPr>
          <p:cNvSpPr/>
          <p:nvPr/>
        </p:nvSpPr>
        <p:spPr>
          <a:xfrm>
            <a:off x="683568" y="339502"/>
            <a:ext cx="2604407" cy="461661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r>
              <a:rPr lang="es-EC" sz="2400" b="1" dirty="0" smtClean="0">
                <a:solidFill>
                  <a:srgbClr val="00A1DA"/>
                </a:solidFill>
                <a:latin typeface="Montserrat"/>
                <a:cs typeface="Times New Roman"/>
              </a:rPr>
              <a:t>Línea de Tiempo</a:t>
            </a:r>
            <a:endParaRPr lang="es-EC" sz="2400" b="1" dirty="0">
              <a:solidFill>
                <a:srgbClr val="00A1DA"/>
              </a:solidFill>
              <a:latin typeface="Montserrat"/>
              <a:cs typeface="Times New Roman"/>
            </a:endParaRPr>
          </a:p>
        </p:txBody>
      </p:sp>
      <p:pic>
        <p:nvPicPr>
          <p:cNvPr id="83" name="Picture 2" descr="Resultado de imagen para cnt">
            <a:extLst>
              <a:ext uri="{FF2B5EF4-FFF2-40B4-BE49-F238E27FC236}">
                <a16:creationId xmlns:a16="http://schemas.microsoft.com/office/drawing/2014/main" id="{9D2D4271-6760-455B-A297-2E43839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8318"/>
            <a:ext cx="812014" cy="4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08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43999" cy="5143500"/>
          </a:xfrm>
          <a:prstGeom prst="rect">
            <a:avLst/>
          </a:prstGeom>
          <a:solidFill>
            <a:srgbClr val="00A1E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342900"/>
            <a:r>
              <a:rPr lang="es-EC" dirty="0">
                <a:solidFill>
                  <a:prstClr val="white"/>
                </a:solidFill>
                <a:latin typeface=""/>
              </a:rPr>
              <a:t>           </a:t>
            </a:r>
          </a:p>
        </p:txBody>
      </p:sp>
      <p:pic>
        <p:nvPicPr>
          <p:cNvPr id="6" name="Picture 5" descr="logo blanc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114550"/>
            <a:ext cx="1219944" cy="76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9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376"/>
            <a:ext cx="9144000" cy="3830450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4 Rectángulo"/>
          <p:cNvSpPr/>
          <p:nvPr/>
        </p:nvSpPr>
        <p:spPr>
          <a:xfrm>
            <a:off x="5791200" y="1670512"/>
            <a:ext cx="23042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  <a:latin typeface="Arial Black" pitchFamily="34" charset="0"/>
                <a:cs typeface="Levenim MT" panose="02010502060101010101" pitchFamily="2" charset="-79"/>
              </a:rPr>
              <a:t>ANÁLISIS DE LA CALIDAD TÉCNICA Y SERVICIO DE ATENCIÓN AL CLIENTE EN EL PROCESO DE INSTALACIÓN DEL PRODUCTO TV SATELITAL – DTH DE LA CNT EP EN LA CIUDAD DE QUITO.</a:t>
            </a:r>
            <a:endParaRPr lang="es-EC" sz="1200" b="1" dirty="0" smtClean="0">
              <a:solidFill>
                <a:schemeClr val="bg1"/>
              </a:solidFill>
              <a:latin typeface="Arial Black" pitchFamily="34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7137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1200150"/>
            <a:ext cx="5867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¿Existen oportunidades de mejora en el proceso de instalación del producto de TV satelital – DTH en Quito para la empresa CNT EP?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¿Es posible mejorar el grado de satisfacción del cliente mediante una propuesta de mejora en la instalación del producto de TV satelital – DTH en Quito?</a:t>
            </a:r>
          </a:p>
        </p:txBody>
      </p:sp>
      <p:sp>
        <p:nvSpPr>
          <p:cNvPr id="7" name="Rectángulo 49">
            <a:extLst>
              <a:ext uri="{FF2B5EF4-FFF2-40B4-BE49-F238E27FC236}">
                <a16:creationId xmlns:a16="http://schemas.microsoft.com/office/drawing/2014/main" id="{14DDD5D3-A316-403A-ADAF-B3342191A227}"/>
              </a:ext>
            </a:extLst>
          </p:cNvPr>
          <p:cNvSpPr/>
          <p:nvPr/>
        </p:nvSpPr>
        <p:spPr>
          <a:xfrm>
            <a:off x="611560" y="339502"/>
            <a:ext cx="1587270" cy="461661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r>
              <a:rPr lang="es-EC" sz="2400" b="1" dirty="0" smtClean="0">
                <a:solidFill>
                  <a:srgbClr val="00A1DA"/>
                </a:solidFill>
                <a:latin typeface="Montserrat"/>
                <a:cs typeface="Times New Roman"/>
              </a:rPr>
              <a:t>Problema</a:t>
            </a:r>
          </a:p>
        </p:txBody>
      </p:sp>
      <p:pic>
        <p:nvPicPr>
          <p:cNvPr id="8" name="Picture 2" descr="Resultado de imagen para cnt">
            <a:extLst>
              <a:ext uri="{FF2B5EF4-FFF2-40B4-BE49-F238E27FC236}">
                <a16:creationId xmlns:a16="http://schemas.microsoft.com/office/drawing/2014/main" id="{9D2D4271-6760-455B-A297-2E43839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8318"/>
            <a:ext cx="812014" cy="4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29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952750"/>
            <a:ext cx="838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400" dirty="0" smtClean="0"/>
          </a:p>
          <a:p>
            <a:r>
              <a:rPr lang="es-ES" sz="1400" b="1" dirty="0"/>
              <a:t>E</a:t>
            </a:r>
            <a:r>
              <a:rPr lang="es-ES" sz="1400" b="1" dirty="0" smtClean="0"/>
              <a:t>specíficos</a:t>
            </a:r>
          </a:p>
          <a:p>
            <a:endParaRPr lang="es-ES" sz="1400" dirty="0" smtClean="0"/>
          </a:p>
          <a:p>
            <a:r>
              <a:rPr lang="es-ES" sz="1400" dirty="0" smtClean="0"/>
              <a:t>Proponer un plan de acción estratégico</a:t>
            </a:r>
          </a:p>
          <a:p>
            <a:r>
              <a:rPr lang="es-ES" sz="1400" dirty="0" smtClean="0"/>
              <a:t> </a:t>
            </a:r>
          </a:p>
          <a:p>
            <a:r>
              <a:rPr lang="es-ES" sz="1400" dirty="0" smtClean="0"/>
              <a:t>Proponer un cronograma y línea de tiempo de la implementación del plan de acción del proyecto.</a:t>
            </a:r>
          </a:p>
          <a:p>
            <a:endParaRPr lang="es-ES" sz="1400" dirty="0" smtClean="0"/>
          </a:p>
          <a:p>
            <a:r>
              <a:rPr lang="es-ES" sz="1400" dirty="0" smtClean="0"/>
              <a:t>Determinar el presupuesto de implementación del proyecto.</a:t>
            </a:r>
            <a:endParaRPr lang="es-ES" sz="14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209916162"/>
              </p:ext>
            </p:extLst>
          </p:nvPr>
        </p:nvGraphicFramePr>
        <p:xfrm>
          <a:off x="1828800" y="895350"/>
          <a:ext cx="64008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ángulo 49">
            <a:extLst>
              <a:ext uri="{FF2B5EF4-FFF2-40B4-BE49-F238E27FC236}">
                <a16:creationId xmlns:a16="http://schemas.microsoft.com/office/drawing/2014/main" id="{14DDD5D3-A316-403A-ADAF-B3342191A227}"/>
              </a:ext>
            </a:extLst>
          </p:cNvPr>
          <p:cNvSpPr/>
          <p:nvPr/>
        </p:nvSpPr>
        <p:spPr>
          <a:xfrm>
            <a:off x="611560" y="339502"/>
            <a:ext cx="1414145" cy="461661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r>
              <a:rPr lang="es-EC" sz="2400" b="1" dirty="0" smtClean="0">
                <a:solidFill>
                  <a:srgbClr val="00A1DA"/>
                </a:solidFill>
                <a:latin typeface="Montserrat"/>
                <a:cs typeface="Times New Roman"/>
              </a:rPr>
              <a:t>Objetivo</a:t>
            </a:r>
            <a:endParaRPr lang="es-EC" sz="2400" b="1" dirty="0">
              <a:solidFill>
                <a:srgbClr val="00A1DA"/>
              </a:solidFill>
              <a:latin typeface="Montserrat"/>
              <a:cs typeface="Times New Roman"/>
            </a:endParaRPr>
          </a:p>
        </p:txBody>
      </p:sp>
      <p:pic>
        <p:nvPicPr>
          <p:cNvPr id="9" name="Picture 2" descr="Resultado de imagen para cnt">
            <a:extLst>
              <a:ext uri="{FF2B5EF4-FFF2-40B4-BE49-F238E27FC236}">
                <a16:creationId xmlns:a16="http://schemas.microsoft.com/office/drawing/2014/main" id="{9D2D4271-6760-455B-A297-2E43839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8318"/>
            <a:ext cx="812014" cy="4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7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1083365"/>
              </p:ext>
            </p:extLst>
          </p:nvPr>
        </p:nvGraphicFramePr>
        <p:xfrm>
          <a:off x="675948" y="1047750"/>
          <a:ext cx="3667452" cy="3678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49">
            <a:extLst>
              <a:ext uri="{FF2B5EF4-FFF2-40B4-BE49-F238E27FC236}">
                <a16:creationId xmlns:a16="http://schemas.microsoft.com/office/drawing/2014/main" id="{14DDD5D3-A316-403A-ADAF-B3342191A227}"/>
              </a:ext>
            </a:extLst>
          </p:cNvPr>
          <p:cNvSpPr/>
          <p:nvPr/>
        </p:nvSpPr>
        <p:spPr>
          <a:xfrm>
            <a:off x="683568" y="339502"/>
            <a:ext cx="3211111" cy="461661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r>
              <a:rPr lang="es-EC" sz="2400" b="1" dirty="0">
                <a:solidFill>
                  <a:srgbClr val="00A1DA"/>
                </a:solidFill>
                <a:latin typeface="Montserrat"/>
                <a:cs typeface="Times New Roman"/>
              </a:rPr>
              <a:t>Propuesta de Mejora</a:t>
            </a:r>
          </a:p>
        </p:txBody>
      </p:sp>
      <p:pic>
        <p:nvPicPr>
          <p:cNvPr id="10" name="Picture 2" descr="Resultado de imagen para cnt">
            <a:extLst>
              <a:ext uri="{FF2B5EF4-FFF2-40B4-BE49-F238E27FC236}">
                <a16:creationId xmlns:a16="http://schemas.microsoft.com/office/drawing/2014/main" id="{9D2D4271-6760-455B-A297-2E43839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8318"/>
            <a:ext cx="812014" cy="4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n para voice of the custome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4"/>
          <a:stretch/>
        </p:blipFill>
        <p:spPr bwMode="auto">
          <a:xfrm>
            <a:off x="4876800" y="1047750"/>
            <a:ext cx="3636404" cy="330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7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9">
            <a:extLst>
              <a:ext uri="{FF2B5EF4-FFF2-40B4-BE49-F238E27FC236}">
                <a16:creationId xmlns:a16="http://schemas.microsoft.com/office/drawing/2014/main" id="{14DDD5D3-A316-403A-ADAF-B3342191A227}"/>
              </a:ext>
            </a:extLst>
          </p:cNvPr>
          <p:cNvSpPr/>
          <p:nvPr/>
        </p:nvSpPr>
        <p:spPr>
          <a:xfrm>
            <a:off x="683568" y="339502"/>
            <a:ext cx="3606861" cy="461661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r>
              <a:rPr lang="es-EC" sz="2400" b="1" dirty="0" smtClean="0">
                <a:solidFill>
                  <a:srgbClr val="00A1DA"/>
                </a:solidFill>
                <a:latin typeface="Montserrat"/>
                <a:cs typeface="Times New Roman"/>
              </a:rPr>
              <a:t>1. Arquetipo del Cliente</a:t>
            </a:r>
          </a:p>
        </p:txBody>
      </p:sp>
      <p:pic>
        <p:nvPicPr>
          <p:cNvPr id="6" name="Picture 2" descr="Resultado de imagen para cnt">
            <a:extLst>
              <a:ext uri="{FF2B5EF4-FFF2-40B4-BE49-F238E27FC236}">
                <a16:creationId xmlns:a16="http://schemas.microsoft.com/office/drawing/2014/main" id="{9D2D4271-6760-455B-A297-2E43839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8318"/>
            <a:ext cx="812014" cy="4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370" y="1084982"/>
            <a:ext cx="1635678" cy="209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 de texto 2">
            <a:extLst>
              <a:ext uri="{FF2B5EF4-FFF2-40B4-BE49-F238E27FC236}">
                <a16:creationId xmlns:a16="http://schemas.microsoft.com/office/drawing/2014/main" id="{89284C86-0BA2-4CF9-8CBD-2F67B04A2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686" y="1059582"/>
            <a:ext cx="4739638" cy="342900"/>
          </a:xfrm>
          <a:prstGeom prst="rect">
            <a:avLst/>
          </a:prstGeom>
          <a:noFill/>
          <a:ln w="9525">
            <a:solidFill>
              <a:srgbClr val="00A1DA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LEMA</a:t>
            </a:r>
            <a:r>
              <a:rPr lang="es-EC" altLang="es-EC" sz="1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EC" altLang="es-EC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cumple lo ofrecido.</a:t>
            </a:r>
            <a:endParaRPr lang="es-EC" alt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22990CBA-76A3-4A77-81D8-305563480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962" y="1493341"/>
            <a:ext cx="4739638" cy="789139"/>
          </a:xfrm>
          <a:prstGeom prst="rect">
            <a:avLst/>
          </a:prstGeom>
          <a:noFill/>
          <a:ln w="9525">
            <a:solidFill>
              <a:srgbClr val="00A1DA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@ objetivos y expectativas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Emprendimiento de una compañía financiera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Liberarse un poco del trabajo para disfrutar de su familia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Pasar mas tiempo con sus hijos.</a:t>
            </a:r>
          </a:p>
        </p:txBody>
      </p:sp>
      <p:sp>
        <p:nvSpPr>
          <p:cNvPr id="9" name="Cuadro de texto 3">
            <a:extLst>
              <a:ext uri="{FF2B5EF4-FFF2-40B4-BE49-F238E27FC236}">
                <a16:creationId xmlns:a16="http://schemas.microsoft.com/office/drawing/2014/main" id="{A51F3404-9205-48F6-AED6-8DD566F2D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44" y="1084983"/>
            <a:ext cx="1892421" cy="676275"/>
          </a:xfrm>
          <a:prstGeom prst="rect">
            <a:avLst/>
          </a:prstGeom>
          <a:noFill/>
          <a:ln w="6350">
            <a:solidFill>
              <a:srgbClr val="00A1DA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Nombre:</a:t>
            </a:r>
            <a:r>
              <a:rPr lang="es-EC" altLang="es-EC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Gloria Franco</a:t>
            </a:r>
            <a:endParaRPr lang="es-EC" altLang="es-EC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Edad: 40</a:t>
            </a:r>
            <a:endParaRPr lang="es-EC" altLang="es-EC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Profesión:</a:t>
            </a:r>
            <a:r>
              <a:rPr lang="es-EC" altLang="es-EC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Gerente de Inteligencia de Negocios</a:t>
            </a:r>
            <a:endParaRPr lang="es-EC" alt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 de texto 4">
            <a:extLst>
              <a:ext uri="{FF2B5EF4-FFF2-40B4-BE49-F238E27FC236}">
                <a16:creationId xmlns:a16="http://schemas.microsoft.com/office/drawing/2014/main" id="{3A1BCC80-4018-474E-A855-9973F1F24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323" y="1845829"/>
            <a:ext cx="1912663" cy="1412081"/>
          </a:xfrm>
          <a:prstGeom prst="rect">
            <a:avLst/>
          </a:prstGeom>
          <a:noFill/>
          <a:ln w="9525">
            <a:solidFill>
              <a:srgbClr val="00A1DA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 historia</a:t>
            </a:r>
            <a:endParaRPr lang="es-EC" altLang="es-EC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Gloria es una profesional que actualmente trabaja dentro de la parte Gerencial de una Entidad Financiera, tiene una posición media alta de acuerdo a sus ingresos y su entorno social. </a:t>
            </a:r>
            <a:endParaRPr lang="es-EC" alt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 de texto 6">
            <a:extLst>
              <a:ext uri="{FF2B5EF4-FFF2-40B4-BE49-F238E27FC236}">
                <a16:creationId xmlns:a16="http://schemas.microsoft.com/office/drawing/2014/main" id="{B75F3CD2-20B9-422E-8FD3-3C63DDD01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44" y="3302569"/>
            <a:ext cx="1912663" cy="1679088"/>
          </a:xfrm>
          <a:prstGeom prst="rect">
            <a:avLst/>
          </a:prstGeom>
          <a:noFill/>
          <a:ln w="9525">
            <a:solidFill>
              <a:srgbClr val="00A1DA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le gusta?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C" altLang="es-EC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Ver Televisión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C" altLang="es-EC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Estar en contacto con su familia</a:t>
            </a:r>
            <a:endParaRPr lang="es-EC" altLang="es-EC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C" altLang="es-EC" sz="1000" dirty="0">
                <a:latin typeface="Arial" panose="020B0604020202020204" pitchFamily="34" charset="0"/>
                <a:cs typeface="Arial" panose="020B0604020202020204" pitchFamily="34" charset="0"/>
              </a:rPr>
              <a:t>Ver n</a:t>
            </a:r>
            <a:r>
              <a:rPr lang="es-EC" altLang="es-EC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oticieros, deportes y eventos en vivo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C" altLang="es-EC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 su esposo e hijos le gustan el fútbol.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C" altLang="es-EC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Toda la familia son hinchas de LDU Quito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C" altLang="es-EC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Serie </a:t>
            </a:r>
            <a:r>
              <a:rPr lang="es-EC" altLang="es-EC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  <a:r>
              <a:rPr lang="es-EC" altLang="es-EC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C" altLang="es-EC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Thrones</a:t>
            </a:r>
            <a:endParaRPr lang="es-EC" alt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 de texto 7">
            <a:extLst>
              <a:ext uri="{FF2B5EF4-FFF2-40B4-BE49-F238E27FC236}">
                <a16:creationId xmlns:a16="http://schemas.microsoft.com/office/drawing/2014/main" id="{3A3B178D-7657-4C90-9B0B-45B01E699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091" y="3302569"/>
            <a:ext cx="1986453" cy="1679088"/>
          </a:xfrm>
          <a:prstGeom prst="rect">
            <a:avLst/>
          </a:prstGeom>
          <a:noFill/>
          <a:ln w="9525">
            <a:solidFill>
              <a:srgbClr val="00A1DA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le duele?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C" altLang="es-EC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Perderse un capitulo de su serie.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C" altLang="es-EC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Que imagen y audio se dañe de repente, o por lluvias.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C" altLang="es-EC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Pagar por un servicio que no funciona correctamente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C" altLang="es-EC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Que sus hijos no puedan ver la programación de su preferencia</a:t>
            </a:r>
            <a:endParaRPr lang="es-EC" altLang="es-EC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C" altLang="es-EC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 de texto 8">
            <a:extLst>
              <a:ext uri="{FF2B5EF4-FFF2-40B4-BE49-F238E27FC236}">
                <a16:creationId xmlns:a16="http://schemas.microsoft.com/office/drawing/2014/main" id="{32287AB0-48AB-4BC7-9CE2-060B657DB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4371" y="4011910"/>
            <a:ext cx="4717229" cy="969747"/>
          </a:xfrm>
          <a:prstGeom prst="rect">
            <a:avLst/>
          </a:prstGeom>
          <a:noFill/>
          <a:ln w="9525">
            <a:solidFill>
              <a:srgbClr val="00A1DA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CANALES</a:t>
            </a:r>
            <a:endParaRPr lang="es-EC" altLang="es-EC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FISICO		REDES SOCIALES</a:t>
            </a:r>
            <a:endParaRPr lang="es-EC" alt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INTERNET 		CELULAR</a:t>
            </a:r>
            <a:endParaRPr lang="es-EC" alt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es-EC" altLang="es-EC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MAIL </a:t>
            </a:r>
            <a:endParaRPr lang="es-EC" altLang="es-EC" sz="1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TELEFONO  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5679232" y="4421098"/>
            <a:ext cx="648072" cy="14401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Rectángulo"/>
          <p:cNvSpPr/>
          <p:nvPr/>
        </p:nvSpPr>
        <p:spPr>
          <a:xfrm>
            <a:off x="4311080" y="4718248"/>
            <a:ext cx="720080" cy="14401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21 Rectángulo"/>
          <p:cNvSpPr/>
          <p:nvPr/>
        </p:nvSpPr>
        <p:spPr>
          <a:xfrm>
            <a:off x="4311080" y="4429482"/>
            <a:ext cx="648072" cy="14401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Rectángulo"/>
          <p:cNvSpPr/>
          <p:nvPr/>
        </p:nvSpPr>
        <p:spPr>
          <a:xfrm>
            <a:off x="-445212" y="12411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id="{22990CBA-76A3-4A77-81D8-305563480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686" y="2388394"/>
            <a:ext cx="4739638" cy="1551508"/>
          </a:xfrm>
          <a:prstGeom prst="rect">
            <a:avLst/>
          </a:prstGeom>
          <a:noFill/>
          <a:ln w="9525">
            <a:solidFill>
              <a:srgbClr val="00A1DA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@ Características</a:t>
            </a:r>
          </a:p>
          <a:p>
            <a:pPr marL="171450" indent="-17145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C" altLang="es-EC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Empática con las personas</a:t>
            </a:r>
          </a:p>
          <a:p>
            <a:pPr marL="171450" indent="-17145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C" altLang="es-EC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Divertida y social</a:t>
            </a:r>
          </a:p>
          <a:p>
            <a:pPr marL="171450" indent="-17145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C" altLang="es-EC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Conectada a la era del cliente</a:t>
            </a:r>
          </a:p>
          <a:p>
            <a:pPr marL="171450" indent="-17145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C" altLang="es-EC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Siempre esta pendiente de la realidad </a:t>
            </a:r>
            <a:r>
              <a:rPr lang="es-EC" altLang="es-EC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nacional</a:t>
            </a:r>
            <a:r>
              <a:rPr lang="es-EC" altLang="es-EC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C" altLang="es-EC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Responsable con su profesión y familia</a:t>
            </a:r>
          </a:p>
          <a:p>
            <a:pPr marL="171450" indent="-17145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C" altLang="es-EC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rige por objetivos en su vida</a:t>
            </a:r>
          </a:p>
          <a:p>
            <a:pPr marL="171450" indent="-17145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C" altLang="es-EC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Disciplinada</a:t>
            </a:r>
          </a:p>
          <a:p>
            <a:pPr marL="171450" indent="-17145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C" altLang="es-EC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Agradable para las personas.</a:t>
            </a:r>
            <a:endParaRPr lang="es-EC" altLang="es-EC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23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9">
            <a:extLst>
              <a:ext uri="{FF2B5EF4-FFF2-40B4-BE49-F238E27FC236}">
                <a16:creationId xmlns:a16="http://schemas.microsoft.com/office/drawing/2014/main" id="{14DDD5D3-A316-403A-ADAF-B3342191A227}"/>
              </a:ext>
            </a:extLst>
          </p:cNvPr>
          <p:cNvSpPr/>
          <p:nvPr/>
        </p:nvSpPr>
        <p:spPr>
          <a:xfrm>
            <a:off x="683568" y="339502"/>
            <a:ext cx="3893990" cy="461661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r>
              <a:rPr lang="es-EC" sz="2400" b="1" dirty="0" smtClean="0">
                <a:solidFill>
                  <a:srgbClr val="00A1DA"/>
                </a:solidFill>
                <a:latin typeface="Montserrat"/>
                <a:cs typeface="Times New Roman"/>
              </a:rPr>
              <a:t>2. Experiencia del Cliente</a:t>
            </a:r>
            <a:endParaRPr lang="es-EC" sz="2400" b="1" dirty="0">
              <a:solidFill>
                <a:srgbClr val="00A1DA"/>
              </a:solidFill>
              <a:latin typeface="Montserrat"/>
              <a:cs typeface="Times New Roman"/>
            </a:endParaRPr>
          </a:p>
        </p:txBody>
      </p:sp>
      <p:pic>
        <p:nvPicPr>
          <p:cNvPr id="6" name="Picture 2" descr="Resultado de imagen para cnt">
            <a:extLst>
              <a:ext uri="{FF2B5EF4-FFF2-40B4-BE49-F238E27FC236}">
                <a16:creationId xmlns:a16="http://schemas.microsoft.com/office/drawing/2014/main" id="{9D2D4271-6760-455B-A297-2E43839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8318"/>
            <a:ext cx="812014" cy="4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/>
          </p:nvPr>
        </p:nvGraphicFramePr>
        <p:xfrm>
          <a:off x="1111250" y="2471142"/>
          <a:ext cx="6921500" cy="1828800"/>
        </p:xfrm>
        <a:graphic>
          <a:graphicData uri="http://schemas.openxmlformats.org/drawingml/2006/table">
            <a:tbl>
              <a:tblPr firstRow="1" bandRow="1"/>
              <a:tblGrid>
                <a:gridCol w="219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HERRAMIENTAS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ESTRATEGIA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ESCUCHAR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MEDIR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INNOVAR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DISEÑAR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MPLANTAR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Curva de la experiencia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Pirámides de atributos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Arquetipo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Customer Journey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Indicadores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Blueprint de la experiencia actual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Mapa empatía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Rediseño de Servicios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Entorno organizativo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7" name="6 Imagen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5277" y="1091823"/>
            <a:ext cx="5486400" cy="119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7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9">
            <a:extLst>
              <a:ext uri="{FF2B5EF4-FFF2-40B4-BE49-F238E27FC236}">
                <a16:creationId xmlns:a16="http://schemas.microsoft.com/office/drawing/2014/main" id="{14DDD5D3-A316-403A-ADAF-B3342191A227}"/>
              </a:ext>
            </a:extLst>
          </p:cNvPr>
          <p:cNvSpPr/>
          <p:nvPr/>
        </p:nvSpPr>
        <p:spPr>
          <a:xfrm>
            <a:off x="683568" y="339502"/>
            <a:ext cx="2878521" cy="461661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r>
              <a:rPr lang="es-EC" sz="2400" b="1" dirty="0" smtClean="0">
                <a:solidFill>
                  <a:srgbClr val="00A1DA"/>
                </a:solidFill>
                <a:latin typeface="Montserrat"/>
                <a:cs typeface="Times New Roman"/>
              </a:rPr>
              <a:t>3. Viaje del Cliente</a:t>
            </a:r>
            <a:endParaRPr lang="es-EC" sz="2400" b="1" dirty="0">
              <a:solidFill>
                <a:srgbClr val="00A1DA"/>
              </a:solidFill>
              <a:latin typeface="Montserrat"/>
              <a:cs typeface="Times New Roman"/>
            </a:endParaRPr>
          </a:p>
        </p:txBody>
      </p:sp>
      <p:pic>
        <p:nvPicPr>
          <p:cNvPr id="6" name="Picture 2" descr="Resultado de imagen para cnt">
            <a:extLst>
              <a:ext uri="{FF2B5EF4-FFF2-40B4-BE49-F238E27FC236}">
                <a16:creationId xmlns:a16="http://schemas.microsoft.com/office/drawing/2014/main" id="{9D2D4271-6760-455B-A297-2E43839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8318"/>
            <a:ext cx="812014" cy="4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" y="1428750"/>
            <a:ext cx="7772400" cy="914400"/>
          </a:xfrm>
          <a:prstGeom prst="rect">
            <a:avLst/>
          </a:prstGeom>
          <a:noFill/>
        </p:spPr>
      </p:pic>
      <p:pic>
        <p:nvPicPr>
          <p:cNvPr id="11" name="Imagen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" y="2454374"/>
            <a:ext cx="7924800" cy="1125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00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9">
            <a:extLst>
              <a:ext uri="{FF2B5EF4-FFF2-40B4-BE49-F238E27FC236}">
                <a16:creationId xmlns:a16="http://schemas.microsoft.com/office/drawing/2014/main" id="{14DDD5D3-A316-403A-ADAF-B3342191A227}"/>
              </a:ext>
            </a:extLst>
          </p:cNvPr>
          <p:cNvSpPr/>
          <p:nvPr/>
        </p:nvSpPr>
        <p:spPr>
          <a:xfrm>
            <a:off x="683568" y="339502"/>
            <a:ext cx="6149416" cy="461661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r>
              <a:rPr lang="es-EC" sz="2400" b="1" dirty="0" smtClean="0">
                <a:solidFill>
                  <a:srgbClr val="00A1DA"/>
                </a:solidFill>
                <a:latin typeface="Montserrat"/>
                <a:cs typeface="Times New Roman"/>
              </a:rPr>
              <a:t>4. Indicadores de Experiencia del Cliente</a:t>
            </a:r>
            <a:endParaRPr lang="es-EC" sz="2400" b="1" dirty="0">
              <a:solidFill>
                <a:srgbClr val="00A1DA"/>
              </a:solidFill>
              <a:latin typeface="Montserrat"/>
              <a:cs typeface="Times New Roman"/>
            </a:endParaRPr>
          </a:p>
        </p:txBody>
      </p:sp>
      <p:pic>
        <p:nvPicPr>
          <p:cNvPr id="6" name="Picture 2" descr="Resultado de imagen para cnt">
            <a:extLst>
              <a:ext uri="{FF2B5EF4-FFF2-40B4-BE49-F238E27FC236}">
                <a16:creationId xmlns:a16="http://schemas.microsoft.com/office/drawing/2014/main" id="{9D2D4271-6760-455B-A297-2E43839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8318"/>
            <a:ext cx="812014" cy="4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439" y="1607820"/>
            <a:ext cx="2514600" cy="161821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231439" y="110936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NPS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542088"/>
            <a:ext cx="2971800" cy="141457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185523" y="113846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CES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9639" y="3638550"/>
            <a:ext cx="2320961" cy="132875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984039" y="3283084"/>
            <a:ext cx="795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CSAT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6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640</Words>
  <Application>Microsoft Office PowerPoint</Application>
  <PresentationFormat>Presentación en pantalla (16:9)</PresentationFormat>
  <Paragraphs>195</Paragraphs>
  <Slides>19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Calibri</vt:lpstr>
      <vt:lpstr>Levenim MT</vt:lpstr>
      <vt:lpstr>Montserrat</vt:lpstr>
      <vt:lpstr>Times New Roman</vt:lpstr>
      <vt:lpstr>Verdana</vt:lpstr>
      <vt:lpstr>Office Theme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Equifax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Alejandro Cisneros</dc:creator>
  <cp:lastModifiedBy>Alejandro Cisneros</cp:lastModifiedBy>
  <cp:revision>32</cp:revision>
  <dcterms:created xsi:type="dcterms:W3CDTF">2019-06-19T02:33:35Z</dcterms:created>
  <dcterms:modified xsi:type="dcterms:W3CDTF">2020-01-25T02:49:26Z</dcterms:modified>
</cp:coreProperties>
</file>