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1" r:id="rId1"/>
  </p:sldMasterIdLst>
  <p:sldIdLst>
    <p:sldId id="256" r:id="rId2"/>
    <p:sldId id="257" r:id="rId3"/>
    <p:sldId id="258" r:id="rId4"/>
    <p:sldId id="259" r:id="rId5"/>
    <p:sldId id="260" r:id="rId6"/>
    <p:sldId id="261" r:id="rId7"/>
    <p:sldId id="262" r:id="rId8"/>
    <p:sldId id="263" r:id="rId9"/>
    <p:sldId id="264" r:id="rId10"/>
    <p:sldId id="273" r:id="rId11"/>
    <p:sldId id="276" r:id="rId12"/>
    <p:sldId id="274" r:id="rId13"/>
    <p:sldId id="275" r:id="rId14"/>
    <p:sldId id="265" r:id="rId15"/>
    <p:sldId id="266" r:id="rId16"/>
    <p:sldId id="268" r:id="rId17"/>
    <p:sldId id="277" r:id="rId18"/>
    <p:sldId id="279" r:id="rId19"/>
    <p:sldId id="280" r:id="rId20"/>
    <p:sldId id="281" r:id="rId21"/>
    <p:sldId id="282" r:id="rId22"/>
    <p:sldId id="269"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70" r:id="rId37"/>
    <p:sldId id="296" r:id="rId38"/>
    <p:sldId id="271" r:id="rId39"/>
    <p:sldId id="298" r:id="rId40"/>
    <p:sldId id="299" r:id="rId41"/>
    <p:sldId id="300" r:id="rId42"/>
    <p:sldId id="301"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19"/>
    <a:srgbClr val="7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rvaca\Documents\MARIO%20TESIS\MARIO%20TESIS%202019\CHARRO%20ETSNANY\TEST%20IPAQ%20ENCUES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Nro1'!$A$4</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BD5CAD4A-EB7D-474A-84D8-9F7950EDF138}" type="VALUE">
                      <a:rPr lang="en-US"/>
                      <a:pPr/>
                      <a:t>[VALOR]</a:t>
                    </a:fld>
                    <a:r>
                      <a:rPr lang="en-US"/>
                      <a:t> días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30-4D25-A83F-B7DA02297A6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Nro1'!$B$3</c:f>
              <c:strCache>
                <c:ptCount val="1"/>
                <c:pt idx="0">
                  <c:v>NUMERO DE DIAS QUE HACE ACTIVIDAD FISICA</c:v>
                </c:pt>
              </c:strCache>
            </c:strRef>
          </c:cat>
          <c:val>
            <c:numRef>
              <c:f>'PREG Nro1'!$B$4</c:f>
              <c:numCache>
                <c:formatCode>General</c:formatCode>
                <c:ptCount val="1"/>
                <c:pt idx="0">
                  <c:v>2</c:v>
                </c:pt>
              </c:numCache>
            </c:numRef>
          </c:val>
          <c:extLst>
            <c:ext xmlns:c16="http://schemas.microsoft.com/office/drawing/2014/chart" uri="{C3380CC4-5D6E-409C-BE32-E72D297353CC}">
              <c16:uniqueId val="{00000001-7C30-4D25-A83F-B7DA02297A6C}"/>
            </c:ext>
          </c:extLst>
        </c:ser>
        <c:ser>
          <c:idx val="1"/>
          <c:order val="1"/>
          <c:tx>
            <c:strRef>
              <c:f>'PREG Nro1'!$A$5</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D5943096-9F4C-428F-A05B-5607B5C2D7F1}" type="VALUE">
                      <a:rPr lang="en-US"/>
                      <a:pPr/>
                      <a:t>[VALOR]</a:t>
                    </a:fld>
                    <a:r>
                      <a:rPr lang="en-US"/>
                      <a:t> días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30-4D25-A83F-B7DA02297A6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Nro1'!$B$3</c:f>
              <c:strCache>
                <c:ptCount val="1"/>
                <c:pt idx="0">
                  <c:v>NUMERO DE DIAS QUE HACE ACTIVIDAD FISICA</c:v>
                </c:pt>
              </c:strCache>
            </c:strRef>
          </c:cat>
          <c:val>
            <c:numRef>
              <c:f>'PREG Nro1'!$B$5</c:f>
              <c:numCache>
                <c:formatCode>General</c:formatCode>
                <c:ptCount val="1"/>
                <c:pt idx="0">
                  <c:v>5</c:v>
                </c:pt>
              </c:numCache>
            </c:numRef>
          </c:val>
          <c:extLst>
            <c:ext xmlns:c16="http://schemas.microsoft.com/office/drawing/2014/chart" uri="{C3380CC4-5D6E-409C-BE32-E72D297353CC}">
              <c16:uniqueId val="{00000003-7C30-4D25-A83F-B7DA02297A6C}"/>
            </c:ext>
          </c:extLst>
        </c:ser>
        <c:dLbls>
          <c:dLblPos val="inEnd"/>
          <c:showLegendKey val="0"/>
          <c:showVal val="1"/>
          <c:showCatName val="0"/>
          <c:showSerName val="0"/>
          <c:showPercent val="0"/>
          <c:showBubbleSize val="0"/>
        </c:dLbls>
        <c:gapWidth val="100"/>
        <c:overlap val="-24"/>
        <c:axId val="245046864"/>
        <c:axId val="245036528"/>
      </c:barChart>
      <c:catAx>
        <c:axId val="245046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EC"/>
          </a:p>
        </c:txPr>
        <c:crossAx val="245036528"/>
        <c:crosses val="autoZero"/>
        <c:auto val="1"/>
        <c:lblAlgn val="ctr"/>
        <c:lblOffset val="100"/>
        <c:noMultiLvlLbl val="0"/>
      </c:catAx>
      <c:valAx>
        <c:axId val="24503652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45046864"/>
        <c:crosses val="autoZero"/>
        <c:crossBetween val="between"/>
      </c:valAx>
      <c:spPr>
        <a:solidFill>
          <a:schemeClr val="tx2">
            <a:lumMod val="7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75000"/>
              </a:schemeClr>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1">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1AF-4041-B1B0-B6954E65FCAC}"/>
              </c:ext>
            </c:extLst>
          </c:dPt>
          <c:dPt>
            <c:idx val="2"/>
            <c:invertIfNegative val="0"/>
            <c:bubble3D val="0"/>
            <c:spPr>
              <a:solidFill>
                <a:srgbClr val="FF0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1AF-4041-B1B0-B6954E65FCAC}"/>
              </c:ext>
            </c:extLst>
          </c:dPt>
          <c:dPt>
            <c:idx val="3"/>
            <c:invertIfNegative val="0"/>
            <c:bubble3D val="0"/>
            <c:spPr>
              <a:solidFill>
                <a:schemeClr val="bg1">
                  <a:lumMod val="6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D1AF-4041-B1B0-B6954E65FCAC}"/>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extLst>
                <c:ext xmlns:c16="http://schemas.microsoft.com/office/drawing/2014/chart" uri="{C3380CC4-5D6E-409C-BE32-E72D297353CC}">
                  <c16:uniqueId val="{00000006-D1AF-4041-B1B0-B6954E65FCA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extLst>
                <c:ext xmlns:c16="http://schemas.microsoft.com/office/drawing/2014/chart" uri="{C3380CC4-5D6E-409C-BE32-E72D297353CC}">
                  <c16:uniqueId val="{00000001-D1AF-4041-B1B0-B6954E65FCA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extLst>
                <c:ext xmlns:c16="http://schemas.microsoft.com/office/drawing/2014/chart" uri="{C3380CC4-5D6E-409C-BE32-E72D297353CC}">
                  <c16:uniqueId val="{00000003-D1AF-4041-B1B0-B6954E65FCA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extLst>
                <c:ext xmlns:c16="http://schemas.microsoft.com/office/drawing/2014/chart" uri="{C3380CC4-5D6E-409C-BE32-E72D297353CC}">
                  <c16:uniqueId val="{00000005-D1AF-4041-B1B0-B6954E65FCA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Hoja1!$A$1:$A$4</c:f>
              <c:strCache>
                <c:ptCount val="4"/>
                <c:pt idx="0">
                  <c:v>Visita Centros Comerciales</c:v>
                </c:pt>
                <c:pt idx="1">
                  <c:v>Visita locales de Juegos Electronicos</c:v>
                </c:pt>
                <c:pt idx="2">
                  <c:v>Visita espacio verdes del conjunto</c:v>
                </c:pt>
                <c:pt idx="3">
                  <c:v>Visita casa de los amigos</c:v>
                </c:pt>
              </c:strCache>
            </c:strRef>
          </c:cat>
          <c:val>
            <c:numRef>
              <c:f>Hoja1!$B$1:$B$4</c:f>
              <c:numCache>
                <c:formatCode>0%</c:formatCode>
                <c:ptCount val="4"/>
                <c:pt idx="0">
                  <c:v>0.4</c:v>
                </c:pt>
                <c:pt idx="1">
                  <c:v>0.38</c:v>
                </c:pt>
                <c:pt idx="2">
                  <c:v>0.14000000000000001</c:v>
                </c:pt>
                <c:pt idx="3">
                  <c:v>0.08</c:v>
                </c:pt>
              </c:numCache>
            </c:numRef>
          </c:val>
          <c:extLst>
            <c:ext xmlns:c16="http://schemas.microsoft.com/office/drawing/2014/chart" uri="{C3380CC4-5D6E-409C-BE32-E72D297353CC}">
              <c16:uniqueId val="{00000007-D1AF-4041-B1B0-B6954E65FCAC}"/>
            </c:ext>
          </c:extLst>
        </c:ser>
        <c:dLbls>
          <c:dLblPos val="inEnd"/>
          <c:showLegendKey val="0"/>
          <c:showVal val="1"/>
          <c:showCatName val="0"/>
          <c:showSerName val="0"/>
          <c:showPercent val="0"/>
          <c:showBubbleSize val="0"/>
        </c:dLbls>
        <c:gapWidth val="41"/>
        <c:axId val="374189312"/>
        <c:axId val="374190400"/>
      </c:barChart>
      <c:catAx>
        <c:axId val="374189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374190400"/>
        <c:crosses val="autoZero"/>
        <c:auto val="1"/>
        <c:lblAlgn val="ctr"/>
        <c:lblOffset val="100"/>
        <c:noMultiLvlLbl val="0"/>
      </c:catAx>
      <c:valAx>
        <c:axId val="374190400"/>
        <c:scaling>
          <c:orientation val="minMax"/>
        </c:scaling>
        <c:delete val="1"/>
        <c:axPos val="l"/>
        <c:numFmt formatCode="0%" sourceLinked="1"/>
        <c:majorTickMark val="none"/>
        <c:minorTickMark val="none"/>
        <c:tickLblPos val="nextTo"/>
        <c:crossAx val="3741893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5">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378E-4E1B-99AA-AC81B3C51F4E}"/>
              </c:ext>
            </c:extLst>
          </c:dPt>
          <c:dPt>
            <c:idx val="2"/>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378E-4E1B-99AA-AC81B3C51F4E}"/>
              </c:ext>
            </c:extLst>
          </c:dPt>
          <c:dPt>
            <c:idx val="3"/>
            <c:invertIfNegative val="0"/>
            <c:bubble3D val="0"/>
            <c:spPr>
              <a:solidFill>
                <a:schemeClr val="accent3">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378E-4E1B-99AA-AC81B3C51F4E}"/>
              </c:ext>
            </c:extLst>
          </c:dPt>
          <c:dLbls>
            <c:dLbl>
              <c:idx val="0"/>
              <c:tx>
                <c:rich>
                  <a:bodyPr/>
                  <a:lstStyle/>
                  <a:p>
                    <a:fld id="{AFB5E7CB-E66F-4837-A0A7-A6217A68A18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8E-4E1B-99AA-AC81B3C51F4E}"/>
                </c:ext>
              </c:extLst>
            </c:dLbl>
            <c:dLbl>
              <c:idx val="1"/>
              <c:tx>
                <c:rich>
                  <a:bodyPr/>
                  <a:lstStyle/>
                  <a:p>
                    <a:fld id="{97334405-554E-48A1-B0DF-D1E20711D98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78E-4E1B-99AA-AC81B3C51F4E}"/>
                </c:ext>
              </c:extLst>
            </c:dLbl>
            <c:dLbl>
              <c:idx val="2"/>
              <c:layout>
                <c:manualLayout>
                  <c:x val="2.7777777777777779E-3"/>
                  <c:y val="0.13611111111111118"/>
                </c:manualLayout>
              </c:layout>
              <c:tx>
                <c:rich>
                  <a:bodyPr/>
                  <a:lstStyle/>
                  <a:p>
                    <a:fld id="{420345E6-D5AA-41E2-9AFE-64C41DED04D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8E-4E1B-99AA-AC81B3C51F4E}"/>
                </c:ext>
              </c:extLst>
            </c:dLbl>
            <c:dLbl>
              <c:idx val="3"/>
              <c:tx>
                <c:rich>
                  <a:bodyPr/>
                  <a:lstStyle/>
                  <a:p>
                    <a:fld id="{7AA09739-0AE1-41CF-8BCA-51CC7095030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8E-4E1B-99AA-AC81B3C51F4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'1TL'!$B$42:$B$45</c:f>
              <c:strCache>
                <c:ptCount val="4"/>
                <c:pt idx="0">
                  <c:v> Actividades artísticas.</c:v>
                </c:pt>
                <c:pt idx="1">
                  <c:v>Actividades deportivas.</c:v>
                </c:pt>
                <c:pt idx="2">
                  <c:v>Actividades culturales.</c:v>
                </c:pt>
                <c:pt idx="3">
                  <c:v> Actividades recreativas.</c:v>
                </c:pt>
              </c:strCache>
            </c:strRef>
          </c:cat>
          <c:val>
            <c:numRef>
              <c:f>'1TL'!$C$42:$C$45</c:f>
              <c:numCache>
                <c:formatCode>General</c:formatCode>
                <c:ptCount val="4"/>
                <c:pt idx="0">
                  <c:v>19</c:v>
                </c:pt>
                <c:pt idx="1">
                  <c:v>55</c:v>
                </c:pt>
                <c:pt idx="2">
                  <c:v>14</c:v>
                </c:pt>
                <c:pt idx="3">
                  <c:v>12</c:v>
                </c:pt>
              </c:numCache>
            </c:numRef>
          </c:val>
          <c:extLst>
            <c:ext xmlns:c16="http://schemas.microsoft.com/office/drawing/2014/chart" uri="{C3380CC4-5D6E-409C-BE32-E72D297353CC}">
              <c16:uniqueId val="{00000007-378E-4E1B-99AA-AC81B3C51F4E}"/>
            </c:ext>
          </c:extLst>
        </c:ser>
        <c:dLbls>
          <c:dLblPos val="inEnd"/>
          <c:showLegendKey val="0"/>
          <c:showVal val="1"/>
          <c:showCatName val="0"/>
          <c:showSerName val="0"/>
          <c:showPercent val="0"/>
          <c:showBubbleSize val="0"/>
        </c:dLbls>
        <c:gapWidth val="41"/>
        <c:axId val="374188224"/>
        <c:axId val="374191488"/>
      </c:barChart>
      <c:catAx>
        <c:axId val="374188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effectLst/>
                <a:latin typeface="+mn-lt"/>
                <a:ea typeface="+mn-ea"/>
                <a:cs typeface="+mn-cs"/>
              </a:defRPr>
            </a:pPr>
            <a:endParaRPr lang="es-EC"/>
          </a:p>
        </c:txPr>
        <c:crossAx val="374191488"/>
        <c:crosses val="autoZero"/>
        <c:auto val="1"/>
        <c:lblAlgn val="ctr"/>
        <c:lblOffset val="100"/>
        <c:noMultiLvlLbl val="0"/>
      </c:catAx>
      <c:valAx>
        <c:axId val="374191488"/>
        <c:scaling>
          <c:orientation val="minMax"/>
        </c:scaling>
        <c:delete val="1"/>
        <c:axPos val="l"/>
        <c:numFmt formatCode="General" sourceLinked="1"/>
        <c:majorTickMark val="none"/>
        <c:minorTickMark val="none"/>
        <c:tickLblPos val="nextTo"/>
        <c:crossAx val="3741882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75000"/>
              </a:schemeClr>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0895-4BFB-A7C2-B5EFB0CAF10A}"/>
              </c:ext>
            </c:extLst>
          </c:dPt>
          <c:dLbls>
            <c:dLbl>
              <c:idx val="0"/>
              <c:tx>
                <c:rich>
                  <a:bodyPr/>
                  <a:lstStyle/>
                  <a:p>
                    <a:fld id="{D0E0ED4F-C54D-4A27-BBB4-F58FB6BEC94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95-4BFB-A7C2-B5EFB0CAF10A}"/>
                </c:ext>
              </c:extLst>
            </c:dLbl>
            <c:dLbl>
              <c:idx val="1"/>
              <c:tx>
                <c:rich>
                  <a:bodyPr/>
                  <a:lstStyle/>
                  <a:p>
                    <a:fld id="{5F979C24-F573-4458-A437-792F51AEEDA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95-4BFB-A7C2-B5EFB0CAF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'1TL'!$B$61:$B$62</c:f>
              <c:strCache>
                <c:ptCount val="2"/>
                <c:pt idx="0">
                  <c:v>  Si.</c:v>
                </c:pt>
                <c:pt idx="1">
                  <c:v>No</c:v>
                </c:pt>
              </c:strCache>
            </c:strRef>
          </c:cat>
          <c:val>
            <c:numRef>
              <c:f>'1TL'!$C$61:$C$62</c:f>
              <c:numCache>
                <c:formatCode>General</c:formatCode>
                <c:ptCount val="2"/>
                <c:pt idx="0">
                  <c:v>90</c:v>
                </c:pt>
                <c:pt idx="1">
                  <c:v>10</c:v>
                </c:pt>
              </c:numCache>
            </c:numRef>
          </c:val>
          <c:extLst>
            <c:ext xmlns:c16="http://schemas.microsoft.com/office/drawing/2014/chart" uri="{C3380CC4-5D6E-409C-BE32-E72D297353CC}">
              <c16:uniqueId val="{00000003-0895-4BFB-A7C2-B5EFB0CAF10A}"/>
            </c:ext>
          </c:extLst>
        </c:ser>
        <c:dLbls>
          <c:dLblPos val="inEnd"/>
          <c:showLegendKey val="0"/>
          <c:showVal val="1"/>
          <c:showCatName val="0"/>
          <c:showSerName val="0"/>
          <c:showPercent val="0"/>
          <c:showBubbleSize val="0"/>
        </c:dLbls>
        <c:gapWidth val="41"/>
        <c:axId val="374192576"/>
        <c:axId val="374186592"/>
      </c:barChart>
      <c:catAx>
        <c:axId val="374192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s-EC"/>
          </a:p>
        </c:txPr>
        <c:crossAx val="374186592"/>
        <c:crosses val="autoZero"/>
        <c:auto val="1"/>
        <c:lblAlgn val="ctr"/>
        <c:lblOffset val="100"/>
        <c:noMultiLvlLbl val="0"/>
      </c:catAx>
      <c:valAx>
        <c:axId val="374186592"/>
        <c:scaling>
          <c:orientation val="minMax"/>
        </c:scaling>
        <c:delete val="1"/>
        <c:axPos val="l"/>
        <c:numFmt formatCode="General" sourceLinked="1"/>
        <c:majorTickMark val="none"/>
        <c:minorTickMark val="none"/>
        <c:tickLblPos val="nextTo"/>
        <c:crossAx val="3741925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3">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C981-4D8C-87F6-3B8F4EDB6B8C}"/>
              </c:ext>
            </c:extLst>
          </c:dPt>
          <c:dLbls>
            <c:dLbl>
              <c:idx val="0"/>
              <c:tx>
                <c:rich>
                  <a:bodyPr/>
                  <a:lstStyle/>
                  <a:p>
                    <a:fld id="{EA93F5F6-80AE-400A-BC61-E5302CFF776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81-4D8C-87F6-3B8F4EDB6B8C}"/>
                </c:ext>
              </c:extLst>
            </c:dLbl>
            <c:dLbl>
              <c:idx val="1"/>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81-4D8C-87F6-3B8F4EDB6B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'1TL'!$B$76:$B$77</c:f>
              <c:strCache>
                <c:ptCount val="2"/>
                <c:pt idx="0">
                  <c:v>  Si.</c:v>
                </c:pt>
                <c:pt idx="1">
                  <c:v>No</c:v>
                </c:pt>
              </c:strCache>
            </c:strRef>
          </c:cat>
          <c:val>
            <c:numRef>
              <c:f>'1TL'!$C$76:$C$77</c:f>
              <c:numCache>
                <c:formatCode>General</c:formatCode>
                <c:ptCount val="2"/>
                <c:pt idx="0">
                  <c:v>60</c:v>
                </c:pt>
                <c:pt idx="1">
                  <c:v>40</c:v>
                </c:pt>
              </c:numCache>
            </c:numRef>
          </c:val>
          <c:extLst>
            <c:ext xmlns:c16="http://schemas.microsoft.com/office/drawing/2014/chart" uri="{C3380CC4-5D6E-409C-BE32-E72D297353CC}">
              <c16:uniqueId val="{00000003-C981-4D8C-87F6-3B8F4EDB6B8C}"/>
            </c:ext>
          </c:extLst>
        </c:ser>
        <c:dLbls>
          <c:dLblPos val="inEnd"/>
          <c:showLegendKey val="0"/>
          <c:showVal val="1"/>
          <c:showCatName val="0"/>
          <c:showSerName val="0"/>
          <c:showPercent val="0"/>
          <c:showBubbleSize val="0"/>
        </c:dLbls>
        <c:gapWidth val="41"/>
        <c:axId val="374820704"/>
        <c:axId val="374823424"/>
      </c:barChart>
      <c:catAx>
        <c:axId val="374820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s-EC"/>
          </a:p>
        </c:txPr>
        <c:crossAx val="374823424"/>
        <c:crosses val="autoZero"/>
        <c:auto val="1"/>
        <c:lblAlgn val="ctr"/>
        <c:lblOffset val="100"/>
        <c:noMultiLvlLbl val="0"/>
      </c:catAx>
      <c:valAx>
        <c:axId val="374823424"/>
        <c:scaling>
          <c:orientation val="minMax"/>
        </c:scaling>
        <c:delete val="1"/>
        <c:axPos val="l"/>
        <c:numFmt formatCode="General" sourceLinked="1"/>
        <c:majorTickMark val="none"/>
        <c:minorTickMark val="none"/>
        <c:tickLblPos val="nextTo"/>
        <c:crossAx val="3748207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3">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A07-46CE-9BB7-12546EB4F692}"/>
              </c:ext>
            </c:extLst>
          </c:dPt>
          <c:dLbls>
            <c:dLbl>
              <c:idx val="0"/>
              <c:tx>
                <c:rich>
                  <a:bodyPr/>
                  <a:lstStyle/>
                  <a:p>
                    <a:fld id="{C842DD12-0972-44B8-869C-F109EE095BD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07-46CE-9BB7-12546EB4F692}"/>
                </c:ext>
              </c:extLst>
            </c:dLbl>
            <c:dLbl>
              <c:idx val="1"/>
              <c:tx>
                <c:rich>
                  <a:bodyPr/>
                  <a:lstStyle/>
                  <a:p>
                    <a:fld id="{264874C3-0A55-4F2D-8BAF-A6980C187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07-46CE-9BB7-12546EB4F69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'1TL'!$B$87:$B$88</c:f>
              <c:strCache>
                <c:ptCount val="2"/>
                <c:pt idx="0">
                  <c:v>  Si.</c:v>
                </c:pt>
                <c:pt idx="1">
                  <c:v>No</c:v>
                </c:pt>
              </c:strCache>
            </c:strRef>
          </c:cat>
          <c:val>
            <c:numRef>
              <c:f>'1TL'!$C$87:$C$88</c:f>
              <c:numCache>
                <c:formatCode>General</c:formatCode>
                <c:ptCount val="2"/>
                <c:pt idx="0">
                  <c:v>95</c:v>
                </c:pt>
                <c:pt idx="1">
                  <c:v>5</c:v>
                </c:pt>
              </c:numCache>
            </c:numRef>
          </c:val>
          <c:extLst>
            <c:ext xmlns:c16="http://schemas.microsoft.com/office/drawing/2014/chart" uri="{C3380CC4-5D6E-409C-BE32-E72D297353CC}">
              <c16:uniqueId val="{00000003-EA07-46CE-9BB7-12546EB4F692}"/>
            </c:ext>
          </c:extLst>
        </c:ser>
        <c:dLbls>
          <c:dLblPos val="inEnd"/>
          <c:showLegendKey val="0"/>
          <c:showVal val="1"/>
          <c:showCatName val="0"/>
          <c:showSerName val="0"/>
          <c:showPercent val="0"/>
          <c:showBubbleSize val="0"/>
        </c:dLbls>
        <c:gapWidth val="41"/>
        <c:axId val="374827776"/>
        <c:axId val="374817984"/>
      </c:barChart>
      <c:catAx>
        <c:axId val="374827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s-EC"/>
          </a:p>
        </c:txPr>
        <c:crossAx val="374817984"/>
        <c:crosses val="autoZero"/>
        <c:auto val="1"/>
        <c:lblAlgn val="ctr"/>
        <c:lblOffset val="100"/>
        <c:noMultiLvlLbl val="0"/>
      </c:catAx>
      <c:valAx>
        <c:axId val="374817984"/>
        <c:scaling>
          <c:orientation val="minMax"/>
        </c:scaling>
        <c:delete val="1"/>
        <c:axPos val="l"/>
        <c:numFmt formatCode="General" sourceLinked="1"/>
        <c:majorTickMark val="none"/>
        <c:minorTickMark val="none"/>
        <c:tickLblPos val="nextTo"/>
        <c:crossAx val="3748277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89589679560138E-2"/>
          <c:y val="3.2407407407407406E-2"/>
          <c:w val="0.94840223284997516"/>
          <c:h val="0.73577136191309422"/>
        </c:manualLayout>
      </c:layout>
      <c:barChart>
        <c:barDir val="col"/>
        <c:grouping val="clustered"/>
        <c:varyColors val="0"/>
        <c:ser>
          <c:idx val="0"/>
          <c:order val="0"/>
          <c:tx>
            <c:strRef>
              <c:f>'PREG Nro 2'!$A$3</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67B26A13-329D-4517-99CB-2736A94D3124}" type="VALUE">
                      <a:rPr lang="en-US"/>
                      <a:pPr/>
                      <a:t>[VALOR]</a:t>
                    </a:fld>
                    <a:r>
                      <a:rPr lang="en-US"/>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D5-4AA4-9555-BE3E540BD22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 2'!$B$2</c:f>
              <c:strCache>
                <c:ptCount val="1"/>
                <c:pt idx="0">
                  <c:v>PROMEDIO DE TIEMPO QUE DEDICA A LA ACTIVIDAD FISICA</c:v>
                </c:pt>
              </c:strCache>
            </c:strRef>
          </c:cat>
          <c:val>
            <c:numRef>
              <c:f>'PREG Nro 2'!$B$3</c:f>
              <c:numCache>
                <c:formatCode>General</c:formatCode>
                <c:ptCount val="1"/>
                <c:pt idx="0">
                  <c:v>45</c:v>
                </c:pt>
              </c:numCache>
            </c:numRef>
          </c:val>
          <c:extLst>
            <c:ext xmlns:c16="http://schemas.microsoft.com/office/drawing/2014/chart" uri="{C3380CC4-5D6E-409C-BE32-E72D297353CC}">
              <c16:uniqueId val="{00000001-F6D5-4AA4-9555-BE3E540BD228}"/>
            </c:ext>
          </c:extLst>
        </c:ser>
        <c:ser>
          <c:idx val="1"/>
          <c:order val="1"/>
          <c:tx>
            <c:strRef>
              <c:f>'PREG Nro 2'!$A$4</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48967AD7-EA5A-4FD7-97F2-5EE995787D23}" type="VALUE">
                      <a:rPr lang="en-US"/>
                      <a:pPr/>
                      <a:t>[VALOR]</a:t>
                    </a:fld>
                    <a:r>
                      <a:rPr lang="en-US"/>
                      <a:t> minutos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D5-4AA4-9555-BE3E540BD22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 2'!$B$2</c:f>
              <c:strCache>
                <c:ptCount val="1"/>
                <c:pt idx="0">
                  <c:v>PROMEDIO DE TIEMPO QUE DEDICA A LA ACTIVIDAD FISICA</c:v>
                </c:pt>
              </c:strCache>
            </c:strRef>
          </c:cat>
          <c:val>
            <c:numRef>
              <c:f>'PREG Nro 2'!$B$4</c:f>
              <c:numCache>
                <c:formatCode>General</c:formatCode>
                <c:ptCount val="1"/>
                <c:pt idx="0">
                  <c:v>60</c:v>
                </c:pt>
              </c:numCache>
            </c:numRef>
          </c:val>
          <c:extLst>
            <c:ext xmlns:c16="http://schemas.microsoft.com/office/drawing/2014/chart" uri="{C3380CC4-5D6E-409C-BE32-E72D297353CC}">
              <c16:uniqueId val="{00000003-F6D5-4AA4-9555-BE3E540BD228}"/>
            </c:ext>
          </c:extLst>
        </c:ser>
        <c:dLbls>
          <c:dLblPos val="inEnd"/>
          <c:showLegendKey val="0"/>
          <c:showVal val="1"/>
          <c:showCatName val="0"/>
          <c:showSerName val="0"/>
          <c:showPercent val="0"/>
          <c:showBubbleSize val="0"/>
        </c:dLbls>
        <c:gapWidth val="100"/>
        <c:overlap val="-24"/>
        <c:axId val="373008192"/>
        <c:axId val="372999488"/>
      </c:barChart>
      <c:catAx>
        <c:axId val="3730081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2999488"/>
        <c:crosses val="autoZero"/>
        <c:auto val="1"/>
        <c:lblAlgn val="ctr"/>
        <c:lblOffset val="100"/>
        <c:noMultiLvlLbl val="0"/>
      </c:catAx>
      <c:valAx>
        <c:axId val="37299948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300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Nro3'!$A$3</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928BE404-DFC0-4F93-ACCA-457494BE0BCD}" type="VALUE">
                      <a:rPr lang="en-US"/>
                      <a:pPr/>
                      <a:t>[VALOR]</a:t>
                    </a:fld>
                    <a:r>
                      <a:rPr lang="en-US"/>
                      <a:t> días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3-4470-9BBB-856B961856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Nro3'!$B$2</c:f>
              <c:strCache>
                <c:ptCount val="1"/>
                <c:pt idx="0">
                  <c:v>PROMEDIO DE ACTIVIDADES</c:v>
                </c:pt>
              </c:strCache>
            </c:strRef>
          </c:cat>
          <c:val>
            <c:numRef>
              <c:f>'PREG Nro3'!$B$3</c:f>
              <c:numCache>
                <c:formatCode>General</c:formatCode>
                <c:ptCount val="1"/>
                <c:pt idx="0">
                  <c:v>2</c:v>
                </c:pt>
              </c:numCache>
            </c:numRef>
          </c:val>
          <c:extLst>
            <c:ext xmlns:c16="http://schemas.microsoft.com/office/drawing/2014/chart" uri="{C3380CC4-5D6E-409C-BE32-E72D297353CC}">
              <c16:uniqueId val="{00000001-B773-4470-9BBB-856B9618561F}"/>
            </c:ext>
          </c:extLst>
        </c:ser>
        <c:ser>
          <c:idx val="1"/>
          <c:order val="1"/>
          <c:tx>
            <c:strRef>
              <c:f>'PREG Nro3'!$A$4</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A41D0C5F-ADDA-4A24-BAC5-0265F30BF9D1}" type="VALUE">
                      <a:rPr lang="en-US"/>
                      <a:pPr/>
                      <a:t>[VALOR]</a:t>
                    </a:fld>
                    <a:r>
                      <a:rPr lang="en-US"/>
                      <a:t> días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73-4470-9BBB-856B961856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Nro3'!$B$2</c:f>
              <c:strCache>
                <c:ptCount val="1"/>
                <c:pt idx="0">
                  <c:v>PROMEDIO DE ACTIVIDADES</c:v>
                </c:pt>
              </c:strCache>
            </c:strRef>
          </c:cat>
          <c:val>
            <c:numRef>
              <c:f>'PREG Nro3'!$B$4</c:f>
              <c:numCache>
                <c:formatCode>General</c:formatCode>
                <c:ptCount val="1"/>
                <c:pt idx="0">
                  <c:v>4</c:v>
                </c:pt>
              </c:numCache>
            </c:numRef>
          </c:val>
          <c:extLst>
            <c:ext xmlns:c16="http://schemas.microsoft.com/office/drawing/2014/chart" uri="{C3380CC4-5D6E-409C-BE32-E72D297353CC}">
              <c16:uniqueId val="{00000003-B773-4470-9BBB-856B9618561F}"/>
            </c:ext>
          </c:extLst>
        </c:ser>
        <c:dLbls>
          <c:dLblPos val="inEnd"/>
          <c:showLegendKey val="0"/>
          <c:showVal val="1"/>
          <c:showCatName val="0"/>
          <c:showSerName val="0"/>
          <c:showPercent val="0"/>
          <c:showBubbleSize val="0"/>
        </c:dLbls>
        <c:gapWidth val="100"/>
        <c:overlap val="-24"/>
        <c:axId val="372997312"/>
        <c:axId val="373002752"/>
      </c:barChart>
      <c:catAx>
        <c:axId val="3729973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3002752"/>
        <c:crosses val="autoZero"/>
        <c:auto val="1"/>
        <c:lblAlgn val="ctr"/>
        <c:lblOffset val="100"/>
        <c:noMultiLvlLbl val="0"/>
      </c:catAx>
      <c:valAx>
        <c:axId val="373002752"/>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299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Nro4'!$A$4</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5BAD0140-C42E-41C4-8FC5-053868C036E3}" type="VALUE">
                      <a:rPr lang="en-US"/>
                      <a:pPr/>
                      <a:t>[VALOR]</a:t>
                    </a:fld>
                    <a:r>
                      <a:rPr lang="en-US"/>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A2-42B2-93B5-4FF10DF726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Nro4'!$B$3</c:f>
              <c:strCache>
                <c:ptCount val="1"/>
                <c:pt idx="0">
                  <c:v>TIEMPO QUE DEDICA A LA ACTIVIDAD FISICA</c:v>
                </c:pt>
              </c:strCache>
            </c:strRef>
          </c:cat>
          <c:val>
            <c:numRef>
              <c:f>'PREG Nro4'!$B$4</c:f>
              <c:numCache>
                <c:formatCode>General</c:formatCode>
                <c:ptCount val="1"/>
                <c:pt idx="0">
                  <c:v>40</c:v>
                </c:pt>
              </c:numCache>
            </c:numRef>
          </c:val>
          <c:extLst>
            <c:ext xmlns:c16="http://schemas.microsoft.com/office/drawing/2014/chart" uri="{C3380CC4-5D6E-409C-BE32-E72D297353CC}">
              <c16:uniqueId val="{00000001-B1A2-42B2-93B5-4FF10DF72627}"/>
            </c:ext>
          </c:extLst>
        </c:ser>
        <c:ser>
          <c:idx val="1"/>
          <c:order val="1"/>
          <c:tx>
            <c:strRef>
              <c:f>'PREG Nro4'!$A$5</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0C93FE01-734B-4037-838E-64A74A2DDB6E}" type="VALUE">
                      <a:rPr lang="en-US"/>
                      <a:pPr/>
                      <a:t>[VALOR]</a:t>
                    </a:fld>
                    <a:r>
                      <a:rPr lang="en-US"/>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A2-42B2-93B5-4FF10DF726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Nro4'!$B$3</c:f>
              <c:strCache>
                <c:ptCount val="1"/>
                <c:pt idx="0">
                  <c:v>TIEMPO QUE DEDICA A LA ACTIVIDAD FISICA</c:v>
                </c:pt>
              </c:strCache>
            </c:strRef>
          </c:cat>
          <c:val>
            <c:numRef>
              <c:f>'PREG Nro4'!$B$5</c:f>
              <c:numCache>
                <c:formatCode>General</c:formatCode>
                <c:ptCount val="1"/>
                <c:pt idx="0">
                  <c:v>60</c:v>
                </c:pt>
              </c:numCache>
            </c:numRef>
          </c:val>
          <c:extLst>
            <c:ext xmlns:c16="http://schemas.microsoft.com/office/drawing/2014/chart" uri="{C3380CC4-5D6E-409C-BE32-E72D297353CC}">
              <c16:uniqueId val="{00000003-B1A2-42B2-93B5-4FF10DF72627}"/>
            </c:ext>
          </c:extLst>
        </c:ser>
        <c:dLbls>
          <c:dLblPos val="inEnd"/>
          <c:showLegendKey val="0"/>
          <c:showVal val="1"/>
          <c:showCatName val="0"/>
          <c:showSerName val="0"/>
          <c:showPercent val="0"/>
          <c:showBubbleSize val="0"/>
        </c:dLbls>
        <c:gapWidth val="100"/>
        <c:overlap val="-24"/>
        <c:axId val="373004384"/>
        <c:axId val="373007104"/>
      </c:barChart>
      <c:catAx>
        <c:axId val="373004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3007104"/>
        <c:crosses val="autoZero"/>
        <c:auto val="1"/>
        <c:lblAlgn val="ctr"/>
        <c:lblOffset val="100"/>
        <c:noMultiLvlLbl val="0"/>
      </c:catAx>
      <c:valAx>
        <c:axId val="373007104"/>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300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Nro5'!$A$3</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C42990D0-76F7-4242-B18B-E659A290226C}" type="VALUE">
                      <a:rPr lang="en-US"/>
                      <a:pPr/>
                      <a:t>[VALOR]</a:t>
                    </a:fld>
                    <a:r>
                      <a:rPr lang="en-US"/>
                      <a:t> días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AE-4186-BB9A-92C7862A39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Nro5'!$B$2</c:f>
              <c:strCache>
                <c:ptCount val="1"/>
                <c:pt idx="0">
                  <c:v>DIAS QUE CAMINO 10 MINUTOS</c:v>
                </c:pt>
              </c:strCache>
            </c:strRef>
          </c:cat>
          <c:val>
            <c:numRef>
              <c:f>'PREG Nro5'!$B$3</c:f>
              <c:numCache>
                <c:formatCode>General</c:formatCode>
                <c:ptCount val="1"/>
                <c:pt idx="0">
                  <c:v>4</c:v>
                </c:pt>
              </c:numCache>
            </c:numRef>
          </c:val>
          <c:extLst>
            <c:ext xmlns:c16="http://schemas.microsoft.com/office/drawing/2014/chart" uri="{C3380CC4-5D6E-409C-BE32-E72D297353CC}">
              <c16:uniqueId val="{00000001-B2AE-4186-BB9A-92C7862A399A}"/>
            </c:ext>
          </c:extLst>
        </c:ser>
        <c:ser>
          <c:idx val="1"/>
          <c:order val="1"/>
          <c:tx>
            <c:strRef>
              <c:f>'PREG Nro5'!$A$4</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9EAF9A2A-011A-448B-A776-37943802140D}" type="VALUE">
                      <a:rPr lang="en-US"/>
                      <a:pPr/>
                      <a:t>[VALOR]</a:t>
                    </a:fld>
                    <a:r>
                      <a:rPr lang="en-US"/>
                      <a:t> días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AE-4186-BB9A-92C7862A399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Nro5'!$B$2</c:f>
              <c:strCache>
                <c:ptCount val="1"/>
                <c:pt idx="0">
                  <c:v>DIAS QUE CAMINO 10 MINUTOS</c:v>
                </c:pt>
              </c:strCache>
            </c:strRef>
          </c:cat>
          <c:val>
            <c:numRef>
              <c:f>'PREG Nro5'!$B$4</c:f>
              <c:numCache>
                <c:formatCode>General</c:formatCode>
                <c:ptCount val="1"/>
                <c:pt idx="0">
                  <c:v>6</c:v>
                </c:pt>
              </c:numCache>
            </c:numRef>
          </c:val>
          <c:extLst>
            <c:ext xmlns:c16="http://schemas.microsoft.com/office/drawing/2014/chart" uri="{C3380CC4-5D6E-409C-BE32-E72D297353CC}">
              <c16:uniqueId val="{00000003-B2AE-4186-BB9A-92C7862A399A}"/>
            </c:ext>
          </c:extLst>
        </c:ser>
        <c:dLbls>
          <c:dLblPos val="inEnd"/>
          <c:showLegendKey val="0"/>
          <c:showVal val="1"/>
          <c:showCatName val="0"/>
          <c:showSerName val="0"/>
          <c:showPercent val="0"/>
          <c:showBubbleSize val="0"/>
        </c:dLbls>
        <c:gapWidth val="100"/>
        <c:overlap val="-24"/>
        <c:axId val="372998944"/>
        <c:axId val="373001664"/>
      </c:barChart>
      <c:catAx>
        <c:axId val="3729989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3001664"/>
        <c:crosses val="autoZero"/>
        <c:auto val="1"/>
        <c:lblAlgn val="ctr"/>
        <c:lblOffset val="100"/>
        <c:noMultiLvlLbl val="0"/>
      </c:catAx>
      <c:valAx>
        <c:axId val="373001664"/>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299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4.1666666666666664E-2"/>
          <c:w val="0.93888888888888888"/>
          <c:h val="0.68491506270049574"/>
        </c:manualLayout>
      </c:layout>
      <c:barChart>
        <c:barDir val="col"/>
        <c:grouping val="clustered"/>
        <c:varyColors val="0"/>
        <c:ser>
          <c:idx val="0"/>
          <c:order val="0"/>
          <c:tx>
            <c:strRef>
              <c:f>'PREG Nro6'!$A$4</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DFFD19D3-BFB8-479D-A055-2008C9870544}" type="VALUE">
                      <a:rPr lang="en-US" sz="1600" b="1">
                        <a:solidFill>
                          <a:sysClr val="windowText" lastClr="000000"/>
                        </a:solidFill>
                      </a:rPr>
                      <a:pPr/>
                      <a:t>[VALOR]</a:t>
                    </a:fld>
                    <a:r>
                      <a:rPr lang="en-US" sz="1600" b="1">
                        <a:solidFill>
                          <a:sysClr val="windowText" lastClr="000000"/>
                        </a:solidFill>
                      </a:rPr>
                      <a:t> </a:t>
                    </a:r>
                    <a:r>
                      <a:rPr lang="en-US" sz="1600" b="1" baseline="0">
                        <a:solidFill>
                          <a:sysClr val="windowText" lastClr="000000"/>
                        </a:solidFill>
                      </a:rPr>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31-4397-91A9-EB7334B2FB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Nro6'!$B$3</c:f>
              <c:strCache>
                <c:ptCount val="1"/>
                <c:pt idx="0">
                  <c:v>TIEMPO QUE DEDICA A CAMINAR</c:v>
                </c:pt>
              </c:strCache>
            </c:strRef>
          </c:cat>
          <c:val>
            <c:numRef>
              <c:f>'PREG Nro6'!$B$4</c:f>
              <c:numCache>
                <c:formatCode>General</c:formatCode>
                <c:ptCount val="1"/>
                <c:pt idx="0">
                  <c:v>40</c:v>
                </c:pt>
              </c:numCache>
            </c:numRef>
          </c:val>
          <c:extLst>
            <c:ext xmlns:c16="http://schemas.microsoft.com/office/drawing/2014/chart" uri="{C3380CC4-5D6E-409C-BE32-E72D297353CC}">
              <c16:uniqueId val="{00000001-0631-4397-91A9-EB7334B2FB1D}"/>
            </c:ext>
          </c:extLst>
        </c:ser>
        <c:ser>
          <c:idx val="1"/>
          <c:order val="1"/>
          <c:tx>
            <c:strRef>
              <c:f>'PREG Nro6'!$A$5</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B2E7A620-3DA1-439C-B10D-3C47FCA86D61}" type="VALUE">
                      <a:rPr lang="en-US" sz="1400" b="1">
                        <a:solidFill>
                          <a:sysClr val="windowText" lastClr="000000"/>
                        </a:solidFill>
                      </a:rPr>
                      <a:pPr/>
                      <a:t>[VALOR]</a:t>
                    </a:fld>
                    <a:r>
                      <a:rPr lang="en-US" sz="1400" b="1">
                        <a:solidFill>
                          <a:sysClr val="windowText" lastClr="000000"/>
                        </a:solidFill>
                      </a:rPr>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31-4397-91A9-EB7334B2FB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Nro6'!$B$3</c:f>
              <c:strCache>
                <c:ptCount val="1"/>
                <c:pt idx="0">
                  <c:v>TIEMPO QUE DEDICA A CAMINAR</c:v>
                </c:pt>
              </c:strCache>
            </c:strRef>
          </c:cat>
          <c:val>
            <c:numRef>
              <c:f>'PREG Nro6'!$B$5</c:f>
              <c:numCache>
                <c:formatCode>General</c:formatCode>
                <c:ptCount val="1"/>
                <c:pt idx="0">
                  <c:v>60</c:v>
                </c:pt>
              </c:numCache>
            </c:numRef>
          </c:val>
          <c:extLst>
            <c:ext xmlns:c16="http://schemas.microsoft.com/office/drawing/2014/chart" uri="{C3380CC4-5D6E-409C-BE32-E72D297353CC}">
              <c16:uniqueId val="{00000003-0631-4397-91A9-EB7334B2FB1D}"/>
            </c:ext>
          </c:extLst>
        </c:ser>
        <c:dLbls>
          <c:dLblPos val="inEnd"/>
          <c:showLegendKey val="0"/>
          <c:showVal val="1"/>
          <c:showCatName val="0"/>
          <c:showSerName val="0"/>
          <c:showPercent val="0"/>
          <c:showBubbleSize val="0"/>
        </c:dLbls>
        <c:gapWidth val="100"/>
        <c:overlap val="-24"/>
        <c:axId val="372994592"/>
        <c:axId val="373002208"/>
      </c:barChart>
      <c:catAx>
        <c:axId val="3729945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3002208"/>
        <c:crosses val="autoZero"/>
        <c:auto val="1"/>
        <c:lblAlgn val="ctr"/>
        <c:lblOffset val="100"/>
        <c:noMultiLvlLbl val="0"/>
      </c:catAx>
      <c:valAx>
        <c:axId val="37300220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299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Nro7'!$A$4</c:f>
              <c:strCache>
                <c:ptCount val="1"/>
                <c:pt idx="0">
                  <c:v>PRETEST</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0FF52F8A-F6EA-47AE-8EC8-10A03FF2FCDF}" type="VALUE">
                      <a:rPr lang="en-US"/>
                      <a:pPr/>
                      <a:t>[VALOR]</a:t>
                    </a:fld>
                    <a:r>
                      <a:rPr lang="en-US"/>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56-42E7-8360-23B2BDC3FD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Nro7'!$B$3</c:f>
              <c:strCache>
                <c:ptCount val="1"/>
                <c:pt idx="0">
                  <c:v>TIEMPO QUE PASO SENTADO</c:v>
                </c:pt>
              </c:strCache>
            </c:strRef>
          </c:cat>
          <c:val>
            <c:numRef>
              <c:f>'PREG Nro7'!$B$4</c:f>
              <c:numCache>
                <c:formatCode>General</c:formatCode>
                <c:ptCount val="1"/>
                <c:pt idx="0">
                  <c:v>180</c:v>
                </c:pt>
              </c:numCache>
            </c:numRef>
          </c:val>
          <c:extLst>
            <c:ext xmlns:c16="http://schemas.microsoft.com/office/drawing/2014/chart" uri="{C3380CC4-5D6E-409C-BE32-E72D297353CC}">
              <c16:uniqueId val="{00000001-B356-42E7-8360-23B2BDC3FD8F}"/>
            </c:ext>
          </c:extLst>
        </c:ser>
        <c:ser>
          <c:idx val="1"/>
          <c:order val="1"/>
          <c:tx>
            <c:strRef>
              <c:f>'PREG Nro7'!$A$5</c:f>
              <c:strCache>
                <c:ptCount val="1"/>
                <c:pt idx="0">
                  <c:v>POSTEST</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D71C41F0-39F6-4B27-AA84-2B79C079B816}" type="VALUE">
                      <a:rPr lang="en-US"/>
                      <a:pPr/>
                      <a:t>[VALOR]</a:t>
                    </a:fld>
                    <a:r>
                      <a:rPr lang="en-US"/>
                      <a:t> minutos</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56-42E7-8360-23B2BDC3FD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 Nro7'!$B$3</c:f>
              <c:strCache>
                <c:ptCount val="1"/>
                <c:pt idx="0">
                  <c:v>TIEMPO QUE PASO SENTADO</c:v>
                </c:pt>
              </c:strCache>
            </c:strRef>
          </c:cat>
          <c:val>
            <c:numRef>
              <c:f>'PREG Nro7'!$B$5</c:f>
              <c:numCache>
                <c:formatCode>General</c:formatCode>
                <c:ptCount val="1"/>
                <c:pt idx="0">
                  <c:v>60</c:v>
                </c:pt>
              </c:numCache>
            </c:numRef>
          </c:val>
          <c:extLst>
            <c:ext xmlns:c16="http://schemas.microsoft.com/office/drawing/2014/chart" uri="{C3380CC4-5D6E-409C-BE32-E72D297353CC}">
              <c16:uniqueId val="{00000003-B356-42E7-8360-23B2BDC3FD8F}"/>
            </c:ext>
          </c:extLst>
        </c:ser>
        <c:dLbls>
          <c:dLblPos val="inEnd"/>
          <c:showLegendKey val="0"/>
          <c:showVal val="1"/>
          <c:showCatName val="0"/>
          <c:showSerName val="0"/>
          <c:showPercent val="0"/>
          <c:showBubbleSize val="0"/>
        </c:dLbls>
        <c:gapWidth val="100"/>
        <c:overlap val="-24"/>
        <c:axId val="372995680"/>
        <c:axId val="373005472"/>
      </c:barChart>
      <c:catAx>
        <c:axId val="3729956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s-EC"/>
          </a:p>
        </c:txPr>
        <c:crossAx val="373005472"/>
        <c:crosses val="autoZero"/>
        <c:auto val="1"/>
        <c:lblAlgn val="ctr"/>
        <c:lblOffset val="100"/>
        <c:noMultiLvlLbl val="0"/>
      </c:catAx>
      <c:valAx>
        <c:axId val="373005472"/>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729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solidFill>
      <a:schemeClr val="tx2">
        <a:lumMod val="75000"/>
      </a:schemeClr>
    </a:soli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4">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8960-46AC-90CF-7F3EC5120118}"/>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8960-46AC-90CF-7F3EC5120118}"/>
              </c:ext>
            </c:extLst>
          </c:dPt>
          <c:dPt>
            <c:idx val="3"/>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8960-46AC-90CF-7F3EC5120118}"/>
              </c:ext>
            </c:extLst>
          </c:dPt>
          <c:dPt>
            <c:idx val="4"/>
            <c:invertIfNegative val="0"/>
            <c:bubble3D val="0"/>
            <c:spPr>
              <a:solidFill>
                <a:schemeClr val="accent3">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8960-46AC-90CF-7F3EC5120118}"/>
              </c:ext>
            </c:extLst>
          </c:dPt>
          <c:dLbls>
            <c:dLbl>
              <c:idx val="0"/>
              <c:tx>
                <c:rich>
                  <a:bodyPr/>
                  <a:lstStyle/>
                  <a:p>
                    <a:fld id="{C9451EE9-62CA-482C-8620-5248110B81C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60-46AC-90CF-7F3EC5120118}"/>
                </c:ext>
              </c:extLst>
            </c:dLbl>
            <c:dLbl>
              <c:idx val="1"/>
              <c:tx>
                <c:rich>
                  <a:bodyPr/>
                  <a:lstStyle/>
                  <a:p>
                    <a:fld id="{4C5A532F-C796-4C41-B6CD-E4882C94A76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60-46AC-90CF-7F3EC5120118}"/>
                </c:ext>
              </c:extLst>
            </c:dLbl>
            <c:dLbl>
              <c:idx val="2"/>
              <c:tx>
                <c:rich>
                  <a:bodyPr/>
                  <a:lstStyle/>
                  <a:p>
                    <a:fld id="{3F464EE8-C80E-4309-B176-2FA47CE3513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60-46AC-90CF-7F3EC5120118}"/>
                </c:ext>
              </c:extLst>
            </c:dLbl>
            <c:dLbl>
              <c:idx val="3"/>
              <c:tx>
                <c:rich>
                  <a:bodyPr/>
                  <a:lstStyle/>
                  <a:p>
                    <a:fld id="{6414C07B-106E-4C9D-B2D4-C9AECAD6527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60-46AC-90CF-7F3EC5120118}"/>
                </c:ext>
              </c:extLst>
            </c:dLbl>
            <c:dLbl>
              <c:idx val="4"/>
              <c:tx>
                <c:rich>
                  <a:bodyPr/>
                  <a:lstStyle/>
                  <a:p>
                    <a:fld id="{1F803CD7-00F4-452A-9BCB-13EC39B148C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60-46AC-90CF-7F3EC5120118}"/>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'1TL'!$B$3:$B$7</c:f>
              <c:strCache>
                <c:ptCount val="5"/>
                <c:pt idx="0">
                  <c:v>El tiempo que nos queda luego del colegio.</c:v>
                </c:pt>
                <c:pt idx="1">
                  <c:v> El que queda libre luego de realizar las obligaciones y necesidades  diarias.</c:v>
                </c:pt>
                <c:pt idx="2">
                  <c:v>Lo que uno quiere hacer.</c:v>
                </c:pt>
                <c:pt idx="3">
                  <c:v>Se lo utiliza en actividades artísticas.</c:v>
                </c:pt>
                <c:pt idx="4">
                  <c:v> Se lo utiliza en hacer deporte.</c:v>
                </c:pt>
              </c:strCache>
            </c:strRef>
          </c:cat>
          <c:val>
            <c:numRef>
              <c:f>'1TL'!$C$3:$C$7</c:f>
              <c:numCache>
                <c:formatCode>General</c:formatCode>
                <c:ptCount val="5"/>
                <c:pt idx="0">
                  <c:v>30</c:v>
                </c:pt>
                <c:pt idx="1">
                  <c:v>15</c:v>
                </c:pt>
                <c:pt idx="2">
                  <c:v>18</c:v>
                </c:pt>
                <c:pt idx="3">
                  <c:v>16</c:v>
                </c:pt>
                <c:pt idx="4">
                  <c:v>21</c:v>
                </c:pt>
              </c:numCache>
            </c:numRef>
          </c:val>
          <c:extLst>
            <c:ext xmlns:c16="http://schemas.microsoft.com/office/drawing/2014/chart" uri="{C3380CC4-5D6E-409C-BE32-E72D297353CC}">
              <c16:uniqueId val="{00000009-8960-46AC-90CF-7F3EC5120118}"/>
            </c:ext>
          </c:extLst>
        </c:ser>
        <c:dLbls>
          <c:dLblPos val="inEnd"/>
          <c:showLegendKey val="0"/>
          <c:showVal val="1"/>
          <c:showCatName val="0"/>
          <c:showSerName val="0"/>
          <c:showPercent val="0"/>
          <c:showBubbleSize val="0"/>
        </c:dLbls>
        <c:gapWidth val="41"/>
        <c:axId val="373000576"/>
        <c:axId val="372996224"/>
      </c:barChart>
      <c:catAx>
        <c:axId val="373000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effectLst/>
                <a:latin typeface="+mn-lt"/>
                <a:ea typeface="+mn-ea"/>
                <a:cs typeface="+mn-cs"/>
              </a:defRPr>
            </a:pPr>
            <a:endParaRPr lang="es-EC"/>
          </a:p>
        </c:txPr>
        <c:crossAx val="372996224"/>
        <c:crosses val="autoZero"/>
        <c:auto val="1"/>
        <c:lblAlgn val="ctr"/>
        <c:lblOffset val="100"/>
        <c:noMultiLvlLbl val="0"/>
      </c:catAx>
      <c:valAx>
        <c:axId val="372996224"/>
        <c:scaling>
          <c:orientation val="minMax"/>
        </c:scaling>
        <c:delete val="1"/>
        <c:axPos val="l"/>
        <c:numFmt formatCode="General" sourceLinked="1"/>
        <c:majorTickMark val="none"/>
        <c:minorTickMark val="none"/>
        <c:tickLblPos val="nextTo"/>
        <c:crossAx val="3730005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100"/>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3">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54D-4F96-B7C9-8F8A1E21BD3C}"/>
              </c:ext>
            </c:extLst>
          </c:dPt>
          <c:dPt>
            <c:idx val="2"/>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E54D-4F96-B7C9-8F8A1E21BD3C}"/>
              </c:ext>
            </c:extLst>
          </c:dPt>
          <c:dPt>
            <c:idx val="3"/>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E54D-4F96-B7C9-8F8A1E21BD3C}"/>
              </c:ext>
            </c:extLst>
          </c:dPt>
          <c:dPt>
            <c:idx val="4"/>
            <c:invertIfNegative val="0"/>
            <c:bubble3D val="0"/>
            <c:spPr>
              <a:solidFill>
                <a:schemeClr val="accent5">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E54D-4F96-B7C9-8F8A1E21BD3C}"/>
              </c:ext>
            </c:extLst>
          </c:dPt>
          <c:dPt>
            <c:idx val="5"/>
            <c:invertIfNegative val="0"/>
            <c:bubble3D val="0"/>
            <c:spPr>
              <a:solidFill>
                <a:srgbClr val="FFFF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E54D-4F96-B7C9-8F8A1E21BD3C}"/>
              </c:ext>
            </c:extLst>
          </c:dPt>
          <c:dPt>
            <c:idx val="6"/>
            <c:invertIfNegative val="0"/>
            <c:bubble3D val="0"/>
            <c:spPr>
              <a:solidFill>
                <a:srgbClr val="FF0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B-E54D-4F96-B7C9-8F8A1E21BD3C}"/>
              </c:ext>
            </c:extLst>
          </c:dPt>
          <c:dLbls>
            <c:dLbl>
              <c:idx val="0"/>
              <c:tx>
                <c:rich>
                  <a:bodyPr/>
                  <a:lstStyle/>
                  <a:p>
                    <a:fld id="{C2774F0D-7164-4EEC-91D6-8DAC762491A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54D-4F96-B7C9-8F8A1E21BD3C}"/>
                </c:ext>
              </c:extLst>
            </c:dLbl>
            <c:dLbl>
              <c:idx val="1"/>
              <c:tx>
                <c:rich>
                  <a:bodyPr/>
                  <a:lstStyle/>
                  <a:p>
                    <a:fld id="{BF5BE1A6-6EEC-4469-B814-101DCCB085D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4D-4F96-B7C9-8F8A1E21BD3C}"/>
                </c:ext>
              </c:extLst>
            </c:dLbl>
            <c:dLbl>
              <c:idx val="2"/>
              <c:tx>
                <c:rich>
                  <a:bodyPr/>
                  <a:lstStyle/>
                  <a:p>
                    <a:fld id="{5A2ACF9D-BA55-4F9F-9574-D9363E36F3D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4D-4F96-B7C9-8F8A1E21BD3C}"/>
                </c:ext>
              </c:extLst>
            </c:dLbl>
            <c:dLbl>
              <c:idx val="3"/>
              <c:tx>
                <c:rich>
                  <a:bodyPr/>
                  <a:lstStyle/>
                  <a:p>
                    <a:fld id="{C626948A-7B1E-4C97-B41B-C061669378F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4D-4F96-B7C9-8F8A1E21BD3C}"/>
                </c:ext>
              </c:extLst>
            </c:dLbl>
            <c:dLbl>
              <c:idx val="4"/>
              <c:tx>
                <c:rich>
                  <a:bodyPr/>
                  <a:lstStyle/>
                  <a:p>
                    <a:fld id="{781D8E7D-6A70-4891-919C-3BFE9A05DC5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54D-4F96-B7C9-8F8A1E21BD3C}"/>
                </c:ext>
              </c:extLst>
            </c:dLbl>
            <c:dLbl>
              <c:idx val="5"/>
              <c:tx>
                <c:rich>
                  <a:bodyPr/>
                  <a:lstStyle/>
                  <a:p>
                    <a:fld id="{CD84A2F6-DBD8-4B9F-B044-E2B2CBE4897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54D-4F96-B7C9-8F8A1E21BD3C}"/>
                </c:ext>
              </c:extLst>
            </c:dLbl>
            <c:dLbl>
              <c:idx val="6"/>
              <c:tx>
                <c:rich>
                  <a:bodyPr/>
                  <a:lstStyle/>
                  <a:p>
                    <a:fld id="{FD99487B-C876-456A-8A0C-C25BBE5031B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54D-4F96-B7C9-8F8A1E21BD3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'1TL'!$B$16:$B$22</c:f>
              <c:strCache>
                <c:ptCount val="7"/>
                <c:pt idx="0">
                  <c:v> Práctica un deporte.</c:v>
                </c:pt>
                <c:pt idx="1">
                  <c:v>Le gusta dormir.</c:v>
                </c:pt>
                <c:pt idx="2">
                  <c:v>Escucha música.</c:v>
                </c:pt>
                <c:pt idx="3">
                  <c:v> Le gusta estar con sus amigos de barrio.</c:v>
                </c:pt>
                <c:pt idx="4">
                  <c:v>  Le gusta leer.</c:v>
                </c:pt>
                <c:pt idx="5">
                  <c:v>Pasa en redes sociales (facebook,Whatsapp)</c:v>
                </c:pt>
                <c:pt idx="6">
                  <c:v> Ve la televisión.</c:v>
                </c:pt>
              </c:strCache>
            </c:strRef>
          </c:cat>
          <c:val>
            <c:numRef>
              <c:f>'1TL'!$C$16:$C$22</c:f>
              <c:numCache>
                <c:formatCode>General</c:formatCode>
                <c:ptCount val="7"/>
                <c:pt idx="0">
                  <c:v>15</c:v>
                </c:pt>
                <c:pt idx="1">
                  <c:v>17</c:v>
                </c:pt>
                <c:pt idx="2">
                  <c:v>10</c:v>
                </c:pt>
                <c:pt idx="3">
                  <c:v>20</c:v>
                </c:pt>
                <c:pt idx="4">
                  <c:v>3</c:v>
                </c:pt>
                <c:pt idx="5">
                  <c:v>20</c:v>
                </c:pt>
                <c:pt idx="6">
                  <c:v>15</c:v>
                </c:pt>
              </c:numCache>
            </c:numRef>
          </c:val>
          <c:extLst>
            <c:ext xmlns:c16="http://schemas.microsoft.com/office/drawing/2014/chart" uri="{C3380CC4-5D6E-409C-BE32-E72D297353CC}">
              <c16:uniqueId val="{0000000D-E54D-4F96-B7C9-8F8A1E21BD3C}"/>
            </c:ext>
          </c:extLst>
        </c:ser>
        <c:dLbls>
          <c:dLblPos val="inEnd"/>
          <c:showLegendKey val="0"/>
          <c:showVal val="1"/>
          <c:showCatName val="0"/>
          <c:showSerName val="0"/>
          <c:showPercent val="0"/>
          <c:showBubbleSize val="0"/>
        </c:dLbls>
        <c:gapWidth val="41"/>
        <c:axId val="372994048"/>
        <c:axId val="374186048"/>
      </c:barChart>
      <c:catAx>
        <c:axId val="372994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dk1">
                    <a:lumMod val="65000"/>
                    <a:lumOff val="35000"/>
                  </a:schemeClr>
                </a:solidFill>
                <a:effectLst/>
                <a:latin typeface="+mn-lt"/>
                <a:ea typeface="+mn-ea"/>
                <a:cs typeface="+mn-cs"/>
              </a:defRPr>
            </a:pPr>
            <a:endParaRPr lang="es-EC"/>
          </a:p>
        </c:txPr>
        <c:crossAx val="374186048"/>
        <c:crosses val="autoZero"/>
        <c:auto val="1"/>
        <c:lblAlgn val="ctr"/>
        <c:lblOffset val="100"/>
        <c:noMultiLvlLbl val="0"/>
      </c:catAx>
      <c:valAx>
        <c:axId val="374186048"/>
        <c:scaling>
          <c:orientation val="minMax"/>
        </c:scaling>
        <c:delete val="1"/>
        <c:axPos val="l"/>
        <c:numFmt formatCode="General" sourceLinked="1"/>
        <c:majorTickMark val="none"/>
        <c:minorTickMark val="none"/>
        <c:tickLblPos val="nextTo"/>
        <c:crossAx val="3729940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7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UESTIONARIO%20IPAQ.docx" TargetMode="External"/><Relationship Id="rId1" Type="http://schemas.openxmlformats.org/officeDocument/2006/relationships/image" Target="../media/image8.png"/><Relationship Id="rId4" Type="http://schemas.openxmlformats.org/officeDocument/2006/relationships/hyperlink" Target="ENCUESTA.docx"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B9EB6-974D-4D2F-BDB8-996A02315FAF}"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EC"/>
        </a:p>
      </dgm:t>
    </dgm:pt>
    <dgm:pt modelId="{5B17B98F-5B1F-41AB-9C73-CE2795577344}">
      <dgm:prSet phldrT="[Texto]"/>
      <dgm:spPr/>
      <dgm:t>
        <a:bodyPr/>
        <a:lstStyle/>
        <a:p>
          <a:r>
            <a:rPr lang="es-EC" dirty="0"/>
            <a:t>Actividades Recreativas</a:t>
          </a:r>
        </a:p>
      </dgm:t>
    </dgm:pt>
    <dgm:pt modelId="{F8166F81-578D-4B9C-92D5-E694F1CE42AC}" type="parTrans" cxnId="{3B55FB80-3569-457B-8FC8-45180629A874}">
      <dgm:prSet/>
      <dgm:spPr/>
      <dgm:t>
        <a:bodyPr/>
        <a:lstStyle/>
        <a:p>
          <a:endParaRPr lang="es-EC"/>
        </a:p>
      </dgm:t>
    </dgm:pt>
    <dgm:pt modelId="{5CCFF5D8-553B-42CB-B261-F074E1822732}" type="sibTrans" cxnId="{3B55FB80-3569-457B-8FC8-45180629A874}">
      <dgm:prSet/>
      <dgm:spPr/>
      <dgm:t>
        <a:bodyPr/>
        <a:lstStyle/>
        <a:p>
          <a:endParaRPr lang="es-EC"/>
        </a:p>
      </dgm:t>
    </dgm:pt>
    <dgm:pt modelId="{080AA794-9E04-4916-9F97-BA4C9D3787E7}">
      <dgm:prSet phldrT="[Texto]"/>
      <dgm:spPr/>
      <dgm:t>
        <a:bodyPr/>
        <a:lstStyle/>
        <a:p>
          <a:r>
            <a:rPr lang="es-EC" dirty="0"/>
            <a:t>Recreación Comunitaria</a:t>
          </a:r>
        </a:p>
      </dgm:t>
    </dgm:pt>
    <dgm:pt modelId="{122E0AC4-82E0-4A93-84D7-52AC36B9D198}" type="parTrans" cxnId="{2B5DA860-07BA-4A84-8E79-ADA64E364060}">
      <dgm:prSet/>
      <dgm:spPr/>
      <dgm:t>
        <a:bodyPr/>
        <a:lstStyle/>
        <a:p>
          <a:endParaRPr lang="es-EC"/>
        </a:p>
      </dgm:t>
    </dgm:pt>
    <dgm:pt modelId="{97739AEB-F51B-4080-A75F-DF97C171D33C}" type="sibTrans" cxnId="{2B5DA860-07BA-4A84-8E79-ADA64E364060}">
      <dgm:prSet/>
      <dgm:spPr/>
      <dgm:t>
        <a:bodyPr/>
        <a:lstStyle/>
        <a:p>
          <a:endParaRPr lang="es-EC"/>
        </a:p>
      </dgm:t>
    </dgm:pt>
    <dgm:pt modelId="{6D472354-AF0A-4CCA-8B58-02A57A4F1582}">
      <dgm:prSet phldrT="[Texto]"/>
      <dgm:spPr/>
      <dgm:t>
        <a:bodyPr/>
        <a:lstStyle/>
        <a:p>
          <a:r>
            <a:rPr lang="es-EC" dirty="0"/>
            <a:t>Factibilidad </a:t>
          </a:r>
        </a:p>
      </dgm:t>
    </dgm:pt>
    <dgm:pt modelId="{595891DC-F34C-42E2-80FC-1404473831A6}" type="parTrans" cxnId="{D1826B00-5A71-4BC3-9ADF-10EEEB644110}">
      <dgm:prSet/>
      <dgm:spPr/>
      <dgm:t>
        <a:bodyPr/>
        <a:lstStyle/>
        <a:p>
          <a:endParaRPr lang="es-EC"/>
        </a:p>
      </dgm:t>
    </dgm:pt>
    <dgm:pt modelId="{2DA62E39-F95E-4F26-ACEB-DDE262FDC726}" type="sibTrans" cxnId="{D1826B00-5A71-4BC3-9ADF-10EEEB644110}">
      <dgm:prSet/>
      <dgm:spPr/>
      <dgm:t>
        <a:bodyPr/>
        <a:lstStyle/>
        <a:p>
          <a:endParaRPr lang="es-EC"/>
        </a:p>
      </dgm:t>
    </dgm:pt>
    <dgm:pt modelId="{A2B773D4-CB6D-4EA0-95AD-475E8C7CE84F}" type="pres">
      <dgm:prSet presAssocID="{3A9B9EB6-974D-4D2F-BDB8-996A02315FAF}" presName="Name0" presStyleCnt="0">
        <dgm:presLayoutVars>
          <dgm:dir/>
          <dgm:resizeHandles val="exact"/>
        </dgm:presLayoutVars>
      </dgm:prSet>
      <dgm:spPr/>
    </dgm:pt>
    <dgm:pt modelId="{25435FCC-B55F-432E-B438-F636F0510FF9}" type="pres">
      <dgm:prSet presAssocID="{5B17B98F-5B1F-41AB-9C73-CE2795577344}" presName="node" presStyleLbl="node1" presStyleIdx="0" presStyleCnt="3">
        <dgm:presLayoutVars>
          <dgm:bulletEnabled val="1"/>
        </dgm:presLayoutVars>
      </dgm:prSet>
      <dgm:spPr/>
    </dgm:pt>
    <dgm:pt modelId="{D982DA28-0B0A-4A9C-B975-B2F4F8C6FC16}" type="pres">
      <dgm:prSet presAssocID="{5CCFF5D8-553B-42CB-B261-F074E1822732}" presName="sibTrans" presStyleCnt="0"/>
      <dgm:spPr/>
    </dgm:pt>
    <dgm:pt modelId="{963454D2-B076-4824-B96C-3AB0035C348E}" type="pres">
      <dgm:prSet presAssocID="{080AA794-9E04-4916-9F97-BA4C9D3787E7}" presName="node" presStyleLbl="node1" presStyleIdx="1" presStyleCnt="3">
        <dgm:presLayoutVars>
          <dgm:bulletEnabled val="1"/>
        </dgm:presLayoutVars>
      </dgm:prSet>
      <dgm:spPr/>
    </dgm:pt>
    <dgm:pt modelId="{269D1922-71AE-4696-B668-B22984BD353D}" type="pres">
      <dgm:prSet presAssocID="{97739AEB-F51B-4080-A75F-DF97C171D33C}" presName="sibTrans" presStyleCnt="0"/>
      <dgm:spPr/>
    </dgm:pt>
    <dgm:pt modelId="{B68D1D71-A249-4370-B60B-7BD57C97E675}" type="pres">
      <dgm:prSet presAssocID="{6D472354-AF0A-4CCA-8B58-02A57A4F1582}" presName="node" presStyleLbl="node1" presStyleIdx="2" presStyleCnt="3">
        <dgm:presLayoutVars>
          <dgm:bulletEnabled val="1"/>
        </dgm:presLayoutVars>
      </dgm:prSet>
      <dgm:spPr/>
    </dgm:pt>
  </dgm:ptLst>
  <dgm:cxnLst>
    <dgm:cxn modelId="{D1826B00-5A71-4BC3-9ADF-10EEEB644110}" srcId="{3A9B9EB6-974D-4D2F-BDB8-996A02315FAF}" destId="{6D472354-AF0A-4CCA-8B58-02A57A4F1582}" srcOrd="2" destOrd="0" parTransId="{595891DC-F34C-42E2-80FC-1404473831A6}" sibTransId="{2DA62E39-F95E-4F26-ACEB-DDE262FDC726}"/>
    <dgm:cxn modelId="{2B5DA860-07BA-4A84-8E79-ADA64E364060}" srcId="{3A9B9EB6-974D-4D2F-BDB8-996A02315FAF}" destId="{080AA794-9E04-4916-9F97-BA4C9D3787E7}" srcOrd="1" destOrd="0" parTransId="{122E0AC4-82E0-4A93-84D7-52AC36B9D198}" sibTransId="{97739AEB-F51B-4080-A75F-DF97C171D33C}"/>
    <dgm:cxn modelId="{F09B5748-AEE1-4BD9-9997-4306BB231D90}" type="presOf" srcId="{5B17B98F-5B1F-41AB-9C73-CE2795577344}" destId="{25435FCC-B55F-432E-B438-F636F0510FF9}" srcOrd="0" destOrd="0" presId="urn:microsoft.com/office/officeart/2005/8/layout/hList6"/>
    <dgm:cxn modelId="{BC9BE369-7A94-4142-93C3-A61CC6CB9F8A}" type="presOf" srcId="{6D472354-AF0A-4CCA-8B58-02A57A4F1582}" destId="{B68D1D71-A249-4370-B60B-7BD57C97E675}" srcOrd="0" destOrd="0" presId="urn:microsoft.com/office/officeart/2005/8/layout/hList6"/>
    <dgm:cxn modelId="{EB560E76-A085-4CF0-AF1A-1716FED3B3D9}" type="presOf" srcId="{080AA794-9E04-4916-9F97-BA4C9D3787E7}" destId="{963454D2-B076-4824-B96C-3AB0035C348E}" srcOrd="0" destOrd="0" presId="urn:microsoft.com/office/officeart/2005/8/layout/hList6"/>
    <dgm:cxn modelId="{3B55FB80-3569-457B-8FC8-45180629A874}" srcId="{3A9B9EB6-974D-4D2F-BDB8-996A02315FAF}" destId="{5B17B98F-5B1F-41AB-9C73-CE2795577344}" srcOrd="0" destOrd="0" parTransId="{F8166F81-578D-4B9C-92D5-E694F1CE42AC}" sibTransId="{5CCFF5D8-553B-42CB-B261-F074E1822732}"/>
    <dgm:cxn modelId="{A558D2C7-B42E-460D-9959-CB24A8A322D0}" type="presOf" srcId="{3A9B9EB6-974D-4D2F-BDB8-996A02315FAF}" destId="{A2B773D4-CB6D-4EA0-95AD-475E8C7CE84F}" srcOrd="0" destOrd="0" presId="urn:microsoft.com/office/officeart/2005/8/layout/hList6"/>
    <dgm:cxn modelId="{75A9338F-0E23-4D81-A415-2B09B7A32D5D}" type="presParOf" srcId="{A2B773D4-CB6D-4EA0-95AD-475E8C7CE84F}" destId="{25435FCC-B55F-432E-B438-F636F0510FF9}" srcOrd="0" destOrd="0" presId="urn:microsoft.com/office/officeart/2005/8/layout/hList6"/>
    <dgm:cxn modelId="{20482CE1-5A0D-462C-8F69-4C6657AC1878}" type="presParOf" srcId="{A2B773D4-CB6D-4EA0-95AD-475E8C7CE84F}" destId="{D982DA28-0B0A-4A9C-B975-B2F4F8C6FC16}" srcOrd="1" destOrd="0" presId="urn:microsoft.com/office/officeart/2005/8/layout/hList6"/>
    <dgm:cxn modelId="{CE77196A-0378-41DB-89C9-3E753A559A61}" type="presParOf" srcId="{A2B773D4-CB6D-4EA0-95AD-475E8C7CE84F}" destId="{963454D2-B076-4824-B96C-3AB0035C348E}" srcOrd="2" destOrd="0" presId="urn:microsoft.com/office/officeart/2005/8/layout/hList6"/>
    <dgm:cxn modelId="{8EA76368-914D-4CDA-AD2B-27074A62BF05}" type="presParOf" srcId="{A2B773D4-CB6D-4EA0-95AD-475E8C7CE84F}" destId="{269D1922-71AE-4696-B668-B22984BD353D}" srcOrd="3" destOrd="0" presId="urn:microsoft.com/office/officeart/2005/8/layout/hList6"/>
    <dgm:cxn modelId="{2009F0E3-15A5-494D-B449-4710CBD7B4D8}" type="presParOf" srcId="{A2B773D4-CB6D-4EA0-95AD-475E8C7CE84F}" destId="{B68D1D71-A249-4370-B60B-7BD57C97E67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88E4A-1AC7-4097-A076-74653A094588}"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lang="es-EC"/>
        </a:p>
      </dgm:t>
    </dgm:pt>
    <dgm:pt modelId="{1FA27733-486C-48D6-8019-6061D4D6546D}">
      <dgm:prSet phldrT="[Texto]"/>
      <dgm:spPr/>
      <dgm:t>
        <a:bodyPr/>
        <a:lstStyle/>
        <a:p>
          <a:r>
            <a:rPr lang="es-EC" dirty="0"/>
            <a:t>Hipótesis de trabajo</a:t>
          </a:r>
        </a:p>
      </dgm:t>
    </dgm:pt>
    <dgm:pt modelId="{EED95089-3696-4682-A347-FC79CCEC295D}" type="parTrans" cxnId="{CB0FCF08-9412-4A3C-AEC4-849FBDEAB324}">
      <dgm:prSet/>
      <dgm:spPr/>
      <dgm:t>
        <a:bodyPr/>
        <a:lstStyle/>
        <a:p>
          <a:endParaRPr lang="es-EC"/>
        </a:p>
      </dgm:t>
    </dgm:pt>
    <dgm:pt modelId="{88435528-C88F-4D16-8F21-98608B244A20}" type="sibTrans" cxnId="{CB0FCF08-9412-4A3C-AEC4-849FBDEAB324}">
      <dgm:prSet/>
      <dgm:spPr/>
      <dgm:t>
        <a:bodyPr/>
        <a:lstStyle/>
        <a:p>
          <a:endParaRPr lang="es-EC"/>
        </a:p>
      </dgm:t>
    </dgm:pt>
    <dgm:pt modelId="{69FBFE11-EF12-47B4-B6B3-258B458124C4}">
      <dgm:prSet phldrT="[Texto]"/>
      <dgm:spPr/>
      <dgm:t>
        <a:bodyPr/>
        <a:lstStyle/>
        <a:p>
          <a:r>
            <a:rPr lang="es-EC" dirty="0"/>
            <a:t>La implementación de actividades recreativas comunitarias mejoran el uso del tiempo libre de los niños y niñas de 10 a 12 años del Conjunto Altos del Norte.</a:t>
          </a:r>
        </a:p>
      </dgm:t>
    </dgm:pt>
    <dgm:pt modelId="{00CB7A56-2BCA-4DB7-A323-8087BE998917}" type="parTrans" cxnId="{FDC8C6D2-9E1A-4C6A-B1A3-9499605DC3F9}">
      <dgm:prSet/>
      <dgm:spPr/>
      <dgm:t>
        <a:bodyPr/>
        <a:lstStyle/>
        <a:p>
          <a:endParaRPr lang="es-EC"/>
        </a:p>
      </dgm:t>
    </dgm:pt>
    <dgm:pt modelId="{B67656A2-1D51-4343-BC8C-352F89C1E928}" type="sibTrans" cxnId="{FDC8C6D2-9E1A-4C6A-B1A3-9499605DC3F9}">
      <dgm:prSet/>
      <dgm:spPr/>
      <dgm:t>
        <a:bodyPr/>
        <a:lstStyle/>
        <a:p>
          <a:endParaRPr lang="es-EC"/>
        </a:p>
      </dgm:t>
    </dgm:pt>
    <dgm:pt modelId="{8058E61D-CA4F-4A29-8A4E-EF1533A497F0}">
      <dgm:prSet phldrT="[Texto]"/>
      <dgm:spPr/>
      <dgm:t>
        <a:bodyPr/>
        <a:lstStyle/>
        <a:p>
          <a:r>
            <a:rPr lang="es-EC" dirty="0"/>
            <a:t>Hipótesis Nula</a:t>
          </a:r>
        </a:p>
      </dgm:t>
    </dgm:pt>
    <dgm:pt modelId="{C36E1E4F-ABFB-4D59-8FFD-AD7E7C4915C4}" type="parTrans" cxnId="{6F0DE7D5-C9E4-452E-8E46-E375BB5A480A}">
      <dgm:prSet/>
      <dgm:spPr/>
      <dgm:t>
        <a:bodyPr/>
        <a:lstStyle/>
        <a:p>
          <a:endParaRPr lang="es-EC"/>
        </a:p>
      </dgm:t>
    </dgm:pt>
    <dgm:pt modelId="{40AE8701-BF9A-40A5-8BE5-6E93E73B63AE}" type="sibTrans" cxnId="{6F0DE7D5-C9E4-452E-8E46-E375BB5A480A}">
      <dgm:prSet/>
      <dgm:spPr/>
      <dgm:t>
        <a:bodyPr/>
        <a:lstStyle/>
        <a:p>
          <a:endParaRPr lang="es-EC"/>
        </a:p>
      </dgm:t>
    </dgm:pt>
    <dgm:pt modelId="{CF1EF9FA-5B11-4A08-A31A-F4EE66AABAD2}">
      <dgm:prSet phldrT="[Texto]"/>
      <dgm:spPr/>
      <dgm:t>
        <a:bodyPr/>
        <a:lstStyle/>
        <a:p>
          <a:r>
            <a:rPr lang="es-EC" dirty="0"/>
            <a:t>La implementación de actividades recreativas comunitarias no inciden en el uso del tiempo libre de los niños y niñas de 10 a 12 años del Conjunto Altos del Norte.</a:t>
          </a:r>
        </a:p>
      </dgm:t>
    </dgm:pt>
    <dgm:pt modelId="{9FFB0B96-D4F8-49D3-B7B6-954697B304CC}" type="parTrans" cxnId="{8FA27B89-A6E3-44A0-A12A-AED57E8BF36B}">
      <dgm:prSet/>
      <dgm:spPr/>
      <dgm:t>
        <a:bodyPr/>
        <a:lstStyle/>
        <a:p>
          <a:endParaRPr lang="es-EC"/>
        </a:p>
      </dgm:t>
    </dgm:pt>
    <dgm:pt modelId="{C9DA0781-6D37-4DC1-9DF3-F42418C7814F}" type="sibTrans" cxnId="{8FA27B89-A6E3-44A0-A12A-AED57E8BF36B}">
      <dgm:prSet/>
      <dgm:spPr/>
      <dgm:t>
        <a:bodyPr/>
        <a:lstStyle/>
        <a:p>
          <a:endParaRPr lang="es-EC"/>
        </a:p>
      </dgm:t>
    </dgm:pt>
    <dgm:pt modelId="{802351C8-E7A6-4BC5-A481-904ACD378895}" type="pres">
      <dgm:prSet presAssocID="{CC788E4A-1AC7-4097-A076-74653A094588}" presName="Name0" presStyleCnt="0">
        <dgm:presLayoutVars>
          <dgm:chMax val="7"/>
          <dgm:dir/>
          <dgm:animLvl val="lvl"/>
          <dgm:resizeHandles val="exact"/>
        </dgm:presLayoutVars>
      </dgm:prSet>
      <dgm:spPr/>
    </dgm:pt>
    <dgm:pt modelId="{764A3645-4CFC-451F-B9A4-E45C2D89B30E}" type="pres">
      <dgm:prSet presAssocID="{1FA27733-486C-48D6-8019-6061D4D6546D}" presName="circle1" presStyleLbl="node1" presStyleIdx="0" presStyleCnt="2"/>
      <dgm:spPr/>
    </dgm:pt>
    <dgm:pt modelId="{2C30DA3C-7C73-4DBA-89D7-8F21AB69A0CC}" type="pres">
      <dgm:prSet presAssocID="{1FA27733-486C-48D6-8019-6061D4D6546D}" presName="space" presStyleCnt="0"/>
      <dgm:spPr/>
    </dgm:pt>
    <dgm:pt modelId="{C06D88FD-9F83-420E-BB70-59DFB3FFD251}" type="pres">
      <dgm:prSet presAssocID="{1FA27733-486C-48D6-8019-6061D4D6546D}" presName="rect1" presStyleLbl="alignAcc1" presStyleIdx="0" presStyleCnt="2" custLinFactNeighborX="-453" custLinFactNeighborY="-1056"/>
      <dgm:spPr/>
    </dgm:pt>
    <dgm:pt modelId="{1A0B2C06-D548-429E-90C9-B067FE0B4BFD}" type="pres">
      <dgm:prSet presAssocID="{8058E61D-CA4F-4A29-8A4E-EF1533A497F0}" presName="vertSpace2" presStyleLbl="node1" presStyleIdx="0" presStyleCnt="2"/>
      <dgm:spPr/>
    </dgm:pt>
    <dgm:pt modelId="{F49EEBFB-78DD-403D-A193-62EF021231EF}" type="pres">
      <dgm:prSet presAssocID="{8058E61D-CA4F-4A29-8A4E-EF1533A497F0}" presName="circle2" presStyleLbl="node1" presStyleIdx="1" presStyleCnt="2"/>
      <dgm:spPr/>
    </dgm:pt>
    <dgm:pt modelId="{D4658CE7-788F-4375-A3E2-CF44B1FA0DF0}" type="pres">
      <dgm:prSet presAssocID="{8058E61D-CA4F-4A29-8A4E-EF1533A497F0}" presName="rect2" presStyleLbl="alignAcc1" presStyleIdx="1" presStyleCnt="2"/>
      <dgm:spPr/>
    </dgm:pt>
    <dgm:pt modelId="{B45D0057-757E-4521-9899-551C88DB5D3C}" type="pres">
      <dgm:prSet presAssocID="{1FA27733-486C-48D6-8019-6061D4D6546D}" presName="rect1ParTx" presStyleLbl="alignAcc1" presStyleIdx="1" presStyleCnt="2">
        <dgm:presLayoutVars>
          <dgm:chMax val="1"/>
          <dgm:bulletEnabled val="1"/>
        </dgm:presLayoutVars>
      </dgm:prSet>
      <dgm:spPr/>
    </dgm:pt>
    <dgm:pt modelId="{2A89B92D-A674-42A1-9E06-27FFB588A6CB}" type="pres">
      <dgm:prSet presAssocID="{1FA27733-486C-48D6-8019-6061D4D6546D}" presName="rect1ChTx" presStyleLbl="alignAcc1" presStyleIdx="1" presStyleCnt="2">
        <dgm:presLayoutVars>
          <dgm:bulletEnabled val="1"/>
        </dgm:presLayoutVars>
      </dgm:prSet>
      <dgm:spPr/>
    </dgm:pt>
    <dgm:pt modelId="{59531E62-E434-4F9A-B385-0A6B468C2914}" type="pres">
      <dgm:prSet presAssocID="{8058E61D-CA4F-4A29-8A4E-EF1533A497F0}" presName="rect2ParTx" presStyleLbl="alignAcc1" presStyleIdx="1" presStyleCnt="2">
        <dgm:presLayoutVars>
          <dgm:chMax val="1"/>
          <dgm:bulletEnabled val="1"/>
        </dgm:presLayoutVars>
      </dgm:prSet>
      <dgm:spPr/>
    </dgm:pt>
    <dgm:pt modelId="{DF0DC708-2369-49B8-88B7-0EB42BB5B884}" type="pres">
      <dgm:prSet presAssocID="{8058E61D-CA4F-4A29-8A4E-EF1533A497F0}" presName="rect2ChTx" presStyleLbl="alignAcc1" presStyleIdx="1" presStyleCnt="2">
        <dgm:presLayoutVars>
          <dgm:bulletEnabled val="1"/>
        </dgm:presLayoutVars>
      </dgm:prSet>
      <dgm:spPr/>
    </dgm:pt>
  </dgm:ptLst>
  <dgm:cxnLst>
    <dgm:cxn modelId="{CB0FCF08-9412-4A3C-AEC4-849FBDEAB324}" srcId="{CC788E4A-1AC7-4097-A076-74653A094588}" destId="{1FA27733-486C-48D6-8019-6061D4D6546D}" srcOrd="0" destOrd="0" parTransId="{EED95089-3696-4682-A347-FC79CCEC295D}" sibTransId="{88435528-C88F-4D16-8F21-98608B244A20}"/>
    <dgm:cxn modelId="{6E53C80F-01AF-450E-953B-A7B1941F33D2}" type="presOf" srcId="{CF1EF9FA-5B11-4A08-A31A-F4EE66AABAD2}" destId="{DF0DC708-2369-49B8-88B7-0EB42BB5B884}" srcOrd="0" destOrd="0" presId="urn:microsoft.com/office/officeart/2005/8/layout/target3"/>
    <dgm:cxn modelId="{DF850614-2668-4BD6-9616-296C818CF21D}" type="presOf" srcId="{1FA27733-486C-48D6-8019-6061D4D6546D}" destId="{B45D0057-757E-4521-9899-551C88DB5D3C}" srcOrd="1" destOrd="0" presId="urn:microsoft.com/office/officeart/2005/8/layout/target3"/>
    <dgm:cxn modelId="{D35C6C2B-61FC-4692-8B6A-CB65F61D22E6}" type="presOf" srcId="{8058E61D-CA4F-4A29-8A4E-EF1533A497F0}" destId="{D4658CE7-788F-4375-A3E2-CF44B1FA0DF0}" srcOrd="0" destOrd="0" presId="urn:microsoft.com/office/officeart/2005/8/layout/target3"/>
    <dgm:cxn modelId="{DDC4CE2B-3978-46A7-A62C-AF4A799AF436}" type="presOf" srcId="{1FA27733-486C-48D6-8019-6061D4D6546D}" destId="{C06D88FD-9F83-420E-BB70-59DFB3FFD251}" srcOrd="0" destOrd="0" presId="urn:microsoft.com/office/officeart/2005/8/layout/target3"/>
    <dgm:cxn modelId="{8B909687-2C18-4E65-AD9A-6983008AC198}" type="presOf" srcId="{CC788E4A-1AC7-4097-A076-74653A094588}" destId="{802351C8-E7A6-4BC5-A481-904ACD378895}" srcOrd="0" destOrd="0" presId="urn:microsoft.com/office/officeart/2005/8/layout/target3"/>
    <dgm:cxn modelId="{8FA27B89-A6E3-44A0-A12A-AED57E8BF36B}" srcId="{8058E61D-CA4F-4A29-8A4E-EF1533A497F0}" destId="{CF1EF9FA-5B11-4A08-A31A-F4EE66AABAD2}" srcOrd="0" destOrd="0" parTransId="{9FFB0B96-D4F8-49D3-B7B6-954697B304CC}" sibTransId="{C9DA0781-6D37-4DC1-9DF3-F42418C7814F}"/>
    <dgm:cxn modelId="{634D608F-F7F3-491E-8DD1-E1FA966917EC}" type="presOf" srcId="{8058E61D-CA4F-4A29-8A4E-EF1533A497F0}" destId="{59531E62-E434-4F9A-B385-0A6B468C2914}" srcOrd="1" destOrd="0" presId="urn:microsoft.com/office/officeart/2005/8/layout/target3"/>
    <dgm:cxn modelId="{2AA6B0B7-B282-402C-A673-E9EAF62A05D8}" type="presOf" srcId="{69FBFE11-EF12-47B4-B6B3-258B458124C4}" destId="{2A89B92D-A674-42A1-9E06-27FFB588A6CB}" srcOrd="0" destOrd="0" presId="urn:microsoft.com/office/officeart/2005/8/layout/target3"/>
    <dgm:cxn modelId="{FDC8C6D2-9E1A-4C6A-B1A3-9499605DC3F9}" srcId="{1FA27733-486C-48D6-8019-6061D4D6546D}" destId="{69FBFE11-EF12-47B4-B6B3-258B458124C4}" srcOrd="0" destOrd="0" parTransId="{00CB7A56-2BCA-4DB7-A323-8087BE998917}" sibTransId="{B67656A2-1D51-4343-BC8C-352F89C1E928}"/>
    <dgm:cxn modelId="{6F0DE7D5-C9E4-452E-8E46-E375BB5A480A}" srcId="{CC788E4A-1AC7-4097-A076-74653A094588}" destId="{8058E61D-CA4F-4A29-8A4E-EF1533A497F0}" srcOrd="1" destOrd="0" parTransId="{C36E1E4F-ABFB-4D59-8FFD-AD7E7C4915C4}" sibTransId="{40AE8701-BF9A-40A5-8BE5-6E93E73B63AE}"/>
    <dgm:cxn modelId="{3644E7A3-A823-4305-AECA-11695D09A643}" type="presParOf" srcId="{802351C8-E7A6-4BC5-A481-904ACD378895}" destId="{764A3645-4CFC-451F-B9A4-E45C2D89B30E}" srcOrd="0" destOrd="0" presId="urn:microsoft.com/office/officeart/2005/8/layout/target3"/>
    <dgm:cxn modelId="{AE02C1F6-9F64-4858-B4B9-64CF1DA392EE}" type="presParOf" srcId="{802351C8-E7A6-4BC5-A481-904ACD378895}" destId="{2C30DA3C-7C73-4DBA-89D7-8F21AB69A0CC}" srcOrd="1" destOrd="0" presId="urn:microsoft.com/office/officeart/2005/8/layout/target3"/>
    <dgm:cxn modelId="{ED5B91C4-6411-4ADD-A175-278439446C92}" type="presParOf" srcId="{802351C8-E7A6-4BC5-A481-904ACD378895}" destId="{C06D88FD-9F83-420E-BB70-59DFB3FFD251}" srcOrd="2" destOrd="0" presId="urn:microsoft.com/office/officeart/2005/8/layout/target3"/>
    <dgm:cxn modelId="{8104EB75-0798-4D03-BE89-B5240BE9AA70}" type="presParOf" srcId="{802351C8-E7A6-4BC5-A481-904ACD378895}" destId="{1A0B2C06-D548-429E-90C9-B067FE0B4BFD}" srcOrd="3" destOrd="0" presId="urn:microsoft.com/office/officeart/2005/8/layout/target3"/>
    <dgm:cxn modelId="{F94DC0A3-94E4-4071-A92C-FE09DCAEFA9A}" type="presParOf" srcId="{802351C8-E7A6-4BC5-A481-904ACD378895}" destId="{F49EEBFB-78DD-403D-A193-62EF021231EF}" srcOrd="4" destOrd="0" presId="urn:microsoft.com/office/officeart/2005/8/layout/target3"/>
    <dgm:cxn modelId="{AC17C2E2-9B61-4E00-AB47-C6F9044A2496}" type="presParOf" srcId="{802351C8-E7A6-4BC5-A481-904ACD378895}" destId="{D4658CE7-788F-4375-A3E2-CF44B1FA0DF0}" srcOrd="5" destOrd="0" presId="urn:microsoft.com/office/officeart/2005/8/layout/target3"/>
    <dgm:cxn modelId="{DCEF1DED-B215-4D53-B304-376F8B5BBBDF}" type="presParOf" srcId="{802351C8-E7A6-4BC5-A481-904ACD378895}" destId="{B45D0057-757E-4521-9899-551C88DB5D3C}" srcOrd="6" destOrd="0" presId="urn:microsoft.com/office/officeart/2005/8/layout/target3"/>
    <dgm:cxn modelId="{32B93584-EE14-4EA8-814B-10619E6E7E6F}" type="presParOf" srcId="{802351C8-E7A6-4BC5-A481-904ACD378895}" destId="{2A89B92D-A674-42A1-9E06-27FFB588A6CB}" srcOrd="7" destOrd="0" presId="urn:microsoft.com/office/officeart/2005/8/layout/target3"/>
    <dgm:cxn modelId="{4774691E-9468-4EA6-AAD2-51D28F2C7239}" type="presParOf" srcId="{802351C8-E7A6-4BC5-A481-904ACD378895}" destId="{59531E62-E434-4F9A-B385-0A6B468C2914}" srcOrd="8" destOrd="0" presId="urn:microsoft.com/office/officeart/2005/8/layout/target3"/>
    <dgm:cxn modelId="{3A55F44C-C8D3-42CA-8D1C-06829AB07EDF}" type="presParOf" srcId="{802351C8-E7A6-4BC5-A481-904ACD378895}" destId="{DF0DC708-2369-49B8-88B7-0EB42BB5B88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F1F73-E3E4-4163-ACE8-7FD1AEE9D3B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273B9D91-888C-46BC-A9A1-5AA5BA73BB43}">
      <dgm:prSet phldrT="[Texto]" custT="1"/>
      <dgm:spPr/>
      <dgm:t>
        <a:bodyPr/>
        <a:lstStyle/>
        <a:p>
          <a:r>
            <a:rPr lang="es-EC" sz="4800" dirty="0"/>
            <a:t>RECREACIÓN</a:t>
          </a:r>
          <a:r>
            <a:rPr lang="es-EC" sz="2800" dirty="0"/>
            <a:t> </a:t>
          </a:r>
        </a:p>
      </dgm:t>
    </dgm:pt>
    <dgm:pt modelId="{691D5056-1D21-4930-9A0F-0D63B174AAF9}" type="parTrans" cxnId="{66E9AD93-A50F-4037-9A84-DCAF849AAA49}">
      <dgm:prSet/>
      <dgm:spPr/>
      <dgm:t>
        <a:bodyPr/>
        <a:lstStyle/>
        <a:p>
          <a:endParaRPr lang="es-EC"/>
        </a:p>
      </dgm:t>
    </dgm:pt>
    <dgm:pt modelId="{1DCE3EEA-6786-4102-A470-FE705E4F2FED}" type="sibTrans" cxnId="{66E9AD93-A50F-4037-9A84-DCAF849AAA49}">
      <dgm:prSet/>
      <dgm:spPr/>
      <dgm:t>
        <a:bodyPr/>
        <a:lstStyle/>
        <a:p>
          <a:endParaRPr lang="es-EC" dirty="0"/>
        </a:p>
      </dgm:t>
    </dgm:pt>
    <dgm:pt modelId="{01DDE747-EA25-4E0C-8626-9DE35EE36A31}">
      <dgm:prSet phldrT="[Texto]" custT="1"/>
      <dgm:spPr/>
      <dgm:t>
        <a:bodyPr/>
        <a:lstStyle/>
        <a:p>
          <a:pPr algn="ctr"/>
          <a:r>
            <a:rPr lang="es-EC" sz="3200" dirty="0"/>
            <a:t>ÁREAS DE LA RECREACIÓN</a:t>
          </a:r>
        </a:p>
      </dgm:t>
    </dgm:pt>
    <dgm:pt modelId="{9DBE1FDC-3681-48B2-8159-33DB8F882874}" type="parTrans" cxnId="{985B2813-8080-4BAB-9B5F-34926B1803E3}">
      <dgm:prSet/>
      <dgm:spPr/>
      <dgm:t>
        <a:bodyPr/>
        <a:lstStyle/>
        <a:p>
          <a:endParaRPr lang="es-EC"/>
        </a:p>
      </dgm:t>
    </dgm:pt>
    <dgm:pt modelId="{D0D659EF-BF5B-4FF5-A05A-08B560EFFB69}" type="sibTrans" cxnId="{985B2813-8080-4BAB-9B5F-34926B1803E3}">
      <dgm:prSet/>
      <dgm:spPr/>
      <dgm:t>
        <a:bodyPr/>
        <a:lstStyle/>
        <a:p>
          <a:endParaRPr lang="es-EC"/>
        </a:p>
      </dgm:t>
    </dgm:pt>
    <dgm:pt modelId="{05532FA2-9F39-46F4-8828-5E3145BBBF04}">
      <dgm:prSet custT="1"/>
      <dgm:spPr/>
      <dgm:t>
        <a:bodyPr/>
        <a:lstStyle/>
        <a:p>
          <a:r>
            <a:rPr lang="es-EC" sz="2800" dirty="0"/>
            <a:t>BENEFICIOS DE LA PRÁCTICA DE LA RECREACIÓN EN NIÑOS</a:t>
          </a:r>
        </a:p>
      </dgm:t>
    </dgm:pt>
    <dgm:pt modelId="{50174B18-B0F8-43BC-B303-3EF9FDE5BD2A}" type="parTrans" cxnId="{0DC66A4F-10B4-4E34-9E23-663A1932FC61}">
      <dgm:prSet/>
      <dgm:spPr/>
      <dgm:t>
        <a:bodyPr/>
        <a:lstStyle/>
        <a:p>
          <a:endParaRPr lang="es-EC"/>
        </a:p>
      </dgm:t>
    </dgm:pt>
    <dgm:pt modelId="{43270E0D-4C88-4FFD-A60A-C48DEB93E00E}" type="sibTrans" cxnId="{0DC66A4F-10B4-4E34-9E23-663A1932FC61}">
      <dgm:prSet/>
      <dgm:spPr/>
      <dgm:t>
        <a:bodyPr/>
        <a:lstStyle/>
        <a:p>
          <a:endParaRPr lang="es-EC"/>
        </a:p>
      </dgm:t>
    </dgm:pt>
    <dgm:pt modelId="{49BB396A-3E02-4541-9504-9A04801A59C7}">
      <dgm:prSet custT="1"/>
      <dgm:spPr/>
      <dgm:t>
        <a:bodyPr/>
        <a:lstStyle/>
        <a:p>
          <a:r>
            <a:rPr lang="es-EC" sz="1700" dirty="0"/>
            <a:t>“La recreación es cualquier actividad que se lleve a cabo durante el ocio o tiempo libre de forma individual o colectiva, de forma libre y placentera, que no se requiere de otro beneficio más que la satisfacción de participación”.   			</a:t>
          </a:r>
          <a:r>
            <a:rPr lang="es-EC" sz="1700" dirty="0" err="1"/>
            <a:t>Neumeyer</a:t>
          </a:r>
          <a:r>
            <a:rPr lang="es-EC" sz="1700" dirty="0"/>
            <a:t>, 1958</a:t>
          </a:r>
        </a:p>
      </dgm:t>
    </dgm:pt>
    <dgm:pt modelId="{92FA783A-E623-49D0-9187-4672EF5A8564}" type="parTrans" cxnId="{0A81E8D2-F6A4-4ABA-BDD6-6F08DCBACCB2}">
      <dgm:prSet/>
      <dgm:spPr/>
      <dgm:t>
        <a:bodyPr/>
        <a:lstStyle/>
        <a:p>
          <a:endParaRPr lang="es-EC"/>
        </a:p>
      </dgm:t>
    </dgm:pt>
    <dgm:pt modelId="{79AEF2C7-E26C-4AF0-A7A1-93095ED48EA9}" type="sibTrans" cxnId="{0A81E8D2-F6A4-4ABA-BDD6-6F08DCBACCB2}">
      <dgm:prSet/>
      <dgm:spPr/>
      <dgm:t>
        <a:bodyPr/>
        <a:lstStyle/>
        <a:p>
          <a:endParaRPr lang="es-EC"/>
        </a:p>
      </dgm:t>
    </dgm:pt>
    <dgm:pt modelId="{D5C720EC-C000-4EA6-9860-74CA4F99DD01}">
      <dgm:prSet custT="1"/>
      <dgm:spPr/>
      <dgm:t>
        <a:bodyPr/>
        <a:lstStyle/>
        <a:p>
          <a:r>
            <a:rPr lang="es-EC" sz="1500" dirty="0"/>
            <a:t>Estimula el sistema neuromuscular y motor.</a:t>
          </a:r>
        </a:p>
      </dgm:t>
    </dgm:pt>
    <dgm:pt modelId="{E41B75EB-4B0A-416C-A087-661EABF0844B}" type="parTrans" cxnId="{3C001AA0-8126-4E9A-A0CD-15B1D648474B}">
      <dgm:prSet/>
      <dgm:spPr/>
      <dgm:t>
        <a:bodyPr/>
        <a:lstStyle/>
        <a:p>
          <a:endParaRPr lang="es-EC"/>
        </a:p>
      </dgm:t>
    </dgm:pt>
    <dgm:pt modelId="{AB0AD179-B3A0-4115-B728-1025E1D9290F}" type="sibTrans" cxnId="{3C001AA0-8126-4E9A-A0CD-15B1D648474B}">
      <dgm:prSet/>
      <dgm:spPr/>
      <dgm:t>
        <a:bodyPr/>
        <a:lstStyle/>
        <a:p>
          <a:endParaRPr lang="es-EC"/>
        </a:p>
      </dgm:t>
    </dgm:pt>
    <dgm:pt modelId="{86F1B1AB-E320-4D74-BC1C-5E0C69D78E61}">
      <dgm:prSet custT="1"/>
      <dgm:spPr/>
      <dgm:t>
        <a:bodyPr/>
        <a:lstStyle/>
        <a:p>
          <a:r>
            <a:rPr lang="es-EC" sz="1500" dirty="0"/>
            <a:t>Descubrimiento de nuevas habilidades y aficiones.</a:t>
          </a:r>
        </a:p>
      </dgm:t>
    </dgm:pt>
    <dgm:pt modelId="{10499419-CDDC-40A4-A34B-ADF8C29FF210}" type="parTrans" cxnId="{D34414E9-00F4-453D-BD79-BE7EDB91691D}">
      <dgm:prSet/>
      <dgm:spPr/>
      <dgm:t>
        <a:bodyPr/>
        <a:lstStyle/>
        <a:p>
          <a:endParaRPr lang="es-EC"/>
        </a:p>
      </dgm:t>
    </dgm:pt>
    <dgm:pt modelId="{048FD183-7148-4028-8668-CC5C8278EC84}" type="sibTrans" cxnId="{D34414E9-00F4-453D-BD79-BE7EDB91691D}">
      <dgm:prSet/>
      <dgm:spPr/>
      <dgm:t>
        <a:bodyPr/>
        <a:lstStyle/>
        <a:p>
          <a:endParaRPr lang="es-EC"/>
        </a:p>
      </dgm:t>
    </dgm:pt>
    <dgm:pt modelId="{C408B469-4307-4506-BA7C-B3E8D80F739C}">
      <dgm:prSet custT="1"/>
      <dgm:spPr/>
      <dgm:t>
        <a:bodyPr/>
        <a:lstStyle/>
        <a:p>
          <a:r>
            <a:rPr lang="es-EC" sz="1500" dirty="0"/>
            <a:t>Mejora relaciones sociales.</a:t>
          </a:r>
        </a:p>
      </dgm:t>
    </dgm:pt>
    <dgm:pt modelId="{039831BF-3D73-4AF8-A5E9-6802C19F0D9A}" type="parTrans" cxnId="{B33F30BB-0092-49AB-9F5F-14D2CBF0CDEE}">
      <dgm:prSet/>
      <dgm:spPr/>
      <dgm:t>
        <a:bodyPr/>
        <a:lstStyle/>
        <a:p>
          <a:endParaRPr lang="es-EC"/>
        </a:p>
      </dgm:t>
    </dgm:pt>
    <dgm:pt modelId="{2CCE98BE-B407-4C4A-AFC9-6BA56DE67FC7}" type="sibTrans" cxnId="{B33F30BB-0092-49AB-9F5F-14D2CBF0CDEE}">
      <dgm:prSet/>
      <dgm:spPr/>
      <dgm:t>
        <a:bodyPr/>
        <a:lstStyle/>
        <a:p>
          <a:endParaRPr lang="es-EC"/>
        </a:p>
      </dgm:t>
    </dgm:pt>
    <dgm:pt modelId="{47546139-A028-4F93-8007-037A527F8AB5}">
      <dgm:prSet custT="1"/>
      <dgm:spPr/>
      <dgm:t>
        <a:bodyPr/>
        <a:lstStyle/>
        <a:p>
          <a:r>
            <a:rPr lang="es-EC" sz="1500" dirty="0"/>
            <a:t>Reduce comportamientos antisociales.</a:t>
          </a:r>
        </a:p>
      </dgm:t>
    </dgm:pt>
    <dgm:pt modelId="{97CEDAF8-192B-48AF-85D2-1B1CCDC64E00}" type="parTrans" cxnId="{2D3FDABB-39AC-4940-8376-EAE4EBE52A40}">
      <dgm:prSet/>
      <dgm:spPr/>
      <dgm:t>
        <a:bodyPr/>
        <a:lstStyle/>
        <a:p>
          <a:endParaRPr lang="es-EC"/>
        </a:p>
      </dgm:t>
    </dgm:pt>
    <dgm:pt modelId="{99E870DC-5343-4A8F-BAC8-9E485394E2F1}" type="sibTrans" cxnId="{2D3FDABB-39AC-4940-8376-EAE4EBE52A40}">
      <dgm:prSet/>
      <dgm:spPr/>
      <dgm:t>
        <a:bodyPr/>
        <a:lstStyle/>
        <a:p>
          <a:endParaRPr lang="es-EC"/>
        </a:p>
      </dgm:t>
    </dgm:pt>
    <dgm:pt modelId="{FA31835C-83B7-469D-940E-22ECB5DA86E8}">
      <dgm:prSet custT="1"/>
      <dgm:spPr/>
      <dgm:t>
        <a:bodyPr/>
        <a:lstStyle/>
        <a:p>
          <a:r>
            <a:rPr lang="es-EC" sz="1500" dirty="0"/>
            <a:t>Desarrolla liderazgos.</a:t>
          </a:r>
        </a:p>
      </dgm:t>
    </dgm:pt>
    <dgm:pt modelId="{D2502264-0026-457B-AC6A-785F2CA26F53}" type="parTrans" cxnId="{4FBA64B4-818B-4E01-901C-E1F48A66D990}">
      <dgm:prSet/>
      <dgm:spPr/>
      <dgm:t>
        <a:bodyPr/>
        <a:lstStyle/>
        <a:p>
          <a:endParaRPr lang="es-EC"/>
        </a:p>
      </dgm:t>
    </dgm:pt>
    <dgm:pt modelId="{1B78381B-9746-4ABE-8E9A-55806F8E5F45}" type="sibTrans" cxnId="{4FBA64B4-818B-4E01-901C-E1F48A66D990}">
      <dgm:prSet/>
      <dgm:spPr/>
      <dgm:t>
        <a:bodyPr/>
        <a:lstStyle/>
        <a:p>
          <a:endParaRPr lang="es-EC"/>
        </a:p>
      </dgm:t>
    </dgm:pt>
    <dgm:pt modelId="{20913EA4-CB3B-4253-9E73-BFB6A2BA0145}">
      <dgm:prSet custT="1"/>
      <dgm:spPr/>
      <dgm:t>
        <a:bodyPr/>
        <a:lstStyle/>
        <a:p>
          <a:r>
            <a:rPr lang="es-EC" sz="1600" dirty="0"/>
            <a:t>Físico deportiva	Conmemorativa	           Mantenimiento de la salud</a:t>
          </a:r>
        </a:p>
      </dgm:t>
    </dgm:pt>
    <dgm:pt modelId="{26DB26D7-E85A-410D-9DEC-79B318721AC5}" type="parTrans" cxnId="{925C4D49-8E65-4A04-81F0-DF0D6B992988}">
      <dgm:prSet/>
      <dgm:spPr/>
      <dgm:t>
        <a:bodyPr/>
        <a:lstStyle/>
        <a:p>
          <a:endParaRPr lang="es-EC"/>
        </a:p>
      </dgm:t>
    </dgm:pt>
    <dgm:pt modelId="{854F6A04-B242-419B-8AE7-3E95D959A771}" type="sibTrans" cxnId="{925C4D49-8E65-4A04-81F0-DF0D6B992988}">
      <dgm:prSet/>
      <dgm:spPr/>
      <dgm:t>
        <a:bodyPr/>
        <a:lstStyle/>
        <a:p>
          <a:endParaRPr lang="es-EC"/>
        </a:p>
      </dgm:t>
    </dgm:pt>
    <dgm:pt modelId="{376A143A-6E25-4062-87EC-AE667A5E9DDC}">
      <dgm:prSet custT="1"/>
      <dgm:spPr/>
      <dgm:t>
        <a:bodyPr/>
        <a:lstStyle/>
        <a:p>
          <a:r>
            <a:rPr lang="es-EC" sz="1600" dirty="0"/>
            <a:t>Artística		  Literaria	           </a:t>
          </a:r>
          <a:r>
            <a:rPr lang="es-EC" sz="1500" dirty="0"/>
            <a:t>Entretenimiento y aficiones </a:t>
          </a:r>
          <a:endParaRPr lang="es-EC" sz="1600" dirty="0"/>
        </a:p>
      </dgm:t>
    </dgm:pt>
    <dgm:pt modelId="{97757026-A21B-40C2-91D8-B87B94A7CF45}" type="parTrans" cxnId="{F0641956-A4FA-421C-9E54-606D24CCF0BD}">
      <dgm:prSet/>
      <dgm:spPr/>
      <dgm:t>
        <a:bodyPr/>
        <a:lstStyle/>
        <a:p>
          <a:endParaRPr lang="es-EC"/>
        </a:p>
      </dgm:t>
    </dgm:pt>
    <dgm:pt modelId="{30718FCE-737D-4296-A196-B7FF0AD9E1ED}" type="sibTrans" cxnId="{F0641956-A4FA-421C-9E54-606D24CCF0BD}">
      <dgm:prSet/>
      <dgm:spPr/>
      <dgm:t>
        <a:bodyPr/>
        <a:lstStyle/>
        <a:p>
          <a:endParaRPr lang="es-EC"/>
        </a:p>
      </dgm:t>
    </dgm:pt>
    <dgm:pt modelId="{EAF280F2-27E2-49E8-82A4-F9E6C190D219}">
      <dgm:prSet custT="1"/>
      <dgm:spPr/>
      <dgm:t>
        <a:bodyPr/>
        <a:lstStyle/>
        <a:p>
          <a:r>
            <a:rPr lang="es-EC" sz="1600" dirty="0"/>
            <a:t>Aire Libre		  Manual	            Acuática</a:t>
          </a:r>
        </a:p>
      </dgm:t>
    </dgm:pt>
    <dgm:pt modelId="{9F289E74-4813-4A01-8995-21763C98AA01}" type="parTrans" cxnId="{7B141946-F444-4CC3-9E31-99801A8ECADB}">
      <dgm:prSet/>
      <dgm:spPr/>
      <dgm:t>
        <a:bodyPr/>
        <a:lstStyle/>
        <a:p>
          <a:endParaRPr lang="es-EC"/>
        </a:p>
      </dgm:t>
    </dgm:pt>
    <dgm:pt modelId="{8FFD9D03-3FDE-40A1-ABAF-E566BDF2F80C}" type="sibTrans" cxnId="{7B141946-F444-4CC3-9E31-99801A8ECADB}">
      <dgm:prSet/>
      <dgm:spPr/>
      <dgm:t>
        <a:bodyPr/>
        <a:lstStyle/>
        <a:p>
          <a:endParaRPr lang="es-EC"/>
        </a:p>
      </dgm:t>
    </dgm:pt>
    <dgm:pt modelId="{4FE70A64-C9E4-4C33-8F52-BA60BE6EA63C}">
      <dgm:prSet/>
      <dgm:spPr/>
      <dgm:t>
        <a:bodyPr/>
        <a:lstStyle/>
        <a:p>
          <a:endParaRPr lang="es-EC" sz="900" dirty="0"/>
        </a:p>
      </dgm:t>
    </dgm:pt>
    <dgm:pt modelId="{AF486530-4410-4757-AAE7-3C2D2BA30739}" type="parTrans" cxnId="{81098C1E-7BF8-4EDB-940E-A81C9C836579}">
      <dgm:prSet/>
      <dgm:spPr/>
      <dgm:t>
        <a:bodyPr/>
        <a:lstStyle/>
        <a:p>
          <a:endParaRPr lang="es-EC"/>
        </a:p>
      </dgm:t>
    </dgm:pt>
    <dgm:pt modelId="{E5ED0B03-F84A-4E10-9235-A224A327209A}" type="sibTrans" cxnId="{81098C1E-7BF8-4EDB-940E-A81C9C836579}">
      <dgm:prSet/>
      <dgm:spPr/>
      <dgm:t>
        <a:bodyPr/>
        <a:lstStyle/>
        <a:p>
          <a:endParaRPr lang="es-EC"/>
        </a:p>
      </dgm:t>
    </dgm:pt>
    <dgm:pt modelId="{A028BA99-03F0-495B-B670-FCFD7CD02F6D}">
      <dgm:prSet/>
      <dgm:spPr/>
      <dgm:t>
        <a:bodyPr/>
        <a:lstStyle/>
        <a:p>
          <a:endParaRPr lang="es-EC" sz="900" dirty="0"/>
        </a:p>
      </dgm:t>
    </dgm:pt>
    <dgm:pt modelId="{9F751017-D578-49B0-B1FA-9AF4D231B55D}" type="parTrans" cxnId="{CA074260-3FB0-4362-86C5-D3AD5BA142D5}">
      <dgm:prSet/>
      <dgm:spPr/>
      <dgm:t>
        <a:bodyPr/>
        <a:lstStyle/>
        <a:p>
          <a:endParaRPr lang="es-EC"/>
        </a:p>
      </dgm:t>
    </dgm:pt>
    <dgm:pt modelId="{9F386778-844E-40D4-A9A1-CB3E589FE98D}" type="sibTrans" cxnId="{CA074260-3FB0-4362-86C5-D3AD5BA142D5}">
      <dgm:prSet/>
      <dgm:spPr/>
      <dgm:t>
        <a:bodyPr/>
        <a:lstStyle/>
        <a:p>
          <a:endParaRPr lang="es-EC"/>
        </a:p>
      </dgm:t>
    </dgm:pt>
    <dgm:pt modelId="{A09F5D85-6B62-4A42-B969-7DC102CA108B}">
      <dgm:prSet/>
      <dgm:spPr/>
      <dgm:t>
        <a:bodyPr/>
        <a:lstStyle/>
        <a:p>
          <a:endParaRPr lang="es-EC" sz="900" dirty="0"/>
        </a:p>
      </dgm:t>
    </dgm:pt>
    <dgm:pt modelId="{A74E4094-740F-4633-9313-C9244E448FDF}" type="parTrans" cxnId="{C9F176F5-E75B-4894-A123-AE2E2B2F2235}">
      <dgm:prSet/>
      <dgm:spPr/>
      <dgm:t>
        <a:bodyPr/>
        <a:lstStyle/>
        <a:p>
          <a:endParaRPr lang="es-EC"/>
        </a:p>
      </dgm:t>
    </dgm:pt>
    <dgm:pt modelId="{50F1D13D-CD98-46B9-BB41-AF0293EA583B}" type="sibTrans" cxnId="{C9F176F5-E75B-4894-A123-AE2E2B2F2235}">
      <dgm:prSet/>
      <dgm:spPr/>
      <dgm:t>
        <a:bodyPr/>
        <a:lstStyle/>
        <a:p>
          <a:endParaRPr lang="es-EC"/>
        </a:p>
      </dgm:t>
    </dgm:pt>
    <dgm:pt modelId="{708D0481-3EF9-4458-8F08-BF1DA1140D4E}">
      <dgm:prSet custT="1"/>
      <dgm:spPr/>
      <dgm:t>
        <a:bodyPr/>
        <a:lstStyle/>
        <a:p>
          <a:r>
            <a:rPr lang="es-EC" sz="1600" dirty="0"/>
            <a:t>Lúdica			  Social		            Técnica 		 	</a:t>
          </a:r>
        </a:p>
      </dgm:t>
    </dgm:pt>
    <dgm:pt modelId="{4514E86D-041A-4938-ACDB-08388B3E6B4B}" type="sibTrans" cxnId="{7DB0BB63-B727-426D-8565-5004D217A91B}">
      <dgm:prSet/>
      <dgm:spPr/>
      <dgm:t>
        <a:bodyPr/>
        <a:lstStyle/>
        <a:p>
          <a:endParaRPr lang="es-EC"/>
        </a:p>
      </dgm:t>
    </dgm:pt>
    <dgm:pt modelId="{5C337092-A911-4094-BE66-0373A9363230}" type="parTrans" cxnId="{7DB0BB63-B727-426D-8565-5004D217A91B}">
      <dgm:prSet/>
      <dgm:spPr/>
      <dgm:t>
        <a:bodyPr/>
        <a:lstStyle/>
        <a:p>
          <a:endParaRPr lang="es-EC"/>
        </a:p>
      </dgm:t>
    </dgm:pt>
    <dgm:pt modelId="{A48F484A-E672-411B-A143-68EEE819C488}" type="pres">
      <dgm:prSet presAssocID="{33BF1F73-E3E4-4163-ACE8-7FD1AEE9D3B5}" presName="Name0" presStyleCnt="0">
        <dgm:presLayoutVars>
          <dgm:dir/>
          <dgm:animLvl val="lvl"/>
          <dgm:resizeHandles/>
        </dgm:presLayoutVars>
      </dgm:prSet>
      <dgm:spPr/>
    </dgm:pt>
    <dgm:pt modelId="{6AC7131B-8952-4FFE-BFFA-B383CEC42003}" type="pres">
      <dgm:prSet presAssocID="{273B9D91-888C-46BC-A9A1-5AA5BA73BB43}" presName="linNode" presStyleCnt="0"/>
      <dgm:spPr/>
    </dgm:pt>
    <dgm:pt modelId="{462F398D-C23B-43FE-BBCC-D02AAB37FD86}" type="pres">
      <dgm:prSet presAssocID="{273B9D91-888C-46BC-A9A1-5AA5BA73BB43}" presName="parentShp" presStyleLbl="node1" presStyleIdx="0" presStyleCnt="3">
        <dgm:presLayoutVars>
          <dgm:bulletEnabled val="1"/>
        </dgm:presLayoutVars>
      </dgm:prSet>
      <dgm:spPr/>
    </dgm:pt>
    <dgm:pt modelId="{91A0330A-74F5-437C-979B-4487EB490E06}" type="pres">
      <dgm:prSet presAssocID="{273B9D91-888C-46BC-A9A1-5AA5BA73BB43}" presName="childShp" presStyleLbl="bgAccFollowNode1" presStyleIdx="0" presStyleCnt="3">
        <dgm:presLayoutVars>
          <dgm:bulletEnabled val="1"/>
        </dgm:presLayoutVars>
      </dgm:prSet>
      <dgm:spPr/>
    </dgm:pt>
    <dgm:pt modelId="{E93A0A34-2760-494C-8005-F36941921CD6}" type="pres">
      <dgm:prSet presAssocID="{1DCE3EEA-6786-4102-A470-FE705E4F2FED}" presName="spacing" presStyleCnt="0"/>
      <dgm:spPr/>
    </dgm:pt>
    <dgm:pt modelId="{231A6EB7-E7A2-4172-B916-D4B474C07164}" type="pres">
      <dgm:prSet presAssocID="{01DDE747-EA25-4E0C-8626-9DE35EE36A31}" presName="linNode" presStyleCnt="0"/>
      <dgm:spPr/>
    </dgm:pt>
    <dgm:pt modelId="{39F3F8FA-DAA3-4F0D-89AE-167DCCE17CBC}" type="pres">
      <dgm:prSet presAssocID="{01DDE747-EA25-4E0C-8626-9DE35EE36A31}" presName="parentShp" presStyleLbl="node1" presStyleIdx="1" presStyleCnt="3">
        <dgm:presLayoutVars>
          <dgm:bulletEnabled val="1"/>
        </dgm:presLayoutVars>
      </dgm:prSet>
      <dgm:spPr/>
    </dgm:pt>
    <dgm:pt modelId="{DC8BAB51-1FED-4B73-95FC-1AD764CDF905}" type="pres">
      <dgm:prSet presAssocID="{01DDE747-EA25-4E0C-8626-9DE35EE36A31}" presName="childShp" presStyleLbl="bgAccFollowNode1" presStyleIdx="1" presStyleCnt="3" custScaleY="84543">
        <dgm:presLayoutVars>
          <dgm:bulletEnabled val="1"/>
        </dgm:presLayoutVars>
      </dgm:prSet>
      <dgm:spPr/>
    </dgm:pt>
    <dgm:pt modelId="{EA8150E9-097F-4234-9AD3-54489A0935C3}" type="pres">
      <dgm:prSet presAssocID="{D0D659EF-BF5B-4FF5-A05A-08B560EFFB69}" presName="spacing" presStyleCnt="0"/>
      <dgm:spPr/>
    </dgm:pt>
    <dgm:pt modelId="{B0B25167-88E2-4094-8B47-2190C0896066}" type="pres">
      <dgm:prSet presAssocID="{05532FA2-9F39-46F4-8828-5E3145BBBF04}" presName="linNode" presStyleCnt="0"/>
      <dgm:spPr/>
    </dgm:pt>
    <dgm:pt modelId="{29CB25F9-D9BA-42DF-9616-02CE380EDA40}" type="pres">
      <dgm:prSet presAssocID="{05532FA2-9F39-46F4-8828-5E3145BBBF04}" presName="parentShp" presStyleLbl="node1" presStyleIdx="2" presStyleCnt="3">
        <dgm:presLayoutVars>
          <dgm:bulletEnabled val="1"/>
        </dgm:presLayoutVars>
      </dgm:prSet>
      <dgm:spPr/>
    </dgm:pt>
    <dgm:pt modelId="{F0B3252F-B141-4578-8B3F-12ABA2BC637C}" type="pres">
      <dgm:prSet presAssocID="{05532FA2-9F39-46F4-8828-5E3145BBBF04}" presName="childShp" presStyleLbl="bgAccFollowNode1" presStyleIdx="2" presStyleCnt="3">
        <dgm:presLayoutVars>
          <dgm:bulletEnabled val="1"/>
        </dgm:presLayoutVars>
      </dgm:prSet>
      <dgm:spPr/>
    </dgm:pt>
  </dgm:ptLst>
  <dgm:cxnLst>
    <dgm:cxn modelId="{A16A2B0B-95EB-4F6B-948A-500DEF0355FB}" type="presOf" srcId="{20913EA4-CB3B-4253-9E73-BFB6A2BA0145}" destId="{DC8BAB51-1FED-4B73-95FC-1AD764CDF905}" srcOrd="0" destOrd="0" presId="urn:microsoft.com/office/officeart/2005/8/layout/vList6"/>
    <dgm:cxn modelId="{985B2813-8080-4BAB-9B5F-34926B1803E3}" srcId="{33BF1F73-E3E4-4163-ACE8-7FD1AEE9D3B5}" destId="{01DDE747-EA25-4E0C-8626-9DE35EE36A31}" srcOrd="1" destOrd="0" parTransId="{9DBE1FDC-3681-48B2-8159-33DB8F882874}" sibTransId="{D0D659EF-BF5B-4FF5-A05A-08B560EFFB69}"/>
    <dgm:cxn modelId="{C8FC9819-BFEE-4294-B4F9-D0A73D393741}" type="presOf" srcId="{47546139-A028-4F93-8007-037A527F8AB5}" destId="{F0B3252F-B141-4578-8B3F-12ABA2BC637C}" srcOrd="0" destOrd="4" presId="urn:microsoft.com/office/officeart/2005/8/layout/vList6"/>
    <dgm:cxn modelId="{81098C1E-7BF8-4EDB-940E-A81C9C836579}" srcId="{01DDE747-EA25-4E0C-8626-9DE35EE36A31}" destId="{4FE70A64-C9E4-4C33-8F52-BA60BE6EA63C}" srcOrd="6" destOrd="0" parTransId="{AF486530-4410-4757-AAE7-3C2D2BA30739}" sibTransId="{E5ED0B03-F84A-4E10-9235-A224A327209A}"/>
    <dgm:cxn modelId="{ABE97B23-B9EE-4897-B13D-A8AFC7FCA0E8}" type="presOf" srcId="{273B9D91-888C-46BC-A9A1-5AA5BA73BB43}" destId="{462F398D-C23B-43FE-BBCC-D02AAB37FD86}" srcOrd="0" destOrd="0" presId="urn:microsoft.com/office/officeart/2005/8/layout/vList6"/>
    <dgm:cxn modelId="{854DC33B-8ECC-41BA-8B66-3F24EBDB8330}" type="presOf" srcId="{FA31835C-83B7-469D-940E-22ECB5DA86E8}" destId="{F0B3252F-B141-4578-8B3F-12ABA2BC637C}" srcOrd="0" destOrd="1" presId="urn:microsoft.com/office/officeart/2005/8/layout/vList6"/>
    <dgm:cxn modelId="{79656840-831B-46D0-8D9C-A736C0576450}" type="presOf" srcId="{C408B469-4307-4506-BA7C-B3E8D80F739C}" destId="{F0B3252F-B141-4578-8B3F-12ABA2BC637C}" srcOrd="0" destOrd="3" presId="urn:microsoft.com/office/officeart/2005/8/layout/vList6"/>
    <dgm:cxn modelId="{CA074260-3FB0-4362-86C5-D3AD5BA142D5}" srcId="{01DDE747-EA25-4E0C-8626-9DE35EE36A31}" destId="{A028BA99-03F0-495B-B670-FCFD7CD02F6D}" srcOrd="5" destOrd="0" parTransId="{9F751017-D578-49B0-B1FA-9AF4D231B55D}" sibTransId="{9F386778-844E-40D4-A9A1-CB3E589FE98D}"/>
    <dgm:cxn modelId="{7DB0BB63-B727-426D-8565-5004D217A91B}" srcId="{01DDE747-EA25-4E0C-8626-9DE35EE36A31}" destId="{708D0481-3EF9-4458-8F08-BF1DA1140D4E}" srcOrd="3" destOrd="0" parTransId="{5C337092-A911-4094-BE66-0373A9363230}" sibTransId="{4514E86D-041A-4938-ACDB-08388B3E6B4B}"/>
    <dgm:cxn modelId="{7B141946-F444-4CC3-9E31-99801A8ECADB}" srcId="{01DDE747-EA25-4E0C-8626-9DE35EE36A31}" destId="{EAF280F2-27E2-49E8-82A4-F9E6C190D219}" srcOrd="2" destOrd="0" parTransId="{9F289E74-4813-4A01-8995-21763C98AA01}" sibTransId="{8FFD9D03-3FDE-40A1-ABAF-E566BDF2F80C}"/>
    <dgm:cxn modelId="{925C4D49-8E65-4A04-81F0-DF0D6B992988}" srcId="{01DDE747-EA25-4E0C-8626-9DE35EE36A31}" destId="{20913EA4-CB3B-4253-9E73-BFB6A2BA0145}" srcOrd="0" destOrd="0" parTransId="{26DB26D7-E85A-410D-9DEC-79B318721AC5}" sibTransId="{854F6A04-B242-419B-8AE7-3E95D959A771}"/>
    <dgm:cxn modelId="{6BE98D6A-892E-4289-8BE5-3873B3F12C53}" type="presOf" srcId="{A028BA99-03F0-495B-B670-FCFD7CD02F6D}" destId="{DC8BAB51-1FED-4B73-95FC-1AD764CDF905}" srcOrd="0" destOrd="5" presId="urn:microsoft.com/office/officeart/2005/8/layout/vList6"/>
    <dgm:cxn modelId="{0DC66A4F-10B4-4E34-9E23-663A1932FC61}" srcId="{33BF1F73-E3E4-4163-ACE8-7FD1AEE9D3B5}" destId="{05532FA2-9F39-46F4-8828-5E3145BBBF04}" srcOrd="2" destOrd="0" parTransId="{50174B18-B0F8-43BC-B303-3EF9FDE5BD2A}" sibTransId="{43270E0D-4C88-4FFD-A60A-C48DEB93E00E}"/>
    <dgm:cxn modelId="{F0641956-A4FA-421C-9E54-606D24CCF0BD}" srcId="{01DDE747-EA25-4E0C-8626-9DE35EE36A31}" destId="{376A143A-6E25-4062-87EC-AE667A5E9DDC}" srcOrd="1" destOrd="0" parTransId="{97757026-A21B-40C2-91D8-B87B94A7CF45}" sibTransId="{30718FCE-737D-4296-A196-B7FF0AD9E1ED}"/>
    <dgm:cxn modelId="{9AB8A957-3A4A-4CAA-9D00-C789D1CFAC99}" type="presOf" srcId="{EAF280F2-27E2-49E8-82A4-F9E6C190D219}" destId="{DC8BAB51-1FED-4B73-95FC-1AD764CDF905}" srcOrd="0" destOrd="2" presId="urn:microsoft.com/office/officeart/2005/8/layout/vList6"/>
    <dgm:cxn modelId="{306DAE5A-0A04-432E-9DEB-4622D84678D7}" type="presOf" srcId="{A09F5D85-6B62-4A42-B969-7DC102CA108B}" destId="{DC8BAB51-1FED-4B73-95FC-1AD764CDF905}" srcOrd="0" destOrd="4" presId="urn:microsoft.com/office/officeart/2005/8/layout/vList6"/>
    <dgm:cxn modelId="{A131B97A-26F7-4B57-B645-7540B8A69D5A}" type="presOf" srcId="{01DDE747-EA25-4E0C-8626-9DE35EE36A31}" destId="{39F3F8FA-DAA3-4F0D-89AE-167DCCE17CBC}" srcOrd="0" destOrd="0" presId="urn:microsoft.com/office/officeart/2005/8/layout/vList6"/>
    <dgm:cxn modelId="{D5E5FE83-E051-4D12-9938-23548AC73DB3}" type="presOf" srcId="{86F1B1AB-E320-4D74-BC1C-5E0C69D78E61}" destId="{F0B3252F-B141-4578-8B3F-12ABA2BC637C}" srcOrd="0" destOrd="2" presId="urn:microsoft.com/office/officeart/2005/8/layout/vList6"/>
    <dgm:cxn modelId="{9B2E9785-8906-4E37-B912-9DC8370A63FE}" type="presOf" srcId="{4FE70A64-C9E4-4C33-8F52-BA60BE6EA63C}" destId="{DC8BAB51-1FED-4B73-95FC-1AD764CDF905}" srcOrd="0" destOrd="6" presId="urn:microsoft.com/office/officeart/2005/8/layout/vList6"/>
    <dgm:cxn modelId="{66E9AD93-A50F-4037-9A84-DCAF849AAA49}" srcId="{33BF1F73-E3E4-4163-ACE8-7FD1AEE9D3B5}" destId="{273B9D91-888C-46BC-A9A1-5AA5BA73BB43}" srcOrd="0" destOrd="0" parTransId="{691D5056-1D21-4930-9A0F-0D63B174AAF9}" sibTransId="{1DCE3EEA-6786-4102-A470-FE705E4F2FED}"/>
    <dgm:cxn modelId="{211D4C95-7891-4BA9-AD97-5BED9758705B}" type="presOf" srcId="{05532FA2-9F39-46F4-8828-5E3145BBBF04}" destId="{29CB25F9-D9BA-42DF-9616-02CE380EDA40}" srcOrd="0" destOrd="0" presId="urn:microsoft.com/office/officeart/2005/8/layout/vList6"/>
    <dgm:cxn modelId="{5986299C-8D5D-4563-9713-534AF53DAAD1}" type="presOf" srcId="{376A143A-6E25-4062-87EC-AE667A5E9DDC}" destId="{DC8BAB51-1FED-4B73-95FC-1AD764CDF905}" srcOrd="0" destOrd="1" presId="urn:microsoft.com/office/officeart/2005/8/layout/vList6"/>
    <dgm:cxn modelId="{3C001AA0-8126-4E9A-A0CD-15B1D648474B}" srcId="{05532FA2-9F39-46F4-8828-5E3145BBBF04}" destId="{D5C720EC-C000-4EA6-9860-74CA4F99DD01}" srcOrd="0" destOrd="0" parTransId="{E41B75EB-4B0A-416C-A087-661EABF0844B}" sibTransId="{AB0AD179-B3A0-4115-B728-1025E1D9290F}"/>
    <dgm:cxn modelId="{DE6F59A8-50B7-479F-9454-7F5E8A7E6C81}" type="presOf" srcId="{49BB396A-3E02-4541-9504-9A04801A59C7}" destId="{91A0330A-74F5-437C-979B-4487EB490E06}" srcOrd="0" destOrd="0" presId="urn:microsoft.com/office/officeart/2005/8/layout/vList6"/>
    <dgm:cxn modelId="{C0CBE3B0-7BE9-4757-BB70-716EF0E820D3}" type="presOf" srcId="{708D0481-3EF9-4458-8F08-BF1DA1140D4E}" destId="{DC8BAB51-1FED-4B73-95FC-1AD764CDF905}" srcOrd="0" destOrd="3" presId="urn:microsoft.com/office/officeart/2005/8/layout/vList6"/>
    <dgm:cxn modelId="{4FBA64B4-818B-4E01-901C-E1F48A66D990}" srcId="{05532FA2-9F39-46F4-8828-5E3145BBBF04}" destId="{FA31835C-83B7-469D-940E-22ECB5DA86E8}" srcOrd="1" destOrd="0" parTransId="{D2502264-0026-457B-AC6A-785F2CA26F53}" sibTransId="{1B78381B-9746-4ABE-8E9A-55806F8E5F45}"/>
    <dgm:cxn modelId="{B33F30BB-0092-49AB-9F5F-14D2CBF0CDEE}" srcId="{05532FA2-9F39-46F4-8828-5E3145BBBF04}" destId="{C408B469-4307-4506-BA7C-B3E8D80F739C}" srcOrd="3" destOrd="0" parTransId="{039831BF-3D73-4AF8-A5E9-6802C19F0D9A}" sibTransId="{2CCE98BE-B407-4C4A-AFC9-6BA56DE67FC7}"/>
    <dgm:cxn modelId="{2D3FDABB-39AC-4940-8376-EAE4EBE52A40}" srcId="{05532FA2-9F39-46F4-8828-5E3145BBBF04}" destId="{47546139-A028-4F93-8007-037A527F8AB5}" srcOrd="4" destOrd="0" parTransId="{97CEDAF8-192B-48AF-85D2-1B1CCDC64E00}" sibTransId="{99E870DC-5343-4A8F-BAC8-9E485394E2F1}"/>
    <dgm:cxn modelId="{0A81E8D2-F6A4-4ABA-BDD6-6F08DCBACCB2}" srcId="{273B9D91-888C-46BC-A9A1-5AA5BA73BB43}" destId="{49BB396A-3E02-4541-9504-9A04801A59C7}" srcOrd="0" destOrd="0" parTransId="{92FA783A-E623-49D0-9187-4672EF5A8564}" sibTransId="{79AEF2C7-E26C-4AF0-A7A1-93095ED48EA9}"/>
    <dgm:cxn modelId="{408724DA-415A-4839-BA89-C945FB3DB22A}" type="presOf" srcId="{33BF1F73-E3E4-4163-ACE8-7FD1AEE9D3B5}" destId="{A48F484A-E672-411B-A143-68EEE819C488}" srcOrd="0" destOrd="0" presId="urn:microsoft.com/office/officeart/2005/8/layout/vList6"/>
    <dgm:cxn modelId="{4A336DE3-0BC4-4852-B399-ED10FB9730D2}" type="presOf" srcId="{D5C720EC-C000-4EA6-9860-74CA4F99DD01}" destId="{F0B3252F-B141-4578-8B3F-12ABA2BC637C}" srcOrd="0" destOrd="0" presId="urn:microsoft.com/office/officeart/2005/8/layout/vList6"/>
    <dgm:cxn modelId="{D34414E9-00F4-453D-BD79-BE7EDB91691D}" srcId="{05532FA2-9F39-46F4-8828-5E3145BBBF04}" destId="{86F1B1AB-E320-4D74-BC1C-5E0C69D78E61}" srcOrd="2" destOrd="0" parTransId="{10499419-CDDC-40A4-A34B-ADF8C29FF210}" sibTransId="{048FD183-7148-4028-8668-CC5C8278EC84}"/>
    <dgm:cxn modelId="{C9F176F5-E75B-4894-A123-AE2E2B2F2235}" srcId="{01DDE747-EA25-4E0C-8626-9DE35EE36A31}" destId="{A09F5D85-6B62-4A42-B969-7DC102CA108B}" srcOrd="4" destOrd="0" parTransId="{A74E4094-740F-4633-9313-C9244E448FDF}" sibTransId="{50F1D13D-CD98-46B9-BB41-AF0293EA583B}"/>
    <dgm:cxn modelId="{0A703142-98ED-41F1-8EB6-20ACB876A35E}" type="presParOf" srcId="{A48F484A-E672-411B-A143-68EEE819C488}" destId="{6AC7131B-8952-4FFE-BFFA-B383CEC42003}" srcOrd="0" destOrd="0" presId="urn:microsoft.com/office/officeart/2005/8/layout/vList6"/>
    <dgm:cxn modelId="{B0D8C561-817E-4161-B43E-C682AB7B200E}" type="presParOf" srcId="{6AC7131B-8952-4FFE-BFFA-B383CEC42003}" destId="{462F398D-C23B-43FE-BBCC-D02AAB37FD86}" srcOrd="0" destOrd="0" presId="urn:microsoft.com/office/officeart/2005/8/layout/vList6"/>
    <dgm:cxn modelId="{7D7D5BEB-2B5B-4B24-AAB5-EE04D767CDF1}" type="presParOf" srcId="{6AC7131B-8952-4FFE-BFFA-B383CEC42003}" destId="{91A0330A-74F5-437C-979B-4487EB490E06}" srcOrd="1" destOrd="0" presId="urn:microsoft.com/office/officeart/2005/8/layout/vList6"/>
    <dgm:cxn modelId="{E665BCA5-D854-4945-8824-E3EAAF791839}" type="presParOf" srcId="{A48F484A-E672-411B-A143-68EEE819C488}" destId="{E93A0A34-2760-494C-8005-F36941921CD6}" srcOrd="1" destOrd="0" presId="urn:microsoft.com/office/officeart/2005/8/layout/vList6"/>
    <dgm:cxn modelId="{7E3122B3-B892-401F-834D-72E700690937}" type="presParOf" srcId="{A48F484A-E672-411B-A143-68EEE819C488}" destId="{231A6EB7-E7A2-4172-B916-D4B474C07164}" srcOrd="2" destOrd="0" presId="urn:microsoft.com/office/officeart/2005/8/layout/vList6"/>
    <dgm:cxn modelId="{2CE55A73-CAEA-4F38-A28A-DB714C4387BF}" type="presParOf" srcId="{231A6EB7-E7A2-4172-B916-D4B474C07164}" destId="{39F3F8FA-DAA3-4F0D-89AE-167DCCE17CBC}" srcOrd="0" destOrd="0" presId="urn:microsoft.com/office/officeart/2005/8/layout/vList6"/>
    <dgm:cxn modelId="{28B5ECB5-8400-4F22-8FEF-40F5BA1183A4}" type="presParOf" srcId="{231A6EB7-E7A2-4172-B916-D4B474C07164}" destId="{DC8BAB51-1FED-4B73-95FC-1AD764CDF905}" srcOrd="1" destOrd="0" presId="urn:microsoft.com/office/officeart/2005/8/layout/vList6"/>
    <dgm:cxn modelId="{C5A3C402-0E5A-44A9-9409-84F9C5A83A37}" type="presParOf" srcId="{A48F484A-E672-411B-A143-68EEE819C488}" destId="{EA8150E9-097F-4234-9AD3-54489A0935C3}" srcOrd="3" destOrd="0" presId="urn:microsoft.com/office/officeart/2005/8/layout/vList6"/>
    <dgm:cxn modelId="{E84F081D-C6F2-4185-A002-B32273D3CDF3}" type="presParOf" srcId="{A48F484A-E672-411B-A143-68EEE819C488}" destId="{B0B25167-88E2-4094-8B47-2190C0896066}" srcOrd="4" destOrd="0" presId="urn:microsoft.com/office/officeart/2005/8/layout/vList6"/>
    <dgm:cxn modelId="{59708829-6F7E-4AC5-B18C-41BB7BC099DC}" type="presParOf" srcId="{B0B25167-88E2-4094-8B47-2190C0896066}" destId="{29CB25F9-D9BA-42DF-9616-02CE380EDA40}" srcOrd="0" destOrd="0" presId="urn:microsoft.com/office/officeart/2005/8/layout/vList6"/>
    <dgm:cxn modelId="{01CE9693-85CB-4249-AFEE-936489A2392B}" type="presParOf" srcId="{B0B25167-88E2-4094-8B47-2190C0896066}" destId="{F0B3252F-B141-4578-8B3F-12ABA2BC63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3AF7AD-CC2D-427E-9DE7-E8EFE304AF90}"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s-EC"/>
        </a:p>
      </dgm:t>
    </dgm:pt>
    <dgm:pt modelId="{ED51DF37-882E-4266-95DC-30EC436F28E6}">
      <dgm:prSet phldrT="[Texto]" custT="1"/>
      <dgm:spPr/>
      <dgm:t>
        <a:bodyPr/>
        <a:lstStyle/>
        <a:p>
          <a:pPr algn="ctr"/>
          <a:endParaRPr lang="es-EC" sz="2000" dirty="0"/>
        </a:p>
        <a:p>
          <a:pPr algn="ctr"/>
          <a:r>
            <a:rPr lang="es-EC" sz="2000" dirty="0"/>
            <a:t>BENEFICIOS:</a:t>
          </a:r>
        </a:p>
        <a:p>
          <a:pPr algn="l"/>
          <a:r>
            <a:rPr lang="es-EC" sz="1200" b="0" i="0" dirty="0"/>
            <a:t>Los integrantes de la comunidad logran establecer normas de convivencia.</a:t>
          </a:r>
        </a:p>
        <a:p>
          <a:pPr algn="l"/>
          <a:endParaRPr lang="es-EC" sz="1200" b="0" i="0" dirty="0"/>
        </a:p>
        <a:p>
          <a:pPr algn="l"/>
          <a:r>
            <a:rPr lang="es-EC" sz="1200" b="0" i="0" dirty="0"/>
            <a:t>Se cuida y respeta los espacios físicos  de uso común.</a:t>
          </a:r>
        </a:p>
        <a:p>
          <a:pPr algn="l"/>
          <a:endParaRPr lang="es-EC" sz="1200" b="0" i="0" dirty="0"/>
        </a:p>
        <a:p>
          <a:pPr algn="l"/>
          <a:r>
            <a:rPr lang="es-EC" sz="1200" b="0" i="0" dirty="0"/>
            <a:t>Todas las organizaciones sociales se unen con el fin de realizar propósitos comunes.</a:t>
          </a:r>
        </a:p>
        <a:p>
          <a:pPr algn="l"/>
          <a:endParaRPr lang="es-EC" sz="1200" b="0" i="0" dirty="0"/>
        </a:p>
        <a:p>
          <a:pPr algn="l"/>
          <a:r>
            <a:rPr lang="es-EC" sz="1200" b="0" i="0" dirty="0"/>
            <a:t>Se promueve la sana diversión y hábitos saludables.</a:t>
          </a:r>
        </a:p>
        <a:p>
          <a:pPr algn="l"/>
          <a:endParaRPr lang="es-EC" sz="1200" b="0" i="0" dirty="0"/>
        </a:p>
        <a:p>
          <a:pPr algn="l"/>
          <a:r>
            <a:rPr lang="es-EC" sz="1200" b="0" i="0" dirty="0"/>
            <a:t>Se integran los grupos sociales que han sido marginalizados.</a:t>
          </a:r>
        </a:p>
        <a:p>
          <a:pPr algn="l"/>
          <a:endParaRPr lang="es-EC" sz="1200" b="0" i="0" dirty="0"/>
        </a:p>
        <a:p>
          <a:pPr algn="l"/>
          <a:r>
            <a:rPr lang="es-EC" sz="1200" b="0" i="0" dirty="0"/>
            <a:t>Se promueve la educación continuada de la comunidad.</a:t>
          </a:r>
        </a:p>
        <a:p>
          <a:pPr algn="l"/>
          <a:endParaRPr lang="es-EC" sz="1200" b="0" i="0" dirty="0"/>
        </a:p>
        <a:p>
          <a:pPr algn="l"/>
          <a:r>
            <a:rPr lang="es-EC" sz="1200" b="0" i="0" dirty="0"/>
            <a:t>Se resuelven constructivamente los conflictos                    y las diferencias.</a:t>
          </a:r>
        </a:p>
        <a:p>
          <a:pPr algn="ctr"/>
          <a:endParaRPr lang="es-EC" sz="1100" dirty="0"/>
        </a:p>
      </dgm:t>
    </dgm:pt>
    <dgm:pt modelId="{C6FAF074-309E-4887-A09A-1B5798771702}" type="parTrans" cxnId="{29CCC818-3F13-4025-8DAC-8F11F28FC131}">
      <dgm:prSet/>
      <dgm:spPr/>
      <dgm:t>
        <a:bodyPr/>
        <a:lstStyle/>
        <a:p>
          <a:endParaRPr lang="es-EC"/>
        </a:p>
      </dgm:t>
    </dgm:pt>
    <dgm:pt modelId="{EBACA4B6-4872-4EF2-8695-017E08EDC4BC}" type="sibTrans" cxnId="{29CCC818-3F13-4025-8DAC-8F11F28FC131}">
      <dgm:prSet/>
      <dgm:spPr/>
      <dgm:t>
        <a:bodyPr/>
        <a:lstStyle/>
        <a:p>
          <a:endParaRPr lang="es-EC"/>
        </a:p>
      </dgm:t>
    </dgm:pt>
    <dgm:pt modelId="{032BE5AB-0FDC-4F0F-95F1-A856367ECAA2}">
      <dgm:prSet phldrT="[Texto]" custT="1"/>
      <dgm:spPr/>
      <dgm:t>
        <a:bodyPr/>
        <a:lstStyle/>
        <a:p>
          <a:pPr algn="ctr"/>
          <a:endParaRPr lang="es-EC" sz="1800" dirty="0"/>
        </a:p>
        <a:p>
          <a:pPr algn="ctr"/>
          <a:r>
            <a:rPr lang="es-EC" sz="1800" b="1" dirty="0"/>
            <a:t>RECREACIÓN COMUNITARIA</a:t>
          </a:r>
        </a:p>
        <a:p>
          <a:pPr algn="ctr"/>
          <a:endParaRPr lang="es-EC" sz="1800" dirty="0"/>
        </a:p>
        <a:p>
          <a:pPr algn="ctr"/>
          <a:r>
            <a:rPr lang="es-EC" sz="1800" dirty="0"/>
            <a:t>La recreación comunitaria tiene como objetivo la ejecución de proyectos que ayuden alimentar y fortalecer el desarrollo social de los seres humanos y satisfacer la necesidad de ocupación del tiempo libre de los miembros de una comunidad.</a:t>
          </a:r>
          <a:endParaRPr lang="es-EC" sz="3600" dirty="0"/>
        </a:p>
        <a:p>
          <a:pPr algn="ctr"/>
          <a:endParaRPr lang="es-EC" sz="2400" dirty="0"/>
        </a:p>
      </dgm:t>
    </dgm:pt>
    <dgm:pt modelId="{FE96E5DF-B29E-48B4-98BB-659623C0D223}" type="parTrans" cxnId="{D62F1A91-82A2-4502-A83B-732E087489FA}">
      <dgm:prSet/>
      <dgm:spPr/>
      <dgm:t>
        <a:bodyPr/>
        <a:lstStyle/>
        <a:p>
          <a:endParaRPr lang="es-EC"/>
        </a:p>
      </dgm:t>
    </dgm:pt>
    <dgm:pt modelId="{DA9E1BF5-57F2-4CE0-934F-FAEA885D26C0}" type="sibTrans" cxnId="{D62F1A91-82A2-4502-A83B-732E087489FA}">
      <dgm:prSet/>
      <dgm:spPr/>
      <dgm:t>
        <a:bodyPr/>
        <a:lstStyle/>
        <a:p>
          <a:endParaRPr lang="es-EC"/>
        </a:p>
      </dgm:t>
    </dgm:pt>
    <dgm:pt modelId="{511D17B0-A146-4775-A9EA-DDE9F43DAD57}">
      <dgm:prSet phldrT="[Texto]" custT="1"/>
      <dgm:spPr/>
      <dgm:t>
        <a:bodyPr/>
        <a:lstStyle/>
        <a:p>
          <a:pPr algn="ctr"/>
          <a:endParaRPr lang="es-EC" sz="2000" b="1" dirty="0"/>
        </a:p>
        <a:p>
          <a:pPr algn="ctr"/>
          <a:r>
            <a:rPr lang="es-EC" sz="2000" b="1" dirty="0"/>
            <a:t>CARACTERÍSTICAS:</a:t>
          </a:r>
        </a:p>
        <a:p>
          <a:pPr algn="l"/>
          <a:r>
            <a:rPr lang="es-EC" sz="1600" b="0" i="0" dirty="0"/>
            <a:t>Tener un ideal de desarrollo que se basa en el respeto y armonía de las personas y del medio comunitario.</a:t>
          </a:r>
        </a:p>
        <a:p>
          <a:pPr algn="l"/>
          <a:endParaRPr lang="es-EC" sz="1600" b="0" i="0" dirty="0"/>
        </a:p>
        <a:p>
          <a:pPr algn="l"/>
          <a:r>
            <a:rPr lang="es-EC" sz="1600" b="0" i="0" dirty="0"/>
            <a:t>Implementar acciones que involucran y benefician a todos los grupos sociales del Barrio.</a:t>
          </a:r>
        </a:p>
        <a:p>
          <a:pPr algn="l"/>
          <a:endParaRPr lang="es-EC" sz="1600" b="0" i="0" dirty="0"/>
        </a:p>
        <a:p>
          <a:pPr algn="l"/>
          <a:r>
            <a:rPr lang="es-EC" sz="1600" b="0" i="0" dirty="0"/>
            <a:t>Favorecer la identidad y pertenencia al Barrio.</a:t>
          </a:r>
          <a:endParaRPr lang="es-EC" sz="1600" dirty="0"/>
        </a:p>
      </dgm:t>
    </dgm:pt>
    <dgm:pt modelId="{CD9BE39C-19D3-4531-BF5F-DC45B0DC226E}" type="parTrans" cxnId="{A9D540D8-BA2F-4891-AA52-D9AB642FA428}">
      <dgm:prSet/>
      <dgm:spPr/>
      <dgm:t>
        <a:bodyPr/>
        <a:lstStyle/>
        <a:p>
          <a:endParaRPr lang="es-EC"/>
        </a:p>
      </dgm:t>
    </dgm:pt>
    <dgm:pt modelId="{162FB469-F3AC-42DD-A01F-4DA626749FD5}" type="sibTrans" cxnId="{A9D540D8-BA2F-4891-AA52-D9AB642FA428}">
      <dgm:prSet/>
      <dgm:spPr/>
      <dgm:t>
        <a:bodyPr/>
        <a:lstStyle/>
        <a:p>
          <a:endParaRPr lang="es-EC"/>
        </a:p>
      </dgm:t>
    </dgm:pt>
    <dgm:pt modelId="{9B8AACD4-89B6-4197-9880-05D1251DF724}" type="pres">
      <dgm:prSet presAssocID="{F53AF7AD-CC2D-427E-9DE7-E8EFE304AF90}" presName="Name0" presStyleCnt="0">
        <dgm:presLayoutVars>
          <dgm:dir/>
          <dgm:resizeHandles val="exact"/>
        </dgm:presLayoutVars>
      </dgm:prSet>
      <dgm:spPr/>
    </dgm:pt>
    <dgm:pt modelId="{EC1AC2F3-E323-40F9-8DD9-82AE1F7ED9B3}" type="pres">
      <dgm:prSet presAssocID="{032BE5AB-0FDC-4F0F-95F1-A856367ECAA2}" presName="node" presStyleLbl="node1" presStyleIdx="0" presStyleCnt="3" custLinFactNeighborX="9782" custLinFactNeighborY="-946">
        <dgm:presLayoutVars>
          <dgm:bulletEnabled val="1"/>
        </dgm:presLayoutVars>
      </dgm:prSet>
      <dgm:spPr/>
    </dgm:pt>
    <dgm:pt modelId="{700D0F1B-BF3B-437B-AEBE-84DA775D4832}" type="pres">
      <dgm:prSet presAssocID="{DA9E1BF5-57F2-4CE0-934F-FAEA885D26C0}" presName="sibTrans" presStyleCnt="0"/>
      <dgm:spPr/>
    </dgm:pt>
    <dgm:pt modelId="{0D775B94-2052-4AD9-91BB-C42238A7FF2F}" type="pres">
      <dgm:prSet presAssocID="{511D17B0-A146-4775-A9EA-DDE9F43DAD57}" presName="node" presStyleLbl="node1" presStyleIdx="1" presStyleCnt="3">
        <dgm:presLayoutVars>
          <dgm:bulletEnabled val="1"/>
        </dgm:presLayoutVars>
      </dgm:prSet>
      <dgm:spPr/>
    </dgm:pt>
    <dgm:pt modelId="{7F3405DA-753C-47FE-9C96-2689F8B1F2C6}" type="pres">
      <dgm:prSet presAssocID="{162FB469-F3AC-42DD-A01F-4DA626749FD5}" presName="sibTrans" presStyleCnt="0"/>
      <dgm:spPr/>
    </dgm:pt>
    <dgm:pt modelId="{B56A8C85-1E26-4ECA-AC10-AC1CEB26C934}" type="pres">
      <dgm:prSet presAssocID="{ED51DF37-882E-4266-95DC-30EC436F28E6}" presName="node" presStyleLbl="node1" presStyleIdx="2" presStyleCnt="3" custScaleX="107374">
        <dgm:presLayoutVars>
          <dgm:bulletEnabled val="1"/>
        </dgm:presLayoutVars>
      </dgm:prSet>
      <dgm:spPr/>
    </dgm:pt>
  </dgm:ptLst>
  <dgm:cxnLst>
    <dgm:cxn modelId="{29CCC818-3F13-4025-8DAC-8F11F28FC131}" srcId="{F53AF7AD-CC2D-427E-9DE7-E8EFE304AF90}" destId="{ED51DF37-882E-4266-95DC-30EC436F28E6}" srcOrd="2" destOrd="0" parTransId="{C6FAF074-309E-4887-A09A-1B5798771702}" sibTransId="{EBACA4B6-4872-4EF2-8695-017E08EDC4BC}"/>
    <dgm:cxn modelId="{6FD5D11A-97C1-4815-B8B4-E02E23C47B16}" type="presOf" srcId="{F53AF7AD-CC2D-427E-9DE7-E8EFE304AF90}" destId="{9B8AACD4-89B6-4197-9880-05D1251DF724}" srcOrd="0" destOrd="0" presId="urn:microsoft.com/office/officeart/2005/8/layout/hList6"/>
    <dgm:cxn modelId="{D77B2122-1A28-4A29-A517-4DC42202DA7B}" type="presOf" srcId="{032BE5AB-0FDC-4F0F-95F1-A856367ECAA2}" destId="{EC1AC2F3-E323-40F9-8DD9-82AE1F7ED9B3}" srcOrd="0" destOrd="0" presId="urn:microsoft.com/office/officeart/2005/8/layout/hList6"/>
    <dgm:cxn modelId="{89A0C250-2104-4FE2-9672-1425DBAB98AD}" type="presOf" srcId="{ED51DF37-882E-4266-95DC-30EC436F28E6}" destId="{B56A8C85-1E26-4ECA-AC10-AC1CEB26C934}" srcOrd="0" destOrd="0" presId="urn:microsoft.com/office/officeart/2005/8/layout/hList6"/>
    <dgm:cxn modelId="{D62F1A91-82A2-4502-A83B-732E087489FA}" srcId="{F53AF7AD-CC2D-427E-9DE7-E8EFE304AF90}" destId="{032BE5AB-0FDC-4F0F-95F1-A856367ECAA2}" srcOrd="0" destOrd="0" parTransId="{FE96E5DF-B29E-48B4-98BB-659623C0D223}" sibTransId="{DA9E1BF5-57F2-4CE0-934F-FAEA885D26C0}"/>
    <dgm:cxn modelId="{C6886094-CEAA-4C54-8541-2C47073D5D82}" type="presOf" srcId="{511D17B0-A146-4775-A9EA-DDE9F43DAD57}" destId="{0D775B94-2052-4AD9-91BB-C42238A7FF2F}" srcOrd="0" destOrd="0" presId="urn:microsoft.com/office/officeart/2005/8/layout/hList6"/>
    <dgm:cxn modelId="{A9D540D8-BA2F-4891-AA52-D9AB642FA428}" srcId="{F53AF7AD-CC2D-427E-9DE7-E8EFE304AF90}" destId="{511D17B0-A146-4775-A9EA-DDE9F43DAD57}" srcOrd="1" destOrd="0" parTransId="{CD9BE39C-19D3-4531-BF5F-DC45B0DC226E}" sibTransId="{162FB469-F3AC-42DD-A01F-4DA626749FD5}"/>
    <dgm:cxn modelId="{00E6BB73-9981-4674-99CA-4572B63EE813}" type="presParOf" srcId="{9B8AACD4-89B6-4197-9880-05D1251DF724}" destId="{EC1AC2F3-E323-40F9-8DD9-82AE1F7ED9B3}" srcOrd="0" destOrd="0" presId="urn:microsoft.com/office/officeart/2005/8/layout/hList6"/>
    <dgm:cxn modelId="{70F36D09-B810-4C73-8FF3-479DD8E4EC8C}" type="presParOf" srcId="{9B8AACD4-89B6-4197-9880-05D1251DF724}" destId="{700D0F1B-BF3B-437B-AEBE-84DA775D4832}" srcOrd="1" destOrd="0" presId="urn:microsoft.com/office/officeart/2005/8/layout/hList6"/>
    <dgm:cxn modelId="{13E7492B-4453-4C6F-9BCD-A3BFFE4946FC}" type="presParOf" srcId="{9B8AACD4-89B6-4197-9880-05D1251DF724}" destId="{0D775B94-2052-4AD9-91BB-C42238A7FF2F}" srcOrd="2" destOrd="0" presId="urn:microsoft.com/office/officeart/2005/8/layout/hList6"/>
    <dgm:cxn modelId="{D4407396-C671-4F82-9835-53A7BE85416F}" type="presParOf" srcId="{9B8AACD4-89B6-4197-9880-05D1251DF724}" destId="{7F3405DA-753C-47FE-9C96-2689F8B1F2C6}" srcOrd="3" destOrd="0" presId="urn:microsoft.com/office/officeart/2005/8/layout/hList6"/>
    <dgm:cxn modelId="{1CA29CAA-D2F3-451C-973A-8F449424C407}" type="presParOf" srcId="{9B8AACD4-89B6-4197-9880-05D1251DF724}" destId="{B56A8C85-1E26-4ECA-AC10-AC1CEB26C93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1A56D-1EA8-4F06-A056-39A046D88E2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208586A4-9078-408C-B1E5-D4B4FFD58365}">
      <dgm:prSet phldrT="[Texto]" custT="1"/>
      <dgm:spPr/>
      <dgm:t>
        <a:bodyPr/>
        <a:lstStyle/>
        <a:p>
          <a:endParaRPr lang="es-EC" sz="2400" dirty="0"/>
        </a:p>
        <a:p>
          <a:r>
            <a:rPr lang="es-EC" sz="2400" dirty="0"/>
            <a:t>TIEMPO LIBRE</a:t>
          </a:r>
        </a:p>
      </dgm:t>
    </dgm:pt>
    <dgm:pt modelId="{E6795BF8-ECA7-4D3B-9F00-7E1FE9B85C6B}" type="parTrans" cxnId="{B98F2E59-12CE-4B12-9434-5A30902308AE}">
      <dgm:prSet/>
      <dgm:spPr/>
      <dgm:t>
        <a:bodyPr/>
        <a:lstStyle/>
        <a:p>
          <a:endParaRPr lang="es-EC"/>
        </a:p>
      </dgm:t>
    </dgm:pt>
    <dgm:pt modelId="{517A7809-E01D-4931-987B-49F787B96DDE}" type="sibTrans" cxnId="{B98F2E59-12CE-4B12-9434-5A30902308AE}">
      <dgm:prSet/>
      <dgm:spPr/>
      <dgm:t>
        <a:bodyPr/>
        <a:lstStyle/>
        <a:p>
          <a:endParaRPr lang="es-EC"/>
        </a:p>
      </dgm:t>
    </dgm:pt>
    <dgm:pt modelId="{DF0D37D6-B8D8-4884-B65F-53FDFD90E733}">
      <dgm:prSet phldrT="[Texto]" custT="1"/>
      <dgm:spPr/>
      <dgm:t>
        <a:bodyPr/>
        <a:lstStyle/>
        <a:p>
          <a:pPr algn="l"/>
          <a:r>
            <a:rPr lang="es-EC" sz="1400" dirty="0"/>
            <a:t>	</a:t>
          </a:r>
        </a:p>
        <a:p>
          <a:pPr algn="ctr"/>
          <a:r>
            <a:rPr lang="es-EC" sz="1600" dirty="0"/>
            <a:t>TEORÍA FUNCIONALISTA</a:t>
          </a:r>
          <a:r>
            <a:rPr lang="es-EC" sz="1400" dirty="0"/>
            <a:t>		</a:t>
          </a:r>
          <a:endParaRPr lang="es-EC" sz="1600" dirty="0"/>
        </a:p>
      </dgm:t>
    </dgm:pt>
    <dgm:pt modelId="{E333B9CC-DBDF-4FB1-AD7F-8B7723ACF8AF}" type="parTrans" cxnId="{0B8BBC13-0BC6-41BB-BAB1-514E2AC4DEAA}">
      <dgm:prSet/>
      <dgm:spPr/>
      <dgm:t>
        <a:bodyPr/>
        <a:lstStyle/>
        <a:p>
          <a:endParaRPr lang="es-EC"/>
        </a:p>
      </dgm:t>
    </dgm:pt>
    <dgm:pt modelId="{DD965FF1-EF75-45C9-8BBC-C96C0B1A308F}" type="sibTrans" cxnId="{0B8BBC13-0BC6-41BB-BAB1-514E2AC4DEAA}">
      <dgm:prSet/>
      <dgm:spPr/>
      <dgm:t>
        <a:bodyPr/>
        <a:lstStyle/>
        <a:p>
          <a:endParaRPr lang="es-EC"/>
        </a:p>
      </dgm:t>
    </dgm:pt>
    <dgm:pt modelId="{BF07B289-49C0-4F5C-8438-7D30C9E061FE}">
      <dgm:prSet phldrT="[Texto]" custT="1"/>
      <dgm:spPr/>
      <dgm:t>
        <a:bodyPr/>
        <a:lstStyle/>
        <a:p>
          <a:pPr algn="ctr"/>
          <a:endParaRPr lang="es-EC" sz="1400" dirty="0"/>
        </a:p>
        <a:p>
          <a:pPr algn="ctr"/>
          <a:r>
            <a:rPr lang="es-EC" sz="1400" dirty="0"/>
            <a:t>EDUCACIÓN DEL TIEMPO LIBE EN LA COMUNIDAD</a:t>
          </a:r>
        </a:p>
      </dgm:t>
    </dgm:pt>
    <dgm:pt modelId="{0443B8FD-5749-4360-98CA-89BC342755AB}" type="parTrans" cxnId="{14AB9059-05DF-407C-A4A2-219D903080DA}">
      <dgm:prSet/>
      <dgm:spPr/>
      <dgm:t>
        <a:bodyPr/>
        <a:lstStyle/>
        <a:p>
          <a:endParaRPr lang="es-EC"/>
        </a:p>
      </dgm:t>
    </dgm:pt>
    <dgm:pt modelId="{7BD3D519-94A3-4B40-A79A-DE42EEE4D72D}" type="sibTrans" cxnId="{14AB9059-05DF-407C-A4A2-219D903080DA}">
      <dgm:prSet/>
      <dgm:spPr/>
      <dgm:t>
        <a:bodyPr/>
        <a:lstStyle/>
        <a:p>
          <a:endParaRPr lang="es-EC"/>
        </a:p>
      </dgm:t>
    </dgm:pt>
    <dgm:pt modelId="{FBB3A323-0B8C-49AD-9B88-10B9DA6E27FE}">
      <dgm:prSet custT="1"/>
      <dgm:spPr/>
      <dgm:t>
        <a:bodyPr/>
        <a:lstStyle/>
        <a:p>
          <a:endParaRPr lang="es-EC" sz="1400" dirty="0"/>
        </a:p>
      </dgm:t>
    </dgm:pt>
    <dgm:pt modelId="{675DAC0E-6156-481E-B7DD-54A5359CBE2C}" type="parTrans" cxnId="{54100D1B-A67A-4071-810C-28B7D2565C85}">
      <dgm:prSet/>
      <dgm:spPr/>
      <dgm:t>
        <a:bodyPr/>
        <a:lstStyle/>
        <a:p>
          <a:endParaRPr lang="es-EC"/>
        </a:p>
      </dgm:t>
    </dgm:pt>
    <dgm:pt modelId="{94E83416-5EAB-46A5-8A21-2463AC2BBB17}" type="sibTrans" cxnId="{54100D1B-A67A-4071-810C-28B7D2565C85}">
      <dgm:prSet/>
      <dgm:spPr/>
      <dgm:t>
        <a:bodyPr/>
        <a:lstStyle/>
        <a:p>
          <a:endParaRPr lang="es-EC"/>
        </a:p>
      </dgm:t>
    </dgm:pt>
    <dgm:pt modelId="{F2F764DB-32BA-4352-92A9-1C3DC337D633}">
      <dgm:prSet custT="1"/>
      <dgm:spPr/>
      <dgm:t>
        <a:bodyPr/>
        <a:lstStyle/>
        <a:p>
          <a:endParaRPr lang="es-EC" sz="1400" dirty="0"/>
        </a:p>
      </dgm:t>
    </dgm:pt>
    <dgm:pt modelId="{AA2DE333-1B08-4E26-9C3C-D460C93B9709}" type="parTrans" cxnId="{6EC08B05-42BE-4FF2-A1A1-DB73D34AE2E2}">
      <dgm:prSet/>
      <dgm:spPr/>
      <dgm:t>
        <a:bodyPr/>
        <a:lstStyle/>
        <a:p>
          <a:endParaRPr lang="es-EC"/>
        </a:p>
      </dgm:t>
    </dgm:pt>
    <dgm:pt modelId="{261FC110-4733-4409-986C-4FAEB1A9B34B}" type="sibTrans" cxnId="{6EC08B05-42BE-4FF2-A1A1-DB73D34AE2E2}">
      <dgm:prSet/>
      <dgm:spPr/>
      <dgm:t>
        <a:bodyPr/>
        <a:lstStyle/>
        <a:p>
          <a:endParaRPr lang="es-EC"/>
        </a:p>
      </dgm:t>
    </dgm:pt>
    <dgm:pt modelId="{26557A4B-5C75-4F80-8023-5943C327EDC8}">
      <dgm:prSet custT="1"/>
      <dgm:spPr/>
      <dgm:t>
        <a:bodyPr/>
        <a:lstStyle/>
        <a:p>
          <a:r>
            <a:rPr lang="es-EC" sz="1800" dirty="0"/>
            <a:t>“Se refiere al tiempo libre como el tiempo residual o tiempo liberado que se tiene fuera de las obligaciones, con actividades que proporcionen descanso y diversión, estas actividades se realizan de forma voluntaria aportando al desarrollo personal.  									</a:t>
          </a:r>
          <a:r>
            <a:rPr lang="es-EC" sz="1600" dirty="0" err="1"/>
            <a:t>Dumazedier</a:t>
          </a:r>
          <a:r>
            <a:rPr lang="es-EC" sz="1600" dirty="0"/>
            <a:t>, 1968</a:t>
          </a:r>
          <a:r>
            <a:rPr lang="es-EC" sz="1400" dirty="0"/>
            <a:t>														</a:t>
          </a:r>
        </a:p>
      </dgm:t>
    </dgm:pt>
    <dgm:pt modelId="{F89A7113-2BEE-48AB-A81A-EECCF657AF9B}" type="parTrans" cxnId="{7EDED0AF-ABE8-4241-9593-D6ACC9BD5B6A}">
      <dgm:prSet/>
      <dgm:spPr/>
      <dgm:t>
        <a:bodyPr/>
        <a:lstStyle/>
        <a:p>
          <a:endParaRPr lang="es-EC"/>
        </a:p>
      </dgm:t>
    </dgm:pt>
    <dgm:pt modelId="{4FA5F7EF-96A4-42F5-98AD-2539228CC883}" type="sibTrans" cxnId="{7EDED0AF-ABE8-4241-9593-D6ACC9BD5B6A}">
      <dgm:prSet/>
      <dgm:spPr/>
      <dgm:t>
        <a:bodyPr/>
        <a:lstStyle/>
        <a:p>
          <a:endParaRPr lang="es-EC"/>
        </a:p>
      </dgm:t>
    </dgm:pt>
    <dgm:pt modelId="{4F5E7607-541B-45B0-84CF-54A1E6740D43}">
      <dgm:prSet/>
      <dgm:spPr/>
      <dgm:t>
        <a:bodyPr/>
        <a:lstStyle/>
        <a:p>
          <a:endParaRPr lang="es-EC" sz="1200" dirty="0"/>
        </a:p>
      </dgm:t>
    </dgm:pt>
    <dgm:pt modelId="{6043AB72-2D70-4B81-A178-E53208BAABBD}" type="parTrans" cxnId="{2DD14778-5789-4FFC-B4A3-EB5BE3F10B34}">
      <dgm:prSet/>
      <dgm:spPr/>
      <dgm:t>
        <a:bodyPr/>
        <a:lstStyle/>
        <a:p>
          <a:endParaRPr lang="es-EC"/>
        </a:p>
      </dgm:t>
    </dgm:pt>
    <dgm:pt modelId="{9A1AAE08-60FC-497A-B4C0-A47C4F32EB37}" type="sibTrans" cxnId="{2DD14778-5789-4FFC-B4A3-EB5BE3F10B34}">
      <dgm:prSet/>
      <dgm:spPr/>
      <dgm:t>
        <a:bodyPr/>
        <a:lstStyle/>
        <a:p>
          <a:endParaRPr lang="es-EC"/>
        </a:p>
      </dgm:t>
    </dgm:pt>
    <dgm:pt modelId="{CEDC954C-EC57-4B70-8246-5389A612BFBE}">
      <dgm:prSet/>
      <dgm:spPr/>
      <dgm:t>
        <a:bodyPr/>
        <a:lstStyle/>
        <a:p>
          <a:endParaRPr lang="es-EC" sz="1200" dirty="0"/>
        </a:p>
      </dgm:t>
    </dgm:pt>
    <dgm:pt modelId="{D2FC2835-BBAB-4A98-8179-78833C2571D9}" type="parTrans" cxnId="{842389E8-AB59-47A9-B0F3-14FC22E4B85D}">
      <dgm:prSet/>
      <dgm:spPr/>
      <dgm:t>
        <a:bodyPr/>
        <a:lstStyle/>
        <a:p>
          <a:endParaRPr lang="es-EC"/>
        </a:p>
      </dgm:t>
    </dgm:pt>
    <dgm:pt modelId="{F447409C-5F77-473C-BD7F-D3CC549A6208}" type="sibTrans" cxnId="{842389E8-AB59-47A9-B0F3-14FC22E4B85D}">
      <dgm:prSet/>
      <dgm:spPr/>
      <dgm:t>
        <a:bodyPr/>
        <a:lstStyle/>
        <a:p>
          <a:endParaRPr lang="es-EC"/>
        </a:p>
      </dgm:t>
    </dgm:pt>
    <dgm:pt modelId="{55E65C1E-40CF-41FF-883D-6FDBE93CF759}">
      <dgm:prSet custT="1"/>
      <dgm:spPr/>
      <dgm:t>
        <a:bodyPr/>
        <a:lstStyle/>
        <a:p>
          <a:r>
            <a:rPr lang="es-EC" sz="1600" dirty="0"/>
            <a:t>DESARROLLO PERSONAL = permite la participación social y deja de pensar en si mismo.</a:t>
          </a:r>
          <a:r>
            <a:rPr lang="es-EC" sz="1100" dirty="0"/>
            <a:t>																					</a:t>
          </a:r>
          <a:r>
            <a:rPr lang="es-EC" sz="1200" dirty="0" err="1"/>
            <a:t>Dumazedier</a:t>
          </a:r>
          <a:r>
            <a:rPr lang="es-EC" sz="1200" dirty="0"/>
            <a:t>, 1968 </a:t>
          </a:r>
        </a:p>
      </dgm:t>
    </dgm:pt>
    <dgm:pt modelId="{C917EEED-030E-47BB-B810-66794C1B653B}" type="parTrans" cxnId="{1A9AACF8-32A3-4EE0-8E52-2EE4B69E6A14}">
      <dgm:prSet/>
      <dgm:spPr/>
      <dgm:t>
        <a:bodyPr/>
        <a:lstStyle/>
        <a:p>
          <a:endParaRPr lang="es-EC"/>
        </a:p>
      </dgm:t>
    </dgm:pt>
    <dgm:pt modelId="{428C5EA3-6254-4F7C-A7AF-9D58504488A8}" type="sibTrans" cxnId="{1A9AACF8-32A3-4EE0-8E52-2EE4B69E6A14}">
      <dgm:prSet/>
      <dgm:spPr/>
      <dgm:t>
        <a:bodyPr/>
        <a:lstStyle/>
        <a:p>
          <a:endParaRPr lang="es-EC"/>
        </a:p>
      </dgm:t>
    </dgm:pt>
    <dgm:pt modelId="{52909A33-15E3-48F7-AEEE-6208D5020EA6}">
      <dgm:prSet custT="1"/>
      <dgm:spPr/>
      <dgm:t>
        <a:bodyPr/>
        <a:lstStyle/>
        <a:p>
          <a:endParaRPr lang="es-EC" sz="1800" dirty="0"/>
        </a:p>
      </dgm:t>
    </dgm:pt>
    <dgm:pt modelId="{3F03571F-C8BC-4904-B4DC-B9E1B075C1AB}" type="parTrans" cxnId="{0D11E2E8-827B-44FB-B06E-CF007366F73B}">
      <dgm:prSet/>
      <dgm:spPr/>
      <dgm:t>
        <a:bodyPr/>
        <a:lstStyle/>
        <a:p>
          <a:endParaRPr lang="es-EC"/>
        </a:p>
      </dgm:t>
    </dgm:pt>
    <dgm:pt modelId="{2B3154B8-3F4C-4679-8043-72B77E523EAF}" type="sibTrans" cxnId="{0D11E2E8-827B-44FB-B06E-CF007366F73B}">
      <dgm:prSet/>
      <dgm:spPr/>
      <dgm:t>
        <a:bodyPr/>
        <a:lstStyle/>
        <a:p>
          <a:endParaRPr lang="es-EC"/>
        </a:p>
      </dgm:t>
    </dgm:pt>
    <dgm:pt modelId="{6689C6A0-722A-4E8D-BB74-1C6989919425}">
      <dgm:prSet custT="1"/>
      <dgm:spPr/>
      <dgm:t>
        <a:bodyPr/>
        <a:lstStyle/>
        <a:p>
          <a:r>
            <a:rPr lang="es-EC" sz="1600" dirty="0"/>
            <a:t>La educación en el tiempo libre es  importante para la niñez y juventud y tiene como finalidad encauzar debidamente el empleo de dicho tiempo haciendo que las horas desocupadas se utilicen de forma educativa.																	R. Mendía y J.M. Pitarque, 1975</a:t>
          </a:r>
        </a:p>
      </dgm:t>
    </dgm:pt>
    <dgm:pt modelId="{08790B73-DBDA-46B1-ADE0-07D04A2A0195}" type="parTrans" cxnId="{FC76A362-9F58-41DD-8874-C1810E4E8100}">
      <dgm:prSet/>
      <dgm:spPr/>
      <dgm:t>
        <a:bodyPr/>
        <a:lstStyle/>
        <a:p>
          <a:endParaRPr lang="es-EC"/>
        </a:p>
      </dgm:t>
    </dgm:pt>
    <dgm:pt modelId="{57D699A5-4F38-43A0-93AE-D06A27DCF683}" type="sibTrans" cxnId="{FC76A362-9F58-41DD-8874-C1810E4E8100}">
      <dgm:prSet/>
      <dgm:spPr/>
      <dgm:t>
        <a:bodyPr/>
        <a:lstStyle/>
        <a:p>
          <a:endParaRPr lang="es-EC"/>
        </a:p>
      </dgm:t>
    </dgm:pt>
    <dgm:pt modelId="{CAE1680F-830F-4CA4-8B4D-B8925EF34DEE}">
      <dgm:prSet custT="1"/>
      <dgm:spPr/>
      <dgm:t>
        <a:bodyPr/>
        <a:lstStyle/>
        <a:p>
          <a:endParaRPr lang="es-EC" sz="1600" dirty="0"/>
        </a:p>
      </dgm:t>
    </dgm:pt>
    <dgm:pt modelId="{590F2006-F8DD-416C-B8E9-416F835B647F}" type="parTrans" cxnId="{702DDF04-B6F0-4453-AD6C-4E39AE56040D}">
      <dgm:prSet/>
      <dgm:spPr/>
      <dgm:t>
        <a:bodyPr/>
        <a:lstStyle/>
        <a:p>
          <a:endParaRPr lang="es-EC"/>
        </a:p>
      </dgm:t>
    </dgm:pt>
    <dgm:pt modelId="{1F833231-BCC8-4295-A361-011CA620E08A}" type="sibTrans" cxnId="{702DDF04-B6F0-4453-AD6C-4E39AE56040D}">
      <dgm:prSet/>
      <dgm:spPr/>
      <dgm:t>
        <a:bodyPr/>
        <a:lstStyle/>
        <a:p>
          <a:endParaRPr lang="es-EC"/>
        </a:p>
      </dgm:t>
    </dgm:pt>
    <dgm:pt modelId="{B9D99335-F2B9-4AAF-91AB-0168023EB5DA}">
      <dgm:prSet custT="1"/>
      <dgm:spPr/>
      <dgm:t>
        <a:bodyPr/>
        <a:lstStyle/>
        <a:p>
          <a:r>
            <a:rPr lang="es-EC" sz="1600" dirty="0"/>
            <a:t>DIVERSÓN = Se termina con el aburrimiento y monotonía de las actividades obligatorias, rompiendo la rutina.</a:t>
          </a:r>
        </a:p>
      </dgm:t>
    </dgm:pt>
    <dgm:pt modelId="{7C697474-7E99-4695-B268-68E25A924A17}" type="parTrans" cxnId="{0605063A-983F-4F28-99B3-92A2D56378D5}">
      <dgm:prSet/>
      <dgm:spPr/>
      <dgm:t>
        <a:bodyPr/>
        <a:lstStyle/>
        <a:p>
          <a:endParaRPr lang="es-EC"/>
        </a:p>
      </dgm:t>
    </dgm:pt>
    <dgm:pt modelId="{97688716-CB53-48AD-AB07-51BBCF84D171}" type="sibTrans" cxnId="{0605063A-983F-4F28-99B3-92A2D56378D5}">
      <dgm:prSet/>
      <dgm:spPr/>
      <dgm:t>
        <a:bodyPr/>
        <a:lstStyle/>
        <a:p>
          <a:endParaRPr lang="es-EC"/>
        </a:p>
      </dgm:t>
    </dgm:pt>
    <dgm:pt modelId="{A025FDDF-6013-4874-B891-9051B0A6FE44}">
      <dgm:prSet custT="1"/>
      <dgm:spPr/>
      <dgm:t>
        <a:bodyPr/>
        <a:lstStyle/>
        <a:p>
          <a:r>
            <a:rPr lang="es-EC" sz="1600" dirty="0"/>
            <a:t>DESCANSO =libera el desgaste que provocan el cumplimiento de obligaciones cotidianas.</a:t>
          </a:r>
        </a:p>
      </dgm:t>
    </dgm:pt>
    <dgm:pt modelId="{4EB53A31-84F5-4087-B73A-0B0199FFCB30}" type="parTrans" cxnId="{136D733D-7666-4848-B1CB-0F4F257FF911}">
      <dgm:prSet/>
      <dgm:spPr/>
      <dgm:t>
        <a:bodyPr/>
        <a:lstStyle/>
        <a:p>
          <a:endParaRPr lang="es-EC"/>
        </a:p>
      </dgm:t>
    </dgm:pt>
    <dgm:pt modelId="{190DEB62-87D7-480B-A3F0-3EB01E2FA557}" type="sibTrans" cxnId="{136D733D-7666-4848-B1CB-0F4F257FF911}">
      <dgm:prSet/>
      <dgm:spPr/>
      <dgm:t>
        <a:bodyPr/>
        <a:lstStyle/>
        <a:p>
          <a:endParaRPr lang="es-EC"/>
        </a:p>
      </dgm:t>
    </dgm:pt>
    <dgm:pt modelId="{4D47A0C2-A53B-4906-9209-8960C48ECE22}">
      <dgm:prSet custT="1"/>
      <dgm:spPr/>
      <dgm:t>
        <a:bodyPr/>
        <a:lstStyle/>
        <a:p>
          <a:endParaRPr lang="es-EC" sz="1800" dirty="0"/>
        </a:p>
      </dgm:t>
    </dgm:pt>
    <dgm:pt modelId="{9B3AF2F6-8CB7-450C-8A49-ED344DE7B664}" type="parTrans" cxnId="{C0DC12B4-C256-411F-823C-26CD95886141}">
      <dgm:prSet/>
      <dgm:spPr/>
      <dgm:t>
        <a:bodyPr/>
        <a:lstStyle/>
        <a:p>
          <a:endParaRPr lang="es-EC"/>
        </a:p>
      </dgm:t>
    </dgm:pt>
    <dgm:pt modelId="{D780AD3E-A325-4F56-842D-83A4DD643181}" type="sibTrans" cxnId="{C0DC12B4-C256-411F-823C-26CD95886141}">
      <dgm:prSet/>
      <dgm:spPr/>
      <dgm:t>
        <a:bodyPr/>
        <a:lstStyle/>
        <a:p>
          <a:endParaRPr lang="es-EC"/>
        </a:p>
      </dgm:t>
    </dgm:pt>
    <dgm:pt modelId="{676CF472-0E66-4D05-BA4D-F5755089927C}" type="pres">
      <dgm:prSet presAssocID="{1C61A56D-1EA8-4F06-A056-39A046D88E2C}" presName="linearFlow" presStyleCnt="0">
        <dgm:presLayoutVars>
          <dgm:dir/>
          <dgm:animLvl val="lvl"/>
          <dgm:resizeHandles val="exact"/>
        </dgm:presLayoutVars>
      </dgm:prSet>
      <dgm:spPr/>
    </dgm:pt>
    <dgm:pt modelId="{B38488F9-3B7F-4F61-838E-2183362C4E9B}" type="pres">
      <dgm:prSet presAssocID="{208586A4-9078-408C-B1E5-D4B4FFD58365}" presName="composite" presStyleCnt="0"/>
      <dgm:spPr/>
    </dgm:pt>
    <dgm:pt modelId="{FF505D9A-DE2F-4D05-A710-2F71B6569C85}" type="pres">
      <dgm:prSet presAssocID="{208586A4-9078-408C-B1E5-D4B4FFD58365}" presName="parentText" presStyleLbl="alignNode1" presStyleIdx="0" presStyleCnt="3" custScaleX="127529">
        <dgm:presLayoutVars>
          <dgm:chMax val="1"/>
          <dgm:bulletEnabled val="1"/>
        </dgm:presLayoutVars>
      </dgm:prSet>
      <dgm:spPr/>
    </dgm:pt>
    <dgm:pt modelId="{F3E37D98-BAA2-4770-B258-9165CA81B765}" type="pres">
      <dgm:prSet presAssocID="{208586A4-9078-408C-B1E5-D4B4FFD58365}" presName="descendantText" presStyleLbl="alignAcc1" presStyleIdx="0" presStyleCnt="3" custLinFactNeighborX="3192" custLinFactNeighborY="-692">
        <dgm:presLayoutVars>
          <dgm:bulletEnabled val="1"/>
        </dgm:presLayoutVars>
      </dgm:prSet>
      <dgm:spPr/>
    </dgm:pt>
    <dgm:pt modelId="{612B4DB6-75F8-4593-9CD3-DAB75815E439}" type="pres">
      <dgm:prSet presAssocID="{517A7809-E01D-4931-987B-49F787B96DDE}" presName="sp" presStyleCnt="0"/>
      <dgm:spPr/>
    </dgm:pt>
    <dgm:pt modelId="{8543DBDB-EDD8-4957-87A9-89163AA296A2}" type="pres">
      <dgm:prSet presAssocID="{DF0D37D6-B8D8-4884-B65F-53FDFD90E733}" presName="composite" presStyleCnt="0"/>
      <dgm:spPr/>
    </dgm:pt>
    <dgm:pt modelId="{6F7D2091-DEA6-4CF8-832F-E073383F3521}" type="pres">
      <dgm:prSet presAssocID="{DF0D37D6-B8D8-4884-B65F-53FDFD90E733}" presName="parentText" presStyleLbl="alignNode1" presStyleIdx="1" presStyleCnt="3" custScaleX="130321" custScaleY="115252">
        <dgm:presLayoutVars>
          <dgm:chMax val="1"/>
          <dgm:bulletEnabled val="1"/>
        </dgm:presLayoutVars>
      </dgm:prSet>
      <dgm:spPr/>
    </dgm:pt>
    <dgm:pt modelId="{D9FFE2F4-45E1-42FD-A9CA-F8D6E54994F5}" type="pres">
      <dgm:prSet presAssocID="{DF0D37D6-B8D8-4884-B65F-53FDFD90E733}" presName="descendantText" presStyleLbl="alignAcc1" presStyleIdx="1" presStyleCnt="3" custScaleX="89246" custScaleY="146198" custLinFactNeighborX="-2899" custLinFactNeighborY="-3494">
        <dgm:presLayoutVars>
          <dgm:bulletEnabled val="1"/>
        </dgm:presLayoutVars>
      </dgm:prSet>
      <dgm:spPr/>
    </dgm:pt>
    <dgm:pt modelId="{6F9B2D78-5C60-4095-AA06-267355206ECC}" type="pres">
      <dgm:prSet presAssocID="{DD965FF1-EF75-45C9-8BBC-C96C0B1A308F}" presName="sp" presStyleCnt="0"/>
      <dgm:spPr/>
    </dgm:pt>
    <dgm:pt modelId="{CE56D3C1-055A-43A1-9B3C-727419405D33}" type="pres">
      <dgm:prSet presAssocID="{BF07B289-49C0-4F5C-8438-7D30C9E061FE}" presName="composite" presStyleCnt="0"/>
      <dgm:spPr/>
    </dgm:pt>
    <dgm:pt modelId="{FCDB1F7B-67A8-4FB1-A148-C0682E61BDBA}" type="pres">
      <dgm:prSet presAssocID="{BF07B289-49C0-4F5C-8438-7D30C9E061FE}" presName="parentText" presStyleLbl="alignNode1" presStyleIdx="2" presStyleCnt="3" custScaleX="128321" custScaleY="120370">
        <dgm:presLayoutVars>
          <dgm:chMax val="1"/>
          <dgm:bulletEnabled val="1"/>
        </dgm:presLayoutVars>
      </dgm:prSet>
      <dgm:spPr/>
    </dgm:pt>
    <dgm:pt modelId="{A2B8461A-27BC-49AE-B996-AB1936202F55}" type="pres">
      <dgm:prSet presAssocID="{BF07B289-49C0-4F5C-8438-7D30C9E061FE}" presName="descendantText" presStyleLbl="alignAcc1" presStyleIdx="2" presStyleCnt="3" custScaleX="90094" custScaleY="158520" custLinFactNeighborX="-2385" custLinFactNeighborY="10370">
        <dgm:presLayoutVars>
          <dgm:bulletEnabled val="1"/>
        </dgm:presLayoutVars>
      </dgm:prSet>
      <dgm:spPr/>
    </dgm:pt>
  </dgm:ptLst>
  <dgm:cxnLst>
    <dgm:cxn modelId="{702DDF04-B6F0-4453-AD6C-4E39AE56040D}" srcId="{BF07B289-49C0-4F5C-8438-7D30C9E061FE}" destId="{CAE1680F-830F-4CA4-8B4D-B8925EF34DEE}" srcOrd="0" destOrd="0" parTransId="{590F2006-F8DD-416C-B8E9-416F835B647F}" sibTransId="{1F833231-BCC8-4295-A361-011CA620E08A}"/>
    <dgm:cxn modelId="{6EC08B05-42BE-4FF2-A1A1-DB73D34AE2E2}" srcId="{208586A4-9078-408C-B1E5-D4B4FFD58365}" destId="{F2F764DB-32BA-4352-92A9-1C3DC337D633}" srcOrd="1" destOrd="0" parTransId="{AA2DE333-1B08-4E26-9C3C-D460C93B9709}" sibTransId="{261FC110-4733-4409-986C-4FAEB1A9B34B}"/>
    <dgm:cxn modelId="{38FF870B-447B-4268-AA7A-1927ABB26A2B}" type="presOf" srcId="{F2F764DB-32BA-4352-92A9-1C3DC337D633}" destId="{F3E37D98-BAA2-4770-B258-9165CA81B765}" srcOrd="0" destOrd="1" presId="urn:microsoft.com/office/officeart/2005/8/layout/chevron2"/>
    <dgm:cxn modelId="{0B8BBC13-0BC6-41BB-BAB1-514E2AC4DEAA}" srcId="{1C61A56D-1EA8-4F06-A056-39A046D88E2C}" destId="{DF0D37D6-B8D8-4884-B65F-53FDFD90E733}" srcOrd="1" destOrd="0" parTransId="{E333B9CC-DBDF-4FB1-AD7F-8B7723ACF8AF}" sibTransId="{DD965FF1-EF75-45C9-8BBC-C96C0B1A308F}"/>
    <dgm:cxn modelId="{54100D1B-A67A-4071-810C-28B7D2565C85}" srcId="{208586A4-9078-408C-B1E5-D4B4FFD58365}" destId="{FBB3A323-0B8C-49AD-9B88-10B9DA6E27FE}" srcOrd="0" destOrd="0" parTransId="{675DAC0E-6156-481E-B7DD-54A5359CBE2C}" sibTransId="{94E83416-5EAB-46A5-8A21-2463AC2BBB17}"/>
    <dgm:cxn modelId="{2562D11F-6A70-4D50-8A7F-36C8D7169054}" type="presOf" srcId="{6689C6A0-722A-4E8D-BB74-1C6989919425}" destId="{A2B8461A-27BC-49AE-B996-AB1936202F55}" srcOrd="0" destOrd="1" presId="urn:microsoft.com/office/officeart/2005/8/layout/chevron2"/>
    <dgm:cxn modelId="{EACAC934-A311-4B34-831D-988EBF1322AE}" type="presOf" srcId="{DF0D37D6-B8D8-4884-B65F-53FDFD90E733}" destId="{6F7D2091-DEA6-4CF8-832F-E073383F3521}" srcOrd="0" destOrd="0" presId="urn:microsoft.com/office/officeart/2005/8/layout/chevron2"/>
    <dgm:cxn modelId="{0605063A-983F-4F28-99B3-92A2D56378D5}" srcId="{DF0D37D6-B8D8-4884-B65F-53FDFD90E733}" destId="{B9D99335-F2B9-4AAF-91AB-0168023EB5DA}" srcOrd="3" destOrd="0" parTransId="{7C697474-7E99-4695-B268-68E25A924A17}" sibTransId="{97688716-CB53-48AD-AB07-51BBCF84D171}"/>
    <dgm:cxn modelId="{136D733D-7666-4848-B1CB-0F4F257FF911}" srcId="{DF0D37D6-B8D8-4884-B65F-53FDFD90E733}" destId="{A025FDDF-6013-4874-B891-9051B0A6FE44}" srcOrd="2" destOrd="0" parTransId="{4EB53A31-84F5-4087-B73A-0B0199FFCB30}" sibTransId="{190DEB62-87D7-480B-A3F0-3EB01E2FA557}"/>
    <dgm:cxn modelId="{FC76A362-9F58-41DD-8874-C1810E4E8100}" srcId="{BF07B289-49C0-4F5C-8438-7D30C9E061FE}" destId="{6689C6A0-722A-4E8D-BB74-1C6989919425}" srcOrd="1" destOrd="0" parTransId="{08790B73-DBDA-46B1-ADE0-07D04A2A0195}" sibTransId="{57D699A5-4F38-43A0-93AE-D06A27DCF683}"/>
    <dgm:cxn modelId="{F876156A-82C0-4DD7-9769-DDC12E0B87FF}" type="presOf" srcId="{CAE1680F-830F-4CA4-8B4D-B8925EF34DEE}" destId="{A2B8461A-27BC-49AE-B996-AB1936202F55}" srcOrd="0" destOrd="0" presId="urn:microsoft.com/office/officeart/2005/8/layout/chevron2"/>
    <dgm:cxn modelId="{720F096D-308F-4792-BED7-68133BBA2EA1}" type="presOf" srcId="{4D47A0C2-A53B-4906-9209-8960C48ECE22}" destId="{D9FFE2F4-45E1-42FD-A9CA-F8D6E54994F5}" srcOrd="0" destOrd="1" presId="urn:microsoft.com/office/officeart/2005/8/layout/chevron2"/>
    <dgm:cxn modelId="{AB906372-281A-4E00-B3FC-861F4B732DF7}" type="presOf" srcId="{A025FDDF-6013-4874-B891-9051B0A6FE44}" destId="{D9FFE2F4-45E1-42FD-A9CA-F8D6E54994F5}" srcOrd="0" destOrd="2" presId="urn:microsoft.com/office/officeart/2005/8/layout/chevron2"/>
    <dgm:cxn modelId="{2DD14778-5789-4FFC-B4A3-EB5BE3F10B34}" srcId="{DF0D37D6-B8D8-4884-B65F-53FDFD90E733}" destId="{4F5E7607-541B-45B0-84CF-54A1E6740D43}" srcOrd="6" destOrd="0" parTransId="{6043AB72-2D70-4B81-A178-E53208BAABBD}" sibTransId="{9A1AAE08-60FC-497A-B4C0-A47C4F32EB37}"/>
    <dgm:cxn modelId="{23C9FC58-3EC0-4FEE-A57E-FAB04CB26829}" type="presOf" srcId="{1C61A56D-1EA8-4F06-A056-39A046D88E2C}" destId="{676CF472-0E66-4D05-BA4D-F5755089927C}" srcOrd="0" destOrd="0" presId="urn:microsoft.com/office/officeart/2005/8/layout/chevron2"/>
    <dgm:cxn modelId="{B98F2E59-12CE-4B12-9434-5A30902308AE}" srcId="{1C61A56D-1EA8-4F06-A056-39A046D88E2C}" destId="{208586A4-9078-408C-B1E5-D4B4FFD58365}" srcOrd="0" destOrd="0" parTransId="{E6795BF8-ECA7-4D3B-9F00-7E1FE9B85C6B}" sibTransId="{517A7809-E01D-4931-987B-49F787B96DDE}"/>
    <dgm:cxn modelId="{14AB9059-05DF-407C-A4A2-219D903080DA}" srcId="{1C61A56D-1EA8-4F06-A056-39A046D88E2C}" destId="{BF07B289-49C0-4F5C-8438-7D30C9E061FE}" srcOrd="2" destOrd="0" parTransId="{0443B8FD-5749-4360-98CA-89BC342755AB}" sibTransId="{7BD3D519-94A3-4B40-A79A-DE42EEE4D72D}"/>
    <dgm:cxn modelId="{AD37237F-6313-4270-86AD-F952A642050E}" type="presOf" srcId="{52909A33-15E3-48F7-AEEE-6208D5020EA6}" destId="{D9FFE2F4-45E1-42FD-A9CA-F8D6E54994F5}" srcOrd="0" destOrd="0" presId="urn:microsoft.com/office/officeart/2005/8/layout/chevron2"/>
    <dgm:cxn modelId="{05E6E98D-1B45-4A55-A803-0EAAAA0400D5}" type="presOf" srcId="{55E65C1E-40CF-41FF-883D-6FDBE93CF759}" destId="{D9FFE2F4-45E1-42FD-A9CA-F8D6E54994F5}" srcOrd="0" destOrd="4" presId="urn:microsoft.com/office/officeart/2005/8/layout/chevron2"/>
    <dgm:cxn modelId="{E10382AF-CC47-41D5-A70A-704695232C4B}" type="presOf" srcId="{BF07B289-49C0-4F5C-8438-7D30C9E061FE}" destId="{FCDB1F7B-67A8-4FB1-A148-C0682E61BDBA}" srcOrd="0" destOrd="0" presId="urn:microsoft.com/office/officeart/2005/8/layout/chevron2"/>
    <dgm:cxn modelId="{7EDED0AF-ABE8-4241-9593-D6ACC9BD5B6A}" srcId="{208586A4-9078-408C-B1E5-D4B4FFD58365}" destId="{26557A4B-5C75-4F80-8023-5943C327EDC8}" srcOrd="2" destOrd="0" parTransId="{F89A7113-2BEE-48AB-A81A-EECCF657AF9B}" sibTransId="{4FA5F7EF-96A4-42F5-98AD-2539228CC883}"/>
    <dgm:cxn modelId="{C0DC12B4-C256-411F-823C-26CD95886141}" srcId="{DF0D37D6-B8D8-4884-B65F-53FDFD90E733}" destId="{4D47A0C2-A53B-4906-9209-8960C48ECE22}" srcOrd="1" destOrd="0" parTransId="{9B3AF2F6-8CB7-450C-8A49-ED344DE7B664}" sibTransId="{D780AD3E-A325-4F56-842D-83A4DD643181}"/>
    <dgm:cxn modelId="{694EEBB5-09AA-4905-B98C-671FB1B171E9}" type="presOf" srcId="{B9D99335-F2B9-4AAF-91AB-0168023EB5DA}" destId="{D9FFE2F4-45E1-42FD-A9CA-F8D6E54994F5}" srcOrd="0" destOrd="3" presId="urn:microsoft.com/office/officeart/2005/8/layout/chevron2"/>
    <dgm:cxn modelId="{59803FDD-1EBB-4563-87D8-6D8BF6105C30}" type="presOf" srcId="{CEDC954C-EC57-4B70-8246-5389A612BFBE}" destId="{D9FFE2F4-45E1-42FD-A9CA-F8D6E54994F5}" srcOrd="0" destOrd="5" presId="urn:microsoft.com/office/officeart/2005/8/layout/chevron2"/>
    <dgm:cxn modelId="{2CF235E5-74B1-4C9F-8FD0-77960E1D7224}" type="presOf" srcId="{26557A4B-5C75-4F80-8023-5943C327EDC8}" destId="{F3E37D98-BAA2-4770-B258-9165CA81B765}" srcOrd="0" destOrd="2" presId="urn:microsoft.com/office/officeart/2005/8/layout/chevron2"/>
    <dgm:cxn modelId="{842389E8-AB59-47A9-B0F3-14FC22E4B85D}" srcId="{DF0D37D6-B8D8-4884-B65F-53FDFD90E733}" destId="{CEDC954C-EC57-4B70-8246-5389A612BFBE}" srcOrd="5" destOrd="0" parTransId="{D2FC2835-BBAB-4A98-8179-78833C2571D9}" sibTransId="{F447409C-5F77-473C-BD7F-D3CC549A6208}"/>
    <dgm:cxn modelId="{0D11E2E8-827B-44FB-B06E-CF007366F73B}" srcId="{DF0D37D6-B8D8-4884-B65F-53FDFD90E733}" destId="{52909A33-15E3-48F7-AEEE-6208D5020EA6}" srcOrd="0" destOrd="0" parTransId="{3F03571F-C8BC-4904-B4DC-B9E1B075C1AB}" sibTransId="{2B3154B8-3F4C-4679-8043-72B77E523EAF}"/>
    <dgm:cxn modelId="{6857D4EB-8487-4311-8251-33840422A2DC}" type="presOf" srcId="{FBB3A323-0B8C-49AD-9B88-10B9DA6E27FE}" destId="{F3E37D98-BAA2-4770-B258-9165CA81B765}" srcOrd="0" destOrd="0" presId="urn:microsoft.com/office/officeart/2005/8/layout/chevron2"/>
    <dgm:cxn modelId="{14329AED-F4EB-4BF2-B02B-721A6685696D}" type="presOf" srcId="{4F5E7607-541B-45B0-84CF-54A1E6740D43}" destId="{D9FFE2F4-45E1-42FD-A9CA-F8D6E54994F5}" srcOrd="0" destOrd="6" presId="urn:microsoft.com/office/officeart/2005/8/layout/chevron2"/>
    <dgm:cxn modelId="{1A9AACF8-32A3-4EE0-8E52-2EE4B69E6A14}" srcId="{DF0D37D6-B8D8-4884-B65F-53FDFD90E733}" destId="{55E65C1E-40CF-41FF-883D-6FDBE93CF759}" srcOrd="4" destOrd="0" parTransId="{C917EEED-030E-47BB-B810-66794C1B653B}" sibTransId="{428C5EA3-6254-4F7C-A7AF-9D58504488A8}"/>
    <dgm:cxn modelId="{6C4382FA-8F64-4FB3-82C5-6956616E3B4E}" type="presOf" srcId="{208586A4-9078-408C-B1E5-D4B4FFD58365}" destId="{FF505D9A-DE2F-4D05-A710-2F71B6569C85}" srcOrd="0" destOrd="0" presId="urn:microsoft.com/office/officeart/2005/8/layout/chevron2"/>
    <dgm:cxn modelId="{5DFA696B-C9E0-4A0C-9BD2-89B120A070EB}" type="presParOf" srcId="{676CF472-0E66-4D05-BA4D-F5755089927C}" destId="{B38488F9-3B7F-4F61-838E-2183362C4E9B}" srcOrd="0" destOrd="0" presId="urn:microsoft.com/office/officeart/2005/8/layout/chevron2"/>
    <dgm:cxn modelId="{BB66D793-C1B1-4B3A-AF2B-713D6CDC714C}" type="presParOf" srcId="{B38488F9-3B7F-4F61-838E-2183362C4E9B}" destId="{FF505D9A-DE2F-4D05-A710-2F71B6569C85}" srcOrd="0" destOrd="0" presId="urn:microsoft.com/office/officeart/2005/8/layout/chevron2"/>
    <dgm:cxn modelId="{DE8AD1C8-6F94-442A-868F-7152BE68A712}" type="presParOf" srcId="{B38488F9-3B7F-4F61-838E-2183362C4E9B}" destId="{F3E37D98-BAA2-4770-B258-9165CA81B765}" srcOrd="1" destOrd="0" presId="urn:microsoft.com/office/officeart/2005/8/layout/chevron2"/>
    <dgm:cxn modelId="{3493F63C-20CC-499F-A408-A27D9D8ADECB}" type="presParOf" srcId="{676CF472-0E66-4D05-BA4D-F5755089927C}" destId="{612B4DB6-75F8-4593-9CD3-DAB75815E439}" srcOrd="1" destOrd="0" presId="urn:microsoft.com/office/officeart/2005/8/layout/chevron2"/>
    <dgm:cxn modelId="{2D3CB4AE-0980-4FF3-806D-EBE61DFCA825}" type="presParOf" srcId="{676CF472-0E66-4D05-BA4D-F5755089927C}" destId="{8543DBDB-EDD8-4957-87A9-89163AA296A2}" srcOrd="2" destOrd="0" presId="urn:microsoft.com/office/officeart/2005/8/layout/chevron2"/>
    <dgm:cxn modelId="{C310C044-655D-438E-93F3-52A38C1DD404}" type="presParOf" srcId="{8543DBDB-EDD8-4957-87A9-89163AA296A2}" destId="{6F7D2091-DEA6-4CF8-832F-E073383F3521}" srcOrd="0" destOrd="0" presId="urn:microsoft.com/office/officeart/2005/8/layout/chevron2"/>
    <dgm:cxn modelId="{13D2434E-972A-45B1-A28B-B1DF6A8A8876}" type="presParOf" srcId="{8543DBDB-EDD8-4957-87A9-89163AA296A2}" destId="{D9FFE2F4-45E1-42FD-A9CA-F8D6E54994F5}" srcOrd="1" destOrd="0" presId="urn:microsoft.com/office/officeart/2005/8/layout/chevron2"/>
    <dgm:cxn modelId="{407CB8EA-B01D-4DAB-A4AE-963E788CADEB}" type="presParOf" srcId="{676CF472-0E66-4D05-BA4D-F5755089927C}" destId="{6F9B2D78-5C60-4095-AA06-267355206ECC}" srcOrd="3" destOrd="0" presId="urn:microsoft.com/office/officeart/2005/8/layout/chevron2"/>
    <dgm:cxn modelId="{D07F0830-D259-485D-BEB2-CC2875C354F4}" type="presParOf" srcId="{676CF472-0E66-4D05-BA4D-F5755089927C}" destId="{CE56D3C1-055A-43A1-9B3C-727419405D33}" srcOrd="4" destOrd="0" presId="urn:microsoft.com/office/officeart/2005/8/layout/chevron2"/>
    <dgm:cxn modelId="{ECCC7782-1912-416A-B1F8-694D2608E264}" type="presParOf" srcId="{CE56D3C1-055A-43A1-9B3C-727419405D33}" destId="{FCDB1F7B-67A8-4FB1-A148-C0682E61BDBA}" srcOrd="0" destOrd="0" presId="urn:microsoft.com/office/officeart/2005/8/layout/chevron2"/>
    <dgm:cxn modelId="{82F2FC44-37AD-474A-A3F4-50B80BEDFBCD}" type="presParOf" srcId="{CE56D3C1-055A-43A1-9B3C-727419405D33}" destId="{A2B8461A-27BC-49AE-B996-AB1936202F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7410E8-A4F1-4801-9A33-E9A1E48014BA}"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s-EC"/>
        </a:p>
      </dgm:t>
    </dgm:pt>
    <dgm:pt modelId="{D8210B4C-1F0C-4046-A0F1-F97F4BD219DD}">
      <dgm:prSet phldrT="[Texto]"/>
      <dgm:spPr/>
      <dgm:t>
        <a:bodyPr/>
        <a:lstStyle/>
        <a:p>
          <a:r>
            <a:rPr lang="es-EC" dirty="0"/>
            <a:t>PEDAGOGIA DEL TIEMPO LIBRE</a:t>
          </a:r>
        </a:p>
        <a:p>
          <a:endParaRPr lang="es-EC" dirty="0"/>
        </a:p>
        <a:p>
          <a:r>
            <a:rPr lang="es-EC" dirty="0"/>
            <a:t>					Weber</a:t>
          </a:r>
        </a:p>
      </dgm:t>
    </dgm:pt>
    <dgm:pt modelId="{AF724766-98C9-45C7-A88A-D86BD145BE8C}" type="parTrans" cxnId="{0B55EB23-00ED-49BB-8F08-BCDA4FC9A5FC}">
      <dgm:prSet/>
      <dgm:spPr/>
      <dgm:t>
        <a:bodyPr/>
        <a:lstStyle/>
        <a:p>
          <a:endParaRPr lang="es-EC"/>
        </a:p>
      </dgm:t>
    </dgm:pt>
    <dgm:pt modelId="{3DB5EBF2-F111-479B-B5BE-71A4E8C5DC4F}" type="sibTrans" cxnId="{0B55EB23-00ED-49BB-8F08-BCDA4FC9A5FC}">
      <dgm:prSet/>
      <dgm:spPr/>
      <dgm:t>
        <a:bodyPr/>
        <a:lstStyle/>
        <a:p>
          <a:endParaRPr lang="es-EC"/>
        </a:p>
      </dgm:t>
    </dgm:pt>
    <dgm:pt modelId="{3AB57D26-7CF9-4864-B627-B32B6BAB7776}">
      <dgm:prSet phldrT="[Texto]"/>
      <dgm:spPr/>
      <dgm:t>
        <a:bodyPr/>
        <a:lstStyle/>
        <a:p>
          <a:r>
            <a:rPr lang="es-EC" dirty="0"/>
            <a:t>Brindar conocimientos o habilidades para enseñar el uso adecuado y el aprovechamiento del tiempo libre.</a:t>
          </a:r>
        </a:p>
      </dgm:t>
    </dgm:pt>
    <dgm:pt modelId="{8050A0E2-4D69-45D9-82DD-1D701CF34DA7}" type="parTrans" cxnId="{030DD750-254A-4999-B125-D3B0B6B8E9F1}">
      <dgm:prSet/>
      <dgm:spPr/>
      <dgm:t>
        <a:bodyPr/>
        <a:lstStyle/>
        <a:p>
          <a:endParaRPr lang="es-EC"/>
        </a:p>
      </dgm:t>
    </dgm:pt>
    <dgm:pt modelId="{A30772F7-917E-4390-B732-0AAF31CDFE98}" type="sibTrans" cxnId="{030DD750-254A-4999-B125-D3B0B6B8E9F1}">
      <dgm:prSet/>
      <dgm:spPr/>
      <dgm:t>
        <a:bodyPr/>
        <a:lstStyle/>
        <a:p>
          <a:endParaRPr lang="es-EC"/>
        </a:p>
      </dgm:t>
    </dgm:pt>
    <dgm:pt modelId="{03B69E24-60BD-4674-AC8A-BE7F0CA99813}">
      <dgm:prSet phldrT="[Texto]"/>
      <dgm:spPr/>
      <dgm:t>
        <a:bodyPr/>
        <a:lstStyle/>
        <a:p>
          <a:r>
            <a:rPr lang="es-EC" dirty="0"/>
            <a:t>Actuar como estímulo</a:t>
          </a:r>
        </a:p>
      </dgm:t>
    </dgm:pt>
    <dgm:pt modelId="{533B3571-04E3-4DB1-B06C-4360D0164A1A}" type="parTrans" cxnId="{5EC8B79E-4C41-4201-8DC3-8F1CA14D673D}">
      <dgm:prSet/>
      <dgm:spPr/>
      <dgm:t>
        <a:bodyPr/>
        <a:lstStyle/>
        <a:p>
          <a:endParaRPr lang="es-EC"/>
        </a:p>
      </dgm:t>
    </dgm:pt>
    <dgm:pt modelId="{62D27CEA-D83C-4138-A232-51BE5F09F165}" type="sibTrans" cxnId="{5EC8B79E-4C41-4201-8DC3-8F1CA14D673D}">
      <dgm:prSet/>
      <dgm:spPr/>
      <dgm:t>
        <a:bodyPr/>
        <a:lstStyle/>
        <a:p>
          <a:endParaRPr lang="es-EC"/>
        </a:p>
      </dgm:t>
    </dgm:pt>
    <dgm:pt modelId="{8F288055-5A8C-4269-81BF-2874ED7D80CF}">
      <dgm:prSet phldrT="[Texto]"/>
      <dgm:spPr/>
      <dgm:t>
        <a:bodyPr/>
        <a:lstStyle/>
        <a:p>
          <a:r>
            <a:rPr lang="es-EC" dirty="0"/>
            <a:t>Iniciar e introducir en distintos tipos de actividades de tiempo libre y ocio.</a:t>
          </a:r>
        </a:p>
      </dgm:t>
    </dgm:pt>
    <dgm:pt modelId="{DC327F36-D649-42EA-AE2F-4576E3B0C55B}" type="parTrans" cxnId="{18FAF8DA-0E67-4503-BA0B-1AFDCAA4B2CB}">
      <dgm:prSet/>
      <dgm:spPr/>
      <dgm:t>
        <a:bodyPr/>
        <a:lstStyle/>
        <a:p>
          <a:endParaRPr lang="es-EC"/>
        </a:p>
      </dgm:t>
    </dgm:pt>
    <dgm:pt modelId="{8A29551E-D8CB-4531-9161-8E6623A75FB5}" type="sibTrans" cxnId="{18FAF8DA-0E67-4503-BA0B-1AFDCAA4B2CB}">
      <dgm:prSet/>
      <dgm:spPr/>
      <dgm:t>
        <a:bodyPr/>
        <a:lstStyle/>
        <a:p>
          <a:endParaRPr lang="es-EC"/>
        </a:p>
      </dgm:t>
    </dgm:pt>
    <dgm:pt modelId="{BBA7B347-916D-47F9-B64B-16B6DE1ADEB6}">
      <dgm:prSet phldrT="[Texto]"/>
      <dgm:spPr/>
      <dgm:t>
        <a:bodyPr/>
        <a:lstStyle/>
        <a:p>
          <a:r>
            <a:rPr lang="es-EC" dirty="0"/>
            <a:t>Proporcionar cualquier información sobre reglas del juego, modelos prácticos, indicaciones, bibliografía.</a:t>
          </a:r>
        </a:p>
      </dgm:t>
    </dgm:pt>
    <dgm:pt modelId="{43C04DB5-4BEC-4E3E-8696-6453D4D198DF}" type="parTrans" cxnId="{CED0F977-A78F-4014-918F-18E58859E85F}">
      <dgm:prSet/>
      <dgm:spPr/>
      <dgm:t>
        <a:bodyPr/>
        <a:lstStyle/>
        <a:p>
          <a:endParaRPr lang="es-EC"/>
        </a:p>
      </dgm:t>
    </dgm:pt>
    <dgm:pt modelId="{DC733A7F-F844-4802-9437-D0C5099A5063}" type="sibTrans" cxnId="{CED0F977-A78F-4014-918F-18E58859E85F}">
      <dgm:prSet/>
      <dgm:spPr/>
      <dgm:t>
        <a:bodyPr/>
        <a:lstStyle/>
        <a:p>
          <a:endParaRPr lang="es-EC"/>
        </a:p>
      </dgm:t>
    </dgm:pt>
    <dgm:pt modelId="{C34FC0E3-DE2A-4827-A79B-206DBF2268FB}">
      <dgm:prSet phldrT="[Texto]"/>
      <dgm:spPr/>
      <dgm:t>
        <a:bodyPr/>
        <a:lstStyle/>
        <a:p>
          <a:r>
            <a:rPr lang="es-EC" dirty="0"/>
            <a:t>Transformar y mejorar las circunstancias que puedan suscitar ciertos reparos pedagógicos </a:t>
          </a:r>
        </a:p>
      </dgm:t>
    </dgm:pt>
    <dgm:pt modelId="{808E4122-8D04-489B-9395-C1DCF7F3A36B}" type="parTrans" cxnId="{FD2EE884-9649-49F2-84A0-324E4BCE7524}">
      <dgm:prSet/>
      <dgm:spPr/>
      <dgm:t>
        <a:bodyPr/>
        <a:lstStyle/>
        <a:p>
          <a:endParaRPr lang="es-EC"/>
        </a:p>
      </dgm:t>
    </dgm:pt>
    <dgm:pt modelId="{D5CB60C1-E59E-4E87-BB95-FE55367BE496}" type="sibTrans" cxnId="{FD2EE884-9649-49F2-84A0-324E4BCE7524}">
      <dgm:prSet/>
      <dgm:spPr/>
      <dgm:t>
        <a:bodyPr/>
        <a:lstStyle/>
        <a:p>
          <a:endParaRPr lang="es-EC"/>
        </a:p>
      </dgm:t>
    </dgm:pt>
    <dgm:pt modelId="{807A274F-A68C-4838-B066-D83BF8F428E7}" type="pres">
      <dgm:prSet presAssocID="{D17410E8-A4F1-4801-9A33-E9A1E48014BA}" presName="hierChild1" presStyleCnt="0">
        <dgm:presLayoutVars>
          <dgm:chPref val="1"/>
          <dgm:dir/>
          <dgm:animOne val="branch"/>
          <dgm:animLvl val="lvl"/>
          <dgm:resizeHandles/>
        </dgm:presLayoutVars>
      </dgm:prSet>
      <dgm:spPr/>
    </dgm:pt>
    <dgm:pt modelId="{93EF6110-2C59-4DB3-971F-9A1F25240E86}" type="pres">
      <dgm:prSet presAssocID="{D8210B4C-1F0C-4046-A0F1-F97F4BD219DD}" presName="hierRoot1" presStyleCnt="0"/>
      <dgm:spPr/>
    </dgm:pt>
    <dgm:pt modelId="{C7A0FCA0-A36F-4898-9E98-0C3CFDD8358E}" type="pres">
      <dgm:prSet presAssocID="{D8210B4C-1F0C-4046-A0F1-F97F4BD219DD}" presName="composite" presStyleCnt="0"/>
      <dgm:spPr/>
    </dgm:pt>
    <dgm:pt modelId="{97D75B11-3D82-4C21-B7C7-522AF3A3ECAF}" type="pres">
      <dgm:prSet presAssocID="{D8210B4C-1F0C-4046-A0F1-F97F4BD219DD}" presName="background" presStyleLbl="node0" presStyleIdx="0" presStyleCnt="1"/>
      <dgm:spPr/>
    </dgm:pt>
    <dgm:pt modelId="{BEAC42FA-FB4F-4BB5-AC38-86E8A698AE64}" type="pres">
      <dgm:prSet presAssocID="{D8210B4C-1F0C-4046-A0F1-F97F4BD219DD}" presName="text" presStyleLbl="fgAcc0" presStyleIdx="0" presStyleCnt="1" custScaleX="234369">
        <dgm:presLayoutVars>
          <dgm:chPref val="3"/>
        </dgm:presLayoutVars>
      </dgm:prSet>
      <dgm:spPr/>
    </dgm:pt>
    <dgm:pt modelId="{75D8B9B2-A71C-424F-A5F3-2E3E556F5CD3}" type="pres">
      <dgm:prSet presAssocID="{D8210B4C-1F0C-4046-A0F1-F97F4BD219DD}" presName="hierChild2" presStyleCnt="0"/>
      <dgm:spPr/>
    </dgm:pt>
    <dgm:pt modelId="{7ACE412B-51F4-49CE-8552-37CAC41AE371}" type="pres">
      <dgm:prSet presAssocID="{8050A0E2-4D69-45D9-82DD-1D701CF34DA7}" presName="Name10" presStyleLbl="parChTrans1D2" presStyleIdx="0" presStyleCnt="1"/>
      <dgm:spPr/>
    </dgm:pt>
    <dgm:pt modelId="{5E6CAC7A-7D6B-4082-B979-8324052A2E58}" type="pres">
      <dgm:prSet presAssocID="{3AB57D26-7CF9-4864-B627-B32B6BAB7776}" presName="hierRoot2" presStyleCnt="0"/>
      <dgm:spPr/>
    </dgm:pt>
    <dgm:pt modelId="{5EF0E502-6AA1-45F3-A546-5CDB5C5AF188}" type="pres">
      <dgm:prSet presAssocID="{3AB57D26-7CF9-4864-B627-B32B6BAB7776}" presName="composite2" presStyleCnt="0"/>
      <dgm:spPr/>
    </dgm:pt>
    <dgm:pt modelId="{016DF91A-A0C6-4824-B50F-459F723E83EA}" type="pres">
      <dgm:prSet presAssocID="{3AB57D26-7CF9-4864-B627-B32B6BAB7776}" presName="background2" presStyleLbl="node2" presStyleIdx="0" presStyleCnt="1"/>
      <dgm:spPr/>
    </dgm:pt>
    <dgm:pt modelId="{FDF080ED-F404-4349-8EEB-2ABE3F6B29AD}" type="pres">
      <dgm:prSet presAssocID="{3AB57D26-7CF9-4864-B627-B32B6BAB7776}" presName="text2" presStyleLbl="fgAcc2" presStyleIdx="0" presStyleCnt="1">
        <dgm:presLayoutVars>
          <dgm:chPref val="3"/>
        </dgm:presLayoutVars>
      </dgm:prSet>
      <dgm:spPr/>
    </dgm:pt>
    <dgm:pt modelId="{5AC716BD-5A5F-4C41-8DF2-3BD8AA647404}" type="pres">
      <dgm:prSet presAssocID="{3AB57D26-7CF9-4864-B627-B32B6BAB7776}" presName="hierChild3" presStyleCnt="0"/>
      <dgm:spPr/>
    </dgm:pt>
    <dgm:pt modelId="{75CA250F-B031-403B-80CC-AD894C042E22}" type="pres">
      <dgm:prSet presAssocID="{533B3571-04E3-4DB1-B06C-4360D0164A1A}" presName="Name17" presStyleLbl="parChTrans1D3" presStyleIdx="0" presStyleCnt="4"/>
      <dgm:spPr/>
    </dgm:pt>
    <dgm:pt modelId="{2CC19B50-3746-48D3-BCC6-376FBB2F93CB}" type="pres">
      <dgm:prSet presAssocID="{03B69E24-60BD-4674-AC8A-BE7F0CA99813}" presName="hierRoot3" presStyleCnt="0"/>
      <dgm:spPr/>
    </dgm:pt>
    <dgm:pt modelId="{C7FF901F-14D8-4373-92AB-6492CED9BF5C}" type="pres">
      <dgm:prSet presAssocID="{03B69E24-60BD-4674-AC8A-BE7F0CA99813}" presName="composite3" presStyleCnt="0"/>
      <dgm:spPr/>
    </dgm:pt>
    <dgm:pt modelId="{8EC0491B-9D3C-4D47-8E5F-A3458A5FEC0A}" type="pres">
      <dgm:prSet presAssocID="{03B69E24-60BD-4674-AC8A-BE7F0CA99813}" presName="background3" presStyleLbl="node3" presStyleIdx="0" presStyleCnt="4"/>
      <dgm:spPr/>
    </dgm:pt>
    <dgm:pt modelId="{993978AF-D3D9-4835-9B9D-411615F618DA}" type="pres">
      <dgm:prSet presAssocID="{03B69E24-60BD-4674-AC8A-BE7F0CA99813}" presName="text3" presStyleLbl="fgAcc3" presStyleIdx="0" presStyleCnt="4">
        <dgm:presLayoutVars>
          <dgm:chPref val="3"/>
        </dgm:presLayoutVars>
      </dgm:prSet>
      <dgm:spPr/>
    </dgm:pt>
    <dgm:pt modelId="{5549BAC4-B5DA-405C-8C40-1062DC4049CD}" type="pres">
      <dgm:prSet presAssocID="{03B69E24-60BD-4674-AC8A-BE7F0CA99813}" presName="hierChild4" presStyleCnt="0"/>
      <dgm:spPr/>
    </dgm:pt>
    <dgm:pt modelId="{C7A37951-EA61-49D0-859E-094302F0648D}" type="pres">
      <dgm:prSet presAssocID="{DC327F36-D649-42EA-AE2F-4576E3B0C55B}" presName="Name17" presStyleLbl="parChTrans1D3" presStyleIdx="1" presStyleCnt="4"/>
      <dgm:spPr/>
    </dgm:pt>
    <dgm:pt modelId="{DE848C52-45C9-439F-B154-4B12DF5B8503}" type="pres">
      <dgm:prSet presAssocID="{8F288055-5A8C-4269-81BF-2874ED7D80CF}" presName="hierRoot3" presStyleCnt="0"/>
      <dgm:spPr/>
    </dgm:pt>
    <dgm:pt modelId="{F8470E6B-39F5-4B18-BB8D-0F526B7F50AF}" type="pres">
      <dgm:prSet presAssocID="{8F288055-5A8C-4269-81BF-2874ED7D80CF}" presName="composite3" presStyleCnt="0"/>
      <dgm:spPr/>
    </dgm:pt>
    <dgm:pt modelId="{80A3660D-A12A-463E-9C0A-35C889497191}" type="pres">
      <dgm:prSet presAssocID="{8F288055-5A8C-4269-81BF-2874ED7D80CF}" presName="background3" presStyleLbl="node3" presStyleIdx="1" presStyleCnt="4"/>
      <dgm:spPr/>
    </dgm:pt>
    <dgm:pt modelId="{8A745348-1E43-4DE8-997D-39D327752AFF}" type="pres">
      <dgm:prSet presAssocID="{8F288055-5A8C-4269-81BF-2874ED7D80CF}" presName="text3" presStyleLbl="fgAcc3" presStyleIdx="1" presStyleCnt="4">
        <dgm:presLayoutVars>
          <dgm:chPref val="3"/>
        </dgm:presLayoutVars>
      </dgm:prSet>
      <dgm:spPr/>
    </dgm:pt>
    <dgm:pt modelId="{8C006E1F-9CC3-4BAB-BB76-9094801AE68C}" type="pres">
      <dgm:prSet presAssocID="{8F288055-5A8C-4269-81BF-2874ED7D80CF}" presName="hierChild4" presStyleCnt="0"/>
      <dgm:spPr/>
    </dgm:pt>
    <dgm:pt modelId="{BFF65C82-6279-49CC-B0D2-826FAD0AD9A7}" type="pres">
      <dgm:prSet presAssocID="{43C04DB5-4BEC-4E3E-8696-6453D4D198DF}" presName="Name17" presStyleLbl="parChTrans1D3" presStyleIdx="2" presStyleCnt="4"/>
      <dgm:spPr/>
    </dgm:pt>
    <dgm:pt modelId="{3777165B-0E28-4E21-9D9C-49E84E18201A}" type="pres">
      <dgm:prSet presAssocID="{BBA7B347-916D-47F9-B64B-16B6DE1ADEB6}" presName="hierRoot3" presStyleCnt="0"/>
      <dgm:spPr/>
    </dgm:pt>
    <dgm:pt modelId="{24677536-1743-425C-85B8-7A8C66579276}" type="pres">
      <dgm:prSet presAssocID="{BBA7B347-916D-47F9-B64B-16B6DE1ADEB6}" presName="composite3" presStyleCnt="0"/>
      <dgm:spPr/>
    </dgm:pt>
    <dgm:pt modelId="{D6F871EA-5227-4AA1-AD40-E2E9DEFE39C0}" type="pres">
      <dgm:prSet presAssocID="{BBA7B347-916D-47F9-B64B-16B6DE1ADEB6}" presName="background3" presStyleLbl="node3" presStyleIdx="2" presStyleCnt="4"/>
      <dgm:spPr/>
    </dgm:pt>
    <dgm:pt modelId="{FEE902EF-C6D8-43BF-8138-A405A6FB743C}" type="pres">
      <dgm:prSet presAssocID="{BBA7B347-916D-47F9-B64B-16B6DE1ADEB6}" presName="text3" presStyleLbl="fgAcc3" presStyleIdx="2" presStyleCnt="4">
        <dgm:presLayoutVars>
          <dgm:chPref val="3"/>
        </dgm:presLayoutVars>
      </dgm:prSet>
      <dgm:spPr/>
    </dgm:pt>
    <dgm:pt modelId="{2586EE7E-84C3-44A2-A969-4A66AC012854}" type="pres">
      <dgm:prSet presAssocID="{BBA7B347-916D-47F9-B64B-16B6DE1ADEB6}" presName="hierChild4" presStyleCnt="0"/>
      <dgm:spPr/>
    </dgm:pt>
    <dgm:pt modelId="{65F42F5E-DD74-4F87-B963-389C7B51AC5E}" type="pres">
      <dgm:prSet presAssocID="{808E4122-8D04-489B-9395-C1DCF7F3A36B}" presName="Name17" presStyleLbl="parChTrans1D3" presStyleIdx="3" presStyleCnt="4"/>
      <dgm:spPr/>
    </dgm:pt>
    <dgm:pt modelId="{4E4C91F9-F779-45BF-A2E7-2731AB53C0F6}" type="pres">
      <dgm:prSet presAssocID="{C34FC0E3-DE2A-4827-A79B-206DBF2268FB}" presName="hierRoot3" presStyleCnt="0"/>
      <dgm:spPr/>
    </dgm:pt>
    <dgm:pt modelId="{07F5B814-A9FE-428C-8080-4C3C16EC2A30}" type="pres">
      <dgm:prSet presAssocID="{C34FC0E3-DE2A-4827-A79B-206DBF2268FB}" presName="composite3" presStyleCnt="0"/>
      <dgm:spPr/>
    </dgm:pt>
    <dgm:pt modelId="{01676086-AA3B-4A93-AAE0-B865797F6E7B}" type="pres">
      <dgm:prSet presAssocID="{C34FC0E3-DE2A-4827-A79B-206DBF2268FB}" presName="background3" presStyleLbl="node3" presStyleIdx="3" presStyleCnt="4"/>
      <dgm:spPr/>
    </dgm:pt>
    <dgm:pt modelId="{D8F120EC-C516-4DA8-A2BD-EDEE840AA0B7}" type="pres">
      <dgm:prSet presAssocID="{C34FC0E3-DE2A-4827-A79B-206DBF2268FB}" presName="text3" presStyleLbl="fgAcc3" presStyleIdx="3" presStyleCnt="4" custLinFactNeighborX="-2941" custLinFactNeighborY="-1158">
        <dgm:presLayoutVars>
          <dgm:chPref val="3"/>
        </dgm:presLayoutVars>
      </dgm:prSet>
      <dgm:spPr/>
    </dgm:pt>
    <dgm:pt modelId="{F5C53CD3-C69F-432C-9F5F-1D980608102C}" type="pres">
      <dgm:prSet presAssocID="{C34FC0E3-DE2A-4827-A79B-206DBF2268FB}" presName="hierChild4" presStyleCnt="0"/>
      <dgm:spPr/>
    </dgm:pt>
  </dgm:ptLst>
  <dgm:cxnLst>
    <dgm:cxn modelId="{D8DB4D06-B228-47D4-81D2-140CBBB10CB9}" type="presOf" srcId="{8050A0E2-4D69-45D9-82DD-1D701CF34DA7}" destId="{7ACE412B-51F4-49CE-8552-37CAC41AE371}" srcOrd="0" destOrd="0" presId="urn:microsoft.com/office/officeart/2005/8/layout/hierarchy1"/>
    <dgm:cxn modelId="{0B55EB23-00ED-49BB-8F08-BCDA4FC9A5FC}" srcId="{D17410E8-A4F1-4801-9A33-E9A1E48014BA}" destId="{D8210B4C-1F0C-4046-A0F1-F97F4BD219DD}" srcOrd="0" destOrd="0" parTransId="{AF724766-98C9-45C7-A88A-D86BD145BE8C}" sibTransId="{3DB5EBF2-F111-479B-B5BE-71A4E8C5DC4F}"/>
    <dgm:cxn modelId="{EA549B62-9888-4B5A-A75A-D53A85B53EB4}" type="presOf" srcId="{3AB57D26-7CF9-4864-B627-B32B6BAB7776}" destId="{FDF080ED-F404-4349-8EEB-2ABE3F6B29AD}" srcOrd="0" destOrd="0" presId="urn:microsoft.com/office/officeart/2005/8/layout/hierarchy1"/>
    <dgm:cxn modelId="{D37F7368-6D85-42E7-8DC6-21042C7C432D}" type="presOf" srcId="{808E4122-8D04-489B-9395-C1DCF7F3A36B}" destId="{65F42F5E-DD74-4F87-B963-389C7B51AC5E}" srcOrd="0" destOrd="0" presId="urn:microsoft.com/office/officeart/2005/8/layout/hierarchy1"/>
    <dgm:cxn modelId="{6264814B-D716-4A25-BF1F-7CF3B755F06C}" type="presOf" srcId="{03B69E24-60BD-4674-AC8A-BE7F0CA99813}" destId="{993978AF-D3D9-4835-9B9D-411615F618DA}" srcOrd="0" destOrd="0" presId="urn:microsoft.com/office/officeart/2005/8/layout/hierarchy1"/>
    <dgm:cxn modelId="{030DD750-254A-4999-B125-D3B0B6B8E9F1}" srcId="{D8210B4C-1F0C-4046-A0F1-F97F4BD219DD}" destId="{3AB57D26-7CF9-4864-B627-B32B6BAB7776}" srcOrd="0" destOrd="0" parTransId="{8050A0E2-4D69-45D9-82DD-1D701CF34DA7}" sibTransId="{A30772F7-917E-4390-B732-0AAF31CDFE98}"/>
    <dgm:cxn modelId="{50048B54-7377-4B60-9361-BBE252A2BCA1}" type="presOf" srcId="{8F288055-5A8C-4269-81BF-2874ED7D80CF}" destId="{8A745348-1E43-4DE8-997D-39D327752AFF}" srcOrd="0" destOrd="0" presId="urn:microsoft.com/office/officeart/2005/8/layout/hierarchy1"/>
    <dgm:cxn modelId="{CED0F977-A78F-4014-918F-18E58859E85F}" srcId="{3AB57D26-7CF9-4864-B627-B32B6BAB7776}" destId="{BBA7B347-916D-47F9-B64B-16B6DE1ADEB6}" srcOrd="2" destOrd="0" parTransId="{43C04DB5-4BEC-4E3E-8696-6453D4D198DF}" sibTransId="{DC733A7F-F844-4802-9437-D0C5099A5063}"/>
    <dgm:cxn modelId="{EFACF682-C4A3-4C32-AF9D-FE34A10BBABB}" type="presOf" srcId="{43C04DB5-4BEC-4E3E-8696-6453D4D198DF}" destId="{BFF65C82-6279-49CC-B0D2-826FAD0AD9A7}" srcOrd="0" destOrd="0" presId="urn:microsoft.com/office/officeart/2005/8/layout/hierarchy1"/>
    <dgm:cxn modelId="{FD2EE884-9649-49F2-84A0-324E4BCE7524}" srcId="{3AB57D26-7CF9-4864-B627-B32B6BAB7776}" destId="{C34FC0E3-DE2A-4827-A79B-206DBF2268FB}" srcOrd="3" destOrd="0" parTransId="{808E4122-8D04-489B-9395-C1DCF7F3A36B}" sibTransId="{D5CB60C1-E59E-4E87-BB95-FE55367BE496}"/>
    <dgm:cxn modelId="{C6E0B491-0CD3-4C88-B244-3401695E86E7}" type="presOf" srcId="{BBA7B347-916D-47F9-B64B-16B6DE1ADEB6}" destId="{FEE902EF-C6D8-43BF-8138-A405A6FB743C}" srcOrd="0" destOrd="0" presId="urn:microsoft.com/office/officeart/2005/8/layout/hierarchy1"/>
    <dgm:cxn modelId="{5EC8B79E-4C41-4201-8DC3-8F1CA14D673D}" srcId="{3AB57D26-7CF9-4864-B627-B32B6BAB7776}" destId="{03B69E24-60BD-4674-AC8A-BE7F0CA99813}" srcOrd="0" destOrd="0" parTransId="{533B3571-04E3-4DB1-B06C-4360D0164A1A}" sibTransId="{62D27CEA-D83C-4138-A232-51BE5F09F165}"/>
    <dgm:cxn modelId="{6AF5C6C9-CC37-401B-9646-E12A72D3CDCB}" type="presOf" srcId="{D17410E8-A4F1-4801-9A33-E9A1E48014BA}" destId="{807A274F-A68C-4838-B066-D83BF8F428E7}" srcOrd="0" destOrd="0" presId="urn:microsoft.com/office/officeart/2005/8/layout/hierarchy1"/>
    <dgm:cxn modelId="{C15D7FD2-952C-45D8-AF9F-AFE43AEA80C3}" type="presOf" srcId="{533B3571-04E3-4DB1-B06C-4360D0164A1A}" destId="{75CA250F-B031-403B-80CC-AD894C042E22}" srcOrd="0" destOrd="0" presId="urn:microsoft.com/office/officeart/2005/8/layout/hierarchy1"/>
    <dgm:cxn modelId="{036AD8D5-87DD-4E6B-830D-808BAB05992B}" type="presOf" srcId="{DC327F36-D649-42EA-AE2F-4576E3B0C55B}" destId="{C7A37951-EA61-49D0-859E-094302F0648D}" srcOrd="0" destOrd="0" presId="urn:microsoft.com/office/officeart/2005/8/layout/hierarchy1"/>
    <dgm:cxn modelId="{18FAF8DA-0E67-4503-BA0B-1AFDCAA4B2CB}" srcId="{3AB57D26-7CF9-4864-B627-B32B6BAB7776}" destId="{8F288055-5A8C-4269-81BF-2874ED7D80CF}" srcOrd="1" destOrd="0" parTransId="{DC327F36-D649-42EA-AE2F-4576E3B0C55B}" sibTransId="{8A29551E-D8CB-4531-9161-8E6623A75FB5}"/>
    <dgm:cxn modelId="{873348E1-18E5-4016-B1EC-292071CF359B}" type="presOf" srcId="{C34FC0E3-DE2A-4827-A79B-206DBF2268FB}" destId="{D8F120EC-C516-4DA8-A2BD-EDEE840AA0B7}" srcOrd="0" destOrd="0" presId="urn:microsoft.com/office/officeart/2005/8/layout/hierarchy1"/>
    <dgm:cxn modelId="{85C707EA-D5A4-4903-8ED8-6B0BEACE7105}" type="presOf" srcId="{D8210B4C-1F0C-4046-A0F1-F97F4BD219DD}" destId="{BEAC42FA-FB4F-4BB5-AC38-86E8A698AE64}" srcOrd="0" destOrd="0" presId="urn:microsoft.com/office/officeart/2005/8/layout/hierarchy1"/>
    <dgm:cxn modelId="{E761A00D-2AE0-4C07-94DD-28580D5CB6C1}" type="presParOf" srcId="{807A274F-A68C-4838-B066-D83BF8F428E7}" destId="{93EF6110-2C59-4DB3-971F-9A1F25240E86}" srcOrd="0" destOrd="0" presId="urn:microsoft.com/office/officeart/2005/8/layout/hierarchy1"/>
    <dgm:cxn modelId="{636A7D92-5543-47DB-BEB3-E3A2939888A8}" type="presParOf" srcId="{93EF6110-2C59-4DB3-971F-9A1F25240E86}" destId="{C7A0FCA0-A36F-4898-9E98-0C3CFDD8358E}" srcOrd="0" destOrd="0" presId="urn:microsoft.com/office/officeart/2005/8/layout/hierarchy1"/>
    <dgm:cxn modelId="{DAF0E96F-995B-4107-B811-01131083ABB8}" type="presParOf" srcId="{C7A0FCA0-A36F-4898-9E98-0C3CFDD8358E}" destId="{97D75B11-3D82-4C21-B7C7-522AF3A3ECAF}" srcOrd="0" destOrd="0" presId="urn:microsoft.com/office/officeart/2005/8/layout/hierarchy1"/>
    <dgm:cxn modelId="{1AC2B876-B150-4B25-A2CD-09BD263623AD}" type="presParOf" srcId="{C7A0FCA0-A36F-4898-9E98-0C3CFDD8358E}" destId="{BEAC42FA-FB4F-4BB5-AC38-86E8A698AE64}" srcOrd="1" destOrd="0" presId="urn:microsoft.com/office/officeart/2005/8/layout/hierarchy1"/>
    <dgm:cxn modelId="{8C1E8D5F-7804-4F4D-8F72-418FD4D2BC1F}" type="presParOf" srcId="{93EF6110-2C59-4DB3-971F-9A1F25240E86}" destId="{75D8B9B2-A71C-424F-A5F3-2E3E556F5CD3}" srcOrd="1" destOrd="0" presId="urn:microsoft.com/office/officeart/2005/8/layout/hierarchy1"/>
    <dgm:cxn modelId="{D5D8FE8D-A9A0-47F6-A74C-8E360E71912A}" type="presParOf" srcId="{75D8B9B2-A71C-424F-A5F3-2E3E556F5CD3}" destId="{7ACE412B-51F4-49CE-8552-37CAC41AE371}" srcOrd="0" destOrd="0" presId="urn:microsoft.com/office/officeart/2005/8/layout/hierarchy1"/>
    <dgm:cxn modelId="{583C4BFD-E345-4305-AE54-BF2EB804EA47}" type="presParOf" srcId="{75D8B9B2-A71C-424F-A5F3-2E3E556F5CD3}" destId="{5E6CAC7A-7D6B-4082-B979-8324052A2E58}" srcOrd="1" destOrd="0" presId="urn:microsoft.com/office/officeart/2005/8/layout/hierarchy1"/>
    <dgm:cxn modelId="{E7E9CF58-AF4D-4B62-8B26-C73476D7EA4E}" type="presParOf" srcId="{5E6CAC7A-7D6B-4082-B979-8324052A2E58}" destId="{5EF0E502-6AA1-45F3-A546-5CDB5C5AF188}" srcOrd="0" destOrd="0" presId="urn:microsoft.com/office/officeart/2005/8/layout/hierarchy1"/>
    <dgm:cxn modelId="{EA44BEC4-6297-4276-93E3-FCCC275C171A}" type="presParOf" srcId="{5EF0E502-6AA1-45F3-A546-5CDB5C5AF188}" destId="{016DF91A-A0C6-4824-B50F-459F723E83EA}" srcOrd="0" destOrd="0" presId="urn:microsoft.com/office/officeart/2005/8/layout/hierarchy1"/>
    <dgm:cxn modelId="{9A1E6FFE-9132-4CCA-A40D-8CFE56F16EDA}" type="presParOf" srcId="{5EF0E502-6AA1-45F3-A546-5CDB5C5AF188}" destId="{FDF080ED-F404-4349-8EEB-2ABE3F6B29AD}" srcOrd="1" destOrd="0" presId="urn:microsoft.com/office/officeart/2005/8/layout/hierarchy1"/>
    <dgm:cxn modelId="{9BB955B7-C296-4A7A-AF3B-DF6AA39DEFA4}" type="presParOf" srcId="{5E6CAC7A-7D6B-4082-B979-8324052A2E58}" destId="{5AC716BD-5A5F-4C41-8DF2-3BD8AA647404}" srcOrd="1" destOrd="0" presId="urn:microsoft.com/office/officeart/2005/8/layout/hierarchy1"/>
    <dgm:cxn modelId="{DB5D430D-A5B0-4588-B323-52A570F8C94F}" type="presParOf" srcId="{5AC716BD-5A5F-4C41-8DF2-3BD8AA647404}" destId="{75CA250F-B031-403B-80CC-AD894C042E22}" srcOrd="0" destOrd="0" presId="urn:microsoft.com/office/officeart/2005/8/layout/hierarchy1"/>
    <dgm:cxn modelId="{C13C3322-D637-4E36-AC48-9770C1A99234}" type="presParOf" srcId="{5AC716BD-5A5F-4C41-8DF2-3BD8AA647404}" destId="{2CC19B50-3746-48D3-BCC6-376FBB2F93CB}" srcOrd="1" destOrd="0" presId="urn:microsoft.com/office/officeart/2005/8/layout/hierarchy1"/>
    <dgm:cxn modelId="{8C872C87-D142-41A3-8AE1-B82D402A6E8E}" type="presParOf" srcId="{2CC19B50-3746-48D3-BCC6-376FBB2F93CB}" destId="{C7FF901F-14D8-4373-92AB-6492CED9BF5C}" srcOrd="0" destOrd="0" presId="urn:microsoft.com/office/officeart/2005/8/layout/hierarchy1"/>
    <dgm:cxn modelId="{CA375F07-63C2-4780-9AEB-298A4B651217}" type="presParOf" srcId="{C7FF901F-14D8-4373-92AB-6492CED9BF5C}" destId="{8EC0491B-9D3C-4D47-8E5F-A3458A5FEC0A}" srcOrd="0" destOrd="0" presId="urn:microsoft.com/office/officeart/2005/8/layout/hierarchy1"/>
    <dgm:cxn modelId="{F4E8F6A5-EC78-4A75-9D8B-93671053D316}" type="presParOf" srcId="{C7FF901F-14D8-4373-92AB-6492CED9BF5C}" destId="{993978AF-D3D9-4835-9B9D-411615F618DA}" srcOrd="1" destOrd="0" presId="urn:microsoft.com/office/officeart/2005/8/layout/hierarchy1"/>
    <dgm:cxn modelId="{56FEC98B-F95F-49A8-A457-C4746BADCDBD}" type="presParOf" srcId="{2CC19B50-3746-48D3-BCC6-376FBB2F93CB}" destId="{5549BAC4-B5DA-405C-8C40-1062DC4049CD}" srcOrd="1" destOrd="0" presId="urn:microsoft.com/office/officeart/2005/8/layout/hierarchy1"/>
    <dgm:cxn modelId="{7FE4DD06-9200-4521-BFCD-E27EBC957E56}" type="presParOf" srcId="{5AC716BD-5A5F-4C41-8DF2-3BD8AA647404}" destId="{C7A37951-EA61-49D0-859E-094302F0648D}" srcOrd="2" destOrd="0" presId="urn:microsoft.com/office/officeart/2005/8/layout/hierarchy1"/>
    <dgm:cxn modelId="{C05C6F22-E63C-4389-9411-EBEDCF2E24EE}" type="presParOf" srcId="{5AC716BD-5A5F-4C41-8DF2-3BD8AA647404}" destId="{DE848C52-45C9-439F-B154-4B12DF5B8503}" srcOrd="3" destOrd="0" presId="urn:microsoft.com/office/officeart/2005/8/layout/hierarchy1"/>
    <dgm:cxn modelId="{91BA575E-131E-4A9E-BE12-C6FBD7404AC4}" type="presParOf" srcId="{DE848C52-45C9-439F-B154-4B12DF5B8503}" destId="{F8470E6B-39F5-4B18-BB8D-0F526B7F50AF}" srcOrd="0" destOrd="0" presId="urn:microsoft.com/office/officeart/2005/8/layout/hierarchy1"/>
    <dgm:cxn modelId="{1CF23DB9-D577-4905-98B6-A9E6EF2E9DE6}" type="presParOf" srcId="{F8470E6B-39F5-4B18-BB8D-0F526B7F50AF}" destId="{80A3660D-A12A-463E-9C0A-35C889497191}" srcOrd="0" destOrd="0" presId="urn:microsoft.com/office/officeart/2005/8/layout/hierarchy1"/>
    <dgm:cxn modelId="{D175B571-7561-401B-ACBC-7B457CBEC41F}" type="presParOf" srcId="{F8470E6B-39F5-4B18-BB8D-0F526B7F50AF}" destId="{8A745348-1E43-4DE8-997D-39D327752AFF}" srcOrd="1" destOrd="0" presId="urn:microsoft.com/office/officeart/2005/8/layout/hierarchy1"/>
    <dgm:cxn modelId="{6B4ABF75-DFAD-4C9B-91D4-7FE1301EC2D8}" type="presParOf" srcId="{DE848C52-45C9-439F-B154-4B12DF5B8503}" destId="{8C006E1F-9CC3-4BAB-BB76-9094801AE68C}" srcOrd="1" destOrd="0" presId="urn:microsoft.com/office/officeart/2005/8/layout/hierarchy1"/>
    <dgm:cxn modelId="{1A820926-99B9-4C79-99C0-52A12B3DF858}" type="presParOf" srcId="{5AC716BD-5A5F-4C41-8DF2-3BD8AA647404}" destId="{BFF65C82-6279-49CC-B0D2-826FAD0AD9A7}" srcOrd="4" destOrd="0" presId="urn:microsoft.com/office/officeart/2005/8/layout/hierarchy1"/>
    <dgm:cxn modelId="{DB468CCC-1A7C-4516-9E29-8F70E935A907}" type="presParOf" srcId="{5AC716BD-5A5F-4C41-8DF2-3BD8AA647404}" destId="{3777165B-0E28-4E21-9D9C-49E84E18201A}" srcOrd="5" destOrd="0" presId="urn:microsoft.com/office/officeart/2005/8/layout/hierarchy1"/>
    <dgm:cxn modelId="{9F1DDE28-4CC6-4970-BC52-0AE14543F791}" type="presParOf" srcId="{3777165B-0E28-4E21-9D9C-49E84E18201A}" destId="{24677536-1743-425C-85B8-7A8C66579276}" srcOrd="0" destOrd="0" presId="urn:microsoft.com/office/officeart/2005/8/layout/hierarchy1"/>
    <dgm:cxn modelId="{4A1CF3FF-62D6-405C-8859-C73203528E1A}" type="presParOf" srcId="{24677536-1743-425C-85B8-7A8C66579276}" destId="{D6F871EA-5227-4AA1-AD40-E2E9DEFE39C0}" srcOrd="0" destOrd="0" presId="urn:microsoft.com/office/officeart/2005/8/layout/hierarchy1"/>
    <dgm:cxn modelId="{E09E9F3A-7F32-4D52-8D4A-607181F397A1}" type="presParOf" srcId="{24677536-1743-425C-85B8-7A8C66579276}" destId="{FEE902EF-C6D8-43BF-8138-A405A6FB743C}" srcOrd="1" destOrd="0" presId="urn:microsoft.com/office/officeart/2005/8/layout/hierarchy1"/>
    <dgm:cxn modelId="{05E01CB2-18B4-43FF-914A-66F131CF28FD}" type="presParOf" srcId="{3777165B-0E28-4E21-9D9C-49E84E18201A}" destId="{2586EE7E-84C3-44A2-A969-4A66AC012854}" srcOrd="1" destOrd="0" presId="urn:microsoft.com/office/officeart/2005/8/layout/hierarchy1"/>
    <dgm:cxn modelId="{5850AC16-C4FE-488C-9D7A-5B855B8C6E4D}" type="presParOf" srcId="{5AC716BD-5A5F-4C41-8DF2-3BD8AA647404}" destId="{65F42F5E-DD74-4F87-B963-389C7B51AC5E}" srcOrd="6" destOrd="0" presId="urn:microsoft.com/office/officeart/2005/8/layout/hierarchy1"/>
    <dgm:cxn modelId="{6B6BBC58-6617-406D-8959-B7A35A076E45}" type="presParOf" srcId="{5AC716BD-5A5F-4C41-8DF2-3BD8AA647404}" destId="{4E4C91F9-F779-45BF-A2E7-2731AB53C0F6}" srcOrd="7" destOrd="0" presId="urn:microsoft.com/office/officeart/2005/8/layout/hierarchy1"/>
    <dgm:cxn modelId="{E1B11386-049E-4463-B214-662CBE9A76C4}" type="presParOf" srcId="{4E4C91F9-F779-45BF-A2E7-2731AB53C0F6}" destId="{07F5B814-A9FE-428C-8080-4C3C16EC2A30}" srcOrd="0" destOrd="0" presId="urn:microsoft.com/office/officeart/2005/8/layout/hierarchy1"/>
    <dgm:cxn modelId="{6B52583D-51A5-408F-B2AF-368C78B19687}" type="presParOf" srcId="{07F5B814-A9FE-428C-8080-4C3C16EC2A30}" destId="{01676086-AA3B-4A93-AAE0-B865797F6E7B}" srcOrd="0" destOrd="0" presId="urn:microsoft.com/office/officeart/2005/8/layout/hierarchy1"/>
    <dgm:cxn modelId="{1F012DA0-C177-42EE-9A81-60177B67BC36}" type="presParOf" srcId="{07F5B814-A9FE-428C-8080-4C3C16EC2A30}" destId="{D8F120EC-C516-4DA8-A2BD-EDEE840AA0B7}" srcOrd="1" destOrd="0" presId="urn:microsoft.com/office/officeart/2005/8/layout/hierarchy1"/>
    <dgm:cxn modelId="{E7771963-2EDD-4E09-B708-87102C41CC77}" type="presParOf" srcId="{4E4C91F9-F779-45BF-A2E7-2731AB53C0F6}" destId="{F5C53CD3-C69F-432C-9F5F-1D98060810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5E694D-609F-48AA-B8B2-1D437DB5CDDF}" type="doc">
      <dgm:prSet loTypeId="urn:microsoft.com/office/officeart/2005/8/layout/hList7" loCatId="list" qsTypeId="urn:microsoft.com/office/officeart/2005/8/quickstyle/simple1" qsCatId="simple" csTypeId="urn:microsoft.com/office/officeart/2005/8/colors/accent1_2" csCatId="accent1" phldr="1"/>
      <dgm:spPr/>
    </dgm:pt>
    <dgm:pt modelId="{8C6BA848-07FB-4886-B48A-EC10F9504654}">
      <dgm:prSet phldrT="[Texto]"/>
      <dgm:spPr/>
      <dgm:t>
        <a:bodyPr/>
        <a:lstStyle/>
        <a:p>
          <a:r>
            <a:rPr lang="es-EC" dirty="0"/>
            <a:t>Investigación descriptiva </a:t>
          </a:r>
        </a:p>
      </dgm:t>
    </dgm:pt>
    <dgm:pt modelId="{9232B8DA-1E41-4109-9E30-4E03B745F631}" type="parTrans" cxnId="{550C306C-3E28-456E-984F-F9A13F2E1CF9}">
      <dgm:prSet/>
      <dgm:spPr/>
      <dgm:t>
        <a:bodyPr/>
        <a:lstStyle/>
        <a:p>
          <a:endParaRPr lang="es-EC"/>
        </a:p>
      </dgm:t>
    </dgm:pt>
    <dgm:pt modelId="{22EF1956-F429-4BDE-B0C1-E940FE117D78}" type="sibTrans" cxnId="{550C306C-3E28-456E-984F-F9A13F2E1CF9}">
      <dgm:prSet/>
      <dgm:spPr/>
      <dgm:t>
        <a:bodyPr/>
        <a:lstStyle/>
        <a:p>
          <a:endParaRPr lang="es-EC"/>
        </a:p>
      </dgm:t>
    </dgm:pt>
    <dgm:pt modelId="{46ED765F-85F7-4265-AFFF-D3535E0773E8}">
      <dgm:prSet phldrT="[Texto]"/>
      <dgm:spPr/>
      <dgm:t>
        <a:bodyPr/>
        <a:lstStyle/>
        <a:p>
          <a:r>
            <a:rPr lang="es-EC" dirty="0"/>
            <a:t>Investigación Cuasi-experimental</a:t>
          </a:r>
        </a:p>
      </dgm:t>
    </dgm:pt>
    <dgm:pt modelId="{460616FC-0537-46FE-8E42-C3B0A557AC18}" type="parTrans" cxnId="{C3E91F22-23F2-4764-83FD-9E19664EE6C9}">
      <dgm:prSet/>
      <dgm:spPr/>
      <dgm:t>
        <a:bodyPr/>
        <a:lstStyle/>
        <a:p>
          <a:endParaRPr lang="es-EC"/>
        </a:p>
      </dgm:t>
    </dgm:pt>
    <dgm:pt modelId="{3ED903FD-DD14-4E58-ACA0-EBF2C7B9EBC9}" type="sibTrans" cxnId="{C3E91F22-23F2-4764-83FD-9E19664EE6C9}">
      <dgm:prSet/>
      <dgm:spPr/>
      <dgm:t>
        <a:bodyPr/>
        <a:lstStyle/>
        <a:p>
          <a:endParaRPr lang="es-EC"/>
        </a:p>
      </dgm:t>
    </dgm:pt>
    <dgm:pt modelId="{23D0F037-D134-4A0D-B7B1-69FA5DCF3DAA}" type="pres">
      <dgm:prSet presAssocID="{2E5E694D-609F-48AA-B8B2-1D437DB5CDDF}" presName="Name0" presStyleCnt="0">
        <dgm:presLayoutVars>
          <dgm:dir/>
          <dgm:resizeHandles val="exact"/>
        </dgm:presLayoutVars>
      </dgm:prSet>
      <dgm:spPr/>
    </dgm:pt>
    <dgm:pt modelId="{755D7464-60EF-4989-8261-1A0305E43DB9}" type="pres">
      <dgm:prSet presAssocID="{2E5E694D-609F-48AA-B8B2-1D437DB5CDDF}" presName="fgShape" presStyleLbl="fgShp" presStyleIdx="0" presStyleCnt="1"/>
      <dgm:spPr/>
    </dgm:pt>
    <dgm:pt modelId="{22A9045E-41B0-4EE5-9B8A-D3523E1F09DA}" type="pres">
      <dgm:prSet presAssocID="{2E5E694D-609F-48AA-B8B2-1D437DB5CDDF}" presName="linComp" presStyleCnt="0"/>
      <dgm:spPr/>
    </dgm:pt>
    <dgm:pt modelId="{823780C8-DC62-45E1-AF07-B6E0BA962218}" type="pres">
      <dgm:prSet presAssocID="{8C6BA848-07FB-4886-B48A-EC10F9504654}" presName="compNode" presStyleCnt="0"/>
      <dgm:spPr/>
    </dgm:pt>
    <dgm:pt modelId="{0C5F7F44-0A57-4C2B-A487-77CEB4EDDED7}" type="pres">
      <dgm:prSet presAssocID="{8C6BA848-07FB-4886-B48A-EC10F9504654}" presName="bkgdShape" presStyleLbl="node1" presStyleIdx="0" presStyleCnt="2"/>
      <dgm:spPr/>
    </dgm:pt>
    <dgm:pt modelId="{212FB10C-CDCD-4B65-86AC-FE802C4FE612}" type="pres">
      <dgm:prSet presAssocID="{8C6BA848-07FB-4886-B48A-EC10F9504654}" presName="nodeTx" presStyleLbl="node1" presStyleIdx="0" presStyleCnt="2">
        <dgm:presLayoutVars>
          <dgm:bulletEnabled val="1"/>
        </dgm:presLayoutVars>
      </dgm:prSet>
      <dgm:spPr/>
    </dgm:pt>
    <dgm:pt modelId="{847D968D-97A6-4A45-BC4C-DACEC450D435}" type="pres">
      <dgm:prSet presAssocID="{8C6BA848-07FB-4886-B48A-EC10F9504654}" presName="invisiNode" presStyleLbl="node1" presStyleIdx="0" presStyleCnt="2"/>
      <dgm:spPr/>
    </dgm:pt>
    <dgm:pt modelId="{696C7469-6BD7-412B-A281-D6D8606C9435}" type="pres">
      <dgm:prSet presAssocID="{8C6BA848-07FB-4886-B48A-EC10F9504654}" presName="imagNode" presStyleLbl="fgImgPlace1" presStyleIdx="0" presStyleCnt="2"/>
      <dgm:spPr>
        <a:blipFill rotWithShape="1">
          <a:blip xmlns:r="http://schemas.openxmlformats.org/officeDocument/2006/relationships" r:embed="rId1"/>
          <a:stretch>
            <a:fillRect/>
          </a:stretch>
        </a:blipFill>
      </dgm:spPr>
    </dgm:pt>
    <dgm:pt modelId="{7EF2090D-A134-44C8-8546-2C9FCD74E770}" type="pres">
      <dgm:prSet presAssocID="{22EF1956-F429-4BDE-B0C1-E940FE117D78}" presName="sibTrans" presStyleLbl="sibTrans2D1" presStyleIdx="0" presStyleCnt="0"/>
      <dgm:spPr/>
    </dgm:pt>
    <dgm:pt modelId="{B8AB2EE1-FF94-43FE-8B81-64D27928A9AA}" type="pres">
      <dgm:prSet presAssocID="{46ED765F-85F7-4265-AFFF-D3535E0773E8}" presName="compNode" presStyleCnt="0"/>
      <dgm:spPr/>
    </dgm:pt>
    <dgm:pt modelId="{B59FCA2E-8569-41E0-AEDF-7F56E77E86B6}" type="pres">
      <dgm:prSet presAssocID="{46ED765F-85F7-4265-AFFF-D3535E0773E8}" presName="bkgdShape" presStyleLbl="node1" presStyleIdx="1" presStyleCnt="2" custLinFactNeighborY="-777"/>
      <dgm:spPr/>
    </dgm:pt>
    <dgm:pt modelId="{E4844E09-EB5C-4C17-AFAA-6F97D9E4ED4C}" type="pres">
      <dgm:prSet presAssocID="{46ED765F-85F7-4265-AFFF-D3535E0773E8}" presName="nodeTx" presStyleLbl="node1" presStyleIdx="1" presStyleCnt="2">
        <dgm:presLayoutVars>
          <dgm:bulletEnabled val="1"/>
        </dgm:presLayoutVars>
      </dgm:prSet>
      <dgm:spPr/>
    </dgm:pt>
    <dgm:pt modelId="{C9B0E418-5C20-4D3F-B02D-D969A08C32C8}" type="pres">
      <dgm:prSet presAssocID="{46ED765F-85F7-4265-AFFF-D3535E0773E8}" presName="invisiNode" presStyleLbl="node1" presStyleIdx="1" presStyleCnt="2"/>
      <dgm:spPr/>
    </dgm:pt>
    <dgm:pt modelId="{35D2D1C2-1C8B-4AB0-BD11-A185F347C92D}" type="pres">
      <dgm:prSet presAssocID="{46ED765F-85F7-4265-AFFF-D3535E0773E8}" presName="imagNode" presStyleLbl="fgImgPlace1" presStyleIdx="1" presStyleCnt="2"/>
      <dgm:spPr>
        <a:blipFill rotWithShape="1">
          <a:blip xmlns:r="http://schemas.openxmlformats.org/officeDocument/2006/relationships" r:embed="rId2"/>
          <a:stretch>
            <a:fillRect/>
          </a:stretch>
        </a:blipFill>
      </dgm:spPr>
    </dgm:pt>
  </dgm:ptLst>
  <dgm:cxnLst>
    <dgm:cxn modelId="{18997105-6B6B-48F4-9CF6-0B234B4FB883}" type="presOf" srcId="{8C6BA848-07FB-4886-B48A-EC10F9504654}" destId="{212FB10C-CDCD-4B65-86AC-FE802C4FE612}" srcOrd="1" destOrd="0" presId="urn:microsoft.com/office/officeart/2005/8/layout/hList7"/>
    <dgm:cxn modelId="{1BAE661F-CFF5-48E5-90EE-CBD83196E148}" type="presOf" srcId="{22EF1956-F429-4BDE-B0C1-E940FE117D78}" destId="{7EF2090D-A134-44C8-8546-2C9FCD74E770}" srcOrd="0" destOrd="0" presId="urn:microsoft.com/office/officeart/2005/8/layout/hList7"/>
    <dgm:cxn modelId="{C3E91F22-23F2-4764-83FD-9E19664EE6C9}" srcId="{2E5E694D-609F-48AA-B8B2-1D437DB5CDDF}" destId="{46ED765F-85F7-4265-AFFF-D3535E0773E8}" srcOrd="1" destOrd="0" parTransId="{460616FC-0537-46FE-8E42-C3B0A557AC18}" sibTransId="{3ED903FD-DD14-4E58-ACA0-EBF2C7B9EBC9}"/>
    <dgm:cxn modelId="{3E674B61-B0E8-4890-849D-F3708A819FDB}" type="presOf" srcId="{8C6BA848-07FB-4886-B48A-EC10F9504654}" destId="{0C5F7F44-0A57-4C2B-A487-77CEB4EDDED7}" srcOrd="0" destOrd="0" presId="urn:microsoft.com/office/officeart/2005/8/layout/hList7"/>
    <dgm:cxn modelId="{F2CD7647-E624-472C-B0CC-7B6924380571}" type="presOf" srcId="{2E5E694D-609F-48AA-B8B2-1D437DB5CDDF}" destId="{23D0F037-D134-4A0D-B7B1-69FA5DCF3DAA}" srcOrd="0" destOrd="0" presId="urn:microsoft.com/office/officeart/2005/8/layout/hList7"/>
    <dgm:cxn modelId="{550C306C-3E28-456E-984F-F9A13F2E1CF9}" srcId="{2E5E694D-609F-48AA-B8B2-1D437DB5CDDF}" destId="{8C6BA848-07FB-4886-B48A-EC10F9504654}" srcOrd="0" destOrd="0" parTransId="{9232B8DA-1E41-4109-9E30-4E03B745F631}" sibTransId="{22EF1956-F429-4BDE-B0C1-E940FE117D78}"/>
    <dgm:cxn modelId="{6C875184-6DB3-4159-955D-E6143DB4CA53}" type="presOf" srcId="{46ED765F-85F7-4265-AFFF-D3535E0773E8}" destId="{E4844E09-EB5C-4C17-AFAA-6F97D9E4ED4C}" srcOrd="1" destOrd="0" presId="urn:microsoft.com/office/officeart/2005/8/layout/hList7"/>
    <dgm:cxn modelId="{F1C21FF6-21A7-4641-B38E-453ED9251F1D}" type="presOf" srcId="{46ED765F-85F7-4265-AFFF-D3535E0773E8}" destId="{B59FCA2E-8569-41E0-AEDF-7F56E77E86B6}" srcOrd="0" destOrd="0" presId="urn:microsoft.com/office/officeart/2005/8/layout/hList7"/>
    <dgm:cxn modelId="{8E5C1E4C-4761-44A0-A35D-C880F85F2F84}" type="presParOf" srcId="{23D0F037-D134-4A0D-B7B1-69FA5DCF3DAA}" destId="{755D7464-60EF-4989-8261-1A0305E43DB9}" srcOrd="0" destOrd="0" presId="urn:microsoft.com/office/officeart/2005/8/layout/hList7"/>
    <dgm:cxn modelId="{6FD6EA7A-D8C4-4ADA-AF80-1F5413E0C7E1}" type="presParOf" srcId="{23D0F037-D134-4A0D-B7B1-69FA5DCF3DAA}" destId="{22A9045E-41B0-4EE5-9B8A-D3523E1F09DA}" srcOrd="1" destOrd="0" presId="urn:microsoft.com/office/officeart/2005/8/layout/hList7"/>
    <dgm:cxn modelId="{4250DE51-787A-4E6F-9ECA-1224D1993D1E}" type="presParOf" srcId="{22A9045E-41B0-4EE5-9B8A-D3523E1F09DA}" destId="{823780C8-DC62-45E1-AF07-B6E0BA962218}" srcOrd="0" destOrd="0" presId="urn:microsoft.com/office/officeart/2005/8/layout/hList7"/>
    <dgm:cxn modelId="{FFDA9128-2172-4F48-90C3-49F84496F5A5}" type="presParOf" srcId="{823780C8-DC62-45E1-AF07-B6E0BA962218}" destId="{0C5F7F44-0A57-4C2B-A487-77CEB4EDDED7}" srcOrd="0" destOrd="0" presId="urn:microsoft.com/office/officeart/2005/8/layout/hList7"/>
    <dgm:cxn modelId="{6F70020D-0CC4-40B4-82D8-8AF5BAEA3460}" type="presParOf" srcId="{823780C8-DC62-45E1-AF07-B6E0BA962218}" destId="{212FB10C-CDCD-4B65-86AC-FE802C4FE612}" srcOrd="1" destOrd="0" presId="urn:microsoft.com/office/officeart/2005/8/layout/hList7"/>
    <dgm:cxn modelId="{ECFFF76E-768A-4F7B-A5EB-64B28F010388}" type="presParOf" srcId="{823780C8-DC62-45E1-AF07-B6E0BA962218}" destId="{847D968D-97A6-4A45-BC4C-DACEC450D435}" srcOrd="2" destOrd="0" presId="urn:microsoft.com/office/officeart/2005/8/layout/hList7"/>
    <dgm:cxn modelId="{96235771-896F-4C2A-AE09-FF212E007907}" type="presParOf" srcId="{823780C8-DC62-45E1-AF07-B6E0BA962218}" destId="{696C7469-6BD7-412B-A281-D6D8606C9435}" srcOrd="3" destOrd="0" presId="urn:microsoft.com/office/officeart/2005/8/layout/hList7"/>
    <dgm:cxn modelId="{8833FBCC-C42B-49C5-9A4D-DA7C80A0987E}" type="presParOf" srcId="{22A9045E-41B0-4EE5-9B8A-D3523E1F09DA}" destId="{7EF2090D-A134-44C8-8546-2C9FCD74E770}" srcOrd="1" destOrd="0" presId="urn:microsoft.com/office/officeart/2005/8/layout/hList7"/>
    <dgm:cxn modelId="{50DF2534-5716-4998-8E6D-B635BE53BC06}" type="presParOf" srcId="{22A9045E-41B0-4EE5-9B8A-D3523E1F09DA}" destId="{B8AB2EE1-FF94-43FE-8B81-64D27928A9AA}" srcOrd="2" destOrd="0" presId="urn:microsoft.com/office/officeart/2005/8/layout/hList7"/>
    <dgm:cxn modelId="{71FB6A99-B5B3-402A-BC23-A3B7585431A4}" type="presParOf" srcId="{B8AB2EE1-FF94-43FE-8B81-64D27928A9AA}" destId="{B59FCA2E-8569-41E0-AEDF-7F56E77E86B6}" srcOrd="0" destOrd="0" presId="urn:microsoft.com/office/officeart/2005/8/layout/hList7"/>
    <dgm:cxn modelId="{72E61D29-215F-4778-AAFB-2C9BB5C50346}" type="presParOf" srcId="{B8AB2EE1-FF94-43FE-8B81-64D27928A9AA}" destId="{E4844E09-EB5C-4C17-AFAA-6F97D9E4ED4C}" srcOrd="1" destOrd="0" presId="urn:microsoft.com/office/officeart/2005/8/layout/hList7"/>
    <dgm:cxn modelId="{CB1F2BD9-F496-48B9-B7D2-5379063B793B}" type="presParOf" srcId="{B8AB2EE1-FF94-43FE-8B81-64D27928A9AA}" destId="{C9B0E418-5C20-4D3F-B02D-D969A08C32C8}" srcOrd="2" destOrd="0" presId="urn:microsoft.com/office/officeart/2005/8/layout/hList7"/>
    <dgm:cxn modelId="{49E7D45C-8053-429A-AD29-0CFB654D904D}" type="presParOf" srcId="{B8AB2EE1-FF94-43FE-8B81-64D27928A9AA}" destId="{35D2D1C2-1C8B-4AB0-BD11-A185F347C92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26ACA5-B617-4E6A-8EAF-58659A58E4F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294BBD20-9284-4FD6-8298-0BBAD275B611}">
      <dgm:prSet phldrT="[Texto]"/>
      <dgm:spPr>
        <a:solidFill>
          <a:schemeClr val="accent3">
            <a:lumMod val="75000"/>
          </a:schemeClr>
        </a:solidFill>
      </dgm:spPr>
      <dgm:t>
        <a:bodyPr/>
        <a:lstStyle/>
        <a:p>
          <a:r>
            <a:rPr lang="x-none" dirty="0"/>
            <a:t>Cuestionario Internacional de Actividad Física</a:t>
          </a:r>
          <a:r>
            <a:rPr lang="es-EC" dirty="0"/>
            <a:t> </a:t>
          </a:r>
          <a:r>
            <a:rPr lang="x-none" dirty="0"/>
            <a:t>(IPAQ) </a:t>
          </a:r>
          <a:endParaRPr lang="es-EC" dirty="0"/>
        </a:p>
      </dgm:t>
    </dgm:pt>
    <dgm:pt modelId="{8077338A-233A-4207-B3C3-C185E4E546AF}" type="parTrans" cxnId="{424E3240-776F-4966-B7EE-B288C034BF37}">
      <dgm:prSet/>
      <dgm:spPr/>
      <dgm:t>
        <a:bodyPr/>
        <a:lstStyle/>
        <a:p>
          <a:endParaRPr lang="es-EC"/>
        </a:p>
      </dgm:t>
    </dgm:pt>
    <dgm:pt modelId="{FD658569-6AE4-4EC5-9DED-6AB9F7EC8012}" type="sibTrans" cxnId="{424E3240-776F-4966-B7EE-B288C034BF37}">
      <dgm:prSet/>
      <dgm:spPr/>
      <dgm:t>
        <a:bodyPr/>
        <a:lstStyle/>
        <a:p>
          <a:endParaRPr lang="es-EC"/>
        </a:p>
      </dgm:t>
    </dgm:pt>
    <dgm:pt modelId="{3C0EEFDE-35AC-4EA8-BAFE-E21DA22193E3}">
      <dgm:prSet phldrT="[Texto]"/>
      <dgm:spPr>
        <a:solidFill>
          <a:schemeClr val="accent5">
            <a:lumMod val="75000"/>
          </a:schemeClr>
        </a:solidFill>
      </dgm:spPr>
      <dgm:t>
        <a:bodyPr/>
        <a:lstStyle/>
        <a:p>
          <a:r>
            <a:rPr lang="es-EC" dirty="0"/>
            <a:t>Encuesta del uso del tiempo libre</a:t>
          </a:r>
        </a:p>
      </dgm:t>
    </dgm:pt>
    <dgm:pt modelId="{117AB042-F77B-4B13-8B84-A48E2F8631AA}" type="parTrans" cxnId="{8EDEFA58-C565-4AB4-A590-1001BEDD3658}">
      <dgm:prSet/>
      <dgm:spPr/>
      <dgm:t>
        <a:bodyPr/>
        <a:lstStyle/>
        <a:p>
          <a:endParaRPr lang="es-EC"/>
        </a:p>
      </dgm:t>
    </dgm:pt>
    <dgm:pt modelId="{B94D8D74-320A-4CD5-966F-0F87693EA805}" type="sibTrans" cxnId="{8EDEFA58-C565-4AB4-A590-1001BEDD3658}">
      <dgm:prSet/>
      <dgm:spPr/>
      <dgm:t>
        <a:bodyPr/>
        <a:lstStyle/>
        <a:p>
          <a:endParaRPr lang="es-EC"/>
        </a:p>
      </dgm:t>
    </dgm:pt>
    <dgm:pt modelId="{213D57A0-3D51-4D9D-97F4-B98FA9539465}" type="pres">
      <dgm:prSet presAssocID="{8426ACA5-B617-4E6A-8EAF-58659A58E4F4}" presName="linearFlow" presStyleCnt="0">
        <dgm:presLayoutVars>
          <dgm:dir/>
          <dgm:resizeHandles val="exact"/>
        </dgm:presLayoutVars>
      </dgm:prSet>
      <dgm:spPr/>
    </dgm:pt>
    <dgm:pt modelId="{D544EA36-253C-4851-A0BF-5B520CDC7DF2}" type="pres">
      <dgm:prSet presAssocID="{294BBD20-9284-4FD6-8298-0BBAD275B611}" presName="comp" presStyleCnt="0"/>
      <dgm:spPr/>
    </dgm:pt>
    <dgm:pt modelId="{25111365-DE22-444B-83B4-318BA82C0363}" type="pres">
      <dgm:prSet presAssocID="{294BBD20-9284-4FD6-8298-0BBAD275B611}" presName="rect2" presStyleLbl="node1" presStyleIdx="0" presStyleCnt="2">
        <dgm:presLayoutVars>
          <dgm:bulletEnabled val="1"/>
        </dgm:presLayoutVars>
      </dgm:prSet>
      <dgm:spPr/>
    </dgm:pt>
    <dgm:pt modelId="{BCC28BA1-0676-4B27-BAB3-B48665042618}" type="pres">
      <dgm:prSet presAssocID="{294BBD20-9284-4FD6-8298-0BBAD275B611}" presName="rect1" presStyleLbl="lnNode1" presStyleIdx="0" presStyleCnt="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4D4B5327-8BCF-4CA6-BF67-1A01231AEEEC}" type="pres">
      <dgm:prSet presAssocID="{FD658569-6AE4-4EC5-9DED-6AB9F7EC8012}" presName="sibTrans" presStyleCnt="0"/>
      <dgm:spPr/>
    </dgm:pt>
    <dgm:pt modelId="{CB6DB30C-89EE-4ABE-BBB3-5D643E763988}" type="pres">
      <dgm:prSet presAssocID="{3C0EEFDE-35AC-4EA8-BAFE-E21DA22193E3}" presName="comp" presStyleCnt="0"/>
      <dgm:spPr/>
    </dgm:pt>
    <dgm:pt modelId="{49C45267-757F-4B5D-8C6B-C1C605004AE9}" type="pres">
      <dgm:prSet presAssocID="{3C0EEFDE-35AC-4EA8-BAFE-E21DA22193E3}" presName="rect2" presStyleLbl="node1" presStyleIdx="1" presStyleCnt="2">
        <dgm:presLayoutVars>
          <dgm:bulletEnabled val="1"/>
        </dgm:presLayoutVars>
      </dgm:prSet>
      <dgm:spPr/>
    </dgm:pt>
    <dgm:pt modelId="{52EBEFE2-190C-4A33-A656-0395B96C7E30}" type="pres">
      <dgm:prSet presAssocID="{3C0EEFDE-35AC-4EA8-BAFE-E21DA22193E3}" presName="rect1" presStyleLbl="lnNode1" presStyleIdx="1" presStyleCnt="2"/>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a:hlinkClick xmlns:r="http://schemas.openxmlformats.org/officeDocument/2006/relationships" r:id="rId4" action="ppaction://hlinkfile"/>
          </dgm14:cNvPr>
        </a:ext>
      </dgm:extLst>
    </dgm:pt>
  </dgm:ptLst>
  <dgm:cxnLst>
    <dgm:cxn modelId="{891C760F-DDFD-473E-A5CA-F374E2D8C395}" type="presOf" srcId="{3C0EEFDE-35AC-4EA8-BAFE-E21DA22193E3}" destId="{49C45267-757F-4B5D-8C6B-C1C605004AE9}" srcOrd="0" destOrd="0" presId="urn:microsoft.com/office/officeart/2008/layout/AlternatingPictureBlocks"/>
    <dgm:cxn modelId="{424E3240-776F-4966-B7EE-B288C034BF37}" srcId="{8426ACA5-B617-4E6A-8EAF-58659A58E4F4}" destId="{294BBD20-9284-4FD6-8298-0BBAD275B611}" srcOrd="0" destOrd="0" parTransId="{8077338A-233A-4207-B3C3-C185E4E546AF}" sibTransId="{FD658569-6AE4-4EC5-9DED-6AB9F7EC8012}"/>
    <dgm:cxn modelId="{01F9B770-0414-438C-91E8-F073863F36FC}" type="presOf" srcId="{8426ACA5-B617-4E6A-8EAF-58659A58E4F4}" destId="{213D57A0-3D51-4D9D-97F4-B98FA9539465}" srcOrd="0" destOrd="0" presId="urn:microsoft.com/office/officeart/2008/layout/AlternatingPictureBlocks"/>
    <dgm:cxn modelId="{1842BE76-45FF-414D-9C10-3BC7EE78FF3E}" type="presOf" srcId="{294BBD20-9284-4FD6-8298-0BBAD275B611}" destId="{25111365-DE22-444B-83B4-318BA82C0363}" srcOrd="0" destOrd="0" presId="urn:microsoft.com/office/officeart/2008/layout/AlternatingPictureBlocks"/>
    <dgm:cxn modelId="{8EDEFA58-C565-4AB4-A590-1001BEDD3658}" srcId="{8426ACA5-B617-4E6A-8EAF-58659A58E4F4}" destId="{3C0EEFDE-35AC-4EA8-BAFE-E21DA22193E3}" srcOrd="1" destOrd="0" parTransId="{117AB042-F77B-4B13-8B84-A48E2F8631AA}" sibTransId="{B94D8D74-320A-4CD5-966F-0F87693EA805}"/>
    <dgm:cxn modelId="{4B4CFDFC-C910-4E12-A72D-BF01507F4834}" type="presParOf" srcId="{213D57A0-3D51-4D9D-97F4-B98FA9539465}" destId="{D544EA36-253C-4851-A0BF-5B520CDC7DF2}" srcOrd="0" destOrd="0" presId="urn:microsoft.com/office/officeart/2008/layout/AlternatingPictureBlocks"/>
    <dgm:cxn modelId="{4D477FAA-86C6-42B4-A0EF-C8CE70285767}" type="presParOf" srcId="{D544EA36-253C-4851-A0BF-5B520CDC7DF2}" destId="{25111365-DE22-444B-83B4-318BA82C0363}" srcOrd="0" destOrd="0" presId="urn:microsoft.com/office/officeart/2008/layout/AlternatingPictureBlocks"/>
    <dgm:cxn modelId="{A73D369E-BC66-49BE-A664-C6A1206A1AFC}" type="presParOf" srcId="{D544EA36-253C-4851-A0BF-5B520CDC7DF2}" destId="{BCC28BA1-0676-4B27-BAB3-B48665042618}" srcOrd="1" destOrd="0" presId="urn:microsoft.com/office/officeart/2008/layout/AlternatingPictureBlocks"/>
    <dgm:cxn modelId="{4186143A-9C19-41E3-A852-95BE0949E728}" type="presParOf" srcId="{213D57A0-3D51-4D9D-97F4-B98FA9539465}" destId="{4D4B5327-8BCF-4CA6-BF67-1A01231AEEEC}" srcOrd="1" destOrd="0" presId="urn:microsoft.com/office/officeart/2008/layout/AlternatingPictureBlocks"/>
    <dgm:cxn modelId="{BA9C984A-A919-4D44-A105-F891A61892D2}" type="presParOf" srcId="{213D57A0-3D51-4D9D-97F4-B98FA9539465}" destId="{CB6DB30C-89EE-4ABE-BBB3-5D643E763988}" srcOrd="2" destOrd="0" presId="urn:microsoft.com/office/officeart/2008/layout/AlternatingPictureBlocks"/>
    <dgm:cxn modelId="{B57B3ECB-6CEE-4364-AAE4-B64512366F9C}" type="presParOf" srcId="{CB6DB30C-89EE-4ABE-BBB3-5D643E763988}" destId="{49C45267-757F-4B5D-8C6B-C1C605004AE9}" srcOrd="0" destOrd="0" presId="urn:microsoft.com/office/officeart/2008/layout/AlternatingPictureBlocks"/>
    <dgm:cxn modelId="{ECF1E1C9-C005-4D26-A042-5DCBFA03179F}" type="presParOf" srcId="{CB6DB30C-89EE-4ABE-BBB3-5D643E763988}" destId="{52EBEFE2-190C-4A33-A656-0395B96C7E30}"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35FCC-B55F-432E-B438-F636F0510FF9}">
      <dsp:nvSpPr>
        <dsp:cNvPr id="0" name=""/>
        <dsp:cNvSpPr/>
      </dsp:nvSpPr>
      <dsp:spPr>
        <a:xfrm rot="16200000">
          <a:off x="-413953" y="415180"/>
          <a:ext cx="4022725" cy="3192363"/>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2248" bIns="0" numCol="1" spcCol="1270" anchor="ctr" anchorCtr="0">
          <a:noAutofit/>
        </a:bodyPr>
        <a:lstStyle/>
        <a:p>
          <a:pPr marL="0" lvl="0" indent="0" algn="ctr" defTabSz="1822450">
            <a:lnSpc>
              <a:spcPct val="90000"/>
            </a:lnSpc>
            <a:spcBef>
              <a:spcPct val="0"/>
            </a:spcBef>
            <a:spcAft>
              <a:spcPct val="35000"/>
            </a:spcAft>
            <a:buNone/>
          </a:pPr>
          <a:r>
            <a:rPr lang="es-EC" sz="4100" kern="1200" dirty="0"/>
            <a:t>Actividades Recreativas</a:t>
          </a:r>
        </a:p>
      </dsp:txBody>
      <dsp:txXfrm rot="5400000">
        <a:off x="1228" y="804544"/>
        <a:ext cx="3192363" cy="2413635"/>
      </dsp:txXfrm>
    </dsp:sp>
    <dsp:sp modelId="{963454D2-B076-4824-B96C-3AB0035C348E}">
      <dsp:nvSpPr>
        <dsp:cNvPr id="0" name=""/>
        <dsp:cNvSpPr/>
      </dsp:nvSpPr>
      <dsp:spPr>
        <a:xfrm rot="16200000">
          <a:off x="3017837" y="415180"/>
          <a:ext cx="4022725" cy="3192363"/>
        </a:xfrm>
        <a:prstGeom prst="flowChartManualOperation">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2248" bIns="0" numCol="1" spcCol="1270" anchor="ctr" anchorCtr="0">
          <a:noAutofit/>
        </a:bodyPr>
        <a:lstStyle/>
        <a:p>
          <a:pPr marL="0" lvl="0" indent="0" algn="ctr" defTabSz="1822450">
            <a:lnSpc>
              <a:spcPct val="90000"/>
            </a:lnSpc>
            <a:spcBef>
              <a:spcPct val="0"/>
            </a:spcBef>
            <a:spcAft>
              <a:spcPct val="35000"/>
            </a:spcAft>
            <a:buNone/>
          </a:pPr>
          <a:r>
            <a:rPr lang="es-EC" sz="4100" kern="1200" dirty="0"/>
            <a:t>Recreación Comunitaria</a:t>
          </a:r>
        </a:p>
      </dsp:txBody>
      <dsp:txXfrm rot="5400000">
        <a:off x="3433018" y="804544"/>
        <a:ext cx="3192363" cy="2413635"/>
      </dsp:txXfrm>
    </dsp:sp>
    <dsp:sp modelId="{B68D1D71-A249-4370-B60B-7BD57C97E675}">
      <dsp:nvSpPr>
        <dsp:cNvPr id="0" name=""/>
        <dsp:cNvSpPr/>
      </dsp:nvSpPr>
      <dsp:spPr>
        <a:xfrm rot="16200000">
          <a:off x="6449628" y="415180"/>
          <a:ext cx="4022725" cy="3192363"/>
        </a:xfrm>
        <a:prstGeom prst="flowChartManualOperation">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2248" bIns="0" numCol="1" spcCol="1270" anchor="ctr" anchorCtr="0">
          <a:noAutofit/>
        </a:bodyPr>
        <a:lstStyle/>
        <a:p>
          <a:pPr marL="0" lvl="0" indent="0" algn="ctr" defTabSz="1822450">
            <a:lnSpc>
              <a:spcPct val="90000"/>
            </a:lnSpc>
            <a:spcBef>
              <a:spcPct val="0"/>
            </a:spcBef>
            <a:spcAft>
              <a:spcPct val="35000"/>
            </a:spcAft>
            <a:buNone/>
          </a:pPr>
          <a:r>
            <a:rPr lang="es-EC" sz="4100" kern="1200" dirty="0"/>
            <a:t>Factibilidad </a:t>
          </a:r>
        </a:p>
      </dsp:txBody>
      <dsp:txXfrm rot="5400000">
        <a:off x="6864809" y="804544"/>
        <a:ext cx="3192363"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3645-4CFC-451F-B9A4-E45C2D89B30E}">
      <dsp:nvSpPr>
        <dsp:cNvPr id="0" name=""/>
        <dsp:cNvSpPr/>
      </dsp:nvSpPr>
      <dsp:spPr>
        <a:xfrm>
          <a:off x="0" y="0"/>
          <a:ext cx="5418667" cy="5418667"/>
        </a:xfrm>
        <a:prstGeom prst="pie">
          <a:avLst>
            <a:gd name="adj1" fmla="val 5400000"/>
            <a:gd name="adj2" fmla="val 1620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D88FD-9F83-420E-BB70-59DFB3FFD251}">
      <dsp:nvSpPr>
        <dsp:cNvPr id="0" name=""/>
        <dsp:cNvSpPr/>
      </dsp:nvSpPr>
      <dsp:spPr>
        <a:xfrm>
          <a:off x="2672488" y="0"/>
          <a:ext cx="8133604" cy="5418667"/>
        </a:xfrm>
        <a:prstGeom prst="rect">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s-EC" sz="6200" kern="1200" dirty="0"/>
            <a:t>Hipótesis de trabajo</a:t>
          </a:r>
        </a:p>
      </dsp:txBody>
      <dsp:txXfrm>
        <a:off x="2672488" y="0"/>
        <a:ext cx="4066802" cy="2573866"/>
      </dsp:txXfrm>
    </dsp:sp>
    <dsp:sp modelId="{F49EEBFB-78DD-403D-A193-62EF021231EF}">
      <dsp:nvSpPr>
        <dsp:cNvPr id="0" name=""/>
        <dsp:cNvSpPr/>
      </dsp:nvSpPr>
      <dsp:spPr>
        <a:xfrm>
          <a:off x="1422400" y="2573866"/>
          <a:ext cx="2573866" cy="2573866"/>
        </a:xfrm>
        <a:prstGeom prst="pie">
          <a:avLst>
            <a:gd name="adj1" fmla="val 5400000"/>
            <a:gd name="adj2" fmla="val 16200000"/>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58CE7-788F-4375-A3E2-CF44B1FA0DF0}">
      <dsp:nvSpPr>
        <dsp:cNvPr id="0" name=""/>
        <dsp:cNvSpPr/>
      </dsp:nvSpPr>
      <dsp:spPr>
        <a:xfrm>
          <a:off x="2709333" y="2573866"/>
          <a:ext cx="8133604" cy="2573866"/>
        </a:xfrm>
        <a:prstGeom prst="rect">
          <a:avLst/>
        </a:prstGeom>
        <a:solidFill>
          <a:schemeClr val="lt1">
            <a:alpha val="90000"/>
            <a:hueOff val="0"/>
            <a:satOff val="0"/>
            <a:lumOff val="0"/>
            <a:alphaOff val="0"/>
          </a:schemeClr>
        </a:solidFill>
        <a:ln w="15875" cap="flat" cmpd="sng" algn="ctr">
          <a:solidFill>
            <a:schemeClr val="accent1">
              <a:shade val="80000"/>
              <a:hueOff val="372983"/>
              <a:satOff val="-8852"/>
              <a:lumOff val="278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s-EC" sz="6200" kern="1200" dirty="0"/>
            <a:t>Hipótesis Nula</a:t>
          </a:r>
        </a:p>
      </dsp:txBody>
      <dsp:txXfrm>
        <a:off x="2709333" y="2573866"/>
        <a:ext cx="4066802" cy="2573866"/>
      </dsp:txXfrm>
    </dsp:sp>
    <dsp:sp modelId="{2A89B92D-A674-42A1-9E06-27FFB588A6CB}">
      <dsp:nvSpPr>
        <dsp:cNvPr id="0" name=""/>
        <dsp:cNvSpPr/>
      </dsp:nvSpPr>
      <dsp:spPr>
        <a:xfrm>
          <a:off x="6776135" y="0"/>
          <a:ext cx="4066802" cy="257386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La implementación de actividades recreativas comunitarias mejoran el uso del tiempo libre de los niños y niñas de 10 a 12 años del Conjunto Altos del Norte.</a:t>
          </a:r>
        </a:p>
      </dsp:txBody>
      <dsp:txXfrm>
        <a:off x="6776135" y="0"/>
        <a:ext cx="4066802" cy="2573866"/>
      </dsp:txXfrm>
    </dsp:sp>
    <dsp:sp modelId="{DF0DC708-2369-49B8-88B7-0EB42BB5B884}">
      <dsp:nvSpPr>
        <dsp:cNvPr id="0" name=""/>
        <dsp:cNvSpPr/>
      </dsp:nvSpPr>
      <dsp:spPr>
        <a:xfrm>
          <a:off x="6776135" y="2573866"/>
          <a:ext cx="4066802" cy="257386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La implementación de actividades recreativas comunitarias no inciden en el uso del tiempo libre de los niños y niñas de 10 a 12 años del Conjunto Altos del Norte.</a:t>
          </a:r>
        </a:p>
      </dsp:txBody>
      <dsp:txXfrm>
        <a:off x="6776135" y="2573866"/>
        <a:ext cx="4066802" cy="2573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0330A-74F5-437C-979B-4487EB490E06}">
      <dsp:nvSpPr>
        <dsp:cNvPr id="0" name=""/>
        <dsp:cNvSpPr/>
      </dsp:nvSpPr>
      <dsp:spPr>
        <a:xfrm>
          <a:off x="4595181" y="0"/>
          <a:ext cx="6892773" cy="151326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a:t>“La recreación es cualquier actividad que se lleve a cabo durante el ocio o tiempo libre de forma individual o colectiva, de forma libre y placentera, que no se requiere de otro beneficio más que la satisfacción de participación”.   			</a:t>
          </a:r>
          <a:r>
            <a:rPr lang="es-EC" sz="1700" kern="1200" dirty="0" err="1"/>
            <a:t>Neumeyer</a:t>
          </a:r>
          <a:r>
            <a:rPr lang="es-EC" sz="1700" kern="1200" dirty="0"/>
            <a:t>, 1958</a:t>
          </a:r>
        </a:p>
      </dsp:txBody>
      <dsp:txXfrm>
        <a:off x="4595181" y="189158"/>
        <a:ext cx="6325298" cy="1134951"/>
      </dsp:txXfrm>
    </dsp:sp>
    <dsp:sp modelId="{462F398D-C23B-43FE-BBCC-D02AAB37FD86}">
      <dsp:nvSpPr>
        <dsp:cNvPr id="0" name=""/>
        <dsp:cNvSpPr/>
      </dsp:nvSpPr>
      <dsp:spPr>
        <a:xfrm>
          <a:off x="0" y="0"/>
          <a:ext cx="4595182" cy="1513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EC" sz="4800" kern="1200" dirty="0"/>
            <a:t>RECREACIÓN</a:t>
          </a:r>
          <a:r>
            <a:rPr lang="es-EC" sz="2800" kern="1200" dirty="0"/>
            <a:t> </a:t>
          </a:r>
        </a:p>
      </dsp:txBody>
      <dsp:txXfrm>
        <a:off x="73872" y="73872"/>
        <a:ext cx="4447438" cy="1365523"/>
      </dsp:txXfrm>
    </dsp:sp>
    <dsp:sp modelId="{DC8BAB51-1FED-4B73-95FC-1AD764CDF905}">
      <dsp:nvSpPr>
        <dsp:cNvPr id="0" name=""/>
        <dsp:cNvSpPr/>
      </dsp:nvSpPr>
      <dsp:spPr>
        <a:xfrm>
          <a:off x="4595181" y="1781547"/>
          <a:ext cx="6892773" cy="127936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Físico deportiva	Conmemorativa	           Mantenimiento de la salud</a:t>
          </a:r>
        </a:p>
        <a:p>
          <a:pPr marL="171450" lvl="1" indent="-171450" algn="l" defTabSz="711200">
            <a:lnSpc>
              <a:spcPct val="90000"/>
            </a:lnSpc>
            <a:spcBef>
              <a:spcPct val="0"/>
            </a:spcBef>
            <a:spcAft>
              <a:spcPct val="15000"/>
            </a:spcAft>
            <a:buChar char="•"/>
          </a:pPr>
          <a:r>
            <a:rPr lang="es-EC" sz="1600" kern="1200" dirty="0"/>
            <a:t>Artística		  Literaria	           </a:t>
          </a:r>
          <a:r>
            <a:rPr lang="es-EC" sz="1500" kern="1200" dirty="0"/>
            <a:t>Entretenimiento y aficiones </a:t>
          </a:r>
          <a:endParaRPr lang="es-EC" sz="1600" kern="1200" dirty="0"/>
        </a:p>
        <a:p>
          <a:pPr marL="171450" lvl="1" indent="-171450" algn="l" defTabSz="711200">
            <a:lnSpc>
              <a:spcPct val="90000"/>
            </a:lnSpc>
            <a:spcBef>
              <a:spcPct val="0"/>
            </a:spcBef>
            <a:spcAft>
              <a:spcPct val="15000"/>
            </a:spcAft>
            <a:buChar char="•"/>
          </a:pPr>
          <a:r>
            <a:rPr lang="es-EC" sz="1600" kern="1200" dirty="0"/>
            <a:t>Aire Libre		  Manual	            Acuática</a:t>
          </a:r>
        </a:p>
        <a:p>
          <a:pPr marL="171450" lvl="1" indent="-171450" algn="l" defTabSz="711200">
            <a:lnSpc>
              <a:spcPct val="90000"/>
            </a:lnSpc>
            <a:spcBef>
              <a:spcPct val="0"/>
            </a:spcBef>
            <a:spcAft>
              <a:spcPct val="15000"/>
            </a:spcAft>
            <a:buChar char="•"/>
          </a:pPr>
          <a:r>
            <a:rPr lang="es-EC" sz="1600" kern="1200" dirty="0"/>
            <a:t>Lúdica			  Social		            Técnica 		 	</a:t>
          </a:r>
        </a:p>
        <a:p>
          <a:pPr marL="57150" lvl="1" indent="-57150" algn="l" defTabSz="400050">
            <a:lnSpc>
              <a:spcPct val="90000"/>
            </a:lnSpc>
            <a:spcBef>
              <a:spcPct val="0"/>
            </a:spcBef>
            <a:spcAft>
              <a:spcPct val="15000"/>
            </a:spcAft>
            <a:buChar char="•"/>
          </a:pPr>
          <a:endParaRPr lang="es-EC" sz="900" kern="1200" dirty="0"/>
        </a:p>
        <a:p>
          <a:pPr marL="57150" lvl="1" indent="-57150" algn="l" defTabSz="400050">
            <a:lnSpc>
              <a:spcPct val="90000"/>
            </a:lnSpc>
            <a:spcBef>
              <a:spcPct val="0"/>
            </a:spcBef>
            <a:spcAft>
              <a:spcPct val="15000"/>
            </a:spcAft>
            <a:buChar char="•"/>
          </a:pPr>
          <a:endParaRPr lang="es-EC" sz="900" kern="1200" dirty="0"/>
        </a:p>
        <a:p>
          <a:pPr marL="57150" lvl="1" indent="-57150" algn="l" defTabSz="400050">
            <a:lnSpc>
              <a:spcPct val="90000"/>
            </a:lnSpc>
            <a:spcBef>
              <a:spcPct val="0"/>
            </a:spcBef>
            <a:spcAft>
              <a:spcPct val="15000"/>
            </a:spcAft>
            <a:buChar char="•"/>
          </a:pPr>
          <a:endParaRPr lang="es-EC" sz="900" kern="1200" dirty="0"/>
        </a:p>
      </dsp:txBody>
      <dsp:txXfrm>
        <a:off x="4595181" y="1941467"/>
        <a:ext cx="6413013" cy="959521"/>
      </dsp:txXfrm>
    </dsp:sp>
    <dsp:sp modelId="{39F3F8FA-DAA3-4F0D-89AE-167DCCE17CBC}">
      <dsp:nvSpPr>
        <dsp:cNvPr id="0" name=""/>
        <dsp:cNvSpPr/>
      </dsp:nvSpPr>
      <dsp:spPr>
        <a:xfrm>
          <a:off x="0" y="1664594"/>
          <a:ext cx="4595182" cy="1513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C" sz="3200" kern="1200" dirty="0"/>
            <a:t>ÁREAS DE LA RECREACIÓN</a:t>
          </a:r>
        </a:p>
      </dsp:txBody>
      <dsp:txXfrm>
        <a:off x="73872" y="1738466"/>
        <a:ext cx="4447438" cy="1365523"/>
      </dsp:txXfrm>
    </dsp:sp>
    <dsp:sp modelId="{F0B3252F-B141-4578-8B3F-12ABA2BC637C}">
      <dsp:nvSpPr>
        <dsp:cNvPr id="0" name=""/>
        <dsp:cNvSpPr/>
      </dsp:nvSpPr>
      <dsp:spPr>
        <a:xfrm>
          <a:off x="4595181" y="3329188"/>
          <a:ext cx="6892773" cy="151326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a:t>Estimula el sistema neuromuscular y motor.</a:t>
          </a:r>
        </a:p>
        <a:p>
          <a:pPr marL="114300" lvl="1" indent="-114300" algn="l" defTabSz="666750">
            <a:lnSpc>
              <a:spcPct val="90000"/>
            </a:lnSpc>
            <a:spcBef>
              <a:spcPct val="0"/>
            </a:spcBef>
            <a:spcAft>
              <a:spcPct val="15000"/>
            </a:spcAft>
            <a:buChar char="•"/>
          </a:pPr>
          <a:r>
            <a:rPr lang="es-EC" sz="1500" kern="1200" dirty="0"/>
            <a:t>Desarrolla liderazgos.</a:t>
          </a:r>
        </a:p>
        <a:p>
          <a:pPr marL="114300" lvl="1" indent="-114300" algn="l" defTabSz="666750">
            <a:lnSpc>
              <a:spcPct val="90000"/>
            </a:lnSpc>
            <a:spcBef>
              <a:spcPct val="0"/>
            </a:spcBef>
            <a:spcAft>
              <a:spcPct val="15000"/>
            </a:spcAft>
            <a:buChar char="•"/>
          </a:pPr>
          <a:r>
            <a:rPr lang="es-EC" sz="1500" kern="1200" dirty="0"/>
            <a:t>Descubrimiento de nuevas habilidades y aficiones.</a:t>
          </a:r>
        </a:p>
        <a:p>
          <a:pPr marL="114300" lvl="1" indent="-114300" algn="l" defTabSz="666750">
            <a:lnSpc>
              <a:spcPct val="90000"/>
            </a:lnSpc>
            <a:spcBef>
              <a:spcPct val="0"/>
            </a:spcBef>
            <a:spcAft>
              <a:spcPct val="15000"/>
            </a:spcAft>
            <a:buChar char="•"/>
          </a:pPr>
          <a:r>
            <a:rPr lang="es-EC" sz="1500" kern="1200" dirty="0"/>
            <a:t>Mejora relaciones sociales.</a:t>
          </a:r>
        </a:p>
        <a:p>
          <a:pPr marL="114300" lvl="1" indent="-114300" algn="l" defTabSz="666750">
            <a:lnSpc>
              <a:spcPct val="90000"/>
            </a:lnSpc>
            <a:spcBef>
              <a:spcPct val="0"/>
            </a:spcBef>
            <a:spcAft>
              <a:spcPct val="15000"/>
            </a:spcAft>
            <a:buChar char="•"/>
          </a:pPr>
          <a:r>
            <a:rPr lang="es-EC" sz="1500" kern="1200" dirty="0"/>
            <a:t>Reduce comportamientos antisociales.</a:t>
          </a:r>
        </a:p>
      </dsp:txBody>
      <dsp:txXfrm>
        <a:off x="4595181" y="3518346"/>
        <a:ext cx="6325298" cy="1134951"/>
      </dsp:txXfrm>
    </dsp:sp>
    <dsp:sp modelId="{29CB25F9-D9BA-42DF-9616-02CE380EDA40}">
      <dsp:nvSpPr>
        <dsp:cNvPr id="0" name=""/>
        <dsp:cNvSpPr/>
      </dsp:nvSpPr>
      <dsp:spPr>
        <a:xfrm>
          <a:off x="0" y="3329188"/>
          <a:ext cx="4595182" cy="1513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C" sz="2800" kern="1200" dirty="0"/>
            <a:t>BENEFICIOS DE LA PRÁCTICA DE LA RECREACIÓN EN NIÑOS</a:t>
          </a:r>
        </a:p>
      </dsp:txBody>
      <dsp:txXfrm>
        <a:off x="73872" y="3403060"/>
        <a:ext cx="4447438" cy="1365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AC2F3-E323-40F9-8DD9-82AE1F7ED9B3}">
      <dsp:nvSpPr>
        <dsp:cNvPr id="0" name=""/>
        <dsp:cNvSpPr/>
      </dsp:nvSpPr>
      <dsp:spPr>
        <a:xfrm rot="16200000">
          <a:off x="-903424" y="932731"/>
          <a:ext cx="5499278" cy="3633816"/>
        </a:xfrm>
        <a:prstGeom prst="flowChartManualOperation">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endParaRPr lang="es-EC" sz="1800" kern="1200" dirty="0"/>
        </a:p>
        <a:p>
          <a:pPr marL="0" lvl="0" indent="0" algn="ctr" defTabSz="800100">
            <a:lnSpc>
              <a:spcPct val="90000"/>
            </a:lnSpc>
            <a:spcBef>
              <a:spcPct val="0"/>
            </a:spcBef>
            <a:spcAft>
              <a:spcPct val="35000"/>
            </a:spcAft>
            <a:buNone/>
          </a:pPr>
          <a:r>
            <a:rPr lang="es-EC" sz="1800" b="1" kern="1200" dirty="0"/>
            <a:t>RECREACIÓN COMUNITARIA</a:t>
          </a:r>
        </a:p>
        <a:p>
          <a:pPr marL="0" lvl="0" indent="0" algn="ctr" defTabSz="800100">
            <a:lnSpc>
              <a:spcPct val="90000"/>
            </a:lnSpc>
            <a:spcBef>
              <a:spcPct val="0"/>
            </a:spcBef>
            <a:spcAft>
              <a:spcPct val="35000"/>
            </a:spcAft>
            <a:buNone/>
          </a:pPr>
          <a:endParaRPr lang="es-EC" sz="1800" kern="1200" dirty="0"/>
        </a:p>
        <a:p>
          <a:pPr marL="0" lvl="0" indent="0" algn="ctr" defTabSz="800100">
            <a:lnSpc>
              <a:spcPct val="90000"/>
            </a:lnSpc>
            <a:spcBef>
              <a:spcPct val="0"/>
            </a:spcBef>
            <a:spcAft>
              <a:spcPct val="35000"/>
            </a:spcAft>
            <a:buNone/>
          </a:pPr>
          <a:r>
            <a:rPr lang="es-EC" sz="1800" kern="1200" dirty="0"/>
            <a:t>La recreación comunitaria tiene como objetivo la ejecución de proyectos que ayuden alimentar y fortalecer el desarrollo social de los seres humanos y satisfacer la necesidad de ocupación del tiempo libre de los miembros de una comunidad.</a:t>
          </a:r>
          <a:endParaRPr lang="es-EC" sz="3600" kern="1200" dirty="0"/>
        </a:p>
        <a:p>
          <a:pPr marL="0" lvl="0" indent="0" algn="ctr" defTabSz="800100">
            <a:lnSpc>
              <a:spcPct val="90000"/>
            </a:lnSpc>
            <a:spcBef>
              <a:spcPct val="0"/>
            </a:spcBef>
            <a:spcAft>
              <a:spcPct val="35000"/>
            </a:spcAft>
            <a:buNone/>
          </a:pPr>
          <a:endParaRPr lang="es-EC" sz="2400" kern="1200" dirty="0"/>
        </a:p>
      </dsp:txBody>
      <dsp:txXfrm rot="5400000">
        <a:off x="29307" y="1099856"/>
        <a:ext cx="3633816" cy="3299566"/>
      </dsp:txXfrm>
    </dsp:sp>
    <dsp:sp modelId="{0D775B94-2052-4AD9-91BB-C42238A7FF2F}">
      <dsp:nvSpPr>
        <dsp:cNvPr id="0" name=""/>
        <dsp:cNvSpPr/>
      </dsp:nvSpPr>
      <dsp:spPr>
        <a:xfrm rot="16200000">
          <a:off x="2976268" y="932731"/>
          <a:ext cx="5499278" cy="3633816"/>
        </a:xfrm>
        <a:prstGeom prst="flowChartManualOperation">
          <a:avLst/>
        </a:prstGeom>
        <a:gradFill rotWithShape="0">
          <a:gsLst>
            <a:gs pos="0">
              <a:schemeClr val="accent3">
                <a:hueOff val="467956"/>
                <a:satOff val="-126"/>
                <a:lumOff val="3824"/>
                <a:alphaOff val="0"/>
                <a:shade val="85000"/>
                <a:satMod val="130000"/>
              </a:schemeClr>
            </a:gs>
            <a:gs pos="34000">
              <a:schemeClr val="accent3">
                <a:hueOff val="467956"/>
                <a:satOff val="-126"/>
                <a:lumOff val="3824"/>
                <a:alphaOff val="0"/>
                <a:shade val="87000"/>
                <a:satMod val="125000"/>
              </a:schemeClr>
            </a:gs>
            <a:gs pos="70000">
              <a:schemeClr val="accent3">
                <a:hueOff val="467956"/>
                <a:satOff val="-126"/>
                <a:lumOff val="3824"/>
                <a:alphaOff val="0"/>
                <a:tint val="100000"/>
                <a:shade val="90000"/>
                <a:satMod val="130000"/>
              </a:schemeClr>
            </a:gs>
            <a:gs pos="100000">
              <a:schemeClr val="accent3">
                <a:hueOff val="467956"/>
                <a:satOff val="-126"/>
                <a:lumOff val="3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endParaRPr lang="es-EC" sz="2000" b="1" kern="1200" dirty="0"/>
        </a:p>
        <a:p>
          <a:pPr marL="0" lvl="0" indent="0" algn="ctr" defTabSz="889000">
            <a:lnSpc>
              <a:spcPct val="90000"/>
            </a:lnSpc>
            <a:spcBef>
              <a:spcPct val="0"/>
            </a:spcBef>
            <a:spcAft>
              <a:spcPct val="35000"/>
            </a:spcAft>
            <a:buNone/>
          </a:pPr>
          <a:r>
            <a:rPr lang="es-EC" sz="2000" b="1" kern="1200" dirty="0"/>
            <a:t>CARACTERÍSTICAS:</a:t>
          </a:r>
        </a:p>
        <a:p>
          <a:pPr marL="0" lvl="0" indent="0" algn="l" defTabSz="889000">
            <a:lnSpc>
              <a:spcPct val="90000"/>
            </a:lnSpc>
            <a:spcBef>
              <a:spcPct val="0"/>
            </a:spcBef>
            <a:spcAft>
              <a:spcPct val="35000"/>
            </a:spcAft>
            <a:buNone/>
          </a:pPr>
          <a:r>
            <a:rPr lang="es-EC" sz="1600" b="0" i="0" kern="1200" dirty="0"/>
            <a:t>Tener un ideal de desarrollo que se basa en el respeto y armonía de las personas y del medio comunitario.</a:t>
          </a:r>
        </a:p>
        <a:p>
          <a:pPr marL="0" lvl="0" indent="0" algn="l" defTabSz="889000">
            <a:lnSpc>
              <a:spcPct val="90000"/>
            </a:lnSpc>
            <a:spcBef>
              <a:spcPct val="0"/>
            </a:spcBef>
            <a:spcAft>
              <a:spcPct val="35000"/>
            </a:spcAft>
            <a:buNone/>
          </a:pPr>
          <a:endParaRPr lang="es-EC" sz="1600" b="0" i="0" kern="1200" dirty="0"/>
        </a:p>
        <a:p>
          <a:pPr marL="0" lvl="0" indent="0" algn="l" defTabSz="889000">
            <a:lnSpc>
              <a:spcPct val="90000"/>
            </a:lnSpc>
            <a:spcBef>
              <a:spcPct val="0"/>
            </a:spcBef>
            <a:spcAft>
              <a:spcPct val="35000"/>
            </a:spcAft>
            <a:buNone/>
          </a:pPr>
          <a:r>
            <a:rPr lang="es-EC" sz="1600" b="0" i="0" kern="1200" dirty="0"/>
            <a:t>Implementar acciones que involucran y benefician a todos los grupos sociales del Barrio.</a:t>
          </a:r>
        </a:p>
        <a:p>
          <a:pPr marL="0" lvl="0" indent="0" algn="l" defTabSz="889000">
            <a:lnSpc>
              <a:spcPct val="90000"/>
            </a:lnSpc>
            <a:spcBef>
              <a:spcPct val="0"/>
            </a:spcBef>
            <a:spcAft>
              <a:spcPct val="35000"/>
            </a:spcAft>
            <a:buNone/>
          </a:pPr>
          <a:endParaRPr lang="es-EC" sz="1600" b="0" i="0" kern="1200" dirty="0"/>
        </a:p>
        <a:p>
          <a:pPr marL="0" lvl="0" indent="0" algn="l" defTabSz="889000">
            <a:lnSpc>
              <a:spcPct val="90000"/>
            </a:lnSpc>
            <a:spcBef>
              <a:spcPct val="0"/>
            </a:spcBef>
            <a:spcAft>
              <a:spcPct val="35000"/>
            </a:spcAft>
            <a:buNone/>
          </a:pPr>
          <a:r>
            <a:rPr lang="es-EC" sz="1600" b="0" i="0" kern="1200" dirty="0"/>
            <a:t>Favorecer la identidad y pertenencia al Barrio.</a:t>
          </a:r>
          <a:endParaRPr lang="es-EC" sz="1600" kern="1200" dirty="0"/>
        </a:p>
      </dsp:txBody>
      <dsp:txXfrm rot="5400000">
        <a:off x="3908999" y="1099856"/>
        <a:ext cx="3633816" cy="3299566"/>
      </dsp:txXfrm>
    </dsp:sp>
    <dsp:sp modelId="{B56A8C85-1E26-4ECA-AC10-AC1CEB26C934}">
      <dsp:nvSpPr>
        <dsp:cNvPr id="0" name=""/>
        <dsp:cNvSpPr/>
      </dsp:nvSpPr>
      <dsp:spPr>
        <a:xfrm rot="16200000">
          <a:off x="7016600" y="798752"/>
          <a:ext cx="5499278" cy="3901774"/>
        </a:xfrm>
        <a:prstGeom prst="flowChartManualOperation">
          <a:avLst/>
        </a:prstGeom>
        <a:gradFill rotWithShape="0">
          <a:gsLst>
            <a:gs pos="0">
              <a:schemeClr val="accent3">
                <a:hueOff val="935912"/>
                <a:satOff val="-252"/>
                <a:lumOff val="7648"/>
                <a:alphaOff val="0"/>
                <a:shade val="85000"/>
                <a:satMod val="130000"/>
              </a:schemeClr>
            </a:gs>
            <a:gs pos="34000">
              <a:schemeClr val="accent3">
                <a:hueOff val="935912"/>
                <a:satOff val="-252"/>
                <a:lumOff val="7648"/>
                <a:alphaOff val="0"/>
                <a:shade val="87000"/>
                <a:satMod val="125000"/>
              </a:schemeClr>
            </a:gs>
            <a:gs pos="70000">
              <a:schemeClr val="accent3">
                <a:hueOff val="935912"/>
                <a:satOff val="-252"/>
                <a:lumOff val="7648"/>
                <a:alphaOff val="0"/>
                <a:tint val="100000"/>
                <a:shade val="90000"/>
                <a:satMod val="130000"/>
              </a:schemeClr>
            </a:gs>
            <a:gs pos="100000">
              <a:schemeClr val="accent3">
                <a:hueOff val="935912"/>
                <a:satOff val="-252"/>
                <a:lumOff val="764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endParaRPr lang="es-EC" sz="2000" kern="1200" dirty="0"/>
        </a:p>
        <a:p>
          <a:pPr marL="0" lvl="0" indent="0" algn="ctr" defTabSz="889000">
            <a:lnSpc>
              <a:spcPct val="90000"/>
            </a:lnSpc>
            <a:spcBef>
              <a:spcPct val="0"/>
            </a:spcBef>
            <a:spcAft>
              <a:spcPct val="35000"/>
            </a:spcAft>
            <a:buNone/>
          </a:pPr>
          <a:r>
            <a:rPr lang="es-EC" sz="2000" kern="1200" dirty="0"/>
            <a:t>BENEFICIOS:</a:t>
          </a:r>
        </a:p>
        <a:p>
          <a:pPr marL="0" lvl="0" indent="0" algn="l" defTabSz="889000">
            <a:lnSpc>
              <a:spcPct val="90000"/>
            </a:lnSpc>
            <a:spcBef>
              <a:spcPct val="0"/>
            </a:spcBef>
            <a:spcAft>
              <a:spcPct val="35000"/>
            </a:spcAft>
            <a:buNone/>
          </a:pPr>
          <a:r>
            <a:rPr lang="es-EC" sz="1200" b="0" i="0" kern="1200" dirty="0"/>
            <a:t>Los integrantes de la comunidad logran establecer normas de convivencia.</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Se cuida y respeta los espacios físicos  de uso común.</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Todas las organizaciones sociales se unen con el fin de realizar propósitos comunes.</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Se promueve la sana diversión y hábitos saludables.</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Se integran los grupos sociales que han sido marginalizados.</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Se promueve la educación continuada de la comunidad.</a:t>
          </a:r>
        </a:p>
        <a:p>
          <a:pPr marL="0" lvl="0" indent="0" algn="l" defTabSz="889000">
            <a:lnSpc>
              <a:spcPct val="90000"/>
            </a:lnSpc>
            <a:spcBef>
              <a:spcPct val="0"/>
            </a:spcBef>
            <a:spcAft>
              <a:spcPct val="35000"/>
            </a:spcAft>
            <a:buNone/>
          </a:pPr>
          <a:endParaRPr lang="es-EC" sz="1200" b="0" i="0" kern="1200" dirty="0"/>
        </a:p>
        <a:p>
          <a:pPr marL="0" lvl="0" indent="0" algn="l" defTabSz="889000">
            <a:lnSpc>
              <a:spcPct val="90000"/>
            </a:lnSpc>
            <a:spcBef>
              <a:spcPct val="0"/>
            </a:spcBef>
            <a:spcAft>
              <a:spcPct val="35000"/>
            </a:spcAft>
            <a:buNone/>
          </a:pPr>
          <a:r>
            <a:rPr lang="es-EC" sz="1200" b="0" i="0" kern="1200" dirty="0"/>
            <a:t>Se resuelven constructivamente los conflictos                    y las diferencias.</a:t>
          </a:r>
        </a:p>
        <a:p>
          <a:pPr marL="0" lvl="0" indent="0" algn="ctr" defTabSz="889000">
            <a:lnSpc>
              <a:spcPct val="90000"/>
            </a:lnSpc>
            <a:spcBef>
              <a:spcPct val="0"/>
            </a:spcBef>
            <a:spcAft>
              <a:spcPct val="35000"/>
            </a:spcAft>
            <a:buNone/>
          </a:pPr>
          <a:endParaRPr lang="es-EC" sz="1100" kern="1200" dirty="0"/>
        </a:p>
      </dsp:txBody>
      <dsp:txXfrm rot="5400000">
        <a:off x="7815352" y="1099856"/>
        <a:ext cx="3901774" cy="3299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05D9A-DE2F-4D05-A710-2F71B6569C85}">
      <dsp:nvSpPr>
        <dsp:cNvPr id="0" name=""/>
        <dsp:cNvSpPr/>
      </dsp:nvSpPr>
      <dsp:spPr>
        <a:xfrm rot="5400000">
          <a:off x="79783" y="98854"/>
          <a:ext cx="1547206" cy="138119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s-EC" sz="2400" kern="1200" dirty="0"/>
        </a:p>
        <a:p>
          <a:pPr marL="0" lvl="0" indent="0" algn="ctr" defTabSz="1066800">
            <a:lnSpc>
              <a:spcPct val="90000"/>
            </a:lnSpc>
            <a:spcBef>
              <a:spcPct val="0"/>
            </a:spcBef>
            <a:spcAft>
              <a:spcPct val="35000"/>
            </a:spcAft>
            <a:buNone/>
          </a:pPr>
          <a:r>
            <a:rPr lang="es-EC" sz="2400" kern="1200" dirty="0"/>
            <a:t>TIEMPO LIBRE</a:t>
          </a:r>
        </a:p>
      </dsp:txBody>
      <dsp:txXfrm rot="-5400000">
        <a:off x="162788" y="706447"/>
        <a:ext cx="1381196" cy="166010"/>
      </dsp:txXfrm>
    </dsp:sp>
    <dsp:sp modelId="{F3E37D98-BAA2-4770-B258-9165CA81B765}">
      <dsp:nvSpPr>
        <dsp:cNvPr id="0" name=""/>
        <dsp:cNvSpPr/>
      </dsp:nvSpPr>
      <dsp:spPr>
        <a:xfrm rot="5400000">
          <a:off x="5459503" y="-3781616"/>
          <a:ext cx="1005684" cy="858669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a:p>
          <a:pPr marL="171450" lvl="1" indent="-171450" algn="l" defTabSz="800100">
            <a:lnSpc>
              <a:spcPct val="90000"/>
            </a:lnSpc>
            <a:spcBef>
              <a:spcPct val="0"/>
            </a:spcBef>
            <a:spcAft>
              <a:spcPct val="15000"/>
            </a:spcAft>
            <a:buChar char="•"/>
          </a:pPr>
          <a:r>
            <a:rPr lang="es-EC" sz="1800" kern="1200" dirty="0"/>
            <a:t>“Se refiere al tiempo libre como el tiempo residual o tiempo liberado que se tiene fuera de las obligaciones, con actividades que proporcionen descanso y diversión, estas actividades se realizan de forma voluntaria aportando al desarrollo personal.  									</a:t>
          </a:r>
          <a:r>
            <a:rPr lang="es-EC" sz="1600" kern="1200" dirty="0" err="1"/>
            <a:t>Dumazedier</a:t>
          </a:r>
          <a:r>
            <a:rPr lang="es-EC" sz="1600" kern="1200" dirty="0"/>
            <a:t>, 1968</a:t>
          </a:r>
          <a:r>
            <a:rPr lang="es-EC" sz="1400" kern="1200" dirty="0"/>
            <a:t>														</a:t>
          </a:r>
        </a:p>
      </dsp:txBody>
      <dsp:txXfrm rot="-5400000">
        <a:off x="1668997" y="57983"/>
        <a:ext cx="8537604" cy="907498"/>
      </dsp:txXfrm>
    </dsp:sp>
    <dsp:sp modelId="{6F7D2091-DEA6-4CF8-832F-E073383F3521}">
      <dsp:nvSpPr>
        <dsp:cNvPr id="0" name=""/>
        <dsp:cNvSpPr/>
      </dsp:nvSpPr>
      <dsp:spPr>
        <a:xfrm rot="5400000">
          <a:off x="-23087" y="1684249"/>
          <a:ext cx="1783186" cy="141143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s-EC" sz="1400" kern="1200" dirty="0"/>
            <a:t>	</a:t>
          </a:r>
        </a:p>
        <a:p>
          <a:pPr marL="0" lvl="0" indent="0" algn="ctr" defTabSz="622300">
            <a:lnSpc>
              <a:spcPct val="90000"/>
            </a:lnSpc>
            <a:spcBef>
              <a:spcPct val="0"/>
            </a:spcBef>
            <a:spcAft>
              <a:spcPct val="35000"/>
            </a:spcAft>
            <a:buNone/>
          </a:pPr>
          <a:r>
            <a:rPr lang="es-EC" sz="1600" kern="1200" dirty="0"/>
            <a:t>TEORÍA FUNCIONALISTA</a:t>
          </a:r>
          <a:r>
            <a:rPr lang="es-EC" sz="1400" kern="1200" dirty="0"/>
            <a:t>		</a:t>
          </a:r>
          <a:endParaRPr lang="es-EC" sz="1600" kern="1200" dirty="0"/>
        </a:p>
      </dsp:txBody>
      <dsp:txXfrm rot="-5400000">
        <a:off x="162789" y="2204090"/>
        <a:ext cx="1411434" cy="371752"/>
      </dsp:txXfrm>
    </dsp:sp>
    <dsp:sp modelId="{D9FFE2F4-45E1-42FD-A9CA-F8D6E54994F5}">
      <dsp:nvSpPr>
        <dsp:cNvPr id="0" name=""/>
        <dsp:cNvSpPr/>
      </dsp:nvSpPr>
      <dsp:spPr>
        <a:xfrm rot="5400000">
          <a:off x="5194899" y="-2198148"/>
          <a:ext cx="1470290" cy="856443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711200">
            <a:lnSpc>
              <a:spcPct val="90000"/>
            </a:lnSpc>
            <a:spcBef>
              <a:spcPct val="0"/>
            </a:spcBef>
            <a:spcAft>
              <a:spcPct val="15000"/>
            </a:spcAft>
            <a:buChar char="•"/>
          </a:pPr>
          <a:r>
            <a:rPr lang="es-EC" sz="1600" kern="1200" dirty="0"/>
            <a:t>DESCANSO =libera el desgaste que provocan el cumplimiento de obligaciones cotidianas.</a:t>
          </a:r>
        </a:p>
        <a:p>
          <a:pPr marL="171450" lvl="1" indent="-171450" algn="l" defTabSz="711200">
            <a:lnSpc>
              <a:spcPct val="90000"/>
            </a:lnSpc>
            <a:spcBef>
              <a:spcPct val="0"/>
            </a:spcBef>
            <a:spcAft>
              <a:spcPct val="15000"/>
            </a:spcAft>
            <a:buChar char="•"/>
          </a:pPr>
          <a:r>
            <a:rPr lang="es-EC" sz="1600" kern="1200" dirty="0"/>
            <a:t>DIVERSÓN = Se termina con el aburrimiento y monotonía de las actividades obligatorias, rompiendo la rutina.</a:t>
          </a:r>
        </a:p>
        <a:p>
          <a:pPr marL="171450" lvl="1" indent="-171450" algn="l" defTabSz="711200">
            <a:lnSpc>
              <a:spcPct val="90000"/>
            </a:lnSpc>
            <a:spcBef>
              <a:spcPct val="0"/>
            </a:spcBef>
            <a:spcAft>
              <a:spcPct val="15000"/>
            </a:spcAft>
            <a:buChar char="•"/>
          </a:pPr>
          <a:r>
            <a:rPr lang="es-EC" sz="1600" kern="1200" dirty="0"/>
            <a:t>DESARROLLO PERSONAL = permite la participación social y deja de pensar en si mismo.</a:t>
          </a:r>
          <a:r>
            <a:rPr lang="es-EC" sz="1100" kern="1200" dirty="0"/>
            <a:t>																					</a:t>
          </a:r>
          <a:r>
            <a:rPr lang="es-EC" sz="1200" kern="1200" dirty="0" err="1"/>
            <a:t>Dumazedier</a:t>
          </a:r>
          <a:r>
            <a:rPr lang="es-EC" sz="1200" kern="1200" dirty="0"/>
            <a:t>, 1968 </a:t>
          </a:r>
        </a:p>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endParaRPr lang="es-EC" sz="1200" kern="1200" dirty="0"/>
        </a:p>
      </dsp:txBody>
      <dsp:txXfrm rot="-5400000">
        <a:off x="1647829" y="1420696"/>
        <a:ext cx="8492657" cy="1326742"/>
      </dsp:txXfrm>
    </dsp:sp>
    <dsp:sp modelId="{FCDB1F7B-67A8-4FB1-A148-C0682E61BDBA}">
      <dsp:nvSpPr>
        <dsp:cNvPr id="0" name=""/>
        <dsp:cNvSpPr/>
      </dsp:nvSpPr>
      <dsp:spPr>
        <a:xfrm rot="5400000">
          <a:off x="-73510" y="3475545"/>
          <a:ext cx="1862372" cy="138977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C" sz="1400" kern="1200" dirty="0"/>
        </a:p>
        <a:p>
          <a:pPr marL="0" lvl="0" indent="0" algn="ctr" defTabSz="622300">
            <a:lnSpc>
              <a:spcPct val="90000"/>
            </a:lnSpc>
            <a:spcBef>
              <a:spcPct val="0"/>
            </a:spcBef>
            <a:spcAft>
              <a:spcPct val="35000"/>
            </a:spcAft>
            <a:buNone/>
          </a:pPr>
          <a:r>
            <a:rPr lang="es-EC" sz="1400" kern="1200" dirty="0"/>
            <a:t>EDUCACIÓN DEL TIEMPO LIBE EN LA COMUNIDAD</a:t>
          </a:r>
        </a:p>
      </dsp:txBody>
      <dsp:txXfrm rot="-5400000">
        <a:off x="162790" y="3934133"/>
        <a:ext cx="1389773" cy="472599"/>
      </dsp:txXfrm>
    </dsp:sp>
    <dsp:sp modelId="{A2B8461A-27BC-49AE-B996-AB1936202F55}">
      <dsp:nvSpPr>
        <dsp:cNvPr id="0" name=""/>
        <dsp:cNvSpPr/>
      </dsp:nvSpPr>
      <dsp:spPr>
        <a:xfrm rot="5400000">
          <a:off x="5206340" y="-351968"/>
          <a:ext cx="1594211" cy="871185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a:t>La educación en el tiempo libre es  importante para la niñez y juventud y tiene como finalidad encauzar debidamente el empleo de dicho tiempo haciendo que las horas desocupadas se utilicen de forma educativa.																	R. Mendía y J.M. Pitarque, 1975</a:t>
          </a:r>
        </a:p>
      </dsp:txBody>
      <dsp:txXfrm rot="-5400000">
        <a:off x="1647518" y="3284677"/>
        <a:ext cx="8634034" cy="1438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42F5E-DD74-4F87-B963-389C7B51AC5E}">
      <dsp:nvSpPr>
        <dsp:cNvPr id="0" name=""/>
        <dsp:cNvSpPr/>
      </dsp:nvSpPr>
      <dsp:spPr>
        <a:xfrm>
          <a:off x="5220681" y="3109871"/>
          <a:ext cx="3592394" cy="564531"/>
        </a:xfrm>
        <a:custGeom>
          <a:avLst/>
          <a:gdLst/>
          <a:ahLst/>
          <a:cxnLst/>
          <a:rect l="0" t="0" r="0" b="0"/>
          <a:pathLst>
            <a:path>
              <a:moveTo>
                <a:pt x="0" y="0"/>
              </a:moveTo>
              <a:lnTo>
                <a:pt x="0" y="380047"/>
              </a:lnTo>
              <a:lnTo>
                <a:pt x="3592394" y="380047"/>
              </a:lnTo>
              <a:lnTo>
                <a:pt x="3592394" y="564531"/>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65C82-6279-49CC-B0D2-826FAD0AD9A7}">
      <dsp:nvSpPr>
        <dsp:cNvPr id="0" name=""/>
        <dsp:cNvSpPr/>
      </dsp:nvSpPr>
      <dsp:spPr>
        <a:xfrm>
          <a:off x="5220681" y="3109871"/>
          <a:ext cx="1216987" cy="579175"/>
        </a:xfrm>
        <a:custGeom>
          <a:avLst/>
          <a:gdLst/>
          <a:ahLst/>
          <a:cxnLst/>
          <a:rect l="0" t="0" r="0" b="0"/>
          <a:pathLst>
            <a:path>
              <a:moveTo>
                <a:pt x="0" y="0"/>
              </a:moveTo>
              <a:lnTo>
                <a:pt x="0" y="394691"/>
              </a:lnTo>
              <a:lnTo>
                <a:pt x="1216987" y="394691"/>
              </a:lnTo>
              <a:lnTo>
                <a:pt x="1216987" y="57917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37951-EA61-49D0-859E-094302F0648D}">
      <dsp:nvSpPr>
        <dsp:cNvPr id="0" name=""/>
        <dsp:cNvSpPr/>
      </dsp:nvSpPr>
      <dsp:spPr>
        <a:xfrm>
          <a:off x="4003694" y="3109871"/>
          <a:ext cx="1216987" cy="579175"/>
        </a:xfrm>
        <a:custGeom>
          <a:avLst/>
          <a:gdLst/>
          <a:ahLst/>
          <a:cxnLst/>
          <a:rect l="0" t="0" r="0" b="0"/>
          <a:pathLst>
            <a:path>
              <a:moveTo>
                <a:pt x="1216987" y="0"/>
              </a:moveTo>
              <a:lnTo>
                <a:pt x="1216987" y="394691"/>
              </a:lnTo>
              <a:lnTo>
                <a:pt x="0" y="394691"/>
              </a:lnTo>
              <a:lnTo>
                <a:pt x="0" y="57917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A250F-B031-403B-80CC-AD894C042E22}">
      <dsp:nvSpPr>
        <dsp:cNvPr id="0" name=""/>
        <dsp:cNvSpPr/>
      </dsp:nvSpPr>
      <dsp:spPr>
        <a:xfrm>
          <a:off x="1569718" y="3109871"/>
          <a:ext cx="3650962" cy="579175"/>
        </a:xfrm>
        <a:custGeom>
          <a:avLst/>
          <a:gdLst/>
          <a:ahLst/>
          <a:cxnLst/>
          <a:rect l="0" t="0" r="0" b="0"/>
          <a:pathLst>
            <a:path>
              <a:moveTo>
                <a:pt x="3650962" y="0"/>
              </a:moveTo>
              <a:lnTo>
                <a:pt x="3650962" y="394691"/>
              </a:lnTo>
              <a:lnTo>
                <a:pt x="0" y="394691"/>
              </a:lnTo>
              <a:lnTo>
                <a:pt x="0" y="57917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E412B-51F4-49CE-8552-37CAC41AE371}">
      <dsp:nvSpPr>
        <dsp:cNvPr id="0" name=""/>
        <dsp:cNvSpPr/>
      </dsp:nvSpPr>
      <dsp:spPr>
        <a:xfrm>
          <a:off x="5174961" y="1266135"/>
          <a:ext cx="91440" cy="579175"/>
        </a:xfrm>
        <a:custGeom>
          <a:avLst/>
          <a:gdLst/>
          <a:ahLst/>
          <a:cxnLst/>
          <a:rect l="0" t="0" r="0" b="0"/>
          <a:pathLst>
            <a:path>
              <a:moveTo>
                <a:pt x="45720" y="0"/>
              </a:moveTo>
              <a:lnTo>
                <a:pt x="45720" y="5791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75B11-3D82-4C21-B7C7-522AF3A3ECAF}">
      <dsp:nvSpPr>
        <dsp:cNvPr id="0" name=""/>
        <dsp:cNvSpPr/>
      </dsp:nvSpPr>
      <dsp:spPr>
        <a:xfrm>
          <a:off x="2887029" y="1574"/>
          <a:ext cx="4667304" cy="1264560"/>
        </a:xfrm>
        <a:prstGeom prst="roundRect">
          <a:avLst>
            <a:gd name="adj" fmla="val 10000"/>
          </a:avLst>
        </a:prstGeom>
        <a:solidFill>
          <a:schemeClr val="accent2">
            <a:alpha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C42FA-FB4F-4BB5-AC38-86E8A698AE64}">
      <dsp:nvSpPr>
        <dsp:cNvPr id="0" name=""/>
        <dsp:cNvSpPr/>
      </dsp:nvSpPr>
      <dsp:spPr>
        <a:xfrm>
          <a:off x="3108299" y="211781"/>
          <a:ext cx="466730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PEDAGOGIA DEL TIEMPO LIBRE</a:t>
          </a:r>
        </a:p>
        <a:p>
          <a:pPr marL="0" lvl="0" indent="0" algn="ctr" defTabSz="622300">
            <a:lnSpc>
              <a:spcPct val="90000"/>
            </a:lnSpc>
            <a:spcBef>
              <a:spcPct val="0"/>
            </a:spcBef>
            <a:spcAft>
              <a:spcPct val="35000"/>
            </a:spcAft>
            <a:buNone/>
          </a:pPr>
          <a:endParaRPr lang="es-EC" sz="1400" kern="1200" dirty="0"/>
        </a:p>
        <a:p>
          <a:pPr marL="0" lvl="0" indent="0" algn="ctr" defTabSz="622300">
            <a:lnSpc>
              <a:spcPct val="90000"/>
            </a:lnSpc>
            <a:spcBef>
              <a:spcPct val="0"/>
            </a:spcBef>
            <a:spcAft>
              <a:spcPct val="35000"/>
            </a:spcAft>
            <a:buNone/>
          </a:pPr>
          <a:r>
            <a:rPr lang="es-EC" sz="1400" kern="1200" dirty="0"/>
            <a:t>					Weber</a:t>
          </a:r>
        </a:p>
      </dsp:txBody>
      <dsp:txXfrm>
        <a:off x="3145337" y="248819"/>
        <a:ext cx="4593228" cy="1190484"/>
      </dsp:txXfrm>
    </dsp:sp>
    <dsp:sp modelId="{016DF91A-A0C6-4824-B50F-459F723E83EA}">
      <dsp:nvSpPr>
        <dsp:cNvPr id="0" name=""/>
        <dsp:cNvSpPr/>
      </dsp:nvSpPr>
      <dsp:spPr>
        <a:xfrm>
          <a:off x="4224964" y="1845311"/>
          <a:ext cx="1991434" cy="1264560"/>
        </a:xfrm>
        <a:prstGeom prst="roundRect">
          <a:avLst>
            <a:gd name="adj" fmla="val 10000"/>
          </a:avLst>
        </a:prstGeom>
        <a:solidFill>
          <a:schemeClr val="accent2">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080ED-F404-4349-8EEB-2ABE3F6B29AD}">
      <dsp:nvSpPr>
        <dsp:cNvPr id="0" name=""/>
        <dsp:cNvSpPr/>
      </dsp:nvSpPr>
      <dsp:spPr>
        <a:xfrm>
          <a:off x="4446235" y="2055518"/>
          <a:ext cx="199143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Brindar conocimientos o habilidades para enseñar el uso adecuado y el aprovechamiento del tiempo libre.</a:t>
          </a:r>
        </a:p>
      </dsp:txBody>
      <dsp:txXfrm>
        <a:off x="4483273" y="2092556"/>
        <a:ext cx="1917358" cy="1190484"/>
      </dsp:txXfrm>
    </dsp:sp>
    <dsp:sp modelId="{8EC0491B-9D3C-4D47-8E5F-A3458A5FEC0A}">
      <dsp:nvSpPr>
        <dsp:cNvPr id="0" name=""/>
        <dsp:cNvSpPr/>
      </dsp:nvSpPr>
      <dsp:spPr>
        <a:xfrm>
          <a:off x="574001" y="3689047"/>
          <a:ext cx="1991434" cy="1264560"/>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978AF-D3D9-4835-9B9D-411615F618DA}">
      <dsp:nvSpPr>
        <dsp:cNvPr id="0" name=""/>
        <dsp:cNvSpPr/>
      </dsp:nvSpPr>
      <dsp:spPr>
        <a:xfrm>
          <a:off x="795272" y="3899254"/>
          <a:ext cx="199143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Actuar como estímulo</a:t>
          </a:r>
        </a:p>
      </dsp:txBody>
      <dsp:txXfrm>
        <a:off x="832310" y="3936292"/>
        <a:ext cx="1917358" cy="1190484"/>
      </dsp:txXfrm>
    </dsp:sp>
    <dsp:sp modelId="{80A3660D-A12A-463E-9C0A-35C889497191}">
      <dsp:nvSpPr>
        <dsp:cNvPr id="0" name=""/>
        <dsp:cNvSpPr/>
      </dsp:nvSpPr>
      <dsp:spPr>
        <a:xfrm>
          <a:off x="3007976" y="3689047"/>
          <a:ext cx="1991434" cy="1264560"/>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45348-1E43-4DE8-997D-39D327752AFF}">
      <dsp:nvSpPr>
        <dsp:cNvPr id="0" name=""/>
        <dsp:cNvSpPr/>
      </dsp:nvSpPr>
      <dsp:spPr>
        <a:xfrm>
          <a:off x="3229247" y="3899254"/>
          <a:ext cx="199143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Iniciar e introducir en distintos tipos de actividades de tiempo libre y ocio.</a:t>
          </a:r>
        </a:p>
      </dsp:txBody>
      <dsp:txXfrm>
        <a:off x="3266285" y="3936292"/>
        <a:ext cx="1917358" cy="1190484"/>
      </dsp:txXfrm>
    </dsp:sp>
    <dsp:sp modelId="{D6F871EA-5227-4AA1-AD40-E2E9DEFE39C0}">
      <dsp:nvSpPr>
        <dsp:cNvPr id="0" name=""/>
        <dsp:cNvSpPr/>
      </dsp:nvSpPr>
      <dsp:spPr>
        <a:xfrm>
          <a:off x="5441952" y="3689047"/>
          <a:ext cx="1991434" cy="1264560"/>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902EF-C6D8-43BF-8138-A405A6FB743C}">
      <dsp:nvSpPr>
        <dsp:cNvPr id="0" name=""/>
        <dsp:cNvSpPr/>
      </dsp:nvSpPr>
      <dsp:spPr>
        <a:xfrm>
          <a:off x="5663222" y="3899254"/>
          <a:ext cx="199143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Proporcionar cualquier información sobre reglas del juego, modelos prácticos, indicaciones, bibliografía.</a:t>
          </a:r>
        </a:p>
      </dsp:txBody>
      <dsp:txXfrm>
        <a:off x="5700260" y="3936292"/>
        <a:ext cx="1917358" cy="1190484"/>
      </dsp:txXfrm>
    </dsp:sp>
    <dsp:sp modelId="{01676086-AA3B-4A93-AAE0-B865797F6E7B}">
      <dsp:nvSpPr>
        <dsp:cNvPr id="0" name=""/>
        <dsp:cNvSpPr/>
      </dsp:nvSpPr>
      <dsp:spPr>
        <a:xfrm>
          <a:off x="7817359" y="3674403"/>
          <a:ext cx="1991434" cy="1264560"/>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120EC-C516-4DA8-A2BD-EDEE840AA0B7}">
      <dsp:nvSpPr>
        <dsp:cNvPr id="0" name=""/>
        <dsp:cNvSpPr/>
      </dsp:nvSpPr>
      <dsp:spPr>
        <a:xfrm>
          <a:off x="8038629" y="3884610"/>
          <a:ext cx="1991434" cy="1264560"/>
        </a:xfrm>
        <a:prstGeom prst="roundRect">
          <a:avLst>
            <a:gd name="adj" fmla="val 10000"/>
          </a:avLst>
        </a:prstGeom>
        <a:solidFill>
          <a:schemeClr val="lt1">
            <a:alpha val="90000"/>
            <a:hueOff val="0"/>
            <a:satOff val="0"/>
            <a:lumOff val="0"/>
            <a:alphaOff val="0"/>
          </a:schemeClr>
        </a:solidFill>
        <a:ln w="15875"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Transformar y mejorar las circunstancias que puedan suscitar ciertos reparos pedagógicos </a:t>
          </a:r>
        </a:p>
      </dsp:txBody>
      <dsp:txXfrm>
        <a:off x="8075667" y="3921648"/>
        <a:ext cx="1917358" cy="1190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7F44-0A57-4C2B-A487-77CEB4EDDED7}">
      <dsp:nvSpPr>
        <dsp:cNvPr id="0" name=""/>
        <dsp:cNvSpPr/>
      </dsp:nvSpPr>
      <dsp:spPr>
        <a:xfrm>
          <a:off x="3304" y="0"/>
          <a:ext cx="3785684" cy="49756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s-EC" sz="3500" kern="1200" dirty="0"/>
            <a:t>Investigación descriptiva </a:t>
          </a:r>
        </a:p>
      </dsp:txBody>
      <dsp:txXfrm>
        <a:off x="3304" y="1990271"/>
        <a:ext cx="3785684" cy="1990271"/>
      </dsp:txXfrm>
    </dsp:sp>
    <dsp:sp modelId="{696C7469-6BD7-412B-A281-D6D8606C9435}">
      <dsp:nvSpPr>
        <dsp:cNvPr id="0" name=""/>
        <dsp:cNvSpPr/>
      </dsp:nvSpPr>
      <dsp:spPr>
        <a:xfrm>
          <a:off x="1067696" y="298540"/>
          <a:ext cx="1656901" cy="1656901"/>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CA2E-8569-41E0-AEDF-7F56E77E86B6}">
      <dsp:nvSpPr>
        <dsp:cNvPr id="0" name=""/>
        <dsp:cNvSpPr/>
      </dsp:nvSpPr>
      <dsp:spPr>
        <a:xfrm>
          <a:off x="3902559" y="0"/>
          <a:ext cx="3785684" cy="49756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s-EC" sz="3500" kern="1200" dirty="0"/>
            <a:t>Investigación Cuasi-experimental</a:t>
          </a:r>
        </a:p>
      </dsp:txBody>
      <dsp:txXfrm>
        <a:off x="3902559" y="1990271"/>
        <a:ext cx="3785684" cy="1990271"/>
      </dsp:txXfrm>
    </dsp:sp>
    <dsp:sp modelId="{35D2D1C2-1C8B-4AB0-BD11-A185F347C92D}">
      <dsp:nvSpPr>
        <dsp:cNvPr id="0" name=""/>
        <dsp:cNvSpPr/>
      </dsp:nvSpPr>
      <dsp:spPr>
        <a:xfrm>
          <a:off x="4966951" y="298540"/>
          <a:ext cx="1656901" cy="1656901"/>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D7464-60EF-4989-8261-1A0305E43DB9}">
      <dsp:nvSpPr>
        <dsp:cNvPr id="0" name=""/>
        <dsp:cNvSpPr/>
      </dsp:nvSpPr>
      <dsp:spPr>
        <a:xfrm>
          <a:off x="307661" y="3980543"/>
          <a:ext cx="7076225" cy="746351"/>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11365-DE22-444B-83B4-318BA82C0363}">
      <dsp:nvSpPr>
        <dsp:cNvPr id="0" name=""/>
        <dsp:cNvSpPr/>
      </dsp:nvSpPr>
      <dsp:spPr>
        <a:xfrm>
          <a:off x="2497574" y="2002"/>
          <a:ext cx="4577504" cy="2070332"/>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x-none" sz="3700" kern="1200" dirty="0"/>
            <a:t>Cuestionario Internacional de Actividad Física</a:t>
          </a:r>
          <a:r>
            <a:rPr lang="es-EC" sz="3700" kern="1200" dirty="0"/>
            <a:t> </a:t>
          </a:r>
          <a:r>
            <a:rPr lang="x-none" sz="3700" kern="1200" dirty="0"/>
            <a:t>(IPAQ) </a:t>
          </a:r>
          <a:endParaRPr lang="es-EC" sz="3700" kern="1200" dirty="0"/>
        </a:p>
      </dsp:txBody>
      <dsp:txXfrm>
        <a:off x="2497574" y="2002"/>
        <a:ext cx="4577504" cy="2070332"/>
      </dsp:txXfrm>
    </dsp:sp>
    <dsp:sp modelId="{BCC28BA1-0676-4B27-BAB3-B48665042618}">
      <dsp:nvSpPr>
        <dsp:cNvPr id="0" name=""/>
        <dsp:cNvSpPr/>
      </dsp:nvSpPr>
      <dsp:spPr>
        <a:xfrm>
          <a:off x="242982" y="2002"/>
          <a:ext cx="2049629" cy="2070332"/>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45267-757F-4B5D-8C6B-C1C605004AE9}">
      <dsp:nvSpPr>
        <dsp:cNvPr id="0" name=""/>
        <dsp:cNvSpPr/>
      </dsp:nvSpPr>
      <dsp:spPr>
        <a:xfrm>
          <a:off x="242982" y="2413939"/>
          <a:ext cx="4577504" cy="2070332"/>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C" sz="3700" kern="1200" dirty="0"/>
            <a:t>Encuesta del uso del tiempo libre</a:t>
          </a:r>
        </a:p>
      </dsp:txBody>
      <dsp:txXfrm>
        <a:off x="242982" y="2413939"/>
        <a:ext cx="4577504" cy="2070332"/>
      </dsp:txXfrm>
    </dsp:sp>
    <dsp:sp modelId="{52EBEFE2-190C-4A33-A656-0395B96C7E30}">
      <dsp:nvSpPr>
        <dsp:cNvPr id="0" name=""/>
        <dsp:cNvSpPr/>
      </dsp:nvSpPr>
      <dsp:spPr>
        <a:xfrm>
          <a:off x="5025450" y="2413939"/>
          <a:ext cx="2049629" cy="2070332"/>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5938B7-930A-4738-9F54-A599A17292A9}" type="datetimeFigureOut">
              <a:rPr lang="es-EC" smtClean="0"/>
              <a:t>6/7/2020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930DAD2-2A67-4CAE-880C-D543920D95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15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938B7-930A-4738-9F54-A599A17292A9}" type="datetimeFigureOut">
              <a:rPr lang="es-EC" smtClean="0"/>
              <a:t>6/7/2020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263975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938B7-930A-4738-9F54-A599A17292A9}" type="datetimeFigureOut">
              <a:rPr lang="es-EC" smtClean="0"/>
              <a:t>6/7/2020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278847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938B7-930A-4738-9F54-A599A17292A9}" type="datetimeFigureOut">
              <a:rPr lang="es-EC" smtClean="0"/>
              <a:t>6/7/2020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270200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15938B7-930A-4738-9F54-A599A17292A9}" type="datetimeFigureOut">
              <a:rPr lang="es-EC" smtClean="0"/>
              <a:t>6/7/2020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930DAD2-2A67-4CAE-880C-D543920D95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01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15938B7-930A-4738-9F54-A599A17292A9}" type="datetimeFigureOut">
              <a:rPr lang="es-EC" smtClean="0"/>
              <a:t>6/7/2020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56579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15938B7-930A-4738-9F54-A599A17292A9}" type="datetimeFigureOut">
              <a:rPr lang="es-EC" smtClean="0"/>
              <a:t>6/7/2020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307433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15938B7-930A-4738-9F54-A599A17292A9}" type="datetimeFigureOut">
              <a:rPr lang="es-EC" smtClean="0"/>
              <a:t>6/7/2020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355467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5938B7-930A-4738-9F54-A599A17292A9}" type="datetimeFigureOut">
              <a:rPr lang="es-EC" smtClean="0"/>
              <a:t>6/7/2020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182326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5938B7-930A-4738-9F54-A599A17292A9}" type="datetimeFigureOut">
              <a:rPr lang="es-EC" smtClean="0"/>
              <a:t>6/7/2020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30DAD2-2A67-4CAE-880C-D543920D9573}" type="slidenum">
              <a:rPr lang="es-EC" smtClean="0"/>
              <a:t>‹Nº›</a:t>
            </a:fld>
            <a:endParaRPr lang="es-EC"/>
          </a:p>
        </p:txBody>
      </p:sp>
    </p:spTree>
    <p:extLst>
      <p:ext uri="{BB962C8B-B14F-4D97-AF65-F5344CB8AC3E}">
        <p14:creationId xmlns:p14="http://schemas.microsoft.com/office/powerpoint/2010/main" val="1307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15938B7-930A-4738-9F54-A599A17292A9}" type="datetimeFigureOut">
              <a:rPr lang="es-EC" smtClean="0"/>
              <a:t>6/7/2020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930DAD2-2A67-4CAE-880C-D543920D9573}" type="slidenum">
              <a:rPr lang="es-EC" smtClean="0"/>
              <a:t>‹Nº›</a:t>
            </a:fld>
            <a:endParaRPr lang="es-EC"/>
          </a:p>
        </p:txBody>
      </p:sp>
    </p:spTree>
    <p:extLst>
      <p:ext uri="{BB962C8B-B14F-4D97-AF65-F5344CB8AC3E}">
        <p14:creationId xmlns:p14="http://schemas.microsoft.com/office/powerpoint/2010/main" val="178921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5938B7-930A-4738-9F54-A599A17292A9}" type="datetimeFigureOut">
              <a:rPr lang="es-EC" smtClean="0"/>
              <a:t>6/7/2020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30DAD2-2A67-4CAE-880C-D543920D9573}"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510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57896" y="1130137"/>
            <a:ext cx="10379298" cy="5232041"/>
          </a:xfrm>
        </p:spPr>
        <p:txBody>
          <a:bodyPr>
            <a:normAutofit/>
          </a:bodyPr>
          <a:lstStyle/>
          <a:p>
            <a:pPr marL="0" indent="0" algn="ctr">
              <a:buNone/>
            </a:pPr>
            <a:r>
              <a:rPr lang="es-EC" b="1" dirty="0"/>
              <a:t>              MAESTRÍA EN RECREACIÓN Y TIEMPO LBRE</a:t>
            </a:r>
          </a:p>
          <a:p>
            <a:pPr marL="0" indent="0" algn="ctr">
              <a:buNone/>
            </a:pPr>
            <a:endParaRPr lang="es-EC" dirty="0"/>
          </a:p>
          <a:p>
            <a:pPr marL="0" indent="0" algn="ctr">
              <a:buNone/>
            </a:pPr>
            <a:r>
              <a:rPr lang="es-EC" b="1" dirty="0"/>
              <a:t>TEMA:</a:t>
            </a:r>
            <a:endParaRPr lang="es-EC" dirty="0"/>
          </a:p>
          <a:p>
            <a:pPr marL="0" indent="0" algn="ctr">
              <a:buNone/>
            </a:pPr>
            <a:r>
              <a:rPr lang="es-EC" b="1" dirty="0"/>
              <a:t>“RECREACIÓN COMUNITARIA EN EL USO DEL TIEMPO LIBRE CON NIÑOS DE 10 A 12 AÑOS DEL CONJUNTO ALTOS DEL NORTE DE LA CIUDAD DE QUITO”.</a:t>
            </a:r>
          </a:p>
          <a:p>
            <a:pPr marL="0" indent="0" algn="ctr">
              <a:buNone/>
            </a:pPr>
            <a:endParaRPr lang="es-EC" dirty="0"/>
          </a:p>
          <a:p>
            <a:pPr marL="0" indent="0" algn="ctr">
              <a:buNone/>
            </a:pPr>
            <a:r>
              <a:rPr lang="es-EC" b="1" dirty="0"/>
              <a:t>AUTORA: </a:t>
            </a:r>
            <a:endParaRPr lang="es-EC" dirty="0"/>
          </a:p>
          <a:p>
            <a:pPr marL="0" indent="0" algn="ctr">
              <a:buNone/>
            </a:pPr>
            <a:r>
              <a:rPr lang="es-EC" b="1" dirty="0"/>
              <a:t>CHARRO BOSMEDIANO, STHEPANIE KAROLINA</a:t>
            </a:r>
          </a:p>
          <a:p>
            <a:pPr marL="0" indent="0" algn="ctr">
              <a:buNone/>
            </a:pPr>
            <a:endParaRPr lang="es-EC" dirty="0"/>
          </a:p>
          <a:p>
            <a:pPr marL="0" indent="0" algn="ctr">
              <a:buNone/>
            </a:pPr>
            <a:r>
              <a:rPr lang="es-EC" b="1" dirty="0"/>
              <a:t>DIRECTOR: </a:t>
            </a:r>
            <a:endParaRPr lang="es-EC" dirty="0"/>
          </a:p>
          <a:p>
            <a:pPr marL="0" indent="0" algn="ctr">
              <a:buNone/>
            </a:pPr>
            <a:r>
              <a:rPr lang="es-EC" b="1" dirty="0" err="1"/>
              <a:t>MSc</a:t>
            </a:r>
            <a:r>
              <a:rPr lang="es-EC" b="1" dirty="0"/>
              <a:t>. GUALLASAMIN DÍAZ, FERNANDO</a:t>
            </a:r>
            <a:endParaRPr lang="es-EC" dirty="0"/>
          </a:p>
          <a:p>
            <a:endParaRPr lang="es-EC" dirty="0"/>
          </a:p>
        </p:txBody>
      </p:sp>
      <p:pic>
        <p:nvPicPr>
          <p:cNvPr id="1026" name="Picture 2" descr="Universidad de las fuerzas armadas espe logistica y trasporte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3936642" cy="1130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p:nvPr/>
        </p:nvPicPr>
        <p:blipFill rotWithShape="1">
          <a:blip r:embed="rId3">
            <a:extLst>
              <a:ext uri="{28A0092B-C50C-407E-A947-70E740481C1C}">
                <a14:useLocalDpi xmlns:a14="http://schemas.microsoft.com/office/drawing/2010/main" val="0"/>
              </a:ext>
            </a:extLst>
          </a:blip>
          <a:srcRect l="19551" t="11403" r="56090" b="71779"/>
          <a:stretch/>
        </p:blipFill>
        <p:spPr bwMode="auto">
          <a:xfrm>
            <a:off x="9041036" y="123362"/>
            <a:ext cx="2382525" cy="883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13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560" y="0"/>
            <a:ext cx="10515600" cy="1325563"/>
          </a:xfrm>
        </p:spPr>
        <p:txBody>
          <a:bodyPr/>
          <a:lstStyle/>
          <a:p>
            <a:r>
              <a:rPr lang="es-EC" dirty="0"/>
              <a:t>MARCO TEÓRICO</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234490580"/>
              </p:ext>
            </p:extLst>
          </p:nvPr>
        </p:nvGraphicFramePr>
        <p:xfrm>
          <a:off x="374560" y="1325563"/>
          <a:ext cx="11487955" cy="4842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3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835" y="0"/>
            <a:ext cx="10515600" cy="1016470"/>
          </a:xfrm>
        </p:spPr>
        <p:txBody>
          <a:bodyPr/>
          <a:lstStyle/>
          <a:p>
            <a:r>
              <a:rPr lang="es-EC" dirty="0"/>
              <a:t>MARCO TEÓRICO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0214923"/>
              </p:ext>
            </p:extLst>
          </p:nvPr>
        </p:nvGraphicFramePr>
        <p:xfrm>
          <a:off x="270457" y="1016470"/>
          <a:ext cx="11719774" cy="549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21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450757"/>
          </a:xfrm>
        </p:spPr>
        <p:txBody>
          <a:bodyPr/>
          <a:lstStyle/>
          <a:p>
            <a:r>
              <a:rPr lang="es-EC" dirty="0"/>
              <a:t>MARCO TEÓRICO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5197334"/>
              </p:ext>
            </p:extLst>
          </p:nvPr>
        </p:nvGraphicFramePr>
        <p:xfrm>
          <a:off x="838199" y="1450757"/>
          <a:ext cx="10752787" cy="5117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05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C" dirty="0"/>
              <a:t>MARCO TEÓRICO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04294759"/>
              </p:ext>
            </p:extLst>
          </p:nvPr>
        </p:nvGraphicFramePr>
        <p:xfrm>
          <a:off x="838200" y="1325562"/>
          <a:ext cx="10662634" cy="5165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0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607" y="0"/>
            <a:ext cx="10058400" cy="1197735"/>
          </a:xfrm>
        </p:spPr>
        <p:txBody>
          <a:bodyPr/>
          <a:lstStyle/>
          <a:p>
            <a:r>
              <a:rPr lang="es-EC" dirty="0"/>
              <a:t>TIPO DE INVESTIGACIÓN</a:t>
            </a:r>
          </a:p>
        </p:txBody>
      </p:sp>
      <p:graphicFrame>
        <p:nvGraphicFramePr>
          <p:cNvPr id="4" name="Diagrama 3"/>
          <p:cNvGraphicFramePr/>
          <p:nvPr>
            <p:extLst>
              <p:ext uri="{D42A27DB-BD31-4B8C-83A1-F6EECF244321}">
                <p14:modId xmlns:p14="http://schemas.microsoft.com/office/powerpoint/2010/main" val="535921547"/>
              </p:ext>
            </p:extLst>
          </p:nvPr>
        </p:nvGraphicFramePr>
        <p:xfrm>
          <a:off x="1800180" y="1510383"/>
          <a:ext cx="7691549" cy="4975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93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MUESTRA</a:t>
            </a:r>
          </a:p>
        </p:txBody>
      </p:sp>
      <p:sp>
        <p:nvSpPr>
          <p:cNvPr id="4" name="Rectángulo redondeado 3"/>
          <p:cNvSpPr/>
          <p:nvPr/>
        </p:nvSpPr>
        <p:spPr>
          <a:xfrm>
            <a:off x="419530" y="1690688"/>
            <a:ext cx="4636394" cy="160630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Conjunto Altos del Norte tiene alrededor de 140 familias.</a:t>
            </a:r>
          </a:p>
        </p:txBody>
      </p:sp>
      <p:sp>
        <p:nvSpPr>
          <p:cNvPr id="5" name="Rectángulo redondeado 4"/>
          <p:cNvSpPr/>
          <p:nvPr/>
        </p:nvSpPr>
        <p:spPr>
          <a:xfrm>
            <a:off x="2341808" y="4087991"/>
            <a:ext cx="4636394" cy="16063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 60 niños y niñas</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4073" y="2326268"/>
            <a:ext cx="2822038" cy="3991771"/>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38216"/>
          <a:stretch/>
        </p:blipFill>
        <p:spPr>
          <a:xfrm>
            <a:off x="5926795" y="0"/>
            <a:ext cx="2762482" cy="3709115"/>
          </a:xfrm>
          <a:prstGeom prst="rect">
            <a:avLst/>
          </a:prstGeom>
        </p:spPr>
      </p:pic>
    </p:spTree>
    <p:extLst>
      <p:ext uri="{BB962C8B-B14F-4D97-AF65-F5344CB8AC3E}">
        <p14:creationId xmlns:p14="http://schemas.microsoft.com/office/powerpoint/2010/main" val="15430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TÉCNICAS E INSTRUMENTOS DE RECOLECCIÓN DE LA INFORMACIÓN</a:t>
            </a:r>
          </a:p>
        </p:txBody>
      </p:sp>
      <p:graphicFrame>
        <p:nvGraphicFramePr>
          <p:cNvPr id="5" name="Diagrama 4"/>
          <p:cNvGraphicFramePr/>
          <p:nvPr>
            <p:extLst>
              <p:ext uri="{D42A27DB-BD31-4B8C-83A1-F6EECF244321}">
                <p14:modId xmlns:p14="http://schemas.microsoft.com/office/powerpoint/2010/main" val="3510458665"/>
              </p:ext>
            </p:extLst>
          </p:nvPr>
        </p:nvGraphicFramePr>
        <p:xfrm>
          <a:off x="1890332" y="1819477"/>
          <a:ext cx="7318062"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24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sz="4000" dirty="0"/>
              <a:t>Programa de Actividades Recreativas Comunitarias</a:t>
            </a:r>
            <a:br>
              <a:rPr lang="es-EC" sz="4000" dirty="0"/>
            </a:br>
            <a:r>
              <a:rPr lang="es-EC" sz="4000" dirty="0"/>
              <a:t>“ Te Invito a Jugar”</a:t>
            </a:r>
          </a:p>
        </p:txBody>
      </p:sp>
      <p:sp>
        <p:nvSpPr>
          <p:cNvPr id="3" name="Marcador de contenido 2"/>
          <p:cNvSpPr>
            <a:spLocks noGrp="1"/>
          </p:cNvSpPr>
          <p:nvPr>
            <p:ph sz="half" idx="1"/>
          </p:nvPr>
        </p:nvSpPr>
        <p:spPr/>
        <p:txBody>
          <a:bodyPr>
            <a:normAutofit/>
          </a:bodyPr>
          <a:lstStyle/>
          <a:p>
            <a:pPr marL="0" indent="0">
              <a:buNone/>
            </a:pPr>
            <a:r>
              <a:rPr lang="es-EC" b="1" dirty="0"/>
              <a:t>Objetivo general del programa</a:t>
            </a:r>
            <a:endParaRPr lang="es-EC" sz="2400" dirty="0"/>
          </a:p>
          <a:p>
            <a:pPr marL="0" indent="0">
              <a:buNone/>
            </a:pPr>
            <a:r>
              <a:rPr lang="es-EC" dirty="0"/>
              <a:t>Aplicar un programa de actividades recreativas comunitarias   para los niños  de 10 a 12 años del Conjunto Altos del Norte de la ciudad de Quito.</a:t>
            </a:r>
            <a:endParaRPr lang="es-EC" sz="2400" dirty="0"/>
          </a:p>
          <a:p>
            <a:endParaRPr lang="es-EC" dirty="0"/>
          </a:p>
        </p:txBody>
      </p:sp>
      <p:pic>
        <p:nvPicPr>
          <p:cNvPr id="8" name="Marcador de contenido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52505" y="2055153"/>
            <a:ext cx="5181600" cy="3454400"/>
          </a:xfrm>
        </p:spPr>
      </p:pic>
    </p:spTree>
    <p:extLst>
      <p:ext uri="{BB962C8B-B14F-4D97-AF65-F5344CB8AC3E}">
        <p14:creationId xmlns:p14="http://schemas.microsoft.com/office/powerpoint/2010/main" val="11521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815" y="83582"/>
            <a:ext cx="10515600" cy="649702"/>
          </a:xfrm>
        </p:spPr>
        <p:txBody>
          <a:bodyPr>
            <a:normAutofit fontScale="90000"/>
          </a:bodyPr>
          <a:lstStyle/>
          <a:p>
            <a:r>
              <a:rPr lang="es-EC" b="1" dirty="0"/>
              <a:t>Actividades culturales </a:t>
            </a:r>
            <a:endParaRPr lang="es-EC" dirty="0"/>
          </a:p>
        </p:txBody>
      </p:sp>
      <p:pic>
        <p:nvPicPr>
          <p:cNvPr id="6" name="Marcador de contenido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78688" y="2678271"/>
            <a:ext cx="1895065" cy="1632337"/>
          </a:xfrm>
        </p:spPr>
      </p:pic>
      <p:pic>
        <p:nvPicPr>
          <p:cNvPr id="5" name="Marcador de contenid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686672" y="509320"/>
            <a:ext cx="2409454" cy="1605675"/>
          </a:xfr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217761" t="270429" r="-196004" b="-270429"/>
          <a:stretch/>
        </p:blipFill>
        <p:spPr>
          <a:xfrm>
            <a:off x="13822438" y="7824463"/>
            <a:ext cx="1304682" cy="1058494"/>
          </a:xfrm>
          <a:prstGeom prst="rect">
            <a:avLst/>
          </a:prstGeom>
        </p:spPr>
      </p:pic>
      <p:pic>
        <p:nvPicPr>
          <p:cNvPr id="1026" name="Picture 2" descr="Gran pincel y corazón y tempera arcoiris | Foto Grat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098" y="2158765"/>
            <a:ext cx="1683028" cy="149666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r="22303" b="-202"/>
          <a:stretch/>
        </p:blipFill>
        <p:spPr>
          <a:xfrm>
            <a:off x="9686672" y="3964441"/>
            <a:ext cx="1981487" cy="1469771"/>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4220958669"/>
              </p:ext>
            </p:extLst>
          </p:nvPr>
        </p:nvGraphicFramePr>
        <p:xfrm>
          <a:off x="161815" y="641667"/>
          <a:ext cx="7325663" cy="5321812"/>
        </p:xfrm>
        <a:graphic>
          <a:graphicData uri="http://schemas.openxmlformats.org/drawingml/2006/table">
            <a:tbl>
              <a:tblPr firstRow="1" bandRow="1">
                <a:tableStyleId>{BC89EF96-8CEA-46FF-86C4-4CE0E7609802}</a:tableStyleId>
              </a:tblPr>
              <a:tblGrid>
                <a:gridCol w="1388689">
                  <a:extLst>
                    <a:ext uri="{9D8B030D-6E8A-4147-A177-3AD203B41FA5}">
                      <a16:colId xmlns:a16="http://schemas.microsoft.com/office/drawing/2014/main" val="20000"/>
                    </a:ext>
                  </a:extLst>
                </a:gridCol>
                <a:gridCol w="1395896">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08426">
                  <a:extLst>
                    <a:ext uri="{9D8B030D-6E8A-4147-A177-3AD203B41FA5}">
                      <a16:colId xmlns:a16="http://schemas.microsoft.com/office/drawing/2014/main" val="20003"/>
                    </a:ext>
                  </a:extLst>
                </a:gridCol>
                <a:gridCol w="1537252">
                  <a:extLst>
                    <a:ext uri="{9D8B030D-6E8A-4147-A177-3AD203B41FA5}">
                      <a16:colId xmlns:a16="http://schemas.microsoft.com/office/drawing/2014/main" val="20004"/>
                    </a:ext>
                  </a:extLst>
                </a:gridCol>
              </a:tblGrid>
              <a:tr h="108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Objetivo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Actividades propuestas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Desarrollo de las actividades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Recursos/</a:t>
                      </a:r>
                      <a:r>
                        <a:rPr lang="es-EC" sz="1800" b="1" kern="1200" baseline="0" dirty="0">
                          <a:effectLst/>
                        </a:rPr>
                        <a:t> Recomendación</a:t>
                      </a:r>
                      <a:endParaRPr lang="es-EC" sz="1800" b="1" kern="12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Reglas</a:t>
                      </a:r>
                    </a:p>
                  </a:txBody>
                  <a:tcPr/>
                </a:tc>
                <a:extLst>
                  <a:ext uri="{0D108BD9-81ED-4DB2-BD59-A6C34878D82A}">
                    <a16:rowId xmlns:a16="http://schemas.microsoft.com/office/drawing/2014/main" val="10000"/>
                  </a:ext>
                </a:extLst>
              </a:tr>
              <a:tr h="4240696">
                <a:tc>
                  <a:txBody>
                    <a:bodyPr/>
                    <a:lstStyle/>
                    <a:p>
                      <a:r>
                        <a:rPr lang="es-EC" sz="1800" b="0" kern="1200" dirty="0">
                          <a:solidFill>
                            <a:schemeClr val="tx1"/>
                          </a:solidFill>
                          <a:effectLst/>
                          <a:latin typeface="+mn-lt"/>
                          <a:ea typeface="+mn-ea"/>
                          <a:cs typeface="+mn-cs"/>
                        </a:rPr>
                        <a:t>Generar y fortalecer lazos de unión entre los miembros del </a:t>
                      </a:r>
                      <a:r>
                        <a:rPr lang="es-EC" dirty="0"/>
                        <a:t>Conjunto Altos del Norte </a:t>
                      </a:r>
                      <a:r>
                        <a:rPr lang="es-EC" sz="1800" b="0" kern="1200" dirty="0">
                          <a:solidFill>
                            <a:schemeClr val="tx1"/>
                          </a:solidFill>
                          <a:effectLst/>
                          <a:latin typeface="+mn-lt"/>
                          <a:ea typeface="+mn-ea"/>
                          <a:cs typeface="+mn-cs"/>
                        </a:rPr>
                        <a:t>mediante actividades culturales organizadas.</a:t>
                      </a:r>
                    </a:p>
                  </a:txBody>
                  <a:tcPr/>
                </a:tc>
                <a:tc>
                  <a:txBody>
                    <a:bodyPr/>
                    <a:lstStyle/>
                    <a:p>
                      <a:pPr lvl="0"/>
                      <a:r>
                        <a:rPr lang="es-EC" sz="1800" b="0" kern="1200" dirty="0">
                          <a:effectLst/>
                        </a:rPr>
                        <a:t>Actos nacionales.</a:t>
                      </a:r>
                    </a:p>
                    <a:p>
                      <a:pPr lvl="0"/>
                      <a:r>
                        <a:rPr lang="es-EC" sz="1800" b="0" kern="1200" dirty="0">
                          <a:effectLst/>
                        </a:rPr>
                        <a:t>Artesanías.</a:t>
                      </a:r>
                    </a:p>
                    <a:p>
                      <a:pPr lvl="0"/>
                      <a:r>
                        <a:rPr lang="es-EC" sz="1800" b="0" kern="1200" dirty="0">
                          <a:effectLst/>
                        </a:rPr>
                        <a:t>Concurso de canto.</a:t>
                      </a:r>
                    </a:p>
                    <a:p>
                      <a:pPr lvl="0"/>
                      <a:r>
                        <a:rPr lang="es-EC" sz="1800" b="0" kern="1200" dirty="0">
                          <a:effectLst/>
                        </a:rPr>
                        <a:t>Cine.</a:t>
                      </a:r>
                    </a:p>
                    <a:p>
                      <a:pPr lvl="0"/>
                      <a:r>
                        <a:rPr lang="es-EC" sz="1800" b="0" kern="1200" dirty="0">
                          <a:effectLst/>
                        </a:rPr>
                        <a:t>Danza.</a:t>
                      </a:r>
                    </a:p>
                    <a:p>
                      <a:pPr lvl="0"/>
                      <a:r>
                        <a:rPr lang="es-EC" sz="1800" b="0" kern="1200" dirty="0">
                          <a:effectLst/>
                        </a:rPr>
                        <a:t>Bailes.</a:t>
                      </a:r>
                    </a:p>
                    <a:p>
                      <a:pPr lvl="0"/>
                      <a:r>
                        <a:rPr lang="es-EC" sz="1800" b="0" kern="1200" dirty="0">
                          <a:effectLst/>
                        </a:rPr>
                        <a:t>Fiestas de cumpleaños</a:t>
                      </a:r>
                    </a:p>
                    <a:p>
                      <a:pPr lvl="0"/>
                      <a:r>
                        <a:rPr lang="es-EC" sz="1800" b="0" kern="1200" dirty="0">
                          <a:effectLst/>
                        </a:rPr>
                        <a:t>Pintura</a:t>
                      </a:r>
                    </a:p>
                    <a:p>
                      <a:pPr lvl="0"/>
                      <a:r>
                        <a:rPr lang="es-EC" sz="1800" b="0" kern="1200" dirty="0">
                          <a:effectLst/>
                        </a:rPr>
                        <a:t>Música</a:t>
                      </a:r>
                    </a:p>
                    <a:p>
                      <a:pPr lvl="0"/>
                      <a:endParaRPr lang="es-EC" sz="1800" b="0" kern="1200" dirty="0">
                        <a:effectLst/>
                      </a:endParaRPr>
                    </a:p>
                    <a:p>
                      <a:endParaRPr lang="es-EC" b="0" dirty="0"/>
                    </a:p>
                  </a:txBody>
                  <a:tcPr/>
                </a:tc>
                <a:tc>
                  <a:txBody>
                    <a:bodyPr/>
                    <a:lstStyle/>
                    <a:p>
                      <a:r>
                        <a:rPr lang="es-EC" sz="1800" b="0" kern="1200" dirty="0">
                          <a:effectLst/>
                        </a:rPr>
                        <a:t>Se las puede realizar en el parque principal, la casa comunal.</a:t>
                      </a:r>
                      <a:endParaRPr lang="es-EC" b="0" dirty="0"/>
                    </a:p>
                  </a:txBody>
                  <a:tcPr/>
                </a:tc>
                <a:tc>
                  <a:txBody>
                    <a:bodyPr/>
                    <a:lstStyle/>
                    <a:p>
                      <a:r>
                        <a:rPr lang="es-EC" sz="1800" b="0" kern="1200" dirty="0">
                          <a:solidFill>
                            <a:schemeClr val="tx1"/>
                          </a:solidFill>
                          <a:effectLst/>
                          <a:latin typeface="+mn-lt"/>
                          <a:ea typeface="+mn-ea"/>
                          <a:cs typeface="+mn-cs"/>
                        </a:rPr>
                        <a:t>Equipo de amplificación, grabadora, videos, materiales de pintura.</a:t>
                      </a:r>
                    </a:p>
                    <a:p>
                      <a:endParaRPr lang="es-EC" sz="1800" b="0" kern="1200" dirty="0">
                        <a:solidFill>
                          <a:schemeClr val="tx1"/>
                        </a:solidFill>
                        <a:effectLst/>
                        <a:latin typeface="+mn-lt"/>
                        <a:ea typeface="+mn-ea"/>
                        <a:cs typeface="+mn-cs"/>
                      </a:endParaRPr>
                    </a:p>
                    <a:p>
                      <a:r>
                        <a:rPr lang="es-EC" sz="1800" b="0" kern="1200" dirty="0">
                          <a:solidFill>
                            <a:schemeClr val="tx1"/>
                          </a:solidFill>
                          <a:effectLst/>
                          <a:latin typeface="+mn-lt"/>
                          <a:ea typeface="+mn-ea"/>
                          <a:cs typeface="+mn-cs"/>
                        </a:rPr>
                        <a:t>Se recomienda realizar una vez al mes a fin de ahorrar recursos.</a:t>
                      </a:r>
                      <a:endParaRPr lang="es-EC"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Serán acorde al tipo de actividad cultural que se va a desarrollar.</a:t>
                      </a:r>
                    </a:p>
                    <a:p>
                      <a:endParaRPr lang="es-EC" b="0" dirty="0"/>
                    </a:p>
                  </a:txBody>
                  <a:tcPr/>
                </a:tc>
                <a:extLst>
                  <a:ext uri="{0D108BD9-81ED-4DB2-BD59-A6C34878D82A}">
                    <a16:rowId xmlns:a16="http://schemas.microsoft.com/office/drawing/2014/main" val="10001"/>
                  </a:ext>
                </a:extLst>
              </a:tr>
            </a:tbl>
          </a:graphicData>
        </a:graphic>
      </p:graphicFrame>
      <p:pic>
        <p:nvPicPr>
          <p:cNvPr id="17" name="Imagen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3447" y="1014922"/>
            <a:ext cx="2481457" cy="1653659"/>
          </a:xfrm>
          <a:prstGeom prst="rect">
            <a:avLst/>
          </a:prstGeom>
        </p:spPr>
      </p:pic>
      <p:pic>
        <p:nvPicPr>
          <p:cNvPr id="18" name="Picture 2" descr="Geniales elementos de teatro en diseño plano | Vector Grat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0653" y="3476307"/>
            <a:ext cx="1457408" cy="1384295"/>
          </a:xfrm>
          <a:prstGeom prst="rect">
            <a:avLst/>
          </a:prstGeom>
          <a:noFill/>
          <a:extLst>
            <a:ext uri="{909E8E84-426E-40DD-AFC4-6F175D3DCCD1}">
              <a14:hiddenFill xmlns:a14="http://schemas.microsoft.com/office/drawing/2010/main">
                <a:solidFill>
                  <a:srgbClr val="FFFFFF"/>
                </a:solidFill>
              </a14:hiddenFill>
            </a:ext>
          </a:extLst>
        </p:spPr>
      </p:pic>
      <p:pic>
        <p:nvPicPr>
          <p:cNvPr id="20" name="Marcador de contenido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6456" y="4860602"/>
            <a:ext cx="1384747" cy="1846330"/>
          </a:xfrm>
          <a:prstGeom prst="rect">
            <a:avLst/>
          </a:prstGeom>
        </p:spPr>
      </p:pic>
    </p:spTree>
    <p:extLst>
      <p:ext uri="{BB962C8B-B14F-4D97-AF65-F5344CB8AC3E}">
        <p14:creationId xmlns:p14="http://schemas.microsoft.com/office/powerpoint/2010/main" val="178888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100"/>
            <a:ext cx="10515600" cy="1020544"/>
          </a:xfrm>
        </p:spPr>
        <p:txBody>
          <a:bodyPr/>
          <a:lstStyle/>
          <a:p>
            <a:r>
              <a:rPr lang="es-EC" b="1" dirty="0"/>
              <a:t>Festivales deportivos recreativos</a:t>
            </a:r>
            <a:r>
              <a:rPr lang="es-EC" dirty="0"/>
              <a:t> </a:t>
            </a:r>
          </a:p>
        </p:txBody>
      </p:sp>
      <p:pic>
        <p:nvPicPr>
          <p:cNvPr id="7" name="Marcador de contenido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30419"/>
          <a:stretch/>
        </p:blipFill>
        <p:spPr>
          <a:xfrm>
            <a:off x="9418812" y="3666076"/>
            <a:ext cx="2445368" cy="2342034"/>
          </a:xfrm>
        </p:spPr>
      </p:pic>
      <p:pic>
        <p:nvPicPr>
          <p:cNvPr id="6" name="Marcador de contenido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7514" r="39578" b="14667"/>
          <a:stretch/>
        </p:blipFill>
        <p:spPr>
          <a:xfrm>
            <a:off x="8222974" y="143351"/>
            <a:ext cx="3130826" cy="2341825"/>
          </a:xfr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r="15946"/>
          <a:stretch/>
        </p:blipFill>
        <p:spPr>
          <a:xfrm>
            <a:off x="9912626" y="2173356"/>
            <a:ext cx="2114536" cy="1610105"/>
          </a:xfrm>
          <a:prstGeom prst="rect">
            <a:avLst/>
          </a:prstGeom>
        </p:spPr>
      </p:pic>
      <p:pic>
        <p:nvPicPr>
          <p:cNvPr id="3074" name="Picture 2" descr="Iconos de bolas de deporte establecen tipos de juego, estilo de dibujos  animados | Vec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9956" y="2485176"/>
            <a:ext cx="1839235" cy="18392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p:cNvGraphicFramePr>
            <a:graphicFrameLocks noGrp="1"/>
          </p:cNvGraphicFramePr>
          <p:nvPr>
            <p:extLst>
              <p:ext uri="{D42A27DB-BD31-4B8C-83A1-F6EECF244321}">
                <p14:modId xmlns:p14="http://schemas.microsoft.com/office/powerpoint/2010/main" val="2345084573"/>
              </p:ext>
            </p:extLst>
          </p:nvPr>
        </p:nvGraphicFramePr>
        <p:xfrm>
          <a:off x="122058" y="865463"/>
          <a:ext cx="7935264" cy="5364384"/>
        </p:xfrm>
        <a:graphic>
          <a:graphicData uri="http://schemas.openxmlformats.org/drawingml/2006/table">
            <a:tbl>
              <a:tblPr firstRow="1" bandRow="1">
                <a:tableStyleId>{BC89EF96-8CEA-46FF-86C4-4CE0E7609802}</a:tableStyleId>
              </a:tblPr>
              <a:tblGrid>
                <a:gridCol w="1494707">
                  <a:extLst>
                    <a:ext uri="{9D8B030D-6E8A-4147-A177-3AD203B41FA5}">
                      <a16:colId xmlns:a16="http://schemas.microsoft.com/office/drawing/2014/main" val="20000"/>
                    </a:ext>
                  </a:extLst>
                </a:gridCol>
                <a:gridCol w="1364974">
                  <a:extLst>
                    <a:ext uri="{9D8B030D-6E8A-4147-A177-3AD203B41FA5}">
                      <a16:colId xmlns:a16="http://schemas.microsoft.com/office/drawing/2014/main" val="20001"/>
                    </a:ext>
                  </a:extLst>
                </a:gridCol>
                <a:gridCol w="1908313">
                  <a:extLst>
                    <a:ext uri="{9D8B030D-6E8A-4147-A177-3AD203B41FA5}">
                      <a16:colId xmlns:a16="http://schemas.microsoft.com/office/drawing/2014/main" val="20002"/>
                    </a:ext>
                  </a:extLst>
                </a:gridCol>
                <a:gridCol w="1709531">
                  <a:extLst>
                    <a:ext uri="{9D8B030D-6E8A-4147-A177-3AD203B41FA5}">
                      <a16:colId xmlns:a16="http://schemas.microsoft.com/office/drawing/2014/main" val="20003"/>
                    </a:ext>
                  </a:extLst>
                </a:gridCol>
                <a:gridCol w="1457739">
                  <a:extLst>
                    <a:ext uri="{9D8B030D-6E8A-4147-A177-3AD203B41FA5}">
                      <a16:colId xmlns:a16="http://schemas.microsoft.com/office/drawing/2014/main" val="20004"/>
                    </a:ext>
                  </a:extLst>
                </a:gridCol>
              </a:tblGrid>
              <a:tr h="8838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Objetivo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Actividades propuestas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Desarrollo de las actividades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Recursos/</a:t>
                      </a:r>
                      <a:r>
                        <a:rPr lang="es-EC" sz="1800" b="1" kern="1200" baseline="0" dirty="0">
                          <a:effectLst/>
                        </a:rPr>
                        <a:t> Recomendación</a:t>
                      </a:r>
                      <a:endParaRPr lang="es-EC" sz="1800" b="1" kern="12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Reglas</a:t>
                      </a:r>
                    </a:p>
                  </a:txBody>
                  <a:tcPr/>
                </a:tc>
                <a:extLst>
                  <a:ext uri="{0D108BD9-81ED-4DB2-BD59-A6C34878D82A}">
                    <a16:rowId xmlns:a16="http://schemas.microsoft.com/office/drawing/2014/main" val="10000"/>
                  </a:ext>
                </a:extLst>
              </a:tr>
              <a:tr h="4240696">
                <a:tc>
                  <a:txBody>
                    <a:bodyPr/>
                    <a:lstStyle/>
                    <a:p>
                      <a:r>
                        <a:rPr lang="es-EC" sz="1800" b="0" kern="1200" dirty="0">
                          <a:solidFill>
                            <a:schemeClr val="tx1"/>
                          </a:solidFill>
                          <a:effectLst/>
                          <a:latin typeface="+mn-lt"/>
                          <a:ea typeface="+mn-ea"/>
                          <a:cs typeface="+mn-cs"/>
                        </a:rPr>
                        <a:t>Lograr</a:t>
                      </a:r>
                      <a:r>
                        <a:rPr lang="es-EC" sz="1800" b="0" kern="1200" baseline="0" dirty="0">
                          <a:solidFill>
                            <a:schemeClr val="tx1"/>
                          </a:solidFill>
                          <a:effectLst/>
                          <a:latin typeface="+mn-lt"/>
                          <a:ea typeface="+mn-ea"/>
                          <a:cs typeface="+mn-cs"/>
                        </a:rPr>
                        <a:t> </a:t>
                      </a:r>
                      <a:r>
                        <a:rPr lang="es-EC" sz="1800" b="0" kern="1200" dirty="0">
                          <a:solidFill>
                            <a:schemeClr val="tx1"/>
                          </a:solidFill>
                          <a:effectLst/>
                          <a:latin typeface="+mn-lt"/>
                          <a:ea typeface="+mn-ea"/>
                          <a:cs typeface="+mn-cs"/>
                        </a:rPr>
                        <a:t>que participen los niños y niñas en las diversas actividades sin tomar en cuenta el nivel de destreza integrando a todos</a:t>
                      </a:r>
                      <a:r>
                        <a:rPr lang="es-EC" sz="1800" b="0" kern="1200" baseline="0" dirty="0">
                          <a:solidFill>
                            <a:schemeClr val="tx1"/>
                          </a:solidFill>
                          <a:effectLst/>
                          <a:latin typeface="+mn-lt"/>
                          <a:ea typeface="+mn-ea"/>
                          <a:cs typeface="+mn-cs"/>
                        </a:rPr>
                        <a:t> los participantes.</a:t>
                      </a:r>
                      <a:endParaRPr lang="es-EC" sz="1800" b="0" kern="1200" dirty="0">
                        <a:solidFill>
                          <a:schemeClr val="tx1"/>
                        </a:solidFill>
                        <a:effectLst/>
                        <a:latin typeface="+mn-lt"/>
                        <a:ea typeface="+mn-ea"/>
                        <a:cs typeface="+mn-cs"/>
                      </a:endParaRPr>
                    </a:p>
                  </a:txBody>
                  <a:tcPr/>
                </a:tc>
                <a:tc>
                  <a:txBody>
                    <a:bodyPr/>
                    <a:lstStyle/>
                    <a:p>
                      <a:pPr lvl="0"/>
                      <a:r>
                        <a:rPr lang="es-EC" sz="1800" b="0" kern="1200" dirty="0" err="1">
                          <a:solidFill>
                            <a:schemeClr val="tx1"/>
                          </a:solidFill>
                          <a:effectLst/>
                          <a:latin typeface="+mn-lt"/>
                          <a:ea typeface="+mn-ea"/>
                          <a:cs typeface="+mn-cs"/>
                        </a:rPr>
                        <a:t>Ecuavoley</a:t>
                      </a:r>
                      <a:endParaRPr lang="es-EC" sz="1800" b="0" kern="1200" dirty="0">
                        <a:solidFill>
                          <a:schemeClr val="tx1"/>
                        </a:solidFill>
                        <a:effectLst/>
                        <a:latin typeface="+mn-lt"/>
                        <a:ea typeface="+mn-ea"/>
                        <a:cs typeface="+mn-cs"/>
                      </a:endParaRP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Baloncesto.</a:t>
                      </a:r>
                    </a:p>
                    <a:p>
                      <a:pPr lvl="0"/>
                      <a:endParaRPr lang="es-EC" sz="1800" b="0" kern="1200" dirty="0">
                        <a:solidFill>
                          <a:schemeClr val="tx1"/>
                        </a:solidFill>
                        <a:effectLst/>
                        <a:latin typeface="+mn-lt"/>
                        <a:ea typeface="+mn-ea"/>
                        <a:cs typeface="+mn-cs"/>
                      </a:endParaRPr>
                    </a:p>
                    <a:p>
                      <a:pPr lvl="0"/>
                      <a:r>
                        <a:rPr lang="es-EC" sz="1800" b="0" kern="1200" dirty="0" err="1">
                          <a:solidFill>
                            <a:schemeClr val="tx1"/>
                          </a:solidFill>
                          <a:effectLst/>
                          <a:latin typeface="+mn-lt"/>
                          <a:ea typeface="+mn-ea"/>
                          <a:cs typeface="+mn-cs"/>
                        </a:rPr>
                        <a:t>Indor</a:t>
                      </a:r>
                      <a:r>
                        <a:rPr lang="es-EC" sz="1800" b="0" kern="1200" dirty="0">
                          <a:solidFill>
                            <a:schemeClr val="tx1"/>
                          </a:solidFill>
                          <a:effectLst/>
                          <a:latin typeface="+mn-lt"/>
                          <a:ea typeface="+mn-ea"/>
                          <a:cs typeface="+mn-cs"/>
                        </a:rPr>
                        <a:t>/futbol</a:t>
                      </a: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Golf</a:t>
                      </a: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Bolos</a:t>
                      </a:r>
                      <a:r>
                        <a:rPr lang="es-EC" sz="1800" b="0" kern="1200" baseline="0" dirty="0">
                          <a:solidFill>
                            <a:schemeClr val="tx1"/>
                          </a:solidFill>
                          <a:effectLst/>
                          <a:latin typeface="+mn-lt"/>
                          <a:ea typeface="+mn-ea"/>
                          <a:cs typeface="+mn-cs"/>
                        </a:rPr>
                        <a:t> </a:t>
                      </a:r>
                      <a:endParaRPr lang="es-EC" sz="1800" b="0" kern="1200" dirty="0">
                        <a:solidFill>
                          <a:schemeClr val="tx1"/>
                        </a:solidFill>
                        <a:effectLst/>
                        <a:latin typeface="+mn-lt"/>
                        <a:ea typeface="+mn-ea"/>
                        <a:cs typeface="+mn-cs"/>
                      </a:endParaRPr>
                    </a:p>
                    <a:p>
                      <a:pPr lvl="0"/>
                      <a:endParaRPr lang="es-EC" sz="1800" b="0" kern="1200" dirty="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 realizara prácticas en las diferentes disciplinas ofertadas para posterior organizar equipos homogéneos con el fin de realizar festivales multidisciplinarios</a:t>
                      </a:r>
                    </a:p>
                  </a:txBody>
                  <a:tcPr/>
                </a:tc>
                <a:tc>
                  <a:txBody>
                    <a:bodyPr/>
                    <a:lstStyle/>
                    <a:p>
                      <a:r>
                        <a:rPr lang="es-EC" b="0" dirty="0"/>
                        <a:t>Balones</a:t>
                      </a:r>
                    </a:p>
                    <a:p>
                      <a:r>
                        <a:rPr lang="es-EC" b="0" dirty="0"/>
                        <a:t>Arcos</a:t>
                      </a:r>
                    </a:p>
                    <a:p>
                      <a:r>
                        <a:rPr lang="es-EC" b="0" dirty="0"/>
                        <a:t>Aros</a:t>
                      </a:r>
                    </a:p>
                    <a:p>
                      <a:r>
                        <a:rPr lang="es-EC" b="0" dirty="0"/>
                        <a:t>Red</a:t>
                      </a:r>
                      <a:r>
                        <a:rPr lang="es-EC" b="0" baseline="0" dirty="0"/>
                        <a:t> </a:t>
                      </a:r>
                    </a:p>
                    <a:p>
                      <a:r>
                        <a:rPr lang="es-EC" b="0" baseline="0" dirty="0"/>
                        <a:t>Pinos</a:t>
                      </a:r>
                    </a:p>
                    <a:p>
                      <a:r>
                        <a:rPr lang="es-EC" b="0" baseline="0" dirty="0" err="1"/>
                        <a:t>Sticks</a:t>
                      </a:r>
                      <a:endParaRPr lang="es-EC" b="0" baseline="0" dirty="0"/>
                    </a:p>
                    <a:p>
                      <a:r>
                        <a:rPr lang="es-EC" b="0" baseline="0" dirty="0"/>
                        <a:t>Conos</a:t>
                      </a:r>
                    </a:p>
                    <a:p>
                      <a:endParaRPr lang="es-EC" b="0" baseline="0" dirty="0"/>
                    </a:p>
                    <a:p>
                      <a:endParaRPr lang="es-EC" b="0" baseline="0" dirty="0"/>
                    </a:p>
                    <a:p>
                      <a:r>
                        <a:rPr lang="es-EC" b="0" baseline="0" dirty="0"/>
                        <a:t>Realizar estas actividades incluyentes podría realizarse los fines de semana.</a:t>
                      </a:r>
                      <a:endParaRPr lang="es-EC"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700" b="0" kern="1200" dirty="0">
                          <a:solidFill>
                            <a:schemeClr val="tx1"/>
                          </a:solidFill>
                          <a:effectLst/>
                          <a:latin typeface="+mn-lt"/>
                          <a:ea typeface="+mn-ea"/>
                          <a:cs typeface="+mn-cs"/>
                        </a:rPr>
                        <a:t>Cada actividad deportiva recreativa ofertada en la propuesta tiene reglas buscando la participación justa</a:t>
                      </a:r>
                      <a:r>
                        <a:rPr lang="es-EC" sz="1700" b="0" kern="1200" baseline="0" dirty="0">
                          <a:solidFill>
                            <a:schemeClr val="tx1"/>
                          </a:solidFill>
                          <a:effectLst/>
                          <a:latin typeface="+mn-lt"/>
                          <a:ea typeface="+mn-ea"/>
                          <a:cs typeface="+mn-cs"/>
                        </a:rPr>
                        <a:t> y no competitiva.</a:t>
                      </a:r>
                      <a:endParaRPr lang="es-EC" sz="1700" b="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956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443" y="146184"/>
            <a:ext cx="10515600" cy="1325563"/>
          </a:xfrm>
        </p:spPr>
        <p:txBody>
          <a:bodyPr/>
          <a:lstStyle/>
          <a:p>
            <a:r>
              <a:rPr lang="es-EC" dirty="0"/>
              <a:t>PLANTEAMIENTO DEL PROBLEMA</a:t>
            </a:r>
          </a:p>
        </p:txBody>
      </p:sp>
      <p:sp>
        <p:nvSpPr>
          <p:cNvPr id="3" name="Rectángulo redondeado 2"/>
          <p:cNvSpPr/>
          <p:nvPr/>
        </p:nvSpPr>
        <p:spPr>
          <a:xfrm>
            <a:off x="914400" y="2446986"/>
            <a:ext cx="4327301" cy="2240924"/>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3600" dirty="0"/>
              <a:t>RECREACION COMUNITARIA</a:t>
            </a:r>
          </a:p>
        </p:txBody>
      </p:sp>
      <p:sp>
        <p:nvSpPr>
          <p:cNvPr id="6" name="Rectángulo redondeado 5"/>
          <p:cNvSpPr/>
          <p:nvPr/>
        </p:nvSpPr>
        <p:spPr>
          <a:xfrm>
            <a:off x="6836535" y="2446986"/>
            <a:ext cx="4327301" cy="224092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5400" dirty="0"/>
              <a:t>TIEMPO LIBRE</a:t>
            </a:r>
          </a:p>
        </p:txBody>
      </p:sp>
    </p:spTree>
    <p:extLst>
      <p:ext uri="{BB962C8B-B14F-4D97-AF65-F5344CB8AC3E}">
        <p14:creationId xmlns:p14="http://schemas.microsoft.com/office/powerpoint/2010/main" val="3795853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3" y="4238"/>
            <a:ext cx="10367493" cy="880883"/>
          </a:xfrm>
        </p:spPr>
        <p:txBody>
          <a:bodyPr/>
          <a:lstStyle/>
          <a:p>
            <a:r>
              <a:rPr lang="es-EC" dirty="0"/>
              <a:t>Festivales de Calle</a:t>
            </a:r>
          </a:p>
        </p:txBody>
      </p:sp>
      <p:pic>
        <p:nvPicPr>
          <p:cNvPr id="6" name="Marcador de contenido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21270"/>
          <a:stretch/>
        </p:blipFill>
        <p:spPr>
          <a:xfrm>
            <a:off x="9975981" y="2606234"/>
            <a:ext cx="2059135" cy="2161554"/>
          </a:xfrm>
        </p:spPr>
      </p:pic>
      <p:pic>
        <p:nvPicPr>
          <p:cNvPr id="5" name="Marcador de contenid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5104" y="1658398"/>
            <a:ext cx="2185030" cy="2570923"/>
          </a:xfrm>
        </p:spPr>
      </p:pic>
      <p:pic>
        <p:nvPicPr>
          <p:cNvPr id="4098" name="Picture 2" descr="El Acampar Del Verano Gente De Los Personajes De Dibujos Animados En Campo  Equipo Del Viaje, Hoguera, Actividades Al Aire Libre Ilustración del Vector  - Ilustración de elemento, campfire: 11861855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23" t="3127" r="11463" b="32451"/>
          <a:stretch/>
        </p:blipFill>
        <p:spPr bwMode="auto">
          <a:xfrm>
            <a:off x="10000134" y="588150"/>
            <a:ext cx="2086378" cy="201808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3778" y="4239222"/>
            <a:ext cx="1952931" cy="130144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8651" y="4656085"/>
            <a:ext cx="2358887" cy="176916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510389200"/>
              </p:ext>
            </p:extLst>
          </p:nvPr>
        </p:nvGraphicFramePr>
        <p:xfrm>
          <a:off x="28514" y="786546"/>
          <a:ext cx="7763764" cy="5206750"/>
        </p:xfrm>
        <a:graphic>
          <a:graphicData uri="http://schemas.openxmlformats.org/drawingml/2006/table">
            <a:tbl>
              <a:tblPr firstRow="1" bandRow="1">
                <a:tableStyleId>{BC89EF96-8CEA-46FF-86C4-4CE0E7609802}</a:tableStyleId>
              </a:tblPr>
              <a:tblGrid>
                <a:gridCol w="1508186">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581758">
                  <a:extLst>
                    <a:ext uri="{9D8B030D-6E8A-4147-A177-3AD203B41FA5}">
                      <a16:colId xmlns:a16="http://schemas.microsoft.com/office/drawing/2014/main" val="20002"/>
                    </a:ext>
                  </a:extLst>
                </a:gridCol>
                <a:gridCol w="1797546">
                  <a:extLst>
                    <a:ext uri="{9D8B030D-6E8A-4147-A177-3AD203B41FA5}">
                      <a16:colId xmlns:a16="http://schemas.microsoft.com/office/drawing/2014/main" val="20003"/>
                    </a:ext>
                  </a:extLst>
                </a:gridCol>
                <a:gridCol w="1364974">
                  <a:extLst>
                    <a:ext uri="{9D8B030D-6E8A-4147-A177-3AD203B41FA5}">
                      <a16:colId xmlns:a16="http://schemas.microsoft.com/office/drawing/2014/main" val="20004"/>
                    </a:ext>
                  </a:extLst>
                </a:gridCol>
              </a:tblGrid>
              <a:tr h="96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Objetivo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Actividades propuestas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Desarrollo de las actividades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Recursos/</a:t>
                      </a:r>
                      <a:r>
                        <a:rPr lang="es-EC" sz="1800" b="1" kern="1200" baseline="0" dirty="0">
                          <a:effectLst/>
                        </a:rPr>
                        <a:t> Recomendación</a:t>
                      </a:r>
                      <a:endParaRPr lang="es-EC" sz="1800" b="1" kern="12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Reglas</a:t>
                      </a:r>
                    </a:p>
                  </a:txBody>
                  <a:tcPr/>
                </a:tc>
                <a:extLst>
                  <a:ext uri="{0D108BD9-81ED-4DB2-BD59-A6C34878D82A}">
                    <a16:rowId xmlns:a16="http://schemas.microsoft.com/office/drawing/2014/main" val="10000"/>
                  </a:ext>
                </a:extLst>
              </a:tr>
              <a:tr h="4240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Lograr que los niños hagan demostraciones y que además  se sientan protagonista de las diversas actividades que se ofertan.</a:t>
                      </a:r>
                    </a:p>
                  </a:txBody>
                  <a:tcPr/>
                </a:tc>
                <a:tc>
                  <a:txBody>
                    <a:bodyPr/>
                    <a:lstStyle/>
                    <a:p>
                      <a:pPr lvl="0"/>
                      <a:r>
                        <a:rPr lang="es-EC" sz="1800" b="0" kern="1200" dirty="0">
                          <a:solidFill>
                            <a:schemeClr val="tx1"/>
                          </a:solidFill>
                          <a:effectLst/>
                          <a:latin typeface="+mn-lt"/>
                          <a:ea typeface="+mn-ea"/>
                          <a:cs typeface="+mn-cs"/>
                        </a:rPr>
                        <a:t>Exhibición de pinturas.</a:t>
                      </a: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Demostración</a:t>
                      </a:r>
                      <a:r>
                        <a:rPr lang="es-EC" sz="1800" b="0" kern="1200" baseline="0" dirty="0">
                          <a:solidFill>
                            <a:schemeClr val="tx1"/>
                          </a:solidFill>
                          <a:effectLst/>
                          <a:latin typeface="+mn-lt"/>
                          <a:ea typeface="+mn-ea"/>
                          <a:cs typeface="+mn-cs"/>
                        </a:rPr>
                        <a:t> </a:t>
                      </a:r>
                      <a:r>
                        <a:rPr lang="es-EC" sz="1800" b="0" kern="1200" dirty="0">
                          <a:solidFill>
                            <a:schemeClr val="tx1"/>
                          </a:solidFill>
                          <a:effectLst/>
                          <a:latin typeface="+mn-lt"/>
                          <a:ea typeface="+mn-ea"/>
                          <a:cs typeface="+mn-cs"/>
                        </a:rPr>
                        <a:t>de bailes.</a:t>
                      </a: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Demostración de habilidades motrices.</a:t>
                      </a:r>
                    </a:p>
                    <a:p>
                      <a:pPr lvl="0"/>
                      <a:endParaRPr lang="es-EC" sz="1800" b="0" kern="1200" dirty="0">
                        <a:solidFill>
                          <a:schemeClr val="tx1"/>
                        </a:solidFill>
                        <a:effectLst/>
                        <a:latin typeface="+mn-lt"/>
                        <a:ea typeface="+mn-ea"/>
                        <a:cs typeface="+mn-cs"/>
                      </a:endParaRPr>
                    </a:p>
                    <a:p>
                      <a:pPr lvl="0"/>
                      <a:r>
                        <a:rPr lang="es-EC" sz="1800" b="0" kern="1200" dirty="0">
                          <a:solidFill>
                            <a:schemeClr val="tx1"/>
                          </a:solidFill>
                          <a:effectLst/>
                          <a:latin typeface="+mn-lt"/>
                          <a:ea typeface="+mn-ea"/>
                          <a:cs typeface="+mn-cs"/>
                        </a:rPr>
                        <a:t>Organización de caminatas en el conjunto.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 la realizara en grupos de acuerdo a sus habilidades en diferentes puntos del barrio con el fin de exhibir las habilidades culturales y motrices de este grupo de niños.</a:t>
                      </a:r>
                      <a:endParaRPr lang="es-EC" b="0" dirty="0"/>
                    </a:p>
                  </a:txBody>
                  <a:tcPr/>
                </a:tc>
                <a:tc>
                  <a:txBody>
                    <a:bodyPr/>
                    <a:lstStyle/>
                    <a:p>
                      <a:r>
                        <a:rPr lang="es-EC" b="0" baseline="0" dirty="0"/>
                        <a:t>Pelotas</a:t>
                      </a:r>
                    </a:p>
                    <a:p>
                      <a:r>
                        <a:rPr lang="es-EC" b="0" baseline="0" dirty="0"/>
                        <a:t>Pintura</a:t>
                      </a:r>
                    </a:p>
                    <a:p>
                      <a:r>
                        <a:rPr lang="es-EC" b="0" baseline="0" dirty="0"/>
                        <a:t>Imágenes</a:t>
                      </a:r>
                    </a:p>
                    <a:p>
                      <a:r>
                        <a:rPr lang="es-EC" b="0" baseline="0" dirty="0"/>
                        <a:t>Mapas</a:t>
                      </a:r>
                    </a:p>
                    <a:p>
                      <a:r>
                        <a:rPr lang="es-EC" b="0" baseline="0" dirty="0"/>
                        <a:t>Títeres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baseline="0" dirty="0">
                          <a:solidFill>
                            <a:schemeClr val="tx1"/>
                          </a:solidFill>
                          <a:effectLst/>
                          <a:latin typeface="+mn-lt"/>
                          <a:ea typeface="+mn-ea"/>
                          <a:cs typeface="+mn-cs"/>
                        </a:rPr>
                        <a:t>En cuanto a estas actividades pueden </a:t>
                      </a:r>
                      <a:r>
                        <a:rPr lang="es-EC" sz="1800" b="0" kern="1200" dirty="0">
                          <a:solidFill>
                            <a:schemeClr val="tx1"/>
                          </a:solidFill>
                          <a:effectLst/>
                          <a:latin typeface="+mn-lt"/>
                          <a:ea typeface="+mn-ea"/>
                          <a:cs typeface="+mn-cs"/>
                        </a:rPr>
                        <a:t>participar sin límite de edad.</a:t>
                      </a:r>
                    </a:p>
                    <a:p>
                      <a:endParaRPr lang="es-EC" b="0" baseline="0" dirty="0"/>
                    </a:p>
                    <a:p>
                      <a:endParaRPr lang="es-EC" b="0" baseline="0" dirty="0"/>
                    </a:p>
                  </a:txBody>
                  <a:tcPr/>
                </a:tc>
                <a:tc>
                  <a:txBody>
                    <a:bodyPr/>
                    <a:lstStyle/>
                    <a:p>
                      <a:r>
                        <a:rPr lang="es-EC" sz="1800" b="0" kern="1200" dirty="0">
                          <a:solidFill>
                            <a:schemeClr val="tx1"/>
                          </a:solidFill>
                          <a:effectLst/>
                          <a:latin typeface="+mn-lt"/>
                          <a:ea typeface="+mn-ea"/>
                          <a:cs typeface="+mn-cs"/>
                        </a:rPr>
                        <a:t>Los equipos que se conformen deberán ejecutar la actividad en los puntos designados.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145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 y="7308"/>
            <a:ext cx="10196462" cy="804061"/>
          </a:xfrm>
        </p:spPr>
        <p:txBody>
          <a:bodyPr/>
          <a:lstStyle/>
          <a:p>
            <a:r>
              <a:rPr lang="es-EC" dirty="0"/>
              <a:t>Juegos</a:t>
            </a:r>
          </a:p>
        </p:txBody>
      </p:sp>
      <p:pic>
        <p:nvPicPr>
          <p:cNvPr id="6" name="Marcador de contenido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17794" y="3032886"/>
            <a:ext cx="2314290" cy="1542860"/>
          </a:xfrm>
        </p:spPr>
      </p:pic>
      <p:pic>
        <p:nvPicPr>
          <p:cNvPr id="5" name="Marcador de contenido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867"/>
          <a:stretch/>
        </p:blipFill>
        <p:spPr>
          <a:xfrm>
            <a:off x="9847224" y="1300841"/>
            <a:ext cx="2318198" cy="1624539"/>
          </a:xfr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72" y="1716511"/>
            <a:ext cx="2019552" cy="1345842"/>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l="24517" t="2939"/>
          <a:stretch/>
        </p:blipFill>
        <p:spPr>
          <a:xfrm>
            <a:off x="9890002" y="4296427"/>
            <a:ext cx="1843826" cy="1578119"/>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l="11538" t="22535" r="13373" b="1033"/>
          <a:stretch/>
        </p:blipFill>
        <p:spPr>
          <a:xfrm>
            <a:off x="7867139" y="4571268"/>
            <a:ext cx="2022863" cy="1372176"/>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4133775868"/>
              </p:ext>
            </p:extLst>
          </p:nvPr>
        </p:nvGraphicFramePr>
        <p:xfrm>
          <a:off x="103375" y="818924"/>
          <a:ext cx="7724296" cy="5422850"/>
        </p:xfrm>
        <a:graphic>
          <a:graphicData uri="http://schemas.openxmlformats.org/drawingml/2006/table">
            <a:tbl>
              <a:tblPr firstRow="1" bandRow="1">
                <a:tableStyleId>{BC89EF96-8CEA-46FF-86C4-4CE0E7609802}</a:tableStyleId>
              </a:tblPr>
              <a:tblGrid>
                <a:gridCol w="1435100">
                  <a:extLst>
                    <a:ext uri="{9D8B030D-6E8A-4147-A177-3AD203B41FA5}">
                      <a16:colId xmlns:a16="http://schemas.microsoft.com/office/drawing/2014/main" val="20000"/>
                    </a:ext>
                  </a:extLst>
                </a:gridCol>
                <a:gridCol w="1437188">
                  <a:extLst>
                    <a:ext uri="{9D8B030D-6E8A-4147-A177-3AD203B41FA5}">
                      <a16:colId xmlns:a16="http://schemas.microsoft.com/office/drawing/2014/main" val="20001"/>
                    </a:ext>
                  </a:extLst>
                </a:gridCol>
                <a:gridCol w="1705565">
                  <a:extLst>
                    <a:ext uri="{9D8B030D-6E8A-4147-A177-3AD203B41FA5}">
                      <a16:colId xmlns:a16="http://schemas.microsoft.com/office/drawing/2014/main" val="20002"/>
                    </a:ext>
                  </a:extLst>
                </a:gridCol>
                <a:gridCol w="1788408">
                  <a:extLst>
                    <a:ext uri="{9D8B030D-6E8A-4147-A177-3AD203B41FA5}">
                      <a16:colId xmlns:a16="http://schemas.microsoft.com/office/drawing/2014/main" val="20003"/>
                    </a:ext>
                  </a:extLst>
                </a:gridCol>
                <a:gridCol w="1358035">
                  <a:extLst>
                    <a:ext uri="{9D8B030D-6E8A-4147-A177-3AD203B41FA5}">
                      <a16:colId xmlns:a16="http://schemas.microsoft.com/office/drawing/2014/main" val="20004"/>
                    </a:ext>
                  </a:extLst>
                </a:gridCol>
              </a:tblGrid>
              <a:tr h="935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Objetivo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Actividades propuestas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Desarrollo de las actividades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Recursos/</a:t>
                      </a:r>
                      <a:r>
                        <a:rPr lang="es-EC" sz="1800" b="1" kern="1200" baseline="0" dirty="0">
                          <a:effectLst/>
                        </a:rPr>
                        <a:t> Recomendación</a:t>
                      </a:r>
                      <a:endParaRPr lang="es-EC" sz="1800" b="1" kern="12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a:effectLst/>
                        </a:rPr>
                        <a:t>Reglas</a:t>
                      </a:r>
                    </a:p>
                  </a:txBody>
                  <a:tcPr/>
                </a:tc>
                <a:extLst>
                  <a:ext uri="{0D108BD9-81ED-4DB2-BD59-A6C34878D82A}">
                    <a16:rowId xmlns:a16="http://schemas.microsoft.com/office/drawing/2014/main" val="10000"/>
                  </a:ext>
                </a:extLst>
              </a:tr>
              <a:tr h="4487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Brindar</a:t>
                      </a:r>
                      <a:r>
                        <a:rPr lang="es-EC" sz="1800" b="0" kern="1200" baseline="0" dirty="0">
                          <a:solidFill>
                            <a:schemeClr val="tx1"/>
                          </a:solidFill>
                          <a:effectLst/>
                          <a:latin typeface="+mn-lt"/>
                          <a:ea typeface="+mn-ea"/>
                          <a:cs typeface="+mn-cs"/>
                        </a:rPr>
                        <a:t> gran variedad de juegos que desarrollen diversión, disfrute y aprendizaje a sus participantes rescatando la esencia del niño mediante el juego.</a:t>
                      </a:r>
                      <a:endParaRPr lang="es-EC" sz="1800" b="0" kern="1200" dirty="0">
                        <a:solidFill>
                          <a:schemeClr val="tx1"/>
                        </a:solidFill>
                        <a:effectLst/>
                        <a:latin typeface="+mn-lt"/>
                        <a:ea typeface="+mn-ea"/>
                        <a:cs typeface="+mn-cs"/>
                      </a:endParaRPr>
                    </a:p>
                  </a:txBody>
                  <a:tcPr/>
                </a:tc>
                <a:tc>
                  <a:txBody>
                    <a:bodyPr/>
                    <a:lstStyle/>
                    <a:p>
                      <a:pPr lvl="0"/>
                      <a:r>
                        <a:rPr lang="es-EC" sz="1800" b="0" kern="1200" dirty="0">
                          <a:solidFill>
                            <a:schemeClr val="tx1"/>
                          </a:solidFill>
                          <a:effectLst/>
                          <a:latin typeface="+mn-lt"/>
                          <a:ea typeface="+mn-ea"/>
                          <a:cs typeface="+mn-cs"/>
                        </a:rPr>
                        <a:t>Juegos</a:t>
                      </a:r>
                      <a:r>
                        <a:rPr lang="es-EC" sz="1800" b="0" kern="1200" baseline="0" dirty="0">
                          <a:solidFill>
                            <a:schemeClr val="tx1"/>
                          </a:solidFill>
                          <a:effectLst/>
                          <a:latin typeface="+mn-lt"/>
                          <a:ea typeface="+mn-ea"/>
                          <a:cs typeface="+mn-cs"/>
                        </a:rPr>
                        <a:t> de retos</a:t>
                      </a:r>
                    </a:p>
                    <a:p>
                      <a:pPr lvl="0"/>
                      <a:r>
                        <a:rPr lang="es-EC" sz="1800" b="0" kern="1200" baseline="0" dirty="0">
                          <a:solidFill>
                            <a:schemeClr val="tx1"/>
                          </a:solidFill>
                          <a:effectLst/>
                          <a:latin typeface="+mn-lt"/>
                          <a:ea typeface="+mn-ea"/>
                          <a:cs typeface="+mn-cs"/>
                        </a:rPr>
                        <a:t>Juegos grandes</a:t>
                      </a:r>
                    </a:p>
                    <a:p>
                      <a:pPr lvl="0"/>
                      <a:r>
                        <a:rPr lang="es-EC" sz="1800" b="0" kern="1200" baseline="0" dirty="0">
                          <a:solidFill>
                            <a:schemeClr val="tx1"/>
                          </a:solidFill>
                          <a:effectLst/>
                          <a:latin typeface="+mn-lt"/>
                          <a:ea typeface="+mn-ea"/>
                          <a:cs typeface="+mn-cs"/>
                        </a:rPr>
                        <a:t>Yincanas</a:t>
                      </a:r>
                    </a:p>
                    <a:p>
                      <a:pPr lvl="0"/>
                      <a:r>
                        <a:rPr lang="es-EC" sz="1800" b="0" kern="1200" baseline="0" dirty="0">
                          <a:solidFill>
                            <a:schemeClr val="tx1"/>
                          </a:solidFill>
                          <a:effectLst/>
                          <a:latin typeface="+mn-lt"/>
                          <a:ea typeface="+mn-ea"/>
                          <a:cs typeface="+mn-cs"/>
                        </a:rPr>
                        <a:t>Juegos acuáticos </a:t>
                      </a:r>
                    </a:p>
                    <a:p>
                      <a:pPr lvl="0"/>
                      <a:r>
                        <a:rPr lang="es-EC" sz="1800" b="0" kern="1200" baseline="0" dirty="0">
                          <a:solidFill>
                            <a:schemeClr val="tx1"/>
                          </a:solidFill>
                          <a:effectLst/>
                          <a:latin typeface="+mn-lt"/>
                          <a:ea typeface="+mn-ea"/>
                          <a:cs typeface="+mn-cs"/>
                        </a:rPr>
                        <a:t>Juegos Intelectuales </a:t>
                      </a:r>
                    </a:p>
                    <a:p>
                      <a:pPr lvl="0"/>
                      <a:r>
                        <a:rPr lang="es-EC" sz="1800" b="0" kern="1200" baseline="0" dirty="0">
                          <a:solidFill>
                            <a:schemeClr val="tx1"/>
                          </a:solidFill>
                          <a:effectLst/>
                          <a:latin typeface="+mn-lt"/>
                          <a:ea typeface="+mn-ea"/>
                          <a:cs typeface="+mn-cs"/>
                        </a:rPr>
                        <a:t>Juegos de mesa</a:t>
                      </a:r>
                    </a:p>
                    <a:p>
                      <a:pPr lvl="0"/>
                      <a:r>
                        <a:rPr lang="es-EC" sz="1800" b="0" kern="1200" baseline="0" dirty="0">
                          <a:solidFill>
                            <a:schemeClr val="tx1"/>
                          </a:solidFill>
                          <a:effectLst/>
                          <a:latin typeface="+mn-lt"/>
                          <a:ea typeface="+mn-ea"/>
                          <a:cs typeface="+mn-cs"/>
                        </a:rPr>
                        <a:t>Juegos tradicionales</a:t>
                      </a:r>
                    </a:p>
                  </a:txBody>
                  <a:tcPr/>
                </a:tc>
                <a:tc>
                  <a:txBody>
                    <a:bodyPr/>
                    <a:lstStyle/>
                    <a:p>
                      <a:r>
                        <a:rPr lang="es-EC" sz="1800" b="0" kern="1200" dirty="0">
                          <a:solidFill>
                            <a:schemeClr val="tx1"/>
                          </a:solidFill>
                          <a:effectLst/>
                          <a:latin typeface="+mn-lt"/>
                          <a:ea typeface="+mn-ea"/>
                          <a:cs typeface="+mn-cs"/>
                        </a:rPr>
                        <a:t>Se desarrollan en cualquier ocasión</a:t>
                      </a:r>
                      <a:r>
                        <a:rPr lang="es-EC" sz="1800" b="0" kern="1200" baseline="0" dirty="0">
                          <a:solidFill>
                            <a:schemeClr val="tx1"/>
                          </a:solidFill>
                          <a:effectLst/>
                          <a:latin typeface="+mn-lt"/>
                          <a:ea typeface="+mn-ea"/>
                          <a:cs typeface="+mn-cs"/>
                        </a:rPr>
                        <a:t> el objetivo es que los practiquen en su tiempo libre diario, de vacaciones, de recreo.</a:t>
                      </a:r>
                      <a:endParaRPr lang="es-EC" sz="1800" b="0" kern="1200" dirty="0">
                        <a:solidFill>
                          <a:schemeClr val="tx1"/>
                        </a:solidFill>
                        <a:effectLst/>
                        <a:latin typeface="+mn-lt"/>
                        <a:ea typeface="+mn-ea"/>
                        <a:cs typeface="+mn-cs"/>
                      </a:endParaRPr>
                    </a:p>
                  </a:txBody>
                  <a:tcPr/>
                </a:tc>
                <a:tc>
                  <a:txBody>
                    <a:bodyPr/>
                    <a:lstStyle/>
                    <a:p>
                      <a:r>
                        <a:rPr lang="es-EC" b="0" baseline="0" dirty="0"/>
                        <a:t>Pelotas</a:t>
                      </a:r>
                    </a:p>
                    <a:p>
                      <a:r>
                        <a:rPr lang="es-EC" b="0" baseline="0" dirty="0"/>
                        <a:t>Balones</a:t>
                      </a:r>
                    </a:p>
                    <a:p>
                      <a:r>
                        <a:rPr lang="es-EC" b="0" baseline="0" dirty="0"/>
                        <a:t>Conos</a:t>
                      </a:r>
                    </a:p>
                    <a:p>
                      <a:r>
                        <a:rPr lang="es-EC" b="0" baseline="0" dirty="0"/>
                        <a:t>Agua</a:t>
                      </a:r>
                    </a:p>
                    <a:p>
                      <a:r>
                        <a:rPr lang="es-EC" b="0" baseline="0" dirty="0"/>
                        <a:t>Listones</a:t>
                      </a:r>
                    </a:p>
                    <a:p>
                      <a:r>
                        <a:rPr lang="es-EC" b="0" baseline="0" dirty="0"/>
                        <a:t>Balones de pilates</a:t>
                      </a:r>
                    </a:p>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baseline="0" dirty="0">
                          <a:solidFill>
                            <a:schemeClr val="tx1"/>
                          </a:solidFill>
                          <a:effectLst/>
                          <a:latin typeface="+mn-lt"/>
                          <a:ea typeface="+mn-ea"/>
                          <a:cs typeface="+mn-cs"/>
                        </a:rPr>
                        <a:t>En cuanto a estas actividades pueden </a:t>
                      </a:r>
                      <a:r>
                        <a:rPr lang="es-EC" sz="1800" b="0" kern="1200" dirty="0">
                          <a:solidFill>
                            <a:schemeClr val="tx1"/>
                          </a:solidFill>
                          <a:effectLst/>
                          <a:latin typeface="+mn-lt"/>
                          <a:ea typeface="+mn-ea"/>
                          <a:cs typeface="+mn-cs"/>
                        </a:rPr>
                        <a:t>participar sin límite de edad.</a:t>
                      </a:r>
                    </a:p>
                    <a:p>
                      <a:endParaRPr lang="es-EC" b="0" baseline="0" dirty="0"/>
                    </a:p>
                    <a:p>
                      <a:endParaRPr lang="es-EC" b="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Cada juego tiene su reglamento propio.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313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846052"/>
            <a:ext cx="11219690" cy="1060594"/>
          </a:xfrm>
        </p:spPr>
        <p:txBody>
          <a:bodyPr>
            <a:normAutofit fontScale="92500" lnSpcReduction="20000"/>
          </a:bodyPr>
          <a:lstStyle/>
          <a:p>
            <a:pPr marL="0" lvl="2" indent="0">
              <a:spcBef>
                <a:spcPts val="1000"/>
              </a:spcBef>
              <a:buNone/>
            </a:pPr>
            <a:r>
              <a:rPr lang="es-EC" sz="2900" dirty="0"/>
              <a:t>Pregunta Nro. 1: Durante los últimos 7 días, ¿en cuántos días realizó actividades físicas intensas tales como levantar cargas, cavar, hacer ejercicios aeróbicos o pedalear en bicicleta de forma intensa?</a:t>
            </a:r>
            <a:endParaRPr lang="es-EC" sz="2300" dirty="0"/>
          </a:p>
        </p:txBody>
      </p:sp>
      <p:graphicFrame>
        <p:nvGraphicFramePr>
          <p:cNvPr id="14" name="Tabla 13"/>
          <p:cNvGraphicFramePr>
            <a:graphicFrameLocks noGrp="1"/>
          </p:cNvGraphicFramePr>
          <p:nvPr>
            <p:extLst>
              <p:ext uri="{D42A27DB-BD31-4B8C-83A1-F6EECF244321}">
                <p14:modId xmlns:p14="http://schemas.microsoft.com/office/powerpoint/2010/main" val="440912154"/>
              </p:ext>
            </p:extLst>
          </p:nvPr>
        </p:nvGraphicFramePr>
        <p:xfrm>
          <a:off x="473075" y="2997201"/>
          <a:ext cx="5149850" cy="587121"/>
        </p:xfrm>
        <a:graphic>
          <a:graphicData uri="http://schemas.openxmlformats.org/drawingml/2006/table">
            <a:tbl>
              <a:tblPr firstRow="1" firstCol="1" bandRow="1">
                <a:tableStyleId>{5C22544A-7EE6-4342-B048-85BDC9FD1C3A}</a:tableStyleId>
              </a:tblPr>
              <a:tblGrid>
                <a:gridCol w="88328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157480">
                <a:tc>
                  <a:txBody>
                    <a:bodyPr/>
                    <a:lstStyle/>
                    <a:p>
                      <a:endParaRPr lang="es-EC" sz="1100" dirty="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PROMEDIO NUMERO DE DIAS QUE HACE ACTIVIDAD FISICA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9860">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 días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9860">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 días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5" name="Gráfico 14"/>
          <p:cNvGraphicFramePr/>
          <p:nvPr>
            <p:extLst>
              <p:ext uri="{D42A27DB-BD31-4B8C-83A1-F6EECF244321}">
                <p14:modId xmlns:p14="http://schemas.microsoft.com/office/powerpoint/2010/main" val="1796440034"/>
              </p:ext>
            </p:extLst>
          </p:nvPr>
        </p:nvGraphicFramePr>
        <p:xfrm>
          <a:off x="472108" y="3581400"/>
          <a:ext cx="513356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ángulo 15"/>
          <p:cNvSpPr/>
          <p:nvPr/>
        </p:nvSpPr>
        <p:spPr>
          <a:xfrm>
            <a:off x="6417257" y="3102823"/>
            <a:ext cx="4968599" cy="1815882"/>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ea typeface="Calibri" panose="020F0502020204030204" pitchFamily="34" charset="0"/>
                <a:cs typeface="Times New Roman" panose="02020603050405020304" pitchFamily="18" charset="0"/>
              </a:rPr>
              <a:t>en la pregunta Nro. 1 en el </a:t>
            </a:r>
            <a:r>
              <a:rPr lang="es-EC" sz="1400" dirty="0" err="1">
                <a:latin typeface="Arial" panose="020B0604020202020204" pitchFamily="34" charset="0"/>
                <a:ea typeface="Calibri" panose="020F0502020204030204" pitchFamily="34" charset="0"/>
                <a:cs typeface="Times New Roman" panose="02020603050405020304" pitchFamily="18" charset="0"/>
              </a:rPr>
              <a:t>pretest</a:t>
            </a:r>
            <a:r>
              <a:rPr lang="es-EC" sz="1400" dirty="0">
                <a:latin typeface="Arial" panose="020B0604020202020204" pitchFamily="34" charset="0"/>
                <a:ea typeface="Calibri" panose="020F0502020204030204" pitchFamily="34" charset="0"/>
                <a:cs typeface="Times New Roman" panose="02020603050405020304" pitchFamily="18" charset="0"/>
              </a:rPr>
              <a:t> se obtiene un promedio de 2 días, 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se obtiene un promedio de 5 días por semana.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312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a:bodyPr>
          <a:lstStyle/>
          <a:p>
            <a:pPr marL="914400" lvl="2" indent="0">
              <a:buNone/>
            </a:pPr>
            <a:endParaRPr lang="es-EC" sz="2900" dirty="0"/>
          </a:p>
          <a:p>
            <a:pPr marL="914400" lvl="2" indent="0">
              <a:buNone/>
            </a:pPr>
            <a:r>
              <a:rPr lang="es-EC" sz="2700" dirty="0"/>
              <a:t>Pregunta Nro. 2: Habitualmente, ¿cuánto tiempo en total dedicó a una actividad física intensa en uno de esos días?</a:t>
            </a:r>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6494530" y="3432312"/>
            <a:ext cx="4968599" cy="1815882"/>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2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45 minutos promedio, </a:t>
            </a:r>
            <a:r>
              <a:rPr lang="es-EC" sz="1400" dirty="0">
                <a:latin typeface="Arial" panose="020B0604020202020204" pitchFamily="34" charset="0"/>
                <a:ea typeface="Calibri" panose="020F0502020204030204" pitchFamily="34" charset="0"/>
                <a:cs typeface="Times New Roman" panose="02020603050405020304" pitchFamily="18" charset="0"/>
              </a:rPr>
              <a:t>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a:t>
            </a:r>
            <a:r>
              <a:rPr lang="es-EC" sz="1400" dirty="0">
                <a:latin typeface="Arial" panose="020B0604020202020204" pitchFamily="34" charset="0"/>
                <a:cs typeface="Arial" panose="020B0604020202020204" pitchFamily="34" charset="0"/>
              </a:rPr>
              <a:t>se obtiene un promedio de 60 minutos promedio.</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53572389"/>
              </p:ext>
            </p:extLst>
          </p:nvPr>
        </p:nvGraphicFramePr>
        <p:xfrm>
          <a:off x="349458" y="3038259"/>
          <a:ext cx="5445125" cy="592455"/>
        </p:xfrm>
        <a:graphic>
          <a:graphicData uri="http://schemas.openxmlformats.org/drawingml/2006/table">
            <a:tbl>
              <a:tblPr firstRow="1" firstCol="1" bandRow="1">
                <a:tableStyleId>{5C22544A-7EE6-4342-B048-85BDC9FD1C3A}</a:tableStyleId>
              </a:tblPr>
              <a:tblGrid>
                <a:gridCol w="937260">
                  <a:extLst>
                    <a:ext uri="{9D8B030D-6E8A-4147-A177-3AD203B41FA5}">
                      <a16:colId xmlns:a16="http://schemas.microsoft.com/office/drawing/2014/main" val="20000"/>
                    </a:ext>
                  </a:extLst>
                </a:gridCol>
                <a:gridCol w="4507865">
                  <a:extLst>
                    <a:ext uri="{9D8B030D-6E8A-4147-A177-3AD203B41FA5}">
                      <a16:colId xmlns:a16="http://schemas.microsoft.com/office/drawing/2014/main" val="20001"/>
                    </a:ext>
                  </a:extLst>
                </a:gridCol>
              </a:tblGrid>
              <a:tr h="197485">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PROMEDIO DE TIEMPO QUE DEDICA A LA ACTIVIDAD FISICA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7485">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45 minutos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7485">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 minutos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3" name="Gráfico 12"/>
          <p:cNvGraphicFramePr/>
          <p:nvPr>
            <p:extLst>
              <p:ext uri="{D42A27DB-BD31-4B8C-83A1-F6EECF244321}">
                <p14:modId xmlns:p14="http://schemas.microsoft.com/office/powerpoint/2010/main" val="3931007121"/>
              </p:ext>
            </p:extLst>
          </p:nvPr>
        </p:nvGraphicFramePr>
        <p:xfrm>
          <a:off x="349458" y="3660913"/>
          <a:ext cx="5415238" cy="2662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22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fontScale="85000" lnSpcReduction="20000"/>
          </a:bodyPr>
          <a:lstStyle/>
          <a:p>
            <a:pPr marL="384048" lvl="2" indent="0">
              <a:buNone/>
            </a:pPr>
            <a:endParaRPr lang="es-EC" sz="2900" dirty="0"/>
          </a:p>
          <a:p>
            <a:pPr marL="384048" lvl="2" indent="0">
              <a:buNone/>
            </a:pPr>
            <a:r>
              <a:rPr lang="es-EC" sz="2900" dirty="0"/>
              <a:t>Pregunta Nro. 3: Durante los últimos 7 días, ¿en cuántos días hizo actividades físicas moderadas como transportar pesos livianos, pedalear en bicicleta a velocidad normal o jugar futbol, baloncesto o </a:t>
            </a:r>
            <a:r>
              <a:rPr lang="es-EC" sz="2900" dirty="0" err="1"/>
              <a:t>ecuavolley</a:t>
            </a:r>
            <a:r>
              <a:rPr lang="es-EC" sz="2900" dirty="0"/>
              <a:t>? No incluya caminar.</a:t>
            </a:r>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6373911" y="3538114"/>
            <a:ext cx="4968599" cy="1815882"/>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3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2 días por semana, </a:t>
            </a:r>
            <a:r>
              <a:rPr lang="es-EC" sz="1400" dirty="0">
                <a:latin typeface="Arial" panose="020B0604020202020204" pitchFamily="34" charset="0"/>
                <a:ea typeface="Calibri" panose="020F0502020204030204" pitchFamily="34" charset="0"/>
                <a:cs typeface="Times New Roman" panose="02020603050405020304" pitchFamily="18" charset="0"/>
              </a:rPr>
              <a:t>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a:t>
            </a:r>
            <a:r>
              <a:rPr lang="es-EC" sz="1400" dirty="0">
                <a:latin typeface="Arial" panose="020B0604020202020204" pitchFamily="34" charset="0"/>
                <a:cs typeface="Arial" panose="020B0604020202020204" pitchFamily="34" charset="0"/>
              </a:rPr>
              <a:t>se obtiene un promedio de 4 días por semana.</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90969944"/>
              </p:ext>
            </p:extLst>
          </p:nvPr>
        </p:nvGraphicFramePr>
        <p:xfrm>
          <a:off x="821456" y="3063186"/>
          <a:ext cx="4886960" cy="746887"/>
        </p:xfrm>
        <a:graphic>
          <a:graphicData uri="http://schemas.openxmlformats.org/drawingml/2006/table">
            <a:tbl>
              <a:tblPr firstRow="1" firstCol="1" bandRow="1">
                <a:tableStyleId>{5C22544A-7EE6-4342-B048-85BDC9FD1C3A}</a:tableStyleId>
              </a:tblPr>
              <a:tblGrid>
                <a:gridCol w="132080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tblGrid>
              <a:tr h="172085">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PROMEDIO DE ACTIVIDADES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5590">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 días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5590">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 días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4" name="Gráfico 13"/>
          <p:cNvGraphicFramePr/>
          <p:nvPr>
            <p:extLst>
              <p:ext uri="{D42A27DB-BD31-4B8C-83A1-F6EECF244321}">
                <p14:modId xmlns:p14="http://schemas.microsoft.com/office/powerpoint/2010/main" val="2205333814"/>
              </p:ext>
            </p:extLst>
          </p:nvPr>
        </p:nvGraphicFramePr>
        <p:xfrm>
          <a:off x="819356" y="3846444"/>
          <a:ext cx="4852574" cy="2477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687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a:bodyPr>
          <a:lstStyle/>
          <a:p>
            <a:pPr marL="384048" lvl="2" indent="0">
              <a:buNone/>
            </a:pPr>
            <a:endParaRPr lang="es-EC" sz="2900" dirty="0"/>
          </a:p>
          <a:p>
            <a:pPr marL="384048" lvl="2" indent="0">
              <a:buNone/>
            </a:pPr>
            <a:r>
              <a:rPr lang="es-EC" sz="2700" dirty="0"/>
              <a:t>Pregunta Nro. 4 : Habitualmente, ¿cuánto tiempo en total dedicó a una actividad física moderada en uno de esos días?</a:t>
            </a:r>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6386789" y="2997201"/>
            <a:ext cx="4968599" cy="2349361"/>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4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40  minutos,</a:t>
            </a:r>
            <a:r>
              <a:rPr lang="es-EC" sz="1400" dirty="0">
                <a:latin typeface="Arial" panose="020B0604020202020204" pitchFamily="34" charset="0"/>
                <a:ea typeface="Calibri" panose="020F0502020204030204" pitchFamily="34" charset="0"/>
                <a:cs typeface="Times New Roman" panose="02020603050405020304" pitchFamily="18" charset="0"/>
              </a:rPr>
              <a:t> 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a:t>
            </a:r>
            <a:r>
              <a:rPr lang="es-EC" sz="1400" dirty="0">
                <a:latin typeface="Arial" panose="020B0604020202020204" pitchFamily="34" charset="0"/>
                <a:cs typeface="Arial" panose="020B0604020202020204" pitchFamily="34" charset="0"/>
              </a:rPr>
              <a:t>se obtiene un promedio de 60 minutos.</a:t>
            </a:r>
          </a:p>
          <a:p>
            <a:pPr algn="just">
              <a:lnSpc>
                <a:spcPct val="200000"/>
              </a:lnSpc>
              <a:spcAft>
                <a:spcPts val="80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825334026"/>
              </p:ext>
            </p:extLst>
          </p:nvPr>
        </p:nvGraphicFramePr>
        <p:xfrm>
          <a:off x="757638" y="2997201"/>
          <a:ext cx="5014595" cy="587121"/>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20000"/>
                    </a:ext>
                  </a:extLst>
                </a:gridCol>
                <a:gridCol w="4114165">
                  <a:extLst>
                    <a:ext uri="{9D8B030D-6E8A-4147-A177-3AD203B41FA5}">
                      <a16:colId xmlns:a16="http://schemas.microsoft.com/office/drawing/2014/main" val="20001"/>
                    </a:ext>
                  </a:extLst>
                </a:gridCol>
              </a:tblGrid>
              <a:tr h="169545">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TIEMPO QUE DEDICA A LA ACTIVIDAD FISICA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9545">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 minutos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9545">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 minutos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3" name="Gráfico 12"/>
          <p:cNvGraphicFramePr/>
          <p:nvPr>
            <p:extLst>
              <p:ext uri="{D42A27DB-BD31-4B8C-83A1-F6EECF244321}">
                <p14:modId xmlns:p14="http://schemas.microsoft.com/office/powerpoint/2010/main" val="2234565267"/>
              </p:ext>
            </p:extLst>
          </p:nvPr>
        </p:nvGraphicFramePr>
        <p:xfrm>
          <a:off x="740464" y="3621157"/>
          <a:ext cx="5010979"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136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a:bodyPr>
          <a:lstStyle/>
          <a:p>
            <a:pPr marL="384048" lvl="2" indent="0">
              <a:buNone/>
            </a:pPr>
            <a:endParaRPr lang="es-EC" sz="2900" dirty="0"/>
          </a:p>
          <a:p>
            <a:pPr marL="384048" lvl="2" indent="0">
              <a:buNone/>
            </a:pPr>
            <a:r>
              <a:rPr lang="es-EC" sz="2700" dirty="0"/>
              <a:t>Pregunta Nro. 5: Durante los últimos 7 días, ¿En cuántos días caminó por lo menos 10 minutos seguidos?</a:t>
            </a:r>
          </a:p>
        </p:txBody>
      </p:sp>
      <p:sp>
        <p:nvSpPr>
          <p:cNvPr id="16" name="Rectángulo 15"/>
          <p:cNvSpPr/>
          <p:nvPr/>
        </p:nvSpPr>
        <p:spPr>
          <a:xfrm>
            <a:off x="6386789" y="2997201"/>
            <a:ext cx="4968599" cy="1815882"/>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5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4 días,</a:t>
            </a:r>
            <a:r>
              <a:rPr lang="es-EC" sz="1400" dirty="0">
                <a:latin typeface="Arial" panose="020B0604020202020204" pitchFamily="34" charset="0"/>
                <a:ea typeface="Calibri" panose="020F0502020204030204" pitchFamily="34" charset="0"/>
                <a:cs typeface="Times New Roman" panose="02020603050405020304" pitchFamily="18" charset="0"/>
              </a:rPr>
              <a:t> 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a:t>
            </a:r>
            <a:r>
              <a:rPr lang="es-EC" sz="1400" dirty="0">
                <a:latin typeface="Arial" panose="020B0604020202020204" pitchFamily="34" charset="0"/>
                <a:cs typeface="Arial" panose="020B0604020202020204" pitchFamily="34" charset="0"/>
              </a:rPr>
              <a:t>se obtiene un promedio de 6 días.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855561890"/>
              </p:ext>
            </p:extLst>
          </p:nvPr>
        </p:nvGraphicFramePr>
        <p:xfrm>
          <a:off x="743668" y="2906646"/>
          <a:ext cx="5042535" cy="655320"/>
        </p:xfrm>
        <a:graphic>
          <a:graphicData uri="http://schemas.openxmlformats.org/drawingml/2006/table">
            <a:tbl>
              <a:tblPr firstRow="1" firstCol="1" bandRow="1">
                <a:tableStyleId>{5C22544A-7EE6-4342-B048-85BDC9FD1C3A}</a:tableStyleId>
              </a:tblPr>
              <a:tblGrid>
                <a:gridCol w="1168400">
                  <a:extLst>
                    <a:ext uri="{9D8B030D-6E8A-4147-A177-3AD203B41FA5}">
                      <a16:colId xmlns:a16="http://schemas.microsoft.com/office/drawing/2014/main" val="20000"/>
                    </a:ext>
                  </a:extLst>
                </a:gridCol>
                <a:gridCol w="3874135">
                  <a:extLst>
                    <a:ext uri="{9D8B030D-6E8A-4147-A177-3AD203B41FA5}">
                      <a16:colId xmlns:a16="http://schemas.microsoft.com/office/drawing/2014/main" val="20001"/>
                    </a:ext>
                  </a:extLst>
                </a:gridCol>
              </a:tblGrid>
              <a:tr h="218440">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DIAS QUE CAMINO 10 MINUTOS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8440">
                <a:tc>
                  <a:txBody>
                    <a:bodyPr/>
                    <a:lstStyle/>
                    <a:p>
                      <a:pPr algn="ct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 días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8440">
                <a:tc>
                  <a:txBody>
                    <a:bodyPr/>
                    <a:lstStyle/>
                    <a:p>
                      <a:pPr algn="ct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 días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4" name="Gráfico 13"/>
          <p:cNvGraphicFramePr/>
          <p:nvPr>
            <p:extLst>
              <p:ext uri="{D42A27DB-BD31-4B8C-83A1-F6EECF244321}">
                <p14:modId xmlns:p14="http://schemas.microsoft.com/office/powerpoint/2010/main" val="4174328256"/>
              </p:ext>
            </p:extLst>
          </p:nvPr>
        </p:nvGraphicFramePr>
        <p:xfrm>
          <a:off x="740106" y="3634408"/>
          <a:ext cx="503784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83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a:bodyPr>
          <a:lstStyle/>
          <a:p>
            <a:pPr marL="384048" lvl="2" indent="0">
              <a:buNone/>
            </a:pPr>
            <a:endParaRPr lang="es-EC" sz="2900" dirty="0"/>
          </a:p>
          <a:p>
            <a:pPr marL="384048" lvl="2" indent="0">
              <a:buNone/>
            </a:pPr>
            <a:r>
              <a:rPr lang="es-EC" sz="2700" dirty="0"/>
              <a:t>Pregunta Nro. 6 : Habitualmente, ¿cuánto tiempo en total dedicó a caminar en uno de esos días?</a:t>
            </a:r>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6386789" y="2997201"/>
            <a:ext cx="4968599" cy="1815882"/>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6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40 minutos, </a:t>
            </a:r>
            <a:r>
              <a:rPr lang="es-EC" sz="1400" dirty="0">
                <a:latin typeface="Arial" panose="020B0604020202020204" pitchFamily="34" charset="0"/>
                <a:ea typeface="Calibri" panose="020F0502020204030204" pitchFamily="34" charset="0"/>
                <a:cs typeface="Times New Roman" panose="02020603050405020304" pitchFamily="18" charset="0"/>
              </a:rPr>
              <a:t>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 </a:t>
            </a:r>
            <a:r>
              <a:rPr lang="es-EC" sz="1400" dirty="0">
                <a:latin typeface="Arial" panose="020B0604020202020204" pitchFamily="34" charset="0"/>
                <a:cs typeface="Arial" panose="020B0604020202020204" pitchFamily="34" charset="0"/>
              </a:rPr>
              <a:t>se obtiene un promedio de 60 minutos.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16783798"/>
              </p:ext>
            </p:extLst>
          </p:nvPr>
        </p:nvGraphicFramePr>
        <p:xfrm>
          <a:off x="801136" y="2906646"/>
          <a:ext cx="4927600" cy="587121"/>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20000"/>
                    </a:ext>
                  </a:extLst>
                </a:gridCol>
                <a:gridCol w="4027170">
                  <a:extLst>
                    <a:ext uri="{9D8B030D-6E8A-4147-A177-3AD203B41FA5}">
                      <a16:colId xmlns:a16="http://schemas.microsoft.com/office/drawing/2014/main" val="20001"/>
                    </a:ext>
                  </a:extLst>
                </a:gridCol>
              </a:tblGrid>
              <a:tr h="190500">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TIEMPO QUE DEDICA A CAMINAR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 minutos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0500">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 minutos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3" name="Gráfico 12"/>
          <p:cNvGraphicFramePr/>
          <p:nvPr>
            <p:extLst>
              <p:ext uri="{D42A27DB-BD31-4B8C-83A1-F6EECF244321}">
                <p14:modId xmlns:p14="http://schemas.microsoft.com/office/powerpoint/2010/main" val="1144557055"/>
              </p:ext>
            </p:extLst>
          </p:nvPr>
        </p:nvGraphicFramePr>
        <p:xfrm>
          <a:off x="775307" y="3554895"/>
          <a:ext cx="4936380" cy="2807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72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3264936" y="1041367"/>
            <a:ext cx="5157787" cy="823912"/>
          </a:xfrm>
        </p:spPr>
        <p:txBody>
          <a:bodyPr>
            <a:normAutofit fontScale="77500" lnSpcReduction="20000"/>
          </a:bodyPr>
          <a:lstStyle/>
          <a:p>
            <a:pPr marL="0" lvl="2">
              <a:spcBef>
                <a:spcPts val="1000"/>
              </a:spcBef>
            </a:pPr>
            <a:endParaRPr lang="es-EC" sz="2800" dirty="0"/>
          </a:p>
          <a:p>
            <a:pPr marL="0" lvl="2">
              <a:spcBef>
                <a:spcPts val="1000"/>
              </a:spcBef>
            </a:pPr>
            <a:r>
              <a:rPr lang="es-EC" sz="2800" dirty="0"/>
              <a:t>ANÁLISIS DE CUESTIONARIO IPAQ</a:t>
            </a:r>
          </a:p>
          <a:p>
            <a:endParaRPr lang="es-EC" dirty="0"/>
          </a:p>
        </p:txBody>
      </p:sp>
      <p:sp>
        <p:nvSpPr>
          <p:cNvPr id="11" name="Marcador de contenido 10"/>
          <p:cNvSpPr>
            <a:spLocks noGrp="1"/>
          </p:cNvSpPr>
          <p:nvPr>
            <p:ph sz="half" idx="2"/>
          </p:nvPr>
        </p:nvSpPr>
        <p:spPr>
          <a:xfrm>
            <a:off x="349458" y="1590608"/>
            <a:ext cx="11219690" cy="1316038"/>
          </a:xfrm>
        </p:spPr>
        <p:txBody>
          <a:bodyPr>
            <a:normAutofit lnSpcReduction="10000"/>
          </a:bodyPr>
          <a:lstStyle/>
          <a:p>
            <a:pPr marL="384048" lvl="2" indent="0">
              <a:buNone/>
            </a:pPr>
            <a:endParaRPr lang="es-EC" sz="2900" dirty="0"/>
          </a:p>
          <a:p>
            <a:pPr marL="384048" lvl="2" indent="0">
              <a:buNone/>
            </a:pPr>
            <a:r>
              <a:rPr lang="es-EC" sz="2700" dirty="0"/>
              <a:t>Pregunta Nro. 7 : </a:t>
            </a:r>
            <a:r>
              <a:rPr lang="es-EC" sz="2700" dirty="0">
                <a:cs typeface="Arial" panose="020B0604020202020204" pitchFamily="34" charset="0"/>
              </a:rPr>
              <a:t>Durante los últimos 7 días ¿cuánto tiempo pasó sentado durante un día hábil?</a:t>
            </a:r>
          </a:p>
          <a:p>
            <a:pPr lvl="2"/>
            <a:endParaRPr lang="es-EC" sz="29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6187081" y="3068660"/>
            <a:ext cx="4968599" cy="1877437"/>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C" sz="1400" dirty="0">
                <a:latin typeface="Arial" panose="020B0604020202020204" pitchFamily="34" charset="0"/>
                <a:cs typeface="Arial" panose="020B0604020202020204" pitchFamily="34" charset="0"/>
              </a:rPr>
              <a:t>en la pregunta Nro. 7 en el </a:t>
            </a:r>
            <a:r>
              <a:rPr lang="es-EC" sz="1400" dirty="0" err="1">
                <a:latin typeface="Arial" panose="020B0604020202020204" pitchFamily="34" charset="0"/>
                <a:cs typeface="Arial" panose="020B0604020202020204" pitchFamily="34" charset="0"/>
              </a:rPr>
              <a:t>pretest</a:t>
            </a:r>
            <a:r>
              <a:rPr lang="es-EC" sz="1400" dirty="0">
                <a:latin typeface="Arial" panose="020B0604020202020204" pitchFamily="34" charset="0"/>
                <a:cs typeface="Arial" panose="020B0604020202020204" pitchFamily="34" charset="0"/>
              </a:rPr>
              <a:t> se obtiene un promedio de 180 minutos, </a:t>
            </a:r>
            <a:r>
              <a:rPr lang="es-EC" sz="1400" dirty="0">
                <a:latin typeface="Arial" panose="020B0604020202020204" pitchFamily="34" charset="0"/>
                <a:ea typeface="Calibri" panose="020F0502020204030204" pitchFamily="34" charset="0"/>
                <a:cs typeface="Times New Roman" panose="02020603050405020304" pitchFamily="18" charset="0"/>
              </a:rPr>
              <a:t>en el </a:t>
            </a:r>
            <a:r>
              <a:rPr lang="es-EC" sz="1400" dirty="0" err="1">
                <a:latin typeface="Arial" panose="020B0604020202020204" pitchFamily="34" charset="0"/>
                <a:ea typeface="Calibri" panose="020F0502020204030204" pitchFamily="34" charset="0"/>
                <a:cs typeface="Times New Roman" panose="02020603050405020304" pitchFamily="18" charset="0"/>
              </a:rPr>
              <a:t>postest</a:t>
            </a:r>
            <a:r>
              <a:rPr lang="es-EC" sz="1400" dirty="0">
                <a:latin typeface="Arial" panose="020B0604020202020204" pitchFamily="34" charset="0"/>
                <a:ea typeface="Calibri" panose="020F0502020204030204" pitchFamily="34" charset="0"/>
                <a:cs typeface="Times New Roman" panose="02020603050405020304" pitchFamily="18" charset="0"/>
              </a:rPr>
              <a:t> después de implementar actividades recreativas comunitarias</a:t>
            </a:r>
            <a:r>
              <a:rPr lang="es-EC" sz="1400" dirty="0">
                <a:latin typeface="Arial" panose="020B0604020202020204" pitchFamily="34" charset="0"/>
                <a:cs typeface="Arial" panose="020B0604020202020204" pitchFamily="34" charset="0"/>
              </a:rPr>
              <a:t> se obtiene un promedio de 60 minutos.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778675581"/>
              </p:ext>
            </p:extLst>
          </p:nvPr>
        </p:nvGraphicFramePr>
        <p:xfrm>
          <a:off x="843169" y="2796409"/>
          <a:ext cx="4648200" cy="658114"/>
        </p:xfrm>
        <a:graphic>
          <a:graphicData uri="http://schemas.openxmlformats.org/drawingml/2006/table">
            <a:tbl>
              <a:tblPr firstRow="1" firstCol="1" bandRow="1">
                <a:tableStyleId>{5C22544A-7EE6-4342-B048-85BDC9FD1C3A}</a:tableStyleId>
              </a:tblPr>
              <a:tblGrid>
                <a:gridCol w="810260">
                  <a:extLst>
                    <a:ext uri="{9D8B030D-6E8A-4147-A177-3AD203B41FA5}">
                      <a16:colId xmlns:a16="http://schemas.microsoft.com/office/drawing/2014/main" val="20000"/>
                    </a:ext>
                  </a:extLst>
                </a:gridCol>
                <a:gridCol w="3837940">
                  <a:extLst>
                    <a:ext uri="{9D8B030D-6E8A-4147-A177-3AD203B41FA5}">
                      <a16:colId xmlns:a16="http://schemas.microsoft.com/office/drawing/2014/main" val="20001"/>
                    </a:ext>
                  </a:extLst>
                </a:gridCol>
              </a:tblGrid>
              <a:tr h="190500">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TIEMPO QUE PASO SENTADO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700">
                <a:tc>
                  <a:txBody>
                    <a:bodyPr/>
                    <a:lstStyle/>
                    <a:p>
                      <a:pPr>
                        <a:lnSpc>
                          <a:spcPct val="107000"/>
                        </a:lnSpc>
                        <a:spcAft>
                          <a:spcPts val="0"/>
                        </a:spcAft>
                      </a:pPr>
                      <a:r>
                        <a:rPr lang="es-EC" sz="1200">
                          <a:effectLst/>
                        </a:rPr>
                        <a:t>PRETEST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4465">
                <a:tc>
                  <a:txBody>
                    <a:bodyPr/>
                    <a:lstStyle/>
                    <a:p>
                      <a:pPr>
                        <a:lnSpc>
                          <a:spcPct val="107000"/>
                        </a:lnSpc>
                        <a:spcAft>
                          <a:spcPts val="0"/>
                        </a:spcAft>
                      </a:pPr>
                      <a:r>
                        <a:rPr lang="es-EC" sz="1200">
                          <a:effectLst/>
                        </a:rPr>
                        <a:t>POSTEST</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4" name="Gráfico 13"/>
          <p:cNvGraphicFramePr/>
          <p:nvPr>
            <p:extLst>
              <p:ext uri="{D42A27DB-BD31-4B8C-83A1-F6EECF244321}">
                <p14:modId xmlns:p14="http://schemas.microsoft.com/office/powerpoint/2010/main" val="26845605"/>
              </p:ext>
            </p:extLst>
          </p:nvPr>
        </p:nvGraphicFramePr>
        <p:xfrm>
          <a:off x="817284" y="3501887"/>
          <a:ext cx="4669115" cy="2821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067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655891" y="1103583"/>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349458" y="1590608"/>
            <a:ext cx="11219690" cy="1316038"/>
          </a:xfrm>
        </p:spPr>
        <p:txBody>
          <a:bodyPr>
            <a:normAutofit fontScale="92500"/>
          </a:bodyPr>
          <a:lstStyle/>
          <a:p>
            <a:pPr marL="384048" lvl="2" indent="0">
              <a:buNone/>
            </a:pPr>
            <a:endParaRPr lang="es-ES_tradnl" sz="3200" dirty="0"/>
          </a:p>
          <a:p>
            <a:pPr marL="384048" lvl="2" indent="0">
              <a:buNone/>
            </a:pPr>
            <a:r>
              <a:rPr lang="es-ES_tradnl" sz="3200" dirty="0"/>
              <a:t>Pregunta Nro. 1: Señale usted que considera que es el tiempo libre</a:t>
            </a:r>
            <a:r>
              <a:rPr lang="es-EC" sz="2900" dirty="0"/>
              <a:t>.</a:t>
            </a:r>
            <a:endParaRPr lang="es-EC" sz="32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3108543"/>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1 respondieron el 30% el tiempo libre es </a:t>
            </a:r>
            <a:r>
              <a:rPr lang="es-EC" sz="1400" dirty="0"/>
              <a:t>el tiempo que nos queda luego del colegio, el 21 % el tiempo libre es el que se lo utiliza en hacer deporte el 18%  el tiempo libre es lo que uno quiere hacer, el 16% el tiempo libre es el que se lo utiliza en actividades artísticas y el 15% el tiempo libre es el que queda libre luego de realizar las obligaciones y necesidades  diarias.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Gráfico 12"/>
          <p:cNvGraphicFramePr/>
          <p:nvPr>
            <p:extLst>
              <p:ext uri="{D42A27DB-BD31-4B8C-83A1-F6EECF244321}">
                <p14:modId xmlns:p14="http://schemas.microsoft.com/office/powerpoint/2010/main" val="847050375"/>
              </p:ext>
            </p:extLst>
          </p:nvPr>
        </p:nvGraphicFramePr>
        <p:xfrm>
          <a:off x="314325" y="2834404"/>
          <a:ext cx="6165988" cy="3235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1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FORMULACIÓN PROBLEMA DE INVESTIGACIÓN</a:t>
            </a:r>
          </a:p>
        </p:txBody>
      </p:sp>
      <p:sp>
        <p:nvSpPr>
          <p:cNvPr id="5" name="Elipse 4"/>
          <p:cNvSpPr/>
          <p:nvPr/>
        </p:nvSpPr>
        <p:spPr>
          <a:xfrm>
            <a:off x="1097280" y="2089934"/>
            <a:ext cx="5383369" cy="346086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t>¿Qué actividades recreativas comunitarias optimizan el uso del tiempo libre en los niños del Conjunto Altos del Norte en la ciudad de Quito?  </a:t>
            </a:r>
          </a:p>
        </p:txBody>
      </p:sp>
      <p:pic>
        <p:nvPicPr>
          <p:cNvPr id="1028" name="Picture 4" descr="Guía de participación para niñas y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32" y="2210158"/>
            <a:ext cx="3295963" cy="32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8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324845" y="1103583"/>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349458" y="1590608"/>
            <a:ext cx="11219690" cy="1316038"/>
          </a:xfrm>
        </p:spPr>
        <p:txBody>
          <a:bodyPr>
            <a:normAutofit fontScale="92500" lnSpcReduction="10000"/>
          </a:bodyPr>
          <a:lstStyle/>
          <a:p>
            <a:pPr marL="384048" lvl="2" indent="0">
              <a:buNone/>
            </a:pPr>
            <a:endParaRPr lang="es-ES_tradnl" sz="3200" dirty="0"/>
          </a:p>
          <a:p>
            <a:pPr marL="384048" lvl="2" indent="0">
              <a:buNone/>
            </a:pPr>
            <a:r>
              <a:rPr lang="es-ES_tradnl" sz="3200" dirty="0"/>
              <a:t>Pregunta Nro. 2: Señale que actividad realiza fuera de su actividad escolar.</a:t>
            </a:r>
          </a:p>
          <a:p>
            <a:pPr marL="384048" lvl="2" indent="0">
              <a:buNone/>
            </a:pPr>
            <a:endParaRPr lang="es-ES_tradnl" sz="3200" dirty="0"/>
          </a:p>
          <a:p>
            <a:pPr marL="384048" lvl="2" indent="0">
              <a:buNone/>
            </a:pPr>
            <a:endParaRPr lang="es-EC" sz="32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248964"/>
            <a:ext cx="4686991" cy="2246769"/>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2 respondieron el 20% </a:t>
            </a:r>
            <a:r>
              <a:rPr lang="es-EC" sz="1400" dirty="0"/>
              <a:t>Le gusta estar con sus amigos de barrio, el 20%, Pasa en redes sociales (Facebook, </a:t>
            </a:r>
            <a:r>
              <a:rPr lang="es-EC" sz="1400" dirty="0" err="1"/>
              <a:t>WhatsApp</a:t>
            </a:r>
            <a:r>
              <a:rPr lang="es-EC" sz="1400" dirty="0"/>
              <a:t>), el 17%  le gusta dormir, el 15%  Práctica un deporte, el 15% Ve la televisión, el 10%  Escucha música, el 3% Le gusta leer.</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2818413227"/>
              </p:ext>
            </p:extLst>
          </p:nvPr>
        </p:nvGraphicFramePr>
        <p:xfrm>
          <a:off x="188429" y="2906646"/>
          <a:ext cx="6570180" cy="338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290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468025" y="1086851"/>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349458" y="1590608"/>
            <a:ext cx="11219690" cy="1316038"/>
          </a:xfrm>
        </p:spPr>
        <p:txBody>
          <a:bodyPr>
            <a:normAutofit/>
          </a:bodyPr>
          <a:lstStyle/>
          <a:p>
            <a:pPr marL="384048" lvl="2" indent="0">
              <a:buNone/>
            </a:pPr>
            <a:endParaRPr lang="es-ES_tradnl" sz="3200" dirty="0"/>
          </a:p>
          <a:p>
            <a:pPr marL="384048" lvl="2" indent="0">
              <a:buNone/>
            </a:pPr>
            <a:r>
              <a:rPr lang="es-ES_tradnl" sz="3200" dirty="0"/>
              <a:t>Pregunta Nro. 3: Que hace con sus amigos en el tiempo libre.</a:t>
            </a:r>
            <a:endParaRPr lang="es-EC" sz="32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2246769"/>
          </a:xfrm>
          <a:prstGeom prst="rect">
            <a:avLst/>
          </a:prstGeom>
        </p:spPr>
        <p:txBody>
          <a:bodyPr wrap="square">
            <a:spAutoFit/>
          </a:bodyPr>
          <a:lstStyle/>
          <a:p>
            <a:pPr>
              <a:lnSpc>
                <a:spcPct val="200000"/>
              </a:lnSpc>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b="1" dirty="0"/>
              <a:t>Análisis:</a:t>
            </a:r>
            <a:r>
              <a:rPr lang="es-ES_tradnl" sz="1400" dirty="0"/>
              <a:t> en la pregunta  Nro. 3 Que hace con sus amigos en el tiempo libre, respondieron 40% </a:t>
            </a:r>
            <a:r>
              <a:rPr lang="es-EC" sz="1400" dirty="0"/>
              <a:t>les gusta visitar centros comerciales, el 38% visita locales de juegos electrónicos, el 14% Visita espacios verdes del conjunto, el 8% visita casa de los amigos.</a:t>
            </a:r>
          </a:p>
        </p:txBody>
      </p:sp>
      <p:graphicFrame>
        <p:nvGraphicFramePr>
          <p:cNvPr id="8" name="Gráfico 7"/>
          <p:cNvGraphicFramePr/>
          <p:nvPr>
            <p:extLst>
              <p:ext uri="{D42A27DB-BD31-4B8C-83A1-F6EECF244321}">
                <p14:modId xmlns:p14="http://schemas.microsoft.com/office/powerpoint/2010/main" val="1601139097"/>
              </p:ext>
            </p:extLst>
          </p:nvPr>
        </p:nvGraphicFramePr>
        <p:xfrm>
          <a:off x="577402" y="2739980"/>
          <a:ext cx="6003702"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507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363481" y="1116485"/>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349458" y="1590608"/>
            <a:ext cx="11219690" cy="1316038"/>
          </a:xfrm>
        </p:spPr>
        <p:txBody>
          <a:bodyPr>
            <a:normAutofit fontScale="92500" lnSpcReduction="10000"/>
          </a:bodyPr>
          <a:lstStyle/>
          <a:p>
            <a:pPr marL="384048" lvl="2" indent="0">
              <a:buNone/>
            </a:pPr>
            <a:endParaRPr lang="es-ES_tradnl" sz="3200" dirty="0"/>
          </a:p>
          <a:p>
            <a:pPr marL="384048" lvl="2" indent="0">
              <a:buNone/>
            </a:pPr>
            <a:r>
              <a:rPr lang="es-ES_tradnl" sz="3200" dirty="0"/>
              <a:t>Pregunta Nro. 4: ¿Que tipo le actividades le gustaría participar en su barrio?</a:t>
            </a:r>
            <a:endParaRPr lang="es-EC" sz="32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1384995"/>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4 respondieron el 55% </a:t>
            </a:r>
            <a:r>
              <a:rPr lang="es-EC" sz="1400" dirty="0"/>
              <a:t>actividades deportivas, el 19%  actividades artísticas, el 14% actividades culturales, el 12% actividades recreativas.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796380964"/>
              </p:ext>
            </p:extLst>
          </p:nvPr>
        </p:nvGraphicFramePr>
        <p:xfrm>
          <a:off x="534989" y="2789145"/>
          <a:ext cx="6104351" cy="3426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3220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311966" y="1086851"/>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349458" y="1590608"/>
            <a:ext cx="11219690" cy="1316038"/>
          </a:xfrm>
        </p:spPr>
        <p:txBody>
          <a:bodyPr>
            <a:normAutofit fontScale="92500" lnSpcReduction="10000"/>
          </a:bodyPr>
          <a:lstStyle/>
          <a:p>
            <a:pPr marL="384048" lvl="2" indent="0">
              <a:buNone/>
            </a:pPr>
            <a:endParaRPr lang="es-ES_tradnl" sz="3200" dirty="0"/>
          </a:p>
          <a:p>
            <a:pPr marL="384048" lvl="2" indent="0">
              <a:buNone/>
            </a:pPr>
            <a:r>
              <a:rPr lang="es-ES_tradnl" sz="3200" dirty="0"/>
              <a:t>Pregunta Nro. 5: Vamos a proponer un proyecto de actividades recreativas comunitarias le gustaría a usted participar.</a:t>
            </a:r>
            <a:endParaRPr lang="es-EC" sz="32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954107"/>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5 respondieron el 90% que si le gustaría participar y el 10% que no le gustaría participar.</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3448578661"/>
              </p:ext>
            </p:extLst>
          </p:nvPr>
        </p:nvGraphicFramePr>
        <p:xfrm>
          <a:off x="510208" y="3064565"/>
          <a:ext cx="5661991" cy="2925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145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311966" y="1161762"/>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1311966" y="1681163"/>
            <a:ext cx="11219690" cy="1316038"/>
          </a:xfrm>
        </p:spPr>
        <p:txBody>
          <a:bodyPr>
            <a:normAutofit/>
          </a:bodyPr>
          <a:lstStyle/>
          <a:p>
            <a:pPr marL="0" indent="0">
              <a:buNone/>
            </a:pPr>
            <a:endParaRPr lang="es-ES_tradnl" dirty="0"/>
          </a:p>
          <a:p>
            <a:pPr marL="0" indent="0">
              <a:buNone/>
            </a:pPr>
            <a:r>
              <a:rPr lang="es-ES_tradnl" dirty="0"/>
              <a:t> </a:t>
            </a:r>
            <a:r>
              <a:rPr lang="es-ES_tradnl" sz="3000" dirty="0"/>
              <a:t>Pregunta Nro. 6: Piensa usted que no aprovecha su tiempo libre</a:t>
            </a:r>
            <a:endParaRPr lang="es-EC" sz="30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1384995"/>
          </a:xfrm>
          <a:prstGeom prst="rect">
            <a:avLst/>
          </a:prstGeom>
        </p:spPr>
        <p:txBody>
          <a:bodyPr wrap="square">
            <a:spAutoFit/>
          </a:bodyPr>
          <a:lstStyle/>
          <a:p>
            <a:pPr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6 respondieron el 60% no aprovecha su tiempo libre y el 40% que si aprovecha el tiempo libre.</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232870832"/>
              </p:ext>
            </p:extLst>
          </p:nvPr>
        </p:nvGraphicFramePr>
        <p:xfrm>
          <a:off x="549965" y="2740903"/>
          <a:ext cx="5903844" cy="3577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427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t>ANÁLISIS DE RESULTADOS </a:t>
            </a:r>
          </a:p>
        </p:txBody>
      </p:sp>
      <p:sp>
        <p:nvSpPr>
          <p:cNvPr id="10" name="Marcador de texto 9"/>
          <p:cNvSpPr>
            <a:spLocks noGrp="1"/>
          </p:cNvSpPr>
          <p:nvPr>
            <p:ph type="body" idx="1"/>
          </p:nvPr>
        </p:nvSpPr>
        <p:spPr>
          <a:xfrm>
            <a:off x="1286208" y="1140283"/>
            <a:ext cx="9499789" cy="742469"/>
          </a:xfrm>
        </p:spPr>
        <p:txBody>
          <a:bodyPr>
            <a:normAutofit/>
          </a:bodyPr>
          <a:lstStyle/>
          <a:p>
            <a:pPr marL="0" lvl="2">
              <a:spcBef>
                <a:spcPts val="1000"/>
              </a:spcBef>
            </a:pPr>
            <a:r>
              <a:rPr lang="es-ES_tradnl" sz="2800" dirty="0"/>
              <a:t>ENCUESTA DE ACTIVIDADES QUE REALIZA EN SU TIEMPO LIBRE</a:t>
            </a:r>
            <a:endParaRPr lang="es-EC" dirty="0"/>
          </a:p>
        </p:txBody>
      </p:sp>
      <p:sp>
        <p:nvSpPr>
          <p:cNvPr id="11" name="Marcador de contenido 10"/>
          <p:cNvSpPr>
            <a:spLocks noGrp="1"/>
          </p:cNvSpPr>
          <p:nvPr>
            <p:ph sz="half" idx="2"/>
          </p:nvPr>
        </p:nvSpPr>
        <p:spPr>
          <a:xfrm>
            <a:off x="426258" y="1669698"/>
            <a:ext cx="11219690" cy="1316038"/>
          </a:xfrm>
        </p:spPr>
        <p:txBody>
          <a:bodyPr>
            <a:normAutofit lnSpcReduction="10000"/>
          </a:bodyPr>
          <a:lstStyle/>
          <a:p>
            <a:endParaRPr lang="es-ES_tradnl" dirty="0"/>
          </a:p>
          <a:p>
            <a:r>
              <a:rPr lang="es-ES_tradnl" dirty="0"/>
              <a:t> </a:t>
            </a:r>
            <a:r>
              <a:rPr lang="es-ES_tradnl" sz="3000" dirty="0"/>
              <a:t>Pregunta Nro. 7: Piensa que estas actividades serán beneficiosas para la comunidad.</a:t>
            </a:r>
            <a:endParaRPr lang="es-EC" sz="3000" dirty="0"/>
          </a:p>
        </p:txBody>
      </p:sp>
      <p:sp>
        <p:nvSpPr>
          <p:cNvPr id="12" name="Marcador de texto 11"/>
          <p:cNvSpPr>
            <a:spLocks noGrp="1"/>
          </p:cNvSpPr>
          <p:nvPr>
            <p:ph type="body" sz="quarter" idx="3"/>
          </p:nvPr>
        </p:nvSpPr>
        <p:spPr/>
        <p:txBody>
          <a:bodyPr>
            <a:normAutofit/>
          </a:bodyPr>
          <a:lstStyle/>
          <a:p>
            <a:pPr marL="0" lvl="2">
              <a:spcBef>
                <a:spcPts val="1000"/>
              </a:spcBef>
            </a:pPr>
            <a:endParaRPr lang="es-EC" dirty="0"/>
          </a:p>
          <a:p>
            <a:endParaRPr lang="es-EC" dirty="0"/>
          </a:p>
        </p:txBody>
      </p:sp>
      <p:sp>
        <p:nvSpPr>
          <p:cNvPr id="16" name="Rectángulo 15"/>
          <p:cNvSpPr/>
          <p:nvPr/>
        </p:nvSpPr>
        <p:spPr>
          <a:xfrm>
            <a:off x="7103165" y="3171691"/>
            <a:ext cx="4686991" cy="1384995"/>
          </a:xfrm>
          <a:prstGeom prst="rect">
            <a:avLst/>
          </a:prstGeom>
        </p:spPr>
        <p:txBody>
          <a:bodyPr wrap="square">
            <a:spAutoFit/>
          </a:bodyPr>
          <a:lstStyle/>
          <a:p>
            <a:pPr algn="just">
              <a:lnSpc>
                <a:spcPct val="200000"/>
              </a:lnSpc>
            </a:pPr>
            <a:r>
              <a:rPr lang="es-EC" sz="1400" b="1" dirty="0">
                <a:latin typeface="Arial" panose="020B0604020202020204" pitchFamily="34" charset="0"/>
                <a:ea typeface="Calibri" panose="020F0502020204030204" pitchFamily="34" charset="0"/>
                <a:cs typeface="Times New Roman" panose="02020603050405020304" pitchFamily="18" charset="0"/>
              </a:rPr>
              <a:t>Análisis: </a:t>
            </a:r>
            <a:r>
              <a:rPr lang="es-ES_tradnl" sz="1400" dirty="0"/>
              <a:t>en la pregunta  Nro. 7 respondieron el 95% estas actividades si serán beneficiosas  y el 5% estas actividades no serán beneficiosas  </a:t>
            </a:r>
            <a:endParaRPr lang="es-EC" sz="1400" dirty="0"/>
          </a:p>
        </p:txBody>
      </p:sp>
      <p:graphicFrame>
        <p:nvGraphicFramePr>
          <p:cNvPr id="9" name="Gráfico 8"/>
          <p:cNvGraphicFramePr/>
          <p:nvPr>
            <p:extLst>
              <p:ext uri="{D42A27DB-BD31-4B8C-83A1-F6EECF244321}">
                <p14:modId xmlns:p14="http://schemas.microsoft.com/office/powerpoint/2010/main" val="484956975"/>
              </p:ext>
            </p:extLst>
          </p:nvPr>
        </p:nvGraphicFramePr>
        <p:xfrm>
          <a:off x="457200" y="2913762"/>
          <a:ext cx="5715000" cy="3314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463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a:xfrm>
            <a:off x="838200" y="1468192"/>
            <a:ext cx="10515600" cy="5190185"/>
          </a:xfrm>
        </p:spPr>
        <p:txBody>
          <a:bodyPr>
            <a:normAutofit/>
          </a:bodyPr>
          <a:lstStyle/>
          <a:p>
            <a:pPr lvl="0"/>
            <a:endParaRPr lang="es-EC" dirty="0"/>
          </a:p>
          <a:p>
            <a:pPr lvl="0">
              <a:buFont typeface="Wingdings" panose="05000000000000000000" pitchFamily="2" charset="2"/>
              <a:buChar char="Ø"/>
            </a:pPr>
            <a:r>
              <a:rPr lang="es-EC" dirty="0"/>
              <a:t> La colaboración de los niños del Conjunto Altos del Norte de la ciudad de Quito, permitió la realización de este proyecto de investigación que sin dudad contribuirá al desarrollo de la recreación comunitaria y marcara un inicio en otras investigaciones de este tipo.</a:t>
            </a:r>
          </a:p>
          <a:p>
            <a:pPr lvl="0">
              <a:buFont typeface="Wingdings" panose="05000000000000000000" pitchFamily="2" charset="2"/>
              <a:buChar char="Ø"/>
            </a:pPr>
            <a:r>
              <a:rPr lang="es-EC" dirty="0"/>
              <a:t> Las personas son seres sociales que viven en comunidad, para que la convivencia sea armónica y adecuada se debe buscar las estrategias, actividades y espacios que permitan buena comunicación entre vecinos, apoyo, tolerancia, identidad, trabajo en equipo para que todos los miembros tengan acceso a espacios de sano esparcimiento y hábitos saludables.</a:t>
            </a:r>
          </a:p>
          <a:p>
            <a:pPr lvl="0">
              <a:buFont typeface="Wingdings" panose="05000000000000000000" pitchFamily="2" charset="2"/>
              <a:buChar char="Ø"/>
            </a:pPr>
            <a:r>
              <a:rPr lang="es-EC" dirty="0"/>
              <a:t> Para mejorar las condiciones sociales del Conjunto Altos del Norte, fue oportuno brindar a los niños y niñas de la comunidad nuevas opciones para el uso de su tiempo libre, ya que el uso adecuado de este es fundamental para su proceso de formación.</a:t>
            </a:r>
          </a:p>
          <a:p>
            <a:pPr lvl="0"/>
            <a:endParaRPr lang="es-EC" dirty="0"/>
          </a:p>
          <a:p>
            <a:endParaRPr lang="es-EC" dirty="0"/>
          </a:p>
        </p:txBody>
      </p:sp>
    </p:spTree>
    <p:extLst>
      <p:ext uri="{BB962C8B-B14F-4D97-AF65-F5344CB8AC3E}">
        <p14:creationId xmlns:p14="http://schemas.microsoft.com/office/powerpoint/2010/main" val="83888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a:xfrm>
            <a:off x="838200" y="1416676"/>
            <a:ext cx="10515600" cy="5293217"/>
          </a:xfrm>
        </p:spPr>
        <p:txBody>
          <a:bodyPr>
            <a:normAutofit lnSpcReduction="10000"/>
          </a:bodyPr>
          <a:lstStyle/>
          <a:p>
            <a:endParaRPr lang="es-EC" dirty="0"/>
          </a:p>
          <a:p>
            <a:pPr>
              <a:buFont typeface="Wingdings" panose="05000000000000000000" pitchFamily="2" charset="2"/>
              <a:buChar char="Ø"/>
            </a:pPr>
            <a:r>
              <a:rPr lang="es-EC" dirty="0"/>
              <a:t> La variable independiente recreación comunitaria incidió sobre la variable dependiente tiempo libre, se utilizó una investigación descriptiva por el análisis previo que se realiza a los niños y niñas del Conjunto Altos del Norte de forma empírica mediante la observación y la comprobación de la variable independiente sobre la variable dependiente dio lugar a una investigación cuasi experimental que nos permitió comprobar la hipótesis planteada.</a:t>
            </a:r>
          </a:p>
          <a:p>
            <a:pPr>
              <a:buFont typeface="Wingdings" panose="05000000000000000000" pitchFamily="2" charset="2"/>
              <a:buChar char="Ø"/>
            </a:pPr>
            <a:r>
              <a:rPr lang="es-EC" dirty="0"/>
              <a:t> En la pregunta Nro. 4 Habitualmente, ¿cuánto tiempo en total dedicó a una actividad física moderada en uno de esos días?, en el </a:t>
            </a:r>
            <a:r>
              <a:rPr lang="es-EC" dirty="0" err="1"/>
              <a:t>pretest</a:t>
            </a:r>
            <a:r>
              <a:rPr lang="es-EC" dirty="0"/>
              <a:t> se obtiene un promedio de 40  minutos, para </a:t>
            </a:r>
            <a:r>
              <a:rPr lang="es-EC" sz="1600" dirty="0">
                <a:latin typeface="Arial" panose="020B0604020202020204" pitchFamily="34" charset="0"/>
                <a:ea typeface="Calibri" panose="020F0502020204030204" pitchFamily="34" charset="0"/>
                <a:cs typeface="Times New Roman" panose="02020603050405020304" pitchFamily="18" charset="0"/>
              </a:rPr>
              <a:t>posterior a la implementación de</a:t>
            </a:r>
            <a:r>
              <a:rPr lang="es-EC" dirty="0">
                <a:latin typeface="Arial" panose="020B0604020202020204" pitchFamily="34" charset="0"/>
                <a:ea typeface="Calibri" panose="020F0502020204030204" pitchFamily="34" charset="0"/>
                <a:cs typeface="Times New Roman" panose="02020603050405020304" pitchFamily="18" charset="0"/>
              </a:rPr>
              <a:t> </a:t>
            </a:r>
            <a:r>
              <a:rPr lang="es-EC" dirty="0"/>
              <a:t>actividades recreativas comunitarias se obtiene un promedio de 60 minutos.</a:t>
            </a:r>
          </a:p>
          <a:p>
            <a:pPr>
              <a:buFont typeface="Wingdings" panose="05000000000000000000" pitchFamily="2" charset="2"/>
              <a:buChar char="Ø"/>
            </a:pPr>
            <a:r>
              <a:rPr lang="es-ES_tradnl" dirty="0"/>
              <a:t> En la Pregunta Nro. 4: Que tipo de actividades le gustaría participar en su barrio, nos dio como resultado que los niños de este sector prefieren actividades deportivas y recreativas.</a:t>
            </a:r>
            <a:endParaRPr lang="es-EC" dirty="0"/>
          </a:p>
          <a:p>
            <a:pPr>
              <a:buFont typeface="Wingdings" panose="05000000000000000000" pitchFamily="2" charset="2"/>
              <a:buChar char="Ø"/>
            </a:pPr>
            <a:r>
              <a:rPr lang="es-EC" dirty="0"/>
              <a:t> En la Pregunta Nro. 5: Vamos a proponer un proyecto de actividades recreativas comunitarias le gustaría a usted participar. El 90 % dio su aprobación lo que no dio luz verde para la planificación de este proyecto.</a:t>
            </a:r>
          </a:p>
          <a:p>
            <a:pPr>
              <a:buFont typeface="Wingdings" panose="05000000000000000000" pitchFamily="2" charset="2"/>
              <a:buChar char="Ø"/>
            </a:pPr>
            <a:r>
              <a:rPr lang="es-EC" dirty="0"/>
              <a:t> En la Pregunta Nro. 7: Piensa que estas actividades serán beneficiosas para la comunidad. El 95 % de la población piensa que si lo que nos da a entender que este proyecto beneficiara a este sector. </a:t>
            </a:r>
          </a:p>
          <a:p>
            <a:pPr marL="0" lvl="0" indent="0">
              <a:buNone/>
            </a:pPr>
            <a:endParaRPr lang="es-EC" dirty="0"/>
          </a:p>
          <a:p>
            <a:endParaRPr lang="es-EC" dirty="0"/>
          </a:p>
        </p:txBody>
      </p:sp>
    </p:spTree>
    <p:extLst>
      <p:ext uri="{BB962C8B-B14F-4D97-AF65-F5344CB8AC3E}">
        <p14:creationId xmlns:p14="http://schemas.microsoft.com/office/powerpoint/2010/main" val="2865061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normAutofit/>
          </a:bodyPr>
          <a:lstStyle/>
          <a:p>
            <a:pPr lvl="0">
              <a:buFont typeface="Wingdings" panose="05000000000000000000" pitchFamily="2" charset="2"/>
              <a:buChar char="v"/>
            </a:pPr>
            <a:r>
              <a:rPr lang="es-EC" dirty="0"/>
              <a:t> Es necesario realizar este tipo de investigación y aplicarlo en otros barrio o conjuntos habitacionales ya que sin duda contribuyen al mejoramiento y calidad de vida de sus participantes.</a:t>
            </a:r>
          </a:p>
          <a:p>
            <a:pPr lvl="0">
              <a:buFont typeface="Wingdings" panose="05000000000000000000" pitchFamily="2" charset="2"/>
              <a:buChar char="v"/>
            </a:pPr>
            <a:r>
              <a:rPr lang="es-EC" dirty="0"/>
              <a:t> Este tipo de programas recreativos comunitarios se los puede proponer a entidades públicas y privadas para realizarlas en barrios marginados y de escasos recursos.</a:t>
            </a:r>
          </a:p>
          <a:p>
            <a:pPr lvl="0">
              <a:buFont typeface="Wingdings" panose="05000000000000000000" pitchFamily="2" charset="2"/>
              <a:buChar char="v"/>
            </a:pPr>
            <a:r>
              <a:rPr lang="es-EC" dirty="0"/>
              <a:t> Identificar y contribuir con soluciones a los problemas de la comunidad debe ser compromiso de todos los recreadores siendo una plataforma para darse a conocer y visibilizar el aporte de la recreación en el desarrollo personal de los seres humanos contribuyendo así en el mejoramiento de la calidad de vida. </a:t>
            </a:r>
          </a:p>
        </p:txBody>
      </p:sp>
    </p:spTree>
    <p:extLst>
      <p:ext uri="{BB962C8B-B14F-4D97-AF65-F5344CB8AC3E}">
        <p14:creationId xmlns:p14="http://schemas.microsoft.com/office/powerpoint/2010/main" val="211846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BIBLIOGRAFIA</a:t>
            </a:r>
          </a:p>
        </p:txBody>
      </p:sp>
      <p:sp>
        <p:nvSpPr>
          <p:cNvPr id="4" name="Rectangle 1"/>
          <p:cNvSpPr>
            <a:spLocks noGrp="1" noChangeArrowheads="1"/>
          </p:cNvSpPr>
          <p:nvPr>
            <p:ph idx="1"/>
          </p:nvPr>
        </p:nvSpPr>
        <p:spPr bwMode="auto">
          <a:xfrm>
            <a:off x="249887" y="1577979"/>
            <a:ext cx="11426025"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753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Acosta, L. (2002).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Recreación: Una estrategia para el aprendizaje.</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Bogota</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Kinesis</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Aguilar, L., &amp;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Incarbone</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(2005).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Recreación y Animación de la teoría a la práctica .</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Colombia: KINESIS.</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Artazcoz</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&amp; Ossa, A. (2002).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Algunos aportes de la recreación dirigida para la construcción de la convivencia y la paz</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Ponencia</a:t>
            </a:r>
            <a:r>
              <a:rPr kumimoji="0" lang="en-U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VII </a:t>
            </a:r>
            <a:r>
              <a:rPr kumimoji="0" lang="en-U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Congreso</a:t>
            </a:r>
            <a:r>
              <a:rPr kumimoji="0" lang="en-U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Nacional</a:t>
            </a:r>
            <a:r>
              <a:rPr kumimoji="0" lang="en-U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kumimoji="0" lang="en-U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recreación</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Butler, G. (1976). </a:t>
            </a:r>
            <a:r>
              <a:rPr kumimoji="0" lang="en-U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Community Recreation.</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a:t>
            </a:r>
            <a:r>
              <a:rPr kumimoji="0" lang="en-U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Graw</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Hill.</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Camargo, D., &amp; Orozco, L. C. (2013).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Factores asociados a la disponibilidad y uso de medios electrónicos en niños desde preescolar hasta 4° grado</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 de Revistas Científicas de América Latina y el Caribe, España y Portugal</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Carrobles</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&amp; Verdugo, A. (1988).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integración personal, social y vocacional de los deficientes </a:t>
            </a:r>
            <a:r>
              <a:rPr kumimoji="0" lang="es-E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psiquicos</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adolecentes.</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Madrid: Graficas Juma.</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Castillo, M., Ortega, F., &amp; J, R. (2005).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“Mejora de la forma física como terapia antienvejecimiento”. Grupo de Investigación en Evaluación Funcional y Fisiología del Ejercicio y Laboratorio de Fisiología del Ejercicio. Facultad de Medicina. Universidad de Granada. </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Obtenido de http://www.elsevier.es/water</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Chanan</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 (1993).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Acción comunitaria Local y Política Social. Documento para debate, Fundación Europea para la mejora de las condiciones de vida y de trabajo.</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Luxemburgo.</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Díaz, R. R., &amp; Aladro, C. M. (2016). Relación entre uso de las nuevas tecnologías y sobrepeso infantil,.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Revista de SEAPA</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Dumazedier</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(1968).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hombre y el Ocio en 1985” en </a:t>
            </a:r>
            <a:r>
              <a:rPr kumimoji="0" lang="es-ES" altLang="zh-CN"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Janne</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Henri et al. Civilización del Ocio.</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Madrid: Guadarrama.</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Ecuador. (2012).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Constitución de la República del Ecuador. En Constitución de la República del Ecuador (</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pág. 172). </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Quito.</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Fals-Borda</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&amp; Rahman, M. (1991). </a:t>
            </a:r>
            <a:r>
              <a:rPr kumimoji="0" lang="en-U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and knowledge: Breaking the monopoly with participatory action-research.</a:t>
            </a:r>
            <a:r>
              <a:rPr kumimoji="0" lang="en-U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Nueva York: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Apex</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Press</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Fernandez</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A., &amp; Figueras, M. ( 2012).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televisión e Internet hoy. Revista de Comunicación y tecnologías emergentes</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ISSN 1697-8293.</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Gonzalez</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 &amp; Vera, V. (1986).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Relación: Tiempo libre y salud.</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zh-CN"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Revista Cubana de Psicología</a:t>
            </a:r>
            <a:r>
              <a:rPr kumimoji="0" lang="es-ES" altLang="zh-C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1-5.</a:t>
            </a:r>
            <a:endParaRPr kumimoji="0" lang="es-EC"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283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IMPORTANCIA DE LA INVESTIGACIÓN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9860434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151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BIBLIOGRAFIA</a:t>
            </a:r>
          </a:p>
        </p:txBody>
      </p:sp>
      <p:sp>
        <p:nvSpPr>
          <p:cNvPr id="4" name="Rectangle 1"/>
          <p:cNvSpPr>
            <a:spLocks noGrp="1" noChangeArrowheads="1"/>
          </p:cNvSpPr>
          <p:nvPr>
            <p:ph idx="1"/>
          </p:nvPr>
        </p:nvSpPr>
        <p:spPr bwMode="auto">
          <a:xfrm>
            <a:off x="249887" y="2008865"/>
            <a:ext cx="11426025"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753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Grushin</a:t>
            </a:r>
            <a:r>
              <a:rPr lang="es-ES" altLang="zh-CN" sz="1400" dirty="0">
                <a:latin typeface="Calibri" panose="020F0502020204030204" pitchFamily="34" charset="0"/>
                <a:ea typeface="Calibri" panose="020F0502020204030204" pitchFamily="34" charset="0"/>
                <a:cs typeface="Times New Roman" panose="02020603050405020304" pitchFamily="18" charset="0"/>
              </a:rPr>
              <a:t>, O. (1966).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Tiempo Libre y Desarrollo Social. Instituto de Demanda Interna.</a:t>
            </a:r>
            <a:r>
              <a:rPr lang="es-ES" altLang="zh-CN" sz="1400" dirty="0">
                <a:latin typeface="Calibri" panose="020F0502020204030204" pitchFamily="34" charset="0"/>
                <a:ea typeface="Calibri" panose="020F0502020204030204" pitchFamily="34" charset="0"/>
                <a:cs typeface="Times New Roman" panose="02020603050405020304" pitchFamily="18" charset="0"/>
              </a:rPr>
              <a:t> Centro de información Científico Técnico.</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Hernández, J., &amp; </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Velasquez</a:t>
            </a:r>
            <a:r>
              <a:rPr lang="es-ES" altLang="zh-CN" sz="1400" dirty="0">
                <a:latin typeface="Calibri" panose="020F0502020204030204" pitchFamily="34" charset="0"/>
                <a:ea typeface="Calibri" panose="020F0502020204030204" pitchFamily="34" charset="0"/>
                <a:cs typeface="Times New Roman" panose="02020603050405020304" pitchFamily="18" charset="0"/>
              </a:rPr>
              <a:t>, R. (1996).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La actividad física y deportiva extraescolar en los centros educativos.</a:t>
            </a:r>
            <a:r>
              <a:rPr lang="es-ES" altLang="zh-CN" sz="1400" dirty="0">
                <a:latin typeface="Calibri" panose="020F0502020204030204" pitchFamily="34" charset="0"/>
                <a:ea typeface="Calibri" panose="020F0502020204030204" pitchFamily="34" charset="0"/>
                <a:cs typeface="Times New Roman" panose="02020603050405020304" pitchFamily="18" charset="0"/>
              </a:rPr>
              <a:t> Madrid: ARTEGRAF S.A.</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Hurlock</a:t>
            </a:r>
            <a:r>
              <a:rPr lang="es-ES" altLang="zh-CN" sz="1400" dirty="0">
                <a:latin typeface="Calibri" panose="020F0502020204030204" pitchFamily="34" charset="0"/>
                <a:ea typeface="Calibri" panose="020F0502020204030204" pitchFamily="34" charset="0"/>
                <a:cs typeface="Times New Roman" panose="02020603050405020304" pitchFamily="18" charset="0"/>
              </a:rPr>
              <a:t>, E. (1994).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Psicología de la adolescencia.</a:t>
            </a:r>
            <a:r>
              <a:rPr lang="es-ES" altLang="zh-CN" sz="1400" dirty="0">
                <a:latin typeface="Calibri" panose="020F0502020204030204" pitchFamily="34" charset="0"/>
                <a:ea typeface="Calibri" panose="020F0502020204030204" pitchFamily="34" charset="0"/>
                <a:cs typeface="Times New Roman" panose="02020603050405020304" pitchFamily="18" charset="0"/>
              </a:rPr>
              <a:t> México: Paidós.</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INEC. (2016).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Instituto Nacional de Estadísticas y Censos</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http://www.ecuadorencifras.gob.ec</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INEC, I. N. (2012).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INEC</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http://www.ecuadorencifras.gob.ec</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James, E. (1976).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La comunidad: Las influencias sociales ejercen sus poderes como en lo malo.</a:t>
            </a:r>
            <a:r>
              <a:rPr lang="es-ES" altLang="zh-CN" sz="1400" dirty="0">
                <a:latin typeface="Calibri" panose="020F0502020204030204" pitchFamily="34" charset="0"/>
                <a:ea typeface="Calibri" panose="020F0502020204030204" pitchFamily="34" charset="0"/>
                <a:cs typeface="Times New Roman" panose="02020603050405020304" pitchFamily="18" charset="0"/>
              </a:rPr>
              <a:t> New </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Yock</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Krauskopf</a:t>
            </a:r>
            <a:r>
              <a:rPr lang="es-ES" altLang="zh-CN" sz="1400" dirty="0">
                <a:latin typeface="Calibri" panose="020F0502020204030204" pitchFamily="34" charset="0"/>
                <a:ea typeface="Calibri" panose="020F0502020204030204" pitchFamily="34" charset="0"/>
                <a:cs typeface="Times New Roman" panose="02020603050405020304" pitchFamily="18" charset="0"/>
              </a:rPr>
              <a:t>, D. (2007).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Adolescencia y educación.</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http://books.google.com.mx/books?id=mqjTAdT4HV0C&amp;printsec=frontcover#v=onepage&amp;q=&amp;f=fals</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López, P. (2006).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El área de educación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fisica</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y su influencia en la adquisición de hábitos saludables. </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http://digitum.um.es/xmlui/bitstream/10201/5248/1/Creaci%C3%B3n%20de%20h%C3%A1bitos.pdf?sequence=1</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Martinez</a:t>
            </a:r>
            <a:r>
              <a:rPr lang="es-ES" altLang="zh-CN" sz="1400" dirty="0">
                <a:latin typeface="Calibri" panose="020F0502020204030204" pitchFamily="34" charset="0"/>
                <a:ea typeface="Calibri" panose="020F0502020204030204" pitchFamily="34" charset="0"/>
                <a:cs typeface="Times New Roman" panose="02020603050405020304" pitchFamily="18" charset="0"/>
              </a:rPr>
              <a:t>, M. (1995).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Educación del ocio y tiempo libre con actividades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fisicas</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alternativas.</a:t>
            </a:r>
            <a:r>
              <a:rPr lang="es-ES" altLang="zh-CN" sz="1400" dirty="0">
                <a:latin typeface="Calibri" panose="020F0502020204030204" pitchFamily="34" charset="0"/>
                <a:ea typeface="Calibri" panose="020F0502020204030204" pitchFamily="34" charset="0"/>
                <a:cs typeface="Times New Roman" panose="02020603050405020304" pitchFamily="18" charset="0"/>
              </a:rPr>
              <a:t> Madrid: Deportivas Estaban Sanz.</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Matínez</a:t>
            </a:r>
            <a:r>
              <a:rPr lang="es-ES" altLang="zh-CN" sz="1400" dirty="0">
                <a:latin typeface="Calibri" panose="020F0502020204030204" pitchFamily="34" charset="0"/>
                <a:ea typeface="Calibri" panose="020F0502020204030204" pitchFamily="34" charset="0"/>
                <a:cs typeface="Times New Roman" panose="02020603050405020304" pitchFamily="18" charset="0"/>
              </a:rPr>
              <a:t>, G. M. (1995).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Educacion</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del ocio y tiempo libre con actividades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fisicas</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alternativas.</a:t>
            </a:r>
            <a:r>
              <a:rPr lang="es-ES" altLang="zh-CN" sz="1400" dirty="0">
                <a:latin typeface="Calibri" panose="020F0502020204030204" pitchFamily="34" charset="0"/>
                <a:ea typeface="Calibri" panose="020F0502020204030204" pitchFamily="34" charset="0"/>
                <a:cs typeface="Times New Roman" panose="02020603050405020304" pitchFamily="18" charset="0"/>
              </a:rPr>
              <a:t> Madrid: Librerías Deportivas Esteban Sanz, S.L.</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Medina, J., &amp; </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Cembranos</a:t>
            </a:r>
            <a:r>
              <a:rPr lang="es-ES" altLang="zh-CN" sz="1400" dirty="0">
                <a:latin typeface="Calibri" panose="020F0502020204030204" pitchFamily="34" charset="0"/>
                <a:ea typeface="Calibri" panose="020F0502020204030204" pitchFamily="34" charset="0"/>
                <a:cs typeface="Times New Roman" panose="02020603050405020304" pitchFamily="18" charset="0"/>
              </a:rPr>
              <a:t>, F. (2002).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Y tú, que piensas.</a:t>
            </a:r>
            <a:r>
              <a:rPr lang="es-ES" altLang="zh-CN" sz="1400" dirty="0">
                <a:latin typeface="Calibri" panose="020F0502020204030204" pitchFamily="34" charset="0"/>
                <a:ea typeface="Calibri" panose="020F0502020204030204" pitchFamily="34" charset="0"/>
                <a:cs typeface="Times New Roman" panose="02020603050405020304" pitchFamily="18" charset="0"/>
              </a:rPr>
              <a:t> Madrid: FAD.</a:t>
            </a:r>
            <a:endParaRPr lang="es-EC" altLang="zh-CN" sz="1400" dirty="0"/>
          </a:p>
          <a:p>
            <a:pPr marL="0" lvl="0" indent="0">
              <a:lnSpc>
                <a:spcPct val="100000"/>
              </a:lnSpc>
              <a:buClrTx/>
              <a:buSzTx/>
              <a:buNone/>
            </a:pP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monografias</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plus</a:t>
            </a:r>
            <a:r>
              <a:rPr lang="es-ES" altLang="zh-CN" sz="1400" dirty="0">
                <a:latin typeface="Calibri" panose="020F0502020204030204" pitchFamily="34" charset="0"/>
                <a:ea typeface="Calibri" panose="020F0502020204030204" pitchFamily="34" charset="0"/>
                <a:cs typeface="Times New Roman" panose="02020603050405020304" pitchFamily="18" charset="0"/>
              </a:rPr>
              <a:t>. (28 de septiembre de 2019). Recuperado el 28 de septiembre de 2019, de https://www.monografias.com/docs/Que-es-recreador-recreacionista-y-dinamicas-P3KHWCUPCDG2Z</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Morduchowicz</a:t>
            </a:r>
            <a:r>
              <a:rPr lang="es-ES" altLang="zh-CN" sz="1400" dirty="0">
                <a:latin typeface="Calibri" panose="020F0502020204030204" pitchFamily="34" charset="0"/>
                <a:ea typeface="Calibri" panose="020F0502020204030204" pitchFamily="34" charset="0"/>
                <a:cs typeface="Times New Roman" panose="02020603050405020304" pitchFamily="18" charset="0"/>
              </a:rPr>
              <a:t>, R. (2012).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Los adolescentes y las redes sociales</a:t>
            </a:r>
            <a:r>
              <a:rPr lang="es-ES" altLang="zh-CN" sz="1400" dirty="0">
                <a:latin typeface="Calibri" panose="020F0502020204030204" pitchFamily="34" charset="0"/>
                <a:ea typeface="Calibri" panose="020F0502020204030204" pitchFamily="34" charset="0"/>
                <a:cs typeface="Times New Roman" panose="02020603050405020304" pitchFamily="18" charset="0"/>
              </a:rPr>
              <a:t>.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Buenos Aires: FCE</a:t>
            </a:r>
            <a:r>
              <a:rPr lang="es-ES" altLang="zh-CN" sz="1400" dirty="0">
                <a:latin typeface="Calibri" panose="020F0502020204030204" pitchFamily="34" charset="0"/>
                <a:ea typeface="Calibri" panose="020F0502020204030204" pitchFamily="34" charset="0"/>
                <a:cs typeface="Times New Roman" panose="02020603050405020304" pitchFamily="18" charset="0"/>
              </a:rPr>
              <a:t>, ISSN 1317.</a:t>
            </a:r>
            <a:endParaRPr lang="es-EC" altLang="zh-CN"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0468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BIBLIOGRAFIA</a:t>
            </a:r>
          </a:p>
        </p:txBody>
      </p:sp>
      <p:sp>
        <p:nvSpPr>
          <p:cNvPr id="4" name="Rectangle 1"/>
          <p:cNvSpPr>
            <a:spLocks noGrp="1" noChangeArrowheads="1"/>
          </p:cNvSpPr>
          <p:nvPr>
            <p:ph idx="1"/>
          </p:nvPr>
        </p:nvSpPr>
        <p:spPr bwMode="auto">
          <a:xfrm>
            <a:off x="249887" y="1901143"/>
            <a:ext cx="11426025"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753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Muñoz, R., &amp; Olmos, M. (2010).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Adolescencia, tiempo libre y educación. Un estudio con alumnos de la ESO. Educación XX1</a:t>
            </a:r>
            <a:r>
              <a:rPr lang="es-ES" altLang="zh-CN" sz="1400" dirty="0">
                <a:latin typeface="Calibri" panose="020F0502020204030204" pitchFamily="34" charset="0"/>
                <a:ea typeface="Calibri" panose="020F0502020204030204" pitchFamily="34" charset="0"/>
                <a:cs typeface="Times New Roman" panose="02020603050405020304" pitchFamily="18" charset="0"/>
              </a:rPr>
              <a:t>, ISSN 1139-613X.</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Nacional, C. (2002).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Código de la Niñez y Adolescencia</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https://www.registrocivil.gob.ec/wp-content/uploads/downloads/2014/01/este-es-06-C%C3%93DIGO-DE-LA-NI%C3%91EZ-Y-ADOLESCENCIA-Leyes-conexas.pdf</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Navarro, N. (11 de Marzo de 2006).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Beneficios de la Recreación </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Beneficios de la Recreación : http://blog.utp.edu.co/areaderecreacionpcdyr/files/2012/07/Beneficios-de-la-Recreaci%C3%B3n.pdf</a:t>
            </a:r>
            <a:endParaRPr lang="es-EC" altLang="zh-CN" sz="1400" dirty="0"/>
          </a:p>
          <a:p>
            <a:pPr marL="0" lvl="0" indent="0">
              <a:lnSpc>
                <a:spcPct val="100000"/>
              </a:lnSpc>
              <a:buClrTx/>
              <a:buSzTx/>
              <a:buNone/>
            </a:pPr>
            <a:r>
              <a:rPr lang="en-US" altLang="zh-CN" sz="1400" dirty="0" err="1">
                <a:latin typeface="Calibri" panose="020F0502020204030204" pitchFamily="34" charset="0"/>
                <a:ea typeface="Calibri" panose="020F0502020204030204" pitchFamily="34" charset="0"/>
                <a:cs typeface="Times New Roman" panose="02020603050405020304" pitchFamily="18" charset="0"/>
              </a:rPr>
              <a:t>Neumeyer</a:t>
            </a:r>
            <a:r>
              <a:rPr lang="en-US" altLang="zh-CN" sz="1400" dirty="0">
                <a:latin typeface="Calibri" panose="020F0502020204030204" pitchFamily="34" charset="0"/>
                <a:ea typeface="Calibri" panose="020F0502020204030204" pitchFamily="34" charset="0"/>
                <a:cs typeface="Times New Roman" panose="02020603050405020304" pitchFamily="18" charset="0"/>
              </a:rPr>
              <a:t>, M. (1958). </a:t>
            </a:r>
            <a:r>
              <a:rPr lang="en-US" altLang="zh-CN" sz="1400" i="1" dirty="0">
                <a:latin typeface="Calibri" panose="020F0502020204030204" pitchFamily="34" charset="0"/>
                <a:ea typeface="Calibri" panose="020F0502020204030204" pitchFamily="34" charset="0"/>
                <a:cs typeface="Times New Roman" panose="02020603050405020304" pitchFamily="18" charset="0"/>
              </a:rPr>
              <a:t>Leisure and recreation.</a:t>
            </a:r>
            <a:r>
              <a:rPr lang="en-US" altLang="zh-CN" sz="1400" dirty="0">
                <a:latin typeface="Calibri" panose="020F0502020204030204" pitchFamily="34" charset="0"/>
                <a:ea typeface="Calibri" panose="020F0502020204030204" pitchFamily="34" charset="0"/>
                <a:cs typeface="Times New Roman" panose="02020603050405020304" pitchFamily="18" charset="0"/>
              </a:rPr>
              <a:t> New </a:t>
            </a:r>
            <a:r>
              <a:rPr lang="en-US" altLang="zh-CN" sz="1400" dirty="0" err="1">
                <a:latin typeface="Calibri" panose="020F0502020204030204" pitchFamily="34" charset="0"/>
                <a:ea typeface="Calibri" panose="020F0502020204030204" pitchFamily="34" charset="0"/>
                <a:cs typeface="Times New Roman" panose="02020603050405020304" pitchFamily="18" charset="0"/>
              </a:rPr>
              <a:t>york</a:t>
            </a:r>
            <a:r>
              <a:rPr lang="en-US" altLang="zh-CN" sz="1400" dirty="0">
                <a:latin typeface="Calibri" panose="020F0502020204030204" pitchFamily="34" charset="0"/>
                <a:ea typeface="Calibri" panose="020F0502020204030204" pitchFamily="34" charset="0"/>
                <a:cs typeface="Times New Roman" panose="02020603050405020304" pitchFamily="18" charset="0"/>
              </a:rPr>
              <a:t>: Ronald.</a:t>
            </a:r>
            <a:endParaRPr lang="es-EC" altLang="zh-CN" sz="1400" dirty="0"/>
          </a:p>
          <a:p>
            <a:pPr marL="0" lvl="0" indent="0">
              <a:lnSpc>
                <a:spcPct val="100000"/>
              </a:lnSpc>
              <a:buClrTx/>
              <a:buSzTx/>
              <a:buNone/>
            </a:pPr>
            <a:r>
              <a:rPr lang="en-US" altLang="zh-CN" sz="1400" dirty="0" err="1">
                <a:latin typeface="Calibri" panose="020F0502020204030204" pitchFamily="34" charset="0"/>
                <a:ea typeface="Calibri" panose="020F0502020204030204" pitchFamily="34" charset="0"/>
                <a:cs typeface="Times New Roman" panose="02020603050405020304" pitchFamily="18" charset="0"/>
              </a:rPr>
              <a:t>Nuviala</a:t>
            </a:r>
            <a:r>
              <a:rPr lang="en-US" altLang="zh-CN" sz="1400" dirty="0">
                <a:latin typeface="Calibri" panose="020F0502020204030204" pitchFamily="34" charset="0"/>
                <a:ea typeface="Calibri" panose="020F0502020204030204" pitchFamily="34" charset="0"/>
                <a:cs typeface="Times New Roman" panose="02020603050405020304" pitchFamily="18" charset="0"/>
              </a:rPr>
              <a:t>, A., Ruiz, F., &amp; </a:t>
            </a:r>
            <a:r>
              <a:rPr lang="en-US" altLang="zh-CN" sz="1400" dirty="0" err="1">
                <a:latin typeface="Calibri" panose="020F0502020204030204" pitchFamily="34" charset="0"/>
                <a:ea typeface="Calibri" panose="020F0502020204030204" pitchFamily="34" charset="0"/>
                <a:cs typeface="Times New Roman" panose="02020603050405020304" pitchFamily="18" charset="0"/>
              </a:rPr>
              <a:t>García</a:t>
            </a:r>
            <a:r>
              <a:rPr lang="en-US" altLang="zh-CN" sz="1400" dirty="0">
                <a:latin typeface="Calibri" panose="020F0502020204030204" pitchFamily="34" charset="0"/>
                <a:ea typeface="Calibri" panose="020F0502020204030204" pitchFamily="34" charset="0"/>
                <a:cs typeface="Times New Roman" panose="02020603050405020304" pitchFamily="18" charset="0"/>
              </a:rPr>
              <a:t>, M. (2003).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“Tiempo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libre,ocio</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y actividad física en los adolescentes. La influencia de los padres”.</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:http://scholar.google.com.mx/</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scholar?q</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definicion+de+tiempo+libre&amp;hl</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es&amp;lr</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Nuviala</a:t>
            </a:r>
            <a:r>
              <a:rPr lang="es-ES" altLang="zh-CN" sz="1400" dirty="0">
                <a:latin typeface="Calibri" panose="020F0502020204030204" pitchFamily="34" charset="0"/>
                <a:ea typeface="Calibri" panose="020F0502020204030204" pitchFamily="34" charset="0"/>
                <a:cs typeface="Times New Roman" panose="02020603050405020304" pitchFamily="18" charset="0"/>
              </a:rPr>
              <a:t>, A., Ruiz, F., &amp; García, M. (2003).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Tiempo </a:t>
            </a:r>
            <a:r>
              <a:rPr lang="es-ES" altLang="zh-CN" sz="1400" i="1" dirty="0" err="1">
                <a:latin typeface="Calibri" panose="020F0502020204030204" pitchFamily="34" charset="0"/>
                <a:ea typeface="Calibri" panose="020F0502020204030204" pitchFamily="34" charset="0"/>
                <a:cs typeface="Times New Roman" panose="02020603050405020304" pitchFamily="18" charset="0"/>
              </a:rPr>
              <a:t>libre,ocio</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 y actividad física en los adolescentes. La influencia de los padres”. </a:t>
            </a:r>
            <a:r>
              <a:rPr lang="es-ES" altLang="zh-CN" sz="1400" dirty="0">
                <a:latin typeface="Calibri" panose="020F0502020204030204" pitchFamily="34" charset="0"/>
                <a:ea typeface="Calibri" panose="020F0502020204030204" pitchFamily="34" charset="0"/>
                <a:cs typeface="Times New Roman" panose="02020603050405020304" pitchFamily="18" charset="0"/>
              </a:rPr>
              <a:t>. Obtenido de :http://scholar.google.com.mx/</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scholar?q</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definicion+de+tiempo+libre&amp;hl</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es&amp;lr</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Pujol. (1999).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Ocio y tiempo libre.</a:t>
            </a:r>
            <a:r>
              <a:rPr lang="es-ES" altLang="zh-CN" sz="1400" dirty="0">
                <a:latin typeface="Calibri" panose="020F0502020204030204" pitchFamily="34" charset="0"/>
                <a:ea typeface="Calibri" panose="020F0502020204030204" pitchFamily="34" charset="0"/>
                <a:cs typeface="Times New Roman" panose="02020603050405020304" pitchFamily="18" charset="0"/>
              </a:rPr>
              <a:t> </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Ramos, F. (1986).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Fundamentos de la recreación.</a:t>
            </a:r>
            <a:r>
              <a:rPr lang="es-ES" altLang="zh-CN" sz="1400" dirty="0">
                <a:latin typeface="Calibri" panose="020F0502020204030204" pitchFamily="34" charset="0"/>
                <a:ea typeface="Calibri" panose="020F0502020204030204" pitchFamily="34" charset="0"/>
                <a:cs typeface="Times New Roman" panose="02020603050405020304" pitchFamily="18" charset="0"/>
              </a:rPr>
              <a:t> Caracas: Instituto pedagógico de caracas.</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Roque, P. (1996).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Educación para la Salud.</a:t>
            </a:r>
            <a:r>
              <a:rPr lang="es-ES" altLang="zh-CN" sz="1400" dirty="0">
                <a:latin typeface="Calibri" panose="020F0502020204030204" pitchFamily="34" charset="0"/>
                <a:ea typeface="Calibri" panose="020F0502020204030204" pitchFamily="34" charset="0"/>
                <a:cs typeface="Times New Roman" panose="02020603050405020304" pitchFamily="18" charset="0"/>
              </a:rPr>
              <a:t> </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Mexico</a:t>
            </a:r>
            <a:r>
              <a:rPr lang="es-ES" altLang="zh-CN" sz="1400" dirty="0">
                <a:latin typeface="Calibri" panose="020F0502020204030204" pitchFamily="34" charset="0"/>
                <a:ea typeface="Calibri" panose="020F0502020204030204" pitchFamily="34" charset="0"/>
                <a:cs typeface="Times New Roman" panose="02020603050405020304" pitchFamily="18" charset="0"/>
              </a:rPr>
              <a:t>: Publicaciones cultural.</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Roque, P. (1996).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Educación para la Salud.</a:t>
            </a:r>
            <a:r>
              <a:rPr lang="es-ES" altLang="zh-CN" sz="1400" dirty="0">
                <a:latin typeface="Calibri" panose="020F0502020204030204" pitchFamily="34" charset="0"/>
                <a:ea typeface="Calibri" panose="020F0502020204030204" pitchFamily="34" charset="0"/>
                <a:cs typeface="Times New Roman" panose="02020603050405020304" pitchFamily="18" charset="0"/>
              </a:rPr>
              <a:t> México: Publicaciones culturales.</a:t>
            </a:r>
            <a:endParaRPr lang="es-EC" altLang="zh-CN" sz="1400" dirty="0"/>
          </a:p>
          <a:p>
            <a:pPr marL="0" lvl="0" indent="0">
              <a:lnSpc>
                <a:spcPct val="100000"/>
              </a:lnSpc>
              <a:buClrTx/>
              <a:buSzTx/>
              <a:buNone/>
            </a:pPr>
            <a:r>
              <a:rPr lang="es-ES" altLang="zh-CN" sz="1400" dirty="0" err="1">
                <a:latin typeface="Calibri" panose="020F0502020204030204" pitchFamily="34" charset="0"/>
                <a:ea typeface="Calibri" panose="020F0502020204030204" pitchFamily="34" charset="0"/>
                <a:cs typeface="Times New Roman" panose="02020603050405020304" pitchFamily="18" charset="0"/>
              </a:rPr>
              <a:t>Trenberth</a:t>
            </a:r>
            <a:r>
              <a:rPr lang="es-ES" altLang="zh-CN" sz="1400" dirty="0">
                <a:latin typeface="Calibri" panose="020F0502020204030204" pitchFamily="34" charset="0"/>
                <a:ea typeface="Calibri" panose="020F0502020204030204" pitchFamily="34" charset="0"/>
                <a:cs typeface="Times New Roman" panose="02020603050405020304" pitchFamily="18" charset="0"/>
              </a:rPr>
              <a:t>. (2005).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Recreación como estrategia para el afrontamiento del estrés en ámbitos laborales.</a:t>
            </a:r>
            <a:r>
              <a:rPr lang="es-ES" altLang="zh-CN" sz="1400" dirty="0">
                <a:latin typeface="Calibri" panose="020F0502020204030204" pitchFamily="34" charset="0"/>
                <a:ea typeface="Calibri" panose="020F0502020204030204" pitchFamily="34" charset="0"/>
                <a:cs typeface="Times New Roman" panose="02020603050405020304" pitchFamily="18" charset="0"/>
              </a:rPr>
              <a:t> </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Varea, J. L., &amp; Alba, J. (s.f.).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El tiempo libre de los hijos</a:t>
            </a:r>
            <a:r>
              <a:rPr lang="es-ES" altLang="zh-CN" sz="1400" dirty="0">
                <a:latin typeface="Calibri" panose="020F0502020204030204" pitchFamily="34" charset="0"/>
                <a:ea typeface="Calibri" panose="020F0502020204030204" pitchFamily="34" charset="0"/>
                <a:cs typeface="Times New Roman" panose="02020603050405020304" pitchFamily="18" charset="0"/>
              </a:rPr>
              <a:t> (Vol. 6). </a:t>
            </a:r>
            <a:r>
              <a:rPr lang="es-ES" altLang="zh-CN" sz="1400" dirty="0" err="1">
                <a:latin typeface="Calibri" panose="020F0502020204030204" pitchFamily="34" charset="0"/>
                <a:ea typeface="Calibri" panose="020F0502020204030204" pitchFamily="34" charset="0"/>
                <a:cs typeface="Times New Roman" panose="02020603050405020304" pitchFamily="18" charset="0"/>
              </a:rPr>
              <a:t>Eunsa</a:t>
            </a:r>
            <a:r>
              <a:rPr lang="es-ES" altLang="zh-CN" sz="1400" dirty="0">
                <a:latin typeface="Calibri" panose="020F0502020204030204" pitchFamily="34" charset="0"/>
                <a:ea typeface="Calibri" panose="020F0502020204030204" pitchFamily="34" charset="0"/>
                <a:cs typeface="Times New Roman" panose="02020603050405020304" pitchFamily="18" charset="0"/>
              </a:rPr>
              <a:t>.</a:t>
            </a:r>
            <a:endParaRPr lang="es-EC" altLang="zh-CN" sz="1400" dirty="0"/>
          </a:p>
          <a:p>
            <a:pPr marL="0" lvl="0" indent="0">
              <a:lnSpc>
                <a:spcPct val="100000"/>
              </a:lnSpc>
              <a:buClrTx/>
              <a:buSzTx/>
              <a:buNone/>
            </a:pPr>
            <a:r>
              <a:rPr lang="es-ES" altLang="zh-CN" sz="1400" dirty="0">
                <a:latin typeface="Calibri" panose="020F0502020204030204" pitchFamily="34" charset="0"/>
                <a:ea typeface="Calibri" panose="020F0502020204030204" pitchFamily="34" charset="0"/>
                <a:cs typeface="Times New Roman" panose="02020603050405020304" pitchFamily="18" charset="0"/>
              </a:rPr>
              <a:t>Weber, E. (1969). </a:t>
            </a:r>
            <a:r>
              <a:rPr lang="es-ES" altLang="zh-CN" sz="1400" i="1" dirty="0">
                <a:latin typeface="Calibri" panose="020F0502020204030204" pitchFamily="34" charset="0"/>
                <a:ea typeface="Calibri" panose="020F0502020204030204" pitchFamily="34" charset="0"/>
                <a:cs typeface="Times New Roman" panose="02020603050405020304" pitchFamily="18" charset="0"/>
              </a:rPr>
              <a:t>El problema del tiempo libre.</a:t>
            </a:r>
            <a:r>
              <a:rPr lang="es-ES" altLang="zh-CN" sz="1400" dirty="0">
                <a:latin typeface="Calibri" panose="020F0502020204030204" pitchFamily="34" charset="0"/>
                <a:ea typeface="Calibri" panose="020F0502020204030204" pitchFamily="34" charset="0"/>
                <a:cs typeface="Times New Roman" panose="02020603050405020304" pitchFamily="18" charset="0"/>
              </a:rPr>
              <a:t> Madrid: Nacional.</a:t>
            </a:r>
            <a:endParaRPr lang="es-EC" altLang="zh-CN"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3074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29855" y="2244192"/>
            <a:ext cx="10058400" cy="1450757"/>
          </a:xfrm>
        </p:spPr>
        <p:txBody>
          <a:bodyPr>
            <a:normAutofit/>
          </a:bodyPr>
          <a:lstStyle/>
          <a:p>
            <a:pPr algn="ctr"/>
            <a:r>
              <a:rPr lang="es-EC" sz="7200" dirty="0"/>
              <a:t>GRATITUD</a:t>
            </a:r>
          </a:p>
        </p:txBody>
      </p:sp>
    </p:spTree>
    <p:extLst>
      <p:ext uri="{BB962C8B-B14F-4D97-AF65-F5344CB8AC3E}">
        <p14:creationId xmlns:p14="http://schemas.microsoft.com/office/powerpoint/2010/main" val="236645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GENERAL</a:t>
            </a:r>
          </a:p>
        </p:txBody>
      </p:sp>
      <p:sp>
        <p:nvSpPr>
          <p:cNvPr id="3" name="Marcador de contenido 2"/>
          <p:cNvSpPr>
            <a:spLocks noGrp="1"/>
          </p:cNvSpPr>
          <p:nvPr>
            <p:ph idx="1"/>
          </p:nvPr>
        </p:nvSpPr>
        <p:spPr/>
        <p:txBody>
          <a:bodyPr/>
          <a:lstStyle/>
          <a:p>
            <a:pPr marL="0" indent="0">
              <a:lnSpc>
                <a:spcPct val="200000"/>
              </a:lnSpc>
              <a:buNone/>
            </a:pPr>
            <a:r>
              <a:rPr lang="es-EC" dirty="0"/>
              <a:t>Implementar una propuesta de actividades recreativas comunitarias para el uso adecuado del tiempo libre con niños de 10 a 12 años del Conjunto Altos del Norte de la ciudad de Quito.</a:t>
            </a:r>
          </a:p>
        </p:txBody>
      </p:sp>
    </p:spTree>
    <p:extLst>
      <p:ext uri="{BB962C8B-B14F-4D97-AF65-F5344CB8AC3E}">
        <p14:creationId xmlns:p14="http://schemas.microsoft.com/office/powerpoint/2010/main" val="2766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OBJETIVOS ESPECÍFICOS </a:t>
            </a:r>
          </a:p>
        </p:txBody>
      </p:sp>
      <p:sp>
        <p:nvSpPr>
          <p:cNvPr id="3" name="Marcador de contenido 2"/>
          <p:cNvSpPr>
            <a:spLocks noGrp="1"/>
          </p:cNvSpPr>
          <p:nvPr>
            <p:ph idx="1"/>
          </p:nvPr>
        </p:nvSpPr>
        <p:spPr/>
        <p:txBody>
          <a:bodyPr>
            <a:normAutofit/>
          </a:bodyPr>
          <a:lstStyle/>
          <a:p>
            <a:pPr>
              <a:lnSpc>
                <a:spcPct val="150000"/>
              </a:lnSpc>
            </a:pPr>
            <a:r>
              <a:rPr lang="es-EC" dirty="0"/>
              <a:t>Determinar el uso del tiempo libre en niños de 10 a 12 años del Conjunto Altos del Norte de la ciudad de Quito.</a:t>
            </a:r>
          </a:p>
          <a:p>
            <a:pPr>
              <a:lnSpc>
                <a:spcPct val="150000"/>
              </a:lnSpc>
            </a:pPr>
            <a:r>
              <a:rPr lang="es-EC" dirty="0"/>
              <a:t>Fundamentar teóricamente la incidencia de la recreación comunitaria en la optimización del uso del tiempo libre en niños de 10 a 12 años del Conjunto Altos del Norte de la ciudad de Quito.</a:t>
            </a:r>
          </a:p>
          <a:p>
            <a:pPr>
              <a:lnSpc>
                <a:spcPct val="150000"/>
              </a:lnSpc>
            </a:pPr>
            <a:r>
              <a:rPr lang="es-EC" dirty="0"/>
              <a:t>Diseñar y aplicar actividades recreativas comunitarias en niños de 10 a 12 años del Conjunto Altos del Norte de la ciudad de Quito.</a:t>
            </a:r>
          </a:p>
          <a:p>
            <a:endParaRPr lang="es-EC" dirty="0"/>
          </a:p>
        </p:txBody>
      </p:sp>
    </p:spTree>
    <p:extLst>
      <p:ext uri="{BB962C8B-B14F-4D97-AF65-F5344CB8AC3E}">
        <p14:creationId xmlns:p14="http://schemas.microsoft.com/office/powerpoint/2010/main" val="185502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682" y="-115910"/>
            <a:ext cx="10515600" cy="1325563"/>
          </a:xfrm>
        </p:spPr>
        <p:txBody>
          <a:bodyPr/>
          <a:lstStyle/>
          <a:p>
            <a:r>
              <a:rPr lang="es-EC" dirty="0"/>
              <a:t>FORMULACIÓN DE HIPÓTESIS</a:t>
            </a:r>
          </a:p>
        </p:txBody>
      </p:sp>
      <p:graphicFrame>
        <p:nvGraphicFramePr>
          <p:cNvPr id="4" name="Diagrama 3"/>
          <p:cNvGraphicFramePr/>
          <p:nvPr>
            <p:extLst>
              <p:ext uri="{D42A27DB-BD31-4B8C-83A1-F6EECF244321}">
                <p14:modId xmlns:p14="http://schemas.microsoft.com/office/powerpoint/2010/main" val="1749193994"/>
              </p:ext>
            </p:extLst>
          </p:nvPr>
        </p:nvGraphicFramePr>
        <p:xfrm>
          <a:off x="198013" y="1209653"/>
          <a:ext cx="108429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77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VARIABLE INDEPENDIENTE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11185209"/>
              </p:ext>
            </p:extLst>
          </p:nvPr>
        </p:nvGraphicFramePr>
        <p:xfrm>
          <a:off x="1287887" y="2099256"/>
          <a:ext cx="9208397" cy="3978499"/>
        </p:xfrm>
        <a:graphic>
          <a:graphicData uri="http://schemas.openxmlformats.org/drawingml/2006/table">
            <a:tbl>
              <a:tblPr firstRow="1" firstCol="1" bandRow="1">
                <a:tableStyleId>{00A15C55-8517-42AA-B614-E9B94910E393}</a:tableStyleId>
              </a:tblPr>
              <a:tblGrid>
                <a:gridCol w="1329810">
                  <a:extLst>
                    <a:ext uri="{9D8B030D-6E8A-4147-A177-3AD203B41FA5}">
                      <a16:colId xmlns:a16="http://schemas.microsoft.com/office/drawing/2014/main" val="20000"/>
                    </a:ext>
                  </a:extLst>
                </a:gridCol>
                <a:gridCol w="2587701">
                  <a:extLst>
                    <a:ext uri="{9D8B030D-6E8A-4147-A177-3AD203B41FA5}">
                      <a16:colId xmlns:a16="http://schemas.microsoft.com/office/drawing/2014/main" val="20001"/>
                    </a:ext>
                  </a:extLst>
                </a:gridCol>
                <a:gridCol w="1666584">
                  <a:extLst>
                    <a:ext uri="{9D8B030D-6E8A-4147-A177-3AD203B41FA5}">
                      <a16:colId xmlns:a16="http://schemas.microsoft.com/office/drawing/2014/main" val="20002"/>
                    </a:ext>
                  </a:extLst>
                </a:gridCol>
                <a:gridCol w="1566312">
                  <a:extLst>
                    <a:ext uri="{9D8B030D-6E8A-4147-A177-3AD203B41FA5}">
                      <a16:colId xmlns:a16="http://schemas.microsoft.com/office/drawing/2014/main" val="20003"/>
                    </a:ext>
                  </a:extLst>
                </a:gridCol>
                <a:gridCol w="2057990">
                  <a:extLst>
                    <a:ext uri="{9D8B030D-6E8A-4147-A177-3AD203B41FA5}">
                      <a16:colId xmlns:a16="http://schemas.microsoft.com/office/drawing/2014/main" val="20004"/>
                    </a:ext>
                  </a:extLst>
                </a:gridCol>
              </a:tblGrid>
              <a:tr h="443228">
                <a:tc>
                  <a:txBody>
                    <a:bodyPr/>
                    <a:lstStyle/>
                    <a:p>
                      <a:pPr algn="ctr">
                        <a:lnSpc>
                          <a:spcPct val="200000"/>
                        </a:lnSpc>
                        <a:spcAft>
                          <a:spcPts val="0"/>
                        </a:spcAft>
                      </a:pPr>
                      <a:r>
                        <a:rPr lang="es-EC" sz="1200" dirty="0">
                          <a:effectLst/>
                        </a:rPr>
                        <a:t>Variables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Definición</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Dimensiones</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Indicadores</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Instrumento</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35271">
                <a:tc>
                  <a:txBody>
                    <a:bodyPr/>
                    <a:lstStyle/>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RECREACIÓN COMUNITARIA</a:t>
                      </a:r>
                      <a:endParaRPr lang="es-EC" sz="1100" dirty="0">
                        <a:effectLst/>
                      </a:endParaRPr>
                    </a:p>
                    <a:p>
                      <a:pPr>
                        <a:lnSpc>
                          <a:spcPct val="200000"/>
                        </a:lnSpc>
                        <a:spcAft>
                          <a:spcPts val="0"/>
                        </a:spcAft>
                      </a:pPr>
                      <a:r>
                        <a:rPr lang="es-EC" sz="1200" dirty="0">
                          <a:effectLst/>
                        </a:rPr>
                        <a:t>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dirty="0">
                          <a:effectLst/>
                        </a:rPr>
                        <a:t>Enseña a vivir de forma relacionada e integrada para generar desarrollo comunitario respetando las diferencias y solucionando conflictos. (Navarro, 2006)</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Aire Libre</a:t>
                      </a:r>
                      <a:endParaRPr lang="es-EC" sz="1100" dirty="0">
                        <a:effectLst/>
                      </a:endParaRPr>
                    </a:p>
                    <a:p>
                      <a:pPr>
                        <a:lnSpc>
                          <a:spcPct val="200000"/>
                        </a:lnSpc>
                        <a:spcAft>
                          <a:spcPts val="0"/>
                        </a:spcAft>
                      </a:pPr>
                      <a:r>
                        <a:rPr lang="es-EC" sz="1200" dirty="0">
                          <a:effectLst/>
                        </a:rPr>
                        <a:t>Lúdica</a:t>
                      </a:r>
                      <a:endParaRPr lang="es-EC" sz="1100" dirty="0">
                        <a:effectLst/>
                      </a:endParaRPr>
                    </a:p>
                    <a:p>
                      <a:pPr>
                        <a:lnSpc>
                          <a:spcPct val="200000"/>
                        </a:lnSpc>
                        <a:spcAft>
                          <a:spcPts val="0"/>
                        </a:spcAft>
                      </a:pPr>
                      <a:r>
                        <a:rPr lang="es-EC" sz="1200" dirty="0">
                          <a:effectLst/>
                        </a:rPr>
                        <a:t>Artística</a:t>
                      </a:r>
                      <a:endParaRPr lang="es-EC" sz="1100" dirty="0">
                        <a:effectLst/>
                      </a:endParaRPr>
                    </a:p>
                    <a:p>
                      <a:pPr>
                        <a:lnSpc>
                          <a:spcPct val="200000"/>
                        </a:lnSpc>
                        <a:spcAft>
                          <a:spcPts val="0"/>
                        </a:spcAft>
                      </a:pPr>
                      <a:r>
                        <a:rPr lang="es-EC" sz="1200" dirty="0">
                          <a:effectLst/>
                        </a:rPr>
                        <a:t>Físico Deportiva  </a:t>
                      </a:r>
                    </a:p>
                    <a:p>
                      <a:pPr>
                        <a:lnSpc>
                          <a:spcPct val="200000"/>
                        </a:lnSpc>
                        <a:spcAft>
                          <a:spcPts val="0"/>
                        </a:spcAft>
                      </a:pPr>
                      <a:r>
                        <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Manual</a:t>
                      </a:r>
                    </a:p>
                    <a:p>
                      <a:pPr>
                        <a:lnSpc>
                          <a:spcPct val="200000"/>
                        </a:lnSpc>
                        <a:spcAft>
                          <a:spcPts val="0"/>
                        </a:spcAft>
                      </a:pPr>
                      <a:r>
                        <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Conmemorativa</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Participación</a:t>
                      </a:r>
                      <a:endParaRPr lang="es-EC" sz="1100" dirty="0">
                        <a:effectLst/>
                      </a:endParaRPr>
                    </a:p>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Predisposición </a:t>
                      </a:r>
                      <a:endParaRPr lang="es-EC" sz="1100" dirty="0">
                        <a:effectLst/>
                      </a:endParaRPr>
                    </a:p>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Tiempo</a:t>
                      </a:r>
                      <a:endParaRPr lang="es-EC" sz="1100" dirty="0">
                        <a:effectLst/>
                      </a:endParaRPr>
                    </a:p>
                    <a:p>
                      <a:pPr>
                        <a:lnSpc>
                          <a:spcPct val="200000"/>
                        </a:lnSpc>
                        <a:spcAft>
                          <a:spcPts val="0"/>
                        </a:spcAft>
                      </a:pPr>
                      <a:r>
                        <a:rPr lang="es-EC" sz="1200" dirty="0">
                          <a:effectLst/>
                        </a:rPr>
                        <a:t>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Ficha de Observación.</a:t>
                      </a:r>
                      <a:endParaRPr lang="es-EC" sz="1100" dirty="0">
                        <a:effectLst/>
                      </a:endParaRPr>
                    </a:p>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Diseño y aplicación de actividades recreativas.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148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VARIABLE DEPENDIENTE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1637492"/>
              </p:ext>
            </p:extLst>
          </p:nvPr>
        </p:nvGraphicFramePr>
        <p:xfrm>
          <a:off x="1223491" y="2123941"/>
          <a:ext cx="9646277" cy="3951645"/>
        </p:xfrm>
        <a:graphic>
          <a:graphicData uri="http://schemas.openxmlformats.org/drawingml/2006/table">
            <a:tbl>
              <a:tblPr firstRow="1" firstCol="1" bandRow="1">
                <a:tableStyleId>{00A15C55-8517-42AA-B614-E9B94910E393}</a:tableStyleId>
              </a:tblPr>
              <a:tblGrid>
                <a:gridCol w="1393046">
                  <a:extLst>
                    <a:ext uri="{9D8B030D-6E8A-4147-A177-3AD203B41FA5}">
                      <a16:colId xmlns:a16="http://schemas.microsoft.com/office/drawing/2014/main" val="20000"/>
                    </a:ext>
                  </a:extLst>
                </a:gridCol>
                <a:gridCol w="2710751">
                  <a:extLst>
                    <a:ext uri="{9D8B030D-6E8A-4147-A177-3AD203B41FA5}">
                      <a16:colId xmlns:a16="http://schemas.microsoft.com/office/drawing/2014/main" val="20001"/>
                    </a:ext>
                  </a:extLst>
                </a:gridCol>
                <a:gridCol w="1745834">
                  <a:extLst>
                    <a:ext uri="{9D8B030D-6E8A-4147-A177-3AD203B41FA5}">
                      <a16:colId xmlns:a16="http://schemas.microsoft.com/office/drawing/2014/main" val="20002"/>
                    </a:ext>
                  </a:extLst>
                </a:gridCol>
                <a:gridCol w="1640794">
                  <a:extLst>
                    <a:ext uri="{9D8B030D-6E8A-4147-A177-3AD203B41FA5}">
                      <a16:colId xmlns:a16="http://schemas.microsoft.com/office/drawing/2014/main" val="20003"/>
                    </a:ext>
                  </a:extLst>
                </a:gridCol>
                <a:gridCol w="2155852">
                  <a:extLst>
                    <a:ext uri="{9D8B030D-6E8A-4147-A177-3AD203B41FA5}">
                      <a16:colId xmlns:a16="http://schemas.microsoft.com/office/drawing/2014/main" val="20004"/>
                    </a:ext>
                  </a:extLst>
                </a:gridCol>
              </a:tblGrid>
              <a:tr h="477123">
                <a:tc>
                  <a:txBody>
                    <a:bodyPr/>
                    <a:lstStyle/>
                    <a:p>
                      <a:pPr algn="ctr">
                        <a:lnSpc>
                          <a:spcPct val="200000"/>
                        </a:lnSpc>
                        <a:spcAft>
                          <a:spcPts val="0"/>
                        </a:spcAft>
                      </a:pPr>
                      <a:r>
                        <a:rPr lang="es-EC" sz="1200" dirty="0">
                          <a:effectLst/>
                        </a:rPr>
                        <a:t>Variables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Definición</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dirty="0">
                          <a:effectLst/>
                        </a:rPr>
                        <a:t>Dimensiones</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Indicadores</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dirty="0">
                          <a:effectLst/>
                        </a:rPr>
                        <a:t>Instrumento</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74522">
                <a:tc>
                  <a:txBody>
                    <a:bodyPr/>
                    <a:lstStyle/>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TIEMPO LIBRE</a:t>
                      </a:r>
                      <a:endParaRPr lang="es-EC" sz="1100" dirty="0">
                        <a:effectLst/>
                      </a:endParaRPr>
                    </a:p>
                    <a:p>
                      <a:pPr>
                        <a:lnSpc>
                          <a:spcPct val="200000"/>
                        </a:lnSpc>
                        <a:spcAft>
                          <a:spcPts val="0"/>
                        </a:spcAft>
                      </a:pPr>
                      <a:r>
                        <a:rPr lang="es-EC" sz="1200" dirty="0">
                          <a:effectLst/>
                        </a:rPr>
                        <a:t>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dirty="0">
                          <a:effectLst/>
                        </a:rPr>
                        <a:t>El tiempo libre es un tiempo en el que no estamos obligados a realizar algo concreto, tiene relación con el disfrute y la diversión, aprender cosas, sentirse bien y mejorar nuestras relaciones afectivas, nuestra libertad. </a:t>
                      </a:r>
                    </a:p>
                    <a:p>
                      <a:pPr algn="just">
                        <a:lnSpc>
                          <a:spcPct val="200000"/>
                        </a:lnSpc>
                        <a:spcAft>
                          <a:spcPts val="0"/>
                        </a:spcAft>
                      </a:pPr>
                      <a:r>
                        <a:rPr lang="es-EC" sz="1200" dirty="0">
                          <a:effectLst/>
                        </a:rPr>
                        <a:t>(Medina &amp; </a:t>
                      </a:r>
                      <a:r>
                        <a:rPr lang="es-EC" sz="1200" dirty="0" err="1">
                          <a:effectLst/>
                        </a:rPr>
                        <a:t>Cembranos</a:t>
                      </a:r>
                      <a:r>
                        <a:rPr lang="es-EC" sz="1200" dirty="0">
                          <a:effectLst/>
                        </a:rPr>
                        <a:t>, 2002)</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a:effectLst/>
                        </a:rPr>
                        <a:t> </a:t>
                      </a:r>
                      <a:endParaRPr lang="es-EC" sz="1100">
                        <a:effectLst/>
                      </a:endParaRPr>
                    </a:p>
                    <a:p>
                      <a:pPr>
                        <a:lnSpc>
                          <a:spcPct val="200000"/>
                        </a:lnSpc>
                        <a:spcAft>
                          <a:spcPts val="0"/>
                        </a:spcAft>
                      </a:pPr>
                      <a:r>
                        <a:rPr lang="es-EC" sz="1200">
                          <a:effectLst/>
                        </a:rPr>
                        <a:t>Actividades</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a:effectLst/>
                        </a:rPr>
                        <a:t> </a:t>
                      </a:r>
                      <a:endParaRPr lang="es-EC" sz="1100">
                        <a:effectLst/>
                      </a:endParaRPr>
                    </a:p>
                    <a:p>
                      <a:pPr>
                        <a:lnSpc>
                          <a:spcPct val="200000"/>
                        </a:lnSpc>
                        <a:spcAft>
                          <a:spcPts val="0"/>
                        </a:spcAft>
                      </a:pPr>
                      <a:r>
                        <a:rPr lang="es-EC" sz="1200">
                          <a:effectLst/>
                        </a:rPr>
                        <a:t>Frecuencia </a:t>
                      </a:r>
                      <a:endParaRPr lang="es-EC" sz="1100">
                        <a:effectLst/>
                      </a:endParaRPr>
                    </a:p>
                    <a:p>
                      <a:pPr>
                        <a:lnSpc>
                          <a:spcPct val="200000"/>
                        </a:lnSpc>
                        <a:spcAft>
                          <a:spcPts val="0"/>
                        </a:spcAft>
                      </a:pPr>
                      <a:r>
                        <a:rPr lang="es-EC" sz="1200">
                          <a:effectLst/>
                        </a:rPr>
                        <a:t> </a:t>
                      </a:r>
                      <a:endParaRPr lang="es-EC" sz="1100">
                        <a:effectLst/>
                      </a:endParaRPr>
                    </a:p>
                    <a:p>
                      <a:pPr>
                        <a:lnSpc>
                          <a:spcPct val="200000"/>
                        </a:lnSpc>
                        <a:spcAft>
                          <a:spcPts val="0"/>
                        </a:spcAft>
                      </a:pPr>
                      <a:r>
                        <a:rPr lang="es-EC" sz="1200">
                          <a:effectLst/>
                        </a:rPr>
                        <a:t>Tiempo</a:t>
                      </a:r>
                      <a:endParaRPr lang="es-EC" sz="1100">
                        <a:effectLst/>
                      </a:endParaRPr>
                    </a:p>
                    <a:p>
                      <a:pPr>
                        <a:lnSpc>
                          <a:spcPct val="200000"/>
                        </a:lnSpc>
                        <a:spcAft>
                          <a:spcPts val="0"/>
                        </a:spcAft>
                      </a:pPr>
                      <a:r>
                        <a:rPr lang="es-EC" sz="1200">
                          <a:effectLst/>
                        </a:rPr>
                        <a:t> </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 </a:t>
                      </a:r>
                      <a:endParaRPr lang="es-EC" sz="1100" dirty="0">
                        <a:effectLst/>
                      </a:endParaRPr>
                    </a:p>
                    <a:p>
                      <a:pPr>
                        <a:lnSpc>
                          <a:spcPct val="200000"/>
                        </a:lnSpc>
                        <a:spcAft>
                          <a:spcPts val="0"/>
                        </a:spcAft>
                      </a:pPr>
                      <a:r>
                        <a:rPr lang="es-EC" sz="1200" dirty="0">
                          <a:effectLst/>
                        </a:rPr>
                        <a:t>Test </a:t>
                      </a:r>
                      <a:endParaRPr lang="es-EC" sz="1100" dirty="0">
                        <a:effectLst/>
                      </a:endParaRPr>
                    </a:p>
                    <a:p>
                      <a:pPr>
                        <a:lnSpc>
                          <a:spcPct val="200000"/>
                        </a:lnSpc>
                        <a:spcAft>
                          <a:spcPts val="0"/>
                        </a:spcAft>
                      </a:pPr>
                      <a:r>
                        <a:rPr lang="es-EC" sz="1200" dirty="0">
                          <a:effectLst/>
                        </a:rPr>
                        <a:t>Encuesta</a:t>
                      </a:r>
                      <a:endParaRPr lang="es-EC" sz="1100" dirty="0">
                        <a:effectLst/>
                      </a:endParaRPr>
                    </a:p>
                    <a:p>
                      <a:pPr>
                        <a:lnSpc>
                          <a:spcPct val="200000"/>
                        </a:lnSpc>
                        <a:spcAft>
                          <a:spcPts val="0"/>
                        </a:spcAft>
                      </a:pPr>
                      <a:r>
                        <a:rPr lang="es-EC" sz="1200" dirty="0">
                          <a:effectLst/>
                        </a:rPr>
                        <a:t>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581279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9587</TotalTime>
  <Words>4394</Words>
  <Application>Microsoft Office PowerPoint</Application>
  <PresentationFormat>Panorámica</PresentationFormat>
  <Paragraphs>455</Paragraphs>
  <Slides>42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Calibri</vt:lpstr>
      <vt:lpstr>Calibri Light</vt:lpstr>
      <vt:lpstr>Wingdings</vt:lpstr>
      <vt:lpstr>Retrospección</vt:lpstr>
      <vt:lpstr>Presentación de PowerPoint</vt:lpstr>
      <vt:lpstr>PLANTEAMIENTO DEL PROBLEMA</vt:lpstr>
      <vt:lpstr>FORMULACIÓN PROBLEMA DE INVESTIGACIÓN</vt:lpstr>
      <vt:lpstr>IMPORTANCIA DE LA INVESTIGACIÓN </vt:lpstr>
      <vt:lpstr>OBJETIVO GENERAL</vt:lpstr>
      <vt:lpstr>OBJETIVOS ESPECÍFICOS </vt:lpstr>
      <vt:lpstr>FORMULACIÓN DE HIPÓTESIS</vt:lpstr>
      <vt:lpstr>VARIABLE INDEPENDIENTE</vt:lpstr>
      <vt:lpstr>VARIABLE DEPENDIENTE</vt:lpstr>
      <vt:lpstr>MARCO TEÓRICO</vt:lpstr>
      <vt:lpstr>MARCO TEÓRICO</vt:lpstr>
      <vt:lpstr>MARCO TEÓRICO</vt:lpstr>
      <vt:lpstr>MARCO TEÓRICO</vt:lpstr>
      <vt:lpstr>TIPO DE INVESTIGACIÓN</vt:lpstr>
      <vt:lpstr>MUESTRA</vt:lpstr>
      <vt:lpstr>TÉCNICAS E INSTRUMENTOS DE RECOLECCIÓN DE LA INFORMACIÓN</vt:lpstr>
      <vt:lpstr>Programa de Actividades Recreativas Comunitarias “ Te Invito a Jugar”</vt:lpstr>
      <vt:lpstr>Actividades culturales </vt:lpstr>
      <vt:lpstr>Festivales deportivos recreativos </vt:lpstr>
      <vt:lpstr>Festivales de Calle</vt:lpstr>
      <vt:lpstr>Juegos</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CONCLUSIONES</vt:lpstr>
      <vt:lpstr>CONCLUSIONES</vt:lpstr>
      <vt:lpstr>RECOMENDACIONES</vt:lpstr>
      <vt:lpstr>BIBLIOGRAFIA</vt:lpstr>
      <vt:lpstr>BIBLIOGRAFIA</vt:lpstr>
      <vt:lpstr>BIBLIOGRAFIA</vt:lpstr>
      <vt:lpstr>GRATITUD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Stefy</dc:creator>
  <cp:lastModifiedBy>Mario</cp:lastModifiedBy>
  <cp:revision>115</cp:revision>
  <dcterms:created xsi:type="dcterms:W3CDTF">2020-06-04T15:34:27Z</dcterms:created>
  <dcterms:modified xsi:type="dcterms:W3CDTF">2020-07-06T21:22:17Z</dcterms:modified>
</cp:coreProperties>
</file>