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1" r:id="rId1"/>
  </p:sldMasterIdLst>
  <p:notesMasterIdLst>
    <p:notesMasterId r:id="rId78"/>
  </p:notesMasterIdLst>
  <p:handoutMasterIdLst>
    <p:handoutMasterId r:id="rId79"/>
  </p:handoutMasterIdLst>
  <p:sldIdLst>
    <p:sldId id="258" r:id="rId2"/>
    <p:sldId id="303" r:id="rId3"/>
    <p:sldId id="306" r:id="rId4"/>
    <p:sldId id="307" r:id="rId5"/>
    <p:sldId id="305" r:id="rId6"/>
    <p:sldId id="317" r:id="rId7"/>
    <p:sldId id="319" r:id="rId8"/>
    <p:sldId id="318" r:id="rId9"/>
    <p:sldId id="397" r:id="rId10"/>
    <p:sldId id="338" r:id="rId11"/>
    <p:sldId id="313" r:id="rId12"/>
    <p:sldId id="321" r:id="rId13"/>
    <p:sldId id="322" r:id="rId14"/>
    <p:sldId id="398" r:id="rId15"/>
    <p:sldId id="324" r:id="rId16"/>
    <p:sldId id="325" r:id="rId17"/>
    <p:sldId id="327" r:id="rId18"/>
    <p:sldId id="329" r:id="rId19"/>
    <p:sldId id="369" r:id="rId20"/>
    <p:sldId id="382" r:id="rId21"/>
    <p:sldId id="395" r:id="rId22"/>
    <p:sldId id="331" r:id="rId23"/>
    <p:sldId id="333" r:id="rId24"/>
    <p:sldId id="334" r:id="rId25"/>
    <p:sldId id="336" r:id="rId26"/>
    <p:sldId id="383" r:id="rId27"/>
    <p:sldId id="370" r:id="rId28"/>
    <p:sldId id="337" r:id="rId29"/>
    <p:sldId id="339" r:id="rId30"/>
    <p:sldId id="349" r:id="rId31"/>
    <p:sldId id="346" r:id="rId32"/>
    <p:sldId id="400" r:id="rId33"/>
    <p:sldId id="351" r:id="rId34"/>
    <p:sldId id="385" r:id="rId35"/>
    <p:sldId id="386" r:id="rId36"/>
    <p:sldId id="387" r:id="rId37"/>
    <p:sldId id="390" r:id="rId38"/>
    <p:sldId id="388" r:id="rId39"/>
    <p:sldId id="381" r:id="rId40"/>
    <p:sldId id="352" r:id="rId41"/>
    <p:sldId id="371" r:id="rId42"/>
    <p:sldId id="401" r:id="rId43"/>
    <p:sldId id="389" r:id="rId44"/>
    <p:sldId id="359" r:id="rId45"/>
    <p:sldId id="372" r:id="rId46"/>
    <p:sldId id="373" r:id="rId47"/>
    <p:sldId id="402" r:id="rId48"/>
    <p:sldId id="391" r:id="rId49"/>
    <p:sldId id="361" r:id="rId50"/>
    <p:sldId id="374" r:id="rId51"/>
    <p:sldId id="375" r:id="rId52"/>
    <p:sldId id="376" r:id="rId53"/>
    <p:sldId id="403" r:id="rId54"/>
    <p:sldId id="362" r:id="rId55"/>
    <p:sldId id="377" r:id="rId56"/>
    <p:sldId id="378" r:id="rId57"/>
    <p:sldId id="404" r:id="rId58"/>
    <p:sldId id="392" r:id="rId59"/>
    <p:sldId id="363" r:id="rId60"/>
    <p:sldId id="379" r:id="rId61"/>
    <p:sldId id="380" r:id="rId62"/>
    <p:sldId id="405" r:id="rId63"/>
    <p:sldId id="393" r:id="rId64"/>
    <p:sldId id="364" r:id="rId65"/>
    <p:sldId id="406" r:id="rId66"/>
    <p:sldId id="394" r:id="rId67"/>
    <p:sldId id="365" r:id="rId68"/>
    <p:sldId id="341" r:id="rId69"/>
    <p:sldId id="342" r:id="rId70"/>
    <p:sldId id="366" r:id="rId71"/>
    <p:sldId id="343" r:id="rId72"/>
    <p:sldId id="344" r:id="rId73"/>
    <p:sldId id="367" r:id="rId74"/>
    <p:sldId id="368" r:id="rId75"/>
    <p:sldId id="396" r:id="rId76"/>
    <p:sldId id="409" r:id="rId77"/>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ac Romero" initials="IR" lastIdx="2" clrIdx="0">
    <p:extLst>
      <p:ext uri="{19B8F6BF-5375-455C-9EA6-DF929625EA0E}">
        <p15:presenceInfo xmlns:p15="http://schemas.microsoft.com/office/powerpoint/2012/main" userId="a4fe9016e2f4511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668E39"/>
    <a:srgbClr val="7C7C7C"/>
    <a:srgbClr val="404040"/>
    <a:srgbClr val="C3C3C3"/>
    <a:srgbClr val="0066FF"/>
    <a:srgbClr val="0099FF"/>
    <a:srgbClr val="CCCC00"/>
    <a:srgbClr val="7F7F7F"/>
    <a:srgbClr val="96B5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66" autoAdjust="0"/>
    <p:restoredTop sz="94660"/>
  </p:normalViewPr>
  <p:slideViewPr>
    <p:cSldViewPr snapToGrid="0">
      <p:cViewPr varScale="1">
        <p:scale>
          <a:sx n="67" d="100"/>
          <a:sy n="67" d="100"/>
        </p:scale>
        <p:origin x="62" y="3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Documents\DOCUMENTOS\10%20TESIS\ARCHIVO%20WORD%20FINAL\PEQUE&#209;OS%20AVANCES\TABLAS%20DERIVAS%20Y%20MODO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uario\Documents\DOCUMENTOS\10%20TESIS\ARCHIVO%20WORD%20FINAL\PEQUE&#209;OS%20AVANCES\TABLAS%20DERIVAS%20Y%20MOD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uario\Documents\DOCUMENTOS\10%20TESIS\ARCHIVO%20WORD%20FINAL\PEQUE&#209;OS%20AVANCES\TABLAS%20DERIVAS%20Y%20MODO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uario\Documents\DOCUMENTOS\10%20TESIS\ARCHIVO%20WORD%20FINAL\PEQUE&#209;OS%20AVANCES\TABLAS%20DERIVAS%20Y%20MODO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uario\Documents\DOCUMENTOS\10%20TESIS\ARCHIVO%20WORD%20FINAL\PEQUE&#209;OS%20AVANCES\TABLAS%20DERIVAS%20Y%20MODO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lineChart>
        <c:grouping val="standard"/>
        <c:varyColors val="0"/>
        <c:ser>
          <c:idx val="0"/>
          <c:order val="0"/>
          <c:tx>
            <c:strRef>
              <c:f>Hoja3!$B$11</c:f>
              <c:strCache>
                <c:ptCount val="1"/>
                <c:pt idx="0">
                  <c:v>Periodo</c:v>
                </c:pt>
              </c:strCache>
            </c:strRef>
          </c:tx>
          <c:spPr>
            <a:ln w="28575" cap="rnd">
              <a:noFill/>
              <a:round/>
            </a:ln>
            <a:effectLst/>
          </c:spPr>
          <c:marker>
            <c:symbol val="circle"/>
            <c:size val="5"/>
            <c:spPr>
              <a:solidFill>
                <a:srgbClr val="0099FF">
                  <a:alpha val="97000"/>
                </a:srgbClr>
              </a:solidFill>
              <a:ln w="9525">
                <a:solidFill>
                  <a:srgbClr val="0066FF"/>
                </a:solidFill>
              </a:ln>
              <a:effectLst/>
            </c:spPr>
          </c:marker>
          <c:dPt>
            <c:idx val="0"/>
            <c:marker>
              <c:symbol val="circle"/>
              <c:size val="10"/>
              <c:spPr>
                <a:solidFill>
                  <a:srgbClr val="0099FF">
                    <a:alpha val="97000"/>
                  </a:srgbClr>
                </a:solidFill>
                <a:ln w="9525">
                  <a:solidFill>
                    <a:srgbClr val="0066FF"/>
                  </a:solidFill>
                </a:ln>
                <a:effectLst/>
              </c:spPr>
            </c:marker>
            <c:bubble3D val="0"/>
            <c:extLst>
              <c:ext xmlns:c16="http://schemas.microsoft.com/office/drawing/2014/chart" uri="{C3380CC4-5D6E-409C-BE32-E72D297353CC}">
                <c16:uniqueId val="{00000006-275F-4A4C-975E-AC51F7667A53}"/>
              </c:ext>
            </c:extLst>
          </c:dPt>
          <c:dPt>
            <c:idx val="1"/>
            <c:marker>
              <c:symbol val="circle"/>
              <c:size val="10"/>
              <c:spPr>
                <a:solidFill>
                  <a:srgbClr val="FFC000">
                    <a:alpha val="97000"/>
                  </a:srgbClr>
                </a:solidFill>
                <a:ln w="9525">
                  <a:solidFill>
                    <a:srgbClr val="FFC000"/>
                  </a:solidFill>
                </a:ln>
                <a:effectLst/>
              </c:spPr>
            </c:marker>
            <c:bubble3D val="0"/>
            <c:extLst>
              <c:ext xmlns:c16="http://schemas.microsoft.com/office/drawing/2014/chart" uri="{C3380CC4-5D6E-409C-BE32-E72D297353CC}">
                <c16:uniqueId val="{00000000-042D-4F9E-8B20-3C15D7AA3728}"/>
              </c:ext>
            </c:extLst>
          </c:dPt>
          <c:dPt>
            <c:idx val="2"/>
            <c:marker>
              <c:symbol val="circle"/>
              <c:size val="10"/>
              <c:spPr>
                <a:solidFill>
                  <a:srgbClr val="92D050">
                    <a:alpha val="97000"/>
                  </a:srgbClr>
                </a:solidFill>
                <a:ln w="9525">
                  <a:solidFill>
                    <a:srgbClr val="92D050"/>
                  </a:solidFill>
                </a:ln>
                <a:effectLst/>
              </c:spPr>
            </c:marker>
            <c:bubble3D val="0"/>
            <c:extLst>
              <c:ext xmlns:c16="http://schemas.microsoft.com/office/drawing/2014/chart" uri="{C3380CC4-5D6E-409C-BE32-E72D297353CC}">
                <c16:uniqueId val="{00000001-042D-4F9E-8B20-3C15D7AA3728}"/>
              </c:ext>
            </c:extLst>
          </c:dPt>
          <c:dPt>
            <c:idx val="3"/>
            <c:marker>
              <c:symbol val="circle"/>
              <c:size val="10"/>
              <c:spPr>
                <a:solidFill>
                  <a:srgbClr val="FFFF00">
                    <a:alpha val="97000"/>
                  </a:srgbClr>
                </a:solidFill>
                <a:ln w="9525">
                  <a:solidFill>
                    <a:srgbClr val="FFFF00"/>
                  </a:solidFill>
                </a:ln>
                <a:effectLst/>
              </c:spPr>
            </c:marker>
            <c:bubble3D val="0"/>
            <c:extLst>
              <c:ext xmlns:c16="http://schemas.microsoft.com/office/drawing/2014/chart" uri="{C3380CC4-5D6E-409C-BE32-E72D297353CC}">
                <c16:uniqueId val="{00000002-042D-4F9E-8B20-3C15D7AA3728}"/>
              </c:ext>
            </c:extLst>
          </c:dPt>
          <c:dPt>
            <c:idx val="4"/>
            <c:marker>
              <c:symbol val="circle"/>
              <c:size val="9"/>
              <c:spPr>
                <a:solidFill>
                  <a:srgbClr val="404040">
                    <a:alpha val="97000"/>
                  </a:srgbClr>
                </a:solidFill>
                <a:ln w="9525">
                  <a:solidFill>
                    <a:srgbClr val="002060"/>
                  </a:solidFill>
                </a:ln>
                <a:effectLst/>
              </c:spPr>
            </c:marker>
            <c:bubble3D val="0"/>
            <c:extLst>
              <c:ext xmlns:c16="http://schemas.microsoft.com/office/drawing/2014/chart" uri="{C3380CC4-5D6E-409C-BE32-E72D297353CC}">
                <c16:uniqueId val="{00000003-042D-4F9E-8B20-3C15D7AA3728}"/>
              </c:ext>
            </c:extLst>
          </c:dPt>
          <c:dPt>
            <c:idx val="5"/>
            <c:marker>
              <c:symbol val="circle"/>
              <c:size val="10"/>
              <c:spPr>
                <a:solidFill>
                  <a:srgbClr val="C3C3C3">
                    <a:alpha val="97000"/>
                  </a:srgbClr>
                </a:solidFill>
                <a:ln w="9525">
                  <a:solidFill>
                    <a:srgbClr val="C3C3C3"/>
                  </a:solidFill>
                </a:ln>
                <a:effectLst/>
              </c:spPr>
            </c:marker>
            <c:bubble3D val="0"/>
            <c:extLst>
              <c:ext xmlns:c16="http://schemas.microsoft.com/office/drawing/2014/chart" uri="{C3380CC4-5D6E-409C-BE32-E72D297353CC}">
                <c16:uniqueId val="{00000004-042D-4F9E-8B20-3C15D7AA3728}"/>
              </c:ext>
            </c:extLst>
          </c:dPt>
          <c:dPt>
            <c:idx val="6"/>
            <c:marker>
              <c:symbol val="circle"/>
              <c:size val="10"/>
              <c:spPr>
                <a:solidFill>
                  <a:srgbClr val="7030A0">
                    <a:alpha val="97000"/>
                  </a:srgbClr>
                </a:solidFill>
                <a:ln w="9525">
                  <a:solidFill>
                    <a:srgbClr val="7030A0"/>
                  </a:solidFill>
                </a:ln>
                <a:effectLst/>
              </c:spPr>
            </c:marker>
            <c:bubble3D val="0"/>
            <c:extLst>
              <c:ext xmlns:c16="http://schemas.microsoft.com/office/drawing/2014/chart" uri="{C3380CC4-5D6E-409C-BE32-E72D297353CC}">
                <c16:uniqueId val="{00000005-042D-4F9E-8B20-3C15D7AA3728}"/>
              </c:ext>
            </c:extLst>
          </c:dPt>
          <c:cat>
            <c:strRef>
              <c:f>Hoja3!$A$12:$A$18</c:f>
              <c:strCache>
                <c:ptCount val="7"/>
                <c:pt idx="0">
                  <c:v>Hormigón Armado sin reforzamiento</c:v>
                </c:pt>
                <c:pt idx="1">
                  <c:v>Hormigón Armado reforzado con TADAS (diagonal equivalente)</c:v>
                </c:pt>
                <c:pt idx="2">
                  <c:v>Hormigón Armado reforzado con TADAS (elemento disipador)</c:v>
                </c:pt>
                <c:pt idx="3">
                  <c:v>Acero equivalente</c:v>
                </c:pt>
                <c:pt idx="4">
                  <c:v>Acero con elementos de enlace (centro)</c:v>
                </c:pt>
                <c:pt idx="5">
                  <c:v>Acero con elementos de enlace (cartelas metálicas)</c:v>
                </c:pt>
                <c:pt idx="6">
                  <c:v>Acero con elementos de enlace (costado)</c:v>
                </c:pt>
              </c:strCache>
            </c:strRef>
          </c:cat>
          <c:val>
            <c:numRef>
              <c:f>Hoja3!$B$12:$B$18</c:f>
              <c:numCache>
                <c:formatCode>0.000</c:formatCode>
                <c:ptCount val="7"/>
                <c:pt idx="0">
                  <c:v>0.95930000000000004</c:v>
                </c:pt>
                <c:pt idx="1">
                  <c:v>0.92549999999999999</c:v>
                </c:pt>
                <c:pt idx="2">
                  <c:v>0.93652000000000002</c:v>
                </c:pt>
                <c:pt idx="3">
                  <c:v>1.0407999999999999</c:v>
                </c:pt>
                <c:pt idx="4">
                  <c:v>0.42609999999999998</c:v>
                </c:pt>
                <c:pt idx="5">
                  <c:v>0.874</c:v>
                </c:pt>
                <c:pt idx="6">
                  <c:v>0.4657</c:v>
                </c:pt>
              </c:numCache>
            </c:numRef>
          </c:val>
          <c:smooth val="0"/>
          <c:extLst>
            <c:ext xmlns:c16="http://schemas.microsoft.com/office/drawing/2014/chart" uri="{C3380CC4-5D6E-409C-BE32-E72D297353CC}">
              <c16:uniqueId val="{00000006-042D-4F9E-8B20-3C15D7AA3728}"/>
            </c:ext>
          </c:extLst>
        </c:ser>
        <c:dLbls>
          <c:showLegendKey val="0"/>
          <c:showVal val="0"/>
          <c:showCatName val="0"/>
          <c:showSerName val="0"/>
          <c:showPercent val="0"/>
          <c:showBubbleSize val="0"/>
        </c:dLbls>
        <c:marker val="1"/>
        <c:smooth val="0"/>
        <c:axId val="749966384"/>
        <c:axId val="415623168"/>
      </c:lineChart>
      <c:catAx>
        <c:axId val="74996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415623168"/>
        <c:crosses val="autoZero"/>
        <c:auto val="1"/>
        <c:lblAlgn val="ctr"/>
        <c:lblOffset val="100"/>
        <c:noMultiLvlLbl val="0"/>
      </c:catAx>
      <c:valAx>
        <c:axId val="415623168"/>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749966384"/>
        <c:crosses val="autoZero"/>
        <c:crossBetween val="between"/>
      </c:valAx>
      <c:spPr>
        <a:noFill/>
        <a:ln>
          <a:solidFill>
            <a:schemeClr val="bg2">
              <a:alpha val="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Hoja3!$B$2</c:f>
              <c:strCache>
                <c:ptCount val="1"/>
                <c:pt idx="0">
                  <c:v>Deriva</c:v>
                </c:pt>
              </c:strCache>
            </c:strRef>
          </c:tx>
          <c:spPr>
            <a:ln w="25400" cap="rnd">
              <a:noFill/>
              <a:round/>
            </a:ln>
            <a:effectLst/>
          </c:spPr>
          <c:marker>
            <c:symbol val="circle"/>
            <c:size val="6"/>
            <c:spPr>
              <a:solidFill>
                <a:schemeClr val="accent1"/>
              </a:solidFill>
              <a:ln w="9525">
                <a:solidFill>
                  <a:schemeClr val="accent1"/>
                </a:solidFill>
              </a:ln>
              <a:effectLst/>
            </c:spPr>
          </c:marker>
          <c:dPt>
            <c:idx val="0"/>
            <c:marker>
              <c:symbol val="circle"/>
              <c:size val="8"/>
              <c:spPr>
                <a:solidFill>
                  <a:srgbClr val="0066FF"/>
                </a:solidFill>
                <a:ln w="9525">
                  <a:solidFill>
                    <a:srgbClr val="0066FF"/>
                  </a:solidFill>
                </a:ln>
                <a:effectLst/>
              </c:spPr>
            </c:marker>
            <c:bubble3D val="0"/>
            <c:extLst>
              <c:ext xmlns:c16="http://schemas.microsoft.com/office/drawing/2014/chart" uri="{C3380CC4-5D6E-409C-BE32-E72D297353CC}">
                <c16:uniqueId val="{00000006-D9CA-46DD-80B5-A995B092046E}"/>
              </c:ext>
            </c:extLst>
          </c:dPt>
          <c:dPt>
            <c:idx val="1"/>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00-8A78-41CB-B096-0E76716800B8}"/>
              </c:ext>
            </c:extLst>
          </c:dPt>
          <c:dPt>
            <c:idx val="2"/>
            <c:marker>
              <c:symbol val="circle"/>
              <c:size val="8"/>
              <c:spPr>
                <a:solidFill>
                  <a:srgbClr val="00B050"/>
                </a:solidFill>
                <a:ln w="9525">
                  <a:solidFill>
                    <a:srgbClr val="00B050"/>
                  </a:solidFill>
                </a:ln>
                <a:effectLst/>
              </c:spPr>
            </c:marker>
            <c:bubble3D val="0"/>
            <c:extLst>
              <c:ext xmlns:c16="http://schemas.microsoft.com/office/drawing/2014/chart" uri="{C3380CC4-5D6E-409C-BE32-E72D297353CC}">
                <c16:uniqueId val="{00000001-8A78-41CB-B096-0E76716800B8}"/>
              </c:ext>
            </c:extLst>
          </c:dPt>
          <c:dPt>
            <c:idx val="3"/>
            <c:marker>
              <c:symbol val="circle"/>
              <c:size val="8"/>
              <c:spPr>
                <a:solidFill>
                  <a:srgbClr val="FFFF00"/>
                </a:solidFill>
                <a:ln w="9525">
                  <a:solidFill>
                    <a:srgbClr val="FFFF00"/>
                  </a:solidFill>
                </a:ln>
                <a:effectLst/>
              </c:spPr>
            </c:marker>
            <c:bubble3D val="0"/>
            <c:extLst>
              <c:ext xmlns:c16="http://schemas.microsoft.com/office/drawing/2014/chart" uri="{C3380CC4-5D6E-409C-BE32-E72D297353CC}">
                <c16:uniqueId val="{00000002-8A78-41CB-B096-0E76716800B8}"/>
              </c:ext>
            </c:extLst>
          </c:dPt>
          <c:dPt>
            <c:idx val="4"/>
            <c:marker>
              <c:symbol val="circle"/>
              <c:size val="6"/>
              <c:spPr>
                <a:solidFill>
                  <a:schemeClr val="tx2"/>
                </a:solidFill>
                <a:ln w="9525">
                  <a:solidFill>
                    <a:schemeClr val="tx2"/>
                  </a:solidFill>
                </a:ln>
                <a:effectLst/>
              </c:spPr>
            </c:marker>
            <c:bubble3D val="0"/>
            <c:extLst>
              <c:ext xmlns:c16="http://schemas.microsoft.com/office/drawing/2014/chart" uri="{C3380CC4-5D6E-409C-BE32-E72D297353CC}">
                <c16:uniqueId val="{00000003-8A78-41CB-B096-0E76716800B8}"/>
              </c:ext>
            </c:extLst>
          </c:dPt>
          <c:dPt>
            <c:idx val="5"/>
            <c:marker>
              <c:symbol val="circle"/>
              <c:size val="8"/>
              <c:spPr>
                <a:solidFill>
                  <a:srgbClr val="C3C3C3"/>
                </a:solidFill>
                <a:ln w="9525">
                  <a:solidFill>
                    <a:srgbClr val="C3C3C3"/>
                  </a:solidFill>
                </a:ln>
                <a:effectLst/>
              </c:spPr>
            </c:marker>
            <c:bubble3D val="0"/>
            <c:extLst>
              <c:ext xmlns:c16="http://schemas.microsoft.com/office/drawing/2014/chart" uri="{C3380CC4-5D6E-409C-BE32-E72D297353CC}">
                <c16:uniqueId val="{00000004-8A78-41CB-B096-0E76716800B8}"/>
              </c:ext>
            </c:extLst>
          </c:dPt>
          <c:dPt>
            <c:idx val="6"/>
            <c:marker>
              <c:symbol val="circle"/>
              <c:size val="8"/>
              <c:spPr>
                <a:solidFill>
                  <a:srgbClr val="7030A0">
                    <a:alpha val="99000"/>
                  </a:srgbClr>
                </a:solidFill>
                <a:ln w="9525">
                  <a:solidFill>
                    <a:srgbClr val="7030A0"/>
                  </a:solidFill>
                </a:ln>
                <a:effectLst/>
              </c:spPr>
            </c:marker>
            <c:bubble3D val="0"/>
            <c:extLst>
              <c:ext xmlns:c16="http://schemas.microsoft.com/office/drawing/2014/chart" uri="{C3380CC4-5D6E-409C-BE32-E72D297353CC}">
                <c16:uniqueId val="{00000005-8A78-41CB-B096-0E76716800B8}"/>
              </c:ext>
            </c:extLst>
          </c:dPt>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Hoja3!$A$12:$A$18</c:f>
              <c:strCache>
                <c:ptCount val="7"/>
                <c:pt idx="0">
                  <c:v>Hormigón Armado sin reforzamiento</c:v>
                </c:pt>
                <c:pt idx="1">
                  <c:v>Hormigón Armado reforzado con TADAS (diagonal equivalente)</c:v>
                </c:pt>
                <c:pt idx="2">
                  <c:v>Hormigón Armado reforzado con TADAS (elemento disipador)</c:v>
                </c:pt>
                <c:pt idx="3">
                  <c:v>Acero equivalente</c:v>
                </c:pt>
                <c:pt idx="4">
                  <c:v>Acero con elementos de enlace (centro)</c:v>
                </c:pt>
                <c:pt idx="5">
                  <c:v>Acero con elementos de enlace (cartelas metálicas)</c:v>
                </c:pt>
                <c:pt idx="6">
                  <c:v>Acero con elementos de enlace (costado)</c:v>
                </c:pt>
              </c:strCache>
            </c:strRef>
          </c:xVal>
          <c:yVal>
            <c:numRef>
              <c:f>Hoja3!$B$3:$B$9</c:f>
              <c:numCache>
                <c:formatCode>0.000</c:formatCode>
                <c:ptCount val="7"/>
                <c:pt idx="0">
                  <c:v>0.7198</c:v>
                </c:pt>
                <c:pt idx="1">
                  <c:v>0.40832455857320299</c:v>
                </c:pt>
                <c:pt idx="2">
                  <c:v>0.42470437241075998</c:v>
                </c:pt>
                <c:pt idx="3">
                  <c:v>1.08668612806603</c:v>
                </c:pt>
                <c:pt idx="4">
                  <c:v>0.128068020288367</c:v>
                </c:pt>
                <c:pt idx="5">
                  <c:v>0.58464886846313402</c:v>
                </c:pt>
                <c:pt idx="6">
                  <c:v>0.18143506543718799</c:v>
                </c:pt>
              </c:numCache>
            </c:numRef>
          </c:yVal>
          <c:smooth val="0"/>
          <c:extLst>
            <c:ext xmlns:c16="http://schemas.microsoft.com/office/drawing/2014/chart" uri="{C3380CC4-5D6E-409C-BE32-E72D297353CC}">
              <c16:uniqueId val="{00000006-8A78-41CB-B096-0E76716800B8}"/>
            </c:ext>
          </c:extLst>
        </c:ser>
        <c:dLbls>
          <c:showLegendKey val="0"/>
          <c:showVal val="0"/>
          <c:showCatName val="0"/>
          <c:showSerName val="0"/>
          <c:showPercent val="0"/>
          <c:showBubbleSize val="0"/>
        </c:dLbls>
        <c:axId val="749966384"/>
        <c:axId val="415623168"/>
      </c:scatterChart>
      <c:valAx>
        <c:axId val="7499663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a:latin typeface="Arial" panose="020B0604020202020204" pitchFamily="34" charset="0"/>
                    <a:cs typeface="Arial" panose="020B0604020202020204" pitchFamily="34" charset="0"/>
                  </a:rPr>
                  <a:t>MODELO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415623168"/>
        <c:crosses val="autoZero"/>
        <c:crossBetween val="midCat"/>
      </c:valAx>
      <c:valAx>
        <c:axId val="415623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a:latin typeface="Arial" panose="020B0604020202020204" pitchFamily="34" charset="0"/>
                    <a:cs typeface="Arial" panose="020B0604020202020204" pitchFamily="34" charset="0"/>
                  </a:rPr>
                  <a:t>DERIVA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749966384"/>
        <c:crosses val="autoZero"/>
        <c:crossBetween val="midCat"/>
      </c:valAx>
      <c:spPr>
        <a:noFill/>
        <a:ln>
          <a:solidFill>
            <a:schemeClr val="bg2">
              <a:alpha val="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Hoja3!$C$2</c:f>
              <c:strCache>
                <c:ptCount val="1"/>
                <c:pt idx="0">
                  <c:v>Desplazamiento</c:v>
                </c:pt>
              </c:strCache>
            </c:strRef>
          </c:tx>
          <c:spPr>
            <a:ln w="25400" cap="rnd">
              <a:noFill/>
              <a:round/>
            </a:ln>
            <a:effectLst/>
          </c:spPr>
          <c:marker>
            <c:symbol val="circle"/>
            <c:size val="6"/>
            <c:spPr>
              <a:solidFill>
                <a:schemeClr val="accent1"/>
              </a:solidFill>
              <a:ln w="9525">
                <a:solidFill>
                  <a:schemeClr val="accent1"/>
                </a:solidFill>
              </a:ln>
              <a:effectLst/>
            </c:spPr>
          </c:marker>
          <c:dPt>
            <c:idx val="0"/>
            <c:marker>
              <c:symbol val="circle"/>
              <c:size val="8"/>
              <c:spPr>
                <a:solidFill>
                  <a:srgbClr val="0066FF"/>
                </a:solidFill>
                <a:ln w="9525">
                  <a:solidFill>
                    <a:srgbClr val="0066FF"/>
                  </a:solidFill>
                </a:ln>
                <a:effectLst/>
              </c:spPr>
            </c:marker>
            <c:bubble3D val="0"/>
            <c:extLst>
              <c:ext xmlns:c16="http://schemas.microsoft.com/office/drawing/2014/chart" uri="{C3380CC4-5D6E-409C-BE32-E72D297353CC}">
                <c16:uniqueId val="{00000006-7737-4DFF-B218-C79B675DFFAA}"/>
              </c:ext>
            </c:extLst>
          </c:dPt>
          <c:dPt>
            <c:idx val="1"/>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00-0DD6-417B-88AE-DC77BA4BA59D}"/>
              </c:ext>
            </c:extLst>
          </c:dPt>
          <c:dPt>
            <c:idx val="2"/>
            <c:marker>
              <c:symbol val="circle"/>
              <c:size val="8"/>
              <c:spPr>
                <a:solidFill>
                  <a:srgbClr val="00B050"/>
                </a:solidFill>
                <a:ln w="9525">
                  <a:solidFill>
                    <a:srgbClr val="00B050"/>
                  </a:solidFill>
                </a:ln>
                <a:effectLst/>
              </c:spPr>
            </c:marker>
            <c:bubble3D val="0"/>
            <c:extLst>
              <c:ext xmlns:c16="http://schemas.microsoft.com/office/drawing/2014/chart" uri="{C3380CC4-5D6E-409C-BE32-E72D297353CC}">
                <c16:uniqueId val="{00000001-0DD6-417B-88AE-DC77BA4BA59D}"/>
              </c:ext>
            </c:extLst>
          </c:dPt>
          <c:dPt>
            <c:idx val="3"/>
            <c:marker>
              <c:symbol val="circle"/>
              <c:size val="9"/>
              <c:spPr>
                <a:solidFill>
                  <a:srgbClr val="FFFF00"/>
                </a:solidFill>
                <a:ln w="9525">
                  <a:solidFill>
                    <a:srgbClr val="FFFF00"/>
                  </a:solidFill>
                </a:ln>
                <a:effectLst/>
              </c:spPr>
            </c:marker>
            <c:bubble3D val="0"/>
            <c:extLst>
              <c:ext xmlns:c16="http://schemas.microsoft.com/office/drawing/2014/chart" uri="{C3380CC4-5D6E-409C-BE32-E72D297353CC}">
                <c16:uniqueId val="{00000002-0DD6-417B-88AE-DC77BA4BA59D}"/>
              </c:ext>
            </c:extLst>
          </c:dPt>
          <c:dPt>
            <c:idx val="4"/>
            <c:marker>
              <c:symbol val="circle"/>
              <c:size val="6"/>
              <c:spPr>
                <a:solidFill>
                  <a:schemeClr val="tx2"/>
                </a:solidFill>
                <a:ln w="9525">
                  <a:solidFill>
                    <a:schemeClr val="tx2"/>
                  </a:solidFill>
                </a:ln>
                <a:effectLst/>
              </c:spPr>
            </c:marker>
            <c:bubble3D val="0"/>
            <c:extLst>
              <c:ext xmlns:c16="http://schemas.microsoft.com/office/drawing/2014/chart" uri="{C3380CC4-5D6E-409C-BE32-E72D297353CC}">
                <c16:uniqueId val="{00000003-0DD6-417B-88AE-DC77BA4BA59D}"/>
              </c:ext>
            </c:extLst>
          </c:dPt>
          <c:dPt>
            <c:idx val="5"/>
            <c:marker>
              <c:symbol val="circle"/>
              <c:size val="8"/>
              <c:spPr>
                <a:solidFill>
                  <a:srgbClr val="C3C3C3"/>
                </a:solidFill>
                <a:ln w="9525">
                  <a:solidFill>
                    <a:srgbClr val="C3C3C3"/>
                  </a:solidFill>
                </a:ln>
                <a:effectLst/>
              </c:spPr>
            </c:marker>
            <c:bubble3D val="0"/>
            <c:extLst>
              <c:ext xmlns:c16="http://schemas.microsoft.com/office/drawing/2014/chart" uri="{C3380CC4-5D6E-409C-BE32-E72D297353CC}">
                <c16:uniqueId val="{00000004-0DD6-417B-88AE-DC77BA4BA59D}"/>
              </c:ext>
            </c:extLst>
          </c:dPt>
          <c:dPt>
            <c:idx val="6"/>
            <c:marker>
              <c:symbol val="circle"/>
              <c:size val="8"/>
              <c:spPr>
                <a:solidFill>
                  <a:srgbClr val="7030A0"/>
                </a:solidFill>
                <a:ln w="9525">
                  <a:solidFill>
                    <a:srgbClr val="7030A0"/>
                  </a:solidFill>
                </a:ln>
                <a:effectLst/>
              </c:spPr>
            </c:marker>
            <c:bubble3D val="0"/>
            <c:extLst>
              <c:ext xmlns:c16="http://schemas.microsoft.com/office/drawing/2014/chart" uri="{C3380CC4-5D6E-409C-BE32-E72D297353CC}">
                <c16:uniqueId val="{00000005-0DD6-417B-88AE-DC77BA4BA59D}"/>
              </c:ext>
            </c:extLst>
          </c:dPt>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Hoja3!$A$12:$A$18</c:f>
              <c:strCache>
                <c:ptCount val="7"/>
                <c:pt idx="0">
                  <c:v>Hormigón Armado sin reforzamiento</c:v>
                </c:pt>
                <c:pt idx="1">
                  <c:v>Hormigón Armado reforzado con TADAS (diagonal equivalente)</c:v>
                </c:pt>
                <c:pt idx="2">
                  <c:v>Hormigón Armado reforzado con TADAS (elemento disipador)</c:v>
                </c:pt>
                <c:pt idx="3">
                  <c:v>Acero equivalente</c:v>
                </c:pt>
                <c:pt idx="4">
                  <c:v>Acero con elementos de enlace (centro)</c:v>
                </c:pt>
                <c:pt idx="5">
                  <c:v>Acero con elementos de enlace (cartelas metálicas)</c:v>
                </c:pt>
                <c:pt idx="6">
                  <c:v>Acero con elementos de enlace (costado)</c:v>
                </c:pt>
              </c:strCache>
            </c:strRef>
          </c:xVal>
          <c:yVal>
            <c:numRef>
              <c:f>Hoja3!$C$3:$C$9</c:f>
              <c:numCache>
                <c:formatCode>0.000</c:formatCode>
                <c:ptCount val="7"/>
                <c:pt idx="0">
                  <c:v>0.111784373705846</c:v>
                </c:pt>
                <c:pt idx="1">
                  <c:v>6.1375857947275798E-2</c:v>
                </c:pt>
                <c:pt idx="2">
                  <c:v>6.15015871232093E-2</c:v>
                </c:pt>
                <c:pt idx="3">
                  <c:v>0.16263776428867199</c:v>
                </c:pt>
                <c:pt idx="4">
                  <c:v>2.2715063468499299E-2</c:v>
                </c:pt>
                <c:pt idx="5">
                  <c:v>8.7556328096183106E-2</c:v>
                </c:pt>
                <c:pt idx="6">
                  <c:v>3.1753032132707699E-2</c:v>
                </c:pt>
              </c:numCache>
            </c:numRef>
          </c:yVal>
          <c:smooth val="0"/>
          <c:extLst>
            <c:ext xmlns:c16="http://schemas.microsoft.com/office/drawing/2014/chart" uri="{C3380CC4-5D6E-409C-BE32-E72D297353CC}">
              <c16:uniqueId val="{00000006-0DD6-417B-88AE-DC77BA4BA59D}"/>
            </c:ext>
          </c:extLst>
        </c:ser>
        <c:dLbls>
          <c:dLblPos val="t"/>
          <c:showLegendKey val="0"/>
          <c:showVal val="1"/>
          <c:showCatName val="0"/>
          <c:showSerName val="0"/>
          <c:showPercent val="0"/>
          <c:showBubbleSize val="0"/>
        </c:dLbls>
        <c:axId val="749966384"/>
        <c:axId val="415623168"/>
      </c:scatterChart>
      <c:valAx>
        <c:axId val="7499663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r>
                  <a:rPr lang="es-EC"/>
                  <a:t>MODELO</a:t>
                </a:r>
              </a:p>
            </c:rich>
          </c:tx>
          <c:overlay val="0"/>
          <c:spPr>
            <a:noFill/>
            <a:ln>
              <a:no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en-US" sz="1000" b="0" i="0" u="none" strike="noStrike" kern="1200" baseline="0">
                <a:solidFill>
                  <a:schemeClr val="tx1"/>
                </a:solidFill>
                <a:latin typeface="+mn-lt"/>
                <a:ea typeface="+mn-ea"/>
                <a:cs typeface="+mn-cs"/>
              </a:defRPr>
            </a:pPr>
            <a:endParaRPr lang="es-EC"/>
          </a:p>
        </c:txPr>
        <c:crossAx val="415623168"/>
        <c:crosses val="autoZero"/>
        <c:crossBetween val="midCat"/>
      </c:valAx>
      <c:valAx>
        <c:axId val="415623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r>
                  <a:rPr lang="es-EC"/>
                  <a:t>DESPLAZAMIENTO</a:t>
                </a:r>
              </a:p>
            </c:rich>
          </c:tx>
          <c:overlay val="0"/>
          <c:spPr>
            <a:noFill/>
            <a:ln>
              <a:noFill/>
            </a:ln>
            <a:effectLst/>
          </c:spPr>
          <c:txPr>
            <a:bodyPr rot="-54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s-EC"/>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s-EC"/>
          </a:p>
        </c:txPr>
        <c:crossAx val="749966384"/>
        <c:crosses val="autoZero"/>
        <c:crossBetween val="midCat"/>
      </c:valAx>
      <c:spPr>
        <a:noFill/>
        <a:ln>
          <a:solidFill>
            <a:schemeClr val="bg2">
              <a:alpha val="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000" b="0" i="0" u="none" strike="noStrike" kern="1200" baseline="0">
          <a:solidFill>
            <a:schemeClr val="tx1"/>
          </a:solidFill>
          <a:latin typeface="+mn-lt"/>
          <a:ea typeface="+mn-ea"/>
          <a:cs typeface="+mn-cs"/>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Hoja3!$D$2</c:f>
              <c:strCache>
                <c:ptCount val="1"/>
                <c:pt idx="0">
                  <c:v>Deriva</c:v>
                </c:pt>
              </c:strCache>
            </c:strRef>
          </c:tx>
          <c:spPr>
            <a:ln w="25400" cap="rnd">
              <a:noFill/>
              <a:round/>
            </a:ln>
            <a:effectLst/>
          </c:spPr>
          <c:marker>
            <c:symbol val="circle"/>
            <c:size val="8"/>
            <c:spPr>
              <a:solidFill>
                <a:schemeClr val="accent1"/>
              </a:solidFill>
              <a:ln w="9525">
                <a:solidFill>
                  <a:schemeClr val="accent1"/>
                </a:solidFill>
              </a:ln>
              <a:effectLst/>
            </c:spPr>
          </c:marker>
          <c:dPt>
            <c:idx val="0"/>
            <c:marker>
              <c:symbol val="circle"/>
              <c:size val="8"/>
              <c:spPr>
                <a:solidFill>
                  <a:srgbClr val="0066FF"/>
                </a:solidFill>
                <a:ln w="9525">
                  <a:solidFill>
                    <a:srgbClr val="0066FF"/>
                  </a:solidFill>
                </a:ln>
                <a:effectLst/>
              </c:spPr>
            </c:marker>
            <c:bubble3D val="0"/>
            <c:extLst>
              <c:ext xmlns:c16="http://schemas.microsoft.com/office/drawing/2014/chart" uri="{C3380CC4-5D6E-409C-BE32-E72D297353CC}">
                <c16:uniqueId val="{00000006-CB24-40DF-A7A0-6B6C89B6F321}"/>
              </c:ext>
            </c:extLst>
          </c:dPt>
          <c:dPt>
            <c:idx val="1"/>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00-3F18-4402-A6B5-4DB8587BDAED}"/>
              </c:ext>
            </c:extLst>
          </c:dPt>
          <c:dPt>
            <c:idx val="2"/>
            <c:marker>
              <c:symbol val="circle"/>
              <c:size val="8"/>
              <c:spPr>
                <a:solidFill>
                  <a:srgbClr val="339966">
                    <a:alpha val="99000"/>
                  </a:srgbClr>
                </a:solidFill>
                <a:ln w="9525">
                  <a:solidFill>
                    <a:srgbClr val="339966"/>
                  </a:solidFill>
                </a:ln>
                <a:effectLst/>
              </c:spPr>
            </c:marker>
            <c:bubble3D val="0"/>
            <c:extLst>
              <c:ext xmlns:c16="http://schemas.microsoft.com/office/drawing/2014/chart" uri="{C3380CC4-5D6E-409C-BE32-E72D297353CC}">
                <c16:uniqueId val="{00000001-3F18-4402-A6B5-4DB8587BDAED}"/>
              </c:ext>
            </c:extLst>
          </c:dPt>
          <c:dPt>
            <c:idx val="3"/>
            <c:marker>
              <c:symbol val="circle"/>
              <c:size val="8"/>
              <c:spPr>
                <a:solidFill>
                  <a:srgbClr val="FFFF00"/>
                </a:solidFill>
                <a:ln w="9525">
                  <a:solidFill>
                    <a:srgbClr val="FFFF00"/>
                  </a:solidFill>
                </a:ln>
                <a:effectLst/>
              </c:spPr>
            </c:marker>
            <c:bubble3D val="0"/>
            <c:extLst>
              <c:ext xmlns:c16="http://schemas.microsoft.com/office/drawing/2014/chart" uri="{C3380CC4-5D6E-409C-BE32-E72D297353CC}">
                <c16:uniqueId val="{00000002-3F18-4402-A6B5-4DB8587BDAED}"/>
              </c:ext>
            </c:extLst>
          </c:dPt>
          <c:dPt>
            <c:idx val="4"/>
            <c:marker>
              <c:symbol val="circle"/>
              <c:size val="8"/>
              <c:spPr>
                <a:solidFill>
                  <a:schemeClr val="tx2"/>
                </a:solidFill>
                <a:ln w="9525">
                  <a:solidFill>
                    <a:schemeClr val="tx2"/>
                  </a:solidFill>
                </a:ln>
                <a:effectLst/>
              </c:spPr>
            </c:marker>
            <c:bubble3D val="0"/>
            <c:extLst>
              <c:ext xmlns:c16="http://schemas.microsoft.com/office/drawing/2014/chart" uri="{C3380CC4-5D6E-409C-BE32-E72D297353CC}">
                <c16:uniqueId val="{00000003-3F18-4402-A6B5-4DB8587BDAED}"/>
              </c:ext>
            </c:extLst>
          </c:dPt>
          <c:dPt>
            <c:idx val="5"/>
            <c:marker>
              <c:symbol val="circle"/>
              <c:size val="8"/>
              <c:spPr>
                <a:solidFill>
                  <a:srgbClr val="C3C3C3"/>
                </a:solidFill>
                <a:ln w="9525">
                  <a:solidFill>
                    <a:srgbClr val="C3C3C3"/>
                  </a:solidFill>
                </a:ln>
                <a:effectLst/>
              </c:spPr>
            </c:marker>
            <c:bubble3D val="0"/>
            <c:extLst>
              <c:ext xmlns:c16="http://schemas.microsoft.com/office/drawing/2014/chart" uri="{C3380CC4-5D6E-409C-BE32-E72D297353CC}">
                <c16:uniqueId val="{00000004-3F18-4402-A6B5-4DB8587BDAED}"/>
              </c:ext>
            </c:extLst>
          </c:dPt>
          <c:dPt>
            <c:idx val="6"/>
            <c:marker>
              <c:symbol val="circle"/>
              <c:size val="8"/>
              <c:spPr>
                <a:solidFill>
                  <a:srgbClr val="7030A0"/>
                </a:solidFill>
                <a:ln w="9525">
                  <a:solidFill>
                    <a:srgbClr val="7030A0"/>
                  </a:solidFill>
                </a:ln>
                <a:effectLst/>
              </c:spPr>
            </c:marker>
            <c:bubble3D val="0"/>
            <c:extLst>
              <c:ext xmlns:c16="http://schemas.microsoft.com/office/drawing/2014/chart" uri="{C3380CC4-5D6E-409C-BE32-E72D297353CC}">
                <c16:uniqueId val="{00000005-3F18-4402-A6B5-4DB8587BDAED}"/>
              </c:ext>
            </c:extLst>
          </c:dPt>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Hoja3!$A$12:$A$18</c:f>
              <c:strCache>
                <c:ptCount val="7"/>
                <c:pt idx="0">
                  <c:v>Hormigón Armado sin reforzamiento</c:v>
                </c:pt>
                <c:pt idx="1">
                  <c:v>Hormigón Armado reforzado con TADAS (diagonal equivalente)</c:v>
                </c:pt>
                <c:pt idx="2">
                  <c:v>Hormigón Armado reforzado con TADAS (elemento disipador)</c:v>
                </c:pt>
                <c:pt idx="3">
                  <c:v>Acero equivalente</c:v>
                </c:pt>
                <c:pt idx="4">
                  <c:v>Acero con elementos de enlace (centro)</c:v>
                </c:pt>
                <c:pt idx="5">
                  <c:v>Acero con elementos de enlace (cartelas metálicas)</c:v>
                </c:pt>
                <c:pt idx="6">
                  <c:v>Acero con elementos de enlace (costado)</c:v>
                </c:pt>
              </c:strCache>
            </c:strRef>
          </c:xVal>
          <c:yVal>
            <c:numRef>
              <c:f>Hoja3!$D$3:$D$9</c:f>
              <c:numCache>
                <c:formatCode>0.000</c:formatCode>
                <c:ptCount val="7"/>
                <c:pt idx="0">
                  <c:v>0.714726679157206</c:v>
                </c:pt>
                <c:pt idx="1">
                  <c:v>0.39380825413023701</c:v>
                </c:pt>
                <c:pt idx="2">
                  <c:v>0.404762453456739</c:v>
                </c:pt>
                <c:pt idx="3">
                  <c:v>1.1327297256089499</c:v>
                </c:pt>
                <c:pt idx="4">
                  <c:v>0.182158738341578</c:v>
                </c:pt>
                <c:pt idx="5">
                  <c:v>0.57265343492395604</c:v>
                </c:pt>
                <c:pt idx="6">
                  <c:v>0.207436489468386</c:v>
                </c:pt>
              </c:numCache>
            </c:numRef>
          </c:yVal>
          <c:smooth val="0"/>
          <c:extLst>
            <c:ext xmlns:c16="http://schemas.microsoft.com/office/drawing/2014/chart" uri="{C3380CC4-5D6E-409C-BE32-E72D297353CC}">
              <c16:uniqueId val="{00000006-3F18-4402-A6B5-4DB8587BDAED}"/>
            </c:ext>
          </c:extLst>
        </c:ser>
        <c:dLbls>
          <c:dLblPos val="t"/>
          <c:showLegendKey val="0"/>
          <c:showVal val="1"/>
          <c:showCatName val="0"/>
          <c:showSerName val="0"/>
          <c:showPercent val="0"/>
          <c:showBubbleSize val="0"/>
        </c:dLbls>
        <c:axId val="749966384"/>
        <c:axId val="415623168"/>
      </c:scatterChart>
      <c:valAx>
        <c:axId val="7499663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r>
                  <a:rPr lang="es-EC"/>
                  <a:t>MODELO</a:t>
                </a:r>
              </a:p>
            </c:rich>
          </c:tx>
          <c:overlay val="0"/>
          <c:spPr>
            <a:noFill/>
            <a:ln>
              <a:no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en-US" sz="1000" b="0" i="0" u="none" strike="noStrike" kern="1200" baseline="0">
                <a:solidFill>
                  <a:schemeClr val="tx1"/>
                </a:solidFill>
                <a:latin typeface="+mn-lt"/>
                <a:ea typeface="+mn-ea"/>
                <a:cs typeface="+mn-cs"/>
              </a:defRPr>
            </a:pPr>
            <a:endParaRPr lang="es-EC"/>
          </a:p>
        </c:txPr>
        <c:crossAx val="415623168"/>
        <c:crosses val="autoZero"/>
        <c:crossBetween val="midCat"/>
      </c:valAx>
      <c:valAx>
        <c:axId val="415623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r>
                  <a:rPr lang="es-EC"/>
                  <a:t>DERIVA</a:t>
                </a:r>
              </a:p>
            </c:rich>
          </c:tx>
          <c:overlay val="0"/>
          <c:spPr>
            <a:noFill/>
            <a:ln>
              <a:noFill/>
            </a:ln>
            <a:effectLst/>
          </c:spPr>
          <c:txPr>
            <a:bodyPr rot="-54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s-EC"/>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s-EC"/>
          </a:p>
        </c:txPr>
        <c:crossAx val="749966384"/>
        <c:crosses val="autoZero"/>
        <c:crossBetween val="midCat"/>
      </c:valAx>
      <c:spPr>
        <a:noFill/>
        <a:ln>
          <a:solidFill>
            <a:schemeClr val="bg2">
              <a:alpha val="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000" b="0" i="0" u="none" strike="noStrike" kern="1200" baseline="0">
          <a:solidFill>
            <a:schemeClr val="tx1"/>
          </a:solidFill>
          <a:latin typeface="+mn-lt"/>
          <a:ea typeface="+mn-ea"/>
          <a:cs typeface="+mn-cs"/>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Hoja3!$E$2</c:f>
              <c:strCache>
                <c:ptCount val="1"/>
                <c:pt idx="0">
                  <c:v>Desplazamiento</c:v>
                </c:pt>
              </c:strCache>
            </c:strRef>
          </c:tx>
          <c:spPr>
            <a:ln w="25400" cap="rnd">
              <a:noFill/>
              <a:round/>
            </a:ln>
            <a:effectLst/>
          </c:spPr>
          <c:marker>
            <c:symbol val="circle"/>
            <c:size val="6"/>
            <c:spPr>
              <a:solidFill>
                <a:schemeClr val="accent1"/>
              </a:solidFill>
              <a:ln w="9525">
                <a:solidFill>
                  <a:schemeClr val="accent1"/>
                </a:solidFill>
              </a:ln>
              <a:effectLst/>
            </c:spPr>
          </c:marker>
          <c:dPt>
            <c:idx val="0"/>
            <c:marker>
              <c:symbol val="circle"/>
              <c:size val="8"/>
              <c:spPr>
                <a:solidFill>
                  <a:srgbClr val="0066FF"/>
                </a:solidFill>
                <a:ln w="9525">
                  <a:solidFill>
                    <a:srgbClr val="0066FF"/>
                  </a:solidFill>
                </a:ln>
                <a:effectLst/>
              </c:spPr>
            </c:marker>
            <c:bubble3D val="0"/>
            <c:extLst>
              <c:ext xmlns:c16="http://schemas.microsoft.com/office/drawing/2014/chart" uri="{C3380CC4-5D6E-409C-BE32-E72D297353CC}">
                <c16:uniqueId val="{00000006-833D-47EB-8B0D-B7085873AA1D}"/>
              </c:ext>
            </c:extLst>
          </c:dPt>
          <c:dPt>
            <c:idx val="1"/>
            <c:marker>
              <c:symbol val="circle"/>
              <c:size val="8"/>
              <c:spPr>
                <a:solidFill>
                  <a:srgbClr val="FFC000"/>
                </a:solidFill>
                <a:ln w="9525">
                  <a:solidFill>
                    <a:srgbClr val="FFC000"/>
                  </a:solidFill>
                </a:ln>
                <a:effectLst/>
              </c:spPr>
            </c:marker>
            <c:bubble3D val="0"/>
            <c:extLst>
              <c:ext xmlns:c16="http://schemas.microsoft.com/office/drawing/2014/chart" uri="{C3380CC4-5D6E-409C-BE32-E72D297353CC}">
                <c16:uniqueId val="{00000000-2A50-4E75-A0D7-4C0AEA834832}"/>
              </c:ext>
            </c:extLst>
          </c:dPt>
          <c:dPt>
            <c:idx val="2"/>
            <c:marker>
              <c:symbol val="circle"/>
              <c:size val="8"/>
              <c:spPr>
                <a:solidFill>
                  <a:srgbClr val="339966"/>
                </a:solidFill>
                <a:ln w="9525">
                  <a:solidFill>
                    <a:srgbClr val="339966"/>
                  </a:solidFill>
                </a:ln>
                <a:effectLst/>
              </c:spPr>
            </c:marker>
            <c:bubble3D val="0"/>
            <c:extLst>
              <c:ext xmlns:c16="http://schemas.microsoft.com/office/drawing/2014/chart" uri="{C3380CC4-5D6E-409C-BE32-E72D297353CC}">
                <c16:uniqueId val="{00000001-2A50-4E75-A0D7-4C0AEA834832}"/>
              </c:ext>
            </c:extLst>
          </c:dPt>
          <c:dPt>
            <c:idx val="3"/>
            <c:marker>
              <c:symbol val="circle"/>
              <c:size val="8"/>
              <c:spPr>
                <a:solidFill>
                  <a:srgbClr val="FFFF00"/>
                </a:solidFill>
                <a:ln w="9525">
                  <a:solidFill>
                    <a:srgbClr val="FFFF00"/>
                  </a:solidFill>
                </a:ln>
                <a:effectLst/>
              </c:spPr>
            </c:marker>
            <c:bubble3D val="0"/>
            <c:extLst>
              <c:ext xmlns:c16="http://schemas.microsoft.com/office/drawing/2014/chart" uri="{C3380CC4-5D6E-409C-BE32-E72D297353CC}">
                <c16:uniqueId val="{00000002-2A50-4E75-A0D7-4C0AEA834832}"/>
              </c:ext>
            </c:extLst>
          </c:dPt>
          <c:dPt>
            <c:idx val="4"/>
            <c:marker>
              <c:symbol val="circle"/>
              <c:size val="6"/>
              <c:spPr>
                <a:solidFill>
                  <a:schemeClr val="tx2"/>
                </a:solidFill>
                <a:ln w="9525">
                  <a:solidFill>
                    <a:schemeClr val="tx2"/>
                  </a:solidFill>
                </a:ln>
                <a:effectLst/>
              </c:spPr>
            </c:marker>
            <c:bubble3D val="0"/>
            <c:extLst>
              <c:ext xmlns:c16="http://schemas.microsoft.com/office/drawing/2014/chart" uri="{C3380CC4-5D6E-409C-BE32-E72D297353CC}">
                <c16:uniqueId val="{00000003-2A50-4E75-A0D7-4C0AEA834832}"/>
              </c:ext>
            </c:extLst>
          </c:dPt>
          <c:dPt>
            <c:idx val="5"/>
            <c:marker>
              <c:symbol val="circle"/>
              <c:size val="8"/>
              <c:spPr>
                <a:solidFill>
                  <a:srgbClr val="C3C3C3"/>
                </a:solidFill>
                <a:ln w="9525">
                  <a:solidFill>
                    <a:srgbClr val="C3C3C3"/>
                  </a:solidFill>
                </a:ln>
                <a:effectLst/>
              </c:spPr>
            </c:marker>
            <c:bubble3D val="0"/>
            <c:extLst>
              <c:ext xmlns:c16="http://schemas.microsoft.com/office/drawing/2014/chart" uri="{C3380CC4-5D6E-409C-BE32-E72D297353CC}">
                <c16:uniqueId val="{00000004-2A50-4E75-A0D7-4C0AEA834832}"/>
              </c:ext>
            </c:extLst>
          </c:dPt>
          <c:dPt>
            <c:idx val="6"/>
            <c:marker>
              <c:symbol val="circle"/>
              <c:size val="8"/>
              <c:spPr>
                <a:solidFill>
                  <a:srgbClr val="7030A0"/>
                </a:solidFill>
                <a:ln w="9525">
                  <a:solidFill>
                    <a:srgbClr val="7030A0"/>
                  </a:solidFill>
                </a:ln>
                <a:effectLst/>
              </c:spPr>
            </c:marker>
            <c:bubble3D val="0"/>
            <c:extLst>
              <c:ext xmlns:c16="http://schemas.microsoft.com/office/drawing/2014/chart" uri="{C3380CC4-5D6E-409C-BE32-E72D297353CC}">
                <c16:uniqueId val="{00000005-2A50-4E75-A0D7-4C0AEA834832}"/>
              </c:ext>
            </c:extLst>
          </c:dPt>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Hoja3!$A$12:$A$18</c:f>
              <c:strCache>
                <c:ptCount val="7"/>
                <c:pt idx="0">
                  <c:v>Hormigón Armado sin reforzamiento</c:v>
                </c:pt>
                <c:pt idx="1">
                  <c:v>Hormigón Armado reforzado con TADAS (diagonal equivalente)</c:v>
                </c:pt>
                <c:pt idx="2">
                  <c:v>Hormigón Armado reforzado con TADAS (elemento disipador)</c:v>
                </c:pt>
                <c:pt idx="3">
                  <c:v>Acero equivalente</c:v>
                </c:pt>
                <c:pt idx="4">
                  <c:v>Acero con elementos de enlace (centro)</c:v>
                </c:pt>
                <c:pt idx="5">
                  <c:v>Acero con elementos de enlace (cartelas metálicas)</c:v>
                </c:pt>
                <c:pt idx="6">
                  <c:v>Acero con elementos de enlace (costado)</c:v>
                </c:pt>
              </c:strCache>
            </c:strRef>
          </c:xVal>
          <c:yVal>
            <c:numRef>
              <c:f>Hoja3!$E$3:$E$9</c:f>
              <c:numCache>
                <c:formatCode>0.000</c:formatCode>
                <c:ptCount val="7"/>
                <c:pt idx="0">
                  <c:v>0.113189600659416</c:v>
                </c:pt>
                <c:pt idx="1">
                  <c:v>6.0885783414356499E-2</c:v>
                </c:pt>
                <c:pt idx="2">
                  <c:v>6.4160147564492995E-2</c:v>
                </c:pt>
                <c:pt idx="3">
                  <c:v>0.17126360992803999</c:v>
                </c:pt>
                <c:pt idx="4">
                  <c:v>3.4479842268740298E-2</c:v>
                </c:pt>
                <c:pt idx="5">
                  <c:v>8.8560768674533399E-2</c:v>
                </c:pt>
                <c:pt idx="6">
                  <c:v>3.9380853356695299E-2</c:v>
                </c:pt>
              </c:numCache>
            </c:numRef>
          </c:yVal>
          <c:smooth val="0"/>
          <c:extLst>
            <c:ext xmlns:c16="http://schemas.microsoft.com/office/drawing/2014/chart" uri="{C3380CC4-5D6E-409C-BE32-E72D297353CC}">
              <c16:uniqueId val="{00000006-2A50-4E75-A0D7-4C0AEA834832}"/>
            </c:ext>
          </c:extLst>
        </c:ser>
        <c:dLbls>
          <c:dLblPos val="t"/>
          <c:showLegendKey val="0"/>
          <c:showVal val="1"/>
          <c:showCatName val="0"/>
          <c:showSerName val="0"/>
          <c:showPercent val="0"/>
          <c:showBubbleSize val="0"/>
        </c:dLbls>
        <c:axId val="749966384"/>
        <c:axId val="415623168"/>
      </c:scatterChart>
      <c:valAx>
        <c:axId val="7499663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r>
                  <a:rPr lang="es-EC"/>
                  <a:t>MODELO</a:t>
                </a:r>
              </a:p>
            </c:rich>
          </c:tx>
          <c:overlay val="0"/>
          <c:spPr>
            <a:noFill/>
            <a:ln>
              <a:no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en-US" sz="1000" b="0" i="0" u="none" strike="noStrike" kern="1200" baseline="0">
                <a:solidFill>
                  <a:schemeClr val="tx1"/>
                </a:solidFill>
                <a:latin typeface="+mn-lt"/>
                <a:ea typeface="+mn-ea"/>
                <a:cs typeface="+mn-cs"/>
              </a:defRPr>
            </a:pPr>
            <a:endParaRPr lang="es-EC"/>
          </a:p>
        </c:txPr>
        <c:crossAx val="415623168"/>
        <c:crosses val="autoZero"/>
        <c:crossBetween val="midCat"/>
      </c:valAx>
      <c:valAx>
        <c:axId val="415623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r>
                  <a:rPr lang="es-EC"/>
                  <a:t>DESPLAZAMIENTO</a:t>
                </a:r>
              </a:p>
            </c:rich>
          </c:tx>
          <c:overlay val="0"/>
          <c:spPr>
            <a:noFill/>
            <a:ln>
              <a:noFill/>
            </a:ln>
            <a:effectLst/>
          </c:spPr>
          <c:txPr>
            <a:bodyPr rot="-54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s-EC"/>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s-EC"/>
          </a:p>
        </c:txPr>
        <c:crossAx val="749966384"/>
        <c:crosses val="autoZero"/>
        <c:crossBetween val="midCat"/>
      </c:valAx>
      <c:spPr>
        <a:noFill/>
        <a:ln>
          <a:solidFill>
            <a:schemeClr val="bg2">
              <a:alpha val="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000" b="0" i="0" u="none" strike="noStrike" kern="1200" baseline="0">
          <a:solidFill>
            <a:schemeClr val="tx1"/>
          </a:solidFill>
          <a:latin typeface="+mn-lt"/>
          <a:ea typeface="+mn-ea"/>
          <a:cs typeface="+mn-cs"/>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227FE4CA-9690-41A6-88BD-648F7F59065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79F1F368-C872-488D-9030-93B1B5ED98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A6F646-93DE-49DA-AED5-99A24BEA5C6F}" type="datetimeFigureOut">
              <a:rPr lang="es-EC" smtClean="0"/>
              <a:t>16/9/2020</a:t>
            </a:fld>
            <a:endParaRPr lang="es-EC"/>
          </a:p>
        </p:txBody>
      </p:sp>
      <p:sp>
        <p:nvSpPr>
          <p:cNvPr id="4" name="Marcador de pie de página 3">
            <a:extLst>
              <a:ext uri="{FF2B5EF4-FFF2-40B4-BE49-F238E27FC236}">
                <a16:creationId xmlns:a16="http://schemas.microsoft.com/office/drawing/2014/main" id="{38CB28B0-D3B9-4D09-9D9D-9E62A23353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s-ES"/>
              <a:t>ESTRUCTURAS CON ELEMENTOS DE ENLACE QUE FUNCIONAN COMO DISIPADOR DE ENERGÍA</a:t>
            </a:r>
            <a:endParaRPr lang="es-EC"/>
          </a:p>
        </p:txBody>
      </p:sp>
      <p:sp>
        <p:nvSpPr>
          <p:cNvPr id="5" name="Marcador de número de diapositiva 4">
            <a:extLst>
              <a:ext uri="{FF2B5EF4-FFF2-40B4-BE49-F238E27FC236}">
                <a16:creationId xmlns:a16="http://schemas.microsoft.com/office/drawing/2014/main" id="{ACA59A00-866B-4DC5-B6F1-9EBF727CF4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D8D067-C1B1-4372-86E3-015E3C159607}" type="slidenum">
              <a:rPr lang="es-EC" smtClean="0"/>
              <a:t>‹Nº›</a:t>
            </a:fld>
            <a:endParaRPr lang="es-EC"/>
          </a:p>
        </p:txBody>
      </p:sp>
    </p:spTree>
    <p:extLst>
      <p:ext uri="{BB962C8B-B14F-4D97-AF65-F5344CB8AC3E}">
        <p14:creationId xmlns:p14="http://schemas.microsoft.com/office/powerpoint/2010/main" val="81795813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ECC1B-30B0-4E97-9584-3D1939ACA061}" type="datetimeFigureOut">
              <a:rPr lang="es-EC" smtClean="0"/>
              <a:t>16/9/2020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s-ES"/>
              <a:t>ESTRUCTURAS CON ELEMENTOS DE ENLACE QUE FUNCIONAN COMO DISIPADOR DE ENERGÍA</a:t>
            </a:r>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C9DDE6-A6CC-4080-A098-072DC5966DBB}" type="slidenum">
              <a:rPr lang="es-EC" smtClean="0"/>
              <a:t>‹Nº›</a:t>
            </a:fld>
            <a:endParaRPr lang="es-EC"/>
          </a:p>
        </p:txBody>
      </p:sp>
    </p:spTree>
    <p:extLst>
      <p:ext uri="{BB962C8B-B14F-4D97-AF65-F5344CB8AC3E}">
        <p14:creationId xmlns:p14="http://schemas.microsoft.com/office/powerpoint/2010/main" val="417618163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a:extLst>
              <a:ext uri="{FF2B5EF4-FFF2-40B4-BE49-F238E27FC236}">
                <a16:creationId xmlns:a16="http://schemas.microsoft.com/office/drawing/2014/main" id="{0C9185F8-5FBB-4A69-A900-ECE35C518125}"/>
              </a:ext>
            </a:extLst>
          </p:cNvPr>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116" name="CorelDRAW" r:id="rId3" imgW="7748626" imgH="4759452" progId="CorelDRAW.Graphic.12">
                  <p:embed/>
                </p:oleObj>
              </mc:Choice>
              <mc:Fallback>
                <p:oleObj name="CorelDRAW" r:id="rId3" imgW="7748626" imgH="4759452" progId="CorelDRAW.Graphic.12">
                  <p:embed/>
                  <p:pic>
                    <p:nvPicPr>
                      <p:cNvPr id="2" name="Object 46">
                        <a:extLst>
                          <a:ext uri="{FF2B5EF4-FFF2-40B4-BE49-F238E27FC236}">
                            <a16:creationId xmlns:a16="http://schemas.microsoft.com/office/drawing/2014/main" id="{0C9185F8-5FBB-4A69-A900-ECE35C5181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a:extLst>
              <a:ext uri="{FF2B5EF4-FFF2-40B4-BE49-F238E27FC236}">
                <a16:creationId xmlns:a16="http://schemas.microsoft.com/office/drawing/2014/main" id="{7CB7DD4D-7F94-46E5-8B14-4329B4608D71}"/>
              </a:ext>
            </a:extLst>
          </p:cNvPr>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4" name="Rectangle 25">
            <a:extLst>
              <a:ext uri="{FF2B5EF4-FFF2-40B4-BE49-F238E27FC236}">
                <a16:creationId xmlns:a16="http://schemas.microsoft.com/office/drawing/2014/main" id="{F57CDC7F-C2CA-49A5-AC4B-940104B63E8F}"/>
              </a:ext>
            </a:extLst>
          </p:cNvPr>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sp>
        <p:nvSpPr>
          <p:cNvPr id="5" name="Rectangle 26">
            <a:extLst>
              <a:ext uri="{FF2B5EF4-FFF2-40B4-BE49-F238E27FC236}">
                <a16:creationId xmlns:a16="http://schemas.microsoft.com/office/drawing/2014/main" id="{A6214D23-5F17-4267-9C3A-A49E247F9E3A}"/>
              </a:ext>
            </a:extLst>
          </p:cNvPr>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6" name="Rectangle 27">
            <a:extLst>
              <a:ext uri="{FF2B5EF4-FFF2-40B4-BE49-F238E27FC236}">
                <a16:creationId xmlns:a16="http://schemas.microsoft.com/office/drawing/2014/main" id="{5142031C-C8FA-4119-83B1-87B6924F5BDE}"/>
              </a:ext>
            </a:extLst>
          </p:cNvPr>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pic>
        <p:nvPicPr>
          <p:cNvPr id="7" name="Picture 48" descr="bannner 2">
            <a:extLst>
              <a:ext uri="{FF2B5EF4-FFF2-40B4-BE49-F238E27FC236}">
                <a16:creationId xmlns:a16="http://schemas.microsoft.com/office/drawing/2014/main" id="{6AF5436D-849D-44A5-A560-B758AD2734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a:extLst>
              <a:ext uri="{FF2B5EF4-FFF2-40B4-BE49-F238E27FC236}">
                <a16:creationId xmlns:a16="http://schemas.microsoft.com/office/drawing/2014/main" id="{20FCF1CA-5BC0-49C9-8F57-550880FDCB3C}"/>
              </a:ext>
            </a:extLst>
          </p:cNvPr>
          <p:cNvSpPr>
            <a:spLocks noChangeArrowheads="1"/>
          </p:cNvSpPr>
          <p:nvPr/>
        </p:nvSpPr>
        <p:spPr bwMode="auto">
          <a:xfrm>
            <a:off x="289984" y="260351"/>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800"/>
          </a:p>
        </p:txBody>
      </p:sp>
      <p:pic>
        <p:nvPicPr>
          <p:cNvPr id="9" name="Picture 49" descr="LOGO ESPE ORIGINAL copia">
            <a:extLst>
              <a:ext uri="{FF2B5EF4-FFF2-40B4-BE49-F238E27FC236}">
                <a16:creationId xmlns:a16="http://schemas.microsoft.com/office/drawing/2014/main" id="{5576E663-8177-4865-A583-5E087DB696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4428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16919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84031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75527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los estilos de texto del patrón</a:t>
            </a:r>
          </a:p>
        </p:txBody>
      </p:sp>
    </p:spTree>
    <p:extLst>
      <p:ext uri="{BB962C8B-B14F-4D97-AF65-F5344CB8AC3E}">
        <p14:creationId xmlns:p14="http://schemas.microsoft.com/office/powerpoint/2010/main" val="433521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44167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643434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95432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147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Tree>
    <p:extLst>
      <p:ext uri="{BB962C8B-B14F-4D97-AF65-F5344CB8AC3E}">
        <p14:creationId xmlns:p14="http://schemas.microsoft.com/office/powerpoint/2010/main" val="280071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Tree>
    <p:extLst>
      <p:ext uri="{BB962C8B-B14F-4D97-AF65-F5344CB8AC3E}">
        <p14:creationId xmlns:p14="http://schemas.microsoft.com/office/powerpoint/2010/main" val="868227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a:extLst>
              <a:ext uri="{FF2B5EF4-FFF2-40B4-BE49-F238E27FC236}">
                <a16:creationId xmlns:a16="http://schemas.microsoft.com/office/drawing/2014/main" id="{82076AAE-BC40-4AD5-B9D8-F42285FEC659}"/>
              </a:ext>
            </a:extLst>
          </p:cNvPr>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800"/>
          </a:p>
        </p:txBody>
      </p:sp>
      <p:sp>
        <p:nvSpPr>
          <p:cNvPr id="1027" name="Rectangle 21">
            <a:extLst>
              <a:ext uri="{FF2B5EF4-FFF2-40B4-BE49-F238E27FC236}">
                <a16:creationId xmlns:a16="http://schemas.microsoft.com/office/drawing/2014/main" id="{410CF71D-8DD4-4D10-923D-88CC12165946}"/>
              </a:ext>
            </a:extLst>
          </p:cNvPr>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800"/>
          </a:p>
        </p:txBody>
      </p:sp>
      <p:sp>
        <p:nvSpPr>
          <p:cNvPr id="1028" name="Line 23">
            <a:extLst>
              <a:ext uri="{FF2B5EF4-FFF2-40B4-BE49-F238E27FC236}">
                <a16:creationId xmlns:a16="http://schemas.microsoft.com/office/drawing/2014/main" id="{820BA91A-14BE-482D-807E-5959A20FD45B}"/>
              </a:ext>
            </a:extLst>
          </p:cNvPr>
          <p:cNvSpPr>
            <a:spLocks noChangeShapeType="1"/>
          </p:cNvSpPr>
          <p:nvPr/>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C" sz="1800"/>
          </a:p>
        </p:txBody>
      </p:sp>
      <p:sp>
        <p:nvSpPr>
          <p:cNvPr id="1029" name="Line 24">
            <a:extLst>
              <a:ext uri="{FF2B5EF4-FFF2-40B4-BE49-F238E27FC236}">
                <a16:creationId xmlns:a16="http://schemas.microsoft.com/office/drawing/2014/main" id="{28E372A1-9ADB-4DBD-95D8-1E3B9E11E161}"/>
              </a:ext>
            </a:extLst>
          </p:cNvPr>
          <p:cNvSpPr>
            <a:spLocks noChangeShapeType="1"/>
          </p:cNvSpPr>
          <p:nvPr/>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C" sz="1800"/>
          </a:p>
        </p:txBody>
      </p:sp>
      <p:pic>
        <p:nvPicPr>
          <p:cNvPr id="1030" name="Picture 26" descr="LOGO ESPE ORIGINAL copia">
            <a:extLst>
              <a:ext uri="{FF2B5EF4-FFF2-40B4-BE49-F238E27FC236}">
                <a16:creationId xmlns:a16="http://schemas.microsoft.com/office/drawing/2014/main" id="{4C3E649A-8187-4F86-8CF9-0DBEE1F6FF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2363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55.svg"/><Relationship Id="rId7" Type="http://schemas.openxmlformats.org/officeDocument/2006/relationships/image" Target="../media/image13.svg"/><Relationship Id="rId12" Type="http://schemas.openxmlformats.org/officeDocument/2006/relationships/image" Target="../media/image18.jp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57.svg"/><Relationship Id="rId10" Type="http://schemas.openxmlformats.org/officeDocument/2006/relationships/image" Target="../media/image16.png"/><Relationship Id="rId4" Type="http://schemas.openxmlformats.org/officeDocument/2006/relationships/image" Target="../media/image56.png"/><Relationship Id="rId9"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openxmlformats.org/officeDocument/2006/relationships/image" Target="../media/image57.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1.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9.png"/><Relationship Id="rId7" Type="http://schemas.openxmlformats.org/officeDocument/2006/relationships/image" Target="../media/image57.svg"/><Relationship Id="rId12" Type="http://schemas.openxmlformats.org/officeDocument/2006/relationships/image" Target="../media/image76.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75.png"/><Relationship Id="rId5" Type="http://schemas.openxmlformats.org/officeDocument/2006/relationships/image" Target="../media/image71.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70.emf"/><Relationship Id="rId9" Type="http://schemas.openxmlformats.org/officeDocument/2006/relationships/image" Target="../media/image73.png"/><Relationship Id="rId14"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1.png"/><Relationship Id="rId7" Type="http://schemas.openxmlformats.org/officeDocument/2006/relationships/image" Target="../media/image94.png"/><Relationship Id="rId2" Type="http://schemas.openxmlformats.org/officeDocument/2006/relationships/image" Target="../media/image80.png"/><Relationship Id="rId1" Type="http://schemas.openxmlformats.org/officeDocument/2006/relationships/slideLayout" Target="../slideLayouts/slideLayout7.xml"/><Relationship Id="rId11" Type="http://schemas.openxmlformats.org/officeDocument/2006/relationships/image" Target="../media/image57.svg"/><Relationship Id="rId10" Type="http://schemas.openxmlformats.org/officeDocument/2006/relationships/image" Target="../media/image56.png"/><Relationship Id="rId4" Type="http://schemas.openxmlformats.org/officeDocument/2006/relationships/image" Target="../media/image82.png"/><Relationship Id="rId9"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83.png"/><Relationship Id="rId7" Type="http://schemas.openxmlformats.org/officeDocument/2006/relationships/image" Target="../media/image810.png"/><Relationship Id="rId12" Type="http://schemas.openxmlformats.org/officeDocument/2006/relationships/image" Target="../media/image57.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56.png"/><Relationship Id="rId10" Type="http://schemas.openxmlformats.org/officeDocument/2006/relationships/image" Target="../media/image101.png"/><Relationship Id="rId9" Type="http://schemas.openxmlformats.org/officeDocument/2006/relationships/image" Target="../media/image100.png"/></Relationships>
</file>

<file path=ppt/slides/_rels/slide1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84.png"/><Relationship Id="rId12" Type="http://schemas.openxmlformats.org/officeDocument/2006/relationships/image" Target="../media/image109.png"/><Relationship Id="rId2" Type="http://schemas.openxmlformats.org/officeDocument/2006/relationships/image" Target="../media/image80.png"/><Relationship Id="rId1" Type="http://schemas.openxmlformats.org/officeDocument/2006/relationships/slideLayout" Target="../slideLayouts/slideLayout7.xml"/><Relationship Id="rId11" Type="http://schemas.openxmlformats.org/officeDocument/2006/relationships/image" Target="../media/image108.png"/><Relationship Id="rId5" Type="http://schemas.openxmlformats.org/officeDocument/2006/relationships/image" Target="../media/image86.png"/><Relationship Id="rId15" Type="http://schemas.openxmlformats.org/officeDocument/2006/relationships/image" Target="../media/image57.svg"/><Relationship Id="rId10" Type="http://schemas.openxmlformats.org/officeDocument/2006/relationships/image" Target="../media/image107.png"/><Relationship Id="rId4" Type="http://schemas.openxmlformats.org/officeDocument/2006/relationships/image" Target="../media/image85.png"/><Relationship Id="rId9" Type="http://schemas.openxmlformats.org/officeDocument/2006/relationships/image" Target="../media/image106.png"/><Relationship Id="rId1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21.xml.rels><?xml version="1.0" encoding="UTF-8" standalone="yes"?>
<Relationships xmlns="http://schemas.openxmlformats.org/package/2006/relationships"><Relationship Id="rId8" Type="http://schemas.openxmlformats.org/officeDocument/2006/relationships/image" Target="../media/image900.png"/><Relationship Id="rId3" Type="http://schemas.openxmlformats.org/officeDocument/2006/relationships/image" Target="../media/image57.svg"/><Relationship Id="rId7" Type="http://schemas.openxmlformats.org/officeDocument/2006/relationships/image" Target="../media/image9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92.emf"/><Relationship Id="rId5" Type="http://schemas.openxmlformats.org/officeDocument/2006/relationships/image" Target="../media/image90.png"/><Relationship Id="rId10" Type="http://schemas.openxmlformats.org/officeDocument/2006/relationships/image" Target="../media/image92.png"/><Relationship Id="rId4" Type="http://schemas.openxmlformats.org/officeDocument/2006/relationships/image" Target="../media/image89.png"/><Relationship Id="rId9" Type="http://schemas.openxmlformats.org/officeDocument/2006/relationships/image" Target="../media/image910.png"/></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96.png"/><Relationship Id="rId7" Type="http://schemas.openxmlformats.org/officeDocument/2006/relationships/image" Target="../media/image104.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12.png"/><Relationship Id="rId5" Type="http://schemas.openxmlformats.org/officeDocument/2006/relationships/image" Target="../media/image102.png"/><Relationship Id="rId10" Type="http://schemas.openxmlformats.org/officeDocument/2006/relationships/image" Target="../media/image57.svg"/><Relationship Id="rId4" Type="http://schemas.openxmlformats.org/officeDocument/2006/relationships/image" Target="../media/image98.png"/><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13.png"/><Relationship Id="rId7" Type="http://schemas.openxmlformats.org/officeDocument/2006/relationships/image" Target="../media/image56.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17.png"/><Relationship Id="rId7" Type="http://schemas.openxmlformats.org/officeDocument/2006/relationships/image" Target="../media/image121.png"/><Relationship Id="rId2" Type="http://schemas.microsoft.com/office/2017/06/relationships/model3d" Target="../media/model3d1.glb"/><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3.png"/><Relationship Id="rId5" Type="http://schemas.openxmlformats.org/officeDocument/2006/relationships/image" Target="../media/image119.png"/><Relationship Id="rId10" Type="http://schemas.openxmlformats.org/officeDocument/2006/relationships/image" Target="../media/image122.png"/><Relationship Id="rId4" Type="http://schemas.openxmlformats.org/officeDocument/2006/relationships/image" Target="../media/image118.png"/><Relationship Id="rId9" Type="http://schemas.openxmlformats.org/officeDocument/2006/relationships/image" Target="../media/image57.svg"/></Relationships>
</file>

<file path=ppt/slides/_rels/slide2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24.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 Type="http://schemas.microsoft.com/office/2017/06/relationships/model3d" Target="../media/model3d1.glb"/><Relationship Id="rId16"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129.png"/><Relationship Id="rId5" Type="http://schemas.openxmlformats.org/officeDocument/2006/relationships/image" Target="../media/image56.png"/><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image" Target="../media/image1240.png"/><Relationship Id="rId9" Type="http://schemas.openxmlformats.org/officeDocument/2006/relationships/image" Target="../media/image127.png"/><Relationship Id="rId14" Type="http://schemas.openxmlformats.org/officeDocument/2006/relationships/image" Target="../media/image132.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6.pn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28.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57.sv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55.svg"/><Relationship Id="rId7" Type="http://schemas.openxmlformats.org/officeDocument/2006/relationships/image" Target="../media/image142.svg"/><Relationship Id="rId12" Type="http://schemas.openxmlformats.org/officeDocument/2006/relationships/image" Target="../media/image18.jp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jp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51.png"/><Relationship Id="rId3" Type="http://schemas.openxmlformats.org/officeDocument/2006/relationships/image" Target="../media/image144.png"/><Relationship Id="rId7" Type="http://schemas.openxmlformats.org/officeDocument/2006/relationships/hyperlink" Target="https://ceincilab.wordpress.com/" TargetMode="External"/><Relationship Id="rId12" Type="http://schemas.openxmlformats.org/officeDocument/2006/relationships/image" Target="../media/image150.pn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47.jpeg"/><Relationship Id="rId11" Type="http://schemas.openxmlformats.org/officeDocument/2006/relationships/image" Target="../media/image149.png"/><Relationship Id="rId5" Type="http://schemas.openxmlformats.org/officeDocument/2006/relationships/image" Target="../media/image146.svg"/><Relationship Id="rId15" Type="http://schemas.openxmlformats.org/officeDocument/2006/relationships/image" Target="../media/image1280.png"/><Relationship Id="rId10" Type="http://schemas.openxmlformats.org/officeDocument/2006/relationships/image" Target="../media/image148.png"/><Relationship Id="rId4" Type="http://schemas.openxmlformats.org/officeDocument/2006/relationships/image" Target="../media/image145.png"/><Relationship Id="rId9" Type="http://schemas.openxmlformats.org/officeDocument/2006/relationships/image" Target="../media/image142.svg"/><Relationship Id="rId14"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1430.png"/><Relationship Id="rId13" Type="http://schemas.openxmlformats.org/officeDocument/2006/relationships/image" Target="../media/image1490.png"/><Relationship Id="rId3" Type="http://schemas.openxmlformats.org/officeDocument/2006/relationships/image" Target="../media/image142.svg"/><Relationship Id="rId7" Type="http://schemas.openxmlformats.org/officeDocument/2006/relationships/image" Target="../media/image152.png"/><Relationship Id="rId12" Type="http://schemas.openxmlformats.org/officeDocument/2006/relationships/image" Target="../media/image1480.png"/><Relationship Id="rId2" Type="http://schemas.openxmlformats.org/officeDocument/2006/relationships/image" Target="../media/image141.png"/><Relationship Id="rId16" Type="http://schemas.openxmlformats.org/officeDocument/2006/relationships/image" Target="../media/image1520.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55.png"/><Relationship Id="rId5" Type="http://schemas.openxmlformats.org/officeDocument/2006/relationships/image" Target="../media/image151.png"/><Relationship Id="rId15" Type="http://schemas.openxmlformats.org/officeDocument/2006/relationships/image" Target="../media/image1510.png"/><Relationship Id="rId10" Type="http://schemas.openxmlformats.org/officeDocument/2006/relationships/image" Target="../media/image154.png"/><Relationship Id="rId4" Type="http://schemas.openxmlformats.org/officeDocument/2006/relationships/image" Target="../media/image143.png"/><Relationship Id="rId9" Type="http://schemas.openxmlformats.org/officeDocument/2006/relationships/image" Target="../media/image153.png"/><Relationship Id="rId14" Type="http://schemas.openxmlformats.org/officeDocument/2006/relationships/image" Target="../media/image1500.png"/></Relationships>
</file>

<file path=ppt/slides/_rels/slide3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 Id="rId4" Type="http://schemas.openxmlformats.org/officeDocument/2006/relationships/image" Target="../media/image158.svg"/></Relationships>
</file>

<file path=ppt/slides/_rels/slide3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60.png"/><Relationship Id="rId7" Type="http://schemas.openxmlformats.org/officeDocument/2006/relationships/image" Target="../media/image142.sv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62.png"/><Relationship Id="rId4" Type="http://schemas.openxmlformats.org/officeDocument/2006/relationships/image" Target="../media/image161.png"/></Relationships>
</file>

<file path=ppt/slides/_rels/slide34.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42.sv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59.png"/><Relationship Id="rId4" Type="http://schemas.openxmlformats.org/officeDocument/2006/relationships/image" Target="../media/image165.png"/></Relationships>
</file>

<file path=ppt/slides/_rels/slide35.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67.png"/><Relationship Id="rId7" Type="http://schemas.openxmlformats.org/officeDocument/2006/relationships/image" Target="../media/image142.svg"/><Relationship Id="rId2"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69.png"/><Relationship Id="rId4" Type="http://schemas.openxmlformats.org/officeDocument/2006/relationships/image" Target="../media/image168.png"/><Relationship Id="rId9" Type="http://schemas.openxmlformats.org/officeDocument/2006/relationships/image" Target="../media/image159.png"/></Relationships>
</file>

<file path=ppt/slides/_rels/slide36.xml.rels><?xml version="1.0" encoding="UTF-8" standalone="yes"?>
<Relationships xmlns="http://schemas.openxmlformats.org/package/2006/relationships"><Relationship Id="rId8" Type="http://schemas.openxmlformats.org/officeDocument/2006/relationships/image" Target="../media/image1650.png"/><Relationship Id="rId3" Type="http://schemas.openxmlformats.org/officeDocument/2006/relationships/image" Target="../media/image141.png"/><Relationship Id="rId7" Type="http://schemas.openxmlformats.org/officeDocument/2006/relationships/image" Target="../media/image171.png"/><Relationship Id="rId12" Type="http://schemas.openxmlformats.org/officeDocument/2006/relationships/image" Target="../media/image1690.pn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59.png"/><Relationship Id="rId11" Type="http://schemas.openxmlformats.org/officeDocument/2006/relationships/image" Target="../media/image1680.png"/><Relationship Id="rId5" Type="http://schemas.openxmlformats.org/officeDocument/2006/relationships/image" Target="../media/image143.png"/><Relationship Id="rId10" Type="http://schemas.openxmlformats.org/officeDocument/2006/relationships/image" Target="../media/image1670.png"/><Relationship Id="rId4" Type="http://schemas.openxmlformats.org/officeDocument/2006/relationships/image" Target="../media/image142.svg"/><Relationship Id="rId9" Type="http://schemas.openxmlformats.org/officeDocument/2006/relationships/image" Target="../media/image1660.png"/></Relationships>
</file>

<file path=ppt/slides/_rels/slide37.xml.rels><?xml version="1.0" encoding="UTF-8" standalone="yes"?>
<Relationships xmlns="http://schemas.openxmlformats.org/package/2006/relationships"><Relationship Id="rId3" Type="http://schemas.openxmlformats.org/officeDocument/2006/relationships/image" Target="../media/image142.sv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59.png"/><Relationship Id="rId4" Type="http://schemas.openxmlformats.org/officeDocument/2006/relationships/image" Target="../media/image143.png"/></Relationships>
</file>

<file path=ppt/slides/_rels/slide38.xml.rels><?xml version="1.0" encoding="UTF-8" standalone="yes"?>
<Relationships xmlns="http://schemas.openxmlformats.org/package/2006/relationships"><Relationship Id="rId3" Type="http://schemas.openxmlformats.org/officeDocument/2006/relationships/image" Target="../media/image142.svg"/><Relationship Id="rId7" Type="http://schemas.openxmlformats.org/officeDocument/2006/relationships/image" Target="../media/image174.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59.png"/><Relationship Id="rId4" Type="http://schemas.openxmlformats.org/officeDocument/2006/relationships/image" Target="../media/image143.png"/></Relationships>
</file>

<file path=ppt/slides/_rels/slide39.xml.rels><?xml version="1.0" encoding="UTF-8" standalone="yes"?>
<Relationships xmlns="http://schemas.openxmlformats.org/package/2006/relationships"><Relationship Id="rId8" Type="http://schemas.openxmlformats.org/officeDocument/2006/relationships/image" Target="../media/image179.emf"/><Relationship Id="rId3" Type="http://schemas.openxmlformats.org/officeDocument/2006/relationships/image" Target="../media/image141.png"/><Relationship Id="rId7" Type="http://schemas.openxmlformats.org/officeDocument/2006/relationships/image" Target="../media/image178.png"/><Relationship Id="rId2" Type="http://schemas.openxmlformats.org/officeDocument/2006/relationships/image" Target="../media/image176.png"/><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5.png"/><Relationship Id="rId4" Type="http://schemas.openxmlformats.org/officeDocument/2006/relationships/image" Target="../media/image142.svg"/></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8.png"/><Relationship Id="rId3" Type="http://schemas.openxmlformats.org/officeDocument/2006/relationships/image" Target="../media/image21.pn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9.svg"/></Relationships>
</file>

<file path=ppt/slides/_rels/slide40.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42.svg"/><Relationship Id="rId7" Type="http://schemas.openxmlformats.org/officeDocument/2006/relationships/image" Target="../media/image182.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81.emf"/><Relationship Id="rId5" Type="http://schemas.openxmlformats.org/officeDocument/2006/relationships/image" Target="../media/image180.png"/><Relationship Id="rId10" Type="http://schemas.openxmlformats.org/officeDocument/2006/relationships/image" Target="../media/image173.png"/><Relationship Id="rId4" Type="http://schemas.openxmlformats.org/officeDocument/2006/relationships/image" Target="../media/image177.png"/><Relationship Id="rId9" Type="http://schemas.openxmlformats.org/officeDocument/2006/relationships/image" Target="../media/image184.png"/></Relationships>
</file>

<file path=ppt/slides/_rels/slide41.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42.svg"/><Relationship Id="rId7" Type="http://schemas.openxmlformats.org/officeDocument/2006/relationships/image" Target="../media/image188.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6.png"/><Relationship Id="rId10" Type="http://schemas.openxmlformats.org/officeDocument/2006/relationships/image" Target="../media/image174.png"/><Relationship Id="rId4" Type="http://schemas.openxmlformats.org/officeDocument/2006/relationships/image" Target="../media/image185.png"/><Relationship Id="rId9" Type="http://schemas.openxmlformats.org/officeDocument/2006/relationships/image" Target="../media/image190.png"/></Relationships>
</file>

<file path=ppt/slides/_rels/slide4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91.png"/><Relationship Id="rId1" Type="http://schemas.openxmlformats.org/officeDocument/2006/relationships/slideLayout" Target="../slideLayouts/slideLayout7.xml"/><Relationship Id="rId4" Type="http://schemas.openxmlformats.org/officeDocument/2006/relationships/image" Target="../media/image158.svg"/></Relationships>
</file>

<file path=ppt/slides/_rels/slide43.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59.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93.png"/></Relationships>
</file>

<file path=ppt/slides/_rels/slide44.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42.svg"/><Relationship Id="rId7" Type="http://schemas.openxmlformats.org/officeDocument/2006/relationships/image" Target="../media/image197.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45.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42.svg"/><Relationship Id="rId7" Type="http://schemas.openxmlformats.org/officeDocument/2006/relationships/image" Target="../media/image202.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201.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s>
</file>

<file path=ppt/slides/_rels/slide46.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142.svg"/><Relationship Id="rId7" Type="http://schemas.openxmlformats.org/officeDocument/2006/relationships/image" Target="../media/image208.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207.png"/><Relationship Id="rId5" Type="http://schemas.openxmlformats.org/officeDocument/2006/relationships/image" Target="../media/image206.png"/><Relationship Id="rId10" Type="http://schemas.openxmlformats.org/officeDocument/2006/relationships/image" Target="../media/image211.png"/><Relationship Id="rId4" Type="http://schemas.openxmlformats.org/officeDocument/2006/relationships/image" Target="../media/image185.png"/><Relationship Id="rId9" Type="http://schemas.openxmlformats.org/officeDocument/2006/relationships/image" Target="../media/image210.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91.png"/><Relationship Id="rId1" Type="http://schemas.openxmlformats.org/officeDocument/2006/relationships/slideLayout" Target="../slideLayouts/slideLayout7.xml"/><Relationship Id="rId4" Type="http://schemas.openxmlformats.org/officeDocument/2006/relationships/image" Target="../media/image158.svg"/></Relationships>
</file>

<file path=ppt/slides/_rels/slide48.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59.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212.png"/></Relationships>
</file>

<file path=ppt/slides/_rels/slide49.xml.rels><?xml version="1.0" encoding="UTF-8" standalone="yes"?>
<Relationships xmlns="http://schemas.openxmlformats.org/package/2006/relationships"><Relationship Id="rId8" Type="http://schemas.openxmlformats.org/officeDocument/2006/relationships/image" Target="../media/image2150.png"/><Relationship Id="rId3" Type="http://schemas.openxmlformats.org/officeDocument/2006/relationships/image" Target="../media/image142.svg"/><Relationship Id="rId7" Type="http://schemas.openxmlformats.org/officeDocument/2006/relationships/image" Target="../media/image216.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2.jpeg"/><Relationship Id="rId7"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142.svg"/><Relationship Id="rId7" Type="http://schemas.openxmlformats.org/officeDocument/2006/relationships/image" Target="../media/image220.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219.png"/><Relationship Id="rId5" Type="http://schemas.openxmlformats.org/officeDocument/2006/relationships/image" Target="../media/image218.png"/><Relationship Id="rId10" Type="http://schemas.openxmlformats.org/officeDocument/2006/relationships/image" Target="../media/image223.png"/><Relationship Id="rId4" Type="http://schemas.openxmlformats.org/officeDocument/2006/relationships/image" Target="../media/image217.png"/><Relationship Id="rId9" Type="http://schemas.openxmlformats.org/officeDocument/2006/relationships/image" Target="../media/image222.png"/></Relationships>
</file>

<file path=ppt/slides/_rels/slide51.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142.svg"/><Relationship Id="rId7" Type="http://schemas.openxmlformats.org/officeDocument/2006/relationships/image" Target="../media/image227.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226.png"/><Relationship Id="rId5" Type="http://schemas.openxmlformats.org/officeDocument/2006/relationships/image" Target="../media/image225.png"/><Relationship Id="rId10" Type="http://schemas.openxmlformats.org/officeDocument/2006/relationships/image" Target="../media/image230.png"/><Relationship Id="rId4" Type="http://schemas.openxmlformats.org/officeDocument/2006/relationships/image" Target="../media/image224.png"/><Relationship Id="rId9" Type="http://schemas.openxmlformats.org/officeDocument/2006/relationships/image" Target="../media/image229.png"/></Relationships>
</file>

<file path=ppt/slides/_rels/slide52.xml.rels><?xml version="1.0" encoding="UTF-8" standalone="yes"?>
<Relationships xmlns="http://schemas.openxmlformats.org/package/2006/relationships"><Relationship Id="rId3" Type="http://schemas.openxmlformats.org/officeDocument/2006/relationships/image" Target="../media/image232.emf"/><Relationship Id="rId7" Type="http://schemas.openxmlformats.org/officeDocument/2006/relationships/image" Target="../media/image233.png"/><Relationship Id="rId2" Type="http://schemas.openxmlformats.org/officeDocument/2006/relationships/image" Target="../media/image231.emf"/><Relationship Id="rId1" Type="http://schemas.openxmlformats.org/officeDocument/2006/relationships/slideLayout" Target="../slideLayouts/slideLayout7.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217.png"/></Relationships>
</file>

<file path=ppt/slides/_rels/slide5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234.png"/><Relationship Id="rId1" Type="http://schemas.openxmlformats.org/officeDocument/2006/relationships/slideLayout" Target="../slideLayouts/slideLayout7.xml"/><Relationship Id="rId4" Type="http://schemas.openxmlformats.org/officeDocument/2006/relationships/image" Target="../media/image158.svg"/></Relationships>
</file>

<file path=ppt/slides/_rels/slide54.xml.rels><?xml version="1.0" encoding="UTF-8" standalone="yes"?>
<Relationships xmlns="http://schemas.openxmlformats.org/package/2006/relationships"><Relationship Id="rId8" Type="http://schemas.openxmlformats.org/officeDocument/2006/relationships/image" Target="../media/image2150.png"/><Relationship Id="rId3" Type="http://schemas.openxmlformats.org/officeDocument/2006/relationships/image" Target="../media/image142.svg"/><Relationship Id="rId7" Type="http://schemas.openxmlformats.org/officeDocument/2006/relationships/image" Target="../media/image238.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55.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142.svg"/><Relationship Id="rId7" Type="http://schemas.openxmlformats.org/officeDocument/2006/relationships/image" Target="../media/image242.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241.png"/><Relationship Id="rId5" Type="http://schemas.openxmlformats.org/officeDocument/2006/relationships/image" Target="../media/image240.png"/><Relationship Id="rId10" Type="http://schemas.openxmlformats.org/officeDocument/2006/relationships/image" Target="../media/image245.png"/><Relationship Id="rId4" Type="http://schemas.openxmlformats.org/officeDocument/2006/relationships/image" Target="../media/image239.png"/><Relationship Id="rId9" Type="http://schemas.openxmlformats.org/officeDocument/2006/relationships/image" Target="../media/image244.png"/></Relationships>
</file>

<file path=ppt/slides/_rels/slide56.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142.svg"/><Relationship Id="rId7" Type="http://schemas.openxmlformats.org/officeDocument/2006/relationships/image" Target="../media/image249.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248.png"/><Relationship Id="rId5" Type="http://schemas.openxmlformats.org/officeDocument/2006/relationships/image" Target="../media/image247.png"/><Relationship Id="rId10" Type="http://schemas.openxmlformats.org/officeDocument/2006/relationships/image" Target="../media/image252.png"/><Relationship Id="rId4" Type="http://schemas.openxmlformats.org/officeDocument/2006/relationships/image" Target="../media/image246.png"/><Relationship Id="rId9" Type="http://schemas.openxmlformats.org/officeDocument/2006/relationships/image" Target="../media/image251.png"/></Relationships>
</file>

<file path=ppt/slides/_rels/slide5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253.png"/><Relationship Id="rId1" Type="http://schemas.openxmlformats.org/officeDocument/2006/relationships/slideLayout" Target="../slideLayouts/slideLayout7.xml"/><Relationship Id="rId4" Type="http://schemas.openxmlformats.org/officeDocument/2006/relationships/image" Target="../media/image158.svg"/></Relationships>
</file>

<file path=ppt/slides/_rels/slide58.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59.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254.png"/></Relationships>
</file>

<file path=ppt/slides/_rels/slide59.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142.svg"/><Relationship Id="rId7" Type="http://schemas.openxmlformats.org/officeDocument/2006/relationships/image" Target="../media/image258.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9.svg"/><Relationship Id="rId4" Type="http://schemas.openxmlformats.org/officeDocument/2006/relationships/image" Target="../media/image37.jpeg"/><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image" Target="../media/image142.svg"/><Relationship Id="rId7" Type="http://schemas.openxmlformats.org/officeDocument/2006/relationships/image" Target="../media/image263.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262.png"/><Relationship Id="rId5" Type="http://schemas.openxmlformats.org/officeDocument/2006/relationships/image" Target="../media/image261.png"/><Relationship Id="rId10" Type="http://schemas.openxmlformats.org/officeDocument/2006/relationships/image" Target="../media/image266.png"/><Relationship Id="rId4" Type="http://schemas.openxmlformats.org/officeDocument/2006/relationships/image" Target="../media/image260.png"/><Relationship Id="rId9" Type="http://schemas.openxmlformats.org/officeDocument/2006/relationships/image" Target="../media/image265.png"/></Relationships>
</file>

<file path=ppt/slides/_rels/slide61.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142.svg"/><Relationship Id="rId7" Type="http://schemas.openxmlformats.org/officeDocument/2006/relationships/image" Target="../media/image270.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269.png"/><Relationship Id="rId5" Type="http://schemas.openxmlformats.org/officeDocument/2006/relationships/image" Target="../media/image268.png"/><Relationship Id="rId10" Type="http://schemas.openxmlformats.org/officeDocument/2006/relationships/image" Target="../media/image273.png"/><Relationship Id="rId4" Type="http://schemas.openxmlformats.org/officeDocument/2006/relationships/image" Target="../media/image267.png"/><Relationship Id="rId9" Type="http://schemas.openxmlformats.org/officeDocument/2006/relationships/image" Target="../media/image272.png"/></Relationships>
</file>

<file path=ppt/slides/_rels/slide6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274.png"/><Relationship Id="rId1" Type="http://schemas.openxmlformats.org/officeDocument/2006/relationships/slideLayout" Target="../slideLayouts/slideLayout7.xml"/><Relationship Id="rId4" Type="http://schemas.openxmlformats.org/officeDocument/2006/relationships/image" Target="../media/image158.svg"/></Relationships>
</file>

<file path=ppt/slides/_rels/slide63.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59.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275.png"/></Relationships>
</file>

<file path=ppt/slides/_rels/slide64.xml.rels><?xml version="1.0" encoding="UTF-8" standalone="yes"?>
<Relationships xmlns="http://schemas.openxmlformats.org/package/2006/relationships"><Relationship Id="rId3" Type="http://schemas.openxmlformats.org/officeDocument/2006/relationships/image" Target="../media/image142.svg"/><Relationship Id="rId7" Type="http://schemas.openxmlformats.org/officeDocument/2006/relationships/image" Target="../media/image2780.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s>
</file>

<file path=ppt/slides/_rels/slide6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279.png"/><Relationship Id="rId1" Type="http://schemas.openxmlformats.org/officeDocument/2006/relationships/slideLayout" Target="../slideLayouts/slideLayout7.xml"/><Relationship Id="rId4" Type="http://schemas.openxmlformats.org/officeDocument/2006/relationships/image" Target="../media/image158.svg"/></Relationships>
</file>

<file path=ppt/slides/_rels/slide66.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59.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280.png"/></Relationships>
</file>

<file path=ppt/slides/_rels/slide67.xml.rels><?xml version="1.0" encoding="UTF-8" standalone="yes"?>
<Relationships xmlns="http://schemas.openxmlformats.org/package/2006/relationships"><Relationship Id="rId3" Type="http://schemas.openxmlformats.org/officeDocument/2006/relationships/image" Target="../media/image142.svg"/><Relationship Id="rId7" Type="http://schemas.openxmlformats.org/officeDocument/2006/relationships/image" Target="../media/image284.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283.png"/><Relationship Id="rId5" Type="http://schemas.openxmlformats.org/officeDocument/2006/relationships/image" Target="../media/image282.png"/><Relationship Id="rId4" Type="http://schemas.openxmlformats.org/officeDocument/2006/relationships/image" Target="../media/image281.png"/></Relationships>
</file>

<file path=ppt/slides/_rels/slide68.xml.rels><?xml version="1.0" encoding="UTF-8" standalone="yes"?>
<Relationships xmlns="http://schemas.openxmlformats.org/package/2006/relationships"><Relationship Id="rId8" Type="http://schemas.openxmlformats.org/officeDocument/2006/relationships/image" Target="../media/image285.png"/><Relationship Id="rId13" Type="http://schemas.openxmlformats.org/officeDocument/2006/relationships/image" Target="../media/image19.png"/><Relationship Id="rId3" Type="http://schemas.openxmlformats.org/officeDocument/2006/relationships/image" Target="../media/image55.svg"/><Relationship Id="rId7" Type="http://schemas.openxmlformats.org/officeDocument/2006/relationships/image" Target="../media/image13.svg"/><Relationship Id="rId12" Type="http://schemas.openxmlformats.org/officeDocument/2006/relationships/image" Target="../media/image18.jp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286.svg"/></Relationships>
</file>

<file path=ppt/slides/_rels/slide69.xml.rels><?xml version="1.0" encoding="UTF-8" standalone="yes"?>
<Relationships xmlns="http://schemas.openxmlformats.org/package/2006/relationships"><Relationship Id="rId3" Type="http://schemas.openxmlformats.org/officeDocument/2006/relationships/image" Target="../media/image286.svg"/><Relationship Id="rId2" Type="http://schemas.openxmlformats.org/officeDocument/2006/relationships/image" Target="../media/image285.png"/><Relationship Id="rId1" Type="http://schemas.openxmlformats.org/officeDocument/2006/relationships/slideLayout" Target="../slideLayouts/slideLayout7.xml"/><Relationship Id="rId5" Type="http://schemas.openxmlformats.org/officeDocument/2006/relationships/image" Target="../media/image287.emf"/><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9.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43.png"/></Relationships>
</file>

<file path=ppt/slides/_rels/slide70.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286.svg"/><Relationship Id="rId2" Type="http://schemas.openxmlformats.org/officeDocument/2006/relationships/chart" Target="../charts/chart2.xml"/><Relationship Id="rId1" Type="http://schemas.openxmlformats.org/officeDocument/2006/relationships/slideLayout" Target="../slideLayouts/slideLayout7.xml"/><Relationship Id="rId6" Type="http://schemas.openxmlformats.org/officeDocument/2006/relationships/image" Target="../media/image285.png"/><Relationship Id="rId5" Type="http://schemas.openxmlformats.org/officeDocument/2006/relationships/chart" Target="../charts/chart5.xml"/><Relationship Id="rId4" Type="http://schemas.openxmlformats.org/officeDocument/2006/relationships/chart" Target="../charts/chart4.xml"/></Relationships>
</file>

<file path=ppt/slides/_rels/slide7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55.svg"/><Relationship Id="rId7" Type="http://schemas.openxmlformats.org/officeDocument/2006/relationships/image" Target="../media/image13.svg"/><Relationship Id="rId12" Type="http://schemas.openxmlformats.org/officeDocument/2006/relationships/image" Target="../media/image18.jp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89.svg"/><Relationship Id="rId5" Type="http://schemas.openxmlformats.org/officeDocument/2006/relationships/image" Target="../media/image11.svg"/><Relationship Id="rId10" Type="http://schemas.openxmlformats.org/officeDocument/2006/relationships/image" Target="../media/image288.png"/><Relationship Id="rId4" Type="http://schemas.openxmlformats.org/officeDocument/2006/relationships/image" Target="../media/image10.png"/><Relationship Id="rId9" Type="http://schemas.openxmlformats.org/officeDocument/2006/relationships/image" Target="../media/image15.svg"/></Relationships>
</file>

<file path=ppt/slides/_rels/slide72.xml.rels><?xml version="1.0" encoding="UTF-8" standalone="yes"?>
<Relationships xmlns="http://schemas.openxmlformats.org/package/2006/relationships"><Relationship Id="rId3" Type="http://schemas.openxmlformats.org/officeDocument/2006/relationships/image" Target="../media/image289.svg"/><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89.svg"/><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89.svg"/><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9.svg"/><Relationship Id="rId3" Type="http://schemas.microsoft.com/office/2007/relationships/hdphoto" Target="../media/hdphoto1.wdp"/><Relationship Id="rId7" Type="http://schemas.openxmlformats.org/officeDocument/2006/relationships/image" Target="../media/image49.svg"/><Relationship Id="rId12" Type="http://schemas.openxmlformats.org/officeDocument/2006/relationships/image" Target="../media/image8.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9.svg"/><Relationship Id="rId3" Type="http://schemas.microsoft.com/office/2007/relationships/hdphoto" Target="../media/hdphoto1.wdp"/><Relationship Id="rId7" Type="http://schemas.openxmlformats.org/officeDocument/2006/relationships/image" Target="../media/image49.svg"/><Relationship Id="rId12" Type="http://schemas.openxmlformats.org/officeDocument/2006/relationships/image" Target="../media/image8.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a:extLst>
              <a:ext uri="{FF2B5EF4-FFF2-40B4-BE49-F238E27FC236}">
                <a16:creationId xmlns:a16="http://schemas.microsoft.com/office/drawing/2014/main" id="{A5E2B3D7-0F6A-41F7-8B90-3AA9B8D72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296" y="0"/>
            <a:ext cx="3278150" cy="98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Subtítulo 2">
            <a:extLst>
              <a:ext uri="{FF2B5EF4-FFF2-40B4-BE49-F238E27FC236}">
                <a16:creationId xmlns:a16="http://schemas.microsoft.com/office/drawing/2014/main" id="{EAB4C2C2-29CC-496C-B6C3-CFAAE9BF18A1}"/>
              </a:ext>
            </a:extLst>
          </p:cNvPr>
          <p:cNvSpPr txBox="1">
            <a:spLocks noChangeArrowheads="1"/>
          </p:cNvSpPr>
          <p:nvPr/>
        </p:nvSpPr>
        <p:spPr bwMode="auto">
          <a:xfrm>
            <a:off x="3384153" y="1843931"/>
            <a:ext cx="6076950" cy="40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12000"/>
              </a:lnSpc>
              <a:buFont typeface="Franklin Gothic Book" panose="020B0503020102020204" pitchFamily="34" charset="0"/>
              <a:buNone/>
            </a:pPr>
            <a:r>
              <a:rPr lang="es-US" altLang="es-EC" dirty="0">
                <a:solidFill>
                  <a:schemeClr val="tx2"/>
                </a:solidFill>
                <a:latin typeface="Times New Roman" panose="02020603050405020304" pitchFamily="18" charset="0"/>
                <a:cs typeface="Times New Roman" panose="02020603050405020304" pitchFamily="18" charset="0"/>
              </a:rPr>
              <a:t>CARRERA DE INGENIERÍA CIVIL</a:t>
            </a:r>
            <a:endParaRPr lang="es-ES" altLang="es-EC" dirty="0">
              <a:solidFill>
                <a:schemeClr val="tx2"/>
              </a:solidFill>
              <a:latin typeface="Times New Roman" panose="02020603050405020304" pitchFamily="18" charset="0"/>
              <a:cs typeface="Times New Roman" panose="02020603050405020304" pitchFamily="18" charset="0"/>
            </a:endParaRPr>
          </a:p>
        </p:txBody>
      </p:sp>
      <p:sp>
        <p:nvSpPr>
          <p:cNvPr id="3076" name="Subtítulo 2">
            <a:extLst>
              <a:ext uri="{FF2B5EF4-FFF2-40B4-BE49-F238E27FC236}">
                <a16:creationId xmlns:a16="http://schemas.microsoft.com/office/drawing/2014/main" id="{76152328-29D0-4DFA-92CC-73FC84B8E497}"/>
              </a:ext>
            </a:extLst>
          </p:cNvPr>
          <p:cNvSpPr txBox="1">
            <a:spLocks noChangeArrowheads="1"/>
          </p:cNvSpPr>
          <p:nvPr/>
        </p:nvSpPr>
        <p:spPr bwMode="auto">
          <a:xfrm>
            <a:off x="4098116" y="3879662"/>
            <a:ext cx="4649024" cy="39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12000"/>
              </a:lnSpc>
              <a:buFont typeface="Franklin Gothic Book" panose="020B0503020102020204" pitchFamily="34" charset="0"/>
              <a:buNone/>
            </a:pPr>
            <a:r>
              <a:rPr lang="es-US" altLang="es-EC" b="1" dirty="0">
                <a:solidFill>
                  <a:schemeClr val="tx2"/>
                </a:solidFill>
                <a:latin typeface="Times New Roman" panose="02020603050405020304" pitchFamily="18" charset="0"/>
                <a:cs typeface="Times New Roman" panose="02020603050405020304" pitchFamily="18" charset="0"/>
              </a:rPr>
              <a:t>AUTOR: </a:t>
            </a:r>
            <a:r>
              <a:rPr lang="es-US" altLang="es-EC" dirty="0">
                <a:solidFill>
                  <a:schemeClr val="tx2"/>
                </a:solidFill>
                <a:latin typeface="Times New Roman" panose="02020603050405020304" pitchFamily="18" charset="0"/>
                <a:cs typeface="Times New Roman" panose="02020603050405020304" pitchFamily="18" charset="0"/>
              </a:rPr>
              <a:t>ROMERO ABARCA JORGE ISAAC</a:t>
            </a:r>
            <a:endParaRPr lang="es-ES" altLang="es-EC" dirty="0">
              <a:solidFill>
                <a:schemeClr val="tx2"/>
              </a:solidFill>
              <a:latin typeface="Times New Roman" panose="02020603050405020304" pitchFamily="18" charset="0"/>
              <a:cs typeface="Times New Roman" panose="02020603050405020304" pitchFamily="18" charset="0"/>
            </a:endParaRPr>
          </a:p>
        </p:txBody>
      </p:sp>
      <p:sp>
        <p:nvSpPr>
          <p:cNvPr id="3077" name="Subtítulo 2">
            <a:extLst>
              <a:ext uri="{FF2B5EF4-FFF2-40B4-BE49-F238E27FC236}">
                <a16:creationId xmlns:a16="http://schemas.microsoft.com/office/drawing/2014/main" id="{528EC6D3-631F-44ED-9D1B-539DBBB5A363}"/>
              </a:ext>
            </a:extLst>
          </p:cNvPr>
          <p:cNvSpPr txBox="1">
            <a:spLocks noChangeArrowheads="1"/>
          </p:cNvSpPr>
          <p:nvPr/>
        </p:nvSpPr>
        <p:spPr bwMode="auto">
          <a:xfrm>
            <a:off x="2967779" y="4582113"/>
            <a:ext cx="690969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12000"/>
              </a:lnSpc>
              <a:buFont typeface="Franklin Gothic Book" panose="020B0503020102020204" pitchFamily="34" charset="0"/>
              <a:buNone/>
            </a:pPr>
            <a:r>
              <a:rPr lang="es-US" altLang="es-EC" b="1" dirty="0">
                <a:solidFill>
                  <a:schemeClr val="tx2"/>
                </a:solidFill>
                <a:latin typeface="Times New Roman" panose="02020603050405020304" pitchFamily="18" charset="0"/>
                <a:cs typeface="Times New Roman" panose="02020603050405020304" pitchFamily="18" charset="0"/>
              </a:rPr>
              <a:t>DIRECTOR:</a:t>
            </a:r>
            <a:r>
              <a:rPr lang="es-US" altLang="es-EC" dirty="0">
                <a:solidFill>
                  <a:schemeClr val="tx2"/>
                </a:solidFill>
                <a:latin typeface="Times New Roman" panose="02020603050405020304" pitchFamily="18" charset="0"/>
                <a:cs typeface="Times New Roman" panose="02020603050405020304" pitchFamily="18" charset="0"/>
              </a:rPr>
              <a:t> ING. AGUIAR FALCONÍ, ROBERTO RODRIGO, PhD.</a:t>
            </a:r>
            <a:endParaRPr lang="es-ES" altLang="es-EC" dirty="0">
              <a:solidFill>
                <a:schemeClr val="tx2"/>
              </a:solidFill>
              <a:latin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07EABA9B-2893-414E-A7E0-5064DF257279}"/>
              </a:ext>
            </a:extLst>
          </p:cNvPr>
          <p:cNvSpPr txBox="1">
            <a:spLocks/>
          </p:cNvSpPr>
          <p:nvPr/>
        </p:nvSpPr>
        <p:spPr>
          <a:xfrm>
            <a:off x="2209048" y="2644465"/>
            <a:ext cx="8427160" cy="835437"/>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defRPr/>
            </a:pPr>
            <a:r>
              <a:rPr lang="en-US" sz="2400" kern="0" dirty="0">
                <a:solidFill>
                  <a:schemeClr val="tx1"/>
                </a:solidFill>
                <a:latin typeface="Times New Roman" panose="02020603050405020304" pitchFamily="18" charset="0"/>
                <a:cs typeface="Times New Roman" panose="02020603050405020304" pitchFamily="18" charset="0"/>
              </a:rPr>
              <a:t>“</a:t>
            </a:r>
            <a:r>
              <a:rPr lang="es-ES" sz="2400" kern="0" dirty="0">
                <a:solidFill>
                  <a:schemeClr val="tx1"/>
                </a:solidFill>
                <a:latin typeface="Times New Roman" panose="02020603050405020304" pitchFamily="18" charset="0"/>
                <a:cs typeface="Times New Roman" panose="02020603050405020304" pitchFamily="18" charset="0"/>
              </a:rPr>
              <a:t>ESTRUCTURAS CON ELEMENTOS DE ENLACE QUE TRABAJAN COMO DISIPADOR DE ENERGÍA”</a:t>
            </a:r>
          </a:p>
        </p:txBody>
      </p:sp>
      <p:sp>
        <p:nvSpPr>
          <p:cNvPr id="8" name="Subtítulo 2">
            <a:extLst>
              <a:ext uri="{FF2B5EF4-FFF2-40B4-BE49-F238E27FC236}">
                <a16:creationId xmlns:a16="http://schemas.microsoft.com/office/drawing/2014/main" id="{23967566-3D83-4F09-81F3-415938D26BD8}"/>
              </a:ext>
            </a:extLst>
          </p:cNvPr>
          <p:cNvSpPr txBox="1">
            <a:spLocks/>
          </p:cNvSpPr>
          <p:nvPr/>
        </p:nvSpPr>
        <p:spPr>
          <a:xfrm>
            <a:off x="2351881" y="977157"/>
            <a:ext cx="8141494" cy="835438"/>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defRPr/>
            </a:pPr>
            <a:r>
              <a:rPr lang="es-US" b="1" kern="0" dirty="0">
                <a:solidFill>
                  <a:schemeClr val="tx1"/>
                </a:solidFill>
                <a:latin typeface="Times New Roman" panose="02020603050405020304" pitchFamily="18" charset="0"/>
                <a:cs typeface="Times New Roman" panose="02020603050405020304" pitchFamily="18" charset="0"/>
              </a:rPr>
              <a:t>DEPARTAMENTO DE CIENCIAS DE LA TIERRA Y DE LA CONSTRUCCIÓN</a:t>
            </a:r>
            <a:endParaRPr lang="es-ES" b="1" kern="0" dirty="0">
              <a:solidFill>
                <a:schemeClr val="tx1"/>
              </a:solidFill>
              <a:latin typeface="Times New Roman" panose="02020603050405020304" pitchFamily="18" charset="0"/>
              <a:cs typeface="Times New Roman" panose="02020603050405020304" pitchFamily="18" charset="0"/>
            </a:endParaRPr>
          </a:p>
        </p:txBody>
      </p:sp>
      <p:pic>
        <p:nvPicPr>
          <p:cNvPr id="3081" name="Picture 9" descr="La Ingeniería Civil en el Sistema de... - Universidad de las ...">
            <a:extLst>
              <a:ext uri="{FF2B5EF4-FFF2-40B4-BE49-F238E27FC236}">
                <a16:creationId xmlns:a16="http://schemas.microsoft.com/office/drawing/2014/main" id="{722708A8-4C3F-477B-BB82-0BD7A3C0B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752" y="0"/>
            <a:ext cx="980726" cy="980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rma libre: forma 9">
            <a:extLst>
              <a:ext uri="{FF2B5EF4-FFF2-40B4-BE49-F238E27FC236}">
                <a16:creationId xmlns:a16="http://schemas.microsoft.com/office/drawing/2014/main" id="{F87B980F-BD77-4E7E-8290-938737DED3FB}"/>
              </a:ext>
            </a:extLst>
          </p:cNvPr>
          <p:cNvSpPr/>
          <p:nvPr/>
        </p:nvSpPr>
        <p:spPr>
          <a:xfrm>
            <a:off x="5328871" y="1051810"/>
            <a:ext cx="1121546" cy="4758636"/>
          </a:xfrm>
          <a:custGeom>
            <a:avLst/>
            <a:gdLst>
              <a:gd name="connsiteX0" fmla="*/ 0 w 1361244"/>
              <a:gd name="connsiteY0" fmla="*/ 0 h 4718892"/>
              <a:gd name="connsiteX1" fmla="*/ 157664 w 1361244"/>
              <a:gd name="connsiteY1" fmla="*/ 95784 h 4718892"/>
              <a:gd name="connsiteX2" fmla="*/ 1361244 w 1361244"/>
              <a:gd name="connsiteY2" fmla="*/ 2359446 h 4718892"/>
              <a:gd name="connsiteX3" fmla="*/ 157664 w 1361244"/>
              <a:gd name="connsiteY3" fmla="*/ 4623109 h 4718892"/>
              <a:gd name="connsiteX4" fmla="*/ 0 w 1361244"/>
              <a:gd name="connsiteY4" fmla="*/ 4718892 h 4718892"/>
              <a:gd name="connsiteX5" fmla="*/ 0 w 1361244"/>
              <a:gd name="connsiteY5" fmla="*/ 4568882 h 4718892"/>
              <a:gd name="connsiteX6" fmla="*/ 93136 w 1361244"/>
              <a:gd name="connsiteY6" fmla="*/ 4512685 h 4718892"/>
              <a:gd name="connsiteX7" fmla="*/ 1245833 w 1361244"/>
              <a:gd name="connsiteY7" fmla="*/ 2359445 h 4718892"/>
              <a:gd name="connsiteX8" fmla="*/ 93136 w 1361244"/>
              <a:gd name="connsiteY8" fmla="*/ 206206 h 4718892"/>
              <a:gd name="connsiteX9" fmla="*/ 0 w 1361244"/>
              <a:gd name="connsiteY9" fmla="*/ 150008 h 471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244" h="4718892">
                <a:moveTo>
                  <a:pt x="0" y="0"/>
                </a:moveTo>
                <a:lnTo>
                  <a:pt x="157664" y="95784"/>
                </a:lnTo>
                <a:cubicBezTo>
                  <a:pt x="883818" y="586363"/>
                  <a:pt x="1361244" y="1417151"/>
                  <a:pt x="1361244" y="2359446"/>
                </a:cubicBezTo>
                <a:cubicBezTo>
                  <a:pt x="1361244" y="3301742"/>
                  <a:pt x="883818" y="4132529"/>
                  <a:pt x="157664" y="4623109"/>
                </a:cubicBezTo>
                <a:lnTo>
                  <a:pt x="0" y="4718892"/>
                </a:lnTo>
                <a:lnTo>
                  <a:pt x="0" y="4568882"/>
                </a:lnTo>
                <a:lnTo>
                  <a:pt x="93136" y="4512685"/>
                </a:lnTo>
                <a:cubicBezTo>
                  <a:pt x="788591" y="4046036"/>
                  <a:pt x="1245833" y="3255775"/>
                  <a:pt x="1245833" y="2359445"/>
                </a:cubicBezTo>
                <a:cubicBezTo>
                  <a:pt x="1245833" y="1463115"/>
                  <a:pt x="788591" y="672855"/>
                  <a:pt x="93136" y="206206"/>
                </a:cubicBezTo>
                <a:lnTo>
                  <a:pt x="0" y="150008"/>
                </a:lnTo>
                <a:close/>
              </a:path>
            </a:pathLst>
          </a:custGeom>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s-EC"/>
          </a:p>
        </p:txBody>
      </p:sp>
      <p:sp>
        <p:nvSpPr>
          <p:cNvPr id="16" name="Rectángulo 15">
            <a:extLst>
              <a:ext uri="{FF2B5EF4-FFF2-40B4-BE49-F238E27FC236}">
                <a16:creationId xmlns:a16="http://schemas.microsoft.com/office/drawing/2014/main" id="{C3C160FB-7B57-4F9D-9F69-F2379A1C496F}"/>
              </a:ext>
            </a:extLst>
          </p:cNvPr>
          <p:cNvSpPr/>
          <p:nvPr/>
        </p:nvSpPr>
        <p:spPr>
          <a:xfrm>
            <a:off x="5891124" y="1122830"/>
            <a:ext cx="4563122" cy="603682"/>
          </a:xfrm>
          <a:prstGeom prst="rect">
            <a:avLst/>
          </a:prstGeom>
          <a:gradFill flip="none" rotWithShape="1">
            <a:gsLst>
              <a:gs pos="74000">
                <a:srgbClr val="96B566"/>
              </a:gs>
              <a:gs pos="28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1. JUSTIFICACIÓN </a:t>
            </a:r>
            <a:r>
              <a:rPr lang="en-US" sz="1600" b="1"/>
              <a:t>Y OBJETIVOS</a:t>
            </a:r>
            <a:endParaRPr lang="es-EC" sz="1600" b="1" dirty="0"/>
          </a:p>
        </p:txBody>
      </p:sp>
      <p:sp>
        <p:nvSpPr>
          <p:cNvPr id="11" name="Elipse 10">
            <a:extLst>
              <a:ext uri="{FF2B5EF4-FFF2-40B4-BE49-F238E27FC236}">
                <a16:creationId xmlns:a16="http://schemas.microsoft.com/office/drawing/2014/main" id="{76E9C20C-494A-4412-BB9B-D444E3A3F8E6}"/>
              </a:ext>
            </a:extLst>
          </p:cNvPr>
          <p:cNvSpPr/>
          <p:nvPr/>
        </p:nvSpPr>
        <p:spPr>
          <a:xfrm>
            <a:off x="5328871" y="1051810"/>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22" name="Rectángulo 21">
            <a:extLst>
              <a:ext uri="{FF2B5EF4-FFF2-40B4-BE49-F238E27FC236}">
                <a16:creationId xmlns:a16="http://schemas.microsoft.com/office/drawing/2014/main" id="{7E8C9340-F898-42BF-971B-CA2BC3B202AB}"/>
              </a:ext>
            </a:extLst>
          </p:cNvPr>
          <p:cNvSpPr/>
          <p:nvPr/>
        </p:nvSpPr>
        <p:spPr>
          <a:xfrm>
            <a:off x="6451156" y="2108038"/>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24" name="Rectángulo 23">
            <a:extLst>
              <a:ext uri="{FF2B5EF4-FFF2-40B4-BE49-F238E27FC236}">
                <a16:creationId xmlns:a16="http://schemas.microsoft.com/office/drawing/2014/main" id="{16237B48-2128-4F49-9C2C-C649B71E0322}"/>
              </a:ext>
            </a:extLst>
          </p:cNvPr>
          <p:cNvSpPr/>
          <p:nvPr/>
        </p:nvSpPr>
        <p:spPr>
          <a:xfrm>
            <a:off x="6633888" y="3191112"/>
            <a:ext cx="4563122" cy="603682"/>
          </a:xfrm>
          <a:prstGeom prst="rect">
            <a:avLst/>
          </a:prstGeom>
          <a:gradFill flip="none" rotWithShape="1">
            <a:gsLst>
              <a:gs pos="74000">
                <a:srgbClr val="96B566"/>
              </a:gs>
              <a:gs pos="51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3. </a:t>
            </a:r>
            <a:r>
              <a:rPr lang="en-US" sz="1600" b="1"/>
              <a:t>MODELACIÓN </a:t>
            </a:r>
            <a:endParaRPr lang="es-EC" sz="1600" b="1" dirty="0"/>
          </a:p>
        </p:txBody>
      </p:sp>
      <p:sp>
        <p:nvSpPr>
          <p:cNvPr id="26" name="Rectángulo 25">
            <a:extLst>
              <a:ext uri="{FF2B5EF4-FFF2-40B4-BE49-F238E27FC236}">
                <a16:creationId xmlns:a16="http://schemas.microsoft.com/office/drawing/2014/main" id="{EC79F5F3-D80B-4CB6-832B-789136CB35A5}"/>
              </a:ext>
            </a:extLst>
          </p:cNvPr>
          <p:cNvSpPr/>
          <p:nvPr/>
        </p:nvSpPr>
        <p:spPr>
          <a:xfrm>
            <a:off x="6430442" y="4198885"/>
            <a:ext cx="4766568" cy="603682"/>
          </a:xfrm>
          <a:prstGeom prst="rect">
            <a:avLst/>
          </a:prstGeom>
          <a:gradFill flip="none" rotWithShape="1">
            <a:gsLst>
              <a:gs pos="74000">
                <a:srgbClr val="96B566"/>
              </a:gs>
              <a:gs pos="51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4</a:t>
            </a:r>
            <a:r>
              <a:rPr lang="en-US" sz="1600" b="1"/>
              <a:t>. RESULTADOS</a:t>
            </a:r>
            <a:endParaRPr lang="es-EC" sz="1600" b="1" dirty="0"/>
          </a:p>
        </p:txBody>
      </p:sp>
      <p:sp>
        <p:nvSpPr>
          <p:cNvPr id="28" name="Rectángulo 27">
            <a:extLst>
              <a:ext uri="{FF2B5EF4-FFF2-40B4-BE49-F238E27FC236}">
                <a16:creationId xmlns:a16="http://schemas.microsoft.com/office/drawing/2014/main" id="{ED0A5948-48EC-473B-9AF2-066BB048ADE9}"/>
              </a:ext>
            </a:extLst>
          </p:cNvPr>
          <p:cNvSpPr/>
          <p:nvPr/>
        </p:nvSpPr>
        <p:spPr>
          <a:xfrm>
            <a:off x="5891124" y="5135638"/>
            <a:ext cx="5305886" cy="603682"/>
          </a:xfrm>
          <a:prstGeom prst="rect">
            <a:avLst/>
          </a:prstGeom>
          <a:gradFill flip="none" rotWithShape="1">
            <a:gsLst>
              <a:gs pos="74000">
                <a:srgbClr val="96B566"/>
              </a:gs>
              <a:gs pos="28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5. CONCLUSIONES Y RECOMENDACIONES</a:t>
            </a:r>
            <a:endParaRPr lang="es-EC" sz="1600" b="1" dirty="0"/>
          </a:p>
        </p:txBody>
      </p:sp>
      <p:sp>
        <p:nvSpPr>
          <p:cNvPr id="12" name="Elipse 11">
            <a:extLst>
              <a:ext uri="{FF2B5EF4-FFF2-40B4-BE49-F238E27FC236}">
                <a16:creationId xmlns:a16="http://schemas.microsoft.com/office/drawing/2014/main" id="{C9315C6A-7BFB-4395-8D37-A8AA676C6E4F}"/>
              </a:ext>
            </a:extLst>
          </p:cNvPr>
          <p:cNvSpPr/>
          <p:nvPr/>
        </p:nvSpPr>
        <p:spPr>
          <a:xfrm>
            <a:off x="5328871" y="5064722"/>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13" name="Elipse 12">
            <a:extLst>
              <a:ext uri="{FF2B5EF4-FFF2-40B4-BE49-F238E27FC236}">
                <a16:creationId xmlns:a16="http://schemas.microsoft.com/office/drawing/2014/main" id="{6385D9BB-83E4-4941-94E2-C87748794DC8}"/>
              </a:ext>
            </a:extLst>
          </p:cNvPr>
          <p:cNvSpPr/>
          <p:nvPr/>
        </p:nvSpPr>
        <p:spPr>
          <a:xfrm>
            <a:off x="6074595" y="3120092"/>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14" name="Elipse 13">
            <a:extLst>
              <a:ext uri="{FF2B5EF4-FFF2-40B4-BE49-F238E27FC236}">
                <a16:creationId xmlns:a16="http://schemas.microsoft.com/office/drawing/2014/main" id="{345889E0-7F97-412A-9CAE-8CE8257FE85E}"/>
              </a:ext>
            </a:extLst>
          </p:cNvPr>
          <p:cNvSpPr/>
          <p:nvPr/>
        </p:nvSpPr>
        <p:spPr>
          <a:xfrm>
            <a:off x="5890384" y="2037018"/>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15" name="Elipse 14">
            <a:extLst>
              <a:ext uri="{FF2B5EF4-FFF2-40B4-BE49-F238E27FC236}">
                <a16:creationId xmlns:a16="http://schemas.microsoft.com/office/drawing/2014/main" id="{91EB2D09-2127-4C60-A938-C4D1F68FA4B1}"/>
              </a:ext>
            </a:extLst>
          </p:cNvPr>
          <p:cNvSpPr/>
          <p:nvPr/>
        </p:nvSpPr>
        <p:spPr>
          <a:xfrm>
            <a:off x="5869669" y="4127865"/>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32" name="图形 116" descr="剧本">
            <a:extLst>
              <a:ext uri="{FF2B5EF4-FFF2-40B4-BE49-F238E27FC236}">
                <a16:creationId xmlns:a16="http://schemas.microsoft.com/office/drawing/2014/main" id="{F09E4F88-15A8-4064-8103-815B10E2867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17472" y="1126578"/>
            <a:ext cx="558284" cy="558284"/>
          </a:xfrm>
          <a:prstGeom prst="rect">
            <a:avLst/>
          </a:prstGeom>
        </p:spPr>
      </p:pic>
      <p:pic>
        <p:nvPicPr>
          <p:cNvPr id="33" name="图形 118" descr="靶心">
            <a:extLst>
              <a:ext uri="{FF2B5EF4-FFF2-40B4-BE49-F238E27FC236}">
                <a16:creationId xmlns:a16="http://schemas.microsoft.com/office/drawing/2014/main" id="{DAFD37C6-DBD9-4646-AC33-985FA2D48C2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26739" y="2179060"/>
            <a:ext cx="473014" cy="473014"/>
          </a:xfrm>
          <a:prstGeom prst="rect">
            <a:avLst/>
          </a:prstGeom>
        </p:spPr>
      </p:pic>
      <p:pic>
        <p:nvPicPr>
          <p:cNvPr id="34" name="图形 119" descr="工具">
            <a:extLst>
              <a:ext uri="{FF2B5EF4-FFF2-40B4-BE49-F238E27FC236}">
                <a16:creationId xmlns:a16="http://schemas.microsoft.com/office/drawing/2014/main" id="{9B0414C7-0917-488D-AFCC-445C6ED988E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91422" y="3256465"/>
            <a:ext cx="478040" cy="478040"/>
          </a:xfrm>
          <a:prstGeom prst="rect">
            <a:avLst/>
          </a:prstGeom>
        </p:spPr>
      </p:pic>
      <p:pic>
        <p:nvPicPr>
          <p:cNvPr id="35" name="图形 121" descr="聊天">
            <a:extLst>
              <a:ext uri="{FF2B5EF4-FFF2-40B4-BE49-F238E27FC236}">
                <a16:creationId xmlns:a16="http://schemas.microsoft.com/office/drawing/2014/main" id="{BDC5B9D6-38FE-48D4-B86C-B8D7E347639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21713" y="4287554"/>
            <a:ext cx="478040" cy="478040"/>
          </a:xfrm>
          <a:prstGeom prst="rect">
            <a:avLst/>
          </a:prstGeom>
        </p:spPr>
      </p:pic>
      <p:pic>
        <p:nvPicPr>
          <p:cNvPr id="36" name="图形 122" descr="打开的书">
            <a:extLst>
              <a:ext uri="{FF2B5EF4-FFF2-40B4-BE49-F238E27FC236}">
                <a16:creationId xmlns:a16="http://schemas.microsoft.com/office/drawing/2014/main" id="{1DD609F8-7A32-4AC6-846B-884EF0642FF7}"/>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469221" y="5180786"/>
            <a:ext cx="477960" cy="477960"/>
          </a:xfrm>
          <a:prstGeom prst="rect">
            <a:avLst/>
          </a:prstGeom>
        </p:spPr>
      </p:pic>
      <p:sp>
        <p:nvSpPr>
          <p:cNvPr id="37" name="空心弧 7">
            <a:extLst>
              <a:ext uri="{FF2B5EF4-FFF2-40B4-BE49-F238E27FC236}">
                <a16:creationId xmlns:a16="http://schemas.microsoft.com/office/drawing/2014/main" id="{E4556FD3-5C3C-4C21-9350-607792978DA3}"/>
              </a:ext>
            </a:extLst>
          </p:cNvPr>
          <p:cNvSpPr/>
          <p:nvPr/>
        </p:nvSpPr>
        <p:spPr>
          <a:xfrm rot="16200000">
            <a:off x="346117" y="1006050"/>
            <a:ext cx="5119608" cy="4845900"/>
          </a:xfrm>
          <a:prstGeom prst="blockArc">
            <a:avLst>
              <a:gd name="adj1" fmla="val 6911917"/>
              <a:gd name="adj2" fmla="val 1412101"/>
              <a:gd name="adj3" fmla="val 4195"/>
            </a:avLst>
          </a:prstGeom>
          <a:solidFill>
            <a:srgbClr val="C3C3C3">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FF97"/>
              </a:solidFill>
              <a:cs typeface="+mn-ea"/>
              <a:sym typeface="+mn-lt"/>
            </a:endParaRPr>
          </a:p>
        </p:txBody>
      </p:sp>
      <p:pic>
        <p:nvPicPr>
          <p:cNvPr id="38" name="图片占位符 11">
            <a:extLst>
              <a:ext uri="{FF2B5EF4-FFF2-40B4-BE49-F238E27FC236}">
                <a16:creationId xmlns:a16="http://schemas.microsoft.com/office/drawing/2014/main" id="{7B1A5374-9C65-44A4-83F8-214D0F36EFB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55256" y="1087880"/>
            <a:ext cx="4029638" cy="4747649"/>
          </a:xfrm>
          <a:custGeom>
            <a:avLst/>
            <a:gdLst>
              <a:gd name="connsiteX0" fmla="*/ 2755369 w 4698826"/>
              <a:gd name="connsiteY0" fmla="*/ 1709 h 5321569"/>
              <a:gd name="connsiteX1" fmla="*/ 4698826 w 4698826"/>
              <a:gd name="connsiteY1" fmla="*/ 950552 h 5321569"/>
              <a:gd name="connsiteX2" fmla="*/ 4234122 w 4698826"/>
              <a:gd name="connsiteY2" fmla="*/ 1340485 h 5321569"/>
              <a:gd name="connsiteX3" fmla="*/ 1958133 w 4698826"/>
              <a:gd name="connsiteY3" fmla="*/ 730636 h 5321569"/>
              <a:gd name="connsiteX4" fmla="*/ 606628 w 4698826"/>
              <a:gd name="connsiteY4" fmla="*/ 2660785 h 5321569"/>
              <a:gd name="connsiteX5" fmla="*/ 1958133 w 4698826"/>
              <a:gd name="connsiteY5" fmla="*/ 4590934 h 5321569"/>
              <a:gd name="connsiteX6" fmla="*/ 4234122 w 4698826"/>
              <a:gd name="connsiteY6" fmla="*/ 3981085 h 5321569"/>
              <a:gd name="connsiteX7" fmla="*/ 4698826 w 4698826"/>
              <a:gd name="connsiteY7" fmla="*/ 4371018 h 5321569"/>
              <a:gd name="connsiteX8" fmla="*/ 1750654 w 4698826"/>
              <a:gd name="connsiteY8" fmla="*/ 5160978 h 5321569"/>
              <a:gd name="connsiteX9" fmla="*/ 0 w 4698826"/>
              <a:gd name="connsiteY9" fmla="*/ 2660785 h 5321569"/>
              <a:gd name="connsiteX10" fmla="*/ 1750654 w 4698826"/>
              <a:gd name="connsiteY10" fmla="*/ 160592 h 5321569"/>
              <a:gd name="connsiteX11" fmla="*/ 2755369 w 4698826"/>
              <a:gd name="connsiteY11" fmla="*/ 1709 h 532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8826" h="5321569">
                <a:moveTo>
                  <a:pt x="2755369" y="1709"/>
                </a:moveTo>
                <a:cubicBezTo>
                  <a:pt x="3493216" y="28177"/>
                  <a:pt x="4204528" y="361471"/>
                  <a:pt x="4698826" y="950552"/>
                </a:cubicBezTo>
                <a:lnTo>
                  <a:pt x="4234122" y="1340485"/>
                </a:lnTo>
                <a:cubicBezTo>
                  <a:pt x="3679070" y="679000"/>
                  <a:pt x="2769565" y="435299"/>
                  <a:pt x="1958133" y="730636"/>
                </a:cubicBezTo>
                <a:cubicBezTo>
                  <a:pt x="1146701" y="1025973"/>
                  <a:pt x="606628" y="1797278"/>
                  <a:pt x="606628" y="2660785"/>
                </a:cubicBezTo>
                <a:cubicBezTo>
                  <a:pt x="606628" y="3524293"/>
                  <a:pt x="1146701" y="4295597"/>
                  <a:pt x="1958133" y="4590934"/>
                </a:cubicBezTo>
                <a:cubicBezTo>
                  <a:pt x="2769565" y="4886271"/>
                  <a:pt x="3679070" y="4642570"/>
                  <a:pt x="4234122" y="3981085"/>
                </a:cubicBezTo>
                <a:lnTo>
                  <a:pt x="4698826" y="4371018"/>
                </a:lnTo>
                <a:cubicBezTo>
                  <a:pt x="3979847" y="5227864"/>
                  <a:pt x="2801731" y="5543539"/>
                  <a:pt x="1750654" y="5160978"/>
                </a:cubicBezTo>
                <a:cubicBezTo>
                  <a:pt x="699577" y="4778417"/>
                  <a:pt x="0" y="3779318"/>
                  <a:pt x="0" y="2660785"/>
                </a:cubicBezTo>
                <a:cubicBezTo>
                  <a:pt x="0" y="1542252"/>
                  <a:pt x="699577" y="543153"/>
                  <a:pt x="1750654" y="160592"/>
                </a:cubicBezTo>
                <a:cubicBezTo>
                  <a:pt x="2079116" y="41042"/>
                  <a:pt x="2419983" y="-10321"/>
                  <a:pt x="2755369" y="1709"/>
                </a:cubicBezTo>
                <a:close/>
              </a:path>
            </a:pathLst>
          </a:custGeom>
        </p:spPr>
      </p:pic>
      <p:pic>
        <p:nvPicPr>
          <p:cNvPr id="39" name="Picture 10" descr="Universidad de las Fuerzas Armadas de Ecuador - Wikipedia, la ...">
            <a:extLst>
              <a:ext uri="{FF2B5EF4-FFF2-40B4-BE49-F238E27FC236}">
                <a16:creationId xmlns:a16="http://schemas.microsoft.com/office/drawing/2014/main" id="{6E51240C-8926-4577-B3D2-C71ABAFC68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6926" y="2270299"/>
            <a:ext cx="2797988" cy="2530095"/>
          </a:xfrm>
          <a:prstGeom prst="rect">
            <a:avLst/>
          </a:prstGeom>
          <a:noFill/>
          <a:extLst>
            <a:ext uri="{909E8E84-426E-40DD-AFC4-6F175D3DCCD1}">
              <a14:hiddenFill xmlns:a14="http://schemas.microsoft.com/office/drawing/2010/main">
                <a:solidFill>
                  <a:srgbClr val="FFFFFF"/>
                </a:solidFill>
              </a14:hiddenFill>
            </a:ext>
          </a:extLst>
        </p:spPr>
      </p:pic>
      <p:sp>
        <p:nvSpPr>
          <p:cNvPr id="40" name="空心弧 1">
            <a:extLst>
              <a:ext uri="{FF2B5EF4-FFF2-40B4-BE49-F238E27FC236}">
                <a16:creationId xmlns:a16="http://schemas.microsoft.com/office/drawing/2014/main" id="{6BC1F5A9-219E-48F7-BD31-395D52E42052}"/>
              </a:ext>
            </a:extLst>
          </p:cNvPr>
          <p:cNvSpPr/>
          <p:nvPr/>
        </p:nvSpPr>
        <p:spPr>
          <a:xfrm rot="16200000">
            <a:off x="504070" y="1118501"/>
            <a:ext cx="4807646" cy="4621000"/>
          </a:xfrm>
          <a:prstGeom prst="blockArc">
            <a:avLst>
              <a:gd name="adj1" fmla="val 12274347"/>
              <a:gd name="adj2" fmla="val 3927365"/>
              <a:gd name="adj3" fmla="val 2258"/>
            </a:avLst>
          </a:prstGeom>
          <a:solidFill>
            <a:srgbClr val="668E3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rgbClr val="F6FF97"/>
              </a:solidFill>
              <a:cs typeface="+mn-ea"/>
              <a:sym typeface="+mn-lt"/>
            </a:endParaRPr>
          </a:p>
        </p:txBody>
      </p:sp>
      <p:sp>
        <p:nvSpPr>
          <p:cNvPr id="41" name="CuadroTexto 40">
            <a:extLst>
              <a:ext uri="{FF2B5EF4-FFF2-40B4-BE49-F238E27FC236}">
                <a16:creationId xmlns:a16="http://schemas.microsoft.com/office/drawing/2014/main" id="{02DBA813-91AF-4B14-8A04-5BA6766A2675}"/>
              </a:ext>
            </a:extLst>
          </p:cNvPr>
          <p:cNvSpPr txBox="1"/>
          <p:nvPr/>
        </p:nvSpPr>
        <p:spPr>
          <a:xfrm>
            <a:off x="5417472" y="0"/>
            <a:ext cx="4912024"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Lato Black" panose="020F0A02020204030203" pitchFamily="34" charset="0"/>
              </a:rPr>
              <a:t>ÍNDICE</a:t>
            </a:r>
            <a:endParaRPr lang="es-EC" sz="4000" b="1" dirty="0">
              <a:effectLst>
                <a:outerShdw blurRad="38100" dist="38100" dir="2700000" algn="tl">
                  <a:srgbClr val="000000">
                    <a:alpha val="43137"/>
                  </a:srgbClr>
                </a:outerShdw>
              </a:effectLst>
              <a:latin typeface="Lato Black" panose="020F0A02020204030203" pitchFamily="34" charset="0"/>
            </a:endParaRPr>
          </a:p>
        </p:txBody>
      </p:sp>
    </p:spTree>
    <p:extLst>
      <p:ext uri="{BB962C8B-B14F-4D97-AF65-F5344CB8AC3E}">
        <p14:creationId xmlns:p14="http://schemas.microsoft.com/office/powerpoint/2010/main" val="289826185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 reparación de hospital, en manos del SECOB | El Diario Ecuador">
            <a:extLst>
              <a:ext uri="{FF2B5EF4-FFF2-40B4-BE49-F238E27FC236}">
                <a16:creationId xmlns:a16="http://schemas.microsoft.com/office/drawing/2014/main" id="{DFB21816-4CB1-4933-AE9F-FE4F241D9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0" y="1372070"/>
            <a:ext cx="5933441" cy="445008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5E6BDB95-FE9D-4C53-9919-29A11212FEE1}"/>
              </a:ext>
            </a:extLst>
          </p:cNvPr>
          <p:cNvPicPr/>
          <p:nvPr/>
        </p:nvPicPr>
        <p:blipFill>
          <a:blip r:embed="rId3"/>
          <a:stretch>
            <a:fillRect/>
          </a:stretch>
        </p:blipFill>
        <p:spPr>
          <a:xfrm>
            <a:off x="6139066" y="615056"/>
            <a:ext cx="5854700" cy="3095625"/>
          </a:xfrm>
          <a:prstGeom prst="rect">
            <a:avLst/>
          </a:prstGeom>
        </p:spPr>
      </p:pic>
      <p:pic>
        <p:nvPicPr>
          <p:cNvPr id="10" name="Imagen 9">
            <a:extLst>
              <a:ext uri="{FF2B5EF4-FFF2-40B4-BE49-F238E27FC236}">
                <a16:creationId xmlns:a16="http://schemas.microsoft.com/office/drawing/2014/main" id="{945513F4-2A26-418B-A5A2-838F90BC663B}"/>
              </a:ext>
            </a:extLst>
          </p:cNvPr>
          <p:cNvPicPr/>
          <p:nvPr/>
        </p:nvPicPr>
        <p:blipFill>
          <a:blip r:embed="rId4"/>
          <a:stretch>
            <a:fillRect/>
          </a:stretch>
        </p:blipFill>
        <p:spPr>
          <a:xfrm>
            <a:off x="6520985" y="3628072"/>
            <a:ext cx="5219700" cy="1530985"/>
          </a:xfrm>
          <a:prstGeom prst="rect">
            <a:avLst/>
          </a:prstGeom>
        </p:spPr>
      </p:pic>
      <p:sp>
        <p:nvSpPr>
          <p:cNvPr id="2" name="CuadroTexto 1">
            <a:extLst>
              <a:ext uri="{FF2B5EF4-FFF2-40B4-BE49-F238E27FC236}">
                <a16:creationId xmlns:a16="http://schemas.microsoft.com/office/drawing/2014/main" id="{BB65810F-2593-4E3A-8E8E-45F422C73E17}"/>
              </a:ext>
            </a:extLst>
          </p:cNvPr>
          <p:cNvSpPr txBox="1"/>
          <p:nvPr/>
        </p:nvSpPr>
        <p:spPr>
          <a:xfrm>
            <a:off x="754430" y="838720"/>
            <a:ext cx="4563123" cy="369332"/>
          </a:xfrm>
          <a:prstGeom prst="rect">
            <a:avLst/>
          </a:prstGeom>
          <a:noFill/>
        </p:spPr>
        <p:txBody>
          <a:bodyPr wrap="square" rtlCol="0">
            <a:spAutoFit/>
          </a:bodyPr>
          <a:lstStyle/>
          <a:p>
            <a:r>
              <a:rPr lang="en-US" dirty="0"/>
              <a:t>Hospital General “Rodriguez Zambrano”</a:t>
            </a:r>
            <a:endParaRPr lang="es-EC" dirty="0"/>
          </a:p>
        </p:txBody>
      </p:sp>
      <p:sp>
        <p:nvSpPr>
          <p:cNvPr id="11" name="Rectángulo 10">
            <a:extLst>
              <a:ext uri="{FF2B5EF4-FFF2-40B4-BE49-F238E27FC236}">
                <a16:creationId xmlns:a16="http://schemas.microsoft.com/office/drawing/2014/main" id="{A2637883-EF27-4DF6-9DC3-872693C966C7}"/>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12" name="Elipse 11">
            <a:extLst>
              <a:ext uri="{FF2B5EF4-FFF2-40B4-BE49-F238E27FC236}">
                <a16:creationId xmlns:a16="http://schemas.microsoft.com/office/drawing/2014/main" id="{B06685F2-0D0D-4812-A5CD-BE00FA8B880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13" name="图形 118" descr="靶心">
            <a:extLst>
              <a:ext uri="{FF2B5EF4-FFF2-40B4-BE49-F238E27FC236}">
                <a16:creationId xmlns:a16="http://schemas.microsoft.com/office/drawing/2014/main" id="{DD9914F9-2798-4580-84B6-7AE27448098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6355" y="142042"/>
            <a:ext cx="473014" cy="473014"/>
          </a:xfrm>
          <a:prstGeom prst="rect">
            <a:avLst/>
          </a:prstGeom>
        </p:spPr>
      </p:pic>
    </p:spTree>
    <p:extLst>
      <p:ext uri="{BB962C8B-B14F-4D97-AF65-F5344CB8AC3E}">
        <p14:creationId xmlns:p14="http://schemas.microsoft.com/office/powerpoint/2010/main" val="245461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 reparación de hospital, en manos del SECOB | El Diario Ecuador">
            <a:extLst>
              <a:ext uri="{FF2B5EF4-FFF2-40B4-BE49-F238E27FC236}">
                <a16:creationId xmlns:a16="http://schemas.microsoft.com/office/drawing/2014/main" id="{DFB21816-4CB1-4933-AE9F-FE4F241D9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0" y="1372070"/>
            <a:ext cx="5933441" cy="445008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BB65810F-2593-4E3A-8E8E-45F422C73E17}"/>
              </a:ext>
            </a:extLst>
          </p:cNvPr>
          <p:cNvSpPr txBox="1"/>
          <p:nvPr/>
        </p:nvSpPr>
        <p:spPr>
          <a:xfrm>
            <a:off x="571700" y="838720"/>
            <a:ext cx="4745853" cy="369332"/>
          </a:xfrm>
          <a:prstGeom prst="rect">
            <a:avLst/>
          </a:prstGeom>
          <a:noFill/>
        </p:spPr>
        <p:txBody>
          <a:bodyPr wrap="square" rtlCol="0">
            <a:spAutoFit/>
          </a:bodyPr>
          <a:lstStyle/>
          <a:p>
            <a:r>
              <a:rPr lang="en-US" b="1" dirty="0"/>
              <a:t>Hospital General “Rodriguez Zambrano”</a:t>
            </a:r>
            <a:endParaRPr lang="es-EC" b="1" dirty="0"/>
          </a:p>
        </p:txBody>
      </p:sp>
      <p:pic>
        <p:nvPicPr>
          <p:cNvPr id="20" name="Imagen 19">
            <a:extLst>
              <a:ext uri="{FF2B5EF4-FFF2-40B4-BE49-F238E27FC236}">
                <a16:creationId xmlns:a16="http://schemas.microsoft.com/office/drawing/2014/main" id="{A9EF0205-38A3-4C12-8849-CBB113F031B5}"/>
              </a:ext>
            </a:extLst>
          </p:cNvPr>
          <p:cNvPicPr/>
          <p:nvPr/>
        </p:nvPicPr>
        <p:blipFill>
          <a:blip r:embed="rId3"/>
          <a:stretch>
            <a:fillRect/>
          </a:stretch>
        </p:blipFill>
        <p:spPr>
          <a:xfrm>
            <a:off x="6064830" y="3328072"/>
            <a:ext cx="5982687" cy="2423160"/>
          </a:xfrm>
          <a:prstGeom prst="rect">
            <a:avLst/>
          </a:prstGeom>
        </p:spPr>
      </p:pic>
      <p:pic>
        <p:nvPicPr>
          <p:cNvPr id="21" name="Imagen 20">
            <a:extLst>
              <a:ext uri="{FF2B5EF4-FFF2-40B4-BE49-F238E27FC236}">
                <a16:creationId xmlns:a16="http://schemas.microsoft.com/office/drawing/2014/main" id="{EAE29D8A-EE5A-4A69-84D8-555273FC503F}"/>
              </a:ext>
            </a:extLst>
          </p:cNvPr>
          <p:cNvPicPr/>
          <p:nvPr/>
        </p:nvPicPr>
        <p:blipFill>
          <a:blip r:embed="rId4"/>
          <a:stretch>
            <a:fillRect/>
          </a:stretch>
        </p:blipFill>
        <p:spPr>
          <a:xfrm>
            <a:off x="6064830" y="745724"/>
            <a:ext cx="6057900" cy="2423160"/>
          </a:xfrm>
          <a:prstGeom prst="rect">
            <a:avLst/>
          </a:prstGeom>
        </p:spPr>
      </p:pic>
      <p:sp>
        <p:nvSpPr>
          <p:cNvPr id="9" name="Rectángulo 8">
            <a:extLst>
              <a:ext uri="{FF2B5EF4-FFF2-40B4-BE49-F238E27FC236}">
                <a16:creationId xmlns:a16="http://schemas.microsoft.com/office/drawing/2014/main" id="{A242EA79-84D2-4579-9C9C-0FE70FA751A7}"/>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10" name="Elipse 9">
            <a:extLst>
              <a:ext uri="{FF2B5EF4-FFF2-40B4-BE49-F238E27FC236}">
                <a16:creationId xmlns:a16="http://schemas.microsoft.com/office/drawing/2014/main" id="{8A054815-953E-4D89-870D-5FB525B9539F}"/>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11" name="图形 118" descr="靶心">
            <a:extLst>
              <a:ext uri="{FF2B5EF4-FFF2-40B4-BE49-F238E27FC236}">
                <a16:creationId xmlns:a16="http://schemas.microsoft.com/office/drawing/2014/main" id="{338CB4D4-E201-499F-BA15-4BD70E46EED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6355" y="142042"/>
            <a:ext cx="473014" cy="473014"/>
          </a:xfrm>
          <a:prstGeom prst="rect">
            <a:avLst/>
          </a:prstGeom>
        </p:spPr>
      </p:pic>
    </p:spTree>
    <p:extLst>
      <p:ext uri="{BB962C8B-B14F-4D97-AF65-F5344CB8AC3E}">
        <p14:creationId xmlns:p14="http://schemas.microsoft.com/office/powerpoint/2010/main" val="3658546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71C4C6FD-DBCE-4CBB-9D20-7D1D9533D2B4}"/>
              </a:ext>
            </a:extLst>
          </p:cNvPr>
          <p:cNvSpPr/>
          <p:nvPr/>
        </p:nvSpPr>
        <p:spPr>
          <a:xfrm>
            <a:off x="6363416" y="48076"/>
            <a:ext cx="5692229" cy="1950620"/>
          </a:xfrm>
          <a:prstGeom prst="roundRect">
            <a:avLst/>
          </a:prstGeom>
          <a:ln>
            <a:noFill/>
          </a:ln>
          <a:effectLst>
            <a:outerShdw blurRad="63500" sx="102000" sy="102000" algn="ctr"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12" name="Rectángulo: esquinas redondeadas 11">
            <a:extLst>
              <a:ext uri="{FF2B5EF4-FFF2-40B4-BE49-F238E27FC236}">
                <a16:creationId xmlns:a16="http://schemas.microsoft.com/office/drawing/2014/main" id="{9B527410-A100-4FBC-B89C-5F9C0C56F195}"/>
              </a:ext>
            </a:extLst>
          </p:cNvPr>
          <p:cNvSpPr/>
          <p:nvPr/>
        </p:nvSpPr>
        <p:spPr>
          <a:xfrm>
            <a:off x="6335355" y="2112639"/>
            <a:ext cx="5692229" cy="1950620"/>
          </a:xfrm>
          <a:prstGeom prst="roundRect">
            <a:avLst/>
          </a:prstGeom>
          <a:ln>
            <a:noFill/>
          </a:ln>
          <a:effectLst>
            <a:outerShdw blurRad="63500" sx="102000" sy="102000" algn="ctr"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13" name="Rectángulo: esquinas redondeadas 12">
            <a:extLst>
              <a:ext uri="{FF2B5EF4-FFF2-40B4-BE49-F238E27FC236}">
                <a16:creationId xmlns:a16="http://schemas.microsoft.com/office/drawing/2014/main" id="{CF917F55-8073-48E6-8F8C-80697364F138}"/>
              </a:ext>
            </a:extLst>
          </p:cNvPr>
          <p:cNvSpPr/>
          <p:nvPr/>
        </p:nvSpPr>
        <p:spPr>
          <a:xfrm>
            <a:off x="6335355" y="4177202"/>
            <a:ext cx="5692229" cy="1950620"/>
          </a:xfrm>
          <a:prstGeom prst="roundRect">
            <a:avLst/>
          </a:prstGeom>
          <a:ln>
            <a:noFill/>
          </a:ln>
          <a:effectLst>
            <a:outerShdw blurRad="63500" sx="102000" sy="102000" algn="ctr"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pic>
        <p:nvPicPr>
          <p:cNvPr id="15" name="Imagen 14">
            <a:extLst>
              <a:ext uri="{FF2B5EF4-FFF2-40B4-BE49-F238E27FC236}">
                <a16:creationId xmlns:a16="http://schemas.microsoft.com/office/drawing/2014/main" id="{AB9E0D89-77AC-4B59-AD14-B435A005A290}"/>
              </a:ext>
            </a:extLst>
          </p:cNvPr>
          <p:cNvPicPr/>
          <p:nvPr/>
        </p:nvPicPr>
        <p:blipFill>
          <a:blip r:embed="rId2"/>
          <a:stretch>
            <a:fillRect/>
          </a:stretch>
        </p:blipFill>
        <p:spPr>
          <a:xfrm>
            <a:off x="6595630" y="4329552"/>
            <a:ext cx="2103120" cy="1645920"/>
          </a:xfrm>
          <a:prstGeom prst="rect">
            <a:avLst/>
          </a:prstGeom>
          <a:ln>
            <a:noFill/>
          </a:ln>
          <a:effectLst>
            <a:outerShdw blurRad="63500" sx="102000" sy="102000" algn="ctr" rotWithShape="0">
              <a:prstClr val="black">
                <a:alpha val="40000"/>
              </a:prstClr>
            </a:outerShdw>
          </a:effectLst>
        </p:spPr>
      </p:pic>
      <p:pic>
        <p:nvPicPr>
          <p:cNvPr id="16" name="Imagen 15">
            <a:extLst>
              <a:ext uri="{FF2B5EF4-FFF2-40B4-BE49-F238E27FC236}">
                <a16:creationId xmlns:a16="http://schemas.microsoft.com/office/drawing/2014/main" id="{BC6DF8DB-D6DF-4675-A255-238CA548D3BD}"/>
              </a:ext>
            </a:extLst>
          </p:cNvPr>
          <p:cNvPicPr/>
          <p:nvPr/>
        </p:nvPicPr>
        <p:blipFill>
          <a:blip r:embed="rId3"/>
          <a:stretch>
            <a:fillRect/>
          </a:stretch>
        </p:blipFill>
        <p:spPr>
          <a:xfrm>
            <a:off x="6595630" y="193248"/>
            <a:ext cx="2103120" cy="1645920"/>
          </a:xfrm>
          <a:prstGeom prst="rect">
            <a:avLst/>
          </a:prstGeom>
          <a:ln>
            <a:noFill/>
          </a:ln>
          <a:effectLst>
            <a:outerShdw blurRad="63500" sx="102000" sy="102000" algn="ctr" rotWithShape="0">
              <a:prstClr val="black">
                <a:alpha val="40000"/>
              </a:prstClr>
            </a:outerShdw>
          </a:effectLst>
        </p:spPr>
      </p:pic>
      <p:pic>
        <p:nvPicPr>
          <p:cNvPr id="17" name="Imagen 16">
            <a:extLst>
              <a:ext uri="{FF2B5EF4-FFF2-40B4-BE49-F238E27FC236}">
                <a16:creationId xmlns:a16="http://schemas.microsoft.com/office/drawing/2014/main" id="{5672099B-9097-4DDC-B7DD-17393BB1DC4C}"/>
              </a:ext>
            </a:extLst>
          </p:cNvPr>
          <p:cNvPicPr/>
          <p:nvPr/>
        </p:nvPicPr>
        <p:blipFill>
          <a:blip r:embed="rId4"/>
          <a:stretch>
            <a:fillRect/>
          </a:stretch>
        </p:blipFill>
        <p:spPr>
          <a:xfrm>
            <a:off x="6595630" y="2264989"/>
            <a:ext cx="2103120" cy="1645920"/>
          </a:xfrm>
          <a:prstGeom prst="rect">
            <a:avLst/>
          </a:prstGeom>
          <a:ln>
            <a:noFill/>
          </a:ln>
          <a:effectLst>
            <a:outerShdw blurRad="63500" sx="102000" sy="102000" algn="ctr" rotWithShape="0">
              <a:prstClr val="black">
                <a:alpha val="40000"/>
              </a:prstClr>
            </a:outerShdw>
          </a:effectLst>
        </p:spPr>
      </p:pic>
      <p:sp>
        <p:nvSpPr>
          <p:cNvPr id="3" name="Rectángulo 2">
            <a:extLst>
              <a:ext uri="{FF2B5EF4-FFF2-40B4-BE49-F238E27FC236}">
                <a16:creationId xmlns:a16="http://schemas.microsoft.com/office/drawing/2014/main" id="{2C398891-F66C-40DD-B699-BFC0A7559562}"/>
              </a:ext>
            </a:extLst>
          </p:cNvPr>
          <p:cNvSpPr/>
          <p:nvPr/>
        </p:nvSpPr>
        <p:spPr>
          <a:xfrm>
            <a:off x="8905875" y="193248"/>
            <a:ext cx="3019425" cy="1645920"/>
          </a:xfrm>
          <a:prstGeom prst="rect">
            <a:avLst/>
          </a:prstGeom>
          <a:solidFill>
            <a:schemeClr val="bg1"/>
          </a:solidFill>
          <a:ln>
            <a:noFill/>
          </a:ln>
          <a:effectLst>
            <a:innerShdw blurRad="127000">
              <a:prstClr val="black">
                <a:alpha val="5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a:solidFill>
                  <a:schemeClr val="tx1"/>
                </a:solidFill>
                <a:latin typeface="Bahnschrift Light" panose="020B0502040204020203" pitchFamily="34" charset="0"/>
              </a:rPr>
              <a:t>Daño en paredes con salientes.</a:t>
            </a:r>
          </a:p>
        </p:txBody>
      </p:sp>
      <p:sp>
        <p:nvSpPr>
          <p:cNvPr id="18" name="Rectángulo 17">
            <a:extLst>
              <a:ext uri="{FF2B5EF4-FFF2-40B4-BE49-F238E27FC236}">
                <a16:creationId xmlns:a16="http://schemas.microsoft.com/office/drawing/2014/main" id="{F6BECEA7-51C8-49A3-8E46-14D7E4DFDC2F}"/>
              </a:ext>
            </a:extLst>
          </p:cNvPr>
          <p:cNvSpPr/>
          <p:nvPr/>
        </p:nvSpPr>
        <p:spPr>
          <a:xfrm>
            <a:off x="8905874" y="2264989"/>
            <a:ext cx="3019425" cy="1645920"/>
          </a:xfrm>
          <a:prstGeom prst="rect">
            <a:avLst/>
          </a:prstGeom>
          <a:solidFill>
            <a:schemeClr val="bg1"/>
          </a:solidFill>
          <a:ln>
            <a:noFill/>
          </a:ln>
          <a:effectLst>
            <a:innerShdw blurRad="127000">
              <a:prstClr val="black">
                <a:alpha val="5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a:solidFill>
                  <a:schemeClr val="tx1"/>
                </a:solidFill>
                <a:latin typeface="Bahnschrift Light" panose="020B0502040204020203" pitchFamily="34" charset="0"/>
              </a:rPr>
              <a:t>Rotura diagonal en pared entre ventanas.</a:t>
            </a:r>
          </a:p>
        </p:txBody>
      </p:sp>
      <p:sp>
        <p:nvSpPr>
          <p:cNvPr id="19" name="Rectángulo 18">
            <a:extLst>
              <a:ext uri="{FF2B5EF4-FFF2-40B4-BE49-F238E27FC236}">
                <a16:creationId xmlns:a16="http://schemas.microsoft.com/office/drawing/2014/main" id="{C7677E10-2286-4FE9-8F4A-B840D4B6506C}"/>
              </a:ext>
            </a:extLst>
          </p:cNvPr>
          <p:cNvSpPr/>
          <p:nvPr/>
        </p:nvSpPr>
        <p:spPr>
          <a:xfrm>
            <a:off x="8905874" y="4329552"/>
            <a:ext cx="3019425" cy="1645920"/>
          </a:xfrm>
          <a:prstGeom prst="rect">
            <a:avLst/>
          </a:prstGeom>
          <a:solidFill>
            <a:schemeClr val="bg1"/>
          </a:solidFill>
          <a:ln>
            <a:noFill/>
          </a:ln>
          <a:effectLst>
            <a:innerShdw blurRad="127000">
              <a:prstClr val="black">
                <a:alpha val="5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a:solidFill>
                  <a:schemeClr val="tx1"/>
                </a:solidFill>
                <a:latin typeface="Bahnschrift Light" panose="020B0502040204020203" pitchFamily="34" charset="0"/>
              </a:rPr>
              <a:t>Nudo interior del tercer piso.</a:t>
            </a:r>
          </a:p>
        </p:txBody>
      </p:sp>
      <p:pic>
        <p:nvPicPr>
          <p:cNvPr id="20" name="Imagen 19">
            <a:extLst>
              <a:ext uri="{FF2B5EF4-FFF2-40B4-BE49-F238E27FC236}">
                <a16:creationId xmlns:a16="http://schemas.microsoft.com/office/drawing/2014/main" id="{08EFD0A5-55E1-450E-8A4A-A16345F058F1}"/>
              </a:ext>
            </a:extLst>
          </p:cNvPr>
          <p:cNvPicPr/>
          <p:nvPr/>
        </p:nvPicPr>
        <p:blipFill>
          <a:blip r:embed="rId5"/>
          <a:stretch>
            <a:fillRect/>
          </a:stretch>
        </p:blipFill>
        <p:spPr>
          <a:xfrm>
            <a:off x="70330" y="816744"/>
            <a:ext cx="5982687" cy="2423160"/>
          </a:xfrm>
          <a:prstGeom prst="rect">
            <a:avLst/>
          </a:prstGeom>
        </p:spPr>
      </p:pic>
      <p:sp>
        <p:nvSpPr>
          <p:cNvPr id="23" name="Rectángulo 22">
            <a:extLst>
              <a:ext uri="{FF2B5EF4-FFF2-40B4-BE49-F238E27FC236}">
                <a16:creationId xmlns:a16="http://schemas.microsoft.com/office/drawing/2014/main" id="{0EB85564-0714-49C6-89AD-1C11A6FF66A4}"/>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24" name="Elipse 23">
            <a:extLst>
              <a:ext uri="{FF2B5EF4-FFF2-40B4-BE49-F238E27FC236}">
                <a16:creationId xmlns:a16="http://schemas.microsoft.com/office/drawing/2014/main" id="{699620BA-ECBB-4BE5-BA9C-44B4F47EE8EF}"/>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8" descr="靶心">
            <a:extLst>
              <a:ext uri="{FF2B5EF4-FFF2-40B4-BE49-F238E27FC236}">
                <a16:creationId xmlns:a16="http://schemas.microsoft.com/office/drawing/2014/main" id="{B76F475B-30C2-4BD0-B1AA-0DB2E0D5C33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6355" y="142042"/>
            <a:ext cx="473014" cy="473014"/>
          </a:xfrm>
          <a:prstGeom prst="rect">
            <a:avLst/>
          </a:prstGeom>
        </p:spPr>
      </p:pic>
      <p:pic>
        <p:nvPicPr>
          <p:cNvPr id="22" name="Imagen 21">
            <a:extLst>
              <a:ext uri="{FF2B5EF4-FFF2-40B4-BE49-F238E27FC236}">
                <a16:creationId xmlns:a16="http://schemas.microsoft.com/office/drawing/2014/main" id="{C5D6B718-B233-4E0F-9A5F-90FB6C537775}"/>
              </a:ext>
            </a:extLst>
          </p:cNvPr>
          <p:cNvPicPr/>
          <p:nvPr/>
        </p:nvPicPr>
        <p:blipFill>
          <a:blip r:embed="rId8"/>
          <a:stretch>
            <a:fillRect/>
          </a:stretch>
        </p:blipFill>
        <p:spPr>
          <a:xfrm>
            <a:off x="1162199" y="3239904"/>
            <a:ext cx="3543000" cy="2986405"/>
          </a:xfrm>
          <a:prstGeom prst="rect">
            <a:avLst/>
          </a:prstGeom>
        </p:spPr>
      </p:pic>
    </p:spTree>
    <p:extLst>
      <p:ext uri="{BB962C8B-B14F-4D97-AF65-F5344CB8AC3E}">
        <p14:creationId xmlns:p14="http://schemas.microsoft.com/office/powerpoint/2010/main" val="3869780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39D6600-8E47-4D6D-B3BC-CC0559C2361B}"/>
              </a:ext>
            </a:extLst>
          </p:cNvPr>
          <p:cNvPicPr/>
          <p:nvPr/>
        </p:nvPicPr>
        <p:blipFill>
          <a:blip r:embed="rId2"/>
          <a:stretch>
            <a:fillRect/>
          </a:stretch>
        </p:blipFill>
        <p:spPr>
          <a:xfrm>
            <a:off x="1105822" y="1145832"/>
            <a:ext cx="9980356" cy="4859951"/>
          </a:xfrm>
          <a:prstGeom prst="rect">
            <a:avLst/>
          </a:prstGeom>
        </p:spPr>
      </p:pic>
      <p:sp>
        <p:nvSpPr>
          <p:cNvPr id="4" name="CuadroTexto 3">
            <a:extLst>
              <a:ext uri="{FF2B5EF4-FFF2-40B4-BE49-F238E27FC236}">
                <a16:creationId xmlns:a16="http://schemas.microsoft.com/office/drawing/2014/main" id="{BFF86575-0CF4-46EB-8EB7-F9BFE1047C95}"/>
              </a:ext>
            </a:extLst>
          </p:cNvPr>
          <p:cNvSpPr txBox="1"/>
          <p:nvPr/>
        </p:nvSpPr>
        <p:spPr>
          <a:xfrm>
            <a:off x="372862" y="745722"/>
            <a:ext cx="2999603" cy="400110"/>
          </a:xfrm>
          <a:prstGeom prst="rect">
            <a:avLst/>
          </a:prstGeom>
          <a:noFill/>
        </p:spPr>
        <p:txBody>
          <a:bodyPr wrap="square" rtlCol="0">
            <a:spAutoFit/>
          </a:bodyPr>
          <a:lstStyle/>
          <a:p>
            <a:r>
              <a:rPr lang="es-EC" sz="2000" b="1" dirty="0"/>
              <a:t>Planta - Reforzamiento</a:t>
            </a:r>
          </a:p>
        </p:txBody>
      </p:sp>
      <p:sp>
        <p:nvSpPr>
          <p:cNvPr id="6" name="Rectángulo 5">
            <a:extLst>
              <a:ext uri="{FF2B5EF4-FFF2-40B4-BE49-F238E27FC236}">
                <a16:creationId xmlns:a16="http://schemas.microsoft.com/office/drawing/2014/main" id="{F8F9E922-A40A-4E8D-BAF9-4D8A294BEE30}"/>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8" name="Elipse 7">
            <a:extLst>
              <a:ext uri="{FF2B5EF4-FFF2-40B4-BE49-F238E27FC236}">
                <a16:creationId xmlns:a16="http://schemas.microsoft.com/office/drawing/2014/main" id="{49814BDA-98F4-4C6E-BF77-4CDFC674482E}"/>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10" name="图形 118" descr="靶心">
            <a:extLst>
              <a:ext uri="{FF2B5EF4-FFF2-40B4-BE49-F238E27FC236}">
                <a16:creationId xmlns:a16="http://schemas.microsoft.com/office/drawing/2014/main" id="{B94DD17A-1AEE-407C-A924-BB42EB27721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6355" y="142042"/>
            <a:ext cx="473014" cy="473014"/>
          </a:xfrm>
          <a:prstGeom prst="rect">
            <a:avLst/>
          </a:prstGeom>
        </p:spPr>
      </p:pic>
    </p:spTree>
    <p:extLst>
      <p:ext uri="{BB962C8B-B14F-4D97-AF65-F5344CB8AC3E}">
        <p14:creationId xmlns:p14="http://schemas.microsoft.com/office/powerpoint/2010/main" val="3284410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6DB12FB-7FE9-40DA-90B4-B28FD937DC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7763" y="1612026"/>
            <a:ext cx="4069754" cy="1495846"/>
          </a:xfrm>
          <a:prstGeom prst="rect">
            <a:avLst/>
          </a:prstGeom>
        </p:spPr>
      </p:pic>
      <p:pic>
        <p:nvPicPr>
          <p:cNvPr id="5" name="Imagen 4">
            <a:extLst>
              <a:ext uri="{FF2B5EF4-FFF2-40B4-BE49-F238E27FC236}">
                <a16:creationId xmlns:a16="http://schemas.microsoft.com/office/drawing/2014/main" id="{0F0A68EE-1004-4BED-9C3D-9FA5E60C3D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06396" y="1263791"/>
            <a:ext cx="2089318" cy="2082445"/>
          </a:xfrm>
          <a:prstGeom prst="rect">
            <a:avLst/>
          </a:prstGeom>
        </p:spPr>
      </p:pic>
      <p:sp>
        <p:nvSpPr>
          <p:cNvPr id="17" name="CuadroTexto 16">
            <a:extLst>
              <a:ext uri="{FF2B5EF4-FFF2-40B4-BE49-F238E27FC236}">
                <a16:creationId xmlns:a16="http://schemas.microsoft.com/office/drawing/2014/main" id="{F395D309-6529-4E5D-A99B-A28C5D6CE1A9}"/>
              </a:ext>
            </a:extLst>
          </p:cNvPr>
          <p:cNvSpPr txBox="1"/>
          <p:nvPr/>
        </p:nvSpPr>
        <p:spPr>
          <a:xfrm>
            <a:off x="1096454" y="715460"/>
            <a:ext cx="3023311" cy="400110"/>
          </a:xfrm>
          <a:prstGeom prst="rect">
            <a:avLst/>
          </a:prstGeom>
          <a:noFill/>
        </p:spPr>
        <p:txBody>
          <a:bodyPr wrap="square" rtlCol="0">
            <a:spAutoFit/>
          </a:bodyPr>
          <a:lstStyle/>
          <a:p>
            <a:r>
              <a:rPr lang="en-US" sz="2000" b="1" dirty="0" err="1"/>
              <a:t>Disipadores</a:t>
            </a:r>
            <a:r>
              <a:rPr lang="en-US" sz="2000" b="1" dirty="0"/>
              <a:t> “TADAS”</a:t>
            </a:r>
            <a:endParaRPr lang="es-EC" sz="2000" b="1" dirty="0"/>
          </a:p>
        </p:txBody>
      </p:sp>
      <p:pic>
        <p:nvPicPr>
          <p:cNvPr id="4" name="Imagen 3">
            <a:extLst>
              <a:ext uri="{FF2B5EF4-FFF2-40B4-BE49-F238E27FC236}">
                <a16:creationId xmlns:a16="http://schemas.microsoft.com/office/drawing/2014/main" id="{5E600F30-AD39-4444-96BE-7F49DDB8677A}"/>
              </a:ext>
            </a:extLst>
          </p:cNvPr>
          <p:cNvPicPr>
            <a:picLocks noChangeAspect="1"/>
          </p:cNvPicPr>
          <p:nvPr/>
        </p:nvPicPr>
        <p:blipFill rotWithShape="1">
          <a:blip r:embed="rId4"/>
          <a:srcRect r="41628" b="12994"/>
          <a:stretch/>
        </p:blipFill>
        <p:spPr>
          <a:xfrm>
            <a:off x="263074" y="3569501"/>
            <a:ext cx="3453773" cy="2103447"/>
          </a:xfrm>
          <a:prstGeom prst="rect">
            <a:avLst/>
          </a:prstGeom>
        </p:spPr>
      </p:pic>
      <p:pic>
        <p:nvPicPr>
          <p:cNvPr id="25" name="Imagen 24">
            <a:extLst>
              <a:ext uri="{FF2B5EF4-FFF2-40B4-BE49-F238E27FC236}">
                <a16:creationId xmlns:a16="http://schemas.microsoft.com/office/drawing/2014/main" id="{41E46A3D-5675-442F-8EE0-3F9E4FAE9E29}"/>
              </a:ext>
            </a:extLst>
          </p:cNvPr>
          <p:cNvPicPr/>
          <p:nvPr/>
        </p:nvPicPr>
        <p:blipFill>
          <a:blip r:embed="rId5"/>
          <a:stretch>
            <a:fillRect/>
          </a:stretch>
        </p:blipFill>
        <p:spPr>
          <a:xfrm>
            <a:off x="6551901" y="745724"/>
            <a:ext cx="4745854" cy="2322788"/>
          </a:xfrm>
          <a:prstGeom prst="rect">
            <a:avLst/>
          </a:prstGeom>
        </p:spPr>
      </p:pic>
      <p:sp>
        <p:nvSpPr>
          <p:cNvPr id="15" name="Rectángulo 14">
            <a:extLst>
              <a:ext uri="{FF2B5EF4-FFF2-40B4-BE49-F238E27FC236}">
                <a16:creationId xmlns:a16="http://schemas.microsoft.com/office/drawing/2014/main" id="{27DE8CBB-AD50-4462-A451-1F1718EC9CF7}"/>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16" name="Elipse 15">
            <a:extLst>
              <a:ext uri="{FF2B5EF4-FFF2-40B4-BE49-F238E27FC236}">
                <a16:creationId xmlns:a16="http://schemas.microsoft.com/office/drawing/2014/main" id="{9C6443CB-C5E8-4CBF-8073-ECA5EA8E5221}"/>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19" name="图形 118" descr="靶心">
            <a:extLst>
              <a:ext uri="{FF2B5EF4-FFF2-40B4-BE49-F238E27FC236}">
                <a16:creationId xmlns:a16="http://schemas.microsoft.com/office/drawing/2014/main" id="{D2366427-0A77-4A15-9B79-F7EEDF8F5D9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6355" y="142042"/>
            <a:ext cx="473014" cy="473014"/>
          </a:xfrm>
          <a:prstGeom prst="rect">
            <a:avLst/>
          </a:prstGeom>
        </p:spPr>
      </p:pic>
      <p:pic>
        <p:nvPicPr>
          <p:cNvPr id="6" name="Imagen 5">
            <a:extLst>
              <a:ext uri="{FF2B5EF4-FFF2-40B4-BE49-F238E27FC236}">
                <a16:creationId xmlns:a16="http://schemas.microsoft.com/office/drawing/2014/main" id="{137FEA18-4C69-4220-AD8E-9CB6A31BAF99}"/>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963212" y="1078968"/>
            <a:ext cx="2849862" cy="2452090"/>
          </a:xfrm>
          <a:prstGeom prst="rect">
            <a:avLst/>
          </a:prstGeom>
        </p:spPr>
      </p:pic>
      <p:pic>
        <p:nvPicPr>
          <p:cNvPr id="7" name="Imagen 6">
            <a:extLst>
              <a:ext uri="{FF2B5EF4-FFF2-40B4-BE49-F238E27FC236}">
                <a16:creationId xmlns:a16="http://schemas.microsoft.com/office/drawing/2014/main" id="{3C761301-D427-4086-AE76-E766E4EAEE6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82876" y="1079769"/>
            <a:ext cx="2830198" cy="2451290"/>
          </a:xfrm>
          <a:prstGeom prst="rect">
            <a:avLst/>
          </a:prstGeom>
        </p:spPr>
      </p:pic>
      <p:pic>
        <p:nvPicPr>
          <p:cNvPr id="8" name="Imagen 7">
            <a:extLst>
              <a:ext uri="{FF2B5EF4-FFF2-40B4-BE49-F238E27FC236}">
                <a16:creationId xmlns:a16="http://schemas.microsoft.com/office/drawing/2014/main" id="{99BBBC52-63A2-416B-8440-EB140CDDBE9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63213" y="1088799"/>
            <a:ext cx="2849862" cy="2451291"/>
          </a:xfrm>
          <a:prstGeom prst="rect">
            <a:avLst/>
          </a:prstGeom>
        </p:spPr>
      </p:pic>
      <p:pic>
        <p:nvPicPr>
          <p:cNvPr id="2" name="Imagen 1">
            <a:extLst>
              <a:ext uri="{FF2B5EF4-FFF2-40B4-BE49-F238E27FC236}">
                <a16:creationId xmlns:a16="http://schemas.microsoft.com/office/drawing/2014/main" id="{E76F875C-F866-4C0F-8B9F-D01A87D4119A}"/>
              </a:ext>
            </a:extLst>
          </p:cNvPr>
          <p:cNvPicPr/>
          <p:nvPr/>
        </p:nvPicPr>
        <p:blipFill>
          <a:blip r:embed="rId11"/>
          <a:stretch>
            <a:fillRect/>
          </a:stretch>
        </p:blipFill>
        <p:spPr>
          <a:xfrm>
            <a:off x="3862279" y="3540090"/>
            <a:ext cx="3798158" cy="2230597"/>
          </a:xfrm>
          <a:prstGeom prst="rect">
            <a:avLst/>
          </a:prstGeom>
        </p:spPr>
      </p:pic>
      <p:pic>
        <p:nvPicPr>
          <p:cNvPr id="9" name="Imagen 8">
            <a:extLst>
              <a:ext uri="{FF2B5EF4-FFF2-40B4-BE49-F238E27FC236}">
                <a16:creationId xmlns:a16="http://schemas.microsoft.com/office/drawing/2014/main" id="{E9E987BB-BE18-452B-99EE-F2DB37362280}"/>
              </a:ext>
            </a:extLst>
          </p:cNvPr>
          <p:cNvPicPr/>
          <p:nvPr/>
        </p:nvPicPr>
        <p:blipFill>
          <a:blip r:embed="rId12"/>
          <a:stretch>
            <a:fillRect/>
          </a:stretch>
        </p:blipFill>
        <p:spPr>
          <a:xfrm>
            <a:off x="7947983" y="3269045"/>
            <a:ext cx="3862278" cy="2704358"/>
          </a:xfrm>
          <a:prstGeom prst="rect">
            <a:avLst/>
          </a:prstGeom>
        </p:spPr>
      </p:pic>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8EDEDE31-988E-4CAA-B18D-C18225DC20A8}"/>
                  </a:ext>
                </a:extLst>
              </p:cNvPr>
              <p:cNvSpPr txBox="1"/>
              <p:nvPr/>
            </p:nvSpPr>
            <p:spPr>
              <a:xfrm>
                <a:off x="10669353" y="4153642"/>
                <a:ext cx="9179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Cambria Math" panose="02040503050406030204" pitchFamily="18" charset="0"/>
                        </a:rPr>
                        <m:t>𝜉</m:t>
                      </m:r>
                      <m:r>
                        <a:rPr lang="en-US" b="0" i="1" smtClean="0">
                          <a:latin typeface="Cambria Math" panose="02040503050406030204" pitchFamily="18" charset="0"/>
                          <a:ea typeface="Cambria Math" panose="02040503050406030204" pitchFamily="18" charset="0"/>
                        </a:rPr>
                        <m:t>=0.45</m:t>
                      </m:r>
                    </m:oMath>
                  </m:oMathPara>
                </a14:m>
                <a:endParaRPr lang="es-EC" dirty="0"/>
              </a:p>
            </p:txBody>
          </p:sp>
        </mc:Choice>
        <mc:Fallback xmlns="">
          <p:sp>
            <p:nvSpPr>
              <p:cNvPr id="10" name="CuadroTexto 9">
                <a:extLst>
                  <a:ext uri="{FF2B5EF4-FFF2-40B4-BE49-F238E27FC236}">
                    <a16:creationId xmlns:a16="http://schemas.microsoft.com/office/drawing/2014/main" id="{8EDEDE31-988E-4CAA-B18D-C18225DC20A8}"/>
                  </a:ext>
                </a:extLst>
              </p:cNvPr>
              <p:cNvSpPr txBox="1">
                <a:spLocks noRot="1" noChangeAspect="1" noMove="1" noResize="1" noEditPoints="1" noAdjustHandles="1" noChangeArrowheads="1" noChangeShapeType="1" noTextEdit="1"/>
              </p:cNvSpPr>
              <p:nvPr/>
            </p:nvSpPr>
            <p:spPr>
              <a:xfrm>
                <a:off x="10669353" y="4153642"/>
                <a:ext cx="917944" cy="276999"/>
              </a:xfrm>
              <a:prstGeom prst="rect">
                <a:avLst/>
              </a:prstGeom>
              <a:blipFill>
                <a:blip r:embed="rId13"/>
                <a:stretch>
                  <a:fillRect l="-7947" r="-5298" b="-3478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9CE14A4E-2322-401A-8EE0-5E22CA2F52AB}"/>
                  </a:ext>
                </a:extLst>
              </p:cNvPr>
              <p:cNvSpPr txBox="1"/>
              <p:nvPr/>
            </p:nvSpPr>
            <p:spPr>
              <a:xfrm>
                <a:off x="126346" y="5853138"/>
                <a:ext cx="2094099"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𝑦</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𝑝</m:t>
                          </m:r>
                        </m:sub>
                      </m:sSub>
                      <m:r>
                        <a:rPr lang="en-US" b="0" i="1" smtClean="0">
                          <a:latin typeface="Cambria Math" panose="02040503050406030204" pitchFamily="18" charset="0"/>
                        </a:rPr>
                        <m:t>(</m:t>
                      </m:r>
                      <m:r>
                        <a:rPr lang="en-US" b="0" i="1" smtClean="0">
                          <a:latin typeface="Cambria Math" panose="02040503050406030204" pitchFamily="18" charset="0"/>
                        </a:rPr>
                        <m:t>𝑞</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𝑦</m:t>
                          </m:r>
                        </m:sub>
                      </m:sSub>
                      <m:r>
                        <a:rPr lang="en-US" b="0" i="1" smtClean="0">
                          <a:latin typeface="Cambria Math" panose="02040503050406030204" pitchFamily="18" charset="0"/>
                        </a:rPr>
                        <m:t>)</m:t>
                      </m:r>
                    </m:oMath>
                  </m:oMathPara>
                </a14:m>
                <a:endParaRPr lang="es-EC" dirty="0"/>
              </a:p>
            </p:txBody>
          </p:sp>
        </mc:Choice>
        <mc:Fallback xmlns="">
          <p:sp>
            <p:nvSpPr>
              <p:cNvPr id="11" name="CuadroTexto 10">
                <a:extLst>
                  <a:ext uri="{FF2B5EF4-FFF2-40B4-BE49-F238E27FC236}">
                    <a16:creationId xmlns:a16="http://schemas.microsoft.com/office/drawing/2014/main" id="{9CE14A4E-2322-401A-8EE0-5E22CA2F52AB}"/>
                  </a:ext>
                </a:extLst>
              </p:cNvPr>
              <p:cNvSpPr txBox="1">
                <a:spLocks noRot="1" noChangeAspect="1" noMove="1" noResize="1" noEditPoints="1" noAdjustHandles="1" noChangeArrowheads="1" noChangeShapeType="1" noTextEdit="1"/>
              </p:cNvSpPr>
              <p:nvPr/>
            </p:nvSpPr>
            <p:spPr>
              <a:xfrm>
                <a:off x="126346" y="5853138"/>
                <a:ext cx="2094099" cy="298928"/>
              </a:xfrm>
              <a:prstGeom prst="rect">
                <a:avLst/>
              </a:prstGeom>
              <a:blipFill>
                <a:blip r:embed="rId14"/>
                <a:stretch>
                  <a:fillRect l="-2041" r="-3790" b="-2653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F8A755B1-C721-40CA-A30D-1843BD31564F}"/>
                  </a:ext>
                </a:extLst>
              </p:cNvPr>
              <p:cNvSpPr txBox="1"/>
              <p:nvPr/>
            </p:nvSpPr>
            <p:spPr>
              <a:xfrm>
                <a:off x="2597442" y="5836162"/>
                <a:ext cx="1201803"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𝑝</m:t>
                          </m:r>
                        </m:sub>
                      </m:sSub>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𝑒</m:t>
                          </m:r>
                        </m:sub>
                      </m:sSub>
                    </m:oMath>
                  </m:oMathPara>
                </a14:m>
                <a:endParaRPr lang="es-EC" dirty="0"/>
              </a:p>
            </p:txBody>
          </p:sp>
        </mc:Choice>
        <mc:Fallback xmlns="">
          <p:sp>
            <p:nvSpPr>
              <p:cNvPr id="12" name="CuadroTexto 11">
                <a:extLst>
                  <a:ext uri="{FF2B5EF4-FFF2-40B4-BE49-F238E27FC236}">
                    <a16:creationId xmlns:a16="http://schemas.microsoft.com/office/drawing/2014/main" id="{F8A755B1-C721-40CA-A30D-1843BD31564F}"/>
                  </a:ext>
                </a:extLst>
              </p:cNvPr>
              <p:cNvSpPr txBox="1">
                <a:spLocks noRot="1" noChangeAspect="1" noMove="1" noResize="1" noEditPoints="1" noAdjustHandles="1" noChangeArrowheads="1" noChangeShapeType="1" noTextEdit="1"/>
              </p:cNvSpPr>
              <p:nvPr/>
            </p:nvSpPr>
            <p:spPr>
              <a:xfrm>
                <a:off x="2597442" y="5836162"/>
                <a:ext cx="1201803" cy="298415"/>
              </a:xfrm>
              <a:prstGeom prst="rect">
                <a:avLst/>
              </a:prstGeom>
              <a:blipFill>
                <a:blip r:embed="rId15"/>
                <a:stretch>
                  <a:fillRect l="-4061" b="-20408"/>
                </a:stretch>
              </a:blipFill>
            </p:spPr>
            <p:txBody>
              <a:bodyPr/>
              <a:lstStyle/>
              <a:p>
                <a:r>
                  <a:rPr lang="es-EC">
                    <a:noFill/>
                  </a:rPr>
                  <a:t> </a:t>
                </a:r>
              </a:p>
            </p:txBody>
          </p:sp>
        </mc:Fallback>
      </mc:AlternateContent>
    </p:spTree>
    <p:extLst>
      <p:ext uri="{BB962C8B-B14F-4D97-AF65-F5344CB8AC3E}">
        <p14:creationId xmlns:p14="http://schemas.microsoft.com/office/powerpoint/2010/main" val="2926050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F395D309-6529-4E5D-A99B-A28C5D6CE1A9}"/>
              </a:ext>
            </a:extLst>
          </p:cNvPr>
          <p:cNvSpPr txBox="1"/>
          <p:nvPr/>
        </p:nvSpPr>
        <p:spPr>
          <a:xfrm>
            <a:off x="67076" y="745722"/>
            <a:ext cx="6618204" cy="400110"/>
          </a:xfrm>
          <a:prstGeom prst="rect">
            <a:avLst/>
          </a:prstGeom>
          <a:noFill/>
        </p:spPr>
        <p:txBody>
          <a:bodyPr wrap="square" rtlCol="0">
            <a:spAutoFit/>
          </a:bodyPr>
          <a:lstStyle/>
          <a:p>
            <a:r>
              <a:rPr lang="es-EC" sz="2000" b="1" dirty="0"/>
              <a:t>Análisis del Disipador TADAS - Diagonal Equivalente</a:t>
            </a:r>
          </a:p>
        </p:txBody>
      </p:sp>
      <p:pic>
        <p:nvPicPr>
          <p:cNvPr id="2" name="Imagen 1">
            <a:extLst>
              <a:ext uri="{FF2B5EF4-FFF2-40B4-BE49-F238E27FC236}">
                <a16:creationId xmlns:a16="http://schemas.microsoft.com/office/drawing/2014/main" id="{9C80CF30-11A4-427C-BCF2-17F22A6400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0835" y="1220605"/>
            <a:ext cx="4547997" cy="2422205"/>
          </a:xfrm>
          <a:prstGeom prst="rect">
            <a:avLst/>
          </a:prstGeom>
        </p:spPr>
      </p:pic>
      <p:pic>
        <p:nvPicPr>
          <p:cNvPr id="9" name="Imagen 8">
            <a:extLst>
              <a:ext uri="{FF2B5EF4-FFF2-40B4-BE49-F238E27FC236}">
                <a16:creationId xmlns:a16="http://schemas.microsoft.com/office/drawing/2014/main" id="{3BDEEE2D-C5D7-4125-ACA8-45BC972EE065}"/>
              </a:ext>
            </a:extLst>
          </p:cNvPr>
          <p:cNvPicPr>
            <a:picLocks noChangeAspect="1"/>
          </p:cNvPicPr>
          <p:nvPr/>
        </p:nvPicPr>
        <p:blipFill>
          <a:blip r:embed="rId3"/>
          <a:stretch>
            <a:fillRect/>
          </a:stretch>
        </p:blipFill>
        <p:spPr>
          <a:xfrm>
            <a:off x="406400" y="1216136"/>
            <a:ext cx="4550727" cy="2430327"/>
          </a:xfrm>
          <a:prstGeom prst="rect">
            <a:avLst/>
          </a:prstGeom>
        </p:spPr>
      </p:pic>
      <p:pic>
        <p:nvPicPr>
          <p:cNvPr id="10" name="Imagen 9">
            <a:extLst>
              <a:ext uri="{FF2B5EF4-FFF2-40B4-BE49-F238E27FC236}">
                <a16:creationId xmlns:a16="http://schemas.microsoft.com/office/drawing/2014/main" id="{D936EAF7-8B40-4C66-B903-573354E26313}"/>
              </a:ext>
            </a:extLst>
          </p:cNvPr>
          <p:cNvPicPr>
            <a:picLocks noChangeAspect="1"/>
          </p:cNvPicPr>
          <p:nvPr/>
        </p:nvPicPr>
        <p:blipFill>
          <a:blip r:embed="rId4"/>
          <a:stretch>
            <a:fillRect/>
          </a:stretch>
        </p:blipFill>
        <p:spPr>
          <a:xfrm>
            <a:off x="6622459" y="1007333"/>
            <a:ext cx="3586480" cy="844065"/>
          </a:xfrm>
          <a:prstGeom prst="rect">
            <a:avLst/>
          </a:prstGeom>
        </p:spPr>
      </p:pic>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DA80B4AB-A36F-4050-B122-0E67978BB22D}"/>
                  </a:ext>
                </a:extLst>
              </p:cNvPr>
              <p:cNvSpPr txBox="1"/>
              <p:nvPr/>
            </p:nvSpPr>
            <p:spPr>
              <a:xfrm>
                <a:off x="7223170" y="4737483"/>
                <a:ext cx="2385060" cy="6911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EC" i="1" smtClean="0">
                              <a:latin typeface="Cambria Math" panose="02040503050406030204" pitchFamily="18" charset="0"/>
                            </a:rPr>
                          </m:ctrlPr>
                        </m:fPr>
                        <m:num>
                          <m:r>
                            <a:rPr lang="es-EC">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𝑒𝑞</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𝐷𝑖𝑎𝑔</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𝐷𝑖𝑠𝑝</m:t>
                              </m:r>
                            </m:sub>
                          </m:sSub>
                        </m:den>
                      </m:f>
                    </m:oMath>
                  </m:oMathPara>
                </a14:m>
                <a:endParaRPr lang="es-EC" dirty="0"/>
              </a:p>
            </p:txBody>
          </p:sp>
        </mc:Choice>
        <mc:Fallback xmlns="">
          <p:sp>
            <p:nvSpPr>
              <p:cNvPr id="19" name="CuadroTexto 18">
                <a:extLst>
                  <a:ext uri="{FF2B5EF4-FFF2-40B4-BE49-F238E27FC236}">
                    <a16:creationId xmlns:a16="http://schemas.microsoft.com/office/drawing/2014/main" id="{DA80B4AB-A36F-4050-B122-0E67978BB22D}"/>
                  </a:ext>
                </a:extLst>
              </p:cNvPr>
              <p:cNvSpPr txBox="1">
                <a:spLocks noRot="1" noChangeAspect="1" noMove="1" noResize="1" noEditPoints="1" noAdjustHandles="1" noChangeArrowheads="1" noChangeShapeType="1" noTextEdit="1"/>
              </p:cNvSpPr>
              <p:nvPr/>
            </p:nvSpPr>
            <p:spPr>
              <a:xfrm>
                <a:off x="7223170" y="4737483"/>
                <a:ext cx="2385060" cy="691151"/>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10CA50B3-F795-4318-8FC6-D02BD33215C7}"/>
                  </a:ext>
                </a:extLst>
              </p:cNvPr>
              <p:cNvSpPr txBox="1"/>
              <p:nvPr/>
            </p:nvSpPr>
            <p:spPr>
              <a:xfrm>
                <a:off x="7817530" y="5428634"/>
                <a:ext cx="1196340" cy="6127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𝑇</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func>
                            <m:funcPr>
                              <m:ctrlPr>
                                <a:rPr lang="es-EC" i="1">
                                  <a:latin typeface="Cambria Math" panose="02040503050406030204" pitchFamily="18" charset="0"/>
                                </a:rPr>
                              </m:ctrlPr>
                            </m:funcPr>
                            <m:fName>
                              <m:r>
                                <m:rPr>
                                  <m:sty m:val="p"/>
                                </m:rPr>
                                <a:rPr lang="es-EC" i="0">
                                  <a:latin typeface="Cambria Math" panose="02040503050406030204" pitchFamily="18" charset="0"/>
                                </a:rPr>
                                <m:t>cos</m:t>
                              </m:r>
                            </m:fName>
                            <m:e>
                              <m:r>
                                <a:rPr lang="es-EC" i="1">
                                  <a:latin typeface="Cambria Math" panose="02040503050406030204" pitchFamily="18" charset="0"/>
                                </a:rPr>
                                <m:t>𝜃</m:t>
                              </m:r>
                            </m:e>
                          </m:func>
                        </m:den>
                      </m:f>
                    </m:oMath>
                  </m:oMathPara>
                </a14:m>
                <a:endParaRPr lang="es-EC" dirty="0"/>
              </a:p>
            </p:txBody>
          </p:sp>
        </mc:Choice>
        <mc:Fallback xmlns="">
          <p:sp>
            <p:nvSpPr>
              <p:cNvPr id="20" name="CuadroTexto 19">
                <a:extLst>
                  <a:ext uri="{FF2B5EF4-FFF2-40B4-BE49-F238E27FC236}">
                    <a16:creationId xmlns:a16="http://schemas.microsoft.com/office/drawing/2014/main" id="{10CA50B3-F795-4318-8FC6-D02BD33215C7}"/>
                  </a:ext>
                </a:extLst>
              </p:cNvPr>
              <p:cNvSpPr txBox="1">
                <a:spLocks noRot="1" noChangeAspect="1" noMove="1" noResize="1" noEditPoints="1" noAdjustHandles="1" noChangeArrowheads="1" noChangeShapeType="1" noTextEdit="1"/>
              </p:cNvSpPr>
              <p:nvPr/>
            </p:nvSpPr>
            <p:spPr>
              <a:xfrm>
                <a:off x="7817530" y="5428634"/>
                <a:ext cx="1196340" cy="612796"/>
              </a:xfrm>
              <a:prstGeom prst="rect">
                <a:avLst/>
              </a:prstGeom>
              <a:blipFill>
                <a:blip r:embed="rId8"/>
                <a:stretch>
                  <a:fillRect/>
                </a:stretch>
              </a:blipFill>
            </p:spPr>
            <p:txBody>
              <a:bodyPr/>
              <a:lstStyle/>
              <a:p>
                <a:r>
                  <a:rPr lang="es-EC">
                    <a:noFill/>
                  </a:rPr>
                  <a:t> </a:t>
                </a:r>
              </a:p>
            </p:txBody>
          </p:sp>
        </mc:Fallback>
      </mc:AlternateContent>
      <p:pic>
        <p:nvPicPr>
          <p:cNvPr id="21" name="Imagen 20">
            <a:extLst>
              <a:ext uri="{FF2B5EF4-FFF2-40B4-BE49-F238E27FC236}">
                <a16:creationId xmlns:a16="http://schemas.microsoft.com/office/drawing/2014/main" id="{41DD0328-AC72-4AE4-BFCD-3F3B2038F57A}"/>
              </a:ext>
            </a:extLst>
          </p:cNvPr>
          <p:cNvPicPr/>
          <p:nvPr/>
        </p:nvPicPr>
        <p:blipFill>
          <a:blip r:embed="rId9"/>
          <a:stretch>
            <a:fillRect/>
          </a:stretch>
        </p:blipFill>
        <p:spPr>
          <a:xfrm>
            <a:off x="5602037" y="1901314"/>
            <a:ext cx="5627325" cy="2744460"/>
          </a:xfrm>
          <a:prstGeom prst="rect">
            <a:avLst/>
          </a:prstGeom>
        </p:spPr>
      </p:pic>
      <p:sp>
        <p:nvSpPr>
          <p:cNvPr id="12" name="Rectángulo 11">
            <a:extLst>
              <a:ext uri="{FF2B5EF4-FFF2-40B4-BE49-F238E27FC236}">
                <a16:creationId xmlns:a16="http://schemas.microsoft.com/office/drawing/2014/main" id="{2FE113F7-234A-4E75-A542-00CE7AD09D6B}"/>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13" name="Elipse 12">
            <a:extLst>
              <a:ext uri="{FF2B5EF4-FFF2-40B4-BE49-F238E27FC236}">
                <a16:creationId xmlns:a16="http://schemas.microsoft.com/office/drawing/2014/main" id="{AD74AD1F-B236-4B0A-A480-77A274BDF868}"/>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15" name="图形 118" descr="靶心">
            <a:extLst>
              <a:ext uri="{FF2B5EF4-FFF2-40B4-BE49-F238E27FC236}">
                <a16:creationId xmlns:a16="http://schemas.microsoft.com/office/drawing/2014/main" id="{C8E955DA-7FCE-4857-9FCA-B58E1FF5420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36355" y="142042"/>
            <a:ext cx="473014" cy="473014"/>
          </a:xfrm>
          <a:prstGeom prst="rect">
            <a:avLst/>
          </a:prstGeom>
        </p:spPr>
      </p:pic>
    </p:spTree>
    <p:extLst>
      <p:ext uri="{BB962C8B-B14F-4D97-AF65-F5344CB8AC3E}">
        <p14:creationId xmlns:p14="http://schemas.microsoft.com/office/powerpoint/2010/main" val="2296649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875E-6 1.85185E-6 L -1.875E-6 0.36528 " pathEditMode="relative" rAng="0" ptsTypes="AA">
                                      <p:cBhvr>
                                        <p:cTn id="16" dur="2000" fill="hold"/>
                                        <p:tgtEl>
                                          <p:spTgt spid="9"/>
                                        </p:tgtEl>
                                        <p:attrNameLst>
                                          <p:attrName>ppt_x</p:attrName>
                                          <p:attrName>ppt_y</p:attrName>
                                        </p:attrNameLst>
                                      </p:cBhvr>
                                      <p:rCtr x="0" y="18264"/>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F395D309-6529-4E5D-A99B-A28C5D6CE1A9}"/>
              </a:ext>
            </a:extLst>
          </p:cNvPr>
          <p:cNvSpPr txBox="1"/>
          <p:nvPr/>
        </p:nvSpPr>
        <p:spPr>
          <a:xfrm>
            <a:off x="67076" y="745722"/>
            <a:ext cx="6618204" cy="400110"/>
          </a:xfrm>
          <a:prstGeom prst="rect">
            <a:avLst/>
          </a:prstGeom>
          <a:noFill/>
        </p:spPr>
        <p:txBody>
          <a:bodyPr wrap="square" rtlCol="0">
            <a:spAutoFit/>
          </a:bodyPr>
          <a:lstStyle/>
          <a:p>
            <a:r>
              <a:rPr lang="es-EC" sz="2000" b="1" dirty="0"/>
              <a:t>Análisis del Disipador TADAS - Diagonal Equivalente</a:t>
            </a:r>
          </a:p>
        </p:txBody>
      </p:sp>
      <p:pic>
        <p:nvPicPr>
          <p:cNvPr id="10" name="Imagen 9">
            <a:extLst>
              <a:ext uri="{FF2B5EF4-FFF2-40B4-BE49-F238E27FC236}">
                <a16:creationId xmlns:a16="http://schemas.microsoft.com/office/drawing/2014/main" id="{D936EAF7-8B40-4C66-B903-573354E26313}"/>
              </a:ext>
            </a:extLst>
          </p:cNvPr>
          <p:cNvPicPr>
            <a:picLocks noChangeAspect="1"/>
          </p:cNvPicPr>
          <p:nvPr/>
        </p:nvPicPr>
        <p:blipFill>
          <a:blip r:embed="rId2"/>
          <a:stretch>
            <a:fillRect/>
          </a:stretch>
        </p:blipFill>
        <p:spPr>
          <a:xfrm>
            <a:off x="1048617" y="4315450"/>
            <a:ext cx="3586480" cy="844065"/>
          </a:xfrm>
          <a:prstGeom prst="rect">
            <a:avLst/>
          </a:prstGeom>
        </p:spPr>
      </p:pic>
      <p:pic>
        <p:nvPicPr>
          <p:cNvPr id="21" name="Imagen 20">
            <a:extLst>
              <a:ext uri="{FF2B5EF4-FFF2-40B4-BE49-F238E27FC236}">
                <a16:creationId xmlns:a16="http://schemas.microsoft.com/office/drawing/2014/main" id="{41DD0328-AC72-4AE4-BFCD-3F3B2038F57A}"/>
              </a:ext>
            </a:extLst>
          </p:cNvPr>
          <p:cNvPicPr/>
          <p:nvPr/>
        </p:nvPicPr>
        <p:blipFill>
          <a:blip r:embed="rId3"/>
          <a:stretch>
            <a:fillRect/>
          </a:stretch>
        </p:blipFill>
        <p:spPr>
          <a:xfrm>
            <a:off x="136355" y="1148958"/>
            <a:ext cx="5411005" cy="2854082"/>
          </a:xfrm>
          <a:prstGeom prst="rect">
            <a:avLst/>
          </a:prstGeom>
        </p:spPr>
      </p:pic>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4DAA2942-8D68-4E10-BB52-419BF4724288}"/>
                  </a:ext>
                </a:extLst>
              </p:cNvPr>
              <p:cNvSpPr txBox="1"/>
              <p:nvPr/>
            </p:nvSpPr>
            <p:spPr>
              <a:xfrm>
                <a:off x="6118860" y="1476577"/>
                <a:ext cx="1551940"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𝑑𝑖𝑎𝑔</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m:t>
                          </m:r>
                          <m:r>
                            <a:rPr lang="es-EC" i="0">
                              <a:latin typeface="Cambria Math" panose="02040503050406030204" pitchFamily="18" charset="0"/>
                            </a:rPr>
                            <m:t>∗</m:t>
                          </m:r>
                          <m:r>
                            <a:rPr lang="es-EC" i="1">
                              <a:latin typeface="Cambria Math" panose="02040503050406030204" pitchFamily="18" charset="0"/>
                            </a:rPr>
                            <m:t>𝐴</m:t>
                          </m:r>
                        </m:num>
                        <m:den>
                          <m:r>
                            <a:rPr lang="es-EC" i="1">
                              <a:latin typeface="Cambria Math" panose="02040503050406030204" pitchFamily="18" charset="0"/>
                            </a:rPr>
                            <m:t>𝐿</m:t>
                          </m:r>
                        </m:den>
                      </m:f>
                    </m:oMath>
                  </m:oMathPara>
                </a14:m>
                <a:endParaRPr lang="es-EC" dirty="0"/>
              </a:p>
            </p:txBody>
          </p:sp>
        </mc:Choice>
        <mc:Fallback xmlns="">
          <p:sp>
            <p:nvSpPr>
              <p:cNvPr id="13" name="CuadroTexto 12">
                <a:extLst>
                  <a:ext uri="{FF2B5EF4-FFF2-40B4-BE49-F238E27FC236}">
                    <a16:creationId xmlns:a16="http://schemas.microsoft.com/office/drawing/2014/main" id="{4DAA2942-8D68-4E10-BB52-419BF4724288}"/>
                  </a:ext>
                </a:extLst>
              </p:cNvPr>
              <p:cNvSpPr txBox="1">
                <a:spLocks noRot="1" noChangeAspect="1" noMove="1" noResize="1" noEditPoints="1" noAdjustHandles="1" noChangeArrowheads="1" noChangeShapeType="1" noTextEdit="1"/>
              </p:cNvSpPr>
              <p:nvPr/>
            </p:nvSpPr>
            <p:spPr>
              <a:xfrm>
                <a:off x="6118860" y="1476577"/>
                <a:ext cx="1551940" cy="610936"/>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F1C37B9B-15B1-42D5-826B-5BA25DC36E66}"/>
                  </a:ext>
                </a:extLst>
              </p:cNvPr>
              <p:cNvSpPr txBox="1"/>
              <p:nvPr/>
            </p:nvSpPr>
            <p:spPr>
              <a:xfrm>
                <a:off x="9885680" y="1782045"/>
                <a:ext cx="1907540" cy="6188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𝐷𝑖𝑠𝑝</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𝑒𝑓</m:t>
                              </m:r>
                            </m:sub>
                          </m:sSub>
                        </m:num>
                        <m:den>
                          <m:r>
                            <a:rPr lang="en-US" b="0" i="1" smtClean="0">
                              <a:latin typeface="Cambria Math" panose="02040503050406030204" pitchFamily="18" charset="0"/>
                            </a:rPr>
                            <m:t>2</m:t>
                          </m:r>
                          <m:func>
                            <m:funcPr>
                              <m:ctrlPr>
                                <a:rPr lang="es-EC" i="1">
                                  <a:latin typeface="Cambria Math" panose="02040503050406030204" pitchFamily="18" charset="0"/>
                                </a:rPr>
                              </m:ctrlPr>
                            </m:funcPr>
                            <m:fName>
                              <m:sSup>
                                <m:sSupPr>
                                  <m:ctrlPr>
                                    <a:rPr lang="es-EC" i="1">
                                      <a:latin typeface="Cambria Math" panose="02040503050406030204" pitchFamily="18" charset="0"/>
                                    </a:rPr>
                                  </m:ctrlPr>
                                </m:sSupPr>
                                <m:e>
                                  <m:r>
                                    <m:rPr>
                                      <m:sty m:val="p"/>
                                    </m:rPr>
                                    <a:rPr lang="es-EC" i="0">
                                      <a:latin typeface="Cambria Math" panose="02040503050406030204" pitchFamily="18" charset="0"/>
                                    </a:rPr>
                                    <m:t>cos</m:t>
                                  </m:r>
                                </m:e>
                                <m:sup>
                                  <m:r>
                                    <a:rPr lang="es-EC" i="0">
                                      <a:latin typeface="Cambria Math" panose="02040503050406030204" pitchFamily="18" charset="0"/>
                                    </a:rPr>
                                    <m:t>2</m:t>
                                  </m:r>
                                </m:sup>
                              </m:sSup>
                            </m:fName>
                            <m:e>
                              <m:r>
                                <a:rPr lang="es-EC" i="1">
                                  <a:latin typeface="Cambria Math" panose="02040503050406030204" pitchFamily="18" charset="0"/>
                                </a:rPr>
                                <m:t>𝜃</m:t>
                              </m:r>
                            </m:e>
                          </m:func>
                        </m:den>
                      </m:f>
                    </m:oMath>
                  </m:oMathPara>
                </a14:m>
                <a:endParaRPr lang="es-EC" dirty="0"/>
              </a:p>
            </p:txBody>
          </p:sp>
        </mc:Choice>
        <mc:Fallback xmlns="">
          <p:sp>
            <p:nvSpPr>
              <p:cNvPr id="15" name="CuadroTexto 14">
                <a:extLst>
                  <a:ext uri="{FF2B5EF4-FFF2-40B4-BE49-F238E27FC236}">
                    <a16:creationId xmlns:a16="http://schemas.microsoft.com/office/drawing/2014/main" id="{F1C37B9B-15B1-42D5-826B-5BA25DC36E66}"/>
                  </a:ext>
                </a:extLst>
              </p:cNvPr>
              <p:cNvSpPr txBox="1">
                <a:spLocks noRot="1" noChangeAspect="1" noMove="1" noResize="1" noEditPoints="1" noAdjustHandles="1" noChangeArrowheads="1" noChangeShapeType="1" noTextEdit="1"/>
              </p:cNvSpPr>
              <p:nvPr/>
            </p:nvSpPr>
            <p:spPr>
              <a:xfrm>
                <a:off x="9885680" y="1782045"/>
                <a:ext cx="1907540" cy="618824"/>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6585FDBA-0FE8-46E2-92B6-AF13FCC19692}"/>
                  </a:ext>
                </a:extLst>
              </p:cNvPr>
              <p:cNvSpPr txBox="1"/>
              <p:nvPr/>
            </p:nvSpPr>
            <p:spPr>
              <a:xfrm>
                <a:off x="9885680" y="1276498"/>
                <a:ext cx="1907540" cy="4018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𝐷𝑖𝑠𝑝</m:t>
                          </m:r>
                        </m:sub>
                      </m:sSub>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𝑇</m:t>
                          </m:r>
                        </m:e>
                        <m:sup>
                          <m:r>
                            <a:rPr lang="es-EC" i="1">
                              <a:latin typeface="Cambria Math" panose="02040503050406030204" pitchFamily="18" charset="0"/>
                            </a:rPr>
                            <m:t>𝑇</m:t>
                          </m:r>
                        </m:sup>
                      </m:sSup>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𝑒𝑓</m:t>
                          </m:r>
                        </m:sub>
                      </m:sSub>
                      <m:r>
                        <a:rPr lang="es-EC" i="0">
                          <a:latin typeface="Cambria Math" panose="02040503050406030204" pitchFamily="18" charset="0"/>
                        </a:rPr>
                        <m:t> </m:t>
                      </m:r>
                      <m:r>
                        <a:rPr lang="es-EC" i="1">
                          <a:latin typeface="Cambria Math" panose="02040503050406030204" pitchFamily="18" charset="0"/>
                        </a:rPr>
                        <m:t>𝑇</m:t>
                      </m:r>
                    </m:oMath>
                  </m:oMathPara>
                </a14:m>
                <a:endParaRPr lang="es-EC" dirty="0"/>
              </a:p>
            </p:txBody>
          </p:sp>
        </mc:Choice>
        <mc:Fallback xmlns="">
          <p:sp>
            <p:nvSpPr>
              <p:cNvPr id="18" name="CuadroTexto 17">
                <a:extLst>
                  <a:ext uri="{FF2B5EF4-FFF2-40B4-BE49-F238E27FC236}">
                    <a16:creationId xmlns:a16="http://schemas.microsoft.com/office/drawing/2014/main" id="{6585FDBA-0FE8-46E2-92B6-AF13FCC19692}"/>
                  </a:ext>
                </a:extLst>
              </p:cNvPr>
              <p:cNvSpPr txBox="1">
                <a:spLocks noRot="1" noChangeAspect="1" noMove="1" noResize="1" noEditPoints="1" noAdjustHandles="1" noChangeArrowheads="1" noChangeShapeType="1" noTextEdit="1"/>
              </p:cNvSpPr>
              <p:nvPr/>
            </p:nvSpPr>
            <p:spPr>
              <a:xfrm>
                <a:off x="9885680" y="1276498"/>
                <a:ext cx="1907540" cy="401813"/>
              </a:xfrm>
              <a:prstGeom prst="rect">
                <a:avLst/>
              </a:prstGeom>
              <a:blipFill>
                <a:blip r:embed="rId8"/>
                <a:stretch>
                  <a:fillRect b="-909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813DD090-B0D1-477F-8333-02445025EB49}"/>
                  </a:ext>
                </a:extLst>
              </p:cNvPr>
              <p:cNvSpPr txBox="1"/>
              <p:nvPr/>
            </p:nvSpPr>
            <p:spPr>
              <a:xfrm>
                <a:off x="7757160" y="3276494"/>
                <a:ext cx="2649220" cy="7265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EC" i="1" smtClean="0">
                              <a:latin typeface="Cambria Math" panose="02040503050406030204" pitchFamily="18" charset="0"/>
                            </a:rPr>
                          </m:ctrlPr>
                        </m:fPr>
                        <m:num>
                          <m:r>
                            <a:rPr lang="es-EC">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𝑒𝑞</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𝐷𝑖𝑎𝑔</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2</m:t>
                          </m:r>
                          <m:func>
                            <m:funcPr>
                              <m:ctrlPr>
                                <a:rPr lang="es-EC" i="1">
                                  <a:latin typeface="Cambria Math" panose="02040503050406030204" pitchFamily="18" charset="0"/>
                                </a:rPr>
                              </m:ctrlPr>
                            </m:funcPr>
                            <m:fName>
                              <m:sSup>
                                <m:sSupPr>
                                  <m:ctrlPr>
                                    <a:rPr lang="es-EC" i="1">
                                      <a:latin typeface="Cambria Math" panose="02040503050406030204" pitchFamily="18" charset="0"/>
                                    </a:rPr>
                                  </m:ctrlPr>
                                </m:sSupPr>
                                <m:e>
                                  <m:r>
                                    <m:rPr>
                                      <m:sty m:val="p"/>
                                    </m:rPr>
                                    <a:rPr lang="es-EC" i="0">
                                      <a:latin typeface="Cambria Math" panose="02040503050406030204" pitchFamily="18" charset="0"/>
                                    </a:rPr>
                                    <m:t>cos</m:t>
                                  </m:r>
                                </m:e>
                                <m:sup>
                                  <m:r>
                                    <a:rPr lang="es-EC" i="0">
                                      <a:latin typeface="Cambria Math" panose="02040503050406030204" pitchFamily="18" charset="0"/>
                                    </a:rPr>
                                    <m:t>2</m:t>
                                  </m:r>
                                </m:sup>
                              </m:sSup>
                            </m:fName>
                            <m:e>
                              <m:r>
                                <a:rPr lang="es-EC" i="1">
                                  <a:latin typeface="Cambria Math" panose="02040503050406030204" pitchFamily="18" charset="0"/>
                                </a:rPr>
                                <m:t>𝜃</m:t>
                              </m:r>
                            </m:e>
                          </m:func>
                        </m:num>
                        <m:den>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𝑒𝑓</m:t>
                              </m:r>
                            </m:sub>
                          </m:sSub>
                        </m:den>
                      </m:f>
                    </m:oMath>
                  </m:oMathPara>
                </a14:m>
                <a:endParaRPr lang="es-EC" dirty="0"/>
              </a:p>
            </p:txBody>
          </p:sp>
        </mc:Choice>
        <mc:Fallback xmlns="">
          <p:sp>
            <p:nvSpPr>
              <p:cNvPr id="23" name="CuadroTexto 22">
                <a:extLst>
                  <a:ext uri="{FF2B5EF4-FFF2-40B4-BE49-F238E27FC236}">
                    <a16:creationId xmlns:a16="http://schemas.microsoft.com/office/drawing/2014/main" id="{813DD090-B0D1-477F-8333-02445025EB49}"/>
                  </a:ext>
                </a:extLst>
              </p:cNvPr>
              <p:cNvSpPr txBox="1">
                <a:spLocks noRot="1" noChangeAspect="1" noMove="1" noResize="1" noEditPoints="1" noAdjustHandles="1" noChangeArrowheads="1" noChangeShapeType="1" noTextEdit="1"/>
              </p:cNvSpPr>
              <p:nvPr/>
            </p:nvSpPr>
            <p:spPr>
              <a:xfrm>
                <a:off x="7757160" y="3276494"/>
                <a:ext cx="2649220" cy="726546"/>
              </a:xfrm>
              <a:prstGeom prst="rect">
                <a:avLst/>
              </a:prstGeom>
              <a:blipFill>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CD8BFA49-F7A8-41F5-98A0-077F0D1B3415}"/>
                  </a:ext>
                </a:extLst>
              </p:cNvPr>
              <p:cNvSpPr txBox="1"/>
              <p:nvPr/>
            </p:nvSpPr>
            <p:spPr>
              <a:xfrm>
                <a:off x="7559040" y="4315450"/>
                <a:ext cx="3045460" cy="6974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𝑒𝑞</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𝑑𝑖𝑎𝑔</m:t>
                              </m:r>
                            </m:sub>
                          </m:sSub>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𝑒𝑓</m:t>
                              </m:r>
                            </m:sub>
                          </m:sSub>
                        </m:num>
                        <m:den>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𝑒𝑓</m:t>
                              </m:r>
                            </m:sub>
                          </m:sSub>
                          <m:r>
                            <a:rPr lang="es-EC" i="0">
                              <a:latin typeface="Cambria Math" panose="02040503050406030204" pitchFamily="18" charset="0"/>
                            </a:rPr>
                            <m:t>+2</m:t>
                          </m:r>
                          <m:func>
                            <m:funcPr>
                              <m:ctrlPr>
                                <a:rPr lang="es-EC" i="1">
                                  <a:latin typeface="Cambria Math" panose="02040503050406030204" pitchFamily="18" charset="0"/>
                                </a:rPr>
                              </m:ctrlPr>
                            </m:funcPr>
                            <m:fName>
                              <m:r>
                                <a:rPr lang="es-EC" i="1">
                                  <a:latin typeface="Cambria Math" panose="02040503050406030204" pitchFamily="18" charset="0"/>
                                </a:rPr>
                                <m:t>𝑐𝑜</m:t>
                              </m:r>
                              <m:sSup>
                                <m:sSupPr>
                                  <m:ctrlPr>
                                    <a:rPr lang="es-EC" i="1">
                                      <a:latin typeface="Cambria Math" panose="02040503050406030204" pitchFamily="18" charset="0"/>
                                    </a:rPr>
                                  </m:ctrlPr>
                                </m:sSupPr>
                                <m:e>
                                  <m:r>
                                    <a:rPr lang="es-EC" i="1">
                                      <a:latin typeface="Cambria Math" panose="02040503050406030204" pitchFamily="18" charset="0"/>
                                    </a:rPr>
                                    <m:t>𝑠</m:t>
                                  </m:r>
                                </m:e>
                                <m:sup>
                                  <m:r>
                                    <a:rPr lang="es-EC" i="0">
                                      <a:latin typeface="Cambria Math" panose="02040503050406030204" pitchFamily="18" charset="0"/>
                                    </a:rPr>
                                    <m:t>2</m:t>
                                  </m:r>
                                </m:sup>
                              </m:sSup>
                            </m:fName>
                            <m:e>
                              <m:d>
                                <m:dPr>
                                  <m:ctrlPr>
                                    <a:rPr lang="es-EC" i="1">
                                      <a:latin typeface="Cambria Math" panose="02040503050406030204" pitchFamily="18" charset="0"/>
                                    </a:rPr>
                                  </m:ctrlPr>
                                </m:dPr>
                                <m:e>
                                  <m:r>
                                    <a:rPr lang="es-EC" i="1">
                                      <a:latin typeface="Cambria Math" panose="02040503050406030204" pitchFamily="18" charset="0"/>
                                    </a:rPr>
                                    <m:t>𝜃</m:t>
                                  </m:r>
                                </m:e>
                              </m:d>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𝑑𝑖𝑎𝑔</m:t>
                                  </m:r>
                                </m:sub>
                              </m:sSub>
                            </m:e>
                          </m:func>
                        </m:den>
                      </m:f>
                    </m:oMath>
                  </m:oMathPara>
                </a14:m>
                <a:endParaRPr lang="es-EC" dirty="0"/>
              </a:p>
            </p:txBody>
          </p:sp>
        </mc:Choice>
        <mc:Fallback xmlns="">
          <p:sp>
            <p:nvSpPr>
              <p:cNvPr id="24" name="CuadroTexto 23">
                <a:extLst>
                  <a:ext uri="{FF2B5EF4-FFF2-40B4-BE49-F238E27FC236}">
                    <a16:creationId xmlns:a16="http://schemas.microsoft.com/office/drawing/2014/main" id="{CD8BFA49-F7A8-41F5-98A0-077F0D1B3415}"/>
                  </a:ext>
                </a:extLst>
              </p:cNvPr>
              <p:cNvSpPr txBox="1">
                <a:spLocks noRot="1" noChangeAspect="1" noMove="1" noResize="1" noEditPoints="1" noAdjustHandles="1" noChangeArrowheads="1" noChangeShapeType="1" noTextEdit="1"/>
              </p:cNvSpPr>
              <p:nvPr/>
            </p:nvSpPr>
            <p:spPr>
              <a:xfrm>
                <a:off x="7559040" y="4315450"/>
                <a:ext cx="3045460" cy="697499"/>
              </a:xfrm>
              <a:prstGeom prst="rect">
                <a:avLst/>
              </a:prstGeom>
              <a:blipFill>
                <a:blip r:embed="rId10"/>
                <a:stretch>
                  <a:fillRect/>
                </a:stretch>
              </a:blipFill>
            </p:spPr>
            <p:txBody>
              <a:bodyPr/>
              <a:lstStyle/>
              <a:p>
                <a:r>
                  <a:rPr lang="es-EC">
                    <a:noFill/>
                  </a:rPr>
                  <a:t> </a:t>
                </a:r>
              </a:p>
            </p:txBody>
          </p:sp>
        </mc:Fallback>
      </mc:AlternateContent>
      <p:sp>
        <p:nvSpPr>
          <p:cNvPr id="8" name="Flecha: a la derecha 7">
            <a:extLst>
              <a:ext uri="{FF2B5EF4-FFF2-40B4-BE49-F238E27FC236}">
                <a16:creationId xmlns:a16="http://schemas.microsoft.com/office/drawing/2014/main" id="{23066DEA-E72F-4880-86F0-F3388E49DD27}"/>
              </a:ext>
            </a:extLst>
          </p:cNvPr>
          <p:cNvSpPr/>
          <p:nvPr/>
        </p:nvSpPr>
        <p:spPr>
          <a:xfrm rot="3033496">
            <a:off x="7344419" y="2652325"/>
            <a:ext cx="1124817" cy="89406"/>
          </a:xfrm>
          <a:prstGeom prst="rightArrow">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Flecha: a la derecha 24">
            <a:extLst>
              <a:ext uri="{FF2B5EF4-FFF2-40B4-BE49-F238E27FC236}">
                <a16:creationId xmlns:a16="http://schemas.microsoft.com/office/drawing/2014/main" id="{C5FDABBF-69D7-4827-ADF4-711DCFE62D8E}"/>
              </a:ext>
            </a:extLst>
          </p:cNvPr>
          <p:cNvSpPr/>
          <p:nvPr/>
        </p:nvSpPr>
        <p:spPr>
          <a:xfrm rot="8100000">
            <a:off x="9703886" y="2702086"/>
            <a:ext cx="1124817" cy="89406"/>
          </a:xfrm>
          <a:prstGeom prst="rightArrow">
            <a:avLst/>
          </a:pr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a:extLst>
              <a:ext uri="{FF2B5EF4-FFF2-40B4-BE49-F238E27FC236}">
                <a16:creationId xmlns:a16="http://schemas.microsoft.com/office/drawing/2014/main" id="{FED1D52D-24F2-4CBC-8124-BA49A45D54FB}"/>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19" name="Elipse 18">
            <a:extLst>
              <a:ext uri="{FF2B5EF4-FFF2-40B4-BE49-F238E27FC236}">
                <a16:creationId xmlns:a16="http://schemas.microsoft.com/office/drawing/2014/main" id="{1F362503-C4BF-4B45-BDC4-4F724A36BC46}"/>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0" name="图形 118" descr="靶心">
            <a:extLst>
              <a:ext uri="{FF2B5EF4-FFF2-40B4-BE49-F238E27FC236}">
                <a16:creationId xmlns:a16="http://schemas.microsoft.com/office/drawing/2014/main" id="{5842EA44-EB64-417A-85F9-1EB2E6C738D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36355" y="142042"/>
            <a:ext cx="473014" cy="473014"/>
          </a:xfrm>
          <a:prstGeom prst="rect">
            <a:avLst/>
          </a:prstGeom>
        </p:spPr>
      </p:pic>
    </p:spTree>
    <p:extLst>
      <p:ext uri="{BB962C8B-B14F-4D97-AF65-F5344CB8AC3E}">
        <p14:creationId xmlns:p14="http://schemas.microsoft.com/office/powerpoint/2010/main" val="266429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23" grpId="0"/>
      <p:bldP spid="24" grpId="0"/>
      <p:bldP spid="8"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C80CF30-11A4-427C-BCF2-17F22A6400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0835" y="1220605"/>
            <a:ext cx="4547997" cy="2422205"/>
          </a:xfrm>
          <a:prstGeom prst="rect">
            <a:avLst/>
          </a:prstGeom>
        </p:spPr>
      </p:pic>
      <p:sp>
        <p:nvSpPr>
          <p:cNvPr id="12" name="CuadroTexto 11">
            <a:extLst>
              <a:ext uri="{FF2B5EF4-FFF2-40B4-BE49-F238E27FC236}">
                <a16:creationId xmlns:a16="http://schemas.microsoft.com/office/drawing/2014/main" id="{FCDF3C2F-E875-4910-878B-052B0E6D23FB}"/>
              </a:ext>
            </a:extLst>
          </p:cNvPr>
          <p:cNvSpPr txBox="1"/>
          <p:nvPr/>
        </p:nvSpPr>
        <p:spPr>
          <a:xfrm>
            <a:off x="67076" y="745722"/>
            <a:ext cx="6618204" cy="400110"/>
          </a:xfrm>
          <a:prstGeom prst="rect">
            <a:avLst/>
          </a:prstGeom>
          <a:noFill/>
        </p:spPr>
        <p:txBody>
          <a:bodyPr wrap="square" rtlCol="0">
            <a:spAutoFit/>
          </a:bodyPr>
          <a:lstStyle/>
          <a:p>
            <a:r>
              <a:rPr lang="es-EC" sz="2000" b="1" dirty="0"/>
              <a:t>Análisis del Disipador TADAS – Elemento Disipador</a:t>
            </a:r>
          </a:p>
        </p:txBody>
      </p:sp>
      <p:pic>
        <p:nvPicPr>
          <p:cNvPr id="3" name="Imagen 2">
            <a:extLst>
              <a:ext uri="{FF2B5EF4-FFF2-40B4-BE49-F238E27FC236}">
                <a16:creationId xmlns:a16="http://schemas.microsoft.com/office/drawing/2014/main" id="{70378C63-438B-4717-A42B-FE58485047BA}"/>
              </a:ext>
            </a:extLst>
          </p:cNvPr>
          <p:cNvPicPr>
            <a:picLocks noChangeAspect="1"/>
          </p:cNvPicPr>
          <p:nvPr/>
        </p:nvPicPr>
        <p:blipFill>
          <a:blip r:embed="rId3"/>
          <a:stretch>
            <a:fillRect/>
          </a:stretch>
        </p:blipFill>
        <p:spPr>
          <a:xfrm>
            <a:off x="1310784" y="601487"/>
            <a:ext cx="2657456" cy="2422205"/>
          </a:xfrm>
          <a:prstGeom prst="rect">
            <a:avLst/>
          </a:prstGeom>
        </p:spPr>
      </p:pic>
      <p:pic>
        <p:nvPicPr>
          <p:cNvPr id="15" name="Imagen 14">
            <a:extLst>
              <a:ext uri="{FF2B5EF4-FFF2-40B4-BE49-F238E27FC236}">
                <a16:creationId xmlns:a16="http://schemas.microsoft.com/office/drawing/2014/main" id="{9D235509-D28D-4F90-9A5B-6C61BDC4B536}"/>
              </a:ext>
            </a:extLst>
          </p:cNvPr>
          <p:cNvPicPr/>
          <p:nvPr/>
        </p:nvPicPr>
        <p:blipFill rotWithShape="1">
          <a:blip r:embed="rId4"/>
          <a:srcRect b="26615"/>
          <a:stretch/>
        </p:blipFill>
        <p:spPr bwMode="auto">
          <a:xfrm>
            <a:off x="3213813" y="1216852"/>
            <a:ext cx="2140291" cy="2719686"/>
          </a:xfrm>
          <a:prstGeom prst="rect">
            <a:avLst/>
          </a:prstGeom>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969AC929-F4F1-478C-8695-ACF05F997BE8}"/>
              </a:ext>
            </a:extLst>
          </p:cNvPr>
          <p:cNvPicPr/>
          <p:nvPr/>
        </p:nvPicPr>
        <p:blipFill>
          <a:blip r:embed="rId5"/>
          <a:stretch>
            <a:fillRect/>
          </a:stretch>
        </p:blipFill>
        <p:spPr>
          <a:xfrm>
            <a:off x="5277530" y="1068321"/>
            <a:ext cx="2660255" cy="3828327"/>
          </a:xfrm>
          <a:prstGeom prst="rect">
            <a:avLst/>
          </a:prstGeom>
        </p:spPr>
      </p:pic>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ED0210DD-686E-4ADA-ADD1-AF62B21C321B}"/>
                  </a:ext>
                </a:extLst>
              </p:cNvPr>
              <p:cNvSpPr txBox="1"/>
              <p:nvPr/>
            </p:nvSpPr>
            <p:spPr>
              <a:xfrm>
                <a:off x="9677529" y="997300"/>
                <a:ext cx="100351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𝑠</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𝑞</m:t>
                          </m:r>
                        </m:e>
                        <m:sub>
                          <m:r>
                            <a:rPr lang="es-EC" i="0">
                              <a:latin typeface="Cambria Math" panose="02040503050406030204" pitchFamily="18" charset="0"/>
                            </a:rPr>
                            <m:t>4</m:t>
                          </m:r>
                        </m:sub>
                      </m:sSub>
                    </m:oMath>
                  </m:oMathPara>
                </a14:m>
                <a:endParaRPr lang="es-EC" dirty="0"/>
              </a:p>
            </p:txBody>
          </p:sp>
        </mc:Choice>
        <mc:Fallback xmlns="">
          <p:sp>
            <p:nvSpPr>
              <p:cNvPr id="23" name="CuadroTexto 22">
                <a:extLst>
                  <a:ext uri="{FF2B5EF4-FFF2-40B4-BE49-F238E27FC236}">
                    <a16:creationId xmlns:a16="http://schemas.microsoft.com/office/drawing/2014/main" id="{ED0210DD-686E-4ADA-ADD1-AF62B21C321B}"/>
                  </a:ext>
                </a:extLst>
              </p:cNvPr>
              <p:cNvSpPr txBox="1">
                <a:spLocks noRot="1" noChangeAspect="1" noMove="1" noResize="1" noEditPoints="1" noAdjustHandles="1" noChangeArrowheads="1" noChangeShapeType="1" noTextEdit="1"/>
              </p:cNvSpPr>
              <p:nvPr/>
            </p:nvSpPr>
            <p:spPr>
              <a:xfrm>
                <a:off x="9677529" y="997300"/>
                <a:ext cx="1003514" cy="369332"/>
              </a:xfrm>
              <a:prstGeom prst="rect">
                <a:avLst/>
              </a:prstGeom>
              <a:blipFill>
                <a:blip r:embed="rId8"/>
                <a:stretch>
                  <a:fillRect b="-8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FD2B4B61-CA8C-4332-B11C-E4181EFE24BB}"/>
                  </a:ext>
                </a:extLst>
              </p:cNvPr>
              <p:cNvSpPr txBox="1"/>
              <p:nvPr/>
            </p:nvSpPr>
            <p:spPr>
              <a:xfrm>
                <a:off x="9245836" y="1484591"/>
                <a:ext cx="1866900" cy="3675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𝑖</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𝑞</m:t>
                          </m:r>
                        </m:e>
                        <m:sub>
                          <m:r>
                            <a:rPr lang="es-EC" i="0">
                              <a:latin typeface="Cambria Math" panose="02040503050406030204" pitchFamily="18" charset="0"/>
                            </a:rPr>
                            <m:t>1</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𝑞</m:t>
                          </m:r>
                        </m:e>
                        <m:sub>
                          <m:r>
                            <a:rPr lang="es-EC" i="0">
                              <a:latin typeface="Cambria Math" panose="02040503050406030204" pitchFamily="18" charset="0"/>
                            </a:rPr>
                            <m:t>3</m:t>
                          </m:r>
                        </m:sub>
                      </m:sSub>
                      <m:r>
                        <a:rPr lang="es-EC" i="0">
                          <a:latin typeface="Cambria Math" panose="02040503050406030204" pitchFamily="18" charset="0"/>
                        </a:rPr>
                        <m:t>∗</m:t>
                      </m:r>
                      <m:r>
                        <a:rPr lang="es-EC" i="1">
                          <a:latin typeface="Cambria Math" panose="02040503050406030204" pitchFamily="18" charset="0"/>
                        </a:rPr>
                        <m:t>𝐻</m:t>
                      </m:r>
                    </m:oMath>
                  </m:oMathPara>
                </a14:m>
                <a:endParaRPr lang="es-EC" dirty="0"/>
              </a:p>
            </p:txBody>
          </p:sp>
        </mc:Choice>
        <mc:Fallback xmlns="">
          <p:sp>
            <p:nvSpPr>
              <p:cNvPr id="24" name="CuadroTexto 23">
                <a:extLst>
                  <a:ext uri="{FF2B5EF4-FFF2-40B4-BE49-F238E27FC236}">
                    <a16:creationId xmlns:a16="http://schemas.microsoft.com/office/drawing/2014/main" id="{FD2B4B61-CA8C-4332-B11C-E4181EFE24BB}"/>
                  </a:ext>
                </a:extLst>
              </p:cNvPr>
              <p:cNvSpPr txBox="1">
                <a:spLocks noRot="1" noChangeAspect="1" noMove="1" noResize="1" noEditPoints="1" noAdjustHandles="1" noChangeArrowheads="1" noChangeShapeType="1" noTextEdit="1"/>
              </p:cNvSpPr>
              <p:nvPr/>
            </p:nvSpPr>
            <p:spPr>
              <a:xfrm>
                <a:off x="9245836" y="1484591"/>
                <a:ext cx="1866900" cy="367546"/>
              </a:xfrm>
              <a:prstGeom prst="rect">
                <a:avLst/>
              </a:prstGeom>
              <a:blipFill>
                <a:blip r:embed="rId9"/>
                <a:stretch>
                  <a:fillRect b="-8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DDDAC195-72D6-40D9-9DAF-5E1A6444A110}"/>
                  </a:ext>
                </a:extLst>
              </p:cNvPr>
              <p:cNvSpPr txBox="1"/>
              <p:nvPr/>
            </p:nvSpPr>
            <p:spPr>
              <a:xfrm>
                <a:off x="9459196" y="1970096"/>
                <a:ext cx="14401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𝐷</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𝑠</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𝑖</m:t>
                          </m:r>
                        </m:sub>
                      </m:sSub>
                    </m:oMath>
                  </m:oMathPara>
                </a14:m>
                <a:endParaRPr lang="es-EC" dirty="0"/>
              </a:p>
            </p:txBody>
          </p:sp>
        </mc:Choice>
        <mc:Fallback xmlns="">
          <p:sp>
            <p:nvSpPr>
              <p:cNvPr id="25" name="CuadroTexto 24">
                <a:extLst>
                  <a:ext uri="{FF2B5EF4-FFF2-40B4-BE49-F238E27FC236}">
                    <a16:creationId xmlns:a16="http://schemas.microsoft.com/office/drawing/2014/main" id="{DDDAC195-72D6-40D9-9DAF-5E1A6444A110}"/>
                  </a:ext>
                </a:extLst>
              </p:cNvPr>
              <p:cNvSpPr txBox="1">
                <a:spLocks noRot="1" noChangeAspect="1" noMove="1" noResize="1" noEditPoints="1" noAdjustHandles="1" noChangeArrowheads="1" noChangeShapeType="1" noTextEdit="1"/>
              </p:cNvSpPr>
              <p:nvPr/>
            </p:nvSpPr>
            <p:spPr>
              <a:xfrm>
                <a:off x="9459196" y="1970096"/>
                <a:ext cx="1440180" cy="369332"/>
              </a:xfrm>
              <a:prstGeom prst="rect">
                <a:avLst/>
              </a:prstGeom>
              <a:blipFill>
                <a:blip r:embed="rId10"/>
                <a:stretch>
                  <a:fillRect b="-163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B95793B1-5C73-4733-BFC5-4FE1DB8C9FBB}"/>
                  </a:ext>
                </a:extLst>
              </p:cNvPr>
              <p:cNvSpPr txBox="1"/>
              <p:nvPr/>
            </p:nvSpPr>
            <p:spPr>
              <a:xfrm>
                <a:off x="9027396" y="2400329"/>
                <a:ext cx="23037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𝐷</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𝑞</m:t>
                          </m:r>
                        </m:e>
                        <m:sub>
                          <m:r>
                            <a:rPr lang="es-EC" i="0">
                              <a:latin typeface="Cambria Math" panose="02040503050406030204" pitchFamily="18" charset="0"/>
                            </a:rPr>
                            <m:t>4</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𝑞</m:t>
                          </m:r>
                        </m:e>
                        <m:sub>
                          <m:r>
                            <a:rPr lang="es-EC" i="0">
                              <a:latin typeface="Cambria Math" panose="02040503050406030204" pitchFamily="18" charset="0"/>
                            </a:rPr>
                            <m:t>1</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𝑞</m:t>
                          </m:r>
                        </m:e>
                        <m:sub>
                          <m:r>
                            <a:rPr lang="es-EC" i="0">
                              <a:latin typeface="Cambria Math" panose="02040503050406030204" pitchFamily="18" charset="0"/>
                            </a:rPr>
                            <m:t>3</m:t>
                          </m:r>
                        </m:sub>
                      </m:sSub>
                      <m:r>
                        <a:rPr lang="es-EC" i="0">
                          <a:latin typeface="Cambria Math" panose="02040503050406030204" pitchFamily="18" charset="0"/>
                        </a:rPr>
                        <m:t>∗</m:t>
                      </m:r>
                      <m:r>
                        <a:rPr lang="es-EC" i="1">
                          <a:latin typeface="Cambria Math" panose="02040503050406030204" pitchFamily="18" charset="0"/>
                        </a:rPr>
                        <m:t>𝐻</m:t>
                      </m:r>
                    </m:oMath>
                  </m:oMathPara>
                </a14:m>
                <a:endParaRPr lang="es-EC" dirty="0"/>
              </a:p>
            </p:txBody>
          </p:sp>
        </mc:Choice>
        <mc:Fallback xmlns="">
          <p:sp>
            <p:nvSpPr>
              <p:cNvPr id="26" name="CuadroTexto 25">
                <a:extLst>
                  <a:ext uri="{FF2B5EF4-FFF2-40B4-BE49-F238E27FC236}">
                    <a16:creationId xmlns:a16="http://schemas.microsoft.com/office/drawing/2014/main" id="{B95793B1-5C73-4733-BFC5-4FE1DB8C9FBB}"/>
                  </a:ext>
                </a:extLst>
              </p:cNvPr>
              <p:cNvSpPr txBox="1">
                <a:spLocks noRot="1" noChangeAspect="1" noMove="1" noResize="1" noEditPoints="1" noAdjustHandles="1" noChangeArrowheads="1" noChangeShapeType="1" noTextEdit="1"/>
              </p:cNvSpPr>
              <p:nvPr/>
            </p:nvSpPr>
            <p:spPr>
              <a:xfrm>
                <a:off x="9027396" y="2400329"/>
                <a:ext cx="2303780" cy="369332"/>
              </a:xfrm>
              <a:prstGeom prst="rect">
                <a:avLst/>
              </a:prstGeom>
              <a:blipFill>
                <a:blip r:embed="rId11"/>
                <a:stretch>
                  <a:fillRect b="-8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0DAD678E-6D6B-4043-92C9-3482A2B3FB93}"/>
                  </a:ext>
                </a:extLst>
              </p:cNvPr>
              <p:cNvSpPr txBox="1"/>
              <p:nvPr/>
            </p:nvSpPr>
            <p:spPr>
              <a:xfrm>
                <a:off x="8348801" y="2869654"/>
                <a:ext cx="3660970" cy="16317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𝐷</m:t>
                      </m:r>
                      <m:r>
                        <a:rPr lang="es-EC" i="0">
                          <a:latin typeface="Cambria Math" panose="02040503050406030204" pitchFamily="18" charset="0"/>
                        </a:rPr>
                        <m:t>=</m:t>
                      </m:r>
                      <m:d>
                        <m:dPr>
                          <m:begChr m:val="["/>
                          <m:endChr m:val="]"/>
                          <m:ctrlPr>
                            <a:rPr lang="es-EC" i="1">
                              <a:latin typeface="Cambria Math" panose="02040503050406030204" pitchFamily="18" charset="0"/>
                            </a:rPr>
                          </m:ctrlPr>
                        </m:dPr>
                        <m:e>
                          <m:m>
                            <m:mPr>
                              <m:plcHide m:val="on"/>
                              <m:mcs>
                                <m:mc>
                                  <m:mcPr>
                                    <m:count m:val="6"/>
                                    <m:mcJc m:val="center"/>
                                  </m:mcPr>
                                </m:mc>
                              </m:mcs>
                              <m:ctrlPr>
                                <a:rPr lang="es-EC" i="1">
                                  <a:latin typeface="Cambria Math" panose="02040503050406030204" pitchFamily="18" charset="0"/>
                                </a:rPr>
                              </m:ctrlPr>
                            </m:mPr>
                            <m:mr>
                              <m:e>
                                <m:r>
                                  <a:rPr lang="es-EC" i="0">
                                    <a:latin typeface="Cambria Math" panose="02040503050406030204" pitchFamily="18" charset="0"/>
                                  </a:rPr>
                                  <m:t>−1</m:t>
                                </m:r>
                              </m:e>
                              <m:e>
                                <m:r>
                                  <a:rPr lang="es-EC" i="0">
                                    <a:latin typeface="Cambria Math" panose="02040503050406030204" pitchFamily="18" charset="0"/>
                                  </a:rPr>
                                  <m:t>0</m:t>
                                </m:r>
                              </m:e>
                              <m:e>
                                <m:r>
                                  <a:rPr lang="es-EC" i="1">
                                    <a:latin typeface="Cambria Math" panose="02040503050406030204" pitchFamily="18" charset="0"/>
                                  </a:rPr>
                                  <m:t>𝐻</m:t>
                                </m:r>
                              </m:e>
                              <m:e>
                                <m:r>
                                  <a:rPr lang="es-EC" i="0">
                                    <a:latin typeface="Cambria Math" panose="02040503050406030204" pitchFamily="18" charset="0"/>
                                  </a:rPr>
                                  <m:t>1</m:t>
                                </m:r>
                              </m:e>
                              <m:e>
                                <m:r>
                                  <a:rPr lang="es-EC" i="0">
                                    <a:latin typeface="Cambria Math" panose="02040503050406030204" pitchFamily="18" charset="0"/>
                                  </a:rPr>
                                  <m:t>0</m:t>
                                </m:r>
                              </m:e>
                              <m:e>
                                <m:r>
                                  <a:rPr lang="es-EC" i="0">
                                    <a:latin typeface="Cambria Math" panose="02040503050406030204" pitchFamily="18" charset="0"/>
                                  </a:rPr>
                                  <m:t>0</m:t>
                                </m:r>
                              </m:e>
                            </m:mr>
                          </m:m>
                        </m:e>
                      </m:d>
                      <m:r>
                        <a:rPr lang="es-EC" i="0">
                          <a:latin typeface="Cambria Math" panose="02040503050406030204" pitchFamily="18" charset="0"/>
                        </a:rPr>
                        <m:t>∗</m:t>
                      </m:r>
                      <m:d>
                        <m:dPr>
                          <m:begChr m:val="["/>
                          <m:endChr m:val="]"/>
                          <m:ctrlPr>
                            <a:rPr lang="es-EC" i="1">
                              <a:latin typeface="Cambria Math" panose="02040503050406030204" pitchFamily="18" charset="0"/>
                            </a:rPr>
                          </m:ctrlPr>
                        </m:dPr>
                        <m:e>
                          <m:m>
                            <m:mPr>
                              <m:plcHide m:val="on"/>
                              <m:mcs>
                                <m:mc>
                                  <m:mcPr>
                                    <m:count m:val="1"/>
                                    <m:mcJc m:val="center"/>
                                  </m:mcPr>
                                </m:mc>
                              </m:mcs>
                              <m:ctrlPr>
                                <a:rPr lang="es-EC" i="1">
                                  <a:latin typeface="Cambria Math" panose="02040503050406030204" pitchFamily="18" charset="0"/>
                                </a:rPr>
                              </m:ctrlPr>
                            </m:mPr>
                            <m:mr>
                              <m:e>
                                <m:sSub>
                                  <m:sSubPr>
                                    <m:ctrlPr>
                                      <a:rPr lang="es-EC" i="1">
                                        <a:latin typeface="Cambria Math" panose="02040503050406030204" pitchFamily="18" charset="0"/>
                                      </a:rPr>
                                    </m:ctrlPr>
                                  </m:sSubPr>
                                  <m:e>
                                    <m:r>
                                      <a:rPr lang="es-EC" i="1">
                                        <a:latin typeface="Cambria Math" panose="02040503050406030204" pitchFamily="18" charset="0"/>
                                      </a:rPr>
                                      <m:t>𝑞</m:t>
                                    </m:r>
                                  </m:e>
                                  <m:sub>
                                    <m:r>
                                      <a:rPr lang="es-EC" i="0">
                                        <a:latin typeface="Cambria Math" panose="02040503050406030204" pitchFamily="18" charset="0"/>
                                      </a:rPr>
                                      <m:t>1</m:t>
                                    </m:r>
                                  </m:sub>
                                </m:sSub>
                              </m:e>
                            </m:mr>
                            <m:mr>
                              <m:e>
                                <m:sSub>
                                  <m:sSubPr>
                                    <m:ctrlPr>
                                      <a:rPr lang="es-EC" i="1">
                                        <a:latin typeface="Cambria Math" panose="02040503050406030204" pitchFamily="18" charset="0"/>
                                      </a:rPr>
                                    </m:ctrlPr>
                                  </m:sSubPr>
                                  <m:e>
                                    <m:r>
                                      <a:rPr lang="es-EC" i="1">
                                        <a:latin typeface="Cambria Math" panose="02040503050406030204" pitchFamily="18" charset="0"/>
                                      </a:rPr>
                                      <m:t>𝑞</m:t>
                                    </m:r>
                                  </m:e>
                                  <m:sub>
                                    <m:r>
                                      <a:rPr lang="es-EC" i="0">
                                        <a:latin typeface="Cambria Math" panose="02040503050406030204" pitchFamily="18" charset="0"/>
                                      </a:rPr>
                                      <m:t>2</m:t>
                                    </m:r>
                                  </m:sub>
                                </m:sSub>
                              </m:e>
                            </m:mr>
                            <m:mr>
                              <m:e>
                                <m:sSub>
                                  <m:sSubPr>
                                    <m:ctrlPr>
                                      <a:rPr lang="es-EC" i="1">
                                        <a:latin typeface="Cambria Math" panose="02040503050406030204" pitchFamily="18" charset="0"/>
                                      </a:rPr>
                                    </m:ctrlPr>
                                  </m:sSubPr>
                                  <m:e>
                                    <m:r>
                                      <a:rPr lang="es-EC" i="1">
                                        <a:latin typeface="Cambria Math" panose="02040503050406030204" pitchFamily="18" charset="0"/>
                                      </a:rPr>
                                      <m:t>𝑞</m:t>
                                    </m:r>
                                  </m:e>
                                  <m:sub>
                                    <m:r>
                                      <a:rPr lang="es-EC" i="0">
                                        <a:latin typeface="Cambria Math" panose="02040503050406030204" pitchFamily="18" charset="0"/>
                                      </a:rPr>
                                      <m:t>3</m:t>
                                    </m:r>
                                  </m:sub>
                                </m:sSub>
                              </m:e>
                            </m:mr>
                            <m:mr>
                              <m:e>
                                <m:sSub>
                                  <m:sSubPr>
                                    <m:ctrlPr>
                                      <a:rPr lang="es-EC" i="1">
                                        <a:latin typeface="Cambria Math" panose="02040503050406030204" pitchFamily="18" charset="0"/>
                                      </a:rPr>
                                    </m:ctrlPr>
                                  </m:sSubPr>
                                  <m:e>
                                    <m:r>
                                      <a:rPr lang="es-EC" i="1">
                                        <a:latin typeface="Cambria Math" panose="02040503050406030204" pitchFamily="18" charset="0"/>
                                      </a:rPr>
                                      <m:t>𝑞</m:t>
                                    </m:r>
                                  </m:e>
                                  <m:sub>
                                    <m:r>
                                      <a:rPr lang="es-EC" i="0">
                                        <a:latin typeface="Cambria Math" panose="02040503050406030204" pitchFamily="18" charset="0"/>
                                      </a:rPr>
                                      <m:t>4</m:t>
                                    </m:r>
                                  </m:sub>
                                </m:sSub>
                              </m:e>
                            </m:mr>
                            <m:mr>
                              <m:e>
                                <m:sSub>
                                  <m:sSubPr>
                                    <m:ctrlPr>
                                      <a:rPr lang="es-EC" i="1">
                                        <a:latin typeface="Cambria Math" panose="02040503050406030204" pitchFamily="18" charset="0"/>
                                      </a:rPr>
                                    </m:ctrlPr>
                                  </m:sSubPr>
                                  <m:e>
                                    <m:r>
                                      <a:rPr lang="es-EC" i="1">
                                        <a:latin typeface="Cambria Math" panose="02040503050406030204" pitchFamily="18" charset="0"/>
                                      </a:rPr>
                                      <m:t>𝑞</m:t>
                                    </m:r>
                                  </m:e>
                                  <m:sub>
                                    <m:r>
                                      <a:rPr lang="es-EC" i="0">
                                        <a:latin typeface="Cambria Math" panose="02040503050406030204" pitchFamily="18" charset="0"/>
                                      </a:rPr>
                                      <m:t>5</m:t>
                                    </m:r>
                                  </m:sub>
                                </m:sSub>
                              </m:e>
                            </m:mr>
                            <m:mr>
                              <m:e>
                                <m:sSub>
                                  <m:sSubPr>
                                    <m:ctrlPr>
                                      <a:rPr lang="es-EC" i="1">
                                        <a:latin typeface="Cambria Math" panose="02040503050406030204" pitchFamily="18" charset="0"/>
                                      </a:rPr>
                                    </m:ctrlPr>
                                  </m:sSubPr>
                                  <m:e>
                                    <m:r>
                                      <a:rPr lang="es-EC" i="1">
                                        <a:latin typeface="Cambria Math" panose="02040503050406030204" pitchFamily="18" charset="0"/>
                                      </a:rPr>
                                      <m:t>𝑞</m:t>
                                    </m:r>
                                  </m:e>
                                  <m:sub>
                                    <m:r>
                                      <a:rPr lang="es-EC" i="0">
                                        <a:latin typeface="Cambria Math" panose="02040503050406030204" pitchFamily="18" charset="0"/>
                                      </a:rPr>
                                      <m:t>6</m:t>
                                    </m:r>
                                  </m:sub>
                                </m:sSub>
                              </m:e>
                            </m:mr>
                          </m:m>
                        </m:e>
                      </m:d>
                    </m:oMath>
                  </m:oMathPara>
                </a14:m>
                <a:endParaRPr lang="es-EC" dirty="0"/>
              </a:p>
            </p:txBody>
          </p:sp>
        </mc:Choice>
        <mc:Fallback xmlns="">
          <p:sp>
            <p:nvSpPr>
              <p:cNvPr id="28" name="CuadroTexto 27">
                <a:extLst>
                  <a:ext uri="{FF2B5EF4-FFF2-40B4-BE49-F238E27FC236}">
                    <a16:creationId xmlns:a16="http://schemas.microsoft.com/office/drawing/2014/main" id="{0DAD678E-6D6B-4043-92C9-3482A2B3FB93}"/>
                  </a:ext>
                </a:extLst>
              </p:cNvPr>
              <p:cNvSpPr txBox="1">
                <a:spLocks noRot="1" noChangeAspect="1" noMove="1" noResize="1" noEditPoints="1" noAdjustHandles="1" noChangeArrowheads="1" noChangeShapeType="1" noTextEdit="1"/>
              </p:cNvSpPr>
              <p:nvPr/>
            </p:nvSpPr>
            <p:spPr>
              <a:xfrm>
                <a:off x="8348801" y="2869654"/>
                <a:ext cx="3660970" cy="1631742"/>
              </a:xfrm>
              <a:prstGeom prst="rect">
                <a:avLst/>
              </a:prstGeom>
              <a:blipFill>
                <a:blip r:embed="rId1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31F08E17-F1CA-4196-9404-0C8E7A64D77D}"/>
                  </a:ext>
                </a:extLst>
              </p:cNvPr>
              <p:cNvSpPr txBox="1"/>
              <p:nvPr/>
            </p:nvSpPr>
            <p:spPr>
              <a:xfrm>
                <a:off x="8526439" y="4711982"/>
                <a:ext cx="330569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smtClean="0">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0">
                                  <a:latin typeface="Cambria Math" panose="02040503050406030204" pitchFamily="18" charset="0"/>
                                </a:rPr>
                                <m:t>1−2</m:t>
                              </m:r>
                            </m:sub>
                          </m:sSub>
                          <m:r>
                            <a:rPr lang="es-EC" i="0">
                              <a:latin typeface="Cambria Math" panose="02040503050406030204" pitchFamily="18" charset="0"/>
                            </a:rPr>
                            <m:t>=[</m:t>
                          </m:r>
                          <m:m>
                            <m:mPr>
                              <m:plcHide m:val="on"/>
                              <m:mcs>
                                <m:mc>
                                  <m:mcPr>
                                    <m:count m:val="6"/>
                                    <m:mcJc m:val="center"/>
                                  </m:mcPr>
                                </m:mc>
                              </m:mcs>
                              <m:ctrlPr>
                                <a:rPr lang="es-EC" i="1">
                                  <a:latin typeface="Cambria Math" panose="02040503050406030204" pitchFamily="18" charset="0"/>
                                </a:rPr>
                              </m:ctrlPr>
                            </m:mPr>
                            <m:mr>
                              <m:e>
                                <m:r>
                                  <a:rPr lang="es-EC" i="0">
                                    <a:latin typeface="Cambria Math" panose="02040503050406030204" pitchFamily="18" charset="0"/>
                                  </a:rPr>
                                  <m:t>−1</m:t>
                                </m:r>
                              </m:e>
                              <m:e>
                                <m:r>
                                  <a:rPr lang="es-EC" i="0">
                                    <a:latin typeface="Cambria Math" panose="02040503050406030204" pitchFamily="18" charset="0"/>
                                  </a:rPr>
                                  <m:t>0</m:t>
                                </m:r>
                              </m:e>
                              <m:e>
                                <m:r>
                                  <a:rPr lang="es-EC" i="1">
                                    <a:latin typeface="Cambria Math" panose="02040503050406030204" pitchFamily="18" charset="0"/>
                                  </a:rPr>
                                  <m:t>𝐻</m:t>
                                </m:r>
                              </m:e>
                              <m:e>
                                <m:r>
                                  <a:rPr lang="es-EC" i="0">
                                    <a:latin typeface="Cambria Math" panose="02040503050406030204" pitchFamily="18" charset="0"/>
                                  </a:rPr>
                                  <m:t>1</m:t>
                                </m:r>
                              </m:e>
                              <m:e>
                                <m:r>
                                  <a:rPr lang="es-EC" i="0">
                                    <a:latin typeface="Cambria Math" panose="02040503050406030204" pitchFamily="18" charset="0"/>
                                  </a:rPr>
                                  <m:t>0</m:t>
                                </m:r>
                              </m:e>
                              <m:e>
                                <m:r>
                                  <a:rPr lang="es-EC" i="0">
                                    <a:latin typeface="Cambria Math" panose="02040503050406030204" pitchFamily="18" charset="0"/>
                                  </a:rPr>
                                  <m:t>0</m:t>
                                </m:r>
                              </m:e>
                            </m:mr>
                          </m:m>
                        </m:e>
                      </m:d>
                    </m:oMath>
                  </m:oMathPara>
                </a14:m>
                <a:endParaRPr lang="es-EC" dirty="0"/>
              </a:p>
            </p:txBody>
          </p:sp>
        </mc:Choice>
        <mc:Fallback xmlns="">
          <p:sp>
            <p:nvSpPr>
              <p:cNvPr id="30" name="CuadroTexto 29">
                <a:extLst>
                  <a:ext uri="{FF2B5EF4-FFF2-40B4-BE49-F238E27FC236}">
                    <a16:creationId xmlns:a16="http://schemas.microsoft.com/office/drawing/2014/main" id="{31F08E17-F1CA-4196-9404-0C8E7A64D77D}"/>
                  </a:ext>
                </a:extLst>
              </p:cNvPr>
              <p:cNvSpPr txBox="1">
                <a:spLocks noRot="1" noChangeAspect="1" noMove="1" noResize="1" noEditPoints="1" noAdjustHandles="1" noChangeArrowheads="1" noChangeShapeType="1" noTextEdit="1"/>
              </p:cNvSpPr>
              <p:nvPr/>
            </p:nvSpPr>
            <p:spPr>
              <a:xfrm>
                <a:off x="8526439" y="4711982"/>
                <a:ext cx="3305693" cy="369332"/>
              </a:xfrm>
              <a:prstGeom prst="rect">
                <a:avLst/>
              </a:prstGeom>
              <a:blipFill>
                <a:blip r:embed="rId13"/>
                <a:stretch>
                  <a:fillRect t="-124590" r="-12362" b="-190164"/>
                </a:stretch>
              </a:blipFill>
            </p:spPr>
            <p:txBody>
              <a:bodyPr/>
              <a:lstStyle/>
              <a:p>
                <a:r>
                  <a:rPr lang="es-EC">
                    <a:noFill/>
                  </a:rPr>
                  <a:t> </a:t>
                </a:r>
              </a:p>
            </p:txBody>
          </p:sp>
        </mc:Fallback>
      </mc:AlternateContent>
      <p:sp>
        <p:nvSpPr>
          <p:cNvPr id="17" name="Rectángulo 16">
            <a:extLst>
              <a:ext uri="{FF2B5EF4-FFF2-40B4-BE49-F238E27FC236}">
                <a16:creationId xmlns:a16="http://schemas.microsoft.com/office/drawing/2014/main" id="{E81A0ACA-3E42-4D9C-A9A5-6B77CB2486FF}"/>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18" name="Elipse 17">
            <a:extLst>
              <a:ext uri="{FF2B5EF4-FFF2-40B4-BE49-F238E27FC236}">
                <a16:creationId xmlns:a16="http://schemas.microsoft.com/office/drawing/2014/main" id="{E2F9E16A-1B90-4877-9669-A291490D209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19" name="图形 118" descr="靶心">
            <a:extLst>
              <a:ext uri="{FF2B5EF4-FFF2-40B4-BE49-F238E27FC236}">
                <a16:creationId xmlns:a16="http://schemas.microsoft.com/office/drawing/2014/main" id="{45907738-2DB8-4CFC-B98F-8201AA3FFB04}"/>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36355" y="142042"/>
            <a:ext cx="473014" cy="473014"/>
          </a:xfrm>
          <a:prstGeom prst="rect">
            <a:avLst/>
          </a:prstGeom>
        </p:spPr>
      </p:pic>
    </p:spTree>
    <p:extLst>
      <p:ext uri="{BB962C8B-B14F-4D97-AF65-F5344CB8AC3E}">
        <p14:creationId xmlns:p14="http://schemas.microsoft.com/office/powerpoint/2010/main" val="908119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par>
                                <p:cTn id="13" presetID="42" presetClass="path" presetSubtype="0" decel="25000" fill="hold" nodeType="withEffect">
                                  <p:stCondLst>
                                    <p:cond delay="0"/>
                                  </p:stCondLst>
                                  <p:childTnLst>
                                    <p:animMotion origin="layout" path="M 0.01315 -0.01991 L -0.08008 0.09144 " pathEditMode="relative" rAng="0" ptsTypes="AA">
                                      <p:cBhvr>
                                        <p:cTn id="14" dur="1000" fill="hold"/>
                                        <p:tgtEl>
                                          <p:spTgt spid="3"/>
                                        </p:tgtEl>
                                        <p:attrNameLst>
                                          <p:attrName>ppt_x</p:attrName>
                                          <p:attrName>ppt_y</p:attrName>
                                        </p:attrNameLst>
                                      </p:cBhvr>
                                      <p:rCtr x="-4661" y="5556"/>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8"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29C0103-A92D-4222-A3C5-978FA031739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795215"/>
            <a:ext cx="12247015" cy="5920743"/>
          </a:xfrm>
          <a:prstGeom prst="rect">
            <a:avLst/>
          </a:prstGeom>
        </p:spPr>
      </p:pic>
      <p:sp>
        <p:nvSpPr>
          <p:cNvPr id="2" name="Rectángulo 1">
            <a:extLst>
              <a:ext uri="{FF2B5EF4-FFF2-40B4-BE49-F238E27FC236}">
                <a16:creationId xmlns:a16="http://schemas.microsoft.com/office/drawing/2014/main" id="{0426DFEF-DDA8-458B-94F2-C406E669B90F}"/>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6" name="Elipse 5">
            <a:extLst>
              <a:ext uri="{FF2B5EF4-FFF2-40B4-BE49-F238E27FC236}">
                <a16:creationId xmlns:a16="http://schemas.microsoft.com/office/drawing/2014/main" id="{7887C57C-C311-49EC-B95B-EF1DBE2FD068}"/>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8" name="图形 118" descr="靶心">
            <a:extLst>
              <a:ext uri="{FF2B5EF4-FFF2-40B4-BE49-F238E27FC236}">
                <a16:creationId xmlns:a16="http://schemas.microsoft.com/office/drawing/2014/main" id="{A2C6E3C3-B713-4CE6-B710-3A2BF42363B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6355" y="142042"/>
            <a:ext cx="473014" cy="473014"/>
          </a:xfrm>
          <a:prstGeom prst="rect">
            <a:avLst/>
          </a:prstGeom>
        </p:spPr>
      </p:pic>
    </p:spTree>
    <p:extLst>
      <p:ext uri="{BB962C8B-B14F-4D97-AF65-F5344CB8AC3E}">
        <p14:creationId xmlns:p14="http://schemas.microsoft.com/office/powerpoint/2010/main" val="2338561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文本框 9">
            <a:extLst>
              <a:ext uri="{FF2B5EF4-FFF2-40B4-BE49-F238E27FC236}">
                <a16:creationId xmlns:a16="http://schemas.microsoft.com/office/drawing/2014/main" id="{C2445624-9ECF-4629-B143-D443789363C9}"/>
              </a:ext>
            </a:extLst>
          </p:cNvPr>
          <p:cNvSpPr txBox="1"/>
          <p:nvPr>
            <p:custDataLst>
              <p:tags r:id="rId1"/>
            </p:custDataLst>
          </p:nvPr>
        </p:nvSpPr>
        <p:spPr>
          <a:xfrm>
            <a:off x="660400" y="1130300"/>
            <a:ext cx="1442801" cy="1334382"/>
          </a:xfrm>
          <a:custGeom>
            <a:avLst/>
            <a:gdLst/>
            <a:ahLst/>
            <a:cxnLst/>
            <a:rect l="l" t="t" r="r" b="b"/>
            <a:pathLst>
              <a:path w="1595526" h="1475631">
                <a:moveTo>
                  <a:pt x="1460260" y="0"/>
                </a:moveTo>
                <a:lnTo>
                  <a:pt x="1595526" y="215196"/>
                </a:lnTo>
                <a:cubicBezTo>
                  <a:pt x="1482804" y="262334"/>
                  <a:pt x="1399800" y="332529"/>
                  <a:pt x="1346514" y="425781"/>
                </a:cubicBezTo>
                <a:cubicBezTo>
                  <a:pt x="1293227" y="519033"/>
                  <a:pt x="1263509" y="654811"/>
                  <a:pt x="1257361" y="833116"/>
                </a:cubicBezTo>
                <a:lnTo>
                  <a:pt x="1546339" y="833116"/>
                </a:lnTo>
                <a:lnTo>
                  <a:pt x="1546339" y="1475631"/>
                </a:lnTo>
                <a:lnTo>
                  <a:pt x="953012" y="1475631"/>
                </a:lnTo>
                <a:lnTo>
                  <a:pt x="953012" y="968382"/>
                </a:lnTo>
                <a:cubicBezTo>
                  <a:pt x="953012" y="693751"/>
                  <a:pt x="985804" y="494951"/>
                  <a:pt x="1051387" y="371982"/>
                </a:cubicBezTo>
                <a:cubicBezTo>
                  <a:pt x="1137466" y="208023"/>
                  <a:pt x="1273757" y="84029"/>
                  <a:pt x="1460260" y="0"/>
                </a:cubicBezTo>
                <a:close/>
                <a:moveTo>
                  <a:pt x="507248" y="0"/>
                </a:moveTo>
                <a:lnTo>
                  <a:pt x="642515" y="215196"/>
                </a:lnTo>
                <a:cubicBezTo>
                  <a:pt x="529793" y="262334"/>
                  <a:pt x="446789" y="332529"/>
                  <a:pt x="393502" y="425781"/>
                </a:cubicBezTo>
                <a:cubicBezTo>
                  <a:pt x="340215" y="519033"/>
                  <a:pt x="310498" y="654811"/>
                  <a:pt x="304349" y="833116"/>
                </a:cubicBezTo>
                <a:lnTo>
                  <a:pt x="593327" y="833116"/>
                </a:lnTo>
                <a:lnTo>
                  <a:pt x="593327" y="1475631"/>
                </a:lnTo>
                <a:lnTo>
                  <a:pt x="0" y="1475631"/>
                </a:lnTo>
                <a:lnTo>
                  <a:pt x="0" y="968382"/>
                </a:lnTo>
                <a:cubicBezTo>
                  <a:pt x="0" y="693751"/>
                  <a:pt x="32792" y="494951"/>
                  <a:pt x="98376" y="371982"/>
                </a:cubicBezTo>
                <a:cubicBezTo>
                  <a:pt x="184454" y="208023"/>
                  <a:pt x="320745" y="84029"/>
                  <a:pt x="507248" y="0"/>
                </a:cubicBezTo>
                <a:close/>
              </a:path>
            </a:pathLst>
          </a:custGeom>
          <a:gradFill>
            <a:gsLst>
              <a:gs pos="0">
                <a:schemeClr val="bg1">
                  <a:lumMod val="85000"/>
                </a:schemeClr>
              </a:gs>
              <a:gs pos="100000">
                <a:schemeClr val="bg1">
                  <a:lumMod val="85000"/>
                  <a:alpha val="55000"/>
                </a:schemeClr>
              </a:gs>
            </a:gsLst>
            <a:lin ang="0" scaled="1"/>
          </a:gra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49600" dirty="0">
              <a:solidFill>
                <a:schemeClr val="bg1">
                  <a:lumMod val="75000"/>
                </a:schemeClr>
              </a:solidFill>
              <a:cs typeface="+mn-ea"/>
              <a:sym typeface="+mn-lt"/>
            </a:endParaRPr>
          </a:p>
        </p:txBody>
      </p:sp>
      <p:sp>
        <p:nvSpPr>
          <p:cNvPr id="6" name="Rectángulo: esquinas redondeadas 5">
            <a:extLst>
              <a:ext uri="{FF2B5EF4-FFF2-40B4-BE49-F238E27FC236}">
                <a16:creationId xmlns:a16="http://schemas.microsoft.com/office/drawing/2014/main" id="{FCB99C12-3FAF-4A73-A176-CFB07E3EF879}"/>
              </a:ext>
            </a:extLst>
          </p:cNvPr>
          <p:cNvSpPr/>
          <p:nvPr/>
        </p:nvSpPr>
        <p:spPr>
          <a:xfrm>
            <a:off x="4403324" y="1466491"/>
            <a:ext cx="7359588" cy="369311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4400" dirty="0">
                <a:solidFill>
                  <a:schemeClr val="tx1"/>
                </a:solidFill>
                <a:latin typeface="Brush Script MT" panose="03060802040406070304" pitchFamily="66" charset="0"/>
              </a:rPr>
              <a:t>“Nunca consideres el estudio como una obligación, sino como una oportunidad para penetrar en el bello y maravilloso mundo del saber”</a:t>
            </a:r>
          </a:p>
          <a:p>
            <a:pPr algn="ctr"/>
            <a:r>
              <a:rPr lang="es-EC" sz="4400" dirty="0">
                <a:solidFill>
                  <a:schemeClr val="tx1"/>
                </a:solidFill>
                <a:latin typeface="Brush Script MT" panose="03060802040406070304" pitchFamily="66" charset="0"/>
              </a:rPr>
              <a:t>Albert Einstein</a:t>
            </a:r>
          </a:p>
        </p:txBody>
      </p:sp>
      <p:sp>
        <p:nvSpPr>
          <p:cNvPr id="7" name="CuadroTexto 6">
            <a:extLst>
              <a:ext uri="{FF2B5EF4-FFF2-40B4-BE49-F238E27FC236}">
                <a16:creationId xmlns:a16="http://schemas.microsoft.com/office/drawing/2014/main" id="{C6C1E6D2-39DF-46A4-8BEC-CC2A7E2FE11A}"/>
              </a:ext>
            </a:extLst>
          </p:cNvPr>
          <p:cNvSpPr txBox="1"/>
          <p:nvPr/>
        </p:nvSpPr>
        <p:spPr>
          <a:xfrm>
            <a:off x="1" y="6241450"/>
            <a:ext cx="4296792" cy="646331"/>
          </a:xfrm>
          <a:prstGeom prst="rect">
            <a:avLst/>
          </a:prstGeom>
          <a:noFill/>
        </p:spPr>
        <p:txBody>
          <a:bodyPr wrap="square">
            <a:spAutoFit/>
          </a:bodyPr>
          <a:lstStyle/>
          <a:p>
            <a:pPr>
              <a:defRPr/>
            </a:pPr>
            <a:r>
              <a:rPr lang="en-US" sz="1800" i="1" kern="0" dirty="0">
                <a:solidFill>
                  <a:schemeClr val="tx1"/>
                </a:solidFill>
                <a:latin typeface="Times New Roman" panose="02020603050405020304" pitchFamily="18" charset="0"/>
                <a:cs typeface="Times New Roman" panose="02020603050405020304" pitchFamily="18" charset="0"/>
              </a:rPr>
              <a:t>“</a:t>
            </a:r>
            <a:r>
              <a:rPr lang="es-ES" sz="1800" i="1" kern="0" dirty="0">
                <a:solidFill>
                  <a:schemeClr val="tx1"/>
                </a:solidFill>
                <a:latin typeface="Times New Roman" panose="02020603050405020304" pitchFamily="18" charset="0"/>
                <a:cs typeface="Times New Roman" panose="02020603050405020304" pitchFamily="18" charset="0"/>
              </a:rPr>
              <a:t>Estructuras con elementos de enlace que trabajan como disipador de energía”</a:t>
            </a:r>
          </a:p>
        </p:txBody>
      </p:sp>
      <p:pic>
        <p:nvPicPr>
          <p:cNvPr id="2050" name="Picture 2">
            <a:extLst>
              <a:ext uri="{FF2B5EF4-FFF2-40B4-BE49-F238E27FC236}">
                <a16:creationId xmlns:a16="http://schemas.microsoft.com/office/drawing/2014/main" id="{53FC6C7C-CE12-4A97-89EA-10C08C62D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69" y="3000956"/>
            <a:ext cx="1760994" cy="2345324"/>
          </a:xfrm>
          <a:prstGeom prst="rect">
            <a:avLst/>
          </a:prstGeom>
          <a:noFill/>
          <a:extLst>
            <a:ext uri="{909E8E84-426E-40DD-AFC4-6F175D3DCCD1}">
              <a14:hiddenFill xmlns:a14="http://schemas.microsoft.com/office/drawing/2010/main">
                <a:solidFill>
                  <a:srgbClr val="FFFFFF"/>
                </a:solidFill>
              </a14:hiddenFill>
            </a:ext>
          </a:extLst>
        </p:spPr>
      </p:pic>
      <p:sp>
        <p:nvSpPr>
          <p:cNvPr id="9" name="灯片编号占位符 2">
            <a:extLst>
              <a:ext uri="{FF2B5EF4-FFF2-40B4-BE49-F238E27FC236}">
                <a16:creationId xmlns:a16="http://schemas.microsoft.com/office/drawing/2014/main" id="{7C09DDEF-877E-4750-93C1-BC547A7A22DA}"/>
              </a:ext>
            </a:extLst>
          </p:cNvPr>
          <p:cNvSpPr txBox="1">
            <a:spLocks/>
          </p:cNvSpPr>
          <p:nvPr/>
        </p:nvSpPr>
        <p:spPr>
          <a:xfrm>
            <a:off x="11762912" y="117130"/>
            <a:ext cx="328474" cy="365125"/>
          </a:xfrm>
          <a:prstGeom prst="rect">
            <a:avLst/>
          </a:prstGeom>
        </p:spPr>
        <p:txBody>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B74810B7-83A7-424C-93C8-85BC983329C6}" type="slidenum">
              <a:rPr lang="zh-CN" altLang="en-US" sz="2000" smtClean="0">
                <a:cs typeface="+mn-ea"/>
                <a:sym typeface="+mn-lt"/>
              </a:rPr>
              <a:pPr/>
              <a:t>2</a:t>
            </a:fld>
            <a:endParaRPr lang="zh-CN" altLang="en-US" sz="2000">
              <a:cs typeface="+mn-ea"/>
              <a:sym typeface="+mn-lt"/>
            </a:endParaRPr>
          </a:p>
        </p:txBody>
      </p:sp>
      <p:sp>
        <p:nvSpPr>
          <p:cNvPr id="10" name="CuadroTexto 9">
            <a:extLst>
              <a:ext uri="{FF2B5EF4-FFF2-40B4-BE49-F238E27FC236}">
                <a16:creationId xmlns:a16="http://schemas.microsoft.com/office/drawing/2014/main" id="{7293E3B1-BAFF-4507-8FE8-F01E11CA04C3}"/>
              </a:ext>
            </a:extLst>
          </p:cNvPr>
          <p:cNvSpPr txBox="1"/>
          <p:nvPr/>
        </p:nvSpPr>
        <p:spPr>
          <a:xfrm>
            <a:off x="5417472" y="0"/>
            <a:ext cx="4912024"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Lato Black" panose="020F0A02020204030203" pitchFamily="34" charset="0"/>
              </a:rPr>
              <a:t>INTRODUCCIÓN</a:t>
            </a:r>
            <a:endParaRPr lang="es-EC" sz="4000" b="1" dirty="0">
              <a:effectLst>
                <a:outerShdw blurRad="38100" dist="38100" dir="2700000" algn="tl">
                  <a:srgbClr val="000000">
                    <a:alpha val="43137"/>
                  </a:srgbClr>
                </a:outerShdw>
              </a:effectLst>
              <a:latin typeface="Lato Black" panose="020F0A02020204030203" pitchFamily="34" charset="0"/>
            </a:endParaRPr>
          </a:p>
        </p:txBody>
      </p:sp>
    </p:spTree>
    <p:extLst>
      <p:ext uri="{BB962C8B-B14F-4D97-AF65-F5344CB8AC3E}">
        <p14:creationId xmlns:p14="http://schemas.microsoft.com/office/powerpoint/2010/main" val="1386793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036E518-6619-4568-B99C-F6AD7D0C20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50450" y="753318"/>
            <a:ext cx="4917473" cy="6104682"/>
          </a:xfrm>
          <a:prstGeom prst="rect">
            <a:avLst/>
          </a:prstGeom>
        </p:spPr>
      </p:pic>
      <p:sp>
        <p:nvSpPr>
          <p:cNvPr id="4" name="Rectángulo 3">
            <a:extLst>
              <a:ext uri="{FF2B5EF4-FFF2-40B4-BE49-F238E27FC236}">
                <a16:creationId xmlns:a16="http://schemas.microsoft.com/office/drawing/2014/main" id="{4EB9AB07-275C-4BBB-8B34-5BE4BAB3E8F6}"/>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6" name="Elipse 5">
            <a:extLst>
              <a:ext uri="{FF2B5EF4-FFF2-40B4-BE49-F238E27FC236}">
                <a16:creationId xmlns:a16="http://schemas.microsoft.com/office/drawing/2014/main" id="{021B4068-89E6-4EF1-9704-9E9813F56443}"/>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8" name="图形 118" descr="靶心">
            <a:extLst>
              <a:ext uri="{FF2B5EF4-FFF2-40B4-BE49-F238E27FC236}">
                <a16:creationId xmlns:a16="http://schemas.microsoft.com/office/drawing/2014/main" id="{2FB159E3-206F-4536-8DBF-CF02E1B7E7A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6355" y="142042"/>
            <a:ext cx="473014" cy="473014"/>
          </a:xfrm>
          <a:prstGeom prst="rect">
            <a:avLst/>
          </a:prstGeom>
        </p:spPr>
      </p:pic>
    </p:spTree>
    <p:extLst>
      <p:ext uri="{BB962C8B-B14F-4D97-AF65-F5344CB8AC3E}">
        <p14:creationId xmlns:p14="http://schemas.microsoft.com/office/powerpoint/2010/main" val="954589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09F1B02-83B1-4B7C-B90F-D61CD7C4B10D}"/>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5" name="Elipse 4">
            <a:extLst>
              <a:ext uri="{FF2B5EF4-FFF2-40B4-BE49-F238E27FC236}">
                <a16:creationId xmlns:a16="http://schemas.microsoft.com/office/drawing/2014/main" id="{747586C4-8990-459E-B97A-AB8AD158DAC3}"/>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7" name="图形 118" descr="靶心">
            <a:extLst>
              <a:ext uri="{FF2B5EF4-FFF2-40B4-BE49-F238E27FC236}">
                <a16:creationId xmlns:a16="http://schemas.microsoft.com/office/drawing/2014/main" id="{7BEE2A47-6370-4460-A3D7-CE976952342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6355" y="142042"/>
            <a:ext cx="473014" cy="473014"/>
          </a:xfrm>
          <a:prstGeom prst="rect">
            <a:avLst/>
          </a:prstGeom>
        </p:spPr>
      </p:pic>
      <p:pic>
        <p:nvPicPr>
          <p:cNvPr id="8" name="Imagen 7">
            <a:extLst>
              <a:ext uri="{FF2B5EF4-FFF2-40B4-BE49-F238E27FC236}">
                <a16:creationId xmlns:a16="http://schemas.microsoft.com/office/drawing/2014/main" id="{56AB0306-4FF3-4AEE-A51B-2729E1F83966}"/>
              </a:ext>
            </a:extLst>
          </p:cNvPr>
          <p:cNvPicPr>
            <a:picLocks noChangeAspect="1"/>
          </p:cNvPicPr>
          <p:nvPr/>
        </p:nvPicPr>
        <p:blipFill>
          <a:blip r:embed="rId4"/>
          <a:stretch>
            <a:fillRect/>
          </a:stretch>
        </p:blipFill>
        <p:spPr>
          <a:xfrm>
            <a:off x="850254" y="1293580"/>
            <a:ext cx="3020706" cy="3475762"/>
          </a:xfrm>
          <a:prstGeom prst="rect">
            <a:avLst/>
          </a:prstGeom>
        </p:spPr>
      </p:pic>
      <p:pic>
        <p:nvPicPr>
          <p:cNvPr id="9" name="Imagen 8">
            <a:extLst>
              <a:ext uri="{FF2B5EF4-FFF2-40B4-BE49-F238E27FC236}">
                <a16:creationId xmlns:a16="http://schemas.microsoft.com/office/drawing/2014/main" id="{D6FF5701-E1BB-4F18-8681-E5DB07817FCD}"/>
              </a:ext>
            </a:extLst>
          </p:cNvPr>
          <p:cNvPicPr>
            <a:picLocks noChangeAspect="1"/>
          </p:cNvPicPr>
          <p:nvPr/>
        </p:nvPicPr>
        <p:blipFill>
          <a:blip r:embed="rId5"/>
          <a:stretch>
            <a:fillRect/>
          </a:stretch>
        </p:blipFill>
        <p:spPr>
          <a:xfrm>
            <a:off x="850254" y="1197027"/>
            <a:ext cx="3010546" cy="3604674"/>
          </a:xfrm>
          <a:prstGeom prst="rect">
            <a:avLst/>
          </a:prstGeom>
        </p:spPr>
      </p:pic>
      <p:pic>
        <p:nvPicPr>
          <p:cNvPr id="11" name="Imagen 10">
            <a:extLst>
              <a:ext uri="{FF2B5EF4-FFF2-40B4-BE49-F238E27FC236}">
                <a16:creationId xmlns:a16="http://schemas.microsoft.com/office/drawing/2014/main" id="{D57E8BD8-E8B7-4439-B8EF-D970518C518D}"/>
              </a:ext>
            </a:extLst>
          </p:cNvPr>
          <p:cNvPicPr/>
          <p:nvPr/>
        </p:nvPicPr>
        <p:blipFill>
          <a:blip r:embed="rId6"/>
          <a:stretch>
            <a:fillRect/>
          </a:stretch>
        </p:blipFill>
        <p:spPr>
          <a:xfrm>
            <a:off x="1506487" y="4353368"/>
            <a:ext cx="5765642" cy="1814087"/>
          </a:xfrm>
          <a:prstGeom prst="rect">
            <a:avLst/>
          </a:prstGeom>
        </p:spPr>
      </p:pic>
      <p:pic>
        <p:nvPicPr>
          <p:cNvPr id="12" name="Imagen 11">
            <a:extLst>
              <a:ext uri="{FF2B5EF4-FFF2-40B4-BE49-F238E27FC236}">
                <a16:creationId xmlns:a16="http://schemas.microsoft.com/office/drawing/2014/main" id="{189D459E-E03D-4290-9FA3-4FD4139012B2}"/>
              </a:ext>
            </a:extLst>
          </p:cNvPr>
          <p:cNvPicPr/>
          <p:nvPr/>
        </p:nvPicPr>
        <p:blipFill>
          <a:blip r:embed="rId7"/>
          <a:stretch>
            <a:fillRect/>
          </a:stretch>
        </p:blipFill>
        <p:spPr>
          <a:xfrm>
            <a:off x="1506487" y="4582936"/>
            <a:ext cx="5585193" cy="1370203"/>
          </a:xfrm>
          <a:prstGeom prst="rect">
            <a:avLst/>
          </a:prstGeom>
        </p:spPr>
      </p:pic>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6FD402B2-6D98-4D94-86CB-2A237B0E4A94}"/>
                  </a:ext>
                </a:extLst>
              </p:cNvPr>
              <p:cNvSpPr txBox="1"/>
              <p:nvPr/>
            </p:nvSpPr>
            <p:spPr>
              <a:xfrm>
                <a:off x="6634480" y="4353368"/>
                <a:ext cx="4630986" cy="6892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𝜂</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𝑎𝑐𝑒𝑟𝑜</m:t>
                              </m:r>
                            </m:sub>
                          </m:sSub>
                        </m:num>
                        <m:den>
                          <m:sSub>
                            <m:sSubPr>
                              <m:ctrlPr>
                                <a:rPr lang="es-EC" i="1">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h𝑜𝑟𝑚𝑖𝑔</m:t>
                              </m:r>
                              <m:r>
                                <a:rPr lang="es-EC" i="0">
                                  <a:latin typeface="Cambria Math" panose="02040503050406030204" pitchFamily="18" charset="0"/>
                                </a:rPr>
                                <m:t>ó</m:t>
                              </m:r>
                              <m:r>
                                <a:rPr lang="es-EC" i="1">
                                  <a:latin typeface="Cambria Math" panose="02040503050406030204" pitchFamily="18" charset="0"/>
                                </a:rPr>
                                <m:t>𝑛</m:t>
                              </m:r>
                            </m:sub>
                          </m:sSub>
                        </m:den>
                      </m:f>
                    </m:oMath>
                  </m:oMathPara>
                </a14:m>
                <a:endParaRPr lang="es-EC" dirty="0"/>
              </a:p>
            </p:txBody>
          </p:sp>
        </mc:Choice>
        <mc:Fallback xmlns="">
          <p:sp>
            <p:nvSpPr>
              <p:cNvPr id="14" name="CuadroTexto 13">
                <a:extLst>
                  <a:ext uri="{FF2B5EF4-FFF2-40B4-BE49-F238E27FC236}">
                    <a16:creationId xmlns:a16="http://schemas.microsoft.com/office/drawing/2014/main" id="{6FD402B2-6D98-4D94-86CB-2A237B0E4A94}"/>
                  </a:ext>
                </a:extLst>
              </p:cNvPr>
              <p:cNvSpPr txBox="1">
                <a:spLocks noRot="1" noChangeAspect="1" noMove="1" noResize="1" noEditPoints="1" noAdjustHandles="1" noChangeArrowheads="1" noChangeShapeType="1" noTextEdit="1"/>
              </p:cNvSpPr>
              <p:nvPr/>
            </p:nvSpPr>
            <p:spPr>
              <a:xfrm>
                <a:off x="6634480" y="4353368"/>
                <a:ext cx="4630986" cy="689291"/>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B01FFF99-056B-41D6-87ED-282A2B3A32F2}"/>
                  </a:ext>
                </a:extLst>
              </p:cNvPr>
              <p:cNvSpPr txBox="1"/>
              <p:nvPr/>
            </p:nvSpPr>
            <p:spPr>
              <a:xfrm>
                <a:off x="6634480" y="2769254"/>
                <a:ext cx="4630986" cy="6108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h𝑜𝑟𝑚𝑖𝑔</m:t>
                          </m:r>
                          <m:r>
                            <a:rPr lang="es-EC" i="0">
                              <a:latin typeface="Cambria Math" panose="02040503050406030204" pitchFamily="18" charset="0"/>
                            </a:rPr>
                            <m:t>ó</m:t>
                          </m:r>
                          <m:r>
                            <a:rPr lang="es-EC" i="1">
                              <a:latin typeface="Cambria Math" panose="02040503050406030204" pitchFamily="18" charset="0"/>
                            </a:rPr>
                            <m:t>𝑛</m:t>
                          </m:r>
                        </m:sub>
                      </m:sSub>
                      <m:r>
                        <a:rPr lang="es-EC" i="0">
                          <a:latin typeface="Cambria Math" panose="02040503050406030204" pitchFamily="18" charset="0"/>
                        </a:rPr>
                        <m:t>=150000</m:t>
                      </m:r>
                      <m:rad>
                        <m:radPr>
                          <m:degHide m:val="on"/>
                          <m:ctrlPr>
                            <a:rPr lang="es-EC" i="1">
                              <a:latin typeface="Cambria Math" panose="02040503050406030204" pitchFamily="18" charset="0"/>
                            </a:rPr>
                          </m:ctrlPr>
                        </m:radPr>
                        <m:deg/>
                        <m:e>
                          <m:sSup>
                            <m:sSupPr>
                              <m:ctrlPr>
                                <a:rPr lang="es-EC" i="1">
                                  <a:latin typeface="Cambria Math" panose="02040503050406030204" pitchFamily="18" charset="0"/>
                                </a:rPr>
                              </m:ctrlPr>
                            </m:sSupPr>
                            <m:e>
                              <m:r>
                                <a:rPr lang="es-EC" i="1">
                                  <a:latin typeface="Cambria Math" panose="02040503050406030204" pitchFamily="18" charset="0"/>
                                </a:rPr>
                                <m:t>𝑓</m:t>
                              </m:r>
                            </m:e>
                            <m:sup>
                              <m:r>
                                <a:rPr lang="es-EC" i="0">
                                  <a:latin typeface="Cambria Math" panose="02040503050406030204" pitchFamily="18" charset="0"/>
                                </a:rPr>
                                <m:t>′</m:t>
                              </m:r>
                            </m:sup>
                          </m:sSup>
                          <m:r>
                            <a:rPr lang="es-EC" i="1">
                              <a:latin typeface="Cambria Math" panose="02040503050406030204" pitchFamily="18" charset="0"/>
                            </a:rPr>
                            <m:t>𝑐</m:t>
                          </m:r>
                        </m:e>
                      </m:rad>
                      <m:r>
                        <a:rPr lang="es-EC" i="0">
                          <a:latin typeface="Cambria Math" panose="02040503050406030204" pitchFamily="18" charset="0"/>
                        </a:rPr>
                        <m:t>=2323790.01</m:t>
                      </m:r>
                      <m:f>
                        <m:fPr>
                          <m:ctrlPr>
                            <a:rPr lang="es-EC" i="1">
                              <a:latin typeface="Cambria Math" panose="02040503050406030204" pitchFamily="18" charset="0"/>
                            </a:rPr>
                          </m:ctrlPr>
                        </m:fPr>
                        <m:num>
                          <m:r>
                            <a:rPr lang="es-EC" i="1">
                              <a:latin typeface="Cambria Math" panose="02040503050406030204" pitchFamily="18" charset="0"/>
                            </a:rPr>
                            <m:t>𝑇</m:t>
                          </m:r>
                        </m:num>
                        <m:den>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den>
                      </m:f>
                    </m:oMath>
                  </m:oMathPara>
                </a14:m>
                <a:endParaRPr lang="es-EC" dirty="0"/>
              </a:p>
            </p:txBody>
          </p:sp>
        </mc:Choice>
        <mc:Fallback xmlns="">
          <p:sp>
            <p:nvSpPr>
              <p:cNvPr id="16" name="CuadroTexto 15">
                <a:extLst>
                  <a:ext uri="{FF2B5EF4-FFF2-40B4-BE49-F238E27FC236}">
                    <a16:creationId xmlns:a16="http://schemas.microsoft.com/office/drawing/2014/main" id="{B01FFF99-056B-41D6-87ED-282A2B3A32F2}"/>
                  </a:ext>
                </a:extLst>
              </p:cNvPr>
              <p:cNvSpPr txBox="1">
                <a:spLocks noRot="1" noChangeAspect="1" noMove="1" noResize="1" noEditPoints="1" noAdjustHandles="1" noChangeArrowheads="1" noChangeShapeType="1" noTextEdit="1"/>
              </p:cNvSpPr>
              <p:nvPr/>
            </p:nvSpPr>
            <p:spPr>
              <a:xfrm>
                <a:off x="6634480" y="2769254"/>
                <a:ext cx="4630986" cy="610873"/>
              </a:xfrm>
              <a:prstGeom prst="rect">
                <a:avLst/>
              </a:prstGeom>
              <a:blipFill>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71C700F1-126D-4CE6-979C-51C557CCF157}"/>
                  </a:ext>
                </a:extLst>
              </p:cNvPr>
              <p:cNvSpPr txBox="1"/>
              <p:nvPr/>
            </p:nvSpPr>
            <p:spPr>
              <a:xfrm>
                <a:off x="6634480" y="3561311"/>
                <a:ext cx="4630986" cy="6108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𝑎𝑐𝑒𝑟𝑜</m:t>
                          </m:r>
                        </m:sub>
                      </m:sSub>
                      <m:r>
                        <a:rPr lang="es-EC" i="0">
                          <a:latin typeface="Cambria Math" panose="02040503050406030204" pitchFamily="18" charset="0"/>
                        </a:rPr>
                        <m:t>=21000000</m:t>
                      </m:r>
                      <m:f>
                        <m:fPr>
                          <m:ctrlPr>
                            <a:rPr lang="es-EC" i="1">
                              <a:latin typeface="Cambria Math" panose="02040503050406030204" pitchFamily="18" charset="0"/>
                            </a:rPr>
                          </m:ctrlPr>
                        </m:fPr>
                        <m:num>
                          <m:r>
                            <a:rPr lang="es-EC" i="1">
                              <a:latin typeface="Cambria Math" panose="02040503050406030204" pitchFamily="18" charset="0"/>
                            </a:rPr>
                            <m:t>𝑇</m:t>
                          </m:r>
                        </m:num>
                        <m:den>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den>
                      </m:f>
                    </m:oMath>
                  </m:oMathPara>
                </a14:m>
                <a:endParaRPr lang="es-EC" dirty="0"/>
              </a:p>
            </p:txBody>
          </p:sp>
        </mc:Choice>
        <mc:Fallback xmlns="">
          <p:sp>
            <p:nvSpPr>
              <p:cNvPr id="18" name="CuadroTexto 17">
                <a:extLst>
                  <a:ext uri="{FF2B5EF4-FFF2-40B4-BE49-F238E27FC236}">
                    <a16:creationId xmlns:a16="http://schemas.microsoft.com/office/drawing/2014/main" id="{71C700F1-126D-4CE6-979C-51C557CCF157}"/>
                  </a:ext>
                </a:extLst>
              </p:cNvPr>
              <p:cNvSpPr txBox="1">
                <a:spLocks noRot="1" noChangeAspect="1" noMove="1" noResize="1" noEditPoints="1" noAdjustHandles="1" noChangeArrowheads="1" noChangeShapeType="1" noTextEdit="1"/>
              </p:cNvSpPr>
              <p:nvPr/>
            </p:nvSpPr>
            <p:spPr>
              <a:xfrm>
                <a:off x="6634480" y="3561311"/>
                <a:ext cx="4630986" cy="610873"/>
              </a:xfrm>
              <a:prstGeom prst="rect">
                <a:avLst/>
              </a:prstGeom>
              <a:blipFill>
                <a:blip r:embed="rId10"/>
                <a:stretch>
                  <a:fillRect/>
                </a:stretch>
              </a:blipFill>
            </p:spPr>
            <p:txBody>
              <a:bodyPr/>
              <a:lstStyle/>
              <a:p>
                <a:r>
                  <a:rPr lang="es-EC">
                    <a:noFill/>
                  </a:rPr>
                  <a:t> </a:t>
                </a:r>
              </a:p>
            </p:txBody>
          </p:sp>
        </mc:Fallback>
      </mc:AlternateContent>
      <p:pic>
        <p:nvPicPr>
          <p:cNvPr id="19" name="Imagen 18">
            <a:extLst>
              <a:ext uri="{FF2B5EF4-FFF2-40B4-BE49-F238E27FC236}">
                <a16:creationId xmlns:a16="http://schemas.microsoft.com/office/drawing/2014/main" id="{7E6D316B-4163-4046-AEAD-B912B473BF9D}"/>
              </a:ext>
            </a:extLst>
          </p:cNvPr>
          <p:cNvPicPr>
            <a:picLocks noChangeAspect="1"/>
          </p:cNvPicPr>
          <p:nvPr/>
        </p:nvPicPr>
        <p:blipFill rotWithShape="1">
          <a:blip r:embed="rId11"/>
          <a:srcRect b="17425"/>
          <a:stretch/>
        </p:blipFill>
        <p:spPr>
          <a:xfrm>
            <a:off x="5953760" y="1187074"/>
            <a:ext cx="5974080" cy="1516435"/>
          </a:xfrm>
          <a:prstGeom prst="rect">
            <a:avLst/>
          </a:prstGeom>
        </p:spPr>
      </p:pic>
      <p:sp>
        <p:nvSpPr>
          <p:cNvPr id="2" name="CuadroTexto 1">
            <a:extLst>
              <a:ext uri="{FF2B5EF4-FFF2-40B4-BE49-F238E27FC236}">
                <a16:creationId xmlns:a16="http://schemas.microsoft.com/office/drawing/2014/main" id="{90A1DF8B-4036-4CC2-AC45-A0246E4254D1}"/>
              </a:ext>
            </a:extLst>
          </p:cNvPr>
          <p:cNvSpPr txBox="1"/>
          <p:nvPr/>
        </p:nvSpPr>
        <p:spPr>
          <a:xfrm>
            <a:off x="67075" y="745722"/>
            <a:ext cx="5596877" cy="400110"/>
          </a:xfrm>
          <a:prstGeom prst="rect">
            <a:avLst/>
          </a:prstGeom>
          <a:noFill/>
        </p:spPr>
        <p:txBody>
          <a:bodyPr wrap="square" rtlCol="0">
            <a:spAutoFit/>
          </a:bodyPr>
          <a:lstStyle/>
          <a:p>
            <a:r>
              <a:rPr lang="es-EC" sz="2000" b="1" dirty="0"/>
              <a:t>Estructura de Acero</a:t>
            </a:r>
          </a:p>
        </p:txBody>
      </p:sp>
    </p:spTree>
    <p:extLst>
      <p:ext uri="{BB962C8B-B14F-4D97-AF65-F5344CB8AC3E}">
        <p14:creationId xmlns:p14="http://schemas.microsoft.com/office/powerpoint/2010/main" val="4162393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xit" presetSubtype="0" fill="hold"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100CB94-883A-4869-8648-B917B6C20FF9}"/>
              </a:ext>
            </a:extLst>
          </p:cNvPr>
          <p:cNvPicPr>
            <a:picLocks noChangeAspect="1"/>
          </p:cNvPicPr>
          <p:nvPr/>
        </p:nvPicPr>
        <p:blipFill rotWithShape="1">
          <a:blip r:embed="rId2"/>
          <a:srcRect l="3572"/>
          <a:stretch/>
        </p:blipFill>
        <p:spPr>
          <a:xfrm>
            <a:off x="435319" y="1105191"/>
            <a:ext cx="4162846" cy="3222594"/>
          </a:xfrm>
          <a:prstGeom prst="rect">
            <a:avLst/>
          </a:prstGeom>
        </p:spPr>
      </p:pic>
      <p:sp>
        <p:nvSpPr>
          <p:cNvPr id="12" name="CuadroTexto 11">
            <a:extLst>
              <a:ext uri="{FF2B5EF4-FFF2-40B4-BE49-F238E27FC236}">
                <a16:creationId xmlns:a16="http://schemas.microsoft.com/office/drawing/2014/main" id="{FCDF3C2F-E875-4910-878B-052B0E6D23FB}"/>
              </a:ext>
            </a:extLst>
          </p:cNvPr>
          <p:cNvSpPr txBox="1"/>
          <p:nvPr/>
        </p:nvSpPr>
        <p:spPr>
          <a:xfrm>
            <a:off x="67075" y="745722"/>
            <a:ext cx="5596877" cy="400110"/>
          </a:xfrm>
          <a:prstGeom prst="rect">
            <a:avLst/>
          </a:prstGeom>
          <a:noFill/>
        </p:spPr>
        <p:txBody>
          <a:bodyPr wrap="square" rtlCol="0">
            <a:spAutoFit/>
          </a:bodyPr>
          <a:lstStyle/>
          <a:p>
            <a:r>
              <a:rPr lang="es-EC" sz="2000" b="1" dirty="0"/>
              <a:t>Estructura de Acero con Elemento de Enlace</a:t>
            </a:r>
          </a:p>
        </p:txBody>
      </p:sp>
      <p:pic>
        <p:nvPicPr>
          <p:cNvPr id="2" name="Imagen 1">
            <a:extLst>
              <a:ext uri="{FF2B5EF4-FFF2-40B4-BE49-F238E27FC236}">
                <a16:creationId xmlns:a16="http://schemas.microsoft.com/office/drawing/2014/main" id="{6E95536C-E814-47BD-A741-F6B2AC4D570F}"/>
              </a:ext>
            </a:extLst>
          </p:cNvPr>
          <p:cNvPicPr>
            <a:picLocks noChangeAspect="1"/>
          </p:cNvPicPr>
          <p:nvPr/>
        </p:nvPicPr>
        <p:blipFill>
          <a:blip r:embed="rId3"/>
          <a:stretch>
            <a:fillRect/>
          </a:stretch>
        </p:blipFill>
        <p:spPr>
          <a:xfrm>
            <a:off x="551897" y="1125126"/>
            <a:ext cx="3848410" cy="3222594"/>
          </a:xfrm>
          <a:prstGeom prst="rect">
            <a:avLst/>
          </a:prstGeom>
        </p:spPr>
      </p:pic>
      <p:pic>
        <p:nvPicPr>
          <p:cNvPr id="3" name="Imagen 2">
            <a:extLst>
              <a:ext uri="{FF2B5EF4-FFF2-40B4-BE49-F238E27FC236}">
                <a16:creationId xmlns:a16="http://schemas.microsoft.com/office/drawing/2014/main" id="{E41DC51D-A17A-43A0-912B-E0FB965E4505}"/>
              </a:ext>
            </a:extLst>
          </p:cNvPr>
          <p:cNvPicPr>
            <a:picLocks noChangeAspect="1"/>
          </p:cNvPicPr>
          <p:nvPr/>
        </p:nvPicPr>
        <p:blipFill>
          <a:blip r:embed="rId4"/>
          <a:stretch>
            <a:fillRect/>
          </a:stretch>
        </p:blipFill>
        <p:spPr>
          <a:xfrm>
            <a:off x="551896" y="1149127"/>
            <a:ext cx="3848411" cy="3174592"/>
          </a:xfrm>
          <a:prstGeom prst="rect">
            <a:avLst/>
          </a:prstGeom>
        </p:spPr>
      </p:pic>
      <p:pic>
        <p:nvPicPr>
          <p:cNvPr id="4" name="Imagen 3">
            <a:extLst>
              <a:ext uri="{FF2B5EF4-FFF2-40B4-BE49-F238E27FC236}">
                <a16:creationId xmlns:a16="http://schemas.microsoft.com/office/drawing/2014/main" id="{A9006E8A-A533-4458-BCC1-63D9027BDA10}"/>
              </a:ext>
            </a:extLst>
          </p:cNvPr>
          <p:cNvPicPr>
            <a:picLocks noChangeAspect="1"/>
          </p:cNvPicPr>
          <p:nvPr/>
        </p:nvPicPr>
        <p:blipFill rotWithShape="1">
          <a:blip r:embed="rId5"/>
          <a:srcRect r="-1053"/>
          <a:stretch/>
        </p:blipFill>
        <p:spPr>
          <a:xfrm>
            <a:off x="570933" y="1135672"/>
            <a:ext cx="3848410" cy="3201888"/>
          </a:xfrm>
          <a:prstGeom prst="rect">
            <a:avLst/>
          </a:prstGeom>
        </p:spPr>
      </p:pic>
      <p:pic>
        <p:nvPicPr>
          <p:cNvPr id="17" name="Imagen 16">
            <a:extLst>
              <a:ext uri="{FF2B5EF4-FFF2-40B4-BE49-F238E27FC236}">
                <a16:creationId xmlns:a16="http://schemas.microsoft.com/office/drawing/2014/main" id="{2E71B05C-0639-4173-B6D9-F61F7779E4CF}"/>
              </a:ext>
            </a:extLst>
          </p:cNvPr>
          <p:cNvPicPr/>
          <p:nvPr/>
        </p:nvPicPr>
        <p:blipFill>
          <a:blip r:embed="rId6"/>
          <a:stretch>
            <a:fillRect/>
          </a:stretch>
        </p:blipFill>
        <p:spPr>
          <a:xfrm>
            <a:off x="1315720" y="4073401"/>
            <a:ext cx="3002280" cy="2038877"/>
          </a:xfrm>
          <a:prstGeom prst="rect">
            <a:avLst/>
          </a:prstGeom>
        </p:spPr>
      </p:pic>
      <p:pic>
        <p:nvPicPr>
          <p:cNvPr id="18" name="Imagen 17">
            <a:extLst>
              <a:ext uri="{FF2B5EF4-FFF2-40B4-BE49-F238E27FC236}">
                <a16:creationId xmlns:a16="http://schemas.microsoft.com/office/drawing/2014/main" id="{8C411A61-FD0E-4196-9815-2CF523552B7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224724" y="357494"/>
            <a:ext cx="5768332" cy="2553682"/>
          </a:xfrm>
          <a:prstGeom prst="rect">
            <a:avLst/>
          </a:prstGeom>
          <a:noFill/>
          <a:ln>
            <a:noFill/>
          </a:ln>
        </p:spPr>
      </p:pic>
      <p:pic>
        <p:nvPicPr>
          <p:cNvPr id="19" name="Imagen 18">
            <a:extLst>
              <a:ext uri="{FF2B5EF4-FFF2-40B4-BE49-F238E27FC236}">
                <a16:creationId xmlns:a16="http://schemas.microsoft.com/office/drawing/2014/main" id="{5F57C02A-38E4-4BBA-A3CB-2B1EF057C3B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224724" y="2911176"/>
            <a:ext cx="5768331" cy="2553681"/>
          </a:xfrm>
          <a:prstGeom prst="rect">
            <a:avLst/>
          </a:prstGeom>
          <a:noFill/>
          <a:ln>
            <a:noFill/>
          </a:ln>
        </p:spPr>
      </p:pic>
      <p:sp>
        <p:nvSpPr>
          <p:cNvPr id="13" name="Rectángulo 12">
            <a:extLst>
              <a:ext uri="{FF2B5EF4-FFF2-40B4-BE49-F238E27FC236}">
                <a16:creationId xmlns:a16="http://schemas.microsoft.com/office/drawing/2014/main" id="{3DD0504D-E8E9-46D6-A37A-3D90496CEFD8}"/>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15" name="Elipse 14">
            <a:extLst>
              <a:ext uri="{FF2B5EF4-FFF2-40B4-BE49-F238E27FC236}">
                <a16:creationId xmlns:a16="http://schemas.microsoft.com/office/drawing/2014/main" id="{FD8E418C-0E20-4C1A-8E42-35F869288A50}"/>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16" name="图形 118" descr="靶心">
            <a:extLst>
              <a:ext uri="{FF2B5EF4-FFF2-40B4-BE49-F238E27FC236}">
                <a16:creationId xmlns:a16="http://schemas.microsoft.com/office/drawing/2014/main" id="{C8964A89-5DF5-4A7E-82C5-8478F312BF5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36355" y="142042"/>
            <a:ext cx="473014" cy="473014"/>
          </a:xfrm>
          <a:prstGeom prst="rect">
            <a:avLst/>
          </a:prstGeom>
        </p:spPr>
      </p:pic>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73A419E2-5A80-4916-9F16-BFC57142086A}"/>
                  </a:ext>
                </a:extLst>
              </p:cNvPr>
              <p:cNvSpPr txBox="1"/>
              <p:nvPr/>
            </p:nvSpPr>
            <p:spPr>
              <a:xfrm>
                <a:off x="8407613" y="5722119"/>
                <a:ext cx="9179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Cambria Math" panose="02040503050406030204" pitchFamily="18" charset="0"/>
                        </a:rPr>
                        <m:t>𝜉</m:t>
                      </m:r>
                      <m:r>
                        <a:rPr lang="en-US" b="0" i="1" smtClean="0">
                          <a:latin typeface="Cambria Math" panose="02040503050406030204" pitchFamily="18" charset="0"/>
                          <a:ea typeface="Cambria Math" panose="02040503050406030204" pitchFamily="18" charset="0"/>
                        </a:rPr>
                        <m:t>=0.53</m:t>
                      </m:r>
                    </m:oMath>
                  </m:oMathPara>
                </a14:m>
                <a:endParaRPr lang="es-EC" dirty="0"/>
              </a:p>
            </p:txBody>
          </p:sp>
        </mc:Choice>
        <mc:Fallback xmlns="">
          <p:sp>
            <p:nvSpPr>
              <p:cNvPr id="5" name="CuadroTexto 4">
                <a:extLst>
                  <a:ext uri="{FF2B5EF4-FFF2-40B4-BE49-F238E27FC236}">
                    <a16:creationId xmlns:a16="http://schemas.microsoft.com/office/drawing/2014/main" id="{73A419E2-5A80-4916-9F16-BFC57142086A}"/>
                  </a:ext>
                </a:extLst>
              </p:cNvPr>
              <p:cNvSpPr txBox="1">
                <a:spLocks noRot="1" noChangeAspect="1" noMove="1" noResize="1" noEditPoints="1" noAdjustHandles="1" noChangeArrowheads="1" noChangeShapeType="1" noTextEdit="1"/>
              </p:cNvSpPr>
              <p:nvPr/>
            </p:nvSpPr>
            <p:spPr>
              <a:xfrm>
                <a:off x="8407613" y="5722119"/>
                <a:ext cx="917944" cy="276999"/>
              </a:xfrm>
              <a:prstGeom prst="rect">
                <a:avLst/>
              </a:prstGeom>
              <a:blipFill>
                <a:blip r:embed="rId11"/>
                <a:stretch>
                  <a:fillRect l="-7947" t="-2222" r="-5298" b="-37778"/>
                </a:stretch>
              </a:blipFill>
            </p:spPr>
            <p:txBody>
              <a:bodyPr/>
              <a:lstStyle/>
              <a:p>
                <a:r>
                  <a:rPr lang="es-EC">
                    <a:noFill/>
                  </a:rPr>
                  <a:t> </a:t>
                </a:r>
              </a:p>
            </p:txBody>
          </p:sp>
        </mc:Fallback>
      </mc:AlternateContent>
      <p:sp>
        <p:nvSpPr>
          <p:cNvPr id="20" name="CuadroTexto 19">
            <a:extLst>
              <a:ext uri="{FF2B5EF4-FFF2-40B4-BE49-F238E27FC236}">
                <a16:creationId xmlns:a16="http://schemas.microsoft.com/office/drawing/2014/main" id="{3DCC8078-AA54-4ED0-908D-0D4635DB7A14}"/>
              </a:ext>
            </a:extLst>
          </p:cNvPr>
          <p:cNvSpPr txBox="1"/>
          <p:nvPr/>
        </p:nvSpPr>
        <p:spPr>
          <a:xfrm>
            <a:off x="6618303" y="5375370"/>
            <a:ext cx="4665215" cy="276999"/>
          </a:xfrm>
          <a:prstGeom prst="rect">
            <a:avLst/>
          </a:prstGeom>
          <a:noFill/>
        </p:spPr>
        <p:txBody>
          <a:bodyPr wrap="square">
            <a:spAutoFit/>
          </a:bodyPr>
          <a:lstStyle/>
          <a:p>
            <a:r>
              <a:rPr lang="es-EC" sz="1200" dirty="0">
                <a:effectLst/>
                <a:latin typeface="Calibri" panose="020F0502020204030204" pitchFamily="34" charset="0"/>
                <a:ea typeface="Calibri" panose="020F0502020204030204" pitchFamily="34" charset="0"/>
                <a:cs typeface="Times New Roman" panose="02020603050405020304" pitchFamily="18" charset="0"/>
              </a:rPr>
              <a:t>(Okazaki, </a:t>
            </a:r>
            <a:r>
              <a:rPr lang="es-EC" sz="1200" dirty="0" err="1">
                <a:effectLst/>
                <a:latin typeface="Calibri" panose="020F0502020204030204" pitchFamily="34" charset="0"/>
                <a:ea typeface="Calibri" panose="020F0502020204030204" pitchFamily="34" charset="0"/>
                <a:cs typeface="Times New Roman" panose="02020603050405020304" pitchFamily="18" charset="0"/>
              </a:rPr>
              <a:t>Engelhardt</a:t>
            </a:r>
            <a:r>
              <a:rPr lang="es-EC" sz="1200" dirty="0">
                <a:effectLst/>
                <a:latin typeface="Calibri" panose="020F0502020204030204" pitchFamily="34" charset="0"/>
                <a:ea typeface="Calibri" panose="020F0502020204030204" pitchFamily="34" charset="0"/>
                <a:cs typeface="Times New Roman" panose="02020603050405020304" pitchFamily="18" charset="0"/>
              </a:rPr>
              <a:t>, </a:t>
            </a:r>
            <a:r>
              <a:rPr lang="es-EC" sz="1200" dirty="0" err="1">
                <a:effectLst/>
                <a:latin typeface="Calibri" panose="020F0502020204030204" pitchFamily="34" charset="0"/>
                <a:ea typeface="Calibri" panose="020F0502020204030204" pitchFamily="34" charset="0"/>
                <a:cs typeface="Times New Roman" panose="02020603050405020304" pitchFamily="18" charset="0"/>
              </a:rPr>
              <a:t>Nakashima</a:t>
            </a:r>
            <a:r>
              <a:rPr lang="es-EC" sz="1200" dirty="0">
                <a:effectLst/>
                <a:latin typeface="Calibri" panose="020F0502020204030204" pitchFamily="34" charset="0"/>
                <a:ea typeface="Calibri" panose="020F0502020204030204" pitchFamily="34" charset="0"/>
                <a:cs typeface="Times New Roman" panose="02020603050405020304" pitchFamily="18" charset="0"/>
              </a:rPr>
              <a:t>, &amp; Suita, 2004)</a:t>
            </a:r>
            <a:endParaRPr lang="es-EC" sz="1200" dirty="0"/>
          </a:p>
        </p:txBody>
      </p:sp>
    </p:spTree>
    <p:extLst>
      <p:ext uri="{BB962C8B-B14F-4D97-AF65-F5344CB8AC3E}">
        <p14:creationId xmlns:p14="http://schemas.microsoft.com/office/powerpoint/2010/main" val="255852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9006E8A-A533-4458-BCC1-63D9027BDA10}"/>
              </a:ext>
            </a:extLst>
          </p:cNvPr>
          <p:cNvPicPr>
            <a:picLocks noChangeAspect="1"/>
          </p:cNvPicPr>
          <p:nvPr/>
        </p:nvPicPr>
        <p:blipFill rotWithShape="1">
          <a:blip r:embed="rId2"/>
          <a:srcRect r="-1053"/>
          <a:stretch/>
        </p:blipFill>
        <p:spPr>
          <a:xfrm>
            <a:off x="560773" y="1145832"/>
            <a:ext cx="2828581" cy="2353387"/>
          </a:xfrm>
          <a:prstGeom prst="rect">
            <a:avLst/>
          </a:prstGeom>
        </p:spPr>
      </p:pic>
      <p:sp>
        <p:nvSpPr>
          <p:cNvPr id="12" name="CuadroTexto 11">
            <a:extLst>
              <a:ext uri="{FF2B5EF4-FFF2-40B4-BE49-F238E27FC236}">
                <a16:creationId xmlns:a16="http://schemas.microsoft.com/office/drawing/2014/main" id="{FCDF3C2F-E875-4910-878B-052B0E6D23FB}"/>
              </a:ext>
            </a:extLst>
          </p:cNvPr>
          <p:cNvSpPr txBox="1"/>
          <p:nvPr/>
        </p:nvSpPr>
        <p:spPr>
          <a:xfrm>
            <a:off x="67075" y="745722"/>
            <a:ext cx="5596877" cy="400110"/>
          </a:xfrm>
          <a:prstGeom prst="rect">
            <a:avLst/>
          </a:prstGeom>
          <a:noFill/>
        </p:spPr>
        <p:txBody>
          <a:bodyPr wrap="square" rtlCol="0">
            <a:spAutoFit/>
          </a:bodyPr>
          <a:lstStyle/>
          <a:p>
            <a:r>
              <a:rPr lang="es-EC" sz="2000" b="1" dirty="0"/>
              <a:t>Estructura de Acero con Elemento de Enlace</a:t>
            </a:r>
          </a:p>
        </p:txBody>
      </p:sp>
      <p:pic>
        <p:nvPicPr>
          <p:cNvPr id="13" name="Imagen 12">
            <a:extLst>
              <a:ext uri="{FF2B5EF4-FFF2-40B4-BE49-F238E27FC236}">
                <a16:creationId xmlns:a16="http://schemas.microsoft.com/office/drawing/2014/main" id="{6EC69A55-C429-44F7-9E88-2A6C38427579}"/>
              </a:ext>
            </a:extLst>
          </p:cNvPr>
          <p:cNvPicPr/>
          <p:nvPr/>
        </p:nvPicPr>
        <p:blipFill>
          <a:blip r:embed="rId3"/>
          <a:stretch>
            <a:fillRect/>
          </a:stretch>
        </p:blipFill>
        <p:spPr>
          <a:xfrm>
            <a:off x="9424417" y="-15101"/>
            <a:ext cx="2811620" cy="3042386"/>
          </a:xfrm>
          <a:prstGeom prst="rect">
            <a:avLst/>
          </a:prstGeom>
        </p:spPr>
      </p:pic>
      <p:pic>
        <p:nvPicPr>
          <p:cNvPr id="15" name="Imagen 14">
            <a:extLst>
              <a:ext uri="{FF2B5EF4-FFF2-40B4-BE49-F238E27FC236}">
                <a16:creationId xmlns:a16="http://schemas.microsoft.com/office/drawing/2014/main" id="{C34B882F-86C6-48CF-81DA-7A76DEF0CAF2}"/>
              </a:ext>
            </a:extLst>
          </p:cNvPr>
          <p:cNvPicPr/>
          <p:nvPr/>
        </p:nvPicPr>
        <p:blipFill>
          <a:blip r:embed="rId4"/>
          <a:stretch>
            <a:fillRect/>
          </a:stretch>
        </p:blipFill>
        <p:spPr>
          <a:xfrm>
            <a:off x="4601497" y="1320166"/>
            <a:ext cx="3822203" cy="1501691"/>
          </a:xfrm>
          <a:prstGeom prst="rect">
            <a:avLst/>
          </a:prstGeom>
        </p:spPr>
      </p:pic>
      <p:pic>
        <p:nvPicPr>
          <p:cNvPr id="16" name="Imagen 15">
            <a:extLst>
              <a:ext uri="{FF2B5EF4-FFF2-40B4-BE49-F238E27FC236}">
                <a16:creationId xmlns:a16="http://schemas.microsoft.com/office/drawing/2014/main" id="{36A17BA8-8531-42AF-AFEA-D66F0A715D7C}"/>
              </a:ext>
            </a:extLst>
          </p:cNvPr>
          <p:cNvPicPr/>
          <p:nvPr/>
        </p:nvPicPr>
        <p:blipFill>
          <a:blip r:embed="rId5"/>
          <a:stretch>
            <a:fillRect/>
          </a:stretch>
        </p:blipFill>
        <p:spPr>
          <a:xfrm>
            <a:off x="560773" y="3529616"/>
            <a:ext cx="7548880" cy="2470384"/>
          </a:xfrm>
          <a:prstGeom prst="rect">
            <a:avLst/>
          </a:prstGeom>
        </p:spPr>
      </p:pic>
      <p:pic>
        <p:nvPicPr>
          <p:cNvPr id="20" name="Imagen 19">
            <a:extLst>
              <a:ext uri="{FF2B5EF4-FFF2-40B4-BE49-F238E27FC236}">
                <a16:creationId xmlns:a16="http://schemas.microsoft.com/office/drawing/2014/main" id="{C6992BA0-905B-4CC7-9BBE-E9C4CAD3B51E}"/>
              </a:ext>
            </a:extLst>
          </p:cNvPr>
          <p:cNvPicPr/>
          <p:nvPr/>
        </p:nvPicPr>
        <p:blipFill>
          <a:blip r:embed="rId6"/>
          <a:stretch>
            <a:fillRect/>
          </a:stretch>
        </p:blipFill>
        <p:spPr>
          <a:xfrm>
            <a:off x="8098580" y="3499219"/>
            <a:ext cx="4093419" cy="2531178"/>
          </a:xfrm>
          <a:prstGeom prst="rect">
            <a:avLst/>
          </a:prstGeom>
        </p:spPr>
      </p:pic>
      <p:sp>
        <p:nvSpPr>
          <p:cNvPr id="11" name="Rectángulo 10">
            <a:extLst>
              <a:ext uri="{FF2B5EF4-FFF2-40B4-BE49-F238E27FC236}">
                <a16:creationId xmlns:a16="http://schemas.microsoft.com/office/drawing/2014/main" id="{894977E2-8DD2-448E-8454-27395F3B6B64}"/>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17" name="Elipse 16">
            <a:extLst>
              <a:ext uri="{FF2B5EF4-FFF2-40B4-BE49-F238E27FC236}">
                <a16:creationId xmlns:a16="http://schemas.microsoft.com/office/drawing/2014/main" id="{0E5B10F4-EC52-4B47-8F71-081FAD6CFF7D}"/>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18" name="图形 118" descr="靶心">
            <a:extLst>
              <a:ext uri="{FF2B5EF4-FFF2-40B4-BE49-F238E27FC236}">
                <a16:creationId xmlns:a16="http://schemas.microsoft.com/office/drawing/2014/main" id="{EFE9B317-AE04-45C5-AB3A-7B929505C6C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36355" y="142042"/>
            <a:ext cx="473014" cy="473014"/>
          </a:xfrm>
          <a:prstGeom prst="rect">
            <a:avLst/>
          </a:prstGeom>
        </p:spPr>
      </p:pic>
      <p:sp>
        <p:nvSpPr>
          <p:cNvPr id="14" name="CuadroTexto 13">
            <a:extLst>
              <a:ext uri="{FF2B5EF4-FFF2-40B4-BE49-F238E27FC236}">
                <a16:creationId xmlns:a16="http://schemas.microsoft.com/office/drawing/2014/main" id="{D619FF6B-0DEF-48A9-89F1-21D57927CD18}"/>
              </a:ext>
            </a:extLst>
          </p:cNvPr>
          <p:cNvSpPr txBox="1"/>
          <p:nvPr/>
        </p:nvSpPr>
        <p:spPr>
          <a:xfrm>
            <a:off x="10233734" y="2955474"/>
            <a:ext cx="1751120" cy="307777"/>
          </a:xfrm>
          <a:prstGeom prst="rect">
            <a:avLst/>
          </a:prstGeom>
          <a:noFill/>
        </p:spPr>
        <p:txBody>
          <a:bodyPr wrap="square">
            <a:spAutoFit/>
          </a:bodyPr>
          <a:lstStyle/>
          <a:p>
            <a:r>
              <a:rPr lang="es-EC" sz="1400" dirty="0">
                <a:effectLst/>
                <a:latin typeface="Calibri" panose="020F0502020204030204" pitchFamily="34" charset="0"/>
                <a:ea typeface="Calibri" panose="020F0502020204030204" pitchFamily="34" charset="0"/>
                <a:cs typeface="Times New Roman" panose="02020603050405020304" pitchFamily="18" charset="0"/>
              </a:rPr>
              <a:t>(</a:t>
            </a:r>
            <a:r>
              <a:rPr lang="es-EC" sz="1400" dirty="0" err="1">
                <a:effectLst/>
                <a:latin typeface="Calibri" panose="020F0502020204030204" pitchFamily="34" charset="0"/>
                <a:ea typeface="Calibri" panose="020F0502020204030204" pitchFamily="34" charset="0"/>
                <a:cs typeface="Times New Roman" panose="02020603050405020304" pitchFamily="18" charset="0"/>
              </a:rPr>
              <a:t>Crisafulli</a:t>
            </a:r>
            <a:r>
              <a:rPr lang="es-EC" sz="1400" dirty="0">
                <a:effectLst/>
                <a:latin typeface="Calibri" panose="020F0502020204030204" pitchFamily="34" charset="0"/>
                <a:ea typeface="Calibri" panose="020F0502020204030204" pitchFamily="34" charset="0"/>
                <a:cs typeface="Times New Roman" panose="02020603050405020304" pitchFamily="18" charset="0"/>
              </a:rPr>
              <a:t>, 2018)</a:t>
            </a:r>
            <a:endParaRPr lang="es-EC" sz="1400" dirty="0"/>
          </a:p>
        </p:txBody>
      </p:sp>
      <p:sp>
        <p:nvSpPr>
          <p:cNvPr id="19" name="CuadroTexto 18">
            <a:extLst>
              <a:ext uri="{FF2B5EF4-FFF2-40B4-BE49-F238E27FC236}">
                <a16:creationId xmlns:a16="http://schemas.microsoft.com/office/drawing/2014/main" id="{76521E41-A5BA-469A-82C0-D6901E98D920}"/>
              </a:ext>
            </a:extLst>
          </p:cNvPr>
          <p:cNvSpPr txBox="1"/>
          <p:nvPr/>
        </p:nvSpPr>
        <p:spPr>
          <a:xfrm>
            <a:off x="5749552" y="5885269"/>
            <a:ext cx="2123983" cy="307777"/>
          </a:xfrm>
          <a:prstGeom prst="rect">
            <a:avLst/>
          </a:prstGeom>
          <a:noFill/>
        </p:spPr>
        <p:txBody>
          <a:bodyPr wrap="square">
            <a:spAutoFit/>
          </a:bodyPr>
          <a:lstStyle/>
          <a:p>
            <a:pPr algn="ctr"/>
            <a:r>
              <a:rPr lang="es-EC" sz="1400" dirty="0">
                <a:effectLst/>
                <a:latin typeface="Calibri" panose="020F0502020204030204" pitchFamily="34" charset="0"/>
                <a:ea typeface="Calibri" panose="020F0502020204030204" pitchFamily="34" charset="0"/>
                <a:cs typeface="Times New Roman" panose="02020603050405020304" pitchFamily="18" charset="0"/>
              </a:rPr>
              <a:t>(</a:t>
            </a:r>
            <a:r>
              <a:rPr lang="es-EC" sz="1400" dirty="0" err="1">
                <a:effectLst/>
                <a:latin typeface="Calibri" panose="020F0502020204030204" pitchFamily="34" charset="0"/>
                <a:ea typeface="Calibri" panose="020F0502020204030204" pitchFamily="34" charset="0"/>
                <a:cs typeface="Times New Roman" panose="02020603050405020304" pitchFamily="18" charset="0"/>
              </a:rPr>
              <a:t>Khademi</a:t>
            </a:r>
            <a:r>
              <a:rPr lang="es-EC" sz="1400" dirty="0">
                <a:effectLst/>
                <a:latin typeface="Calibri" panose="020F0502020204030204" pitchFamily="34" charset="0"/>
                <a:ea typeface="Calibri" panose="020F0502020204030204" pitchFamily="34" charset="0"/>
                <a:cs typeface="Times New Roman" panose="02020603050405020304" pitchFamily="18" charset="0"/>
              </a:rPr>
              <a:t> &amp; </a:t>
            </a:r>
            <a:r>
              <a:rPr lang="es-EC" sz="1400" dirty="0" err="1">
                <a:effectLst/>
                <a:latin typeface="Calibri" panose="020F0502020204030204" pitchFamily="34" charset="0"/>
                <a:ea typeface="Calibri" panose="020F0502020204030204" pitchFamily="34" charset="0"/>
                <a:cs typeface="Times New Roman" panose="02020603050405020304" pitchFamily="18" charset="0"/>
              </a:rPr>
              <a:t>Rezaie</a:t>
            </a:r>
            <a:r>
              <a:rPr lang="es-EC" sz="1400" dirty="0">
                <a:effectLst/>
                <a:latin typeface="Calibri" panose="020F0502020204030204" pitchFamily="34" charset="0"/>
                <a:ea typeface="Calibri" panose="020F0502020204030204" pitchFamily="34" charset="0"/>
                <a:cs typeface="Times New Roman" panose="02020603050405020304" pitchFamily="18" charset="0"/>
              </a:rPr>
              <a:t>, 2017)</a:t>
            </a:r>
            <a:endParaRPr lang="es-EC" sz="1400" dirty="0"/>
          </a:p>
        </p:txBody>
      </p:sp>
    </p:spTree>
    <p:extLst>
      <p:ext uri="{BB962C8B-B14F-4D97-AF65-F5344CB8AC3E}">
        <p14:creationId xmlns:p14="http://schemas.microsoft.com/office/powerpoint/2010/main" val="710700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FCDF3C2F-E875-4910-878B-052B0E6D23FB}"/>
              </a:ext>
            </a:extLst>
          </p:cNvPr>
          <p:cNvSpPr txBox="1"/>
          <p:nvPr/>
        </p:nvSpPr>
        <p:spPr>
          <a:xfrm>
            <a:off x="67075" y="745722"/>
            <a:ext cx="5596877" cy="400110"/>
          </a:xfrm>
          <a:prstGeom prst="rect">
            <a:avLst/>
          </a:prstGeom>
          <a:noFill/>
        </p:spPr>
        <p:txBody>
          <a:bodyPr wrap="square" rtlCol="0">
            <a:spAutoFit/>
          </a:bodyPr>
          <a:lstStyle/>
          <a:p>
            <a:r>
              <a:rPr lang="es-EC" sz="2000" b="1" dirty="0"/>
              <a:t>Estructura de Acero con Elemento de Enlace</a:t>
            </a:r>
          </a:p>
        </p:txBody>
      </p:sp>
      <mc:AlternateContent xmlns:mc="http://schemas.openxmlformats.org/markup-compatibility/2006">
        <mc:Choice xmlns:am3d="http://schemas.microsoft.com/office/drawing/2017/model3d" Requires="am3d">
          <p:graphicFrame>
            <p:nvGraphicFramePr>
              <p:cNvPr id="5" name="Modelo 3D 4">
                <a:extLst>
                  <a:ext uri="{FF2B5EF4-FFF2-40B4-BE49-F238E27FC236}">
                    <a16:creationId xmlns:a16="http://schemas.microsoft.com/office/drawing/2014/main" id="{FA6D76FB-33CD-49BE-B008-C5E19B16300B}"/>
                  </a:ext>
                </a:extLst>
              </p:cNvPr>
              <p:cNvGraphicFramePr>
                <a:graphicFrameLocks noChangeAspect="1"/>
              </p:cNvGraphicFramePr>
              <p:nvPr>
                <p:extLst>
                  <p:ext uri="{D42A27DB-BD31-4B8C-83A1-F6EECF244321}">
                    <p14:modId xmlns:p14="http://schemas.microsoft.com/office/powerpoint/2010/main" val="1993434296"/>
                  </p:ext>
                </p:extLst>
              </p:nvPr>
            </p:nvGraphicFramePr>
            <p:xfrm>
              <a:off x="383317" y="1161069"/>
              <a:ext cx="4070228" cy="3156986"/>
            </p:xfrm>
            <a:graphic>
              <a:graphicData uri="http://schemas.microsoft.com/office/drawing/2017/model3d">
                <am3d:model3d r:embed="rId2">
                  <am3d:spPr>
                    <a:xfrm>
                      <a:off x="0" y="0"/>
                      <a:ext cx="4070228" cy="3156986"/>
                    </a:xfrm>
                    <a:prstGeom prst="rect">
                      <a:avLst/>
                    </a:prstGeom>
                  </am3d:spPr>
                  <am3d:camera>
                    <am3d:pos x="0" y="0" z="52932935"/>
                    <am3d:up dx="0" dy="36000000" dz="0"/>
                    <am3d:lookAt x="0" y="0" z="0"/>
                    <am3d:perspective fov="2700000"/>
                  </am3d:camera>
                  <am3d:trans>
                    <am3d:meterPerModelUnit n="69444441" d="1000000"/>
                    <am3d:preTrans dx="-18000000" dy="-8749999" dz="3124999"/>
                    <am3d:scale>
                      <am3d:sx n="1000000" d="1000000"/>
                      <am3d:sy n="1000000" d="1000000"/>
                      <am3d:sz n="1000000" d="1000000"/>
                    </am3d:scale>
                    <am3d:rot ax="2660110" ay="-1870724" az="-1609860"/>
                    <am3d:postTrans dx="0" dy="0" dz="0"/>
                  </am3d:trans>
                  <am3d:raster rName="Office3DRenderer" rVer="16.0.8326">
                    <am3d:blip r:embed="rId3"/>
                  </am3d:raster>
                  <am3d:objViewport viewportSz="44796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elo 3D 4">
                <a:extLst>
                  <a:ext uri="{FF2B5EF4-FFF2-40B4-BE49-F238E27FC236}">
                    <a16:creationId xmlns:a16="http://schemas.microsoft.com/office/drawing/2014/main" id="{FA6D76FB-33CD-49BE-B008-C5E19B16300B}"/>
                  </a:ext>
                </a:extLst>
              </p:cNvPr>
              <p:cNvPicPr>
                <a:picLocks noGrp="1" noRot="1" noChangeAspect="1" noMove="1" noResize="1" noEditPoints="1" noAdjustHandles="1" noChangeArrowheads="1" noChangeShapeType="1" noCrop="1"/>
              </p:cNvPicPr>
              <p:nvPr/>
            </p:nvPicPr>
            <p:blipFill>
              <a:blip r:embed="rId3"/>
              <a:stretch>
                <a:fillRect/>
              </a:stretch>
            </p:blipFill>
            <p:spPr>
              <a:xfrm>
                <a:off x="383317" y="1161069"/>
                <a:ext cx="4070228" cy="3156986"/>
              </a:xfrm>
              <a:prstGeom prst="rect">
                <a:avLst/>
              </a:prstGeom>
            </p:spPr>
          </p:pic>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8E5FB311-2BC6-43AE-BCA5-92C28C5F1FDD}"/>
                  </a:ext>
                </a:extLst>
              </p:cNvPr>
              <p:cNvSpPr txBox="1"/>
              <p:nvPr/>
            </p:nvSpPr>
            <p:spPr>
              <a:xfrm>
                <a:off x="5894771" y="1687618"/>
                <a:ext cx="2259721" cy="606448"/>
              </a:xfrm>
              <a:prstGeom prst="rect">
                <a:avLst/>
              </a:prstGeom>
              <a:noFill/>
            </p:spPr>
            <p:txBody>
              <a:bodyPr wrap="square">
                <a:spAutoFit/>
              </a:bodyPr>
              <a:lstStyle/>
              <a:p>
                <a14:m>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𝑒</m:t>
                        </m:r>
                      </m:e>
                      <m:sub>
                        <m:r>
                          <a:rPr lang="es-EC" i="0">
                            <a:latin typeface="Cambria Math" panose="02040503050406030204" pitchFamily="18" charset="0"/>
                          </a:rPr>
                          <m:t>0</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2 </m:t>
                        </m:r>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𝑝</m:t>
                            </m:r>
                          </m:sub>
                        </m:sSub>
                      </m:num>
                      <m:den>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𝑝</m:t>
                            </m:r>
                          </m:sub>
                        </m:sSub>
                      </m:den>
                    </m:f>
                  </m:oMath>
                </a14:m>
                <a:r>
                  <a:rPr lang="es-EC" dirty="0"/>
                  <a:t> </a:t>
                </a:r>
                <a14:m>
                  <m:oMath xmlns:m="http://schemas.openxmlformats.org/officeDocument/2006/math">
                    <m:r>
                      <a:rPr lang="es-EC">
                        <a:latin typeface="Cambria Math" panose="02040503050406030204" pitchFamily="18" charset="0"/>
                      </a:rPr>
                      <m:t>=</m:t>
                    </m:r>
                  </m:oMath>
                </a14:m>
                <a:r>
                  <a:rPr lang="es-EC" dirty="0"/>
                  <a:t> </a:t>
                </a:r>
                <a14:m>
                  <m:oMath xmlns:m="http://schemas.openxmlformats.org/officeDocument/2006/math">
                    <m:f>
                      <m:fPr>
                        <m:ctrlPr>
                          <a:rPr lang="es-EC" i="1">
                            <a:latin typeface="Cambria Math" panose="02040503050406030204" pitchFamily="18" charset="0"/>
                          </a:rPr>
                        </m:ctrlPr>
                      </m:fPr>
                      <m:num>
                        <m:r>
                          <a:rPr lang="en-US">
                            <a:latin typeface="Cambria Math" panose="02040503050406030204" pitchFamily="18" charset="0"/>
                          </a:rPr>
                          <m:t> </m:t>
                        </m:r>
                        <m:r>
                          <a:rPr lang="es-EC">
                            <a:latin typeface="Cambria Math" panose="02040503050406030204" pitchFamily="18" charset="0"/>
                          </a:rPr>
                          <m:t>2</m:t>
                        </m:r>
                        <m:d>
                          <m:dPr>
                            <m:ctrlPr>
                              <a:rPr lang="es-EC" i="1">
                                <a:latin typeface="Cambria Math" panose="02040503050406030204" pitchFamily="18" charset="0"/>
                              </a:rPr>
                            </m:ctrlPr>
                          </m:dPr>
                          <m:e>
                            <m:r>
                              <a:rPr lang="es-EC">
                                <a:latin typeface="Cambria Math" panose="02040503050406030204" pitchFamily="18" charset="0"/>
                              </a:rPr>
                              <m:t>1.2 </m:t>
                            </m:r>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𝑝</m:t>
                                </m:r>
                              </m:sub>
                            </m:sSub>
                          </m:e>
                        </m:d>
                      </m:num>
                      <m:den>
                        <m:r>
                          <a:rPr lang="es-EC">
                            <a:latin typeface="Cambria Math" panose="02040503050406030204" pitchFamily="18" charset="0"/>
                          </a:rPr>
                          <m:t>1.5 </m:t>
                        </m:r>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𝑝</m:t>
                            </m:r>
                          </m:sub>
                        </m:sSub>
                      </m:den>
                    </m:f>
                  </m:oMath>
                </a14:m>
                <a:endParaRPr lang="es-EC" dirty="0"/>
              </a:p>
            </p:txBody>
          </p:sp>
        </mc:Choice>
        <mc:Fallback xmlns="">
          <p:sp>
            <p:nvSpPr>
              <p:cNvPr id="23" name="CuadroTexto 22">
                <a:extLst>
                  <a:ext uri="{FF2B5EF4-FFF2-40B4-BE49-F238E27FC236}">
                    <a16:creationId xmlns:a16="http://schemas.microsoft.com/office/drawing/2014/main" id="{8E5FB311-2BC6-43AE-BCA5-92C28C5F1FDD}"/>
                  </a:ext>
                </a:extLst>
              </p:cNvPr>
              <p:cNvSpPr txBox="1">
                <a:spLocks noRot="1" noChangeAspect="1" noMove="1" noResize="1" noEditPoints="1" noAdjustHandles="1" noChangeArrowheads="1" noChangeShapeType="1" noTextEdit="1"/>
              </p:cNvSpPr>
              <p:nvPr/>
            </p:nvSpPr>
            <p:spPr>
              <a:xfrm>
                <a:off x="5894771" y="1687618"/>
                <a:ext cx="2259721" cy="606448"/>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7" name="CuadroTexto 46">
                <a:extLst>
                  <a:ext uri="{FF2B5EF4-FFF2-40B4-BE49-F238E27FC236}">
                    <a16:creationId xmlns:a16="http://schemas.microsoft.com/office/drawing/2014/main" id="{11D60646-7762-4352-BF50-8597C2DD7B6F}"/>
                  </a:ext>
                </a:extLst>
              </p:cNvPr>
              <p:cNvSpPr txBox="1"/>
              <p:nvPr/>
            </p:nvSpPr>
            <p:spPr>
              <a:xfrm>
                <a:off x="9104848" y="1050788"/>
                <a:ext cx="1666666" cy="6970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𝑒</m:t>
                          </m:r>
                        </m:e>
                        <m:sub>
                          <m:r>
                            <a:rPr lang="es-EC" i="0">
                              <a:latin typeface="Cambria Math" panose="02040503050406030204" pitchFamily="18" charset="0"/>
                            </a:rPr>
                            <m:t>0</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2.6 </m:t>
                          </m:r>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𝑝</m:t>
                              </m:r>
                            </m:sub>
                          </m:sSub>
                        </m:num>
                        <m:den>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𝑝</m:t>
                              </m:r>
                            </m:sub>
                          </m:sSub>
                        </m:den>
                      </m:f>
                    </m:oMath>
                  </m:oMathPara>
                </a14:m>
                <a:endParaRPr lang="es-EC" dirty="0"/>
              </a:p>
            </p:txBody>
          </p:sp>
        </mc:Choice>
        <mc:Fallback xmlns="">
          <p:sp>
            <p:nvSpPr>
              <p:cNvPr id="47" name="CuadroTexto 46">
                <a:extLst>
                  <a:ext uri="{FF2B5EF4-FFF2-40B4-BE49-F238E27FC236}">
                    <a16:creationId xmlns:a16="http://schemas.microsoft.com/office/drawing/2014/main" id="{11D60646-7762-4352-BF50-8597C2DD7B6F}"/>
                  </a:ext>
                </a:extLst>
              </p:cNvPr>
              <p:cNvSpPr txBox="1">
                <a:spLocks noRot="1" noChangeAspect="1" noMove="1" noResize="1" noEditPoints="1" noAdjustHandles="1" noChangeArrowheads="1" noChangeShapeType="1" noTextEdit="1"/>
              </p:cNvSpPr>
              <p:nvPr/>
            </p:nvSpPr>
            <p:spPr>
              <a:xfrm>
                <a:off x="9104848" y="1050788"/>
                <a:ext cx="1666666" cy="697050"/>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8" name="CuadroTexto 47">
                <a:extLst>
                  <a:ext uri="{FF2B5EF4-FFF2-40B4-BE49-F238E27FC236}">
                    <a16:creationId xmlns:a16="http://schemas.microsoft.com/office/drawing/2014/main" id="{3C55E0DF-A838-496D-B2C5-825CD3934152}"/>
                  </a:ext>
                </a:extLst>
              </p:cNvPr>
              <p:cNvSpPr txBox="1"/>
              <p:nvPr/>
            </p:nvSpPr>
            <p:spPr>
              <a:xfrm>
                <a:off x="9180229" y="2068871"/>
                <a:ext cx="1515904" cy="6970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𝑒</m:t>
                          </m:r>
                        </m:e>
                        <m:sub>
                          <m:r>
                            <a:rPr lang="es-EC" i="0">
                              <a:latin typeface="Cambria Math" panose="02040503050406030204" pitchFamily="18" charset="0"/>
                            </a:rPr>
                            <m:t>0</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1.6 </m:t>
                          </m:r>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𝑝</m:t>
                              </m:r>
                            </m:sub>
                          </m:sSub>
                        </m:num>
                        <m:den>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𝑝</m:t>
                              </m:r>
                            </m:sub>
                          </m:sSub>
                        </m:den>
                      </m:f>
                    </m:oMath>
                  </m:oMathPara>
                </a14:m>
                <a:endParaRPr lang="es-EC" dirty="0"/>
              </a:p>
            </p:txBody>
          </p:sp>
        </mc:Choice>
        <mc:Fallback xmlns="">
          <p:sp>
            <p:nvSpPr>
              <p:cNvPr id="48" name="CuadroTexto 47">
                <a:extLst>
                  <a:ext uri="{FF2B5EF4-FFF2-40B4-BE49-F238E27FC236}">
                    <a16:creationId xmlns:a16="http://schemas.microsoft.com/office/drawing/2014/main" id="{3C55E0DF-A838-496D-B2C5-825CD3934152}"/>
                  </a:ext>
                </a:extLst>
              </p:cNvPr>
              <p:cNvSpPr txBox="1">
                <a:spLocks noRot="1" noChangeAspect="1" noMove="1" noResize="1" noEditPoints="1" noAdjustHandles="1" noChangeArrowheads="1" noChangeShapeType="1" noTextEdit="1"/>
              </p:cNvSpPr>
              <p:nvPr/>
            </p:nvSpPr>
            <p:spPr>
              <a:xfrm>
                <a:off x="9180229" y="2068871"/>
                <a:ext cx="1515904" cy="697050"/>
              </a:xfrm>
              <a:prstGeom prst="rect">
                <a:avLst/>
              </a:prstGeom>
              <a:blipFill>
                <a:blip r:embed="rId6"/>
                <a:stretch>
                  <a:fillRect/>
                </a:stretch>
              </a:blipFill>
            </p:spPr>
            <p:txBody>
              <a:bodyPr/>
              <a:lstStyle/>
              <a:p>
                <a:r>
                  <a:rPr lang="es-EC">
                    <a:noFill/>
                  </a:rPr>
                  <a:t> </a:t>
                </a:r>
              </a:p>
            </p:txBody>
          </p:sp>
        </mc:Fallback>
      </mc:AlternateContent>
      <p:cxnSp>
        <p:nvCxnSpPr>
          <p:cNvPr id="53" name="Conector recto 52">
            <a:extLst>
              <a:ext uri="{FF2B5EF4-FFF2-40B4-BE49-F238E27FC236}">
                <a16:creationId xmlns:a16="http://schemas.microsoft.com/office/drawing/2014/main" id="{E399A2C9-D22D-4444-8436-88CA7256969E}"/>
              </a:ext>
            </a:extLst>
          </p:cNvPr>
          <p:cNvCxnSpPr>
            <a:cxnSpLocks/>
          </p:cNvCxnSpPr>
          <p:nvPr/>
        </p:nvCxnSpPr>
        <p:spPr>
          <a:xfrm flipH="1">
            <a:off x="1345222" y="3261016"/>
            <a:ext cx="442766" cy="249787"/>
          </a:xfrm>
          <a:prstGeom prst="line">
            <a:avLst/>
          </a:prstGeom>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55" name="Conector recto 54">
            <a:extLst>
              <a:ext uri="{FF2B5EF4-FFF2-40B4-BE49-F238E27FC236}">
                <a16:creationId xmlns:a16="http://schemas.microsoft.com/office/drawing/2014/main" id="{42036529-EEA2-41F0-88A9-2D303878B3DE}"/>
              </a:ext>
            </a:extLst>
          </p:cNvPr>
          <p:cNvCxnSpPr>
            <a:cxnSpLocks/>
          </p:cNvCxnSpPr>
          <p:nvPr/>
        </p:nvCxnSpPr>
        <p:spPr>
          <a:xfrm flipH="1">
            <a:off x="2394704" y="3819894"/>
            <a:ext cx="282070" cy="187570"/>
          </a:xfrm>
          <a:prstGeom prst="line">
            <a:avLst/>
          </a:prstGeom>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57" name="Conector recto de flecha 56">
            <a:extLst>
              <a:ext uri="{FF2B5EF4-FFF2-40B4-BE49-F238E27FC236}">
                <a16:creationId xmlns:a16="http://schemas.microsoft.com/office/drawing/2014/main" id="{A9AA52BD-B00A-48FB-83B5-ED6ECBBE3482}"/>
              </a:ext>
            </a:extLst>
          </p:cNvPr>
          <p:cNvCxnSpPr>
            <a:cxnSpLocks/>
          </p:cNvCxnSpPr>
          <p:nvPr/>
        </p:nvCxnSpPr>
        <p:spPr>
          <a:xfrm>
            <a:off x="1449454" y="3440475"/>
            <a:ext cx="962668" cy="547492"/>
          </a:xfrm>
          <a:prstGeom prst="straightConnector1">
            <a:avLst/>
          </a:prstGeom>
          <a:ln>
            <a:headEnd type="triangle"/>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0" name="CuadroTexto 59">
                <a:extLst>
                  <a:ext uri="{FF2B5EF4-FFF2-40B4-BE49-F238E27FC236}">
                    <a16:creationId xmlns:a16="http://schemas.microsoft.com/office/drawing/2014/main" id="{9103C787-F9E1-428A-A7C5-506FA843E281}"/>
                  </a:ext>
                </a:extLst>
              </p:cNvPr>
              <p:cNvSpPr txBox="1"/>
              <p:nvPr/>
            </p:nvSpPr>
            <p:spPr>
              <a:xfrm>
                <a:off x="1549536" y="3569052"/>
                <a:ext cx="282122" cy="369332"/>
              </a:xfrm>
              <a:prstGeom prst="rect">
                <a:avLst/>
              </a:prstGeom>
              <a:noFill/>
              <a:effectLst>
                <a:outerShdw blurRad="50800" dist="38100" dir="2700000" algn="tl" rotWithShape="0">
                  <a:prstClr val="black">
                    <a:alpha val="40000"/>
                  </a:prstClr>
                </a:outerShdw>
              </a:effectLst>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𝑒</m:t>
                          </m:r>
                        </m:e>
                        <m:sub>
                          <m:r>
                            <a:rPr lang="es-EC" i="0">
                              <a:latin typeface="Cambria Math" panose="02040503050406030204" pitchFamily="18" charset="0"/>
                            </a:rPr>
                            <m:t>0</m:t>
                          </m:r>
                        </m:sub>
                      </m:sSub>
                    </m:oMath>
                  </m:oMathPara>
                </a14:m>
                <a:endParaRPr lang="es-EC" dirty="0"/>
              </a:p>
            </p:txBody>
          </p:sp>
        </mc:Choice>
        <mc:Fallback xmlns="">
          <p:sp>
            <p:nvSpPr>
              <p:cNvPr id="60" name="CuadroTexto 59">
                <a:extLst>
                  <a:ext uri="{FF2B5EF4-FFF2-40B4-BE49-F238E27FC236}">
                    <a16:creationId xmlns:a16="http://schemas.microsoft.com/office/drawing/2014/main" id="{9103C787-F9E1-428A-A7C5-506FA843E281}"/>
                  </a:ext>
                </a:extLst>
              </p:cNvPr>
              <p:cNvSpPr txBox="1">
                <a:spLocks noRot="1" noChangeAspect="1" noMove="1" noResize="1" noEditPoints="1" noAdjustHandles="1" noChangeArrowheads="1" noChangeShapeType="1" noTextEdit="1"/>
              </p:cNvSpPr>
              <p:nvPr/>
            </p:nvSpPr>
            <p:spPr>
              <a:xfrm>
                <a:off x="1549536" y="3569052"/>
                <a:ext cx="282122" cy="369332"/>
              </a:xfrm>
              <a:prstGeom prst="rect">
                <a:avLst/>
              </a:prstGeom>
              <a:blipFill>
                <a:blip r:embed="rId7"/>
                <a:stretch>
                  <a:fillRect/>
                </a:stretch>
              </a:blipFill>
              <a:effectLst>
                <a:outerShdw blurRad="50800" dist="38100" dir="2700000" algn="tl" rotWithShape="0">
                  <a:prstClr val="black">
                    <a:alpha val="40000"/>
                  </a:prstClr>
                </a:outerShdw>
              </a:effectLst>
            </p:spPr>
            <p:txBody>
              <a:bodyPr/>
              <a:lstStyle/>
              <a:p>
                <a:r>
                  <a:rPr lang="es-EC">
                    <a:noFill/>
                  </a:rPr>
                  <a:t> </a:t>
                </a:r>
              </a:p>
            </p:txBody>
          </p:sp>
        </mc:Fallback>
      </mc:AlternateContent>
      <p:sp>
        <p:nvSpPr>
          <p:cNvPr id="65" name="Flecha: a la derecha 64">
            <a:extLst>
              <a:ext uri="{FF2B5EF4-FFF2-40B4-BE49-F238E27FC236}">
                <a16:creationId xmlns:a16="http://schemas.microsoft.com/office/drawing/2014/main" id="{16C067B5-BF42-4A8E-BC44-636FF631DDD7}"/>
              </a:ext>
            </a:extLst>
          </p:cNvPr>
          <p:cNvSpPr/>
          <p:nvPr/>
        </p:nvSpPr>
        <p:spPr>
          <a:xfrm rot="20823714">
            <a:off x="8026581" y="1605327"/>
            <a:ext cx="1079731" cy="109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6" name="Flecha: a la derecha 65">
            <a:extLst>
              <a:ext uri="{FF2B5EF4-FFF2-40B4-BE49-F238E27FC236}">
                <a16:creationId xmlns:a16="http://schemas.microsoft.com/office/drawing/2014/main" id="{0D697634-3F40-4478-86C2-D42584815A2E}"/>
              </a:ext>
            </a:extLst>
          </p:cNvPr>
          <p:cNvSpPr/>
          <p:nvPr/>
        </p:nvSpPr>
        <p:spPr>
          <a:xfrm rot="1289030">
            <a:off x="8042601" y="2143538"/>
            <a:ext cx="1079731" cy="109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Rectángulo 25">
            <a:extLst>
              <a:ext uri="{FF2B5EF4-FFF2-40B4-BE49-F238E27FC236}">
                <a16:creationId xmlns:a16="http://schemas.microsoft.com/office/drawing/2014/main" id="{0DFC480E-10FC-4373-BC46-0060C3C77DCF}"/>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28" name="Elipse 27">
            <a:extLst>
              <a:ext uri="{FF2B5EF4-FFF2-40B4-BE49-F238E27FC236}">
                <a16:creationId xmlns:a16="http://schemas.microsoft.com/office/drawing/2014/main" id="{EDDF62EF-2C2A-4BAC-83E2-AEA41EE39584}"/>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9" name="图形 118" descr="靶心">
            <a:extLst>
              <a:ext uri="{FF2B5EF4-FFF2-40B4-BE49-F238E27FC236}">
                <a16:creationId xmlns:a16="http://schemas.microsoft.com/office/drawing/2014/main" id="{145FD705-7099-4014-BE9B-056F67CC4BD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36355" y="142042"/>
            <a:ext cx="473014" cy="473014"/>
          </a:xfrm>
          <a:prstGeom prst="rect">
            <a:avLst/>
          </a:prstGeom>
        </p:spPr>
      </p:pic>
      <p:pic>
        <p:nvPicPr>
          <p:cNvPr id="2" name="Imagen 1">
            <a:extLst>
              <a:ext uri="{FF2B5EF4-FFF2-40B4-BE49-F238E27FC236}">
                <a16:creationId xmlns:a16="http://schemas.microsoft.com/office/drawing/2014/main" id="{77A0CA4D-B3E9-43AC-9A6B-94D615445154}"/>
              </a:ext>
            </a:extLst>
          </p:cNvPr>
          <p:cNvPicPr/>
          <p:nvPr/>
        </p:nvPicPr>
        <p:blipFill>
          <a:blip r:embed="rId10"/>
          <a:stretch>
            <a:fillRect/>
          </a:stretch>
        </p:blipFill>
        <p:spPr>
          <a:xfrm>
            <a:off x="6828088" y="2799993"/>
            <a:ext cx="3339343" cy="3036124"/>
          </a:xfrm>
          <a:prstGeom prst="rect">
            <a:avLst/>
          </a:prstGeom>
        </p:spPr>
      </p:pic>
      <p:pic>
        <p:nvPicPr>
          <p:cNvPr id="17" name="Imagen 16">
            <a:extLst>
              <a:ext uri="{FF2B5EF4-FFF2-40B4-BE49-F238E27FC236}">
                <a16:creationId xmlns:a16="http://schemas.microsoft.com/office/drawing/2014/main" id="{25C3B308-E3B4-4195-A883-384DB982EF98}"/>
              </a:ext>
            </a:extLst>
          </p:cNvPr>
          <p:cNvPicPr/>
          <p:nvPr/>
        </p:nvPicPr>
        <p:blipFill>
          <a:blip r:embed="rId11"/>
          <a:stretch>
            <a:fillRect/>
          </a:stretch>
        </p:blipFill>
        <p:spPr>
          <a:xfrm>
            <a:off x="1390725" y="4446632"/>
            <a:ext cx="3358505" cy="1722996"/>
          </a:xfrm>
          <a:prstGeom prst="rect">
            <a:avLst/>
          </a:prstGeom>
        </p:spPr>
      </p:pic>
    </p:spTree>
    <p:extLst>
      <p:ext uri="{BB962C8B-B14F-4D97-AF65-F5344CB8AC3E}">
        <p14:creationId xmlns:p14="http://schemas.microsoft.com/office/powerpoint/2010/main" val="2630379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FCDF3C2F-E875-4910-878B-052B0E6D23FB}"/>
              </a:ext>
            </a:extLst>
          </p:cNvPr>
          <p:cNvSpPr txBox="1"/>
          <p:nvPr/>
        </p:nvSpPr>
        <p:spPr>
          <a:xfrm>
            <a:off x="67075" y="745722"/>
            <a:ext cx="5596877" cy="400110"/>
          </a:xfrm>
          <a:prstGeom prst="rect">
            <a:avLst/>
          </a:prstGeom>
          <a:noFill/>
        </p:spPr>
        <p:txBody>
          <a:bodyPr wrap="square" rtlCol="0">
            <a:spAutoFit/>
          </a:bodyPr>
          <a:lstStyle/>
          <a:p>
            <a:r>
              <a:rPr lang="es-EC" sz="2000" b="1" dirty="0"/>
              <a:t>Estructura de Acero con Elemento de Enlace</a:t>
            </a:r>
          </a:p>
        </p:txBody>
      </p:sp>
      <mc:AlternateContent xmlns:mc="http://schemas.openxmlformats.org/markup-compatibility/2006">
        <mc:Choice xmlns:am3d="http://schemas.microsoft.com/office/drawing/2017/model3d" Requires="am3d">
          <p:graphicFrame>
            <p:nvGraphicFramePr>
              <p:cNvPr id="5" name="Modelo 3D 4">
                <a:extLst>
                  <a:ext uri="{FF2B5EF4-FFF2-40B4-BE49-F238E27FC236}">
                    <a16:creationId xmlns:a16="http://schemas.microsoft.com/office/drawing/2014/main" id="{FA6D76FB-33CD-49BE-B008-C5E19B16300B}"/>
                  </a:ext>
                </a:extLst>
              </p:cNvPr>
              <p:cNvGraphicFramePr>
                <a:graphicFrameLocks noChangeAspect="1"/>
              </p:cNvGraphicFramePr>
              <p:nvPr>
                <p:extLst>
                  <p:ext uri="{D42A27DB-BD31-4B8C-83A1-F6EECF244321}">
                    <p14:modId xmlns:p14="http://schemas.microsoft.com/office/powerpoint/2010/main" val="3193154724"/>
                  </p:ext>
                </p:extLst>
              </p:nvPr>
            </p:nvGraphicFramePr>
            <p:xfrm>
              <a:off x="381918" y="1393774"/>
              <a:ext cx="3908320" cy="1899878"/>
            </p:xfrm>
            <a:graphic>
              <a:graphicData uri="http://schemas.microsoft.com/office/drawing/2017/model3d">
                <am3d:model3d r:embed="rId2">
                  <am3d:spPr>
                    <a:xfrm>
                      <a:off x="0" y="0"/>
                      <a:ext cx="3908320" cy="1899878"/>
                    </a:xfrm>
                    <a:prstGeom prst="rect">
                      <a:avLst/>
                    </a:prstGeom>
                  </am3d:spPr>
                  <am3d:camera>
                    <am3d:pos x="0" y="0" z="52932935"/>
                    <am3d:up dx="0" dy="36000000" dz="0"/>
                    <am3d:lookAt x="0" y="0" z="0"/>
                    <am3d:perspective fov="2700000"/>
                  </am3d:camera>
                  <am3d:trans>
                    <am3d:meterPerModelUnit n="69444441" d="1000000"/>
                    <am3d:preTrans dx="-18000000" dy="-8749999" dz="3124999"/>
                    <am3d:scale>
                      <am3d:sx n="1000000" d="1000000"/>
                      <am3d:sy n="1000000" d="1000000"/>
                      <am3d:sz n="1000000" d="1000000"/>
                    </am3d:scale>
                    <am3d:rot ay="10800000"/>
                    <am3d:postTrans dx="0" dy="0" dz="0"/>
                  </am3d:trans>
                  <am3d:raster rName="Office3DRenderer" rVer="16.0.8326">
                    <am3d:blip r:embed="rId3"/>
                  </am3d:raster>
                  <am3d:objViewport viewportSz="44796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elo 3D 4">
                <a:extLst>
                  <a:ext uri="{FF2B5EF4-FFF2-40B4-BE49-F238E27FC236}">
                    <a16:creationId xmlns:a16="http://schemas.microsoft.com/office/drawing/2014/main" id="{FA6D76FB-33CD-49BE-B008-C5E19B16300B}"/>
                  </a:ext>
                </a:extLst>
              </p:cNvPr>
              <p:cNvPicPr>
                <a:picLocks noGrp="1" noRot="1" noChangeAspect="1" noMove="1" noResize="1" noEditPoints="1" noAdjustHandles="1" noChangeArrowheads="1" noChangeShapeType="1" noCrop="1"/>
              </p:cNvPicPr>
              <p:nvPr/>
            </p:nvPicPr>
            <p:blipFill>
              <a:blip r:embed="rId3"/>
              <a:stretch>
                <a:fillRect/>
              </a:stretch>
            </p:blipFill>
            <p:spPr>
              <a:xfrm>
                <a:off x="381918" y="1393774"/>
                <a:ext cx="3908320" cy="1899878"/>
              </a:xfrm>
              <a:prstGeom prst="rect">
                <a:avLst/>
              </a:prstGeom>
            </p:spPr>
          </p:pic>
        </mc:Fallback>
      </mc:AlternateContent>
      <p:cxnSp>
        <p:nvCxnSpPr>
          <p:cNvPr id="4" name="Conector recto de flecha 3">
            <a:extLst>
              <a:ext uri="{FF2B5EF4-FFF2-40B4-BE49-F238E27FC236}">
                <a16:creationId xmlns:a16="http://schemas.microsoft.com/office/drawing/2014/main" id="{AE685D20-DA1F-4B3F-8740-98D72BB71CC0}"/>
              </a:ext>
            </a:extLst>
          </p:cNvPr>
          <p:cNvCxnSpPr>
            <a:cxnSpLocks/>
          </p:cNvCxnSpPr>
          <p:nvPr/>
        </p:nvCxnSpPr>
        <p:spPr>
          <a:xfrm>
            <a:off x="2011680" y="2824480"/>
            <a:ext cx="324398" cy="9855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Conector recto de flecha 6">
            <a:extLst>
              <a:ext uri="{FF2B5EF4-FFF2-40B4-BE49-F238E27FC236}">
                <a16:creationId xmlns:a16="http://schemas.microsoft.com/office/drawing/2014/main" id="{F1CEB4D9-8695-4FC8-821B-636D5558B2A6}"/>
              </a:ext>
            </a:extLst>
          </p:cNvPr>
          <p:cNvCxnSpPr>
            <a:cxnSpLocks/>
          </p:cNvCxnSpPr>
          <p:nvPr/>
        </p:nvCxnSpPr>
        <p:spPr>
          <a:xfrm>
            <a:off x="2336078" y="2785582"/>
            <a:ext cx="0" cy="10244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Conector recto de flecha 8">
            <a:extLst>
              <a:ext uri="{FF2B5EF4-FFF2-40B4-BE49-F238E27FC236}">
                <a16:creationId xmlns:a16="http://schemas.microsoft.com/office/drawing/2014/main" id="{EDE8A647-44B9-4754-8FF4-E4D9D58F77AA}"/>
              </a:ext>
            </a:extLst>
          </p:cNvPr>
          <p:cNvCxnSpPr>
            <a:cxnSpLocks/>
          </p:cNvCxnSpPr>
          <p:nvPr/>
        </p:nvCxnSpPr>
        <p:spPr>
          <a:xfrm flipH="1">
            <a:off x="2336078" y="2824480"/>
            <a:ext cx="285202" cy="9855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CuadroTexto 29">
            <a:extLst>
              <a:ext uri="{FF2B5EF4-FFF2-40B4-BE49-F238E27FC236}">
                <a16:creationId xmlns:a16="http://schemas.microsoft.com/office/drawing/2014/main" id="{67D73EAA-0EBE-4BB2-AB5E-36B915150398}"/>
              </a:ext>
            </a:extLst>
          </p:cNvPr>
          <p:cNvSpPr txBox="1"/>
          <p:nvPr/>
        </p:nvSpPr>
        <p:spPr>
          <a:xfrm>
            <a:off x="1540903" y="3848898"/>
            <a:ext cx="1590349" cy="369332"/>
          </a:xfrm>
          <a:prstGeom prst="rect">
            <a:avLst/>
          </a:prstGeom>
          <a:noFill/>
        </p:spPr>
        <p:txBody>
          <a:bodyPr wrap="square" rtlCol="0">
            <a:spAutoFit/>
          </a:bodyPr>
          <a:lstStyle/>
          <a:p>
            <a:r>
              <a:rPr lang="en-US" dirty="0" err="1"/>
              <a:t>Rigidizadores</a:t>
            </a:r>
            <a:endParaRPr lang="es-EC" dirty="0"/>
          </a:p>
        </p:txBody>
      </p:sp>
      <mc:AlternateContent xmlns:mc="http://schemas.openxmlformats.org/markup-compatibility/2006" xmlns:a14="http://schemas.microsoft.com/office/drawing/2010/main">
        <mc:Choice Requires="a14">
          <p:sp>
            <p:nvSpPr>
              <p:cNvPr id="49" name="CuadroTexto 48">
                <a:extLst>
                  <a:ext uri="{FF2B5EF4-FFF2-40B4-BE49-F238E27FC236}">
                    <a16:creationId xmlns:a16="http://schemas.microsoft.com/office/drawing/2014/main" id="{D2A385B1-C0C6-4CA8-A77D-8C70B9D020D5}"/>
                  </a:ext>
                </a:extLst>
              </p:cNvPr>
              <p:cNvSpPr txBox="1"/>
              <p:nvPr/>
            </p:nvSpPr>
            <p:spPr>
              <a:xfrm>
                <a:off x="314620" y="4583434"/>
                <a:ext cx="4769064" cy="618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𝑎</m:t>
                      </m:r>
                      <m:r>
                        <a:rPr lang="es-EC" i="0">
                          <a:latin typeface="Cambria Math" panose="02040503050406030204" pitchFamily="18" charset="0"/>
                        </a:rPr>
                        <m:t>=30 </m:t>
                      </m:r>
                      <m:sSub>
                        <m:sSubPr>
                          <m:ctrlPr>
                            <a:rPr lang="es-EC" i="1">
                              <a:latin typeface="Cambria Math" panose="02040503050406030204" pitchFamily="18" charset="0"/>
                            </a:rPr>
                          </m:ctrlPr>
                        </m:sSubPr>
                        <m:e>
                          <m:r>
                            <a:rPr lang="es-EC" i="1">
                              <a:latin typeface="Cambria Math" panose="02040503050406030204" pitchFamily="18" charset="0"/>
                            </a:rPr>
                            <m:t>𝑡</m:t>
                          </m:r>
                        </m:e>
                        <m:sub>
                          <m:r>
                            <a:rPr lang="es-EC" i="1">
                              <a:latin typeface="Cambria Math" panose="02040503050406030204" pitchFamily="18" charset="0"/>
                            </a:rPr>
                            <m:t>𝑤</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𝑑</m:t>
                          </m:r>
                        </m:num>
                        <m:den>
                          <m:r>
                            <a:rPr lang="es-EC" i="0">
                              <a:latin typeface="Cambria Math" panose="02040503050406030204" pitchFamily="18" charset="0"/>
                            </a:rPr>
                            <m:t>5</m:t>
                          </m:r>
                        </m:den>
                      </m:f>
                      <m:r>
                        <a:rPr lang="es-EC" i="0">
                          <a:latin typeface="Cambria Math" panose="02040503050406030204" pitchFamily="18" charset="0"/>
                        </a:rPr>
                        <m:t>=30</m:t>
                      </m:r>
                      <m:d>
                        <m:dPr>
                          <m:ctrlPr>
                            <a:rPr lang="es-EC" i="1">
                              <a:latin typeface="Cambria Math" panose="02040503050406030204" pitchFamily="18" charset="0"/>
                            </a:rPr>
                          </m:ctrlPr>
                        </m:dPr>
                        <m:e>
                          <m:r>
                            <a:rPr lang="es-EC" i="0">
                              <a:latin typeface="Cambria Math" panose="02040503050406030204" pitchFamily="18" charset="0"/>
                            </a:rPr>
                            <m:t>10.2</m:t>
                          </m:r>
                        </m:e>
                      </m:d>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500</m:t>
                          </m:r>
                        </m:num>
                        <m:den>
                          <m:r>
                            <a:rPr lang="es-EC" i="0">
                              <a:latin typeface="Cambria Math" panose="02040503050406030204" pitchFamily="18" charset="0"/>
                            </a:rPr>
                            <m:t>5</m:t>
                          </m:r>
                        </m:den>
                      </m:f>
                      <m:r>
                        <a:rPr lang="es-EC" i="0">
                          <a:latin typeface="Cambria Math" panose="02040503050406030204" pitchFamily="18" charset="0"/>
                        </a:rPr>
                        <m:t>=206 </m:t>
                      </m:r>
                      <m:r>
                        <a:rPr lang="es-EC" i="1">
                          <a:latin typeface="Cambria Math" panose="02040503050406030204" pitchFamily="18" charset="0"/>
                        </a:rPr>
                        <m:t>𝑚𝑚</m:t>
                      </m:r>
                    </m:oMath>
                  </m:oMathPara>
                </a14:m>
                <a:endParaRPr lang="es-EC" dirty="0"/>
              </a:p>
            </p:txBody>
          </p:sp>
        </mc:Choice>
        <mc:Fallback xmlns="">
          <p:sp>
            <p:nvSpPr>
              <p:cNvPr id="49" name="CuadroTexto 48">
                <a:extLst>
                  <a:ext uri="{FF2B5EF4-FFF2-40B4-BE49-F238E27FC236}">
                    <a16:creationId xmlns:a16="http://schemas.microsoft.com/office/drawing/2014/main" id="{D2A385B1-C0C6-4CA8-A77D-8C70B9D020D5}"/>
                  </a:ext>
                </a:extLst>
              </p:cNvPr>
              <p:cNvSpPr txBox="1">
                <a:spLocks noRot="1" noChangeAspect="1" noMove="1" noResize="1" noEditPoints="1" noAdjustHandles="1" noChangeArrowheads="1" noChangeShapeType="1" noTextEdit="1"/>
              </p:cNvSpPr>
              <p:nvPr/>
            </p:nvSpPr>
            <p:spPr>
              <a:xfrm>
                <a:off x="314620" y="4583434"/>
                <a:ext cx="4769064" cy="618374"/>
              </a:xfrm>
              <a:prstGeom prst="rect">
                <a:avLst/>
              </a:prstGeom>
              <a:blipFill>
                <a:blip r:embed="rId4"/>
                <a:stretch>
                  <a:fillRect/>
                </a:stretch>
              </a:blipFill>
            </p:spPr>
            <p:txBody>
              <a:bodyPr/>
              <a:lstStyle/>
              <a:p>
                <a:r>
                  <a:rPr lang="es-EC">
                    <a:noFill/>
                  </a:rPr>
                  <a:t> </a:t>
                </a:r>
              </a:p>
            </p:txBody>
          </p:sp>
        </mc:Fallback>
      </mc:AlternateContent>
      <p:sp>
        <p:nvSpPr>
          <p:cNvPr id="13" name="Rectángulo 12">
            <a:extLst>
              <a:ext uri="{FF2B5EF4-FFF2-40B4-BE49-F238E27FC236}">
                <a16:creationId xmlns:a16="http://schemas.microsoft.com/office/drawing/2014/main" id="{B7BD1F13-1AE9-4BAF-8BDA-C1CCCFA95DEA}"/>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15" name="Elipse 14">
            <a:extLst>
              <a:ext uri="{FF2B5EF4-FFF2-40B4-BE49-F238E27FC236}">
                <a16:creationId xmlns:a16="http://schemas.microsoft.com/office/drawing/2014/main" id="{985246C7-CF62-47A8-8829-97941A4439EF}"/>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16" name="图形 118" descr="靶心">
            <a:extLst>
              <a:ext uri="{FF2B5EF4-FFF2-40B4-BE49-F238E27FC236}">
                <a16:creationId xmlns:a16="http://schemas.microsoft.com/office/drawing/2014/main" id="{3A1668C5-0622-4A69-895A-19A65D7AB5F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6355" y="142042"/>
            <a:ext cx="473014" cy="473014"/>
          </a:xfrm>
          <a:prstGeom prst="rect">
            <a:avLst/>
          </a:prstGeom>
        </p:spPr>
      </p:pic>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F0500628-D349-4ADE-81B0-BE41BD513068}"/>
                  </a:ext>
                </a:extLst>
              </p:cNvPr>
              <p:cNvSpPr txBox="1"/>
              <p:nvPr/>
            </p:nvSpPr>
            <p:spPr>
              <a:xfrm>
                <a:off x="6020919" y="2011223"/>
                <a:ext cx="1820931"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𝑝</m:t>
                          </m:r>
                        </m:sub>
                      </m:sSub>
                      <m:r>
                        <a:rPr lang="es-EC" i="0">
                          <a:latin typeface="Cambria Math" panose="02040503050406030204" pitchFamily="18" charset="0"/>
                        </a:rPr>
                        <m:t>=0.6 </m:t>
                      </m:r>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𝑦</m:t>
                          </m:r>
                        </m:sub>
                      </m:sSub>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𝑡𝑤</m:t>
                          </m:r>
                        </m:sub>
                      </m:sSub>
                    </m:oMath>
                  </m:oMathPara>
                </a14:m>
                <a:endParaRPr lang="es-EC" dirty="0"/>
              </a:p>
            </p:txBody>
          </p:sp>
        </mc:Choice>
        <mc:Fallback xmlns="">
          <p:sp>
            <p:nvSpPr>
              <p:cNvPr id="3" name="CuadroTexto 2">
                <a:extLst>
                  <a:ext uri="{FF2B5EF4-FFF2-40B4-BE49-F238E27FC236}">
                    <a16:creationId xmlns:a16="http://schemas.microsoft.com/office/drawing/2014/main" id="{F0500628-D349-4ADE-81B0-BE41BD513068}"/>
                  </a:ext>
                </a:extLst>
              </p:cNvPr>
              <p:cNvSpPr txBox="1">
                <a:spLocks noRot="1" noChangeAspect="1" noMove="1" noResize="1" noEditPoints="1" noAdjustHandles="1" noChangeArrowheads="1" noChangeShapeType="1" noTextEdit="1"/>
              </p:cNvSpPr>
              <p:nvPr/>
            </p:nvSpPr>
            <p:spPr>
              <a:xfrm>
                <a:off x="6020919" y="2011223"/>
                <a:ext cx="1820931" cy="391261"/>
              </a:xfrm>
              <a:prstGeom prst="rect">
                <a:avLst/>
              </a:prstGeom>
              <a:blipFill>
                <a:blip r:embed="rId7"/>
                <a:stretch>
                  <a:fillRect b="-312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4BC51BCF-1E92-427D-AB00-EDAD4D30176D}"/>
                  </a:ext>
                </a:extLst>
              </p:cNvPr>
              <p:cNvSpPr txBox="1"/>
              <p:nvPr/>
            </p:nvSpPr>
            <p:spPr>
              <a:xfrm>
                <a:off x="5920000" y="674702"/>
                <a:ext cx="2456179" cy="411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𝑡𝑤</m:t>
                          </m:r>
                        </m:sub>
                      </m:sSub>
                      <m:r>
                        <a:rPr lang="es-EC" i="0">
                          <a:latin typeface="Cambria Math" panose="02040503050406030204" pitchFamily="18" charset="0"/>
                        </a:rPr>
                        <m:t>=</m:t>
                      </m:r>
                      <m:d>
                        <m:dPr>
                          <m:ctrlPr>
                            <a:rPr lang="es-EC" i="1">
                              <a:latin typeface="Cambria Math" panose="02040503050406030204" pitchFamily="18" charset="0"/>
                            </a:rPr>
                          </m:ctrlPr>
                        </m:dPr>
                        <m:e>
                          <m:r>
                            <a:rPr lang="es-EC" i="1">
                              <a:latin typeface="Cambria Math" panose="02040503050406030204" pitchFamily="18" charset="0"/>
                            </a:rPr>
                            <m:t>𝑑</m:t>
                          </m:r>
                          <m:r>
                            <a:rPr lang="es-EC" i="0">
                              <a:latin typeface="Cambria Math" panose="02040503050406030204" pitchFamily="18" charset="0"/>
                            </a:rPr>
                            <m:t>−2 </m:t>
                          </m:r>
                          <m:sSub>
                            <m:sSubPr>
                              <m:ctrlPr>
                                <a:rPr lang="es-EC" i="1">
                                  <a:latin typeface="Cambria Math" panose="02040503050406030204" pitchFamily="18" charset="0"/>
                                </a:rPr>
                              </m:ctrlPr>
                            </m:sSubPr>
                            <m:e>
                              <m:r>
                                <a:rPr lang="es-EC" i="1">
                                  <a:latin typeface="Cambria Math" panose="02040503050406030204" pitchFamily="18" charset="0"/>
                                </a:rPr>
                                <m:t>𝑡</m:t>
                              </m:r>
                            </m:e>
                            <m:sub>
                              <m:r>
                                <a:rPr lang="es-EC" i="1">
                                  <a:latin typeface="Cambria Math" panose="02040503050406030204" pitchFamily="18" charset="0"/>
                                </a:rPr>
                                <m:t>𝑓</m:t>
                              </m:r>
                            </m:sub>
                          </m:sSub>
                        </m:e>
                      </m:d>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𝑡</m:t>
                          </m:r>
                        </m:e>
                        <m:sub>
                          <m:r>
                            <a:rPr lang="es-EC" i="1">
                              <a:latin typeface="Cambria Math" panose="02040503050406030204" pitchFamily="18" charset="0"/>
                            </a:rPr>
                            <m:t>𝑤</m:t>
                          </m:r>
                        </m:sub>
                      </m:sSub>
                    </m:oMath>
                  </m:oMathPara>
                </a14:m>
                <a:endParaRPr lang="es-EC" dirty="0"/>
              </a:p>
            </p:txBody>
          </p:sp>
        </mc:Choice>
        <mc:Fallback xmlns="">
          <p:sp>
            <p:nvSpPr>
              <p:cNvPr id="6" name="CuadroTexto 5">
                <a:extLst>
                  <a:ext uri="{FF2B5EF4-FFF2-40B4-BE49-F238E27FC236}">
                    <a16:creationId xmlns:a16="http://schemas.microsoft.com/office/drawing/2014/main" id="{4BC51BCF-1E92-427D-AB00-EDAD4D30176D}"/>
                  </a:ext>
                </a:extLst>
              </p:cNvPr>
              <p:cNvSpPr txBox="1">
                <a:spLocks noRot="1" noChangeAspect="1" noMove="1" noResize="1" noEditPoints="1" noAdjustHandles="1" noChangeArrowheads="1" noChangeShapeType="1" noTextEdit="1"/>
              </p:cNvSpPr>
              <p:nvPr/>
            </p:nvSpPr>
            <p:spPr>
              <a:xfrm>
                <a:off x="5920000" y="674702"/>
                <a:ext cx="2456179" cy="411331"/>
              </a:xfrm>
              <a:prstGeom prst="rect">
                <a:avLst/>
              </a:prstGeom>
              <a:blipFill>
                <a:blip r:embed="rId8"/>
                <a:stretch>
                  <a:fillRect b="-895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D9E52CBC-7459-4F85-BEB4-2BED64F2DC89}"/>
                  </a:ext>
                </a:extLst>
              </p:cNvPr>
              <p:cNvSpPr txBox="1"/>
              <p:nvPr/>
            </p:nvSpPr>
            <p:spPr>
              <a:xfrm>
                <a:off x="6073857" y="3377202"/>
                <a:ext cx="1602739"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𝑝</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𝑦</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𝑍</m:t>
                          </m:r>
                        </m:e>
                        <m:sub>
                          <m:r>
                            <a:rPr lang="es-EC" i="1">
                              <a:latin typeface="Cambria Math" panose="02040503050406030204" pitchFamily="18" charset="0"/>
                            </a:rPr>
                            <m:t>𝑥</m:t>
                          </m:r>
                        </m:sub>
                      </m:sSub>
                    </m:oMath>
                  </m:oMathPara>
                </a14:m>
                <a:endParaRPr lang="es-EC" dirty="0"/>
              </a:p>
            </p:txBody>
          </p:sp>
        </mc:Choice>
        <mc:Fallback xmlns="">
          <p:sp>
            <p:nvSpPr>
              <p:cNvPr id="8" name="CuadroTexto 7">
                <a:extLst>
                  <a:ext uri="{FF2B5EF4-FFF2-40B4-BE49-F238E27FC236}">
                    <a16:creationId xmlns:a16="http://schemas.microsoft.com/office/drawing/2014/main" id="{D9E52CBC-7459-4F85-BEB4-2BED64F2DC89}"/>
                  </a:ext>
                </a:extLst>
              </p:cNvPr>
              <p:cNvSpPr txBox="1">
                <a:spLocks noRot="1" noChangeAspect="1" noMove="1" noResize="1" noEditPoints="1" noAdjustHandles="1" noChangeArrowheads="1" noChangeShapeType="1" noTextEdit="1"/>
              </p:cNvSpPr>
              <p:nvPr/>
            </p:nvSpPr>
            <p:spPr>
              <a:xfrm>
                <a:off x="6073857" y="3377202"/>
                <a:ext cx="1602739" cy="391261"/>
              </a:xfrm>
              <a:prstGeom prst="rect">
                <a:avLst/>
              </a:prstGeom>
              <a:blipFill>
                <a:blip r:embed="rId9"/>
                <a:stretch>
                  <a:fillRect b="-468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3B622FB2-FE82-4340-979B-6DEF8A017DE1}"/>
                  </a:ext>
                </a:extLst>
              </p:cNvPr>
              <p:cNvSpPr txBox="1"/>
              <p:nvPr/>
            </p:nvSpPr>
            <p:spPr>
              <a:xfrm>
                <a:off x="8744481" y="674702"/>
                <a:ext cx="304546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𝑡𝑤</m:t>
                          </m:r>
                        </m:sub>
                      </m:sSub>
                      <m:r>
                        <a:rPr lang="es-EC" i="0">
                          <a:latin typeface="Cambria Math" panose="02040503050406030204" pitchFamily="18" charset="0"/>
                        </a:rPr>
                        <m:t>=</m:t>
                      </m:r>
                      <m:d>
                        <m:dPr>
                          <m:ctrlPr>
                            <a:rPr lang="es-EC" i="1">
                              <a:latin typeface="Cambria Math" panose="02040503050406030204" pitchFamily="18" charset="0"/>
                            </a:rPr>
                          </m:ctrlPr>
                        </m:dPr>
                        <m:e>
                          <m:r>
                            <a:rPr lang="es-EC" i="0">
                              <a:latin typeface="Cambria Math" panose="02040503050406030204" pitchFamily="18" charset="0"/>
                            </a:rPr>
                            <m:t>500−2∗16</m:t>
                          </m:r>
                        </m:e>
                      </m:d>
                      <m:r>
                        <a:rPr lang="es-EC" i="0">
                          <a:latin typeface="Cambria Math" panose="02040503050406030204" pitchFamily="18" charset="0"/>
                        </a:rPr>
                        <m:t>∗10.2</m:t>
                      </m:r>
                    </m:oMath>
                  </m:oMathPara>
                </a14:m>
                <a:endParaRPr lang="es-EC" dirty="0"/>
              </a:p>
            </p:txBody>
          </p:sp>
        </mc:Choice>
        <mc:Fallback xmlns="">
          <p:sp>
            <p:nvSpPr>
              <p:cNvPr id="10" name="CuadroTexto 9">
                <a:extLst>
                  <a:ext uri="{FF2B5EF4-FFF2-40B4-BE49-F238E27FC236}">
                    <a16:creationId xmlns:a16="http://schemas.microsoft.com/office/drawing/2014/main" id="{3B622FB2-FE82-4340-979B-6DEF8A017DE1}"/>
                  </a:ext>
                </a:extLst>
              </p:cNvPr>
              <p:cNvSpPr txBox="1">
                <a:spLocks noRot="1" noChangeAspect="1" noMove="1" noResize="1" noEditPoints="1" noAdjustHandles="1" noChangeArrowheads="1" noChangeShapeType="1" noTextEdit="1"/>
              </p:cNvSpPr>
              <p:nvPr/>
            </p:nvSpPr>
            <p:spPr>
              <a:xfrm>
                <a:off x="8744481" y="674702"/>
                <a:ext cx="3045460" cy="369332"/>
              </a:xfrm>
              <a:prstGeom prst="rect">
                <a:avLst/>
              </a:prstGeom>
              <a:blipFill>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E2D216C4-278A-4CDC-9DC0-62A0F726EB3B}"/>
                  </a:ext>
                </a:extLst>
              </p:cNvPr>
              <p:cNvSpPr txBox="1"/>
              <p:nvPr/>
            </p:nvSpPr>
            <p:spPr>
              <a:xfrm>
                <a:off x="9100208" y="1084247"/>
                <a:ext cx="187476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𝑡𝑤</m:t>
                          </m:r>
                        </m:sub>
                      </m:sSub>
                      <m:r>
                        <a:rPr lang="es-EC" i="0">
                          <a:latin typeface="Cambria Math" panose="02040503050406030204" pitchFamily="18" charset="0"/>
                        </a:rPr>
                        <m:t>=47.64 </m:t>
                      </m:r>
                      <m:r>
                        <a:rPr lang="es-EC" i="1">
                          <a:latin typeface="Cambria Math" panose="02040503050406030204" pitchFamily="18" charset="0"/>
                        </a:rPr>
                        <m:t>𝑐</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oMath>
                  </m:oMathPara>
                </a14:m>
                <a:endParaRPr lang="es-EC" dirty="0"/>
              </a:p>
            </p:txBody>
          </p:sp>
        </mc:Choice>
        <mc:Fallback xmlns="">
          <p:sp>
            <p:nvSpPr>
              <p:cNvPr id="11" name="CuadroTexto 10">
                <a:extLst>
                  <a:ext uri="{FF2B5EF4-FFF2-40B4-BE49-F238E27FC236}">
                    <a16:creationId xmlns:a16="http://schemas.microsoft.com/office/drawing/2014/main" id="{E2D216C4-278A-4CDC-9DC0-62A0F726EB3B}"/>
                  </a:ext>
                </a:extLst>
              </p:cNvPr>
              <p:cNvSpPr txBox="1">
                <a:spLocks noRot="1" noChangeAspect="1" noMove="1" noResize="1" noEditPoints="1" noAdjustHandles="1" noChangeArrowheads="1" noChangeShapeType="1" noTextEdit="1"/>
              </p:cNvSpPr>
              <p:nvPr/>
            </p:nvSpPr>
            <p:spPr>
              <a:xfrm>
                <a:off x="9100208" y="1084247"/>
                <a:ext cx="1874769" cy="369332"/>
              </a:xfrm>
              <a:prstGeom prst="rect">
                <a:avLst/>
              </a:prstGeom>
              <a:blipFill>
                <a:blip r:embed="rId1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A72AE428-90CB-4ED5-8F19-53D672323840}"/>
                  </a:ext>
                </a:extLst>
              </p:cNvPr>
              <p:cNvSpPr txBox="1"/>
              <p:nvPr/>
            </p:nvSpPr>
            <p:spPr>
              <a:xfrm>
                <a:off x="8565879" y="1856646"/>
                <a:ext cx="2747605" cy="390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𝑝</m:t>
                          </m:r>
                        </m:sub>
                      </m:sSub>
                      <m:r>
                        <a:rPr lang="es-EC" i="0">
                          <a:latin typeface="Cambria Math" panose="02040503050406030204" pitchFamily="18" charset="0"/>
                        </a:rPr>
                        <m:t>=0.6∗2530∗47.64</m:t>
                      </m:r>
                    </m:oMath>
                  </m:oMathPara>
                </a14:m>
                <a:endParaRPr lang="es-EC" dirty="0"/>
              </a:p>
            </p:txBody>
          </p:sp>
        </mc:Choice>
        <mc:Fallback xmlns="">
          <p:sp>
            <p:nvSpPr>
              <p:cNvPr id="21" name="CuadroTexto 20">
                <a:extLst>
                  <a:ext uri="{FF2B5EF4-FFF2-40B4-BE49-F238E27FC236}">
                    <a16:creationId xmlns:a16="http://schemas.microsoft.com/office/drawing/2014/main" id="{A72AE428-90CB-4ED5-8F19-53D672323840}"/>
                  </a:ext>
                </a:extLst>
              </p:cNvPr>
              <p:cNvSpPr txBox="1">
                <a:spLocks noRot="1" noChangeAspect="1" noMove="1" noResize="1" noEditPoints="1" noAdjustHandles="1" noChangeArrowheads="1" noChangeShapeType="1" noTextEdit="1"/>
              </p:cNvSpPr>
              <p:nvPr/>
            </p:nvSpPr>
            <p:spPr>
              <a:xfrm>
                <a:off x="8565879" y="1856646"/>
                <a:ext cx="2747605" cy="390748"/>
              </a:xfrm>
              <a:prstGeom prst="rect">
                <a:avLst/>
              </a:prstGeom>
              <a:blipFill>
                <a:blip r:embed="rId12"/>
                <a:stretch>
                  <a:fillRect b="-312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D778FB2A-FA5F-4ADD-882F-570E75DD6B44}"/>
                  </a:ext>
                </a:extLst>
              </p:cNvPr>
              <p:cNvSpPr txBox="1"/>
              <p:nvPr/>
            </p:nvSpPr>
            <p:spPr>
              <a:xfrm>
                <a:off x="8596486" y="2247394"/>
                <a:ext cx="2029459" cy="390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𝑝</m:t>
                          </m:r>
                        </m:sub>
                      </m:sSub>
                      <m:r>
                        <a:rPr lang="es-EC" i="0">
                          <a:latin typeface="Cambria Math" panose="02040503050406030204" pitchFamily="18" charset="0"/>
                        </a:rPr>
                        <m:t>=72463.25 </m:t>
                      </m:r>
                      <m:r>
                        <a:rPr lang="es-EC" i="1">
                          <a:latin typeface="Cambria Math" panose="02040503050406030204" pitchFamily="18" charset="0"/>
                        </a:rPr>
                        <m:t>𝑘𝑔</m:t>
                      </m:r>
                    </m:oMath>
                  </m:oMathPara>
                </a14:m>
                <a:endParaRPr lang="es-EC" dirty="0"/>
              </a:p>
            </p:txBody>
          </p:sp>
        </mc:Choice>
        <mc:Fallback xmlns="">
          <p:sp>
            <p:nvSpPr>
              <p:cNvPr id="23" name="CuadroTexto 22">
                <a:extLst>
                  <a:ext uri="{FF2B5EF4-FFF2-40B4-BE49-F238E27FC236}">
                    <a16:creationId xmlns:a16="http://schemas.microsoft.com/office/drawing/2014/main" id="{D778FB2A-FA5F-4ADD-882F-570E75DD6B44}"/>
                  </a:ext>
                </a:extLst>
              </p:cNvPr>
              <p:cNvSpPr txBox="1">
                <a:spLocks noRot="1" noChangeAspect="1" noMove="1" noResize="1" noEditPoints="1" noAdjustHandles="1" noChangeArrowheads="1" noChangeShapeType="1" noTextEdit="1"/>
              </p:cNvSpPr>
              <p:nvPr/>
            </p:nvSpPr>
            <p:spPr>
              <a:xfrm>
                <a:off x="8596486" y="2247394"/>
                <a:ext cx="2029459" cy="390748"/>
              </a:xfrm>
              <a:prstGeom prst="rect">
                <a:avLst/>
              </a:prstGeom>
              <a:blipFill>
                <a:blip r:embed="rId13"/>
                <a:stretch>
                  <a:fillRect b="-781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5FE183B7-90E1-463D-A58B-55F2A7825785}"/>
                  </a:ext>
                </a:extLst>
              </p:cNvPr>
              <p:cNvSpPr txBox="1"/>
              <p:nvPr/>
            </p:nvSpPr>
            <p:spPr>
              <a:xfrm>
                <a:off x="8759724" y="2877755"/>
                <a:ext cx="2974340" cy="61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𝑝</m:t>
                          </m:r>
                        </m:sub>
                      </m:sSub>
                      <m:r>
                        <a:rPr lang="es-EC" i="0">
                          <a:latin typeface="Cambria Math" panose="02040503050406030204" pitchFamily="18" charset="0"/>
                        </a:rPr>
                        <m:t>=2530</m:t>
                      </m:r>
                      <m:f>
                        <m:fPr>
                          <m:ctrlPr>
                            <a:rPr lang="es-EC" i="1">
                              <a:latin typeface="Cambria Math" panose="02040503050406030204" pitchFamily="18" charset="0"/>
                            </a:rPr>
                          </m:ctrlPr>
                        </m:fPr>
                        <m:num>
                          <m:r>
                            <a:rPr lang="es-EC" i="1">
                              <a:latin typeface="Cambria Math" panose="02040503050406030204" pitchFamily="18" charset="0"/>
                            </a:rPr>
                            <m:t>𝑘𝑔</m:t>
                          </m:r>
                        </m:num>
                        <m:den>
                          <m:r>
                            <a:rPr lang="es-EC" i="1">
                              <a:latin typeface="Cambria Math" panose="02040503050406030204" pitchFamily="18" charset="0"/>
                            </a:rPr>
                            <m:t>𝑐</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den>
                      </m:f>
                      <m:r>
                        <a:rPr lang="es-EC" i="0">
                          <a:latin typeface="Cambria Math" panose="02040503050406030204" pitchFamily="18" charset="0"/>
                        </a:rPr>
                        <m:t>∗2190 </m:t>
                      </m:r>
                      <m:r>
                        <a:rPr lang="es-EC" i="1">
                          <a:latin typeface="Cambria Math" panose="02040503050406030204" pitchFamily="18" charset="0"/>
                        </a:rPr>
                        <m:t>𝑐</m:t>
                      </m:r>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3</m:t>
                          </m:r>
                        </m:sup>
                      </m:sSup>
                    </m:oMath>
                  </m:oMathPara>
                </a14:m>
                <a:endParaRPr lang="es-EC" dirty="0"/>
              </a:p>
            </p:txBody>
          </p:sp>
        </mc:Choice>
        <mc:Fallback xmlns="">
          <p:sp>
            <p:nvSpPr>
              <p:cNvPr id="25" name="CuadroTexto 24">
                <a:extLst>
                  <a:ext uri="{FF2B5EF4-FFF2-40B4-BE49-F238E27FC236}">
                    <a16:creationId xmlns:a16="http://schemas.microsoft.com/office/drawing/2014/main" id="{5FE183B7-90E1-463D-A58B-55F2A7825785}"/>
                  </a:ext>
                </a:extLst>
              </p:cNvPr>
              <p:cNvSpPr txBox="1">
                <a:spLocks noRot="1" noChangeAspect="1" noMove="1" noResize="1" noEditPoints="1" noAdjustHandles="1" noChangeArrowheads="1" noChangeShapeType="1" noTextEdit="1"/>
              </p:cNvSpPr>
              <p:nvPr/>
            </p:nvSpPr>
            <p:spPr>
              <a:xfrm>
                <a:off x="8759724" y="2877755"/>
                <a:ext cx="2974340" cy="618311"/>
              </a:xfrm>
              <a:prstGeom prst="rect">
                <a:avLst/>
              </a:prstGeom>
              <a:blipFill>
                <a:blip r:embed="rId1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4A534071-C803-4719-A9BF-1994A672BCE4}"/>
                  </a:ext>
                </a:extLst>
              </p:cNvPr>
              <p:cNvSpPr txBox="1"/>
              <p:nvPr/>
            </p:nvSpPr>
            <p:spPr>
              <a:xfrm>
                <a:off x="8772175" y="3496066"/>
                <a:ext cx="2456179" cy="390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𝑝</m:t>
                          </m:r>
                        </m:sub>
                      </m:sSub>
                      <m:r>
                        <a:rPr lang="es-EC" i="0">
                          <a:latin typeface="Cambria Math" panose="02040503050406030204" pitchFamily="18" charset="0"/>
                        </a:rPr>
                        <m:t>=55407.00 </m:t>
                      </m:r>
                      <m:r>
                        <a:rPr lang="es-EC" i="1">
                          <a:latin typeface="Cambria Math" panose="02040503050406030204" pitchFamily="18" charset="0"/>
                        </a:rPr>
                        <m:t>𝑘𝑔</m:t>
                      </m:r>
                      <m:r>
                        <a:rPr lang="es-EC" i="0">
                          <a:latin typeface="Cambria Math" panose="02040503050406030204" pitchFamily="18" charset="0"/>
                        </a:rPr>
                        <m:t>∗</m:t>
                      </m:r>
                      <m:r>
                        <a:rPr lang="es-EC" i="1">
                          <a:latin typeface="Cambria Math" panose="02040503050406030204" pitchFamily="18" charset="0"/>
                        </a:rPr>
                        <m:t>𝑚</m:t>
                      </m:r>
                    </m:oMath>
                  </m:oMathPara>
                </a14:m>
                <a:endParaRPr lang="es-EC" dirty="0"/>
              </a:p>
            </p:txBody>
          </p:sp>
        </mc:Choice>
        <mc:Fallback xmlns="">
          <p:sp>
            <p:nvSpPr>
              <p:cNvPr id="27" name="CuadroTexto 26">
                <a:extLst>
                  <a:ext uri="{FF2B5EF4-FFF2-40B4-BE49-F238E27FC236}">
                    <a16:creationId xmlns:a16="http://schemas.microsoft.com/office/drawing/2014/main" id="{4A534071-C803-4719-A9BF-1994A672BCE4}"/>
                  </a:ext>
                </a:extLst>
              </p:cNvPr>
              <p:cNvSpPr txBox="1">
                <a:spLocks noRot="1" noChangeAspect="1" noMove="1" noResize="1" noEditPoints="1" noAdjustHandles="1" noChangeArrowheads="1" noChangeShapeType="1" noTextEdit="1"/>
              </p:cNvSpPr>
              <p:nvPr/>
            </p:nvSpPr>
            <p:spPr>
              <a:xfrm>
                <a:off x="8772175" y="3496066"/>
                <a:ext cx="2456179" cy="390748"/>
              </a:xfrm>
              <a:prstGeom prst="rect">
                <a:avLst/>
              </a:prstGeom>
              <a:blipFill>
                <a:blip r:embed="rId15"/>
                <a:stretch>
                  <a:fillRect b="-781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F21C18BE-E10A-4F18-9354-2DF8FFCF140B}"/>
                  </a:ext>
                </a:extLst>
              </p:cNvPr>
              <p:cNvSpPr txBox="1"/>
              <p:nvPr/>
            </p:nvSpPr>
            <p:spPr>
              <a:xfrm>
                <a:off x="5306626" y="4386774"/>
                <a:ext cx="6101080" cy="6970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𝑒</m:t>
                          </m:r>
                        </m:e>
                        <m:sub>
                          <m:r>
                            <a:rPr lang="es-EC" i="0">
                              <a:latin typeface="Cambria Math" panose="02040503050406030204" pitchFamily="18" charset="0"/>
                            </a:rPr>
                            <m:t>0</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1.6 </m:t>
                          </m:r>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𝑝</m:t>
                              </m:r>
                            </m:sub>
                          </m:sSub>
                        </m:num>
                        <m:den>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𝑝</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1.6∗55407.00</m:t>
                          </m:r>
                        </m:num>
                        <m:den>
                          <m:r>
                            <a:rPr lang="es-EC" i="0">
                              <a:latin typeface="Cambria Math" panose="02040503050406030204" pitchFamily="18" charset="0"/>
                            </a:rPr>
                            <m:t>72463.25</m:t>
                          </m:r>
                        </m:den>
                      </m:f>
                      <m:r>
                        <a:rPr lang="es-EC" i="0">
                          <a:latin typeface="Cambria Math" panose="02040503050406030204" pitchFamily="18" charset="0"/>
                        </a:rPr>
                        <m:t>=1.22 </m:t>
                      </m:r>
                      <m:r>
                        <a:rPr lang="es-EC" i="1">
                          <a:latin typeface="Cambria Math" panose="02040503050406030204" pitchFamily="18" charset="0"/>
                        </a:rPr>
                        <m:t>𝑚</m:t>
                      </m:r>
                    </m:oMath>
                  </m:oMathPara>
                </a14:m>
                <a:endParaRPr lang="es-EC" dirty="0"/>
              </a:p>
            </p:txBody>
          </p:sp>
        </mc:Choice>
        <mc:Fallback xmlns="">
          <p:sp>
            <p:nvSpPr>
              <p:cNvPr id="33" name="CuadroTexto 32">
                <a:extLst>
                  <a:ext uri="{FF2B5EF4-FFF2-40B4-BE49-F238E27FC236}">
                    <a16:creationId xmlns:a16="http://schemas.microsoft.com/office/drawing/2014/main" id="{F21C18BE-E10A-4F18-9354-2DF8FFCF140B}"/>
                  </a:ext>
                </a:extLst>
              </p:cNvPr>
              <p:cNvSpPr txBox="1">
                <a:spLocks noRot="1" noChangeAspect="1" noMove="1" noResize="1" noEditPoints="1" noAdjustHandles="1" noChangeArrowheads="1" noChangeShapeType="1" noTextEdit="1"/>
              </p:cNvSpPr>
              <p:nvPr/>
            </p:nvSpPr>
            <p:spPr>
              <a:xfrm>
                <a:off x="5306626" y="4386774"/>
                <a:ext cx="6101080" cy="697050"/>
              </a:xfrm>
              <a:prstGeom prst="rect">
                <a:avLst/>
              </a:prstGeom>
              <a:blipFill>
                <a:blip r:embed="rId1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7" name="CuadroTexto 36">
                <a:extLst>
                  <a:ext uri="{FF2B5EF4-FFF2-40B4-BE49-F238E27FC236}">
                    <a16:creationId xmlns:a16="http://schemas.microsoft.com/office/drawing/2014/main" id="{AFD00124-6E30-43FC-8286-D92270BD6E1D}"/>
                  </a:ext>
                </a:extLst>
              </p:cNvPr>
              <p:cNvSpPr txBox="1"/>
              <p:nvPr/>
            </p:nvSpPr>
            <p:spPr>
              <a:xfrm>
                <a:off x="5306626" y="5210793"/>
                <a:ext cx="6101080" cy="6970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𝑒</m:t>
                          </m:r>
                        </m:e>
                        <m:sub>
                          <m:r>
                            <a:rPr lang="es-EC" i="1">
                              <a:latin typeface="Cambria Math" panose="02040503050406030204" pitchFamily="18" charset="0"/>
                            </a:rPr>
                            <m:t>𝑜</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2.6 </m:t>
                          </m:r>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𝑝</m:t>
                              </m:r>
                            </m:sub>
                          </m:sSub>
                        </m:num>
                        <m:den>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𝑝</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2.6∗55407.00</m:t>
                          </m:r>
                        </m:num>
                        <m:den>
                          <m:r>
                            <a:rPr lang="es-EC" i="0">
                              <a:latin typeface="Cambria Math" panose="02040503050406030204" pitchFamily="18" charset="0"/>
                            </a:rPr>
                            <m:t>72463.25</m:t>
                          </m:r>
                        </m:den>
                      </m:f>
                      <m:r>
                        <a:rPr lang="es-EC" i="0">
                          <a:latin typeface="Cambria Math" panose="02040503050406030204" pitchFamily="18" charset="0"/>
                        </a:rPr>
                        <m:t>=1.99 </m:t>
                      </m:r>
                      <m:r>
                        <a:rPr lang="es-EC" i="1">
                          <a:latin typeface="Cambria Math" panose="02040503050406030204" pitchFamily="18" charset="0"/>
                        </a:rPr>
                        <m:t>𝑚</m:t>
                      </m:r>
                    </m:oMath>
                  </m:oMathPara>
                </a14:m>
                <a:endParaRPr lang="es-EC" dirty="0"/>
              </a:p>
            </p:txBody>
          </p:sp>
        </mc:Choice>
        <mc:Fallback xmlns="">
          <p:sp>
            <p:nvSpPr>
              <p:cNvPr id="37" name="CuadroTexto 36">
                <a:extLst>
                  <a:ext uri="{FF2B5EF4-FFF2-40B4-BE49-F238E27FC236}">
                    <a16:creationId xmlns:a16="http://schemas.microsoft.com/office/drawing/2014/main" id="{AFD00124-6E30-43FC-8286-D92270BD6E1D}"/>
                  </a:ext>
                </a:extLst>
              </p:cNvPr>
              <p:cNvSpPr txBox="1">
                <a:spLocks noRot="1" noChangeAspect="1" noMove="1" noResize="1" noEditPoints="1" noAdjustHandles="1" noChangeArrowheads="1" noChangeShapeType="1" noTextEdit="1"/>
              </p:cNvSpPr>
              <p:nvPr/>
            </p:nvSpPr>
            <p:spPr>
              <a:xfrm>
                <a:off x="5306626" y="5210793"/>
                <a:ext cx="6101080" cy="697050"/>
              </a:xfrm>
              <a:prstGeom prst="rect">
                <a:avLst/>
              </a:prstGeom>
              <a:blipFill>
                <a:blip r:embed="rId17"/>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884458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847CEF5-2AE4-4F19-A51F-8AE4FC969164}"/>
              </a:ext>
            </a:extLst>
          </p:cNvPr>
          <p:cNvPicPr>
            <a:picLocks noChangeAspect="1"/>
          </p:cNvPicPr>
          <p:nvPr/>
        </p:nvPicPr>
        <p:blipFill>
          <a:blip r:embed="rId2"/>
          <a:stretch>
            <a:fillRect/>
          </a:stretch>
        </p:blipFill>
        <p:spPr>
          <a:xfrm>
            <a:off x="0" y="816744"/>
            <a:ext cx="12166292" cy="5899214"/>
          </a:xfrm>
          <a:prstGeom prst="rect">
            <a:avLst/>
          </a:prstGeom>
        </p:spPr>
      </p:pic>
      <p:sp>
        <p:nvSpPr>
          <p:cNvPr id="4" name="Rectángulo 3">
            <a:extLst>
              <a:ext uri="{FF2B5EF4-FFF2-40B4-BE49-F238E27FC236}">
                <a16:creationId xmlns:a16="http://schemas.microsoft.com/office/drawing/2014/main" id="{9E5AD873-763E-47BE-9DB1-C00F23CDCD75}"/>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6" name="Elipse 5">
            <a:extLst>
              <a:ext uri="{FF2B5EF4-FFF2-40B4-BE49-F238E27FC236}">
                <a16:creationId xmlns:a16="http://schemas.microsoft.com/office/drawing/2014/main" id="{6885FF6F-AD2C-4BDC-B357-47989F245F95}"/>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8" name="图形 118" descr="靶心">
            <a:extLst>
              <a:ext uri="{FF2B5EF4-FFF2-40B4-BE49-F238E27FC236}">
                <a16:creationId xmlns:a16="http://schemas.microsoft.com/office/drawing/2014/main" id="{2F2CF63C-DAF7-4D01-9509-655DD7E09E9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6355" y="142042"/>
            <a:ext cx="473014" cy="473014"/>
          </a:xfrm>
          <a:prstGeom prst="rect">
            <a:avLst/>
          </a:prstGeom>
        </p:spPr>
      </p:pic>
    </p:spTree>
    <p:extLst>
      <p:ext uri="{BB962C8B-B14F-4D97-AF65-F5344CB8AC3E}">
        <p14:creationId xmlns:p14="http://schemas.microsoft.com/office/powerpoint/2010/main" val="3388032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D684DC5-2FD5-4701-BAC1-096E28A61E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30947" y="745722"/>
            <a:ext cx="4930106" cy="6088140"/>
          </a:xfrm>
          <a:prstGeom prst="rect">
            <a:avLst/>
          </a:prstGeom>
        </p:spPr>
      </p:pic>
      <p:sp>
        <p:nvSpPr>
          <p:cNvPr id="2" name="Rectángulo 1">
            <a:extLst>
              <a:ext uri="{FF2B5EF4-FFF2-40B4-BE49-F238E27FC236}">
                <a16:creationId xmlns:a16="http://schemas.microsoft.com/office/drawing/2014/main" id="{0E996182-DD38-49FA-94FC-5B6636A37A0E}"/>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4" name="Elipse 3">
            <a:extLst>
              <a:ext uri="{FF2B5EF4-FFF2-40B4-BE49-F238E27FC236}">
                <a16:creationId xmlns:a16="http://schemas.microsoft.com/office/drawing/2014/main" id="{2829F31D-272E-480B-8BA3-074C7747CC36}"/>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8" name="图形 118" descr="靶心">
            <a:extLst>
              <a:ext uri="{FF2B5EF4-FFF2-40B4-BE49-F238E27FC236}">
                <a16:creationId xmlns:a16="http://schemas.microsoft.com/office/drawing/2014/main" id="{D40CDDAF-4DDF-4CE0-BD2C-0AAA0BC9B40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6355" y="142042"/>
            <a:ext cx="473014" cy="473014"/>
          </a:xfrm>
          <a:prstGeom prst="rect">
            <a:avLst/>
          </a:prstGeom>
        </p:spPr>
      </p:pic>
    </p:spTree>
    <p:extLst>
      <p:ext uri="{BB962C8B-B14F-4D97-AF65-F5344CB8AC3E}">
        <p14:creationId xmlns:p14="http://schemas.microsoft.com/office/powerpoint/2010/main" val="2683958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FCDF3C2F-E875-4910-878B-052B0E6D23FB}"/>
              </a:ext>
            </a:extLst>
          </p:cNvPr>
          <p:cNvSpPr txBox="1"/>
          <p:nvPr/>
        </p:nvSpPr>
        <p:spPr>
          <a:xfrm>
            <a:off x="1007199" y="710212"/>
            <a:ext cx="3519405" cy="400110"/>
          </a:xfrm>
          <a:prstGeom prst="rect">
            <a:avLst/>
          </a:prstGeom>
          <a:noFill/>
        </p:spPr>
        <p:txBody>
          <a:bodyPr wrap="square" rtlCol="0">
            <a:spAutoFit/>
          </a:bodyPr>
          <a:lstStyle/>
          <a:p>
            <a:r>
              <a:rPr lang="es-EC" sz="2000" b="1" dirty="0"/>
              <a:t>Factor de Amortiguamiento</a:t>
            </a:r>
          </a:p>
        </p:txBody>
      </p:sp>
      <p:pic>
        <p:nvPicPr>
          <p:cNvPr id="2" name="Imagen 1">
            <a:extLst>
              <a:ext uri="{FF2B5EF4-FFF2-40B4-BE49-F238E27FC236}">
                <a16:creationId xmlns:a16="http://schemas.microsoft.com/office/drawing/2014/main" id="{2E7CF5A8-13EC-4F8C-98EE-F99E7138D4E5}"/>
              </a:ext>
            </a:extLst>
          </p:cNvPr>
          <p:cNvPicPr>
            <a:picLocks noChangeAspect="1"/>
          </p:cNvPicPr>
          <p:nvPr/>
        </p:nvPicPr>
        <p:blipFill rotWithShape="1">
          <a:blip r:embed="rId2"/>
          <a:srcRect b="5764"/>
          <a:stretch/>
        </p:blipFill>
        <p:spPr>
          <a:xfrm>
            <a:off x="248843" y="1018553"/>
            <a:ext cx="5036115" cy="5129235"/>
          </a:xfrm>
          <a:prstGeom prst="rect">
            <a:avLst/>
          </a:prstGeom>
        </p:spPr>
      </p:pic>
      <p:pic>
        <p:nvPicPr>
          <p:cNvPr id="6" name="Imagen 5">
            <a:extLst>
              <a:ext uri="{FF2B5EF4-FFF2-40B4-BE49-F238E27FC236}">
                <a16:creationId xmlns:a16="http://schemas.microsoft.com/office/drawing/2014/main" id="{A6515AF4-1325-4C86-B56A-1771672E36CE}"/>
              </a:ext>
            </a:extLst>
          </p:cNvPr>
          <p:cNvPicPr>
            <a:picLocks noChangeAspect="1"/>
          </p:cNvPicPr>
          <p:nvPr/>
        </p:nvPicPr>
        <p:blipFill rotWithShape="1">
          <a:blip r:embed="rId3"/>
          <a:srcRect r="63605" b="18085"/>
          <a:stretch/>
        </p:blipFill>
        <p:spPr>
          <a:xfrm>
            <a:off x="7451885" y="1237272"/>
            <a:ext cx="2408870" cy="1300114"/>
          </a:xfrm>
          <a:prstGeom prst="rect">
            <a:avLst/>
          </a:prstGeom>
        </p:spPr>
      </p:pic>
      <p:sp>
        <p:nvSpPr>
          <p:cNvPr id="15" name="CuadroTexto 14">
            <a:extLst>
              <a:ext uri="{FF2B5EF4-FFF2-40B4-BE49-F238E27FC236}">
                <a16:creationId xmlns:a16="http://schemas.microsoft.com/office/drawing/2014/main" id="{C653A7ED-A14C-4191-8D02-BCAF1C0FC710}"/>
              </a:ext>
            </a:extLst>
          </p:cNvPr>
          <p:cNvSpPr txBox="1"/>
          <p:nvPr/>
        </p:nvSpPr>
        <p:spPr>
          <a:xfrm>
            <a:off x="7048625" y="745722"/>
            <a:ext cx="3215390" cy="400110"/>
          </a:xfrm>
          <a:prstGeom prst="rect">
            <a:avLst/>
          </a:prstGeom>
          <a:noFill/>
        </p:spPr>
        <p:txBody>
          <a:bodyPr wrap="square" rtlCol="0">
            <a:spAutoFit/>
          </a:bodyPr>
          <a:lstStyle/>
          <a:p>
            <a:r>
              <a:rPr lang="es-EC" sz="2000" b="1" dirty="0"/>
              <a:t>Índice de Vulnerabilidad</a:t>
            </a:r>
          </a:p>
        </p:txBody>
      </p:sp>
      <p:sp>
        <p:nvSpPr>
          <p:cNvPr id="3" name="Rectángulo 2">
            <a:extLst>
              <a:ext uri="{FF2B5EF4-FFF2-40B4-BE49-F238E27FC236}">
                <a16:creationId xmlns:a16="http://schemas.microsoft.com/office/drawing/2014/main" id="{7DDC5F13-C22C-41EA-B7C3-8951C6112237}"/>
              </a:ext>
            </a:extLst>
          </p:cNvPr>
          <p:cNvSpPr/>
          <p:nvPr/>
        </p:nvSpPr>
        <p:spPr>
          <a:xfrm>
            <a:off x="560772" y="71020"/>
            <a:ext cx="4745854"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2. </a:t>
            </a:r>
            <a:r>
              <a:rPr lang="en-US" sz="1600" b="1">
                <a:solidFill>
                  <a:schemeClr val="tx1"/>
                </a:solidFill>
              </a:rPr>
              <a:t>MARCO TEÓRICO</a:t>
            </a:r>
            <a:endParaRPr lang="es-EC" sz="1600" b="1" dirty="0">
              <a:solidFill>
                <a:schemeClr val="tx1"/>
              </a:solidFill>
            </a:endParaRPr>
          </a:p>
        </p:txBody>
      </p:sp>
      <p:sp>
        <p:nvSpPr>
          <p:cNvPr id="4" name="Elipse 3">
            <a:extLst>
              <a:ext uri="{FF2B5EF4-FFF2-40B4-BE49-F238E27FC236}">
                <a16:creationId xmlns:a16="http://schemas.microsoft.com/office/drawing/2014/main" id="{7BF4BCAE-73CB-4990-A0DE-CD4218C1A636}"/>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5" name="图形 118" descr="靶心">
            <a:extLst>
              <a:ext uri="{FF2B5EF4-FFF2-40B4-BE49-F238E27FC236}">
                <a16:creationId xmlns:a16="http://schemas.microsoft.com/office/drawing/2014/main" id="{9D76FD78-E615-45FC-8BFC-CED0C1803AE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6355" y="142042"/>
            <a:ext cx="473014" cy="473014"/>
          </a:xfrm>
          <a:prstGeom prst="rect">
            <a:avLst/>
          </a:prstGeom>
        </p:spPr>
      </p:pic>
      <p:pic>
        <p:nvPicPr>
          <p:cNvPr id="9" name="Imagen 8">
            <a:extLst>
              <a:ext uri="{FF2B5EF4-FFF2-40B4-BE49-F238E27FC236}">
                <a16:creationId xmlns:a16="http://schemas.microsoft.com/office/drawing/2014/main" id="{B2738764-2BA5-4E92-869E-90CF1854B4C6}"/>
              </a:ext>
            </a:extLst>
          </p:cNvPr>
          <p:cNvPicPr/>
          <p:nvPr/>
        </p:nvPicPr>
        <p:blipFill>
          <a:blip r:embed="rId6"/>
          <a:stretch>
            <a:fillRect/>
          </a:stretch>
        </p:blipFill>
        <p:spPr>
          <a:xfrm>
            <a:off x="6015273" y="2707167"/>
            <a:ext cx="5293279" cy="2710405"/>
          </a:xfrm>
          <a:prstGeom prst="rect">
            <a:avLst/>
          </a:prstGeom>
        </p:spPr>
      </p:pic>
    </p:spTree>
    <p:extLst>
      <p:ext uri="{BB962C8B-B14F-4D97-AF65-F5344CB8AC3E}">
        <p14:creationId xmlns:p14="http://schemas.microsoft.com/office/powerpoint/2010/main" val="3010101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rma libre: forma 9">
            <a:extLst>
              <a:ext uri="{FF2B5EF4-FFF2-40B4-BE49-F238E27FC236}">
                <a16:creationId xmlns:a16="http://schemas.microsoft.com/office/drawing/2014/main" id="{F87B980F-BD77-4E7E-8290-938737DED3FB}"/>
              </a:ext>
            </a:extLst>
          </p:cNvPr>
          <p:cNvSpPr/>
          <p:nvPr/>
        </p:nvSpPr>
        <p:spPr>
          <a:xfrm>
            <a:off x="5328871" y="1051810"/>
            <a:ext cx="1121546" cy="4758636"/>
          </a:xfrm>
          <a:custGeom>
            <a:avLst/>
            <a:gdLst>
              <a:gd name="connsiteX0" fmla="*/ 0 w 1361244"/>
              <a:gd name="connsiteY0" fmla="*/ 0 h 4718892"/>
              <a:gd name="connsiteX1" fmla="*/ 157664 w 1361244"/>
              <a:gd name="connsiteY1" fmla="*/ 95784 h 4718892"/>
              <a:gd name="connsiteX2" fmla="*/ 1361244 w 1361244"/>
              <a:gd name="connsiteY2" fmla="*/ 2359446 h 4718892"/>
              <a:gd name="connsiteX3" fmla="*/ 157664 w 1361244"/>
              <a:gd name="connsiteY3" fmla="*/ 4623109 h 4718892"/>
              <a:gd name="connsiteX4" fmla="*/ 0 w 1361244"/>
              <a:gd name="connsiteY4" fmla="*/ 4718892 h 4718892"/>
              <a:gd name="connsiteX5" fmla="*/ 0 w 1361244"/>
              <a:gd name="connsiteY5" fmla="*/ 4568882 h 4718892"/>
              <a:gd name="connsiteX6" fmla="*/ 93136 w 1361244"/>
              <a:gd name="connsiteY6" fmla="*/ 4512685 h 4718892"/>
              <a:gd name="connsiteX7" fmla="*/ 1245833 w 1361244"/>
              <a:gd name="connsiteY7" fmla="*/ 2359445 h 4718892"/>
              <a:gd name="connsiteX8" fmla="*/ 93136 w 1361244"/>
              <a:gd name="connsiteY8" fmla="*/ 206206 h 4718892"/>
              <a:gd name="connsiteX9" fmla="*/ 0 w 1361244"/>
              <a:gd name="connsiteY9" fmla="*/ 150008 h 471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244" h="4718892">
                <a:moveTo>
                  <a:pt x="0" y="0"/>
                </a:moveTo>
                <a:lnTo>
                  <a:pt x="157664" y="95784"/>
                </a:lnTo>
                <a:cubicBezTo>
                  <a:pt x="883818" y="586363"/>
                  <a:pt x="1361244" y="1417151"/>
                  <a:pt x="1361244" y="2359446"/>
                </a:cubicBezTo>
                <a:cubicBezTo>
                  <a:pt x="1361244" y="3301742"/>
                  <a:pt x="883818" y="4132529"/>
                  <a:pt x="157664" y="4623109"/>
                </a:cubicBezTo>
                <a:lnTo>
                  <a:pt x="0" y="4718892"/>
                </a:lnTo>
                <a:lnTo>
                  <a:pt x="0" y="4568882"/>
                </a:lnTo>
                <a:lnTo>
                  <a:pt x="93136" y="4512685"/>
                </a:lnTo>
                <a:cubicBezTo>
                  <a:pt x="788591" y="4046036"/>
                  <a:pt x="1245833" y="3255775"/>
                  <a:pt x="1245833" y="2359445"/>
                </a:cubicBezTo>
                <a:cubicBezTo>
                  <a:pt x="1245833" y="1463115"/>
                  <a:pt x="788591" y="672855"/>
                  <a:pt x="93136" y="206206"/>
                </a:cubicBezTo>
                <a:lnTo>
                  <a:pt x="0" y="150008"/>
                </a:lnTo>
                <a:close/>
              </a:path>
            </a:pathLst>
          </a:custGeom>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s-EC"/>
          </a:p>
        </p:txBody>
      </p:sp>
      <p:sp>
        <p:nvSpPr>
          <p:cNvPr id="16" name="Rectángulo 15">
            <a:extLst>
              <a:ext uri="{FF2B5EF4-FFF2-40B4-BE49-F238E27FC236}">
                <a16:creationId xmlns:a16="http://schemas.microsoft.com/office/drawing/2014/main" id="{C3C160FB-7B57-4F9D-9F69-F2379A1C496F}"/>
              </a:ext>
            </a:extLst>
          </p:cNvPr>
          <p:cNvSpPr/>
          <p:nvPr/>
        </p:nvSpPr>
        <p:spPr>
          <a:xfrm>
            <a:off x="5891124" y="1122830"/>
            <a:ext cx="4563122" cy="603682"/>
          </a:xfrm>
          <a:prstGeom prst="rect">
            <a:avLst/>
          </a:prstGeom>
          <a:gradFill flip="none" rotWithShape="1">
            <a:gsLst>
              <a:gs pos="74000">
                <a:srgbClr val="96B566"/>
              </a:gs>
              <a:gs pos="28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1. JUSTIFICACIÓN </a:t>
            </a:r>
            <a:r>
              <a:rPr lang="en-US" sz="1600" b="1"/>
              <a:t>Y OBJETIVOS</a:t>
            </a:r>
            <a:endParaRPr lang="es-EC" sz="1600" b="1" dirty="0"/>
          </a:p>
        </p:txBody>
      </p:sp>
      <p:sp>
        <p:nvSpPr>
          <p:cNvPr id="11" name="Elipse 10">
            <a:extLst>
              <a:ext uri="{FF2B5EF4-FFF2-40B4-BE49-F238E27FC236}">
                <a16:creationId xmlns:a16="http://schemas.microsoft.com/office/drawing/2014/main" id="{76E9C20C-494A-4412-BB9B-D444E3A3F8E6}"/>
              </a:ext>
            </a:extLst>
          </p:cNvPr>
          <p:cNvSpPr/>
          <p:nvPr/>
        </p:nvSpPr>
        <p:spPr>
          <a:xfrm>
            <a:off x="5328871" y="1051810"/>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22" name="Rectángulo 21">
            <a:extLst>
              <a:ext uri="{FF2B5EF4-FFF2-40B4-BE49-F238E27FC236}">
                <a16:creationId xmlns:a16="http://schemas.microsoft.com/office/drawing/2014/main" id="{7E8C9340-F898-42BF-971B-CA2BC3B202AB}"/>
              </a:ext>
            </a:extLst>
          </p:cNvPr>
          <p:cNvSpPr/>
          <p:nvPr/>
        </p:nvSpPr>
        <p:spPr>
          <a:xfrm>
            <a:off x="6451156" y="2108038"/>
            <a:ext cx="4745854" cy="603682"/>
          </a:xfrm>
          <a:prstGeom prst="rect">
            <a:avLst/>
          </a:prstGeom>
          <a:gradFill flip="none" rotWithShape="1">
            <a:gsLst>
              <a:gs pos="74000">
                <a:srgbClr val="96B566"/>
              </a:gs>
              <a:gs pos="51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2. </a:t>
            </a:r>
            <a:r>
              <a:rPr lang="en-US" sz="1600" b="1"/>
              <a:t>MARCO TEÓRICO</a:t>
            </a:r>
            <a:endParaRPr lang="es-EC" sz="1600" b="1" dirty="0"/>
          </a:p>
        </p:txBody>
      </p:sp>
      <p:sp>
        <p:nvSpPr>
          <p:cNvPr id="24" name="Rectángulo 23">
            <a:extLst>
              <a:ext uri="{FF2B5EF4-FFF2-40B4-BE49-F238E27FC236}">
                <a16:creationId xmlns:a16="http://schemas.microsoft.com/office/drawing/2014/main" id="{16237B48-2128-4F49-9C2C-C649B71E0322}"/>
              </a:ext>
            </a:extLst>
          </p:cNvPr>
          <p:cNvSpPr/>
          <p:nvPr/>
        </p:nvSpPr>
        <p:spPr>
          <a:xfrm>
            <a:off x="6633888" y="3191112"/>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a:t>
            </a:r>
            <a:r>
              <a:rPr lang="en-US" sz="1600" b="1">
                <a:solidFill>
                  <a:schemeClr val="tx1"/>
                </a:solidFill>
              </a:rPr>
              <a:t>MODELACIÓN </a:t>
            </a:r>
            <a:endParaRPr lang="es-EC" sz="1600" b="1" dirty="0">
              <a:solidFill>
                <a:schemeClr val="tx1"/>
              </a:solidFill>
            </a:endParaRPr>
          </a:p>
        </p:txBody>
      </p:sp>
      <p:sp>
        <p:nvSpPr>
          <p:cNvPr id="26" name="Rectángulo 25">
            <a:extLst>
              <a:ext uri="{FF2B5EF4-FFF2-40B4-BE49-F238E27FC236}">
                <a16:creationId xmlns:a16="http://schemas.microsoft.com/office/drawing/2014/main" id="{EC79F5F3-D80B-4CB6-832B-789136CB35A5}"/>
              </a:ext>
            </a:extLst>
          </p:cNvPr>
          <p:cNvSpPr/>
          <p:nvPr/>
        </p:nvSpPr>
        <p:spPr>
          <a:xfrm>
            <a:off x="6430442" y="4198885"/>
            <a:ext cx="4766568" cy="603682"/>
          </a:xfrm>
          <a:prstGeom prst="rect">
            <a:avLst/>
          </a:prstGeom>
          <a:gradFill flip="none" rotWithShape="1">
            <a:gsLst>
              <a:gs pos="74000">
                <a:srgbClr val="96B566"/>
              </a:gs>
              <a:gs pos="51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4</a:t>
            </a:r>
            <a:r>
              <a:rPr lang="en-US" sz="1600" b="1"/>
              <a:t>. RESULTADOS</a:t>
            </a:r>
            <a:endParaRPr lang="es-EC" sz="1600" b="1" dirty="0"/>
          </a:p>
        </p:txBody>
      </p:sp>
      <p:sp>
        <p:nvSpPr>
          <p:cNvPr id="28" name="Rectángulo 27">
            <a:extLst>
              <a:ext uri="{FF2B5EF4-FFF2-40B4-BE49-F238E27FC236}">
                <a16:creationId xmlns:a16="http://schemas.microsoft.com/office/drawing/2014/main" id="{ED0A5948-48EC-473B-9AF2-066BB048ADE9}"/>
              </a:ext>
            </a:extLst>
          </p:cNvPr>
          <p:cNvSpPr/>
          <p:nvPr/>
        </p:nvSpPr>
        <p:spPr>
          <a:xfrm>
            <a:off x="5891124" y="5135638"/>
            <a:ext cx="5305886" cy="603682"/>
          </a:xfrm>
          <a:prstGeom prst="rect">
            <a:avLst/>
          </a:prstGeom>
          <a:gradFill flip="none" rotWithShape="1">
            <a:gsLst>
              <a:gs pos="74000">
                <a:srgbClr val="96B566"/>
              </a:gs>
              <a:gs pos="28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5. CONCLUSIONES Y RECOMENDACIONES</a:t>
            </a:r>
            <a:endParaRPr lang="es-EC" sz="1600" b="1" dirty="0"/>
          </a:p>
        </p:txBody>
      </p:sp>
      <p:sp>
        <p:nvSpPr>
          <p:cNvPr id="12" name="Elipse 11">
            <a:extLst>
              <a:ext uri="{FF2B5EF4-FFF2-40B4-BE49-F238E27FC236}">
                <a16:creationId xmlns:a16="http://schemas.microsoft.com/office/drawing/2014/main" id="{C9315C6A-7BFB-4395-8D37-A8AA676C6E4F}"/>
              </a:ext>
            </a:extLst>
          </p:cNvPr>
          <p:cNvSpPr/>
          <p:nvPr/>
        </p:nvSpPr>
        <p:spPr>
          <a:xfrm>
            <a:off x="5328871" y="5064722"/>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13" name="Elipse 12">
            <a:extLst>
              <a:ext uri="{FF2B5EF4-FFF2-40B4-BE49-F238E27FC236}">
                <a16:creationId xmlns:a16="http://schemas.microsoft.com/office/drawing/2014/main" id="{6385D9BB-83E4-4941-94E2-C87748794DC8}"/>
              </a:ext>
            </a:extLst>
          </p:cNvPr>
          <p:cNvSpPr/>
          <p:nvPr/>
        </p:nvSpPr>
        <p:spPr>
          <a:xfrm>
            <a:off x="6074595" y="3120092"/>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14" name="Elipse 13">
            <a:extLst>
              <a:ext uri="{FF2B5EF4-FFF2-40B4-BE49-F238E27FC236}">
                <a16:creationId xmlns:a16="http://schemas.microsoft.com/office/drawing/2014/main" id="{345889E0-7F97-412A-9CAE-8CE8257FE85E}"/>
              </a:ext>
            </a:extLst>
          </p:cNvPr>
          <p:cNvSpPr/>
          <p:nvPr/>
        </p:nvSpPr>
        <p:spPr>
          <a:xfrm>
            <a:off x="5890384" y="2037018"/>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15" name="Elipse 14">
            <a:extLst>
              <a:ext uri="{FF2B5EF4-FFF2-40B4-BE49-F238E27FC236}">
                <a16:creationId xmlns:a16="http://schemas.microsoft.com/office/drawing/2014/main" id="{91EB2D09-2127-4C60-A938-C4D1F68FA4B1}"/>
              </a:ext>
            </a:extLst>
          </p:cNvPr>
          <p:cNvSpPr/>
          <p:nvPr/>
        </p:nvSpPr>
        <p:spPr>
          <a:xfrm>
            <a:off x="5869669" y="4127865"/>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32" name="图形 116" descr="剧本">
            <a:extLst>
              <a:ext uri="{FF2B5EF4-FFF2-40B4-BE49-F238E27FC236}">
                <a16:creationId xmlns:a16="http://schemas.microsoft.com/office/drawing/2014/main" id="{F09E4F88-15A8-4064-8103-815B10E2867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17472" y="1126578"/>
            <a:ext cx="558284" cy="558284"/>
          </a:xfrm>
          <a:prstGeom prst="rect">
            <a:avLst/>
          </a:prstGeom>
        </p:spPr>
      </p:pic>
      <p:pic>
        <p:nvPicPr>
          <p:cNvPr id="33" name="图形 118" descr="靶心">
            <a:extLst>
              <a:ext uri="{FF2B5EF4-FFF2-40B4-BE49-F238E27FC236}">
                <a16:creationId xmlns:a16="http://schemas.microsoft.com/office/drawing/2014/main" id="{DAFD37C6-DBD9-4646-AC33-985FA2D48C2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26739" y="2179060"/>
            <a:ext cx="473014" cy="473014"/>
          </a:xfrm>
          <a:prstGeom prst="rect">
            <a:avLst/>
          </a:prstGeom>
        </p:spPr>
      </p:pic>
      <p:pic>
        <p:nvPicPr>
          <p:cNvPr id="34" name="图形 119" descr="工具">
            <a:extLst>
              <a:ext uri="{FF2B5EF4-FFF2-40B4-BE49-F238E27FC236}">
                <a16:creationId xmlns:a16="http://schemas.microsoft.com/office/drawing/2014/main" id="{9B0414C7-0917-488D-AFCC-445C6ED988E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91422" y="3256465"/>
            <a:ext cx="478040" cy="478040"/>
          </a:xfrm>
          <a:prstGeom prst="rect">
            <a:avLst/>
          </a:prstGeom>
        </p:spPr>
      </p:pic>
      <p:pic>
        <p:nvPicPr>
          <p:cNvPr id="35" name="图形 121" descr="聊天">
            <a:extLst>
              <a:ext uri="{FF2B5EF4-FFF2-40B4-BE49-F238E27FC236}">
                <a16:creationId xmlns:a16="http://schemas.microsoft.com/office/drawing/2014/main" id="{BDC5B9D6-38FE-48D4-B86C-B8D7E347639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21713" y="4287554"/>
            <a:ext cx="478040" cy="478040"/>
          </a:xfrm>
          <a:prstGeom prst="rect">
            <a:avLst/>
          </a:prstGeom>
        </p:spPr>
      </p:pic>
      <p:pic>
        <p:nvPicPr>
          <p:cNvPr id="36" name="图形 122" descr="打开的书">
            <a:extLst>
              <a:ext uri="{FF2B5EF4-FFF2-40B4-BE49-F238E27FC236}">
                <a16:creationId xmlns:a16="http://schemas.microsoft.com/office/drawing/2014/main" id="{1DD609F8-7A32-4AC6-846B-884EF0642FF7}"/>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469221" y="5180786"/>
            <a:ext cx="477960" cy="477960"/>
          </a:xfrm>
          <a:prstGeom prst="rect">
            <a:avLst/>
          </a:prstGeom>
        </p:spPr>
      </p:pic>
      <p:sp>
        <p:nvSpPr>
          <p:cNvPr id="37" name="空心弧 7">
            <a:extLst>
              <a:ext uri="{FF2B5EF4-FFF2-40B4-BE49-F238E27FC236}">
                <a16:creationId xmlns:a16="http://schemas.microsoft.com/office/drawing/2014/main" id="{E4556FD3-5C3C-4C21-9350-607792978DA3}"/>
              </a:ext>
            </a:extLst>
          </p:cNvPr>
          <p:cNvSpPr/>
          <p:nvPr/>
        </p:nvSpPr>
        <p:spPr>
          <a:xfrm rot="16200000">
            <a:off x="346117" y="1006050"/>
            <a:ext cx="5119608" cy="4845900"/>
          </a:xfrm>
          <a:prstGeom prst="blockArc">
            <a:avLst>
              <a:gd name="adj1" fmla="val 6911917"/>
              <a:gd name="adj2" fmla="val 1412101"/>
              <a:gd name="adj3" fmla="val 4195"/>
            </a:avLst>
          </a:prstGeom>
          <a:solidFill>
            <a:srgbClr val="C3C3C3">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FF97"/>
              </a:solidFill>
              <a:cs typeface="+mn-ea"/>
              <a:sym typeface="+mn-lt"/>
            </a:endParaRPr>
          </a:p>
        </p:txBody>
      </p:sp>
      <p:pic>
        <p:nvPicPr>
          <p:cNvPr id="38" name="图片占位符 11">
            <a:extLst>
              <a:ext uri="{FF2B5EF4-FFF2-40B4-BE49-F238E27FC236}">
                <a16:creationId xmlns:a16="http://schemas.microsoft.com/office/drawing/2014/main" id="{7B1A5374-9C65-44A4-83F8-214D0F36EFB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55256" y="1087880"/>
            <a:ext cx="4029638" cy="4747649"/>
          </a:xfrm>
          <a:custGeom>
            <a:avLst/>
            <a:gdLst>
              <a:gd name="connsiteX0" fmla="*/ 2755369 w 4698826"/>
              <a:gd name="connsiteY0" fmla="*/ 1709 h 5321569"/>
              <a:gd name="connsiteX1" fmla="*/ 4698826 w 4698826"/>
              <a:gd name="connsiteY1" fmla="*/ 950552 h 5321569"/>
              <a:gd name="connsiteX2" fmla="*/ 4234122 w 4698826"/>
              <a:gd name="connsiteY2" fmla="*/ 1340485 h 5321569"/>
              <a:gd name="connsiteX3" fmla="*/ 1958133 w 4698826"/>
              <a:gd name="connsiteY3" fmla="*/ 730636 h 5321569"/>
              <a:gd name="connsiteX4" fmla="*/ 606628 w 4698826"/>
              <a:gd name="connsiteY4" fmla="*/ 2660785 h 5321569"/>
              <a:gd name="connsiteX5" fmla="*/ 1958133 w 4698826"/>
              <a:gd name="connsiteY5" fmla="*/ 4590934 h 5321569"/>
              <a:gd name="connsiteX6" fmla="*/ 4234122 w 4698826"/>
              <a:gd name="connsiteY6" fmla="*/ 3981085 h 5321569"/>
              <a:gd name="connsiteX7" fmla="*/ 4698826 w 4698826"/>
              <a:gd name="connsiteY7" fmla="*/ 4371018 h 5321569"/>
              <a:gd name="connsiteX8" fmla="*/ 1750654 w 4698826"/>
              <a:gd name="connsiteY8" fmla="*/ 5160978 h 5321569"/>
              <a:gd name="connsiteX9" fmla="*/ 0 w 4698826"/>
              <a:gd name="connsiteY9" fmla="*/ 2660785 h 5321569"/>
              <a:gd name="connsiteX10" fmla="*/ 1750654 w 4698826"/>
              <a:gd name="connsiteY10" fmla="*/ 160592 h 5321569"/>
              <a:gd name="connsiteX11" fmla="*/ 2755369 w 4698826"/>
              <a:gd name="connsiteY11" fmla="*/ 1709 h 532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8826" h="5321569">
                <a:moveTo>
                  <a:pt x="2755369" y="1709"/>
                </a:moveTo>
                <a:cubicBezTo>
                  <a:pt x="3493216" y="28177"/>
                  <a:pt x="4204528" y="361471"/>
                  <a:pt x="4698826" y="950552"/>
                </a:cubicBezTo>
                <a:lnTo>
                  <a:pt x="4234122" y="1340485"/>
                </a:lnTo>
                <a:cubicBezTo>
                  <a:pt x="3679070" y="679000"/>
                  <a:pt x="2769565" y="435299"/>
                  <a:pt x="1958133" y="730636"/>
                </a:cubicBezTo>
                <a:cubicBezTo>
                  <a:pt x="1146701" y="1025973"/>
                  <a:pt x="606628" y="1797278"/>
                  <a:pt x="606628" y="2660785"/>
                </a:cubicBezTo>
                <a:cubicBezTo>
                  <a:pt x="606628" y="3524293"/>
                  <a:pt x="1146701" y="4295597"/>
                  <a:pt x="1958133" y="4590934"/>
                </a:cubicBezTo>
                <a:cubicBezTo>
                  <a:pt x="2769565" y="4886271"/>
                  <a:pt x="3679070" y="4642570"/>
                  <a:pt x="4234122" y="3981085"/>
                </a:cubicBezTo>
                <a:lnTo>
                  <a:pt x="4698826" y="4371018"/>
                </a:lnTo>
                <a:cubicBezTo>
                  <a:pt x="3979847" y="5227864"/>
                  <a:pt x="2801731" y="5543539"/>
                  <a:pt x="1750654" y="5160978"/>
                </a:cubicBezTo>
                <a:cubicBezTo>
                  <a:pt x="699577" y="4778417"/>
                  <a:pt x="0" y="3779318"/>
                  <a:pt x="0" y="2660785"/>
                </a:cubicBezTo>
                <a:cubicBezTo>
                  <a:pt x="0" y="1542252"/>
                  <a:pt x="699577" y="543153"/>
                  <a:pt x="1750654" y="160592"/>
                </a:cubicBezTo>
                <a:cubicBezTo>
                  <a:pt x="2079116" y="41042"/>
                  <a:pt x="2419983" y="-10321"/>
                  <a:pt x="2755369" y="1709"/>
                </a:cubicBezTo>
                <a:close/>
              </a:path>
            </a:pathLst>
          </a:custGeom>
        </p:spPr>
      </p:pic>
      <p:pic>
        <p:nvPicPr>
          <p:cNvPr id="39" name="Picture 10" descr="Universidad de las Fuerzas Armadas de Ecuador - Wikipedia, la ...">
            <a:extLst>
              <a:ext uri="{FF2B5EF4-FFF2-40B4-BE49-F238E27FC236}">
                <a16:creationId xmlns:a16="http://schemas.microsoft.com/office/drawing/2014/main" id="{6E51240C-8926-4577-B3D2-C71ABAFC68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6926" y="2270299"/>
            <a:ext cx="2797988" cy="2530095"/>
          </a:xfrm>
          <a:prstGeom prst="rect">
            <a:avLst/>
          </a:prstGeom>
          <a:noFill/>
          <a:extLst>
            <a:ext uri="{909E8E84-426E-40DD-AFC4-6F175D3DCCD1}">
              <a14:hiddenFill xmlns:a14="http://schemas.microsoft.com/office/drawing/2010/main">
                <a:solidFill>
                  <a:srgbClr val="FFFFFF"/>
                </a:solidFill>
              </a14:hiddenFill>
            </a:ext>
          </a:extLst>
        </p:spPr>
      </p:pic>
      <p:sp>
        <p:nvSpPr>
          <p:cNvPr id="40" name="空心弧 1">
            <a:extLst>
              <a:ext uri="{FF2B5EF4-FFF2-40B4-BE49-F238E27FC236}">
                <a16:creationId xmlns:a16="http://schemas.microsoft.com/office/drawing/2014/main" id="{6BC1F5A9-219E-48F7-BD31-395D52E42052}"/>
              </a:ext>
            </a:extLst>
          </p:cNvPr>
          <p:cNvSpPr/>
          <p:nvPr/>
        </p:nvSpPr>
        <p:spPr>
          <a:xfrm rot="16200000">
            <a:off x="504070" y="1118501"/>
            <a:ext cx="4807646" cy="4621000"/>
          </a:xfrm>
          <a:prstGeom prst="blockArc">
            <a:avLst>
              <a:gd name="adj1" fmla="val 12274347"/>
              <a:gd name="adj2" fmla="val 3927365"/>
              <a:gd name="adj3" fmla="val 2258"/>
            </a:avLst>
          </a:prstGeom>
          <a:solidFill>
            <a:srgbClr val="668E3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rgbClr val="F6FF97"/>
              </a:solidFill>
              <a:cs typeface="+mn-ea"/>
              <a:sym typeface="+mn-lt"/>
            </a:endParaRPr>
          </a:p>
        </p:txBody>
      </p:sp>
      <p:sp>
        <p:nvSpPr>
          <p:cNvPr id="41" name="CuadroTexto 40">
            <a:extLst>
              <a:ext uri="{FF2B5EF4-FFF2-40B4-BE49-F238E27FC236}">
                <a16:creationId xmlns:a16="http://schemas.microsoft.com/office/drawing/2014/main" id="{02DBA813-91AF-4B14-8A04-5BA6766A2675}"/>
              </a:ext>
            </a:extLst>
          </p:cNvPr>
          <p:cNvSpPr txBox="1"/>
          <p:nvPr/>
        </p:nvSpPr>
        <p:spPr>
          <a:xfrm>
            <a:off x="5417472" y="0"/>
            <a:ext cx="4912024"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Lato Black" panose="020F0A02020204030203" pitchFamily="34" charset="0"/>
              </a:rPr>
              <a:t>ÍNDICE</a:t>
            </a:r>
            <a:endParaRPr lang="es-EC" sz="4000" b="1" dirty="0">
              <a:effectLst>
                <a:outerShdw blurRad="38100" dist="38100" dir="2700000" algn="tl">
                  <a:srgbClr val="000000">
                    <a:alpha val="43137"/>
                  </a:srgbClr>
                </a:outerShdw>
              </a:effectLst>
              <a:latin typeface="Lato Black" panose="020F0A02020204030203" pitchFamily="34" charset="0"/>
            </a:endParaRPr>
          </a:p>
        </p:txBody>
      </p:sp>
    </p:spTree>
    <p:extLst>
      <p:ext uri="{BB962C8B-B14F-4D97-AF65-F5344CB8AC3E}">
        <p14:creationId xmlns:p14="http://schemas.microsoft.com/office/powerpoint/2010/main" val="84479441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rma libre: forma 9">
            <a:extLst>
              <a:ext uri="{FF2B5EF4-FFF2-40B4-BE49-F238E27FC236}">
                <a16:creationId xmlns:a16="http://schemas.microsoft.com/office/drawing/2014/main" id="{F87B980F-BD77-4E7E-8290-938737DED3FB}"/>
              </a:ext>
            </a:extLst>
          </p:cNvPr>
          <p:cNvSpPr/>
          <p:nvPr/>
        </p:nvSpPr>
        <p:spPr>
          <a:xfrm>
            <a:off x="5328871" y="1051810"/>
            <a:ext cx="1121546" cy="4758636"/>
          </a:xfrm>
          <a:custGeom>
            <a:avLst/>
            <a:gdLst>
              <a:gd name="connsiteX0" fmla="*/ 0 w 1361244"/>
              <a:gd name="connsiteY0" fmla="*/ 0 h 4718892"/>
              <a:gd name="connsiteX1" fmla="*/ 157664 w 1361244"/>
              <a:gd name="connsiteY1" fmla="*/ 95784 h 4718892"/>
              <a:gd name="connsiteX2" fmla="*/ 1361244 w 1361244"/>
              <a:gd name="connsiteY2" fmla="*/ 2359446 h 4718892"/>
              <a:gd name="connsiteX3" fmla="*/ 157664 w 1361244"/>
              <a:gd name="connsiteY3" fmla="*/ 4623109 h 4718892"/>
              <a:gd name="connsiteX4" fmla="*/ 0 w 1361244"/>
              <a:gd name="connsiteY4" fmla="*/ 4718892 h 4718892"/>
              <a:gd name="connsiteX5" fmla="*/ 0 w 1361244"/>
              <a:gd name="connsiteY5" fmla="*/ 4568882 h 4718892"/>
              <a:gd name="connsiteX6" fmla="*/ 93136 w 1361244"/>
              <a:gd name="connsiteY6" fmla="*/ 4512685 h 4718892"/>
              <a:gd name="connsiteX7" fmla="*/ 1245833 w 1361244"/>
              <a:gd name="connsiteY7" fmla="*/ 2359445 h 4718892"/>
              <a:gd name="connsiteX8" fmla="*/ 93136 w 1361244"/>
              <a:gd name="connsiteY8" fmla="*/ 206206 h 4718892"/>
              <a:gd name="connsiteX9" fmla="*/ 0 w 1361244"/>
              <a:gd name="connsiteY9" fmla="*/ 150008 h 471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244" h="4718892">
                <a:moveTo>
                  <a:pt x="0" y="0"/>
                </a:moveTo>
                <a:lnTo>
                  <a:pt x="157664" y="95784"/>
                </a:lnTo>
                <a:cubicBezTo>
                  <a:pt x="883818" y="586363"/>
                  <a:pt x="1361244" y="1417151"/>
                  <a:pt x="1361244" y="2359446"/>
                </a:cubicBezTo>
                <a:cubicBezTo>
                  <a:pt x="1361244" y="3301742"/>
                  <a:pt x="883818" y="4132529"/>
                  <a:pt x="157664" y="4623109"/>
                </a:cubicBezTo>
                <a:lnTo>
                  <a:pt x="0" y="4718892"/>
                </a:lnTo>
                <a:lnTo>
                  <a:pt x="0" y="4568882"/>
                </a:lnTo>
                <a:lnTo>
                  <a:pt x="93136" y="4512685"/>
                </a:lnTo>
                <a:cubicBezTo>
                  <a:pt x="788591" y="4046036"/>
                  <a:pt x="1245833" y="3255775"/>
                  <a:pt x="1245833" y="2359445"/>
                </a:cubicBezTo>
                <a:cubicBezTo>
                  <a:pt x="1245833" y="1463115"/>
                  <a:pt x="788591" y="672855"/>
                  <a:pt x="93136" y="206206"/>
                </a:cubicBezTo>
                <a:lnTo>
                  <a:pt x="0" y="150008"/>
                </a:lnTo>
                <a:close/>
              </a:path>
            </a:pathLst>
          </a:custGeom>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s-EC"/>
          </a:p>
        </p:txBody>
      </p:sp>
      <p:sp>
        <p:nvSpPr>
          <p:cNvPr id="16" name="Rectángulo 15">
            <a:extLst>
              <a:ext uri="{FF2B5EF4-FFF2-40B4-BE49-F238E27FC236}">
                <a16:creationId xmlns:a16="http://schemas.microsoft.com/office/drawing/2014/main" id="{C3C160FB-7B57-4F9D-9F69-F2379A1C496F}"/>
              </a:ext>
            </a:extLst>
          </p:cNvPr>
          <p:cNvSpPr/>
          <p:nvPr/>
        </p:nvSpPr>
        <p:spPr>
          <a:xfrm>
            <a:off x="5891124" y="112283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1. JUSTIFICACIÓN Y OBJETIVOS</a:t>
            </a:r>
            <a:endParaRPr lang="es-EC" sz="1600" b="1" dirty="0">
              <a:solidFill>
                <a:schemeClr val="tx1"/>
              </a:solidFill>
            </a:endParaRPr>
          </a:p>
        </p:txBody>
      </p:sp>
      <p:sp>
        <p:nvSpPr>
          <p:cNvPr id="11" name="Elipse 10">
            <a:extLst>
              <a:ext uri="{FF2B5EF4-FFF2-40B4-BE49-F238E27FC236}">
                <a16:creationId xmlns:a16="http://schemas.microsoft.com/office/drawing/2014/main" id="{76E9C20C-494A-4412-BB9B-D444E3A3F8E6}"/>
              </a:ext>
            </a:extLst>
          </p:cNvPr>
          <p:cNvSpPr/>
          <p:nvPr/>
        </p:nvSpPr>
        <p:spPr>
          <a:xfrm>
            <a:off x="5328871" y="105181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22" name="Rectángulo 21">
            <a:extLst>
              <a:ext uri="{FF2B5EF4-FFF2-40B4-BE49-F238E27FC236}">
                <a16:creationId xmlns:a16="http://schemas.microsoft.com/office/drawing/2014/main" id="{7E8C9340-F898-42BF-971B-CA2BC3B202AB}"/>
              </a:ext>
            </a:extLst>
          </p:cNvPr>
          <p:cNvSpPr/>
          <p:nvPr/>
        </p:nvSpPr>
        <p:spPr>
          <a:xfrm>
            <a:off x="6451156" y="2108038"/>
            <a:ext cx="4745854" cy="603682"/>
          </a:xfrm>
          <a:prstGeom prst="rect">
            <a:avLst/>
          </a:prstGeom>
          <a:gradFill flip="none" rotWithShape="1">
            <a:gsLst>
              <a:gs pos="74000">
                <a:srgbClr val="96B566"/>
              </a:gs>
              <a:gs pos="51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2. MARCO TEÓRICO</a:t>
            </a:r>
            <a:endParaRPr lang="es-EC" sz="1600" b="1" dirty="0"/>
          </a:p>
        </p:txBody>
      </p:sp>
      <p:sp>
        <p:nvSpPr>
          <p:cNvPr id="24" name="Rectángulo 23">
            <a:extLst>
              <a:ext uri="{FF2B5EF4-FFF2-40B4-BE49-F238E27FC236}">
                <a16:creationId xmlns:a16="http://schemas.microsoft.com/office/drawing/2014/main" id="{16237B48-2128-4F49-9C2C-C649B71E0322}"/>
              </a:ext>
            </a:extLst>
          </p:cNvPr>
          <p:cNvSpPr/>
          <p:nvPr/>
        </p:nvSpPr>
        <p:spPr>
          <a:xfrm>
            <a:off x="6633888" y="3191112"/>
            <a:ext cx="4563122" cy="603682"/>
          </a:xfrm>
          <a:prstGeom prst="rect">
            <a:avLst/>
          </a:prstGeom>
          <a:gradFill flip="none" rotWithShape="1">
            <a:gsLst>
              <a:gs pos="74000">
                <a:srgbClr val="96B566"/>
              </a:gs>
              <a:gs pos="51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3. </a:t>
            </a:r>
            <a:r>
              <a:rPr lang="en-US" sz="1600" b="1"/>
              <a:t>MODELACIÓN </a:t>
            </a:r>
            <a:endParaRPr lang="es-EC" sz="1600" b="1" dirty="0"/>
          </a:p>
        </p:txBody>
      </p:sp>
      <p:sp>
        <p:nvSpPr>
          <p:cNvPr id="26" name="Rectángulo 25">
            <a:extLst>
              <a:ext uri="{FF2B5EF4-FFF2-40B4-BE49-F238E27FC236}">
                <a16:creationId xmlns:a16="http://schemas.microsoft.com/office/drawing/2014/main" id="{EC79F5F3-D80B-4CB6-832B-789136CB35A5}"/>
              </a:ext>
            </a:extLst>
          </p:cNvPr>
          <p:cNvSpPr/>
          <p:nvPr/>
        </p:nvSpPr>
        <p:spPr>
          <a:xfrm>
            <a:off x="6430442" y="4198885"/>
            <a:ext cx="4766568" cy="603682"/>
          </a:xfrm>
          <a:prstGeom prst="rect">
            <a:avLst/>
          </a:prstGeom>
          <a:gradFill flip="none" rotWithShape="1">
            <a:gsLst>
              <a:gs pos="74000">
                <a:srgbClr val="96B566"/>
              </a:gs>
              <a:gs pos="51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4</a:t>
            </a:r>
            <a:r>
              <a:rPr lang="en-US" sz="1600" b="1"/>
              <a:t>. RESULTADOS</a:t>
            </a:r>
            <a:endParaRPr lang="es-EC" sz="1600" b="1" dirty="0"/>
          </a:p>
        </p:txBody>
      </p:sp>
      <p:sp>
        <p:nvSpPr>
          <p:cNvPr id="28" name="Rectángulo 27">
            <a:extLst>
              <a:ext uri="{FF2B5EF4-FFF2-40B4-BE49-F238E27FC236}">
                <a16:creationId xmlns:a16="http://schemas.microsoft.com/office/drawing/2014/main" id="{ED0A5948-48EC-473B-9AF2-066BB048ADE9}"/>
              </a:ext>
            </a:extLst>
          </p:cNvPr>
          <p:cNvSpPr/>
          <p:nvPr/>
        </p:nvSpPr>
        <p:spPr>
          <a:xfrm>
            <a:off x="5891124" y="5135638"/>
            <a:ext cx="5305886" cy="603682"/>
          </a:xfrm>
          <a:prstGeom prst="rect">
            <a:avLst/>
          </a:prstGeom>
          <a:gradFill flip="none" rotWithShape="1">
            <a:gsLst>
              <a:gs pos="74000">
                <a:srgbClr val="96B566"/>
              </a:gs>
              <a:gs pos="28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5. CONCLUSIONES Y RECOMENDACIONES</a:t>
            </a:r>
            <a:endParaRPr lang="es-EC" sz="1600" b="1" dirty="0"/>
          </a:p>
        </p:txBody>
      </p:sp>
      <p:sp>
        <p:nvSpPr>
          <p:cNvPr id="12" name="Elipse 11">
            <a:extLst>
              <a:ext uri="{FF2B5EF4-FFF2-40B4-BE49-F238E27FC236}">
                <a16:creationId xmlns:a16="http://schemas.microsoft.com/office/drawing/2014/main" id="{C9315C6A-7BFB-4395-8D37-A8AA676C6E4F}"/>
              </a:ext>
            </a:extLst>
          </p:cNvPr>
          <p:cNvSpPr/>
          <p:nvPr/>
        </p:nvSpPr>
        <p:spPr>
          <a:xfrm>
            <a:off x="5328871" y="5064722"/>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13" name="Elipse 12">
            <a:extLst>
              <a:ext uri="{FF2B5EF4-FFF2-40B4-BE49-F238E27FC236}">
                <a16:creationId xmlns:a16="http://schemas.microsoft.com/office/drawing/2014/main" id="{6385D9BB-83E4-4941-94E2-C87748794DC8}"/>
              </a:ext>
            </a:extLst>
          </p:cNvPr>
          <p:cNvSpPr/>
          <p:nvPr/>
        </p:nvSpPr>
        <p:spPr>
          <a:xfrm>
            <a:off x="6074595" y="3120092"/>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14" name="Elipse 13">
            <a:extLst>
              <a:ext uri="{FF2B5EF4-FFF2-40B4-BE49-F238E27FC236}">
                <a16:creationId xmlns:a16="http://schemas.microsoft.com/office/drawing/2014/main" id="{345889E0-7F97-412A-9CAE-8CE8257FE85E}"/>
              </a:ext>
            </a:extLst>
          </p:cNvPr>
          <p:cNvSpPr/>
          <p:nvPr/>
        </p:nvSpPr>
        <p:spPr>
          <a:xfrm>
            <a:off x="5890384" y="2037018"/>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15" name="Elipse 14">
            <a:extLst>
              <a:ext uri="{FF2B5EF4-FFF2-40B4-BE49-F238E27FC236}">
                <a16:creationId xmlns:a16="http://schemas.microsoft.com/office/drawing/2014/main" id="{91EB2D09-2127-4C60-A938-C4D1F68FA4B1}"/>
              </a:ext>
            </a:extLst>
          </p:cNvPr>
          <p:cNvSpPr/>
          <p:nvPr/>
        </p:nvSpPr>
        <p:spPr>
          <a:xfrm>
            <a:off x="5869669" y="4127865"/>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32" name="图形 116" descr="剧本">
            <a:extLst>
              <a:ext uri="{FF2B5EF4-FFF2-40B4-BE49-F238E27FC236}">
                <a16:creationId xmlns:a16="http://schemas.microsoft.com/office/drawing/2014/main" id="{F09E4F88-15A8-4064-8103-815B10E2867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17472" y="1126578"/>
            <a:ext cx="558284" cy="558284"/>
          </a:xfrm>
          <a:prstGeom prst="rect">
            <a:avLst/>
          </a:prstGeom>
        </p:spPr>
      </p:pic>
      <p:pic>
        <p:nvPicPr>
          <p:cNvPr id="33" name="图形 118" descr="靶心">
            <a:extLst>
              <a:ext uri="{FF2B5EF4-FFF2-40B4-BE49-F238E27FC236}">
                <a16:creationId xmlns:a16="http://schemas.microsoft.com/office/drawing/2014/main" id="{DAFD37C6-DBD9-4646-AC33-985FA2D48C2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26739" y="2179060"/>
            <a:ext cx="473014" cy="473014"/>
          </a:xfrm>
          <a:prstGeom prst="rect">
            <a:avLst/>
          </a:prstGeom>
        </p:spPr>
      </p:pic>
      <p:pic>
        <p:nvPicPr>
          <p:cNvPr id="34" name="图形 119" descr="工具">
            <a:extLst>
              <a:ext uri="{FF2B5EF4-FFF2-40B4-BE49-F238E27FC236}">
                <a16:creationId xmlns:a16="http://schemas.microsoft.com/office/drawing/2014/main" id="{9B0414C7-0917-488D-AFCC-445C6ED988E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91422" y="3256465"/>
            <a:ext cx="478040" cy="478040"/>
          </a:xfrm>
          <a:prstGeom prst="rect">
            <a:avLst/>
          </a:prstGeom>
        </p:spPr>
      </p:pic>
      <p:pic>
        <p:nvPicPr>
          <p:cNvPr id="35" name="图形 121" descr="聊天">
            <a:extLst>
              <a:ext uri="{FF2B5EF4-FFF2-40B4-BE49-F238E27FC236}">
                <a16:creationId xmlns:a16="http://schemas.microsoft.com/office/drawing/2014/main" id="{BDC5B9D6-38FE-48D4-B86C-B8D7E347639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21713" y="4287554"/>
            <a:ext cx="478040" cy="478040"/>
          </a:xfrm>
          <a:prstGeom prst="rect">
            <a:avLst/>
          </a:prstGeom>
        </p:spPr>
      </p:pic>
      <p:pic>
        <p:nvPicPr>
          <p:cNvPr id="36" name="图形 122" descr="打开的书">
            <a:extLst>
              <a:ext uri="{FF2B5EF4-FFF2-40B4-BE49-F238E27FC236}">
                <a16:creationId xmlns:a16="http://schemas.microsoft.com/office/drawing/2014/main" id="{1DD609F8-7A32-4AC6-846B-884EF0642FF7}"/>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469221" y="5180786"/>
            <a:ext cx="477960" cy="477960"/>
          </a:xfrm>
          <a:prstGeom prst="rect">
            <a:avLst/>
          </a:prstGeom>
        </p:spPr>
      </p:pic>
      <p:sp>
        <p:nvSpPr>
          <p:cNvPr id="37" name="空心弧 7">
            <a:extLst>
              <a:ext uri="{FF2B5EF4-FFF2-40B4-BE49-F238E27FC236}">
                <a16:creationId xmlns:a16="http://schemas.microsoft.com/office/drawing/2014/main" id="{E4556FD3-5C3C-4C21-9350-607792978DA3}"/>
              </a:ext>
            </a:extLst>
          </p:cNvPr>
          <p:cNvSpPr/>
          <p:nvPr/>
        </p:nvSpPr>
        <p:spPr>
          <a:xfrm rot="16200000">
            <a:off x="346117" y="1006050"/>
            <a:ext cx="5119608" cy="4845900"/>
          </a:xfrm>
          <a:prstGeom prst="blockArc">
            <a:avLst>
              <a:gd name="adj1" fmla="val 6911917"/>
              <a:gd name="adj2" fmla="val 1412101"/>
              <a:gd name="adj3" fmla="val 4195"/>
            </a:avLst>
          </a:prstGeom>
          <a:solidFill>
            <a:srgbClr val="C3C3C3">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FF97"/>
              </a:solidFill>
              <a:cs typeface="+mn-ea"/>
              <a:sym typeface="+mn-lt"/>
            </a:endParaRPr>
          </a:p>
        </p:txBody>
      </p:sp>
      <p:pic>
        <p:nvPicPr>
          <p:cNvPr id="38" name="图片占位符 11">
            <a:extLst>
              <a:ext uri="{FF2B5EF4-FFF2-40B4-BE49-F238E27FC236}">
                <a16:creationId xmlns:a16="http://schemas.microsoft.com/office/drawing/2014/main" id="{7B1A5374-9C65-44A4-83F8-214D0F36EFB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55256" y="1087880"/>
            <a:ext cx="4029638" cy="4747649"/>
          </a:xfrm>
          <a:custGeom>
            <a:avLst/>
            <a:gdLst>
              <a:gd name="connsiteX0" fmla="*/ 2755369 w 4698826"/>
              <a:gd name="connsiteY0" fmla="*/ 1709 h 5321569"/>
              <a:gd name="connsiteX1" fmla="*/ 4698826 w 4698826"/>
              <a:gd name="connsiteY1" fmla="*/ 950552 h 5321569"/>
              <a:gd name="connsiteX2" fmla="*/ 4234122 w 4698826"/>
              <a:gd name="connsiteY2" fmla="*/ 1340485 h 5321569"/>
              <a:gd name="connsiteX3" fmla="*/ 1958133 w 4698826"/>
              <a:gd name="connsiteY3" fmla="*/ 730636 h 5321569"/>
              <a:gd name="connsiteX4" fmla="*/ 606628 w 4698826"/>
              <a:gd name="connsiteY4" fmla="*/ 2660785 h 5321569"/>
              <a:gd name="connsiteX5" fmla="*/ 1958133 w 4698826"/>
              <a:gd name="connsiteY5" fmla="*/ 4590934 h 5321569"/>
              <a:gd name="connsiteX6" fmla="*/ 4234122 w 4698826"/>
              <a:gd name="connsiteY6" fmla="*/ 3981085 h 5321569"/>
              <a:gd name="connsiteX7" fmla="*/ 4698826 w 4698826"/>
              <a:gd name="connsiteY7" fmla="*/ 4371018 h 5321569"/>
              <a:gd name="connsiteX8" fmla="*/ 1750654 w 4698826"/>
              <a:gd name="connsiteY8" fmla="*/ 5160978 h 5321569"/>
              <a:gd name="connsiteX9" fmla="*/ 0 w 4698826"/>
              <a:gd name="connsiteY9" fmla="*/ 2660785 h 5321569"/>
              <a:gd name="connsiteX10" fmla="*/ 1750654 w 4698826"/>
              <a:gd name="connsiteY10" fmla="*/ 160592 h 5321569"/>
              <a:gd name="connsiteX11" fmla="*/ 2755369 w 4698826"/>
              <a:gd name="connsiteY11" fmla="*/ 1709 h 532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8826" h="5321569">
                <a:moveTo>
                  <a:pt x="2755369" y="1709"/>
                </a:moveTo>
                <a:cubicBezTo>
                  <a:pt x="3493216" y="28177"/>
                  <a:pt x="4204528" y="361471"/>
                  <a:pt x="4698826" y="950552"/>
                </a:cubicBezTo>
                <a:lnTo>
                  <a:pt x="4234122" y="1340485"/>
                </a:lnTo>
                <a:cubicBezTo>
                  <a:pt x="3679070" y="679000"/>
                  <a:pt x="2769565" y="435299"/>
                  <a:pt x="1958133" y="730636"/>
                </a:cubicBezTo>
                <a:cubicBezTo>
                  <a:pt x="1146701" y="1025973"/>
                  <a:pt x="606628" y="1797278"/>
                  <a:pt x="606628" y="2660785"/>
                </a:cubicBezTo>
                <a:cubicBezTo>
                  <a:pt x="606628" y="3524293"/>
                  <a:pt x="1146701" y="4295597"/>
                  <a:pt x="1958133" y="4590934"/>
                </a:cubicBezTo>
                <a:cubicBezTo>
                  <a:pt x="2769565" y="4886271"/>
                  <a:pt x="3679070" y="4642570"/>
                  <a:pt x="4234122" y="3981085"/>
                </a:cubicBezTo>
                <a:lnTo>
                  <a:pt x="4698826" y="4371018"/>
                </a:lnTo>
                <a:cubicBezTo>
                  <a:pt x="3979847" y="5227864"/>
                  <a:pt x="2801731" y="5543539"/>
                  <a:pt x="1750654" y="5160978"/>
                </a:cubicBezTo>
                <a:cubicBezTo>
                  <a:pt x="699577" y="4778417"/>
                  <a:pt x="0" y="3779318"/>
                  <a:pt x="0" y="2660785"/>
                </a:cubicBezTo>
                <a:cubicBezTo>
                  <a:pt x="0" y="1542252"/>
                  <a:pt x="699577" y="543153"/>
                  <a:pt x="1750654" y="160592"/>
                </a:cubicBezTo>
                <a:cubicBezTo>
                  <a:pt x="2079116" y="41042"/>
                  <a:pt x="2419983" y="-10321"/>
                  <a:pt x="2755369" y="1709"/>
                </a:cubicBezTo>
                <a:close/>
              </a:path>
            </a:pathLst>
          </a:custGeom>
        </p:spPr>
      </p:pic>
      <p:pic>
        <p:nvPicPr>
          <p:cNvPr id="39" name="Picture 10" descr="Universidad de las Fuerzas Armadas de Ecuador - Wikipedia, la ...">
            <a:extLst>
              <a:ext uri="{FF2B5EF4-FFF2-40B4-BE49-F238E27FC236}">
                <a16:creationId xmlns:a16="http://schemas.microsoft.com/office/drawing/2014/main" id="{6E51240C-8926-4577-B3D2-C71ABAFC68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6926" y="2270299"/>
            <a:ext cx="2797988" cy="2530095"/>
          </a:xfrm>
          <a:prstGeom prst="rect">
            <a:avLst/>
          </a:prstGeom>
          <a:noFill/>
          <a:extLst>
            <a:ext uri="{909E8E84-426E-40DD-AFC4-6F175D3DCCD1}">
              <a14:hiddenFill xmlns:a14="http://schemas.microsoft.com/office/drawing/2010/main">
                <a:solidFill>
                  <a:srgbClr val="FFFFFF"/>
                </a:solidFill>
              </a14:hiddenFill>
            </a:ext>
          </a:extLst>
        </p:spPr>
      </p:pic>
      <p:sp>
        <p:nvSpPr>
          <p:cNvPr id="40" name="空心弧 1">
            <a:extLst>
              <a:ext uri="{FF2B5EF4-FFF2-40B4-BE49-F238E27FC236}">
                <a16:creationId xmlns:a16="http://schemas.microsoft.com/office/drawing/2014/main" id="{6BC1F5A9-219E-48F7-BD31-395D52E42052}"/>
              </a:ext>
            </a:extLst>
          </p:cNvPr>
          <p:cNvSpPr/>
          <p:nvPr/>
        </p:nvSpPr>
        <p:spPr>
          <a:xfrm rot="16200000">
            <a:off x="504070" y="1118501"/>
            <a:ext cx="4807646" cy="4621000"/>
          </a:xfrm>
          <a:prstGeom prst="blockArc">
            <a:avLst>
              <a:gd name="adj1" fmla="val 12274347"/>
              <a:gd name="adj2" fmla="val 3927365"/>
              <a:gd name="adj3" fmla="val 2258"/>
            </a:avLst>
          </a:prstGeom>
          <a:solidFill>
            <a:srgbClr val="668E3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rgbClr val="F6FF97"/>
              </a:solidFill>
              <a:cs typeface="+mn-ea"/>
              <a:sym typeface="+mn-lt"/>
            </a:endParaRPr>
          </a:p>
        </p:txBody>
      </p:sp>
      <p:sp>
        <p:nvSpPr>
          <p:cNvPr id="41" name="CuadroTexto 40">
            <a:extLst>
              <a:ext uri="{FF2B5EF4-FFF2-40B4-BE49-F238E27FC236}">
                <a16:creationId xmlns:a16="http://schemas.microsoft.com/office/drawing/2014/main" id="{02DBA813-91AF-4B14-8A04-5BA6766A2675}"/>
              </a:ext>
            </a:extLst>
          </p:cNvPr>
          <p:cNvSpPr txBox="1"/>
          <p:nvPr/>
        </p:nvSpPr>
        <p:spPr>
          <a:xfrm>
            <a:off x="5417472" y="0"/>
            <a:ext cx="4912024"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Lato Black" panose="020F0A02020204030203" pitchFamily="34" charset="0"/>
              </a:rPr>
              <a:t>ÍNDICE</a:t>
            </a:r>
            <a:endParaRPr lang="es-EC" sz="4000" b="1" dirty="0">
              <a:effectLst>
                <a:outerShdw blurRad="38100" dist="38100" dir="2700000" algn="tl">
                  <a:srgbClr val="000000">
                    <a:alpha val="43137"/>
                  </a:srgbClr>
                </a:outerShdw>
              </a:effectLst>
              <a:latin typeface="Lato Black" panose="020F0A02020204030203" pitchFamily="34" charset="0"/>
            </a:endParaRPr>
          </a:p>
        </p:txBody>
      </p:sp>
    </p:spTree>
    <p:extLst>
      <p:ext uri="{BB962C8B-B14F-4D97-AF65-F5344CB8AC3E}">
        <p14:creationId xmlns:p14="http://schemas.microsoft.com/office/powerpoint/2010/main" val="249059346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5FBB0D6-B93C-4985-85FE-1FBE48E918DC}"/>
              </a:ext>
            </a:extLst>
          </p:cNvPr>
          <p:cNvPicPr>
            <a:picLocks noChangeAspect="1"/>
          </p:cNvPicPr>
          <p:nvPr/>
        </p:nvPicPr>
        <p:blipFill>
          <a:blip r:embed="rId2"/>
          <a:stretch>
            <a:fillRect/>
          </a:stretch>
        </p:blipFill>
        <p:spPr>
          <a:xfrm>
            <a:off x="136355" y="925259"/>
            <a:ext cx="2586525" cy="471376"/>
          </a:xfrm>
          <a:prstGeom prst="rect">
            <a:avLst/>
          </a:prstGeom>
        </p:spPr>
      </p:pic>
      <p:sp>
        <p:nvSpPr>
          <p:cNvPr id="24" name="CuadroTexto 23">
            <a:extLst>
              <a:ext uri="{FF2B5EF4-FFF2-40B4-BE49-F238E27FC236}">
                <a16:creationId xmlns:a16="http://schemas.microsoft.com/office/drawing/2014/main" id="{D97F9D6B-30B8-4415-9E75-3391A233D389}"/>
              </a:ext>
            </a:extLst>
          </p:cNvPr>
          <p:cNvSpPr txBox="1"/>
          <p:nvPr/>
        </p:nvSpPr>
        <p:spPr>
          <a:xfrm>
            <a:off x="2935025" y="914288"/>
            <a:ext cx="8905876" cy="1077218"/>
          </a:xfrm>
          <a:prstGeom prst="rect">
            <a:avLst/>
          </a:prstGeom>
          <a:noFill/>
        </p:spPr>
        <p:txBody>
          <a:bodyPr wrap="square">
            <a:spAutoFit/>
          </a:bodyPr>
          <a:lstStyle/>
          <a:p>
            <a:pPr algn="just"/>
            <a:r>
              <a:rPr lang="es-ES" sz="1600" b="0" i="0" dirty="0">
                <a:effectLst/>
                <a:latin typeface="PT Serif"/>
              </a:rPr>
              <a:t>El sistema de computación CEINCI-LAB desarrollado por el Dr. Roberto Aguiar Falconí a partir del 2009, es una notable herramienta informática que permite realizar el análisis sísmico y estático de estructuras, cuenta con funciones para estudiar Interacción Suelo Estructura y Peligrosidad Sísmica.</a:t>
            </a:r>
            <a:endParaRPr lang="es-EC" sz="1600" dirty="0"/>
          </a:p>
        </p:txBody>
      </p:sp>
      <p:pic>
        <p:nvPicPr>
          <p:cNvPr id="20" name="Imagen 19">
            <a:extLst>
              <a:ext uri="{FF2B5EF4-FFF2-40B4-BE49-F238E27FC236}">
                <a16:creationId xmlns:a16="http://schemas.microsoft.com/office/drawing/2014/main" id="{D44C9DBC-A86B-4567-A893-C88726CA6BC3}"/>
              </a:ext>
            </a:extLst>
          </p:cNvPr>
          <p:cNvPicPr>
            <a:picLocks noChangeAspect="1"/>
          </p:cNvPicPr>
          <p:nvPr/>
        </p:nvPicPr>
        <p:blipFill>
          <a:blip r:embed="rId3"/>
          <a:stretch>
            <a:fillRect/>
          </a:stretch>
        </p:blipFill>
        <p:spPr>
          <a:xfrm>
            <a:off x="134509" y="1321628"/>
            <a:ext cx="2251245" cy="621327"/>
          </a:xfrm>
          <a:prstGeom prst="rect">
            <a:avLst/>
          </a:prstGeom>
        </p:spPr>
      </p:pic>
      <p:grpSp>
        <p:nvGrpSpPr>
          <p:cNvPr id="27" name="Grupo 26">
            <a:extLst>
              <a:ext uri="{FF2B5EF4-FFF2-40B4-BE49-F238E27FC236}">
                <a16:creationId xmlns:a16="http://schemas.microsoft.com/office/drawing/2014/main" id="{89926294-7C2B-408A-A387-528049ED7D94}"/>
              </a:ext>
            </a:extLst>
          </p:cNvPr>
          <p:cNvGrpSpPr/>
          <p:nvPr/>
        </p:nvGrpSpPr>
        <p:grpSpPr>
          <a:xfrm>
            <a:off x="9060244" y="2376641"/>
            <a:ext cx="2993557" cy="3194466"/>
            <a:chOff x="8623650" y="1771930"/>
            <a:chExt cx="3195536" cy="3980231"/>
          </a:xfrm>
        </p:grpSpPr>
        <p:sp>
          <p:nvSpPr>
            <p:cNvPr id="21" name="Rectángulo: esquinas redondeadas 20">
              <a:extLst>
                <a:ext uri="{FF2B5EF4-FFF2-40B4-BE49-F238E27FC236}">
                  <a16:creationId xmlns:a16="http://schemas.microsoft.com/office/drawing/2014/main" id="{C62458E6-DF19-43EF-A0CD-04BB2DC653D0}"/>
                </a:ext>
              </a:extLst>
            </p:cNvPr>
            <p:cNvSpPr/>
            <p:nvPr/>
          </p:nvSpPr>
          <p:spPr>
            <a:xfrm rot="20731299">
              <a:off x="8623650" y="1771930"/>
              <a:ext cx="2931918" cy="39802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0" i="0" dirty="0">
                  <a:solidFill>
                    <a:srgbClr val="444444"/>
                  </a:solidFill>
                  <a:effectLst/>
                  <a:latin typeface="var(--font-headings,&quot;PT Serif&quot;,Times,sans-serif)"/>
                </a:rPr>
                <a:t>El Sistema de Computación CEINCI-LAB fue desarrollado como un complemento para el aprendizaje que ha tenido importantes contribuciones que ahora se puede utilizar en Consultorías en el campo de la Ingeniería Sísmica.</a:t>
              </a:r>
            </a:p>
            <a:p>
              <a:pPr algn="just"/>
              <a:endParaRPr lang="es-ES" sz="1600" dirty="0">
                <a:solidFill>
                  <a:srgbClr val="444444"/>
                </a:solidFill>
                <a:latin typeface="var(--font-headings,&quot;PT Serif&quot;,Times,sans-serif)"/>
              </a:endParaRPr>
            </a:p>
            <a:p>
              <a:pPr algn="just"/>
              <a:endParaRPr lang="es-ES" sz="1600" dirty="0">
                <a:solidFill>
                  <a:srgbClr val="444444"/>
                </a:solidFill>
                <a:latin typeface="var(--font-headings,&quot;PT Serif&quot;,Times,sans-serif)"/>
              </a:endParaRPr>
            </a:p>
          </p:txBody>
        </p:sp>
        <p:pic>
          <p:nvPicPr>
            <p:cNvPr id="26" name="Gráfico 25" descr="Inteligencia artificial">
              <a:extLst>
                <a:ext uri="{FF2B5EF4-FFF2-40B4-BE49-F238E27FC236}">
                  <a16:creationId xmlns:a16="http://schemas.microsoft.com/office/drawing/2014/main" id="{BEC5369A-411D-42DA-A5B8-99EF1E8BCA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603581">
              <a:off x="11179752" y="4699549"/>
              <a:ext cx="639434" cy="639434"/>
            </a:xfrm>
            <a:prstGeom prst="rect">
              <a:avLst/>
            </a:prstGeom>
          </p:spPr>
        </p:pic>
      </p:grpSp>
      <p:pic>
        <p:nvPicPr>
          <p:cNvPr id="5122" name="Picture 2" descr="Los mejores cursos online sobre MATLAB, en español">
            <a:extLst>
              <a:ext uri="{FF2B5EF4-FFF2-40B4-BE49-F238E27FC236}">
                <a16:creationId xmlns:a16="http://schemas.microsoft.com/office/drawing/2014/main" id="{A1F80E2B-F27F-4421-ABA2-65E52FA88F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664" t="13250" r="31445" b="21231"/>
          <a:stretch/>
        </p:blipFill>
        <p:spPr bwMode="auto">
          <a:xfrm>
            <a:off x="2382042" y="1413787"/>
            <a:ext cx="458812" cy="529168"/>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DB75C6F1-48E8-4214-BF30-D3A2EB4F7FED}"/>
              </a:ext>
            </a:extLst>
          </p:cNvPr>
          <p:cNvSpPr txBox="1"/>
          <p:nvPr/>
        </p:nvSpPr>
        <p:spPr>
          <a:xfrm>
            <a:off x="0" y="1914857"/>
            <a:ext cx="2800516" cy="318653"/>
          </a:xfrm>
          <a:prstGeom prst="rect">
            <a:avLst/>
          </a:prstGeom>
          <a:noFill/>
        </p:spPr>
        <p:txBody>
          <a:bodyPr wrap="square">
            <a:spAutoFit/>
          </a:bodyPr>
          <a:lstStyle/>
          <a:p>
            <a:r>
              <a:rPr lang="es-EC" sz="1400" dirty="0">
                <a:hlinkClick r:id="rId7"/>
              </a:rPr>
              <a:t>https://ceincilab.wordpress.com/</a:t>
            </a:r>
            <a:endParaRPr lang="es-EC" sz="1400" dirty="0"/>
          </a:p>
        </p:txBody>
      </p:sp>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6827" y="136373"/>
            <a:ext cx="478040" cy="478040"/>
          </a:xfrm>
          <a:prstGeom prst="rect">
            <a:avLst/>
          </a:prstGeom>
        </p:spPr>
      </p:pic>
      <p:pic>
        <p:nvPicPr>
          <p:cNvPr id="32" name="Imagen 31">
            <a:extLst>
              <a:ext uri="{FF2B5EF4-FFF2-40B4-BE49-F238E27FC236}">
                <a16:creationId xmlns:a16="http://schemas.microsoft.com/office/drawing/2014/main" id="{B26D1722-5A47-4F37-9355-D308426AA398}"/>
              </a:ext>
            </a:extLst>
          </p:cNvPr>
          <p:cNvPicPr>
            <a:picLocks noChangeAspect="1"/>
          </p:cNvPicPr>
          <p:nvPr/>
        </p:nvPicPr>
        <p:blipFill>
          <a:blip r:embed="rId10"/>
          <a:stretch>
            <a:fillRect/>
          </a:stretch>
        </p:blipFill>
        <p:spPr>
          <a:xfrm>
            <a:off x="362085" y="2844111"/>
            <a:ext cx="2840015" cy="3486009"/>
          </a:xfrm>
          <a:prstGeom prst="rect">
            <a:avLst/>
          </a:prstGeom>
        </p:spPr>
      </p:pic>
      <p:pic>
        <p:nvPicPr>
          <p:cNvPr id="33" name="Imagen 32">
            <a:extLst>
              <a:ext uri="{FF2B5EF4-FFF2-40B4-BE49-F238E27FC236}">
                <a16:creationId xmlns:a16="http://schemas.microsoft.com/office/drawing/2014/main" id="{360B2CAA-049D-4EE2-8224-04C4D134AA74}"/>
              </a:ext>
            </a:extLst>
          </p:cNvPr>
          <p:cNvPicPr>
            <a:picLocks noChangeAspect="1"/>
          </p:cNvPicPr>
          <p:nvPr/>
        </p:nvPicPr>
        <p:blipFill>
          <a:blip r:embed="rId11"/>
          <a:stretch>
            <a:fillRect/>
          </a:stretch>
        </p:blipFill>
        <p:spPr>
          <a:xfrm>
            <a:off x="330983" y="2876758"/>
            <a:ext cx="2930784" cy="3486009"/>
          </a:xfrm>
          <a:prstGeom prst="rect">
            <a:avLst/>
          </a:prstGeom>
        </p:spPr>
      </p:pic>
      <p:sp>
        <p:nvSpPr>
          <p:cNvPr id="34" name="CuadroTexto 33">
            <a:extLst>
              <a:ext uri="{FF2B5EF4-FFF2-40B4-BE49-F238E27FC236}">
                <a16:creationId xmlns:a16="http://schemas.microsoft.com/office/drawing/2014/main" id="{28DA0ABD-2FE2-424A-88CB-97999DC5BC1F}"/>
              </a:ext>
            </a:extLst>
          </p:cNvPr>
          <p:cNvSpPr txBox="1"/>
          <p:nvPr/>
        </p:nvSpPr>
        <p:spPr>
          <a:xfrm>
            <a:off x="0" y="2179814"/>
            <a:ext cx="3458036" cy="400110"/>
          </a:xfrm>
          <a:prstGeom prst="rect">
            <a:avLst/>
          </a:prstGeom>
          <a:noFill/>
        </p:spPr>
        <p:txBody>
          <a:bodyPr wrap="square" rtlCol="0">
            <a:spAutoFit/>
          </a:bodyPr>
          <a:lstStyle/>
          <a:p>
            <a:r>
              <a:rPr lang="en-US" sz="2000" b="1" dirty="0"/>
              <a:t>G</a:t>
            </a:r>
            <a:r>
              <a:rPr lang="es-EC" sz="2000" b="1" dirty="0" err="1"/>
              <a:t>eometría</a:t>
            </a:r>
            <a:r>
              <a:rPr lang="es-EC" sz="2000" b="1" dirty="0"/>
              <a:t> de la Estructura</a:t>
            </a:r>
          </a:p>
        </p:txBody>
      </p:sp>
      <p:pic>
        <p:nvPicPr>
          <p:cNvPr id="35" name="Imagen 34">
            <a:extLst>
              <a:ext uri="{FF2B5EF4-FFF2-40B4-BE49-F238E27FC236}">
                <a16:creationId xmlns:a16="http://schemas.microsoft.com/office/drawing/2014/main" id="{EE7A0548-E2AB-47F0-9C97-E081337214B0}"/>
              </a:ext>
            </a:extLst>
          </p:cNvPr>
          <p:cNvPicPr>
            <a:picLocks noChangeAspect="1"/>
          </p:cNvPicPr>
          <p:nvPr/>
        </p:nvPicPr>
        <p:blipFill rotWithShape="1">
          <a:blip r:embed="rId12"/>
          <a:srcRect b="2602"/>
          <a:stretch/>
        </p:blipFill>
        <p:spPr>
          <a:xfrm>
            <a:off x="247636" y="2636673"/>
            <a:ext cx="3101640" cy="3693448"/>
          </a:xfrm>
          <a:prstGeom prst="rect">
            <a:avLst/>
          </a:prstGeom>
        </p:spPr>
      </p:pic>
      <p:pic>
        <p:nvPicPr>
          <p:cNvPr id="37" name="Imagen 36">
            <a:extLst>
              <a:ext uri="{FF2B5EF4-FFF2-40B4-BE49-F238E27FC236}">
                <a16:creationId xmlns:a16="http://schemas.microsoft.com/office/drawing/2014/main" id="{E3FC0373-2510-4D3F-B408-F940354C703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690" b="95349" l="5524" r="96190">
                        <a14:foregroundMark x1="32762" y1="18217" x2="32762" y2="18217"/>
                        <a14:foregroundMark x1="32000" y1="24419" x2="32000" y2="24419"/>
                        <a14:foregroundMark x1="32000" y1="30620" x2="32000" y2="30620"/>
                        <a14:foregroundMark x1="21905" y1="46899" x2="21905" y2="46899"/>
                        <a14:foregroundMark x1="24952" y1="63953" x2="24952" y2="63953"/>
                        <a14:foregroundMark x1="5524" y1="64341" x2="5524" y2="64341"/>
                        <a14:foregroundMark x1="18476" y1="63953" x2="18476" y2="63953"/>
                        <a14:foregroundMark x1="18476" y1="63566" x2="18476" y2="63566"/>
                        <a14:foregroundMark x1="19048" y1="56977" x2="19048" y2="56977"/>
                        <a14:foregroundMark x1="34667" y1="63953" x2="34667" y2="63953"/>
                        <a14:foregroundMark x1="35429" y1="63953" x2="40762" y2="63953"/>
                        <a14:foregroundMark x1="42857" y1="63953" x2="47619" y2="63953"/>
                        <a14:foregroundMark x1="32381" y1="48450" x2="32381" y2="48450"/>
                        <a14:foregroundMark x1="38095" y1="96124" x2="38095" y2="96124"/>
                        <a14:foregroundMark x1="92952" y1="88760" x2="92952" y2="88760"/>
                        <a14:foregroundMark x1="96190" y1="83721" x2="96190" y2="83721"/>
                      </a14:backgroundRemoval>
                    </a14:imgEffect>
                  </a14:imgLayer>
                </a14:imgProps>
              </a:ext>
            </a:extLst>
          </a:blip>
          <a:stretch>
            <a:fillRect/>
          </a:stretch>
        </p:blipFill>
        <p:spPr>
          <a:xfrm>
            <a:off x="261595" y="5422552"/>
            <a:ext cx="784480" cy="403658"/>
          </a:xfrm>
          <a:prstGeom prst="rect">
            <a:avLst/>
          </a:prstGeom>
        </p:spPr>
      </p:pic>
      <p:sp>
        <p:nvSpPr>
          <p:cNvPr id="38" name="Rectángulo: esquinas redondeadas 37">
            <a:extLst>
              <a:ext uri="{FF2B5EF4-FFF2-40B4-BE49-F238E27FC236}">
                <a16:creationId xmlns:a16="http://schemas.microsoft.com/office/drawing/2014/main" id="{B789579C-AE12-4C33-9BB4-CD3FF10E8B4E}"/>
              </a:ext>
            </a:extLst>
          </p:cNvPr>
          <p:cNvSpPr/>
          <p:nvPr/>
        </p:nvSpPr>
        <p:spPr>
          <a:xfrm>
            <a:off x="4022697" y="2376641"/>
            <a:ext cx="4364126" cy="17265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1600" b="1" dirty="0"/>
              <a:t>DEFINICIÓN DE NUDOS Y ELEMENTOS</a:t>
            </a:r>
          </a:p>
          <a:p>
            <a:pPr algn="just"/>
            <a:r>
              <a:rPr lang="es-EC" sz="1600" dirty="0"/>
              <a:t>Se numera siguiendo el siguiente orden:</a:t>
            </a:r>
          </a:p>
          <a:p>
            <a:pPr marL="342900" indent="-342900" algn="just">
              <a:buFont typeface="+mj-lt"/>
              <a:buAutoNum type="arabicPeriod"/>
            </a:pPr>
            <a:r>
              <a:rPr lang="es-EC" sz="1600" dirty="0"/>
              <a:t>Columnas</a:t>
            </a:r>
          </a:p>
          <a:p>
            <a:pPr marL="342900" indent="-342900" algn="just">
              <a:buFont typeface="+mj-lt"/>
              <a:buAutoNum type="arabicPeriod"/>
            </a:pPr>
            <a:r>
              <a:rPr lang="es-EC" sz="1600" dirty="0"/>
              <a:t>Vigas</a:t>
            </a:r>
          </a:p>
          <a:p>
            <a:pPr marL="342900" indent="-342900" algn="just">
              <a:buFont typeface="+mj-lt"/>
              <a:buAutoNum type="arabicPeriod"/>
            </a:pPr>
            <a:r>
              <a:rPr lang="es-EC" sz="1600" dirty="0"/>
              <a:t>Diagonales</a:t>
            </a:r>
          </a:p>
          <a:p>
            <a:pPr marL="342900" indent="-342900" algn="just">
              <a:buFont typeface="+mj-lt"/>
              <a:buAutoNum type="arabicPeriod"/>
            </a:pPr>
            <a:r>
              <a:rPr lang="es-EC" sz="1600" dirty="0"/>
              <a:t>Elementos Disipadores</a:t>
            </a:r>
          </a:p>
        </p:txBody>
      </p:sp>
      <mc:AlternateContent xmlns:mc="http://schemas.openxmlformats.org/markup-compatibility/2006" xmlns:a14="http://schemas.microsoft.com/office/drawing/2010/main">
        <mc:Choice Requires="a14">
          <p:sp>
            <p:nvSpPr>
              <p:cNvPr id="39" name="Rectángulo: esquinas redondeadas 38">
                <a:extLst>
                  <a:ext uri="{FF2B5EF4-FFF2-40B4-BE49-F238E27FC236}">
                    <a16:creationId xmlns:a16="http://schemas.microsoft.com/office/drawing/2014/main" id="{85048C83-ACBD-4F56-A8F2-DE66E843A5B8}"/>
                  </a:ext>
                </a:extLst>
              </p:cNvPr>
              <p:cNvSpPr/>
              <p:nvPr/>
            </p:nvSpPr>
            <p:spPr>
              <a:xfrm>
                <a:off x="4022697" y="4259051"/>
                <a:ext cx="4364126" cy="17265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1600" b="1" dirty="0"/>
                  <a:t>DEFINE LOS GRADOS DE LIBERTAD</a:t>
                </a:r>
              </a:p>
              <a:p>
                <a:pPr algn="just"/>
                <a:r>
                  <a:rPr lang="es-EC" sz="1600" dirty="0"/>
                  <a:t>Matriz CG</a:t>
                </a:r>
              </a:p>
              <a:p>
                <a:pPr algn="just"/>
                <a:endParaRPr lang="es-EC" sz="1600" dirty="0"/>
              </a:p>
              <a:p>
                <a:pPr algn="just"/>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𝐶𝐺</m:t>
                      </m:r>
                      <m:r>
                        <a:rPr lang="en-US" sz="1600" b="0" i="1" smtClean="0">
                          <a:latin typeface="Cambria Math" panose="02040503050406030204" pitchFamily="18" charset="0"/>
                        </a:rPr>
                        <m:t>=[</m:t>
                      </m:r>
                      <m:m>
                        <m:mPr>
                          <m:mcs>
                            <m:mc>
                              <m:mcPr>
                                <m:count m:val="3"/>
                                <m:mcJc m:val="center"/>
                              </m:mcPr>
                            </m:mc>
                          </m:mcs>
                          <m:ctrlPr>
                            <a:rPr lang="en-US" sz="1600" b="0" i="1" smtClean="0">
                              <a:latin typeface="Cambria Math" panose="02040503050406030204" pitchFamily="18" charset="0"/>
                            </a:rPr>
                          </m:ctrlPr>
                        </m:mPr>
                        <m:mr>
                          <m:e>
                            <m:r>
                              <m:rPr>
                                <m:brk m:alnAt="7"/>
                              </m:rPr>
                              <a:rPr lang="en-US" sz="1600" b="0" i="1" smtClean="0">
                                <a:latin typeface="Cambria Math" panose="02040503050406030204" pitchFamily="18" charset="0"/>
                              </a:rPr>
                              <m:t>𝑋</m:t>
                            </m:r>
                          </m:e>
                          <m:e>
                            <m:r>
                              <a:rPr lang="en-US" sz="1600" b="0" i="1" smtClean="0">
                                <a:latin typeface="Cambria Math" panose="02040503050406030204" pitchFamily="18" charset="0"/>
                              </a:rPr>
                              <m:t>𝑌</m:t>
                            </m:r>
                          </m:e>
                          <m:e>
                            <m:r>
                              <a:rPr lang="en-US" sz="1600" b="0" i="1" smtClean="0">
                                <a:latin typeface="Cambria Math" panose="02040503050406030204" pitchFamily="18" charset="0"/>
                              </a:rPr>
                              <m:t>𝐺𝐼𝑅𝑂</m:t>
                            </m:r>
                          </m:e>
                        </m:mr>
                      </m:m>
                      <m:r>
                        <a:rPr lang="en-US" sz="1600" b="0" i="1" smtClean="0">
                          <a:latin typeface="Cambria Math" panose="02040503050406030204" pitchFamily="18" charset="0"/>
                        </a:rPr>
                        <m:t>]</m:t>
                      </m:r>
                    </m:oMath>
                  </m:oMathPara>
                </a14:m>
                <a:endParaRPr lang="es-EC" sz="1600" dirty="0"/>
              </a:p>
              <a:p>
                <a:pPr algn="just"/>
                <a:endParaRPr lang="es-EC" sz="1600" dirty="0"/>
              </a:p>
            </p:txBody>
          </p:sp>
        </mc:Choice>
        <mc:Fallback xmlns="">
          <p:sp>
            <p:nvSpPr>
              <p:cNvPr id="39" name="Rectángulo: esquinas redondeadas 38">
                <a:extLst>
                  <a:ext uri="{FF2B5EF4-FFF2-40B4-BE49-F238E27FC236}">
                    <a16:creationId xmlns:a16="http://schemas.microsoft.com/office/drawing/2014/main" id="{85048C83-ACBD-4F56-A8F2-DE66E843A5B8}"/>
                  </a:ext>
                </a:extLst>
              </p:cNvPr>
              <p:cNvSpPr>
                <a:spLocks noRot="1" noChangeAspect="1" noMove="1" noResize="1" noEditPoints="1" noAdjustHandles="1" noChangeArrowheads="1" noChangeShapeType="1" noTextEdit="1"/>
              </p:cNvSpPr>
              <p:nvPr/>
            </p:nvSpPr>
            <p:spPr>
              <a:xfrm>
                <a:off x="4022697" y="4259051"/>
                <a:ext cx="4364126" cy="1726564"/>
              </a:xfrm>
              <a:prstGeom prst="roundRect">
                <a:avLst/>
              </a:prstGeom>
              <a:blipFill>
                <a:blip r:embed="rId1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428136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23">
            <a:extLst>
              <a:ext uri="{FF2B5EF4-FFF2-40B4-BE49-F238E27FC236}">
                <a16:creationId xmlns:a16="http://schemas.microsoft.com/office/drawing/2014/main" id="{16237B48-2128-4F49-9C2C-C649B71E0322}"/>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13" name="Elipse 12">
            <a:extLst>
              <a:ext uri="{FF2B5EF4-FFF2-40B4-BE49-F238E27FC236}">
                <a16:creationId xmlns:a16="http://schemas.microsoft.com/office/drawing/2014/main" id="{6385D9BB-83E4-4941-94E2-C87748794DC8}"/>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34" name="图形 119" descr="工具">
            <a:extLst>
              <a:ext uri="{FF2B5EF4-FFF2-40B4-BE49-F238E27FC236}">
                <a16:creationId xmlns:a16="http://schemas.microsoft.com/office/drawing/2014/main" id="{9B0414C7-0917-488D-AFCC-445C6ED988E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23" name="Imagen 22">
            <a:extLst>
              <a:ext uri="{FF2B5EF4-FFF2-40B4-BE49-F238E27FC236}">
                <a16:creationId xmlns:a16="http://schemas.microsoft.com/office/drawing/2014/main" id="{622839F2-4BF5-4646-ABBC-53F77847C29C}"/>
              </a:ext>
            </a:extLst>
          </p:cNvPr>
          <p:cNvPicPr>
            <a:picLocks noChangeAspect="1"/>
          </p:cNvPicPr>
          <p:nvPr/>
        </p:nvPicPr>
        <p:blipFill>
          <a:blip r:embed="rId4"/>
          <a:stretch>
            <a:fillRect/>
          </a:stretch>
        </p:blipFill>
        <p:spPr>
          <a:xfrm>
            <a:off x="116827" y="811075"/>
            <a:ext cx="2230925" cy="406570"/>
          </a:xfrm>
          <a:prstGeom prst="rect">
            <a:avLst/>
          </a:prstGeom>
        </p:spPr>
      </p:pic>
      <p:sp>
        <p:nvSpPr>
          <p:cNvPr id="43" name="CuadroTexto 42">
            <a:extLst>
              <a:ext uri="{FF2B5EF4-FFF2-40B4-BE49-F238E27FC236}">
                <a16:creationId xmlns:a16="http://schemas.microsoft.com/office/drawing/2014/main" id="{6E74A80E-84B9-4408-ADEA-035D7A911B7C}"/>
              </a:ext>
            </a:extLst>
          </p:cNvPr>
          <p:cNvSpPr txBox="1"/>
          <p:nvPr/>
        </p:nvSpPr>
        <p:spPr>
          <a:xfrm>
            <a:off x="116827" y="1245982"/>
            <a:ext cx="3519405" cy="400110"/>
          </a:xfrm>
          <a:prstGeom prst="rect">
            <a:avLst/>
          </a:prstGeom>
          <a:noFill/>
        </p:spPr>
        <p:txBody>
          <a:bodyPr wrap="square" rtlCol="0">
            <a:spAutoFit/>
          </a:bodyPr>
          <a:lstStyle/>
          <a:p>
            <a:r>
              <a:rPr lang="en-US" sz="2000" b="1" dirty="0"/>
              <a:t>G</a:t>
            </a:r>
            <a:r>
              <a:rPr lang="es-EC" sz="2000" b="1" dirty="0" err="1"/>
              <a:t>eometría</a:t>
            </a:r>
            <a:r>
              <a:rPr lang="es-EC" sz="2000" b="1" dirty="0"/>
              <a:t> de la Estructura</a:t>
            </a:r>
          </a:p>
        </p:txBody>
      </p:sp>
      <p:pic>
        <p:nvPicPr>
          <p:cNvPr id="48" name="Imagen 47">
            <a:extLst>
              <a:ext uri="{FF2B5EF4-FFF2-40B4-BE49-F238E27FC236}">
                <a16:creationId xmlns:a16="http://schemas.microsoft.com/office/drawing/2014/main" id="{B10C1B02-2E96-4714-849C-75B1C0E494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90" b="95349" l="5524" r="96190">
                        <a14:foregroundMark x1="32762" y1="18217" x2="32762" y2="18217"/>
                        <a14:foregroundMark x1="32000" y1="24419" x2="32000" y2="24419"/>
                        <a14:foregroundMark x1="32000" y1="30620" x2="32000" y2="30620"/>
                        <a14:foregroundMark x1="21905" y1="46899" x2="21905" y2="46899"/>
                        <a14:foregroundMark x1="24952" y1="63953" x2="24952" y2="63953"/>
                        <a14:foregroundMark x1="5524" y1="64341" x2="5524" y2="64341"/>
                        <a14:foregroundMark x1="18476" y1="63953" x2="18476" y2="63953"/>
                        <a14:foregroundMark x1="18476" y1="63566" x2="18476" y2="63566"/>
                        <a14:foregroundMark x1="19048" y1="56977" x2="19048" y2="56977"/>
                        <a14:foregroundMark x1="34667" y1="63953" x2="34667" y2="63953"/>
                        <a14:foregroundMark x1="35429" y1="63953" x2="40762" y2="63953"/>
                        <a14:foregroundMark x1="42857" y1="63953" x2="47619" y2="63953"/>
                        <a14:foregroundMark x1="32381" y1="48450" x2="32381" y2="48450"/>
                        <a14:foregroundMark x1="38095" y1="96124" x2="38095" y2="96124"/>
                        <a14:foregroundMark x1="92952" y1="88760" x2="92952" y2="88760"/>
                        <a14:foregroundMark x1="96190" y1="83721" x2="96190" y2="83721"/>
                      </a14:backgroundRemoval>
                    </a14:imgEffect>
                  </a14:imgLayer>
                </a14:imgProps>
              </a:ext>
            </a:extLst>
          </a:blip>
          <a:stretch>
            <a:fillRect/>
          </a:stretch>
        </p:blipFill>
        <p:spPr>
          <a:xfrm>
            <a:off x="372862" y="1646092"/>
            <a:ext cx="3135659" cy="1613468"/>
          </a:xfrm>
          <a:prstGeom prst="rect">
            <a:avLst/>
          </a:prstGeom>
        </p:spPr>
      </p:pic>
      <p:grpSp>
        <p:nvGrpSpPr>
          <p:cNvPr id="35" name="Grupo 34">
            <a:extLst>
              <a:ext uri="{FF2B5EF4-FFF2-40B4-BE49-F238E27FC236}">
                <a16:creationId xmlns:a16="http://schemas.microsoft.com/office/drawing/2014/main" id="{84858D48-382E-4B86-B664-B9574C988AA7}"/>
              </a:ext>
            </a:extLst>
          </p:cNvPr>
          <p:cNvGrpSpPr/>
          <p:nvPr/>
        </p:nvGrpSpPr>
        <p:grpSpPr>
          <a:xfrm>
            <a:off x="3003812" y="1646092"/>
            <a:ext cx="961128" cy="1613468"/>
            <a:chOff x="3003812" y="1646092"/>
            <a:chExt cx="961128" cy="1613468"/>
          </a:xfrm>
        </p:grpSpPr>
        <p:pic>
          <p:nvPicPr>
            <p:cNvPr id="49" name="Imagen 48">
              <a:extLst>
                <a:ext uri="{FF2B5EF4-FFF2-40B4-BE49-F238E27FC236}">
                  <a16:creationId xmlns:a16="http://schemas.microsoft.com/office/drawing/2014/main" id="{D21B09A4-41EE-42CC-834C-62A4341D1D3C}"/>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9690" b="95349" l="5524" r="96190">
                          <a14:foregroundMark x1="32000" y1="30620" x2="32000" y2="30620"/>
                          <a14:foregroundMark x1="24952" y1="63953" x2="24952" y2="63953"/>
                          <a14:foregroundMark x1="5524" y1="64341" x2="5524" y2="64341"/>
                          <a14:foregroundMark x1="18476" y1="63953" x2="18476" y2="63953"/>
                          <a14:foregroundMark x1="18476" y1="63566" x2="18476" y2="63566"/>
                          <a14:foregroundMark x1="34667" y1="63953" x2="34667" y2="63953"/>
                          <a14:foregroundMark x1="35429" y1="63953" x2="40762" y2="63953"/>
                          <a14:foregroundMark x1="42857" y1="63953" x2="47619" y2="63953"/>
                          <a14:foregroundMark x1="32381" y1="48450" x2="32381" y2="48450"/>
                          <a14:foregroundMark x1="38095" y1="96124" x2="38095" y2="96124"/>
                          <a14:foregroundMark x1="92952" y1="88760" x2="92952" y2="88760"/>
                          <a14:foregroundMark x1="96190" y1="83721" x2="96190" y2="83721"/>
                          <a14:backgroundMark x1="22476" y1="46124" x2="22476" y2="46124"/>
                          <a14:backgroundMark x1="21714" y1="47674" x2="19238" y2="57752"/>
                          <a14:backgroundMark x1="18476" y1="63953" x2="18476" y2="63953"/>
                          <a14:backgroundMark x1="21905" y1="47287" x2="21905" y2="47287"/>
                          <a14:backgroundMark x1="22286" y1="45736" x2="21714" y2="48450"/>
                          <a14:backgroundMark x1="21905" y1="44961" x2="20000" y2="51938"/>
                          <a14:backgroundMark x1="29143" y1="22093" x2="29143" y2="27907"/>
                          <a14:backgroundMark x1="19619" y1="72481" x2="25524" y2="91085"/>
                          <a14:backgroundMark x1="28952" y1="18992" x2="30476" y2="24419"/>
                        </a14:backgroundRemoval>
                      </a14:imgEffect>
                    </a14:imgLayer>
                  </a14:imgProps>
                </a:ext>
              </a:extLst>
            </a:blip>
            <a:srcRect r="69349"/>
            <a:stretch/>
          </p:blipFill>
          <p:spPr>
            <a:xfrm>
              <a:off x="3003812" y="1646092"/>
              <a:ext cx="961128" cy="1613468"/>
            </a:xfrm>
            <a:prstGeom prst="rect">
              <a:avLst/>
            </a:prstGeom>
          </p:spPr>
        </p:pic>
        <p:pic>
          <p:nvPicPr>
            <p:cNvPr id="50" name="Imagen 49">
              <a:extLst>
                <a:ext uri="{FF2B5EF4-FFF2-40B4-BE49-F238E27FC236}">
                  <a16:creationId xmlns:a16="http://schemas.microsoft.com/office/drawing/2014/main" id="{9448B34A-6627-4C30-A030-8D5A6C2AC2C7}"/>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9690" b="95349" l="5524" r="96190">
                          <a14:foregroundMark x1="32000" y1="30620" x2="32000" y2="30620"/>
                          <a14:foregroundMark x1="24952" y1="63953" x2="24952" y2="63953"/>
                          <a14:foregroundMark x1="5524" y1="64341" x2="5524" y2="64341"/>
                          <a14:foregroundMark x1="18476" y1="63953" x2="18476" y2="63953"/>
                          <a14:foregroundMark x1="18476" y1="63566" x2="18476" y2="63566"/>
                          <a14:foregroundMark x1="34667" y1="63953" x2="34667" y2="63953"/>
                          <a14:foregroundMark x1="35429" y1="63953" x2="40762" y2="63953"/>
                          <a14:foregroundMark x1="42857" y1="63953" x2="47619" y2="63953"/>
                          <a14:foregroundMark x1="32381" y1="48450" x2="32381" y2="48450"/>
                          <a14:foregroundMark x1="38095" y1="96124" x2="38095" y2="96124"/>
                          <a14:foregroundMark x1="92952" y1="88760" x2="92952" y2="88760"/>
                          <a14:foregroundMark x1="96190" y1="83721" x2="96190" y2="83721"/>
                          <a14:backgroundMark x1="22476" y1="46124" x2="22476" y2="46124"/>
                          <a14:backgroundMark x1="21714" y1="47674" x2="19238" y2="57752"/>
                          <a14:backgroundMark x1="18476" y1="63953" x2="18476" y2="63953"/>
                          <a14:backgroundMark x1="21905" y1="47287" x2="21905" y2="47287"/>
                          <a14:backgroundMark x1="22286" y1="45736" x2="21714" y2="48450"/>
                          <a14:backgroundMark x1="21905" y1="44961" x2="20000" y2="51938"/>
                          <a14:backgroundMark x1="29143" y1="22093" x2="29143" y2="27907"/>
                          <a14:backgroundMark x1="19619" y1="72481" x2="25524" y2="91085"/>
                          <a14:backgroundMark x1="28952" y1="18992" x2="30476" y2="24419"/>
                        </a14:backgroundRemoval>
                      </a14:imgEffect>
                    </a14:imgLayer>
                  </a14:imgProps>
                </a:ext>
              </a:extLst>
            </a:blip>
            <a:srcRect r="83232"/>
            <a:stretch/>
          </p:blipFill>
          <p:spPr>
            <a:xfrm>
              <a:off x="3110452" y="1646092"/>
              <a:ext cx="525780" cy="1613468"/>
            </a:xfrm>
            <a:prstGeom prst="rect">
              <a:avLst/>
            </a:prstGeom>
          </p:spPr>
        </p:pic>
      </p:grpSp>
      <p:sp>
        <p:nvSpPr>
          <p:cNvPr id="51" name="CuadroTexto 50">
            <a:extLst>
              <a:ext uri="{FF2B5EF4-FFF2-40B4-BE49-F238E27FC236}">
                <a16:creationId xmlns:a16="http://schemas.microsoft.com/office/drawing/2014/main" id="{F4484957-C513-4A3F-93D1-929ECEEB58E3}"/>
              </a:ext>
            </a:extLst>
          </p:cNvPr>
          <p:cNvSpPr txBox="1"/>
          <p:nvPr/>
        </p:nvSpPr>
        <p:spPr>
          <a:xfrm>
            <a:off x="355847" y="2046202"/>
            <a:ext cx="525780" cy="523220"/>
          </a:xfrm>
          <a:prstGeom prst="rect">
            <a:avLst/>
          </a:prstGeom>
          <a:noFill/>
        </p:spPr>
        <p:txBody>
          <a:bodyPr wrap="square" rtlCol="0">
            <a:spAutoFit/>
          </a:bodyPr>
          <a:lstStyle/>
          <a:p>
            <a:r>
              <a:rPr lang="es-EC" sz="2800" dirty="0">
                <a:solidFill>
                  <a:srgbClr val="FF0000"/>
                </a:solidFill>
              </a:rPr>
              <a:t>1</a:t>
            </a:r>
          </a:p>
        </p:txBody>
      </p:sp>
      <p:sp>
        <p:nvSpPr>
          <p:cNvPr id="52" name="CuadroTexto 51">
            <a:extLst>
              <a:ext uri="{FF2B5EF4-FFF2-40B4-BE49-F238E27FC236}">
                <a16:creationId xmlns:a16="http://schemas.microsoft.com/office/drawing/2014/main" id="{7B0E46C1-E00B-4A04-934E-C2CD7E407066}"/>
              </a:ext>
            </a:extLst>
          </p:cNvPr>
          <p:cNvSpPr txBox="1"/>
          <p:nvPr/>
        </p:nvSpPr>
        <p:spPr>
          <a:xfrm>
            <a:off x="3808690" y="2046202"/>
            <a:ext cx="525780" cy="523220"/>
          </a:xfrm>
          <a:prstGeom prst="rect">
            <a:avLst/>
          </a:prstGeom>
          <a:noFill/>
        </p:spPr>
        <p:txBody>
          <a:bodyPr wrap="square" rtlCol="0">
            <a:spAutoFit/>
          </a:bodyPr>
          <a:lstStyle/>
          <a:p>
            <a:r>
              <a:rPr lang="es-EC" sz="2800" dirty="0">
                <a:solidFill>
                  <a:srgbClr val="FF0000"/>
                </a:solidFill>
              </a:rPr>
              <a:t>1</a:t>
            </a:r>
          </a:p>
        </p:txBody>
      </p:sp>
      <p:sp>
        <p:nvSpPr>
          <p:cNvPr id="53" name="CuadroTexto 52">
            <a:extLst>
              <a:ext uri="{FF2B5EF4-FFF2-40B4-BE49-F238E27FC236}">
                <a16:creationId xmlns:a16="http://schemas.microsoft.com/office/drawing/2014/main" id="{BC739483-FFC8-4CC2-A45F-F0C7E732A148}"/>
              </a:ext>
            </a:extLst>
          </p:cNvPr>
          <p:cNvSpPr txBox="1"/>
          <p:nvPr/>
        </p:nvSpPr>
        <p:spPr>
          <a:xfrm>
            <a:off x="1462446" y="1465759"/>
            <a:ext cx="451782" cy="523220"/>
          </a:xfrm>
          <a:prstGeom prst="rect">
            <a:avLst/>
          </a:prstGeom>
          <a:noFill/>
        </p:spPr>
        <p:txBody>
          <a:bodyPr wrap="square" rtlCol="0">
            <a:spAutoFit/>
          </a:bodyPr>
          <a:lstStyle/>
          <a:p>
            <a:r>
              <a:rPr lang="es-EC" sz="2800" dirty="0">
                <a:solidFill>
                  <a:srgbClr val="0066FF"/>
                </a:solidFill>
              </a:rPr>
              <a:t>7</a:t>
            </a:r>
          </a:p>
        </p:txBody>
      </p:sp>
      <p:sp>
        <p:nvSpPr>
          <p:cNvPr id="54" name="CuadroTexto 53">
            <a:extLst>
              <a:ext uri="{FF2B5EF4-FFF2-40B4-BE49-F238E27FC236}">
                <a16:creationId xmlns:a16="http://schemas.microsoft.com/office/drawing/2014/main" id="{04C90B61-80D8-4695-8B5B-5848917FD4B7}"/>
              </a:ext>
            </a:extLst>
          </p:cNvPr>
          <p:cNvSpPr txBox="1"/>
          <p:nvPr/>
        </p:nvSpPr>
        <p:spPr>
          <a:xfrm>
            <a:off x="3213269" y="1465759"/>
            <a:ext cx="451782" cy="523220"/>
          </a:xfrm>
          <a:prstGeom prst="rect">
            <a:avLst/>
          </a:prstGeom>
          <a:noFill/>
        </p:spPr>
        <p:txBody>
          <a:bodyPr wrap="square" rtlCol="0">
            <a:spAutoFit/>
          </a:bodyPr>
          <a:lstStyle/>
          <a:p>
            <a:r>
              <a:rPr lang="es-EC" sz="2800" dirty="0">
                <a:solidFill>
                  <a:srgbClr val="0066FF"/>
                </a:solidFill>
              </a:rPr>
              <a:t>9</a:t>
            </a:r>
          </a:p>
        </p:txBody>
      </p:sp>
      <p:sp>
        <p:nvSpPr>
          <p:cNvPr id="55" name="CuadroTexto 54">
            <a:extLst>
              <a:ext uri="{FF2B5EF4-FFF2-40B4-BE49-F238E27FC236}">
                <a16:creationId xmlns:a16="http://schemas.microsoft.com/office/drawing/2014/main" id="{339AA659-96B2-4435-AC52-D8865B9826D8}"/>
              </a:ext>
            </a:extLst>
          </p:cNvPr>
          <p:cNvSpPr txBox="1"/>
          <p:nvPr/>
        </p:nvSpPr>
        <p:spPr>
          <a:xfrm>
            <a:off x="3213268" y="3004625"/>
            <a:ext cx="751672" cy="523220"/>
          </a:xfrm>
          <a:prstGeom prst="rect">
            <a:avLst/>
          </a:prstGeom>
          <a:noFill/>
        </p:spPr>
        <p:txBody>
          <a:bodyPr wrap="square" rtlCol="0">
            <a:spAutoFit/>
          </a:bodyPr>
          <a:lstStyle/>
          <a:p>
            <a:r>
              <a:rPr lang="es-EC" sz="2800" dirty="0">
                <a:solidFill>
                  <a:srgbClr val="0066FF"/>
                </a:solidFill>
              </a:rPr>
              <a:t>10</a:t>
            </a:r>
          </a:p>
        </p:txBody>
      </p:sp>
      <p:sp>
        <p:nvSpPr>
          <p:cNvPr id="56" name="CuadroTexto 55">
            <a:extLst>
              <a:ext uri="{FF2B5EF4-FFF2-40B4-BE49-F238E27FC236}">
                <a16:creationId xmlns:a16="http://schemas.microsoft.com/office/drawing/2014/main" id="{F6F7D605-09AC-412E-A883-9A1E678C17AC}"/>
              </a:ext>
            </a:extLst>
          </p:cNvPr>
          <p:cNvSpPr txBox="1"/>
          <p:nvPr/>
        </p:nvSpPr>
        <p:spPr>
          <a:xfrm>
            <a:off x="732855" y="3004625"/>
            <a:ext cx="451782" cy="523220"/>
          </a:xfrm>
          <a:prstGeom prst="rect">
            <a:avLst/>
          </a:prstGeom>
          <a:noFill/>
        </p:spPr>
        <p:txBody>
          <a:bodyPr wrap="square" rtlCol="0">
            <a:spAutoFit/>
          </a:bodyPr>
          <a:lstStyle/>
          <a:p>
            <a:r>
              <a:rPr lang="es-EC" sz="2800" dirty="0">
                <a:solidFill>
                  <a:srgbClr val="0066FF"/>
                </a:solidFill>
              </a:rPr>
              <a:t>8</a:t>
            </a:r>
          </a:p>
        </p:txBody>
      </p:sp>
      <p:sp>
        <p:nvSpPr>
          <p:cNvPr id="58" name="Rectángulo: esquinas redondeadas 57">
            <a:extLst>
              <a:ext uri="{FF2B5EF4-FFF2-40B4-BE49-F238E27FC236}">
                <a16:creationId xmlns:a16="http://schemas.microsoft.com/office/drawing/2014/main" id="{0155738E-8F57-4711-BB39-CA8E7FD3941C}"/>
              </a:ext>
            </a:extLst>
          </p:cNvPr>
          <p:cNvSpPr/>
          <p:nvPr/>
        </p:nvSpPr>
        <p:spPr>
          <a:xfrm>
            <a:off x="158614" y="3617082"/>
            <a:ext cx="4963801" cy="20279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b="1" dirty="0"/>
              <a:t>DEFINE El VECTOR DE COLOCACIÓN</a:t>
            </a:r>
          </a:p>
          <a:p>
            <a:pPr algn="just"/>
            <a:r>
              <a:rPr lang="es-EC" dirty="0"/>
              <a:t>Matriz VC</a:t>
            </a:r>
          </a:p>
          <a:p>
            <a:pPr algn="just"/>
            <a:endParaRPr lang="es-EC" dirty="0"/>
          </a:p>
          <a:p>
            <a:pPr algn="just"/>
            <a:endParaRPr lang="es-EC" dirty="0"/>
          </a:p>
          <a:p>
            <a:pPr algn="just"/>
            <a:endParaRPr lang="es-EC" dirty="0"/>
          </a:p>
        </p:txBody>
      </p:sp>
      <mc:AlternateContent xmlns:mc="http://schemas.openxmlformats.org/markup-compatibility/2006" xmlns:a14="http://schemas.microsoft.com/office/drawing/2010/main">
        <mc:Choice Requires="a14">
          <p:sp>
            <p:nvSpPr>
              <p:cNvPr id="59" name="CuadroTexto 58">
                <a:extLst>
                  <a:ext uri="{FF2B5EF4-FFF2-40B4-BE49-F238E27FC236}">
                    <a16:creationId xmlns:a16="http://schemas.microsoft.com/office/drawing/2014/main" id="{A5EC1693-E220-4181-88EA-A17ACFAF53EA}"/>
                  </a:ext>
                </a:extLst>
              </p:cNvPr>
              <p:cNvSpPr txBox="1"/>
              <p:nvPr/>
            </p:nvSpPr>
            <p:spPr>
              <a:xfrm>
                <a:off x="402454" y="4880126"/>
                <a:ext cx="445846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C" sz="2400" b="0" i="1" smtClean="0">
                          <a:latin typeface="Cambria Math" panose="02040503050406030204" pitchFamily="18" charset="0"/>
                        </a:rPr>
                        <m:t>𝑉𝐶</m:t>
                      </m:r>
                      <m:r>
                        <a:rPr lang="en-US" sz="2400" b="0" i="1" smtClean="0">
                          <a:latin typeface="Cambria Math" panose="02040503050406030204" pitchFamily="18" charset="0"/>
                        </a:rPr>
                        <m:t>=[</m:t>
                      </m:r>
                      <m:m>
                        <m:mPr>
                          <m:mcs>
                            <m:mc>
                              <m:mcPr>
                                <m:count m:val="6"/>
                                <m:mcJc m:val="center"/>
                              </m:mcPr>
                            </m:mc>
                          </m:mcs>
                          <m:ctrlPr>
                            <a:rPr lang="en-US" sz="2400" b="0" i="1" smtClean="0">
                              <a:latin typeface="Cambria Math" panose="02040503050406030204" pitchFamily="18" charset="0"/>
                            </a:rPr>
                          </m:ctrlPr>
                        </m:mPr>
                        <m:mr>
                          <m:e>
                            <m:r>
                              <m:rPr>
                                <m:brk m:alnAt="7"/>
                              </m:rPr>
                              <a:rPr lang="en-US" sz="2400" b="0" i="1" smtClean="0">
                                <a:solidFill>
                                  <a:srgbClr val="FF0000"/>
                                </a:solidFill>
                                <a:latin typeface="Cambria Math" panose="02040503050406030204" pitchFamily="18" charset="0"/>
                              </a:rPr>
                              <m:t>1</m:t>
                            </m:r>
                          </m:e>
                          <m:e>
                            <m:r>
                              <a:rPr lang="en-US" sz="2400" b="0" i="1" smtClean="0">
                                <a:solidFill>
                                  <a:srgbClr val="0066FF"/>
                                </a:solidFill>
                                <a:latin typeface="Cambria Math" panose="02040503050406030204" pitchFamily="18" charset="0"/>
                              </a:rPr>
                              <m:t>7</m:t>
                            </m:r>
                          </m:e>
                          <m:e>
                            <m:r>
                              <a:rPr lang="en-US" sz="2400" b="0" i="1" smtClean="0">
                                <a:solidFill>
                                  <a:srgbClr val="0066FF"/>
                                </a:solidFill>
                                <a:latin typeface="Cambria Math" panose="02040503050406030204" pitchFamily="18" charset="0"/>
                              </a:rPr>
                              <m:t>8</m:t>
                            </m:r>
                          </m:e>
                          <m:e>
                            <m:r>
                              <a:rPr lang="en-US" sz="2400" b="0" i="1" smtClean="0">
                                <a:solidFill>
                                  <a:srgbClr val="FF0000"/>
                                </a:solidFill>
                                <a:latin typeface="Cambria Math" panose="02040503050406030204" pitchFamily="18" charset="0"/>
                              </a:rPr>
                              <m:t>1</m:t>
                            </m:r>
                          </m:e>
                          <m:e>
                            <m:r>
                              <a:rPr lang="en-US" sz="2400" b="0" i="1" smtClean="0">
                                <a:solidFill>
                                  <a:srgbClr val="0066FF"/>
                                </a:solidFill>
                                <a:latin typeface="Cambria Math" panose="02040503050406030204" pitchFamily="18" charset="0"/>
                              </a:rPr>
                              <m:t>9</m:t>
                            </m:r>
                          </m:e>
                          <m:e>
                            <m:r>
                              <a:rPr lang="en-US" sz="2400" b="0" i="1" smtClean="0">
                                <a:solidFill>
                                  <a:srgbClr val="0066FF"/>
                                </a:solidFill>
                                <a:latin typeface="Cambria Math" panose="02040503050406030204" pitchFamily="18" charset="0"/>
                              </a:rPr>
                              <m:t>10</m:t>
                            </m:r>
                          </m:e>
                        </m:mr>
                      </m:m>
                      <m:r>
                        <a:rPr lang="en-US" sz="2400" b="0" i="1" smtClean="0">
                          <a:latin typeface="Cambria Math" panose="02040503050406030204" pitchFamily="18" charset="0"/>
                        </a:rPr>
                        <m:t>]</m:t>
                      </m:r>
                    </m:oMath>
                  </m:oMathPara>
                </a14:m>
                <a:endParaRPr lang="es-EC" sz="2400" dirty="0"/>
              </a:p>
            </p:txBody>
          </p:sp>
        </mc:Choice>
        <mc:Fallback xmlns="">
          <p:sp>
            <p:nvSpPr>
              <p:cNvPr id="59" name="CuadroTexto 58">
                <a:extLst>
                  <a:ext uri="{FF2B5EF4-FFF2-40B4-BE49-F238E27FC236}">
                    <a16:creationId xmlns:a16="http://schemas.microsoft.com/office/drawing/2014/main" id="{A5EC1693-E220-4181-88EA-A17ACFAF53EA}"/>
                  </a:ext>
                </a:extLst>
              </p:cNvPr>
              <p:cNvSpPr txBox="1">
                <a:spLocks noRot="1" noChangeAspect="1" noMove="1" noResize="1" noEditPoints="1" noAdjustHandles="1" noChangeArrowheads="1" noChangeShapeType="1" noTextEdit="1"/>
              </p:cNvSpPr>
              <p:nvPr/>
            </p:nvSpPr>
            <p:spPr>
              <a:xfrm>
                <a:off x="402454" y="4880126"/>
                <a:ext cx="4458465" cy="369332"/>
              </a:xfrm>
              <a:prstGeom prst="rect">
                <a:avLst/>
              </a:prstGeom>
              <a:blipFill>
                <a:blip r:embed="rId8"/>
                <a:stretch>
                  <a:fillRect b="-38333"/>
                </a:stretch>
              </a:blipFill>
            </p:spPr>
            <p:txBody>
              <a:bodyPr/>
              <a:lstStyle/>
              <a:p>
                <a:r>
                  <a:rPr lang="es-EC">
                    <a:noFill/>
                  </a:rPr>
                  <a:t> </a:t>
                </a:r>
              </a:p>
            </p:txBody>
          </p:sp>
        </mc:Fallback>
      </mc:AlternateContent>
      <p:sp>
        <p:nvSpPr>
          <p:cNvPr id="60" name="Rectángulo 59">
            <a:extLst>
              <a:ext uri="{FF2B5EF4-FFF2-40B4-BE49-F238E27FC236}">
                <a16:creationId xmlns:a16="http://schemas.microsoft.com/office/drawing/2014/main" id="{DB827D52-7D42-45A0-A55D-49B83126D500}"/>
              </a:ext>
            </a:extLst>
          </p:cNvPr>
          <p:cNvSpPr/>
          <p:nvPr/>
        </p:nvSpPr>
        <p:spPr>
          <a:xfrm>
            <a:off x="5322826" y="674702"/>
            <a:ext cx="111247" cy="544161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61" name="CuadroTexto 60">
            <a:extLst>
              <a:ext uri="{FF2B5EF4-FFF2-40B4-BE49-F238E27FC236}">
                <a16:creationId xmlns:a16="http://schemas.microsoft.com/office/drawing/2014/main" id="{0B0542C2-A548-47F8-9E6C-703491C2D59C}"/>
              </a:ext>
            </a:extLst>
          </p:cNvPr>
          <p:cNvSpPr txBox="1"/>
          <p:nvPr/>
        </p:nvSpPr>
        <p:spPr>
          <a:xfrm>
            <a:off x="6471400" y="674702"/>
            <a:ext cx="3519405" cy="400110"/>
          </a:xfrm>
          <a:prstGeom prst="rect">
            <a:avLst/>
          </a:prstGeom>
          <a:noFill/>
        </p:spPr>
        <p:txBody>
          <a:bodyPr wrap="square" rtlCol="0">
            <a:spAutoFit/>
          </a:bodyPr>
          <a:lstStyle/>
          <a:p>
            <a:r>
              <a:rPr lang="es-EC" sz="2000" b="1"/>
              <a:t>Matriz de Rigidez</a:t>
            </a:r>
          </a:p>
        </p:txBody>
      </p:sp>
      <p:pic>
        <p:nvPicPr>
          <p:cNvPr id="62" name="Imagen 61">
            <a:extLst>
              <a:ext uri="{FF2B5EF4-FFF2-40B4-BE49-F238E27FC236}">
                <a16:creationId xmlns:a16="http://schemas.microsoft.com/office/drawing/2014/main" id="{DCDFA435-8FEB-4C7B-A768-B56BDB119FBA}"/>
              </a:ext>
            </a:extLst>
          </p:cNvPr>
          <p:cNvPicPr>
            <a:picLocks noChangeAspect="1"/>
          </p:cNvPicPr>
          <p:nvPr/>
        </p:nvPicPr>
        <p:blipFill>
          <a:blip r:embed="rId9"/>
          <a:stretch>
            <a:fillRect/>
          </a:stretch>
        </p:blipFill>
        <p:spPr>
          <a:xfrm>
            <a:off x="5574137" y="1322171"/>
            <a:ext cx="1971466" cy="1288409"/>
          </a:xfrm>
          <a:prstGeom prst="rect">
            <a:avLst/>
          </a:prstGeom>
        </p:spPr>
      </p:pic>
      <p:pic>
        <p:nvPicPr>
          <p:cNvPr id="63" name="Imagen 62">
            <a:extLst>
              <a:ext uri="{FF2B5EF4-FFF2-40B4-BE49-F238E27FC236}">
                <a16:creationId xmlns:a16="http://schemas.microsoft.com/office/drawing/2014/main" id="{ED02D3DF-4B99-4CE4-86E2-1639087B8E7A}"/>
              </a:ext>
            </a:extLst>
          </p:cNvPr>
          <p:cNvPicPr>
            <a:picLocks noChangeAspect="1"/>
          </p:cNvPicPr>
          <p:nvPr/>
        </p:nvPicPr>
        <p:blipFill>
          <a:blip r:embed="rId10"/>
          <a:stretch>
            <a:fillRect/>
          </a:stretch>
        </p:blipFill>
        <p:spPr>
          <a:xfrm>
            <a:off x="7605452" y="1016571"/>
            <a:ext cx="2050119" cy="1594009"/>
          </a:xfrm>
          <a:prstGeom prst="rect">
            <a:avLst/>
          </a:prstGeom>
        </p:spPr>
      </p:pic>
      <p:pic>
        <p:nvPicPr>
          <p:cNvPr id="64" name="Imagen 63">
            <a:extLst>
              <a:ext uri="{FF2B5EF4-FFF2-40B4-BE49-F238E27FC236}">
                <a16:creationId xmlns:a16="http://schemas.microsoft.com/office/drawing/2014/main" id="{EF25CE5C-D130-46A0-BCE9-7644B6D1E92A}"/>
              </a:ext>
            </a:extLst>
          </p:cNvPr>
          <p:cNvPicPr>
            <a:picLocks noChangeAspect="1"/>
          </p:cNvPicPr>
          <p:nvPr/>
        </p:nvPicPr>
        <p:blipFill>
          <a:blip r:embed="rId11"/>
          <a:stretch>
            <a:fillRect/>
          </a:stretch>
        </p:blipFill>
        <p:spPr>
          <a:xfrm>
            <a:off x="9845562" y="1016571"/>
            <a:ext cx="2229611" cy="1594009"/>
          </a:xfrm>
          <a:prstGeom prst="rect">
            <a:avLst/>
          </a:prstGeom>
        </p:spPr>
      </p:pic>
      <mc:AlternateContent xmlns:mc="http://schemas.openxmlformats.org/markup-compatibility/2006" xmlns:a14="http://schemas.microsoft.com/office/drawing/2010/main">
        <mc:Choice Requires="a14">
          <p:sp>
            <p:nvSpPr>
              <p:cNvPr id="77" name="CuadroTexto 76">
                <a:extLst>
                  <a:ext uri="{FF2B5EF4-FFF2-40B4-BE49-F238E27FC236}">
                    <a16:creationId xmlns:a16="http://schemas.microsoft.com/office/drawing/2014/main" id="{4C7790ED-A9B6-45A9-A6C6-CF79C8159F5F}"/>
                  </a:ext>
                </a:extLst>
              </p:cNvPr>
              <p:cNvSpPr txBox="1"/>
              <p:nvPr/>
            </p:nvSpPr>
            <p:spPr>
              <a:xfrm>
                <a:off x="6400061" y="2896903"/>
                <a:ext cx="422490"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𝑘</m:t>
                          </m:r>
                        </m:e>
                        <m:sub>
                          <m:r>
                            <a:rPr lang="en-US" sz="2400" b="0" i="1" smtClean="0">
                              <a:latin typeface="Cambria Math" panose="02040503050406030204" pitchFamily="18" charset="0"/>
                            </a:rPr>
                            <m:t>1</m:t>
                          </m:r>
                        </m:sub>
                      </m:sSub>
                    </m:oMath>
                  </m:oMathPara>
                </a14:m>
                <a:endParaRPr lang="es-EC" sz="2400" dirty="0"/>
              </a:p>
            </p:txBody>
          </p:sp>
        </mc:Choice>
        <mc:Fallback xmlns="">
          <p:sp>
            <p:nvSpPr>
              <p:cNvPr id="77" name="CuadroTexto 76">
                <a:extLst>
                  <a:ext uri="{FF2B5EF4-FFF2-40B4-BE49-F238E27FC236}">
                    <a16:creationId xmlns:a16="http://schemas.microsoft.com/office/drawing/2014/main" id="{4C7790ED-A9B6-45A9-A6C6-CF79C8159F5F}"/>
                  </a:ext>
                </a:extLst>
              </p:cNvPr>
              <p:cNvSpPr txBox="1">
                <a:spLocks noRot="1" noChangeAspect="1" noMove="1" noResize="1" noEditPoints="1" noAdjustHandles="1" noChangeArrowheads="1" noChangeShapeType="1" noTextEdit="1"/>
              </p:cNvSpPr>
              <p:nvPr/>
            </p:nvSpPr>
            <p:spPr>
              <a:xfrm>
                <a:off x="6400061" y="2896903"/>
                <a:ext cx="422490" cy="369332"/>
              </a:xfrm>
              <a:prstGeom prst="rect">
                <a:avLst/>
              </a:prstGeom>
              <a:blipFill>
                <a:blip r:embed="rId12"/>
                <a:stretch>
                  <a:fillRect l="-11594" r="-1449" b="-1639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8" name="CuadroTexto 77">
                <a:extLst>
                  <a:ext uri="{FF2B5EF4-FFF2-40B4-BE49-F238E27FC236}">
                    <a16:creationId xmlns:a16="http://schemas.microsoft.com/office/drawing/2014/main" id="{D7FCEFE2-5440-4942-973D-24FD3BC91A4A}"/>
                  </a:ext>
                </a:extLst>
              </p:cNvPr>
              <p:cNvSpPr txBox="1"/>
              <p:nvPr/>
            </p:nvSpPr>
            <p:spPr>
              <a:xfrm>
                <a:off x="8421357" y="2896903"/>
                <a:ext cx="422490"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𝑘</m:t>
                          </m:r>
                        </m:e>
                        <m:sub>
                          <m:r>
                            <a:rPr lang="en-US" sz="2400" b="0" i="1" smtClean="0">
                              <a:latin typeface="Cambria Math" panose="02040503050406030204" pitchFamily="18" charset="0"/>
                            </a:rPr>
                            <m:t>2</m:t>
                          </m:r>
                        </m:sub>
                      </m:sSub>
                    </m:oMath>
                  </m:oMathPara>
                </a14:m>
                <a:endParaRPr lang="es-EC" sz="2400" dirty="0"/>
              </a:p>
            </p:txBody>
          </p:sp>
        </mc:Choice>
        <mc:Fallback xmlns="">
          <p:sp>
            <p:nvSpPr>
              <p:cNvPr id="78" name="CuadroTexto 77">
                <a:extLst>
                  <a:ext uri="{FF2B5EF4-FFF2-40B4-BE49-F238E27FC236}">
                    <a16:creationId xmlns:a16="http://schemas.microsoft.com/office/drawing/2014/main" id="{D7FCEFE2-5440-4942-973D-24FD3BC91A4A}"/>
                  </a:ext>
                </a:extLst>
              </p:cNvPr>
              <p:cNvSpPr txBox="1">
                <a:spLocks noRot="1" noChangeAspect="1" noMove="1" noResize="1" noEditPoints="1" noAdjustHandles="1" noChangeArrowheads="1" noChangeShapeType="1" noTextEdit="1"/>
              </p:cNvSpPr>
              <p:nvPr/>
            </p:nvSpPr>
            <p:spPr>
              <a:xfrm>
                <a:off x="8421357" y="2896903"/>
                <a:ext cx="422490" cy="369332"/>
              </a:xfrm>
              <a:prstGeom prst="rect">
                <a:avLst/>
              </a:prstGeom>
              <a:blipFill>
                <a:blip r:embed="rId13"/>
                <a:stretch>
                  <a:fillRect l="-12857" r="-1429" b="-1639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9" name="CuadroTexto 78">
                <a:extLst>
                  <a:ext uri="{FF2B5EF4-FFF2-40B4-BE49-F238E27FC236}">
                    <a16:creationId xmlns:a16="http://schemas.microsoft.com/office/drawing/2014/main" id="{46EA729F-D3E1-418F-A791-E53C1F5C8FC7}"/>
                  </a:ext>
                </a:extLst>
              </p:cNvPr>
              <p:cNvSpPr txBox="1"/>
              <p:nvPr/>
            </p:nvSpPr>
            <p:spPr>
              <a:xfrm>
                <a:off x="10749122" y="2896903"/>
                <a:ext cx="422490"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𝑘</m:t>
                          </m:r>
                        </m:e>
                        <m:sub>
                          <m:r>
                            <a:rPr lang="en-US" sz="2400" b="0" i="1" smtClean="0">
                              <a:latin typeface="Cambria Math" panose="02040503050406030204" pitchFamily="18" charset="0"/>
                            </a:rPr>
                            <m:t>3</m:t>
                          </m:r>
                        </m:sub>
                      </m:sSub>
                    </m:oMath>
                  </m:oMathPara>
                </a14:m>
                <a:endParaRPr lang="es-EC" sz="2400" dirty="0"/>
              </a:p>
            </p:txBody>
          </p:sp>
        </mc:Choice>
        <mc:Fallback xmlns="">
          <p:sp>
            <p:nvSpPr>
              <p:cNvPr id="79" name="CuadroTexto 78">
                <a:extLst>
                  <a:ext uri="{FF2B5EF4-FFF2-40B4-BE49-F238E27FC236}">
                    <a16:creationId xmlns:a16="http://schemas.microsoft.com/office/drawing/2014/main" id="{46EA729F-D3E1-418F-A791-E53C1F5C8FC7}"/>
                  </a:ext>
                </a:extLst>
              </p:cNvPr>
              <p:cNvSpPr txBox="1">
                <a:spLocks noRot="1" noChangeAspect="1" noMove="1" noResize="1" noEditPoints="1" noAdjustHandles="1" noChangeArrowheads="1" noChangeShapeType="1" noTextEdit="1"/>
              </p:cNvSpPr>
              <p:nvPr/>
            </p:nvSpPr>
            <p:spPr>
              <a:xfrm>
                <a:off x="10749122" y="2896903"/>
                <a:ext cx="422490" cy="369332"/>
              </a:xfrm>
              <a:prstGeom prst="rect">
                <a:avLst/>
              </a:prstGeom>
              <a:blipFill>
                <a:blip r:embed="rId14"/>
                <a:stretch>
                  <a:fillRect l="-12857" r="-1429" b="-16393"/>
                </a:stretch>
              </a:blipFill>
            </p:spPr>
            <p:txBody>
              <a:bodyPr/>
              <a:lstStyle/>
              <a:p>
                <a:r>
                  <a:rPr lang="es-EC">
                    <a:noFill/>
                  </a:rPr>
                  <a:t> </a:t>
                </a:r>
              </a:p>
            </p:txBody>
          </p:sp>
        </mc:Fallback>
      </mc:AlternateContent>
      <p:cxnSp>
        <p:nvCxnSpPr>
          <p:cNvPr id="81" name="Conector: angular 80">
            <a:extLst>
              <a:ext uri="{FF2B5EF4-FFF2-40B4-BE49-F238E27FC236}">
                <a16:creationId xmlns:a16="http://schemas.microsoft.com/office/drawing/2014/main" id="{4DD59270-F109-4A28-ADEB-7470EB74A2BF}"/>
              </a:ext>
            </a:extLst>
          </p:cNvPr>
          <p:cNvCxnSpPr>
            <a:stCxn id="77" idx="2"/>
            <a:endCxn id="78" idx="2"/>
          </p:cNvCxnSpPr>
          <p:nvPr/>
        </p:nvCxnSpPr>
        <p:spPr>
          <a:xfrm rot="16200000" flipH="1">
            <a:off x="7621954" y="2255587"/>
            <a:ext cx="12700" cy="2021296"/>
          </a:xfrm>
          <a:prstGeom prst="bentConnector3">
            <a:avLst>
              <a:gd name="adj1" fmla="val 4760000"/>
            </a:avLst>
          </a:prstGeom>
          <a:ln w="19050">
            <a:tailEnd type="triangle"/>
          </a:ln>
        </p:spPr>
        <p:style>
          <a:lnRef idx="1">
            <a:schemeClr val="dk1"/>
          </a:lnRef>
          <a:fillRef idx="0">
            <a:schemeClr val="dk1"/>
          </a:fillRef>
          <a:effectRef idx="0">
            <a:schemeClr val="dk1"/>
          </a:effectRef>
          <a:fontRef idx="minor">
            <a:schemeClr val="tx1"/>
          </a:fontRef>
        </p:style>
      </p:cxnSp>
      <p:cxnSp>
        <p:nvCxnSpPr>
          <p:cNvPr id="83" name="Conector: angular 82">
            <a:extLst>
              <a:ext uri="{FF2B5EF4-FFF2-40B4-BE49-F238E27FC236}">
                <a16:creationId xmlns:a16="http://schemas.microsoft.com/office/drawing/2014/main" id="{BD2AC334-FA2E-45E9-9C94-813E262AE660}"/>
              </a:ext>
            </a:extLst>
          </p:cNvPr>
          <p:cNvCxnSpPr>
            <a:cxnSpLocks/>
            <a:stCxn id="78" idx="2"/>
            <a:endCxn id="79" idx="2"/>
          </p:cNvCxnSpPr>
          <p:nvPr/>
        </p:nvCxnSpPr>
        <p:spPr>
          <a:xfrm rot="16200000" flipH="1">
            <a:off x="9796484" y="2102352"/>
            <a:ext cx="12700" cy="2327765"/>
          </a:xfrm>
          <a:prstGeom prst="bentConnector3">
            <a:avLst>
              <a:gd name="adj1" fmla="val 4760000"/>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8" name="CuadroTexto 87">
                <a:extLst>
                  <a:ext uri="{FF2B5EF4-FFF2-40B4-BE49-F238E27FC236}">
                    <a16:creationId xmlns:a16="http://schemas.microsoft.com/office/drawing/2014/main" id="{CCDE74D4-5391-4D93-961E-25577528182D}"/>
                  </a:ext>
                </a:extLst>
              </p:cNvPr>
              <p:cNvSpPr txBox="1"/>
              <p:nvPr/>
            </p:nvSpPr>
            <p:spPr>
              <a:xfrm>
                <a:off x="7334358" y="4055143"/>
                <a:ext cx="61076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1−2</m:t>
                          </m:r>
                        </m:sub>
                      </m:sSub>
                    </m:oMath>
                  </m:oMathPara>
                </a14:m>
                <a:endParaRPr lang="es-EC" sz="2400" dirty="0"/>
              </a:p>
            </p:txBody>
          </p:sp>
        </mc:Choice>
        <mc:Fallback xmlns="">
          <p:sp>
            <p:nvSpPr>
              <p:cNvPr id="88" name="CuadroTexto 87">
                <a:extLst>
                  <a:ext uri="{FF2B5EF4-FFF2-40B4-BE49-F238E27FC236}">
                    <a16:creationId xmlns:a16="http://schemas.microsoft.com/office/drawing/2014/main" id="{CCDE74D4-5391-4D93-961E-25577528182D}"/>
                  </a:ext>
                </a:extLst>
              </p:cNvPr>
              <p:cNvSpPr txBox="1">
                <a:spLocks noRot="1" noChangeAspect="1" noMove="1" noResize="1" noEditPoints="1" noAdjustHandles="1" noChangeArrowheads="1" noChangeShapeType="1" noTextEdit="1"/>
              </p:cNvSpPr>
              <p:nvPr/>
            </p:nvSpPr>
            <p:spPr>
              <a:xfrm>
                <a:off x="7334358" y="4055143"/>
                <a:ext cx="610762" cy="369332"/>
              </a:xfrm>
              <a:prstGeom prst="rect">
                <a:avLst/>
              </a:prstGeom>
              <a:blipFill>
                <a:blip r:embed="rId15"/>
                <a:stretch>
                  <a:fillRect l="-14000" r="-8000" b="-1639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9" name="CuadroTexto 88">
                <a:extLst>
                  <a:ext uri="{FF2B5EF4-FFF2-40B4-BE49-F238E27FC236}">
                    <a16:creationId xmlns:a16="http://schemas.microsoft.com/office/drawing/2014/main" id="{5A4FBC08-E81C-4018-8D49-924CC65ABDBE}"/>
                  </a:ext>
                </a:extLst>
              </p:cNvPr>
              <p:cNvSpPr txBox="1"/>
              <p:nvPr/>
            </p:nvSpPr>
            <p:spPr>
              <a:xfrm>
                <a:off x="9540024" y="4055143"/>
                <a:ext cx="61076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2−3</m:t>
                          </m:r>
                        </m:sub>
                      </m:sSub>
                    </m:oMath>
                  </m:oMathPara>
                </a14:m>
                <a:endParaRPr lang="es-EC" sz="2400" dirty="0"/>
              </a:p>
            </p:txBody>
          </p:sp>
        </mc:Choice>
        <mc:Fallback xmlns="">
          <p:sp>
            <p:nvSpPr>
              <p:cNvPr id="89" name="CuadroTexto 88">
                <a:extLst>
                  <a:ext uri="{FF2B5EF4-FFF2-40B4-BE49-F238E27FC236}">
                    <a16:creationId xmlns:a16="http://schemas.microsoft.com/office/drawing/2014/main" id="{5A4FBC08-E81C-4018-8D49-924CC65ABDBE}"/>
                  </a:ext>
                </a:extLst>
              </p:cNvPr>
              <p:cNvSpPr txBox="1">
                <a:spLocks noRot="1" noChangeAspect="1" noMove="1" noResize="1" noEditPoints="1" noAdjustHandles="1" noChangeArrowheads="1" noChangeShapeType="1" noTextEdit="1"/>
              </p:cNvSpPr>
              <p:nvPr/>
            </p:nvSpPr>
            <p:spPr>
              <a:xfrm>
                <a:off x="9540024" y="4055143"/>
                <a:ext cx="610762" cy="369332"/>
              </a:xfrm>
              <a:prstGeom prst="rect">
                <a:avLst/>
              </a:prstGeom>
              <a:blipFill>
                <a:blip r:embed="rId16"/>
                <a:stretch>
                  <a:fillRect l="-16000" r="-8000" b="-16393"/>
                </a:stretch>
              </a:blipFill>
            </p:spPr>
            <p:txBody>
              <a:bodyPr/>
              <a:lstStyle/>
              <a:p>
                <a:r>
                  <a:rPr lang="es-EC">
                    <a:noFill/>
                  </a:rPr>
                  <a:t> </a:t>
                </a:r>
              </a:p>
            </p:txBody>
          </p:sp>
        </mc:Fallback>
      </mc:AlternateContent>
    </p:spTree>
    <p:extLst>
      <p:ext uri="{BB962C8B-B14F-4D97-AF65-F5344CB8AC3E}">
        <p14:creationId xmlns:p14="http://schemas.microsoft.com/office/powerpoint/2010/main" val="422318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left)">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par>
                                <p:cTn id="18" presetID="10" presetClass="entr" presetSubtype="0"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10"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par>
                                <p:cTn id="24" presetID="10" presetClass="entr" presetSubtype="0" fill="hold"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fade">
                                      <p:cBhvr>
                                        <p:cTn id="29" dur="500"/>
                                        <p:tgtEl>
                                          <p:spTgt spid="7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500"/>
                                        <p:tgtEl>
                                          <p:spTgt spid="7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500"/>
                                        <p:tgtEl>
                                          <p:spTgt spid="79"/>
                                        </p:tgtEl>
                                      </p:cBhvr>
                                    </p:animEffect>
                                  </p:childTnLst>
                                </p:cTn>
                              </p:par>
                              <p:par>
                                <p:cTn id="36" presetID="10" presetClass="entr" presetSubtype="0" fill="hold" nodeType="with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fade">
                                      <p:cBhvr>
                                        <p:cTn id="38" dur="500"/>
                                        <p:tgtEl>
                                          <p:spTgt spid="81"/>
                                        </p:tgtEl>
                                      </p:cBhvr>
                                    </p:animEffect>
                                  </p:childTnLst>
                                </p:cTn>
                              </p:par>
                              <p:par>
                                <p:cTn id="39" presetID="10" presetClass="entr" presetSubtype="0" fill="hold" nodeType="with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fade">
                                      <p:cBhvr>
                                        <p:cTn id="41" dur="500"/>
                                        <p:tgtEl>
                                          <p:spTgt spid="8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8"/>
                                        </p:tgtEl>
                                        <p:attrNameLst>
                                          <p:attrName>style.visibility</p:attrName>
                                        </p:attrNameLst>
                                      </p:cBhvr>
                                      <p:to>
                                        <p:strVal val="visible"/>
                                      </p:to>
                                    </p:set>
                                    <p:animEffect transition="in" filter="fade">
                                      <p:cBhvr>
                                        <p:cTn id="44" dur="500"/>
                                        <p:tgtEl>
                                          <p:spTgt spid="8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fade">
                                      <p:cBhvr>
                                        <p:cTn id="4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p:bldP spid="61" grpId="0"/>
      <p:bldP spid="77" grpId="0"/>
      <p:bldP spid="78" grpId="0"/>
      <p:bldP spid="79" grpId="0"/>
      <p:bldP spid="88" grpId="0"/>
      <p:bldP spid="8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a:extLst>
              <a:ext uri="{FF2B5EF4-FFF2-40B4-BE49-F238E27FC236}">
                <a16:creationId xmlns:a16="http://schemas.microsoft.com/office/drawing/2014/main" id="{33A1C007-6E10-4CD0-A592-39BF40D09C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803" y="589280"/>
            <a:ext cx="4176597" cy="4917439"/>
          </a:xfrm>
          <a:custGeom>
            <a:avLst/>
            <a:gdLst>
              <a:gd name="connsiteX0" fmla="*/ 0 w 4421777"/>
              <a:gd name="connsiteY0" fmla="*/ 0 h 5214011"/>
              <a:gd name="connsiteX1" fmla="*/ 3578731 w 4421777"/>
              <a:gd name="connsiteY1" fmla="*/ 0 h 5214011"/>
              <a:gd name="connsiteX2" fmla="*/ 3714974 w 4421777"/>
              <a:gd name="connsiteY2" fmla="*/ 149905 h 5214011"/>
              <a:gd name="connsiteX3" fmla="*/ 4421777 w 4421777"/>
              <a:gd name="connsiteY3" fmla="*/ 2118767 h 5214011"/>
              <a:gd name="connsiteX4" fmla="*/ 1326533 w 4421777"/>
              <a:gd name="connsiteY4" fmla="*/ 5214011 h 5214011"/>
              <a:gd name="connsiteX5" fmla="*/ 121725 w 4421777"/>
              <a:gd name="connsiteY5" fmla="*/ 4970771 h 5214011"/>
              <a:gd name="connsiteX6" fmla="*/ 0 w 4421777"/>
              <a:gd name="connsiteY6" fmla="*/ 4912134 h 521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777" h="5214011">
                <a:moveTo>
                  <a:pt x="0" y="0"/>
                </a:moveTo>
                <a:lnTo>
                  <a:pt x="3578731" y="0"/>
                </a:lnTo>
                <a:lnTo>
                  <a:pt x="3714974" y="149905"/>
                </a:lnTo>
                <a:cubicBezTo>
                  <a:pt x="4156529" y="684945"/>
                  <a:pt x="4421777" y="1370880"/>
                  <a:pt x="4421777" y="2118767"/>
                </a:cubicBezTo>
                <a:cubicBezTo>
                  <a:pt x="4421777" y="3828223"/>
                  <a:pt x="3035989" y="5214011"/>
                  <a:pt x="1326533" y="5214011"/>
                </a:cubicBezTo>
                <a:cubicBezTo>
                  <a:pt x="899169" y="5214011"/>
                  <a:pt x="492035" y="5127400"/>
                  <a:pt x="121725" y="4970771"/>
                </a:cubicBezTo>
                <a:lnTo>
                  <a:pt x="0" y="4912134"/>
                </a:lnTo>
                <a:close/>
              </a:path>
            </a:pathLst>
          </a:custGeom>
        </p:spPr>
      </p:pic>
      <p:sp>
        <p:nvSpPr>
          <p:cNvPr id="11" name="Forma libre: forma 10">
            <a:extLst>
              <a:ext uri="{FF2B5EF4-FFF2-40B4-BE49-F238E27FC236}">
                <a16:creationId xmlns:a16="http://schemas.microsoft.com/office/drawing/2014/main" id="{B79371E5-AADD-43C8-8DC2-95B8DB6B247B}"/>
              </a:ext>
            </a:extLst>
          </p:cNvPr>
          <p:cNvSpPr/>
          <p:nvPr/>
        </p:nvSpPr>
        <p:spPr>
          <a:xfrm>
            <a:off x="0" y="589280"/>
            <a:ext cx="4805680" cy="5506720"/>
          </a:xfrm>
          <a:custGeom>
            <a:avLst/>
            <a:gdLst>
              <a:gd name="connsiteX0" fmla="*/ 3791299 w 4968240"/>
              <a:gd name="connsiteY0" fmla="*/ 0 h 5547360"/>
              <a:gd name="connsiteX1" fmla="*/ 4298571 w 4968240"/>
              <a:gd name="connsiteY1" fmla="*/ 0 h 5547360"/>
              <a:gd name="connsiteX2" fmla="*/ 4332301 w 4968240"/>
              <a:gd name="connsiteY2" fmla="*/ 42768 h 5547360"/>
              <a:gd name="connsiteX3" fmla="*/ 4968240 w 4968240"/>
              <a:gd name="connsiteY3" fmla="*/ 2016760 h 5547360"/>
              <a:gd name="connsiteX4" fmla="*/ 1244600 w 4968240"/>
              <a:gd name="connsiteY4" fmla="*/ 5547360 h 5547360"/>
              <a:gd name="connsiteX5" fmla="*/ 137303 w 4968240"/>
              <a:gd name="connsiteY5" fmla="*/ 5388631 h 5547360"/>
              <a:gd name="connsiteX6" fmla="*/ 0 w 4968240"/>
              <a:gd name="connsiteY6" fmla="*/ 5344581 h 5547360"/>
              <a:gd name="connsiteX7" fmla="*/ 0 w 4968240"/>
              <a:gd name="connsiteY7" fmla="*/ 4923250 h 5547360"/>
              <a:gd name="connsiteX8" fmla="*/ 254849 w 4968240"/>
              <a:gd name="connsiteY8" fmla="*/ 5011116 h 5547360"/>
              <a:gd name="connsiteX9" fmla="*/ 1244600 w 4968240"/>
              <a:gd name="connsiteY9" fmla="*/ 5152074 h 5547360"/>
              <a:gd name="connsiteX10" fmla="*/ 4572954 w 4968240"/>
              <a:gd name="connsiteY10" fmla="*/ 2016760 h 5547360"/>
              <a:gd name="connsiteX11" fmla="*/ 3812920 w 4968240"/>
              <a:gd name="connsiteY11" fmla="*/ 22409 h 5547360"/>
              <a:gd name="connsiteX12" fmla="*/ 3791299 w 4968240"/>
              <a:gd name="connsiteY12" fmla="*/ 0 h 554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8240" h="5547360">
                <a:moveTo>
                  <a:pt x="3791299" y="0"/>
                </a:moveTo>
                <a:lnTo>
                  <a:pt x="4298571" y="0"/>
                </a:lnTo>
                <a:lnTo>
                  <a:pt x="4332301" y="42768"/>
                </a:lnTo>
                <a:cubicBezTo>
                  <a:pt x="4733800" y="606255"/>
                  <a:pt x="4968240" y="1285549"/>
                  <a:pt x="4968240" y="2016760"/>
                </a:cubicBezTo>
                <a:cubicBezTo>
                  <a:pt x="4968240" y="3966657"/>
                  <a:pt x="3301110" y="5547360"/>
                  <a:pt x="1244600" y="5547360"/>
                </a:cubicBezTo>
                <a:cubicBezTo>
                  <a:pt x="859004" y="5547360"/>
                  <a:pt x="487098" y="5491789"/>
                  <a:pt x="137303" y="5388631"/>
                </a:cubicBezTo>
                <a:lnTo>
                  <a:pt x="0" y="5344581"/>
                </a:lnTo>
                <a:lnTo>
                  <a:pt x="0" y="4923250"/>
                </a:lnTo>
                <a:lnTo>
                  <a:pt x="254849" y="5011116"/>
                </a:lnTo>
                <a:cubicBezTo>
                  <a:pt x="567511" y="5102724"/>
                  <a:pt x="899938" y="5152074"/>
                  <a:pt x="1244600" y="5152074"/>
                </a:cubicBezTo>
                <a:cubicBezTo>
                  <a:pt x="3082799" y="5152074"/>
                  <a:pt x="4572954" y="3748346"/>
                  <a:pt x="4572954" y="2016760"/>
                </a:cubicBezTo>
                <a:cubicBezTo>
                  <a:pt x="4572954" y="1259191"/>
                  <a:pt x="4287729" y="564376"/>
                  <a:pt x="3812920" y="22409"/>
                </a:cubicBezTo>
                <a:lnTo>
                  <a:pt x="3791299" y="0"/>
                </a:lnTo>
                <a:close/>
              </a:path>
            </a:pathLst>
          </a:custGeom>
          <a:gradFill flip="none" rotWithShape="1">
            <a:gsLst>
              <a:gs pos="100000">
                <a:schemeClr val="accent1">
                  <a:lumMod val="5000"/>
                  <a:lumOff val="95000"/>
                </a:schemeClr>
              </a:gs>
              <a:gs pos="0">
                <a:srgbClr val="7C7C7C"/>
              </a:gs>
              <a:gs pos="81000">
                <a:srgbClr val="668E3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C" dirty="0">
              <a:solidFill>
                <a:schemeClr val="tx1"/>
              </a:solidFill>
            </a:endParaRPr>
          </a:p>
        </p:txBody>
      </p:sp>
      <p:sp>
        <p:nvSpPr>
          <p:cNvPr id="50" name="Forma libre: forma 49">
            <a:extLst>
              <a:ext uri="{FF2B5EF4-FFF2-40B4-BE49-F238E27FC236}">
                <a16:creationId xmlns:a16="http://schemas.microsoft.com/office/drawing/2014/main" id="{AA594577-80EC-4B06-8EAB-CF60BFE17306}"/>
              </a:ext>
            </a:extLst>
          </p:cNvPr>
          <p:cNvSpPr/>
          <p:nvPr/>
        </p:nvSpPr>
        <p:spPr>
          <a:xfrm>
            <a:off x="0" y="2045971"/>
            <a:ext cx="4972051" cy="4222751"/>
          </a:xfrm>
          <a:custGeom>
            <a:avLst/>
            <a:gdLst>
              <a:gd name="connsiteX0" fmla="*/ 4873157 w 4972051"/>
              <a:gd name="connsiteY0" fmla="*/ 0 h 4222751"/>
              <a:gd name="connsiteX1" fmla="*/ 4925486 w 4972051"/>
              <a:gd name="connsiteY1" fmla="*/ 0 h 4222751"/>
              <a:gd name="connsiteX2" fmla="*/ 4934512 w 4972051"/>
              <a:gd name="connsiteY2" fmla="*/ 48731 h 4222751"/>
              <a:gd name="connsiteX3" fmla="*/ 4972051 w 4972051"/>
              <a:gd name="connsiteY3" fmla="*/ 560852 h 4222751"/>
              <a:gd name="connsiteX4" fmla="*/ 1102703 w 4972051"/>
              <a:gd name="connsiteY4" fmla="*/ 4222751 h 4222751"/>
              <a:gd name="connsiteX5" fmla="*/ 135693 w 4972051"/>
              <a:gd name="connsiteY5" fmla="*/ 4107465 h 4222751"/>
              <a:gd name="connsiteX6" fmla="*/ 0 w 4972051"/>
              <a:gd name="connsiteY6" fmla="*/ 4070998 h 4222751"/>
              <a:gd name="connsiteX7" fmla="*/ 0 w 4972051"/>
              <a:gd name="connsiteY7" fmla="*/ 4017706 h 4222751"/>
              <a:gd name="connsiteX8" fmla="*/ 148560 w 4972051"/>
              <a:gd name="connsiteY8" fmla="*/ 4057600 h 4222751"/>
              <a:gd name="connsiteX9" fmla="*/ 1102703 w 4972051"/>
              <a:gd name="connsiteY9" fmla="*/ 4171265 h 4222751"/>
              <a:gd name="connsiteX10" fmla="*/ 4920565 w 4972051"/>
              <a:gd name="connsiteY10" fmla="*/ 560852 h 4222751"/>
              <a:gd name="connsiteX11" fmla="*/ 4883526 w 4972051"/>
              <a:gd name="connsiteY11" fmla="*/ 55931 h 422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2051" h="4222751">
                <a:moveTo>
                  <a:pt x="4873157" y="0"/>
                </a:moveTo>
                <a:lnTo>
                  <a:pt x="4925486" y="0"/>
                </a:lnTo>
                <a:lnTo>
                  <a:pt x="4934512" y="48731"/>
                </a:lnTo>
                <a:cubicBezTo>
                  <a:pt x="4959257" y="216078"/>
                  <a:pt x="4972051" y="387051"/>
                  <a:pt x="4972051" y="560852"/>
                </a:cubicBezTo>
                <a:cubicBezTo>
                  <a:pt x="4972051" y="2583263"/>
                  <a:pt x="3239685" y="4222751"/>
                  <a:pt x="1102703" y="4222751"/>
                </a:cubicBezTo>
                <a:cubicBezTo>
                  <a:pt x="768800" y="4222751"/>
                  <a:pt x="444774" y="4182725"/>
                  <a:pt x="135693" y="4107465"/>
                </a:cubicBezTo>
                <a:lnTo>
                  <a:pt x="0" y="4070998"/>
                </a:lnTo>
                <a:lnTo>
                  <a:pt x="0" y="4017706"/>
                </a:lnTo>
                <a:lnTo>
                  <a:pt x="148560" y="4057600"/>
                </a:lnTo>
                <a:cubicBezTo>
                  <a:pt x="453529" y="4131801"/>
                  <a:pt x="773243" y="4171265"/>
                  <a:pt x="1102703" y="4171265"/>
                </a:cubicBezTo>
                <a:cubicBezTo>
                  <a:pt x="3211250" y="4171265"/>
                  <a:pt x="4920565" y="2554828"/>
                  <a:pt x="4920565" y="560852"/>
                </a:cubicBezTo>
                <a:cubicBezTo>
                  <a:pt x="4920565" y="389495"/>
                  <a:pt x="4907942" y="220926"/>
                  <a:pt x="4883526" y="55931"/>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CuadroTexto 51">
            <a:extLst>
              <a:ext uri="{FF2B5EF4-FFF2-40B4-BE49-F238E27FC236}">
                <a16:creationId xmlns:a16="http://schemas.microsoft.com/office/drawing/2014/main" id="{1E68716E-A979-4736-BD29-93569E0A95A9}"/>
              </a:ext>
            </a:extLst>
          </p:cNvPr>
          <p:cNvSpPr txBox="1"/>
          <p:nvPr/>
        </p:nvSpPr>
        <p:spPr>
          <a:xfrm>
            <a:off x="5132070" y="2619365"/>
            <a:ext cx="6606540" cy="1446550"/>
          </a:xfrm>
          <a:prstGeom prst="rect">
            <a:avLst/>
          </a:prstGeom>
          <a:noFill/>
        </p:spPr>
        <p:txBody>
          <a:bodyPr wrap="square" rtlCol="0">
            <a:spAutoFit/>
          </a:bodyPr>
          <a:lstStyle/>
          <a:p>
            <a:pPr algn="r"/>
            <a:r>
              <a:rPr lang="en-US" sz="4400" dirty="0">
                <a:effectLst>
                  <a:outerShdw blurRad="38100" dist="38100" dir="2700000" algn="tl">
                    <a:srgbClr val="000000">
                      <a:alpha val="43137"/>
                    </a:srgbClr>
                  </a:outerShdw>
                </a:effectLst>
                <a:latin typeface="Eras Bold ITC" panose="020B0907030504020204" pitchFamily="34" charset="0"/>
              </a:rPr>
              <a:t>ESTRUCTURA DE HORMIGÓN ARMADO</a:t>
            </a:r>
            <a:endParaRPr lang="es-EC" sz="4400" dirty="0">
              <a:effectLst>
                <a:outerShdw blurRad="38100" dist="38100" dir="2700000" algn="tl">
                  <a:srgbClr val="000000">
                    <a:alpha val="43137"/>
                  </a:srgbClr>
                </a:outerShdw>
              </a:effectLst>
              <a:latin typeface="Eras Bold ITC" panose="020B0907030504020204" pitchFamily="34" charset="0"/>
            </a:endParaRPr>
          </a:p>
        </p:txBody>
      </p:sp>
      <p:pic>
        <p:nvPicPr>
          <p:cNvPr id="54" name="Gráfico 53" descr="Manual de estrategia">
            <a:extLst>
              <a:ext uri="{FF2B5EF4-FFF2-40B4-BE49-F238E27FC236}">
                <a16:creationId xmlns:a16="http://schemas.microsoft.com/office/drawing/2014/main" id="{5C0D2639-F56C-452D-A561-DBBB8ECB7A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24210" y="3966210"/>
            <a:ext cx="914400" cy="914400"/>
          </a:xfrm>
          <a:prstGeom prst="rect">
            <a:avLst/>
          </a:prstGeom>
        </p:spPr>
      </p:pic>
    </p:spTree>
    <p:extLst>
      <p:ext uri="{BB962C8B-B14F-4D97-AF65-F5344CB8AC3E}">
        <p14:creationId xmlns:p14="http://schemas.microsoft.com/office/powerpoint/2010/main" val="2090315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9FE668A6-889E-4D4D-A341-9995105C351E}"/>
              </a:ext>
            </a:extLst>
          </p:cNvPr>
          <p:cNvSpPr/>
          <p:nvPr/>
        </p:nvSpPr>
        <p:spPr>
          <a:xfrm>
            <a:off x="6400799" y="1481278"/>
            <a:ext cx="5585883" cy="3895443"/>
          </a:xfrm>
          <a:prstGeom prst="roundRect">
            <a:avLst/>
          </a:prstGeom>
          <a:blipFill>
            <a:blip r:embed="rId2"/>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3" name="Imagen 2">
            <a:extLst>
              <a:ext uri="{FF2B5EF4-FFF2-40B4-BE49-F238E27FC236}">
                <a16:creationId xmlns:a16="http://schemas.microsoft.com/office/drawing/2014/main" id="{99078894-3659-4DBC-83FC-88CCDB4E4579}"/>
              </a:ext>
            </a:extLst>
          </p:cNvPr>
          <p:cNvPicPr>
            <a:picLocks noChangeAspect="1"/>
          </p:cNvPicPr>
          <p:nvPr/>
        </p:nvPicPr>
        <p:blipFill>
          <a:blip r:embed="rId3"/>
          <a:stretch>
            <a:fillRect/>
          </a:stretch>
        </p:blipFill>
        <p:spPr>
          <a:xfrm>
            <a:off x="73882" y="1651189"/>
            <a:ext cx="5971152" cy="3021404"/>
          </a:xfrm>
          <a:prstGeom prst="rect">
            <a:avLst/>
          </a:prstGeom>
        </p:spPr>
      </p:pic>
      <p:pic>
        <p:nvPicPr>
          <p:cNvPr id="6" name="Imagen 5">
            <a:extLst>
              <a:ext uri="{FF2B5EF4-FFF2-40B4-BE49-F238E27FC236}">
                <a16:creationId xmlns:a16="http://schemas.microsoft.com/office/drawing/2014/main" id="{C3B0FEE5-51F3-40AF-9FB5-B3FE1F066803}"/>
              </a:ext>
            </a:extLst>
          </p:cNvPr>
          <p:cNvPicPr>
            <a:picLocks noChangeAspect="1"/>
          </p:cNvPicPr>
          <p:nvPr/>
        </p:nvPicPr>
        <p:blipFill>
          <a:blip r:embed="rId4"/>
          <a:stretch>
            <a:fillRect/>
          </a:stretch>
        </p:blipFill>
        <p:spPr>
          <a:xfrm>
            <a:off x="59381" y="1598823"/>
            <a:ext cx="6029136" cy="3048755"/>
          </a:xfrm>
          <a:prstGeom prst="rect">
            <a:avLst/>
          </a:prstGeom>
        </p:spPr>
      </p:pic>
      <p:pic>
        <p:nvPicPr>
          <p:cNvPr id="9" name="Imagen 8">
            <a:extLst>
              <a:ext uri="{FF2B5EF4-FFF2-40B4-BE49-F238E27FC236}">
                <a16:creationId xmlns:a16="http://schemas.microsoft.com/office/drawing/2014/main" id="{93412D80-CBD5-46B8-A375-2C1E7D681CF7}"/>
              </a:ext>
            </a:extLst>
          </p:cNvPr>
          <p:cNvPicPr>
            <a:picLocks noChangeAspect="1"/>
          </p:cNvPicPr>
          <p:nvPr/>
        </p:nvPicPr>
        <p:blipFill>
          <a:blip r:embed="rId5"/>
          <a:stretch>
            <a:fillRect/>
          </a:stretch>
        </p:blipFill>
        <p:spPr>
          <a:xfrm>
            <a:off x="82641" y="1564690"/>
            <a:ext cx="6029137" cy="3094492"/>
          </a:xfrm>
          <a:prstGeom prst="rect">
            <a:avLst/>
          </a:prstGeom>
        </p:spPr>
      </p:pic>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6827" y="136373"/>
            <a:ext cx="478040" cy="478040"/>
          </a:xfrm>
          <a:prstGeom prst="rect">
            <a:avLst/>
          </a:prstGeom>
        </p:spPr>
      </p:pic>
      <p:sp>
        <p:nvSpPr>
          <p:cNvPr id="8" name="CuadroTexto 7">
            <a:extLst>
              <a:ext uri="{FF2B5EF4-FFF2-40B4-BE49-F238E27FC236}">
                <a16:creationId xmlns:a16="http://schemas.microsoft.com/office/drawing/2014/main" id="{C9875EC7-960C-486E-B78A-F0B98C6AC348}"/>
              </a:ext>
            </a:extLst>
          </p:cNvPr>
          <p:cNvSpPr txBox="1"/>
          <p:nvPr/>
        </p:nvSpPr>
        <p:spPr>
          <a:xfrm>
            <a:off x="116827" y="750786"/>
            <a:ext cx="3519405" cy="338554"/>
          </a:xfrm>
          <a:prstGeom prst="rect">
            <a:avLst/>
          </a:prstGeom>
          <a:noFill/>
        </p:spPr>
        <p:txBody>
          <a:bodyPr wrap="square" rtlCol="0">
            <a:spAutoFit/>
          </a:bodyPr>
          <a:lstStyle/>
          <a:p>
            <a:r>
              <a:rPr lang="en-US" sz="1600" b="1" dirty="0" err="1"/>
              <a:t>Estructura</a:t>
            </a:r>
            <a:r>
              <a:rPr lang="en-US" sz="1600" b="1" dirty="0"/>
              <a:t> </a:t>
            </a:r>
            <a:r>
              <a:rPr lang="en-US" sz="1600" b="1" dirty="0" err="1"/>
              <a:t>en</a:t>
            </a:r>
            <a:r>
              <a:rPr lang="en-US" sz="1600" b="1" dirty="0"/>
              <a:t> </a:t>
            </a:r>
            <a:r>
              <a:rPr lang="en-US" sz="1600" b="1" dirty="0" err="1"/>
              <a:t>Hormigón</a:t>
            </a:r>
            <a:r>
              <a:rPr lang="en-US" sz="1600" b="1" dirty="0"/>
              <a:t> </a:t>
            </a:r>
            <a:r>
              <a:rPr lang="en-US" sz="1600" b="1" dirty="0" err="1"/>
              <a:t>Armado</a:t>
            </a:r>
            <a:endParaRPr lang="es-EC" sz="1600" b="1" dirty="0"/>
          </a:p>
        </p:txBody>
      </p:sp>
      <p:sp>
        <p:nvSpPr>
          <p:cNvPr id="10" name="CuadroTexto 9">
            <a:extLst>
              <a:ext uri="{FF2B5EF4-FFF2-40B4-BE49-F238E27FC236}">
                <a16:creationId xmlns:a16="http://schemas.microsoft.com/office/drawing/2014/main" id="{A837046D-17F6-48EB-9E0E-74BA83B7F29C}"/>
              </a:ext>
            </a:extLst>
          </p:cNvPr>
          <p:cNvSpPr txBox="1"/>
          <p:nvPr/>
        </p:nvSpPr>
        <p:spPr>
          <a:xfrm>
            <a:off x="6400799" y="2351031"/>
            <a:ext cx="5791201" cy="276999"/>
          </a:xfrm>
          <a:prstGeom prst="rect">
            <a:avLst/>
          </a:prstGeom>
          <a:noFill/>
        </p:spPr>
        <p:txBody>
          <a:bodyPr wrap="square" rtlCol="0">
            <a:spAutoFit/>
          </a:bodyPr>
          <a:lstStyle/>
          <a:p>
            <a:r>
              <a:rPr lang="es-EC" sz="1200" b="1" i="0" u="none" strike="noStrike" baseline="0" dirty="0">
                <a:solidFill>
                  <a:srgbClr val="000000"/>
                </a:solidFill>
                <a:latin typeface="Courier New" panose="02070309020205020404" pitchFamily="49" charset="0"/>
              </a:rPr>
              <a:t>[</a:t>
            </a:r>
            <a:r>
              <a:rPr lang="es-EC" sz="1200" b="1" i="0" u="none" strike="noStrike" baseline="0" dirty="0" err="1">
                <a:solidFill>
                  <a:srgbClr val="000000"/>
                </a:solidFill>
                <a:latin typeface="Courier New" panose="02070309020205020404" pitchFamily="49" charset="0"/>
              </a:rPr>
              <a:t>nv,np,nudt,nudcol,nudvg,nod,nr</a:t>
            </a:r>
            <a:r>
              <a:rPr lang="es-EC" sz="1200" b="1" i="0" u="none" strike="noStrike" baseline="0" dirty="0">
                <a:solidFill>
                  <a:srgbClr val="000000"/>
                </a:solidFill>
                <a:latin typeface="Courier New" panose="02070309020205020404" pitchFamily="49" charset="0"/>
              </a:rPr>
              <a:t>]=</a:t>
            </a:r>
            <a:r>
              <a:rPr lang="es-EC" sz="1200" b="1" i="0" u="none" strike="noStrike" baseline="0" dirty="0" err="1">
                <a:solidFill>
                  <a:srgbClr val="000000"/>
                </a:solidFill>
                <a:latin typeface="Courier New" panose="02070309020205020404" pitchFamily="49" charset="0"/>
              </a:rPr>
              <a:t>geometria_nudo_viga</a:t>
            </a:r>
            <a:r>
              <a:rPr lang="es-EC" sz="1200" b="1" i="0" u="none" strike="noStrike" baseline="0" dirty="0">
                <a:solidFill>
                  <a:srgbClr val="000000"/>
                </a:solidFill>
                <a:latin typeface="Courier New" panose="02070309020205020404" pitchFamily="49" charset="0"/>
              </a:rPr>
              <a:t>(</a:t>
            </a:r>
            <a:r>
              <a:rPr lang="es-EC" sz="1200" b="1" i="0" u="none" strike="noStrike" baseline="0" dirty="0" err="1">
                <a:solidFill>
                  <a:srgbClr val="000000"/>
                </a:solidFill>
                <a:latin typeface="Courier New" panose="02070309020205020404" pitchFamily="49" charset="0"/>
              </a:rPr>
              <a:t>sv,sp</a:t>
            </a:r>
            <a:r>
              <a:rPr lang="es-EC" sz="1200" b="1" i="0" u="none" strike="noStrike" baseline="0" dirty="0">
                <a:solidFill>
                  <a:srgbClr val="000000"/>
                </a:solidFill>
                <a:latin typeface="Courier New" panose="02070309020205020404" pitchFamily="49" charset="0"/>
              </a:rPr>
              <a:t>);</a:t>
            </a:r>
          </a:p>
        </p:txBody>
      </p:sp>
      <p:sp>
        <p:nvSpPr>
          <p:cNvPr id="11" name="CuadroTexto 10">
            <a:extLst>
              <a:ext uri="{FF2B5EF4-FFF2-40B4-BE49-F238E27FC236}">
                <a16:creationId xmlns:a16="http://schemas.microsoft.com/office/drawing/2014/main" id="{2935ADE7-9B76-4DC9-A7AF-3137ED630A5A}"/>
              </a:ext>
            </a:extLst>
          </p:cNvPr>
          <p:cNvSpPr txBox="1"/>
          <p:nvPr/>
        </p:nvSpPr>
        <p:spPr>
          <a:xfrm>
            <a:off x="6400799" y="3653336"/>
            <a:ext cx="4051395" cy="646331"/>
          </a:xfrm>
          <a:prstGeom prst="rect">
            <a:avLst/>
          </a:prstGeom>
          <a:noFill/>
        </p:spPr>
        <p:txBody>
          <a:bodyPr wrap="square" rtlCol="0">
            <a:spAutoFit/>
          </a:bodyPr>
          <a:lstStyle>
            <a:defPPr>
              <a:defRPr lang="es-ES"/>
            </a:defPPr>
            <a:lvl1pPr>
              <a:defRPr sz="1200" b="1" i="0" u="none" strike="noStrike" baseline="0">
                <a:solidFill>
                  <a:srgbClr val="000000"/>
                </a:solidFill>
                <a:latin typeface="Courier New" panose="02070309020205020404" pitchFamily="49" charset="0"/>
              </a:defRPr>
            </a:lvl1pPr>
          </a:lstStyle>
          <a:p>
            <a:r>
              <a:rPr lang="es-ES" dirty="0"/>
              <a:t>[</a:t>
            </a:r>
            <a:r>
              <a:rPr lang="es-ES" dirty="0" err="1"/>
              <a:t>CG,ngl</a:t>
            </a:r>
            <a:r>
              <a:rPr lang="es-ES" dirty="0"/>
              <a:t>]=cg_sismo2(</a:t>
            </a:r>
            <a:r>
              <a:rPr lang="es-ES" dirty="0" err="1"/>
              <a:t>nod,nr,Y</a:t>
            </a:r>
            <a:r>
              <a:rPr lang="es-ES" dirty="0"/>
              <a:t>);</a:t>
            </a:r>
          </a:p>
          <a:p>
            <a:endParaRPr lang="es-ES" dirty="0"/>
          </a:p>
          <a:p>
            <a:r>
              <a:rPr lang="es-ES" dirty="0"/>
              <a:t>[VC]=</a:t>
            </a:r>
            <a:r>
              <a:rPr lang="es-ES" dirty="0" err="1"/>
              <a:t>vc</a:t>
            </a:r>
            <a:r>
              <a:rPr lang="es-ES" dirty="0"/>
              <a:t>(NI,NJ,CG);</a:t>
            </a:r>
          </a:p>
        </p:txBody>
      </p:sp>
      <p:sp>
        <p:nvSpPr>
          <p:cNvPr id="12" name="CuadroTexto 11">
            <a:extLst>
              <a:ext uri="{FF2B5EF4-FFF2-40B4-BE49-F238E27FC236}">
                <a16:creationId xmlns:a16="http://schemas.microsoft.com/office/drawing/2014/main" id="{47ADA4B6-73F6-492A-82B7-2FE5417E6261}"/>
              </a:ext>
            </a:extLst>
          </p:cNvPr>
          <p:cNvSpPr txBox="1"/>
          <p:nvPr/>
        </p:nvSpPr>
        <p:spPr>
          <a:xfrm>
            <a:off x="6400799" y="2653524"/>
            <a:ext cx="4171586" cy="276999"/>
          </a:xfrm>
          <a:prstGeom prst="rect">
            <a:avLst/>
          </a:prstGeom>
          <a:noFill/>
        </p:spPr>
        <p:txBody>
          <a:bodyPr wrap="square" rtlCol="0">
            <a:spAutoFit/>
          </a:bodyPr>
          <a:lstStyle>
            <a:defPPr>
              <a:defRPr lang="es-ES"/>
            </a:defPPr>
            <a:lvl1pPr>
              <a:defRPr sz="1200" b="1" i="0" u="none" strike="noStrike" baseline="0">
                <a:solidFill>
                  <a:srgbClr val="000000"/>
                </a:solidFill>
                <a:latin typeface="Courier New" panose="02070309020205020404" pitchFamily="49" charset="0"/>
              </a:defRPr>
            </a:lvl1pPr>
          </a:lstStyle>
          <a:p>
            <a:r>
              <a:rPr lang="es-EC" dirty="0"/>
              <a:t>[X,Y]=glinea_portico2(</a:t>
            </a:r>
            <a:r>
              <a:rPr lang="es-EC" dirty="0" err="1"/>
              <a:t>nv,np,sv,sp,nod,nr</a:t>
            </a:r>
            <a:r>
              <a:rPr lang="es-EC" dirty="0"/>
              <a:t>);</a:t>
            </a:r>
          </a:p>
        </p:txBody>
      </p:sp>
      <p:sp>
        <p:nvSpPr>
          <p:cNvPr id="20" name="CuadroTexto 19">
            <a:extLst>
              <a:ext uri="{FF2B5EF4-FFF2-40B4-BE49-F238E27FC236}">
                <a16:creationId xmlns:a16="http://schemas.microsoft.com/office/drawing/2014/main" id="{329CB3D6-CCFF-4EF8-84E4-9A0CEB37472A}"/>
              </a:ext>
            </a:extLst>
          </p:cNvPr>
          <p:cNvSpPr txBox="1"/>
          <p:nvPr/>
        </p:nvSpPr>
        <p:spPr>
          <a:xfrm>
            <a:off x="6400799" y="2956017"/>
            <a:ext cx="4812083" cy="276999"/>
          </a:xfrm>
          <a:prstGeom prst="rect">
            <a:avLst/>
          </a:prstGeom>
          <a:noFill/>
        </p:spPr>
        <p:txBody>
          <a:bodyPr wrap="square" rtlCol="0">
            <a:spAutoFit/>
          </a:bodyPr>
          <a:lstStyle>
            <a:defPPr>
              <a:defRPr lang="es-ES"/>
            </a:defPPr>
            <a:lvl1pPr>
              <a:defRPr sz="1200" b="1" i="0" u="none" strike="noStrike" baseline="0">
                <a:solidFill>
                  <a:srgbClr val="000000"/>
                </a:solidFill>
                <a:latin typeface="Courier New" panose="02070309020205020404" pitchFamily="49" charset="0"/>
              </a:defRPr>
            </a:lvl1pPr>
          </a:lstStyle>
          <a:p>
            <a:r>
              <a:rPr lang="es-EC" dirty="0"/>
              <a:t>[NI,NJ]=gn_portico2(</a:t>
            </a:r>
            <a:r>
              <a:rPr lang="es-EC" dirty="0" err="1"/>
              <a:t>nr</a:t>
            </a:r>
            <a:r>
              <a:rPr lang="es-EC" dirty="0"/>
              <a:t>, </a:t>
            </a:r>
            <a:r>
              <a:rPr lang="es-EC" dirty="0" err="1"/>
              <a:t>nv</a:t>
            </a:r>
            <a:r>
              <a:rPr lang="es-EC" dirty="0"/>
              <a:t>, </a:t>
            </a:r>
            <a:r>
              <a:rPr lang="es-EC" dirty="0" err="1"/>
              <a:t>nudt</a:t>
            </a:r>
            <a:r>
              <a:rPr lang="es-EC" dirty="0"/>
              <a:t>, </a:t>
            </a:r>
            <a:r>
              <a:rPr lang="es-EC" dirty="0" err="1"/>
              <a:t>nudcol</a:t>
            </a:r>
            <a:r>
              <a:rPr lang="es-EC" dirty="0"/>
              <a:t>, </a:t>
            </a:r>
            <a:r>
              <a:rPr lang="es-EC" dirty="0" err="1"/>
              <a:t>nudvg</a:t>
            </a:r>
            <a:r>
              <a:rPr lang="es-EC" dirty="0"/>
              <a:t>);</a:t>
            </a:r>
          </a:p>
        </p:txBody>
      </p:sp>
      <p:sp>
        <p:nvSpPr>
          <p:cNvPr id="7" name="CuadroTexto 6">
            <a:extLst>
              <a:ext uri="{FF2B5EF4-FFF2-40B4-BE49-F238E27FC236}">
                <a16:creationId xmlns:a16="http://schemas.microsoft.com/office/drawing/2014/main" id="{6BFFA56D-D9EC-4F3E-8618-2A5919DFD6A8}"/>
              </a:ext>
            </a:extLst>
          </p:cNvPr>
          <p:cNvSpPr txBox="1"/>
          <p:nvPr/>
        </p:nvSpPr>
        <p:spPr>
          <a:xfrm>
            <a:off x="7043337" y="1540706"/>
            <a:ext cx="4300805"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PROGRAMAS EN CEINCI-LAB</a:t>
            </a:r>
            <a:endParaRPr lang="es-EC" sz="2000" b="1" dirty="0">
              <a:effectLst>
                <a:outerShdw blurRad="38100" dist="38100" dir="2700000" algn="tl">
                  <a:srgbClr val="000000">
                    <a:alpha val="43137"/>
                  </a:srgbClr>
                </a:outerShdw>
              </a:effectLst>
            </a:endParaRPr>
          </a:p>
        </p:txBody>
      </p:sp>
      <p:sp>
        <p:nvSpPr>
          <p:cNvPr id="13" name="CuadroTexto 12">
            <a:extLst>
              <a:ext uri="{FF2B5EF4-FFF2-40B4-BE49-F238E27FC236}">
                <a16:creationId xmlns:a16="http://schemas.microsoft.com/office/drawing/2014/main" id="{2F1B311B-006E-47F1-8BC9-8D1BEB126B51}"/>
              </a:ext>
            </a:extLst>
          </p:cNvPr>
          <p:cNvSpPr txBox="1"/>
          <p:nvPr/>
        </p:nvSpPr>
        <p:spPr>
          <a:xfrm>
            <a:off x="6400799" y="1956205"/>
            <a:ext cx="3476913"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GEOMETRÍA</a:t>
            </a:r>
            <a:endParaRPr lang="es-EC" sz="1600" b="1" dirty="0">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A458EA56-38EF-4554-BE59-5BB1A8396ED1}"/>
              </a:ext>
            </a:extLst>
          </p:cNvPr>
          <p:cNvSpPr txBox="1"/>
          <p:nvPr/>
        </p:nvSpPr>
        <p:spPr>
          <a:xfrm>
            <a:off x="6400799" y="3258510"/>
            <a:ext cx="3476913" cy="338554"/>
          </a:xfrm>
          <a:prstGeom prst="rect">
            <a:avLst/>
          </a:prstGeom>
          <a:noFill/>
        </p:spPr>
        <p:txBody>
          <a:bodyPr wrap="square" rtlCol="0">
            <a:spAutoFit/>
          </a:bodyPr>
          <a:lstStyle>
            <a:defPPr>
              <a:defRPr lang="es-ES"/>
            </a:defPPr>
            <a:lvl1pPr marL="285750" indent="-285750">
              <a:buFont typeface="Arial" panose="020B0604020202020204" pitchFamily="34" charset="0"/>
              <a:buChar char="•"/>
              <a:defRPr sz="1600" b="1">
                <a:effectLst>
                  <a:outerShdw blurRad="38100" dist="38100" dir="2700000" algn="tl">
                    <a:srgbClr val="000000">
                      <a:alpha val="43137"/>
                    </a:srgbClr>
                  </a:outerShdw>
                </a:effectLst>
              </a:defRPr>
            </a:lvl1pPr>
          </a:lstStyle>
          <a:p>
            <a:r>
              <a:rPr lang="en-US" dirty="0"/>
              <a:t>GRADOS DE LIBERTAD</a:t>
            </a:r>
            <a:endParaRPr lang="es-EC" dirty="0"/>
          </a:p>
        </p:txBody>
      </p:sp>
      <p:sp>
        <p:nvSpPr>
          <p:cNvPr id="15" name="CuadroTexto 14">
            <a:extLst>
              <a:ext uri="{FF2B5EF4-FFF2-40B4-BE49-F238E27FC236}">
                <a16:creationId xmlns:a16="http://schemas.microsoft.com/office/drawing/2014/main" id="{5EDEE34B-7F4D-46DD-9402-F74113A19ABA}"/>
              </a:ext>
            </a:extLst>
          </p:cNvPr>
          <p:cNvSpPr txBox="1"/>
          <p:nvPr/>
        </p:nvSpPr>
        <p:spPr>
          <a:xfrm>
            <a:off x="6400799" y="4719985"/>
            <a:ext cx="4051395" cy="276999"/>
          </a:xfrm>
          <a:prstGeom prst="rect">
            <a:avLst/>
          </a:prstGeom>
          <a:noFill/>
        </p:spPr>
        <p:txBody>
          <a:bodyPr wrap="square" rtlCol="0">
            <a:spAutoFit/>
          </a:bodyPr>
          <a:lstStyle>
            <a:defPPr>
              <a:defRPr lang="es-ES"/>
            </a:defPPr>
            <a:lvl1pPr>
              <a:defRPr sz="1200" b="1" i="0" u="none" strike="noStrike" baseline="0">
                <a:solidFill>
                  <a:srgbClr val="000000"/>
                </a:solidFill>
                <a:latin typeface="Courier New" panose="02070309020205020404" pitchFamily="49" charset="0"/>
              </a:defRPr>
            </a:lvl1pPr>
          </a:lstStyle>
          <a:p>
            <a:r>
              <a:rPr lang="es-ES" dirty="0"/>
              <a:t>[</a:t>
            </a:r>
            <a:r>
              <a:rPr lang="es-ES" dirty="0" err="1"/>
              <a:t>L,seno,coseno</a:t>
            </a:r>
            <a:r>
              <a:rPr lang="es-ES" dirty="0"/>
              <a:t>]=longitud(X,Y,NI,NJ);</a:t>
            </a:r>
            <a:endParaRPr lang="es-EC" dirty="0"/>
          </a:p>
        </p:txBody>
      </p:sp>
      <p:sp>
        <p:nvSpPr>
          <p:cNvPr id="16" name="CuadroTexto 15">
            <a:extLst>
              <a:ext uri="{FF2B5EF4-FFF2-40B4-BE49-F238E27FC236}">
                <a16:creationId xmlns:a16="http://schemas.microsoft.com/office/drawing/2014/main" id="{889673C0-1A37-4490-80DB-45FDB33F821A}"/>
              </a:ext>
            </a:extLst>
          </p:cNvPr>
          <p:cNvSpPr txBox="1"/>
          <p:nvPr/>
        </p:nvSpPr>
        <p:spPr>
          <a:xfrm>
            <a:off x="6400799" y="4325161"/>
            <a:ext cx="3476913" cy="338554"/>
          </a:xfrm>
          <a:prstGeom prst="rect">
            <a:avLst/>
          </a:prstGeom>
          <a:noFill/>
        </p:spPr>
        <p:txBody>
          <a:bodyPr wrap="square" rtlCol="0">
            <a:spAutoFit/>
          </a:bodyPr>
          <a:lstStyle>
            <a:defPPr>
              <a:defRPr lang="es-ES"/>
            </a:defPPr>
            <a:lvl1pPr marL="285750" indent="-285750">
              <a:buFont typeface="Arial" panose="020B0604020202020204" pitchFamily="34" charset="0"/>
              <a:buChar char="•"/>
              <a:defRPr sz="1600" b="1">
                <a:effectLst>
                  <a:outerShdw blurRad="38100" dist="38100" dir="2700000" algn="tl">
                    <a:srgbClr val="000000">
                      <a:alpha val="43137"/>
                    </a:srgbClr>
                  </a:outerShdw>
                </a:effectLst>
              </a:defRPr>
            </a:lvl1pPr>
          </a:lstStyle>
          <a:p>
            <a:r>
              <a:rPr lang="en-US" dirty="0"/>
              <a:t>LONGITUD, SENO Y COSENO</a:t>
            </a:r>
            <a:endParaRPr lang="es-EC" dirty="0"/>
          </a:p>
        </p:txBody>
      </p:sp>
      <p:pic>
        <p:nvPicPr>
          <p:cNvPr id="18" name="Imagen 17">
            <a:extLst>
              <a:ext uri="{FF2B5EF4-FFF2-40B4-BE49-F238E27FC236}">
                <a16:creationId xmlns:a16="http://schemas.microsoft.com/office/drawing/2014/main" id="{0736FAEB-188B-4113-9866-395D3F98D6D3}"/>
              </a:ext>
            </a:extLst>
          </p:cNvPr>
          <p:cNvPicPr>
            <a:picLocks noChangeAspect="1"/>
          </p:cNvPicPr>
          <p:nvPr/>
        </p:nvPicPr>
        <p:blipFill>
          <a:blip r:embed="rId8"/>
          <a:stretch>
            <a:fillRect/>
          </a:stretch>
        </p:blipFill>
        <p:spPr>
          <a:xfrm>
            <a:off x="77137" y="1490684"/>
            <a:ext cx="6155571" cy="3173031"/>
          </a:xfrm>
          <a:prstGeom prst="rect">
            <a:avLst/>
          </a:prstGeom>
        </p:spPr>
      </p:pic>
    </p:spTree>
    <p:extLst>
      <p:ext uri="{BB962C8B-B14F-4D97-AF65-F5344CB8AC3E}">
        <p14:creationId xmlns:p14="http://schemas.microsoft.com/office/powerpoint/2010/main" val="1826595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0" grpId="0"/>
      <p:bldP spid="13" grpId="0"/>
      <p:bldP spid="14"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93412D80-CBD5-46B8-A375-2C1E7D681CF7}"/>
              </a:ext>
            </a:extLst>
          </p:cNvPr>
          <p:cNvPicPr>
            <a:picLocks noChangeAspect="1"/>
          </p:cNvPicPr>
          <p:nvPr/>
        </p:nvPicPr>
        <p:blipFill>
          <a:blip r:embed="rId2"/>
          <a:stretch>
            <a:fillRect/>
          </a:stretch>
        </p:blipFill>
        <p:spPr>
          <a:xfrm>
            <a:off x="82641" y="1564690"/>
            <a:ext cx="6029137" cy="3094492"/>
          </a:xfrm>
          <a:prstGeom prst="rect">
            <a:avLst/>
          </a:prstGeom>
        </p:spPr>
      </p:pic>
      <p:pic>
        <p:nvPicPr>
          <p:cNvPr id="2" name="Imagen 1">
            <a:extLst>
              <a:ext uri="{FF2B5EF4-FFF2-40B4-BE49-F238E27FC236}">
                <a16:creationId xmlns:a16="http://schemas.microsoft.com/office/drawing/2014/main" id="{D1C50D11-EA2D-4109-B15F-531043F86399}"/>
              </a:ext>
            </a:extLst>
          </p:cNvPr>
          <p:cNvPicPr>
            <a:picLocks noChangeAspect="1"/>
          </p:cNvPicPr>
          <p:nvPr/>
        </p:nvPicPr>
        <p:blipFill rotWithShape="1">
          <a:blip r:embed="rId3"/>
          <a:srcRect b="1010"/>
          <a:stretch/>
        </p:blipFill>
        <p:spPr>
          <a:xfrm>
            <a:off x="285136" y="1580518"/>
            <a:ext cx="5789622" cy="2789023"/>
          </a:xfrm>
          <a:prstGeom prst="rect">
            <a:avLst/>
          </a:prstGeom>
        </p:spPr>
      </p:pic>
      <p:pic>
        <p:nvPicPr>
          <p:cNvPr id="5" name="Imagen 4">
            <a:extLst>
              <a:ext uri="{FF2B5EF4-FFF2-40B4-BE49-F238E27FC236}">
                <a16:creationId xmlns:a16="http://schemas.microsoft.com/office/drawing/2014/main" id="{4B2D46B4-535F-44A9-9B7F-4F40C270C5C8}"/>
              </a:ext>
            </a:extLst>
          </p:cNvPr>
          <p:cNvPicPr>
            <a:picLocks noChangeAspect="1"/>
          </p:cNvPicPr>
          <p:nvPr/>
        </p:nvPicPr>
        <p:blipFill>
          <a:blip r:embed="rId4"/>
          <a:stretch>
            <a:fillRect/>
          </a:stretch>
        </p:blipFill>
        <p:spPr>
          <a:xfrm>
            <a:off x="75021" y="1604563"/>
            <a:ext cx="6029137" cy="3048955"/>
          </a:xfrm>
          <a:prstGeom prst="rect">
            <a:avLst/>
          </a:prstGeom>
        </p:spPr>
      </p:pic>
      <p:sp>
        <p:nvSpPr>
          <p:cNvPr id="4" name="Rectángulo: esquinas redondeadas 3">
            <a:extLst>
              <a:ext uri="{FF2B5EF4-FFF2-40B4-BE49-F238E27FC236}">
                <a16:creationId xmlns:a16="http://schemas.microsoft.com/office/drawing/2014/main" id="{9FE668A6-889E-4D4D-A341-9995105C351E}"/>
              </a:ext>
            </a:extLst>
          </p:cNvPr>
          <p:cNvSpPr/>
          <p:nvPr/>
        </p:nvSpPr>
        <p:spPr>
          <a:xfrm>
            <a:off x="6400799" y="674703"/>
            <a:ext cx="5585883" cy="4710098"/>
          </a:xfrm>
          <a:prstGeom prst="roundRect">
            <a:avLst/>
          </a:prstGeom>
          <a:blipFill>
            <a:blip r:embed="rId5"/>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6827" y="136373"/>
            <a:ext cx="478040" cy="478040"/>
          </a:xfrm>
          <a:prstGeom prst="rect">
            <a:avLst/>
          </a:prstGeom>
        </p:spPr>
      </p:pic>
      <p:sp>
        <p:nvSpPr>
          <p:cNvPr id="8" name="CuadroTexto 7">
            <a:extLst>
              <a:ext uri="{FF2B5EF4-FFF2-40B4-BE49-F238E27FC236}">
                <a16:creationId xmlns:a16="http://schemas.microsoft.com/office/drawing/2014/main" id="{C9875EC7-960C-486E-B78A-F0B98C6AC348}"/>
              </a:ext>
            </a:extLst>
          </p:cNvPr>
          <p:cNvSpPr txBox="1"/>
          <p:nvPr/>
        </p:nvSpPr>
        <p:spPr>
          <a:xfrm>
            <a:off x="116827" y="750786"/>
            <a:ext cx="3519405" cy="338554"/>
          </a:xfrm>
          <a:prstGeom prst="rect">
            <a:avLst/>
          </a:prstGeom>
          <a:noFill/>
        </p:spPr>
        <p:txBody>
          <a:bodyPr wrap="square" rtlCol="0">
            <a:spAutoFit/>
          </a:bodyPr>
          <a:lstStyle/>
          <a:p>
            <a:r>
              <a:rPr lang="en-US" sz="1600" b="1" dirty="0" err="1"/>
              <a:t>Estructura</a:t>
            </a:r>
            <a:r>
              <a:rPr lang="en-US" sz="1600" b="1" dirty="0"/>
              <a:t> </a:t>
            </a:r>
            <a:r>
              <a:rPr lang="en-US" sz="1600" b="1" dirty="0" err="1"/>
              <a:t>en</a:t>
            </a:r>
            <a:r>
              <a:rPr lang="en-US" sz="1600" b="1" dirty="0"/>
              <a:t> </a:t>
            </a:r>
            <a:r>
              <a:rPr lang="en-US" sz="1600" b="1" dirty="0" err="1"/>
              <a:t>Hormigón</a:t>
            </a:r>
            <a:r>
              <a:rPr lang="en-US" sz="1600" b="1" dirty="0"/>
              <a:t> </a:t>
            </a:r>
            <a:r>
              <a:rPr lang="en-US" sz="1600" b="1" dirty="0" err="1"/>
              <a:t>Armado</a:t>
            </a:r>
            <a:endParaRPr lang="es-EC" sz="1600" b="1" dirty="0"/>
          </a:p>
        </p:txBody>
      </p:sp>
      <p:sp>
        <p:nvSpPr>
          <p:cNvPr id="10" name="CuadroTexto 9">
            <a:extLst>
              <a:ext uri="{FF2B5EF4-FFF2-40B4-BE49-F238E27FC236}">
                <a16:creationId xmlns:a16="http://schemas.microsoft.com/office/drawing/2014/main" id="{A837046D-17F6-48EB-9E0E-74BA83B7F29C}"/>
              </a:ext>
            </a:extLst>
          </p:cNvPr>
          <p:cNvSpPr txBox="1"/>
          <p:nvPr/>
        </p:nvSpPr>
        <p:spPr>
          <a:xfrm>
            <a:off x="6400799" y="1544455"/>
            <a:ext cx="5791201" cy="276999"/>
          </a:xfrm>
          <a:prstGeom prst="rect">
            <a:avLst/>
          </a:prstGeom>
          <a:noFill/>
        </p:spPr>
        <p:txBody>
          <a:bodyPr wrap="square" rtlCol="0">
            <a:spAutoFit/>
          </a:bodyPr>
          <a:lstStyle/>
          <a:p>
            <a:r>
              <a:rPr lang="es-EC" sz="1200" b="1" dirty="0">
                <a:solidFill>
                  <a:srgbClr val="000000"/>
                </a:solidFill>
                <a:latin typeface="Courier New" panose="02070309020205020404" pitchFamily="49" charset="0"/>
              </a:rPr>
              <a:t>[ELEM]=</a:t>
            </a:r>
            <a:r>
              <a:rPr lang="es-EC" sz="1200" b="1" dirty="0" err="1">
                <a:solidFill>
                  <a:srgbClr val="000000"/>
                </a:solidFill>
                <a:latin typeface="Courier New" panose="02070309020205020404" pitchFamily="49" charset="0"/>
              </a:rPr>
              <a:t>gelem_portico</a:t>
            </a:r>
            <a:r>
              <a:rPr lang="es-EC" sz="1200" b="1" dirty="0">
                <a:solidFill>
                  <a:srgbClr val="000000"/>
                </a:solidFill>
                <a:latin typeface="Courier New" panose="02070309020205020404" pitchFamily="49" charset="0"/>
              </a:rPr>
              <a:t>(SEC);</a:t>
            </a:r>
            <a:endParaRPr lang="es-EC" sz="1200" b="1" i="0" u="none" strike="noStrike" baseline="0" dirty="0">
              <a:solidFill>
                <a:srgbClr val="000000"/>
              </a:solidFill>
              <a:latin typeface="Courier New" panose="02070309020205020404" pitchFamily="49" charset="0"/>
            </a:endParaRPr>
          </a:p>
        </p:txBody>
      </p:sp>
      <p:sp>
        <p:nvSpPr>
          <p:cNvPr id="11" name="CuadroTexto 10">
            <a:extLst>
              <a:ext uri="{FF2B5EF4-FFF2-40B4-BE49-F238E27FC236}">
                <a16:creationId xmlns:a16="http://schemas.microsoft.com/office/drawing/2014/main" id="{2935ADE7-9B76-4DC9-A7AF-3137ED630A5A}"/>
              </a:ext>
            </a:extLst>
          </p:cNvPr>
          <p:cNvSpPr txBox="1"/>
          <p:nvPr/>
        </p:nvSpPr>
        <p:spPr>
          <a:xfrm>
            <a:off x="6400799" y="2272550"/>
            <a:ext cx="5585883" cy="461665"/>
          </a:xfrm>
          <a:prstGeom prst="rect">
            <a:avLst/>
          </a:prstGeom>
          <a:noFill/>
        </p:spPr>
        <p:txBody>
          <a:bodyPr wrap="square" rtlCol="0">
            <a:spAutoFit/>
          </a:bodyPr>
          <a:lstStyle>
            <a:defPPr>
              <a:defRPr lang="es-ES"/>
            </a:defPPr>
            <a:lvl1pPr>
              <a:defRPr sz="1200" b="1" i="0" u="none" strike="noStrike" baseline="0">
                <a:solidFill>
                  <a:srgbClr val="000000"/>
                </a:solidFill>
                <a:latin typeface="Courier New" panose="02070309020205020404" pitchFamily="49" charset="0"/>
              </a:defRPr>
            </a:lvl1pPr>
          </a:lstStyle>
          <a:p>
            <a:r>
              <a:rPr lang="es-ES" dirty="0"/>
              <a:t>[KH]=</a:t>
            </a:r>
            <a:r>
              <a:rPr lang="es-ES" dirty="0" err="1"/>
              <a:t>krigidez_arm</a:t>
            </a:r>
            <a:r>
              <a:rPr lang="es-ES" dirty="0"/>
              <a:t>(ngl,ELEMH1,LH1,senH1,cosH1,VCH1,EH,CG,NI,NJ,nr,nmiembro);</a:t>
            </a:r>
          </a:p>
        </p:txBody>
      </p:sp>
      <p:sp>
        <p:nvSpPr>
          <p:cNvPr id="7" name="CuadroTexto 6">
            <a:extLst>
              <a:ext uri="{FF2B5EF4-FFF2-40B4-BE49-F238E27FC236}">
                <a16:creationId xmlns:a16="http://schemas.microsoft.com/office/drawing/2014/main" id="{6BFFA56D-D9EC-4F3E-8618-2A5919DFD6A8}"/>
              </a:ext>
            </a:extLst>
          </p:cNvPr>
          <p:cNvSpPr txBox="1"/>
          <p:nvPr/>
        </p:nvSpPr>
        <p:spPr>
          <a:xfrm>
            <a:off x="7043337" y="734130"/>
            <a:ext cx="4300805"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PROGRAMAS EN CEINCI-LAB</a:t>
            </a:r>
            <a:endParaRPr lang="es-EC" sz="2000" b="1" dirty="0">
              <a:effectLst>
                <a:outerShdw blurRad="38100" dist="38100" dir="2700000" algn="tl">
                  <a:srgbClr val="000000">
                    <a:alpha val="43137"/>
                  </a:srgbClr>
                </a:outerShdw>
              </a:effectLst>
            </a:endParaRPr>
          </a:p>
        </p:txBody>
      </p:sp>
      <p:sp>
        <p:nvSpPr>
          <p:cNvPr id="13" name="CuadroTexto 12">
            <a:extLst>
              <a:ext uri="{FF2B5EF4-FFF2-40B4-BE49-F238E27FC236}">
                <a16:creationId xmlns:a16="http://schemas.microsoft.com/office/drawing/2014/main" id="{2F1B311B-006E-47F1-8BC9-8D1BEB126B51}"/>
              </a:ext>
            </a:extLst>
          </p:cNvPr>
          <p:cNvSpPr txBox="1"/>
          <p:nvPr/>
        </p:nvSpPr>
        <p:spPr>
          <a:xfrm>
            <a:off x="6400799" y="1149629"/>
            <a:ext cx="3476913"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SECCIONES</a:t>
            </a:r>
            <a:endParaRPr lang="es-EC" sz="1600" b="1" dirty="0">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A458EA56-38EF-4554-BE59-5BB1A8396ED1}"/>
              </a:ext>
            </a:extLst>
          </p:cNvPr>
          <p:cNvSpPr txBox="1"/>
          <p:nvPr/>
        </p:nvSpPr>
        <p:spPr>
          <a:xfrm>
            <a:off x="6400799" y="1877724"/>
            <a:ext cx="3476913" cy="338554"/>
          </a:xfrm>
          <a:prstGeom prst="rect">
            <a:avLst/>
          </a:prstGeom>
          <a:noFill/>
        </p:spPr>
        <p:txBody>
          <a:bodyPr wrap="square" rtlCol="0">
            <a:spAutoFit/>
          </a:bodyPr>
          <a:lstStyle>
            <a:defPPr>
              <a:defRPr lang="es-ES"/>
            </a:defPPr>
            <a:lvl1pPr marL="285750" indent="-285750">
              <a:buFont typeface="Arial" panose="020B0604020202020204" pitchFamily="34" charset="0"/>
              <a:buChar char="•"/>
              <a:defRPr sz="1600" b="1">
                <a:effectLst>
                  <a:outerShdw blurRad="38100" dist="38100" dir="2700000" algn="tl">
                    <a:srgbClr val="000000">
                      <a:alpha val="43137"/>
                    </a:srgbClr>
                  </a:outerShdw>
                </a:effectLst>
              </a:defRPr>
            </a:lvl1pPr>
          </a:lstStyle>
          <a:p>
            <a:r>
              <a:rPr lang="en-US" dirty="0"/>
              <a:t>MATRIZ DE RIGIDEZ</a:t>
            </a:r>
            <a:endParaRPr lang="es-EC" dirty="0"/>
          </a:p>
        </p:txBody>
      </p:sp>
      <p:sp>
        <p:nvSpPr>
          <p:cNvPr id="15" name="CuadroTexto 14">
            <a:extLst>
              <a:ext uri="{FF2B5EF4-FFF2-40B4-BE49-F238E27FC236}">
                <a16:creationId xmlns:a16="http://schemas.microsoft.com/office/drawing/2014/main" id="{5EDEE34B-7F4D-46DD-9402-F74113A19ABA}"/>
              </a:ext>
            </a:extLst>
          </p:cNvPr>
          <p:cNvSpPr txBox="1"/>
          <p:nvPr/>
        </p:nvSpPr>
        <p:spPr>
          <a:xfrm>
            <a:off x="6400799" y="3185311"/>
            <a:ext cx="5049521" cy="1754326"/>
          </a:xfrm>
          <a:prstGeom prst="rect">
            <a:avLst/>
          </a:prstGeom>
          <a:noFill/>
        </p:spPr>
        <p:txBody>
          <a:bodyPr wrap="square" rtlCol="0">
            <a:spAutoFit/>
          </a:bodyPr>
          <a:lstStyle>
            <a:defPPr>
              <a:defRPr lang="es-ES"/>
            </a:defPPr>
            <a:lvl1pPr>
              <a:defRPr sz="1200" b="1" i="0" u="none" strike="noStrike" baseline="0">
                <a:solidFill>
                  <a:srgbClr val="000000"/>
                </a:solidFill>
                <a:latin typeface="Courier New" panose="02070309020205020404" pitchFamily="49" charset="0"/>
              </a:defRPr>
            </a:lvl1pPr>
          </a:lstStyle>
          <a:p>
            <a:r>
              <a:rPr lang="es-EC" dirty="0" err="1"/>
              <a:t>na</a:t>
            </a:r>
            <a:r>
              <a:rPr lang="es-EC" dirty="0"/>
              <a:t>=</a:t>
            </a:r>
            <a:r>
              <a:rPr lang="es-EC" dirty="0" err="1"/>
              <a:t>np</a:t>
            </a:r>
            <a:r>
              <a:rPr lang="es-EC" dirty="0"/>
              <a:t>;                     %Coordenadas principales</a:t>
            </a:r>
          </a:p>
          <a:p>
            <a:r>
              <a:rPr lang="pl-PL" dirty="0"/>
              <a:t>kaa=KT(1:na,1:na); </a:t>
            </a:r>
          </a:p>
          <a:p>
            <a:r>
              <a:rPr lang="pl-PL" dirty="0"/>
              <a:t>kab=KT(1:na,na+1:ngl); </a:t>
            </a:r>
          </a:p>
          <a:p>
            <a:r>
              <a:rPr lang="es-EC" dirty="0" err="1"/>
              <a:t>kba</a:t>
            </a:r>
            <a:r>
              <a:rPr lang="es-EC" dirty="0"/>
              <a:t>=</a:t>
            </a:r>
            <a:r>
              <a:rPr lang="es-EC" dirty="0" err="1"/>
              <a:t>kab</a:t>
            </a:r>
            <a:r>
              <a:rPr lang="es-EC" dirty="0"/>
              <a:t>';</a:t>
            </a:r>
          </a:p>
          <a:p>
            <a:r>
              <a:rPr lang="pl-PL" dirty="0"/>
              <a:t>kbb=KT(na+1:ngl,na+1:ngl);</a:t>
            </a:r>
          </a:p>
          <a:p>
            <a:r>
              <a:rPr lang="es-EC" dirty="0"/>
              <a:t>T=-</a:t>
            </a:r>
            <a:r>
              <a:rPr lang="es-EC" dirty="0" err="1"/>
              <a:t>kbb</a:t>
            </a:r>
            <a:r>
              <a:rPr lang="es-EC" dirty="0"/>
              <a:t>\</a:t>
            </a:r>
            <a:r>
              <a:rPr lang="es-EC" dirty="0" err="1"/>
              <a:t>kba</a:t>
            </a:r>
            <a:r>
              <a:rPr lang="es-EC" dirty="0"/>
              <a:t>;</a:t>
            </a:r>
          </a:p>
          <a:p>
            <a:r>
              <a:rPr lang="es-EC" dirty="0"/>
              <a:t>KL=</a:t>
            </a:r>
            <a:r>
              <a:rPr lang="es-EC" dirty="0" err="1"/>
              <a:t>kaa+kab</a:t>
            </a:r>
            <a:r>
              <a:rPr lang="es-EC" dirty="0"/>
              <a:t>*T;</a:t>
            </a:r>
          </a:p>
          <a:p>
            <a:r>
              <a:rPr lang="es-EC" dirty="0"/>
              <a:t>KL1=KL;</a:t>
            </a:r>
          </a:p>
          <a:p>
            <a:r>
              <a:rPr lang="es-EC" dirty="0"/>
              <a:t>KL4=KL1;</a:t>
            </a:r>
          </a:p>
        </p:txBody>
      </p:sp>
      <p:sp>
        <p:nvSpPr>
          <p:cNvPr id="16" name="CuadroTexto 15">
            <a:extLst>
              <a:ext uri="{FF2B5EF4-FFF2-40B4-BE49-F238E27FC236}">
                <a16:creationId xmlns:a16="http://schemas.microsoft.com/office/drawing/2014/main" id="{889673C0-1A37-4490-80DB-45FDB33F821A}"/>
              </a:ext>
            </a:extLst>
          </p:cNvPr>
          <p:cNvSpPr txBox="1"/>
          <p:nvPr/>
        </p:nvSpPr>
        <p:spPr>
          <a:xfrm>
            <a:off x="6400799" y="2790487"/>
            <a:ext cx="4943343" cy="338554"/>
          </a:xfrm>
          <a:prstGeom prst="rect">
            <a:avLst/>
          </a:prstGeom>
          <a:noFill/>
        </p:spPr>
        <p:txBody>
          <a:bodyPr wrap="square" rtlCol="0">
            <a:spAutoFit/>
          </a:bodyPr>
          <a:lstStyle>
            <a:defPPr>
              <a:defRPr lang="es-ES"/>
            </a:defPPr>
            <a:lvl1pPr marL="285750" indent="-285750">
              <a:buFont typeface="Arial" panose="020B0604020202020204" pitchFamily="34" charset="0"/>
              <a:buChar char="•"/>
              <a:defRPr sz="1600" b="1">
                <a:effectLst>
                  <a:outerShdw blurRad="38100" dist="38100" dir="2700000" algn="tl">
                    <a:srgbClr val="000000">
                      <a:alpha val="43137"/>
                    </a:srgbClr>
                  </a:outerShdw>
                </a:effectLst>
              </a:defRPr>
            </a:lvl1pPr>
          </a:lstStyle>
          <a:p>
            <a:r>
              <a:rPr lang="en-US" dirty="0"/>
              <a:t>CONDENSACIÓN DE LA MATRIZ DE RIGIDEZ</a:t>
            </a:r>
            <a:endParaRPr lang="es-EC" dirty="0"/>
          </a:p>
        </p:txBody>
      </p:sp>
    </p:spTree>
    <p:extLst>
      <p:ext uri="{BB962C8B-B14F-4D97-AF65-F5344CB8AC3E}">
        <p14:creationId xmlns:p14="http://schemas.microsoft.com/office/powerpoint/2010/main" val="3753263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a:extLst>
              <a:ext uri="{FF2B5EF4-FFF2-40B4-BE49-F238E27FC236}">
                <a16:creationId xmlns:a16="http://schemas.microsoft.com/office/drawing/2014/main" id="{51B523F0-94B9-473F-B99C-B7AE6173614F}"/>
              </a:ext>
            </a:extLst>
          </p:cNvPr>
          <p:cNvPicPr>
            <a:picLocks noChangeAspect="1"/>
          </p:cNvPicPr>
          <p:nvPr/>
        </p:nvPicPr>
        <p:blipFill>
          <a:blip r:embed="rId2"/>
          <a:stretch>
            <a:fillRect/>
          </a:stretch>
        </p:blipFill>
        <p:spPr>
          <a:xfrm>
            <a:off x="522503" y="3114709"/>
            <a:ext cx="1385189" cy="2729184"/>
          </a:xfrm>
          <a:prstGeom prst="rect">
            <a:avLst/>
          </a:prstGeom>
        </p:spPr>
      </p:pic>
      <p:pic>
        <p:nvPicPr>
          <p:cNvPr id="30" name="Imagen 29">
            <a:extLst>
              <a:ext uri="{FF2B5EF4-FFF2-40B4-BE49-F238E27FC236}">
                <a16:creationId xmlns:a16="http://schemas.microsoft.com/office/drawing/2014/main" id="{E8435769-7566-4792-B851-34F1488054EE}"/>
              </a:ext>
            </a:extLst>
          </p:cNvPr>
          <p:cNvPicPr>
            <a:picLocks noChangeAspect="1"/>
          </p:cNvPicPr>
          <p:nvPr/>
        </p:nvPicPr>
        <p:blipFill>
          <a:blip r:embed="rId3"/>
          <a:stretch>
            <a:fillRect/>
          </a:stretch>
        </p:blipFill>
        <p:spPr>
          <a:xfrm>
            <a:off x="559293" y="1134240"/>
            <a:ext cx="4716221" cy="4679848"/>
          </a:xfrm>
          <a:prstGeom prst="rect">
            <a:avLst/>
          </a:prstGeom>
        </p:spPr>
      </p:pic>
      <p:pic>
        <p:nvPicPr>
          <p:cNvPr id="29" name="Imagen 28">
            <a:extLst>
              <a:ext uri="{FF2B5EF4-FFF2-40B4-BE49-F238E27FC236}">
                <a16:creationId xmlns:a16="http://schemas.microsoft.com/office/drawing/2014/main" id="{DD8123DD-92AB-425C-8548-5FEC75569EC5}"/>
              </a:ext>
            </a:extLst>
          </p:cNvPr>
          <p:cNvPicPr>
            <a:picLocks noChangeAspect="1"/>
          </p:cNvPicPr>
          <p:nvPr/>
        </p:nvPicPr>
        <p:blipFill>
          <a:blip r:embed="rId4"/>
          <a:stretch>
            <a:fillRect/>
          </a:stretch>
        </p:blipFill>
        <p:spPr>
          <a:xfrm>
            <a:off x="1571864" y="1938203"/>
            <a:ext cx="3441794" cy="3905689"/>
          </a:xfrm>
          <a:prstGeom prst="rect">
            <a:avLst/>
          </a:prstGeom>
        </p:spPr>
      </p:pic>
      <p:pic>
        <p:nvPicPr>
          <p:cNvPr id="31" name="Imagen 30">
            <a:extLst>
              <a:ext uri="{FF2B5EF4-FFF2-40B4-BE49-F238E27FC236}">
                <a16:creationId xmlns:a16="http://schemas.microsoft.com/office/drawing/2014/main" id="{0026BEE4-2D02-45AD-B93B-74F5DFFC7DB3}"/>
              </a:ext>
            </a:extLst>
          </p:cNvPr>
          <p:cNvPicPr>
            <a:picLocks noChangeAspect="1"/>
          </p:cNvPicPr>
          <p:nvPr/>
        </p:nvPicPr>
        <p:blipFill>
          <a:blip r:embed="rId5"/>
          <a:stretch>
            <a:fillRect/>
          </a:stretch>
        </p:blipFill>
        <p:spPr>
          <a:xfrm>
            <a:off x="559293" y="1250909"/>
            <a:ext cx="4679369" cy="4573740"/>
          </a:xfrm>
          <a:prstGeom prst="rect">
            <a:avLst/>
          </a:prstGeom>
        </p:spPr>
      </p:pic>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6827" y="136373"/>
            <a:ext cx="478040" cy="478040"/>
          </a:xfrm>
          <a:prstGeom prst="rect">
            <a:avLst/>
          </a:prstGeom>
        </p:spPr>
      </p:pic>
      <p:pic>
        <p:nvPicPr>
          <p:cNvPr id="17" name="Imagen 16">
            <a:extLst>
              <a:ext uri="{FF2B5EF4-FFF2-40B4-BE49-F238E27FC236}">
                <a16:creationId xmlns:a16="http://schemas.microsoft.com/office/drawing/2014/main" id="{4C4C3D8A-8649-4E38-BE66-6CC06A8E3FAB}"/>
              </a:ext>
            </a:extLst>
          </p:cNvPr>
          <p:cNvPicPr>
            <a:picLocks noChangeAspect="1"/>
          </p:cNvPicPr>
          <p:nvPr/>
        </p:nvPicPr>
        <p:blipFill>
          <a:blip r:embed="rId8"/>
          <a:stretch>
            <a:fillRect/>
          </a:stretch>
        </p:blipFill>
        <p:spPr>
          <a:xfrm>
            <a:off x="116827" y="811075"/>
            <a:ext cx="2230925" cy="406570"/>
          </a:xfrm>
          <a:prstGeom prst="rect">
            <a:avLst/>
          </a:prstGeom>
        </p:spPr>
      </p:pic>
      <p:sp>
        <p:nvSpPr>
          <p:cNvPr id="13" name="Rectángulo: esquinas redondeadas 12">
            <a:extLst>
              <a:ext uri="{FF2B5EF4-FFF2-40B4-BE49-F238E27FC236}">
                <a16:creationId xmlns:a16="http://schemas.microsoft.com/office/drawing/2014/main" id="{96C161A1-41F7-455A-A99F-E7248B7BDEA1}"/>
              </a:ext>
            </a:extLst>
          </p:cNvPr>
          <p:cNvSpPr/>
          <p:nvPr/>
        </p:nvSpPr>
        <p:spPr>
          <a:xfrm>
            <a:off x="6400799" y="674703"/>
            <a:ext cx="5585883" cy="4710098"/>
          </a:xfrm>
          <a:prstGeom prst="roundRect">
            <a:avLst/>
          </a:prstGeom>
          <a:blipFill>
            <a:blip r:embed="rId9"/>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4" name="CuadroTexto 13">
            <a:extLst>
              <a:ext uri="{FF2B5EF4-FFF2-40B4-BE49-F238E27FC236}">
                <a16:creationId xmlns:a16="http://schemas.microsoft.com/office/drawing/2014/main" id="{DBA23111-E33D-4CF1-8D21-A235BF95A375}"/>
              </a:ext>
            </a:extLst>
          </p:cNvPr>
          <p:cNvSpPr txBox="1"/>
          <p:nvPr/>
        </p:nvSpPr>
        <p:spPr>
          <a:xfrm>
            <a:off x="6400799" y="1544455"/>
            <a:ext cx="5791201" cy="276999"/>
          </a:xfrm>
          <a:prstGeom prst="rect">
            <a:avLst/>
          </a:prstGeom>
          <a:noFill/>
        </p:spPr>
        <p:txBody>
          <a:bodyPr wrap="square" rtlCol="0">
            <a:spAutoFit/>
          </a:bodyPr>
          <a:lstStyle/>
          <a:p>
            <a:r>
              <a:rPr lang="es-EC" sz="1200" b="1" dirty="0">
                <a:solidFill>
                  <a:srgbClr val="000000"/>
                </a:solidFill>
                <a:latin typeface="Courier New" panose="02070309020205020404" pitchFamily="49" charset="0"/>
              </a:rPr>
              <a:t>KLTOT=[KLX;KLY]</a:t>
            </a:r>
            <a:endParaRPr lang="es-EC" sz="1200" b="1" i="0" u="none" strike="noStrike" baseline="0" dirty="0">
              <a:solidFill>
                <a:srgbClr val="000000"/>
              </a:solidFill>
              <a:latin typeface="Courier New" panose="02070309020205020404" pitchFamily="49" charset="0"/>
            </a:endParaRPr>
          </a:p>
        </p:txBody>
      </p:sp>
      <p:sp>
        <p:nvSpPr>
          <p:cNvPr id="16" name="CuadroTexto 15">
            <a:extLst>
              <a:ext uri="{FF2B5EF4-FFF2-40B4-BE49-F238E27FC236}">
                <a16:creationId xmlns:a16="http://schemas.microsoft.com/office/drawing/2014/main" id="{A2F83819-779B-4A67-BE18-F4A0B90F7C97}"/>
              </a:ext>
            </a:extLst>
          </p:cNvPr>
          <p:cNvSpPr txBox="1"/>
          <p:nvPr/>
        </p:nvSpPr>
        <p:spPr>
          <a:xfrm>
            <a:off x="7043337" y="734130"/>
            <a:ext cx="4300805"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PROGRAMAS EN CEINCI-LAB</a:t>
            </a:r>
            <a:endParaRPr lang="es-EC" sz="2000" b="1" dirty="0">
              <a:effectLst>
                <a:outerShdw blurRad="38100" dist="38100" dir="2700000" algn="tl">
                  <a:srgbClr val="000000">
                    <a:alpha val="43137"/>
                  </a:srgbClr>
                </a:outerShdw>
              </a:effectLst>
            </a:endParaRPr>
          </a:p>
        </p:txBody>
      </p:sp>
      <p:sp>
        <p:nvSpPr>
          <p:cNvPr id="18" name="CuadroTexto 17">
            <a:extLst>
              <a:ext uri="{FF2B5EF4-FFF2-40B4-BE49-F238E27FC236}">
                <a16:creationId xmlns:a16="http://schemas.microsoft.com/office/drawing/2014/main" id="{8D851FAA-9172-43FE-8137-846892200535}"/>
              </a:ext>
            </a:extLst>
          </p:cNvPr>
          <p:cNvSpPr txBox="1"/>
          <p:nvPr/>
        </p:nvSpPr>
        <p:spPr>
          <a:xfrm>
            <a:off x="6400799" y="1149629"/>
            <a:ext cx="4378961"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MATRIZ DE RIGIDEZ ESPACIAL</a:t>
            </a:r>
            <a:endParaRPr lang="es-EC"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9084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0"/>
                                        </p:tgtEl>
                                      </p:cBhvr>
                                    </p:animEffect>
                                    <p:set>
                                      <p:cBhvr>
                                        <p:cTn id="20" dur="1" fill="hold">
                                          <p:stCondLst>
                                            <p:cond delay="499"/>
                                          </p:stCondLst>
                                        </p:cTn>
                                        <p:tgtEl>
                                          <p:spTgt spid="3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6C29C5E-5BFC-4487-897A-EE1DF79E52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8215" y="1337798"/>
            <a:ext cx="6047384" cy="2657442"/>
          </a:xfrm>
          <a:prstGeom prst="rect">
            <a:avLst/>
          </a:prstGeom>
        </p:spPr>
      </p:pic>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6827" y="136373"/>
            <a:ext cx="478040" cy="478040"/>
          </a:xfrm>
          <a:prstGeom prst="rect">
            <a:avLst/>
          </a:prstGeom>
        </p:spPr>
      </p:pic>
      <p:pic>
        <p:nvPicPr>
          <p:cNvPr id="17" name="Imagen 16">
            <a:extLst>
              <a:ext uri="{FF2B5EF4-FFF2-40B4-BE49-F238E27FC236}">
                <a16:creationId xmlns:a16="http://schemas.microsoft.com/office/drawing/2014/main" id="{4C4C3D8A-8649-4E38-BE66-6CC06A8E3FAB}"/>
              </a:ext>
            </a:extLst>
          </p:cNvPr>
          <p:cNvPicPr>
            <a:picLocks noChangeAspect="1"/>
          </p:cNvPicPr>
          <p:nvPr/>
        </p:nvPicPr>
        <p:blipFill>
          <a:blip r:embed="rId5"/>
          <a:stretch>
            <a:fillRect/>
          </a:stretch>
        </p:blipFill>
        <p:spPr>
          <a:xfrm>
            <a:off x="116827" y="811075"/>
            <a:ext cx="2230925" cy="406570"/>
          </a:xfrm>
          <a:prstGeom prst="rect">
            <a:avLst/>
          </a:prstGeom>
        </p:spPr>
      </p:pic>
      <p:sp>
        <p:nvSpPr>
          <p:cNvPr id="13" name="Rectángulo: esquinas redondeadas 12">
            <a:extLst>
              <a:ext uri="{FF2B5EF4-FFF2-40B4-BE49-F238E27FC236}">
                <a16:creationId xmlns:a16="http://schemas.microsoft.com/office/drawing/2014/main" id="{96C161A1-41F7-455A-A99F-E7248B7BDEA1}"/>
              </a:ext>
            </a:extLst>
          </p:cNvPr>
          <p:cNvSpPr/>
          <p:nvPr/>
        </p:nvSpPr>
        <p:spPr>
          <a:xfrm>
            <a:off x="6400799" y="674704"/>
            <a:ext cx="5585883" cy="3695302"/>
          </a:xfrm>
          <a:prstGeom prst="roundRect">
            <a:avLst/>
          </a:prstGeom>
          <a:blipFill>
            <a:blip r:embed="rId6"/>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4" name="CuadroTexto 13">
            <a:extLst>
              <a:ext uri="{FF2B5EF4-FFF2-40B4-BE49-F238E27FC236}">
                <a16:creationId xmlns:a16="http://schemas.microsoft.com/office/drawing/2014/main" id="{DBA23111-E33D-4CF1-8D21-A235BF95A375}"/>
              </a:ext>
            </a:extLst>
          </p:cNvPr>
          <p:cNvSpPr txBox="1"/>
          <p:nvPr/>
        </p:nvSpPr>
        <p:spPr>
          <a:xfrm>
            <a:off x="6400799" y="1544455"/>
            <a:ext cx="5791201" cy="276999"/>
          </a:xfrm>
          <a:prstGeom prst="rect">
            <a:avLst/>
          </a:prstGeom>
          <a:noFill/>
        </p:spPr>
        <p:txBody>
          <a:bodyPr wrap="square" rtlCol="0">
            <a:spAutoFit/>
          </a:bodyPr>
          <a:lstStyle/>
          <a:p>
            <a:r>
              <a:rPr lang="es-EC" sz="1200" b="1" dirty="0">
                <a:solidFill>
                  <a:srgbClr val="000000"/>
                </a:solidFill>
                <a:latin typeface="Courier New" panose="02070309020205020404" pitchFamily="49" charset="0"/>
              </a:rPr>
              <a:t>KLTOT=[KLX;KLY]</a:t>
            </a:r>
            <a:endParaRPr lang="es-EC" sz="1200" b="1" i="0" u="none" strike="noStrike" baseline="0" dirty="0">
              <a:solidFill>
                <a:srgbClr val="000000"/>
              </a:solidFill>
              <a:latin typeface="Courier New" panose="02070309020205020404" pitchFamily="49" charset="0"/>
            </a:endParaRPr>
          </a:p>
        </p:txBody>
      </p:sp>
      <p:sp>
        <p:nvSpPr>
          <p:cNvPr id="16" name="CuadroTexto 15">
            <a:extLst>
              <a:ext uri="{FF2B5EF4-FFF2-40B4-BE49-F238E27FC236}">
                <a16:creationId xmlns:a16="http://schemas.microsoft.com/office/drawing/2014/main" id="{A2F83819-779B-4A67-BE18-F4A0B90F7C97}"/>
              </a:ext>
            </a:extLst>
          </p:cNvPr>
          <p:cNvSpPr txBox="1"/>
          <p:nvPr/>
        </p:nvSpPr>
        <p:spPr>
          <a:xfrm>
            <a:off x="7043337" y="734130"/>
            <a:ext cx="4300805"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PROGRAMAS EN CEINCI-LAB</a:t>
            </a:r>
            <a:endParaRPr lang="es-EC" sz="2000" b="1" dirty="0">
              <a:effectLst>
                <a:outerShdw blurRad="38100" dist="38100" dir="2700000" algn="tl">
                  <a:srgbClr val="000000">
                    <a:alpha val="43137"/>
                  </a:srgbClr>
                </a:outerShdw>
              </a:effectLst>
            </a:endParaRPr>
          </a:p>
        </p:txBody>
      </p:sp>
      <p:sp>
        <p:nvSpPr>
          <p:cNvPr id="18" name="CuadroTexto 17">
            <a:extLst>
              <a:ext uri="{FF2B5EF4-FFF2-40B4-BE49-F238E27FC236}">
                <a16:creationId xmlns:a16="http://schemas.microsoft.com/office/drawing/2014/main" id="{8D851FAA-9172-43FE-8137-846892200535}"/>
              </a:ext>
            </a:extLst>
          </p:cNvPr>
          <p:cNvSpPr txBox="1"/>
          <p:nvPr/>
        </p:nvSpPr>
        <p:spPr>
          <a:xfrm>
            <a:off x="6400799" y="1149629"/>
            <a:ext cx="4450081"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MATRIZ DE RIGIDEZ ESPACIAL</a:t>
            </a:r>
            <a:endParaRPr lang="es-EC" sz="1600" b="1" dirty="0">
              <a:effectLst>
                <a:outerShdw blurRad="38100" dist="38100" dir="2700000" algn="tl">
                  <a:srgbClr val="000000">
                    <a:alpha val="43137"/>
                  </a:srgbClr>
                </a:outerShdw>
              </a:effectLst>
            </a:endParaRPr>
          </a:p>
        </p:txBody>
      </p:sp>
      <p:sp>
        <p:nvSpPr>
          <p:cNvPr id="15" name="CuadroTexto 14">
            <a:extLst>
              <a:ext uri="{FF2B5EF4-FFF2-40B4-BE49-F238E27FC236}">
                <a16:creationId xmlns:a16="http://schemas.microsoft.com/office/drawing/2014/main" id="{FE43DDED-3B4F-4BB5-8623-9F26C243CED0}"/>
              </a:ext>
            </a:extLst>
          </p:cNvPr>
          <p:cNvSpPr txBox="1"/>
          <p:nvPr/>
        </p:nvSpPr>
        <p:spPr>
          <a:xfrm>
            <a:off x="6400799" y="1877726"/>
            <a:ext cx="5791201" cy="276999"/>
          </a:xfrm>
          <a:prstGeom prst="rect">
            <a:avLst/>
          </a:prstGeom>
          <a:noFill/>
        </p:spPr>
        <p:txBody>
          <a:bodyPr wrap="square" rtlCol="0">
            <a:spAutoFit/>
          </a:bodyPr>
          <a:lstStyle/>
          <a:p>
            <a:r>
              <a:rPr lang="es-EC" sz="1200" b="1" dirty="0">
                <a:solidFill>
                  <a:srgbClr val="000000"/>
                </a:solidFill>
                <a:latin typeface="Courier New" panose="02070309020205020404" pitchFamily="49" charset="0"/>
              </a:rPr>
              <a:t>RTOT=[RTX;RTY];</a:t>
            </a:r>
            <a:endParaRPr lang="es-EC" sz="1200" b="1" i="0" u="none" strike="noStrike" baseline="0" dirty="0">
              <a:solidFill>
                <a:srgbClr val="000000"/>
              </a:solidFill>
              <a:latin typeface="Courier New" panose="02070309020205020404" pitchFamily="49" charset="0"/>
            </a:endParaRPr>
          </a:p>
        </p:txBody>
      </p:sp>
      <p:pic>
        <p:nvPicPr>
          <p:cNvPr id="2" name="Imagen 1">
            <a:extLst>
              <a:ext uri="{FF2B5EF4-FFF2-40B4-BE49-F238E27FC236}">
                <a16:creationId xmlns:a16="http://schemas.microsoft.com/office/drawing/2014/main" id="{DD3FD0AD-F878-4EC6-A464-E13CA887C68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05318" y="1318906"/>
            <a:ext cx="6047384" cy="2661190"/>
          </a:xfrm>
          <a:prstGeom prst="rect">
            <a:avLst/>
          </a:prstGeom>
        </p:spPr>
      </p:pic>
      <p:sp>
        <p:nvSpPr>
          <p:cNvPr id="24" name="CuadroTexto 23">
            <a:extLst>
              <a:ext uri="{FF2B5EF4-FFF2-40B4-BE49-F238E27FC236}">
                <a16:creationId xmlns:a16="http://schemas.microsoft.com/office/drawing/2014/main" id="{410216A9-C155-4DC7-80F0-4D37B92B92D1}"/>
              </a:ext>
            </a:extLst>
          </p:cNvPr>
          <p:cNvSpPr txBox="1"/>
          <p:nvPr/>
        </p:nvSpPr>
        <p:spPr>
          <a:xfrm>
            <a:off x="6400799" y="2210997"/>
            <a:ext cx="5791201" cy="276999"/>
          </a:xfrm>
          <a:prstGeom prst="rect">
            <a:avLst/>
          </a:prstGeom>
          <a:noFill/>
        </p:spPr>
        <p:txBody>
          <a:bodyPr wrap="square" rtlCol="0">
            <a:spAutoFit/>
          </a:bodyPr>
          <a:lstStyle/>
          <a:p>
            <a:r>
              <a:rPr lang="es-EC" sz="1200" b="1" dirty="0">
                <a:solidFill>
                  <a:srgbClr val="000000"/>
                </a:solidFill>
                <a:latin typeface="Courier New" panose="02070309020205020404" pitchFamily="49" charset="0"/>
              </a:rPr>
              <a:t>[KE,A]=matriz_es1(NPOR,NP,KLTOT,RTOT,THETA);</a:t>
            </a:r>
            <a:endParaRPr lang="es-EC" sz="1200" b="1" i="0" u="none" strike="noStrike" baseline="0" dirty="0">
              <a:solidFill>
                <a:srgbClr val="000000"/>
              </a:solidFill>
              <a:latin typeface="Courier New" panose="02070309020205020404" pitchFamily="49" charset="0"/>
            </a:endParaRPr>
          </a:p>
        </p:txBody>
      </p:sp>
      <p:sp>
        <p:nvSpPr>
          <p:cNvPr id="27" name="CuadroTexto 26">
            <a:extLst>
              <a:ext uri="{FF2B5EF4-FFF2-40B4-BE49-F238E27FC236}">
                <a16:creationId xmlns:a16="http://schemas.microsoft.com/office/drawing/2014/main" id="{CCC07684-63FA-41C4-8097-955F75EEEF7A}"/>
              </a:ext>
            </a:extLst>
          </p:cNvPr>
          <p:cNvSpPr txBox="1"/>
          <p:nvPr/>
        </p:nvSpPr>
        <p:spPr>
          <a:xfrm>
            <a:off x="6400799" y="2544268"/>
            <a:ext cx="3476913"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PERIODO</a:t>
            </a:r>
            <a:endParaRPr lang="es-EC" sz="16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16C86FDF-CAC3-4ECC-ABB6-2BA1DC1D8EB6}"/>
                  </a:ext>
                </a:extLst>
              </p:cNvPr>
              <p:cNvSpPr txBox="1"/>
              <p:nvPr/>
            </p:nvSpPr>
            <p:spPr>
              <a:xfrm>
                <a:off x="745724" y="4389570"/>
                <a:ext cx="198406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r>
                        <a:rPr lang="en-US" b="0" i="1" smtClean="0">
                          <a:latin typeface="Cambria Math" panose="02040503050406030204" pitchFamily="18" charset="0"/>
                        </a:rPr>
                        <m:t>𝐶𝑀</m:t>
                      </m:r>
                      <m:r>
                        <a:rPr lang="en-US" b="0" i="1" smtClean="0">
                          <a:latin typeface="Cambria Math" panose="02040503050406030204" pitchFamily="18" charset="0"/>
                        </a:rPr>
                        <m:t>+0.25 </m:t>
                      </m:r>
                      <m:r>
                        <a:rPr lang="en-US" b="0" i="1" smtClean="0">
                          <a:latin typeface="Cambria Math" panose="02040503050406030204" pitchFamily="18" charset="0"/>
                        </a:rPr>
                        <m:t>𝐶𝑉</m:t>
                      </m:r>
                    </m:oMath>
                  </m:oMathPara>
                </a14:m>
                <a:endParaRPr lang="es-EC" dirty="0"/>
              </a:p>
            </p:txBody>
          </p:sp>
        </mc:Choice>
        <mc:Fallback xmlns="">
          <p:sp>
            <p:nvSpPr>
              <p:cNvPr id="4" name="CuadroTexto 3">
                <a:extLst>
                  <a:ext uri="{FF2B5EF4-FFF2-40B4-BE49-F238E27FC236}">
                    <a16:creationId xmlns:a16="http://schemas.microsoft.com/office/drawing/2014/main" id="{16C86FDF-CAC3-4ECC-ABB6-2BA1DC1D8EB6}"/>
                  </a:ext>
                </a:extLst>
              </p:cNvPr>
              <p:cNvSpPr txBox="1">
                <a:spLocks noRot="1" noChangeAspect="1" noMove="1" noResize="1" noEditPoints="1" noAdjustHandles="1" noChangeArrowheads="1" noChangeShapeType="1" noTextEdit="1"/>
              </p:cNvSpPr>
              <p:nvPr/>
            </p:nvSpPr>
            <p:spPr>
              <a:xfrm>
                <a:off x="745724" y="4389570"/>
                <a:ext cx="1984068" cy="276999"/>
              </a:xfrm>
              <a:prstGeom prst="rect">
                <a:avLst/>
              </a:prstGeom>
              <a:blipFill>
                <a:blip r:embed="rId8"/>
                <a:stretch>
                  <a:fillRect l="-1840" r="-1840" b="-869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8F9F8230-A45A-4603-8945-07D85B0DA694}"/>
                  </a:ext>
                </a:extLst>
              </p:cNvPr>
              <p:cNvSpPr txBox="1"/>
              <p:nvPr/>
            </p:nvSpPr>
            <p:spPr>
              <a:xfrm>
                <a:off x="745724" y="4886961"/>
                <a:ext cx="1578381" cy="5758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𝑊</m:t>
                          </m:r>
                          <m:r>
                            <a:rPr lang="en-US" b="0" i="1" smtClean="0">
                              <a:latin typeface="Cambria Math" panose="02040503050406030204" pitchFamily="18" charset="0"/>
                            </a:rPr>
                            <m:t> ∗á</m:t>
                          </m:r>
                          <m:r>
                            <a:rPr lang="en-US" b="0" i="1" smtClean="0">
                              <a:latin typeface="Cambria Math" panose="02040503050406030204" pitchFamily="18" charset="0"/>
                            </a:rPr>
                            <m:t>𝑟𝑒𝑎</m:t>
                          </m:r>
                        </m:num>
                        <m:den>
                          <m:r>
                            <a:rPr lang="en-US" b="0" i="1" smtClean="0">
                              <a:latin typeface="Cambria Math" panose="02040503050406030204" pitchFamily="18" charset="0"/>
                            </a:rPr>
                            <m:t>𝑔</m:t>
                          </m:r>
                        </m:den>
                      </m:f>
                    </m:oMath>
                  </m:oMathPara>
                </a14:m>
                <a:endParaRPr lang="es-EC" dirty="0"/>
              </a:p>
            </p:txBody>
          </p:sp>
        </mc:Choice>
        <mc:Fallback xmlns="">
          <p:sp>
            <p:nvSpPr>
              <p:cNvPr id="32" name="CuadroTexto 31">
                <a:extLst>
                  <a:ext uri="{FF2B5EF4-FFF2-40B4-BE49-F238E27FC236}">
                    <a16:creationId xmlns:a16="http://schemas.microsoft.com/office/drawing/2014/main" id="{8F9F8230-A45A-4603-8945-07D85B0DA694}"/>
                  </a:ext>
                </a:extLst>
              </p:cNvPr>
              <p:cNvSpPr txBox="1">
                <a:spLocks noRot="1" noChangeAspect="1" noMove="1" noResize="1" noEditPoints="1" noAdjustHandles="1" noChangeArrowheads="1" noChangeShapeType="1" noTextEdit="1"/>
              </p:cNvSpPr>
              <p:nvPr/>
            </p:nvSpPr>
            <p:spPr>
              <a:xfrm>
                <a:off x="745724" y="4886961"/>
                <a:ext cx="1578381" cy="575863"/>
              </a:xfrm>
              <a:prstGeom prst="rect">
                <a:avLst/>
              </a:prstGeom>
              <a:blipFill>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3AAED4CC-6976-4F18-B564-75E2477EF8E9}"/>
                  </a:ext>
                </a:extLst>
              </p:cNvPr>
              <p:cNvSpPr txBox="1"/>
              <p:nvPr/>
            </p:nvSpPr>
            <p:spPr>
              <a:xfrm>
                <a:off x="745724" y="5683212"/>
                <a:ext cx="1601144" cy="472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12</m:t>
                          </m:r>
                        </m:den>
                      </m:f>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𝑙</m:t>
                          </m:r>
                        </m:e>
                        <m:sub>
                          <m:r>
                            <a:rPr lang="en-US" b="0" i="1" smtClean="0">
                              <a:latin typeface="Cambria Math" panose="02040503050406030204" pitchFamily="18" charset="0"/>
                            </a:rPr>
                            <m:t>𝑥</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𝑙</m:t>
                          </m:r>
                        </m:e>
                        <m:sub>
                          <m:r>
                            <a:rPr lang="en-US" b="0" i="1" smtClean="0">
                              <a:latin typeface="Cambria Math" panose="02040503050406030204" pitchFamily="18" charset="0"/>
                            </a:rPr>
                            <m:t>𝑦</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oMath>
                  </m:oMathPara>
                </a14:m>
                <a:endParaRPr lang="es-EC" dirty="0"/>
              </a:p>
            </p:txBody>
          </p:sp>
        </mc:Choice>
        <mc:Fallback xmlns="">
          <p:sp>
            <p:nvSpPr>
              <p:cNvPr id="33" name="CuadroTexto 32">
                <a:extLst>
                  <a:ext uri="{FF2B5EF4-FFF2-40B4-BE49-F238E27FC236}">
                    <a16:creationId xmlns:a16="http://schemas.microsoft.com/office/drawing/2014/main" id="{3AAED4CC-6976-4F18-B564-75E2477EF8E9}"/>
                  </a:ext>
                </a:extLst>
              </p:cNvPr>
              <p:cNvSpPr txBox="1">
                <a:spLocks noRot="1" noChangeAspect="1" noMove="1" noResize="1" noEditPoints="1" noAdjustHandles="1" noChangeArrowheads="1" noChangeShapeType="1" noTextEdit="1"/>
              </p:cNvSpPr>
              <p:nvPr/>
            </p:nvSpPr>
            <p:spPr>
              <a:xfrm>
                <a:off x="745724" y="5683212"/>
                <a:ext cx="1601144" cy="472565"/>
              </a:xfrm>
              <a:prstGeom prst="rect">
                <a:avLst/>
              </a:prstGeom>
              <a:blipFill>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65E04FFA-5C91-4661-AB29-EA11CA428047}"/>
                  </a:ext>
                </a:extLst>
              </p:cNvPr>
              <p:cNvSpPr txBox="1"/>
              <p:nvPr/>
            </p:nvSpPr>
            <p:spPr>
              <a:xfrm>
                <a:off x="3822458" y="4468834"/>
                <a:ext cx="1753942" cy="7284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 </m:t>
                          </m:r>
                          <m:m>
                            <m:mPr>
                              <m:mcs>
                                <m:mc>
                                  <m:mcPr>
                                    <m:count m:val="3"/>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𝑚</m:t>
                                </m:r>
                              </m:e>
                              <m:e>
                                <m:r>
                                  <a:rPr lang="en-US" b="0" i="1" smtClean="0">
                                    <a:latin typeface="Cambria Math" panose="02040503050406030204" pitchFamily="18" charset="0"/>
                                  </a:rPr>
                                  <m:t> </m:t>
                                </m:r>
                              </m:e>
                              <m:e>
                                <m:r>
                                  <a:rPr lang="en-US" b="0" i="1" smtClean="0">
                                    <a:latin typeface="Cambria Math" panose="02040503050406030204" pitchFamily="18" charset="0"/>
                                  </a:rPr>
                                  <m:t> </m:t>
                                </m:r>
                              </m:e>
                            </m:mr>
                            <m:mr>
                              <m:e>
                                <m:r>
                                  <a:rPr lang="en-US" b="0" i="1" smtClean="0">
                                    <a:latin typeface="Cambria Math" panose="02040503050406030204" pitchFamily="18" charset="0"/>
                                  </a:rPr>
                                  <m:t> </m:t>
                                </m:r>
                              </m:e>
                              <m:e>
                                <m:r>
                                  <a:rPr lang="en-US" b="0" i="1" smtClean="0">
                                    <a:latin typeface="Cambria Math" panose="02040503050406030204" pitchFamily="18" charset="0"/>
                                  </a:rPr>
                                  <m:t>𝑚</m:t>
                                </m:r>
                              </m:e>
                              <m:e>
                                <m:r>
                                  <a:rPr lang="en-US" b="0" i="1" smtClean="0">
                                    <a:latin typeface="Cambria Math" panose="02040503050406030204" pitchFamily="18" charset="0"/>
                                  </a:rPr>
                                  <m:t> </m:t>
                                </m:r>
                              </m:e>
                            </m:mr>
                            <m:mr>
                              <m:e>
                                <m:r>
                                  <a:rPr lang="en-US" b="0" i="1" smtClean="0">
                                    <a:latin typeface="Cambria Math" panose="02040503050406030204" pitchFamily="18" charset="0"/>
                                  </a:rPr>
                                  <m:t> </m:t>
                                </m:r>
                              </m:e>
                              <m:e>
                                <m:r>
                                  <a:rPr lang="en-US" b="0" i="1" smtClean="0">
                                    <a:latin typeface="Cambria Math" panose="02040503050406030204" pitchFamily="18" charset="0"/>
                                  </a:rPr>
                                  <m:t> </m:t>
                                </m:r>
                              </m:e>
                              <m:e>
                                <m:r>
                                  <a:rPr lang="en-US" b="0" i="1" smtClean="0">
                                    <a:latin typeface="Cambria Math" panose="02040503050406030204" pitchFamily="18" charset="0"/>
                                  </a:rPr>
                                  <m:t>𝐽</m:t>
                                </m:r>
                              </m:e>
                            </m:mr>
                          </m:m>
                        </m:e>
                      </m:d>
                    </m:oMath>
                  </m:oMathPara>
                </a14:m>
                <a:endParaRPr lang="es-EC" dirty="0"/>
              </a:p>
            </p:txBody>
          </p:sp>
        </mc:Choice>
        <mc:Fallback xmlns="">
          <p:sp>
            <p:nvSpPr>
              <p:cNvPr id="34" name="CuadroTexto 33">
                <a:extLst>
                  <a:ext uri="{FF2B5EF4-FFF2-40B4-BE49-F238E27FC236}">
                    <a16:creationId xmlns:a16="http://schemas.microsoft.com/office/drawing/2014/main" id="{65E04FFA-5C91-4661-AB29-EA11CA428047}"/>
                  </a:ext>
                </a:extLst>
              </p:cNvPr>
              <p:cNvSpPr txBox="1">
                <a:spLocks noRot="1" noChangeAspect="1" noMove="1" noResize="1" noEditPoints="1" noAdjustHandles="1" noChangeArrowheads="1" noChangeShapeType="1" noTextEdit="1"/>
              </p:cNvSpPr>
              <p:nvPr/>
            </p:nvSpPr>
            <p:spPr>
              <a:xfrm>
                <a:off x="3822458" y="4468834"/>
                <a:ext cx="1753942" cy="728405"/>
              </a:xfrm>
              <a:prstGeom prst="rect">
                <a:avLst/>
              </a:prstGeom>
              <a:blipFill>
                <a:blip r:embed="rId11"/>
                <a:stretch>
                  <a:fillRect/>
                </a:stretch>
              </a:blipFill>
            </p:spPr>
            <p:txBody>
              <a:bodyPr/>
              <a:lstStyle/>
              <a:p>
                <a:r>
                  <a:rPr lang="es-EC">
                    <a:noFill/>
                  </a:rPr>
                  <a:t> </a:t>
                </a:r>
              </a:p>
            </p:txBody>
          </p:sp>
        </mc:Fallback>
      </mc:AlternateContent>
      <p:sp>
        <p:nvSpPr>
          <p:cNvPr id="5" name="Rectángulo 4">
            <a:extLst>
              <a:ext uri="{FF2B5EF4-FFF2-40B4-BE49-F238E27FC236}">
                <a16:creationId xmlns:a16="http://schemas.microsoft.com/office/drawing/2014/main" id="{FAF727EF-9446-4D2A-8EEE-6A1FC83FA781}"/>
              </a:ext>
            </a:extLst>
          </p:cNvPr>
          <p:cNvSpPr/>
          <p:nvPr/>
        </p:nvSpPr>
        <p:spPr>
          <a:xfrm rot="5400000">
            <a:off x="3167194" y="1119481"/>
            <a:ext cx="123632" cy="604738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37" name="CuadroTexto 36">
            <a:extLst>
              <a:ext uri="{FF2B5EF4-FFF2-40B4-BE49-F238E27FC236}">
                <a16:creationId xmlns:a16="http://schemas.microsoft.com/office/drawing/2014/main" id="{BF29A750-75A8-4046-A7CF-221B2F26A4AF}"/>
              </a:ext>
            </a:extLst>
          </p:cNvPr>
          <p:cNvSpPr txBox="1"/>
          <p:nvPr/>
        </p:nvSpPr>
        <p:spPr>
          <a:xfrm>
            <a:off x="6400799" y="2939094"/>
            <a:ext cx="5791201" cy="276999"/>
          </a:xfrm>
          <a:prstGeom prst="rect">
            <a:avLst/>
          </a:prstGeom>
          <a:noFill/>
        </p:spPr>
        <p:txBody>
          <a:bodyPr wrap="square" rtlCol="0">
            <a:spAutoFit/>
          </a:bodyPr>
          <a:lstStyle>
            <a:defPPr>
              <a:defRPr lang="es-ES"/>
            </a:defPPr>
            <a:lvl1pPr>
              <a:defRPr sz="1200" b="1">
                <a:solidFill>
                  <a:srgbClr val="000000"/>
                </a:solidFill>
                <a:latin typeface="Courier New" panose="02070309020205020404" pitchFamily="49" charset="0"/>
              </a:defRPr>
            </a:lvl1pPr>
          </a:lstStyle>
          <a:p>
            <a:r>
              <a:rPr lang="es-EC" dirty="0"/>
              <a:t>[</a:t>
            </a:r>
            <a:r>
              <a:rPr lang="es-EC" dirty="0" err="1"/>
              <a:t>T,fi,OM</a:t>
            </a:r>
            <a:r>
              <a:rPr lang="es-EC" dirty="0"/>
              <a:t>]=</a:t>
            </a:r>
            <a:r>
              <a:rPr lang="es-EC" dirty="0" err="1"/>
              <a:t>orden_eig</a:t>
            </a:r>
            <a:r>
              <a:rPr lang="es-EC" dirty="0"/>
              <a:t>(KE,M);</a:t>
            </a:r>
          </a:p>
        </p:txBody>
      </p:sp>
      <p:sp>
        <p:nvSpPr>
          <p:cNvPr id="39" name="CuadroTexto 38">
            <a:extLst>
              <a:ext uri="{FF2B5EF4-FFF2-40B4-BE49-F238E27FC236}">
                <a16:creationId xmlns:a16="http://schemas.microsoft.com/office/drawing/2014/main" id="{4220BB23-D275-49F0-A0D2-3EB62106BC48}"/>
              </a:ext>
            </a:extLst>
          </p:cNvPr>
          <p:cNvSpPr txBox="1"/>
          <p:nvPr/>
        </p:nvSpPr>
        <p:spPr>
          <a:xfrm>
            <a:off x="6400799" y="3278219"/>
            <a:ext cx="5791201" cy="276999"/>
          </a:xfrm>
          <a:prstGeom prst="rect">
            <a:avLst/>
          </a:prstGeom>
          <a:noFill/>
        </p:spPr>
        <p:txBody>
          <a:bodyPr wrap="square" rtlCol="0">
            <a:spAutoFit/>
          </a:bodyPr>
          <a:lstStyle>
            <a:defPPr>
              <a:defRPr lang="es-ES"/>
            </a:defPPr>
            <a:lvl1pPr>
              <a:defRPr sz="1200" b="1">
                <a:solidFill>
                  <a:srgbClr val="000000"/>
                </a:solidFill>
                <a:latin typeface="Courier New" panose="02070309020205020404" pitchFamily="49" charset="0"/>
              </a:defRPr>
            </a:lvl1pPr>
          </a:lstStyle>
          <a:p>
            <a:r>
              <a:rPr lang="es-EC" dirty="0"/>
              <a:t>fi(:,1)*100</a:t>
            </a:r>
          </a:p>
        </p:txBody>
      </p:sp>
      <p:sp>
        <p:nvSpPr>
          <p:cNvPr id="40" name="CuadroTexto 39">
            <a:extLst>
              <a:ext uri="{FF2B5EF4-FFF2-40B4-BE49-F238E27FC236}">
                <a16:creationId xmlns:a16="http://schemas.microsoft.com/office/drawing/2014/main" id="{A500A729-4256-476E-92F6-5F40DB2A694E}"/>
              </a:ext>
            </a:extLst>
          </p:cNvPr>
          <p:cNvSpPr txBox="1"/>
          <p:nvPr/>
        </p:nvSpPr>
        <p:spPr>
          <a:xfrm>
            <a:off x="6400799" y="3617344"/>
            <a:ext cx="5791201" cy="276999"/>
          </a:xfrm>
          <a:prstGeom prst="rect">
            <a:avLst/>
          </a:prstGeom>
          <a:noFill/>
        </p:spPr>
        <p:txBody>
          <a:bodyPr wrap="square" rtlCol="0">
            <a:spAutoFit/>
          </a:bodyPr>
          <a:lstStyle>
            <a:defPPr>
              <a:defRPr lang="es-ES"/>
            </a:defPPr>
            <a:lvl1pPr>
              <a:defRPr sz="1200" b="1">
                <a:solidFill>
                  <a:srgbClr val="000000"/>
                </a:solidFill>
                <a:latin typeface="Courier New" panose="02070309020205020404" pitchFamily="49" charset="0"/>
              </a:defRPr>
            </a:lvl1pPr>
          </a:lstStyle>
          <a:p>
            <a:r>
              <a:rPr lang="es-EC" dirty="0"/>
              <a:t>HT=3.6*6/T(1)</a:t>
            </a:r>
          </a:p>
        </p:txBody>
      </p:sp>
      <mc:AlternateContent xmlns:mc="http://schemas.openxmlformats.org/markup-compatibility/2006" xmlns:a14="http://schemas.microsoft.com/office/drawing/2010/main">
        <mc:Choice Requires="a14">
          <p:sp>
            <p:nvSpPr>
              <p:cNvPr id="41" name="CuadroTexto 40">
                <a:extLst>
                  <a:ext uri="{FF2B5EF4-FFF2-40B4-BE49-F238E27FC236}">
                    <a16:creationId xmlns:a16="http://schemas.microsoft.com/office/drawing/2014/main" id="{F6199C23-2109-4E39-B460-79A925D66167}"/>
                  </a:ext>
                </a:extLst>
              </p:cNvPr>
              <p:cNvSpPr txBox="1"/>
              <p:nvPr/>
            </p:nvSpPr>
            <p:spPr>
              <a:xfrm>
                <a:off x="3733395" y="5543289"/>
                <a:ext cx="1843005" cy="6162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b="0" i="1" smtClean="0">
                          <a:latin typeface="Cambria Math" panose="02040503050406030204" pitchFamily="18" charset="0"/>
                          <a:ea typeface="Cambria Math" panose="02040503050406030204" pitchFamily="18" charset="0"/>
                        </a:rPr>
                        <m:t>Γ</m:t>
                      </m:r>
                      <m:r>
                        <a:rPr lang="en-US" b="0" i="1" smtClean="0">
                          <a:latin typeface="Cambria Math" panose="02040503050406030204" pitchFamily="18" charset="0"/>
                          <a:ea typeface="Cambria Math" panose="02040503050406030204" pitchFamily="18" charset="0"/>
                        </a:rPr>
                        <m:t>=  </m:t>
                      </m:r>
                      <m:d>
                        <m:dPr>
                          <m:begChr m:val="|"/>
                          <m:endChr m:val="|"/>
                          <m:ctrlPr>
                            <a:rPr lang="en-US" b="0" i="1" smtClean="0">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sSubSup>
                                <m:sSubSupPr>
                                  <m:ctrlPr>
                                    <a:rPr lang="en-US" b="0"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𝑖</m:t>
                                  </m:r>
                                </m:sub>
                                <m:sup>
                                  <m:r>
                                    <a:rPr lang="en-US" b="0" i="1" smtClean="0">
                                      <a:latin typeface="Cambria Math" panose="02040503050406030204" pitchFamily="18" charset="0"/>
                                      <a:ea typeface="Cambria Math" panose="02040503050406030204" pitchFamily="18" charset="0"/>
                                    </a:rPr>
                                    <m:t>′</m:t>
                                  </m:r>
                                </m:sup>
                              </m:sSub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𝑀</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𝑏</m:t>
                              </m:r>
                            </m:num>
                            <m:den>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𝑖</m:t>
                                  </m:r>
                                </m:sub>
                                <m:sup>
                                  <m:r>
                                    <a:rPr lang="en-US" i="1">
                                      <a:latin typeface="Cambria Math" panose="02040503050406030204" pitchFamily="18" charset="0"/>
                                      <a:ea typeface="Cambria Math" panose="02040503050406030204" pitchFamily="18" charset="0"/>
                                    </a:rPr>
                                    <m:t>′</m:t>
                                  </m:r>
                                </m:sup>
                              </m:sSub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𝑀</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𝑖</m:t>
                                  </m:r>
                                </m:sub>
                              </m:sSub>
                            </m:den>
                          </m:f>
                        </m:e>
                      </m:d>
                    </m:oMath>
                  </m:oMathPara>
                </a14:m>
                <a:endParaRPr lang="es-EC" dirty="0"/>
              </a:p>
            </p:txBody>
          </p:sp>
        </mc:Choice>
        <mc:Fallback xmlns="">
          <p:sp>
            <p:nvSpPr>
              <p:cNvPr id="41" name="CuadroTexto 40">
                <a:extLst>
                  <a:ext uri="{FF2B5EF4-FFF2-40B4-BE49-F238E27FC236}">
                    <a16:creationId xmlns:a16="http://schemas.microsoft.com/office/drawing/2014/main" id="{F6199C23-2109-4E39-B460-79A925D66167}"/>
                  </a:ext>
                </a:extLst>
              </p:cNvPr>
              <p:cNvSpPr txBox="1">
                <a:spLocks noRot="1" noChangeAspect="1" noMove="1" noResize="1" noEditPoints="1" noAdjustHandles="1" noChangeArrowheads="1" noChangeShapeType="1" noTextEdit="1"/>
              </p:cNvSpPr>
              <p:nvPr/>
            </p:nvSpPr>
            <p:spPr>
              <a:xfrm>
                <a:off x="3733395" y="5543289"/>
                <a:ext cx="1843005" cy="616259"/>
              </a:xfrm>
              <a:prstGeom prst="rect">
                <a:avLst/>
              </a:prstGeom>
              <a:blipFill>
                <a:blip r:embed="rId12"/>
                <a:stretch>
                  <a:fillRect b="-990"/>
                </a:stretch>
              </a:blipFill>
            </p:spPr>
            <p:txBody>
              <a:bodyPr/>
              <a:lstStyle/>
              <a:p>
                <a:r>
                  <a:rPr lang="es-EC">
                    <a:noFill/>
                  </a:rPr>
                  <a:t> </a:t>
                </a:r>
              </a:p>
            </p:txBody>
          </p:sp>
        </mc:Fallback>
      </mc:AlternateContent>
    </p:spTree>
    <p:extLst>
      <p:ext uri="{BB962C8B-B14F-4D97-AF65-F5344CB8AC3E}">
        <p14:creationId xmlns:p14="http://schemas.microsoft.com/office/powerpoint/2010/main" val="2300619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27" grpId="0"/>
      <p:bldP spid="4" grpId="0"/>
      <p:bldP spid="32" grpId="0"/>
      <p:bldP spid="33" grpId="0"/>
      <p:bldP spid="34" grpId="0"/>
      <p:bldP spid="37" grpId="0"/>
      <p:bldP spid="39" grpId="0"/>
      <p:bldP spid="40" grpId="0"/>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17" name="Imagen 16">
            <a:extLst>
              <a:ext uri="{FF2B5EF4-FFF2-40B4-BE49-F238E27FC236}">
                <a16:creationId xmlns:a16="http://schemas.microsoft.com/office/drawing/2014/main" id="{4C4C3D8A-8649-4E38-BE66-6CC06A8E3FAB}"/>
              </a:ext>
            </a:extLst>
          </p:cNvPr>
          <p:cNvPicPr>
            <a:picLocks noChangeAspect="1"/>
          </p:cNvPicPr>
          <p:nvPr/>
        </p:nvPicPr>
        <p:blipFill>
          <a:blip r:embed="rId4"/>
          <a:stretch>
            <a:fillRect/>
          </a:stretch>
        </p:blipFill>
        <p:spPr>
          <a:xfrm>
            <a:off x="116827" y="811075"/>
            <a:ext cx="2230925" cy="406570"/>
          </a:xfrm>
          <a:prstGeom prst="rect">
            <a:avLst/>
          </a:prstGeom>
        </p:spPr>
      </p:pic>
      <p:sp>
        <p:nvSpPr>
          <p:cNvPr id="13" name="Rectángulo: esquinas redondeadas 12">
            <a:extLst>
              <a:ext uri="{FF2B5EF4-FFF2-40B4-BE49-F238E27FC236}">
                <a16:creationId xmlns:a16="http://schemas.microsoft.com/office/drawing/2014/main" id="{96C161A1-41F7-455A-A99F-E7248B7BDEA1}"/>
              </a:ext>
            </a:extLst>
          </p:cNvPr>
          <p:cNvSpPr/>
          <p:nvPr/>
        </p:nvSpPr>
        <p:spPr>
          <a:xfrm>
            <a:off x="6400799" y="1277916"/>
            <a:ext cx="5585883" cy="2754297"/>
          </a:xfrm>
          <a:prstGeom prst="roundRect">
            <a:avLst/>
          </a:prstGeom>
          <a:blipFill>
            <a:blip r:embed="rId5"/>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4" name="CuadroTexto 13">
            <a:extLst>
              <a:ext uri="{FF2B5EF4-FFF2-40B4-BE49-F238E27FC236}">
                <a16:creationId xmlns:a16="http://schemas.microsoft.com/office/drawing/2014/main" id="{DBA23111-E33D-4CF1-8D21-A235BF95A375}"/>
              </a:ext>
            </a:extLst>
          </p:cNvPr>
          <p:cNvSpPr txBox="1"/>
          <p:nvPr/>
        </p:nvSpPr>
        <p:spPr>
          <a:xfrm>
            <a:off x="6400799" y="2147668"/>
            <a:ext cx="5791201" cy="276999"/>
          </a:xfrm>
          <a:prstGeom prst="rect">
            <a:avLst/>
          </a:prstGeom>
          <a:noFill/>
        </p:spPr>
        <p:txBody>
          <a:bodyPr wrap="square" rtlCol="0">
            <a:spAutoFit/>
          </a:bodyPr>
          <a:lstStyle/>
          <a:p>
            <a:r>
              <a:rPr lang="es-EC" sz="1200" b="1" dirty="0">
                <a:solidFill>
                  <a:srgbClr val="000000"/>
                </a:solidFill>
                <a:latin typeface="Courier New" panose="02070309020205020404" pitchFamily="49" charset="0"/>
              </a:rPr>
              <a:t>[Ad]=</a:t>
            </a:r>
            <a:r>
              <a:rPr lang="es-EC" sz="1200" b="1" dirty="0" err="1">
                <a:solidFill>
                  <a:srgbClr val="000000"/>
                </a:solidFill>
                <a:latin typeface="Courier New" panose="02070309020205020404" pitchFamily="49" charset="0"/>
              </a:rPr>
              <a:t>espectros_manta</a:t>
            </a:r>
            <a:r>
              <a:rPr lang="es-EC" sz="1200" b="1" dirty="0">
                <a:solidFill>
                  <a:srgbClr val="000000"/>
                </a:solidFill>
                <a:latin typeface="Courier New" panose="02070309020205020404" pitchFamily="49" charset="0"/>
              </a:rPr>
              <a:t>(T);</a:t>
            </a:r>
            <a:endParaRPr lang="es-EC" sz="1200" b="1" i="0" u="none" strike="noStrike" baseline="0" dirty="0">
              <a:solidFill>
                <a:srgbClr val="000000"/>
              </a:solidFill>
              <a:latin typeface="Courier New" panose="02070309020205020404" pitchFamily="49" charset="0"/>
            </a:endParaRPr>
          </a:p>
        </p:txBody>
      </p:sp>
      <p:sp>
        <p:nvSpPr>
          <p:cNvPr id="16" name="CuadroTexto 15">
            <a:extLst>
              <a:ext uri="{FF2B5EF4-FFF2-40B4-BE49-F238E27FC236}">
                <a16:creationId xmlns:a16="http://schemas.microsoft.com/office/drawing/2014/main" id="{A2F83819-779B-4A67-BE18-F4A0B90F7C97}"/>
              </a:ext>
            </a:extLst>
          </p:cNvPr>
          <p:cNvSpPr txBox="1"/>
          <p:nvPr/>
        </p:nvSpPr>
        <p:spPr>
          <a:xfrm>
            <a:off x="7043337" y="1337343"/>
            <a:ext cx="4300805"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PROGRAMAS EN CEINCI-LAB</a:t>
            </a:r>
            <a:endParaRPr lang="es-EC" sz="2000" b="1" dirty="0">
              <a:effectLst>
                <a:outerShdw blurRad="38100" dist="38100" dir="2700000" algn="tl">
                  <a:srgbClr val="000000">
                    <a:alpha val="43137"/>
                  </a:srgbClr>
                </a:outerShdw>
              </a:effectLst>
            </a:endParaRPr>
          </a:p>
        </p:txBody>
      </p:sp>
      <p:sp>
        <p:nvSpPr>
          <p:cNvPr id="18" name="CuadroTexto 17">
            <a:extLst>
              <a:ext uri="{FF2B5EF4-FFF2-40B4-BE49-F238E27FC236}">
                <a16:creationId xmlns:a16="http://schemas.microsoft.com/office/drawing/2014/main" id="{8D851FAA-9172-43FE-8137-846892200535}"/>
              </a:ext>
            </a:extLst>
          </p:cNvPr>
          <p:cNvSpPr txBox="1"/>
          <p:nvPr/>
        </p:nvSpPr>
        <p:spPr>
          <a:xfrm>
            <a:off x="6400799" y="1752842"/>
            <a:ext cx="3476913"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ESPECTRO</a:t>
            </a:r>
            <a:endParaRPr lang="es-EC" sz="1600" b="1" dirty="0">
              <a:effectLst>
                <a:outerShdw blurRad="38100" dist="38100" dir="2700000" algn="tl">
                  <a:srgbClr val="000000">
                    <a:alpha val="43137"/>
                  </a:srgbClr>
                </a:outerShdw>
              </a:effectLst>
            </a:endParaRPr>
          </a:p>
        </p:txBody>
      </p:sp>
      <p:sp>
        <p:nvSpPr>
          <p:cNvPr id="15" name="CuadroTexto 14">
            <a:extLst>
              <a:ext uri="{FF2B5EF4-FFF2-40B4-BE49-F238E27FC236}">
                <a16:creationId xmlns:a16="http://schemas.microsoft.com/office/drawing/2014/main" id="{FE43DDED-3B4F-4BB5-8623-9F26C243CED0}"/>
              </a:ext>
            </a:extLst>
          </p:cNvPr>
          <p:cNvSpPr txBox="1"/>
          <p:nvPr/>
        </p:nvSpPr>
        <p:spPr>
          <a:xfrm>
            <a:off x="6400799" y="2480939"/>
            <a:ext cx="5791201" cy="276999"/>
          </a:xfrm>
          <a:prstGeom prst="rect">
            <a:avLst/>
          </a:prstGeom>
          <a:noFill/>
        </p:spPr>
        <p:txBody>
          <a:bodyPr wrap="square" rtlCol="0">
            <a:spAutoFit/>
          </a:bodyPr>
          <a:lstStyle/>
          <a:p>
            <a:r>
              <a:rPr lang="es-ES" sz="1200" b="1" dirty="0">
                <a:solidFill>
                  <a:srgbClr val="000000"/>
                </a:solidFill>
                <a:latin typeface="Courier New" panose="02070309020205020404" pitchFamily="49" charset="0"/>
              </a:rPr>
              <a:t>[</a:t>
            </a:r>
            <a:r>
              <a:rPr lang="es-ES" sz="1200" b="1" dirty="0" err="1">
                <a:solidFill>
                  <a:srgbClr val="000000"/>
                </a:solidFill>
                <a:latin typeface="Courier New" panose="02070309020205020404" pitchFamily="49" charset="0"/>
              </a:rPr>
              <a:t>qte</a:t>
            </a:r>
            <a:r>
              <a:rPr lang="es-ES" sz="1200" b="1" dirty="0">
                <a:solidFill>
                  <a:srgbClr val="000000"/>
                </a:solidFill>
                <a:latin typeface="Courier New" panose="02070309020205020404" pitchFamily="49" charset="0"/>
              </a:rPr>
              <a:t>]=</a:t>
            </a:r>
            <a:r>
              <a:rPr lang="es-ES" sz="1200" b="1" dirty="0" err="1">
                <a:solidFill>
                  <a:srgbClr val="000000"/>
                </a:solidFill>
                <a:latin typeface="Courier New" panose="02070309020205020404" pitchFamily="49" charset="0"/>
              </a:rPr>
              <a:t>desplazamientos_modales_CQC</a:t>
            </a:r>
            <a:r>
              <a:rPr lang="es-ES" sz="1200" b="1" dirty="0">
                <a:solidFill>
                  <a:srgbClr val="000000"/>
                </a:solidFill>
                <a:latin typeface="Courier New" panose="02070309020205020404" pitchFamily="49" charset="0"/>
              </a:rPr>
              <a:t>(</a:t>
            </a:r>
            <a:r>
              <a:rPr lang="es-ES" sz="1200" b="1" dirty="0" err="1">
                <a:solidFill>
                  <a:srgbClr val="000000"/>
                </a:solidFill>
                <a:latin typeface="Courier New" panose="02070309020205020404" pitchFamily="49" charset="0"/>
              </a:rPr>
              <a:t>T,fi,Ad,gama,na,OM,zeda</a:t>
            </a:r>
            <a:r>
              <a:rPr lang="es-ES" sz="1200" b="1" dirty="0">
                <a:solidFill>
                  <a:srgbClr val="000000"/>
                </a:solidFill>
                <a:latin typeface="Courier New" panose="02070309020205020404" pitchFamily="49" charset="0"/>
              </a:rPr>
              <a:t>);</a:t>
            </a:r>
            <a:endParaRPr lang="es-EC" sz="1200" b="1" i="0" u="none" strike="noStrike" baseline="0" dirty="0">
              <a:solidFill>
                <a:srgbClr val="000000"/>
              </a:solidFill>
              <a:latin typeface="Courier New" panose="02070309020205020404" pitchFamily="49" charset="0"/>
            </a:endParaRPr>
          </a:p>
        </p:txBody>
      </p:sp>
      <p:sp>
        <p:nvSpPr>
          <p:cNvPr id="24" name="CuadroTexto 23">
            <a:extLst>
              <a:ext uri="{FF2B5EF4-FFF2-40B4-BE49-F238E27FC236}">
                <a16:creationId xmlns:a16="http://schemas.microsoft.com/office/drawing/2014/main" id="{410216A9-C155-4DC7-80F0-4D37B92B92D1}"/>
              </a:ext>
            </a:extLst>
          </p:cNvPr>
          <p:cNvSpPr txBox="1"/>
          <p:nvPr/>
        </p:nvSpPr>
        <p:spPr>
          <a:xfrm>
            <a:off x="6400799" y="2814210"/>
            <a:ext cx="5791201" cy="276999"/>
          </a:xfrm>
          <a:prstGeom prst="rect">
            <a:avLst/>
          </a:prstGeom>
          <a:noFill/>
        </p:spPr>
        <p:txBody>
          <a:bodyPr wrap="square" rtlCol="0">
            <a:spAutoFit/>
          </a:bodyPr>
          <a:lstStyle/>
          <a:p>
            <a:r>
              <a:rPr lang="es-EC" sz="1200" b="1" dirty="0" err="1">
                <a:solidFill>
                  <a:srgbClr val="000000"/>
                </a:solidFill>
                <a:latin typeface="Courier New" panose="02070309020205020404" pitchFamily="49" charset="0"/>
              </a:rPr>
              <a:t>qti</a:t>
            </a:r>
            <a:r>
              <a:rPr lang="es-EC" sz="1200" b="1" dirty="0">
                <a:solidFill>
                  <a:srgbClr val="000000"/>
                </a:solidFill>
                <a:latin typeface="Courier New" panose="02070309020205020404" pitchFamily="49" charset="0"/>
              </a:rPr>
              <a:t>(i)=R*</a:t>
            </a:r>
            <a:r>
              <a:rPr lang="es-EC" sz="1200" b="1" dirty="0" err="1">
                <a:solidFill>
                  <a:srgbClr val="000000"/>
                </a:solidFill>
                <a:latin typeface="Courier New" panose="02070309020205020404" pitchFamily="49" charset="0"/>
              </a:rPr>
              <a:t>fip</a:t>
            </a:r>
            <a:r>
              <a:rPr lang="es-EC" sz="1200" b="1" dirty="0">
                <a:solidFill>
                  <a:srgbClr val="000000"/>
                </a:solidFill>
                <a:latin typeface="Courier New" panose="02070309020205020404" pitchFamily="49" charset="0"/>
              </a:rPr>
              <a:t>*fie*</a:t>
            </a:r>
            <a:r>
              <a:rPr lang="es-EC" sz="1200" b="1" dirty="0" err="1">
                <a:solidFill>
                  <a:srgbClr val="000000"/>
                </a:solidFill>
                <a:latin typeface="Courier New" panose="02070309020205020404" pitchFamily="49" charset="0"/>
              </a:rPr>
              <a:t>qte</a:t>
            </a:r>
            <a:r>
              <a:rPr lang="es-EC" sz="1200" b="1" dirty="0">
                <a:solidFill>
                  <a:srgbClr val="000000"/>
                </a:solidFill>
                <a:latin typeface="Courier New" panose="02070309020205020404" pitchFamily="49" charset="0"/>
              </a:rPr>
              <a:t>(i);</a:t>
            </a:r>
            <a:endParaRPr lang="es-EC" sz="1200" b="1" i="0" u="none" strike="noStrike" baseline="0" dirty="0">
              <a:solidFill>
                <a:srgbClr val="000000"/>
              </a:solidFill>
              <a:latin typeface="Courier New" panose="02070309020205020404" pitchFamily="49" charset="0"/>
            </a:endParaRPr>
          </a:p>
        </p:txBody>
      </p:sp>
      <p:sp>
        <p:nvSpPr>
          <p:cNvPr id="26" name="CuadroTexto 25">
            <a:extLst>
              <a:ext uri="{FF2B5EF4-FFF2-40B4-BE49-F238E27FC236}">
                <a16:creationId xmlns:a16="http://schemas.microsoft.com/office/drawing/2014/main" id="{E536A589-2178-47D3-805A-744FCC62CCF3}"/>
              </a:ext>
            </a:extLst>
          </p:cNvPr>
          <p:cNvSpPr txBox="1"/>
          <p:nvPr/>
        </p:nvSpPr>
        <p:spPr>
          <a:xfrm>
            <a:off x="6400799" y="3146544"/>
            <a:ext cx="5791201" cy="276999"/>
          </a:xfrm>
          <a:prstGeom prst="rect">
            <a:avLst/>
          </a:prstGeom>
          <a:noFill/>
        </p:spPr>
        <p:txBody>
          <a:bodyPr wrap="square" rtlCol="0">
            <a:spAutoFit/>
          </a:bodyPr>
          <a:lstStyle/>
          <a:p>
            <a:r>
              <a:rPr lang="es-EC" sz="1200" b="1" dirty="0">
                <a:solidFill>
                  <a:srgbClr val="000000"/>
                </a:solidFill>
                <a:latin typeface="Courier New" panose="02070309020205020404" pitchFamily="49" charset="0"/>
              </a:rPr>
              <a:t>[</a:t>
            </a:r>
            <a:r>
              <a:rPr lang="es-EC" sz="1200" b="1" dirty="0" err="1">
                <a:solidFill>
                  <a:srgbClr val="000000"/>
                </a:solidFill>
                <a:latin typeface="Courier New" panose="02070309020205020404" pitchFamily="49" charset="0"/>
              </a:rPr>
              <a:t>Derv</a:t>
            </a:r>
            <a:r>
              <a:rPr lang="es-EC" sz="1200" b="1" dirty="0">
                <a:solidFill>
                  <a:srgbClr val="000000"/>
                </a:solidFill>
                <a:latin typeface="Courier New" panose="02070309020205020404" pitchFamily="49" charset="0"/>
              </a:rPr>
              <a:t>]=deriva(</a:t>
            </a:r>
            <a:r>
              <a:rPr lang="es-EC" sz="1200" b="1" dirty="0" err="1">
                <a:solidFill>
                  <a:srgbClr val="000000"/>
                </a:solidFill>
                <a:latin typeface="Courier New" panose="02070309020205020404" pitchFamily="49" charset="0"/>
              </a:rPr>
              <a:t>YY,qti</a:t>
            </a:r>
            <a:r>
              <a:rPr lang="es-EC" sz="1200" b="1" dirty="0">
                <a:solidFill>
                  <a:srgbClr val="000000"/>
                </a:solidFill>
                <a:latin typeface="Courier New" panose="02070309020205020404" pitchFamily="49" charset="0"/>
              </a:rPr>
              <a:t>);</a:t>
            </a:r>
            <a:endParaRPr lang="es-EC" sz="1200" b="1" i="0" u="none" strike="noStrike" baseline="0" dirty="0">
              <a:solidFill>
                <a:srgbClr val="000000"/>
              </a:solidFill>
              <a:latin typeface="Courier New" panose="02070309020205020404" pitchFamily="49" charset="0"/>
            </a:endParaRPr>
          </a:p>
        </p:txBody>
      </p:sp>
      <p:sp>
        <p:nvSpPr>
          <p:cNvPr id="37" name="CuadroTexto 36">
            <a:extLst>
              <a:ext uri="{FF2B5EF4-FFF2-40B4-BE49-F238E27FC236}">
                <a16:creationId xmlns:a16="http://schemas.microsoft.com/office/drawing/2014/main" id="{BF29A750-75A8-4046-A7CF-221B2F26A4AF}"/>
              </a:ext>
            </a:extLst>
          </p:cNvPr>
          <p:cNvSpPr txBox="1"/>
          <p:nvPr/>
        </p:nvSpPr>
        <p:spPr>
          <a:xfrm>
            <a:off x="6400799" y="3479815"/>
            <a:ext cx="5791201" cy="276999"/>
          </a:xfrm>
          <a:prstGeom prst="rect">
            <a:avLst/>
          </a:prstGeom>
          <a:noFill/>
        </p:spPr>
        <p:txBody>
          <a:bodyPr wrap="square" rtlCol="0">
            <a:spAutoFit/>
          </a:bodyPr>
          <a:lstStyle>
            <a:defPPr>
              <a:defRPr lang="es-ES"/>
            </a:defPPr>
            <a:lvl1pPr>
              <a:defRPr sz="1200" b="1">
                <a:solidFill>
                  <a:srgbClr val="000000"/>
                </a:solidFill>
                <a:latin typeface="Courier New" panose="02070309020205020404" pitchFamily="49" charset="0"/>
              </a:defRPr>
            </a:lvl1pPr>
          </a:lstStyle>
          <a:p>
            <a:r>
              <a:rPr lang="es-ES" dirty="0"/>
              <a:t>[P]=</a:t>
            </a:r>
            <a:r>
              <a:rPr lang="es-ES" dirty="0" err="1"/>
              <a:t>fuerza_portico</a:t>
            </a:r>
            <a:r>
              <a:rPr lang="es-ES" dirty="0"/>
              <a:t>(</a:t>
            </a:r>
            <a:r>
              <a:rPr lang="es-ES" dirty="0" err="1"/>
              <a:t>A,KLTOT,np,qte,NPOR</a:t>
            </a:r>
            <a:r>
              <a:rPr lang="es-ES" dirty="0"/>
              <a:t>)</a:t>
            </a:r>
          </a:p>
        </p:txBody>
      </p:sp>
      <p:pic>
        <p:nvPicPr>
          <p:cNvPr id="6" name="Imagen 5">
            <a:extLst>
              <a:ext uri="{FF2B5EF4-FFF2-40B4-BE49-F238E27FC236}">
                <a16:creationId xmlns:a16="http://schemas.microsoft.com/office/drawing/2014/main" id="{36FEC577-F9CF-4BED-B976-8548C0C76EA0}"/>
              </a:ext>
            </a:extLst>
          </p:cNvPr>
          <p:cNvPicPr>
            <a:picLocks noChangeAspect="1"/>
          </p:cNvPicPr>
          <p:nvPr/>
        </p:nvPicPr>
        <p:blipFill rotWithShape="1">
          <a:blip r:embed="rId6"/>
          <a:srcRect l="21167" t="24889" r="18982" b="12889"/>
          <a:stretch/>
        </p:blipFill>
        <p:spPr>
          <a:xfrm>
            <a:off x="116827" y="1403608"/>
            <a:ext cx="5904540" cy="3452871"/>
          </a:xfrm>
          <a:prstGeom prst="rect">
            <a:avLst/>
          </a:prstGeom>
        </p:spPr>
      </p:pic>
    </p:spTree>
    <p:extLst>
      <p:ext uri="{BB962C8B-B14F-4D97-AF65-F5344CB8AC3E}">
        <p14:creationId xmlns:p14="http://schemas.microsoft.com/office/powerpoint/2010/main" val="2148755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17" name="Imagen 16">
            <a:extLst>
              <a:ext uri="{FF2B5EF4-FFF2-40B4-BE49-F238E27FC236}">
                <a16:creationId xmlns:a16="http://schemas.microsoft.com/office/drawing/2014/main" id="{4C4C3D8A-8649-4E38-BE66-6CC06A8E3FAB}"/>
              </a:ext>
            </a:extLst>
          </p:cNvPr>
          <p:cNvPicPr>
            <a:picLocks noChangeAspect="1"/>
          </p:cNvPicPr>
          <p:nvPr/>
        </p:nvPicPr>
        <p:blipFill>
          <a:blip r:embed="rId4"/>
          <a:stretch>
            <a:fillRect/>
          </a:stretch>
        </p:blipFill>
        <p:spPr>
          <a:xfrm>
            <a:off x="116827" y="811075"/>
            <a:ext cx="2230925" cy="406570"/>
          </a:xfrm>
          <a:prstGeom prst="rect">
            <a:avLst/>
          </a:prstGeom>
        </p:spPr>
      </p:pic>
      <p:sp>
        <p:nvSpPr>
          <p:cNvPr id="13" name="Rectángulo: esquinas redondeadas 12">
            <a:extLst>
              <a:ext uri="{FF2B5EF4-FFF2-40B4-BE49-F238E27FC236}">
                <a16:creationId xmlns:a16="http://schemas.microsoft.com/office/drawing/2014/main" id="{96C161A1-41F7-455A-A99F-E7248B7BDEA1}"/>
              </a:ext>
            </a:extLst>
          </p:cNvPr>
          <p:cNvSpPr/>
          <p:nvPr/>
        </p:nvSpPr>
        <p:spPr>
          <a:xfrm>
            <a:off x="6400799" y="1277916"/>
            <a:ext cx="5585883" cy="4242741"/>
          </a:xfrm>
          <a:prstGeom prst="roundRect">
            <a:avLst/>
          </a:prstGeom>
          <a:blipFill>
            <a:blip r:embed="rId5"/>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4" name="CuadroTexto 13">
            <a:extLst>
              <a:ext uri="{FF2B5EF4-FFF2-40B4-BE49-F238E27FC236}">
                <a16:creationId xmlns:a16="http://schemas.microsoft.com/office/drawing/2014/main" id="{DBA23111-E33D-4CF1-8D21-A235BF95A375}"/>
              </a:ext>
            </a:extLst>
          </p:cNvPr>
          <p:cNvSpPr txBox="1"/>
          <p:nvPr/>
        </p:nvSpPr>
        <p:spPr>
          <a:xfrm>
            <a:off x="6400799" y="2147668"/>
            <a:ext cx="5486401" cy="461665"/>
          </a:xfrm>
          <a:prstGeom prst="rect">
            <a:avLst/>
          </a:prstGeom>
          <a:noFill/>
        </p:spPr>
        <p:txBody>
          <a:bodyPr wrap="square" rtlCol="0">
            <a:spAutoFit/>
          </a:bodyPr>
          <a:lstStyle/>
          <a:p>
            <a:r>
              <a:rPr lang="es-EC" sz="1200" b="1" dirty="0">
                <a:solidFill>
                  <a:srgbClr val="000000"/>
                </a:solidFill>
                <a:latin typeface="Courier New" panose="02070309020205020404" pitchFamily="49" charset="0"/>
              </a:rPr>
              <a:t>[Q,Q2]=</a:t>
            </a:r>
            <a:r>
              <a:rPr lang="es-EC" sz="1200" b="1" dirty="0" err="1">
                <a:solidFill>
                  <a:srgbClr val="000000"/>
                </a:solidFill>
                <a:latin typeface="Courier New" panose="02070309020205020404" pitchFamily="49" charset="0"/>
              </a:rPr>
              <a:t>cargas_arm</a:t>
            </a:r>
            <a:r>
              <a:rPr lang="es-EC" sz="1200" b="1" dirty="0">
                <a:solidFill>
                  <a:srgbClr val="000000"/>
                </a:solidFill>
                <a:latin typeface="Courier New" panose="02070309020205020404" pitchFamily="49" charset="0"/>
              </a:rPr>
              <a:t>(njc,nmc,ngl,LH1,senH1,cosH1,CG,VCH1,F,Fm,datos,nr,NI,NJ);</a:t>
            </a:r>
            <a:endParaRPr lang="es-EC" sz="1200" b="1" i="0" u="none" strike="noStrike" baseline="0" dirty="0">
              <a:solidFill>
                <a:srgbClr val="000000"/>
              </a:solidFill>
              <a:latin typeface="Courier New" panose="02070309020205020404" pitchFamily="49" charset="0"/>
            </a:endParaRPr>
          </a:p>
        </p:txBody>
      </p:sp>
      <p:sp>
        <p:nvSpPr>
          <p:cNvPr id="16" name="CuadroTexto 15">
            <a:extLst>
              <a:ext uri="{FF2B5EF4-FFF2-40B4-BE49-F238E27FC236}">
                <a16:creationId xmlns:a16="http://schemas.microsoft.com/office/drawing/2014/main" id="{A2F83819-779B-4A67-BE18-F4A0B90F7C97}"/>
              </a:ext>
            </a:extLst>
          </p:cNvPr>
          <p:cNvSpPr txBox="1"/>
          <p:nvPr/>
        </p:nvSpPr>
        <p:spPr>
          <a:xfrm>
            <a:off x="7043337" y="1337343"/>
            <a:ext cx="4300805"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PROGRAMAS EN CEINCI-LAB</a:t>
            </a:r>
            <a:endParaRPr lang="es-EC" sz="2000" b="1" dirty="0">
              <a:effectLst>
                <a:outerShdw blurRad="38100" dist="38100" dir="2700000" algn="tl">
                  <a:srgbClr val="000000">
                    <a:alpha val="43137"/>
                  </a:srgbClr>
                </a:outerShdw>
              </a:effectLst>
            </a:endParaRPr>
          </a:p>
        </p:txBody>
      </p:sp>
      <p:sp>
        <p:nvSpPr>
          <p:cNvPr id="18" name="CuadroTexto 17">
            <a:extLst>
              <a:ext uri="{FF2B5EF4-FFF2-40B4-BE49-F238E27FC236}">
                <a16:creationId xmlns:a16="http://schemas.microsoft.com/office/drawing/2014/main" id="{8D851FAA-9172-43FE-8137-846892200535}"/>
              </a:ext>
            </a:extLst>
          </p:cNvPr>
          <p:cNvSpPr txBox="1"/>
          <p:nvPr/>
        </p:nvSpPr>
        <p:spPr>
          <a:xfrm>
            <a:off x="6400799" y="1752842"/>
            <a:ext cx="3476913"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FUERZAS</a:t>
            </a:r>
            <a:endParaRPr lang="es-EC" sz="1600" b="1" dirty="0">
              <a:effectLst>
                <a:outerShdw blurRad="38100" dist="38100" dir="2700000" algn="tl">
                  <a:srgbClr val="000000">
                    <a:alpha val="43137"/>
                  </a:srgbClr>
                </a:outerShdw>
              </a:effectLst>
            </a:endParaRPr>
          </a:p>
        </p:txBody>
      </p:sp>
      <p:sp>
        <p:nvSpPr>
          <p:cNvPr id="15" name="CuadroTexto 14">
            <a:extLst>
              <a:ext uri="{FF2B5EF4-FFF2-40B4-BE49-F238E27FC236}">
                <a16:creationId xmlns:a16="http://schemas.microsoft.com/office/drawing/2014/main" id="{FE43DDED-3B4F-4BB5-8623-9F26C243CED0}"/>
              </a:ext>
            </a:extLst>
          </p:cNvPr>
          <p:cNvSpPr txBox="1"/>
          <p:nvPr/>
        </p:nvSpPr>
        <p:spPr>
          <a:xfrm>
            <a:off x="6400799" y="2665605"/>
            <a:ext cx="5486401" cy="461665"/>
          </a:xfrm>
          <a:prstGeom prst="rect">
            <a:avLst/>
          </a:prstGeom>
          <a:noFill/>
        </p:spPr>
        <p:txBody>
          <a:bodyPr wrap="square" rtlCol="0">
            <a:spAutoFit/>
          </a:bodyPr>
          <a:lstStyle/>
          <a:p>
            <a:r>
              <a:rPr lang="es-ES" sz="1200" b="1" dirty="0">
                <a:solidFill>
                  <a:srgbClr val="000000"/>
                </a:solidFill>
                <a:latin typeface="Courier New" panose="02070309020205020404" pitchFamily="49" charset="0"/>
              </a:rPr>
              <a:t>[FF]=</a:t>
            </a:r>
            <a:r>
              <a:rPr lang="es-ES" sz="1200" b="1" dirty="0" err="1">
                <a:solidFill>
                  <a:srgbClr val="000000"/>
                </a:solidFill>
                <a:latin typeface="Courier New" panose="02070309020205020404" pitchFamily="49" charset="0"/>
              </a:rPr>
              <a:t>fuerzas_acero_arm</a:t>
            </a:r>
            <a:r>
              <a:rPr lang="es-ES" sz="1200" b="1" dirty="0">
                <a:solidFill>
                  <a:srgbClr val="000000"/>
                </a:solidFill>
                <a:latin typeface="Courier New" panose="02070309020205020404" pitchFamily="49" charset="0"/>
              </a:rPr>
              <a:t>(ngl,ELEM,L,seno,coseno,VC,E,q,Q2,CG,nr,NI,NJ,nmiembro);</a:t>
            </a:r>
            <a:endParaRPr lang="es-EC" sz="1200" b="1" i="0" u="none" strike="noStrike" baseline="0" dirty="0">
              <a:solidFill>
                <a:srgbClr val="000000"/>
              </a:solidFill>
              <a:latin typeface="Courier New" panose="02070309020205020404" pitchFamily="49" charset="0"/>
            </a:endParaRPr>
          </a:p>
        </p:txBody>
      </p:sp>
      <p:sp>
        <p:nvSpPr>
          <p:cNvPr id="28" name="CuadroTexto 27">
            <a:extLst>
              <a:ext uri="{FF2B5EF4-FFF2-40B4-BE49-F238E27FC236}">
                <a16:creationId xmlns:a16="http://schemas.microsoft.com/office/drawing/2014/main" id="{9C34ED6E-30D6-479F-98FA-8308E2EE0740}"/>
              </a:ext>
            </a:extLst>
          </p:cNvPr>
          <p:cNvSpPr txBox="1"/>
          <p:nvPr/>
        </p:nvSpPr>
        <p:spPr>
          <a:xfrm>
            <a:off x="6400799" y="3578368"/>
            <a:ext cx="5486401" cy="461665"/>
          </a:xfrm>
          <a:prstGeom prst="rect">
            <a:avLst/>
          </a:prstGeom>
          <a:noFill/>
        </p:spPr>
        <p:txBody>
          <a:bodyPr wrap="square" rtlCol="0">
            <a:spAutoFit/>
          </a:bodyPr>
          <a:lstStyle/>
          <a:p>
            <a:r>
              <a:rPr lang="es-EC" sz="1200" b="1" dirty="0" err="1">
                <a:solidFill>
                  <a:srgbClr val="000000"/>
                </a:solidFill>
                <a:latin typeface="Courier New" panose="02070309020205020404" pitchFamily="49" charset="0"/>
              </a:rPr>
              <a:t>dibujo_axial</a:t>
            </a:r>
            <a:r>
              <a:rPr lang="es-EC" sz="1200" b="1" dirty="0">
                <a:solidFill>
                  <a:srgbClr val="000000"/>
                </a:solidFill>
                <a:latin typeface="Courier New" panose="02070309020205020404" pitchFamily="49" charset="0"/>
              </a:rPr>
              <a:t>(</a:t>
            </a:r>
            <a:r>
              <a:rPr lang="es-EC" sz="1200" b="1" dirty="0" err="1">
                <a:solidFill>
                  <a:srgbClr val="000000"/>
                </a:solidFill>
                <a:latin typeface="Courier New" panose="02070309020205020404" pitchFamily="49" charset="0"/>
              </a:rPr>
              <a:t>X,Y,NI,NJ,q,VC,L,senO,cosENO,nudt,Fm,E,ELEM,FF,fact</a:t>
            </a:r>
            <a:r>
              <a:rPr lang="es-EC" sz="1200" b="1" dirty="0">
                <a:solidFill>
                  <a:srgbClr val="000000"/>
                </a:solidFill>
                <a:latin typeface="Courier New" panose="02070309020205020404" pitchFamily="49" charset="0"/>
              </a:rPr>
              <a:t>)</a:t>
            </a:r>
            <a:endParaRPr lang="es-EC" sz="1200" b="1" i="0" u="none" strike="noStrike" baseline="0" dirty="0">
              <a:solidFill>
                <a:srgbClr val="000000"/>
              </a:solidFill>
              <a:latin typeface="Courier New" panose="02070309020205020404" pitchFamily="49" charset="0"/>
            </a:endParaRPr>
          </a:p>
        </p:txBody>
      </p:sp>
      <p:sp>
        <p:nvSpPr>
          <p:cNvPr id="29" name="CuadroTexto 28">
            <a:extLst>
              <a:ext uri="{FF2B5EF4-FFF2-40B4-BE49-F238E27FC236}">
                <a16:creationId xmlns:a16="http://schemas.microsoft.com/office/drawing/2014/main" id="{EA5E4346-3729-4F9E-9F45-9BB6E8ABDE1E}"/>
              </a:ext>
            </a:extLst>
          </p:cNvPr>
          <p:cNvSpPr txBox="1"/>
          <p:nvPr/>
        </p:nvSpPr>
        <p:spPr>
          <a:xfrm>
            <a:off x="6400799" y="3183542"/>
            <a:ext cx="3476913"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DIBUJOS</a:t>
            </a:r>
            <a:endParaRPr lang="es-EC" sz="1600" b="1" dirty="0">
              <a:effectLst>
                <a:outerShdw blurRad="38100" dist="38100" dir="2700000" algn="tl">
                  <a:srgbClr val="000000">
                    <a:alpha val="43137"/>
                  </a:srgbClr>
                </a:outerShdw>
              </a:effectLst>
            </a:endParaRPr>
          </a:p>
        </p:txBody>
      </p:sp>
      <p:sp>
        <p:nvSpPr>
          <p:cNvPr id="30" name="CuadroTexto 29">
            <a:extLst>
              <a:ext uri="{FF2B5EF4-FFF2-40B4-BE49-F238E27FC236}">
                <a16:creationId xmlns:a16="http://schemas.microsoft.com/office/drawing/2014/main" id="{8607827D-1DB3-4D9D-B942-53D1793CF76B}"/>
              </a:ext>
            </a:extLst>
          </p:cNvPr>
          <p:cNvSpPr txBox="1"/>
          <p:nvPr/>
        </p:nvSpPr>
        <p:spPr>
          <a:xfrm>
            <a:off x="6400799" y="4096305"/>
            <a:ext cx="5486401" cy="461665"/>
          </a:xfrm>
          <a:prstGeom prst="rect">
            <a:avLst/>
          </a:prstGeom>
          <a:noFill/>
        </p:spPr>
        <p:txBody>
          <a:bodyPr wrap="square" rtlCol="0">
            <a:spAutoFit/>
          </a:bodyPr>
          <a:lstStyle/>
          <a:p>
            <a:r>
              <a:rPr lang="es-EC" sz="1200" b="1" dirty="0" err="1">
                <a:solidFill>
                  <a:srgbClr val="000000"/>
                </a:solidFill>
                <a:latin typeface="Courier New" panose="02070309020205020404" pitchFamily="49" charset="0"/>
              </a:rPr>
              <a:t>dibujo_cortante</a:t>
            </a:r>
            <a:r>
              <a:rPr lang="es-EC" sz="1200" b="1" dirty="0">
                <a:solidFill>
                  <a:srgbClr val="000000"/>
                </a:solidFill>
                <a:latin typeface="Courier New" panose="02070309020205020404" pitchFamily="49" charset="0"/>
              </a:rPr>
              <a:t>(</a:t>
            </a:r>
            <a:r>
              <a:rPr lang="es-EC" sz="1200" b="1" dirty="0" err="1">
                <a:solidFill>
                  <a:srgbClr val="000000"/>
                </a:solidFill>
                <a:latin typeface="Courier New" panose="02070309020205020404" pitchFamily="49" charset="0"/>
              </a:rPr>
              <a:t>X,Y,NI,NJ,q,VC,L,senO,cosENO,nudt,Fm,E,ELEM,FF,fact</a:t>
            </a:r>
            <a:r>
              <a:rPr lang="es-EC" sz="1200" b="1" dirty="0">
                <a:solidFill>
                  <a:srgbClr val="000000"/>
                </a:solidFill>
                <a:latin typeface="Courier New" panose="02070309020205020404" pitchFamily="49" charset="0"/>
              </a:rPr>
              <a:t>)</a:t>
            </a:r>
            <a:endParaRPr lang="es-EC" sz="1200" b="1" i="0" u="none" strike="noStrike" baseline="0" dirty="0">
              <a:solidFill>
                <a:srgbClr val="000000"/>
              </a:solidFill>
              <a:latin typeface="Courier New" panose="02070309020205020404" pitchFamily="49" charset="0"/>
            </a:endParaRPr>
          </a:p>
        </p:txBody>
      </p:sp>
      <p:sp>
        <p:nvSpPr>
          <p:cNvPr id="31" name="CuadroTexto 30">
            <a:extLst>
              <a:ext uri="{FF2B5EF4-FFF2-40B4-BE49-F238E27FC236}">
                <a16:creationId xmlns:a16="http://schemas.microsoft.com/office/drawing/2014/main" id="{95BE81AA-F5B8-423C-850A-E0564F264FD3}"/>
              </a:ext>
            </a:extLst>
          </p:cNvPr>
          <p:cNvSpPr txBox="1"/>
          <p:nvPr/>
        </p:nvSpPr>
        <p:spPr>
          <a:xfrm>
            <a:off x="6400799" y="4614242"/>
            <a:ext cx="5486401" cy="461665"/>
          </a:xfrm>
          <a:prstGeom prst="rect">
            <a:avLst/>
          </a:prstGeom>
          <a:noFill/>
        </p:spPr>
        <p:txBody>
          <a:bodyPr wrap="square" rtlCol="0">
            <a:spAutoFit/>
          </a:bodyPr>
          <a:lstStyle/>
          <a:p>
            <a:r>
              <a:rPr lang="es-EC" sz="1200" b="1" dirty="0" err="1">
                <a:solidFill>
                  <a:srgbClr val="000000"/>
                </a:solidFill>
                <a:latin typeface="Courier New" panose="02070309020205020404" pitchFamily="49" charset="0"/>
              </a:rPr>
              <a:t>dibujo_momento</a:t>
            </a:r>
            <a:r>
              <a:rPr lang="es-EC" sz="1200" b="1" dirty="0">
                <a:solidFill>
                  <a:srgbClr val="000000"/>
                </a:solidFill>
                <a:latin typeface="Courier New" panose="02070309020205020404" pitchFamily="49" charset="0"/>
              </a:rPr>
              <a:t>(</a:t>
            </a:r>
            <a:r>
              <a:rPr lang="es-EC" sz="1200" b="1" dirty="0" err="1">
                <a:solidFill>
                  <a:srgbClr val="000000"/>
                </a:solidFill>
                <a:latin typeface="Courier New" panose="02070309020205020404" pitchFamily="49" charset="0"/>
              </a:rPr>
              <a:t>X,Y,NI,NJ,q,VC,L,senO,cosENO,nudt,Fm,E,ELEM,FF,fact</a:t>
            </a:r>
            <a:r>
              <a:rPr lang="es-EC" sz="1200" b="1" dirty="0">
                <a:solidFill>
                  <a:srgbClr val="000000"/>
                </a:solidFill>
                <a:latin typeface="Courier New" panose="02070309020205020404" pitchFamily="49" charset="0"/>
              </a:rPr>
              <a:t>)</a:t>
            </a:r>
            <a:endParaRPr lang="es-EC" sz="1200" b="1" i="0" u="none" strike="noStrike" baseline="0" dirty="0">
              <a:solidFill>
                <a:srgbClr val="000000"/>
              </a:solidFill>
              <a:latin typeface="Courier New" panose="02070309020205020404" pitchFamily="49" charset="0"/>
            </a:endParaRPr>
          </a:p>
        </p:txBody>
      </p:sp>
      <p:pic>
        <p:nvPicPr>
          <p:cNvPr id="35" name="Imagen 34">
            <a:extLst>
              <a:ext uri="{FF2B5EF4-FFF2-40B4-BE49-F238E27FC236}">
                <a16:creationId xmlns:a16="http://schemas.microsoft.com/office/drawing/2014/main" id="{DC7E6ACA-89CA-4814-BA9C-97E0782A9554}"/>
              </a:ext>
            </a:extLst>
          </p:cNvPr>
          <p:cNvPicPr/>
          <p:nvPr/>
        </p:nvPicPr>
        <p:blipFill rotWithShape="1">
          <a:blip r:embed="rId6">
            <a:extLst>
              <a:ext uri="{28A0092B-C50C-407E-A947-70E740481C1C}">
                <a14:useLocalDpi xmlns:a14="http://schemas.microsoft.com/office/drawing/2010/main" val="0"/>
              </a:ext>
            </a:extLst>
          </a:blip>
          <a:srcRect l="1836" b="3643"/>
          <a:stretch/>
        </p:blipFill>
        <p:spPr>
          <a:xfrm>
            <a:off x="372862" y="1249317"/>
            <a:ext cx="5966474" cy="2611906"/>
          </a:xfrm>
          <a:prstGeom prst="rect">
            <a:avLst/>
          </a:prstGeom>
        </p:spPr>
      </p:pic>
      <p:pic>
        <p:nvPicPr>
          <p:cNvPr id="36" name="Imagen 35">
            <a:extLst>
              <a:ext uri="{FF2B5EF4-FFF2-40B4-BE49-F238E27FC236}">
                <a16:creationId xmlns:a16="http://schemas.microsoft.com/office/drawing/2014/main" id="{71126C69-C8BA-414F-8BD7-43DB9D91148E}"/>
              </a:ext>
            </a:extLst>
          </p:cNvPr>
          <p:cNvPicPr/>
          <p:nvPr/>
        </p:nvPicPr>
        <p:blipFill rotWithShape="1">
          <a:blip r:embed="rId7">
            <a:extLst>
              <a:ext uri="{28A0092B-C50C-407E-A947-70E740481C1C}">
                <a14:useLocalDpi xmlns:a14="http://schemas.microsoft.com/office/drawing/2010/main" val="0"/>
              </a:ext>
            </a:extLst>
          </a:blip>
          <a:srcRect/>
          <a:stretch/>
        </p:blipFill>
        <p:spPr>
          <a:xfrm>
            <a:off x="1323729" y="3921512"/>
            <a:ext cx="4396351" cy="2308790"/>
          </a:xfrm>
          <a:prstGeom prst="rect">
            <a:avLst/>
          </a:prstGeom>
        </p:spPr>
      </p:pic>
    </p:spTree>
    <p:extLst>
      <p:ext uri="{BB962C8B-B14F-4D97-AF65-F5344CB8AC3E}">
        <p14:creationId xmlns:p14="http://schemas.microsoft.com/office/powerpoint/2010/main" val="3152149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ángulo: esquinas redondeadas 1">
                <a:extLst>
                  <a:ext uri="{FF2B5EF4-FFF2-40B4-BE49-F238E27FC236}">
                    <a16:creationId xmlns:a16="http://schemas.microsoft.com/office/drawing/2014/main" id="{4D1E6F82-8FDF-431E-A6B8-A7D6218FCA4F}"/>
                  </a:ext>
                </a:extLst>
              </p:cNvPr>
              <p:cNvSpPr/>
              <p:nvPr/>
            </p:nvSpPr>
            <p:spPr>
              <a:xfrm>
                <a:off x="3235844" y="5436440"/>
                <a:ext cx="3010520" cy="7281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2000" i="1" dirty="0">
                    <a:solidFill>
                      <a:sysClr val="windowText" lastClr="000000"/>
                    </a:solidFill>
                  </a:rPr>
                  <a:t>Estructura Flexible</a:t>
                </a:r>
              </a:p>
              <a:p>
                <a:pPr algn="ctr"/>
                <a14:m>
                  <m:oMathPara xmlns:m="http://schemas.openxmlformats.org/officeDocument/2006/math">
                    <m:oMathParaPr>
                      <m:jc m:val="centerGroup"/>
                    </m:oMathParaPr>
                    <m:oMath xmlns:m="http://schemas.openxmlformats.org/officeDocument/2006/math">
                      <m:f>
                        <m:fPr>
                          <m:type m:val="lin"/>
                          <m:ctrlPr>
                            <a:rPr lang="es-EC" sz="1600" i="1" smtClean="0">
                              <a:solidFill>
                                <a:sysClr val="windowText" lastClr="000000"/>
                              </a:solidFill>
                              <a:latin typeface="Cambria Math" panose="02040503050406030204" pitchFamily="18" charset="0"/>
                            </a:rPr>
                          </m:ctrlPr>
                        </m:fPr>
                        <m:num>
                          <m:r>
                            <a:rPr lang="es-EC" sz="1600" i="1" smtClean="0">
                              <a:solidFill>
                                <a:sysClr val="windowText" lastClr="000000"/>
                              </a:solidFill>
                              <a:latin typeface="Cambria Math" panose="02040503050406030204" pitchFamily="18" charset="0"/>
                            </a:rPr>
                            <m:t>𝐻</m:t>
                          </m:r>
                        </m:num>
                        <m:den>
                          <m:r>
                            <a:rPr lang="es-EC" sz="1600" i="1" smtClean="0">
                              <a:solidFill>
                                <a:sysClr val="windowText" lastClr="000000"/>
                              </a:solidFill>
                              <a:latin typeface="Cambria Math" panose="02040503050406030204" pitchFamily="18" charset="0"/>
                            </a:rPr>
                            <m:t>𝑇</m:t>
                          </m:r>
                        </m:den>
                      </m:f>
                      <m:r>
                        <a:rPr lang="es-EC" sz="1600" i="1" smtClean="0">
                          <a:solidFill>
                            <a:sysClr val="windowText" lastClr="000000"/>
                          </a:solidFill>
                          <a:latin typeface="Cambria Math" panose="02040503050406030204" pitchFamily="18" charset="0"/>
                        </a:rPr>
                        <m:t>=22.51</m:t>
                      </m:r>
                    </m:oMath>
                  </m:oMathPara>
                </a14:m>
                <a:endParaRPr lang="es-EC" i="1" dirty="0">
                  <a:solidFill>
                    <a:sysClr val="windowText" lastClr="000000"/>
                  </a:solidFill>
                </a:endParaRPr>
              </a:p>
            </p:txBody>
          </p:sp>
        </mc:Choice>
        <mc:Fallback xmlns="">
          <p:sp>
            <p:nvSpPr>
              <p:cNvPr id="2" name="Rectángulo: esquinas redondeadas 1">
                <a:extLst>
                  <a:ext uri="{FF2B5EF4-FFF2-40B4-BE49-F238E27FC236}">
                    <a16:creationId xmlns:a16="http://schemas.microsoft.com/office/drawing/2014/main" id="{4D1E6F82-8FDF-431E-A6B8-A7D6218FCA4F}"/>
                  </a:ext>
                </a:extLst>
              </p:cNvPr>
              <p:cNvSpPr>
                <a:spLocks noRot="1" noChangeAspect="1" noMove="1" noResize="1" noEditPoints="1" noAdjustHandles="1" noChangeArrowheads="1" noChangeShapeType="1" noTextEdit="1"/>
              </p:cNvSpPr>
              <p:nvPr/>
            </p:nvSpPr>
            <p:spPr>
              <a:xfrm>
                <a:off x="3235844" y="5436440"/>
                <a:ext cx="3010520" cy="728180"/>
              </a:xfrm>
              <a:prstGeom prst="roundRect">
                <a:avLst/>
              </a:prstGeom>
              <a:blipFill>
                <a:blip r:embed="rId2"/>
                <a:stretch>
                  <a:fillRect/>
                </a:stretch>
              </a:blipFill>
            </p:spPr>
            <p:txBody>
              <a:bodyPr/>
              <a:lstStyle/>
              <a:p>
                <a:r>
                  <a:rPr lang="es-EC">
                    <a:noFill/>
                  </a:rPr>
                  <a:t> </a:t>
                </a:r>
              </a:p>
            </p:txBody>
          </p:sp>
        </mc:Fallback>
      </mc:AlternateContent>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6827" y="136373"/>
            <a:ext cx="478040" cy="478040"/>
          </a:xfrm>
          <a:prstGeom prst="rect">
            <a:avLst/>
          </a:prstGeom>
        </p:spPr>
      </p:pic>
      <p:pic>
        <p:nvPicPr>
          <p:cNvPr id="4" name="Imagen 3">
            <a:extLst>
              <a:ext uri="{FF2B5EF4-FFF2-40B4-BE49-F238E27FC236}">
                <a16:creationId xmlns:a16="http://schemas.microsoft.com/office/drawing/2014/main" id="{B47845BC-DC90-403C-9E57-F07CB8883894}"/>
              </a:ext>
            </a:extLst>
          </p:cNvPr>
          <p:cNvPicPr>
            <a:picLocks noChangeAspect="1"/>
          </p:cNvPicPr>
          <p:nvPr/>
        </p:nvPicPr>
        <p:blipFill rotWithShape="1">
          <a:blip r:embed="rId5">
            <a:extLst>
              <a:ext uri="{28A0092B-C50C-407E-A947-70E740481C1C}">
                <a14:useLocalDpi xmlns:a14="http://schemas.microsoft.com/office/drawing/2010/main" val="0"/>
              </a:ext>
            </a:extLst>
          </a:blip>
          <a:srcRect b="3396"/>
          <a:stretch/>
        </p:blipFill>
        <p:spPr>
          <a:xfrm>
            <a:off x="582472" y="1089341"/>
            <a:ext cx="4319422" cy="3444644"/>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679252"/>
            <a:ext cx="5458332" cy="2754298"/>
          </a:xfrm>
          <a:prstGeom prst="rect">
            <a:avLst/>
          </a:prstGeom>
          <a:noFill/>
          <a:extLst>
            <a:ext uri="{909E8E84-426E-40DD-AFC4-6F175D3DCCD1}">
              <a14:hiddenFill xmlns:a14="http://schemas.microsoft.com/office/drawing/2010/main">
                <a:solidFill>
                  <a:srgbClr val="FFFFFF"/>
                </a:solidFill>
              </a14:hiddenFill>
            </a:ext>
          </a:extLst>
        </p:spPr>
      </p:pic>
      <p:pic>
        <p:nvPicPr>
          <p:cNvPr id="4099" name="Imagen 104">
            <a:extLst>
              <a:ext uri="{FF2B5EF4-FFF2-40B4-BE49-F238E27FC236}">
                <a16:creationId xmlns:a16="http://schemas.microsoft.com/office/drawing/2014/main" id="{0D723137-2964-4175-A9AE-1FF6D7B661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7437" y="3588415"/>
            <a:ext cx="4281683" cy="240673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85136A7-D95F-4746-A65C-9868697FBE2B}"/>
              </a:ext>
            </a:extLst>
          </p:cNvPr>
          <p:cNvPicPr>
            <a:picLocks noChangeAspect="1"/>
          </p:cNvPicPr>
          <p:nvPr/>
        </p:nvPicPr>
        <p:blipFill rotWithShape="1">
          <a:blip r:embed="rId8"/>
          <a:srcRect r="53220" b="9979"/>
          <a:stretch/>
        </p:blipFill>
        <p:spPr>
          <a:xfrm>
            <a:off x="341601" y="4621122"/>
            <a:ext cx="2400582" cy="1624302"/>
          </a:xfrm>
          <a:prstGeom prst="rect">
            <a:avLst/>
          </a:prstGeom>
        </p:spPr>
      </p:pic>
      <p:sp>
        <p:nvSpPr>
          <p:cNvPr id="14" name="Rectángulo: esquinas redondeadas 13">
            <a:extLst>
              <a:ext uri="{FF2B5EF4-FFF2-40B4-BE49-F238E27FC236}">
                <a16:creationId xmlns:a16="http://schemas.microsoft.com/office/drawing/2014/main" id="{387AE8A2-225C-4EC8-93EB-95B5078CF914}"/>
              </a:ext>
            </a:extLst>
          </p:cNvPr>
          <p:cNvSpPr/>
          <p:nvPr/>
        </p:nvSpPr>
        <p:spPr>
          <a:xfrm>
            <a:off x="3235843" y="4621122"/>
            <a:ext cx="3010521" cy="7281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ysClr val="windowText" lastClr="000000"/>
                </a:solidFill>
              </a:rPr>
              <a:t>Factor de </a:t>
            </a:r>
            <a:r>
              <a:rPr lang="en-US" dirty="0" err="1">
                <a:solidFill>
                  <a:sysClr val="windowText" lastClr="000000"/>
                </a:solidFill>
              </a:rPr>
              <a:t>Amortiguamiento</a:t>
            </a:r>
            <a:endParaRPr lang="en-US" dirty="0">
              <a:solidFill>
                <a:sysClr val="windowText" lastClr="000000"/>
              </a:solidFill>
            </a:endParaRPr>
          </a:p>
          <a:p>
            <a:pPr algn="ctr"/>
            <a:r>
              <a:rPr lang="en-US" dirty="0">
                <a:solidFill>
                  <a:sysClr val="windowText" lastClr="000000"/>
                </a:solidFill>
                <a:latin typeface="Times New Roman" panose="02020603050405020304" pitchFamily="18" charset="0"/>
                <a:cs typeface="Times New Roman" panose="02020603050405020304" pitchFamily="18" charset="0"/>
              </a:rPr>
              <a:t>ξ = 0.05</a:t>
            </a:r>
            <a:endParaRPr lang="es-EC" dirty="0">
              <a:solidFill>
                <a:sysClr val="windowText" lastClr="000000"/>
              </a:solidFill>
            </a:endParaRPr>
          </a:p>
        </p:txBody>
      </p:sp>
      <p:sp>
        <p:nvSpPr>
          <p:cNvPr id="9" name="CuadroTexto 8">
            <a:extLst>
              <a:ext uri="{FF2B5EF4-FFF2-40B4-BE49-F238E27FC236}">
                <a16:creationId xmlns:a16="http://schemas.microsoft.com/office/drawing/2014/main" id="{11216DD5-5813-4DEA-AB6B-8B0D13A4C9CD}"/>
              </a:ext>
            </a:extLst>
          </p:cNvPr>
          <p:cNvSpPr txBox="1"/>
          <p:nvPr/>
        </p:nvSpPr>
        <p:spPr>
          <a:xfrm>
            <a:off x="82297" y="732867"/>
            <a:ext cx="4754880" cy="338554"/>
          </a:xfrm>
          <a:prstGeom prst="rect">
            <a:avLst/>
          </a:prstGeom>
          <a:noFill/>
        </p:spPr>
        <p:txBody>
          <a:bodyPr wrap="square" rtlCol="0">
            <a:spAutoFit/>
          </a:bodyPr>
          <a:lstStyle/>
          <a:p>
            <a:r>
              <a:rPr lang="en-US" sz="1600" dirty="0">
                <a:latin typeface="Eras Bold ITC" panose="020B0907030504020204" pitchFamily="34" charset="0"/>
              </a:rPr>
              <a:t>ESTRUCTURA DE HORMIGÓN ARMADO</a:t>
            </a:r>
            <a:endParaRPr lang="es-EC" sz="1600" dirty="0">
              <a:latin typeface="Eras Bold ITC" panose="020B0907030504020204" pitchFamily="34" charset="0"/>
            </a:endParaRPr>
          </a:p>
        </p:txBody>
      </p:sp>
      <p:sp>
        <p:nvSpPr>
          <p:cNvPr id="10" name="Rectángulo 9">
            <a:extLst>
              <a:ext uri="{FF2B5EF4-FFF2-40B4-BE49-F238E27FC236}">
                <a16:creationId xmlns:a16="http://schemas.microsoft.com/office/drawing/2014/main" id="{F624663C-D3B3-40B3-A97F-B051E5F09723}"/>
              </a:ext>
            </a:extLst>
          </p:cNvPr>
          <p:cNvSpPr/>
          <p:nvPr/>
        </p:nvSpPr>
        <p:spPr>
          <a:xfrm>
            <a:off x="594867" y="2194539"/>
            <a:ext cx="1967042" cy="1289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a:extLst>
              <a:ext uri="{FF2B5EF4-FFF2-40B4-BE49-F238E27FC236}">
                <a16:creationId xmlns:a16="http://schemas.microsoft.com/office/drawing/2014/main" id="{F23B637C-2E34-4D9E-BFA7-966BBA4BE502}"/>
              </a:ext>
            </a:extLst>
          </p:cNvPr>
          <p:cNvSpPr/>
          <p:nvPr/>
        </p:nvSpPr>
        <p:spPr>
          <a:xfrm>
            <a:off x="2754577" y="2194539"/>
            <a:ext cx="1967042" cy="1289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125366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orma libre: forma 33">
            <a:extLst>
              <a:ext uri="{FF2B5EF4-FFF2-40B4-BE49-F238E27FC236}">
                <a16:creationId xmlns:a16="http://schemas.microsoft.com/office/drawing/2014/main" id="{094C0ACC-AAD4-4A1C-88D8-E66EC47185FE}"/>
              </a:ext>
            </a:extLst>
          </p:cNvPr>
          <p:cNvSpPr/>
          <p:nvPr/>
        </p:nvSpPr>
        <p:spPr>
          <a:xfrm>
            <a:off x="8563338" y="3296050"/>
            <a:ext cx="683975" cy="2945399"/>
          </a:xfrm>
          <a:custGeom>
            <a:avLst/>
            <a:gdLst>
              <a:gd name="connsiteX0" fmla="*/ 299052 w 598104"/>
              <a:gd name="connsiteY0" fmla="*/ 0 h 2672732"/>
              <a:gd name="connsiteX1" fmla="*/ 328663 w 598104"/>
              <a:gd name="connsiteY1" fmla="*/ 40821 h 2672732"/>
              <a:gd name="connsiteX2" fmla="*/ 598104 w 598104"/>
              <a:gd name="connsiteY2" fmla="*/ 1336366 h 2672732"/>
              <a:gd name="connsiteX3" fmla="*/ 328663 w 598104"/>
              <a:gd name="connsiteY3" fmla="*/ 2631911 h 2672732"/>
              <a:gd name="connsiteX4" fmla="*/ 299052 w 598104"/>
              <a:gd name="connsiteY4" fmla="*/ 2672732 h 2672732"/>
              <a:gd name="connsiteX5" fmla="*/ 269441 w 598104"/>
              <a:gd name="connsiteY5" fmla="*/ 2631911 h 2672732"/>
              <a:gd name="connsiteX6" fmla="*/ 0 w 598104"/>
              <a:gd name="connsiteY6" fmla="*/ 1336366 h 2672732"/>
              <a:gd name="connsiteX7" fmla="*/ 269441 w 598104"/>
              <a:gd name="connsiteY7" fmla="*/ 40821 h 267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104" h="2672732">
                <a:moveTo>
                  <a:pt x="299052" y="0"/>
                </a:moveTo>
                <a:lnTo>
                  <a:pt x="328663" y="40821"/>
                </a:lnTo>
                <a:cubicBezTo>
                  <a:pt x="489154" y="290321"/>
                  <a:pt x="598104" y="776933"/>
                  <a:pt x="598104" y="1336366"/>
                </a:cubicBezTo>
                <a:cubicBezTo>
                  <a:pt x="598104" y="1895799"/>
                  <a:pt x="489154" y="2382411"/>
                  <a:pt x="328663" y="2631911"/>
                </a:cubicBezTo>
                <a:lnTo>
                  <a:pt x="299052" y="2672732"/>
                </a:lnTo>
                <a:lnTo>
                  <a:pt x="269441" y="2631911"/>
                </a:lnTo>
                <a:cubicBezTo>
                  <a:pt x="108950" y="2382411"/>
                  <a:pt x="0" y="1895799"/>
                  <a:pt x="0" y="1336366"/>
                </a:cubicBezTo>
                <a:cubicBezTo>
                  <a:pt x="0" y="776933"/>
                  <a:pt x="108950" y="290321"/>
                  <a:pt x="269441" y="40821"/>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3" name="Forma libre: forma 32">
            <a:extLst>
              <a:ext uri="{FF2B5EF4-FFF2-40B4-BE49-F238E27FC236}">
                <a16:creationId xmlns:a16="http://schemas.microsoft.com/office/drawing/2014/main" id="{056CA782-FFE6-45C2-80D6-16A69CEE9F48}"/>
              </a:ext>
            </a:extLst>
          </p:cNvPr>
          <p:cNvSpPr/>
          <p:nvPr/>
        </p:nvSpPr>
        <p:spPr>
          <a:xfrm>
            <a:off x="8545388" y="656012"/>
            <a:ext cx="683975" cy="2633582"/>
          </a:xfrm>
          <a:custGeom>
            <a:avLst/>
            <a:gdLst>
              <a:gd name="connsiteX0" fmla="*/ 299052 w 598104"/>
              <a:gd name="connsiteY0" fmla="*/ 0 h 2672732"/>
              <a:gd name="connsiteX1" fmla="*/ 328663 w 598104"/>
              <a:gd name="connsiteY1" fmla="*/ 40821 h 2672732"/>
              <a:gd name="connsiteX2" fmla="*/ 598104 w 598104"/>
              <a:gd name="connsiteY2" fmla="*/ 1336366 h 2672732"/>
              <a:gd name="connsiteX3" fmla="*/ 328663 w 598104"/>
              <a:gd name="connsiteY3" fmla="*/ 2631911 h 2672732"/>
              <a:gd name="connsiteX4" fmla="*/ 299052 w 598104"/>
              <a:gd name="connsiteY4" fmla="*/ 2672732 h 2672732"/>
              <a:gd name="connsiteX5" fmla="*/ 269441 w 598104"/>
              <a:gd name="connsiteY5" fmla="*/ 2631911 h 2672732"/>
              <a:gd name="connsiteX6" fmla="*/ 0 w 598104"/>
              <a:gd name="connsiteY6" fmla="*/ 1336366 h 2672732"/>
              <a:gd name="connsiteX7" fmla="*/ 269441 w 598104"/>
              <a:gd name="connsiteY7" fmla="*/ 40821 h 267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104" h="2672732">
                <a:moveTo>
                  <a:pt x="299052" y="0"/>
                </a:moveTo>
                <a:lnTo>
                  <a:pt x="328663" y="40821"/>
                </a:lnTo>
                <a:cubicBezTo>
                  <a:pt x="489154" y="290321"/>
                  <a:pt x="598104" y="776933"/>
                  <a:pt x="598104" y="1336366"/>
                </a:cubicBezTo>
                <a:cubicBezTo>
                  <a:pt x="598104" y="1895799"/>
                  <a:pt x="489154" y="2382411"/>
                  <a:pt x="328663" y="2631911"/>
                </a:cubicBezTo>
                <a:lnTo>
                  <a:pt x="299052" y="2672732"/>
                </a:lnTo>
                <a:lnTo>
                  <a:pt x="269441" y="2631911"/>
                </a:lnTo>
                <a:cubicBezTo>
                  <a:pt x="108950" y="2382411"/>
                  <a:pt x="0" y="1895799"/>
                  <a:pt x="0" y="1336366"/>
                </a:cubicBezTo>
                <a:cubicBezTo>
                  <a:pt x="0" y="776933"/>
                  <a:pt x="108950" y="290321"/>
                  <a:pt x="269441" y="40821"/>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3" name="Rectángulo: esquinas redondeadas 22">
            <a:extLst>
              <a:ext uri="{FF2B5EF4-FFF2-40B4-BE49-F238E27FC236}">
                <a16:creationId xmlns:a16="http://schemas.microsoft.com/office/drawing/2014/main" id="{6262DD4F-C7B0-49B7-AA9D-ED6011697F2E}"/>
              </a:ext>
            </a:extLst>
          </p:cNvPr>
          <p:cNvSpPr/>
          <p:nvPr/>
        </p:nvSpPr>
        <p:spPr>
          <a:xfrm>
            <a:off x="6346245" y="958584"/>
            <a:ext cx="2987308" cy="1985940"/>
          </a:xfrm>
          <a:prstGeom prst="roundRect">
            <a:avLst/>
          </a:prstGeom>
          <a:blipFill>
            <a:blip r:embed="rId2"/>
            <a:tile tx="0" ty="0" sx="100000" sy="100000" flip="none" algn="tl"/>
          </a:blipFill>
          <a:ln>
            <a:noFill/>
          </a:ln>
          <a:effectLst>
            <a:outerShdw blurRad="203200" dist="127000" dir="8100000" algn="tr" rotWithShape="0">
              <a:prstClr val="black">
                <a:alpha val="35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000" b="1" u="sng" kern="1200" dirty="0">
              <a:solidFill>
                <a:schemeClr val="tx1"/>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cs typeface="+mj-cs"/>
            </a:endParaRPr>
          </a:p>
          <a:p>
            <a:pPr algn="ctr"/>
            <a:r>
              <a:rPr lang="en-US" sz="2400" b="1" u="sng" kern="1200" dirty="0">
                <a:solidFill>
                  <a:schemeClr val="tx1"/>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cs typeface="+mj-cs"/>
              </a:rPr>
              <a:t>MANTA 2016</a:t>
            </a:r>
          </a:p>
          <a:p>
            <a:pPr algn="ctr"/>
            <a:endParaRPr lang="es-EC" dirty="0">
              <a:latin typeface="Gungsuh" panose="02030600000101010101" pitchFamily="18" charset="-127"/>
              <a:ea typeface="Gungsuh" panose="02030600000101010101" pitchFamily="18" charset="-127"/>
              <a:cs typeface="+mj-cs"/>
            </a:endParaRPr>
          </a:p>
          <a:p>
            <a:pPr marL="285750" indent="-285750" algn="ctr">
              <a:buFont typeface="Arial" panose="020B0604020202020204" pitchFamily="34" charset="0"/>
              <a:buChar char="•"/>
            </a:pPr>
            <a:r>
              <a:rPr lang="es-EC" dirty="0">
                <a:latin typeface="Gungsuh" panose="02030600000101010101" pitchFamily="18" charset="-127"/>
                <a:ea typeface="Gungsuh" panose="02030600000101010101" pitchFamily="18" charset="-127"/>
                <a:cs typeface="+mj-cs"/>
              </a:rPr>
              <a:t>Magnitud</a:t>
            </a:r>
            <a:r>
              <a:rPr lang="en-US" dirty="0">
                <a:latin typeface="Gungsuh" panose="02030600000101010101" pitchFamily="18" charset="-127"/>
                <a:ea typeface="Gungsuh" panose="02030600000101010101" pitchFamily="18" charset="-127"/>
                <a:cs typeface="+mj-cs"/>
              </a:rPr>
              <a:t> 7.8</a:t>
            </a:r>
            <a:endParaRPr lang="en-US" kern="1200" dirty="0">
              <a:solidFill>
                <a:schemeClr val="tx1"/>
              </a:solidFill>
              <a:latin typeface="Gungsuh" panose="02030600000101010101" pitchFamily="18" charset="-127"/>
              <a:ea typeface="Gungsuh" panose="02030600000101010101" pitchFamily="18" charset="-127"/>
              <a:cs typeface="+mj-cs"/>
            </a:endParaRPr>
          </a:p>
          <a:p>
            <a:pPr algn="ctr"/>
            <a:endParaRPr lang="en-US" sz="1800" b="1" u="sng" kern="1200" dirty="0">
              <a:solidFill>
                <a:schemeClr val="tx1"/>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cs typeface="+mj-cs"/>
            </a:endParaRPr>
          </a:p>
          <a:p>
            <a:pPr algn="ctr"/>
            <a:endParaRPr lang="es-EC" dirty="0"/>
          </a:p>
        </p:txBody>
      </p:sp>
      <p:sp>
        <p:nvSpPr>
          <p:cNvPr id="29" name="Rectángulo: esquinas redondeadas 28">
            <a:extLst>
              <a:ext uri="{FF2B5EF4-FFF2-40B4-BE49-F238E27FC236}">
                <a16:creationId xmlns:a16="http://schemas.microsoft.com/office/drawing/2014/main" id="{54CD50C4-0F56-4804-82CC-4FFE776E0C0B}"/>
              </a:ext>
            </a:extLst>
          </p:cNvPr>
          <p:cNvSpPr/>
          <p:nvPr/>
        </p:nvSpPr>
        <p:spPr>
          <a:xfrm>
            <a:off x="8466301" y="3707870"/>
            <a:ext cx="3257064" cy="1985940"/>
          </a:xfrm>
          <a:prstGeom prst="roundRect">
            <a:avLst/>
          </a:prstGeom>
          <a:blipFill>
            <a:blip r:embed="rId2"/>
            <a:tile tx="0" ty="0" sx="100000" sy="100000" flip="none" algn="tl"/>
          </a:blipFill>
          <a:ln>
            <a:noFill/>
          </a:ln>
          <a:effectLst>
            <a:outerShdw blurRad="203200" dist="127000" dir="8100000" algn="tr" rotWithShape="0">
              <a:prstClr val="black">
                <a:alpha val="35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en-US" sz="2400" b="1" u="sng" dirty="0">
                <a:solidFill>
                  <a:schemeClr val="tx1"/>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cs typeface="+mj-cs"/>
              </a:rPr>
              <a:t>BAHIA DE CARAQUEZ 1998</a:t>
            </a:r>
          </a:p>
          <a:p>
            <a:pPr algn="ctr"/>
            <a:endParaRPr lang="en-US" sz="2000" b="1" u="sng" dirty="0">
              <a:solidFill>
                <a:schemeClr val="tx1"/>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cs typeface="+mj-cs"/>
            </a:endParaRPr>
          </a:p>
          <a:p>
            <a:pPr marL="285750" indent="-285750" algn="ctr">
              <a:buFont typeface="Arial" panose="020B0604020202020204" pitchFamily="34" charset="0"/>
              <a:buChar char="•"/>
            </a:pPr>
            <a:r>
              <a:rPr lang="es-EC" dirty="0">
                <a:latin typeface="Gungsuh" panose="02030600000101010101" pitchFamily="18" charset="-127"/>
                <a:ea typeface="Gungsuh" panose="02030600000101010101" pitchFamily="18" charset="-127"/>
                <a:cs typeface="+mj-cs"/>
              </a:rPr>
              <a:t>Magnitud</a:t>
            </a:r>
            <a:r>
              <a:rPr lang="en-US" dirty="0">
                <a:latin typeface="Gungsuh" panose="02030600000101010101" pitchFamily="18" charset="-127"/>
                <a:ea typeface="Gungsuh" panose="02030600000101010101" pitchFamily="18" charset="-127"/>
                <a:cs typeface="+mj-cs"/>
              </a:rPr>
              <a:t> 7.2</a:t>
            </a:r>
          </a:p>
          <a:p>
            <a:pPr algn="ctr"/>
            <a:endParaRPr lang="en-US" sz="2000" b="1" u="sng" dirty="0">
              <a:solidFill>
                <a:schemeClr val="tx1"/>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cs typeface="+mj-cs"/>
            </a:endParaRPr>
          </a:p>
          <a:p>
            <a:pPr algn="ctr"/>
            <a:endParaRPr lang="es-EC" sz="2000" b="1" u="sng" dirty="0">
              <a:solidFill>
                <a:schemeClr val="tx1"/>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cs typeface="+mj-cs"/>
            </a:endParaRPr>
          </a:p>
        </p:txBody>
      </p:sp>
      <p:sp>
        <p:nvSpPr>
          <p:cNvPr id="30" name="CuadroTexto 29">
            <a:extLst>
              <a:ext uri="{FF2B5EF4-FFF2-40B4-BE49-F238E27FC236}">
                <a16:creationId xmlns:a16="http://schemas.microsoft.com/office/drawing/2014/main" id="{34E2AB17-FE12-41EE-B24B-19E03E077E59}"/>
              </a:ext>
            </a:extLst>
          </p:cNvPr>
          <p:cNvSpPr txBox="1"/>
          <p:nvPr/>
        </p:nvSpPr>
        <p:spPr>
          <a:xfrm>
            <a:off x="1" y="6241450"/>
            <a:ext cx="4296792" cy="646331"/>
          </a:xfrm>
          <a:prstGeom prst="rect">
            <a:avLst/>
          </a:prstGeom>
          <a:noFill/>
        </p:spPr>
        <p:txBody>
          <a:bodyPr wrap="square">
            <a:spAutoFit/>
          </a:bodyPr>
          <a:lstStyle/>
          <a:p>
            <a:pPr>
              <a:defRPr/>
            </a:pPr>
            <a:r>
              <a:rPr lang="en-US" sz="1800" i="1" kern="0" dirty="0">
                <a:solidFill>
                  <a:schemeClr val="tx1"/>
                </a:solidFill>
                <a:latin typeface="Times New Roman" panose="02020603050405020304" pitchFamily="18" charset="0"/>
                <a:cs typeface="Times New Roman" panose="02020603050405020304" pitchFamily="18" charset="0"/>
              </a:rPr>
              <a:t>“</a:t>
            </a:r>
            <a:r>
              <a:rPr lang="es-ES" sz="1800" i="1" kern="0" dirty="0">
                <a:solidFill>
                  <a:schemeClr val="tx1"/>
                </a:solidFill>
                <a:latin typeface="Times New Roman" panose="02020603050405020304" pitchFamily="18" charset="0"/>
                <a:cs typeface="Times New Roman" panose="02020603050405020304" pitchFamily="18" charset="0"/>
              </a:rPr>
              <a:t>Estructuras con elementos de enlace que trabajan como disipador de energía”</a:t>
            </a:r>
          </a:p>
        </p:txBody>
      </p:sp>
      <p:pic>
        <p:nvPicPr>
          <p:cNvPr id="31" name="Picture 2" descr="Placa de Nazca - Wikipedia, la enciclopedia libre">
            <a:extLst>
              <a:ext uri="{FF2B5EF4-FFF2-40B4-BE49-F238E27FC236}">
                <a16:creationId xmlns:a16="http://schemas.microsoft.com/office/drawing/2014/main" id="{AB97C362-7B29-4A8F-80C5-33F223FAF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175" y="829126"/>
            <a:ext cx="5280572" cy="5199748"/>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n 40">
            <a:extLst>
              <a:ext uri="{FF2B5EF4-FFF2-40B4-BE49-F238E27FC236}">
                <a16:creationId xmlns:a16="http://schemas.microsoft.com/office/drawing/2014/main" id="{305BEB7A-8FAB-4BA2-9797-30C22D59CDED}"/>
              </a:ext>
            </a:extLst>
          </p:cNvPr>
          <p:cNvPicPr/>
          <p:nvPr/>
        </p:nvPicPr>
        <p:blipFill rotWithShape="1">
          <a:blip r:embed="rId4"/>
          <a:srcRect l="1332" t="677" r="1375" b="788"/>
          <a:stretch/>
        </p:blipFill>
        <p:spPr>
          <a:xfrm>
            <a:off x="253175" y="829126"/>
            <a:ext cx="5280572" cy="5199748"/>
          </a:xfrm>
          <a:prstGeom prst="rect">
            <a:avLst/>
          </a:prstGeom>
        </p:spPr>
      </p:pic>
      <p:grpSp>
        <p:nvGrpSpPr>
          <p:cNvPr id="3" name="Grupo 2">
            <a:extLst>
              <a:ext uri="{FF2B5EF4-FFF2-40B4-BE49-F238E27FC236}">
                <a16:creationId xmlns:a16="http://schemas.microsoft.com/office/drawing/2014/main" id="{9990CA4B-1FE0-42A4-9704-3F9D2A705180}"/>
              </a:ext>
            </a:extLst>
          </p:cNvPr>
          <p:cNvGrpSpPr/>
          <p:nvPr/>
        </p:nvGrpSpPr>
        <p:grpSpPr>
          <a:xfrm>
            <a:off x="5907322" y="3315785"/>
            <a:ext cx="2991165" cy="2895866"/>
            <a:chOff x="5907322" y="3234505"/>
            <a:chExt cx="2991165" cy="2895866"/>
          </a:xfrm>
          <a:effectLst>
            <a:outerShdw blurRad="177800" dist="50800" sx="101000" sy="101000" algn="l" rotWithShape="0">
              <a:prstClr val="black">
                <a:alpha val="33000"/>
              </a:prstClr>
            </a:outerShdw>
          </a:effectLst>
        </p:grpSpPr>
        <p:pic>
          <p:nvPicPr>
            <p:cNvPr id="42" name="Picture 4" descr="Ecuador entre sismos, 50 años de temblores | El Comercio">
              <a:extLst>
                <a:ext uri="{FF2B5EF4-FFF2-40B4-BE49-F238E27FC236}">
                  <a16:creationId xmlns:a16="http://schemas.microsoft.com/office/drawing/2014/main" id="{6AE25970-19DA-4742-B3B6-BF64073E60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34" r="15265" b="2"/>
            <a:stretch/>
          </p:blipFill>
          <p:spPr bwMode="auto">
            <a:xfrm flipH="1">
              <a:off x="7140532" y="3234505"/>
              <a:ext cx="1757955" cy="1452070"/>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43" name="Imagen 42">
              <a:extLst>
                <a:ext uri="{FF2B5EF4-FFF2-40B4-BE49-F238E27FC236}">
                  <a16:creationId xmlns:a16="http://schemas.microsoft.com/office/drawing/2014/main" id="{ED703455-3BBC-4E71-8714-CDAC9D3C1BAF}"/>
                </a:ext>
              </a:extLst>
            </p:cNvPr>
            <p:cNvPicPr>
              <a:picLocks noChangeAspect="1"/>
            </p:cNvPicPr>
            <p:nvPr/>
          </p:nvPicPr>
          <p:blipFill rotWithShape="1">
            <a:blip r:embed="rId6"/>
            <a:srcRect t="15621" r="1" b="16336"/>
            <a:stretch/>
          </p:blipFill>
          <p:spPr>
            <a:xfrm flipH="1">
              <a:off x="5907664" y="4678297"/>
              <a:ext cx="1563197" cy="1452074"/>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44" name="Picture 6" descr="Sin título de diapositiva">
              <a:extLst>
                <a:ext uri="{FF2B5EF4-FFF2-40B4-BE49-F238E27FC236}">
                  <a16:creationId xmlns:a16="http://schemas.microsoft.com/office/drawing/2014/main" id="{E81AC0D1-005B-45C3-8295-348D53E1DAD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509" r="7949" b="2"/>
            <a:stretch/>
          </p:blipFill>
          <p:spPr bwMode="auto">
            <a:xfrm flipH="1">
              <a:off x="7133693" y="4678293"/>
              <a:ext cx="1735111" cy="1452074"/>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pic>
          <p:nvPicPr>
            <p:cNvPr id="45" name="Picture 8" descr="Bahía de Caráquez">
              <a:extLst>
                <a:ext uri="{FF2B5EF4-FFF2-40B4-BE49-F238E27FC236}">
                  <a16:creationId xmlns:a16="http://schemas.microsoft.com/office/drawing/2014/main" id="{B7B28A33-E232-4D56-B2E7-9A34D444A0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282" r="20863" b="-1"/>
            <a:stretch/>
          </p:blipFill>
          <p:spPr bwMode="auto">
            <a:xfrm flipH="1">
              <a:off x="5907322" y="3234505"/>
              <a:ext cx="1563539" cy="1452070"/>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grpSp>
      <p:sp>
        <p:nvSpPr>
          <p:cNvPr id="48" name="灯片编号占位符 2">
            <a:extLst>
              <a:ext uri="{FF2B5EF4-FFF2-40B4-BE49-F238E27FC236}">
                <a16:creationId xmlns:a16="http://schemas.microsoft.com/office/drawing/2014/main" id="{32CD7567-63A8-456D-B96A-6DA45D841274}"/>
              </a:ext>
            </a:extLst>
          </p:cNvPr>
          <p:cNvSpPr txBox="1">
            <a:spLocks/>
          </p:cNvSpPr>
          <p:nvPr/>
        </p:nvSpPr>
        <p:spPr>
          <a:xfrm>
            <a:off x="11762912" y="117130"/>
            <a:ext cx="328474" cy="365125"/>
          </a:xfrm>
          <a:prstGeom prst="rect">
            <a:avLst/>
          </a:prstGeom>
        </p:spPr>
        <p:txBody>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B74810B7-83A7-424C-93C8-85BC983329C6}" type="slidenum">
              <a:rPr lang="zh-CN" altLang="en-US" sz="2000" smtClean="0">
                <a:cs typeface="+mn-ea"/>
                <a:sym typeface="+mn-lt"/>
              </a:rPr>
              <a:pPr/>
              <a:t>4</a:t>
            </a:fld>
            <a:endParaRPr lang="zh-CN" altLang="en-US" sz="2000">
              <a:cs typeface="+mn-ea"/>
              <a:sym typeface="+mn-lt"/>
            </a:endParaRPr>
          </a:p>
        </p:txBody>
      </p:sp>
      <p:grpSp>
        <p:nvGrpSpPr>
          <p:cNvPr id="2" name="Grupo 1">
            <a:extLst>
              <a:ext uri="{FF2B5EF4-FFF2-40B4-BE49-F238E27FC236}">
                <a16:creationId xmlns:a16="http://schemas.microsoft.com/office/drawing/2014/main" id="{EF50B9DC-AE1E-406B-8D8F-B905B3A5846A}"/>
              </a:ext>
            </a:extLst>
          </p:cNvPr>
          <p:cNvGrpSpPr/>
          <p:nvPr/>
        </p:nvGrpSpPr>
        <p:grpSpPr>
          <a:xfrm>
            <a:off x="8868804" y="639932"/>
            <a:ext cx="3323196" cy="2639502"/>
            <a:chOff x="8868804" y="617550"/>
            <a:chExt cx="3323196" cy="2639502"/>
          </a:xfrm>
          <a:effectLst>
            <a:outerShdw blurRad="177800" dist="50800" dir="10800000" sx="101000" sy="101000" algn="r" rotWithShape="0">
              <a:prstClr val="black">
                <a:alpha val="33000"/>
              </a:prstClr>
            </a:outerShdw>
          </a:effectLst>
        </p:grpSpPr>
        <p:pic>
          <p:nvPicPr>
            <p:cNvPr id="49" name="Picture 6" descr="Más de 1.900 réplicas se registran en Ecuador | La República EC">
              <a:extLst>
                <a:ext uri="{FF2B5EF4-FFF2-40B4-BE49-F238E27FC236}">
                  <a16:creationId xmlns:a16="http://schemas.microsoft.com/office/drawing/2014/main" id="{396E98D3-27DE-4CAE-9CE4-257467349A6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176" r="5484"/>
            <a:stretch/>
          </p:blipFill>
          <p:spPr bwMode="auto">
            <a:xfrm>
              <a:off x="8868804" y="640087"/>
              <a:ext cx="1931889" cy="1319749"/>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50" name="Picture 12" descr="Tarqui, el barrio de Manta que desapareció con la tragedia">
              <a:extLst>
                <a:ext uri="{FF2B5EF4-FFF2-40B4-BE49-F238E27FC236}">
                  <a16:creationId xmlns:a16="http://schemas.microsoft.com/office/drawing/2014/main" id="{FE0A79C1-AFB4-4CCD-8EA3-DD4F0E6BDED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2755" b="-3"/>
            <a:stretch/>
          </p:blipFill>
          <p:spPr bwMode="auto">
            <a:xfrm>
              <a:off x="8898487" y="1937299"/>
              <a:ext cx="1911006" cy="1319753"/>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pic>
          <p:nvPicPr>
            <p:cNvPr id="51" name="Picture 4" descr="Sobrevivientes de terremoto en Manta cuentan lo vivido entre ...">
              <a:extLst>
                <a:ext uri="{FF2B5EF4-FFF2-40B4-BE49-F238E27FC236}">
                  <a16:creationId xmlns:a16="http://schemas.microsoft.com/office/drawing/2014/main" id="{F06C62F8-9360-44BE-8EE9-27A628681F3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083" r="25984" b="3"/>
            <a:stretch/>
          </p:blipFill>
          <p:spPr bwMode="auto">
            <a:xfrm>
              <a:off x="10496714" y="1937299"/>
              <a:ext cx="1695286" cy="1319753"/>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52" name="Picture 8" descr="Hospital del IESS de Manta quedó inservible tras el terremoto en ...">
              <a:extLst>
                <a:ext uri="{FF2B5EF4-FFF2-40B4-BE49-F238E27FC236}">
                  <a16:creationId xmlns:a16="http://schemas.microsoft.com/office/drawing/2014/main" id="{AB4C473A-0BC6-4F4F-8682-E4D746C7537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0973" r="18102" b="-2"/>
            <a:stretch/>
          </p:blipFill>
          <p:spPr bwMode="auto">
            <a:xfrm>
              <a:off x="10505514" y="617550"/>
              <a:ext cx="1686486" cy="1319749"/>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grpSp>
      <p:sp>
        <p:nvSpPr>
          <p:cNvPr id="53" name="Rectángulo 52">
            <a:extLst>
              <a:ext uri="{FF2B5EF4-FFF2-40B4-BE49-F238E27FC236}">
                <a16:creationId xmlns:a16="http://schemas.microsoft.com/office/drawing/2014/main" id="{F66D984C-39ED-40AF-AFFA-BD44591D409C}"/>
              </a:ext>
            </a:extLst>
          </p:cNvPr>
          <p:cNvSpPr/>
          <p:nvPr/>
        </p:nvSpPr>
        <p:spPr>
          <a:xfrm>
            <a:off x="596472" y="7790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1. JUSTIFICACIÓN Y OBJETIVOS</a:t>
            </a:r>
            <a:endParaRPr lang="es-EC" sz="1600" b="1" dirty="0">
              <a:solidFill>
                <a:schemeClr val="tx1"/>
              </a:solidFill>
            </a:endParaRPr>
          </a:p>
        </p:txBody>
      </p:sp>
      <p:sp>
        <p:nvSpPr>
          <p:cNvPr id="54" name="Elipse 53">
            <a:extLst>
              <a:ext uri="{FF2B5EF4-FFF2-40B4-BE49-F238E27FC236}">
                <a16:creationId xmlns:a16="http://schemas.microsoft.com/office/drawing/2014/main" id="{A69C2E59-8174-407A-AF3A-ABE2ADB0D55E}"/>
              </a:ext>
            </a:extLst>
          </p:cNvPr>
          <p:cNvSpPr/>
          <p:nvPr/>
        </p:nvSpPr>
        <p:spPr>
          <a:xfrm>
            <a:off x="34219" y="688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55" name="图形 116" descr="剧本">
            <a:extLst>
              <a:ext uri="{FF2B5EF4-FFF2-40B4-BE49-F238E27FC236}">
                <a16:creationId xmlns:a16="http://schemas.microsoft.com/office/drawing/2014/main" id="{ADC26D1B-909B-4E99-9BC9-498E36E63ADB}"/>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22820" y="81648"/>
            <a:ext cx="558284" cy="558284"/>
          </a:xfrm>
          <a:prstGeom prst="rect">
            <a:avLst/>
          </a:prstGeom>
        </p:spPr>
      </p:pic>
    </p:spTree>
    <p:extLst>
      <p:ext uri="{BB962C8B-B14F-4D97-AF65-F5344CB8AC3E}">
        <p14:creationId xmlns:p14="http://schemas.microsoft.com/office/powerpoint/2010/main" val="2302668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1000" fill="hold"/>
                                        <p:tgtEl>
                                          <p:spTgt spid="23"/>
                                        </p:tgtEl>
                                        <p:attrNameLst>
                                          <p:attrName>ppt_x</p:attrName>
                                        </p:attrNameLst>
                                      </p:cBhvr>
                                      <p:tavLst>
                                        <p:tav tm="0">
                                          <p:val>
                                            <p:strVal val="1+#ppt_w/2"/>
                                          </p:val>
                                        </p:tav>
                                        <p:tav tm="100000">
                                          <p:val>
                                            <p:strVal val="#ppt_x"/>
                                          </p:val>
                                        </p:tav>
                                      </p:tavLst>
                                    </p:anim>
                                    <p:anim calcmode="lin" valueType="num">
                                      <p:cBhvr additive="base">
                                        <p:cTn id="3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anim calcmode="lin" valueType="num">
                                      <p:cBhvr>
                                        <p:cTn id="42" dur="500" fill="hold"/>
                                        <p:tgtEl>
                                          <p:spTgt spid="34"/>
                                        </p:tgtEl>
                                        <p:attrNameLst>
                                          <p:attrName>ppt_x</p:attrName>
                                        </p:attrNameLst>
                                      </p:cBhvr>
                                      <p:tavLst>
                                        <p:tav tm="0">
                                          <p:val>
                                            <p:strVal val="#ppt_x"/>
                                          </p:val>
                                        </p:tav>
                                        <p:tav tm="100000">
                                          <p:val>
                                            <p:strVal val="#ppt_x"/>
                                          </p:val>
                                        </p:tav>
                                      </p:tavLst>
                                    </p:anim>
                                    <p:anim calcmode="lin" valueType="num">
                                      <p:cBhvr>
                                        <p:cTn id="43" dur="500" fill="hold"/>
                                        <p:tgtEl>
                                          <p:spTgt spid="34"/>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12" presetClass="entr" presetSubtype="8"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p:tgtEl>
                                          <p:spTgt spid="29"/>
                                        </p:tgtEl>
                                        <p:attrNameLst>
                                          <p:attrName>ppt_x</p:attrName>
                                        </p:attrNameLst>
                                      </p:cBhvr>
                                      <p:tavLst>
                                        <p:tav tm="0">
                                          <p:val>
                                            <p:strVal val="#ppt_x-#ppt_w*1.125000"/>
                                          </p:val>
                                        </p:tav>
                                        <p:tav tm="100000">
                                          <p:val>
                                            <p:strVal val="#ppt_x"/>
                                          </p:val>
                                        </p:tav>
                                      </p:tavLst>
                                    </p:anim>
                                    <p:animEffect transition="in" filter="wipe(right)">
                                      <p:cBhvr>
                                        <p:cTn id="4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23" grpId="0" animBg="1"/>
      <p:bldP spid="2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97790"/>
            <a:ext cx="2102402" cy="106088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15C8F065-76A8-47DD-935E-2210DA6FB32A}"/>
              </a:ext>
            </a:extLst>
          </p:cNvPr>
          <p:cNvPicPr/>
          <p:nvPr/>
        </p:nvPicPr>
        <p:blipFill rotWithShape="1">
          <a:blip r:embed="rId5"/>
          <a:srcRect l="4420" b="8637"/>
          <a:stretch/>
        </p:blipFill>
        <p:spPr>
          <a:xfrm>
            <a:off x="74772" y="1116772"/>
            <a:ext cx="7919626" cy="3909995"/>
          </a:xfrm>
          <a:prstGeom prst="rect">
            <a:avLst/>
          </a:prstGeom>
        </p:spPr>
      </p:pic>
      <p:grpSp>
        <p:nvGrpSpPr>
          <p:cNvPr id="21" name="Grupo 20">
            <a:extLst>
              <a:ext uri="{FF2B5EF4-FFF2-40B4-BE49-F238E27FC236}">
                <a16:creationId xmlns:a16="http://schemas.microsoft.com/office/drawing/2014/main" id="{E953838D-71F8-4FC2-A465-FF38C99020C6}"/>
              </a:ext>
            </a:extLst>
          </p:cNvPr>
          <p:cNvGrpSpPr/>
          <p:nvPr/>
        </p:nvGrpSpPr>
        <p:grpSpPr>
          <a:xfrm>
            <a:off x="8207344" y="52900"/>
            <a:ext cx="3909884" cy="2205206"/>
            <a:chOff x="8207344" y="52900"/>
            <a:chExt cx="3909884" cy="2205206"/>
          </a:xfrm>
        </p:grpSpPr>
        <p:sp>
          <p:nvSpPr>
            <p:cNvPr id="12" name="Rectángulo: esquinas redondeadas 11">
              <a:extLst>
                <a:ext uri="{FF2B5EF4-FFF2-40B4-BE49-F238E27FC236}">
                  <a16:creationId xmlns:a16="http://schemas.microsoft.com/office/drawing/2014/main" id="{3BCC0C5F-CE1B-4B30-9C6A-DB9494F6681A}"/>
                </a:ext>
              </a:extLst>
            </p:cNvPr>
            <p:cNvSpPr/>
            <p:nvPr/>
          </p:nvSpPr>
          <p:spPr>
            <a:xfrm>
              <a:off x="8207344" y="52900"/>
              <a:ext cx="3909884" cy="220520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3" name="Imagen 2">
              <a:extLst>
                <a:ext uri="{FF2B5EF4-FFF2-40B4-BE49-F238E27FC236}">
                  <a16:creationId xmlns:a16="http://schemas.microsoft.com/office/drawing/2014/main" id="{B8814D2E-8FDB-4A8E-8D69-020646D60422}"/>
                </a:ext>
              </a:extLst>
            </p:cNvPr>
            <p:cNvPicPr>
              <a:picLocks noChangeAspect="1"/>
            </p:cNvPicPr>
            <p:nvPr/>
          </p:nvPicPr>
          <p:blipFill rotWithShape="1">
            <a:blip r:embed="rId6"/>
            <a:srcRect r="51882" b="8525"/>
            <a:stretch/>
          </p:blipFill>
          <p:spPr>
            <a:xfrm>
              <a:off x="9016689" y="422232"/>
              <a:ext cx="2291195" cy="1824128"/>
            </a:xfrm>
            <a:prstGeom prst="rect">
              <a:avLst/>
            </a:prstGeom>
          </p:spPr>
        </p:pic>
        <p:sp>
          <p:nvSpPr>
            <p:cNvPr id="2" name="CuadroTexto 1">
              <a:extLst>
                <a:ext uri="{FF2B5EF4-FFF2-40B4-BE49-F238E27FC236}">
                  <a16:creationId xmlns:a16="http://schemas.microsoft.com/office/drawing/2014/main" id="{D7C7963F-FA00-420A-B7D6-9C3745B16F5A}"/>
                </a:ext>
              </a:extLst>
            </p:cNvPr>
            <p:cNvSpPr txBox="1"/>
            <p:nvPr/>
          </p:nvSpPr>
          <p:spPr>
            <a:xfrm>
              <a:off x="9143482" y="52900"/>
              <a:ext cx="2037609" cy="338554"/>
            </a:xfrm>
            <a:prstGeom prst="rect">
              <a:avLst/>
            </a:prstGeom>
            <a:noFill/>
          </p:spPr>
          <p:txBody>
            <a:bodyPr wrap="none" rtlCol="0">
              <a:spAutoFit/>
            </a:bodyPr>
            <a:lstStyle/>
            <a:p>
              <a:r>
                <a:rPr lang="es-EC" sz="1600" dirty="0">
                  <a:ln w="0"/>
                  <a:effectLst>
                    <a:outerShdw blurRad="38100" dist="19050" dir="2700000" algn="tl" rotWithShape="0">
                      <a:schemeClr val="dk1">
                        <a:alpha val="40000"/>
                      </a:schemeClr>
                    </a:outerShdw>
                  </a:effectLst>
                </a:rPr>
                <a:t>FUERZAS AXIALES</a:t>
              </a:r>
            </a:p>
          </p:txBody>
        </p:sp>
      </p:grpSp>
      <p:grpSp>
        <p:nvGrpSpPr>
          <p:cNvPr id="28" name="Grupo 27">
            <a:extLst>
              <a:ext uri="{FF2B5EF4-FFF2-40B4-BE49-F238E27FC236}">
                <a16:creationId xmlns:a16="http://schemas.microsoft.com/office/drawing/2014/main" id="{D334C79A-1009-409F-A995-08AA91686837}"/>
              </a:ext>
            </a:extLst>
          </p:cNvPr>
          <p:cNvGrpSpPr/>
          <p:nvPr/>
        </p:nvGrpSpPr>
        <p:grpSpPr>
          <a:xfrm>
            <a:off x="8207344" y="2326397"/>
            <a:ext cx="3909884" cy="2205206"/>
            <a:chOff x="8207344" y="2326397"/>
            <a:chExt cx="3909884" cy="2205206"/>
          </a:xfrm>
        </p:grpSpPr>
        <p:sp>
          <p:nvSpPr>
            <p:cNvPr id="16" name="Rectángulo: esquinas redondeadas 15">
              <a:extLst>
                <a:ext uri="{FF2B5EF4-FFF2-40B4-BE49-F238E27FC236}">
                  <a16:creationId xmlns:a16="http://schemas.microsoft.com/office/drawing/2014/main" id="{00CCE9D3-7FEE-46A7-BF74-B4B028DB7C3E}"/>
                </a:ext>
              </a:extLst>
            </p:cNvPr>
            <p:cNvSpPr/>
            <p:nvPr/>
          </p:nvSpPr>
          <p:spPr>
            <a:xfrm>
              <a:off x="8207344" y="2326397"/>
              <a:ext cx="3909884" cy="220520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6" name="Imagen 5">
              <a:extLst>
                <a:ext uri="{FF2B5EF4-FFF2-40B4-BE49-F238E27FC236}">
                  <a16:creationId xmlns:a16="http://schemas.microsoft.com/office/drawing/2014/main" id="{CF0FB4D9-2E38-4B73-9BAC-AF404020DEB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94543" y="2966248"/>
              <a:ext cx="3535486" cy="1017791"/>
            </a:xfrm>
            <a:prstGeom prst="rect">
              <a:avLst/>
            </a:prstGeom>
          </p:spPr>
        </p:pic>
        <p:sp>
          <p:nvSpPr>
            <p:cNvPr id="4" name="CuadroTexto 3">
              <a:extLst>
                <a:ext uri="{FF2B5EF4-FFF2-40B4-BE49-F238E27FC236}">
                  <a16:creationId xmlns:a16="http://schemas.microsoft.com/office/drawing/2014/main" id="{7186F4F0-4B5A-4FBB-A0D1-02108A3E2A0C}"/>
                </a:ext>
              </a:extLst>
            </p:cNvPr>
            <p:cNvSpPr txBox="1"/>
            <p:nvPr/>
          </p:nvSpPr>
          <p:spPr>
            <a:xfrm>
              <a:off x="8942912" y="2359586"/>
              <a:ext cx="2438745"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FUERZAS CORTANTES</a:t>
              </a:r>
            </a:p>
          </p:txBody>
        </p:sp>
      </p:grpSp>
      <p:grpSp>
        <p:nvGrpSpPr>
          <p:cNvPr id="29" name="Grupo 28">
            <a:extLst>
              <a:ext uri="{FF2B5EF4-FFF2-40B4-BE49-F238E27FC236}">
                <a16:creationId xmlns:a16="http://schemas.microsoft.com/office/drawing/2014/main" id="{4244A744-9775-450F-9E11-D33E4F045F22}"/>
              </a:ext>
            </a:extLst>
          </p:cNvPr>
          <p:cNvGrpSpPr/>
          <p:nvPr/>
        </p:nvGrpSpPr>
        <p:grpSpPr>
          <a:xfrm>
            <a:off x="8207344" y="4570009"/>
            <a:ext cx="3909885" cy="2205206"/>
            <a:chOff x="8207344" y="4570009"/>
            <a:chExt cx="3909885" cy="2205206"/>
          </a:xfrm>
        </p:grpSpPr>
        <p:sp>
          <p:nvSpPr>
            <p:cNvPr id="18" name="Rectángulo: esquinas redondeadas 17">
              <a:extLst>
                <a:ext uri="{FF2B5EF4-FFF2-40B4-BE49-F238E27FC236}">
                  <a16:creationId xmlns:a16="http://schemas.microsoft.com/office/drawing/2014/main" id="{E5034137-5908-440E-AB95-7C90C17AF7E0}"/>
                </a:ext>
              </a:extLst>
            </p:cNvPr>
            <p:cNvSpPr/>
            <p:nvPr/>
          </p:nvSpPr>
          <p:spPr>
            <a:xfrm>
              <a:off x="8207344" y="4570009"/>
              <a:ext cx="3909885" cy="220520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9" name="Imagen 8">
              <a:extLst>
                <a:ext uri="{FF2B5EF4-FFF2-40B4-BE49-F238E27FC236}">
                  <a16:creationId xmlns:a16="http://schemas.microsoft.com/office/drawing/2014/main" id="{098E5D1C-FC5E-4244-822B-E15C67715C57}"/>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322134" y="4987540"/>
              <a:ext cx="3680300" cy="1419236"/>
            </a:xfrm>
            <a:prstGeom prst="rect">
              <a:avLst/>
            </a:prstGeom>
          </p:spPr>
        </p:pic>
        <p:sp>
          <p:nvSpPr>
            <p:cNvPr id="7" name="CuadroTexto 6">
              <a:extLst>
                <a:ext uri="{FF2B5EF4-FFF2-40B4-BE49-F238E27FC236}">
                  <a16:creationId xmlns:a16="http://schemas.microsoft.com/office/drawing/2014/main" id="{BF9D7822-0FCB-4AF6-9708-1552BBCB9B9B}"/>
                </a:ext>
              </a:extLst>
            </p:cNvPr>
            <p:cNvSpPr txBox="1"/>
            <p:nvPr/>
          </p:nvSpPr>
          <p:spPr>
            <a:xfrm>
              <a:off x="9467480" y="4644829"/>
              <a:ext cx="1389611"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MOMENTOS</a:t>
              </a:r>
            </a:p>
          </p:txBody>
        </p:sp>
      </p:grpSp>
      <p:pic>
        <p:nvPicPr>
          <p:cNvPr id="19" name="Imagen 18">
            <a:extLst>
              <a:ext uri="{FF2B5EF4-FFF2-40B4-BE49-F238E27FC236}">
                <a16:creationId xmlns:a16="http://schemas.microsoft.com/office/drawing/2014/main" id="{13305AB0-6089-4C55-98B8-EDC818AE7AF8}"/>
              </a:ext>
            </a:extLst>
          </p:cNvPr>
          <p:cNvPicPr/>
          <p:nvPr/>
        </p:nvPicPr>
        <p:blipFill rotWithShape="1">
          <a:blip r:embed="rId9">
            <a:extLst>
              <a:ext uri="{28A0092B-C50C-407E-A947-70E740481C1C}">
                <a14:useLocalDpi xmlns:a14="http://schemas.microsoft.com/office/drawing/2010/main" val="0"/>
              </a:ext>
            </a:extLst>
          </a:blip>
          <a:srcRect l="2205" b="6955"/>
          <a:stretch/>
        </p:blipFill>
        <p:spPr>
          <a:xfrm>
            <a:off x="74772" y="1313234"/>
            <a:ext cx="7746266" cy="3653245"/>
          </a:xfrm>
          <a:prstGeom prst="rect">
            <a:avLst/>
          </a:prstGeom>
        </p:spPr>
      </p:pic>
      <p:pic>
        <p:nvPicPr>
          <p:cNvPr id="30" name="Imagen 29">
            <a:extLst>
              <a:ext uri="{FF2B5EF4-FFF2-40B4-BE49-F238E27FC236}">
                <a16:creationId xmlns:a16="http://schemas.microsoft.com/office/drawing/2014/main" id="{FA26C2E1-2B39-4092-95AC-F260485C04EE}"/>
              </a:ext>
            </a:extLst>
          </p:cNvPr>
          <p:cNvPicPr/>
          <p:nvPr/>
        </p:nvPicPr>
        <p:blipFill rotWithShape="1">
          <a:blip r:embed="rId10">
            <a:extLst>
              <a:ext uri="{28A0092B-C50C-407E-A947-70E740481C1C}">
                <a14:useLocalDpi xmlns:a14="http://schemas.microsoft.com/office/drawing/2010/main" val="0"/>
              </a:ext>
            </a:extLst>
          </a:blip>
          <a:srcRect l="1836" b="3643"/>
          <a:stretch/>
        </p:blipFill>
        <p:spPr>
          <a:xfrm>
            <a:off x="24844" y="1250117"/>
            <a:ext cx="7919626" cy="3847673"/>
          </a:xfrm>
          <a:prstGeom prst="rect">
            <a:avLst/>
          </a:prstGeom>
        </p:spPr>
      </p:pic>
      <p:sp>
        <p:nvSpPr>
          <p:cNvPr id="5" name="CuadroTexto 4">
            <a:extLst>
              <a:ext uri="{FF2B5EF4-FFF2-40B4-BE49-F238E27FC236}">
                <a16:creationId xmlns:a16="http://schemas.microsoft.com/office/drawing/2014/main" id="{C6E87115-C86E-4F0C-9355-AE445DF47ED0}"/>
              </a:ext>
            </a:extLst>
          </p:cNvPr>
          <p:cNvSpPr txBox="1"/>
          <p:nvPr/>
        </p:nvSpPr>
        <p:spPr>
          <a:xfrm>
            <a:off x="82297" y="732867"/>
            <a:ext cx="4754880" cy="338554"/>
          </a:xfrm>
          <a:prstGeom prst="rect">
            <a:avLst/>
          </a:prstGeom>
          <a:noFill/>
        </p:spPr>
        <p:txBody>
          <a:bodyPr wrap="square" rtlCol="0">
            <a:spAutoFit/>
          </a:bodyPr>
          <a:lstStyle/>
          <a:p>
            <a:r>
              <a:rPr lang="en-US" sz="1600" dirty="0">
                <a:latin typeface="Eras Bold ITC" panose="020B0907030504020204" pitchFamily="34" charset="0"/>
              </a:rPr>
              <a:t>ESTRUCTURA DE HORMIGÓN ARMADO</a:t>
            </a:r>
            <a:endParaRPr lang="es-EC" sz="1600" dirty="0">
              <a:latin typeface="Eras Bold ITC" panose="020B0907030504020204" pitchFamily="34" charset="0"/>
            </a:endParaRPr>
          </a:p>
        </p:txBody>
      </p:sp>
      <p:sp>
        <p:nvSpPr>
          <p:cNvPr id="10" name="Rectángulo 9">
            <a:extLst>
              <a:ext uri="{FF2B5EF4-FFF2-40B4-BE49-F238E27FC236}">
                <a16:creationId xmlns:a16="http://schemas.microsoft.com/office/drawing/2014/main" id="{D0EFA353-E864-4514-841E-A62A2320B4C3}"/>
              </a:ext>
            </a:extLst>
          </p:cNvPr>
          <p:cNvSpPr/>
          <p:nvPr/>
        </p:nvSpPr>
        <p:spPr>
          <a:xfrm>
            <a:off x="10021824" y="769930"/>
            <a:ext cx="1286060" cy="1642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a:extLst>
              <a:ext uri="{FF2B5EF4-FFF2-40B4-BE49-F238E27FC236}">
                <a16:creationId xmlns:a16="http://schemas.microsoft.com/office/drawing/2014/main" id="{B2F8247F-FCA2-4A8C-94C6-87939051B0E6}"/>
              </a:ext>
            </a:extLst>
          </p:cNvPr>
          <p:cNvSpPr/>
          <p:nvPr/>
        </p:nvSpPr>
        <p:spPr>
          <a:xfrm>
            <a:off x="10072025" y="3337991"/>
            <a:ext cx="1842702" cy="1402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Rectángulo 26">
            <a:extLst>
              <a:ext uri="{FF2B5EF4-FFF2-40B4-BE49-F238E27FC236}">
                <a16:creationId xmlns:a16="http://schemas.microsoft.com/office/drawing/2014/main" id="{99F14BE3-083A-411C-96E9-1DF4F938DAB3}"/>
              </a:ext>
            </a:extLst>
          </p:cNvPr>
          <p:cNvSpPr/>
          <p:nvPr/>
        </p:nvSpPr>
        <p:spPr>
          <a:xfrm>
            <a:off x="9903460" y="5511032"/>
            <a:ext cx="2026569" cy="1402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95161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0213" y="5097790"/>
            <a:ext cx="1881976" cy="106088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15C8F065-76A8-47DD-935E-2210DA6FB32A}"/>
              </a:ext>
            </a:extLst>
          </p:cNvPr>
          <p:cNvPicPr/>
          <p:nvPr/>
        </p:nvPicPr>
        <p:blipFill rotWithShape="1">
          <a:blip r:embed="rId5">
            <a:extLst>
              <a:ext uri="{28A0092B-C50C-407E-A947-70E740481C1C}">
                <a14:useLocalDpi xmlns:a14="http://schemas.microsoft.com/office/drawing/2010/main" val="0"/>
              </a:ext>
            </a:extLst>
          </a:blip>
          <a:srcRect/>
          <a:stretch/>
        </p:blipFill>
        <p:spPr>
          <a:xfrm>
            <a:off x="426952" y="1125709"/>
            <a:ext cx="7215266" cy="3892120"/>
          </a:xfrm>
          <a:prstGeom prst="rect">
            <a:avLst/>
          </a:prstGeom>
        </p:spPr>
      </p:pic>
      <p:grpSp>
        <p:nvGrpSpPr>
          <p:cNvPr id="21" name="Grupo 20">
            <a:extLst>
              <a:ext uri="{FF2B5EF4-FFF2-40B4-BE49-F238E27FC236}">
                <a16:creationId xmlns:a16="http://schemas.microsoft.com/office/drawing/2014/main" id="{E953838D-71F8-4FC2-A465-FF38C99020C6}"/>
              </a:ext>
            </a:extLst>
          </p:cNvPr>
          <p:cNvGrpSpPr/>
          <p:nvPr/>
        </p:nvGrpSpPr>
        <p:grpSpPr>
          <a:xfrm>
            <a:off x="8207344" y="52900"/>
            <a:ext cx="3909884" cy="2205206"/>
            <a:chOff x="8207344" y="52900"/>
            <a:chExt cx="3909884" cy="2205206"/>
          </a:xfrm>
        </p:grpSpPr>
        <p:sp>
          <p:nvSpPr>
            <p:cNvPr id="12" name="Rectángulo: esquinas redondeadas 11">
              <a:extLst>
                <a:ext uri="{FF2B5EF4-FFF2-40B4-BE49-F238E27FC236}">
                  <a16:creationId xmlns:a16="http://schemas.microsoft.com/office/drawing/2014/main" id="{3BCC0C5F-CE1B-4B30-9C6A-DB9494F6681A}"/>
                </a:ext>
              </a:extLst>
            </p:cNvPr>
            <p:cNvSpPr/>
            <p:nvPr/>
          </p:nvSpPr>
          <p:spPr>
            <a:xfrm>
              <a:off x="8207344" y="52900"/>
              <a:ext cx="3909884" cy="220520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3" name="Imagen 2">
              <a:extLst>
                <a:ext uri="{FF2B5EF4-FFF2-40B4-BE49-F238E27FC236}">
                  <a16:creationId xmlns:a16="http://schemas.microsoft.com/office/drawing/2014/main" id="{B8814D2E-8FDB-4A8E-8D69-020646D6042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416051" y="339398"/>
              <a:ext cx="3535486" cy="1899092"/>
            </a:xfrm>
            <a:prstGeom prst="rect">
              <a:avLst/>
            </a:prstGeom>
          </p:spPr>
        </p:pic>
        <p:sp>
          <p:nvSpPr>
            <p:cNvPr id="2" name="CuadroTexto 1">
              <a:extLst>
                <a:ext uri="{FF2B5EF4-FFF2-40B4-BE49-F238E27FC236}">
                  <a16:creationId xmlns:a16="http://schemas.microsoft.com/office/drawing/2014/main" id="{D7C7963F-FA00-420A-B7D6-9C3745B16F5A}"/>
                </a:ext>
              </a:extLst>
            </p:cNvPr>
            <p:cNvSpPr txBox="1"/>
            <p:nvPr/>
          </p:nvSpPr>
          <p:spPr>
            <a:xfrm>
              <a:off x="9143482" y="52900"/>
              <a:ext cx="2037609" cy="338554"/>
            </a:xfrm>
            <a:prstGeom prst="rect">
              <a:avLst/>
            </a:prstGeom>
            <a:noFill/>
          </p:spPr>
          <p:txBody>
            <a:bodyPr wrap="none" rtlCol="0">
              <a:spAutoFit/>
            </a:bodyPr>
            <a:lstStyle/>
            <a:p>
              <a:r>
                <a:rPr lang="es-EC" sz="1600" dirty="0">
                  <a:ln w="0"/>
                  <a:effectLst>
                    <a:outerShdw blurRad="38100" dist="19050" dir="2700000" algn="tl" rotWithShape="0">
                      <a:schemeClr val="dk1">
                        <a:alpha val="40000"/>
                      </a:schemeClr>
                    </a:outerShdw>
                  </a:effectLst>
                </a:rPr>
                <a:t>FUERZAS AXIALES</a:t>
              </a:r>
            </a:p>
          </p:txBody>
        </p:sp>
      </p:grpSp>
      <p:grpSp>
        <p:nvGrpSpPr>
          <p:cNvPr id="28" name="Grupo 27">
            <a:extLst>
              <a:ext uri="{FF2B5EF4-FFF2-40B4-BE49-F238E27FC236}">
                <a16:creationId xmlns:a16="http://schemas.microsoft.com/office/drawing/2014/main" id="{D334C79A-1009-409F-A995-08AA91686837}"/>
              </a:ext>
            </a:extLst>
          </p:cNvPr>
          <p:cNvGrpSpPr/>
          <p:nvPr/>
        </p:nvGrpSpPr>
        <p:grpSpPr>
          <a:xfrm>
            <a:off x="8207344" y="2326397"/>
            <a:ext cx="3909884" cy="2205206"/>
            <a:chOff x="8207344" y="2326397"/>
            <a:chExt cx="3909884" cy="2205206"/>
          </a:xfrm>
        </p:grpSpPr>
        <p:sp>
          <p:nvSpPr>
            <p:cNvPr id="16" name="Rectángulo: esquinas redondeadas 15">
              <a:extLst>
                <a:ext uri="{FF2B5EF4-FFF2-40B4-BE49-F238E27FC236}">
                  <a16:creationId xmlns:a16="http://schemas.microsoft.com/office/drawing/2014/main" id="{00CCE9D3-7FEE-46A7-BF74-B4B028DB7C3E}"/>
                </a:ext>
              </a:extLst>
            </p:cNvPr>
            <p:cNvSpPr/>
            <p:nvPr/>
          </p:nvSpPr>
          <p:spPr>
            <a:xfrm>
              <a:off x="8207344" y="2326397"/>
              <a:ext cx="3909884" cy="220520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6" name="Imagen 5">
              <a:extLst>
                <a:ext uri="{FF2B5EF4-FFF2-40B4-BE49-F238E27FC236}">
                  <a16:creationId xmlns:a16="http://schemas.microsoft.com/office/drawing/2014/main" id="{CF0FB4D9-2E38-4B73-9BAC-AF404020DEB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94543" y="2916909"/>
              <a:ext cx="3535486" cy="1116469"/>
            </a:xfrm>
            <a:prstGeom prst="rect">
              <a:avLst/>
            </a:prstGeom>
          </p:spPr>
        </p:pic>
        <p:sp>
          <p:nvSpPr>
            <p:cNvPr id="4" name="CuadroTexto 3">
              <a:extLst>
                <a:ext uri="{FF2B5EF4-FFF2-40B4-BE49-F238E27FC236}">
                  <a16:creationId xmlns:a16="http://schemas.microsoft.com/office/drawing/2014/main" id="{7186F4F0-4B5A-4FBB-A0D1-02108A3E2A0C}"/>
                </a:ext>
              </a:extLst>
            </p:cNvPr>
            <p:cNvSpPr txBox="1"/>
            <p:nvPr/>
          </p:nvSpPr>
          <p:spPr>
            <a:xfrm>
              <a:off x="8942912" y="2359586"/>
              <a:ext cx="2438745"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FUERZAS CORTANTES</a:t>
              </a:r>
            </a:p>
          </p:txBody>
        </p:sp>
      </p:grpSp>
      <p:grpSp>
        <p:nvGrpSpPr>
          <p:cNvPr id="29" name="Grupo 28">
            <a:extLst>
              <a:ext uri="{FF2B5EF4-FFF2-40B4-BE49-F238E27FC236}">
                <a16:creationId xmlns:a16="http://schemas.microsoft.com/office/drawing/2014/main" id="{4244A744-9775-450F-9E11-D33E4F045F22}"/>
              </a:ext>
            </a:extLst>
          </p:cNvPr>
          <p:cNvGrpSpPr/>
          <p:nvPr/>
        </p:nvGrpSpPr>
        <p:grpSpPr>
          <a:xfrm>
            <a:off x="8207344" y="4570009"/>
            <a:ext cx="3909885" cy="2205206"/>
            <a:chOff x="8207344" y="4570009"/>
            <a:chExt cx="3909885" cy="2205206"/>
          </a:xfrm>
        </p:grpSpPr>
        <p:sp>
          <p:nvSpPr>
            <p:cNvPr id="18" name="Rectángulo: esquinas redondeadas 17">
              <a:extLst>
                <a:ext uri="{FF2B5EF4-FFF2-40B4-BE49-F238E27FC236}">
                  <a16:creationId xmlns:a16="http://schemas.microsoft.com/office/drawing/2014/main" id="{E5034137-5908-440E-AB95-7C90C17AF7E0}"/>
                </a:ext>
              </a:extLst>
            </p:cNvPr>
            <p:cNvSpPr/>
            <p:nvPr/>
          </p:nvSpPr>
          <p:spPr>
            <a:xfrm>
              <a:off x="8207344" y="4570009"/>
              <a:ext cx="3909885" cy="220520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9" name="Imagen 8">
              <a:extLst>
                <a:ext uri="{FF2B5EF4-FFF2-40B4-BE49-F238E27FC236}">
                  <a16:creationId xmlns:a16="http://schemas.microsoft.com/office/drawing/2014/main" id="{098E5D1C-FC5E-4244-822B-E15C67715C57}"/>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327767" y="4971512"/>
              <a:ext cx="3698063" cy="1547090"/>
            </a:xfrm>
            <a:prstGeom prst="rect">
              <a:avLst/>
            </a:prstGeom>
          </p:spPr>
        </p:pic>
        <p:sp>
          <p:nvSpPr>
            <p:cNvPr id="7" name="CuadroTexto 6">
              <a:extLst>
                <a:ext uri="{FF2B5EF4-FFF2-40B4-BE49-F238E27FC236}">
                  <a16:creationId xmlns:a16="http://schemas.microsoft.com/office/drawing/2014/main" id="{BF9D7822-0FCB-4AF6-9708-1552BBCB9B9B}"/>
                </a:ext>
              </a:extLst>
            </p:cNvPr>
            <p:cNvSpPr txBox="1"/>
            <p:nvPr/>
          </p:nvSpPr>
          <p:spPr>
            <a:xfrm>
              <a:off x="9467480" y="4644829"/>
              <a:ext cx="1389611"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MOMENTOS</a:t>
              </a:r>
            </a:p>
          </p:txBody>
        </p:sp>
      </p:grpSp>
      <p:pic>
        <p:nvPicPr>
          <p:cNvPr id="19" name="Imagen 18">
            <a:extLst>
              <a:ext uri="{FF2B5EF4-FFF2-40B4-BE49-F238E27FC236}">
                <a16:creationId xmlns:a16="http://schemas.microsoft.com/office/drawing/2014/main" id="{13305AB0-6089-4C55-98B8-EDC818AE7AF8}"/>
              </a:ext>
            </a:extLst>
          </p:cNvPr>
          <p:cNvPicPr/>
          <p:nvPr/>
        </p:nvPicPr>
        <p:blipFill rotWithShape="1">
          <a:blip r:embed="rId9">
            <a:extLst>
              <a:ext uri="{28A0092B-C50C-407E-A947-70E740481C1C}">
                <a14:useLocalDpi xmlns:a14="http://schemas.microsoft.com/office/drawing/2010/main" val="0"/>
              </a:ext>
            </a:extLst>
          </a:blip>
          <a:srcRect/>
          <a:stretch/>
        </p:blipFill>
        <p:spPr>
          <a:xfrm>
            <a:off x="745724" y="1331796"/>
            <a:ext cx="6528474" cy="3505619"/>
          </a:xfrm>
          <a:prstGeom prst="rect">
            <a:avLst/>
          </a:prstGeom>
        </p:spPr>
      </p:pic>
      <p:pic>
        <p:nvPicPr>
          <p:cNvPr id="30" name="Imagen 29">
            <a:extLst>
              <a:ext uri="{FF2B5EF4-FFF2-40B4-BE49-F238E27FC236}">
                <a16:creationId xmlns:a16="http://schemas.microsoft.com/office/drawing/2014/main" id="{FA26C2E1-2B39-4092-95AC-F260485C04EE}"/>
              </a:ext>
            </a:extLst>
          </p:cNvPr>
          <p:cNvPicPr/>
          <p:nvPr/>
        </p:nvPicPr>
        <p:blipFill rotWithShape="1">
          <a:blip r:embed="rId10">
            <a:extLst>
              <a:ext uri="{28A0092B-C50C-407E-A947-70E740481C1C}">
                <a14:useLocalDpi xmlns:a14="http://schemas.microsoft.com/office/drawing/2010/main" val="0"/>
              </a:ext>
            </a:extLst>
          </a:blip>
          <a:srcRect/>
          <a:stretch/>
        </p:blipFill>
        <p:spPr>
          <a:xfrm>
            <a:off x="745724" y="1321363"/>
            <a:ext cx="6631620" cy="3482665"/>
          </a:xfrm>
          <a:prstGeom prst="rect">
            <a:avLst/>
          </a:prstGeom>
        </p:spPr>
      </p:pic>
      <p:sp>
        <p:nvSpPr>
          <p:cNvPr id="5" name="CuadroTexto 4">
            <a:extLst>
              <a:ext uri="{FF2B5EF4-FFF2-40B4-BE49-F238E27FC236}">
                <a16:creationId xmlns:a16="http://schemas.microsoft.com/office/drawing/2014/main" id="{190566F0-4604-4298-8287-1B7538DBCB99}"/>
              </a:ext>
            </a:extLst>
          </p:cNvPr>
          <p:cNvSpPr txBox="1"/>
          <p:nvPr/>
        </p:nvSpPr>
        <p:spPr>
          <a:xfrm>
            <a:off x="82297" y="732867"/>
            <a:ext cx="4754880" cy="338554"/>
          </a:xfrm>
          <a:prstGeom prst="rect">
            <a:avLst/>
          </a:prstGeom>
          <a:noFill/>
        </p:spPr>
        <p:txBody>
          <a:bodyPr wrap="square" rtlCol="0">
            <a:spAutoFit/>
          </a:bodyPr>
          <a:lstStyle/>
          <a:p>
            <a:r>
              <a:rPr lang="en-US" sz="1600" dirty="0">
                <a:latin typeface="Eras Bold ITC" panose="020B0907030504020204" pitchFamily="34" charset="0"/>
              </a:rPr>
              <a:t>ESTRUCTURA DE HORMIGÓN ARMADO</a:t>
            </a:r>
            <a:endParaRPr lang="es-EC" sz="1600" dirty="0">
              <a:latin typeface="Eras Bold ITC" panose="020B0907030504020204" pitchFamily="34" charset="0"/>
            </a:endParaRPr>
          </a:p>
        </p:txBody>
      </p:sp>
      <p:sp>
        <p:nvSpPr>
          <p:cNvPr id="10" name="Rectángulo 9">
            <a:extLst>
              <a:ext uri="{FF2B5EF4-FFF2-40B4-BE49-F238E27FC236}">
                <a16:creationId xmlns:a16="http://schemas.microsoft.com/office/drawing/2014/main" id="{57988675-B166-44A9-AD6A-AA847C4D48D9}"/>
              </a:ext>
            </a:extLst>
          </p:cNvPr>
          <p:cNvSpPr/>
          <p:nvPr/>
        </p:nvSpPr>
        <p:spPr>
          <a:xfrm>
            <a:off x="10021823" y="613336"/>
            <a:ext cx="1867753" cy="1719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Rectángulo 26">
            <a:extLst>
              <a:ext uri="{FF2B5EF4-FFF2-40B4-BE49-F238E27FC236}">
                <a16:creationId xmlns:a16="http://schemas.microsoft.com/office/drawing/2014/main" id="{B89BB5A7-AF0C-4823-810E-5EE4B015DFE6}"/>
              </a:ext>
            </a:extLst>
          </p:cNvPr>
          <p:cNvSpPr/>
          <p:nvPr/>
        </p:nvSpPr>
        <p:spPr>
          <a:xfrm>
            <a:off x="10025928" y="3318281"/>
            <a:ext cx="1867753" cy="1719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Rectángulo 30">
            <a:extLst>
              <a:ext uri="{FF2B5EF4-FFF2-40B4-BE49-F238E27FC236}">
                <a16:creationId xmlns:a16="http://schemas.microsoft.com/office/drawing/2014/main" id="{09870FF7-E6EB-4483-A7D4-95EFD3E7F527}"/>
              </a:ext>
            </a:extLst>
          </p:cNvPr>
          <p:cNvSpPr/>
          <p:nvPr/>
        </p:nvSpPr>
        <p:spPr>
          <a:xfrm>
            <a:off x="9923214" y="5542239"/>
            <a:ext cx="2103742" cy="1719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118068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a:extLst>
              <a:ext uri="{FF2B5EF4-FFF2-40B4-BE49-F238E27FC236}">
                <a16:creationId xmlns:a16="http://schemas.microsoft.com/office/drawing/2014/main" id="{33A1C007-6E10-4CD0-A592-39BF40D09C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803" y="1254205"/>
            <a:ext cx="4176597" cy="3587589"/>
          </a:xfrm>
          <a:custGeom>
            <a:avLst/>
            <a:gdLst>
              <a:gd name="connsiteX0" fmla="*/ 0 w 4421777"/>
              <a:gd name="connsiteY0" fmla="*/ 0 h 5214011"/>
              <a:gd name="connsiteX1" fmla="*/ 3578731 w 4421777"/>
              <a:gd name="connsiteY1" fmla="*/ 0 h 5214011"/>
              <a:gd name="connsiteX2" fmla="*/ 3714974 w 4421777"/>
              <a:gd name="connsiteY2" fmla="*/ 149905 h 5214011"/>
              <a:gd name="connsiteX3" fmla="*/ 4421777 w 4421777"/>
              <a:gd name="connsiteY3" fmla="*/ 2118767 h 5214011"/>
              <a:gd name="connsiteX4" fmla="*/ 1326533 w 4421777"/>
              <a:gd name="connsiteY4" fmla="*/ 5214011 h 5214011"/>
              <a:gd name="connsiteX5" fmla="*/ 121725 w 4421777"/>
              <a:gd name="connsiteY5" fmla="*/ 4970771 h 5214011"/>
              <a:gd name="connsiteX6" fmla="*/ 0 w 4421777"/>
              <a:gd name="connsiteY6" fmla="*/ 4912134 h 521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777" h="5214011">
                <a:moveTo>
                  <a:pt x="0" y="0"/>
                </a:moveTo>
                <a:lnTo>
                  <a:pt x="3578731" y="0"/>
                </a:lnTo>
                <a:lnTo>
                  <a:pt x="3714974" y="149905"/>
                </a:lnTo>
                <a:cubicBezTo>
                  <a:pt x="4156529" y="684945"/>
                  <a:pt x="4421777" y="1370880"/>
                  <a:pt x="4421777" y="2118767"/>
                </a:cubicBezTo>
                <a:cubicBezTo>
                  <a:pt x="4421777" y="3828223"/>
                  <a:pt x="3035989" y="5214011"/>
                  <a:pt x="1326533" y="5214011"/>
                </a:cubicBezTo>
                <a:cubicBezTo>
                  <a:pt x="899169" y="5214011"/>
                  <a:pt x="492035" y="5127400"/>
                  <a:pt x="121725" y="4970771"/>
                </a:cubicBezTo>
                <a:lnTo>
                  <a:pt x="0" y="4912134"/>
                </a:lnTo>
                <a:close/>
              </a:path>
            </a:pathLst>
          </a:custGeom>
        </p:spPr>
      </p:pic>
      <p:sp>
        <p:nvSpPr>
          <p:cNvPr id="11" name="Forma libre: forma 10">
            <a:extLst>
              <a:ext uri="{FF2B5EF4-FFF2-40B4-BE49-F238E27FC236}">
                <a16:creationId xmlns:a16="http://schemas.microsoft.com/office/drawing/2014/main" id="{B79371E5-AADD-43C8-8DC2-95B8DB6B247B}"/>
              </a:ext>
            </a:extLst>
          </p:cNvPr>
          <p:cNvSpPr/>
          <p:nvPr/>
        </p:nvSpPr>
        <p:spPr>
          <a:xfrm>
            <a:off x="0" y="589280"/>
            <a:ext cx="4805680" cy="5506720"/>
          </a:xfrm>
          <a:custGeom>
            <a:avLst/>
            <a:gdLst>
              <a:gd name="connsiteX0" fmla="*/ 3791299 w 4968240"/>
              <a:gd name="connsiteY0" fmla="*/ 0 h 5547360"/>
              <a:gd name="connsiteX1" fmla="*/ 4298571 w 4968240"/>
              <a:gd name="connsiteY1" fmla="*/ 0 h 5547360"/>
              <a:gd name="connsiteX2" fmla="*/ 4332301 w 4968240"/>
              <a:gd name="connsiteY2" fmla="*/ 42768 h 5547360"/>
              <a:gd name="connsiteX3" fmla="*/ 4968240 w 4968240"/>
              <a:gd name="connsiteY3" fmla="*/ 2016760 h 5547360"/>
              <a:gd name="connsiteX4" fmla="*/ 1244600 w 4968240"/>
              <a:gd name="connsiteY4" fmla="*/ 5547360 h 5547360"/>
              <a:gd name="connsiteX5" fmla="*/ 137303 w 4968240"/>
              <a:gd name="connsiteY5" fmla="*/ 5388631 h 5547360"/>
              <a:gd name="connsiteX6" fmla="*/ 0 w 4968240"/>
              <a:gd name="connsiteY6" fmla="*/ 5344581 h 5547360"/>
              <a:gd name="connsiteX7" fmla="*/ 0 w 4968240"/>
              <a:gd name="connsiteY7" fmla="*/ 4923250 h 5547360"/>
              <a:gd name="connsiteX8" fmla="*/ 254849 w 4968240"/>
              <a:gd name="connsiteY8" fmla="*/ 5011116 h 5547360"/>
              <a:gd name="connsiteX9" fmla="*/ 1244600 w 4968240"/>
              <a:gd name="connsiteY9" fmla="*/ 5152074 h 5547360"/>
              <a:gd name="connsiteX10" fmla="*/ 4572954 w 4968240"/>
              <a:gd name="connsiteY10" fmla="*/ 2016760 h 5547360"/>
              <a:gd name="connsiteX11" fmla="*/ 3812920 w 4968240"/>
              <a:gd name="connsiteY11" fmla="*/ 22409 h 5547360"/>
              <a:gd name="connsiteX12" fmla="*/ 3791299 w 4968240"/>
              <a:gd name="connsiteY12" fmla="*/ 0 h 554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8240" h="5547360">
                <a:moveTo>
                  <a:pt x="3791299" y="0"/>
                </a:moveTo>
                <a:lnTo>
                  <a:pt x="4298571" y="0"/>
                </a:lnTo>
                <a:lnTo>
                  <a:pt x="4332301" y="42768"/>
                </a:lnTo>
                <a:cubicBezTo>
                  <a:pt x="4733800" y="606255"/>
                  <a:pt x="4968240" y="1285549"/>
                  <a:pt x="4968240" y="2016760"/>
                </a:cubicBezTo>
                <a:cubicBezTo>
                  <a:pt x="4968240" y="3966657"/>
                  <a:pt x="3301110" y="5547360"/>
                  <a:pt x="1244600" y="5547360"/>
                </a:cubicBezTo>
                <a:cubicBezTo>
                  <a:pt x="859004" y="5547360"/>
                  <a:pt x="487098" y="5491789"/>
                  <a:pt x="137303" y="5388631"/>
                </a:cubicBezTo>
                <a:lnTo>
                  <a:pt x="0" y="5344581"/>
                </a:lnTo>
                <a:lnTo>
                  <a:pt x="0" y="4923250"/>
                </a:lnTo>
                <a:lnTo>
                  <a:pt x="254849" y="5011116"/>
                </a:lnTo>
                <a:cubicBezTo>
                  <a:pt x="567511" y="5102724"/>
                  <a:pt x="899938" y="5152074"/>
                  <a:pt x="1244600" y="5152074"/>
                </a:cubicBezTo>
                <a:cubicBezTo>
                  <a:pt x="3082799" y="5152074"/>
                  <a:pt x="4572954" y="3748346"/>
                  <a:pt x="4572954" y="2016760"/>
                </a:cubicBezTo>
                <a:cubicBezTo>
                  <a:pt x="4572954" y="1259191"/>
                  <a:pt x="4287729" y="564376"/>
                  <a:pt x="3812920" y="22409"/>
                </a:cubicBezTo>
                <a:lnTo>
                  <a:pt x="3791299" y="0"/>
                </a:lnTo>
                <a:close/>
              </a:path>
            </a:pathLst>
          </a:custGeom>
          <a:gradFill flip="none" rotWithShape="1">
            <a:gsLst>
              <a:gs pos="100000">
                <a:schemeClr val="accent1">
                  <a:lumMod val="5000"/>
                  <a:lumOff val="95000"/>
                </a:schemeClr>
              </a:gs>
              <a:gs pos="0">
                <a:srgbClr val="7C7C7C"/>
              </a:gs>
              <a:gs pos="81000">
                <a:srgbClr val="668E3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C" dirty="0">
              <a:solidFill>
                <a:schemeClr val="tx1"/>
              </a:solidFill>
            </a:endParaRPr>
          </a:p>
        </p:txBody>
      </p:sp>
      <p:sp>
        <p:nvSpPr>
          <p:cNvPr id="50" name="Forma libre: forma 49">
            <a:extLst>
              <a:ext uri="{FF2B5EF4-FFF2-40B4-BE49-F238E27FC236}">
                <a16:creationId xmlns:a16="http://schemas.microsoft.com/office/drawing/2014/main" id="{AA594577-80EC-4B06-8EAB-CF60BFE17306}"/>
              </a:ext>
            </a:extLst>
          </p:cNvPr>
          <p:cNvSpPr/>
          <p:nvPr/>
        </p:nvSpPr>
        <p:spPr>
          <a:xfrm>
            <a:off x="0" y="2045971"/>
            <a:ext cx="4972051" cy="4222751"/>
          </a:xfrm>
          <a:custGeom>
            <a:avLst/>
            <a:gdLst>
              <a:gd name="connsiteX0" fmla="*/ 4873157 w 4972051"/>
              <a:gd name="connsiteY0" fmla="*/ 0 h 4222751"/>
              <a:gd name="connsiteX1" fmla="*/ 4925486 w 4972051"/>
              <a:gd name="connsiteY1" fmla="*/ 0 h 4222751"/>
              <a:gd name="connsiteX2" fmla="*/ 4934512 w 4972051"/>
              <a:gd name="connsiteY2" fmla="*/ 48731 h 4222751"/>
              <a:gd name="connsiteX3" fmla="*/ 4972051 w 4972051"/>
              <a:gd name="connsiteY3" fmla="*/ 560852 h 4222751"/>
              <a:gd name="connsiteX4" fmla="*/ 1102703 w 4972051"/>
              <a:gd name="connsiteY4" fmla="*/ 4222751 h 4222751"/>
              <a:gd name="connsiteX5" fmla="*/ 135693 w 4972051"/>
              <a:gd name="connsiteY5" fmla="*/ 4107465 h 4222751"/>
              <a:gd name="connsiteX6" fmla="*/ 0 w 4972051"/>
              <a:gd name="connsiteY6" fmla="*/ 4070998 h 4222751"/>
              <a:gd name="connsiteX7" fmla="*/ 0 w 4972051"/>
              <a:gd name="connsiteY7" fmla="*/ 4017706 h 4222751"/>
              <a:gd name="connsiteX8" fmla="*/ 148560 w 4972051"/>
              <a:gd name="connsiteY8" fmla="*/ 4057600 h 4222751"/>
              <a:gd name="connsiteX9" fmla="*/ 1102703 w 4972051"/>
              <a:gd name="connsiteY9" fmla="*/ 4171265 h 4222751"/>
              <a:gd name="connsiteX10" fmla="*/ 4920565 w 4972051"/>
              <a:gd name="connsiteY10" fmla="*/ 560852 h 4222751"/>
              <a:gd name="connsiteX11" fmla="*/ 4883526 w 4972051"/>
              <a:gd name="connsiteY11" fmla="*/ 55931 h 422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2051" h="4222751">
                <a:moveTo>
                  <a:pt x="4873157" y="0"/>
                </a:moveTo>
                <a:lnTo>
                  <a:pt x="4925486" y="0"/>
                </a:lnTo>
                <a:lnTo>
                  <a:pt x="4934512" y="48731"/>
                </a:lnTo>
                <a:cubicBezTo>
                  <a:pt x="4959257" y="216078"/>
                  <a:pt x="4972051" y="387051"/>
                  <a:pt x="4972051" y="560852"/>
                </a:cubicBezTo>
                <a:cubicBezTo>
                  <a:pt x="4972051" y="2583263"/>
                  <a:pt x="3239685" y="4222751"/>
                  <a:pt x="1102703" y="4222751"/>
                </a:cubicBezTo>
                <a:cubicBezTo>
                  <a:pt x="768800" y="4222751"/>
                  <a:pt x="444774" y="4182725"/>
                  <a:pt x="135693" y="4107465"/>
                </a:cubicBezTo>
                <a:lnTo>
                  <a:pt x="0" y="4070998"/>
                </a:lnTo>
                <a:lnTo>
                  <a:pt x="0" y="4017706"/>
                </a:lnTo>
                <a:lnTo>
                  <a:pt x="148560" y="4057600"/>
                </a:lnTo>
                <a:cubicBezTo>
                  <a:pt x="453529" y="4131801"/>
                  <a:pt x="773243" y="4171265"/>
                  <a:pt x="1102703" y="4171265"/>
                </a:cubicBezTo>
                <a:cubicBezTo>
                  <a:pt x="3211250" y="4171265"/>
                  <a:pt x="4920565" y="2554828"/>
                  <a:pt x="4920565" y="560852"/>
                </a:cubicBezTo>
                <a:cubicBezTo>
                  <a:pt x="4920565" y="389495"/>
                  <a:pt x="4907942" y="220926"/>
                  <a:pt x="4883526" y="55931"/>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CuadroTexto 51">
            <a:extLst>
              <a:ext uri="{FF2B5EF4-FFF2-40B4-BE49-F238E27FC236}">
                <a16:creationId xmlns:a16="http://schemas.microsoft.com/office/drawing/2014/main" id="{1E68716E-A979-4736-BD29-93569E0A95A9}"/>
              </a:ext>
            </a:extLst>
          </p:cNvPr>
          <p:cNvSpPr txBox="1"/>
          <p:nvPr/>
        </p:nvSpPr>
        <p:spPr>
          <a:xfrm>
            <a:off x="4126229" y="1680221"/>
            <a:ext cx="7612381" cy="2800767"/>
          </a:xfrm>
          <a:prstGeom prst="rect">
            <a:avLst/>
          </a:prstGeom>
          <a:noFill/>
        </p:spPr>
        <p:txBody>
          <a:bodyPr wrap="square" rtlCol="0">
            <a:spAutoFit/>
          </a:bodyPr>
          <a:lstStyle/>
          <a:p>
            <a:pPr algn="r"/>
            <a:r>
              <a:rPr lang="en-US" sz="4400" dirty="0">
                <a:effectLst>
                  <a:outerShdw blurRad="38100" dist="38100" dir="2700000" algn="tl">
                    <a:srgbClr val="000000">
                      <a:alpha val="43137"/>
                    </a:srgbClr>
                  </a:outerShdw>
                </a:effectLst>
                <a:latin typeface="Eras Bold ITC" panose="020B0907030504020204" pitchFamily="34" charset="0"/>
              </a:rPr>
              <a:t>ESTRUCTURA DE HORMIGÓN ARMADO CON DISIPADORES TADAS</a:t>
            </a:r>
            <a:endParaRPr lang="es-EC" sz="4400" dirty="0">
              <a:effectLst>
                <a:outerShdw blurRad="38100" dist="38100" dir="2700000" algn="tl">
                  <a:srgbClr val="000000">
                    <a:alpha val="43137"/>
                  </a:srgbClr>
                </a:outerShdw>
              </a:effectLst>
              <a:latin typeface="Eras Bold ITC" panose="020B0907030504020204" pitchFamily="34" charset="0"/>
            </a:endParaRPr>
          </a:p>
        </p:txBody>
      </p:sp>
      <p:pic>
        <p:nvPicPr>
          <p:cNvPr id="54" name="Gráfico 53" descr="Manual de estrategia">
            <a:extLst>
              <a:ext uri="{FF2B5EF4-FFF2-40B4-BE49-F238E27FC236}">
                <a16:creationId xmlns:a16="http://schemas.microsoft.com/office/drawing/2014/main" id="{5C0D2639-F56C-452D-A561-DBBB8ECB7A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24210" y="4880610"/>
            <a:ext cx="914400" cy="914400"/>
          </a:xfrm>
          <a:prstGeom prst="rect">
            <a:avLst/>
          </a:prstGeom>
        </p:spPr>
      </p:pic>
      <p:sp>
        <p:nvSpPr>
          <p:cNvPr id="2" name="CuadroTexto 1">
            <a:extLst>
              <a:ext uri="{FF2B5EF4-FFF2-40B4-BE49-F238E27FC236}">
                <a16:creationId xmlns:a16="http://schemas.microsoft.com/office/drawing/2014/main" id="{DAC28939-8023-4CD5-B0C9-628B994389FC}"/>
              </a:ext>
            </a:extLst>
          </p:cNvPr>
          <p:cNvSpPr txBox="1"/>
          <p:nvPr/>
        </p:nvSpPr>
        <p:spPr>
          <a:xfrm>
            <a:off x="4126228" y="4430615"/>
            <a:ext cx="7612381" cy="461665"/>
          </a:xfrm>
          <a:prstGeom prst="rect">
            <a:avLst/>
          </a:prstGeom>
          <a:noFill/>
        </p:spPr>
        <p:txBody>
          <a:bodyPr wrap="square" rtlCol="0">
            <a:spAutoFit/>
          </a:bodyPr>
          <a:lstStyle/>
          <a:p>
            <a:pPr algn="r"/>
            <a:r>
              <a:rPr lang="en-US" sz="2400" dirty="0">
                <a:effectLst>
                  <a:outerShdw blurRad="38100" dist="38100" dir="2700000" algn="tl">
                    <a:srgbClr val="000000">
                      <a:alpha val="43137"/>
                    </a:srgbClr>
                  </a:outerShdw>
                </a:effectLst>
                <a:latin typeface="Eras Bold ITC" panose="020B0907030504020204" pitchFamily="34" charset="0"/>
              </a:rPr>
              <a:t>(DIAGONAL EQUIVALENTE)</a:t>
            </a:r>
            <a:endParaRPr lang="es-EC" sz="2400" dirty="0">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2634114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1592B14-2131-4A35-9FD8-25A8AEC2E261}"/>
              </a:ext>
            </a:extLst>
          </p:cNvPr>
          <p:cNvPicPr>
            <a:picLocks noChangeAspect="1"/>
          </p:cNvPicPr>
          <p:nvPr/>
        </p:nvPicPr>
        <p:blipFill>
          <a:blip r:embed="rId2"/>
          <a:stretch>
            <a:fillRect/>
          </a:stretch>
        </p:blipFill>
        <p:spPr>
          <a:xfrm>
            <a:off x="82641" y="1564690"/>
            <a:ext cx="6029137" cy="3094492"/>
          </a:xfrm>
          <a:prstGeom prst="rect">
            <a:avLst/>
          </a:prstGeom>
        </p:spPr>
      </p:pic>
      <p:pic>
        <p:nvPicPr>
          <p:cNvPr id="2" name="Imagen 1">
            <a:extLst>
              <a:ext uri="{FF2B5EF4-FFF2-40B4-BE49-F238E27FC236}">
                <a16:creationId xmlns:a16="http://schemas.microsoft.com/office/drawing/2014/main" id="{7EABC44D-0CF3-423F-8061-BCC4FD4E0B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966" y="1659519"/>
            <a:ext cx="5871689" cy="2788184"/>
          </a:xfrm>
          <a:prstGeom prst="rect">
            <a:avLst/>
          </a:prstGeom>
        </p:spPr>
      </p:pic>
      <p:pic>
        <p:nvPicPr>
          <p:cNvPr id="4" name="Imagen 3">
            <a:extLst>
              <a:ext uri="{FF2B5EF4-FFF2-40B4-BE49-F238E27FC236}">
                <a16:creationId xmlns:a16="http://schemas.microsoft.com/office/drawing/2014/main" id="{56BF58F6-D6D8-466D-AB91-96567DD98399}"/>
              </a:ext>
            </a:extLst>
          </p:cNvPr>
          <p:cNvPicPr>
            <a:picLocks noChangeAspect="1"/>
          </p:cNvPicPr>
          <p:nvPr/>
        </p:nvPicPr>
        <p:blipFill>
          <a:blip r:embed="rId4"/>
          <a:stretch>
            <a:fillRect/>
          </a:stretch>
        </p:blipFill>
        <p:spPr>
          <a:xfrm>
            <a:off x="66863" y="1545026"/>
            <a:ext cx="6071809" cy="3150984"/>
          </a:xfrm>
          <a:prstGeom prst="rect">
            <a:avLst/>
          </a:prstGeom>
        </p:spPr>
      </p:pic>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6827" y="136373"/>
            <a:ext cx="478040" cy="478040"/>
          </a:xfrm>
          <a:prstGeom prst="rect">
            <a:avLst/>
          </a:prstGeom>
        </p:spPr>
      </p:pic>
      <p:sp>
        <p:nvSpPr>
          <p:cNvPr id="11" name="CuadroTexto 10">
            <a:extLst>
              <a:ext uri="{FF2B5EF4-FFF2-40B4-BE49-F238E27FC236}">
                <a16:creationId xmlns:a16="http://schemas.microsoft.com/office/drawing/2014/main" id="{7EF7533E-C410-4D99-8359-350FCF611751}"/>
              </a:ext>
            </a:extLst>
          </p:cNvPr>
          <p:cNvSpPr txBox="1"/>
          <p:nvPr/>
        </p:nvSpPr>
        <p:spPr>
          <a:xfrm>
            <a:off x="116826" y="750786"/>
            <a:ext cx="4825249" cy="584775"/>
          </a:xfrm>
          <a:prstGeom prst="rect">
            <a:avLst/>
          </a:prstGeom>
          <a:noFill/>
        </p:spPr>
        <p:txBody>
          <a:bodyPr wrap="square" rtlCol="0">
            <a:spAutoFit/>
          </a:bodyPr>
          <a:lstStyle/>
          <a:p>
            <a:r>
              <a:rPr lang="es-ES" sz="1600" dirty="0">
                <a:latin typeface="Eras Bold ITC" panose="020B0907030504020204" pitchFamily="34" charset="0"/>
              </a:rPr>
              <a:t>ESTRUCTURA DE HORMIGÓN ARMADO CON DISIPADORES TADAS</a:t>
            </a:r>
          </a:p>
        </p:txBody>
      </p:sp>
      <p:sp>
        <p:nvSpPr>
          <p:cNvPr id="7" name="Rectángulo: esquinas redondeadas 6">
            <a:extLst>
              <a:ext uri="{FF2B5EF4-FFF2-40B4-BE49-F238E27FC236}">
                <a16:creationId xmlns:a16="http://schemas.microsoft.com/office/drawing/2014/main" id="{C763D2E5-269A-45CB-9977-7F60F9067B48}"/>
              </a:ext>
            </a:extLst>
          </p:cNvPr>
          <p:cNvSpPr/>
          <p:nvPr/>
        </p:nvSpPr>
        <p:spPr>
          <a:xfrm>
            <a:off x="6400799" y="674702"/>
            <a:ext cx="5674374" cy="4919853"/>
          </a:xfrm>
          <a:prstGeom prst="roundRect">
            <a:avLst/>
          </a:prstGeom>
          <a:blipFill>
            <a:blip r:embed="rId7"/>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2" name="CuadroTexto 11">
            <a:extLst>
              <a:ext uri="{FF2B5EF4-FFF2-40B4-BE49-F238E27FC236}">
                <a16:creationId xmlns:a16="http://schemas.microsoft.com/office/drawing/2014/main" id="{C33D30F6-5502-409D-A0D9-80012443B698}"/>
              </a:ext>
            </a:extLst>
          </p:cNvPr>
          <p:cNvSpPr txBox="1"/>
          <p:nvPr/>
        </p:nvSpPr>
        <p:spPr>
          <a:xfrm>
            <a:off x="6400799" y="1496598"/>
            <a:ext cx="5791201" cy="1015663"/>
          </a:xfrm>
          <a:prstGeom prst="rect">
            <a:avLst/>
          </a:prstGeom>
          <a:noFill/>
        </p:spPr>
        <p:txBody>
          <a:bodyPr wrap="square" rtlCol="0">
            <a:spAutoFit/>
          </a:bodyPr>
          <a:lstStyle/>
          <a:p>
            <a:r>
              <a:rPr lang="es-ES" sz="1200" b="1" dirty="0">
                <a:solidFill>
                  <a:srgbClr val="000000"/>
                </a:solidFill>
                <a:latin typeface="Courier New" panose="02070309020205020404" pitchFamily="49" charset="0"/>
              </a:rPr>
              <a:t>[GEN]=</a:t>
            </a:r>
            <a:r>
              <a:rPr lang="es-ES" sz="1200" b="1" dirty="0" err="1">
                <a:solidFill>
                  <a:srgbClr val="000000"/>
                </a:solidFill>
                <a:latin typeface="Courier New" panose="02070309020205020404" pitchFamily="49" charset="0"/>
              </a:rPr>
              <a:t>geometria_nudo_diagonales</a:t>
            </a:r>
            <a:r>
              <a:rPr lang="es-ES" sz="1200" b="1" dirty="0">
                <a:solidFill>
                  <a:srgbClr val="000000"/>
                </a:solidFill>
                <a:latin typeface="Courier New" panose="02070309020205020404" pitchFamily="49" charset="0"/>
              </a:rPr>
              <a:t>(</a:t>
            </a:r>
            <a:r>
              <a:rPr lang="es-ES" sz="1200" b="1" dirty="0" err="1">
                <a:solidFill>
                  <a:srgbClr val="000000"/>
                </a:solidFill>
                <a:latin typeface="Courier New" panose="02070309020205020404" pitchFamily="49" charset="0"/>
              </a:rPr>
              <a:t>nv</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np</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nudt</a:t>
            </a:r>
            <a:r>
              <a:rPr lang="es-ES" sz="1200" b="1" dirty="0">
                <a:solidFill>
                  <a:srgbClr val="000000"/>
                </a:solidFill>
                <a:latin typeface="Courier New" panose="02070309020205020404" pitchFamily="49" charset="0"/>
              </a:rPr>
              <a:t>, mar);</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[NI2,NJ2]=</a:t>
            </a:r>
            <a:r>
              <a:rPr lang="es-ES" sz="1200" b="1" dirty="0" err="1">
                <a:solidFill>
                  <a:srgbClr val="000000"/>
                </a:solidFill>
                <a:latin typeface="Courier New" panose="02070309020205020404" pitchFamily="49" charset="0"/>
              </a:rPr>
              <a:t>gn_portico</a:t>
            </a:r>
            <a:r>
              <a:rPr lang="es-ES" sz="1200" b="1" dirty="0">
                <a:solidFill>
                  <a:srgbClr val="000000"/>
                </a:solidFill>
                <a:latin typeface="Courier New" panose="02070309020205020404" pitchFamily="49" charset="0"/>
              </a:rPr>
              <a:t>(GEN)</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[NI,NJ]=gn_portico3(NI,NJ,NI2,NJ2);</a:t>
            </a:r>
            <a:endParaRPr lang="es-EC" sz="1200" b="1" i="0" u="none" strike="noStrike" baseline="0" dirty="0">
              <a:solidFill>
                <a:srgbClr val="000000"/>
              </a:solidFill>
              <a:latin typeface="Courier New" panose="02070309020205020404" pitchFamily="49" charset="0"/>
            </a:endParaRPr>
          </a:p>
        </p:txBody>
      </p:sp>
      <p:sp>
        <p:nvSpPr>
          <p:cNvPr id="16" name="CuadroTexto 15">
            <a:extLst>
              <a:ext uri="{FF2B5EF4-FFF2-40B4-BE49-F238E27FC236}">
                <a16:creationId xmlns:a16="http://schemas.microsoft.com/office/drawing/2014/main" id="{68296EB4-C03D-4FC7-868C-F5ECE8AD1EB3}"/>
              </a:ext>
            </a:extLst>
          </p:cNvPr>
          <p:cNvSpPr txBox="1"/>
          <p:nvPr/>
        </p:nvSpPr>
        <p:spPr>
          <a:xfrm>
            <a:off x="7043337" y="734130"/>
            <a:ext cx="4300805"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PROGRAMAS EN CEINCI-LAB</a:t>
            </a:r>
            <a:endParaRPr lang="es-EC" sz="2000" b="1" dirty="0">
              <a:effectLst>
                <a:outerShdw blurRad="38100" dist="38100" dir="2700000" algn="tl">
                  <a:srgbClr val="000000">
                    <a:alpha val="43137"/>
                  </a:srgbClr>
                </a:outerShdw>
              </a:effectLst>
            </a:endParaRPr>
          </a:p>
        </p:txBody>
      </p:sp>
      <p:sp>
        <p:nvSpPr>
          <p:cNvPr id="17" name="CuadroTexto 16">
            <a:extLst>
              <a:ext uri="{FF2B5EF4-FFF2-40B4-BE49-F238E27FC236}">
                <a16:creationId xmlns:a16="http://schemas.microsoft.com/office/drawing/2014/main" id="{9F6C3143-CCB2-4CF8-BD1A-2D7175119F4F}"/>
              </a:ext>
            </a:extLst>
          </p:cNvPr>
          <p:cNvSpPr txBox="1"/>
          <p:nvPr/>
        </p:nvSpPr>
        <p:spPr>
          <a:xfrm>
            <a:off x="6400799" y="1149629"/>
            <a:ext cx="3476913"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GEOMETRÍA</a:t>
            </a:r>
            <a:endParaRPr lang="es-EC" sz="1600" b="1" dirty="0">
              <a:effectLst>
                <a:outerShdw blurRad="38100" dist="38100" dir="2700000" algn="tl">
                  <a:srgbClr val="000000">
                    <a:alpha val="43137"/>
                  </a:srgbClr>
                </a:outerShdw>
              </a:effectLst>
            </a:endParaRPr>
          </a:p>
        </p:txBody>
      </p:sp>
      <p:sp>
        <p:nvSpPr>
          <p:cNvPr id="24" name="CuadroTexto 23">
            <a:extLst>
              <a:ext uri="{FF2B5EF4-FFF2-40B4-BE49-F238E27FC236}">
                <a16:creationId xmlns:a16="http://schemas.microsoft.com/office/drawing/2014/main" id="{5BC00F8A-925D-41C2-8143-E8CE1998EB1A}"/>
              </a:ext>
            </a:extLst>
          </p:cNvPr>
          <p:cNvSpPr txBox="1"/>
          <p:nvPr/>
        </p:nvSpPr>
        <p:spPr>
          <a:xfrm>
            <a:off x="6400799" y="2859230"/>
            <a:ext cx="5791201" cy="1384995"/>
          </a:xfrm>
          <a:prstGeom prst="rect">
            <a:avLst/>
          </a:prstGeom>
          <a:noFill/>
        </p:spPr>
        <p:txBody>
          <a:bodyPr wrap="square" rtlCol="0">
            <a:spAutoFit/>
          </a:bodyPr>
          <a:lstStyle/>
          <a:p>
            <a:r>
              <a:rPr lang="pt-BR" sz="1200" b="1" dirty="0">
                <a:solidFill>
                  <a:srgbClr val="000000"/>
                </a:solidFill>
                <a:latin typeface="Courier New" panose="02070309020205020404" pitchFamily="49" charset="0"/>
              </a:rPr>
              <a:t>[</a:t>
            </a:r>
            <a:r>
              <a:rPr lang="pt-BR" sz="1200" b="1" dirty="0" err="1">
                <a:solidFill>
                  <a:srgbClr val="000000"/>
                </a:solidFill>
                <a:latin typeface="Courier New" panose="02070309020205020404" pitchFamily="49" charset="0"/>
              </a:rPr>
              <a:t>F,Kef</a:t>
            </a:r>
            <a:r>
              <a:rPr lang="pt-BR" sz="1200" b="1" dirty="0">
                <a:solidFill>
                  <a:srgbClr val="000000"/>
                </a:solidFill>
                <a:latin typeface="Courier New" panose="02070309020205020404" pitchFamily="49" charset="0"/>
              </a:rPr>
              <a:t>(i),</a:t>
            </a:r>
            <a:r>
              <a:rPr lang="pt-BR" sz="1200" b="1" dirty="0" err="1">
                <a:solidFill>
                  <a:srgbClr val="000000"/>
                </a:solidFill>
                <a:latin typeface="Courier New" panose="02070309020205020404" pitchFamily="49" charset="0"/>
              </a:rPr>
              <a:t>Zeda</a:t>
            </a:r>
            <a:r>
              <a:rPr lang="pt-BR" sz="1200" b="1" dirty="0">
                <a:solidFill>
                  <a:srgbClr val="000000"/>
                </a:solidFill>
                <a:latin typeface="Courier New" panose="02070309020205020404" pitchFamily="49" charset="0"/>
              </a:rPr>
              <a:t>(i)]=</a:t>
            </a:r>
            <a:r>
              <a:rPr lang="pt-BR" sz="1200" b="1" dirty="0" err="1">
                <a:solidFill>
                  <a:srgbClr val="000000"/>
                </a:solidFill>
                <a:latin typeface="Courier New" panose="02070309020205020404" pitchFamily="49" charset="0"/>
              </a:rPr>
              <a:t>rigidez_efectiva_TADAS</a:t>
            </a:r>
            <a:r>
              <a:rPr lang="pt-BR" sz="1200" b="1" dirty="0">
                <a:solidFill>
                  <a:srgbClr val="000000"/>
                </a:solidFill>
                <a:latin typeface="Courier New" panose="02070309020205020404" pitchFamily="49" charset="0"/>
              </a:rPr>
              <a:t>(</a:t>
            </a:r>
            <a:r>
              <a:rPr lang="pt-BR" sz="1200" b="1" dirty="0" err="1">
                <a:solidFill>
                  <a:srgbClr val="000000"/>
                </a:solidFill>
                <a:latin typeface="Courier New" panose="02070309020205020404" pitchFamily="49" charset="0"/>
              </a:rPr>
              <a:t>n,b,t,h,fy,qr</a:t>
            </a:r>
            <a:r>
              <a:rPr lang="pt-BR" sz="1200" b="1" dirty="0">
                <a:solidFill>
                  <a:srgbClr val="000000"/>
                </a:solidFill>
                <a:latin typeface="Courier New" panose="02070309020205020404" pitchFamily="49" charset="0"/>
              </a:rPr>
              <a:t>(i),</a:t>
            </a:r>
            <a:r>
              <a:rPr lang="pt-BR" sz="1200" b="1" dirty="0" err="1">
                <a:solidFill>
                  <a:srgbClr val="000000"/>
                </a:solidFill>
                <a:latin typeface="Courier New" panose="02070309020205020404" pitchFamily="49" charset="0"/>
              </a:rPr>
              <a:t>alfa,Est</a:t>
            </a:r>
            <a:r>
              <a:rPr lang="pt-BR" sz="1200" b="1" dirty="0">
                <a:solidFill>
                  <a:srgbClr val="000000"/>
                </a:solidFill>
                <a:latin typeface="Courier New" panose="02070309020205020404" pitchFamily="49" charset="0"/>
              </a:rPr>
              <a:t>);</a:t>
            </a:r>
          </a:p>
          <a:p>
            <a:endParaRPr lang="pt-BR"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a:t>
            </a:r>
            <a:r>
              <a:rPr lang="es-ES" sz="1200" b="1" dirty="0" err="1">
                <a:solidFill>
                  <a:srgbClr val="000000"/>
                </a:solidFill>
                <a:latin typeface="Courier New" panose="02070309020205020404" pitchFamily="49" charset="0"/>
              </a:rPr>
              <a:t>Kdiag</a:t>
            </a:r>
            <a:r>
              <a:rPr lang="es-ES" sz="1200" b="1" dirty="0">
                <a:solidFill>
                  <a:srgbClr val="000000"/>
                </a:solidFill>
                <a:latin typeface="Courier New" panose="02070309020205020404" pitchFamily="49" charset="0"/>
              </a:rPr>
              <a:t>(i),</a:t>
            </a:r>
            <a:r>
              <a:rPr lang="es-ES" sz="1200" b="1" dirty="0" err="1">
                <a:solidFill>
                  <a:srgbClr val="000000"/>
                </a:solidFill>
                <a:latin typeface="Courier New" panose="02070309020205020404" pitchFamily="49" charset="0"/>
              </a:rPr>
              <a:t>Keq</a:t>
            </a:r>
            <a:r>
              <a:rPr lang="es-ES" sz="1200" b="1" dirty="0">
                <a:solidFill>
                  <a:srgbClr val="000000"/>
                </a:solidFill>
                <a:latin typeface="Courier New" panose="02070309020205020404" pitchFamily="49" charset="0"/>
              </a:rPr>
              <a:t>(i)]=</a:t>
            </a:r>
            <a:r>
              <a:rPr lang="es-ES" sz="1200" b="1" dirty="0" err="1">
                <a:solidFill>
                  <a:srgbClr val="000000"/>
                </a:solidFill>
                <a:latin typeface="Courier New" panose="02070309020205020404" pitchFamily="49" charset="0"/>
              </a:rPr>
              <a:t>rigidez_equivalente_TADAS</a:t>
            </a:r>
            <a:r>
              <a:rPr lang="es-ES" sz="1200" b="1" dirty="0">
                <a:solidFill>
                  <a:srgbClr val="000000"/>
                </a:solidFill>
                <a:latin typeface="Courier New" panose="02070309020205020404" pitchFamily="49" charset="0"/>
              </a:rPr>
              <a:t>(</a:t>
            </a:r>
            <a:r>
              <a:rPr lang="es-ES" sz="1200" b="1" dirty="0" err="1">
                <a:solidFill>
                  <a:srgbClr val="000000"/>
                </a:solidFill>
                <a:latin typeface="Courier New" panose="02070309020205020404" pitchFamily="49" charset="0"/>
              </a:rPr>
              <a:t>hci,hcd,hdis,Lon,hv,H</a:t>
            </a:r>
            <a:r>
              <a:rPr lang="es-ES" sz="1200" b="1" dirty="0">
                <a:solidFill>
                  <a:srgbClr val="000000"/>
                </a:solidFill>
                <a:latin typeface="Courier New" panose="02070309020205020404" pitchFamily="49" charset="0"/>
              </a:rPr>
              <a:t>(i),</a:t>
            </a:r>
            <a:r>
              <a:rPr lang="es-ES" sz="1200" b="1" dirty="0" err="1">
                <a:solidFill>
                  <a:srgbClr val="000000"/>
                </a:solidFill>
                <a:latin typeface="Courier New" panose="02070309020205020404" pitchFamily="49" charset="0"/>
              </a:rPr>
              <a:t>Kef</a:t>
            </a:r>
            <a:r>
              <a:rPr lang="es-ES" sz="1200" b="1" dirty="0">
                <a:solidFill>
                  <a:srgbClr val="000000"/>
                </a:solidFill>
                <a:latin typeface="Courier New" panose="02070309020205020404" pitchFamily="49" charset="0"/>
              </a:rPr>
              <a:t>(i),adiag1,Est);</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[KTA]=</a:t>
            </a:r>
            <a:r>
              <a:rPr lang="es-ES" sz="1200" b="1" dirty="0" err="1">
                <a:solidFill>
                  <a:srgbClr val="000000"/>
                </a:solidFill>
                <a:latin typeface="Courier New" panose="02070309020205020404" pitchFamily="49" charset="0"/>
              </a:rPr>
              <a:t>krigidez_tadas</a:t>
            </a:r>
            <a:r>
              <a:rPr lang="es-ES" sz="1200" b="1" dirty="0">
                <a:solidFill>
                  <a:srgbClr val="000000"/>
                </a:solidFill>
                <a:latin typeface="Courier New" panose="02070309020205020404" pitchFamily="49" charset="0"/>
              </a:rPr>
              <a:t>(</a:t>
            </a:r>
            <a:r>
              <a:rPr lang="es-ES" sz="1200" b="1" dirty="0" err="1">
                <a:solidFill>
                  <a:srgbClr val="000000"/>
                </a:solidFill>
                <a:latin typeface="Courier New" panose="02070309020205020404" pitchFamily="49" charset="0"/>
              </a:rPr>
              <a:t>mbr,ngl,ELEMT,senT,cosT,VCT</a:t>
            </a:r>
            <a:r>
              <a:rPr lang="es-ES" sz="1200" b="1" dirty="0">
                <a:solidFill>
                  <a:srgbClr val="000000"/>
                </a:solidFill>
                <a:latin typeface="Courier New" panose="02070309020205020404" pitchFamily="49" charset="0"/>
              </a:rPr>
              <a:t>);</a:t>
            </a:r>
          </a:p>
        </p:txBody>
      </p:sp>
      <p:sp>
        <p:nvSpPr>
          <p:cNvPr id="26" name="CuadroTexto 25">
            <a:extLst>
              <a:ext uri="{FF2B5EF4-FFF2-40B4-BE49-F238E27FC236}">
                <a16:creationId xmlns:a16="http://schemas.microsoft.com/office/drawing/2014/main" id="{D0E2301D-356B-460D-BD6C-F2EE81F5DDE6}"/>
              </a:ext>
            </a:extLst>
          </p:cNvPr>
          <p:cNvSpPr txBox="1"/>
          <p:nvPr/>
        </p:nvSpPr>
        <p:spPr>
          <a:xfrm>
            <a:off x="6400799" y="2512261"/>
            <a:ext cx="3476913"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MATRIZ DE RIGIDEZ</a:t>
            </a:r>
            <a:endParaRPr lang="es-EC" sz="1600" b="1" dirty="0">
              <a:effectLst>
                <a:outerShdw blurRad="38100" dist="38100" dir="2700000" algn="tl">
                  <a:srgbClr val="000000">
                    <a:alpha val="43137"/>
                  </a:srgbClr>
                </a:outerShdw>
              </a:effectLst>
            </a:endParaRPr>
          </a:p>
        </p:txBody>
      </p:sp>
      <p:sp>
        <p:nvSpPr>
          <p:cNvPr id="27" name="CuadroTexto 26">
            <a:extLst>
              <a:ext uri="{FF2B5EF4-FFF2-40B4-BE49-F238E27FC236}">
                <a16:creationId xmlns:a16="http://schemas.microsoft.com/office/drawing/2014/main" id="{A261552F-F481-4D87-9033-E7BA61C967DE}"/>
              </a:ext>
            </a:extLst>
          </p:cNvPr>
          <p:cNvSpPr txBox="1"/>
          <p:nvPr/>
        </p:nvSpPr>
        <p:spPr>
          <a:xfrm>
            <a:off x="6400799" y="4599609"/>
            <a:ext cx="5791201" cy="461665"/>
          </a:xfrm>
          <a:prstGeom prst="rect">
            <a:avLst/>
          </a:prstGeom>
          <a:noFill/>
        </p:spPr>
        <p:txBody>
          <a:bodyPr wrap="square" rtlCol="0">
            <a:spAutoFit/>
          </a:bodyPr>
          <a:lstStyle/>
          <a:p>
            <a:r>
              <a:rPr lang="pt-BR" sz="1200" b="1" dirty="0">
                <a:solidFill>
                  <a:srgbClr val="000000"/>
                </a:solidFill>
                <a:latin typeface="Courier New" panose="02070309020205020404" pitchFamily="49" charset="0"/>
              </a:rPr>
              <a:t>[FD]=</a:t>
            </a:r>
            <a:r>
              <a:rPr lang="pt-BR" sz="1200" b="1" dirty="0" err="1">
                <a:solidFill>
                  <a:srgbClr val="000000"/>
                </a:solidFill>
                <a:latin typeface="Courier New" panose="02070309020205020404" pitchFamily="49" charset="0"/>
              </a:rPr>
              <a:t>fuerzas_acero_tadas</a:t>
            </a:r>
            <a:r>
              <a:rPr lang="pt-BR" sz="1200" b="1" dirty="0">
                <a:solidFill>
                  <a:srgbClr val="000000"/>
                </a:solidFill>
                <a:latin typeface="Courier New" panose="02070309020205020404" pitchFamily="49" charset="0"/>
              </a:rPr>
              <a:t>(ngl,ELEMT,LT,senT,cosT,VCT,ED,q,Q2D)</a:t>
            </a:r>
            <a:endParaRPr lang="es-ES" sz="1200" b="1" dirty="0">
              <a:solidFill>
                <a:srgbClr val="000000"/>
              </a:solidFill>
              <a:latin typeface="Courier New" panose="02070309020205020404" pitchFamily="49" charset="0"/>
            </a:endParaRPr>
          </a:p>
        </p:txBody>
      </p:sp>
      <p:sp>
        <p:nvSpPr>
          <p:cNvPr id="28" name="CuadroTexto 27">
            <a:extLst>
              <a:ext uri="{FF2B5EF4-FFF2-40B4-BE49-F238E27FC236}">
                <a16:creationId xmlns:a16="http://schemas.microsoft.com/office/drawing/2014/main" id="{C5F3DC20-E062-4876-BBA2-0FF9AB4E9F20}"/>
              </a:ext>
            </a:extLst>
          </p:cNvPr>
          <p:cNvSpPr txBox="1"/>
          <p:nvPr/>
        </p:nvSpPr>
        <p:spPr>
          <a:xfrm>
            <a:off x="6400799" y="4252640"/>
            <a:ext cx="3476913"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FUERZAS</a:t>
            </a:r>
            <a:endParaRPr lang="es-EC" sz="1600" b="1" dirty="0">
              <a:effectLst>
                <a:outerShdw blurRad="38100" dist="38100" dir="2700000" algn="tl">
                  <a:srgbClr val="000000">
                    <a:alpha val="43137"/>
                  </a:srgbClr>
                </a:outerShdw>
              </a:effectLst>
            </a:endParaRPr>
          </a:p>
        </p:txBody>
      </p:sp>
      <p:sp>
        <p:nvSpPr>
          <p:cNvPr id="19" name="CuadroTexto 18">
            <a:extLst>
              <a:ext uri="{FF2B5EF4-FFF2-40B4-BE49-F238E27FC236}">
                <a16:creationId xmlns:a16="http://schemas.microsoft.com/office/drawing/2014/main" id="{D0287DF5-3184-4CAD-887F-C417BDF84150}"/>
              </a:ext>
            </a:extLst>
          </p:cNvPr>
          <p:cNvSpPr txBox="1"/>
          <p:nvPr/>
        </p:nvSpPr>
        <p:spPr>
          <a:xfrm>
            <a:off x="2529450" y="1014984"/>
            <a:ext cx="2529451" cy="276999"/>
          </a:xfrm>
          <a:prstGeom prst="rect">
            <a:avLst/>
          </a:prstGeom>
          <a:noFill/>
        </p:spPr>
        <p:txBody>
          <a:bodyPr wrap="square" rtlCol="0">
            <a:spAutoFit/>
          </a:bodyPr>
          <a:lstStyle/>
          <a:p>
            <a:r>
              <a:rPr lang="en-US" sz="1200" dirty="0">
                <a:latin typeface="Eras Bold ITC" panose="020B0907030504020204" pitchFamily="34" charset="0"/>
              </a:rPr>
              <a:t>(DIAGONAL EQUIVALENTE)</a:t>
            </a:r>
            <a:endParaRPr lang="es-EC" sz="1200" dirty="0">
              <a:latin typeface="Eras Bold ITC" panose="020B0907030504020204" pitchFamily="34" charset="0"/>
            </a:endParaRPr>
          </a:p>
        </p:txBody>
      </p:sp>
    </p:spTree>
    <p:extLst>
      <p:ext uri="{BB962C8B-B14F-4D97-AF65-F5344CB8AC3E}">
        <p14:creationId xmlns:p14="http://schemas.microsoft.com/office/powerpoint/2010/main" val="1046082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4" grpId="0"/>
      <p:bldP spid="26" grpId="0"/>
      <p:bldP spid="27" grpId="0"/>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4" name="Imagen 3">
            <a:extLst>
              <a:ext uri="{FF2B5EF4-FFF2-40B4-BE49-F238E27FC236}">
                <a16:creationId xmlns:a16="http://schemas.microsoft.com/office/drawing/2014/main" id="{B47845BC-DC90-403C-9E57-F07CB888389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56423" y="1272897"/>
            <a:ext cx="4330127" cy="3565727"/>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513504" y="676439"/>
            <a:ext cx="4769551" cy="2403261"/>
          </a:xfrm>
          <a:prstGeom prst="rect">
            <a:avLst/>
          </a:prstGeom>
          <a:noFill/>
          <a:extLst>
            <a:ext uri="{909E8E84-426E-40DD-AFC4-6F175D3DCCD1}">
              <a14:hiddenFill xmlns:a14="http://schemas.microsoft.com/office/drawing/2010/main">
                <a:solidFill>
                  <a:srgbClr val="FFFFFF"/>
                </a:solidFill>
              </a14:hiddenFill>
            </a:ext>
          </a:extLst>
        </p:spPr>
      </p:pic>
      <p:pic>
        <p:nvPicPr>
          <p:cNvPr id="4099" name="Imagen 104">
            <a:extLst>
              <a:ext uri="{FF2B5EF4-FFF2-40B4-BE49-F238E27FC236}">
                <a16:creationId xmlns:a16="http://schemas.microsoft.com/office/drawing/2014/main" id="{0D723137-2964-4175-A9AE-1FF6D7B661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757437" y="3237525"/>
            <a:ext cx="4281683" cy="23998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5A0423D6-9ACA-4889-BF03-9CDCD55748C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7" name="Imagen 6">
            <a:extLst>
              <a:ext uri="{FF2B5EF4-FFF2-40B4-BE49-F238E27FC236}">
                <a16:creationId xmlns:a16="http://schemas.microsoft.com/office/drawing/2014/main" id="{785136A7-D95F-4746-A65C-9868697FBE2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55847" y="4615212"/>
            <a:ext cx="1982513" cy="1624302"/>
          </a:xfrm>
          <a:prstGeom prst="rect">
            <a:avLst/>
          </a:prstGeom>
        </p:spPr>
      </p:pic>
      <mc:AlternateContent xmlns:mc="http://schemas.openxmlformats.org/markup-compatibility/2006" xmlns:a14="http://schemas.microsoft.com/office/drawing/2010/main">
        <mc:Choice Requires="a14">
          <p:sp>
            <p:nvSpPr>
              <p:cNvPr id="8" name="Rectángulo: esquinas redondeadas 7">
                <a:extLst>
                  <a:ext uri="{FF2B5EF4-FFF2-40B4-BE49-F238E27FC236}">
                    <a16:creationId xmlns:a16="http://schemas.microsoft.com/office/drawing/2014/main" id="{889522C8-12C1-41EC-B4B1-4F555311B302}"/>
                  </a:ext>
                </a:extLst>
              </p:cNvPr>
              <p:cNvSpPr/>
              <p:nvPr/>
            </p:nvSpPr>
            <p:spPr>
              <a:xfrm>
                <a:off x="3235844" y="5436440"/>
                <a:ext cx="3010520" cy="7281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2000" i="1" dirty="0">
                    <a:solidFill>
                      <a:sysClr val="windowText" lastClr="000000"/>
                    </a:solidFill>
                  </a:rPr>
                  <a:t>Estructura Flexible</a:t>
                </a:r>
              </a:p>
              <a:p>
                <a:pPr algn="ctr"/>
                <a14:m>
                  <m:oMathPara xmlns:m="http://schemas.openxmlformats.org/officeDocument/2006/math">
                    <m:oMathParaPr>
                      <m:jc m:val="centerGroup"/>
                    </m:oMathParaPr>
                    <m:oMath xmlns:m="http://schemas.openxmlformats.org/officeDocument/2006/math">
                      <m:f>
                        <m:fPr>
                          <m:type m:val="lin"/>
                          <m:ctrlPr>
                            <a:rPr lang="es-EC" sz="1600" i="1" smtClean="0">
                              <a:solidFill>
                                <a:sysClr val="windowText" lastClr="000000"/>
                              </a:solidFill>
                              <a:latin typeface="Cambria Math" panose="02040503050406030204" pitchFamily="18" charset="0"/>
                            </a:rPr>
                          </m:ctrlPr>
                        </m:fPr>
                        <m:num>
                          <m:r>
                            <a:rPr lang="es-EC" sz="1600" i="1" smtClean="0">
                              <a:solidFill>
                                <a:sysClr val="windowText" lastClr="000000"/>
                              </a:solidFill>
                              <a:latin typeface="Cambria Math" panose="02040503050406030204" pitchFamily="18" charset="0"/>
                            </a:rPr>
                            <m:t>𝐻</m:t>
                          </m:r>
                        </m:num>
                        <m:den>
                          <m:r>
                            <a:rPr lang="es-EC" sz="1600" i="1" smtClean="0">
                              <a:solidFill>
                                <a:sysClr val="windowText" lastClr="000000"/>
                              </a:solidFill>
                              <a:latin typeface="Cambria Math" panose="02040503050406030204" pitchFamily="18" charset="0"/>
                            </a:rPr>
                            <m:t>𝑇</m:t>
                          </m:r>
                        </m:den>
                      </m:f>
                      <m:r>
                        <a:rPr lang="es-EC" sz="1600" i="1" smtClean="0">
                          <a:solidFill>
                            <a:sysClr val="windowText" lastClr="000000"/>
                          </a:solidFill>
                          <a:latin typeface="Cambria Math" panose="02040503050406030204" pitchFamily="18" charset="0"/>
                        </a:rPr>
                        <m:t>=</m:t>
                      </m:r>
                      <m:r>
                        <a:rPr lang="es-EC" sz="1600" i="1">
                          <a:solidFill>
                            <a:sysClr val="windowText" lastClr="000000"/>
                          </a:solidFill>
                          <a:latin typeface="Cambria Math" panose="02040503050406030204" pitchFamily="18" charset="0"/>
                        </a:rPr>
                        <m:t>23.34</m:t>
                      </m:r>
                    </m:oMath>
                  </m:oMathPara>
                </a14:m>
                <a:endParaRPr lang="es-EC" i="1" dirty="0">
                  <a:solidFill>
                    <a:sysClr val="windowText" lastClr="000000"/>
                  </a:solidFill>
                </a:endParaRPr>
              </a:p>
            </p:txBody>
          </p:sp>
        </mc:Choice>
        <mc:Fallback xmlns="">
          <p:sp>
            <p:nvSpPr>
              <p:cNvPr id="8" name="Rectángulo: esquinas redondeadas 7">
                <a:extLst>
                  <a:ext uri="{FF2B5EF4-FFF2-40B4-BE49-F238E27FC236}">
                    <a16:creationId xmlns:a16="http://schemas.microsoft.com/office/drawing/2014/main" id="{889522C8-12C1-41EC-B4B1-4F555311B302}"/>
                  </a:ext>
                </a:extLst>
              </p:cNvPr>
              <p:cNvSpPr>
                <a:spLocks noRot="1" noChangeAspect="1" noMove="1" noResize="1" noEditPoints="1" noAdjustHandles="1" noChangeArrowheads="1" noChangeShapeType="1" noTextEdit="1"/>
              </p:cNvSpPr>
              <p:nvPr/>
            </p:nvSpPr>
            <p:spPr>
              <a:xfrm>
                <a:off x="3235844" y="5436440"/>
                <a:ext cx="3010520" cy="728180"/>
              </a:xfrm>
              <a:prstGeom prst="roundRect">
                <a:avLst/>
              </a:prstGeom>
              <a:blipFill>
                <a:blip r:embed="rId8"/>
                <a:stretch>
                  <a:fillRect/>
                </a:stretch>
              </a:blipFill>
            </p:spPr>
            <p:txBody>
              <a:bodyPr/>
              <a:lstStyle/>
              <a:p>
                <a:r>
                  <a:rPr lang="es-EC">
                    <a:noFill/>
                  </a:rPr>
                  <a:t> </a:t>
                </a:r>
              </a:p>
            </p:txBody>
          </p:sp>
        </mc:Fallback>
      </mc:AlternateContent>
      <p:sp>
        <p:nvSpPr>
          <p:cNvPr id="9" name="Rectángulo: esquinas redondeadas 8">
            <a:extLst>
              <a:ext uri="{FF2B5EF4-FFF2-40B4-BE49-F238E27FC236}">
                <a16:creationId xmlns:a16="http://schemas.microsoft.com/office/drawing/2014/main" id="{B7B8E03B-A0B2-440D-979B-CEF424019230}"/>
              </a:ext>
            </a:extLst>
          </p:cNvPr>
          <p:cNvSpPr/>
          <p:nvPr/>
        </p:nvSpPr>
        <p:spPr>
          <a:xfrm>
            <a:off x="3235843" y="4621122"/>
            <a:ext cx="3010521" cy="7281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ysClr val="windowText" lastClr="000000"/>
                </a:solidFill>
              </a:rPr>
              <a:t>Factor de </a:t>
            </a:r>
            <a:r>
              <a:rPr lang="en-US" dirty="0" err="1">
                <a:solidFill>
                  <a:sysClr val="windowText" lastClr="000000"/>
                </a:solidFill>
              </a:rPr>
              <a:t>Amortiguamiento</a:t>
            </a:r>
            <a:endParaRPr lang="en-US" dirty="0">
              <a:solidFill>
                <a:sysClr val="windowText" lastClr="000000"/>
              </a:solidFill>
            </a:endParaRPr>
          </a:p>
          <a:p>
            <a:pPr algn="ctr"/>
            <a:r>
              <a:rPr lang="en-US" dirty="0">
                <a:solidFill>
                  <a:sysClr val="windowText" lastClr="000000"/>
                </a:solidFill>
                <a:latin typeface="Times New Roman" panose="02020603050405020304" pitchFamily="18" charset="0"/>
                <a:cs typeface="Times New Roman" panose="02020603050405020304" pitchFamily="18" charset="0"/>
              </a:rPr>
              <a:t>ξ = 0.25</a:t>
            </a:r>
            <a:endParaRPr lang="es-EC" dirty="0">
              <a:solidFill>
                <a:sysClr val="windowText" lastClr="000000"/>
              </a:solidFill>
            </a:endParaRPr>
          </a:p>
        </p:txBody>
      </p:sp>
      <p:sp>
        <p:nvSpPr>
          <p:cNvPr id="10" name="CuadroTexto 9">
            <a:extLst>
              <a:ext uri="{FF2B5EF4-FFF2-40B4-BE49-F238E27FC236}">
                <a16:creationId xmlns:a16="http://schemas.microsoft.com/office/drawing/2014/main" id="{4C3735F2-8E74-4BE0-AC4D-B437F8FABD81}"/>
              </a:ext>
            </a:extLst>
          </p:cNvPr>
          <p:cNvSpPr txBox="1"/>
          <p:nvPr/>
        </p:nvSpPr>
        <p:spPr>
          <a:xfrm>
            <a:off x="116826" y="750786"/>
            <a:ext cx="4825249" cy="584775"/>
          </a:xfrm>
          <a:prstGeom prst="rect">
            <a:avLst/>
          </a:prstGeom>
          <a:noFill/>
        </p:spPr>
        <p:txBody>
          <a:bodyPr wrap="square" rtlCol="0">
            <a:spAutoFit/>
          </a:bodyPr>
          <a:lstStyle/>
          <a:p>
            <a:r>
              <a:rPr lang="es-ES" sz="1600" dirty="0">
                <a:latin typeface="Eras Bold ITC" panose="020B0907030504020204" pitchFamily="34" charset="0"/>
              </a:rPr>
              <a:t>ESTRUCTURA DE HORMIGÓN ARMADO CON DISIPADORES TADAS</a:t>
            </a:r>
          </a:p>
        </p:txBody>
      </p:sp>
      <p:sp>
        <p:nvSpPr>
          <p:cNvPr id="14" name="CuadroTexto 13">
            <a:extLst>
              <a:ext uri="{FF2B5EF4-FFF2-40B4-BE49-F238E27FC236}">
                <a16:creationId xmlns:a16="http://schemas.microsoft.com/office/drawing/2014/main" id="{1FB76B55-4BCA-43C2-9648-F74718D31731}"/>
              </a:ext>
            </a:extLst>
          </p:cNvPr>
          <p:cNvSpPr txBox="1"/>
          <p:nvPr/>
        </p:nvSpPr>
        <p:spPr>
          <a:xfrm>
            <a:off x="2529450" y="1014984"/>
            <a:ext cx="2529451" cy="276999"/>
          </a:xfrm>
          <a:prstGeom prst="rect">
            <a:avLst/>
          </a:prstGeom>
          <a:noFill/>
        </p:spPr>
        <p:txBody>
          <a:bodyPr wrap="square" rtlCol="0">
            <a:spAutoFit/>
          </a:bodyPr>
          <a:lstStyle/>
          <a:p>
            <a:r>
              <a:rPr lang="en-US" sz="1200" dirty="0">
                <a:latin typeface="Eras Bold ITC" panose="020B0907030504020204" pitchFamily="34" charset="0"/>
              </a:rPr>
              <a:t>(DIAGONAL EQUIVALENTE)</a:t>
            </a:r>
            <a:endParaRPr lang="es-EC" sz="1200" dirty="0">
              <a:latin typeface="Eras Bold ITC" panose="020B0907030504020204" pitchFamily="34" charset="0"/>
            </a:endParaRPr>
          </a:p>
        </p:txBody>
      </p:sp>
      <p:sp>
        <p:nvSpPr>
          <p:cNvPr id="16" name="Rectángulo 15">
            <a:extLst>
              <a:ext uri="{FF2B5EF4-FFF2-40B4-BE49-F238E27FC236}">
                <a16:creationId xmlns:a16="http://schemas.microsoft.com/office/drawing/2014/main" id="{3C5E7FA7-F745-4BCB-B43B-3053C03C53E0}"/>
              </a:ext>
            </a:extLst>
          </p:cNvPr>
          <p:cNvSpPr/>
          <p:nvPr/>
        </p:nvSpPr>
        <p:spPr>
          <a:xfrm>
            <a:off x="656423" y="2368348"/>
            <a:ext cx="1967042" cy="1614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a:extLst>
              <a:ext uri="{FF2B5EF4-FFF2-40B4-BE49-F238E27FC236}">
                <a16:creationId xmlns:a16="http://schemas.microsoft.com/office/drawing/2014/main" id="{0B1D155C-BF99-467B-B1C4-10BEB31C46D6}"/>
              </a:ext>
            </a:extLst>
          </p:cNvPr>
          <p:cNvSpPr/>
          <p:nvPr/>
        </p:nvSpPr>
        <p:spPr>
          <a:xfrm>
            <a:off x="2816133" y="2368348"/>
            <a:ext cx="1967042" cy="1614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501722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5162310"/>
            <a:ext cx="2102402" cy="105791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15C8F065-76A8-47DD-935E-2210DA6FB32A}"/>
              </a:ext>
            </a:extLst>
          </p:cNvPr>
          <p:cNvPicPr/>
          <p:nvPr/>
        </p:nvPicPr>
        <p:blipFill rotWithShape="1">
          <a:blip r:embed="rId5">
            <a:extLst>
              <a:ext uri="{28A0092B-C50C-407E-A947-70E740481C1C}">
                <a14:useLocalDpi xmlns:a14="http://schemas.microsoft.com/office/drawing/2010/main" val="0"/>
              </a:ext>
            </a:extLst>
          </a:blip>
          <a:srcRect/>
          <a:stretch/>
        </p:blipFill>
        <p:spPr>
          <a:xfrm>
            <a:off x="397958" y="1116772"/>
            <a:ext cx="7273254" cy="3909995"/>
          </a:xfrm>
          <a:prstGeom prst="rect">
            <a:avLst/>
          </a:prstGeom>
        </p:spPr>
      </p:pic>
      <p:grpSp>
        <p:nvGrpSpPr>
          <p:cNvPr id="21" name="Grupo 20">
            <a:extLst>
              <a:ext uri="{FF2B5EF4-FFF2-40B4-BE49-F238E27FC236}">
                <a16:creationId xmlns:a16="http://schemas.microsoft.com/office/drawing/2014/main" id="{E953838D-71F8-4FC2-A465-FF38C99020C6}"/>
              </a:ext>
            </a:extLst>
          </p:cNvPr>
          <p:cNvGrpSpPr/>
          <p:nvPr/>
        </p:nvGrpSpPr>
        <p:grpSpPr>
          <a:xfrm>
            <a:off x="8207344" y="52900"/>
            <a:ext cx="3909884" cy="2714234"/>
            <a:chOff x="8207344" y="52900"/>
            <a:chExt cx="3909884" cy="2714234"/>
          </a:xfrm>
        </p:grpSpPr>
        <p:sp>
          <p:nvSpPr>
            <p:cNvPr id="12" name="Rectángulo: esquinas redondeadas 11">
              <a:extLst>
                <a:ext uri="{FF2B5EF4-FFF2-40B4-BE49-F238E27FC236}">
                  <a16:creationId xmlns:a16="http://schemas.microsoft.com/office/drawing/2014/main" id="{3BCC0C5F-CE1B-4B30-9C6A-DB9494F6681A}"/>
                </a:ext>
              </a:extLst>
            </p:cNvPr>
            <p:cNvSpPr/>
            <p:nvPr/>
          </p:nvSpPr>
          <p:spPr>
            <a:xfrm>
              <a:off x="8207344" y="52900"/>
              <a:ext cx="3909884" cy="27142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3" name="Imagen 2">
              <a:extLst>
                <a:ext uri="{FF2B5EF4-FFF2-40B4-BE49-F238E27FC236}">
                  <a16:creationId xmlns:a16="http://schemas.microsoft.com/office/drawing/2014/main" id="{B8814D2E-8FDB-4A8E-8D69-020646D6042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478850" y="363000"/>
              <a:ext cx="3496612" cy="2362052"/>
            </a:xfrm>
            <a:prstGeom prst="rect">
              <a:avLst/>
            </a:prstGeom>
          </p:spPr>
        </p:pic>
        <p:sp>
          <p:nvSpPr>
            <p:cNvPr id="2" name="CuadroTexto 1">
              <a:extLst>
                <a:ext uri="{FF2B5EF4-FFF2-40B4-BE49-F238E27FC236}">
                  <a16:creationId xmlns:a16="http://schemas.microsoft.com/office/drawing/2014/main" id="{D7C7963F-FA00-420A-B7D6-9C3745B16F5A}"/>
                </a:ext>
              </a:extLst>
            </p:cNvPr>
            <p:cNvSpPr txBox="1"/>
            <p:nvPr/>
          </p:nvSpPr>
          <p:spPr>
            <a:xfrm>
              <a:off x="9143482" y="52900"/>
              <a:ext cx="2037609" cy="338554"/>
            </a:xfrm>
            <a:prstGeom prst="rect">
              <a:avLst/>
            </a:prstGeom>
            <a:noFill/>
          </p:spPr>
          <p:txBody>
            <a:bodyPr wrap="none" rtlCol="0">
              <a:spAutoFit/>
            </a:bodyPr>
            <a:lstStyle/>
            <a:p>
              <a:r>
                <a:rPr lang="es-EC" sz="1600" dirty="0">
                  <a:ln w="0"/>
                  <a:effectLst>
                    <a:outerShdw blurRad="38100" dist="19050" dir="2700000" algn="tl" rotWithShape="0">
                      <a:schemeClr val="dk1">
                        <a:alpha val="40000"/>
                      </a:schemeClr>
                    </a:outerShdw>
                  </a:effectLst>
                </a:rPr>
                <a:t>FUERZAS AXIALES</a:t>
              </a:r>
            </a:p>
          </p:txBody>
        </p:sp>
      </p:grpSp>
      <p:grpSp>
        <p:nvGrpSpPr>
          <p:cNvPr id="10" name="Grupo 9">
            <a:extLst>
              <a:ext uri="{FF2B5EF4-FFF2-40B4-BE49-F238E27FC236}">
                <a16:creationId xmlns:a16="http://schemas.microsoft.com/office/drawing/2014/main" id="{80DA1F29-BB06-417E-9D81-884127851659}"/>
              </a:ext>
            </a:extLst>
          </p:cNvPr>
          <p:cNvGrpSpPr/>
          <p:nvPr/>
        </p:nvGrpSpPr>
        <p:grpSpPr>
          <a:xfrm>
            <a:off x="8207341" y="2855019"/>
            <a:ext cx="3909884" cy="1879964"/>
            <a:chOff x="8207344" y="2638034"/>
            <a:chExt cx="3909884" cy="1879964"/>
          </a:xfrm>
        </p:grpSpPr>
        <p:sp>
          <p:nvSpPr>
            <p:cNvPr id="16" name="Rectángulo: esquinas redondeadas 15">
              <a:extLst>
                <a:ext uri="{FF2B5EF4-FFF2-40B4-BE49-F238E27FC236}">
                  <a16:creationId xmlns:a16="http://schemas.microsoft.com/office/drawing/2014/main" id="{00CCE9D3-7FEE-46A7-BF74-B4B028DB7C3E}"/>
                </a:ext>
              </a:extLst>
            </p:cNvPr>
            <p:cNvSpPr/>
            <p:nvPr/>
          </p:nvSpPr>
          <p:spPr>
            <a:xfrm>
              <a:off x="8207344" y="2638034"/>
              <a:ext cx="3909884" cy="18799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6" name="Imagen 5">
              <a:extLst>
                <a:ext uri="{FF2B5EF4-FFF2-40B4-BE49-F238E27FC236}">
                  <a16:creationId xmlns:a16="http://schemas.microsoft.com/office/drawing/2014/main" id="{CF0FB4D9-2E38-4B73-9BAC-AF404020DEB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664606" y="3219660"/>
              <a:ext cx="3238790" cy="993834"/>
            </a:xfrm>
            <a:prstGeom prst="rect">
              <a:avLst/>
            </a:prstGeom>
          </p:spPr>
        </p:pic>
        <p:sp>
          <p:nvSpPr>
            <p:cNvPr id="4" name="CuadroTexto 3">
              <a:extLst>
                <a:ext uri="{FF2B5EF4-FFF2-40B4-BE49-F238E27FC236}">
                  <a16:creationId xmlns:a16="http://schemas.microsoft.com/office/drawing/2014/main" id="{7186F4F0-4B5A-4FBB-A0D1-02108A3E2A0C}"/>
                </a:ext>
              </a:extLst>
            </p:cNvPr>
            <p:cNvSpPr txBox="1"/>
            <p:nvPr/>
          </p:nvSpPr>
          <p:spPr>
            <a:xfrm>
              <a:off x="8942912" y="2651639"/>
              <a:ext cx="2438745"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FUERZAS CORTANTES</a:t>
              </a:r>
            </a:p>
          </p:txBody>
        </p:sp>
      </p:grpSp>
      <p:grpSp>
        <p:nvGrpSpPr>
          <p:cNvPr id="29" name="Grupo 28">
            <a:extLst>
              <a:ext uri="{FF2B5EF4-FFF2-40B4-BE49-F238E27FC236}">
                <a16:creationId xmlns:a16="http://schemas.microsoft.com/office/drawing/2014/main" id="{4244A744-9775-450F-9E11-D33E4F045F22}"/>
              </a:ext>
            </a:extLst>
          </p:cNvPr>
          <p:cNvGrpSpPr/>
          <p:nvPr/>
        </p:nvGrpSpPr>
        <p:grpSpPr>
          <a:xfrm>
            <a:off x="8207341" y="4829065"/>
            <a:ext cx="3909885" cy="1748448"/>
            <a:chOff x="8207344" y="5026767"/>
            <a:chExt cx="3909885" cy="1748448"/>
          </a:xfrm>
        </p:grpSpPr>
        <p:sp>
          <p:nvSpPr>
            <p:cNvPr id="18" name="Rectángulo: esquinas redondeadas 17">
              <a:extLst>
                <a:ext uri="{FF2B5EF4-FFF2-40B4-BE49-F238E27FC236}">
                  <a16:creationId xmlns:a16="http://schemas.microsoft.com/office/drawing/2014/main" id="{E5034137-5908-440E-AB95-7C90C17AF7E0}"/>
                </a:ext>
              </a:extLst>
            </p:cNvPr>
            <p:cNvSpPr/>
            <p:nvPr/>
          </p:nvSpPr>
          <p:spPr>
            <a:xfrm>
              <a:off x="8207344" y="5026767"/>
              <a:ext cx="3909885" cy="17484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9" name="Imagen 8">
              <a:extLst>
                <a:ext uri="{FF2B5EF4-FFF2-40B4-BE49-F238E27FC236}">
                  <a16:creationId xmlns:a16="http://schemas.microsoft.com/office/drawing/2014/main" id="{098E5D1C-FC5E-4244-822B-E15C67715C57}"/>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798954" y="5381189"/>
              <a:ext cx="3073332" cy="1308923"/>
            </a:xfrm>
            <a:prstGeom prst="rect">
              <a:avLst/>
            </a:prstGeom>
          </p:spPr>
        </p:pic>
        <p:sp>
          <p:nvSpPr>
            <p:cNvPr id="7" name="CuadroTexto 6">
              <a:extLst>
                <a:ext uri="{FF2B5EF4-FFF2-40B4-BE49-F238E27FC236}">
                  <a16:creationId xmlns:a16="http://schemas.microsoft.com/office/drawing/2014/main" id="{BF9D7822-0FCB-4AF6-9708-1552BBCB9B9B}"/>
                </a:ext>
              </a:extLst>
            </p:cNvPr>
            <p:cNvSpPr txBox="1"/>
            <p:nvPr/>
          </p:nvSpPr>
          <p:spPr>
            <a:xfrm>
              <a:off x="9467478" y="5105278"/>
              <a:ext cx="1389611"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MOMENTOS</a:t>
              </a:r>
            </a:p>
          </p:txBody>
        </p:sp>
      </p:grpSp>
      <p:pic>
        <p:nvPicPr>
          <p:cNvPr id="19" name="Imagen 18">
            <a:extLst>
              <a:ext uri="{FF2B5EF4-FFF2-40B4-BE49-F238E27FC236}">
                <a16:creationId xmlns:a16="http://schemas.microsoft.com/office/drawing/2014/main" id="{13305AB0-6089-4C55-98B8-EDC818AE7AF8}"/>
              </a:ext>
            </a:extLst>
          </p:cNvPr>
          <p:cNvPicPr/>
          <p:nvPr/>
        </p:nvPicPr>
        <p:blipFill rotWithShape="1">
          <a:blip r:embed="rId9">
            <a:extLst>
              <a:ext uri="{28A0092B-C50C-407E-A947-70E740481C1C}">
                <a14:useLocalDpi xmlns:a14="http://schemas.microsoft.com/office/drawing/2010/main" val="0"/>
              </a:ext>
            </a:extLst>
          </a:blip>
          <a:srcRect/>
          <a:stretch/>
        </p:blipFill>
        <p:spPr>
          <a:xfrm>
            <a:off x="542337" y="1313234"/>
            <a:ext cx="6811135" cy="3653245"/>
          </a:xfrm>
          <a:prstGeom prst="rect">
            <a:avLst/>
          </a:prstGeom>
        </p:spPr>
      </p:pic>
      <p:pic>
        <p:nvPicPr>
          <p:cNvPr id="30" name="Imagen 29">
            <a:extLst>
              <a:ext uri="{FF2B5EF4-FFF2-40B4-BE49-F238E27FC236}">
                <a16:creationId xmlns:a16="http://schemas.microsoft.com/office/drawing/2014/main" id="{FA26C2E1-2B39-4092-95AC-F260485C04EE}"/>
              </a:ext>
            </a:extLst>
          </p:cNvPr>
          <p:cNvPicPr/>
          <p:nvPr/>
        </p:nvPicPr>
        <p:blipFill rotWithShape="1">
          <a:blip r:embed="rId10">
            <a:extLst>
              <a:ext uri="{28A0092B-C50C-407E-A947-70E740481C1C}">
                <a14:useLocalDpi xmlns:a14="http://schemas.microsoft.com/office/drawing/2010/main" val="0"/>
              </a:ext>
            </a:extLst>
          </a:blip>
          <a:srcRect/>
          <a:stretch/>
        </p:blipFill>
        <p:spPr>
          <a:xfrm>
            <a:off x="406896" y="1311525"/>
            <a:ext cx="7132868" cy="3847673"/>
          </a:xfrm>
          <a:prstGeom prst="rect">
            <a:avLst/>
          </a:prstGeom>
        </p:spPr>
      </p:pic>
      <p:sp>
        <p:nvSpPr>
          <p:cNvPr id="5" name="CuadroTexto 4">
            <a:extLst>
              <a:ext uri="{FF2B5EF4-FFF2-40B4-BE49-F238E27FC236}">
                <a16:creationId xmlns:a16="http://schemas.microsoft.com/office/drawing/2014/main" id="{2F052BA9-EFDB-4538-BE11-65CF6E74E122}"/>
              </a:ext>
            </a:extLst>
          </p:cNvPr>
          <p:cNvSpPr txBox="1"/>
          <p:nvPr/>
        </p:nvSpPr>
        <p:spPr>
          <a:xfrm>
            <a:off x="116827" y="688841"/>
            <a:ext cx="4825249" cy="584775"/>
          </a:xfrm>
          <a:prstGeom prst="rect">
            <a:avLst/>
          </a:prstGeom>
          <a:noFill/>
        </p:spPr>
        <p:txBody>
          <a:bodyPr wrap="square" rtlCol="0">
            <a:spAutoFit/>
          </a:bodyPr>
          <a:lstStyle/>
          <a:p>
            <a:r>
              <a:rPr lang="es-ES" sz="1600" dirty="0">
                <a:latin typeface="Eras Bold ITC" panose="020B0907030504020204" pitchFamily="34" charset="0"/>
              </a:rPr>
              <a:t>ESTRUCTURA DE HORMIGÓN ARMADO CON DISIPADORES TADAS</a:t>
            </a:r>
          </a:p>
        </p:txBody>
      </p:sp>
      <p:sp>
        <p:nvSpPr>
          <p:cNvPr id="8" name="CuadroTexto 7">
            <a:extLst>
              <a:ext uri="{FF2B5EF4-FFF2-40B4-BE49-F238E27FC236}">
                <a16:creationId xmlns:a16="http://schemas.microsoft.com/office/drawing/2014/main" id="{89D347C9-111D-45B0-9737-8243C3FB6014}"/>
              </a:ext>
            </a:extLst>
          </p:cNvPr>
          <p:cNvSpPr txBox="1"/>
          <p:nvPr/>
        </p:nvSpPr>
        <p:spPr>
          <a:xfrm>
            <a:off x="2529451" y="953039"/>
            <a:ext cx="2529451" cy="276999"/>
          </a:xfrm>
          <a:prstGeom prst="rect">
            <a:avLst/>
          </a:prstGeom>
          <a:noFill/>
        </p:spPr>
        <p:txBody>
          <a:bodyPr wrap="square" rtlCol="0">
            <a:spAutoFit/>
          </a:bodyPr>
          <a:lstStyle/>
          <a:p>
            <a:r>
              <a:rPr lang="en-US" sz="1200" dirty="0">
                <a:latin typeface="Eras Bold ITC" panose="020B0907030504020204" pitchFamily="34" charset="0"/>
              </a:rPr>
              <a:t>(DIAGONAL EQUIVALENTE)</a:t>
            </a:r>
            <a:endParaRPr lang="es-EC" sz="1200" dirty="0">
              <a:latin typeface="Eras Bold ITC" panose="020B0907030504020204" pitchFamily="34" charset="0"/>
            </a:endParaRPr>
          </a:p>
        </p:txBody>
      </p:sp>
      <p:sp>
        <p:nvSpPr>
          <p:cNvPr id="13" name="Rectángulo 12">
            <a:extLst>
              <a:ext uri="{FF2B5EF4-FFF2-40B4-BE49-F238E27FC236}">
                <a16:creationId xmlns:a16="http://schemas.microsoft.com/office/drawing/2014/main" id="{7AA1C58F-5CA2-400C-8F9F-F076E37F8B60}"/>
              </a:ext>
            </a:extLst>
          </p:cNvPr>
          <p:cNvSpPr/>
          <p:nvPr/>
        </p:nvSpPr>
        <p:spPr>
          <a:xfrm>
            <a:off x="10030700" y="614412"/>
            <a:ext cx="1925079" cy="1113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Rectángulo 33">
            <a:extLst>
              <a:ext uri="{FF2B5EF4-FFF2-40B4-BE49-F238E27FC236}">
                <a16:creationId xmlns:a16="http://schemas.microsoft.com/office/drawing/2014/main" id="{12FBFA32-9ED7-440C-A93E-83BE36DF62C6}"/>
              </a:ext>
            </a:extLst>
          </p:cNvPr>
          <p:cNvSpPr/>
          <p:nvPr/>
        </p:nvSpPr>
        <p:spPr>
          <a:xfrm>
            <a:off x="10128885" y="3804713"/>
            <a:ext cx="1774508" cy="1292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Rectángulo 34">
            <a:extLst>
              <a:ext uri="{FF2B5EF4-FFF2-40B4-BE49-F238E27FC236}">
                <a16:creationId xmlns:a16="http://schemas.microsoft.com/office/drawing/2014/main" id="{A784ECAA-E854-48E0-B4D4-5F41D9F0AE67}"/>
              </a:ext>
            </a:extLst>
          </p:cNvPr>
          <p:cNvSpPr/>
          <p:nvPr/>
        </p:nvSpPr>
        <p:spPr>
          <a:xfrm>
            <a:off x="10128885" y="5673316"/>
            <a:ext cx="1774508" cy="1306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533582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4" grpId="0" animBg="1"/>
      <p:bldP spid="3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0213" y="5097790"/>
            <a:ext cx="1881976" cy="106088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15C8F065-76A8-47DD-935E-2210DA6FB32A}"/>
              </a:ext>
            </a:extLst>
          </p:cNvPr>
          <p:cNvPicPr/>
          <p:nvPr/>
        </p:nvPicPr>
        <p:blipFill rotWithShape="1">
          <a:blip r:embed="rId5">
            <a:extLst>
              <a:ext uri="{28A0092B-C50C-407E-A947-70E740481C1C}">
                <a14:useLocalDpi xmlns:a14="http://schemas.microsoft.com/office/drawing/2010/main" val="0"/>
              </a:ext>
            </a:extLst>
          </a:blip>
          <a:srcRect/>
          <a:stretch/>
        </p:blipFill>
        <p:spPr>
          <a:xfrm>
            <a:off x="426952" y="1116772"/>
            <a:ext cx="7215266" cy="3909995"/>
          </a:xfrm>
          <a:prstGeom prst="rect">
            <a:avLst/>
          </a:prstGeom>
        </p:spPr>
      </p:pic>
      <p:pic>
        <p:nvPicPr>
          <p:cNvPr id="19" name="Imagen 18">
            <a:extLst>
              <a:ext uri="{FF2B5EF4-FFF2-40B4-BE49-F238E27FC236}">
                <a16:creationId xmlns:a16="http://schemas.microsoft.com/office/drawing/2014/main" id="{13305AB0-6089-4C55-98B8-EDC818AE7AF8}"/>
              </a:ext>
            </a:extLst>
          </p:cNvPr>
          <p:cNvPicPr/>
          <p:nvPr/>
        </p:nvPicPr>
        <p:blipFill rotWithShape="1">
          <a:blip r:embed="rId6">
            <a:extLst>
              <a:ext uri="{28A0092B-C50C-407E-A947-70E740481C1C}">
                <a14:useLocalDpi xmlns:a14="http://schemas.microsoft.com/office/drawing/2010/main" val="0"/>
              </a:ext>
            </a:extLst>
          </a:blip>
          <a:srcRect/>
          <a:stretch/>
        </p:blipFill>
        <p:spPr>
          <a:xfrm>
            <a:off x="810347" y="1280809"/>
            <a:ext cx="6498400" cy="3548256"/>
          </a:xfrm>
          <a:prstGeom prst="rect">
            <a:avLst/>
          </a:prstGeom>
        </p:spPr>
      </p:pic>
      <p:pic>
        <p:nvPicPr>
          <p:cNvPr id="30" name="Imagen 29">
            <a:extLst>
              <a:ext uri="{FF2B5EF4-FFF2-40B4-BE49-F238E27FC236}">
                <a16:creationId xmlns:a16="http://schemas.microsoft.com/office/drawing/2014/main" id="{FA26C2E1-2B39-4092-95AC-F260485C04EE}"/>
              </a:ext>
            </a:extLst>
          </p:cNvPr>
          <p:cNvPicPr/>
          <p:nvPr/>
        </p:nvPicPr>
        <p:blipFill rotWithShape="1">
          <a:blip r:embed="rId7">
            <a:extLst>
              <a:ext uri="{28A0092B-C50C-407E-A947-70E740481C1C}">
                <a14:useLocalDpi xmlns:a14="http://schemas.microsoft.com/office/drawing/2010/main" val="0"/>
              </a:ext>
            </a:extLst>
          </a:blip>
          <a:srcRect/>
          <a:stretch/>
        </p:blipFill>
        <p:spPr>
          <a:xfrm>
            <a:off x="808604" y="1294925"/>
            <a:ext cx="6568740" cy="3534140"/>
          </a:xfrm>
          <a:prstGeom prst="rect">
            <a:avLst/>
          </a:prstGeom>
        </p:spPr>
      </p:pic>
      <p:grpSp>
        <p:nvGrpSpPr>
          <p:cNvPr id="24" name="Grupo 23">
            <a:extLst>
              <a:ext uri="{FF2B5EF4-FFF2-40B4-BE49-F238E27FC236}">
                <a16:creationId xmlns:a16="http://schemas.microsoft.com/office/drawing/2014/main" id="{D4C0A740-6054-414B-9018-4D4DA2682F23}"/>
              </a:ext>
            </a:extLst>
          </p:cNvPr>
          <p:cNvGrpSpPr/>
          <p:nvPr/>
        </p:nvGrpSpPr>
        <p:grpSpPr>
          <a:xfrm>
            <a:off x="8207344" y="52900"/>
            <a:ext cx="3909884" cy="2714234"/>
            <a:chOff x="8207344" y="52900"/>
            <a:chExt cx="3909884" cy="2714234"/>
          </a:xfrm>
        </p:grpSpPr>
        <p:sp>
          <p:nvSpPr>
            <p:cNvPr id="26" name="Rectángulo: esquinas redondeadas 25">
              <a:extLst>
                <a:ext uri="{FF2B5EF4-FFF2-40B4-BE49-F238E27FC236}">
                  <a16:creationId xmlns:a16="http://schemas.microsoft.com/office/drawing/2014/main" id="{35C8604C-E9B8-427E-91D9-88B1336162EB}"/>
                </a:ext>
              </a:extLst>
            </p:cNvPr>
            <p:cNvSpPr/>
            <p:nvPr/>
          </p:nvSpPr>
          <p:spPr>
            <a:xfrm>
              <a:off x="8207344" y="52900"/>
              <a:ext cx="3909884" cy="27142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27" name="Imagen 26">
              <a:extLst>
                <a:ext uri="{FF2B5EF4-FFF2-40B4-BE49-F238E27FC236}">
                  <a16:creationId xmlns:a16="http://schemas.microsoft.com/office/drawing/2014/main" id="{9A33B111-B405-47AA-85EE-9C0EE58DFA65}"/>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676606" y="363000"/>
              <a:ext cx="3101099" cy="2362052"/>
            </a:xfrm>
            <a:prstGeom prst="rect">
              <a:avLst/>
            </a:prstGeom>
          </p:spPr>
        </p:pic>
        <p:sp>
          <p:nvSpPr>
            <p:cNvPr id="31" name="CuadroTexto 30">
              <a:extLst>
                <a:ext uri="{FF2B5EF4-FFF2-40B4-BE49-F238E27FC236}">
                  <a16:creationId xmlns:a16="http://schemas.microsoft.com/office/drawing/2014/main" id="{F4367C0A-ED38-4897-823C-209EF5F25E92}"/>
                </a:ext>
              </a:extLst>
            </p:cNvPr>
            <p:cNvSpPr txBox="1"/>
            <p:nvPr/>
          </p:nvSpPr>
          <p:spPr>
            <a:xfrm>
              <a:off x="9143482" y="52900"/>
              <a:ext cx="2037609" cy="338554"/>
            </a:xfrm>
            <a:prstGeom prst="rect">
              <a:avLst/>
            </a:prstGeom>
            <a:noFill/>
          </p:spPr>
          <p:txBody>
            <a:bodyPr wrap="none" rtlCol="0">
              <a:spAutoFit/>
            </a:bodyPr>
            <a:lstStyle/>
            <a:p>
              <a:r>
                <a:rPr lang="es-EC" sz="1600" dirty="0">
                  <a:ln w="0"/>
                  <a:effectLst>
                    <a:outerShdw blurRad="38100" dist="19050" dir="2700000" algn="tl" rotWithShape="0">
                      <a:schemeClr val="dk1">
                        <a:alpha val="40000"/>
                      </a:schemeClr>
                    </a:outerShdw>
                  </a:effectLst>
                </a:rPr>
                <a:t>FUERZAS AXIALES</a:t>
              </a:r>
            </a:p>
          </p:txBody>
        </p:sp>
      </p:grpSp>
      <p:grpSp>
        <p:nvGrpSpPr>
          <p:cNvPr id="32" name="Grupo 31">
            <a:extLst>
              <a:ext uri="{FF2B5EF4-FFF2-40B4-BE49-F238E27FC236}">
                <a16:creationId xmlns:a16="http://schemas.microsoft.com/office/drawing/2014/main" id="{7D86E07F-F5E7-43DC-91D2-8F06319CEF2F}"/>
              </a:ext>
            </a:extLst>
          </p:cNvPr>
          <p:cNvGrpSpPr/>
          <p:nvPr/>
        </p:nvGrpSpPr>
        <p:grpSpPr>
          <a:xfrm>
            <a:off x="8207341" y="2855019"/>
            <a:ext cx="3909884" cy="1879964"/>
            <a:chOff x="8207344" y="2638034"/>
            <a:chExt cx="3909884" cy="1879964"/>
          </a:xfrm>
        </p:grpSpPr>
        <p:sp>
          <p:nvSpPr>
            <p:cNvPr id="33" name="Rectángulo: esquinas redondeadas 32">
              <a:extLst>
                <a:ext uri="{FF2B5EF4-FFF2-40B4-BE49-F238E27FC236}">
                  <a16:creationId xmlns:a16="http://schemas.microsoft.com/office/drawing/2014/main" id="{808DE036-F963-4D37-A427-91D0BBA3BA8E}"/>
                </a:ext>
              </a:extLst>
            </p:cNvPr>
            <p:cNvSpPr/>
            <p:nvPr/>
          </p:nvSpPr>
          <p:spPr>
            <a:xfrm>
              <a:off x="8207344" y="2638034"/>
              <a:ext cx="3909884" cy="18799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34" name="Imagen 33">
              <a:extLst>
                <a:ext uri="{FF2B5EF4-FFF2-40B4-BE49-F238E27FC236}">
                  <a16:creationId xmlns:a16="http://schemas.microsoft.com/office/drawing/2014/main" id="{4FCC6AD5-B7E0-4D6D-979A-5C02ED477A8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8714918" y="3219660"/>
              <a:ext cx="3138166" cy="993834"/>
            </a:xfrm>
            <a:prstGeom prst="rect">
              <a:avLst/>
            </a:prstGeom>
          </p:spPr>
        </p:pic>
        <p:sp>
          <p:nvSpPr>
            <p:cNvPr id="35" name="CuadroTexto 34">
              <a:extLst>
                <a:ext uri="{FF2B5EF4-FFF2-40B4-BE49-F238E27FC236}">
                  <a16:creationId xmlns:a16="http://schemas.microsoft.com/office/drawing/2014/main" id="{AD6EF1AB-8211-4060-920E-3B7355A9C057}"/>
                </a:ext>
              </a:extLst>
            </p:cNvPr>
            <p:cNvSpPr txBox="1"/>
            <p:nvPr/>
          </p:nvSpPr>
          <p:spPr>
            <a:xfrm>
              <a:off x="8942912" y="2651639"/>
              <a:ext cx="2438745"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FUERZAS CORTANTES</a:t>
              </a:r>
            </a:p>
          </p:txBody>
        </p:sp>
      </p:grpSp>
      <p:grpSp>
        <p:nvGrpSpPr>
          <p:cNvPr id="36" name="Grupo 35">
            <a:extLst>
              <a:ext uri="{FF2B5EF4-FFF2-40B4-BE49-F238E27FC236}">
                <a16:creationId xmlns:a16="http://schemas.microsoft.com/office/drawing/2014/main" id="{64E03E19-3B05-4D7D-B9ED-D9C99370AE92}"/>
              </a:ext>
            </a:extLst>
          </p:cNvPr>
          <p:cNvGrpSpPr/>
          <p:nvPr/>
        </p:nvGrpSpPr>
        <p:grpSpPr>
          <a:xfrm>
            <a:off x="8207341" y="4829065"/>
            <a:ext cx="3909885" cy="1748448"/>
            <a:chOff x="8207344" y="5026767"/>
            <a:chExt cx="3909885" cy="1748448"/>
          </a:xfrm>
        </p:grpSpPr>
        <p:sp>
          <p:nvSpPr>
            <p:cNvPr id="37" name="Rectángulo: esquinas redondeadas 36">
              <a:extLst>
                <a:ext uri="{FF2B5EF4-FFF2-40B4-BE49-F238E27FC236}">
                  <a16:creationId xmlns:a16="http://schemas.microsoft.com/office/drawing/2014/main" id="{6AC55378-9557-4317-B6F3-1FA1985F3CD9}"/>
                </a:ext>
              </a:extLst>
            </p:cNvPr>
            <p:cNvSpPr/>
            <p:nvPr/>
          </p:nvSpPr>
          <p:spPr>
            <a:xfrm>
              <a:off x="8207344" y="5026767"/>
              <a:ext cx="3909885" cy="17484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38" name="Imagen 37">
              <a:extLst>
                <a:ext uri="{FF2B5EF4-FFF2-40B4-BE49-F238E27FC236}">
                  <a16:creationId xmlns:a16="http://schemas.microsoft.com/office/drawing/2014/main" id="{F38A1C2F-8221-4D11-BD9D-E68F715975B1}"/>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8681123" y="5408499"/>
              <a:ext cx="3092070" cy="1281613"/>
            </a:xfrm>
            <a:prstGeom prst="rect">
              <a:avLst/>
            </a:prstGeom>
          </p:spPr>
        </p:pic>
        <p:sp>
          <p:nvSpPr>
            <p:cNvPr id="39" name="CuadroTexto 38">
              <a:extLst>
                <a:ext uri="{FF2B5EF4-FFF2-40B4-BE49-F238E27FC236}">
                  <a16:creationId xmlns:a16="http://schemas.microsoft.com/office/drawing/2014/main" id="{643637D4-E03E-49E0-990D-A507D43FE33F}"/>
                </a:ext>
              </a:extLst>
            </p:cNvPr>
            <p:cNvSpPr txBox="1"/>
            <p:nvPr/>
          </p:nvSpPr>
          <p:spPr>
            <a:xfrm>
              <a:off x="9467478" y="5069559"/>
              <a:ext cx="1389611"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MOMENTOS</a:t>
              </a:r>
            </a:p>
          </p:txBody>
        </p:sp>
      </p:grpSp>
      <p:sp>
        <p:nvSpPr>
          <p:cNvPr id="2" name="CuadroTexto 1">
            <a:extLst>
              <a:ext uri="{FF2B5EF4-FFF2-40B4-BE49-F238E27FC236}">
                <a16:creationId xmlns:a16="http://schemas.microsoft.com/office/drawing/2014/main" id="{DE3722B0-931D-49A9-BC17-8D94C2C86A8C}"/>
              </a:ext>
            </a:extLst>
          </p:cNvPr>
          <p:cNvSpPr txBox="1"/>
          <p:nvPr/>
        </p:nvSpPr>
        <p:spPr>
          <a:xfrm>
            <a:off x="143413" y="660522"/>
            <a:ext cx="4825249" cy="584775"/>
          </a:xfrm>
          <a:prstGeom prst="rect">
            <a:avLst/>
          </a:prstGeom>
          <a:noFill/>
        </p:spPr>
        <p:txBody>
          <a:bodyPr wrap="square" rtlCol="0">
            <a:spAutoFit/>
          </a:bodyPr>
          <a:lstStyle/>
          <a:p>
            <a:r>
              <a:rPr lang="es-ES" sz="1600" dirty="0">
                <a:latin typeface="Eras Bold ITC" panose="020B0907030504020204" pitchFamily="34" charset="0"/>
              </a:rPr>
              <a:t>ESTRUCTURA DE HORMIGÓN ARMADO CON DISIPADORES TADAS</a:t>
            </a:r>
          </a:p>
        </p:txBody>
      </p:sp>
      <p:sp>
        <p:nvSpPr>
          <p:cNvPr id="3" name="CuadroTexto 2">
            <a:extLst>
              <a:ext uri="{FF2B5EF4-FFF2-40B4-BE49-F238E27FC236}">
                <a16:creationId xmlns:a16="http://schemas.microsoft.com/office/drawing/2014/main" id="{48FA7ED8-023A-4E53-A36D-6928B925F153}"/>
              </a:ext>
            </a:extLst>
          </p:cNvPr>
          <p:cNvSpPr txBox="1"/>
          <p:nvPr/>
        </p:nvSpPr>
        <p:spPr>
          <a:xfrm>
            <a:off x="2556037" y="924720"/>
            <a:ext cx="2529451" cy="276999"/>
          </a:xfrm>
          <a:prstGeom prst="rect">
            <a:avLst/>
          </a:prstGeom>
          <a:noFill/>
        </p:spPr>
        <p:txBody>
          <a:bodyPr wrap="square" rtlCol="0">
            <a:spAutoFit/>
          </a:bodyPr>
          <a:lstStyle/>
          <a:p>
            <a:r>
              <a:rPr lang="en-US" sz="1200" dirty="0">
                <a:latin typeface="Eras Bold ITC" panose="020B0907030504020204" pitchFamily="34" charset="0"/>
              </a:rPr>
              <a:t>(DIAGONAL EQUIVALENTE)</a:t>
            </a:r>
            <a:endParaRPr lang="es-EC" sz="1200" dirty="0">
              <a:latin typeface="Eras Bold ITC" panose="020B0907030504020204" pitchFamily="34" charset="0"/>
            </a:endParaRPr>
          </a:p>
        </p:txBody>
      </p:sp>
      <p:sp>
        <p:nvSpPr>
          <p:cNvPr id="4" name="Rectángulo 3">
            <a:extLst>
              <a:ext uri="{FF2B5EF4-FFF2-40B4-BE49-F238E27FC236}">
                <a16:creationId xmlns:a16="http://schemas.microsoft.com/office/drawing/2014/main" id="{87559FE3-9D90-4AF2-9531-E6692FCCF02B}"/>
              </a:ext>
            </a:extLst>
          </p:cNvPr>
          <p:cNvSpPr/>
          <p:nvPr/>
        </p:nvSpPr>
        <p:spPr>
          <a:xfrm>
            <a:off x="10021823" y="614412"/>
            <a:ext cx="1755881" cy="1313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Rectángulo 40">
            <a:extLst>
              <a:ext uri="{FF2B5EF4-FFF2-40B4-BE49-F238E27FC236}">
                <a16:creationId xmlns:a16="http://schemas.microsoft.com/office/drawing/2014/main" id="{5E4A9B9B-5C82-49DB-94C3-8EAB90F5E2A8}"/>
              </a:ext>
            </a:extLst>
          </p:cNvPr>
          <p:cNvSpPr/>
          <p:nvPr/>
        </p:nvSpPr>
        <p:spPr>
          <a:xfrm>
            <a:off x="10097200" y="3840279"/>
            <a:ext cx="1755881" cy="1313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Rectángulo 41">
            <a:extLst>
              <a:ext uri="{FF2B5EF4-FFF2-40B4-BE49-F238E27FC236}">
                <a16:creationId xmlns:a16="http://schemas.microsoft.com/office/drawing/2014/main" id="{1FC22DD0-BE5D-44DB-B405-599CEAFFAD24}"/>
              </a:ext>
            </a:extLst>
          </p:cNvPr>
          <p:cNvSpPr/>
          <p:nvPr/>
        </p:nvSpPr>
        <p:spPr>
          <a:xfrm>
            <a:off x="10097200" y="5703289"/>
            <a:ext cx="1697731" cy="1260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90967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 grpId="0" animBg="1"/>
      <p:bldP spid="4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a:extLst>
              <a:ext uri="{FF2B5EF4-FFF2-40B4-BE49-F238E27FC236}">
                <a16:creationId xmlns:a16="http://schemas.microsoft.com/office/drawing/2014/main" id="{33A1C007-6E10-4CD0-A592-39BF40D09C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803" y="1254205"/>
            <a:ext cx="4176597" cy="3587589"/>
          </a:xfrm>
          <a:custGeom>
            <a:avLst/>
            <a:gdLst>
              <a:gd name="connsiteX0" fmla="*/ 0 w 4421777"/>
              <a:gd name="connsiteY0" fmla="*/ 0 h 5214011"/>
              <a:gd name="connsiteX1" fmla="*/ 3578731 w 4421777"/>
              <a:gd name="connsiteY1" fmla="*/ 0 h 5214011"/>
              <a:gd name="connsiteX2" fmla="*/ 3714974 w 4421777"/>
              <a:gd name="connsiteY2" fmla="*/ 149905 h 5214011"/>
              <a:gd name="connsiteX3" fmla="*/ 4421777 w 4421777"/>
              <a:gd name="connsiteY3" fmla="*/ 2118767 h 5214011"/>
              <a:gd name="connsiteX4" fmla="*/ 1326533 w 4421777"/>
              <a:gd name="connsiteY4" fmla="*/ 5214011 h 5214011"/>
              <a:gd name="connsiteX5" fmla="*/ 121725 w 4421777"/>
              <a:gd name="connsiteY5" fmla="*/ 4970771 h 5214011"/>
              <a:gd name="connsiteX6" fmla="*/ 0 w 4421777"/>
              <a:gd name="connsiteY6" fmla="*/ 4912134 h 521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777" h="5214011">
                <a:moveTo>
                  <a:pt x="0" y="0"/>
                </a:moveTo>
                <a:lnTo>
                  <a:pt x="3578731" y="0"/>
                </a:lnTo>
                <a:lnTo>
                  <a:pt x="3714974" y="149905"/>
                </a:lnTo>
                <a:cubicBezTo>
                  <a:pt x="4156529" y="684945"/>
                  <a:pt x="4421777" y="1370880"/>
                  <a:pt x="4421777" y="2118767"/>
                </a:cubicBezTo>
                <a:cubicBezTo>
                  <a:pt x="4421777" y="3828223"/>
                  <a:pt x="3035989" y="5214011"/>
                  <a:pt x="1326533" y="5214011"/>
                </a:cubicBezTo>
                <a:cubicBezTo>
                  <a:pt x="899169" y="5214011"/>
                  <a:pt x="492035" y="5127400"/>
                  <a:pt x="121725" y="4970771"/>
                </a:cubicBezTo>
                <a:lnTo>
                  <a:pt x="0" y="4912134"/>
                </a:lnTo>
                <a:close/>
              </a:path>
            </a:pathLst>
          </a:custGeom>
        </p:spPr>
      </p:pic>
      <p:sp>
        <p:nvSpPr>
          <p:cNvPr id="11" name="Forma libre: forma 10">
            <a:extLst>
              <a:ext uri="{FF2B5EF4-FFF2-40B4-BE49-F238E27FC236}">
                <a16:creationId xmlns:a16="http://schemas.microsoft.com/office/drawing/2014/main" id="{B79371E5-AADD-43C8-8DC2-95B8DB6B247B}"/>
              </a:ext>
            </a:extLst>
          </p:cNvPr>
          <p:cNvSpPr/>
          <p:nvPr/>
        </p:nvSpPr>
        <p:spPr>
          <a:xfrm>
            <a:off x="0" y="589280"/>
            <a:ext cx="4805680" cy="5506720"/>
          </a:xfrm>
          <a:custGeom>
            <a:avLst/>
            <a:gdLst>
              <a:gd name="connsiteX0" fmla="*/ 3791299 w 4968240"/>
              <a:gd name="connsiteY0" fmla="*/ 0 h 5547360"/>
              <a:gd name="connsiteX1" fmla="*/ 4298571 w 4968240"/>
              <a:gd name="connsiteY1" fmla="*/ 0 h 5547360"/>
              <a:gd name="connsiteX2" fmla="*/ 4332301 w 4968240"/>
              <a:gd name="connsiteY2" fmla="*/ 42768 h 5547360"/>
              <a:gd name="connsiteX3" fmla="*/ 4968240 w 4968240"/>
              <a:gd name="connsiteY3" fmla="*/ 2016760 h 5547360"/>
              <a:gd name="connsiteX4" fmla="*/ 1244600 w 4968240"/>
              <a:gd name="connsiteY4" fmla="*/ 5547360 h 5547360"/>
              <a:gd name="connsiteX5" fmla="*/ 137303 w 4968240"/>
              <a:gd name="connsiteY5" fmla="*/ 5388631 h 5547360"/>
              <a:gd name="connsiteX6" fmla="*/ 0 w 4968240"/>
              <a:gd name="connsiteY6" fmla="*/ 5344581 h 5547360"/>
              <a:gd name="connsiteX7" fmla="*/ 0 w 4968240"/>
              <a:gd name="connsiteY7" fmla="*/ 4923250 h 5547360"/>
              <a:gd name="connsiteX8" fmla="*/ 254849 w 4968240"/>
              <a:gd name="connsiteY8" fmla="*/ 5011116 h 5547360"/>
              <a:gd name="connsiteX9" fmla="*/ 1244600 w 4968240"/>
              <a:gd name="connsiteY9" fmla="*/ 5152074 h 5547360"/>
              <a:gd name="connsiteX10" fmla="*/ 4572954 w 4968240"/>
              <a:gd name="connsiteY10" fmla="*/ 2016760 h 5547360"/>
              <a:gd name="connsiteX11" fmla="*/ 3812920 w 4968240"/>
              <a:gd name="connsiteY11" fmla="*/ 22409 h 5547360"/>
              <a:gd name="connsiteX12" fmla="*/ 3791299 w 4968240"/>
              <a:gd name="connsiteY12" fmla="*/ 0 h 554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8240" h="5547360">
                <a:moveTo>
                  <a:pt x="3791299" y="0"/>
                </a:moveTo>
                <a:lnTo>
                  <a:pt x="4298571" y="0"/>
                </a:lnTo>
                <a:lnTo>
                  <a:pt x="4332301" y="42768"/>
                </a:lnTo>
                <a:cubicBezTo>
                  <a:pt x="4733800" y="606255"/>
                  <a:pt x="4968240" y="1285549"/>
                  <a:pt x="4968240" y="2016760"/>
                </a:cubicBezTo>
                <a:cubicBezTo>
                  <a:pt x="4968240" y="3966657"/>
                  <a:pt x="3301110" y="5547360"/>
                  <a:pt x="1244600" y="5547360"/>
                </a:cubicBezTo>
                <a:cubicBezTo>
                  <a:pt x="859004" y="5547360"/>
                  <a:pt x="487098" y="5491789"/>
                  <a:pt x="137303" y="5388631"/>
                </a:cubicBezTo>
                <a:lnTo>
                  <a:pt x="0" y="5344581"/>
                </a:lnTo>
                <a:lnTo>
                  <a:pt x="0" y="4923250"/>
                </a:lnTo>
                <a:lnTo>
                  <a:pt x="254849" y="5011116"/>
                </a:lnTo>
                <a:cubicBezTo>
                  <a:pt x="567511" y="5102724"/>
                  <a:pt x="899938" y="5152074"/>
                  <a:pt x="1244600" y="5152074"/>
                </a:cubicBezTo>
                <a:cubicBezTo>
                  <a:pt x="3082799" y="5152074"/>
                  <a:pt x="4572954" y="3748346"/>
                  <a:pt x="4572954" y="2016760"/>
                </a:cubicBezTo>
                <a:cubicBezTo>
                  <a:pt x="4572954" y="1259191"/>
                  <a:pt x="4287729" y="564376"/>
                  <a:pt x="3812920" y="22409"/>
                </a:cubicBezTo>
                <a:lnTo>
                  <a:pt x="3791299" y="0"/>
                </a:lnTo>
                <a:close/>
              </a:path>
            </a:pathLst>
          </a:custGeom>
          <a:gradFill flip="none" rotWithShape="1">
            <a:gsLst>
              <a:gs pos="100000">
                <a:schemeClr val="accent1">
                  <a:lumMod val="5000"/>
                  <a:lumOff val="95000"/>
                </a:schemeClr>
              </a:gs>
              <a:gs pos="0">
                <a:srgbClr val="7C7C7C"/>
              </a:gs>
              <a:gs pos="81000">
                <a:srgbClr val="668E3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C" dirty="0">
              <a:solidFill>
                <a:schemeClr val="tx1"/>
              </a:solidFill>
            </a:endParaRPr>
          </a:p>
        </p:txBody>
      </p:sp>
      <p:sp>
        <p:nvSpPr>
          <p:cNvPr id="50" name="Forma libre: forma 49">
            <a:extLst>
              <a:ext uri="{FF2B5EF4-FFF2-40B4-BE49-F238E27FC236}">
                <a16:creationId xmlns:a16="http://schemas.microsoft.com/office/drawing/2014/main" id="{AA594577-80EC-4B06-8EAB-CF60BFE17306}"/>
              </a:ext>
            </a:extLst>
          </p:cNvPr>
          <p:cNvSpPr/>
          <p:nvPr/>
        </p:nvSpPr>
        <p:spPr>
          <a:xfrm>
            <a:off x="0" y="2045971"/>
            <a:ext cx="4972051" cy="4222751"/>
          </a:xfrm>
          <a:custGeom>
            <a:avLst/>
            <a:gdLst>
              <a:gd name="connsiteX0" fmla="*/ 4873157 w 4972051"/>
              <a:gd name="connsiteY0" fmla="*/ 0 h 4222751"/>
              <a:gd name="connsiteX1" fmla="*/ 4925486 w 4972051"/>
              <a:gd name="connsiteY1" fmla="*/ 0 h 4222751"/>
              <a:gd name="connsiteX2" fmla="*/ 4934512 w 4972051"/>
              <a:gd name="connsiteY2" fmla="*/ 48731 h 4222751"/>
              <a:gd name="connsiteX3" fmla="*/ 4972051 w 4972051"/>
              <a:gd name="connsiteY3" fmla="*/ 560852 h 4222751"/>
              <a:gd name="connsiteX4" fmla="*/ 1102703 w 4972051"/>
              <a:gd name="connsiteY4" fmla="*/ 4222751 h 4222751"/>
              <a:gd name="connsiteX5" fmla="*/ 135693 w 4972051"/>
              <a:gd name="connsiteY5" fmla="*/ 4107465 h 4222751"/>
              <a:gd name="connsiteX6" fmla="*/ 0 w 4972051"/>
              <a:gd name="connsiteY6" fmla="*/ 4070998 h 4222751"/>
              <a:gd name="connsiteX7" fmla="*/ 0 w 4972051"/>
              <a:gd name="connsiteY7" fmla="*/ 4017706 h 4222751"/>
              <a:gd name="connsiteX8" fmla="*/ 148560 w 4972051"/>
              <a:gd name="connsiteY8" fmla="*/ 4057600 h 4222751"/>
              <a:gd name="connsiteX9" fmla="*/ 1102703 w 4972051"/>
              <a:gd name="connsiteY9" fmla="*/ 4171265 h 4222751"/>
              <a:gd name="connsiteX10" fmla="*/ 4920565 w 4972051"/>
              <a:gd name="connsiteY10" fmla="*/ 560852 h 4222751"/>
              <a:gd name="connsiteX11" fmla="*/ 4883526 w 4972051"/>
              <a:gd name="connsiteY11" fmla="*/ 55931 h 422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2051" h="4222751">
                <a:moveTo>
                  <a:pt x="4873157" y="0"/>
                </a:moveTo>
                <a:lnTo>
                  <a:pt x="4925486" y="0"/>
                </a:lnTo>
                <a:lnTo>
                  <a:pt x="4934512" y="48731"/>
                </a:lnTo>
                <a:cubicBezTo>
                  <a:pt x="4959257" y="216078"/>
                  <a:pt x="4972051" y="387051"/>
                  <a:pt x="4972051" y="560852"/>
                </a:cubicBezTo>
                <a:cubicBezTo>
                  <a:pt x="4972051" y="2583263"/>
                  <a:pt x="3239685" y="4222751"/>
                  <a:pt x="1102703" y="4222751"/>
                </a:cubicBezTo>
                <a:cubicBezTo>
                  <a:pt x="768800" y="4222751"/>
                  <a:pt x="444774" y="4182725"/>
                  <a:pt x="135693" y="4107465"/>
                </a:cubicBezTo>
                <a:lnTo>
                  <a:pt x="0" y="4070998"/>
                </a:lnTo>
                <a:lnTo>
                  <a:pt x="0" y="4017706"/>
                </a:lnTo>
                <a:lnTo>
                  <a:pt x="148560" y="4057600"/>
                </a:lnTo>
                <a:cubicBezTo>
                  <a:pt x="453529" y="4131801"/>
                  <a:pt x="773243" y="4171265"/>
                  <a:pt x="1102703" y="4171265"/>
                </a:cubicBezTo>
                <a:cubicBezTo>
                  <a:pt x="3211250" y="4171265"/>
                  <a:pt x="4920565" y="2554828"/>
                  <a:pt x="4920565" y="560852"/>
                </a:cubicBezTo>
                <a:cubicBezTo>
                  <a:pt x="4920565" y="389495"/>
                  <a:pt x="4907942" y="220926"/>
                  <a:pt x="4883526" y="55931"/>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CuadroTexto 51">
            <a:extLst>
              <a:ext uri="{FF2B5EF4-FFF2-40B4-BE49-F238E27FC236}">
                <a16:creationId xmlns:a16="http://schemas.microsoft.com/office/drawing/2014/main" id="{1E68716E-A979-4736-BD29-93569E0A95A9}"/>
              </a:ext>
            </a:extLst>
          </p:cNvPr>
          <p:cNvSpPr txBox="1"/>
          <p:nvPr/>
        </p:nvSpPr>
        <p:spPr>
          <a:xfrm>
            <a:off x="4126229" y="1680221"/>
            <a:ext cx="7612381" cy="2800767"/>
          </a:xfrm>
          <a:prstGeom prst="rect">
            <a:avLst/>
          </a:prstGeom>
          <a:noFill/>
        </p:spPr>
        <p:txBody>
          <a:bodyPr wrap="square" rtlCol="0">
            <a:spAutoFit/>
          </a:bodyPr>
          <a:lstStyle/>
          <a:p>
            <a:pPr algn="r"/>
            <a:r>
              <a:rPr lang="en-US" sz="4400" dirty="0">
                <a:effectLst>
                  <a:outerShdw blurRad="38100" dist="38100" dir="2700000" algn="tl">
                    <a:srgbClr val="000000">
                      <a:alpha val="43137"/>
                    </a:srgbClr>
                  </a:outerShdw>
                </a:effectLst>
                <a:latin typeface="Eras Bold ITC" panose="020B0907030504020204" pitchFamily="34" charset="0"/>
              </a:rPr>
              <a:t>ESTRUCTURA DE HORMIGÓN ARMADO CON DISIPADORES TADAS</a:t>
            </a:r>
            <a:endParaRPr lang="es-EC" sz="4400" dirty="0">
              <a:effectLst>
                <a:outerShdw blurRad="38100" dist="38100" dir="2700000" algn="tl">
                  <a:srgbClr val="000000">
                    <a:alpha val="43137"/>
                  </a:srgbClr>
                </a:outerShdw>
              </a:effectLst>
              <a:latin typeface="Eras Bold ITC" panose="020B0907030504020204" pitchFamily="34" charset="0"/>
            </a:endParaRPr>
          </a:p>
        </p:txBody>
      </p:sp>
      <p:pic>
        <p:nvPicPr>
          <p:cNvPr id="54" name="Gráfico 53" descr="Manual de estrategia">
            <a:extLst>
              <a:ext uri="{FF2B5EF4-FFF2-40B4-BE49-F238E27FC236}">
                <a16:creationId xmlns:a16="http://schemas.microsoft.com/office/drawing/2014/main" id="{5C0D2639-F56C-452D-A561-DBBB8ECB7A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24210" y="4880610"/>
            <a:ext cx="914400" cy="914400"/>
          </a:xfrm>
          <a:prstGeom prst="rect">
            <a:avLst/>
          </a:prstGeom>
        </p:spPr>
      </p:pic>
      <p:sp>
        <p:nvSpPr>
          <p:cNvPr id="2" name="CuadroTexto 1">
            <a:extLst>
              <a:ext uri="{FF2B5EF4-FFF2-40B4-BE49-F238E27FC236}">
                <a16:creationId xmlns:a16="http://schemas.microsoft.com/office/drawing/2014/main" id="{DAC28939-8023-4CD5-B0C9-628B994389FC}"/>
              </a:ext>
            </a:extLst>
          </p:cNvPr>
          <p:cNvSpPr txBox="1"/>
          <p:nvPr/>
        </p:nvSpPr>
        <p:spPr>
          <a:xfrm>
            <a:off x="4126228" y="4430615"/>
            <a:ext cx="7612381" cy="461665"/>
          </a:xfrm>
          <a:prstGeom prst="rect">
            <a:avLst/>
          </a:prstGeom>
          <a:noFill/>
        </p:spPr>
        <p:txBody>
          <a:bodyPr wrap="square" rtlCol="0">
            <a:spAutoFit/>
          </a:bodyPr>
          <a:lstStyle/>
          <a:p>
            <a:pPr algn="r"/>
            <a:r>
              <a:rPr lang="en-US" sz="2400" dirty="0">
                <a:effectLst>
                  <a:outerShdw blurRad="38100" dist="38100" dir="2700000" algn="tl">
                    <a:srgbClr val="000000">
                      <a:alpha val="43137"/>
                    </a:srgbClr>
                  </a:outerShdw>
                </a:effectLst>
                <a:latin typeface="Eras Bold ITC" panose="020B0907030504020204" pitchFamily="34" charset="0"/>
              </a:rPr>
              <a:t>(ELEMENTO DISIPADOR)</a:t>
            </a:r>
            <a:endParaRPr lang="es-EC" sz="2400" dirty="0">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3697315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1592B14-2131-4A35-9FD8-25A8AEC2E261}"/>
              </a:ext>
            </a:extLst>
          </p:cNvPr>
          <p:cNvPicPr>
            <a:picLocks noChangeAspect="1"/>
          </p:cNvPicPr>
          <p:nvPr/>
        </p:nvPicPr>
        <p:blipFill>
          <a:blip r:embed="rId2"/>
          <a:stretch>
            <a:fillRect/>
          </a:stretch>
        </p:blipFill>
        <p:spPr>
          <a:xfrm>
            <a:off x="82641" y="1564690"/>
            <a:ext cx="6029137" cy="3094492"/>
          </a:xfrm>
          <a:prstGeom prst="rect">
            <a:avLst/>
          </a:prstGeom>
        </p:spPr>
      </p:pic>
      <p:pic>
        <p:nvPicPr>
          <p:cNvPr id="2" name="Imagen 1">
            <a:extLst>
              <a:ext uri="{FF2B5EF4-FFF2-40B4-BE49-F238E27FC236}">
                <a16:creationId xmlns:a16="http://schemas.microsoft.com/office/drawing/2014/main" id="{7EABC44D-0CF3-423F-8061-BCC4FD4E0B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966" y="1659519"/>
            <a:ext cx="5871689" cy="2788184"/>
          </a:xfrm>
          <a:prstGeom prst="rect">
            <a:avLst/>
          </a:prstGeom>
        </p:spPr>
      </p:pic>
      <p:pic>
        <p:nvPicPr>
          <p:cNvPr id="4" name="Imagen 3">
            <a:extLst>
              <a:ext uri="{FF2B5EF4-FFF2-40B4-BE49-F238E27FC236}">
                <a16:creationId xmlns:a16="http://schemas.microsoft.com/office/drawing/2014/main" id="{56BF58F6-D6D8-466D-AB91-96567DD983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863" y="1569059"/>
            <a:ext cx="6071809" cy="3102917"/>
          </a:xfrm>
          <a:prstGeom prst="rect">
            <a:avLst/>
          </a:prstGeom>
        </p:spPr>
      </p:pic>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6827" y="136373"/>
            <a:ext cx="478040" cy="478040"/>
          </a:xfrm>
          <a:prstGeom prst="rect">
            <a:avLst/>
          </a:prstGeom>
        </p:spPr>
      </p:pic>
      <p:sp>
        <p:nvSpPr>
          <p:cNvPr id="7" name="Rectángulo: esquinas redondeadas 6">
            <a:extLst>
              <a:ext uri="{FF2B5EF4-FFF2-40B4-BE49-F238E27FC236}">
                <a16:creationId xmlns:a16="http://schemas.microsoft.com/office/drawing/2014/main" id="{C763D2E5-269A-45CB-9977-7F60F9067B48}"/>
              </a:ext>
            </a:extLst>
          </p:cNvPr>
          <p:cNvSpPr/>
          <p:nvPr/>
        </p:nvSpPr>
        <p:spPr>
          <a:xfrm>
            <a:off x="6400799" y="1089339"/>
            <a:ext cx="5674374" cy="4908337"/>
          </a:xfrm>
          <a:prstGeom prst="roundRect">
            <a:avLst/>
          </a:prstGeom>
          <a:blipFill>
            <a:blip r:embed="rId7"/>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2" name="CuadroTexto 11">
            <a:extLst>
              <a:ext uri="{FF2B5EF4-FFF2-40B4-BE49-F238E27FC236}">
                <a16:creationId xmlns:a16="http://schemas.microsoft.com/office/drawing/2014/main" id="{C33D30F6-5502-409D-A0D9-80012443B698}"/>
              </a:ext>
            </a:extLst>
          </p:cNvPr>
          <p:cNvSpPr txBox="1"/>
          <p:nvPr/>
        </p:nvSpPr>
        <p:spPr>
          <a:xfrm>
            <a:off x="6400799" y="1911235"/>
            <a:ext cx="5791201" cy="646331"/>
          </a:xfrm>
          <a:prstGeom prst="rect">
            <a:avLst/>
          </a:prstGeom>
          <a:noFill/>
        </p:spPr>
        <p:txBody>
          <a:bodyPr wrap="square" rtlCol="0">
            <a:spAutoFit/>
          </a:bodyPr>
          <a:lstStyle/>
          <a:p>
            <a:r>
              <a:rPr lang="es-ES" sz="1200" b="1" dirty="0">
                <a:solidFill>
                  <a:srgbClr val="000000"/>
                </a:solidFill>
                <a:latin typeface="Courier New" panose="02070309020205020404" pitchFamily="49" charset="0"/>
              </a:rPr>
              <a:t>[GEN2]=</a:t>
            </a:r>
            <a:r>
              <a:rPr lang="es-ES" sz="1200" b="1" dirty="0" err="1">
                <a:solidFill>
                  <a:srgbClr val="000000"/>
                </a:solidFill>
                <a:latin typeface="Courier New" panose="02070309020205020404" pitchFamily="49" charset="0"/>
              </a:rPr>
              <a:t>geometria_nudo_diagonales</a:t>
            </a:r>
            <a:r>
              <a:rPr lang="es-ES" sz="1200" b="1" dirty="0">
                <a:solidFill>
                  <a:srgbClr val="000000"/>
                </a:solidFill>
                <a:latin typeface="Courier New" panose="02070309020205020404" pitchFamily="49" charset="0"/>
              </a:rPr>
              <a:t>(</a:t>
            </a:r>
            <a:r>
              <a:rPr lang="es-ES" sz="1200" b="1" dirty="0" err="1">
                <a:solidFill>
                  <a:srgbClr val="000000"/>
                </a:solidFill>
                <a:latin typeface="Courier New" panose="02070309020205020404" pitchFamily="49" charset="0"/>
              </a:rPr>
              <a:t>nv</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np</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nudt</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mar_V</a:t>
            </a:r>
            <a:r>
              <a:rPr lang="es-ES" sz="1200" b="1" dirty="0">
                <a:solidFill>
                  <a:srgbClr val="000000"/>
                </a:solidFill>
                <a:latin typeface="Courier New" panose="02070309020205020404" pitchFamily="49" charset="0"/>
              </a:rPr>
              <a:t>);</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[NI,NJ,X,Y]=gn_portico_V2(GEN2,num_mar_V,NI,NJ,X,Y,nod,h);</a:t>
            </a:r>
            <a:endParaRPr lang="es-EC" sz="1200" b="1" i="0" u="none" strike="noStrike" baseline="0" dirty="0">
              <a:solidFill>
                <a:srgbClr val="000000"/>
              </a:solidFill>
              <a:latin typeface="Courier New" panose="02070309020205020404" pitchFamily="49" charset="0"/>
            </a:endParaRPr>
          </a:p>
        </p:txBody>
      </p:sp>
      <p:sp>
        <p:nvSpPr>
          <p:cNvPr id="16" name="CuadroTexto 15">
            <a:extLst>
              <a:ext uri="{FF2B5EF4-FFF2-40B4-BE49-F238E27FC236}">
                <a16:creationId xmlns:a16="http://schemas.microsoft.com/office/drawing/2014/main" id="{68296EB4-C03D-4FC7-868C-F5ECE8AD1EB3}"/>
              </a:ext>
            </a:extLst>
          </p:cNvPr>
          <p:cNvSpPr txBox="1"/>
          <p:nvPr/>
        </p:nvSpPr>
        <p:spPr>
          <a:xfrm>
            <a:off x="7043337" y="1148767"/>
            <a:ext cx="4300805"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PROGRAMAS EN CEINCI-LAB</a:t>
            </a:r>
            <a:endParaRPr lang="es-EC" sz="2000" b="1" dirty="0">
              <a:effectLst>
                <a:outerShdw blurRad="38100" dist="38100" dir="2700000" algn="tl">
                  <a:srgbClr val="000000">
                    <a:alpha val="43137"/>
                  </a:srgbClr>
                </a:outerShdw>
              </a:effectLst>
            </a:endParaRPr>
          </a:p>
        </p:txBody>
      </p:sp>
      <p:sp>
        <p:nvSpPr>
          <p:cNvPr id="17" name="CuadroTexto 16">
            <a:extLst>
              <a:ext uri="{FF2B5EF4-FFF2-40B4-BE49-F238E27FC236}">
                <a16:creationId xmlns:a16="http://schemas.microsoft.com/office/drawing/2014/main" id="{9F6C3143-CCB2-4CF8-BD1A-2D7175119F4F}"/>
              </a:ext>
            </a:extLst>
          </p:cNvPr>
          <p:cNvSpPr txBox="1"/>
          <p:nvPr/>
        </p:nvSpPr>
        <p:spPr>
          <a:xfrm>
            <a:off x="6400799" y="1564266"/>
            <a:ext cx="3476913"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GEOMETRÍA</a:t>
            </a:r>
            <a:endParaRPr lang="es-EC" sz="1600" b="1" dirty="0">
              <a:effectLst>
                <a:outerShdw blurRad="38100" dist="38100" dir="2700000" algn="tl">
                  <a:srgbClr val="000000">
                    <a:alpha val="43137"/>
                  </a:srgbClr>
                </a:outerShdw>
              </a:effectLst>
            </a:endParaRPr>
          </a:p>
        </p:txBody>
      </p:sp>
      <p:sp>
        <p:nvSpPr>
          <p:cNvPr id="24" name="CuadroTexto 23">
            <a:extLst>
              <a:ext uri="{FF2B5EF4-FFF2-40B4-BE49-F238E27FC236}">
                <a16:creationId xmlns:a16="http://schemas.microsoft.com/office/drawing/2014/main" id="{5BC00F8A-925D-41C2-8143-E8CE1998EB1A}"/>
              </a:ext>
            </a:extLst>
          </p:cNvPr>
          <p:cNvSpPr txBox="1"/>
          <p:nvPr/>
        </p:nvSpPr>
        <p:spPr>
          <a:xfrm>
            <a:off x="6400799" y="3728056"/>
            <a:ext cx="5791201" cy="461665"/>
          </a:xfrm>
          <a:prstGeom prst="rect">
            <a:avLst/>
          </a:prstGeom>
          <a:noFill/>
        </p:spPr>
        <p:txBody>
          <a:bodyPr wrap="square" rtlCol="0">
            <a:spAutoFit/>
          </a:bodyPr>
          <a:lstStyle/>
          <a:p>
            <a:r>
              <a:rPr lang="pt-BR" sz="1200" b="1" dirty="0">
                <a:solidFill>
                  <a:srgbClr val="000000"/>
                </a:solidFill>
                <a:latin typeface="Courier New" panose="02070309020205020404" pitchFamily="49" charset="0"/>
              </a:rPr>
              <a:t>[KTA1]=</a:t>
            </a:r>
            <a:r>
              <a:rPr lang="pt-BR" sz="1200" b="1" dirty="0" err="1">
                <a:solidFill>
                  <a:srgbClr val="000000"/>
                </a:solidFill>
                <a:latin typeface="Courier New" panose="02070309020205020404" pitchFamily="49" charset="0"/>
              </a:rPr>
              <a:t>krigidez_tadas_elemento</a:t>
            </a:r>
            <a:r>
              <a:rPr lang="pt-BR" sz="1200" b="1" dirty="0">
                <a:solidFill>
                  <a:srgbClr val="000000"/>
                </a:solidFill>
                <a:latin typeface="Courier New" panose="02070309020205020404" pitchFamily="49" charset="0"/>
              </a:rPr>
              <a:t>(</a:t>
            </a:r>
            <a:r>
              <a:rPr lang="pt-BR" sz="1200" b="1" dirty="0" err="1">
                <a:solidFill>
                  <a:srgbClr val="000000"/>
                </a:solidFill>
                <a:latin typeface="Courier New" panose="02070309020205020404" pitchFamily="49" charset="0"/>
              </a:rPr>
              <a:t>mbr,ngl,Est,fy,b,h,t,alfa,nplac,VCTADAS</a:t>
            </a:r>
            <a:r>
              <a:rPr lang="pt-BR" sz="1200" b="1" dirty="0">
                <a:solidFill>
                  <a:srgbClr val="000000"/>
                </a:solidFill>
                <a:latin typeface="Courier New" panose="02070309020205020404" pitchFamily="49" charset="0"/>
              </a:rPr>
              <a:t>);</a:t>
            </a:r>
            <a:endParaRPr lang="es-ES" sz="1200" b="1" dirty="0">
              <a:solidFill>
                <a:srgbClr val="000000"/>
              </a:solidFill>
              <a:latin typeface="Courier New" panose="02070309020205020404" pitchFamily="49" charset="0"/>
            </a:endParaRPr>
          </a:p>
        </p:txBody>
      </p:sp>
      <p:sp>
        <p:nvSpPr>
          <p:cNvPr id="26" name="CuadroTexto 25">
            <a:extLst>
              <a:ext uri="{FF2B5EF4-FFF2-40B4-BE49-F238E27FC236}">
                <a16:creationId xmlns:a16="http://schemas.microsoft.com/office/drawing/2014/main" id="{D0E2301D-356B-460D-BD6C-F2EE81F5DDE6}"/>
              </a:ext>
            </a:extLst>
          </p:cNvPr>
          <p:cNvSpPr txBox="1"/>
          <p:nvPr/>
        </p:nvSpPr>
        <p:spPr>
          <a:xfrm>
            <a:off x="6400799" y="3381087"/>
            <a:ext cx="3476913"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MATRIZ DE RIGIDEZ</a:t>
            </a:r>
            <a:endParaRPr lang="es-EC" sz="1600" b="1" dirty="0">
              <a:effectLst>
                <a:outerShdw blurRad="38100" dist="38100" dir="2700000" algn="tl">
                  <a:srgbClr val="000000">
                    <a:alpha val="43137"/>
                  </a:srgbClr>
                </a:outerShdw>
              </a:effectLst>
            </a:endParaRPr>
          </a:p>
        </p:txBody>
      </p:sp>
      <p:sp>
        <p:nvSpPr>
          <p:cNvPr id="27" name="CuadroTexto 26">
            <a:extLst>
              <a:ext uri="{FF2B5EF4-FFF2-40B4-BE49-F238E27FC236}">
                <a16:creationId xmlns:a16="http://schemas.microsoft.com/office/drawing/2014/main" id="{A261552F-F481-4D87-9033-E7BA61C967DE}"/>
              </a:ext>
            </a:extLst>
          </p:cNvPr>
          <p:cNvSpPr txBox="1"/>
          <p:nvPr/>
        </p:nvSpPr>
        <p:spPr>
          <a:xfrm>
            <a:off x="6400799" y="4627229"/>
            <a:ext cx="5791201" cy="1015663"/>
          </a:xfrm>
          <a:prstGeom prst="rect">
            <a:avLst/>
          </a:prstGeom>
          <a:noFill/>
        </p:spPr>
        <p:txBody>
          <a:bodyPr wrap="square" rtlCol="0">
            <a:spAutoFit/>
          </a:bodyPr>
          <a:lstStyle/>
          <a:p>
            <a:r>
              <a:rPr lang="es-ES" sz="1200" b="1" dirty="0">
                <a:solidFill>
                  <a:srgbClr val="000000"/>
                </a:solidFill>
                <a:latin typeface="Courier New" panose="02070309020205020404" pitchFamily="49" charset="0"/>
              </a:rPr>
              <a:t>[</a:t>
            </a:r>
            <a:r>
              <a:rPr lang="es-ES" sz="1200" b="1" dirty="0" err="1">
                <a:solidFill>
                  <a:srgbClr val="000000"/>
                </a:solidFill>
                <a:latin typeface="Courier New" panose="02070309020205020404" pitchFamily="49" charset="0"/>
              </a:rPr>
              <a:t>qr_TADAS,q_Diag</a:t>
            </a:r>
            <a:r>
              <a:rPr lang="es-ES" sz="1200" b="1" dirty="0">
                <a:solidFill>
                  <a:srgbClr val="000000"/>
                </a:solidFill>
                <a:latin typeface="Courier New" panose="02070309020205020404" pitchFamily="49" charset="0"/>
              </a:rPr>
              <a:t>]=Fuerzas_Diag_Tadas2(</a:t>
            </a:r>
            <a:r>
              <a:rPr lang="es-ES" sz="1200" b="1" dirty="0" err="1">
                <a:solidFill>
                  <a:srgbClr val="000000"/>
                </a:solidFill>
                <a:latin typeface="Courier New" panose="02070309020205020404" pitchFamily="49" charset="0"/>
              </a:rPr>
              <a:t>VC,CG,nod,nr,Y,mar_V,q</a:t>
            </a:r>
            <a:r>
              <a:rPr lang="es-ES" sz="1200" b="1" dirty="0">
                <a:solidFill>
                  <a:srgbClr val="000000"/>
                </a:solidFill>
                <a:latin typeface="Courier New" panose="02070309020205020404" pitchFamily="49" charset="0"/>
              </a:rPr>
              <a:t>);</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[FDIAG]=</a:t>
            </a:r>
            <a:r>
              <a:rPr lang="es-ES" sz="1200" b="1" dirty="0" err="1">
                <a:solidFill>
                  <a:srgbClr val="000000"/>
                </a:solidFill>
                <a:latin typeface="Courier New" panose="02070309020205020404" pitchFamily="49" charset="0"/>
              </a:rPr>
              <a:t>fuerzas_acero_tadas</a:t>
            </a:r>
            <a:r>
              <a:rPr lang="es-ES" sz="1200" b="1" dirty="0">
                <a:solidFill>
                  <a:srgbClr val="000000"/>
                </a:solidFill>
                <a:latin typeface="Courier New" panose="02070309020205020404" pitchFamily="49" charset="0"/>
              </a:rPr>
              <a:t>(ngl,ELEMT,LD,senT,cosT,VCT,Es,q_Diag,Q2A);</a:t>
            </a:r>
          </a:p>
        </p:txBody>
      </p:sp>
      <p:sp>
        <p:nvSpPr>
          <p:cNvPr id="28" name="CuadroTexto 27">
            <a:extLst>
              <a:ext uri="{FF2B5EF4-FFF2-40B4-BE49-F238E27FC236}">
                <a16:creationId xmlns:a16="http://schemas.microsoft.com/office/drawing/2014/main" id="{C5F3DC20-E062-4876-BBA2-0FF9AB4E9F20}"/>
              </a:ext>
            </a:extLst>
          </p:cNvPr>
          <p:cNvSpPr txBox="1"/>
          <p:nvPr/>
        </p:nvSpPr>
        <p:spPr>
          <a:xfrm>
            <a:off x="6400799" y="4280260"/>
            <a:ext cx="3476913"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FUERZAS</a:t>
            </a:r>
            <a:endParaRPr lang="es-EC" sz="1600" b="1" dirty="0">
              <a:effectLst>
                <a:outerShdw blurRad="38100" dist="38100" dir="2700000" algn="tl">
                  <a:srgbClr val="000000">
                    <a:alpha val="43137"/>
                  </a:srgbClr>
                </a:outerShdw>
              </a:effectLst>
            </a:endParaRPr>
          </a:p>
        </p:txBody>
      </p:sp>
      <p:sp>
        <p:nvSpPr>
          <p:cNvPr id="29" name="CuadroTexto 28">
            <a:extLst>
              <a:ext uri="{FF2B5EF4-FFF2-40B4-BE49-F238E27FC236}">
                <a16:creationId xmlns:a16="http://schemas.microsoft.com/office/drawing/2014/main" id="{DCCDA520-DCDD-4B96-94D1-1552784C013E}"/>
              </a:ext>
            </a:extLst>
          </p:cNvPr>
          <p:cNvSpPr txBox="1"/>
          <p:nvPr/>
        </p:nvSpPr>
        <p:spPr>
          <a:xfrm>
            <a:off x="6400799" y="2950575"/>
            <a:ext cx="5791201" cy="276999"/>
          </a:xfrm>
          <a:prstGeom prst="rect">
            <a:avLst/>
          </a:prstGeom>
          <a:noFill/>
        </p:spPr>
        <p:txBody>
          <a:bodyPr wrap="square" rtlCol="0">
            <a:spAutoFit/>
          </a:bodyPr>
          <a:lstStyle/>
          <a:p>
            <a:r>
              <a:rPr lang="es-ES" sz="1200" b="1" dirty="0">
                <a:solidFill>
                  <a:srgbClr val="000000"/>
                </a:solidFill>
                <a:latin typeface="Courier New" panose="02070309020205020404" pitchFamily="49" charset="0"/>
              </a:rPr>
              <a:t>[</a:t>
            </a:r>
            <a:r>
              <a:rPr lang="es-ES" sz="1200" b="1" dirty="0" err="1">
                <a:solidFill>
                  <a:srgbClr val="000000"/>
                </a:solidFill>
                <a:latin typeface="Courier New" panose="02070309020205020404" pitchFamily="49" charset="0"/>
              </a:rPr>
              <a:t>CG,ngl</a:t>
            </a:r>
            <a:r>
              <a:rPr lang="es-ES" sz="1200" b="1" dirty="0">
                <a:solidFill>
                  <a:srgbClr val="000000"/>
                </a:solidFill>
                <a:latin typeface="Courier New" panose="02070309020205020404" pitchFamily="49" charset="0"/>
              </a:rPr>
              <a:t>]=cg_sismo_V2(</a:t>
            </a:r>
            <a:r>
              <a:rPr lang="es-ES" sz="1200" b="1" dirty="0" err="1">
                <a:solidFill>
                  <a:srgbClr val="000000"/>
                </a:solidFill>
                <a:latin typeface="Courier New" panose="02070309020205020404" pitchFamily="49" charset="0"/>
              </a:rPr>
              <a:t>nod,nr,Y,mar_V</a:t>
            </a:r>
            <a:r>
              <a:rPr lang="es-ES" sz="1200" b="1" dirty="0">
                <a:solidFill>
                  <a:srgbClr val="000000"/>
                </a:solidFill>
                <a:latin typeface="Courier New" panose="02070309020205020404" pitchFamily="49" charset="0"/>
              </a:rPr>
              <a:t>);</a:t>
            </a:r>
          </a:p>
        </p:txBody>
      </p:sp>
      <p:sp>
        <p:nvSpPr>
          <p:cNvPr id="30" name="CuadroTexto 29">
            <a:extLst>
              <a:ext uri="{FF2B5EF4-FFF2-40B4-BE49-F238E27FC236}">
                <a16:creationId xmlns:a16="http://schemas.microsoft.com/office/drawing/2014/main" id="{CF87BBBD-08FC-4EE3-B872-770991DBB6F7}"/>
              </a:ext>
            </a:extLst>
          </p:cNvPr>
          <p:cNvSpPr txBox="1"/>
          <p:nvPr/>
        </p:nvSpPr>
        <p:spPr>
          <a:xfrm>
            <a:off x="6400799" y="2603606"/>
            <a:ext cx="3476913"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GRADOS DE LIBERTAD</a:t>
            </a:r>
            <a:endParaRPr lang="es-EC" sz="1600" b="1" dirty="0">
              <a:effectLst>
                <a:outerShdw blurRad="38100" dist="38100" dir="2700000" algn="tl">
                  <a:srgbClr val="000000">
                    <a:alpha val="43137"/>
                  </a:srgbClr>
                </a:outerShdw>
              </a:effectLst>
            </a:endParaRPr>
          </a:p>
        </p:txBody>
      </p:sp>
      <p:sp>
        <p:nvSpPr>
          <p:cNvPr id="3" name="CuadroTexto 2">
            <a:extLst>
              <a:ext uri="{FF2B5EF4-FFF2-40B4-BE49-F238E27FC236}">
                <a16:creationId xmlns:a16="http://schemas.microsoft.com/office/drawing/2014/main" id="{85F8684E-D684-4377-BC21-47825AE5598C}"/>
              </a:ext>
            </a:extLst>
          </p:cNvPr>
          <p:cNvSpPr txBox="1"/>
          <p:nvPr/>
        </p:nvSpPr>
        <p:spPr>
          <a:xfrm>
            <a:off x="116826" y="750786"/>
            <a:ext cx="4825249" cy="584775"/>
          </a:xfrm>
          <a:prstGeom prst="rect">
            <a:avLst/>
          </a:prstGeom>
          <a:noFill/>
        </p:spPr>
        <p:txBody>
          <a:bodyPr wrap="square" rtlCol="0">
            <a:spAutoFit/>
          </a:bodyPr>
          <a:lstStyle/>
          <a:p>
            <a:r>
              <a:rPr lang="es-ES" sz="1600" dirty="0">
                <a:latin typeface="Eras Bold ITC" panose="020B0907030504020204" pitchFamily="34" charset="0"/>
              </a:rPr>
              <a:t>ESTRUCTURA DE HORMIGÓN ARMADO CON DISIPADORES TADAS</a:t>
            </a:r>
          </a:p>
        </p:txBody>
      </p:sp>
      <p:sp>
        <p:nvSpPr>
          <p:cNvPr id="6" name="CuadroTexto 5">
            <a:extLst>
              <a:ext uri="{FF2B5EF4-FFF2-40B4-BE49-F238E27FC236}">
                <a16:creationId xmlns:a16="http://schemas.microsoft.com/office/drawing/2014/main" id="{021190E4-43C8-41AC-BAF7-E6FC8833B7B5}"/>
              </a:ext>
            </a:extLst>
          </p:cNvPr>
          <p:cNvSpPr txBox="1"/>
          <p:nvPr/>
        </p:nvSpPr>
        <p:spPr>
          <a:xfrm>
            <a:off x="2529450" y="1014984"/>
            <a:ext cx="2529451" cy="276999"/>
          </a:xfrm>
          <a:prstGeom prst="rect">
            <a:avLst/>
          </a:prstGeom>
          <a:noFill/>
        </p:spPr>
        <p:txBody>
          <a:bodyPr wrap="square" rtlCol="0">
            <a:spAutoFit/>
          </a:bodyPr>
          <a:lstStyle/>
          <a:p>
            <a:r>
              <a:rPr lang="en-US" sz="1200" dirty="0">
                <a:latin typeface="Eras Bold ITC" panose="020B0907030504020204" pitchFamily="34" charset="0"/>
              </a:rPr>
              <a:t>(ELEMENTO DISIPADOR)</a:t>
            </a:r>
          </a:p>
        </p:txBody>
      </p:sp>
    </p:spTree>
    <p:extLst>
      <p:ext uri="{BB962C8B-B14F-4D97-AF65-F5344CB8AC3E}">
        <p14:creationId xmlns:p14="http://schemas.microsoft.com/office/powerpoint/2010/main" val="1914364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4" grpId="0"/>
      <p:bldP spid="26" grpId="0"/>
      <p:bldP spid="27" grpId="0"/>
      <p:bldP spid="28" grpId="0"/>
      <p:bldP spid="29" grpId="0"/>
      <p:bldP spid="3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4" name="Imagen 3">
            <a:extLst>
              <a:ext uri="{FF2B5EF4-FFF2-40B4-BE49-F238E27FC236}">
                <a16:creationId xmlns:a16="http://schemas.microsoft.com/office/drawing/2014/main" id="{B47845BC-DC90-403C-9E57-F07CB8883894}"/>
              </a:ext>
            </a:extLst>
          </p:cNvPr>
          <p:cNvPicPr>
            <a:picLocks noChangeAspect="1"/>
          </p:cNvPicPr>
          <p:nvPr/>
        </p:nvPicPr>
        <p:blipFill rotWithShape="1">
          <a:blip r:embed="rId4">
            <a:extLst>
              <a:ext uri="{28A0092B-C50C-407E-A947-70E740481C1C}">
                <a14:useLocalDpi xmlns:a14="http://schemas.microsoft.com/office/drawing/2010/main" val="0"/>
              </a:ext>
            </a:extLst>
          </a:blip>
          <a:srcRect b="7309"/>
          <a:stretch/>
        </p:blipFill>
        <p:spPr>
          <a:xfrm>
            <a:off x="582472" y="1228877"/>
            <a:ext cx="4319422" cy="3305107"/>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532842" y="676439"/>
            <a:ext cx="4730875" cy="2403261"/>
          </a:xfrm>
          <a:prstGeom prst="rect">
            <a:avLst/>
          </a:prstGeom>
          <a:noFill/>
          <a:extLst>
            <a:ext uri="{909E8E84-426E-40DD-AFC4-6F175D3DCCD1}">
              <a14:hiddenFill xmlns:a14="http://schemas.microsoft.com/office/drawing/2010/main">
                <a:solidFill>
                  <a:srgbClr val="FFFFFF"/>
                </a:solidFill>
              </a14:hiddenFill>
            </a:ext>
          </a:extLst>
        </p:spPr>
      </p:pic>
      <p:pic>
        <p:nvPicPr>
          <p:cNvPr id="4099" name="Imagen 104">
            <a:extLst>
              <a:ext uri="{FF2B5EF4-FFF2-40B4-BE49-F238E27FC236}">
                <a16:creationId xmlns:a16="http://schemas.microsoft.com/office/drawing/2014/main" id="{0D723137-2964-4175-A9AE-1FF6D7B661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780246" y="3237525"/>
            <a:ext cx="4236065" cy="23998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5A0423D6-9ACA-4889-BF03-9CDCD55748C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7" name="Imagen 6">
            <a:extLst>
              <a:ext uri="{FF2B5EF4-FFF2-40B4-BE49-F238E27FC236}">
                <a16:creationId xmlns:a16="http://schemas.microsoft.com/office/drawing/2014/main" id="{785136A7-D95F-4746-A65C-9868697FBE2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44289" y="4560296"/>
            <a:ext cx="1921482" cy="1603882"/>
          </a:xfrm>
          <a:prstGeom prst="rect">
            <a:avLst/>
          </a:prstGeom>
        </p:spPr>
      </p:pic>
      <mc:AlternateContent xmlns:mc="http://schemas.openxmlformats.org/markup-compatibility/2006" xmlns:a14="http://schemas.microsoft.com/office/drawing/2010/main">
        <mc:Choice Requires="a14">
          <p:sp>
            <p:nvSpPr>
              <p:cNvPr id="2" name="Rectángulo: esquinas redondeadas 1">
                <a:extLst>
                  <a:ext uri="{FF2B5EF4-FFF2-40B4-BE49-F238E27FC236}">
                    <a16:creationId xmlns:a16="http://schemas.microsoft.com/office/drawing/2014/main" id="{E2284B16-8B3D-4E58-A049-520C44E2D90B}"/>
                  </a:ext>
                </a:extLst>
              </p:cNvPr>
              <p:cNvSpPr/>
              <p:nvPr/>
            </p:nvSpPr>
            <p:spPr>
              <a:xfrm>
                <a:off x="3235844" y="5436440"/>
                <a:ext cx="3010520" cy="7281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2000" i="1" dirty="0">
                    <a:solidFill>
                      <a:sysClr val="windowText" lastClr="000000"/>
                    </a:solidFill>
                  </a:rPr>
                  <a:t>Estructura Flexible</a:t>
                </a:r>
              </a:p>
              <a:p>
                <a:pPr algn="ctr"/>
                <a14:m>
                  <m:oMathPara xmlns:m="http://schemas.openxmlformats.org/officeDocument/2006/math">
                    <m:oMathParaPr>
                      <m:jc m:val="centerGroup"/>
                    </m:oMathParaPr>
                    <m:oMath xmlns:m="http://schemas.openxmlformats.org/officeDocument/2006/math">
                      <m:f>
                        <m:fPr>
                          <m:type m:val="lin"/>
                          <m:ctrlPr>
                            <a:rPr lang="es-EC" sz="1600" i="1" smtClean="0">
                              <a:solidFill>
                                <a:sysClr val="windowText" lastClr="000000"/>
                              </a:solidFill>
                              <a:latin typeface="Cambria Math" panose="02040503050406030204" pitchFamily="18" charset="0"/>
                            </a:rPr>
                          </m:ctrlPr>
                        </m:fPr>
                        <m:num>
                          <m:r>
                            <a:rPr lang="es-EC" sz="1600" i="1" smtClean="0">
                              <a:solidFill>
                                <a:sysClr val="windowText" lastClr="000000"/>
                              </a:solidFill>
                              <a:latin typeface="Cambria Math" panose="02040503050406030204" pitchFamily="18" charset="0"/>
                            </a:rPr>
                            <m:t>𝐻</m:t>
                          </m:r>
                        </m:num>
                        <m:den>
                          <m:r>
                            <a:rPr lang="es-EC" sz="1600" i="1" smtClean="0">
                              <a:solidFill>
                                <a:sysClr val="windowText" lastClr="000000"/>
                              </a:solidFill>
                              <a:latin typeface="Cambria Math" panose="02040503050406030204" pitchFamily="18" charset="0"/>
                            </a:rPr>
                            <m:t>𝑇</m:t>
                          </m:r>
                        </m:den>
                      </m:f>
                      <m:r>
                        <a:rPr lang="es-EC" sz="1600" i="1" smtClean="0">
                          <a:solidFill>
                            <a:sysClr val="windowText" lastClr="000000"/>
                          </a:solidFill>
                          <a:latin typeface="Cambria Math" panose="02040503050406030204" pitchFamily="18" charset="0"/>
                        </a:rPr>
                        <m:t>=</m:t>
                      </m:r>
                      <m:r>
                        <a:rPr lang="es-EC" sz="1600" i="1">
                          <a:solidFill>
                            <a:sysClr val="windowText" lastClr="000000"/>
                          </a:solidFill>
                          <a:latin typeface="Cambria Math" panose="02040503050406030204" pitchFamily="18" charset="0"/>
                        </a:rPr>
                        <m:t>23.06</m:t>
                      </m:r>
                    </m:oMath>
                  </m:oMathPara>
                </a14:m>
                <a:endParaRPr lang="es-EC" i="1" dirty="0">
                  <a:solidFill>
                    <a:sysClr val="windowText" lastClr="000000"/>
                  </a:solidFill>
                </a:endParaRPr>
              </a:p>
            </p:txBody>
          </p:sp>
        </mc:Choice>
        <mc:Fallback xmlns="">
          <p:sp>
            <p:nvSpPr>
              <p:cNvPr id="2" name="Rectángulo: esquinas redondeadas 1">
                <a:extLst>
                  <a:ext uri="{FF2B5EF4-FFF2-40B4-BE49-F238E27FC236}">
                    <a16:creationId xmlns:a16="http://schemas.microsoft.com/office/drawing/2014/main" id="{E2284B16-8B3D-4E58-A049-520C44E2D90B}"/>
                  </a:ext>
                </a:extLst>
              </p:cNvPr>
              <p:cNvSpPr>
                <a:spLocks noRot="1" noChangeAspect="1" noMove="1" noResize="1" noEditPoints="1" noAdjustHandles="1" noChangeArrowheads="1" noChangeShapeType="1" noTextEdit="1"/>
              </p:cNvSpPr>
              <p:nvPr/>
            </p:nvSpPr>
            <p:spPr>
              <a:xfrm>
                <a:off x="3235844" y="5436440"/>
                <a:ext cx="3010520" cy="728180"/>
              </a:xfrm>
              <a:prstGeom prst="roundRect">
                <a:avLst/>
              </a:prstGeom>
              <a:blipFill>
                <a:blip r:embed="rId8"/>
                <a:stretch>
                  <a:fillRect/>
                </a:stretch>
              </a:blipFill>
            </p:spPr>
            <p:txBody>
              <a:bodyPr/>
              <a:lstStyle/>
              <a:p>
                <a:r>
                  <a:rPr lang="es-EC">
                    <a:noFill/>
                  </a:rPr>
                  <a:t> </a:t>
                </a:r>
              </a:p>
            </p:txBody>
          </p:sp>
        </mc:Fallback>
      </mc:AlternateContent>
      <p:sp>
        <p:nvSpPr>
          <p:cNvPr id="6" name="Rectángulo: esquinas redondeadas 5">
            <a:extLst>
              <a:ext uri="{FF2B5EF4-FFF2-40B4-BE49-F238E27FC236}">
                <a16:creationId xmlns:a16="http://schemas.microsoft.com/office/drawing/2014/main" id="{956DBECA-955A-46F7-87B9-E431B49312B8}"/>
              </a:ext>
            </a:extLst>
          </p:cNvPr>
          <p:cNvSpPr/>
          <p:nvPr/>
        </p:nvSpPr>
        <p:spPr>
          <a:xfrm>
            <a:off x="3235843" y="4621122"/>
            <a:ext cx="3010521" cy="7281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ysClr val="windowText" lastClr="000000"/>
                </a:solidFill>
              </a:rPr>
              <a:t>Factor de </a:t>
            </a:r>
            <a:r>
              <a:rPr lang="en-US" dirty="0" err="1">
                <a:solidFill>
                  <a:sysClr val="windowText" lastClr="000000"/>
                </a:solidFill>
              </a:rPr>
              <a:t>Amortiguamiento</a:t>
            </a:r>
            <a:endParaRPr lang="en-US" dirty="0">
              <a:solidFill>
                <a:sysClr val="windowText" lastClr="000000"/>
              </a:solidFill>
            </a:endParaRPr>
          </a:p>
          <a:p>
            <a:pPr algn="ctr"/>
            <a:r>
              <a:rPr lang="en-US" dirty="0">
                <a:solidFill>
                  <a:sysClr val="windowText" lastClr="000000"/>
                </a:solidFill>
                <a:latin typeface="Times New Roman" panose="02020603050405020304" pitchFamily="18" charset="0"/>
                <a:cs typeface="Times New Roman" panose="02020603050405020304" pitchFamily="18" charset="0"/>
              </a:rPr>
              <a:t>ξ = 0.25</a:t>
            </a:r>
            <a:endParaRPr lang="es-EC" dirty="0">
              <a:solidFill>
                <a:sysClr val="windowText" lastClr="000000"/>
              </a:solidFill>
            </a:endParaRPr>
          </a:p>
        </p:txBody>
      </p:sp>
      <p:sp>
        <p:nvSpPr>
          <p:cNvPr id="9" name="CuadroTexto 8">
            <a:extLst>
              <a:ext uri="{FF2B5EF4-FFF2-40B4-BE49-F238E27FC236}">
                <a16:creationId xmlns:a16="http://schemas.microsoft.com/office/drawing/2014/main" id="{E4F29EDA-17F6-4B92-B756-CC6EEBDEB3C9}"/>
              </a:ext>
            </a:extLst>
          </p:cNvPr>
          <p:cNvSpPr txBox="1"/>
          <p:nvPr/>
        </p:nvSpPr>
        <p:spPr>
          <a:xfrm>
            <a:off x="116827" y="701014"/>
            <a:ext cx="4825249" cy="584775"/>
          </a:xfrm>
          <a:prstGeom prst="rect">
            <a:avLst/>
          </a:prstGeom>
          <a:noFill/>
        </p:spPr>
        <p:txBody>
          <a:bodyPr wrap="square" rtlCol="0">
            <a:spAutoFit/>
          </a:bodyPr>
          <a:lstStyle/>
          <a:p>
            <a:r>
              <a:rPr lang="es-ES" sz="1600" dirty="0">
                <a:latin typeface="Eras Bold ITC" panose="020B0907030504020204" pitchFamily="34" charset="0"/>
              </a:rPr>
              <a:t>ESTRUCTURA DE HORMIGÓN ARMADO CON DISIPADORES TADAS</a:t>
            </a:r>
          </a:p>
        </p:txBody>
      </p:sp>
      <p:sp>
        <p:nvSpPr>
          <p:cNvPr id="10" name="CuadroTexto 9">
            <a:extLst>
              <a:ext uri="{FF2B5EF4-FFF2-40B4-BE49-F238E27FC236}">
                <a16:creationId xmlns:a16="http://schemas.microsoft.com/office/drawing/2014/main" id="{4A7E59A2-42B8-4BA7-BDDC-828D58D20083}"/>
              </a:ext>
            </a:extLst>
          </p:cNvPr>
          <p:cNvSpPr txBox="1"/>
          <p:nvPr/>
        </p:nvSpPr>
        <p:spPr>
          <a:xfrm>
            <a:off x="2529451" y="965212"/>
            <a:ext cx="2529451" cy="276999"/>
          </a:xfrm>
          <a:prstGeom prst="rect">
            <a:avLst/>
          </a:prstGeom>
          <a:noFill/>
        </p:spPr>
        <p:txBody>
          <a:bodyPr wrap="square" rtlCol="0">
            <a:spAutoFit/>
          </a:bodyPr>
          <a:lstStyle/>
          <a:p>
            <a:r>
              <a:rPr lang="en-US" sz="1200" dirty="0">
                <a:latin typeface="Eras Bold ITC" panose="020B0907030504020204" pitchFamily="34" charset="0"/>
              </a:rPr>
              <a:t>(ELEMENTO DISIPADOR)</a:t>
            </a:r>
          </a:p>
        </p:txBody>
      </p:sp>
      <p:sp>
        <p:nvSpPr>
          <p:cNvPr id="11" name="Rectángulo 10">
            <a:extLst>
              <a:ext uri="{FF2B5EF4-FFF2-40B4-BE49-F238E27FC236}">
                <a16:creationId xmlns:a16="http://schemas.microsoft.com/office/drawing/2014/main" id="{77F29756-57F9-40A1-9FBB-A3416F303A42}"/>
              </a:ext>
            </a:extLst>
          </p:cNvPr>
          <p:cNvSpPr/>
          <p:nvPr/>
        </p:nvSpPr>
        <p:spPr>
          <a:xfrm>
            <a:off x="582472" y="2345800"/>
            <a:ext cx="1967042" cy="1289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id="{1C032A31-DDA7-4835-9AD7-3FBB75A803BB}"/>
              </a:ext>
            </a:extLst>
          </p:cNvPr>
          <p:cNvSpPr/>
          <p:nvPr/>
        </p:nvSpPr>
        <p:spPr>
          <a:xfrm>
            <a:off x="2742182" y="2345800"/>
            <a:ext cx="1967042" cy="1289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89765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B78A7819-7B57-4EE2-81A7-245B3D2BEBE5}"/>
              </a:ext>
            </a:extLst>
          </p:cNvPr>
          <p:cNvSpPr txBox="1"/>
          <p:nvPr/>
        </p:nvSpPr>
        <p:spPr>
          <a:xfrm>
            <a:off x="1" y="6241450"/>
            <a:ext cx="4296792" cy="646331"/>
          </a:xfrm>
          <a:prstGeom prst="rect">
            <a:avLst/>
          </a:prstGeom>
          <a:noFill/>
        </p:spPr>
        <p:txBody>
          <a:bodyPr wrap="square">
            <a:spAutoFit/>
          </a:bodyPr>
          <a:lstStyle/>
          <a:p>
            <a:pPr>
              <a:defRPr/>
            </a:pPr>
            <a:r>
              <a:rPr lang="en-US" sz="1800" i="1" kern="0" dirty="0">
                <a:solidFill>
                  <a:schemeClr val="tx1"/>
                </a:solidFill>
                <a:latin typeface="Times New Roman" panose="02020603050405020304" pitchFamily="18" charset="0"/>
                <a:cs typeface="Times New Roman" panose="02020603050405020304" pitchFamily="18" charset="0"/>
              </a:rPr>
              <a:t>“</a:t>
            </a:r>
            <a:r>
              <a:rPr lang="es-ES" sz="1800" i="1" kern="0" dirty="0">
                <a:solidFill>
                  <a:schemeClr val="tx1"/>
                </a:solidFill>
                <a:latin typeface="Times New Roman" panose="02020603050405020304" pitchFamily="18" charset="0"/>
                <a:cs typeface="Times New Roman" panose="02020603050405020304" pitchFamily="18" charset="0"/>
              </a:rPr>
              <a:t>Estructuras con elementos de enlace que trabajan como disipador de energía”</a:t>
            </a:r>
          </a:p>
        </p:txBody>
      </p:sp>
      <p:sp>
        <p:nvSpPr>
          <p:cNvPr id="28" name="灯片编号占位符 2">
            <a:extLst>
              <a:ext uri="{FF2B5EF4-FFF2-40B4-BE49-F238E27FC236}">
                <a16:creationId xmlns:a16="http://schemas.microsoft.com/office/drawing/2014/main" id="{ED003043-2845-4BB0-AC4D-27E66D2FEA03}"/>
              </a:ext>
            </a:extLst>
          </p:cNvPr>
          <p:cNvSpPr txBox="1">
            <a:spLocks/>
          </p:cNvSpPr>
          <p:nvPr/>
        </p:nvSpPr>
        <p:spPr>
          <a:xfrm>
            <a:off x="11762912" y="117130"/>
            <a:ext cx="328474" cy="365125"/>
          </a:xfrm>
          <a:prstGeom prst="rect">
            <a:avLst/>
          </a:prstGeom>
        </p:spPr>
        <p:txBody>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B74810B7-83A7-424C-93C8-85BC983329C6}" type="slidenum">
              <a:rPr lang="zh-CN" altLang="en-US" sz="2000" smtClean="0">
                <a:cs typeface="+mn-ea"/>
                <a:sym typeface="+mn-lt"/>
              </a:rPr>
              <a:pPr/>
              <a:t>5</a:t>
            </a:fld>
            <a:endParaRPr lang="zh-CN" altLang="en-US" sz="2000">
              <a:cs typeface="+mn-ea"/>
              <a:sym typeface="+mn-lt"/>
            </a:endParaRPr>
          </a:p>
        </p:txBody>
      </p:sp>
      <p:pic>
        <p:nvPicPr>
          <p:cNvPr id="4112" name="Picture 16" descr="Norma Ecuatoriana Construcción 2015 – CONSTRUCCIONES UCE">
            <a:extLst>
              <a:ext uri="{FF2B5EF4-FFF2-40B4-BE49-F238E27FC236}">
                <a16:creationId xmlns:a16="http://schemas.microsoft.com/office/drawing/2014/main" id="{879B3330-26E4-40A8-B617-85B3A9A74F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5" r="13125" b="26217"/>
          <a:stretch/>
        </p:blipFill>
        <p:spPr bwMode="auto">
          <a:xfrm>
            <a:off x="367743" y="1180723"/>
            <a:ext cx="3307502" cy="1351719"/>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4" name="Picture 18" descr="Reforzamiento estructural con fibra de carbono - Blogs Ingeniería ...">
            <a:extLst>
              <a:ext uri="{FF2B5EF4-FFF2-40B4-BE49-F238E27FC236}">
                <a16:creationId xmlns:a16="http://schemas.microsoft.com/office/drawing/2014/main" id="{A9F3FF51-7C6D-49D4-BF57-82B309C18C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12" t="8290" r="9843" b="11163"/>
          <a:stretch/>
        </p:blipFill>
        <p:spPr bwMode="auto">
          <a:xfrm>
            <a:off x="785674" y="4265042"/>
            <a:ext cx="2671540" cy="189586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16" name="Picture 20" descr="Tecnologia Anti-Sismica: ll.- Antecedentes generales de la ...">
            <a:extLst>
              <a:ext uri="{FF2B5EF4-FFF2-40B4-BE49-F238E27FC236}">
                <a16:creationId xmlns:a16="http://schemas.microsoft.com/office/drawing/2014/main" id="{CCF71355-1B99-4EF6-BE97-9395A7DCA7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447" t="21192"/>
          <a:stretch/>
        </p:blipFill>
        <p:spPr bwMode="auto">
          <a:xfrm>
            <a:off x="9229740" y="633052"/>
            <a:ext cx="2358297" cy="236731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36" name="Forma libre: forma 35">
            <a:extLst>
              <a:ext uri="{FF2B5EF4-FFF2-40B4-BE49-F238E27FC236}">
                <a16:creationId xmlns:a16="http://schemas.microsoft.com/office/drawing/2014/main" id="{43B28964-8CC0-4A43-900D-584B6D790712}"/>
              </a:ext>
            </a:extLst>
          </p:cNvPr>
          <p:cNvSpPr/>
          <p:nvPr/>
        </p:nvSpPr>
        <p:spPr>
          <a:xfrm>
            <a:off x="3666477" y="1180731"/>
            <a:ext cx="1571347" cy="2006353"/>
          </a:xfrm>
          <a:custGeom>
            <a:avLst/>
            <a:gdLst>
              <a:gd name="connsiteX0" fmla="*/ 0 w 1571347"/>
              <a:gd name="connsiteY0" fmla="*/ 0 h 2006353"/>
              <a:gd name="connsiteX1" fmla="*/ 1571347 w 1571347"/>
              <a:gd name="connsiteY1" fmla="*/ 2006353 h 2006353"/>
              <a:gd name="connsiteX2" fmla="*/ 8877 w 1571347"/>
              <a:gd name="connsiteY2" fmla="*/ 1349406 h 2006353"/>
              <a:gd name="connsiteX3" fmla="*/ 0 w 1571347"/>
              <a:gd name="connsiteY3" fmla="*/ 0 h 2006353"/>
            </a:gdLst>
            <a:ahLst/>
            <a:cxnLst>
              <a:cxn ang="0">
                <a:pos x="connsiteX0" y="connsiteY0"/>
              </a:cxn>
              <a:cxn ang="0">
                <a:pos x="connsiteX1" y="connsiteY1"/>
              </a:cxn>
              <a:cxn ang="0">
                <a:pos x="connsiteX2" y="connsiteY2"/>
              </a:cxn>
              <a:cxn ang="0">
                <a:pos x="connsiteX3" y="connsiteY3"/>
              </a:cxn>
            </a:cxnLst>
            <a:rect l="l" t="t" r="r" b="b"/>
            <a:pathLst>
              <a:path w="1571347" h="2006353">
                <a:moveTo>
                  <a:pt x="0" y="0"/>
                </a:moveTo>
                <a:lnTo>
                  <a:pt x="1571347" y="2006353"/>
                </a:lnTo>
                <a:lnTo>
                  <a:pt x="8877" y="1349406"/>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Forma libre: forma 36">
            <a:extLst>
              <a:ext uri="{FF2B5EF4-FFF2-40B4-BE49-F238E27FC236}">
                <a16:creationId xmlns:a16="http://schemas.microsoft.com/office/drawing/2014/main" id="{AF86ECE5-4F11-4045-AF45-8C4DC003978A}"/>
              </a:ext>
            </a:extLst>
          </p:cNvPr>
          <p:cNvSpPr/>
          <p:nvPr/>
        </p:nvSpPr>
        <p:spPr>
          <a:xfrm>
            <a:off x="372862" y="2521258"/>
            <a:ext cx="4847208" cy="648070"/>
          </a:xfrm>
          <a:custGeom>
            <a:avLst/>
            <a:gdLst>
              <a:gd name="connsiteX0" fmla="*/ 4847208 w 4847208"/>
              <a:gd name="connsiteY0" fmla="*/ 648070 h 648070"/>
              <a:gd name="connsiteX1" fmla="*/ 3302493 w 4847208"/>
              <a:gd name="connsiteY1" fmla="*/ 8878 h 648070"/>
              <a:gd name="connsiteX2" fmla="*/ 0 w 4847208"/>
              <a:gd name="connsiteY2" fmla="*/ 0 h 648070"/>
              <a:gd name="connsiteX3" fmla="*/ 4847208 w 4847208"/>
              <a:gd name="connsiteY3" fmla="*/ 648070 h 648070"/>
            </a:gdLst>
            <a:ahLst/>
            <a:cxnLst>
              <a:cxn ang="0">
                <a:pos x="connsiteX0" y="connsiteY0"/>
              </a:cxn>
              <a:cxn ang="0">
                <a:pos x="connsiteX1" y="connsiteY1"/>
              </a:cxn>
              <a:cxn ang="0">
                <a:pos x="connsiteX2" y="connsiteY2"/>
              </a:cxn>
              <a:cxn ang="0">
                <a:pos x="connsiteX3" y="connsiteY3"/>
              </a:cxn>
            </a:cxnLst>
            <a:rect l="l" t="t" r="r" b="b"/>
            <a:pathLst>
              <a:path w="4847208" h="648070">
                <a:moveTo>
                  <a:pt x="4847208" y="648070"/>
                </a:moveTo>
                <a:lnTo>
                  <a:pt x="3302493" y="8878"/>
                </a:lnTo>
                <a:lnTo>
                  <a:pt x="0" y="0"/>
                </a:lnTo>
                <a:lnTo>
                  <a:pt x="4847208" y="648070"/>
                </a:lnTo>
                <a:close/>
              </a:path>
            </a:pathLst>
          </a:custGeom>
          <a:solidFill>
            <a:schemeClr val="tx2">
              <a:lumMod val="50000"/>
              <a:lumOff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Forma libre: forma 37">
            <a:extLst>
              <a:ext uri="{FF2B5EF4-FFF2-40B4-BE49-F238E27FC236}">
                <a16:creationId xmlns:a16="http://schemas.microsoft.com/office/drawing/2014/main" id="{23818FAE-D218-4B8F-A9EB-188CE8DA2976}"/>
              </a:ext>
            </a:extLst>
          </p:cNvPr>
          <p:cNvSpPr/>
          <p:nvPr/>
        </p:nvSpPr>
        <p:spPr>
          <a:xfrm>
            <a:off x="3438618" y="3791212"/>
            <a:ext cx="1686757" cy="2379216"/>
          </a:xfrm>
          <a:custGeom>
            <a:avLst/>
            <a:gdLst>
              <a:gd name="connsiteX0" fmla="*/ 1686757 w 1686757"/>
              <a:gd name="connsiteY0" fmla="*/ 0 h 2379216"/>
              <a:gd name="connsiteX1" fmla="*/ 0 w 1686757"/>
              <a:gd name="connsiteY1" fmla="*/ 479394 h 2379216"/>
              <a:gd name="connsiteX2" fmla="*/ 0 w 1686757"/>
              <a:gd name="connsiteY2" fmla="*/ 2379216 h 2379216"/>
              <a:gd name="connsiteX3" fmla="*/ 1686757 w 1686757"/>
              <a:gd name="connsiteY3" fmla="*/ 0 h 2379216"/>
            </a:gdLst>
            <a:ahLst/>
            <a:cxnLst>
              <a:cxn ang="0">
                <a:pos x="connsiteX0" y="connsiteY0"/>
              </a:cxn>
              <a:cxn ang="0">
                <a:pos x="connsiteX1" y="connsiteY1"/>
              </a:cxn>
              <a:cxn ang="0">
                <a:pos x="connsiteX2" y="connsiteY2"/>
              </a:cxn>
              <a:cxn ang="0">
                <a:pos x="connsiteX3" y="connsiteY3"/>
              </a:cxn>
            </a:cxnLst>
            <a:rect l="l" t="t" r="r" b="b"/>
            <a:pathLst>
              <a:path w="1686757" h="2379216">
                <a:moveTo>
                  <a:pt x="1686757" y="0"/>
                </a:moveTo>
                <a:lnTo>
                  <a:pt x="0" y="479394"/>
                </a:lnTo>
                <a:lnTo>
                  <a:pt x="0" y="2379216"/>
                </a:lnTo>
                <a:lnTo>
                  <a:pt x="1686757" y="0"/>
                </a:lnTo>
                <a:close/>
              </a:path>
            </a:pathLst>
          </a:custGeom>
          <a:solidFill>
            <a:srgbClr val="40404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Forma libre: forma 38">
            <a:extLst>
              <a:ext uri="{FF2B5EF4-FFF2-40B4-BE49-F238E27FC236}">
                <a16:creationId xmlns:a16="http://schemas.microsoft.com/office/drawing/2014/main" id="{FB162FA2-9035-415C-9CD0-A821DC071246}"/>
              </a:ext>
            </a:extLst>
          </p:cNvPr>
          <p:cNvSpPr/>
          <p:nvPr/>
        </p:nvSpPr>
        <p:spPr>
          <a:xfrm>
            <a:off x="763480" y="3808968"/>
            <a:ext cx="4341180" cy="461191"/>
          </a:xfrm>
          <a:custGeom>
            <a:avLst/>
            <a:gdLst>
              <a:gd name="connsiteX0" fmla="*/ 4341180 w 4341180"/>
              <a:gd name="connsiteY0" fmla="*/ 0 h 443883"/>
              <a:gd name="connsiteX1" fmla="*/ 0 w 4341180"/>
              <a:gd name="connsiteY1" fmla="*/ 443883 h 443883"/>
              <a:gd name="connsiteX2" fmla="*/ 2681056 w 4341180"/>
              <a:gd name="connsiteY2" fmla="*/ 443883 h 443883"/>
              <a:gd name="connsiteX3" fmla="*/ 4341180 w 4341180"/>
              <a:gd name="connsiteY3" fmla="*/ 0 h 443883"/>
            </a:gdLst>
            <a:ahLst/>
            <a:cxnLst>
              <a:cxn ang="0">
                <a:pos x="connsiteX0" y="connsiteY0"/>
              </a:cxn>
              <a:cxn ang="0">
                <a:pos x="connsiteX1" y="connsiteY1"/>
              </a:cxn>
              <a:cxn ang="0">
                <a:pos x="connsiteX2" y="connsiteY2"/>
              </a:cxn>
              <a:cxn ang="0">
                <a:pos x="connsiteX3" y="connsiteY3"/>
              </a:cxn>
            </a:cxnLst>
            <a:rect l="l" t="t" r="r" b="b"/>
            <a:pathLst>
              <a:path w="4341180" h="443883">
                <a:moveTo>
                  <a:pt x="4341180" y="0"/>
                </a:moveTo>
                <a:lnTo>
                  <a:pt x="0" y="443883"/>
                </a:lnTo>
                <a:lnTo>
                  <a:pt x="2681056" y="443883"/>
                </a:lnTo>
                <a:lnTo>
                  <a:pt x="4341180" y="0"/>
                </a:ln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Forma libre: forma 41">
            <a:extLst>
              <a:ext uri="{FF2B5EF4-FFF2-40B4-BE49-F238E27FC236}">
                <a16:creationId xmlns:a16="http://schemas.microsoft.com/office/drawing/2014/main" id="{C12A219C-69A0-4135-AC09-400276895F39}"/>
              </a:ext>
            </a:extLst>
          </p:cNvPr>
          <p:cNvSpPr/>
          <p:nvPr/>
        </p:nvSpPr>
        <p:spPr>
          <a:xfrm>
            <a:off x="7828220" y="3453412"/>
            <a:ext cx="1775534" cy="2494625"/>
          </a:xfrm>
          <a:custGeom>
            <a:avLst/>
            <a:gdLst>
              <a:gd name="connsiteX0" fmla="*/ 0 w 1775534"/>
              <a:gd name="connsiteY0" fmla="*/ 0 h 2494625"/>
              <a:gd name="connsiteX1" fmla="*/ 1775534 w 1775534"/>
              <a:gd name="connsiteY1" fmla="*/ 195309 h 2494625"/>
              <a:gd name="connsiteX2" fmla="*/ 1775534 w 1775534"/>
              <a:gd name="connsiteY2" fmla="*/ 2494625 h 2494625"/>
              <a:gd name="connsiteX3" fmla="*/ 0 w 1775534"/>
              <a:gd name="connsiteY3" fmla="*/ 0 h 2494625"/>
            </a:gdLst>
            <a:ahLst/>
            <a:cxnLst>
              <a:cxn ang="0">
                <a:pos x="connsiteX0" y="connsiteY0"/>
              </a:cxn>
              <a:cxn ang="0">
                <a:pos x="connsiteX1" y="connsiteY1"/>
              </a:cxn>
              <a:cxn ang="0">
                <a:pos x="connsiteX2" y="connsiteY2"/>
              </a:cxn>
              <a:cxn ang="0">
                <a:pos x="connsiteX3" y="connsiteY3"/>
              </a:cxn>
            </a:cxnLst>
            <a:rect l="l" t="t" r="r" b="b"/>
            <a:pathLst>
              <a:path w="1775534" h="2494625">
                <a:moveTo>
                  <a:pt x="0" y="0"/>
                </a:moveTo>
                <a:lnTo>
                  <a:pt x="1775534" y="195309"/>
                </a:lnTo>
                <a:lnTo>
                  <a:pt x="1775534" y="2494625"/>
                </a:lnTo>
                <a:lnTo>
                  <a:pt x="0" y="0"/>
                </a:lnTo>
                <a:close/>
              </a:path>
            </a:pathLst>
          </a:custGeom>
          <a:solidFill>
            <a:srgbClr val="404040"/>
          </a:solidFill>
          <a:ln>
            <a:noFill/>
          </a:ln>
          <a:effectLst>
            <a:outerShdw blurRad="76200" dir="13500000" sy="23000" kx="1200000" algn="b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6" name="Forma libre: forma 45">
            <a:extLst>
              <a:ext uri="{FF2B5EF4-FFF2-40B4-BE49-F238E27FC236}">
                <a16:creationId xmlns:a16="http://schemas.microsoft.com/office/drawing/2014/main" id="{82D76E3E-430B-4E09-9342-3674790FB7AB}"/>
              </a:ext>
            </a:extLst>
          </p:cNvPr>
          <p:cNvSpPr/>
          <p:nvPr/>
        </p:nvSpPr>
        <p:spPr>
          <a:xfrm>
            <a:off x="7874493" y="3471168"/>
            <a:ext cx="3272412" cy="177553"/>
          </a:xfrm>
          <a:custGeom>
            <a:avLst/>
            <a:gdLst>
              <a:gd name="connsiteX0" fmla="*/ 0 w 3275860"/>
              <a:gd name="connsiteY0" fmla="*/ 0 h 204186"/>
              <a:gd name="connsiteX1" fmla="*/ 3275860 w 3275860"/>
              <a:gd name="connsiteY1" fmla="*/ 204186 h 204186"/>
              <a:gd name="connsiteX2" fmla="*/ 1748901 w 3275860"/>
              <a:gd name="connsiteY2" fmla="*/ 204186 h 204186"/>
              <a:gd name="connsiteX3" fmla="*/ 0 w 3275860"/>
              <a:gd name="connsiteY3" fmla="*/ 0 h 204186"/>
            </a:gdLst>
            <a:ahLst/>
            <a:cxnLst>
              <a:cxn ang="0">
                <a:pos x="connsiteX0" y="connsiteY0"/>
              </a:cxn>
              <a:cxn ang="0">
                <a:pos x="connsiteX1" y="connsiteY1"/>
              </a:cxn>
              <a:cxn ang="0">
                <a:pos x="connsiteX2" y="connsiteY2"/>
              </a:cxn>
              <a:cxn ang="0">
                <a:pos x="connsiteX3" y="connsiteY3"/>
              </a:cxn>
            </a:cxnLst>
            <a:rect l="l" t="t" r="r" b="b"/>
            <a:pathLst>
              <a:path w="3275860" h="204186">
                <a:moveTo>
                  <a:pt x="0" y="0"/>
                </a:moveTo>
                <a:lnTo>
                  <a:pt x="3275860" y="204186"/>
                </a:lnTo>
                <a:lnTo>
                  <a:pt x="1748901" y="204186"/>
                </a:lnTo>
                <a:lnTo>
                  <a:pt x="0" y="0"/>
                </a:lnTo>
                <a:close/>
              </a:path>
            </a:pathLst>
          </a:cu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Forma libre: forma 48">
            <a:extLst>
              <a:ext uri="{FF2B5EF4-FFF2-40B4-BE49-F238E27FC236}">
                <a16:creationId xmlns:a16="http://schemas.microsoft.com/office/drawing/2014/main" id="{335B5700-1A4C-4F9D-A521-170CC7BD053D}"/>
              </a:ext>
            </a:extLst>
          </p:cNvPr>
          <p:cNvSpPr/>
          <p:nvPr/>
        </p:nvSpPr>
        <p:spPr>
          <a:xfrm>
            <a:off x="7781925" y="619125"/>
            <a:ext cx="1438275" cy="2638425"/>
          </a:xfrm>
          <a:custGeom>
            <a:avLst/>
            <a:gdLst>
              <a:gd name="connsiteX0" fmla="*/ 1438275 w 1438275"/>
              <a:gd name="connsiteY0" fmla="*/ 0 h 2638425"/>
              <a:gd name="connsiteX1" fmla="*/ 0 w 1438275"/>
              <a:gd name="connsiteY1" fmla="*/ 2638425 h 2638425"/>
              <a:gd name="connsiteX2" fmla="*/ 1438275 w 1438275"/>
              <a:gd name="connsiteY2" fmla="*/ 2381250 h 2638425"/>
              <a:gd name="connsiteX3" fmla="*/ 1438275 w 1438275"/>
              <a:gd name="connsiteY3" fmla="*/ 0 h 2638425"/>
            </a:gdLst>
            <a:ahLst/>
            <a:cxnLst>
              <a:cxn ang="0">
                <a:pos x="connsiteX0" y="connsiteY0"/>
              </a:cxn>
              <a:cxn ang="0">
                <a:pos x="connsiteX1" y="connsiteY1"/>
              </a:cxn>
              <a:cxn ang="0">
                <a:pos x="connsiteX2" y="connsiteY2"/>
              </a:cxn>
              <a:cxn ang="0">
                <a:pos x="connsiteX3" y="connsiteY3"/>
              </a:cxn>
            </a:cxnLst>
            <a:rect l="l" t="t" r="r" b="b"/>
            <a:pathLst>
              <a:path w="1438275" h="2638425">
                <a:moveTo>
                  <a:pt x="1438275" y="0"/>
                </a:moveTo>
                <a:lnTo>
                  <a:pt x="0" y="2638425"/>
                </a:lnTo>
                <a:lnTo>
                  <a:pt x="1438275" y="2381250"/>
                </a:lnTo>
                <a:lnTo>
                  <a:pt x="1438275"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0" name="Forma libre: forma 49">
            <a:extLst>
              <a:ext uri="{FF2B5EF4-FFF2-40B4-BE49-F238E27FC236}">
                <a16:creationId xmlns:a16="http://schemas.microsoft.com/office/drawing/2014/main" id="{BA1D4925-A72E-40BB-BCE1-170E57C841DD}"/>
              </a:ext>
            </a:extLst>
          </p:cNvPr>
          <p:cNvSpPr/>
          <p:nvPr/>
        </p:nvSpPr>
        <p:spPr>
          <a:xfrm>
            <a:off x="7781925" y="3000375"/>
            <a:ext cx="3819525" cy="266700"/>
          </a:xfrm>
          <a:custGeom>
            <a:avLst/>
            <a:gdLst>
              <a:gd name="connsiteX0" fmla="*/ 0 w 3819525"/>
              <a:gd name="connsiteY0" fmla="*/ 266700 h 266700"/>
              <a:gd name="connsiteX1" fmla="*/ 1447800 w 3819525"/>
              <a:gd name="connsiteY1" fmla="*/ 0 h 266700"/>
              <a:gd name="connsiteX2" fmla="*/ 3819525 w 3819525"/>
              <a:gd name="connsiteY2" fmla="*/ 0 h 266700"/>
              <a:gd name="connsiteX3" fmla="*/ 0 w 3819525"/>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3819525" h="266700">
                <a:moveTo>
                  <a:pt x="0" y="266700"/>
                </a:moveTo>
                <a:lnTo>
                  <a:pt x="1447800" y="0"/>
                </a:lnTo>
                <a:lnTo>
                  <a:pt x="3819525" y="0"/>
                </a:lnTo>
                <a:lnTo>
                  <a:pt x="0" y="266700"/>
                </a:lnTo>
                <a:close/>
              </a:path>
            </a:pathLst>
          </a:custGeom>
          <a:solidFill>
            <a:srgbClr val="7F7F7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Elipse 32">
            <a:extLst>
              <a:ext uri="{FF2B5EF4-FFF2-40B4-BE49-F238E27FC236}">
                <a16:creationId xmlns:a16="http://schemas.microsoft.com/office/drawing/2014/main" id="{DE500979-DFFF-4546-A248-ED71BF470CC3}"/>
              </a:ext>
            </a:extLst>
          </p:cNvPr>
          <p:cNvSpPr/>
          <p:nvPr/>
        </p:nvSpPr>
        <p:spPr>
          <a:xfrm>
            <a:off x="5145916" y="2239284"/>
            <a:ext cx="2671540" cy="2804446"/>
          </a:xfrm>
          <a:prstGeom prst="ellipse">
            <a:avLst/>
          </a:prstGeom>
          <a:blipFill>
            <a:blip r:embed="rId5"/>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Imagen 1">
            <a:extLst>
              <a:ext uri="{FF2B5EF4-FFF2-40B4-BE49-F238E27FC236}">
                <a16:creationId xmlns:a16="http://schemas.microsoft.com/office/drawing/2014/main" id="{8775B93D-D0B2-4D74-BD46-8EA3B0A2E467}"/>
              </a:ext>
            </a:extLst>
          </p:cNvPr>
          <p:cNvPicPr>
            <a:picLocks noChangeAspect="1"/>
          </p:cNvPicPr>
          <p:nvPr/>
        </p:nvPicPr>
        <p:blipFill>
          <a:blip r:embed="rId6"/>
          <a:stretch>
            <a:fillRect/>
          </a:stretch>
        </p:blipFill>
        <p:spPr>
          <a:xfrm>
            <a:off x="9603754" y="3666477"/>
            <a:ext cx="1532387" cy="2299316"/>
          </a:xfrm>
          <a:prstGeom prst="rect">
            <a:avLst/>
          </a:prstGeom>
        </p:spPr>
      </p:pic>
      <p:sp>
        <p:nvSpPr>
          <p:cNvPr id="20" name="Rectángulo 19">
            <a:extLst>
              <a:ext uri="{FF2B5EF4-FFF2-40B4-BE49-F238E27FC236}">
                <a16:creationId xmlns:a16="http://schemas.microsoft.com/office/drawing/2014/main" id="{52C6B87D-E0FB-4C9A-89F1-8005291E20E3}"/>
              </a:ext>
            </a:extLst>
          </p:cNvPr>
          <p:cNvSpPr/>
          <p:nvPr/>
        </p:nvSpPr>
        <p:spPr>
          <a:xfrm>
            <a:off x="596472" y="7790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1. JUSTIFICACIÓN Y OBJETIVOS</a:t>
            </a:r>
            <a:endParaRPr lang="es-EC" sz="1600" b="1" dirty="0">
              <a:solidFill>
                <a:schemeClr val="tx1"/>
              </a:solidFill>
            </a:endParaRPr>
          </a:p>
        </p:txBody>
      </p:sp>
      <p:sp>
        <p:nvSpPr>
          <p:cNvPr id="21" name="Elipse 20">
            <a:extLst>
              <a:ext uri="{FF2B5EF4-FFF2-40B4-BE49-F238E27FC236}">
                <a16:creationId xmlns:a16="http://schemas.microsoft.com/office/drawing/2014/main" id="{8A4C2AD8-14D5-484D-A26A-335BB9DBAB99}"/>
              </a:ext>
            </a:extLst>
          </p:cNvPr>
          <p:cNvSpPr/>
          <p:nvPr/>
        </p:nvSpPr>
        <p:spPr>
          <a:xfrm>
            <a:off x="34219" y="688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2" name="图形 116" descr="剧本">
            <a:extLst>
              <a:ext uri="{FF2B5EF4-FFF2-40B4-BE49-F238E27FC236}">
                <a16:creationId xmlns:a16="http://schemas.microsoft.com/office/drawing/2014/main" id="{9431A1A0-2893-47C5-B101-946E8A7CD63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2820" y="81648"/>
            <a:ext cx="558284" cy="558284"/>
          </a:xfrm>
          <a:prstGeom prst="rect">
            <a:avLst/>
          </a:prstGeom>
        </p:spPr>
      </p:pic>
      <p:sp>
        <p:nvSpPr>
          <p:cNvPr id="3" name="CuadroTexto 2">
            <a:extLst>
              <a:ext uri="{FF2B5EF4-FFF2-40B4-BE49-F238E27FC236}">
                <a16:creationId xmlns:a16="http://schemas.microsoft.com/office/drawing/2014/main" id="{1FE5EF32-0FC4-4D3B-B240-F1B99912A4DA}"/>
              </a:ext>
            </a:extLst>
          </p:cNvPr>
          <p:cNvSpPr txBox="1"/>
          <p:nvPr/>
        </p:nvSpPr>
        <p:spPr>
          <a:xfrm>
            <a:off x="4612124" y="1580425"/>
            <a:ext cx="3632650" cy="400110"/>
          </a:xfrm>
          <a:prstGeom prst="rect">
            <a:avLst/>
          </a:prstGeom>
          <a:noFill/>
        </p:spPr>
        <p:txBody>
          <a:bodyPr wrap="square" rtlCol="0">
            <a:spAutoFit/>
          </a:bodyPr>
          <a:lstStyle/>
          <a:p>
            <a:r>
              <a:rPr lang="es-EC" sz="2000" b="1" u="sng" dirty="0">
                <a:effectLst>
                  <a:outerShdw blurRad="38100" dist="38100" dir="2700000" algn="tl">
                    <a:srgbClr val="000000">
                      <a:alpha val="43137"/>
                    </a:srgbClr>
                  </a:outerShdw>
                </a:effectLst>
              </a:rPr>
              <a:t>LECCIONES IMPORTANTES</a:t>
            </a:r>
          </a:p>
        </p:txBody>
      </p:sp>
    </p:spTree>
    <p:extLst>
      <p:ext uri="{BB962C8B-B14F-4D97-AF65-F5344CB8AC3E}">
        <p14:creationId xmlns:p14="http://schemas.microsoft.com/office/powerpoint/2010/main" val="157888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4112"/>
                                        </p:tgtEl>
                                        <p:attrNameLst>
                                          <p:attrName>style.visibility</p:attrName>
                                        </p:attrNameLst>
                                      </p:cBhvr>
                                      <p:to>
                                        <p:strVal val="visible"/>
                                      </p:to>
                                    </p:set>
                                    <p:anim calcmode="lin" valueType="num">
                                      <p:cBhvr>
                                        <p:cTn id="12" dur="500" fill="hold"/>
                                        <p:tgtEl>
                                          <p:spTgt spid="4112"/>
                                        </p:tgtEl>
                                        <p:attrNameLst>
                                          <p:attrName>ppt_w</p:attrName>
                                        </p:attrNameLst>
                                      </p:cBhvr>
                                      <p:tavLst>
                                        <p:tav tm="0">
                                          <p:val>
                                            <p:fltVal val="0"/>
                                          </p:val>
                                        </p:tav>
                                        <p:tav tm="100000">
                                          <p:val>
                                            <p:strVal val="#ppt_w"/>
                                          </p:val>
                                        </p:tav>
                                      </p:tavLst>
                                    </p:anim>
                                    <p:anim calcmode="lin" valueType="num">
                                      <p:cBhvr>
                                        <p:cTn id="13" dur="500" fill="hold"/>
                                        <p:tgtEl>
                                          <p:spTgt spid="4112"/>
                                        </p:tgtEl>
                                        <p:attrNameLst>
                                          <p:attrName>ppt_h</p:attrName>
                                        </p:attrNameLst>
                                      </p:cBhvr>
                                      <p:tavLst>
                                        <p:tav tm="0">
                                          <p:val>
                                            <p:fltVal val="0"/>
                                          </p:val>
                                        </p:tav>
                                        <p:tav tm="100000">
                                          <p:val>
                                            <p:strVal val="#ppt_h"/>
                                          </p:val>
                                        </p:tav>
                                      </p:tavLst>
                                    </p:anim>
                                    <p:animEffect transition="in" filter="fade">
                                      <p:cBhvr>
                                        <p:cTn id="14" dur="500"/>
                                        <p:tgtEl>
                                          <p:spTgt spid="4112"/>
                                        </p:tgtEl>
                                      </p:cBhvr>
                                    </p:animEffect>
                                    <p:anim calcmode="lin" valueType="num">
                                      <p:cBhvr>
                                        <p:cTn id="15" dur="500" fill="hold"/>
                                        <p:tgtEl>
                                          <p:spTgt spid="4112"/>
                                        </p:tgtEl>
                                        <p:attrNameLst>
                                          <p:attrName>ppt_x</p:attrName>
                                        </p:attrNameLst>
                                      </p:cBhvr>
                                      <p:tavLst>
                                        <p:tav tm="0">
                                          <p:val>
                                            <p:fltVal val="0.5"/>
                                          </p:val>
                                        </p:tav>
                                        <p:tav tm="100000">
                                          <p:val>
                                            <p:strVal val="#ppt_x"/>
                                          </p:val>
                                        </p:tav>
                                      </p:tavLst>
                                    </p:anim>
                                    <p:anim calcmode="lin" valueType="num">
                                      <p:cBhvr>
                                        <p:cTn id="16" dur="500" fill="hold"/>
                                        <p:tgtEl>
                                          <p:spTgt spid="4112"/>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anim calcmode="lin" valueType="num">
                                      <p:cBhvr>
                                        <p:cTn id="22" dur="500" fill="hold"/>
                                        <p:tgtEl>
                                          <p:spTgt spid="36"/>
                                        </p:tgtEl>
                                        <p:attrNameLst>
                                          <p:attrName>ppt_x</p:attrName>
                                        </p:attrNameLst>
                                      </p:cBhvr>
                                      <p:tavLst>
                                        <p:tav tm="0">
                                          <p:val>
                                            <p:fltVal val="0.5"/>
                                          </p:val>
                                        </p:tav>
                                        <p:tav tm="100000">
                                          <p:val>
                                            <p:strVal val="#ppt_x"/>
                                          </p:val>
                                        </p:tav>
                                      </p:tavLst>
                                    </p:anim>
                                    <p:anim calcmode="lin" valueType="num">
                                      <p:cBhvr>
                                        <p:cTn id="23" dur="500" fill="hold"/>
                                        <p:tgtEl>
                                          <p:spTgt spid="36"/>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500" fill="hold"/>
                                        <p:tgtEl>
                                          <p:spTgt spid="37"/>
                                        </p:tgtEl>
                                        <p:attrNameLst>
                                          <p:attrName>ppt_w</p:attrName>
                                        </p:attrNameLst>
                                      </p:cBhvr>
                                      <p:tavLst>
                                        <p:tav tm="0">
                                          <p:val>
                                            <p:fltVal val="0"/>
                                          </p:val>
                                        </p:tav>
                                        <p:tav tm="100000">
                                          <p:val>
                                            <p:strVal val="#ppt_w"/>
                                          </p:val>
                                        </p:tav>
                                      </p:tavLst>
                                    </p:anim>
                                    <p:anim calcmode="lin" valueType="num">
                                      <p:cBhvr>
                                        <p:cTn id="27" dur="500" fill="hold"/>
                                        <p:tgtEl>
                                          <p:spTgt spid="37"/>
                                        </p:tgtEl>
                                        <p:attrNameLst>
                                          <p:attrName>ppt_h</p:attrName>
                                        </p:attrNameLst>
                                      </p:cBhvr>
                                      <p:tavLst>
                                        <p:tav tm="0">
                                          <p:val>
                                            <p:fltVal val="0"/>
                                          </p:val>
                                        </p:tav>
                                        <p:tav tm="100000">
                                          <p:val>
                                            <p:strVal val="#ppt_h"/>
                                          </p:val>
                                        </p:tav>
                                      </p:tavLst>
                                    </p:anim>
                                    <p:animEffect transition="in" filter="fade">
                                      <p:cBhvr>
                                        <p:cTn id="28" dur="500"/>
                                        <p:tgtEl>
                                          <p:spTgt spid="37"/>
                                        </p:tgtEl>
                                      </p:cBhvr>
                                    </p:animEffect>
                                    <p:anim calcmode="lin" valueType="num">
                                      <p:cBhvr>
                                        <p:cTn id="29" dur="500" fill="hold"/>
                                        <p:tgtEl>
                                          <p:spTgt spid="37"/>
                                        </p:tgtEl>
                                        <p:attrNameLst>
                                          <p:attrName>ppt_x</p:attrName>
                                        </p:attrNameLst>
                                      </p:cBhvr>
                                      <p:tavLst>
                                        <p:tav tm="0">
                                          <p:val>
                                            <p:fltVal val="0.5"/>
                                          </p:val>
                                        </p:tav>
                                        <p:tav tm="100000">
                                          <p:val>
                                            <p:strVal val="#ppt_x"/>
                                          </p:val>
                                        </p:tav>
                                      </p:tavLst>
                                    </p:anim>
                                    <p:anim calcmode="lin" valueType="num">
                                      <p:cBhvr>
                                        <p:cTn id="30" dur="500" fill="hold"/>
                                        <p:tgtEl>
                                          <p:spTgt spid="37"/>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Effect transition="in" filter="fade">
                                      <p:cBhvr>
                                        <p:cTn id="37" dur="500"/>
                                        <p:tgtEl>
                                          <p:spTgt spid="38"/>
                                        </p:tgtEl>
                                      </p:cBhvr>
                                    </p:animEffect>
                                    <p:anim calcmode="lin" valueType="num">
                                      <p:cBhvr>
                                        <p:cTn id="38" dur="500" fill="hold"/>
                                        <p:tgtEl>
                                          <p:spTgt spid="38"/>
                                        </p:tgtEl>
                                        <p:attrNameLst>
                                          <p:attrName>ppt_x</p:attrName>
                                        </p:attrNameLst>
                                      </p:cBhvr>
                                      <p:tavLst>
                                        <p:tav tm="0">
                                          <p:val>
                                            <p:fltVal val="0.5"/>
                                          </p:val>
                                        </p:tav>
                                        <p:tav tm="100000">
                                          <p:val>
                                            <p:strVal val="#ppt_x"/>
                                          </p:val>
                                        </p:tav>
                                      </p:tavLst>
                                    </p:anim>
                                    <p:anim calcmode="lin" valueType="num">
                                      <p:cBhvr>
                                        <p:cTn id="39" dur="500" fill="hold"/>
                                        <p:tgtEl>
                                          <p:spTgt spid="38"/>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4114"/>
                                        </p:tgtEl>
                                        <p:attrNameLst>
                                          <p:attrName>style.visibility</p:attrName>
                                        </p:attrNameLst>
                                      </p:cBhvr>
                                      <p:to>
                                        <p:strVal val="visible"/>
                                      </p:to>
                                    </p:set>
                                    <p:anim calcmode="lin" valueType="num">
                                      <p:cBhvr>
                                        <p:cTn id="42" dur="500" fill="hold"/>
                                        <p:tgtEl>
                                          <p:spTgt spid="4114"/>
                                        </p:tgtEl>
                                        <p:attrNameLst>
                                          <p:attrName>ppt_w</p:attrName>
                                        </p:attrNameLst>
                                      </p:cBhvr>
                                      <p:tavLst>
                                        <p:tav tm="0">
                                          <p:val>
                                            <p:fltVal val="0"/>
                                          </p:val>
                                        </p:tav>
                                        <p:tav tm="100000">
                                          <p:val>
                                            <p:strVal val="#ppt_w"/>
                                          </p:val>
                                        </p:tav>
                                      </p:tavLst>
                                    </p:anim>
                                    <p:anim calcmode="lin" valueType="num">
                                      <p:cBhvr>
                                        <p:cTn id="43" dur="500" fill="hold"/>
                                        <p:tgtEl>
                                          <p:spTgt spid="4114"/>
                                        </p:tgtEl>
                                        <p:attrNameLst>
                                          <p:attrName>ppt_h</p:attrName>
                                        </p:attrNameLst>
                                      </p:cBhvr>
                                      <p:tavLst>
                                        <p:tav tm="0">
                                          <p:val>
                                            <p:fltVal val="0"/>
                                          </p:val>
                                        </p:tav>
                                        <p:tav tm="100000">
                                          <p:val>
                                            <p:strVal val="#ppt_h"/>
                                          </p:val>
                                        </p:tav>
                                      </p:tavLst>
                                    </p:anim>
                                    <p:animEffect transition="in" filter="fade">
                                      <p:cBhvr>
                                        <p:cTn id="44" dur="500"/>
                                        <p:tgtEl>
                                          <p:spTgt spid="4114"/>
                                        </p:tgtEl>
                                      </p:cBhvr>
                                    </p:animEffect>
                                    <p:anim calcmode="lin" valueType="num">
                                      <p:cBhvr>
                                        <p:cTn id="45" dur="500" fill="hold"/>
                                        <p:tgtEl>
                                          <p:spTgt spid="4114"/>
                                        </p:tgtEl>
                                        <p:attrNameLst>
                                          <p:attrName>ppt_x</p:attrName>
                                        </p:attrNameLst>
                                      </p:cBhvr>
                                      <p:tavLst>
                                        <p:tav tm="0">
                                          <p:val>
                                            <p:fltVal val="0.5"/>
                                          </p:val>
                                        </p:tav>
                                        <p:tav tm="100000">
                                          <p:val>
                                            <p:strVal val="#ppt_x"/>
                                          </p:val>
                                        </p:tav>
                                      </p:tavLst>
                                    </p:anim>
                                    <p:anim calcmode="lin" valueType="num">
                                      <p:cBhvr>
                                        <p:cTn id="46" dur="500" fill="hold"/>
                                        <p:tgtEl>
                                          <p:spTgt spid="4114"/>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animEffect transition="in" filter="fade">
                                      <p:cBhvr>
                                        <p:cTn id="51" dur="500"/>
                                        <p:tgtEl>
                                          <p:spTgt spid="39"/>
                                        </p:tgtEl>
                                      </p:cBhvr>
                                    </p:animEffect>
                                    <p:anim calcmode="lin" valueType="num">
                                      <p:cBhvr>
                                        <p:cTn id="52" dur="500" fill="hold"/>
                                        <p:tgtEl>
                                          <p:spTgt spid="39"/>
                                        </p:tgtEl>
                                        <p:attrNameLst>
                                          <p:attrName>ppt_x</p:attrName>
                                        </p:attrNameLst>
                                      </p:cBhvr>
                                      <p:tavLst>
                                        <p:tav tm="0">
                                          <p:val>
                                            <p:fltVal val="0.5"/>
                                          </p:val>
                                        </p:tav>
                                        <p:tav tm="100000">
                                          <p:val>
                                            <p:strVal val="#ppt_x"/>
                                          </p:val>
                                        </p:tav>
                                      </p:tavLst>
                                    </p:anim>
                                    <p:anim calcmode="lin" valueType="num">
                                      <p:cBhvr>
                                        <p:cTn id="53" dur="500" fill="hold"/>
                                        <p:tgtEl>
                                          <p:spTgt spid="39"/>
                                        </p:tgtEl>
                                        <p:attrNameLst>
                                          <p:attrName>ppt_y</p:attrName>
                                        </p:attrNameLst>
                                      </p:cBhvr>
                                      <p:tavLst>
                                        <p:tav tm="0">
                                          <p:val>
                                            <p:fltVal val="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9"/>
                                        </p:tgtEl>
                                        <p:attrNameLst>
                                          <p:attrName>style.visibility</p:attrName>
                                        </p:attrNameLst>
                                      </p:cBhvr>
                                      <p:to>
                                        <p:strVal val="visible"/>
                                      </p:to>
                                    </p:set>
                                    <p:anim calcmode="lin" valueType="num">
                                      <p:cBhvr>
                                        <p:cTn id="58" dur="500" fill="hold"/>
                                        <p:tgtEl>
                                          <p:spTgt spid="49"/>
                                        </p:tgtEl>
                                        <p:attrNameLst>
                                          <p:attrName>ppt_w</p:attrName>
                                        </p:attrNameLst>
                                      </p:cBhvr>
                                      <p:tavLst>
                                        <p:tav tm="0">
                                          <p:val>
                                            <p:fltVal val="0"/>
                                          </p:val>
                                        </p:tav>
                                        <p:tav tm="100000">
                                          <p:val>
                                            <p:strVal val="#ppt_w"/>
                                          </p:val>
                                        </p:tav>
                                      </p:tavLst>
                                    </p:anim>
                                    <p:anim calcmode="lin" valueType="num">
                                      <p:cBhvr>
                                        <p:cTn id="59" dur="500" fill="hold"/>
                                        <p:tgtEl>
                                          <p:spTgt spid="49"/>
                                        </p:tgtEl>
                                        <p:attrNameLst>
                                          <p:attrName>ppt_h</p:attrName>
                                        </p:attrNameLst>
                                      </p:cBhvr>
                                      <p:tavLst>
                                        <p:tav tm="0">
                                          <p:val>
                                            <p:fltVal val="0"/>
                                          </p:val>
                                        </p:tav>
                                        <p:tav tm="100000">
                                          <p:val>
                                            <p:strVal val="#ppt_h"/>
                                          </p:val>
                                        </p:tav>
                                      </p:tavLst>
                                    </p:anim>
                                    <p:animEffect transition="in" filter="fade">
                                      <p:cBhvr>
                                        <p:cTn id="60" dur="500"/>
                                        <p:tgtEl>
                                          <p:spTgt spid="49"/>
                                        </p:tgtEl>
                                      </p:cBhvr>
                                    </p:animEffect>
                                    <p:anim calcmode="lin" valueType="num">
                                      <p:cBhvr>
                                        <p:cTn id="61" dur="500" fill="hold"/>
                                        <p:tgtEl>
                                          <p:spTgt spid="49"/>
                                        </p:tgtEl>
                                        <p:attrNameLst>
                                          <p:attrName>ppt_x</p:attrName>
                                        </p:attrNameLst>
                                      </p:cBhvr>
                                      <p:tavLst>
                                        <p:tav tm="0">
                                          <p:val>
                                            <p:fltVal val="0.5"/>
                                          </p:val>
                                        </p:tav>
                                        <p:tav tm="100000">
                                          <p:val>
                                            <p:strVal val="#ppt_x"/>
                                          </p:val>
                                        </p:tav>
                                      </p:tavLst>
                                    </p:anim>
                                    <p:anim calcmode="lin" valueType="num">
                                      <p:cBhvr>
                                        <p:cTn id="62" dur="500" fill="hold"/>
                                        <p:tgtEl>
                                          <p:spTgt spid="49"/>
                                        </p:tgtEl>
                                        <p:attrNameLst>
                                          <p:attrName>ppt_y</p:attrName>
                                        </p:attrNameLst>
                                      </p:cBhvr>
                                      <p:tavLst>
                                        <p:tav tm="0">
                                          <p:val>
                                            <p:fltVal val="0.5"/>
                                          </p:val>
                                        </p:tav>
                                        <p:tav tm="100000">
                                          <p:val>
                                            <p:strVal val="#ppt_y"/>
                                          </p:val>
                                        </p:tav>
                                      </p:tavLst>
                                    </p:anim>
                                  </p:childTnLst>
                                </p:cTn>
                              </p:par>
                              <p:par>
                                <p:cTn id="63" presetID="53" presetClass="entr" presetSubtype="528" fill="hold" nodeType="withEffect">
                                  <p:stCondLst>
                                    <p:cond delay="0"/>
                                  </p:stCondLst>
                                  <p:childTnLst>
                                    <p:set>
                                      <p:cBhvr>
                                        <p:cTn id="64" dur="1" fill="hold">
                                          <p:stCondLst>
                                            <p:cond delay="0"/>
                                          </p:stCondLst>
                                        </p:cTn>
                                        <p:tgtEl>
                                          <p:spTgt spid="4116"/>
                                        </p:tgtEl>
                                        <p:attrNameLst>
                                          <p:attrName>style.visibility</p:attrName>
                                        </p:attrNameLst>
                                      </p:cBhvr>
                                      <p:to>
                                        <p:strVal val="visible"/>
                                      </p:to>
                                    </p:set>
                                    <p:anim calcmode="lin" valueType="num">
                                      <p:cBhvr>
                                        <p:cTn id="65" dur="500" fill="hold"/>
                                        <p:tgtEl>
                                          <p:spTgt spid="4116"/>
                                        </p:tgtEl>
                                        <p:attrNameLst>
                                          <p:attrName>ppt_w</p:attrName>
                                        </p:attrNameLst>
                                      </p:cBhvr>
                                      <p:tavLst>
                                        <p:tav tm="0">
                                          <p:val>
                                            <p:fltVal val="0"/>
                                          </p:val>
                                        </p:tav>
                                        <p:tav tm="100000">
                                          <p:val>
                                            <p:strVal val="#ppt_w"/>
                                          </p:val>
                                        </p:tav>
                                      </p:tavLst>
                                    </p:anim>
                                    <p:anim calcmode="lin" valueType="num">
                                      <p:cBhvr>
                                        <p:cTn id="66" dur="500" fill="hold"/>
                                        <p:tgtEl>
                                          <p:spTgt spid="4116"/>
                                        </p:tgtEl>
                                        <p:attrNameLst>
                                          <p:attrName>ppt_h</p:attrName>
                                        </p:attrNameLst>
                                      </p:cBhvr>
                                      <p:tavLst>
                                        <p:tav tm="0">
                                          <p:val>
                                            <p:fltVal val="0"/>
                                          </p:val>
                                        </p:tav>
                                        <p:tav tm="100000">
                                          <p:val>
                                            <p:strVal val="#ppt_h"/>
                                          </p:val>
                                        </p:tav>
                                      </p:tavLst>
                                    </p:anim>
                                    <p:animEffect transition="in" filter="fade">
                                      <p:cBhvr>
                                        <p:cTn id="67" dur="500"/>
                                        <p:tgtEl>
                                          <p:spTgt spid="4116"/>
                                        </p:tgtEl>
                                      </p:cBhvr>
                                    </p:animEffect>
                                    <p:anim calcmode="lin" valueType="num">
                                      <p:cBhvr>
                                        <p:cTn id="68" dur="500" fill="hold"/>
                                        <p:tgtEl>
                                          <p:spTgt spid="4116"/>
                                        </p:tgtEl>
                                        <p:attrNameLst>
                                          <p:attrName>ppt_x</p:attrName>
                                        </p:attrNameLst>
                                      </p:cBhvr>
                                      <p:tavLst>
                                        <p:tav tm="0">
                                          <p:val>
                                            <p:fltVal val="0.5"/>
                                          </p:val>
                                        </p:tav>
                                        <p:tav tm="100000">
                                          <p:val>
                                            <p:strVal val="#ppt_x"/>
                                          </p:val>
                                        </p:tav>
                                      </p:tavLst>
                                    </p:anim>
                                    <p:anim calcmode="lin" valueType="num">
                                      <p:cBhvr>
                                        <p:cTn id="69" dur="500" fill="hold"/>
                                        <p:tgtEl>
                                          <p:spTgt spid="4116"/>
                                        </p:tgtEl>
                                        <p:attrNameLst>
                                          <p:attrName>ppt_y</p:attrName>
                                        </p:attrNameLst>
                                      </p:cBhvr>
                                      <p:tavLst>
                                        <p:tav tm="0">
                                          <p:val>
                                            <p:fltVal val="0.5"/>
                                          </p:val>
                                        </p:tav>
                                        <p:tav tm="100000">
                                          <p:val>
                                            <p:strVal val="#ppt_y"/>
                                          </p:val>
                                        </p:tav>
                                      </p:tavLst>
                                    </p:anim>
                                  </p:childTnLst>
                                </p:cTn>
                              </p:par>
                              <p:par>
                                <p:cTn id="70" presetID="53" presetClass="entr" presetSubtype="528" fill="hold" grpId="0" nodeType="withEffect">
                                  <p:stCondLst>
                                    <p:cond delay="0"/>
                                  </p:stCondLst>
                                  <p:childTnLst>
                                    <p:set>
                                      <p:cBhvr>
                                        <p:cTn id="71" dur="1" fill="hold">
                                          <p:stCondLst>
                                            <p:cond delay="0"/>
                                          </p:stCondLst>
                                        </p:cTn>
                                        <p:tgtEl>
                                          <p:spTgt spid="50"/>
                                        </p:tgtEl>
                                        <p:attrNameLst>
                                          <p:attrName>style.visibility</p:attrName>
                                        </p:attrNameLst>
                                      </p:cBhvr>
                                      <p:to>
                                        <p:strVal val="visible"/>
                                      </p:to>
                                    </p:set>
                                    <p:anim calcmode="lin" valueType="num">
                                      <p:cBhvr>
                                        <p:cTn id="72" dur="500" fill="hold"/>
                                        <p:tgtEl>
                                          <p:spTgt spid="50"/>
                                        </p:tgtEl>
                                        <p:attrNameLst>
                                          <p:attrName>ppt_w</p:attrName>
                                        </p:attrNameLst>
                                      </p:cBhvr>
                                      <p:tavLst>
                                        <p:tav tm="0">
                                          <p:val>
                                            <p:fltVal val="0"/>
                                          </p:val>
                                        </p:tav>
                                        <p:tav tm="100000">
                                          <p:val>
                                            <p:strVal val="#ppt_w"/>
                                          </p:val>
                                        </p:tav>
                                      </p:tavLst>
                                    </p:anim>
                                    <p:anim calcmode="lin" valueType="num">
                                      <p:cBhvr>
                                        <p:cTn id="73" dur="500" fill="hold"/>
                                        <p:tgtEl>
                                          <p:spTgt spid="50"/>
                                        </p:tgtEl>
                                        <p:attrNameLst>
                                          <p:attrName>ppt_h</p:attrName>
                                        </p:attrNameLst>
                                      </p:cBhvr>
                                      <p:tavLst>
                                        <p:tav tm="0">
                                          <p:val>
                                            <p:fltVal val="0"/>
                                          </p:val>
                                        </p:tav>
                                        <p:tav tm="100000">
                                          <p:val>
                                            <p:strVal val="#ppt_h"/>
                                          </p:val>
                                        </p:tav>
                                      </p:tavLst>
                                    </p:anim>
                                    <p:animEffect transition="in" filter="fade">
                                      <p:cBhvr>
                                        <p:cTn id="74" dur="500"/>
                                        <p:tgtEl>
                                          <p:spTgt spid="50"/>
                                        </p:tgtEl>
                                      </p:cBhvr>
                                    </p:animEffect>
                                    <p:anim calcmode="lin" valueType="num">
                                      <p:cBhvr>
                                        <p:cTn id="75" dur="500" fill="hold"/>
                                        <p:tgtEl>
                                          <p:spTgt spid="50"/>
                                        </p:tgtEl>
                                        <p:attrNameLst>
                                          <p:attrName>ppt_x</p:attrName>
                                        </p:attrNameLst>
                                      </p:cBhvr>
                                      <p:tavLst>
                                        <p:tav tm="0">
                                          <p:val>
                                            <p:fltVal val="0.5"/>
                                          </p:val>
                                        </p:tav>
                                        <p:tav tm="100000">
                                          <p:val>
                                            <p:strVal val="#ppt_x"/>
                                          </p:val>
                                        </p:tav>
                                      </p:tavLst>
                                    </p:anim>
                                    <p:anim calcmode="lin" valueType="num">
                                      <p:cBhvr>
                                        <p:cTn id="76" dur="500" fill="hold"/>
                                        <p:tgtEl>
                                          <p:spTgt spid="50"/>
                                        </p:tgtEl>
                                        <p:attrNameLst>
                                          <p:attrName>ppt_y</p:attrName>
                                        </p:attrNameLst>
                                      </p:cBhvr>
                                      <p:tavLst>
                                        <p:tav tm="0">
                                          <p:val>
                                            <p:fltVal val="0.5"/>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53" presetClass="entr" presetSubtype="528"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anim calcmode="lin" valueType="num">
                                      <p:cBhvr>
                                        <p:cTn id="81" dur="500" fill="hold"/>
                                        <p:tgtEl>
                                          <p:spTgt spid="42"/>
                                        </p:tgtEl>
                                        <p:attrNameLst>
                                          <p:attrName>ppt_w</p:attrName>
                                        </p:attrNameLst>
                                      </p:cBhvr>
                                      <p:tavLst>
                                        <p:tav tm="0">
                                          <p:val>
                                            <p:fltVal val="0"/>
                                          </p:val>
                                        </p:tav>
                                        <p:tav tm="100000">
                                          <p:val>
                                            <p:strVal val="#ppt_w"/>
                                          </p:val>
                                        </p:tav>
                                      </p:tavLst>
                                    </p:anim>
                                    <p:anim calcmode="lin" valueType="num">
                                      <p:cBhvr>
                                        <p:cTn id="82" dur="500" fill="hold"/>
                                        <p:tgtEl>
                                          <p:spTgt spid="42"/>
                                        </p:tgtEl>
                                        <p:attrNameLst>
                                          <p:attrName>ppt_h</p:attrName>
                                        </p:attrNameLst>
                                      </p:cBhvr>
                                      <p:tavLst>
                                        <p:tav tm="0">
                                          <p:val>
                                            <p:fltVal val="0"/>
                                          </p:val>
                                        </p:tav>
                                        <p:tav tm="100000">
                                          <p:val>
                                            <p:strVal val="#ppt_h"/>
                                          </p:val>
                                        </p:tav>
                                      </p:tavLst>
                                    </p:anim>
                                    <p:animEffect transition="in" filter="fade">
                                      <p:cBhvr>
                                        <p:cTn id="83" dur="500"/>
                                        <p:tgtEl>
                                          <p:spTgt spid="42"/>
                                        </p:tgtEl>
                                      </p:cBhvr>
                                    </p:animEffect>
                                    <p:anim calcmode="lin" valueType="num">
                                      <p:cBhvr>
                                        <p:cTn id="84" dur="500" fill="hold"/>
                                        <p:tgtEl>
                                          <p:spTgt spid="42"/>
                                        </p:tgtEl>
                                        <p:attrNameLst>
                                          <p:attrName>ppt_x</p:attrName>
                                        </p:attrNameLst>
                                      </p:cBhvr>
                                      <p:tavLst>
                                        <p:tav tm="0">
                                          <p:val>
                                            <p:fltVal val="0.5"/>
                                          </p:val>
                                        </p:tav>
                                        <p:tav tm="100000">
                                          <p:val>
                                            <p:strVal val="#ppt_x"/>
                                          </p:val>
                                        </p:tav>
                                      </p:tavLst>
                                    </p:anim>
                                    <p:anim calcmode="lin" valueType="num">
                                      <p:cBhvr>
                                        <p:cTn id="85" dur="500" fill="hold"/>
                                        <p:tgtEl>
                                          <p:spTgt spid="42"/>
                                        </p:tgtEl>
                                        <p:attrNameLst>
                                          <p:attrName>ppt_y</p:attrName>
                                        </p:attrNameLst>
                                      </p:cBhvr>
                                      <p:tavLst>
                                        <p:tav tm="0">
                                          <p:val>
                                            <p:fltVal val="0.5"/>
                                          </p:val>
                                        </p:tav>
                                        <p:tav tm="100000">
                                          <p:val>
                                            <p:strVal val="#ppt_y"/>
                                          </p:val>
                                        </p:tav>
                                      </p:tavLst>
                                    </p:anim>
                                  </p:childTnLst>
                                </p:cTn>
                              </p:par>
                              <p:par>
                                <p:cTn id="86" presetID="53" presetClass="entr" presetSubtype="528"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 calcmode="lin" valueType="num">
                                      <p:cBhvr>
                                        <p:cTn id="88" dur="500" fill="hold"/>
                                        <p:tgtEl>
                                          <p:spTgt spid="46"/>
                                        </p:tgtEl>
                                        <p:attrNameLst>
                                          <p:attrName>ppt_w</p:attrName>
                                        </p:attrNameLst>
                                      </p:cBhvr>
                                      <p:tavLst>
                                        <p:tav tm="0">
                                          <p:val>
                                            <p:fltVal val="0"/>
                                          </p:val>
                                        </p:tav>
                                        <p:tav tm="100000">
                                          <p:val>
                                            <p:strVal val="#ppt_w"/>
                                          </p:val>
                                        </p:tav>
                                      </p:tavLst>
                                    </p:anim>
                                    <p:anim calcmode="lin" valueType="num">
                                      <p:cBhvr>
                                        <p:cTn id="89" dur="500" fill="hold"/>
                                        <p:tgtEl>
                                          <p:spTgt spid="46"/>
                                        </p:tgtEl>
                                        <p:attrNameLst>
                                          <p:attrName>ppt_h</p:attrName>
                                        </p:attrNameLst>
                                      </p:cBhvr>
                                      <p:tavLst>
                                        <p:tav tm="0">
                                          <p:val>
                                            <p:fltVal val="0"/>
                                          </p:val>
                                        </p:tav>
                                        <p:tav tm="100000">
                                          <p:val>
                                            <p:strVal val="#ppt_h"/>
                                          </p:val>
                                        </p:tav>
                                      </p:tavLst>
                                    </p:anim>
                                    <p:animEffect transition="in" filter="fade">
                                      <p:cBhvr>
                                        <p:cTn id="90" dur="500"/>
                                        <p:tgtEl>
                                          <p:spTgt spid="46"/>
                                        </p:tgtEl>
                                      </p:cBhvr>
                                    </p:animEffect>
                                    <p:anim calcmode="lin" valueType="num">
                                      <p:cBhvr>
                                        <p:cTn id="91" dur="500" fill="hold"/>
                                        <p:tgtEl>
                                          <p:spTgt spid="46"/>
                                        </p:tgtEl>
                                        <p:attrNameLst>
                                          <p:attrName>ppt_x</p:attrName>
                                        </p:attrNameLst>
                                      </p:cBhvr>
                                      <p:tavLst>
                                        <p:tav tm="0">
                                          <p:val>
                                            <p:fltVal val="0.5"/>
                                          </p:val>
                                        </p:tav>
                                        <p:tav tm="100000">
                                          <p:val>
                                            <p:strVal val="#ppt_x"/>
                                          </p:val>
                                        </p:tav>
                                      </p:tavLst>
                                    </p:anim>
                                    <p:anim calcmode="lin" valueType="num">
                                      <p:cBhvr>
                                        <p:cTn id="92" dur="500" fill="hold"/>
                                        <p:tgtEl>
                                          <p:spTgt spid="46"/>
                                        </p:tgtEl>
                                        <p:attrNameLst>
                                          <p:attrName>ppt_y</p:attrName>
                                        </p:attrNameLst>
                                      </p:cBhvr>
                                      <p:tavLst>
                                        <p:tav tm="0">
                                          <p:val>
                                            <p:fltVal val="0.5"/>
                                          </p:val>
                                        </p:tav>
                                        <p:tav tm="100000">
                                          <p:val>
                                            <p:strVal val="#ppt_y"/>
                                          </p:val>
                                        </p:tav>
                                      </p:tavLst>
                                    </p:anim>
                                  </p:childTnLst>
                                </p:cTn>
                              </p:par>
                              <p:par>
                                <p:cTn id="93" presetID="53" presetClass="entr" presetSubtype="528" fill="hold" nodeType="withEffect">
                                  <p:stCondLst>
                                    <p:cond delay="0"/>
                                  </p:stCondLst>
                                  <p:childTnLst>
                                    <p:set>
                                      <p:cBhvr>
                                        <p:cTn id="94" dur="1" fill="hold">
                                          <p:stCondLst>
                                            <p:cond delay="0"/>
                                          </p:stCondLst>
                                        </p:cTn>
                                        <p:tgtEl>
                                          <p:spTgt spid="2"/>
                                        </p:tgtEl>
                                        <p:attrNameLst>
                                          <p:attrName>style.visibility</p:attrName>
                                        </p:attrNameLst>
                                      </p:cBhvr>
                                      <p:to>
                                        <p:strVal val="visible"/>
                                      </p:to>
                                    </p:set>
                                    <p:anim calcmode="lin" valueType="num">
                                      <p:cBhvr>
                                        <p:cTn id="95" dur="500" fill="hold"/>
                                        <p:tgtEl>
                                          <p:spTgt spid="2"/>
                                        </p:tgtEl>
                                        <p:attrNameLst>
                                          <p:attrName>ppt_w</p:attrName>
                                        </p:attrNameLst>
                                      </p:cBhvr>
                                      <p:tavLst>
                                        <p:tav tm="0">
                                          <p:val>
                                            <p:fltVal val="0"/>
                                          </p:val>
                                        </p:tav>
                                        <p:tav tm="100000">
                                          <p:val>
                                            <p:strVal val="#ppt_w"/>
                                          </p:val>
                                        </p:tav>
                                      </p:tavLst>
                                    </p:anim>
                                    <p:anim calcmode="lin" valueType="num">
                                      <p:cBhvr>
                                        <p:cTn id="96" dur="500" fill="hold"/>
                                        <p:tgtEl>
                                          <p:spTgt spid="2"/>
                                        </p:tgtEl>
                                        <p:attrNameLst>
                                          <p:attrName>ppt_h</p:attrName>
                                        </p:attrNameLst>
                                      </p:cBhvr>
                                      <p:tavLst>
                                        <p:tav tm="0">
                                          <p:val>
                                            <p:fltVal val="0"/>
                                          </p:val>
                                        </p:tav>
                                        <p:tav tm="100000">
                                          <p:val>
                                            <p:strVal val="#ppt_h"/>
                                          </p:val>
                                        </p:tav>
                                      </p:tavLst>
                                    </p:anim>
                                    <p:animEffect transition="in" filter="fade">
                                      <p:cBhvr>
                                        <p:cTn id="97" dur="500"/>
                                        <p:tgtEl>
                                          <p:spTgt spid="2"/>
                                        </p:tgtEl>
                                      </p:cBhvr>
                                    </p:animEffect>
                                    <p:anim calcmode="lin" valueType="num">
                                      <p:cBhvr>
                                        <p:cTn id="98" dur="500" fill="hold"/>
                                        <p:tgtEl>
                                          <p:spTgt spid="2"/>
                                        </p:tgtEl>
                                        <p:attrNameLst>
                                          <p:attrName>ppt_x</p:attrName>
                                        </p:attrNameLst>
                                      </p:cBhvr>
                                      <p:tavLst>
                                        <p:tav tm="0">
                                          <p:val>
                                            <p:fltVal val="0.5"/>
                                          </p:val>
                                        </p:tav>
                                        <p:tav tm="100000">
                                          <p:val>
                                            <p:strVal val="#ppt_x"/>
                                          </p:val>
                                        </p:tav>
                                      </p:tavLst>
                                    </p:anim>
                                    <p:anim calcmode="lin" valueType="num">
                                      <p:cBhvr>
                                        <p:cTn id="99"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2" grpId="0" animBg="1"/>
      <p:bldP spid="46" grpId="0" animBg="1"/>
      <p:bldP spid="49" grpId="0" animBg="1"/>
      <p:bldP spid="50" grpId="0" animBg="1"/>
      <p:bldP spid="3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398" y="5162310"/>
            <a:ext cx="2083605" cy="105791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15C8F065-76A8-47DD-935E-2210DA6FB32A}"/>
              </a:ext>
            </a:extLst>
          </p:cNvPr>
          <p:cNvPicPr/>
          <p:nvPr/>
        </p:nvPicPr>
        <p:blipFill rotWithShape="1">
          <a:blip r:embed="rId5">
            <a:extLst>
              <a:ext uri="{28A0092B-C50C-407E-A947-70E740481C1C}">
                <a14:useLocalDpi xmlns:a14="http://schemas.microsoft.com/office/drawing/2010/main" val="0"/>
              </a:ext>
            </a:extLst>
          </a:blip>
          <a:srcRect/>
          <a:stretch/>
        </p:blipFill>
        <p:spPr>
          <a:xfrm>
            <a:off x="397958" y="1243774"/>
            <a:ext cx="7273254" cy="3655990"/>
          </a:xfrm>
          <a:prstGeom prst="rect">
            <a:avLst/>
          </a:prstGeom>
        </p:spPr>
      </p:pic>
      <p:grpSp>
        <p:nvGrpSpPr>
          <p:cNvPr id="21" name="Grupo 20">
            <a:extLst>
              <a:ext uri="{FF2B5EF4-FFF2-40B4-BE49-F238E27FC236}">
                <a16:creationId xmlns:a16="http://schemas.microsoft.com/office/drawing/2014/main" id="{E953838D-71F8-4FC2-A465-FF38C99020C6}"/>
              </a:ext>
            </a:extLst>
          </p:cNvPr>
          <p:cNvGrpSpPr/>
          <p:nvPr/>
        </p:nvGrpSpPr>
        <p:grpSpPr>
          <a:xfrm>
            <a:off x="8207344" y="52900"/>
            <a:ext cx="3909884" cy="2714234"/>
            <a:chOff x="8207344" y="52900"/>
            <a:chExt cx="3909884" cy="2714234"/>
          </a:xfrm>
        </p:grpSpPr>
        <p:sp>
          <p:nvSpPr>
            <p:cNvPr id="12" name="Rectángulo: esquinas redondeadas 11">
              <a:extLst>
                <a:ext uri="{FF2B5EF4-FFF2-40B4-BE49-F238E27FC236}">
                  <a16:creationId xmlns:a16="http://schemas.microsoft.com/office/drawing/2014/main" id="{3BCC0C5F-CE1B-4B30-9C6A-DB9494F6681A}"/>
                </a:ext>
              </a:extLst>
            </p:cNvPr>
            <p:cNvSpPr/>
            <p:nvPr/>
          </p:nvSpPr>
          <p:spPr>
            <a:xfrm>
              <a:off x="8207344" y="52900"/>
              <a:ext cx="3909884" cy="27142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3" name="Imagen 2">
              <a:extLst>
                <a:ext uri="{FF2B5EF4-FFF2-40B4-BE49-F238E27FC236}">
                  <a16:creationId xmlns:a16="http://schemas.microsoft.com/office/drawing/2014/main" id="{B8814D2E-8FDB-4A8E-8D69-020646D6042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663818" y="363000"/>
              <a:ext cx="3126675" cy="2362052"/>
            </a:xfrm>
            <a:prstGeom prst="rect">
              <a:avLst/>
            </a:prstGeom>
          </p:spPr>
        </p:pic>
        <p:sp>
          <p:nvSpPr>
            <p:cNvPr id="2" name="CuadroTexto 1">
              <a:extLst>
                <a:ext uri="{FF2B5EF4-FFF2-40B4-BE49-F238E27FC236}">
                  <a16:creationId xmlns:a16="http://schemas.microsoft.com/office/drawing/2014/main" id="{D7C7963F-FA00-420A-B7D6-9C3745B16F5A}"/>
                </a:ext>
              </a:extLst>
            </p:cNvPr>
            <p:cNvSpPr txBox="1"/>
            <p:nvPr/>
          </p:nvSpPr>
          <p:spPr>
            <a:xfrm>
              <a:off x="9143482" y="52900"/>
              <a:ext cx="2037609" cy="338554"/>
            </a:xfrm>
            <a:prstGeom prst="rect">
              <a:avLst/>
            </a:prstGeom>
            <a:noFill/>
          </p:spPr>
          <p:txBody>
            <a:bodyPr wrap="none" rtlCol="0">
              <a:spAutoFit/>
            </a:bodyPr>
            <a:lstStyle/>
            <a:p>
              <a:r>
                <a:rPr lang="es-EC" sz="1600" dirty="0">
                  <a:ln w="0"/>
                  <a:effectLst>
                    <a:outerShdw blurRad="38100" dist="19050" dir="2700000" algn="tl" rotWithShape="0">
                      <a:schemeClr val="dk1">
                        <a:alpha val="40000"/>
                      </a:schemeClr>
                    </a:outerShdw>
                  </a:effectLst>
                </a:rPr>
                <a:t>FUERZAS AXIALES</a:t>
              </a:r>
            </a:p>
          </p:txBody>
        </p:sp>
      </p:grpSp>
      <p:grpSp>
        <p:nvGrpSpPr>
          <p:cNvPr id="10" name="Grupo 9">
            <a:extLst>
              <a:ext uri="{FF2B5EF4-FFF2-40B4-BE49-F238E27FC236}">
                <a16:creationId xmlns:a16="http://schemas.microsoft.com/office/drawing/2014/main" id="{80DA1F29-BB06-417E-9D81-884127851659}"/>
              </a:ext>
            </a:extLst>
          </p:cNvPr>
          <p:cNvGrpSpPr/>
          <p:nvPr/>
        </p:nvGrpSpPr>
        <p:grpSpPr>
          <a:xfrm>
            <a:off x="8207341" y="2855019"/>
            <a:ext cx="3909884" cy="1879964"/>
            <a:chOff x="8207344" y="2638034"/>
            <a:chExt cx="3909884" cy="1879964"/>
          </a:xfrm>
        </p:grpSpPr>
        <p:sp>
          <p:nvSpPr>
            <p:cNvPr id="16" name="Rectángulo: esquinas redondeadas 15">
              <a:extLst>
                <a:ext uri="{FF2B5EF4-FFF2-40B4-BE49-F238E27FC236}">
                  <a16:creationId xmlns:a16="http://schemas.microsoft.com/office/drawing/2014/main" id="{00CCE9D3-7FEE-46A7-BF74-B4B028DB7C3E}"/>
                </a:ext>
              </a:extLst>
            </p:cNvPr>
            <p:cNvSpPr/>
            <p:nvPr/>
          </p:nvSpPr>
          <p:spPr>
            <a:xfrm>
              <a:off x="8207344" y="2638034"/>
              <a:ext cx="3909884" cy="18799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6" name="Imagen 5">
              <a:extLst>
                <a:ext uri="{FF2B5EF4-FFF2-40B4-BE49-F238E27FC236}">
                  <a16:creationId xmlns:a16="http://schemas.microsoft.com/office/drawing/2014/main" id="{CF0FB4D9-2E38-4B73-9BAC-AF404020DEB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664606" y="3226464"/>
              <a:ext cx="3238790" cy="980226"/>
            </a:xfrm>
            <a:prstGeom prst="rect">
              <a:avLst/>
            </a:prstGeom>
          </p:spPr>
        </p:pic>
        <p:sp>
          <p:nvSpPr>
            <p:cNvPr id="4" name="CuadroTexto 3">
              <a:extLst>
                <a:ext uri="{FF2B5EF4-FFF2-40B4-BE49-F238E27FC236}">
                  <a16:creationId xmlns:a16="http://schemas.microsoft.com/office/drawing/2014/main" id="{7186F4F0-4B5A-4FBB-A0D1-02108A3E2A0C}"/>
                </a:ext>
              </a:extLst>
            </p:cNvPr>
            <p:cNvSpPr txBox="1"/>
            <p:nvPr/>
          </p:nvSpPr>
          <p:spPr>
            <a:xfrm>
              <a:off x="8942912" y="2651639"/>
              <a:ext cx="2438745"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FUERZAS CORTANTES</a:t>
              </a:r>
            </a:p>
          </p:txBody>
        </p:sp>
      </p:grpSp>
      <p:grpSp>
        <p:nvGrpSpPr>
          <p:cNvPr id="29" name="Grupo 28">
            <a:extLst>
              <a:ext uri="{FF2B5EF4-FFF2-40B4-BE49-F238E27FC236}">
                <a16:creationId xmlns:a16="http://schemas.microsoft.com/office/drawing/2014/main" id="{4244A744-9775-450F-9E11-D33E4F045F22}"/>
              </a:ext>
            </a:extLst>
          </p:cNvPr>
          <p:cNvGrpSpPr/>
          <p:nvPr/>
        </p:nvGrpSpPr>
        <p:grpSpPr>
          <a:xfrm>
            <a:off x="8207341" y="4829065"/>
            <a:ext cx="3909885" cy="1748448"/>
            <a:chOff x="8207344" y="5026767"/>
            <a:chExt cx="3909885" cy="1748448"/>
          </a:xfrm>
        </p:grpSpPr>
        <p:sp>
          <p:nvSpPr>
            <p:cNvPr id="18" name="Rectángulo: esquinas redondeadas 17">
              <a:extLst>
                <a:ext uri="{FF2B5EF4-FFF2-40B4-BE49-F238E27FC236}">
                  <a16:creationId xmlns:a16="http://schemas.microsoft.com/office/drawing/2014/main" id="{E5034137-5908-440E-AB95-7C90C17AF7E0}"/>
                </a:ext>
              </a:extLst>
            </p:cNvPr>
            <p:cNvSpPr/>
            <p:nvPr/>
          </p:nvSpPr>
          <p:spPr>
            <a:xfrm>
              <a:off x="8207344" y="5026767"/>
              <a:ext cx="3909885" cy="17484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9" name="Imagen 8">
              <a:extLst>
                <a:ext uri="{FF2B5EF4-FFF2-40B4-BE49-F238E27FC236}">
                  <a16:creationId xmlns:a16="http://schemas.microsoft.com/office/drawing/2014/main" id="{098E5D1C-FC5E-4244-822B-E15C67715C57}"/>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784660" y="5382614"/>
              <a:ext cx="3101920" cy="1306072"/>
            </a:xfrm>
            <a:prstGeom prst="rect">
              <a:avLst/>
            </a:prstGeom>
          </p:spPr>
        </p:pic>
        <p:sp>
          <p:nvSpPr>
            <p:cNvPr id="7" name="CuadroTexto 6">
              <a:extLst>
                <a:ext uri="{FF2B5EF4-FFF2-40B4-BE49-F238E27FC236}">
                  <a16:creationId xmlns:a16="http://schemas.microsoft.com/office/drawing/2014/main" id="{BF9D7822-0FCB-4AF6-9708-1552BBCB9B9B}"/>
                </a:ext>
              </a:extLst>
            </p:cNvPr>
            <p:cNvSpPr txBox="1"/>
            <p:nvPr/>
          </p:nvSpPr>
          <p:spPr>
            <a:xfrm>
              <a:off x="9467478" y="5105278"/>
              <a:ext cx="1389611"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MOMENTOS</a:t>
              </a:r>
            </a:p>
          </p:txBody>
        </p:sp>
      </p:grpSp>
      <p:pic>
        <p:nvPicPr>
          <p:cNvPr id="19" name="Imagen 18">
            <a:extLst>
              <a:ext uri="{FF2B5EF4-FFF2-40B4-BE49-F238E27FC236}">
                <a16:creationId xmlns:a16="http://schemas.microsoft.com/office/drawing/2014/main" id="{13305AB0-6089-4C55-98B8-EDC818AE7AF8}"/>
              </a:ext>
            </a:extLst>
          </p:cNvPr>
          <p:cNvPicPr/>
          <p:nvPr/>
        </p:nvPicPr>
        <p:blipFill rotWithShape="1">
          <a:blip r:embed="rId9">
            <a:extLst>
              <a:ext uri="{28A0092B-C50C-407E-A947-70E740481C1C}">
                <a14:useLocalDpi xmlns:a14="http://schemas.microsoft.com/office/drawing/2010/main" val="0"/>
              </a:ext>
            </a:extLst>
          </a:blip>
          <a:srcRect/>
          <a:stretch/>
        </p:blipFill>
        <p:spPr>
          <a:xfrm>
            <a:off x="559293" y="1380347"/>
            <a:ext cx="6977849" cy="3367325"/>
          </a:xfrm>
          <a:prstGeom prst="rect">
            <a:avLst/>
          </a:prstGeom>
        </p:spPr>
      </p:pic>
      <p:pic>
        <p:nvPicPr>
          <p:cNvPr id="30" name="Imagen 29">
            <a:extLst>
              <a:ext uri="{FF2B5EF4-FFF2-40B4-BE49-F238E27FC236}">
                <a16:creationId xmlns:a16="http://schemas.microsoft.com/office/drawing/2014/main" id="{FA26C2E1-2B39-4092-95AC-F260485C04EE}"/>
              </a:ext>
            </a:extLst>
          </p:cNvPr>
          <p:cNvPicPr/>
          <p:nvPr/>
        </p:nvPicPr>
        <p:blipFill rotWithShape="1">
          <a:blip r:embed="rId10">
            <a:extLst>
              <a:ext uri="{28A0092B-C50C-407E-A947-70E740481C1C}">
                <a14:useLocalDpi xmlns:a14="http://schemas.microsoft.com/office/drawing/2010/main" val="0"/>
              </a:ext>
            </a:extLst>
          </a:blip>
          <a:srcRect/>
          <a:stretch/>
        </p:blipFill>
        <p:spPr>
          <a:xfrm>
            <a:off x="559293" y="1393252"/>
            <a:ext cx="6977849" cy="3294132"/>
          </a:xfrm>
          <a:prstGeom prst="rect">
            <a:avLst/>
          </a:prstGeom>
        </p:spPr>
      </p:pic>
      <p:sp>
        <p:nvSpPr>
          <p:cNvPr id="5" name="CuadroTexto 4">
            <a:extLst>
              <a:ext uri="{FF2B5EF4-FFF2-40B4-BE49-F238E27FC236}">
                <a16:creationId xmlns:a16="http://schemas.microsoft.com/office/drawing/2014/main" id="{9CC810FF-2F07-4522-BDA7-729D4A71910B}"/>
              </a:ext>
            </a:extLst>
          </p:cNvPr>
          <p:cNvSpPr txBox="1"/>
          <p:nvPr/>
        </p:nvSpPr>
        <p:spPr>
          <a:xfrm>
            <a:off x="116826" y="750786"/>
            <a:ext cx="4825249" cy="584775"/>
          </a:xfrm>
          <a:prstGeom prst="rect">
            <a:avLst/>
          </a:prstGeom>
          <a:noFill/>
        </p:spPr>
        <p:txBody>
          <a:bodyPr wrap="square" rtlCol="0">
            <a:spAutoFit/>
          </a:bodyPr>
          <a:lstStyle/>
          <a:p>
            <a:r>
              <a:rPr lang="es-ES" sz="1600" dirty="0">
                <a:latin typeface="Eras Bold ITC" panose="020B0907030504020204" pitchFamily="34" charset="0"/>
              </a:rPr>
              <a:t>ESTRUCTURA DE HORMIGÓN ARMADO CON DISIPADORES TADAS</a:t>
            </a:r>
          </a:p>
        </p:txBody>
      </p:sp>
      <p:sp>
        <p:nvSpPr>
          <p:cNvPr id="8" name="CuadroTexto 7">
            <a:extLst>
              <a:ext uri="{FF2B5EF4-FFF2-40B4-BE49-F238E27FC236}">
                <a16:creationId xmlns:a16="http://schemas.microsoft.com/office/drawing/2014/main" id="{E6107258-6253-4D0E-BF34-83B3697243A2}"/>
              </a:ext>
            </a:extLst>
          </p:cNvPr>
          <p:cNvSpPr txBox="1"/>
          <p:nvPr/>
        </p:nvSpPr>
        <p:spPr>
          <a:xfrm>
            <a:off x="2529450" y="1014984"/>
            <a:ext cx="2529451" cy="276999"/>
          </a:xfrm>
          <a:prstGeom prst="rect">
            <a:avLst/>
          </a:prstGeom>
          <a:noFill/>
        </p:spPr>
        <p:txBody>
          <a:bodyPr wrap="square" rtlCol="0">
            <a:spAutoFit/>
          </a:bodyPr>
          <a:lstStyle/>
          <a:p>
            <a:r>
              <a:rPr lang="en-US" sz="1200" dirty="0">
                <a:latin typeface="Eras Bold ITC" panose="020B0907030504020204" pitchFamily="34" charset="0"/>
              </a:rPr>
              <a:t>(ELEMENTO DISIPADOR)</a:t>
            </a:r>
          </a:p>
        </p:txBody>
      </p:sp>
      <p:sp>
        <p:nvSpPr>
          <p:cNvPr id="13" name="Rectángulo 12">
            <a:extLst>
              <a:ext uri="{FF2B5EF4-FFF2-40B4-BE49-F238E27FC236}">
                <a16:creationId xmlns:a16="http://schemas.microsoft.com/office/drawing/2014/main" id="{0A99FC47-4062-47D8-8137-0DB4CD330854}"/>
              </a:ext>
            </a:extLst>
          </p:cNvPr>
          <p:cNvSpPr/>
          <p:nvPr/>
        </p:nvSpPr>
        <p:spPr>
          <a:xfrm>
            <a:off x="10021823" y="614412"/>
            <a:ext cx="1755881" cy="1313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id="{CA41D771-22CF-4B5B-B5A9-FC80BCE738EA}"/>
              </a:ext>
            </a:extLst>
          </p:cNvPr>
          <p:cNvSpPr/>
          <p:nvPr/>
        </p:nvSpPr>
        <p:spPr>
          <a:xfrm>
            <a:off x="10200521" y="3820377"/>
            <a:ext cx="1755881" cy="1313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a:extLst>
              <a:ext uri="{FF2B5EF4-FFF2-40B4-BE49-F238E27FC236}">
                <a16:creationId xmlns:a16="http://schemas.microsoft.com/office/drawing/2014/main" id="{DD056D27-609A-44B5-9CE6-56E35616F1D4}"/>
              </a:ext>
            </a:extLst>
          </p:cNvPr>
          <p:cNvSpPr/>
          <p:nvPr/>
        </p:nvSpPr>
        <p:spPr>
          <a:xfrm>
            <a:off x="10162280" y="5671590"/>
            <a:ext cx="1755881" cy="1313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8202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5525" y="5097790"/>
            <a:ext cx="1871352" cy="106088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15C8F065-76A8-47DD-935E-2210DA6FB32A}"/>
              </a:ext>
            </a:extLst>
          </p:cNvPr>
          <p:cNvPicPr/>
          <p:nvPr/>
        </p:nvPicPr>
        <p:blipFill rotWithShape="1">
          <a:blip r:embed="rId5">
            <a:extLst>
              <a:ext uri="{28A0092B-C50C-407E-A947-70E740481C1C}">
                <a14:useLocalDpi xmlns:a14="http://schemas.microsoft.com/office/drawing/2010/main" val="0"/>
              </a:ext>
            </a:extLst>
          </a:blip>
          <a:srcRect/>
          <a:stretch/>
        </p:blipFill>
        <p:spPr>
          <a:xfrm>
            <a:off x="426952" y="1258348"/>
            <a:ext cx="7215266" cy="3626842"/>
          </a:xfrm>
          <a:prstGeom prst="rect">
            <a:avLst/>
          </a:prstGeom>
        </p:spPr>
      </p:pic>
      <p:pic>
        <p:nvPicPr>
          <p:cNvPr id="19" name="Imagen 18">
            <a:extLst>
              <a:ext uri="{FF2B5EF4-FFF2-40B4-BE49-F238E27FC236}">
                <a16:creationId xmlns:a16="http://schemas.microsoft.com/office/drawing/2014/main" id="{13305AB0-6089-4C55-98B8-EDC818AE7AF8}"/>
              </a:ext>
            </a:extLst>
          </p:cNvPr>
          <p:cNvPicPr/>
          <p:nvPr/>
        </p:nvPicPr>
        <p:blipFill rotWithShape="1">
          <a:blip r:embed="rId6">
            <a:extLst>
              <a:ext uri="{28A0092B-C50C-407E-A947-70E740481C1C}">
                <a14:useLocalDpi xmlns:a14="http://schemas.microsoft.com/office/drawing/2010/main" val="0"/>
              </a:ext>
            </a:extLst>
          </a:blip>
          <a:srcRect/>
          <a:stretch/>
        </p:blipFill>
        <p:spPr>
          <a:xfrm>
            <a:off x="810346" y="1453327"/>
            <a:ext cx="6478221" cy="3281656"/>
          </a:xfrm>
          <a:prstGeom prst="rect">
            <a:avLst/>
          </a:prstGeom>
        </p:spPr>
      </p:pic>
      <p:pic>
        <p:nvPicPr>
          <p:cNvPr id="30" name="Imagen 29">
            <a:extLst>
              <a:ext uri="{FF2B5EF4-FFF2-40B4-BE49-F238E27FC236}">
                <a16:creationId xmlns:a16="http://schemas.microsoft.com/office/drawing/2014/main" id="{FA26C2E1-2B39-4092-95AC-F260485C04EE}"/>
              </a:ext>
            </a:extLst>
          </p:cNvPr>
          <p:cNvPicPr/>
          <p:nvPr/>
        </p:nvPicPr>
        <p:blipFill rotWithShape="1">
          <a:blip r:embed="rId7">
            <a:extLst>
              <a:ext uri="{28A0092B-C50C-407E-A947-70E740481C1C}">
                <a14:useLocalDpi xmlns:a14="http://schemas.microsoft.com/office/drawing/2010/main" val="0"/>
              </a:ext>
            </a:extLst>
          </a:blip>
          <a:srcRect/>
          <a:stretch/>
        </p:blipFill>
        <p:spPr>
          <a:xfrm>
            <a:off x="810346" y="1453328"/>
            <a:ext cx="6478221" cy="3281656"/>
          </a:xfrm>
          <a:prstGeom prst="rect">
            <a:avLst/>
          </a:prstGeom>
        </p:spPr>
      </p:pic>
      <p:grpSp>
        <p:nvGrpSpPr>
          <p:cNvPr id="24" name="Grupo 23">
            <a:extLst>
              <a:ext uri="{FF2B5EF4-FFF2-40B4-BE49-F238E27FC236}">
                <a16:creationId xmlns:a16="http://schemas.microsoft.com/office/drawing/2014/main" id="{D4C0A740-6054-414B-9018-4D4DA2682F23}"/>
              </a:ext>
            </a:extLst>
          </p:cNvPr>
          <p:cNvGrpSpPr/>
          <p:nvPr/>
        </p:nvGrpSpPr>
        <p:grpSpPr>
          <a:xfrm>
            <a:off x="8207344" y="52900"/>
            <a:ext cx="3909884" cy="2714234"/>
            <a:chOff x="8207344" y="52900"/>
            <a:chExt cx="3909884" cy="2714234"/>
          </a:xfrm>
        </p:grpSpPr>
        <p:sp>
          <p:nvSpPr>
            <p:cNvPr id="26" name="Rectángulo: esquinas redondeadas 25">
              <a:extLst>
                <a:ext uri="{FF2B5EF4-FFF2-40B4-BE49-F238E27FC236}">
                  <a16:creationId xmlns:a16="http://schemas.microsoft.com/office/drawing/2014/main" id="{35C8604C-E9B8-427E-91D9-88B1336162EB}"/>
                </a:ext>
              </a:extLst>
            </p:cNvPr>
            <p:cNvSpPr/>
            <p:nvPr/>
          </p:nvSpPr>
          <p:spPr>
            <a:xfrm>
              <a:off x="8207344" y="52900"/>
              <a:ext cx="3909884" cy="27142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27" name="Imagen 26">
              <a:extLst>
                <a:ext uri="{FF2B5EF4-FFF2-40B4-BE49-F238E27FC236}">
                  <a16:creationId xmlns:a16="http://schemas.microsoft.com/office/drawing/2014/main" id="{9A33B111-B405-47AA-85EE-9C0EE58DFA65}"/>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261453" y="434246"/>
              <a:ext cx="3830158" cy="1944970"/>
            </a:xfrm>
            <a:prstGeom prst="rect">
              <a:avLst/>
            </a:prstGeom>
          </p:spPr>
        </p:pic>
        <p:sp>
          <p:nvSpPr>
            <p:cNvPr id="31" name="CuadroTexto 30">
              <a:extLst>
                <a:ext uri="{FF2B5EF4-FFF2-40B4-BE49-F238E27FC236}">
                  <a16:creationId xmlns:a16="http://schemas.microsoft.com/office/drawing/2014/main" id="{F4367C0A-ED38-4897-823C-209EF5F25E92}"/>
                </a:ext>
              </a:extLst>
            </p:cNvPr>
            <p:cNvSpPr txBox="1"/>
            <p:nvPr/>
          </p:nvSpPr>
          <p:spPr>
            <a:xfrm>
              <a:off x="9143482" y="52900"/>
              <a:ext cx="2037609" cy="338554"/>
            </a:xfrm>
            <a:prstGeom prst="rect">
              <a:avLst/>
            </a:prstGeom>
            <a:noFill/>
          </p:spPr>
          <p:txBody>
            <a:bodyPr wrap="none" rtlCol="0">
              <a:spAutoFit/>
            </a:bodyPr>
            <a:lstStyle/>
            <a:p>
              <a:r>
                <a:rPr lang="es-EC" sz="1600" dirty="0">
                  <a:ln w="0"/>
                  <a:effectLst>
                    <a:outerShdw blurRad="38100" dist="19050" dir="2700000" algn="tl" rotWithShape="0">
                      <a:schemeClr val="dk1">
                        <a:alpha val="40000"/>
                      </a:schemeClr>
                    </a:outerShdw>
                  </a:effectLst>
                </a:rPr>
                <a:t>FUERZAS AXIALES</a:t>
              </a:r>
            </a:p>
          </p:txBody>
        </p:sp>
      </p:grpSp>
      <p:grpSp>
        <p:nvGrpSpPr>
          <p:cNvPr id="32" name="Grupo 31">
            <a:extLst>
              <a:ext uri="{FF2B5EF4-FFF2-40B4-BE49-F238E27FC236}">
                <a16:creationId xmlns:a16="http://schemas.microsoft.com/office/drawing/2014/main" id="{7D86E07F-F5E7-43DC-91D2-8F06319CEF2F}"/>
              </a:ext>
            </a:extLst>
          </p:cNvPr>
          <p:cNvGrpSpPr/>
          <p:nvPr/>
        </p:nvGrpSpPr>
        <p:grpSpPr>
          <a:xfrm>
            <a:off x="8207341" y="2855019"/>
            <a:ext cx="3909884" cy="1879964"/>
            <a:chOff x="8207344" y="2638034"/>
            <a:chExt cx="3909884" cy="1879964"/>
          </a:xfrm>
        </p:grpSpPr>
        <p:sp>
          <p:nvSpPr>
            <p:cNvPr id="33" name="Rectángulo: esquinas redondeadas 32">
              <a:extLst>
                <a:ext uri="{FF2B5EF4-FFF2-40B4-BE49-F238E27FC236}">
                  <a16:creationId xmlns:a16="http://schemas.microsoft.com/office/drawing/2014/main" id="{808DE036-F963-4D37-A427-91D0BBA3BA8E}"/>
                </a:ext>
              </a:extLst>
            </p:cNvPr>
            <p:cNvSpPr/>
            <p:nvPr/>
          </p:nvSpPr>
          <p:spPr>
            <a:xfrm>
              <a:off x="8207344" y="2638034"/>
              <a:ext cx="3909884" cy="18799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34" name="Imagen 33">
              <a:extLst>
                <a:ext uri="{FF2B5EF4-FFF2-40B4-BE49-F238E27FC236}">
                  <a16:creationId xmlns:a16="http://schemas.microsoft.com/office/drawing/2014/main" id="{4FCC6AD5-B7E0-4D6D-979A-5C02ED477A8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8722610" y="3219660"/>
              <a:ext cx="3122782" cy="993834"/>
            </a:xfrm>
            <a:prstGeom prst="rect">
              <a:avLst/>
            </a:prstGeom>
          </p:spPr>
        </p:pic>
        <p:sp>
          <p:nvSpPr>
            <p:cNvPr id="35" name="CuadroTexto 34">
              <a:extLst>
                <a:ext uri="{FF2B5EF4-FFF2-40B4-BE49-F238E27FC236}">
                  <a16:creationId xmlns:a16="http://schemas.microsoft.com/office/drawing/2014/main" id="{AD6EF1AB-8211-4060-920E-3B7355A9C057}"/>
                </a:ext>
              </a:extLst>
            </p:cNvPr>
            <p:cNvSpPr txBox="1"/>
            <p:nvPr/>
          </p:nvSpPr>
          <p:spPr>
            <a:xfrm>
              <a:off x="8942912" y="2651639"/>
              <a:ext cx="2438745"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FUERZAS CORTANTES</a:t>
              </a:r>
            </a:p>
          </p:txBody>
        </p:sp>
      </p:grpSp>
      <p:grpSp>
        <p:nvGrpSpPr>
          <p:cNvPr id="36" name="Grupo 35">
            <a:extLst>
              <a:ext uri="{FF2B5EF4-FFF2-40B4-BE49-F238E27FC236}">
                <a16:creationId xmlns:a16="http://schemas.microsoft.com/office/drawing/2014/main" id="{64E03E19-3B05-4D7D-B9ED-D9C99370AE92}"/>
              </a:ext>
            </a:extLst>
          </p:cNvPr>
          <p:cNvGrpSpPr/>
          <p:nvPr/>
        </p:nvGrpSpPr>
        <p:grpSpPr>
          <a:xfrm>
            <a:off x="8207341" y="4829065"/>
            <a:ext cx="3909885" cy="1748448"/>
            <a:chOff x="8207344" y="5026767"/>
            <a:chExt cx="3909885" cy="1748448"/>
          </a:xfrm>
        </p:grpSpPr>
        <p:sp>
          <p:nvSpPr>
            <p:cNvPr id="37" name="Rectángulo: esquinas redondeadas 36">
              <a:extLst>
                <a:ext uri="{FF2B5EF4-FFF2-40B4-BE49-F238E27FC236}">
                  <a16:creationId xmlns:a16="http://schemas.microsoft.com/office/drawing/2014/main" id="{6AC55378-9557-4317-B6F3-1FA1985F3CD9}"/>
                </a:ext>
              </a:extLst>
            </p:cNvPr>
            <p:cNvSpPr/>
            <p:nvPr/>
          </p:nvSpPr>
          <p:spPr>
            <a:xfrm>
              <a:off x="8207344" y="5026767"/>
              <a:ext cx="3909885" cy="17484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38" name="Imagen 37">
              <a:extLst>
                <a:ext uri="{FF2B5EF4-FFF2-40B4-BE49-F238E27FC236}">
                  <a16:creationId xmlns:a16="http://schemas.microsoft.com/office/drawing/2014/main" id="{F38A1C2F-8221-4D11-BD9D-E68F715975B1}"/>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8714667" y="5422635"/>
              <a:ext cx="3024982" cy="1253341"/>
            </a:xfrm>
            <a:prstGeom prst="rect">
              <a:avLst/>
            </a:prstGeom>
          </p:spPr>
        </p:pic>
        <p:sp>
          <p:nvSpPr>
            <p:cNvPr id="39" name="CuadroTexto 38">
              <a:extLst>
                <a:ext uri="{FF2B5EF4-FFF2-40B4-BE49-F238E27FC236}">
                  <a16:creationId xmlns:a16="http://schemas.microsoft.com/office/drawing/2014/main" id="{643637D4-E03E-49E0-990D-A507D43FE33F}"/>
                </a:ext>
              </a:extLst>
            </p:cNvPr>
            <p:cNvSpPr txBox="1"/>
            <p:nvPr/>
          </p:nvSpPr>
          <p:spPr>
            <a:xfrm>
              <a:off x="9467478" y="5069559"/>
              <a:ext cx="1389611"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MOMENTOS</a:t>
              </a:r>
            </a:p>
          </p:txBody>
        </p:sp>
      </p:grpSp>
      <p:sp>
        <p:nvSpPr>
          <p:cNvPr id="2" name="CuadroTexto 1">
            <a:extLst>
              <a:ext uri="{FF2B5EF4-FFF2-40B4-BE49-F238E27FC236}">
                <a16:creationId xmlns:a16="http://schemas.microsoft.com/office/drawing/2014/main" id="{E1825B54-CFBC-479C-9E2F-C70765968E5A}"/>
              </a:ext>
            </a:extLst>
          </p:cNvPr>
          <p:cNvSpPr txBox="1"/>
          <p:nvPr/>
        </p:nvSpPr>
        <p:spPr>
          <a:xfrm>
            <a:off x="116826" y="750786"/>
            <a:ext cx="4825249" cy="584775"/>
          </a:xfrm>
          <a:prstGeom prst="rect">
            <a:avLst/>
          </a:prstGeom>
          <a:noFill/>
        </p:spPr>
        <p:txBody>
          <a:bodyPr wrap="square" rtlCol="0">
            <a:spAutoFit/>
          </a:bodyPr>
          <a:lstStyle/>
          <a:p>
            <a:r>
              <a:rPr lang="es-ES" sz="1600" dirty="0">
                <a:latin typeface="Eras Bold ITC" panose="020B0907030504020204" pitchFamily="34" charset="0"/>
              </a:rPr>
              <a:t>ESTRUCTURA DE HORMIGÓN ARMADO CON DISIPADORES TADAS</a:t>
            </a:r>
          </a:p>
        </p:txBody>
      </p:sp>
      <p:sp>
        <p:nvSpPr>
          <p:cNvPr id="3" name="CuadroTexto 2">
            <a:extLst>
              <a:ext uri="{FF2B5EF4-FFF2-40B4-BE49-F238E27FC236}">
                <a16:creationId xmlns:a16="http://schemas.microsoft.com/office/drawing/2014/main" id="{87A98032-C145-4215-8ECD-5381EE094B47}"/>
              </a:ext>
            </a:extLst>
          </p:cNvPr>
          <p:cNvSpPr txBox="1"/>
          <p:nvPr/>
        </p:nvSpPr>
        <p:spPr>
          <a:xfrm>
            <a:off x="2529450" y="1014984"/>
            <a:ext cx="2529451" cy="276999"/>
          </a:xfrm>
          <a:prstGeom prst="rect">
            <a:avLst/>
          </a:prstGeom>
          <a:noFill/>
        </p:spPr>
        <p:txBody>
          <a:bodyPr wrap="square" rtlCol="0">
            <a:spAutoFit/>
          </a:bodyPr>
          <a:lstStyle/>
          <a:p>
            <a:r>
              <a:rPr lang="en-US" sz="1200" dirty="0">
                <a:latin typeface="Eras Bold ITC" panose="020B0907030504020204" pitchFamily="34" charset="0"/>
              </a:rPr>
              <a:t>(ELEMENTO DISIPADOR)</a:t>
            </a:r>
          </a:p>
        </p:txBody>
      </p:sp>
      <p:sp>
        <p:nvSpPr>
          <p:cNvPr id="4" name="Rectángulo 3">
            <a:extLst>
              <a:ext uri="{FF2B5EF4-FFF2-40B4-BE49-F238E27FC236}">
                <a16:creationId xmlns:a16="http://schemas.microsoft.com/office/drawing/2014/main" id="{05CC6A4D-95C6-43A7-A6EF-768855090404}"/>
              </a:ext>
            </a:extLst>
          </p:cNvPr>
          <p:cNvSpPr/>
          <p:nvPr/>
        </p:nvSpPr>
        <p:spPr>
          <a:xfrm>
            <a:off x="10089507" y="5703289"/>
            <a:ext cx="1650139" cy="999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Rectángulo 4">
            <a:extLst>
              <a:ext uri="{FF2B5EF4-FFF2-40B4-BE49-F238E27FC236}">
                <a16:creationId xmlns:a16="http://schemas.microsoft.com/office/drawing/2014/main" id="{B77E44EF-0E41-44D1-8A6C-CD92319F1AE5}"/>
              </a:ext>
            </a:extLst>
          </p:cNvPr>
          <p:cNvSpPr/>
          <p:nvPr/>
        </p:nvSpPr>
        <p:spPr>
          <a:xfrm>
            <a:off x="10089508" y="3822571"/>
            <a:ext cx="1755881" cy="1313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5">
            <a:extLst>
              <a:ext uri="{FF2B5EF4-FFF2-40B4-BE49-F238E27FC236}">
                <a16:creationId xmlns:a16="http://schemas.microsoft.com/office/drawing/2014/main" id="{17D6C157-725F-4231-82B2-6CA9E3ACF0E9}"/>
              </a:ext>
            </a:extLst>
          </p:cNvPr>
          <p:cNvSpPr/>
          <p:nvPr/>
        </p:nvSpPr>
        <p:spPr>
          <a:xfrm>
            <a:off x="9939234" y="647700"/>
            <a:ext cx="2152377" cy="980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51975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F55D0E4-83E8-4215-BF71-6ADF62A50200}"/>
              </a:ext>
            </a:extLst>
          </p:cNvPr>
          <p:cNvPicPr>
            <a:picLocks noChangeAspect="1"/>
          </p:cNvPicPr>
          <p:nvPr/>
        </p:nvPicPr>
        <p:blipFill rotWithShape="1">
          <a:blip r:embed="rId2"/>
          <a:srcRect r="69566" b="7819"/>
          <a:stretch/>
        </p:blipFill>
        <p:spPr>
          <a:xfrm>
            <a:off x="265492" y="1914310"/>
            <a:ext cx="2006270" cy="4040840"/>
          </a:xfrm>
          <a:prstGeom prst="rect">
            <a:avLst/>
          </a:prstGeom>
        </p:spPr>
      </p:pic>
      <p:pic>
        <p:nvPicPr>
          <p:cNvPr id="4" name="Imagen 3">
            <a:extLst>
              <a:ext uri="{FF2B5EF4-FFF2-40B4-BE49-F238E27FC236}">
                <a16:creationId xmlns:a16="http://schemas.microsoft.com/office/drawing/2014/main" id="{FD67C14B-1DE6-43F1-A807-41B580CA5177}"/>
              </a:ext>
            </a:extLst>
          </p:cNvPr>
          <p:cNvPicPr>
            <a:picLocks noChangeAspect="1"/>
          </p:cNvPicPr>
          <p:nvPr/>
        </p:nvPicPr>
        <p:blipFill rotWithShape="1">
          <a:blip r:embed="rId3"/>
          <a:srcRect r="67783" b="12142"/>
          <a:stretch/>
        </p:blipFill>
        <p:spPr>
          <a:xfrm>
            <a:off x="6607765" y="2558051"/>
            <a:ext cx="1924678" cy="1972716"/>
          </a:xfrm>
          <a:prstGeom prst="rect">
            <a:avLst/>
          </a:prstGeom>
        </p:spPr>
      </p:pic>
      <p:pic>
        <p:nvPicPr>
          <p:cNvPr id="6" name="Imagen 98">
            <a:extLst>
              <a:ext uri="{FF2B5EF4-FFF2-40B4-BE49-F238E27FC236}">
                <a16:creationId xmlns:a16="http://schemas.microsoft.com/office/drawing/2014/main" id="{B4D3F21F-34B0-43E6-A4F6-E050941B2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474010" y="2822697"/>
            <a:ext cx="3364117" cy="17080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E4DCF80A-7929-4D8C-9589-00E0A600F514}"/>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12" name="Elipse 11">
            <a:extLst>
              <a:ext uri="{FF2B5EF4-FFF2-40B4-BE49-F238E27FC236}">
                <a16:creationId xmlns:a16="http://schemas.microsoft.com/office/drawing/2014/main" id="{9B173D02-F1B8-4A88-95AE-049699FC7F53}"/>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14" name="图形 119" descr="工具">
            <a:extLst>
              <a:ext uri="{FF2B5EF4-FFF2-40B4-BE49-F238E27FC236}">
                <a16:creationId xmlns:a16="http://schemas.microsoft.com/office/drawing/2014/main" id="{1DFB66B1-D6B5-46F4-8029-A7C6F85343F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6827" y="136373"/>
            <a:ext cx="478040" cy="478040"/>
          </a:xfrm>
          <a:prstGeom prst="rect">
            <a:avLst/>
          </a:prstGeom>
        </p:spPr>
      </p:pic>
      <p:pic>
        <p:nvPicPr>
          <p:cNvPr id="16" name="Imagen 98">
            <a:extLst>
              <a:ext uri="{FF2B5EF4-FFF2-40B4-BE49-F238E27FC236}">
                <a16:creationId xmlns:a16="http://schemas.microsoft.com/office/drawing/2014/main" id="{611472BE-2744-49AE-A6F7-1993C33A5E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912268" y="2690374"/>
            <a:ext cx="3014240" cy="1708070"/>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7">
            <a:extLst>
              <a:ext uri="{FF2B5EF4-FFF2-40B4-BE49-F238E27FC236}">
                <a16:creationId xmlns:a16="http://schemas.microsoft.com/office/drawing/2014/main" id="{DB71938B-0634-438F-9C4B-50731EA0CB8B}"/>
              </a:ext>
            </a:extLst>
          </p:cNvPr>
          <p:cNvSpPr/>
          <p:nvPr/>
        </p:nvSpPr>
        <p:spPr>
          <a:xfrm>
            <a:off x="6040376" y="674702"/>
            <a:ext cx="111247" cy="544161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22" name="CuadroTexto 21">
            <a:extLst>
              <a:ext uri="{FF2B5EF4-FFF2-40B4-BE49-F238E27FC236}">
                <a16:creationId xmlns:a16="http://schemas.microsoft.com/office/drawing/2014/main" id="{8F04F082-4DBE-4A6C-90BD-5C6D075F1F15}"/>
              </a:ext>
            </a:extLst>
          </p:cNvPr>
          <p:cNvSpPr txBox="1"/>
          <p:nvPr/>
        </p:nvSpPr>
        <p:spPr>
          <a:xfrm>
            <a:off x="2426340" y="1409832"/>
            <a:ext cx="1462080" cy="338554"/>
          </a:xfrm>
          <a:prstGeom prst="rect">
            <a:avLst/>
          </a:prstGeom>
          <a:noFill/>
        </p:spPr>
        <p:txBody>
          <a:bodyPr wrap="square" rtlCol="0">
            <a:spAutoFit/>
          </a:bodyPr>
          <a:lstStyle>
            <a:defPPr>
              <a:defRPr lang="es-ES"/>
            </a:defPPr>
            <a:lvl1pPr>
              <a:defRPr sz="1600" b="1"/>
            </a:lvl1pPr>
          </a:lstStyle>
          <a:p>
            <a:pPr algn="ctr"/>
            <a:r>
              <a:rPr lang="en-US" i="1" u="sng" dirty="0"/>
              <a:t>P</a:t>
            </a:r>
            <a:r>
              <a:rPr lang="es-EC" i="1" u="sng" dirty="0" err="1"/>
              <a:t>órticos</a:t>
            </a:r>
            <a:r>
              <a:rPr lang="es-EC" i="1" u="sng" dirty="0"/>
              <a:t> 1 - 4</a:t>
            </a:r>
          </a:p>
        </p:txBody>
      </p:sp>
      <p:sp>
        <p:nvSpPr>
          <p:cNvPr id="26" name="CuadroTexto 25">
            <a:extLst>
              <a:ext uri="{FF2B5EF4-FFF2-40B4-BE49-F238E27FC236}">
                <a16:creationId xmlns:a16="http://schemas.microsoft.com/office/drawing/2014/main" id="{57E85B50-0D0C-495C-BC93-405AA6AF73A1}"/>
              </a:ext>
            </a:extLst>
          </p:cNvPr>
          <p:cNvSpPr txBox="1"/>
          <p:nvPr/>
        </p:nvSpPr>
        <p:spPr>
          <a:xfrm>
            <a:off x="8585855" y="1409832"/>
            <a:ext cx="1729729" cy="338554"/>
          </a:xfrm>
          <a:prstGeom prst="rect">
            <a:avLst/>
          </a:prstGeom>
          <a:noFill/>
        </p:spPr>
        <p:txBody>
          <a:bodyPr wrap="square" rtlCol="0">
            <a:spAutoFit/>
          </a:bodyPr>
          <a:lstStyle>
            <a:defPPr>
              <a:defRPr lang="es-ES"/>
            </a:defPPr>
            <a:lvl1pPr>
              <a:defRPr sz="1600" b="1"/>
            </a:lvl1pPr>
          </a:lstStyle>
          <a:p>
            <a:pPr algn="ctr"/>
            <a:r>
              <a:rPr lang="en-US" i="1" u="sng" dirty="0"/>
              <a:t>P</a:t>
            </a:r>
            <a:r>
              <a:rPr lang="es-EC" i="1" u="sng" dirty="0" err="1"/>
              <a:t>órticos</a:t>
            </a:r>
            <a:r>
              <a:rPr lang="es-EC" i="1" u="sng" dirty="0"/>
              <a:t> A - H</a:t>
            </a:r>
          </a:p>
        </p:txBody>
      </p:sp>
      <p:sp>
        <p:nvSpPr>
          <p:cNvPr id="2" name="CuadroTexto 1">
            <a:extLst>
              <a:ext uri="{FF2B5EF4-FFF2-40B4-BE49-F238E27FC236}">
                <a16:creationId xmlns:a16="http://schemas.microsoft.com/office/drawing/2014/main" id="{F7D2A85A-5C91-4B79-8728-061E4D08115A}"/>
              </a:ext>
            </a:extLst>
          </p:cNvPr>
          <p:cNvSpPr txBox="1"/>
          <p:nvPr/>
        </p:nvSpPr>
        <p:spPr>
          <a:xfrm>
            <a:off x="116826" y="750786"/>
            <a:ext cx="4825249" cy="584775"/>
          </a:xfrm>
          <a:prstGeom prst="rect">
            <a:avLst/>
          </a:prstGeom>
          <a:noFill/>
        </p:spPr>
        <p:txBody>
          <a:bodyPr wrap="square" rtlCol="0">
            <a:spAutoFit/>
          </a:bodyPr>
          <a:lstStyle/>
          <a:p>
            <a:r>
              <a:rPr lang="es-ES" sz="1600" dirty="0">
                <a:latin typeface="Eras Bold ITC" panose="020B0907030504020204" pitchFamily="34" charset="0"/>
              </a:rPr>
              <a:t>ESTRUCTURA DE HORMIGÓN ARMADO CON DISIPADORES TADAS</a:t>
            </a:r>
          </a:p>
        </p:txBody>
      </p:sp>
      <p:sp>
        <p:nvSpPr>
          <p:cNvPr id="5" name="CuadroTexto 4">
            <a:extLst>
              <a:ext uri="{FF2B5EF4-FFF2-40B4-BE49-F238E27FC236}">
                <a16:creationId xmlns:a16="http://schemas.microsoft.com/office/drawing/2014/main" id="{159A8013-1DD8-49BD-912B-5C14A21D646F}"/>
              </a:ext>
            </a:extLst>
          </p:cNvPr>
          <p:cNvSpPr txBox="1"/>
          <p:nvPr/>
        </p:nvSpPr>
        <p:spPr>
          <a:xfrm>
            <a:off x="2529450" y="1014984"/>
            <a:ext cx="2529451" cy="276999"/>
          </a:xfrm>
          <a:prstGeom prst="rect">
            <a:avLst/>
          </a:prstGeom>
          <a:noFill/>
        </p:spPr>
        <p:txBody>
          <a:bodyPr wrap="square" rtlCol="0">
            <a:spAutoFit/>
          </a:bodyPr>
          <a:lstStyle/>
          <a:p>
            <a:r>
              <a:rPr lang="en-US" sz="1200" dirty="0">
                <a:latin typeface="Eras Bold ITC" panose="020B0907030504020204" pitchFamily="34" charset="0"/>
              </a:rPr>
              <a:t>(ELEMENTO DISIPADOR)</a:t>
            </a:r>
          </a:p>
        </p:txBody>
      </p:sp>
    </p:spTree>
    <p:extLst>
      <p:ext uri="{BB962C8B-B14F-4D97-AF65-F5344CB8AC3E}">
        <p14:creationId xmlns:p14="http://schemas.microsoft.com/office/powerpoint/2010/main" val="1379544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a:extLst>
              <a:ext uri="{FF2B5EF4-FFF2-40B4-BE49-F238E27FC236}">
                <a16:creationId xmlns:a16="http://schemas.microsoft.com/office/drawing/2014/main" id="{33A1C007-6E10-4CD0-A592-39BF40D09C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400" y="589280"/>
            <a:ext cx="4103403" cy="4917439"/>
          </a:xfrm>
          <a:custGeom>
            <a:avLst/>
            <a:gdLst>
              <a:gd name="connsiteX0" fmla="*/ 0 w 4421777"/>
              <a:gd name="connsiteY0" fmla="*/ 0 h 5214011"/>
              <a:gd name="connsiteX1" fmla="*/ 3578731 w 4421777"/>
              <a:gd name="connsiteY1" fmla="*/ 0 h 5214011"/>
              <a:gd name="connsiteX2" fmla="*/ 3714974 w 4421777"/>
              <a:gd name="connsiteY2" fmla="*/ 149905 h 5214011"/>
              <a:gd name="connsiteX3" fmla="*/ 4421777 w 4421777"/>
              <a:gd name="connsiteY3" fmla="*/ 2118767 h 5214011"/>
              <a:gd name="connsiteX4" fmla="*/ 1326533 w 4421777"/>
              <a:gd name="connsiteY4" fmla="*/ 5214011 h 5214011"/>
              <a:gd name="connsiteX5" fmla="*/ 121725 w 4421777"/>
              <a:gd name="connsiteY5" fmla="*/ 4970771 h 5214011"/>
              <a:gd name="connsiteX6" fmla="*/ 0 w 4421777"/>
              <a:gd name="connsiteY6" fmla="*/ 4912134 h 521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777" h="5214011">
                <a:moveTo>
                  <a:pt x="0" y="0"/>
                </a:moveTo>
                <a:lnTo>
                  <a:pt x="3578731" y="0"/>
                </a:lnTo>
                <a:lnTo>
                  <a:pt x="3714974" y="149905"/>
                </a:lnTo>
                <a:cubicBezTo>
                  <a:pt x="4156529" y="684945"/>
                  <a:pt x="4421777" y="1370880"/>
                  <a:pt x="4421777" y="2118767"/>
                </a:cubicBezTo>
                <a:cubicBezTo>
                  <a:pt x="4421777" y="3828223"/>
                  <a:pt x="3035989" y="5214011"/>
                  <a:pt x="1326533" y="5214011"/>
                </a:cubicBezTo>
                <a:cubicBezTo>
                  <a:pt x="899169" y="5214011"/>
                  <a:pt x="492035" y="5127400"/>
                  <a:pt x="121725" y="4970771"/>
                </a:cubicBezTo>
                <a:lnTo>
                  <a:pt x="0" y="4912134"/>
                </a:lnTo>
                <a:close/>
              </a:path>
            </a:pathLst>
          </a:custGeom>
        </p:spPr>
      </p:pic>
      <p:sp>
        <p:nvSpPr>
          <p:cNvPr id="11" name="Forma libre: forma 10">
            <a:extLst>
              <a:ext uri="{FF2B5EF4-FFF2-40B4-BE49-F238E27FC236}">
                <a16:creationId xmlns:a16="http://schemas.microsoft.com/office/drawing/2014/main" id="{B79371E5-AADD-43C8-8DC2-95B8DB6B247B}"/>
              </a:ext>
            </a:extLst>
          </p:cNvPr>
          <p:cNvSpPr/>
          <p:nvPr/>
        </p:nvSpPr>
        <p:spPr>
          <a:xfrm>
            <a:off x="0" y="589280"/>
            <a:ext cx="4805680" cy="5506720"/>
          </a:xfrm>
          <a:custGeom>
            <a:avLst/>
            <a:gdLst>
              <a:gd name="connsiteX0" fmla="*/ 3791299 w 4968240"/>
              <a:gd name="connsiteY0" fmla="*/ 0 h 5547360"/>
              <a:gd name="connsiteX1" fmla="*/ 4298571 w 4968240"/>
              <a:gd name="connsiteY1" fmla="*/ 0 h 5547360"/>
              <a:gd name="connsiteX2" fmla="*/ 4332301 w 4968240"/>
              <a:gd name="connsiteY2" fmla="*/ 42768 h 5547360"/>
              <a:gd name="connsiteX3" fmla="*/ 4968240 w 4968240"/>
              <a:gd name="connsiteY3" fmla="*/ 2016760 h 5547360"/>
              <a:gd name="connsiteX4" fmla="*/ 1244600 w 4968240"/>
              <a:gd name="connsiteY4" fmla="*/ 5547360 h 5547360"/>
              <a:gd name="connsiteX5" fmla="*/ 137303 w 4968240"/>
              <a:gd name="connsiteY5" fmla="*/ 5388631 h 5547360"/>
              <a:gd name="connsiteX6" fmla="*/ 0 w 4968240"/>
              <a:gd name="connsiteY6" fmla="*/ 5344581 h 5547360"/>
              <a:gd name="connsiteX7" fmla="*/ 0 w 4968240"/>
              <a:gd name="connsiteY7" fmla="*/ 4923250 h 5547360"/>
              <a:gd name="connsiteX8" fmla="*/ 254849 w 4968240"/>
              <a:gd name="connsiteY8" fmla="*/ 5011116 h 5547360"/>
              <a:gd name="connsiteX9" fmla="*/ 1244600 w 4968240"/>
              <a:gd name="connsiteY9" fmla="*/ 5152074 h 5547360"/>
              <a:gd name="connsiteX10" fmla="*/ 4572954 w 4968240"/>
              <a:gd name="connsiteY10" fmla="*/ 2016760 h 5547360"/>
              <a:gd name="connsiteX11" fmla="*/ 3812920 w 4968240"/>
              <a:gd name="connsiteY11" fmla="*/ 22409 h 5547360"/>
              <a:gd name="connsiteX12" fmla="*/ 3791299 w 4968240"/>
              <a:gd name="connsiteY12" fmla="*/ 0 h 554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8240" h="5547360">
                <a:moveTo>
                  <a:pt x="3791299" y="0"/>
                </a:moveTo>
                <a:lnTo>
                  <a:pt x="4298571" y="0"/>
                </a:lnTo>
                <a:lnTo>
                  <a:pt x="4332301" y="42768"/>
                </a:lnTo>
                <a:cubicBezTo>
                  <a:pt x="4733800" y="606255"/>
                  <a:pt x="4968240" y="1285549"/>
                  <a:pt x="4968240" y="2016760"/>
                </a:cubicBezTo>
                <a:cubicBezTo>
                  <a:pt x="4968240" y="3966657"/>
                  <a:pt x="3301110" y="5547360"/>
                  <a:pt x="1244600" y="5547360"/>
                </a:cubicBezTo>
                <a:cubicBezTo>
                  <a:pt x="859004" y="5547360"/>
                  <a:pt x="487098" y="5491789"/>
                  <a:pt x="137303" y="5388631"/>
                </a:cubicBezTo>
                <a:lnTo>
                  <a:pt x="0" y="5344581"/>
                </a:lnTo>
                <a:lnTo>
                  <a:pt x="0" y="4923250"/>
                </a:lnTo>
                <a:lnTo>
                  <a:pt x="254849" y="5011116"/>
                </a:lnTo>
                <a:cubicBezTo>
                  <a:pt x="567511" y="5102724"/>
                  <a:pt x="899938" y="5152074"/>
                  <a:pt x="1244600" y="5152074"/>
                </a:cubicBezTo>
                <a:cubicBezTo>
                  <a:pt x="3082799" y="5152074"/>
                  <a:pt x="4572954" y="3748346"/>
                  <a:pt x="4572954" y="2016760"/>
                </a:cubicBezTo>
                <a:cubicBezTo>
                  <a:pt x="4572954" y="1259191"/>
                  <a:pt x="4287729" y="564376"/>
                  <a:pt x="3812920" y="22409"/>
                </a:cubicBezTo>
                <a:lnTo>
                  <a:pt x="3791299" y="0"/>
                </a:lnTo>
                <a:close/>
              </a:path>
            </a:pathLst>
          </a:custGeom>
          <a:gradFill flip="none" rotWithShape="1">
            <a:gsLst>
              <a:gs pos="100000">
                <a:schemeClr val="accent1">
                  <a:lumMod val="5000"/>
                  <a:lumOff val="95000"/>
                </a:schemeClr>
              </a:gs>
              <a:gs pos="0">
                <a:srgbClr val="7C7C7C"/>
              </a:gs>
              <a:gs pos="81000">
                <a:srgbClr val="668E3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C" dirty="0">
              <a:solidFill>
                <a:schemeClr val="tx1"/>
              </a:solidFill>
            </a:endParaRPr>
          </a:p>
        </p:txBody>
      </p:sp>
      <p:sp>
        <p:nvSpPr>
          <p:cNvPr id="50" name="Forma libre: forma 49">
            <a:extLst>
              <a:ext uri="{FF2B5EF4-FFF2-40B4-BE49-F238E27FC236}">
                <a16:creationId xmlns:a16="http://schemas.microsoft.com/office/drawing/2014/main" id="{AA594577-80EC-4B06-8EAB-CF60BFE17306}"/>
              </a:ext>
            </a:extLst>
          </p:cNvPr>
          <p:cNvSpPr/>
          <p:nvPr/>
        </p:nvSpPr>
        <p:spPr>
          <a:xfrm>
            <a:off x="0" y="2045971"/>
            <a:ext cx="4972051" cy="4222751"/>
          </a:xfrm>
          <a:custGeom>
            <a:avLst/>
            <a:gdLst>
              <a:gd name="connsiteX0" fmla="*/ 4873157 w 4972051"/>
              <a:gd name="connsiteY0" fmla="*/ 0 h 4222751"/>
              <a:gd name="connsiteX1" fmla="*/ 4925486 w 4972051"/>
              <a:gd name="connsiteY1" fmla="*/ 0 h 4222751"/>
              <a:gd name="connsiteX2" fmla="*/ 4934512 w 4972051"/>
              <a:gd name="connsiteY2" fmla="*/ 48731 h 4222751"/>
              <a:gd name="connsiteX3" fmla="*/ 4972051 w 4972051"/>
              <a:gd name="connsiteY3" fmla="*/ 560852 h 4222751"/>
              <a:gd name="connsiteX4" fmla="*/ 1102703 w 4972051"/>
              <a:gd name="connsiteY4" fmla="*/ 4222751 h 4222751"/>
              <a:gd name="connsiteX5" fmla="*/ 135693 w 4972051"/>
              <a:gd name="connsiteY5" fmla="*/ 4107465 h 4222751"/>
              <a:gd name="connsiteX6" fmla="*/ 0 w 4972051"/>
              <a:gd name="connsiteY6" fmla="*/ 4070998 h 4222751"/>
              <a:gd name="connsiteX7" fmla="*/ 0 w 4972051"/>
              <a:gd name="connsiteY7" fmla="*/ 4017706 h 4222751"/>
              <a:gd name="connsiteX8" fmla="*/ 148560 w 4972051"/>
              <a:gd name="connsiteY8" fmla="*/ 4057600 h 4222751"/>
              <a:gd name="connsiteX9" fmla="*/ 1102703 w 4972051"/>
              <a:gd name="connsiteY9" fmla="*/ 4171265 h 4222751"/>
              <a:gd name="connsiteX10" fmla="*/ 4920565 w 4972051"/>
              <a:gd name="connsiteY10" fmla="*/ 560852 h 4222751"/>
              <a:gd name="connsiteX11" fmla="*/ 4883526 w 4972051"/>
              <a:gd name="connsiteY11" fmla="*/ 55931 h 422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2051" h="4222751">
                <a:moveTo>
                  <a:pt x="4873157" y="0"/>
                </a:moveTo>
                <a:lnTo>
                  <a:pt x="4925486" y="0"/>
                </a:lnTo>
                <a:lnTo>
                  <a:pt x="4934512" y="48731"/>
                </a:lnTo>
                <a:cubicBezTo>
                  <a:pt x="4959257" y="216078"/>
                  <a:pt x="4972051" y="387051"/>
                  <a:pt x="4972051" y="560852"/>
                </a:cubicBezTo>
                <a:cubicBezTo>
                  <a:pt x="4972051" y="2583263"/>
                  <a:pt x="3239685" y="4222751"/>
                  <a:pt x="1102703" y="4222751"/>
                </a:cubicBezTo>
                <a:cubicBezTo>
                  <a:pt x="768800" y="4222751"/>
                  <a:pt x="444774" y="4182725"/>
                  <a:pt x="135693" y="4107465"/>
                </a:cubicBezTo>
                <a:lnTo>
                  <a:pt x="0" y="4070998"/>
                </a:lnTo>
                <a:lnTo>
                  <a:pt x="0" y="4017706"/>
                </a:lnTo>
                <a:lnTo>
                  <a:pt x="148560" y="4057600"/>
                </a:lnTo>
                <a:cubicBezTo>
                  <a:pt x="453529" y="4131801"/>
                  <a:pt x="773243" y="4171265"/>
                  <a:pt x="1102703" y="4171265"/>
                </a:cubicBezTo>
                <a:cubicBezTo>
                  <a:pt x="3211250" y="4171265"/>
                  <a:pt x="4920565" y="2554828"/>
                  <a:pt x="4920565" y="560852"/>
                </a:cubicBezTo>
                <a:cubicBezTo>
                  <a:pt x="4920565" y="389495"/>
                  <a:pt x="4907942" y="220926"/>
                  <a:pt x="4883526" y="55931"/>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CuadroTexto 51">
            <a:extLst>
              <a:ext uri="{FF2B5EF4-FFF2-40B4-BE49-F238E27FC236}">
                <a16:creationId xmlns:a16="http://schemas.microsoft.com/office/drawing/2014/main" id="{1E68716E-A979-4736-BD29-93569E0A95A9}"/>
              </a:ext>
            </a:extLst>
          </p:cNvPr>
          <p:cNvSpPr txBox="1"/>
          <p:nvPr/>
        </p:nvSpPr>
        <p:spPr>
          <a:xfrm>
            <a:off x="4652010" y="2324724"/>
            <a:ext cx="7086600" cy="1446550"/>
          </a:xfrm>
          <a:prstGeom prst="rect">
            <a:avLst/>
          </a:prstGeom>
          <a:noFill/>
        </p:spPr>
        <p:txBody>
          <a:bodyPr wrap="square" rtlCol="0">
            <a:spAutoFit/>
          </a:bodyPr>
          <a:lstStyle/>
          <a:p>
            <a:pPr algn="r"/>
            <a:r>
              <a:rPr lang="en-US" sz="4400" dirty="0">
                <a:effectLst>
                  <a:outerShdw blurRad="38100" dist="38100" dir="2700000" algn="tl">
                    <a:srgbClr val="000000">
                      <a:alpha val="43137"/>
                    </a:srgbClr>
                  </a:outerShdw>
                </a:effectLst>
                <a:latin typeface="Eras Bold ITC" panose="020B0907030504020204" pitchFamily="34" charset="0"/>
              </a:rPr>
              <a:t>ESTRUCTURA DE ACERO</a:t>
            </a:r>
            <a:endParaRPr lang="es-EC" sz="4400" dirty="0">
              <a:effectLst>
                <a:outerShdw blurRad="38100" dist="38100" dir="2700000" algn="tl">
                  <a:srgbClr val="000000">
                    <a:alpha val="43137"/>
                  </a:srgbClr>
                </a:outerShdw>
              </a:effectLst>
              <a:latin typeface="Eras Bold ITC" panose="020B0907030504020204" pitchFamily="34" charset="0"/>
            </a:endParaRPr>
          </a:p>
        </p:txBody>
      </p:sp>
      <p:pic>
        <p:nvPicPr>
          <p:cNvPr id="54" name="Gráfico 53" descr="Manual de estrategia">
            <a:extLst>
              <a:ext uri="{FF2B5EF4-FFF2-40B4-BE49-F238E27FC236}">
                <a16:creationId xmlns:a16="http://schemas.microsoft.com/office/drawing/2014/main" id="{5C0D2639-F56C-452D-A561-DBBB8ECB7A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24210" y="3648398"/>
            <a:ext cx="914400" cy="914400"/>
          </a:xfrm>
          <a:prstGeom prst="rect">
            <a:avLst/>
          </a:prstGeom>
        </p:spPr>
      </p:pic>
    </p:spTree>
    <p:extLst>
      <p:ext uri="{BB962C8B-B14F-4D97-AF65-F5344CB8AC3E}">
        <p14:creationId xmlns:p14="http://schemas.microsoft.com/office/powerpoint/2010/main" val="272384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4" name="Imagen 3">
            <a:extLst>
              <a:ext uri="{FF2B5EF4-FFF2-40B4-BE49-F238E27FC236}">
                <a16:creationId xmlns:a16="http://schemas.microsoft.com/office/drawing/2014/main" id="{B47845BC-DC90-403C-9E57-F07CB888389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82472" y="1089340"/>
            <a:ext cx="4319422" cy="3565726"/>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532842" y="703880"/>
            <a:ext cx="4730875" cy="2348378"/>
          </a:xfrm>
          <a:prstGeom prst="rect">
            <a:avLst/>
          </a:prstGeom>
          <a:noFill/>
          <a:extLst>
            <a:ext uri="{909E8E84-426E-40DD-AFC4-6F175D3DCCD1}">
              <a14:hiddenFill xmlns:a14="http://schemas.microsoft.com/office/drawing/2010/main">
                <a:solidFill>
                  <a:srgbClr val="FFFFFF"/>
                </a:solidFill>
              </a14:hiddenFill>
            </a:ext>
          </a:extLst>
        </p:spPr>
      </p:pic>
      <p:pic>
        <p:nvPicPr>
          <p:cNvPr id="4099" name="Imagen 104">
            <a:extLst>
              <a:ext uri="{FF2B5EF4-FFF2-40B4-BE49-F238E27FC236}">
                <a16:creationId xmlns:a16="http://schemas.microsoft.com/office/drawing/2014/main" id="{0D723137-2964-4175-A9AE-1FF6D7B661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780246" y="3250550"/>
            <a:ext cx="4236065" cy="23738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5A0423D6-9ACA-4889-BF03-9CDCD55748C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7" name="Imagen 6">
            <a:extLst>
              <a:ext uri="{FF2B5EF4-FFF2-40B4-BE49-F238E27FC236}">
                <a16:creationId xmlns:a16="http://schemas.microsoft.com/office/drawing/2014/main" id="{785136A7-D95F-4746-A65C-9868697FBE2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82472" y="4583073"/>
            <a:ext cx="1921482" cy="1590735"/>
          </a:xfrm>
          <a:prstGeom prst="rect">
            <a:avLst/>
          </a:prstGeom>
        </p:spPr>
      </p:pic>
      <p:sp>
        <p:nvSpPr>
          <p:cNvPr id="8" name="CuadroTexto 7">
            <a:extLst>
              <a:ext uri="{FF2B5EF4-FFF2-40B4-BE49-F238E27FC236}">
                <a16:creationId xmlns:a16="http://schemas.microsoft.com/office/drawing/2014/main" id="{C9875EC7-960C-486E-B78A-F0B98C6AC348}"/>
              </a:ext>
            </a:extLst>
          </p:cNvPr>
          <p:cNvSpPr txBox="1"/>
          <p:nvPr/>
        </p:nvSpPr>
        <p:spPr>
          <a:xfrm>
            <a:off x="116827" y="750786"/>
            <a:ext cx="5979173" cy="338554"/>
          </a:xfrm>
          <a:prstGeom prst="rect">
            <a:avLst/>
          </a:prstGeom>
          <a:noFill/>
        </p:spPr>
        <p:txBody>
          <a:bodyPr wrap="square" rtlCol="0">
            <a:spAutoFit/>
          </a:bodyPr>
          <a:lstStyle/>
          <a:p>
            <a:r>
              <a:rPr lang="en-US" sz="1600" dirty="0">
                <a:latin typeface="Eras Bold ITC" panose="020B0907030504020204" pitchFamily="34" charset="0"/>
              </a:rPr>
              <a:t>E</a:t>
            </a:r>
            <a:r>
              <a:rPr lang="es-EC" sz="1600" dirty="0">
                <a:latin typeface="Eras Bold ITC" panose="020B0907030504020204" pitchFamily="34" charset="0"/>
              </a:rPr>
              <a:t>STRUCTURA DE ACERO</a:t>
            </a:r>
          </a:p>
        </p:txBody>
      </p:sp>
      <mc:AlternateContent xmlns:mc="http://schemas.openxmlformats.org/markup-compatibility/2006" xmlns:a14="http://schemas.microsoft.com/office/drawing/2010/main">
        <mc:Choice Requires="a14">
          <p:sp>
            <p:nvSpPr>
              <p:cNvPr id="6" name="Rectángulo: esquinas redondeadas 5">
                <a:extLst>
                  <a:ext uri="{FF2B5EF4-FFF2-40B4-BE49-F238E27FC236}">
                    <a16:creationId xmlns:a16="http://schemas.microsoft.com/office/drawing/2014/main" id="{96CF1A31-8926-4B15-9C83-7F9EA36135CA}"/>
                  </a:ext>
                </a:extLst>
              </p:cNvPr>
              <p:cNvSpPr/>
              <p:nvPr/>
            </p:nvSpPr>
            <p:spPr>
              <a:xfrm>
                <a:off x="3235844" y="5436440"/>
                <a:ext cx="3010520" cy="7281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2000" i="1" dirty="0">
                    <a:solidFill>
                      <a:sysClr val="windowText" lastClr="000000"/>
                    </a:solidFill>
                  </a:rPr>
                  <a:t>Estructura Flexible</a:t>
                </a:r>
              </a:p>
              <a:p>
                <a:pPr algn="ctr"/>
                <a14:m>
                  <m:oMathPara xmlns:m="http://schemas.openxmlformats.org/officeDocument/2006/math">
                    <m:oMathParaPr>
                      <m:jc m:val="centerGroup"/>
                    </m:oMathParaPr>
                    <m:oMath xmlns:m="http://schemas.openxmlformats.org/officeDocument/2006/math">
                      <m:f>
                        <m:fPr>
                          <m:type m:val="lin"/>
                          <m:ctrlPr>
                            <a:rPr lang="es-EC" sz="1600" i="1" smtClean="0">
                              <a:solidFill>
                                <a:sysClr val="windowText" lastClr="000000"/>
                              </a:solidFill>
                              <a:latin typeface="Cambria Math" panose="02040503050406030204" pitchFamily="18" charset="0"/>
                            </a:rPr>
                          </m:ctrlPr>
                        </m:fPr>
                        <m:num>
                          <m:r>
                            <a:rPr lang="es-EC" sz="1600" i="1" smtClean="0">
                              <a:solidFill>
                                <a:sysClr val="windowText" lastClr="000000"/>
                              </a:solidFill>
                              <a:latin typeface="Cambria Math" panose="02040503050406030204" pitchFamily="18" charset="0"/>
                            </a:rPr>
                            <m:t>𝐻</m:t>
                          </m:r>
                        </m:num>
                        <m:den>
                          <m:r>
                            <a:rPr lang="es-EC" sz="1600" i="1" smtClean="0">
                              <a:solidFill>
                                <a:sysClr val="windowText" lastClr="000000"/>
                              </a:solidFill>
                              <a:latin typeface="Cambria Math" panose="02040503050406030204" pitchFamily="18" charset="0"/>
                            </a:rPr>
                            <m:t>𝑇</m:t>
                          </m:r>
                        </m:den>
                      </m:f>
                      <m:r>
                        <a:rPr lang="es-EC" sz="1600" i="1" smtClean="0">
                          <a:solidFill>
                            <a:sysClr val="windowText" lastClr="000000"/>
                          </a:solidFill>
                          <a:latin typeface="Cambria Math" panose="02040503050406030204" pitchFamily="18" charset="0"/>
                        </a:rPr>
                        <m:t>=</m:t>
                      </m:r>
                      <m:r>
                        <a:rPr lang="es-EC" sz="1600" i="1">
                          <a:solidFill>
                            <a:sysClr val="windowText" lastClr="000000"/>
                          </a:solidFill>
                          <a:latin typeface="Cambria Math" panose="02040503050406030204" pitchFamily="18" charset="0"/>
                        </a:rPr>
                        <m:t>23.06</m:t>
                      </m:r>
                    </m:oMath>
                  </m:oMathPara>
                </a14:m>
                <a:endParaRPr lang="es-EC" i="1" dirty="0">
                  <a:solidFill>
                    <a:sysClr val="windowText" lastClr="000000"/>
                  </a:solidFill>
                </a:endParaRPr>
              </a:p>
            </p:txBody>
          </p:sp>
        </mc:Choice>
        <mc:Fallback xmlns="">
          <p:sp>
            <p:nvSpPr>
              <p:cNvPr id="6" name="Rectángulo: esquinas redondeadas 5">
                <a:extLst>
                  <a:ext uri="{FF2B5EF4-FFF2-40B4-BE49-F238E27FC236}">
                    <a16:creationId xmlns:a16="http://schemas.microsoft.com/office/drawing/2014/main" id="{96CF1A31-8926-4B15-9C83-7F9EA36135CA}"/>
                  </a:ext>
                </a:extLst>
              </p:cNvPr>
              <p:cNvSpPr>
                <a:spLocks noRot="1" noChangeAspect="1" noMove="1" noResize="1" noEditPoints="1" noAdjustHandles="1" noChangeArrowheads="1" noChangeShapeType="1" noTextEdit="1"/>
              </p:cNvSpPr>
              <p:nvPr/>
            </p:nvSpPr>
            <p:spPr>
              <a:xfrm>
                <a:off x="3235844" y="5436440"/>
                <a:ext cx="3010520" cy="728180"/>
              </a:xfrm>
              <a:prstGeom prst="roundRect">
                <a:avLst/>
              </a:prstGeom>
              <a:blipFill>
                <a:blip r:embed="rId8"/>
                <a:stretch>
                  <a:fillRect/>
                </a:stretch>
              </a:blipFill>
            </p:spPr>
            <p:txBody>
              <a:bodyPr/>
              <a:lstStyle/>
              <a:p>
                <a:r>
                  <a:rPr lang="es-EC">
                    <a:noFill/>
                  </a:rPr>
                  <a:t> </a:t>
                </a:r>
              </a:p>
            </p:txBody>
          </p:sp>
        </mc:Fallback>
      </mc:AlternateContent>
      <p:sp>
        <p:nvSpPr>
          <p:cNvPr id="9" name="Rectángulo: esquinas redondeadas 8">
            <a:extLst>
              <a:ext uri="{FF2B5EF4-FFF2-40B4-BE49-F238E27FC236}">
                <a16:creationId xmlns:a16="http://schemas.microsoft.com/office/drawing/2014/main" id="{21DE48EC-728E-4D22-AA4F-A576F289C75F}"/>
              </a:ext>
            </a:extLst>
          </p:cNvPr>
          <p:cNvSpPr/>
          <p:nvPr/>
        </p:nvSpPr>
        <p:spPr>
          <a:xfrm>
            <a:off x="3235843" y="4621122"/>
            <a:ext cx="3010521" cy="7281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ysClr val="windowText" lastClr="000000"/>
                </a:solidFill>
              </a:rPr>
              <a:t>Factor de </a:t>
            </a:r>
            <a:r>
              <a:rPr lang="en-US" dirty="0" err="1">
                <a:solidFill>
                  <a:sysClr val="windowText" lastClr="000000"/>
                </a:solidFill>
              </a:rPr>
              <a:t>Amortiguamiento</a:t>
            </a:r>
            <a:endParaRPr lang="en-US" dirty="0">
              <a:solidFill>
                <a:sysClr val="windowText" lastClr="000000"/>
              </a:solidFill>
            </a:endParaRPr>
          </a:p>
          <a:p>
            <a:pPr algn="ctr"/>
            <a:r>
              <a:rPr lang="en-US" dirty="0">
                <a:solidFill>
                  <a:sysClr val="windowText" lastClr="000000"/>
                </a:solidFill>
                <a:latin typeface="Times New Roman" panose="02020603050405020304" pitchFamily="18" charset="0"/>
                <a:cs typeface="Times New Roman" panose="02020603050405020304" pitchFamily="18" charset="0"/>
              </a:rPr>
              <a:t>ξ = 0.04</a:t>
            </a:r>
            <a:endParaRPr lang="es-EC" dirty="0">
              <a:solidFill>
                <a:sysClr val="windowText" lastClr="000000"/>
              </a:solidFill>
            </a:endParaRPr>
          </a:p>
        </p:txBody>
      </p:sp>
      <p:sp>
        <p:nvSpPr>
          <p:cNvPr id="10" name="Rectángulo 9">
            <a:extLst>
              <a:ext uri="{FF2B5EF4-FFF2-40B4-BE49-F238E27FC236}">
                <a16:creationId xmlns:a16="http://schemas.microsoft.com/office/drawing/2014/main" id="{B4233330-C4B8-438C-B489-D33BE27AB636}"/>
              </a:ext>
            </a:extLst>
          </p:cNvPr>
          <p:cNvSpPr/>
          <p:nvPr/>
        </p:nvSpPr>
        <p:spPr>
          <a:xfrm>
            <a:off x="582472" y="2203915"/>
            <a:ext cx="1967042" cy="1289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a:extLst>
              <a:ext uri="{FF2B5EF4-FFF2-40B4-BE49-F238E27FC236}">
                <a16:creationId xmlns:a16="http://schemas.microsoft.com/office/drawing/2014/main" id="{D1590B48-D091-4A27-8527-48BDC3F27F0A}"/>
              </a:ext>
            </a:extLst>
          </p:cNvPr>
          <p:cNvSpPr/>
          <p:nvPr/>
        </p:nvSpPr>
        <p:spPr>
          <a:xfrm>
            <a:off x="2742182" y="2203915"/>
            <a:ext cx="1967042" cy="1289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87808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398" y="5173050"/>
            <a:ext cx="2083605" cy="103643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15C8F065-76A8-47DD-935E-2210DA6FB32A}"/>
              </a:ext>
            </a:extLst>
          </p:cNvPr>
          <p:cNvPicPr/>
          <p:nvPr/>
        </p:nvPicPr>
        <p:blipFill rotWithShape="1">
          <a:blip r:embed="rId5">
            <a:extLst>
              <a:ext uri="{28A0092B-C50C-407E-A947-70E740481C1C}">
                <a14:useLocalDpi xmlns:a14="http://schemas.microsoft.com/office/drawing/2010/main" val="0"/>
              </a:ext>
            </a:extLst>
          </a:blip>
          <a:srcRect/>
          <a:stretch/>
        </p:blipFill>
        <p:spPr>
          <a:xfrm>
            <a:off x="607094" y="1243774"/>
            <a:ext cx="6854982" cy="3655990"/>
          </a:xfrm>
          <a:prstGeom prst="rect">
            <a:avLst/>
          </a:prstGeom>
        </p:spPr>
      </p:pic>
      <p:grpSp>
        <p:nvGrpSpPr>
          <p:cNvPr id="21" name="Grupo 20">
            <a:extLst>
              <a:ext uri="{FF2B5EF4-FFF2-40B4-BE49-F238E27FC236}">
                <a16:creationId xmlns:a16="http://schemas.microsoft.com/office/drawing/2014/main" id="{E953838D-71F8-4FC2-A465-FF38C99020C6}"/>
              </a:ext>
            </a:extLst>
          </p:cNvPr>
          <p:cNvGrpSpPr/>
          <p:nvPr/>
        </p:nvGrpSpPr>
        <p:grpSpPr>
          <a:xfrm>
            <a:off x="8207344" y="52900"/>
            <a:ext cx="3909884" cy="2299683"/>
            <a:chOff x="8207344" y="52900"/>
            <a:chExt cx="3909884" cy="2299683"/>
          </a:xfrm>
        </p:grpSpPr>
        <p:sp>
          <p:nvSpPr>
            <p:cNvPr id="12" name="Rectángulo: esquinas redondeadas 11">
              <a:extLst>
                <a:ext uri="{FF2B5EF4-FFF2-40B4-BE49-F238E27FC236}">
                  <a16:creationId xmlns:a16="http://schemas.microsoft.com/office/drawing/2014/main" id="{3BCC0C5F-CE1B-4B30-9C6A-DB9494F6681A}"/>
                </a:ext>
              </a:extLst>
            </p:cNvPr>
            <p:cNvSpPr/>
            <p:nvPr/>
          </p:nvSpPr>
          <p:spPr>
            <a:xfrm>
              <a:off x="8207344" y="52900"/>
              <a:ext cx="3909884" cy="229968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3" name="Imagen 2">
              <a:extLst>
                <a:ext uri="{FF2B5EF4-FFF2-40B4-BE49-F238E27FC236}">
                  <a16:creationId xmlns:a16="http://schemas.microsoft.com/office/drawing/2014/main" id="{B8814D2E-8FDB-4A8E-8D69-020646D6042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598942" y="446287"/>
              <a:ext cx="3126675" cy="1651001"/>
            </a:xfrm>
            <a:prstGeom prst="rect">
              <a:avLst/>
            </a:prstGeom>
          </p:spPr>
        </p:pic>
        <p:sp>
          <p:nvSpPr>
            <p:cNvPr id="2" name="CuadroTexto 1">
              <a:extLst>
                <a:ext uri="{FF2B5EF4-FFF2-40B4-BE49-F238E27FC236}">
                  <a16:creationId xmlns:a16="http://schemas.microsoft.com/office/drawing/2014/main" id="{D7C7963F-FA00-420A-B7D6-9C3745B16F5A}"/>
                </a:ext>
              </a:extLst>
            </p:cNvPr>
            <p:cNvSpPr txBox="1"/>
            <p:nvPr/>
          </p:nvSpPr>
          <p:spPr>
            <a:xfrm>
              <a:off x="9143482" y="52900"/>
              <a:ext cx="2037609" cy="338554"/>
            </a:xfrm>
            <a:prstGeom prst="rect">
              <a:avLst/>
            </a:prstGeom>
            <a:noFill/>
          </p:spPr>
          <p:txBody>
            <a:bodyPr wrap="none" rtlCol="0">
              <a:spAutoFit/>
            </a:bodyPr>
            <a:lstStyle/>
            <a:p>
              <a:r>
                <a:rPr lang="es-EC" sz="1600" dirty="0">
                  <a:ln w="0"/>
                  <a:effectLst>
                    <a:outerShdw blurRad="38100" dist="19050" dir="2700000" algn="tl" rotWithShape="0">
                      <a:schemeClr val="dk1">
                        <a:alpha val="40000"/>
                      </a:schemeClr>
                    </a:outerShdw>
                  </a:effectLst>
                </a:rPr>
                <a:t>FUERZAS AXIALES</a:t>
              </a:r>
            </a:p>
          </p:txBody>
        </p:sp>
      </p:grpSp>
      <p:grpSp>
        <p:nvGrpSpPr>
          <p:cNvPr id="10" name="Grupo 9">
            <a:extLst>
              <a:ext uri="{FF2B5EF4-FFF2-40B4-BE49-F238E27FC236}">
                <a16:creationId xmlns:a16="http://schemas.microsoft.com/office/drawing/2014/main" id="{80DA1F29-BB06-417E-9D81-884127851659}"/>
              </a:ext>
            </a:extLst>
          </p:cNvPr>
          <p:cNvGrpSpPr/>
          <p:nvPr/>
        </p:nvGrpSpPr>
        <p:grpSpPr>
          <a:xfrm>
            <a:off x="8207341" y="2468706"/>
            <a:ext cx="3909884" cy="2105064"/>
            <a:chOff x="8207344" y="2412934"/>
            <a:chExt cx="3909884" cy="2105064"/>
          </a:xfrm>
        </p:grpSpPr>
        <p:sp>
          <p:nvSpPr>
            <p:cNvPr id="16" name="Rectángulo: esquinas redondeadas 15">
              <a:extLst>
                <a:ext uri="{FF2B5EF4-FFF2-40B4-BE49-F238E27FC236}">
                  <a16:creationId xmlns:a16="http://schemas.microsoft.com/office/drawing/2014/main" id="{00CCE9D3-7FEE-46A7-BF74-B4B028DB7C3E}"/>
                </a:ext>
              </a:extLst>
            </p:cNvPr>
            <p:cNvSpPr/>
            <p:nvPr/>
          </p:nvSpPr>
          <p:spPr>
            <a:xfrm>
              <a:off x="8207344" y="2412934"/>
              <a:ext cx="3909884" cy="2105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6" name="Imagen 5">
              <a:extLst>
                <a:ext uri="{FF2B5EF4-FFF2-40B4-BE49-F238E27FC236}">
                  <a16:creationId xmlns:a16="http://schemas.microsoft.com/office/drawing/2014/main" id="{CF0FB4D9-2E38-4B73-9BAC-AF404020DEB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686780" y="3226464"/>
              <a:ext cx="3194442" cy="980226"/>
            </a:xfrm>
            <a:prstGeom prst="rect">
              <a:avLst/>
            </a:prstGeom>
          </p:spPr>
        </p:pic>
        <p:sp>
          <p:nvSpPr>
            <p:cNvPr id="4" name="CuadroTexto 3">
              <a:extLst>
                <a:ext uri="{FF2B5EF4-FFF2-40B4-BE49-F238E27FC236}">
                  <a16:creationId xmlns:a16="http://schemas.microsoft.com/office/drawing/2014/main" id="{7186F4F0-4B5A-4FBB-A0D1-02108A3E2A0C}"/>
                </a:ext>
              </a:extLst>
            </p:cNvPr>
            <p:cNvSpPr txBox="1"/>
            <p:nvPr/>
          </p:nvSpPr>
          <p:spPr>
            <a:xfrm>
              <a:off x="8942912" y="2651639"/>
              <a:ext cx="2438745"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FUERZAS CORTANTES</a:t>
              </a:r>
            </a:p>
          </p:txBody>
        </p:sp>
      </p:grpSp>
      <p:grpSp>
        <p:nvGrpSpPr>
          <p:cNvPr id="29" name="Grupo 28">
            <a:extLst>
              <a:ext uri="{FF2B5EF4-FFF2-40B4-BE49-F238E27FC236}">
                <a16:creationId xmlns:a16="http://schemas.microsoft.com/office/drawing/2014/main" id="{4244A744-9775-450F-9E11-D33E4F045F22}"/>
              </a:ext>
            </a:extLst>
          </p:cNvPr>
          <p:cNvGrpSpPr/>
          <p:nvPr/>
        </p:nvGrpSpPr>
        <p:grpSpPr>
          <a:xfrm>
            <a:off x="8207341" y="4716440"/>
            <a:ext cx="3909885" cy="1861073"/>
            <a:chOff x="8207344" y="4914142"/>
            <a:chExt cx="3909885" cy="1861073"/>
          </a:xfrm>
        </p:grpSpPr>
        <p:sp>
          <p:nvSpPr>
            <p:cNvPr id="18" name="Rectángulo: esquinas redondeadas 17">
              <a:extLst>
                <a:ext uri="{FF2B5EF4-FFF2-40B4-BE49-F238E27FC236}">
                  <a16:creationId xmlns:a16="http://schemas.microsoft.com/office/drawing/2014/main" id="{E5034137-5908-440E-AB95-7C90C17AF7E0}"/>
                </a:ext>
              </a:extLst>
            </p:cNvPr>
            <p:cNvSpPr/>
            <p:nvPr/>
          </p:nvSpPr>
          <p:spPr>
            <a:xfrm>
              <a:off x="8207344" y="4914142"/>
              <a:ext cx="3909885" cy="186107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9" name="Imagen 8">
              <a:extLst>
                <a:ext uri="{FF2B5EF4-FFF2-40B4-BE49-F238E27FC236}">
                  <a16:creationId xmlns:a16="http://schemas.microsoft.com/office/drawing/2014/main" id="{098E5D1C-FC5E-4244-822B-E15C67715C57}"/>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725454" y="5314075"/>
              <a:ext cx="3117093" cy="1269206"/>
            </a:xfrm>
            <a:prstGeom prst="rect">
              <a:avLst/>
            </a:prstGeom>
          </p:spPr>
        </p:pic>
        <p:sp>
          <p:nvSpPr>
            <p:cNvPr id="7" name="CuadroTexto 6">
              <a:extLst>
                <a:ext uri="{FF2B5EF4-FFF2-40B4-BE49-F238E27FC236}">
                  <a16:creationId xmlns:a16="http://schemas.microsoft.com/office/drawing/2014/main" id="{BF9D7822-0FCB-4AF6-9708-1552BBCB9B9B}"/>
                </a:ext>
              </a:extLst>
            </p:cNvPr>
            <p:cNvSpPr txBox="1"/>
            <p:nvPr/>
          </p:nvSpPr>
          <p:spPr>
            <a:xfrm>
              <a:off x="9467476" y="4989278"/>
              <a:ext cx="1389611"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MOMENTOS</a:t>
              </a:r>
            </a:p>
          </p:txBody>
        </p:sp>
      </p:grpSp>
      <p:pic>
        <p:nvPicPr>
          <p:cNvPr id="19" name="Imagen 18">
            <a:extLst>
              <a:ext uri="{FF2B5EF4-FFF2-40B4-BE49-F238E27FC236}">
                <a16:creationId xmlns:a16="http://schemas.microsoft.com/office/drawing/2014/main" id="{13305AB0-6089-4C55-98B8-EDC818AE7AF8}"/>
              </a:ext>
            </a:extLst>
          </p:cNvPr>
          <p:cNvPicPr/>
          <p:nvPr/>
        </p:nvPicPr>
        <p:blipFill rotWithShape="1">
          <a:blip r:embed="rId9">
            <a:extLst>
              <a:ext uri="{28A0092B-C50C-407E-A947-70E740481C1C}">
                <a14:useLocalDpi xmlns:a14="http://schemas.microsoft.com/office/drawing/2010/main" val="0"/>
              </a:ext>
            </a:extLst>
          </a:blip>
          <a:srcRect/>
          <a:stretch/>
        </p:blipFill>
        <p:spPr>
          <a:xfrm>
            <a:off x="745724" y="1393904"/>
            <a:ext cx="6533965" cy="3341079"/>
          </a:xfrm>
          <a:prstGeom prst="rect">
            <a:avLst/>
          </a:prstGeom>
        </p:spPr>
      </p:pic>
      <p:pic>
        <p:nvPicPr>
          <p:cNvPr id="30" name="Imagen 29">
            <a:extLst>
              <a:ext uri="{FF2B5EF4-FFF2-40B4-BE49-F238E27FC236}">
                <a16:creationId xmlns:a16="http://schemas.microsoft.com/office/drawing/2014/main" id="{FA26C2E1-2B39-4092-95AC-F260485C04EE}"/>
              </a:ext>
            </a:extLst>
          </p:cNvPr>
          <p:cNvPicPr/>
          <p:nvPr/>
        </p:nvPicPr>
        <p:blipFill rotWithShape="1">
          <a:blip r:embed="rId10">
            <a:extLst>
              <a:ext uri="{28A0092B-C50C-407E-A947-70E740481C1C}">
                <a14:useLocalDpi xmlns:a14="http://schemas.microsoft.com/office/drawing/2010/main" val="0"/>
              </a:ext>
            </a:extLst>
          </a:blip>
          <a:srcRect/>
          <a:stretch/>
        </p:blipFill>
        <p:spPr>
          <a:xfrm>
            <a:off x="745724" y="1375361"/>
            <a:ext cx="6533965" cy="3341079"/>
          </a:xfrm>
          <a:prstGeom prst="rect">
            <a:avLst/>
          </a:prstGeom>
        </p:spPr>
      </p:pic>
      <p:sp>
        <p:nvSpPr>
          <p:cNvPr id="8" name="CuadroTexto 7">
            <a:extLst>
              <a:ext uri="{FF2B5EF4-FFF2-40B4-BE49-F238E27FC236}">
                <a16:creationId xmlns:a16="http://schemas.microsoft.com/office/drawing/2014/main" id="{21C789E7-7C9C-4C6A-9607-D01BE82F71A7}"/>
              </a:ext>
            </a:extLst>
          </p:cNvPr>
          <p:cNvSpPr txBox="1"/>
          <p:nvPr/>
        </p:nvSpPr>
        <p:spPr>
          <a:xfrm>
            <a:off x="116827" y="750786"/>
            <a:ext cx="5979173" cy="338554"/>
          </a:xfrm>
          <a:prstGeom prst="rect">
            <a:avLst/>
          </a:prstGeom>
          <a:noFill/>
        </p:spPr>
        <p:txBody>
          <a:bodyPr wrap="square" rtlCol="0">
            <a:spAutoFit/>
          </a:bodyPr>
          <a:lstStyle/>
          <a:p>
            <a:r>
              <a:rPr lang="en-US" sz="1600" dirty="0">
                <a:latin typeface="Eras Bold ITC" panose="020B0907030504020204" pitchFamily="34" charset="0"/>
              </a:rPr>
              <a:t>E</a:t>
            </a:r>
            <a:r>
              <a:rPr lang="es-EC" sz="1600" dirty="0">
                <a:latin typeface="Eras Bold ITC" panose="020B0907030504020204" pitchFamily="34" charset="0"/>
              </a:rPr>
              <a:t>STRUCTURA DE ACERO</a:t>
            </a:r>
          </a:p>
        </p:txBody>
      </p:sp>
      <p:sp>
        <p:nvSpPr>
          <p:cNvPr id="14" name="Rectángulo 13">
            <a:extLst>
              <a:ext uri="{FF2B5EF4-FFF2-40B4-BE49-F238E27FC236}">
                <a16:creationId xmlns:a16="http://schemas.microsoft.com/office/drawing/2014/main" id="{B1596D0B-8FE9-4EAE-A9FA-F46981338BA0}"/>
              </a:ext>
            </a:extLst>
          </p:cNvPr>
          <p:cNvSpPr/>
          <p:nvPr/>
        </p:nvSpPr>
        <p:spPr>
          <a:xfrm>
            <a:off x="9969736" y="707298"/>
            <a:ext cx="1755881" cy="1313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a:extLst>
              <a:ext uri="{FF2B5EF4-FFF2-40B4-BE49-F238E27FC236}">
                <a16:creationId xmlns:a16="http://schemas.microsoft.com/office/drawing/2014/main" id="{D3A225B8-295B-497B-9972-CB9E45FDD3B0}"/>
              </a:ext>
            </a:extLst>
          </p:cNvPr>
          <p:cNvSpPr/>
          <p:nvPr/>
        </p:nvSpPr>
        <p:spPr>
          <a:xfrm>
            <a:off x="10125338" y="3641038"/>
            <a:ext cx="1755881" cy="1313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a:extLst>
              <a:ext uri="{FF2B5EF4-FFF2-40B4-BE49-F238E27FC236}">
                <a16:creationId xmlns:a16="http://schemas.microsoft.com/office/drawing/2014/main" id="{5DC7AEB9-1B22-4741-853A-FC817CA0D191}"/>
              </a:ext>
            </a:extLst>
          </p:cNvPr>
          <p:cNvSpPr/>
          <p:nvPr/>
        </p:nvSpPr>
        <p:spPr>
          <a:xfrm>
            <a:off x="10084605" y="5581320"/>
            <a:ext cx="1755881" cy="1313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025718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5525" y="5103175"/>
            <a:ext cx="1871352" cy="105011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15C8F065-76A8-47DD-935E-2210DA6FB32A}"/>
              </a:ext>
            </a:extLst>
          </p:cNvPr>
          <p:cNvPicPr/>
          <p:nvPr/>
        </p:nvPicPr>
        <p:blipFill rotWithShape="1">
          <a:blip r:embed="rId5">
            <a:extLst>
              <a:ext uri="{28A0092B-C50C-407E-A947-70E740481C1C}">
                <a14:useLocalDpi xmlns:a14="http://schemas.microsoft.com/office/drawing/2010/main" val="0"/>
              </a:ext>
            </a:extLst>
          </a:blip>
          <a:srcRect/>
          <a:stretch/>
        </p:blipFill>
        <p:spPr>
          <a:xfrm>
            <a:off x="642104" y="1258348"/>
            <a:ext cx="6784962" cy="3626842"/>
          </a:xfrm>
          <a:prstGeom prst="rect">
            <a:avLst/>
          </a:prstGeom>
        </p:spPr>
      </p:pic>
      <p:pic>
        <p:nvPicPr>
          <p:cNvPr id="19" name="Imagen 18">
            <a:extLst>
              <a:ext uri="{FF2B5EF4-FFF2-40B4-BE49-F238E27FC236}">
                <a16:creationId xmlns:a16="http://schemas.microsoft.com/office/drawing/2014/main" id="{13305AB0-6089-4C55-98B8-EDC818AE7AF8}"/>
              </a:ext>
            </a:extLst>
          </p:cNvPr>
          <p:cNvPicPr/>
          <p:nvPr/>
        </p:nvPicPr>
        <p:blipFill rotWithShape="1">
          <a:blip r:embed="rId6">
            <a:extLst>
              <a:ext uri="{28A0092B-C50C-407E-A947-70E740481C1C}">
                <a14:useLocalDpi xmlns:a14="http://schemas.microsoft.com/office/drawing/2010/main" val="0"/>
              </a:ext>
            </a:extLst>
          </a:blip>
          <a:srcRect/>
          <a:stretch/>
        </p:blipFill>
        <p:spPr>
          <a:xfrm>
            <a:off x="968461" y="1452737"/>
            <a:ext cx="6160308" cy="3282246"/>
          </a:xfrm>
          <a:prstGeom prst="rect">
            <a:avLst/>
          </a:prstGeom>
        </p:spPr>
      </p:pic>
      <p:pic>
        <p:nvPicPr>
          <p:cNvPr id="30" name="Imagen 29">
            <a:extLst>
              <a:ext uri="{FF2B5EF4-FFF2-40B4-BE49-F238E27FC236}">
                <a16:creationId xmlns:a16="http://schemas.microsoft.com/office/drawing/2014/main" id="{FA26C2E1-2B39-4092-95AC-F260485C04EE}"/>
              </a:ext>
            </a:extLst>
          </p:cNvPr>
          <p:cNvPicPr/>
          <p:nvPr/>
        </p:nvPicPr>
        <p:blipFill rotWithShape="1">
          <a:blip r:embed="rId7">
            <a:extLst>
              <a:ext uri="{28A0092B-C50C-407E-A947-70E740481C1C}">
                <a14:useLocalDpi xmlns:a14="http://schemas.microsoft.com/office/drawing/2010/main" val="0"/>
              </a:ext>
            </a:extLst>
          </a:blip>
          <a:srcRect/>
          <a:stretch/>
        </p:blipFill>
        <p:spPr>
          <a:xfrm>
            <a:off x="991610" y="1537309"/>
            <a:ext cx="6160307" cy="3154721"/>
          </a:xfrm>
          <a:prstGeom prst="rect">
            <a:avLst/>
          </a:prstGeom>
        </p:spPr>
      </p:pic>
      <p:grpSp>
        <p:nvGrpSpPr>
          <p:cNvPr id="24" name="Grupo 23">
            <a:extLst>
              <a:ext uri="{FF2B5EF4-FFF2-40B4-BE49-F238E27FC236}">
                <a16:creationId xmlns:a16="http://schemas.microsoft.com/office/drawing/2014/main" id="{D4C0A740-6054-414B-9018-4D4DA2682F23}"/>
              </a:ext>
            </a:extLst>
          </p:cNvPr>
          <p:cNvGrpSpPr/>
          <p:nvPr/>
        </p:nvGrpSpPr>
        <p:grpSpPr>
          <a:xfrm>
            <a:off x="8207344" y="52900"/>
            <a:ext cx="3909884" cy="2714234"/>
            <a:chOff x="8207344" y="52900"/>
            <a:chExt cx="3909884" cy="2714234"/>
          </a:xfrm>
        </p:grpSpPr>
        <p:sp>
          <p:nvSpPr>
            <p:cNvPr id="26" name="Rectángulo: esquinas redondeadas 25">
              <a:extLst>
                <a:ext uri="{FF2B5EF4-FFF2-40B4-BE49-F238E27FC236}">
                  <a16:creationId xmlns:a16="http://schemas.microsoft.com/office/drawing/2014/main" id="{35C8604C-E9B8-427E-91D9-88B1336162EB}"/>
                </a:ext>
              </a:extLst>
            </p:cNvPr>
            <p:cNvSpPr/>
            <p:nvPr/>
          </p:nvSpPr>
          <p:spPr>
            <a:xfrm>
              <a:off x="8207344" y="52900"/>
              <a:ext cx="3909884" cy="27142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27" name="Imagen 26">
              <a:extLst>
                <a:ext uri="{FF2B5EF4-FFF2-40B4-BE49-F238E27FC236}">
                  <a16:creationId xmlns:a16="http://schemas.microsoft.com/office/drawing/2014/main" id="{9A33B111-B405-47AA-85EE-9C0EE58DFA65}"/>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334835" y="434246"/>
              <a:ext cx="3683394" cy="1944970"/>
            </a:xfrm>
            <a:prstGeom prst="rect">
              <a:avLst/>
            </a:prstGeom>
          </p:spPr>
        </p:pic>
        <p:sp>
          <p:nvSpPr>
            <p:cNvPr id="31" name="CuadroTexto 30">
              <a:extLst>
                <a:ext uri="{FF2B5EF4-FFF2-40B4-BE49-F238E27FC236}">
                  <a16:creationId xmlns:a16="http://schemas.microsoft.com/office/drawing/2014/main" id="{F4367C0A-ED38-4897-823C-209EF5F25E92}"/>
                </a:ext>
              </a:extLst>
            </p:cNvPr>
            <p:cNvSpPr txBox="1"/>
            <p:nvPr/>
          </p:nvSpPr>
          <p:spPr>
            <a:xfrm>
              <a:off x="9143482" y="52900"/>
              <a:ext cx="2037609" cy="338554"/>
            </a:xfrm>
            <a:prstGeom prst="rect">
              <a:avLst/>
            </a:prstGeom>
            <a:noFill/>
          </p:spPr>
          <p:txBody>
            <a:bodyPr wrap="none" rtlCol="0">
              <a:spAutoFit/>
            </a:bodyPr>
            <a:lstStyle/>
            <a:p>
              <a:r>
                <a:rPr lang="es-EC" sz="1600" dirty="0">
                  <a:ln w="0"/>
                  <a:effectLst>
                    <a:outerShdw blurRad="38100" dist="19050" dir="2700000" algn="tl" rotWithShape="0">
                      <a:schemeClr val="dk1">
                        <a:alpha val="40000"/>
                      </a:schemeClr>
                    </a:outerShdw>
                  </a:effectLst>
                </a:rPr>
                <a:t>FUERZAS AXIALES</a:t>
              </a:r>
            </a:p>
          </p:txBody>
        </p:sp>
      </p:grpSp>
      <p:grpSp>
        <p:nvGrpSpPr>
          <p:cNvPr id="32" name="Grupo 31">
            <a:extLst>
              <a:ext uri="{FF2B5EF4-FFF2-40B4-BE49-F238E27FC236}">
                <a16:creationId xmlns:a16="http://schemas.microsoft.com/office/drawing/2014/main" id="{7D86E07F-F5E7-43DC-91D2-8F06319CEF2F}"/>
              </a:ext>
            </a:extLst>
          </p:cNvPr>
          <p:cNvGrpSpPr/>
          <p:nvPr/>
        </p:nvGrpSpPr>
        <p:grpSpPr>
          <a:xfrm>
            <a:off x="8207341" y="2855019"/>
            <a:ext cx="3909884" cy="1879964"/>
            <a:chOff x="8207344" y="2638034"/>
            <a:chExt cx="3909884" cy="1879964"/>
          </a:xfrm>
        </p:grpSpPr>
        <p:sp>
          <p:nvSpPr>
            <p:cNvPr id="33" name="Rectángulo: esquinas redondeadas 32">
              <a:extLst>
                <a:ext uri="{FF2B5EF4-FFF2-40B4-BE49-F238E27FC236}">
                  <a16:creationId xmlns:a16="http://schemas.microsoft.com/office/drawing/2014/main" id="{808DE036-F963-4D37-A427-91D0BBA3BA8E}"/>
                </a:ext>
              </a:extLst>
            </p:cNvPr>
            <p:cNvSpPr/>
            <p:nvPr/>
          </p:nvSpPr>
          <p:spPr>
            <a:xfrm>
              <a:off x="8207344" y="2638034"/>
              <a:ext cx="3909884" cy="18799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34" name="Imagen 33">
              <a:extLst>
                <a:ext uri="{FF2B5EF4-FFF2-40B4-BE49-F238E27FC236}">
                  <a16:creationId xmlns:a16="http://schemas.microsoft.com/office/drawing/2014/main" id="{4FCC6AD5-B7E0-4D6D-979A-5C02ED477A8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8742838" y="3219660"/>
              <a:ext cx="3082326" cy="993834"/>
            </a:xfrm>
            <a:prstGeom prst="rect">
              <a:avLst/>
            </a:prstGeom>
          </p:spPr>
        </p:pic>
        <p:sp>
          <p:nvSpPr>
            <p:cNvPr id="35" name="CuadroTexto 34">
              <a:extLst>
                <a:ext uri="{FF2B5EF4-FFF2-40B4-BE49-F238E27FC236}">
                  <a16:creationId xmlns:a16="http://schemas.microsoft.com/office/drawing/2014/main" id="{AD6EF1AB-8211-4060-920E-3B7355A9C057}"/>
                </a:ext>
              </a:extLst>
            </p:cNvPr>
            <p:cNvSpPr txBox="1"/>
            <p:nvPr/>
          </p:nvSpPr>
          <p:spPr>
            <a:xfrm>
              <a:off x="8942912" y="2651639"/>
              <a:ext cx="2438745"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FUERZAS CORTANTES</a:t>
              </a:r>
            </a:p>
          </p:txBody>
        </p:sp>
      </p:grpSp>
      <p:grpSp>
        <p:nvGrpSpPr>
          <p:cNvPr id="36" name="Grupo 35">
            <a:extLst>
              <a:ext uri="{FF2B5EF4-FFF2-40B4-BE49-F238E27FC236}">
                <a16:creationId xmlns:a16="http://schemas.microsoft.com/office/drawing/2014/main" id="{64E03E19-3B05-4D7D-B9ED-D9C99370AE92}"/>
              </a:ext>
            </a:extLst>
          </p:cNvPr>
          <p:cNvGrpSpPr/>
          <p:nvPr/>
        </p:nvGrpSpPr>
        <p:grpSpPr>
          <a:xfrm>
            <a:off x="8207341" y="4829065"/>
            <a:ext cx="3909885" cy="1748448"/>
            <a:chOff x="8207344" y="5026767"/>
            <a:chExt cx="3909885" cy="1748448"/>
          </a:xfrm>
        </p:grpSpPr>
        <p:sp>
          <p:nvSpPr>
            <p:cNvPr id="37" name="Rectángulo: esquinas redondeadas 36">
              <a:extLst>
                <a:ext uri="{FF2B5EF4-FFF2-40B4-BE49-F238E27FC236}">
                  <a16:creationId xmlns:a16="http://schemas.microsoft.com/office/drawing/2014/main" id="{6AC55378-9557-4317-B6F3-1FA1985F3CD9}"/>
                </a:ext>
              </a:extLst>
            </p:cNvPr>
            <p:cNvSpPr/>
            <p:nvPr/>
          </p:nvSpPr>
          <p:spPr>
            <a:xfrm>
              <a:off x="8207344" y="5026767"/>
              <a:ext cx="3909885" cy="17484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38" name="Imagen 37">
              <a:extLst>
                <a:ext uri="{FF2B5EF4-FFF2-40B4-BE49-F238E27FC236}">
                  <a16:creationId xmlns:a16="http://schemas.microsoft.com/office/drawing/2014/main" id="{F38A1C2F-8221-4D11-BD9D-E68F715975B1}"/>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8733680" y="5415567"/>
              <a:ext cx="2986956" cy="1267476"/>
            </a:xfrm>
            <a:prstGeom prst="rect">
              <a:avLst/>
            </a:prstGeom>
          </p:spPr>
        </p:pic>
        <p:sp>
          <p:nvSpPr>
            <p:cNvPr id="39" name="CuadroTexto 38">
              <a:extLst>
                <a:ext uri="{FF2B5EF4-FFF2-40B4-BE49-F238E27FC236}">
                  <a16:creationId xmlns:a16="http://schemas.microsoft.com/office/drawing/2014/main" id="{643637D4-E03E-49E0-990D-A507D43FE33F}"/>
                </a:ext>
              </a:extLst>
            </p:cNvPr>
            <p:cNvSpPr txBox="1"/>
            <p:nvPr/>
          </p:nvSpPr>
          <p:spPr>
            <a:xfrm>
              <a:off x="9467478" y="5069559"/>
              <a:ext cx="1389611"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MOMENTOS</a:t>
              </a:r>
            </a:p>
          </p:txBody>
        </p:sp>
      </p:grpSp>
      <p:sp>
        <p:nvSpPr>
          <p:cNvPr id="3" name="CuadroTexto 2">
            <a:extLst>
              <a:ext uri="{FF2B5EF4-FFF2-40B4-BE49-F238E27FC236}">
                <a16:creationId xmlns:a16="http://schemas.microsoft.com/office/drawing/2014/main" id="{CCC83C9A-F8E3-44AB-930F-A0EE4CCA7A5D}"/>
              </a:ext>
            </a:extLst>
          </p:cNvPr>
          <p:cNvSpPr txBox="1"/>
          <p:nvPr/>
        </p:nvSpPr>
        <p:spPr>
          <a:xfrm>
            <a:off x="116827" y="750786"/>
            <a:ext cx="5979173" cy="338554"/>
          </a:xfrm>
          <a:prstGeom prst="rect">
            <a:avLst/>
          </a:prstGeom>
          <a:noFill/>
        </p:spPr>
        <p:txBody>
          <a:bodyPr wrap="square" rtlCol="0">
            <a:spAutoFit/>
          </a:bodyPr>
          <a:lstStyle/>
          <a:p>
            <a:r>
              <a:rPr lang="en-US" sz="1600" dirty="0">
                <a:latin typeface="Eras Bold ITC" panose="020B0907030504020204" pitchFamily="34" charset="0"/>
              </a:rPr>
              <a:t>E</a:t>
            </a:r>
            <a:r>
              <a:rPr lang="es-EC" sz="1600" dirty="0">
                <a:latin typeface="Eras Bold ITC" panose="020B0907030504020204" pitchFamily="34" charset="0"/>
              </a:rPr>
              <a:t>STRUCTURA DE ACERO</a:t>
            </a:r>
          </a:p>
        </p:txBody>
      </p:sp>
      <p:sp>
        <p:nvSpPr>
          <p:cNvPr id="5" name="Rectángulo 4">
            <a:extLst>
              <a:ext uri="{FF2B5EF4-FFF2-40B4-BE49-F238E27FC236}">
                <a16:creationId xmlns:a16="http://schemas.microsoft.com/office/drawing/2014/main" id="{8521D72B-4709-4425-9C4C-E98007E8663F}"/>
              </a:ext>
            </a:extLst>
          </p:cNvPr>
          <p:cNvSpPr/>
          <p:nvPr/>
        </p:nvSpPr>
        <p:spPr>
          <a:xfrm>
            <a:off x="9983765" y="745724"/>
            <a:ext cx="2034464" cy="1313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5">
            <a:extLst>
              <a:ext uri="{FF2B5EF4-FFF2-40B4-BE49-F238E27FC236}">
                <a16:creationId xmlns:a16="http://schemas.microsoft.com/office/drawing/2014/main" id="{9497762F-3DBA-4A41-BA49-0740D4DDBBA2}"/>
              </a:ext>
            </a:extLst>
          </p:cNvPr>
          <p:cNvSpPr/>
          <p:nvPr/>
        </p:nvSpPr>
        <p:spPr>
          <a:xfrm>
            <a:off x="10165080" y="3809168"/>
            <a:ext cx="1660081" cy="1313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ángulo 6">
            <a:extLst>
              <a:ext uri="{FF2B5EF4-FFF2-40B4-BE49-F238E27FC236}">
                <a16:creationId xmlns:a16="http://schemas.microsoft.com/office/drawing/2014/main" id="{5404FEAF-D1DB-44B9-A6AE-B2E1873E531B}"/>
              </a:ext>
            </a:extLst>
          </p:cNvPr>
          <p:cNvSpPr/>
          <p:nvPr/>
        </p:nvSpPr>
        <p:spPr>
          <a:xfrm>
            <a:off x="9964752" y="5703289"/>
            <a:ext cx="1755881" cy="1313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10780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a:extLst>
              <a:ext uri="{FF2B5EF4-FFF2-40B4-BE49-F238E27FC236}">
                <a16:creationId xmlns:a16="http://schemas.microsoft.com/office/drawing/2014/main" id="{33A1C007-6E10-4CD0-A592-39BF40D09C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870" y="589278"/>
            <a:ext cx="4114799" cy="4817112"/>
          </a:xfrm>
          <a:custGeom>
            <a:avLst/>
            <a:gdLst>
              <a:gd name="connsiteX0" fmla="*/ 0 w 4421777"/>
              <a:gd name="connsiteY0" fmla="*/ 0 h 5214011"/>
              <a:gd name="connsiteX1" fmla="*/ 3578731 w 4421777"/>
              <a:gd name="connsiteY1" fmla="*/ 0 h 5214011"/>
              <a:gd name="connsiteX2" fmla="*/ 3714974 w 4421777"/>
              <a:gd name="connsiteY2" fmla="*/ 149905 h 5214011"/>
              <a:gd name="connsiteX3" fmla="*/ 4421777 w 4421777"/>
              <a:gd name="connsiteY3" fmla="*/ 2118767 h 5214011"/>
              <a:gd name="connsiteX4" fmla="*/ 1326533 w 4421777"/>
              <a:gd name="connsiteY4" fmla="*/ 5214011 h 5214011"/>
              <a:gd name="connsiteX5" fmla="*/ 121725 w 4421777"/>
              <a:gd name="connsiteY5" fmla="*/ 4970771 h 5214011"/>
              <a:gd name="connsiteX6" fmla="*/ 0 w 4421777"/>
              <a:gd name="connsiteY6" fmla="*/ 4912134 h 521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777" h="5214011">
                <a:moveTo>
                  <a:pt x="0" y="0"/>
                </a:moveTo>
                <a:lnTo>
                  <a:pt x="3578731" y="0"/>
                </a:lnTo>
                <a:lnTo>
                  <a:pt x="3714974" y="149905"/>
                </a:lnTo>
                <a:cubicBezTo>
                  <a:pt x="4156529" y="684945"/>
                  <a:pt x="4421777" y="1370880"/>
                  <a:pt x="4421777" y="2118767"/>
                </a:cubicBezTo>
                <a:cubicBezTo>
                  <a:pt x="4421777" y="3828223"/>
                  <a:pt x="3035989" y="5214011"/>
                  <a:pt x="1326533" y="5214011"/>
                </a:cubicBezTo>
                <a:cubicBezTo>
                  <a:pt x="899169" y="5214011"/>
                  <a:pt x="492035" y="5127400"/>
                  <a:pt x="121725" y="4970771"/>
                </a:cubicBezTo>
                <a:lnTo>
                  <a:pt x="0" y="4912134"/>
                </a:lnTo>
                <a:close/>
              </a:path>
            </a:pathLst>
          </a:custGeom>
        </p:spPr>
      </p:pic>
      <p:sp>
        <p:nvSpPr>
          <p:cNvPr id="11" name="Forma libre: forma 10">
            <a:extLst>
              <a:ext uri="{FF2B5EF4-FFF2-40B4-BE49-F238E27FC236}">
                <a16:creationId xmlns:a16="http://schemas.microsoft.com/office/drawing/2014/main" id="{B79371E5-AADD-43C8-8DC2-95B8DB6B247B}"/>
              </a:ext>
            </a:extLst>
          </p:cNvPr>
          <p:cNvSpPr/>
          <p:nvPr/>
        </p:nvSpPr>
        <p:spPr>
          <a:xfrm>
            <a:off x="0" y="589280"/>
            <a:ext cx="4805680" cy="5506720"/>
          </a:xfrm>
          <a:custGeom>
            <a:avLst/>
            <a:gdLst>
              <a:gd name="connsiteX0" fmla="*/ 3791299 w 4968240"/>
              <a:gd name="connsiteY0" fmla="*/ 0 h 5547360"/>
              <a:gd name="connsiteX1" fmla="*/ 4298571 w 4968240"/>
              <a:gd name="connsiteY1" fmla="*/ 0 h 5547360"/>
              <a:gd name="connsiteX2" fmla="*/ 4332301 w 4968240"/>
              <a:gd name="connsiteY2" fmla="*/ 42768 h 5547360"/>
              <a:gd name="connsiteX3" fmla="*/ 4968240 w 4968240"/>
              <a:gd name="connsiteY3" fmla="*/ 2016760 h 5547360"/>
              <a:gd name="connsiteX4" fmla="*/ 1244600 w 4968240"/>
              <a:gd name="connsiteY4" fmla="*/ 5547360 h 5547360"/>
              <a:gd name="connsiteX5" fmla="*/ 137303 w 4968240"/>
              <a:gd name="connsiteY5" fmla="*/ 5388631 h 5547360"/>
              <a:gd name="connsiteX6" fmla="*/ 0 w 4968240"/>
              <a:gd name="connsiteY6" fmla="*/ 5344581 h 5547360"/>
              <a:gd name="connsiteX7" fmla="*/ 0 w 4968240"/>
              <a:gd name="connsiteY7" fmla="*/ 4923250 h 5547360"/>
              <a:gd name="connsiteX8" fmla="*/ 254849 w 4968240"/>
              <a:gd name="connsiteY8" fmla="*/ 5011116 h 5547360"/>
              <a:gd name="connsiteX9" fmla="*/ 1244600 w 4968240"/>
              <a:gd name="connsiteY9" fmla="*/ 5152074 h 5547360"/>
              <a:gd name="connsiteX10" fmla="*/ 4572954 w 4968240"/>
              <a:gd name="connsiteY10" fmla="*/ 2016760 h 5547360"/>
              <a:gd name="connsiteX11" fmla="*/ 3812920 w 4968240"/>
              <a:gd name="connsiteY11" fmla="*/ 22409 h 5547360"/>
              <a:gd name="connsiteX12" fmla="*/ 3791299 w 4968240"/>
              <a:gd name="connsiteY12" fmla="*/ 0 h 554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8240" h="5547360">
                <a:moveTo>
                  <a:pt x="3791299" y="0"/>
                </a:moveTo>
                <a:lnTo>
                  <a:pt x="4298571" y="0"/>
                </a:lnTo>
                <a:lnTo>
                  <a:pt x="4332301" y="42768"/>
                </a:lnTo>
                <a:cubicBezTo>
                  <a:pt x="4733800" y="606255"/>
                  <a:pt x="4968240" y="1285549"/>
                  <a:pt x="4968240" y="2016760"/>
                </a:cubicBezTo>
                <a:cubicBezTo>
                  <a:pt x="4968240" y="3966657"/>
                  <a:pt x="3301110" y="5547360"/>
                  <a:pt x="1244600" y="5547360"/>
                </a:cubicBezTo>
                <a:cubicBezTo>
                  <a:pt x="859004" y="5547360"/>
                  <a:pt x="487098" y="5491789"/>
                  <a:pt x="137303" y="5388631"/>
                </a:cubicBezTo>
                <a:lnTo>
                  <a:pt x="0" y="5344581"/>
                </a:lnTo>
                <a:lnTo>
                  <a:pt x="0" y="4923250"/>
                </a:lnTo>
                <a:lnTo>
                  <a:pt x="254849" y="5011116"/>
                </a:lnTo>
                <a:cubicBezTo>
                  <a:pt x="567511" y="5102724"/>
                  <a:pt x="899938" y="5152074"/>
                  <a:pt x="1244600" y="5152074"/>
                </a:cubicBezTo>
                <a:cubicBezTo>
                  <a:pt x="3082799" y="5152074"/>
                  <a:pt x="4572954" y="3748346"/>
                  <a:pt x="4572954" y="2016760"/>
                </a:cubicBezTo>
                <a:cubicBezTo>
                  <a:pt x="4572954" y="1259191"/>
                  <a:pt x="4287729" y="564376"/>
                  <a:pt x="3812920" y="22409"/>
                </a:cubicBezTo>
                <a:lnTo>
                  <a:pt x="3791299" y="0"/>
                </a:lnTo>
                <a:close/>
              </a:path>
            </a:pathLst>
          </a:custGeom>
          <a:gradFill flip="none" rotWithShape="1">
            <a:gsLst>
              <a:gs pos="100000">
                <a:schemeClr val="accent1">
                  <a:lumMod val="5000"/>
                  <a:lumOff val="95000"/>
                </a:schemeClr>
              </a:gs>
              <a:gs pos="0">
                <a:srgbClr val="7C7C7C"/>
              </a:gs>
              <a:gs pos="81000">
                <a:srgbClr val="668E3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C" dirty="0">
              <a:solidFill>
                <a:schemeClr val="tx1"/>
              </a:solidFill>
            </a:endParaRPr>
          </a:p>
        </p:txBody>
      </p:sp>
      <p:sp>
        <p:nvSpPr>
          <p:cNvPr id="50" name="Forma libre: forma 49">
            <a:extLst>
              <a:ext uri="{FF2B5EF4-FFF2-40B4-BE49-F238E27FC236}">
                <a16:creationId xmlns:a16="http://schemas.microsoft.com/office/drawing/2014/main" id="{AA594577-80EC-4B06-8EAB-CF60BFE17306}"/>
              </a:ext>
            </a:extLst>
          </p:cNvPr>
          <p:cNvSpPr/>
          <p:nvPr/>
        </p:nvSpPr>
        <p:spPr>
          <a:xfrm>
            <a:off x="0" y="2045971"/>
            <a:ext cx="4972051" cy="4222751"/>
          </a:xfrm>
          <a:custGeom>
            <a:avLst/>
            <a:gdLst>
              <a:gd name="connsiteX0" fmla="*/ 4873157 w 4972051"/>
              <a:gd name="connsiteY0" fmla="*/ 0 h 4222751"/>
              <a:gd name="connsiteX1" fmla="*/ 4925486 w 4972051"/>
              <a:gd name="connsiteY1" fmla="*/ 0 h 4222751"/>
              <a:gd name="connsiteX2" fmla="*/ 4934512 w 4972051"/>
              <a:gd name="connsiteY2" fmla="*/ 48731 h 4222751"/>
              <a:gd name="connsiteX3" fmla="*/ 4972051 w 4972051"/>
              <a:gd name="connsiteY3" fmla="*/ 560852 h 4222751"/>
              <a:gd name="connsiteX4" fmla="*/ 1102703 w 4972051"/>
              <a:gd name="connsiteY4" fmla="*/ 4222751 h 4222751"/>
              <a:gd name="connsiteX5" fmla="*/ 135693 w 4972051"/>
              <a:gd name="connsiteY5" fmla="*/ 4107465 h 4222751"/>
              <a:gd name="connsiteX6" fmla="*/ 0 w 4972051"/>
              <a:gd name="connsiteY6" fmla="*/ 4070998 h 4222751"/>
              <a:gd name="connsiteX7" fmla="*/ 0 w 4972051"/>
              <a:gd name="connsiteY7" fmla="*/ 4017706 h 4222751"/>
              <a:gd name="connsiteX8" fmla="*/ 148560 w 4972051"/>
              <a:gd name="connsiteY8" fmla="*/ 4057600 h 4222751"/>
              <a:gd name="connsiteX9" fmla="*/ 1102703 w 4972051"/>
              <a:gd name="connsiteY9" fmla="*/ 4171265 h 4222751"/>
              <a:gd name="connsiteX10" fmla="*/ 4920565 w 4972051"/>
              <a:gd name="connsiteY10" fmla="*/ 560852 h 4222751"/>
              <a:gd name="connsiteX11" fmla="*/ 4883526 w 4972051"/>
              <a:gd name="connsiteY11" fmla="*/ 55931 h 422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2051" h="4222751">
                <a:moveTo>
                  <a:pt x="4873157" y="0"/>
                </a:moveTo>
                <a:lnTo>
                  <a:pt x="4925486" y="0"/>
                </a:lnTo>
                <a:lnTo>
                  <a:pt x="4934512" y="48731"/>
                </a:lnTo>
                <a:cubicBezTo>
                  <a:pt x="4959257" y="216078"/>
                  <a:pt x="4972051" y="387051"/>
                  <a:pt x="4972051" y="560852"/>
                </a:cubicBezTo>
                <a:cubicBezTo>
                  <a:pt x="4972051" y="2583263"/>
                  <a:pt x="3239685" y="4222751"/>
                  <a:pt x="1102703" y="4222751"/>
                </a:cubicBezTo>
                <a:cubicBezTo>
                  <a:pt x="768800" y="4222751"/>
                  <a:pt x="444774" y="4182725"/>
                  <a:pt x="135693" y="4107465"/>
                </a:cubicBezTo>
                <a:lnTo>
                  <a:pt x="0" y="4070998"/>
                </a:lnTo>
                <a:lnTo>
                  <a:pt x="0" y="4017706"/>
                </a:lnTo>
                <a:lnTo>
                  <a:pt x="148560" y="4057600"/>
                </a:lnTo>
                <a:cubicBezTo>
                  <a:pt x="453529" y="4131801"/>
                  <a:pt x="773243" y="4171265"/>
                  <a:pt x="1102703" y="4171265"/>
                </a:cubicBezTo>
                <a:cubicBezTo>
                  <a:pt x="3211250" y="4171265"/>
                  <a:pt x="4920565" y="2554828"/>
                  <a:pt x="4920565" y="560852"/>
                </a:cubicBezTo>
                <a:cubicBezTo>
                  <a:pt x="4920565" y="389495"/>
                  <a:pt x="4907942" y="220926"/>
                  <a:pt x="4883526" y="55931"/>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pic>
        <p:nvPicPr>
          <p:cNvPr id="54" name="Gráfico 53" descr="Manual de estrategia">
            <a:extLst>
              <a:ext uri="{FF2B5EF4-FFF2-40B4-BE49-F238E27FC236}">
                <a16:creationId xmlns:a16="http://schemas.microsoft.com/office/drawing/2014/main" id="{5C0D2639-F56C-452D-A561-DBBB8ECB7A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24210" y="4690329"/>
            <a:ext cx="914400" cy="914400"/>
          </a:xfrm>
          <a:prstGeom prst="rect">
            <a:avLst/>
          </a:prstGeom>
        </p:spPr>
      </p:pic>
      <p:sp>
        <p:nvSpPr>
          <p:cNvPr id="2" name="CuadroTexto 1">
            <a:extLst>
              <a:ext uri="{FF2B5EF4-FFF2-40B4-BE49-F238E27FC236}">
                <a16:creationId xmlns:a16="http://schemas.microsoft.com/office/drawing/2014/main" id="{DAC28939-8023-4CD5-B0C9-628B994389FC}"/>
              </a:ext>
            </a:extLst>
          </p:cNvPr>
          <p:cNvSpPr txBox="1"/>
          <p:nvPr/>
        </p:nvSpPr>
        <p:spPr>
          <a:xfrm>
            <a:off x="4126228" y="4164856"/>
            <a:ext cx="7612381" cy="461665"/>
          </a:xfrm>
          <a:prstGeom prst="rect">
            <a:avLst/>
          </a:prstGeom>
          <a:noFill/>
        </p:spPr>
        <p:txBody>
          <a:bodyPr wrap="square" rtlCol="0">
            <a:spAutoFit/>
          </a:bodyPr>
          <a:lstStyle/>
          <a:p>
            <a:pPr algn="r"/>
            <a:r>
              <a:rPr lang="en-US" sz="2400" dirty="0">
                <a:effectLst>
                  <a:outerShdw blurRad="38100" dist="38100" dir="2700000" algn="tl">
                    <a:srgbClr val="000000">
                      <a:alpha val="43137"/>
                    </a:srgbClr>
                  </a:outerShdw>
                </a:effectLst>
                <a:latin typeface="Eras Bold ITC" panose="020B0907030504020204" pitchFamily="34" charset="0"/>
              </a:rPr>
              <a:t>(CENTRO)</a:t>
            </a:r>
            <a:endParaRPr lang="es-EC" sz="2400" dirty="0">
              <a:effectLst>
                <a:outerShdw blurRad="38100" dist="38100" dir="2700000" algn="tl">
                  <a:srgbClr val="000000">
                    <a:alpha val="43137"/>
                  </a:srgbClr>
                </a:outerShdw>
              </a:effectLst>
              <a:latin typeface="Eras Bold ITC" panose="020B0907030504020204" pitchFamily="34" charset="0"/>
            </a:endParaRPr>
          </a:p>
        </p:txBody>
      </p:sp>
      <p:sp>
        <p:nvSpPr>
          <p:cNvPr id="3" name="CuadroTexto 2">
            <a:extLst>
              <a:ext uri="{FF2B5EF4-FFF2-40B4-BE49-F238E27FC236}">
                <a16:creationId xmlns:a16="http://schemas.microsoft.com/office/drawing/2014/main" id="{38293EA5-A107-41E9-AA23-542725835CD3}"/>
              </a:ext>
            </a:extLst>
          </p:cNvPr>
          <p:cNvSpPr txBox="1"/>
          <p:nvPr/>
        </p:nvSpPr>
        <p:spPr>
          <a:xfrm>
            <a:off x="4753500" y="1977390"/>
            <a:ext cx="7202469" cy="2123658"/>
          </a:xfrm>
          <a:prstGeom prst="rect">
            <a:avLst/>
          </a:prstGeom>
          <a:noFill/>
        </p:spPr>
        <p:txBody>
          <a:bodyPr wrap="square" rtlCol="0">
            <a:spAutoFit/>
          </a:bodyPr>
          <a:lstStyle/>
          <a:p>
            <a:pPr algn="r"/>
            <a:r>
              <a:rPr lang="en-US" sz="4400" dirty="0">
                <a:effectLst>
                  <a:outerShdw blurRad="38100" dist="38100" dir="2700000" algn="tl">
                    <a:srgbClr val="000000">
                      <a:alpha val="43137"/>
                    </a:srgbClr>
                  </a:outerShdw>
                </a:effectLst>
                <a:latin typeface="Eras Bold ITC" panose="020B0907030504020204" pitchFamily="34" charset="0"/>
              </a:rPr>
              <a:t>ESTRUCTURA DE ACERO CON ELEMENTOS DE ENLACE</a:t>
            </a:r>
            <a:endParaRPr lang="es-EC" sz="4400" dirty="0">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3097914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1592B14-2131-4A35-9FD8-25A8AEC2E261}"/>
              </a:ext>
            </a:extLst>
          </p:cNvPr>
          <p:cNvPicPr>
            <a:picLocks noChangeAspect="1"/>
          </p:cNvPicPr>
          <p:nvPr/>
        </p:nvPicPr>
        <p:blipFill>
          <a:blip r:embed="rId2"/>
          <a:stretch>
            <a:fillRect/>
          </a:stretch>
        </p:blipFill>
        <p:spPr>
          <a:xfrm>
            <a:off x="82641" y="1564690"/>
            <a:ext cx="6029137" cy="3094492"/>
          </a:xfrm>
          <a:prstGeom prst="rect">
            <a:avLst/>
          </a:prstGeom>
        </p:spPr>
      </p:pic>
      <p:pic>
        <p:nvPicPr>
          <p:cNvPr id="2" name="Imagen 1">
            <a:extLst>
              <a:ext uri="{FF2B5EF4-FFF2-40B4-BE49-F238E27FC236}">
                <a16:creationId xmlns:a16="http://schemas.microsoft.com/office/drawing/2014/main" id="{7EABC44D-0CF3-423F-8061-BCC4FD4E0B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966" y="1659519"/>
            <a:ext cx="5871689" cy="2788184"/>
          </a:xfrm>
          <a:prstGeom prst="rect">
            <a:avLst/>
          </a:prstGeom>
        </p:spPr>
      </p:pic>
      <p:pic>
        <p:nvPicPr>
          <p:cNvPr id="4" name="Imagen 3">
            <a:extLst>
              <a:ext uri="{FF2B5EF4-FFF2-40B4-BE49-F238E27FC236}">
                <a16:creationId xmlns:a16="http://schemas.microsoft.com/office/drawing/2014/main" id="{56BF58F6-D6D8-466D-AB91-96567DD983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552" y="1569059"/>
            <a:ext cx="5998430" cy="3102917"/>
          </a:xfrm>
          <a:prstGeom prst="rect">
            <a:avLst/>
          </a:prstGeom>
        </p:spPr>
      </p:pic>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6827" y="136373"/>
            <a:ext cx="478040" cy="478040"/>
          </a:xfrm>
          <a:prstGeom prst="rect">
            <a:avLst/>
          </a:prstGeom>
        </p:spPr>
      </p:pic>
      <p:sp>
        <p:nvSpPr>
          <p:cNvPr id="7" name="Rectángulo: esquinas redondeadas 6">
            <a:extLst>
              <a:ext uri="{FF2B5EF4-FFF2-40B4-BE49-F238E27FC236}">
                <a16:creationId xmlns:a16="http://schemas.microsoft.com/office/drawing/2014/main" id="{C763D2E5-269A-45CB-9977-7F60F9067B48}"/>
              </a:ext>
            </a:extLst>
          </p:cNvPr>
          <p:cNvSpPr/>
          <p:nvPr/>
        </p:nvSpPr>
        <p:spPr>
          <a:xfrm>
            <a:off x="6400799" y="1089339"/>
            <a:ext cx="5674374" cy="4328235"/>
          </a:xfrm>
          <a:prstGeom prst="roundRect">
            <a:avLst/>
          </a:prstGeom>
          <a:blipFill>
            <a:blip r:embed="rId7"/>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2" name="CuadroTexto 11">
            <a:extLst>
              <a:ext uri="{FF2B5EF4-FFF2-40B4-BE49-F238E27FC236}">
                <a16:creationId xmlns:a16="http://schemas.microsoft.com/office/drawing/2014/main" id="{C33D30F6-5502-409D-A0D9-80012443B698}"/>
              </a:ext>
            </a:extLst>
          </p:cNvPr>
          <p:cNvSpPr txBox="1"/>
          <p:nvPr/>
        </p:nvSpPr>
        <p:spPr>
          <a:xfrm>
            <a:off x="6400799" y="1911235"/>
            <a:ext cx="5791201" cy="3046988"/>
          </a:xfrm>
          <a:prstGeom prst="rect">
            <a:avLst/>
          </a:prstGeom>
          <a:noFill/>
        </p:spPr>
        <p:txBody>
          <a:bodyPr wrap="square" rtlCol="0">
            <a:spAutoFit/>
          </a:bodyPr>
          <a:lstStyle/>
          <a:p>
            <a:r>
              <a:rPr lang="es-ES" sz="1200" b="1" dirty="0">
                <a:solidFill>
                  <a:srgbClr val="000000"/>
                </a:solidFill>
                <a:latin typeface="Courier New" panose="02070309020205020404" pitchFamily="49" charset="0"/>
              </a:rPr>
              <a:t>[</a:t>
            </a:r>
            <a:r>
              <a:rPr lang="es-ES" sz="1200" b="1" dirty="0" err="1">
                <a:solidFill>
                  <a:srgbClr val="000000"/>
                </a:solidFill>
                <a:latin typeface="Courier New" panose="02070309020205020404" pitchFamily="49" charset="0"/>
              </a:rPr>
              <a:t>nv,np,nudt,nudcol,nudvg,nod,nr</a:t>
            </a:r>
            <a:r>
              <a:rPr lang="es-ES" sz="1200" b="1" dirty="0">
                <a:solidFill>
                  <a:srgbClr val="000000"/>
                </a:solidFill>
                <a:latin typeface="Courier New" panose="02070309020205020404" pitchFamily="49" charset="0"/>
              </a:rPr>
              <a:t>]=geometria_3nudos_viga(</a:t>
            </a:r>
            <a:r>
              <a:rPr lang="es-ES" sz="1200" b="1" dirty="0" err="1">
                <a:solidFill>
                  <a:srgbClr val="000000"/>
                </a:solidFill>
                <a:latin typeface="Courier New" panose="02070309020205020404" pitchFamily="49" charset="0"/>
              </a:rPr>
              <a:t>sv,sp,mar_Enlace</a:t>
            </a:r>
            <a:r>
              <a:rPr lang="es-ES" sz="1200" b="1" dirty="0">
                <a:solidFill>
                  <a:srgbClr val="000000"/>
                </a:solidFill>
                <a:latin typeface="Courier New" panose="02070309020205020404" pitchFamily="49" charset="0"/>
              </a:rPr>
              <a:t>);</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[X,Y]=glinea_portico_3nudos_viga(</a:t>
            </a:r>
            <a:r>
              <a:rPr lang="es-ES" sz="1200" b="1" dirty="0" err="1">
                <a:solidFill>
                  <a:srgbClr val="000000"/>
                </a:solidFill>
                <a:latin typeface="Courier New" panose="02070309020205020404" pitchFamily="49" charset="0"/>
              </a:rPr>
              <a:t>nv,np,sv,sp,nod,nr,Long_Enlace,mar_Enlace</a:t>
            </a:r>
            <a:r>
              <a:rPr lang="es-ES" sz="1200" b="1" dirty="0">
                <a:solidFill>
                  <a:srgbClr val="000000"/>
                </a:solidFill>
                <a:latin typeface="Courier New" panose="02070309020205020404" pitchFamily="49" charset="0"/>
              </a:rPr>
              <a:t>);</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[NI,NJ]=gn_portico_3nudos_viga(</a:t>
            </a:r>
            <a:r>
              <a:rPr lang="es-ES" sz="1200" b="1" dirty="0" err="1">
                <a:solidFill>
                  <a:srgbClr val="000000"/>
                </a:solidFill>
                <a:latin typeface="Courier New" panose="02070309020205020404" pitchFamily="49" charset="0"/>
              </a:rPr>
              <a:t>nr,nv,np,nudt,nudcol,nudvg,mar_Enlace</a:t>
            </a:r>
            <a:r>
              <a:rPr lang="es-ES" sz="1200" b="1" dirty="0">
                <a:solidFill>
                  <a:srgbClr val="000000"/>
                </a:solidFill>
                <a:latin typeface="Courier New" panose="02070309020205020404" pitchFamily="49" charset="0"/>
              </a:rPr>
              <a:t>);</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[NI2,NJ2]=geometria_3nudos_diagonales(</a:t>
            </a:r>
            <a:r>
              <a:rPr lang="es-ES" sz="1200" b="1" dirty="0" err="1">
                <a:solidFill>
                  <a:srgbClr val="000000"/>
                </a:solidFill>
                <a:latin typeface="Courier New" panose="02070309020205020404" pitchFamily="49" charset="0"/>
              </a:rPr>
              <a:t>nr</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nv</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np</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nudt</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mar_Enlace</a:t>
            </a:r>
            <a:r>
              <a:rPr lang="es-ES" sz="1200" b="1" dirty="0">
                <a:solidFill>
                  <a:srgbClr val="000000"/>
                </a:solidFill>
                <a:latin typeface="Courier New" panose="02070309020205020404" pitchFamily="49" charset="0"/>
              </a:rPr>
              <a:t>);</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[NI,NJ]=gn_portico3(NI,NJ, NI2,NJ2);</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a:t>
            </a:r>
            <a:r>
              <a:rPr lang="es-ES" sz="1200" b="1" dirty="0" err="1">
                <a:solidFill>
                  <a:srgbClr val="000000"/>
                </a:solidFill>
                <a:latin typeface="Courier New" panose="02070309020205020404" pitchFamily="49" charset="0"/>
              </a:rPr>
              <a:t>NI,NJ,Vigas_Interme</a:t>
            </a:r>
            <a:r>
              <a:rPr lang="es-ES" sz="1200" b="1" dirty="0">
                <a:solidFill>
                  <a:srgbClr val="000000"/>
                </a:solidFill>
                <a:latin typeface="Courier New" panose="02070309020205020404" pitchFamily="49" charset="0"/>
              </a:rPr>
              <a:t>]=rutina_paso_numeracion3(</a:t>
            </a:r>
            <a:r>
              <a:rPr lang="es-ES" sz="1200" b="1" dirty="0" err="1">
                <a:solidFill>
                  <a:srgbClr val="000000"/>
                </a:solidFill>
                <a:latin typeface="Courier New" panose="02070309020205020404" pitchFamily="49" charset="0"/>
              </a:rPr>
              <a:t>NI,NJ,nv,np,nudcol,nudvg,mar_Enlace</a:t>
            </a:r>
            <a:r>
              <a:rPr lang="es-ES" sz="1200" b="1" dirty="0">
                <a:solidFill>
                  <a:srgbClr val="000000"/>
                </a:solidFill>
                <a:latin typeface="Courier New" panose="02070309020205020404" pitchFamily="49" charset="0"/>
              </a:rPr>
              <a:t>);</a:t>
            </a:r>
            <a:endParaRPr lang="es-EC" sz="1200" b="1" i="0" u="none" strike="noStrike" baseline="0" dirty="0">
              <a:solidFill>
                <a:srgbClr val="000000"/>
              </a:solidFill>
              <a:latin typeface="Courier New" panose="02070309020205020404" pitchFamily="49" charset="0"/>
            </a:endParaRPr>
          </a:p>
        </p:txBody>
      </p:sp>
      <p:sp>
        <p:nvSpPr>
          <p:cNvPr id="16" name="CuadroTexto 15">
            <a:extLst>
              <a:ext uri="{FF2B5EF4-FFF2-40B4-BE49-F238E27FC236}">
                <a16:creationId xmlns:a16="http://schemas.microsoft.com/office/drawing/2014/main" id="{68296EB4-C03D-4FC7-868C-F5ECE8AD1EB3}"/>
              </a:ext>
            </a:extLst>
          </p:cNvPr>
          <p:cNvSpPr txBox="1"/>
          <p:nvPr/>
        </p:nvSpPr>
        <p:spPr>
          <a:xfrm>
            <a:off x="7043337" y="1148767"/>
            <a:ext cx="4300805"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PROGRAMAS EN CEINCI-LAB</a:t>
            </a:r>
            <a:endParaRPr lang="es-EC" sz="2000" b="1" dirty="0">
              <a:effectLst>
                <a:outerShdw blurRad="38100" dist="38100" dir="2700000" algn="tl">
                  <a:srgbClr val="000000">
                    <a:alpha val="43137"/>
                  </a:srgbClr>
                </a:outerShdw>
              </a:effectLst>
            </a:endParaRPr>
          </a:p>
        </p:txBody>
      </p:sp>
      <p:sp>
        <p:nvSpPr>
          <p:cNvPr id="17" name="CuadroTexto 16">
            <a:extLst>
              <a:ext uri="{FF2B5EF4-FFF2-40B4-BE49-F238E27FC236}">
                <a16:creationId xmlns:a16="http://schemas.microsoft.com/office/drawing/2014/main" id="{9F6C3143-CCB2-4CF8-BD1A-2D7175119F4F}"/>
              </a:ext>
            </a:extLst>
          </p:cNvPr>
          <p:cNvSpPr txBox="1"/>
          <p:nvPr/>
        </p:nvSpPr>
        <p:spPr>
          <a:xfrm>
            <a:off x="6400799" y="1564266"/>
            <a:ext cx="3476913"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GEOMETRÍA</a:t>
            </a:r>
            <a:endParaRPr lang="es-EC" sz="1600" b="1" dirty="0">
              <a:effectLst>
                <a:outerShdw blurRad="38100" dist="38100" dir="2700000" algn="tl">
                  <a:srgbClr val="000000">
                    <a:alpha val="43137"/>
                  </a:srgbClr>
                </a:outerShdw>
              </a:effectLst>
            </a:endParaRPr>
          </a:p>
        </p:txBody>
      </p:sp>
      <p:sp>
        <p:nvSpPr>
          <p:cNvPr id="3" name="CuadroTexto 2">
            <a:extLst>
              <a:ext uri="{FF2B5EF4-FFF2-40B4-BE49-F238E27FC236}">
                <a16:creationId xmlns:a16="http://schemas.microsoft.com/office/drawing/2014/main" id="{1820439A-3A19-48FC-B375-04A99AADFC55}"/>
              </a:ext>
            </a:extLst>
          </p:cNvPr>
          <p:cNvSpPr txBox="1"/>
          <p:nvPr/>
        </p:nvSpPr>
        <p:spPr>
          <a:xfrm>
            <a:off x="116827" y="750786"/>
            <a:ext cx="5979173" cy="338554"/>
          </a:xfrm>
          <a:prstGeom prst="rect">
            <a:avLst/>
          </a:prstGeom>
          <a:noFill/>
        </p:spPr>
        <p:txBody>
          <a:bodyPr wrap="square" rtlCol="0">
            <a:spAutoFit/>
          </a:bodyPr>
          <a:lstStyle/>
          <a:p>
            <a:r>
              <a:rPr lang="en-US" sz="1600" dirty="0">
                <a:latin typeface="Eras Bold ITC" panose="020B0907030504020204" pitchFamily="34" charset="0"/>
              </a:rPr>
              <a:t>E</a:t>
            </a:r>
            <a:r>
              <a:rPr lang="es-EC" sz="1600" dirty="0">
                <a:latin typeface="Eras Bold ITC" panose="020B0907030504020204" pitchFamily="34" charset="0"/>
              </a:rPr>
              <a:t>STRUCTURA DE ACERO CON ELEMENTOS DE ENLACE</a:t>
            </a:r>
          </a:p>
        </p:txBody>
      </p:sp>
      <p:sp>
        <p:nvSpPr>
          <p:cNvPr id="5" name="CuadroTexto 4">
            <a:extLst>
              <a:ext uri="{FF2B5EF4-FFF2-40B4-BE49-F238E27FC236}">
                <a16:creationId xmlns:a16="http://schemas.microsoft.com/office/drawing/2014/main" id="{A013C0C4-A45B-4D64-917A-56FC0299E699}"/>
              </a:ext>
            </a:extLst>
          </p:cNvPr>
          <p:cNvSpPr txBox="1"/>
          <p:nvPr/>
        </p:nvSpPr>
        <p:spPr>
          <a:xfrm>
            <a:off x="116827" y="1014984"/>
            <a:ext cx="2529451" cy="276999"/>
          </a:xfrm>
          <a:prstGeom prst="rect">
            <a:avLst/>
          </a:prstGeom>
          <a:noFill/>
        </p:spPr>
        <p:txBody>
          <a:bodyPr wrap="square" rtlCol="0">
            <a:spAutoFit/>
          </a:bodyPr>
          <a:lstStyle/>
          <a:p>
            <a:r>
              <a:rPr lang="en-US" sz="1200" dirty="0">
                <a:latin typeface="Eras Bold ITC" panose="020B0907030504020204" pitchFamily="34" charset="0"/>
              </a:rPr>
              <a:t>(CENTRO)</a:t>
            </a:r>
          </a:p>
        </p:txBody>
      </p:sp>
    </p:spTree>
    <p:extLst>
      <p:ext uri="{BB962C8B-B14F-4D97-AF65-F5344CB8AC3E}">
        <p14:creationId xmlns:p14="http://schemas.microsoft.com/office/powerpoint/2010/main" val="2095500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4" name="Imagen 3">
            <a:extLst>
              <a:ext uri="{FF2B5EF4-FFF2-40B4-BE49-F238E27FC236}">
                <a16:creationId xmlns:a16="http://schemas.microsoft.com/office/drawing/2014/main" id="{B47845BC-DC90-403C-9E57-F07CB888389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82472" y="1379121"/>
            <a:ext cx="4319422" cy="3336533"/>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566960" y="703880"/>
            <a:ext cx="4662639" cy="2348378"/>
          </a:xfrm>
          <a:prstGeom prst="rect">
            <a:avLst/>
          </a:prstGeom>
          <a:noFill/>
          <a:extLst>
            <a:ext uri="{909E8E84-426E-40DD-AFC4-6F175D3DCCD1}">
              <a14:hiddenFill xmlns:a14="http://schemas.microsoft.com/office/drawing/2010/main">
                <a:solidFill>
                  <a:srgbClr val="FFFFFF"/>
                </a:solidFill>
              </a14:hiddenFill>
            </a:ext>
          </a:extLst>
        </p:spPr>
      </p:pic>
      <p:pic>
        <p:nvPicPr>
          <p:cNvPr id="4099" name="Imagen 104">
            <a:extLst>
              <a:ext uri="{FF2B5EF4-FFF2-40B4-BE49-F238E27FC236}">
                <a16:creationId xmlns:a16="http://schemas.microsoft.com/office/drawing/2014/main" id="{0D723137-2964-4175-A9AE-1FF6D7B661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829102" y="3250550"/>
            <a:ext cx="4138352" cy="23738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5A0423D6-9ACA-4889-BF03-9CDCD55748C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7" name="Imagen 6">
            <a:extLst>
              <a:ext uri="{FF2B5EF4-FFF2-40B4-BE49-F238E27FC236}">
                <a16:creationId xmlns:a16="http://schemas.microsoft.com/office/drawing/2014/main" id="{785136A7-D95F-4746-A65C-9868697FBE2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94867" y="4655065"/>
            <a:ext cx="1921482" cy="1210013"/>
          </a:xfrm>
          <a:prstGeom prst="rect">
            <a:avLst/>
          </a:prstGeom>
        </p:spPr>
      </p:pic>
      <mc:AlternateContent xmlns:mc="http://schemas.openxmlformats.org/markup-compatibility/2006" xmlns:a14="http://schemas.microsoft.com/office/drawing/2010/main">
        <mc:Choice Requires="a14">
          <p:sp>
            <p:nvSpPr>
              <p:cNvPr id="2" name="Rectángulo: esquinas redondeadas 1">
                <a:extLst>
                  <a:ext uri="{FF2B5EF4-FFF2-40B4-BE49-F238E27FC236}">
                    <a16:creationId xmlns:a16="http://schemas.microsoft.com/office/drawing/2014/main" id="{B4C938DD-AEBC-4700-A757-45DD0F8147B0}"/>
                  </a:ext>
                </a:extLst>
              </p:cNvPr>
              <p:cNvSpPr/>
              <p:nvPr/>
            </p:nvSpPr>
            <p:spPr>
              <a:xfrm>
                <a:off x="3235844" y="5436440"/>
                <a:ext cx="3010520" cy="7281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2000" i="1" dirty="0">
                    <a:solidFill>
                      <a:sysClr val="windowText" lastClr="000000"/>
                    </a:solidFill>
                  </a:rPr>
                  <a:t>Estructura Normal</a:t>
                </a:r>
              </a:p>
              <a:p>
                <a:pPr algn="ctr"/>
                <a14:m>
                  <m:oMathPara xmlns:m="http://schemas.openxmlformats.org/officeDocument/2006/math">
                    <m:oMathParaPr>
                      <m:jc m:val="centerGroup"/>
                    </m:oMathParaPr>
                    <m:oMath xmlns:m="http://schemas.openxmlformats.org/officeDocument/2006/math">
                      <m:f>
                        <m:fPr>
                          <m:type m:val="lin"/>
                          <m:ctrlPr>
                            <a:rPr lang="es-EC" sz="1600" i="1" smtClean="0">
                              <a:solidFill>
                                <a:sysClr val="windowText" lastClr="000000"/>
                              </a:solidFill>
                              <a:latin typeface="Cambria Math" panose="02040503050406030204" pitchFamily="18" charset="0"/>
                            </a:rPr>
                          </m:ctrlPr>
                        </m:fPr>
                        <m:num>
                          <m:r>
                            <a:rPr lang="es-EC" sz="1600" i="1" smtClean="0">
                              <a:solidFill>
                                <a:sysClr val="windowText" lastClr="000000"/>
                              </a:solidFill>
                              <a:latin typeface="Cambria Math" panose="02040503050406030204" pitchFamily="18" charset="0"/>
                            </a:rPr>
                            <m:t>𝐻</m:t>
                          </m:r>
                        </m:num>
                        <m:den>
                          <m:r>
                            <a:rPr lang="es-EC" sz="1600" i="1" smtClean="0">
                              <a:solidFill>
                                <a:sysClr val="windowText" lastClr="000000"/>
                              </a:solidFill>
                              <a:latin typeface="Cambria Math" panose="02040503050406030204" pitchFamily="18" charset="0"/>
                            </a:rPr>
                            <m:t>𝑇</m:t>
                          </m:r>
                        </m:den>
                      </m:f>
                      <m:r>
                        <a:rPr lang="es-EC" sz="1600" i="1" smtClean="0">
                          <a:solidFill>
                            <a:sysClr val="windowText" lastClr="000000"/>
                          </a:solidFill>
                          <a:latin typeface="Cambria Math" panose="02040503050406030204" pitchFamily="18" charset="0"/>
                        </a:rPr>
                        <m:t>=</m:t>
                      </m:r>
                      <m:r>
                        <a:rPr lang="en-US" sz="1600" b="0" i="1" smtClean="0">
                          <a:solidFill>
                            <a:sysClr val="windowText" lastClr="000000"/>
                          </a:solidFill>
                          <a:latin typeface="Cambria Math" panose="02040503050406030204" pitchFamily="18" charset="0"/>
                        </a:rPr>
                        <m:t>50.68</m:t>
                      </m:r>
                    </m:oMath>
                  </m:oMathPara>
                </a14:m>
                <a:endParaRPr lang="es-EC" i="1" dirty="0">
                  <a:solidFill>
                    <a:sysClr val="windowText" lastClr="000000"/>
                  </a:solidFill>
                </a:endParaRPr>
              </a:p>
            </p:txBody>
          </p:sp>
        </mc:Choice>
        <mc:Fallback xmlns="">
          <p:sp>
            <p:nvSpPr>
              <p:cNvPr id="2" name="Rectángulo: esquinas redondeadas 1">
                <a:extLst>
                  <a:ext uri="{FF2B5EF4-FFF2-40B4-BE49-F238E27FC236}">
                    <a16:creationId xmlns:a16="http://schemas.microsoft.com/office/drawing/2014/main" id="{B4C938DD-AEBC-4700-A757-45DD0F8147B0}"/>
                  </a:ext>
                </a:extLst>
              </p:cNvPr>
              <p:cNvSpPr>
                <a:spLocks noRot="1" noChangeAspect="1" noMove="1" noResize="1" noEditPoints="1" noAdjustHandles="1" noChangeArrowheads="1" noChangeShapeType="1" noTextEdit="1"/>
              </p:cNvSpPr>
              <p:nvPr/>
            </p:nvSpPr>
            <p:spPr>
              <a:xfrm>
                <a:off x="3235844" y="5436440"/>
                <a:ext cx="3010520" cy="728180"/>
              </a:xfrm>
              <a:prstGeom prst="roundRect">
                <a:avLst/>
              </a:prstGeom>
              <a:blipFill>
                <a:blip r:embed="rId8"/>
                <a:stretch>
                  <a:fillRect/>
                </a:stretch>
              </a:blipFill>
            </p:spPr>
            <p:txBody>
              <a:bodyPr/>
              <a:lstStyle/>
              <a:p>
                <a:r>
                  <a:rPr lang="es-EC">
                    <a:noFill/>
                  </a:rPr>
                  <a:t> </a:t>
                </a:r>
              </a:p>
            </p:txBody>
          </p:sp>
        </mc:Fallback>
      </mc:AlternateContent>
      <p:sp>
        <p:nvSpPr>
          <p:cNvPr id="3" name="Rectángulo: esquinas redondeadas 2">
            <a:extLst>
              <a:ext uri="{FF2B5EF4-FFF2-40B4-BE49-F238E27FC236}">
                <a16:creationId xmlns:a16="http://schemas.microsoft.com/office/drawing/2014/main" id="{7109ECC8-08AF-4A4F-9640-7A2ADB39CC1E}"/>
              </a:ext>
            </a:extLst>
          </p:cNvPr>
          <p:cNvSpPr/>
          <p:nvPr/>
        </p:nvSpPr>
        <p:spPr>
          <a:xfrm>
            <a:off x="3235843" y="4621122"/>
            <a:ext cx="3010521" cy="7281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ysClr val="windowText" lastClr="000000"/>
                </a:solidFill>
              </a:rPr>
              <a:t>Factor de </a:t>
            </a:r>
            <a:r>
              <a:rPr lang="en-US" dirty="0" err="1">
                <a:solidFill>
                  <a:sysClr val="windowText" lastClr="000000"/>
                </a:solidFill>
              </a:rPr>
              <a:t>Amortiguamiento</a:t>
            </a:r>
            <a:endParaRPr lang="en-US" dirty="0">
              <a:solidFill>
                <a:sysClr val="windowText" lastClr="000000"/>
              </a:solidFill>
            </a:endParaRPr>
          </a:p>
          <a:p>
            <a:pPr algn="ctr"/>
            <a:r>
              <a:rPr lang="en-US" dirty="0">
                <a:solidFill>
                  <a:sysClr val="windowText" lastClr="000000"/>
                </a:solidFill>
                <a:latin typeface="Times New Roman" panose="02020603050405020304" pitchFamily="18" charset="0"/>
                <a:cs typeface="Times New Roman" panose="02020603050405020304" pitchFamily="18" charset="0"/>
              </a:rPr>
              <a:t>ξ = 0.10</a:t>
            </a:r>
            <a:endParaRPr lang="es-EC" dirty="0">
              <a:solidFill>
                <a:sysClr val="windowText" lastClr="000000"/>
              </a:solidFill>
            </a:endParaRPr>
          </a:p>
        </p:txBody>
      </p:sp>
      <p:sp>
        <p:nvSpPr>
          <p:cNvPr id="6" name="CuadroTexto 5">
            <a:extLst>
              <a:ext uri="{FF2B5EF4-FFF2-40B4-BE49-F238E27FC236}">
                <a16:creationId xmlns:a16="http://schemas.microsoft.com/office/drawing/2014/main" id="{8F044493-BED3-4FD6-886E-051054AA06E6}"/>
              </a:ext>
            </a:extLst>
          </p:cNvPr>
          <p:cNvSpPr txBox="1"/>
          <p:nvPr/>
        </p:nvSpPr>
        <p:spPr>
          <a:xfrm>
            <a:off x="116827" y="750786"/>
            <a:ext cx="5979173" cy="338554"/>
          </a:xfrm>
          <a:prstGeom prst="rect">
            <a:avLst/>
          </a:prstGeom>
          <a:noFill/>
        </p:spPr>
        <p:txBody>
          <a:bodyPr wrap="square" rtlCol="0">
            <a:spAutoFit/>
          </a:bodyPr>
          <a:lstStyle/>
          <a:p>
            <a:r>
              <a:rPr lang="en-US" sz="1600" dirty="0">
                <a:latin typeface="Eras Bold ITC" panose="020B0907030504020204" pitchFamily="34" charset="0"/>
              </a:rPr>
              <a:t>E</a:t>
            </a:r>
            <a:r>
              <a:rPr lang="es-EC" sz="1600" dirty="0">
                <a:latin typeface="Eras Bold ITC" panose="020B0907030504020204" pitchFamily="34" charset="0"/>
              </a:rPr>
              <a:t>STRUCTURA DE ACERO CON ELEMENTOS DE ENLACE</a:t>
            </a:r>
          </a:p>
        </p:txBody>
      </p:sp>
      <p:sp>
        <p:nvSpPr>
          <p:cNvPr id="9" name="CuadroTexto 8">
            <a:extLst>
              <a:ext uri="{FF2B5EF4-FFF2-40B4-BE49-F238E27FC236}">
                <a16:creationId xmlns:a16="http://schemas.microsoft.com/office/drawing/2014/main" id="{548C848C-A3D1-4DE7-96C2-2EA58192B0CC}"/>
              </a:ext>
            </a:extLst>
          </p:cNvPr>
          <p:cNvSpPr txBox="1"/>
          <p:nvPr/>
        </p:nvSpPr>
        <p:spPr>
          <a:xfrm>
            <a:off x="116827" y="1014984"/>
            <a:ext cx="2529451" cy="276999"/>
          </a:xfrm>
          <a:prstGeom prst="rect">
            <a:avLst/>
          </a:prstGeom>
          <a:noFill/>
        </p:spPr>
        <p:txBody>
          <a:bodyPr wrap="square" rtlCol="0">
            <a:spAutoFit/>
          </a:bodyPr>
          <a:lstStyle/>
          <a:p>
            <a:r>
              <a:rPr lang="en-US" sz="1200" dirty="0">
                <a:latin typeface="Eras Bold ITC" panose="020B0907030504020204" pitchFamily="34" charset="0"/>
              </a:rPr>
              <a:t>(CENTRO)</a:t>
            </a:r>
          </a:p>
        </p:txBody>
      </p:sp>
      <p:sp>
        <p:nvSpPr>
          <p:cNvPr id="10" name="Rectángulo 9">
            <a:extLst>
              <a:ext uri="{FF2B5EF4-FFF2-40B4-BE49-F238E27FC236}">
                <a16:creationId xmlns:a16="http://schemas.microsoft.com/office/drawing/2014/main" id="{D72A992E-17F5-415C-82EE-6C8AC7F6B749}"/>
              </a:ext>
            </a:extLst>
          </p:cNvPr>
          <p:cNvSpPr/>
          <p:nvPr/>
        </p:nvSpPr>
        <p:spPr>
          <a:xfrm>
            <a:off x="582472" y="2251396"/>
            <a:ext cx="1967042" cy="1289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11">
            <a:extLst>
              <a:ext uri="{FF2B5EF4-FFF2-40B4-BE49-F238E27FC236}">
                <a16:creationId xmlns:a16="http://schemas.microsoft.com/office/drawing/2014/main" id="{D380DFA1-9FCC-4017-B318-5F21F2C01B44}"/>
              </a:ext>
            </a:extLst>
          </p:cNvPr>
          <p:cNvSpPr/>
          <p:nvPr/>
        </p:nvSpPr>
        <p:spPr>
          <a:xfrm>
            <a:off x="2742182" y="2251396"/>
            <a:ext cx="1967042" cy="1289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16465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D5FC2BC4-4C24-4304-A32D-ABC57F539CE1}"/>
              </a:ext>
            </a:extLst>
          </p:cNvPr>
          <p:cNvPicPr>
            <a:picLocks noChangeAspect="1"/>
          </p:cNvPicPr>
          <p:nvPr/>
        </p:nvPicPr>
        <p:blipFill rotWithShape="1">
          <a:blip r:embed="rId2"/>
          <a:srcRect l="7980" t="1894" r="2107" b="2660"/>
          <a:stretch/>
        </p:blipFill>
        <p:spPr>
          <a:xfrm>
            <a:off x="331820" y="707820"/>
            <a:ext cx="2807208" cy="4213452"/>
          </a:xfrm>
          <a:prstGeom prst="rect">
            <a:avLst/>
          </a:prstGeom>
        </p:spPr>
      </p:pic>
      <p:sp>
        <p:nvSpPr>
          <p:cNvPr id="31" name="Rectángulo 30">
            <a:extLst>
              <a:ext uri="{FF2B5EF4-FFF2-40B4-BE49-F238E27FC236}">
                <a16:creationId xmlns:a16="http://schemas.microsoft.com/office/drawing/2014/main" id="{3DF6F932-B873-4835-AAC0-FE6C96BBE400}"/>
              </a:ext>
            </a:extLst>
          </p:cNvPr>
          <p:cNvSpPr/>
          <p:nvPr/>
        </p:nvSpPr>
        <p:spPr>
          <a:xfrm>
            <a:off x="4805680" y="870589"/>
            <a:ext cx="7285706" cy="2655265"/>
          </a:xfrm>
          <a:prstGeom prst="rect">
            <a:avLst/>
          </a:prstGeom>
          <a:gradFill flip="none" rotWithShape="1">
            <a:gsLst>
              <a:gs pos="0">
                <a:srgbClr val="0070C0"/>
              </a:gs>
              <a:gs pos="100000">
                <a:schemeClr val="bg1"/>
              </a:gs>
            </a:gsLst>
            <a:lin ang="0" scaled="0"/>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B78A7819-7B57-4EE2-81A7-245B3D2BEBE5}"/>
              </a:ext>
            </a:extLst>
          </p:cNvPr>
          <p:cNvSpPr txBox="1"/>
          <p:nvPr/>
        </p:nvSpPr>
        <p:spPr>
          <a:xfrm>
            <a:off x="1" y="6241450"/>
            <a:ext cx="4296792" cy="646331"/>
          </a:xfrm>
          <a:prstGeom prst="rect">
            <a:avLst/>
          </a:prstGeom>
          <a:noFill/>
        </p:spPr>
        <p:txBody>
          <a:bodyPr wrap="square">
            <a:spAutoFit/>
          </a:bodyPr>
          <a:lstStyle/>
          <a:p>
            <a:pPr>
              <a:defRPr/>
            </a:pPr>
            <a:r>
              <a:rPr lang="en-US" sz="1800" i="1" kern="0" dirty="0">
                <a:solidFill>
                  <a:schemeClr val="tx1"/>
                </a:solidFill>
                <a:latin typeface="Times New Roman" panose="02020603050405020304" pitchFamily="18" charset="0"/>
                <a:cs typeface="Times New Roman" panose="02020603050405020304" pitchFamily="18" charset="0"/>
              </a:rPr>
              <a:t>“</a:t>
            </a:r>
            <a:r>
              <a:rPr lang="es-ES" sz="1800" i="1" kern="0" dirty="0">
                <a:solidFill>
                  <a:schemeClr val="tx1"/>
                </a:solidFill>
                <a:latin typeface="Times New Roman" panose="02020603050405020304" pitchFamily="18" charset="0"/>
                <a:cs typeface="Times New Roman" panose="02020603050405020304" pitchFamily="18" charset="0"/>
              </a:rPr>
              <a:t>Estructuras con elementos de enlace que trabajan como disipador de energía”</a:t>
            </a:r>
          </a:p>
        </p:txBody>
      </p:sp>
      <p:sp>
        <p:nvSpPr>
          <p:cNvPr id="28" name="灯片编号占位符 2">
            <a:extLst>
              <a:ext uri="{FF2B5EF4-FFF2-40B4-BE49-F238E27FC236}">
                <a16:creationId xmlns:a16="http://schemas.microsoft.com/office/drawing/2014/main" id="{ED003043-2845-4BB0-AC4D-27E66D2FEA03}"/>
              </a:ext>
            </a:extLst>
          </p:cNvPr>
          <p:cNvSpPr txBox="1">
            <a:spLocks/>
          </p:cNvSpPr>
          <p:nvPr/>
        </p:nvSpPr>
        <p:spPr>
          <a:xfrm>
            <a:off x="11762912" y="117130"/>
            <a:ext cx="328474" cy="365125"/>
          </a:xfrm>
          <a:prstGeom prst="rect">
            <a:avLst/>
          </a:prstGeom>
        </p:spPr>
        <p:txBody>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B74810B7-83A7-424C-93C8-85BC983329C6}" type="slidenum">
              <a:rPr lang="zh-CN" altLang="en-US" sz="2000" smtClean="0">
                <a:cs typeface="+mn-ea"/>
                <a:sym typeface="+mn-lt"/>
              </a:rPr>
              <a:pPr/>
              <a:t>6</a:t>
            </a:fld>
            <a:endParaRPr lang="zh-CN" altLang="en-US" sz="2000">
              <a:cs typeface="+mn-ea"/>
              <a:sym typeface="+mn-lt"/>
            </a:endParaRPr>
          </a:p>
        </p:txBody>
      </p:sp>
      <p:pic>
        <p:nvPicPr>
          <p:cNvPr id="4098" name="Picture 2" descr="Disipadores Sísmicos Taylor - CDV Ingeniería Antisísmica">
            <a:extLst>
              <a:ext uri="{FF2B5EF4-FFF2-40B4-BE49-F238E27FC236}">
                <a16:creationId xmlns:a16="http://schemas.microsoft.com/office/drawing/2014/main" id="{8C8C643A-46F7-4AEB-BA38-64EE6013E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1765" y="1769104"/>
            <a:ext cx="1120919" cy="13451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isipadores Metálicos | Nüyün Tek">
            <a:extLst>
              <a:ext uri="{FF2B5EF4-FFF2-40B4-BE49-F238E27FC236}">
                <a16:creationId xmlns:a16="http://schemas.microsoft.com/office/drawing/2014/main" id="{7C53C451-0682-4BA4-AEF6-03836CD80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509" y="1769104"/>
            <a:ext cx="1793470" cy="134510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isipadores SLB">
            <a:extLst>
              <a:ext uri="{FF2B5EF4-FFF2-40B4-BE49-F238E27FC236}">
                <a16:creationId xmlns:a16="http://schemas.microsoft.com/office/drawing/2014/main" id="{3CB3B6A4-9C59-4884-BD98-98595D06D3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140" r="9932"/>
          <a:stretch/>
        </p:blipFill>
        <p:spPr bwMode="auto">
          <a:xfrm>
            <a:off x="5039607" y="1769104"/>
            <a:ext cx="1703681" cy="134510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DISIPADORES DE ENERGIA FLUIDO VISCOSO DISIPADORES DE ENERGIA ...">
            <a:extLst>
              <a:ext uri="{FF2B5EF4-FFF2-40B4-BE49-F238E27FC236}">
                <a16:creationId xmlns:a16="http://schemas.microsoft.com/office/drawing/2014/main" id="{194B2D0B-43F0-4867-BD71-DF70A56514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769975" y="1769104"/>
            <a:ext cx="1482794" cy="133828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38A4DCA2-7AC4-4281-8A9E-B6F987E7D7B9}"/>
              </a:ext>
            </a:extLst>
          </p:cNvPr>
          <p:cNvSpPr txBox="1"/>
          <p:nvPr/>
        </p:nvSpPr>
        <p:spPr>
          <a:xfrm>
            <a:off x="227641" y="4914992"/>
            <a:ext cx="2963234" cy="646331"/>
          </a:xfrm>
          <a:prstGeom prst="rect">
            <a:avLst/>
          </a:prstGeom>
          <a:noFill/>
        </p:spPr>
        <p:txBody>
          <a:bodyPr wrap="square">
            <a:spAutoFit/>
          </a:bodyPr>
          <a:lstStyle>
            <a:defPPr>
              <a:defRPr lang="es-ES"/>
            </a:defPPr>
            <a:lvl1pPr>
              <a:defRPr sz="1800" i="1" kern="0">
                <a:latin typeface="Times New Roman" panose="02020603050405020304" pitchFamily="18" charset="0"/>
                <a:cs typeface="Times New Roman" panose="02020603050405020304" pitchFamily="18" charset="0"/>
              </a:defRPr>
            </a:lvl1pPr>
          </a:lstStyle>
          <a:p>
            <a:r>
              <a:rPr lang="es-EC" dirty="0"/>
              <a:t>Estructura con disipadores de energía</a:t>
            </a:r>
          </a:p>
        </p:txBody>
      </p:sp>
      <p:sp>
        <p:nvSpPr>
          <p:cNvPr id="40" name="CuadroTexto 39">
            <a:extLst>
              <a:ext uri="{FF2B5EF4-FFF2-40B4-BE49-F238E27FC236}">
                <a16:creationId xmlns:a16="http://schemas.microsoft.com/office/drawing/2014/main" id="{99E1C819-C4F7-4FD8-AA0A-6E70EF61D5D4}"/>
              </a:ext>
            </a:extLst>
          </p:cNvPr>
          <p:cNvSpPr txBox="1"/>
          <p:nvPr/>
        </p:nvSpPr>
        <p:spPr>
          <a:xfrm>
            <a:off x="6351072" y="856787"/>
            <a:ext cx="3784906" cy="461665"/>
          </a:xfrm>
          <a:prstGeom prst="rect">
            <a:avLst/>
          </a:prstGeom>
          <a:noFill/>
        </p:spPr>
        <p:txBody>
          <a:bodyPr wrap="square">
            <a:spAutoFit/>
          </a:bodyPr>
          <a:lstStyle>
            <a:defPPr>
              <a:defRPr lang="es-ES"/>
            </a:defPPr>
            <a:lvl1pPr>
              <a:defRPr sz="1800" i="1" kern="0">
                <a:latin typeface="Times New Roman" panose="02020603050405020304" pitchFamily="18" charset="0"/>
                <a:cs typeface="Times New Roman" panose="02020603050405020304" pitchFamily="18" charset="0"/>
              </a:defRPr>
            </a:lvl1pPr>
          </a:lstStyle>
          <a:p>
            <a:r>
              <a:rPr lang="es-EC" sz="2400" dirty="0">
                <a:effectLst>
                  <a:outerShdw blurRad="50800" dist="38100" dir="16200000" rotWithShape="0">
                    <a:prstClr val="black">
                      <a:alpha val="40000"/>
                    </a:prstClr>
                  </a:outerShdw>
                </a:effectLst>
                <a:latin typeface="Lato Black" panose="020F0A02020204030203" pitchFamily="34" charset="0"/>
              </a:rPr>
              <a:t>TIPOS DE DISIPADORES</a:t>
            </a:r>
          </a:p>
        </p:txBody>
      </p:sp>
      <p:sp>
        <p:nvSpPr>
          <p:cNvPr id="32" name="CuadroTexto 31">
            <a:extLst>
              <a:ext uri="{FF2B5EF4-FFF2-40B4-BE49-F238E27FC236}">
                <a16:creationId xmlns:a16="http://schemas.microsoft.com/office/drawing/2014/main" id="{94F9B2C9-E17F-44BF-9F49-35D1A3CD181C}"/>
              </a:ext>
            </a:extLst>
          </p:cNvPr>
          <p:cNvSpPr txBox="1"/>
          <p:nvPr/>
        </p:nvSpPr>
        <p:spPr>
          <a:xfrm>
            <a:off x="7277922" y="1357457"/>
            <a:ext cx="952644" cy="369332"/>
          </a:xfrm>
          <a:prstGeom prst="rect">
            <a:avLst/>
          </a:prstGeom>
          <a:noFill/>
        </p:spPr>
        <p:txBody>
          <a:bodyPr wrap="square" rtlCol="0">
            <a:spAutoFit/>
          </a:bodyPr>
          <a:lstStyle/>
          <a:p>
            <a:r>
              <a:rPr lang="en-US" dirty="0"/>
              <a:t>TADAS</a:t>
            </a:r>
            <a:endParaRPr lang="es-EC" dirty="0"/>
          </a:p>
        </p:txBody>
      </p:sp>
      <p:sp>
        <p:nvSpPr>
          <p:cNvPr id="43" name="CuadroTexto 42">
            <a:extLst>
              <a:ext uri="{FF2B5EF4-FFF2-40B4-BE49-F238E27FC236}">
                <a16:creationId xmlns:a16="http://schemas.microsoft.com/office/drawing/2014/main" id="{02092E2C-B9EB-4EEE-8231-DC8EE31E2006}"/>
              </a:ext>
            </a:extLst>
          </p:cNvPr>
          <p:cNvSpPr txBox="1"/>
          <p:nvPr/>
        </p:nvSpPr>
        <p:spPr>
          <a:xfrm>
            <a:off x="10252769" y="1318452"/>
            <a:ext cx="1368767" cy="369332"/>
          </a:xfrm>
          <a:prstGeom prst="rect">
            <a:avLst/>
          </a:prstGeom>
          <a:noFill/>
        </p:spPr>
        <p:txBody>
          <a:bodyPr wrap="square" rtlCol="0">
            <a:spAutoFit/>
          </a:bodyPr>
          <a:lstStyle/>
          <a:p>
            <a:r>
              <a:rPr lang="en-US" dirty="0"/>
              <a:t>VIZCOSOS</a:t>
            </a:r>
            <a:endParaRPr lang="es-EC" dirty="0"/>
          </a:p>
        </p:txBody>
      </p:sp>
      <p:sp>
        <p:nvSpPr>
          <p:cNvPr id="44" name="CuadroTexto 43">
            <a:extLst>
              <a:ext uri="{FF2B5EF4-FFF2-40B4-BE49-F238E27FC236}">
                <a16:creationId xmlns:a16="http://schemas.microsoft.com/office/drawing/2014/main" id="{EFB2B594-5DD1-48F7-99C0-22C902C4EDD3}"/>
              </a:ext>
            </a:extLst>
          </p:cNvPr>
          <p:cNvSpPr txBox="1"/>
          <p:nvPr/>
        </p:nvSpPr>
        <p:spPr>
          <a:xfrm>
            <a:off x="5107818" y="1357457"/>
            <a:ext cx="1567258" cy="369332"/>
          </a:xfrm>
          <a:prstGeom prst="rect">
            <a:avLst/>
          </a:prstGeom>
          <a:noFill/>
        </p:spPr>
        <p:txBody>
          <a:bodyPr wrap="square" rtlCol="0">
            <a:spAutoFit/>
          </a:bodyPr>
          <a:lstStyle/>
          <a:p>
            <a:r>
              <a:rPr lang="en-US" dirty="0"/>
              <a:t>SHEAR LINK</a:t>
            </a:r>
            <a:endParaRPr lang="es-EC" dirty="0"/>
          </a:p>
        </p:txBody>
      </p:sp>
      <p:sp>
        <p:nvSpPr>
          <p:cNvPr id="45" name="CuadroTexto 44">
            <a:extLst>
              <a:ext uri="{FF2B5EF4-FFF2-40B4-BE49-F238E27FC236}">
                <a16:creationId xmlns:a16="http://schemas.microsoft.com/office/drawing/2014/main" id="{6F03AD69-6B38-49A5-9755-77CCDBC592BE}"/>
              </a:ext>
            </a:extLst>
          </p:cNvPr>
          <p:cNvSpPr txBox="1"/>
          <p:nvPr/>
        </p:nvSpPr>
        <p:spPr>
          <a:xfrm>
            <a:off x="9035050" y="1357456"/>
            <a:ext cx="952644" cy="369332"/>
          </a:xfrm>
          <a:prstGeom prst="rect">
            <a:avLst/>
          </a:prstGeom>
          <a:noFill/>
        </p:spPr>
        <p:txBody>
          <a:bodyPr wrap="square" rtlCol="0">
            <a:spAutoFit/>
          </a:bodyPr>
          <a:lstStyle/>
          <a:p>
            <a:r>
              <a:rPr lang="en-US" dirty="0"/>
              <a:t>ADAS</a:t>
            </a:r>
            <a:endParaRPr lang="es-EC" dirty="0"/>
          </a:p>
        </p:txBody>
      </p:sp>
      <p:pic>
        <p:nvPicPr>
          <p:cNvPr id="4" name="Imagen 3">
            <a:extLst>
              <a:ext uri="{FF2B5EF4-FFF2-40B4-BE49-F238E27FC236}">
                <a16:creationId xmlns:a16="http://schemas.microsoft.com/office/drawing/2014/main" id="{72A63876-F023-4925-A84A-AC6D4F994F93}"/>
              </a:ext>
            </a:extLst>
          </p:cNvPr>
          <p:cNvPicPr>
            <a:picLocks noChangeAspect="1"/>
          </p:cNvPicPr>
          <p:nvPr/>
        </p:nvPicPr>
        <p:blipFill>
          <a:blip r:embed="rId7"/>
          <a:stretch>
            <a:fillRect/>
          </a:stretch>
        </p:blipFill>
        <p:spPr>
          <a:xfrm>
            <a:off x="331820" y="739445"/>
            <a:ext cx="2807208" cy="4213451"/>
          </a:xfrm>
          <a:prstGeom prst="rect">
            <a:avLst/>
          </a:prstGeom>
        </p:spPr>
      </p:pic>
      <p:pic>
        <p:nvPicPr>
          <p:cNvPr id="5" name="Imagen 4">
            <a:extLst>
              <a:ext uri="{FF2B5EF4-FFF2-40B4-BE49-F238E27FC236}">
                <a16:creationId xmlns:a16="http://schemas.microsoft.com/office/drawing/2014/main" id="{C26BF829-56DB-41A2-85F7-AA4E46FEFE7A}"/>
              </a:ext>
            </a:extLst>
          </p:cNvPr>
          <p:cNvPicPr>
            <a:picLocks noChangeAspect="1"/>
          </p:cNvPicPr>
          <p:nvPr/>
        </p:nvPicPr>
        <p:blipFill rotWithShape="1">
          <a:blip r:embed="rId8"/>
          <a:srcRect r="4005"/>
          <a:stretch/>
        </p:blipFill>
        <p:spPr>
          <a:xfrm>
            <a:off x="305436" y="729284"/>
            <a:ext cx="2807208" cy="4213452"/>
          </a:xfrm>
          <a:prstGeom prst="rect">
            <a:avLst/>
          </a:prstGeom>
        </p:spPr>
      </p:pic>
      <p:pic>
        <p:nvPicPr>
          <p:cNvPr id="23" name="Imagen 22">
            <a:extLst>
              <a:ext uri="{FF2B5EF4-FFF2-40B4-BE49-F238E27FC236}">
                <a16:creationId xmlns:a16="http://schemas.microsoft.com/office/drawing/2014/main" id="{AA9D4615-FB43-4D06-9230-13087775A580}"/>
              </a:ext>
            </a:extLst>
          </p:cNvPr>
          <p:cNvPicPr>
            <a:picLocks noChangeAspect="1"/>
          </p:cNvPicPr>
          <p:nvPr/>
        </p:nvPicPr>
        <p:blipFill rotWithShape="1">
          <a:blip r:embed="rId2"/>
          <a:srcRect l="7980" t="1894" r="2107" b="2660"/>
          <a:stretch/>
        </p:blipFill>
        <p:spPr>
          <a:xfrm>
            <a:off x="336848" y="729285"/>
            <a:ext cx="2807208" cy="4213452"/>
          </a:xfrm>
          <a:prstGeom prst="rect">
            <a:avLst/>
          </a:prstGeom>
        </p:spPr>
      </p:pic>
      <p:sp>
        <p:nvSpPr>
          <p:cNvPr id="2" name="Forma libre: forma 1">
            <a:extLst>
              <a:ext uri="{FF2B5EF4-FFF2-40B4-BE49-F238E27FC236}">
                <a16:creationId xmlns:a16="http://schemas.microsoft.com/office/drawing/2014/main" id="{A7E509B7-403B-4608-9C4A-24914C1A903F}"/>
              </a:ext>
            </a:extLst>
          </p:cNvPr>
          <p:cNvSpPr/>
          <p:nvPr/>
        </p:nvSpPr>
        <p:spPr>
          <a:xfrm flipV="1">
            <a:off x="2377440" y="870587"/>
            <a:ext cx="2428240" cy="2655265"/>
          </a:xfrm>
          <a:custGeom>
            <a:avLst/>
            <a:gdLst>
              <a:gd name="connsiteX0" fmla="*/ 0 w 2306320"/>
              <a:gd name="connsiteY0" fmla="*/ 467360 h 2641600"/>
              <a:gd name="connsiteX1" fmla="*/ 2306320 w 2306320"/>
              <a:gd name="connsiteY1" fmla="*/ 0 h 2641600"/>
              <a:gd name="connsiteX2" fmla="*/ 2306320 w 2306320"/>
              <a:gd name="connsiteY2" fmla="*/ 2641600 h 2641600"/>
              <a:gd name="connsiteX3" fmla="*/ 0 w 2306320"/>
              <a:gd name="connsiteY3" fmla="*/ 467360 h 2641600"/>
            </a:gdLst>
            <a:ahLst/>
            <a:cxnLst>
              <a:cxn ang="0">
                <a:pos x="connsiteX0" y="connsiteY0"/>
              </a:cxn>
              <a:cxn ang="0">
                <a:pos x="connsiteX1" y="connsiteY1"/>
              </a:cxn>
              <a:cxn ang="0">
                <a:pos x="connsiteX2" y="connsiteY2"/>
              </a:cxn>
              <a:cxn ang="0">
                <a:pos x="connsiteX3" y="connsiteY3"/>
              </a:cxn>
            </a:cxnLst>
            <a:rect l="l" t="t" r="r" b="b"/>
            <a:pathLst>
              <a:path w="2306320" h="2641600">
                <a:moveTo>
                  <a:pt x="0" y="467360"/>
                </a:moveTo>
                <a:lnTo>
                  <a:pt x="2306320" y="0"/>
                </a:lnTo>
                <a:lnTo>
                  <a:pt x="2306320" y="2641600"/>
                </a:lnTo>
                <a:lnTo>
                  <a:pt x="0" y="467360"/>
                </a:lnTo>
                <a:close/>
              </a:path>
            </a:pathLst>
          </a:custGeom>
          <a:solidFill>
            <a:schemeClr val="accent6">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Rectángulo 23">
            <a:extLst>
              <a:ext uri="{FF2B5EF4-FFF2-40B4-BE49-F238E27FC236}">
                <a16:creationId xmlns:a16="http://schemas.microsoft.com/office/drawing/2014/main" id="{BFFAF0C4-D4C5-448F-B18C-CDF333F7CB64}"/>
              </a:ext>
            </a:extLst>
          </p:cNvPr>
          <p:cNvSpPr/>
          <p:nvPr/>
        </p:nvSpPr>
        <p:spPr>
          <a:xfrm>
            <a:off x="596472" y="7790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1. JUSTIFICACIÓN Y OBJETIVOS</a:t>
            </a:r>
            <a:endParaRPr lang="es-EC" sz="1600" b="1" dirty="0">
              <a:solidFill>
                <a:schemeClr val="tx1"/>
              </a:solidFill>
            </a:endParaRPr>
          </a:p>
        </p:txBody>
      </p:sp>
      <p:sp>
        <p:nvSpPr>
          <p:cNvPr id="25" name="Elipse 24">
            <a:extLst>
              <a:ext uri="{FF2B5EF4-FFF2-40B4-BE49-F238E27FC236}">
                <a16:creationId xmlns:a16="http://schemas.microsoft.com/office/drawing/2014/main" id="{E4D057FF-D0E5-4824-844B-1C0B6E553394}"/>
              </a:ext>
            </a:extLst>
          </p:cNvPr>
          <p:cNvSpPr/>
          <p:nvPr/>
        </p:nvSpPr>
        <p:spPr>
          <a:xfrm>
            <a:off x="34219" y="688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6" name="图形 116" descr="剧本">
            <a:extLst>
              <a:ext uri="{FF2B5EF4-FFF2-40B4-BE49-F238E27FC236}">
                <a16:creationId xmlns:a16="http://schemas.microsoft.com/office/drawing/2014/main" id="{31F01A78-1E52-466C-BEA2-AD1BEC85D8C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22820" y="81648"/>
            <a:ext cx="558284" cy="558284"/>
          </a:xfrm>
          <a:prstGeom prst="rect">
            <a:avLst/>
          </a:prstGeom>
        </p:spPr>
      </p:pic>
      <p:sp>
        <p:nvSpPr>
          <p:cNvPr id="6" name="Rectángulo: esquinas redondeadas 5">
            <a:extLst>
              <a:ext uri="{FF2B5EF4-FFF2-40B4-BE49-F238E27FC236}">
                <a16:creationId xmlns:a16="http://schemas.microsoft.com/office/drawing/2014/main" id="{713341DC-2D11-4C76-A65D-583FF6A6F4B6}"/>
              </a:ext>
            </a:extLst>
          </p:cNvPr>
          <p:cNvSpPr/>
          <p:nvPr/>
        </p:nvSpPr>
        <p:spPr>
          <a:xfrm>
            <a:off x="4773511" y="3667155"/>
            <a:ext cx="7081641" cy="187239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s-EC"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Existen varios dispositivos disipadores de energía, de éstos los más económicos son los que actúan por fluencia del material, aunque deben ser reemplazados después de que hayan trabajado en presencia de un sismo fuerte.</a:t>
            </a:r>
            <a:endParaRPr lang="es-EC" b="1" dirty="0">
              <a:solidFill>
                <a:schemeClr val="tx1"/>
              </a:solidFill>
            </a:endParaRPr>
          </a:p>
        </p:txBody>
      </p:sp>
    </p:spTree>
    <p:extLst>
      <p:ext uri="{BB962C8B-B14F-4D97-AF65-F5344CB8AC3E}">
        <p14:creationId xmlns:p14="http://schemas.microsoft.com/office/powerpoint/2010/main" val="2849919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left)">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500"/>
                                        <p:tgtEl>
                                          <p:spTgt spid="4098"/>
                                        </p:tgtEl>
                                      </p:cBhvr>
                                    </p:animEffect>
                                  </p:childTnLst>
                                </p:cTn>
                              </p:par>
                              <p:par>
                                <p:cTn id="30" presetID="10"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500"/>
                                        <p:tgtEl>
                                          <p:spTgt spid="4100"/>
                                        </p:tgtEl>
                                      </p:cBhvr>
                                    </p:animEffect>
                                  </p:childTnLst>
                                </p:cTn>
                              </p:par>
                              <p:par>
                                <p:cTn id="33" presetID="10" presetClass="entr" presetSubtype="0" fill="hold" nodeType="withEffect">
                                  <p:stCondLst>
                                    <p:cond delay="0"/>
                                  </p:stCondLst>
                                  <p:childTnLst>
                                    <p:set>
                                      <p:cBhvr>
                                        <p:cTn id="34" dur="1" fill="hold">
                                          <p:stCondLst>
                                            <p:cond delay="0"/>
                                          </p:stCondLst>
                                        </p:cTn>
                                        <p:tgtEl>
                                          <p:spTgt spid="4104"/>
                                        </p:tgtEl>
                                        <p:attrNameLst>
                                          <p:attrName>style.visibility</p:attrName>
                                        </p:attrNameLst>
                                      </p:cBhvr>
                                      <p:to>
                                        <p:strVal val="visible"/>
                                      </p:to>
                                    </p:set>
                                    <p:animEffect transition="in" filter="fade">
                                      <p:cBhvr>
                                        <p:cTn id="35" dur="500"/>
                                        <p:tgtEl>
                                          <p:spTgt spid="4104"/>
                                        </p:tgtEl>
                                      </p:cBhvr>
                                    </p:animEffect>
                                  </p:childTnLst>
                                </p:cTn>
                              </p:par>
                              <p:par>
                                <p:cTn id="36" presetID="10" presetClass="entr" presetSubtype="0" fill="hold" nodeType="withEffect">
                                  <p:stCondLst>
                                    <p:cond delay="0"/>
                                  </p:stCondLst>
                                  <p:childTnLst>
                                    <p:set>
                                      <p:cBhvr>
                                        <p:cTn id="37" dur="1" fill="hold">
                                          <p:stCondLst>
                                            <p:cond delay="0"/>
                                          </p:stCondLst>
                                        </p:cTn>
                                        <p:tgtEl>
                                          <p:spTgt spid="4106"/>
                                        </p:tgtEl>
                                        <p:attrNameLst>
                                          <p:attrName>style.visibility</p:attrName>
                                        </p:attrNameLst>
                                      </p:cBhvr>
                                      <p:to>
                                        <p:strVal val="visible"/>
                                      </p:to>
                                    </p:set>
                                    <p:animEffect transition="in" filter="fade">
                                      <p:cBhvr>
                                        <p:cTn id="38" dur="500"/>
                                        <p:tgtEl>
                                          <p:spTgt spid="410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p:bldP spid="32" grpId="0"/>
      <p:bldP spid="43" grpId="0"/>
      <p:bldP spid="44" grpId="0"/>
      <p:bldP spid="45" grpId="0"/>
      <p:bldP spid="2"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398" y="5165599"/>
            <a:ext cx="2083605" cy="105133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15C8F065-76A8-47DD-935E-2210DA6FB32A}"/>
              </a:ext>
            </a:extLst>
          </p:cNvPr>
          <p:cNvPicPr/>
          <p:nvPr/>
        </p:nvPicPr>
        <p:blipFill rotWithShape="1">
          <a:blip r:embed="rId5">
            <a:extLst>
              <a:ext uri="{28A0092B-C50C-407E-A947-70E740481C1C}">
                <a14:useLocalDpi xmlns:a14="http://schemas.microsoft.com/office/drawing/2010/main" val="0"/>
              </a:ext>
            </a:extLst>
          </a:blip>
          <a:srcRect/>
          <a:stretch/>
        </p:blipFill>
        <p:spPr>
          <a:xfrm>
            <a:off x="583857" y="1243774"/>
            <a:ext cx="6901456" cy="3655990"/>
          </a:xfrm>
          <a:prstGeom prst="rect">
            <a:avLst/>
          </a:prstGeom>
        </p:spPr>
      </p:pic>
      <p:grpSp>
        <p:nvGrpSpPr>
          <p:cNvPr id="21" name="Grupo 20">
            <a:extLst>
              <a:ext uri="{FF2B5EF4-FFF2-40B4-BE49-F238E27FC236}">
                <a16:creationId xmlns:a16="http://schemas.microsoft.com/office/drawing/2014/main" id="{E953838D-71F8-4FC2-A465-FF38C99020C6}"/>
              </a:ext>
            </a:extLst>
          </p:cNvPr>
          <p:cNvGrpSpPr/>
          <p:nvPr/>
        </p:nvGrpSpPr>
        <p:grpSpPr>
          <a:xfrm>
            <a:off x="8207344" y="52900"/>
            <a:ext cx="3909884" cy="2861402"/>
            <a:chOff x="8207344" y="52900"/>
            <a:chExt cx="3909884" cy="2861402"/>
          </a:xfrm>
        </p:grpSpPr>
        <p:sp>
          <p:nvSpPr>
            <p:cNvPr id="12" name="Rectángulo: esquinas redondeadas 11">
              <a:extLst>
                <a:ext uri="{FF2B5EF4-FFF2-40B4-BE49-F238E27FC236}">
                  <a16:creationId xmlns:a16="http://schemas.microsoft.com/office/drawing/2014/main" id="{3BCC0C5F-CE1B-4B30-9C6A-DB9494F6681A}"/>
                </a:ext>
              </a:extLst>
            </p:cNvPr>
            <p:cNvSpPr/>
            <p:nvPr/>
          </p:nvSpPr>
          <p:spPr>
            <a:xfrm>
              <a:off x="8207344" y="52900"/>
              <a:ext cx="3909884" cy="286140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3" name="Imagen 2">
              <a:extLst>
                <a:ext uri="{FF2B5EF4-FFF2-40B4-BE49-F238E27FC236}">
                  <a16:creationId xmlns:a16="http://schemas.microsoft.com/office/drawing/2014/main" id="{B8814D2E-8FDB-4A8E-8D69-020646D6042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942908" y="328605"/>
              <a:ext cx="2565360" cy="2565360"/>
            </a:xfrm>
            <a:prstGeom prst="rect">
              <a:avLst/>
            </a:prstGeom>
          </p:spPr>
        </p:pic>
        <p:sp>
          <p:nvSpPr>
            <p:cNvPr id="2" name="CuadroTexto 1">
              <a:extLst>
                <a:ext uri="{FF2B5EF4-FFF2-40B4-BE49-F238E27FC236}">
                  <a16:creationId xmlns:a16="http://schemas.microsoft.com/office/drawing/2014/main" id="{D7C7963F-FA00-420A-B7D6-9C3745B16F5A}"/>
                </a:ext>
              </a:extLst>
            </p:cNvPr>
            <p:cNvSpPr txBox="1"/>
            <p:nvPr/>
          </p:nvSpPr>
          <p:spPr>
            <a:xfrm>
              <a:off x="9143482" y="52900"/>
              <a:ext cx="2037609" cy="338554"/>
            </a:xfrm>
            <a:prstGeom prst="rect">
              <a:avLst/>
            </a:prstGeom>
            <a:noFill/>
          </p:spPr>
          <p:txBody>
            <a:bodyPr wrap="none" rtlCol="0">
              <a:spAutoFit/>
            </a:bodyPr>
            <a:lstStyle/>
            <a:p>
              <a:r>
                <a:rPr lang="es-EC" sz="1600" dirty="0">
                  <a:ln w="0"/>
                  <a:effectLst>
                    <a:outerShdw blurRad="38100" dist="19050" dir="2700000" algn="tl" rotWithShape="0">
                      <a:schemeClr val="dk1">
                        <a:alpha val="40000"/>
                      </a:schemeClr>
                    </a:outerShdw>
                  </a:effectLst>
                </a:rPr>
                <a:t>FUERZAS AXIALES</a:t>
              </a:r>
            </a:p>
          </p:txBody>
        </p:sp>
      </p:grpSp>
      <p:grpSp>
        <p:nvGrpSpPr>
          <p:cNvPr id="10" name="Grupo 9">
            <a:extLst>
              <a:ext uri="{FF2B5EF4-FFF2-40B4-BE49-F238E27FC236}">
                <a16:creationId xmlns:a16="http://schemas.microsoft.com/office/drawing/2014/main" id="{80DA1F29-BB06-417E-9D81-884127851659}"/>
              </a:ext>
            </a:extLst>
          </p:cNvPr>
          <p:cNvGrpSpPr/>
          <p:nvPr/>
        </p:nvGrpSpPr>
        <p:grpSpPr>
          <a:xfrm>
            <a:off x="8207341" y="3008385"/>
            <a:ext cx="3909884" cy="1726597"/>
            <a:chOff x="8207344" y="2791400"/>
            <a:chExt cx="3909884" cy="1726597"/>
          </a:xfrm>
        </p:grpSpPr>
        <p:sp>
          <p:nvSpPr>
            <p:cNvPr id="16" name="Rectángulo: esquinas redondeadas 15">
              <a:extLst>
                <a:ext uri="{FF2B5EF4-FFF2-40B4-BE49-F238E27FC236}">
                  <a16:creationId xmlns:a16="http://schemas.microsoft.com/office/drawing/2014/main" id="{00CCE9D3-7FEE-46A7-BF74-B4B028DB7C3E}"/>
                </a:ext>
              </a:extLst>
            </p:cNvPr>
            <p:cNvSpPr/>
            <p:nvPr/>
          </p:nvSpPr>
          <p:spPr>
            <a:xfrm>
              <a:off x="8207344" y="2791400"/>
              <a:ext cx="3909884" cy="172659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6" name="Imagen 5">
              <a:extLst>
                <a:ext uri="{FF2B5EF4-FFF2-40B4-BE49-F238E27FC236}">
                  <a16:creationId xmlns:a16="http://schemas.microsoft.com/office/drawing/2014/main" id="{CF0FB4D9-2E38-4B73-9BAC-AF404020DEB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853057" y="3212015"/>
              <a:ext cx="2829959" cy="1191562"/>
            </a:xfrm>
            <a:prstGeom prst="rect">
              <a:avLst/>
            </a:prstGeom>
          </p:spPr>
        </p:pic>
        <p:sp>
          <p:nvSpPr>
            <p:cNvPr id="4" name="CuadroTexto 3">
              <a:extLst>
                <a:ext uri="{FF2B5EF4-FFF2-40B4-BE49-F238E27FC236}">
                  <a16:creationId xmlns:a16="http://schemas.microsoft.com/office/drawing/2014/main" id="{7186F4F0-4B5A-4FBB-A0D1-02108A3E2A0C}"/>
                </a:ext>
              </a:extLst>
            </p:cNvPr>
            <p:cNvSpPr txBox="1"/>
            <p:nvPr/>
          </p:nvSpPr>
          <p:spPr>
            <a:xfrm>
              <a:off x="8942912" y="2818167"/>
              <a:ext cx="2438745"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FUERZAS CORTANTES</a:t>
              </a:r>
            </a:p>
          </p:txBody>
        </p:sp>
      </p:grpSp>
      <p:grpSp>
        <p:nvGrpSpPr>
          <p:cNvPr id="29" name="Grupo 28">
            <a:extLst>
              <a:ext uri="{FF2B5EF4-FFF2-40B4-BE49-F238E27FC236}">
                <a16:creationId xmlns:a16="http://schemas.microsoft.com/office/drawing/2014/main" id="{4244A744-9775-450F-9E11-D33E4F045F22}"/>
              </a:ext>
            </a:extLst>
          </p:cNvPr>
          <p:cNvGrpSpPr/>
          <p:nvPr/>
        </p:nvGrpSpPr>
        <p:grpSpPr>
          <a:xfrm>
            <a:off x="8207341" y="4819246"/>
            <a:ext cx="3909885" cy="2038753"/>
            <a:chOff x="8207344" y="5016949"/>
            <a:chExt cx="3909885" cy="1758266"/>
          </a:xfrm>
        </p:grpSpPr>
        <p:sp>
          <p:nvSpPr>
            <p:cNvPr id="18" name="Rectángulo: esquinas redondeadas 17">
              <a:extLst>
                <a:ext uri="{FF2B5EF4-FFF2-40B4-BE49-F238E27FC236}">
                  <a16:creationId xmlns:a16="http://schemas.microsoft.com/office/drawing/2014/main" id="{E5034137-5908-440E-AB95-7C90C17AF7E0}"/>
                </a:ext>
              </a:extLst>
            </p:cNvPr>
            <p:cNvSpPr/>
            <p:nvPr/>
          </p:nvSpPr>
          <p:spPr>
            <a:xfrm>
              <a:off x="8207344" y="5026767"/>
              <a:ext cx="3909885" cy="17484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9" name="Imagen 8">
              <a:extLst>
                <a:ext uri="{FF2B5EF4-FFF2-40B4-BE49-F238E27FC236}">
                  <a16:creationId xmlns:a16="http://schemas.microsoft.com/office/drawing/2014/main" id="{098E5D1C-FC5E-4244-822B-E15C67715C57}"/>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370219" y="5353299"/>
              <a:ext cx="3625860" cy="1373797"/>
            </a:xfrm>
            <a:prstGeom prst="rect">
              <a:avLst/>
            </a:prstGeom>
          </p:spPr>
        </p:pic>
        <p:sp>
          <p:nvSpPr>
            <p:cNvPr id="7" name="CuadroTexto 6">
              <a:extLst>
                <a:ext uri="{FF2B5EF4-FFF2-40B4-BE49-F238E27FC236}">
                  <a16:creationId xmlns:a16="http://schemas.microsoft.com/office/drawing/2014/main" id="{BF9D7822-0FCB-4AF6-9708-1552BBCB9B9B}"/>
                </a:ext>
              </a:extLst>
            </p:cNvPr>
            <p:cNvSpPr txBox="1"/>
            <p:nvPr/>
          </p:nvSpPr>
          <p:spPr>
            <a:xfrm>
              <a:off x="9467478" y="5016949"/>
              <a:ext cx="1389611"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MOMENTOS</a:t>
              </a:r>
            </a:p>
          </p:txBody>
        </p:sp>
      </p:grpSp>
      <p:pic>
        <p:nvPicPr>
          <p:cNvPr id="19" name="Imagen 18">
            <a:extLst>
              <a:ext uri="{FF2B5EF4-FFF2-40B4-BE49-F238E27FC236}">
                <a16:creationId xmlns:a16="http://schemas.microsoft.com/office/drawing/2014/main" id="{13305AB0-6089-4C55-98B8-EDC818AE7AF8}"/>
              </a:ext>
            </a:extLst>
          </p:cNvPr>
          <p:cNvPicPr/>
          <p:nvPr/>
        </p:nvPicPr>
        <p:blipFill rotWithShape="1">
          <a:blip r:embed="rId9">
            <a:extLst>
              <a:ext uri="{28A0092B-C50C-407E-A947-70E740481C1C}">
                <a14:useLocalDpi xmlns:a14="http://schemas.microsoft.com/office/drawing/2010/main" val="0"/>
              </a:ext>
            </a:extLst>
          </a:blip>
          <a:srcRect/>
          <a:stretch/>
        </p:blipFill>
        <p:spPr>
          <a:xfrm>
            <a:off x="745724" y="1384917"/>
            <a:ext cx="6480699" cy="3350066"/>
          </a:xfrm>
          <a:prstGeom prst="rect">
            <a:avLst/>
          </a:prstGeom>
        </p:spPr>
      </p:pic>
      <p:pic>
        <p:nvPicPr>
          <p:cNvPr id="30" name="Imagen 29">
            <a:extLst>
              <a:ext uri="{FF2B5EF4-FFF2-40B4-BE49-F238E27FC236}">
                <a16:creationId xmlns:a16="http://schemas.microsoft.com/office/drawing/2014/main" id="{FA26C2E1-2B39-4092-95AC-F260485C04EE}"/>
              </a:ext>
            </a:extLst>
          </p:cNvPr>
          <p:cNvPicPr/>
          <p:nvPr/>
        </p:nvPicPr>
        <p:blipFill rotWithShape="1">
          <a:blip r:embed="rId10">
            <a:extLst>
              <a:ext uri="{28A0092B-C50C-407E-A947-70E740481C1C}">
                <a14:useLocalDpi xmlns:a14="http://schemas.microsoft.com/office/drawing/2010/main" val="0"/>
              </a:ext>
            </a:extLst>
          </a:blip>
          <a:srcRect/>
          <a:stretch/>
        </p:blipFill>
        <p:spPr>
          <a:xfrm>
            <a:off x="792590" y="1398857"/>
            <a:ext cx="6433833" cy="3336126"/>
          </a:xfrm>
          <a:prstGeom prst="rect">
            <a:avLst/>
          </a:prstGeom>
        </p:spPr>
      </p:pic>
      <p:sp>
        <p:nvSpPr>
          <p:cNvPr id="5" name="CuadroTexto 4">
            <a:extLst>
              <a:ext uri="{FF2B5EF4-FFF2-40B4-BE49-F238E27FC236}">
                <a16:creationId xmlns:a16="http://schemas.microsoft.com/office/drawing/2014/main" id="{C9F8E969-CF73-4FDE-BCDB-D50E0425F02C}"/>
              </a:ext>
            </a:extLst>
          </p:cNvPr>
          <p:cNvSpPr txBox="1"/>
          <p:nvPr/>
        </p:nvSpPr>
        <p:spPr>
          <a:xfrm>
            <a:off x="116827" y="750786"/>
            <a:ext cx="5979173" cy="338554"/>
          </a:xfrm>
          <a:prstGeom prst="rect">
            <a:avLst/>
          </a:prstGeom>
          <a:noFill/>
        </p:spPr>
        <p:txBody>
          <a:bodyPr wrap="square" rtlCol="0">
            <a:spAutoFit/>
          </a:bodyPr>
          <a:lstStyle/>
          <a:p>
            <a:r>
              <a:rPr lang="en-US" sz="1600" dirty="0">
                <a:latin typeface="Eras Bold ITC" panose="020B0907030504020204" pitchFamily="34" charset="0"/>
              </a:rPr>
              <a:t>E</a:t>
            </a:r>
            <a:r>
              <a:rPr lang="es-EC" sz="1600" dirty="0">
                <a:latin typeface="Eras Bold ITC" panose="020B0907030504020204" pitchFamily="34" charset="0"/>
              </a:rPr>
              <a:t>STRUCTURA DE ACERO CON ELEMENTOS DE ENLACE</a:t>
            </a:r>
          </a:p>
        </p:txBody>
      </p:sp>
      <p:sp>
        <p:nvSpPr>
          <p:cNvPr id="13" name="CuadroTexto 12">
            <a:extLst>
              <a:ext uri="{FF2B5EF4-FFF2-40B4-BE49-F238E27FC236}">
                <a16:creationId xmlns:a16="http://schemas.microsoft.com/office/drawing/2014/main" id="{90DD856A-9D41-4249-B1A9-B29DB3DB35FC}"/>
              </a:ext>
            </a:extLst>
          </p:cNvPr>
          <p:cNvSpPr txBox="1"/>
          <p:nvPr/>
        </p:nvSpPr>
        <p:spPr>
          <a:xfrm>
            <a:off x="116827" y="1014984"/>
            <a:ext cx="2529451" cy="276999"/>
          </a:xfrm>
          <a:prstGeom prst="rect">
            <a:avLst/>
          </a:prstGeom>
          <a:noFill/>
        </p:spPr>
        <p:txBody>
          <a:bodyPr wrap="square" rtlCol="0">
            <a:spAutoFit/>
          </a:bodyPr>
          <a:lstStyle/>
          <a:p>
            <a:r>
              <a:rPr lang="en-US" sz="1200" dirty="0">
                <a:latin typeface="Eras Bold ITC" panose="020B0907030504020204" pitchFamily="34" charset="0"/>
              </a:rPr>
              <a:t>(CENTRO)</a:t>
            </a:r>
          </a:p>
        </p:txBody>
      </p:sp>
      <p:sp>
        <p:nvSpPr>
          <p:cNvPr id="15" name="Rectángulo 14">
            <a:extLst>
              <a:ext uri="{FF2B5EF4-FFF2-40B4-BE49-F238E27FC236}">
                <a16:creationId xmlns:a16="http://schemas.microsoft.com/office/drawing/2014/main" id="{0A35FC7F-94C0-45C0-B841-E1CEC26325D9}"/>
              </a:ext>
            </a:extLst>
          </p:cNvPr>
          <p:cNvSpPr/>
          <p:nvPr/>
        </p:nvSpPr>
        <p:spPr>
          <a:xfrm>
            <a:off x="9979145" y="535849"/>
            <a:ext cx="1529123" cy="1042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a:extLst>
              <a:ext uri="{FF2B5EF4-FFF2-40B4-BE49-F238E27FC236}">
                <a16:creationId xmlns:a16="http://schemas.microsoft.com/office/drawing/2014/main" id="{63D3775C-AD59-46C7-83E6-0141857FA231}"/>
              </a:ext>
            </a:extLst>
          </p:cNvPr>
          <p:cNvSpPr/>
          <p:nvPr/>
        </p:nvSpPr>
        <p:spPr>
          <a:xfrm>
            <a:off x="10066020" y="3857960"/>
            <a:ext cx="1616993" cy="1313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Rectángulo 19">
            <a:extLst>
              <a:ext uri="{FF2B5EF4-FFF2-40B4-BE49-F238E27FC236}">
                <a16:creationId xmlns:a16="http://schemas.microsoft.com/office/drawing/2014/main" id="{64B9CB1E-2149-405C-8748-9A021D9B9AEF}"/>
              </a:ext>
            </a:extLst>
          </p:cNvPr>
          <p:cNvSpPr/>
          <p:nvPr/>
        </p:nvSpPr>
        <p:spPr>
          <a:xfrm>
            <a:off x="9979145" y="5691266"/>
            <a:ext cx="1934688" cy="1153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13242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27690" y="5097790"/>
            <a:ext cx="1847022" cy="106088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15C8F065-76A8-47DD-935E-2210DA6FB32A}"/>
              </a:ext>
            </a:extLst>
          </p:cNvPr>
          <p:cNvPicPr/>
          <p:nvPr/>
        </p:nvPicPr>
        <p:blipFill rotWithShape="1">
          <a:blip r:embed="rId5">
            <a:extLst>
              <a:ext uri="{28A0092B-C50C-407E-A947-70E740481C1C}">
                <a14:useLocalDpi xmlns:a14="http://schemas.microsoft.com/office/drawing/2010/main" val="0"/>
              </a:ext>
            </a:extLst>
          </a:blip>
          <a:srcRect/>
          <a:stretch/>
        </p:blipFill>
        <p:spPr>
          <a:xfrm>
            <a:off x="653630" y="1258348"/>
            <a:ext cx="6761909" cy="3626842"/>
          </a:xfrm>
          <a:prstGeom prst="rect">
            <a:avLst/>
          </a:prstGeom>
        </p:spPr>
      </p:pic>
      <p:pic>
        <p:nvPicPr>
          <p:cNvPr id="19" name="Imagen 18">
            <a:extLst>
              <a:ext uri="{FF2B5EF4-FFF2-40B4-BE49-F238E27FC236}">
                <a16:creationId xmlns:a16="http://schemas.microsoft.com/office/drawing/2014/main" id="{13305AB0-6089-4C55-98B8-EDC818AE7AF8}"/>
              </a:ext>
            </a:extLst>
          </p:cNvPr>
          <p:cNvPicPr/>
          <p:nvPr/>
        </p:nvPicPr>
        <p:blipFill rotWithShape="1">
          <a:blip r:embed="rId6">
            <a:extLst>
              <a:ext uri="{28A0092B-C50C-407E-A947-70E740481C1C}">
                <a14:useLocalDpi xmlns:a14="http://schemas.microsoft.com/office/drawing/2010/main" val="0"/>
              </a:ext>
            </a:extLst>
          </a:blip>
          <a:srcRect/>
          <a:stretch/>
        </p:blipFill>
        <p:spPr>
          <a:xfrm>
            <a:off x="1014026" y="1412719"/>
            <a:ext cx="6079231" cy="3322264"/>
          </a:xfrm>
          <a:prstGeom prst="rect">
            <a:avLst/>
          </a:prstGeom>
        </p:spPr>
      </p:pic>
      <p:pic>
        <p:nvPicPr>
          <p:cNvPr id="30" name="Imagen 29">
            <a:extLst>
              <a:ext uri="{FF2B5EF4-FFF2-40B4-BE49-F238E27FC236}">
                <a16:creationId xmlns:a16="http://schemas.microsoft.com/office/drawing/2014/main" id="{FA26C2E1-2B39-4092-95AC-F260485C04EE}"/>
              </a:ext>
            </a:extLst>
          </p:cNvPr>
          <p:cNvPicPr/>
          <p:nvPr/>
        </p:nvPicPr>
        <p:blipFill rotWithShape="1">
          <a:blip r:embed="rId7">
            <a:extLst>
              <a:ext uri="{28A0092B-C50C-407E-A947-70E740481C1C}">
                <a14:useLocalDpi xmlns:a14="http://schemas.microsoft.com/office/drawing/2010/main" val="0"/>
              </a:ext>
            </a:extLst>
          </a:blip>
          <a:srcRect/>
          <a:stretch/>
        </p:blipFill>
        <p:spPr>
          <a:xfrm>
            <a:off x="1005516" y="1430941"/>
            <a:ext cx="6087741" cy="3252211"/>
          </a:xfrm>
          <a:prstGeom prst="rect">
            <a:avLst/>
          </a:prstGeom>
        </p:spPr>
      </p:pic>
      <p:grpSp>
        <p:nvGrpSpPr>
          <p:cNvPr id="29" name="Grupo 28">
            <a:extLst>
              <a:ext uri="{FF2B5EF4-FFF2-40B4-BE49-F238E27FC236}">
                <a16:creationId xmlns:a16="http://schemas.microsoft.com/office/drawing/2014/main" id="{E162A5F0-4D32-4410-910E-41D4C98E579B}"/>
              </a:ext>
            </a:extLst>
          </p:cNvPr>
          <p:cNvGrpSpPr/>
          <p:nvPr/>
        </p:nvGrpSpPr>
        <p:grpSpPr>
          <a:xfrm>
            <a:off x="8207344" y="52900"/>
            <a:ext cx="3909884" cy="2861402"/>
            <a:chOff x="8207344" y="52900"/>
            <a:chExt cx="3909884" cy="2861402"/>
          </a:xfrm>
        </p:grpSpPr>
        <p:sp>
          <p:nvSpPr>
            <p:cNvPr id="40" name="Rectángulo: esquinas redondeadas 39">
              <a:extLst>
                <a:ext uri="{FF2B5EF4-FFF2-40B4-BE49-F238E27FC236}">
                  <a16:creationId xmlns:a16="http://schemas.microsoft.com/office/drawing/2014/main" id="{7E678D33-9FE4-40B1-88E0-FFBB750EF8A9}"/>
                </a:ext>
              </a:extLst>
            </p:cNvPr>
            <p:cNvSpPr/>
            <p:nvPr/>
          </p:nvSpPr>
          <p:spPr>
            <a:xfrm>
              <a:off x="8207344" y="52900"/>
              <a:ext cx="3909884" cy="286140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41" name="Imagen 40">
              <a:extLst>
                <a:ext uri="{FF2B5EF4-FFF2-40B4-BE49-F238E27FC236}">
                  <a16:creationId xmlns:a16="http://schemas.microsoft.com/office/drawing/2014/main" id="{50E4A37E-1A6B-4522-BD6D-52F02CCDDAEA}"/>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942908" y="334608"/>
              <a:ext cx="2565360" cy="2553353"/>
            </a:xfrm>
            <a:prstGeom prst="rect">
              <a:avLst/>
            </a:prstGeom>
          </p:spPr>
        </p:pic>
        <p:sp>
          <p:nvSpPr>
            <p:cNvPr id="42" name="CuadroTexto 41">
              <a:extLst>
                <a:ext uri="{FF2B5EF4-FFF2-40B4-BE49-F238E27FC236}">
                  <a16:creationId xmlns:a16="http://schemas.microsoft.com/office/drawing/2014/main" id="{50A74D80-2AF9-4DAF-9354-5088CFB26D71}"/>
                </a:ext>
              </a:extLst>
            </p:cNvPr>
            <p:cNvSpPr txBox="1"/>
            <p:nvPr/>
          </p:nvSpPr>
          <p:spPr>
            <a:xfrm>
              <a:off x="9143482" y="52900"/>
              <a:ext cx="2037609" cy="338554"/>
            </a:xfrm>
            <a:prstGeom prst="rect">
              <a:avLst/>
            </a:prstGeom>
            <a:noFill/>
          </p:spPr>
          <p:txBody>
            <a:bodyPr wrap="none" rtlCol="0">
              <a:spAutoFit/>
            </a:bodyPr>
            <a:lstStyle/>
            <a:p>
              <a:r>
                <a:rPr lang="es-EC" sz="1600" dirty="0">
                  <a:ln w="0"/>
                  <a:effectLst>
                    <a:outerShdw blurRad="38100" dist="19050" dir="2700000" algn="tl" rotWithShape="0">
                      <a:schemeClr val="dk1">
                        <a:alpha val="40000"/>
                      </a:schemeClr>
                    </a:outerShdw>
                  </a:effectLst>
                </a:rPr>
                <a:t>FUERZAS AXIALES</a:t>
              </a:r>
            </a:p>
          </p:txBody>
        </p:sp>
      </p:grpSp>
      <p:grpSp>
        <p:nvGrpSpPr>
          <p:cNvPr id="43" name="Grupo 42">
            <a:extLst>
              <a:ext uri="{FF2B5EF4-FFF2-40B4-BE49-F238E27FC236}">
                <a16:creationId xmlns:a16="http://schemas.microsoft.com/office/drawing/2014/main" id="{C4214AED-4B6C-4564-ADAB-C873B32F8ECB}"/>
              </a:ext>
            </a:extLst>
          </p:cNvPr>
          <p:cNvGrpSpPr/>
          <p:nvPr/>
        </p:nvGrpSpPr>
        <p:grpSpPr>
          <a:xfrm>
            <a:off x="8207341" y="3008385"/>
            <a:ext cx="3909884" cy="1726597"/>
            <a:chOff x="8207344" y="2791400"/>
            <a:chExt cx="3909884" cy="1726597"/>
          </a:xfrm>
        </p:grpSpPr>
        <p:sp>
          <p:nvSpPr>
            <p:cNvPr id="44" name="Rectángulo: esquinas redondeadas 43">
              <a:extLst>
                <a:ext uri="{FF2B5EF4-FFF2-40B4-BE49-F238E27FC236}">
                  <a16:creationId xmlns:a16="http://schemas.microsoft.com/office/drawing/2014/main" id="{640D188F-BBB5-46AC-99CC-E5233364C7A8}"/>
                </a:ext>
              </a:extLst>
            </p:cNvPr>
            <p:cNvSpPr/>
            <p:nvPr/>
          </p:nvSpPr>
          <p:spPr>
            <a:xfrm>
              <a:off x="8207344" y="2791400"/>
              <a:ext cx="3909884" cy="172659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45" name="Imagen 44">
              <a:extLst>
                <a:ext uri="{FF2B5EF4-FFF2-40B4-BE49-F238E27FC236}">
                  <a16:creationId xmlns:a16="http://schemas.microsoft.com/office/drawing/2014/main" id="{994259AC-140F-4E6F-B15C-69A1FDF59132}"/>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8585620" y="3099222"/>
              <a:ext cx="3084738" cy="1275282"/>
            </a:xfrm>
            <a:prstGeom prst="rect">
              <a:avLst/>
            </a:prstGeom>
          </p:spPr>
        </p:pic>
        <p:sp>
          <p:nvSpPr>
            <p:cNvPr id="46" name="CuadroTexto 45">
              <a:extLst>
                <a:ext uri="{FF2B5EF4-FFF2-40B4-BE49-F238E27FC236}">
                  <a16:creationId xmlns:a16="http://schemas.microsoft.com/office/drawing/2014/main" id="{877ECB09-C108-4A30-919F-161582D0F1E0}"/>
                </a:ext>
              </a:extLst>
            </p:cNvPr>
            <p:cNvSpPr txBox="1"/>
            <p:nvPr/>
          </p:nvSpPr>
          <p:spPr>
            <a:xfrm>
              <a:off x="8942912" y="2818167"/>
              <a:ext cx="2438745"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FUERZAS CORTANTES</a:t>
              </a:r>
            </a:p>
          </p:txBody>
        </p:sp>
      </p:grpSp>
      <p:grpSp>
        <p:nvGrpSpPr>
          <p:cNvPr id="47" name="Grupo 46">
            <a:extLst>
              <a:ext uri="{FF2B5EF4-FFF2-40B4-BE49-F238E27FC236}">
                <a16:creationId xmlns:a16="http://schemas.microsoft.com/office/drawing/2014/main" id="{8EED1B9B-1902-43B5-A7F9-B051777D6360}"/>
              </a:ext>
            </a:extLst>
          </p:cNvPr>
          <p:cNvGrpSpPr/>
          <p:nvPr/>
        </p:nvGrpSpPr>
        <p:grpSpPr>
          <a:xfrm>
            <a:off x="8207341" y="4819247"/>
            <a:ext cx="3909885" cy="1758266"/>
            <a:chOff x="8207344" y="5016949"/>
            <a:chExt cx="3909885" cy="1758266"/>
          </a:xfrm>
        </p:grpSpPr>
        <p:sp>
          <p:nvSpPr>
            <p:cNvPr id="48" name="Rectángulo: esquinas redondeadas 47">
              <a:extLst>
                <a:ext uri="{FF2B5EF4-FFF2-40B4-BE49-F238E27FC236}">
                  <a16:creationId xmlns:a16="http://schemas.microsoft.com/office/drawing/2014/main" id="{E44BA64A-6EBE-4A06-A513-28CDC7FF569C}"/>
                </a:ext>
              </a:extLst>
            </p:cNvPr>
            <p:cNvSpPr/>
            <p:nvPr/>
          </p:nvSpPr>
          <p:spPr>
            <a:xfrm>
              <a:off x="8207344" y="5026767"/>
              <a:ext cx="3909885" cy="17484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pic>
          <p:nvPicPr>
            <p:cNvPr id="49" name="Imagen 48">
              <a:extLst>
                <a:ext uri="{FF2B5EF4-FFF2-40B4-BE49-F238E27FC236}">
                  <a16:creationId xmlns:a16="http://schemas.microsoft.com/office/drawing/2014/main" id="{AC84C638-0F0F-44E3-9AC6-F8EE9AA5B2C6}"/>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8272397" y="5295492"/>
              <a:ext cx="3791915" cy="1456162"/>
            </a:xfrm>
            <a:prstGeom prst="rect">
              <a:avLst/>
            </a:prstGeom>
          </p:spPr>
        </p:pic>
        <p:sp>
          <p:nvSpPr>
            <p:cNvPr id="50" name="CuadroTexto 49">
              <a:extLst>
                <a:ext uri="{FF2B5EF4-FFF2-40B4-BE49-F238E27FC236}">
                  <a16:creationId xmlns:a16="http://schemas.microsoft.com/office/drawing/2014/main" id="{C9F9B438-E018-4E7D-A00E-46FBA860856A}"/>
                </a:ext>
              </a:extLst>
            </p:cNvPr>
            <p:cNvSpPr txBox="1"/>
            <p:nvPr/>
          </p:nvSpPr>
          <p:spPr>
            <a:xfrm>
              <a:off x="9467478" y="5016949"/>
              <a:ext cx="1389611" cy="338554"/>
            </a:xfrm>
            <a:prstGeom prst="rect">
              <a:avLst/>
            </a:prstGeom>
            <a:noFill/>
          </p:spPr>
          <p:txBody>
            <a:bodyPr wrap="none" rtlCol="0">
              <a:spAutoFit/>
            </a:bodyPr>
            <a:lstStyle>
              <a:defPPr>
                <a:defRPr lang="es-ES"/>
              </a:defPPr>
              <a:lvl1pPr>
                <a:defRPr sz="1600">
                  <a:ln w="0"/>
                  <a:effectLst>
                    <a:outerShdw blurRad="38100" dist="19050" dir="2700000" algn="tl" rotWithShape="0">
                      <a:schemeClr val="dk1">
                        <a:alpha val="40000"/>
                      </a:schemeClr>
                    </a:outerShdw>
                  </a:effectLst>
                </a:defRPr>
              </a:lvl1pPr>
            </a:lstStyle>
            <a:p>
              <a:r>
                <a:rPr lang="es-EC" dirty="0"/>
                <a:t>MOMENTOS</a:t>
              </a:r>
            </a:p>
          </p:txBody>
        </p:sp>
      </p:grpSp>
      <p:sp>
        <p:nvSpPr>
          <p:cNvPr id="2" name="CuadroTexto 1">
            <a:extLst>
              <a:ext uri="{FF2B5EF4-FFF2-40B4-BE49-F238E27FC236}">
                <a16:creationId xmlns:a16="http://schemas.microsoft.com/office/drawing/2014/main" id="{DEA31C27-3944-480B-956A-043A6C370E3D}"/>
              </a:ext>
            </a:extLst>
          </p:cNvPr>
          <p:cNvSpPr txBox="1"/>
          <p:nvPr/>
        </p:nvSpPr>
        <p:spPr>
          <a:xfrm>
            <a:off x="116827" y="750786"/>
            <a:ext cx="5979173" cy="338554"/>
          </a:xfrm>
          <a:prstGeom prst="rect">
            <a:avLst/>
          </a:prstGeom>
          <a:noFill/>
        </p:spPr>
        <p:txBody>
          <a:bodyPr wrap="square" rtlCol="0">
            <a:spAutoFit/>
          </a:bodyPr>
          <a:lstStyle/>
          <a:p>
            <a:r>
              <a:rPr lang="en-US" sz="1600" dirty="0">
                <a:latin typeface="Eras Bold ITC" panose="020B0907030504020204" pitchFamily="34" charset="0"/>
              </a:rPr>
              <a:t>E</a:t>
            </a:r>
            <a:r>
              <a:rPr lang="es-EC" sz="1600" dirty="0">
                <a:latin typeface="Eras Bold ITC" panose="020B0907030504020204" pitchFamily="34" charset="0"/>
              </a:rPr>
              <a:t>STRUCTURA DE ACERO CON ELEMENTOS DE ENLACE</a:t>
            </a:r>
          </a:p>
        </p:txBody>
      </p:sp>
      <p:sp>
        <p:nvSpPr>
          <p:cNvPr id="4" name="CuadroTexto 3">
            <a:extLst>
              <a:ext uri="{FF2B5EF4-FFF2-40B4-BE49-F238E27FC236}">
                <a16:creationId xmlns:a16="http://schemas.microsoft.com/office/drawing/2014/main" id="{6959CB25-16A0-471A-AFE5-1BBED180A617}"/>
              </a:ext>
            </a:extLst>
          </p:cNvPr>
          <p:cNvSpPr txBox="1"/>
          <p:nvPr/>
        </p:nvSpPr>
        <p:spPr>
          <a:xfrm>
            <a:off x="116827" y="1014984"/>
            <a:ext cx="2529451" cy="276999"/>
          </a:xfrm>
          <a:prstGeom prst="rect">
            <a:avLst/>
          </a:prstGeom>
          <a:noFill/>
        </p:spPr>
        <p:txBody>
          <a:bodyPr wrap="square" rtlCol="0">
            <a:spAutoFit/>
          </a:bodyPr>
          <a:lstStyle/>
          <a:p>
            <a:r>
              <a:rPr lang="en-US" sz="1200" dirty="0">
                <a:latin typeface="Eras Bold ITC" panose="020B0907030504020204" pitchFamily="34" charset="0"/>
              </a:rPr>
              <a:t>(CENTRO)</a:t>
            </a:r>
          </a:p>
        </p:txBody>
      </p:sp>
      <p:sp>
        <p:nvSpPr>
          <p:cNvPr id="5" name="Rectángulo 4">
            <a:extLst>
              <a:ext uri="{FF2B5EF4-FFF2-40B4-BE49-F238E27FC236}">
                <a16:creationId xmlns:a16="http://schemas.microsoft.com/office/drawing/2014/main" id="{E7810F33-410B-44D4-912F-7267FBCBA31A}"/>
              </a:ext>
            </a:extLst>
          </p:cNvPr>
          <p:cNvSpPr/>
          <p:nvPr/>
        </p:nvSpPr>
        <p:spPr>
          <a:xfrm>
            <a:off x="10056867" y="541851"/>
            <a:ext cx="1451401" cy="1058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5">
            <a:extLst>
              <a:ext uri="{FF2B5EF4-FFF2-40B4-BE49-F238E27FC236}">
                <a16:creationId xmlns:a16="http://schemas.microsoft.com/office/drawing/2014/main" id="{F3ACE0CE-6520-4DF4-A69E-FBE141554DBE}"/>
              </a:ext>
            </a:extLst>
          </p:cNvPr>
          <p:cNvSpPr/>
          <p:nvPr/>
        </p:nvSpPr>
        <p:spPr>
          <a:xfrm>
            <a:off x="9926748" y="3804507"/>
            <a:ext cx="1743607" cy="1058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ángulo 6">
            <a:extLst>
              <a:ext uri="{FF2B5EF4-FFF2-40B4-BE49-F238E27FC236}">
                <a16:creationId xmlns:a16="http://schemas.microsoft.com/office/drawing/2014/main" id="{78FA1C89-D132-431D-A857-D290C2F52BBF}"/>
              </a:ext>
            </a:extLst>
          </p:cNvPr>
          <p:cNvSpPr/>
          <p:nvPr/>
        </p:nvSpPr>
        <p:spPr>
          <a:xfrm>
            <a:off x="10130327" y="5508163"/>
            <a:ext cx="1836772" cy="1321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92576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a:extLst>
              <a:ext uri="{FF2B5EF4-FFF2-40B4-BE49-F238E27FC236}">
                <a16:creationId xmlns:a16="http://schemas.microsoft.com/office/drawing/2014/main" id="{33A1C007-6E10-4CD0-A592-39BF40D09C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456" y="548288"/>
            <a:ext cx="4131290" cy="4917439"/>
          </a:xfrm>
          <a:custGeom>
            <a:avLst/>
            <a:gdLst>
              <a:gd name="connsiteX0" fmla="*/ 0 w 4421777"/>
              <a:gd name="connsiteY0" fmla="*/ 0 h 5214011"/>
              <a:gd name="connsiteX1" fmla="*/ 3578731 w 4421777"/>
              <a:gd name="connsiteY1" fmla="*/ 0 h 5214011"/>
              <a:gd name="connsiteX2" fmla="*/ 3714974 w 4421777"/>
              <a:gd name="connsiteY2" fmla="*/ 149905 h 5214011"/>
              <a:gd name="connsiteX3" fmla="*/ 4421777 w 4421777"/>
              <a:gd name="connsiteY3" fmla="*/ 2118767 h 5214011"/>
              <a:gd name="connsiteX4" fmla="*/ 1326533 w 4421777"/>
              <a:gd name="connsiteY4" fmla="*/ 5214011 h 5214011"/>
              <a:gd name="connsiteX5" fmla="*/ 121725 w 4421777"/>
              <a:gd name="connsiteY5" fmla="*/ 4970771 h 5214011"/>
              <a:gd name="connsiteX6" fmla="*/ 0 w 4421777"/>
              <a:gd name="connsiteY6" fmla="*/ 4912134 h 521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777" h="5214011">
                <a:moveTo>
                  <a:pt x="0" y="0"/>
                </a:moveTo>
                <a:lnTo>
                  <a:pt x="3578731" y="0"/>
                </a:lnTo>
                <a:lnTo>
                  <a:pt x="3714974" y="149905"/>
                </a:lnTo>
                <a:cubicBezTo>
                  <a:pt x="4156529" y="684945"/>
                  <a:pt x="4421777" y="1370880"/>
                  <a:pt x="4421777" y="2118767"/>
                </a:cubicBezTo>
                <a:cubicBezTo>
                  <a:pt x="4421777" y="3828223"/>
                  <a:pt x="3035989" y="5214011"/>
                  <a:pt x="1326533" y="5214011"/>
                </a:cubicBezTo>
                <a:cubicBezTo>
                  <a:pt x="899169" y="5214011"/>
                  <a:pt x="492035" y="5127400"/>
                  <a:pt x="121725" y="4970771"/>
                </a:cubicBezTo>
                <a:lnTo>
                  <a:pt x="0" y="4912134"/>
                </a:lnTo>
                <a:close/>
              </a:path>
            </a:pathLst>
          </a:custGeom>
        </p:spPr>
      </p:pic>
      <p:sp>
        <p:nvSpPr>
          <p:cNvPr id="11" name="Forma libre: forma 10">
            <a:extLst>
              <a:ext uri="{FF2B5EF4-FFF2-40B4-BE49-F238E27FC236}">
                <a16:creationId xmlns:a16="http://schemas.microsoft.com/office/drawing/2014/main" id="{B79371E5-AADD-43C8-8DC2-95B8DB6B247B}"/>
              </a:ext>
            </a:extLst>
          </p:cNvPr>
          <p:cNvSpPr/>
          <p:nvPr/>
        </p:nvSpPr>
        <p:spPr>
          <a:xfrm>
            <a:off x="0" y="589280"/>
            <a:ext cx="4805680" cy="5506720"/>
          </a:xfrm>
          <a:custGeom>
            <a:avLst/>
            <a:gdLst>
              <a:gd name="connsiteX0" fmla="*/ 3791299 w 4968240"/>
              <a:gd name="connsiteY0" fmla="*/ 0 h 5547360"/>
              <a:gd name="connsiteX1" fmla="*/ 4298571 w 4968240"/>
              <a:gd name="connsiteY1" fmla="*/ 0 h 5547360"/>
              <a:gd name="connsiteX2" fmla="*/ 4332301 w 4968240"/>
              <a:gd name="connsiteY2" fmla="*/ 42768 h 5547360"/>
              <a:gd name="connsiteX3" fmla="*/ 4968240 w 4968240"/>
              <a:gd name="connsiteY3" fmla="*/ 2016760 h 5547360"/>
              <a:gd name="connsiteX4" fmla="*/ 1244600 w 4968240"/>
              <a:gd name="connsiteY4" fmla="*/ 5547360 h 5547360"/>
              <a:gd name="connsiteX5" fmla="*/ 137303 w 4968240"/>
              <a:gd name="connsiteY5" fmla="*/ 5388631 h 5547360"/>
              <a:gd name="connsiteX6" fmla="*/ 0 w 4968240"/>
              <a:gd name="connsiteY6" fmla="*/ 5344581 h 5547360"/>
              <a:gd name="connsiteX7" fmla="*/ 0 w 4968240"/>
              <a:gd name="connsiteY7" fmla="*/ 4923250 h 5547360"/>
              <a:gd name="connsiteX8" fmla="*/ 254849 w 4968240"/>
              <a:gd name="connsiteY8" fmla="*/ 5011116 h 5547360"/>
              <a:gd name="connsiteX9" fmla="*/ 1244600 w 4968240"/>
              <a:gd name="connsiteY9" fmla="*/ 5152074 h 5547360"/>
              <a:gd name="connsiteX10" fmla="*/ 4572954 w 4968240"/>
              <a:gd name="connsiteY10" fmla="*/ 2016760 h 5547360"/>
              <a:gd name="connsiteX11" fmla="*/ 3812920 w 4968240"/>
              <a:gd name="connsiteY11" fmla="*/ 22409 h 5547360"/>
              <a:gd name="connsiteX12" fmla="*/ 3791299 w 4968240"/>
              <a:gd name="connsiteY12" fmla="*/ 0 h 554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8240" h="5547360">
                <a:moveTo>
                  <a:pt x="3791299" y="0"/>
                </a:moveTo>
                <a:lnTo>
                  <a:pt x="4298571" y="0"/>
                </a:lnTo>
                <a:lnTo>
                  <a:pt x="4332301" y="42768"/>
                </a:lnTo>
                <a:cubicBezTo>
                  <a:pt x="4733800" y="606255"/>
                  <a:pt x="4968240" y="1285549"/>
                  <a:pt x="4968240" y="2016760"/>
                </a:cubicBezTo>
                <a:cubicBezTo>
                  <a:pt x="4968240" y="3966657"/>
                  <a:pt x="3301110" y="5547360"/>
                  <a:pt x="1244600" y="5547360"/>
                </a:cubicBezTo>
                <a:cubicBezTo>
                  <a:pt x="859004" y="5547360"/>
                  <a:pt x="487098" y="5491789"/>
                  <a:pt x="137303" y="5388631"/>
                </a:cubicBezTo>
                <a:lnTo>
                  <a:pt x="0" y="5344581"/>
                </a:lnTo>
                <a:lnTo>
                  <a:pt x="0" y="4923250"/>
                </a:lnTo>
                <a:lnTo>
                  <a:pt x="254849" y="5011116"/>
                </a:lnTo>
                <a:cubicBezTo>
                  <a:pt x="567511" y="5102724"/>
                  <a:pt x="899938" y="5152074"/>
                  <a:pt x="1244600" y="5152074"/>
                </a:cubicBezTo>
                <a:cubicBezTo>
                  <a:pt x="3082799" y="5152074"/>
                  <a:pt x="4572954" y="3748346"/>
                  <a:pt x="4572954" y="2016760"/>
                </a:cubicBezTo>
                <a:cubicBezTo>
                  <a:pt x="4572954" y="1259191"/>
                  <a:pt x="4287729" y="564376"/>
                  <a:pt x="3812920" y="22409"/>
                </a:cubicBezTo>
                <a:lnTo>
                  <a:pt x="3791299" y="0"/>
                </a:lnTo>
                <a:close/>
              </a:path>
            </a:pathLst>
          </a:custGeom>
          <a:gradFill flip="none" rotWithShape="1">
            <a:gsLst>
              <a:gs pos="100000">
                <a:schemeClr val="accent1">
                  <a:lumMod val="5000"/>
                  <a:lumOff val="95000"/>
                </a:schemeClr>
              </a:gs>
              <a:gs pos="0">
                <a:srgbClr val="7C7C7C"/>
              </a:gs>
              <a:gs pos="81000">
                <a:srgbClr val="668E3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C" dirty="0">
              <a:solidFill>
                <a:schemeClr val="tx1"/>
              </a:solidFill>
            </a:endParaRPr>
          </a:p>
        </p:txBody>
      </p:sp>
      <p:sp>
        <p:nvSpPr>
          <p:cNvPr id="50" name="Forma libre: forma 49">
            <a:extLst>
              <a:ext uri="{FF2B5EF4-FFF2-40B4-BE49-F238E27FC236}">
                <a16:creationId xmlns:a16="http://schemas.microsoft.com/office/drawing/2014/main" id="{AA594577-80EC-4B06-8EAB-CF60BFE17306}"/>
              </a:ext>
            </a:extLst>
          </p:cNvPr>
          <p:cNvSpPr/>
          <p:nvPr/>
        </p:nvSpPr>
        <p:spPr>
          <a:xfrm>
            <a:off x="0" y="2045971"/>
            <a:ext cx="4972051" cy="4222751"/>
          </a:xfrm>
          <a:custGeom>
            <a:avLst/>
            <a:gdLst>
              <a:gd name="connsiteX0" fmla="*/ 4873157 w 4972051"/>
              <a:gd name="connsiteY0" fmla="*/ 0 h 4222751"/>
              <a:gd name="connsiteX1" fmla="*/ 4925486 w 4972051"/>
              <a:gd name="connsiteY1" fmla="*/ 0 h 4222751"/>
              <a:gd name="connsiteX2" fmla="*/ 4934512 w 4972051"/>
              <a:gd name="connsiteY2" fmla="*/ 48731 h 4222751"/>
              <a:gd name="connsiteX3" fmla="*/ 4972051 w 4972051"/>
              <a:gd name="connsiteY3" fmla="*/ 560852 h 4222751"/>
              <a:gd name="connsiteX4" fmla="*/ 1102703 w 4972051"/>
              <a:gd name="connsiteY4" fmla="*/ 4222751 h 4222751"/>
              <a:gd name="connsiteX5" fmla="*/ 135693 w 4972051"/>
              <a:gd name="connsiteY5" fmla="*/ 4107465 h 4222751"/>
              <a:gd name="connsiteX6" fmla="*/ 0 w 4972051"/>
              <a:gd name="connsiteY6" fmla="*/ 4070998 h 4222751"/>
              <a:gd name="connsiteX7" fmla="*/ 0 w 4972051"/>
              <a:gd name="connsiteY7" fmla="*/ 4017706 h 4222751"/>
              <a:gd name="connsiteX8" fmla="*/ 148560 w 4972051"/>
              <a:gd name="connsiteY8" fmla="*/ 4057600 h 4222751"/>
              <a:gd name="connsiteX9" fmla="*/ 1102703 w 4972051"/>
              <a:gd name="connsiteY9" fmla="*/ 4171265 h 4222751"/>
              <a:gd name="connsiteX10" fmla="*/ 4920565 w 4972051"/>
              <a:gd name="connsiteY10" fmla="*/ 560852 h 4222751"/>
              <a:gd name="connsiteX11" fmla="*/ 4883526 w 4972051"/>
              <a:gd name="connsiteY11" fmla="*/ 55931 h 422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2051" h="4222751">
                <a:moveTo>
                  <a:pt x="4873157" y="0"/>
                </a:moveTo>
                <a:lnTo>
                  <a:pt x="4925486" y="0"/>
                </a:lnTo>
                <a:lnTo>
                  <a:pt x="4934512" y="48731"/>
                </a:lnTo>
                <a:cubicBezTo>
                  <a:pt x="4959257" y="216078"/>
                  <a:pt x="4972051" y="387051"/>
                  <a:pt x="4972051" y="560852"/>
                </a:cubicBezTo>
                <a:cubicBezTo>
                  <a:pt x="4972051" y="2583263"/>
                  <a:pt x="3239685" y="4222751"/>
                  <a:pt x="1102703" y="4222751"/>
                </a:cubicBezTo>
                <a:cubicBezTo>
                  <a:pt x="768800" y="4222751"/>
                  <a:pt x="444774" y="4182725"/>
                  <a:pt x="135693" y="4107465"/>
                </a:cubicBezTo>
                <a:lnTo>
                  <a:pt x="0" y="4070998"/>
                </a:lnTo>
                <a:lnTo>
                  <a:pt x="0" y="4017706"/>
                </a:lnTo>
                <a:lnTo>
                  <a:pt x="148560" y="4057600"/>
                </a:lnTo>
                <a:cubicBezTo>
                  <a:pt x="453529" y="4131801"/>
                  <a:pt x="773243" y="4171265"/>
                  <a:pt x="1102703" y="4171265"/>
                </a:cubicBezTo>
                <a:cubicBezTo>
                  <a:pt x="3211250" y="4171265"/>
                  <a:pt x="4920565" y="2554828"/>
                  <a:pt x="4920565" y="560852"/>
                </a:cubicBezTo>
                <a:cubicBezTo>
                  <a:pt x="4920565" y="389495"/>
                  <a:pt x="4907942" y="220926"/>
                  <a:pt x="4883526" y="55931"/>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pic>
        <p:nvPicPr>
          <p:cNvPr id="54" name="Gráfico 53" descr="Manual de estrategia">
            <a:extLst>
              <a:ext uri="{FF2B5EF4-FFF2-40B4-BE49-F238E27FC236}">
                <a16:creationId xmlns:a16="http://schemas.microsoft.com/office/drawing/2014/main" id="{5C0D2639-F56C-452D-A561-DBBB8ECB7A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24210" y="4690329"/>
            <a:ext cx="914400" cy="914400"/>
          </a:xfrm>
          <a:prstGeom prst="rect">
            <a:avLst/>
          </a:prstGeom>
        </p:spPr>
      </p:pic>
      <p:sp>
        <p:nvSpPr>
          <p:cNvPr id="2" name="CuadroTexto 1">
            <a:extLst>
              <a:ext uri="{FF2B5EF4-FFF2-40B4-BE49-F238E27FC236}">
                <a16:creationId xmlns:a16="http://schemas.microsoft.com/office/drawing/2014/main" id="{DAC28939-8023-4CD5-B0C9-628B994389FC}"/>
              </a:ext>
            </a:extLst>
          </p:cNvPr>
          <p:cNvSpPr txBox="1"/>
          <p:nvPr/>
        </p:nvSpPr>
        <p:spPr>
          <a:xfrm>
            <a:off x="4126228" y="4164856"/>
            <a:ext cx="7612381" cy="461665"/>
          </a:xfrm>
          <a:prstGeom prst="rect">
            <a:avLst/>
          </a:prstGeom>
          <a:noFill/>
        </p:spPr>
        <p:txBody>
          <a:bodyPr wrap="square" rtlCol="0">
            <a:spAutoFit/>
          </a:bodyPr>
          <a:lstStyle/>
          <a:p>
            <a:pPr algn="r"/>
            <a:r>
              <a:rPr lang="en-US" sz="2400" dirty="0">
                <a:effectLst>
                  <a:outerShdw blurRad="38100" dist="38100" dir="2700000" algn="tl">
                    <a:srgbClr val="000000">
                      <a:alpha val="43137"/>
                    </a:srgbClr>
                  </a:outerShdw>
                </a:effectLst>
                <a:latin typeface="Eras Bold ITC" panose="020B0907030504020204" pitchFamily="34" charset="0"/>
              </a:rPr>
              <a:t>(CARTELAS)</a:t>
            </a:r>
            <a:endParaRPr lang="es-EC" sz="2400" dirty="0">
              <a:effectLst>
                <a:outerShdw blurRad="38100" dist="38100" dir="2700000" algn="tl">
                  <a:srgbClr val="000000">
                    <a:alpha val="43137"/>
                  </a:srgbClr>
                </a:outerShdw>
              </a:effectLst>
              <a:latin typeface="Eras Bold ITC" panose="020B0907030504020204" pitchFamily="34" charset="0"/>
            </a:endParaRPr>
          </a:p>
        </p:txBody>
      </p:sp>
      <p:sp>
        <p:nvSpPr>
          <p:cNvPr id="3" name="CuadroTexto 2">
            <a:extLst>
              <a:ext uri="{FF2B5EF4-FFF2-40B4-BE49-F238E27FC236}">
                <a16:creationId xmlns:a16="http://schemas.microsoft.com/office/drawing/2014/main" id="{F69095A1-F3EA-4125-BE62-248873982822}"/>
              </a:ext>
            </a:extLst>
          </p:cNvPr>
          <p:cNvSpPr txBox="1"/>
          <p:nvPr/>
        </p:nvSpPr>
        <p:spPr>
          <a:xfrm>
            <a:off x="4753500" y="1977390"/>
            <a:ext cx="7202469" cy="2123658"/>
          </a:xfrm>
          <a:prstGeom prst="rect">
            <a:avLst/>
          </a:prstGeom>
          <a:noFill/>
        </p:spPr>
        <p:txBody>
          <a:bodyPr wrap="square" rtlCol="0">
            <a:spAutoFit/>
          </a:bodyPr>
          <a:lstStyle/>
          <a:p>
            <a:pPr algn="r"/>
            <a:r>
              <a:rPr lang="en-US" sz="4400" dirty="0">
                <a:effectLst>
                  <a:outerShdw blurRad="38100" dist="38100" dir="2700000" algn="tl">
                    <a:srgbClr val="000000">
                      <a:alpha val="43137"/>
                    </a:srgbClr>
                  </a:outerShdw>
                </a:effectLst>
                <a:latin typeface="Eras Bold ITC" panose="020B0907030504020204" pitchFamily="34" charset="0"/>
              </a:rPr>
              <a:t>ESTRUCTURA DE ACERO CON ELEMENTOS DE ENLACE</a:t>
            </a:r>
            <a:endParaRPr lang="es-EC" sz="4400" dirty="0">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3383216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1592B14-2131-4A35-9FD8-25A8AEC2E261}"/>
              </a:ext>
            </a:extLst>
          </p:cNvPr>
          <p:cNvPicPr>
            <a:picLocks noChangeAspect="1"/>
          </p:cNvPicPr>
          <p:nvPr/>
        </p:nvPicPr>
        <p:blipFill>
          <a:blip r:embed="rId2"/>
          <a:stretch>
            <a:fillRect/>
          </a:stretch>
        </p:blipFill>
        <p:spPr>
          <a:xfrm>
            <a:off x="82641" y="1564690"/>
            <a:ext cx="6029137" cy="3094492"/>
          </a:xfrm>
          <a:prstGeom prst="rect">
            <a:avLst/>
          </a:prstGeom>
        </p:spPr>
      </p:pic>
      <p:pic>
        <p:nvPicPr>
          <p:cNvPr id="2" name="Imagen 1">
            <a:extLst>
              <a:ext uri="{FF2B5EF4-FFF2-40B4-BE49-F238E27FC236}">
                <a16:creationId xmlns:a16="http://schemas.microsoft.com/office/drawing/2014/main" id="{7EABC44D-0CF3-423F-8061-BCC4FD4E0B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966" y="1659519"/>
            <a:ext cx="5871689" cy="2788184"/>
          </a:xfrm>
          <a:prstGeom prst="rect">
            <a:avLst/>
          </a:prstGeom>
        </p:spPr>
      </p:pic>
      <p:pic>
        <p:nvPicPr>
          <p:cNvPr id="4" name="Imagen 3">
            <a:extLst>
              <a:ext uri="{FF2B5EF4-FFF2-40B4-BE49-F238E27FC236}">
                <a16:creationId xmlns:a16="http://schemas.microsoft.com/office/drawing/2014/main" id="{56BF58F6-D6D8-466D-AB91-96567DD983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9751" y="1597153"/>
            <a:ext cx="5723137" cy="2788184"/>
          </a:xfrm>
          <a:prstGeom prst="rect">
            <a:avLst/>
          </a:prstGeom>
        </p:spPr>
      </p:pic>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6827" y="136373"/>
            <a:ext cx="478040" cy="478040"/>
          </a:xfrm>
          <a:prstGeom prst="rect">
            <a:avLst/>
          </a:prstGeom>
        </p:spPr>
      </p:pic>
      <p:sp>
        <p:nvSpPr>
          <p:cNvPr id="7" name="Rectángulo: esquinas redondeadas 6">
            <a:extLst>
              <a:ext uri="{FF2B5EF4-FFF2-40B4-BE49-F238E27FC236}">
                <a16:creationId xmlns:a16="http://schemas.microsoft.com/office/drawing/2014/main" id="{C763D2E5-269A-45CB-9977-7F60F9067B48}"/>
              </a:ext>
            </a:extLst>
          </p:cNvPr>
          <p:cNvSpPr/>
          <p:nvPr/>
        </p:nvSpPr>
        <p:spPr>
          <a:xfrm>
            <a:off x="6400799" y="1089339"/>
            <a:ext cx="5674374" cy="4328235"/>
          </a:xfrm>
          <a:prstGeom prst="roundRect">
            <a:avLst/>
          </a:prstGeom>
          <a:blipFill>
            <a:blip r:embed="rId7"/>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2" name="CuadroTexto 11">
            <a:extLst>
              <a:ext uri="{FF2B5EF4-FFF2-40B4-BE49-F238E27FC236}">
                <a16:creationId xmlns:a16="http://schemas.microsoft.com/office/drawing/2014/main" id="{C33D30F6-5502-409D-A0D9-80012443B698}"/>
              </a:ext>
            </a:extLst>
          </p:cNvPr>
          <p:cNvSpPr txBox="1"/>
          <p:nvPr/>
        </p:nvSpPr>
        <p:spPr>
          <a:xfrm>
            <a:off x="6400799" y="1911235"/>
            <a:ext cx="5791201" cy="3046988"/>
          </a:xfrm>
          <a:prstGeom prst="rect">
            <a:avLst/>
          </a:prstGeom>
          <a:noFill/>
        </p:spPr>
        <p:txBody>
          <a:bodyPr wrap="square" rtlCol="0">
            <a:spAutoFit/>
          </a:bodyPr>
          <a:lstStyle/>
          <a:p>
            <a:r>
              <a:rPr lang="es-ES" sz="1200" b="1" dirty="0">
                <a:solidFill>
                  <a:srgbClr val="000000"/>
                </a:solidFill>
                <a:latin typeface="Courier New" panose="02070309020205020404" pitchFamily="49" charset="0"/>
              </a:rPr>
              <a:t>[</a:t>
            </a:r>
            <a:r>
              <a:rPr lang="es-ES" sz="1200" b="1" dirty="0" err="1">
                <a:solidFill>
                  <a:srgbClr val="000000"/>
                </a:solidFill>
                <a:latin typeface="Courier New" panose="02070309020205020404" pitchFamily="49" charset="0"/>
              </a:rPr>
              <a:t>nv,np,nudt,nudcol,nudvg,nod,nr</a:t>
            </a:r>
            <a:r>
              <a:rPr lang="es-ES" sz="1200" b="1" dirty="0">
                <a:solidFill>
                  <a:srgbClr val="000000"/>
                </a:solidFill>
                <a:latin typeface="Courier New" panose="02070309020205020404" pitchFamily="49" charset="0"/>
              </a:rPr>
              <a:t>]=geometria_4nudos_viga(</a:t>
            </a:r>
            <a:r>
              <a:rPr lang="es-ES" sz="1200" b="1" dirty="0" err="1">
                <a:solidFill>
                  <a:srgbClr val="000000"/>
                </a:solidFill>
                <a:latin typeface="Courier New" panose="02070309020205020404" pitchFamily="49" charset="0"/>
              </a:rPr>
              <a:t>sv,sp,mar_Enlace</a:t>
            </a:r>
            <a:r>
              <a:rPr lang="es-ES" sz="1200" b="1" dirty="0">
                <a:solidFill>
                  <a:srgbClr val="000000"/>
                </a:solidFill>
                <a:latin typeface="Courier New" panose="02070309020205020404" pitchFamily="49" charset="0"/>
              </a:rPr>
              <a:t>);</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[X,Y]=glinea_portico_4nudos_viga(</a:t>
            </a:r>
            <a:r>
              <a:rPr lang="es-ES" sz="1200" b="1" dirty="0" err="1">
                <a:solidFill>
                  <a:srgbClr val="000000"/>
                </a:solidFill>
                <a:latin typeface="Courier New" panose="02070309020205020404" pitchFamily="49" charset="0"/>
              </a:rPr>
              <a:t>nv,np,sv,sp,nod,nr,Long_Enlace,mar_Enlace,h_diag</a:t>
            </a:r>
            <a:r>
              <a:rPr lang="es-ES" sz="1200" b="1" dirty="0">
                <a:solidFill>
                  <a:srgbClr val="000000"/>
                </a:solidFill>
                <a:latin typeface="Courier New" panose="02070309020205020404" pitchFamily="49" charset="0"/>
              </a:rPr>
              <a:t>);</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[NI,NJ]=gn_portico_4nudos_viga(</a:t>
            </a:r>
            <a:r>
              <a:rPr lang="es-ES" sz="1200" b="1" dirty="0" err="1">
                <a:solidFill>
                  <a:srgbClr val="000000"/>
                </a:solidFill>
                <a:latin typeface="Courier New" panose="02070309020205020404" pitchFamily="49" charset="0"/>
              </a:rPr>
              <a:t>nr,nv,np,nudt,nudcol,nudvg,nod,mar_Enlace</a:t>
            </a:r>
            <a:r>
              <a:rPr lang="es-ES" sz="1200" b="1" dirty="0">
                <a:solidFill>
                  <a:srgbClr val="000000"/>
                </a:solidFill>
                <a:latin typeface="Courier New" panose="02070309020205020404" pitchFamily="49" charset="0"/>
              </a:rPr>
              <a:t>);</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[NI2,NJ2]=geometria_4nudos_diagonales(</a:t>
            </a:r>
            <a:r>
              <a:rPr lang="es-ES" sz="1200" b="1" dirty="0" err="1">
                <a:solidFill>
                  <a:srgbClr val="000000"/>
                </a:solidFill>
                <a:latin typeface="Courier New" panose="02070309020205020404" pitchFamily="49" charset="0"/>
              </a:rPr>
              <a:t>nr</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nv</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np</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nudt</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mar_Enlace,nod</a:t>
            </a:r>
            <a:r>
              <a:rPr lang="es-ES" sz="1200" b="1" dirty="0">
                <a:solidFill>
                  <a:srgbClr val="000000"/>
                </a:solidFill>
                <a:latin typeface="Courier New" panose="02070309020205020404" pitchFamily="49" charset="0"/>
              </a:rPr>
              <a:t>);</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[NI,NJ]=gn_portico3(NI,NJ, NI2,NJ2);</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a:t>
            </a:r>
            <a:r>
              <a:rPr lang="es-ES" sz="1200" b="1" dirty="0" err="1">
                <a:solidFill>
                  <a:srgbClr val="000000"/>
                </a:solidFill>
                <a:latin typeface="Courier New" panose="02070309020205020404" pitchFamily="49" charset="0"/>
              </a:rPr>
              <a:t>NI,NJ,Vigas_Interme</a:t>
            </a:r>
            <a:r>
              <a:rPr lang="es-ES" sz="1200" b="1" dirty="0">
                <a:solidFill>
                  <a:srgbClr val="000000"/>
                </a:solidFill>
                <a:latin typeface="Courier New" panose="02070309020205020404" pitchFamily="49" charset="0"/>
              </a:rPr>
              <a:t>]=rutina_paso_numeracion3(</a:t>
            </a:r>
            <a:r>
              <a:rPr lang="es-ES" sz="1200" b="1" dirty="0" err="1">
                <a:solidFill>
                  <a:srgbClr val="000000"/>
                </a:solidFill>
                <a:latin typeface="Courier New" panose="02070309020205020404" pitchFamily="49" charset="0"/>
              </a:rPr>
              <a:t>NI,NJ,nv,np,nudcol,nudvg,mar_Enlace</a:t>
            </a:r>
            <a:r>
              <a:rPr lang="es-ES" sz="1200" b="1" dirty="0">
                <a:solidFill>
                  <a:srgbClr val="000000"/>
                </a:solidFill>
                <a:latin typeface="Courier New" panose="02070309020205020404" pitchFamily="49" charset="0"/>
              </a:rPr>
              <a:t>);</a:t>
            </a:r>
            <a:endParaRPr lang="es-EC" sz="1200" b="1" i="0" u="none" strike="noStrike" baseline="0" dirty="0">
              <a:solidFill>
                <a:srgbClr val="000000"/>
              </a:solidFill>
              <a:latin typeface="Courier New" panose="02070309020205020404" pitchFamily="49" charset="0"/>
            </a:endParaRPr>
          </a:p>
        </p:txBody>
      </p:sp>
      <p:sp>
        <p:nvSpPr>
          <p:cNvPr id="16" name="CuadroTexto 15">
            <a:extLst>
              <a:ext uri="{FF2B5EF4-FFF2-40B4-BE49-F238E27FC236}">
                <a16:creationId xmlns:a16="http://schemas.microsoft.com/office/drawing/2014/main" id="{68296EB4-C03D-4FC7-868C-F5ECE8AD1EB3}"/>
              </a:ext>
            </a:extLst>
          </p:cNvPr>
          <p:cNvSpPr txBox="1"/>
          <p:nvPr/>
        </p:nvSpPr>
        <p:spPr>
          <a:xfrm>
            <a:off x="7043337" y="1148767"/>
            <a:ext cx="4300805"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PROGRAMAS EN CEINCI-LAB</a:t>
            </a:r>
            <a:endParaRPr lang="es-EC" sz="2000" b="1" dirty="0">
              <a:effectLst>
                <a:outerShdw blurRad="38100" dist="38100" dir="2700000" algn="tl">
                  <a:srgbClr val="000000">
                    <a:alpha val="43137"/>
                  </a:srgbClr>
                </a:outerShdw>
              </a:effectLst>
            </a:endParaRPr>
          </a:p>
        </p:txBody>
      </p:sp>
      <p:sp>
        <p:nvSpPr>
          <p:cNvPr id="17" name="CuadroTexto 16">
            <a:extLst>
              <a:ext uri="{FF2B5EF4-FFF2-40B4-BE49-F238E27FC236}">
                <a16:creationId xmlns:a16="http://schemas.microsoft.com/office/drawing/2014/main" id="{9F6C3143-CCB2-4CF8-BD1A-2D7175119F4F}"/>
              </a:ext>
            </a:extLst>
          </p:cNvPr>
          <p:cNvSpPr txBox="1"/>
          <p:nvPr/>
        </p:nvSpPr>
        <p:spPr>
          <a:xfrm>
            <a:off x="6400799" y="1564266"/>
            <a:ext cx="3476913"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GEOMETRÍA</a:t>
            </a:r>
            <a:endParaRPr lang="es-EC" sz="1600" b="1" dirty="0">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808ACCF0-0954-4F22-8793-CD2865115961}"/>
              </a:ext>
            </a:extLst>
          </p:cNvPr>
          <p:cNvSpPr txBox="1"/>
          <p:nvPr/>
        </p:nvSpPr>
        <p:spPr>
          <a:xfrm>
            <a:off x="116827" y="750786"/>
            <a:ext cx="5979173" cy="338554"/>
          </a:xfrm>
          <a:prstGeom prst="rect">
            <a:avLst/>
          </a:prstGeom>
          <a:noFill/>
        </p:spPr>
        <p:txBody>
          <a:bodyPr wrap="square" rtlCol="0">
            <a:spAutoFit/>
          </a:bodyPr>
          <a:lstStyle/>
          <a:p>
            <a:r>
              <a:rPr lang="en-US" sz="1600" dirty="0">
                <a:latin typeface="Eras Bold ITC" panose="020B0907030504020204" pitchFamily="34" charset="0"/>
              </a:rPr>
              <a:t>E</a:t>
            </a:r>
            <a:r>
              <a:rPr lang="es-EC" sz="1600" dirty="0">
                <a:latin typeface="Eras Bold ITC" panose="020B0907030504020204" pitchFamily="34" charset="0"/>
              </a:rPr>
              <a:t>STRUCTURA DE ACERO CON ELEMENTOS DE ENLACE</a:t>
            </a:r>
          </a:p>
        </p:txBody>
      </p:sp>
      <p:sp>
        <p:nvSpPr>
          <p:cNvPr id="6" name="CuadroTexto 5">
            <a:extLst>
              <a:ext uri="{FF2B5EF4-FFF2-40B4-BE49-F238E27FC236}">
                <a16:creationId xmlns:a16="http://schemas.microsoft.com/office/drawing/2014/main" id="{91D177A1-B6DC-4B60-871D-FE96D5419B33}"/>
              </a:ext>
            </a:extLst>
          </p:cNvPr>
          <p:cNvSpPr txBox="1"/>
          <p:nvPr/>
        </p:nvSpPr>
        <p:spPr>
          <a:xfrm>
            <a:off x="116827" y="1014984"/>
            <a:ext cx="2529451" cy="276999"/>
          </a:xfrm>
          <a:prstGeom prst="rect">
            <a:avLst/>
          </a:prstGeom>
          <a:noFill/>
        </p:spPr>
        <p:txBody>
          <a:bodyPr wrap="square" rtlCol="0">
            <a:spAutoFit/>
          </a:bodyPr>
          <a:lstStyle/>
          <a:p>
            <a:r>
              <a:rPr lang="en-US" sz="1200" dirty="0">
                <a:latin typeface="Eras Bold ITC" panose="020B0907030504020204" pitchFamily="34" charset="0"/>
              </a:rPr>
              <a:t>(CARTELAS)</a:t>
            </a:r>
          </a:p>
        </p:txBody>
      </p:sp>
    </p:spTree>
    <p:extLst>
      <p:ext uri="{BB962C8B-B14F-4D97-AF65-F5344CB8AC3E}">
        <p14:creationId xmlns:p14="http://schemas.microsoft.com/office/powerpoint/2010/main" val="1470371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4" name="Imagen 3">
            <a:extLst>
              <a:ext uri="{FF2B5EF4-FFF2-40B4-BE49-F238E27FC236}">
                <a16:creationId xmlns:a16="http://schemas.microsoft.com/office/drawing/2014/main" id="{B47845BC-DC90-403C-9E57-F07CB888389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82472" y="1353538"/>
            <a:ext cx="4319421" cy="3336533"/>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583449" y="703880"/>
            <a:ext cx="4629660" cy="2348378"/>
          </a:xfrm>
          <a:prstGeom prst="rect">
            <a:avLst/>
          </a:prstGeom>
          <a:noFill/>
          <a:extLst>
            <a:ext uri="{909E8E84-426E-40DD-AFC4-6F175D3DCCD1}">
              <a14:hiddenFill xmlns:a14="http://schemas.microsoft.com/office/drawing/2010/main">
                <a:solidFill>
                  <a:srgbClr val="FFFFFF"/>
                </a:solidFill>
              </a14:hiddenFill>
            </a:ext>
          </a:extLst>
        </p:spPr>
      </p:pic>
      <p:pic>
        <p:nvPicPr>
          <p:cNvPr id="4099" name="Imagen 104">
            <a:extLst>
              <a:ext uri="{FF2B5EF4-FFF2-40B4-BE49-F238E27FC236}">
                <a16:creationId xmlns:a16="http://schemas.microsoft.com/office/drawing/2014/main" id="{0D723137-2964-4175-A9AE-1FF6D7B661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829102" y="3272261"/>
            <a:ext cx="4138352" cy="23303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Rectángulo: esquinas redondeadas 1">
                <a:extLst>
                  <a:ext uri="{FF2B5EF4-FFF2-40B4-BE49-F238E27FC236}">
                    <a16:creationId xmlns:a16="http://schemas.microsoft.com/office/drawing/2014/main" id="{3105133F-BDC5-46ED-B6A0-5CBB41F3F891}"/>
                  </a:ext>
                </a:extLst>
              </p:cNvPr>
              <p:cNvSpPr/>
              <p:nvPr/>
            </p:nvSpPr>
            <p:spPr>
              <a:xfrm>
                <a:off x="1224547" y="5436440"/>
                <a:ext cx="3010520" cy="7281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2000" i="1" dirty="0">
                    <a:solidFill>
                      <a:sysClr val="windowText" lastClr="000000"/>
                    </a:solidFill>
                  </a:rPr>
                  <a:t>Estructura Flexible</a:t>
                </a:r>
              </a:p>
              <a:p>
                <a:pPr algn="ctr"/>
                <a14:m>
                  <m:oMathPara xmlns:m="http://schemas.openxmlformats.org/officeDocument/2006/math">
                    <m:oMathParaPr>
                      <m:jc m:val="centerGroup"/>
                    </m:oMathParaPr>
                    <m:oMath xmlns:m="http://schemas.openxmlformats.org/officeDocument/2006/math">
                      <m:f>
                        <m:fPr>
                          <m:type m:val="lin"/>
                          <m:ctrlPr>
                            <a:rPr lang="es-EC" sz="1600" i="1" smtClean="0">
                              <a:solidFill>
                                <a:sysClr val="windowText" lastClr="000000"/>
                              </a:solidFill>
                              <a:latin typeface="Cambria Math" panose="02040503050406030204" pitchFamily="18" charset="0"/>
                            </a:rPr>
                          </m:ctrlPr>
                        </m:fPr>
                        <m:num>
                          <m:r>
                            <a:rPr lang="es-EC" sz="1600" i="1" smtClean="0">
                              <a:solidFill>
                                <a:sysClr val="windowText" lastClr="000000"/>
                              </a:solidFill>
                              <a:latin typeface="Cambria Math" panose="02040503050406030204" pitchFamily="18" charset="0"/>
                            </a:rPr>
                            <m:t>𝐻</m:t>
                          </m:r>
                        </m:num>
                        <m:den>
                          <m:r>
                            <a:rPr lang="es-EC" sz="1600" i="1" smtClean="0">
                              <a:solidFill>
                                <a:sysClr val="windowText" lastClr="000000"/>
                              </a:solidFill>
                              <a:latin typeface="Cambria Math" panose="02040503050406030204" pitchFamily="18" charset="0"/>
                            </a:rPr>
                            <m:t>𝑇</m:t>
                          </m:r>
                        </m:den>
                      </m:f>
                      <m:r>
                        <a:rPr lang="es-EC" sz="1600" i="1" smtClean="0">
                          <a:solidFill>
                            <a:sysClr val="windowText" lastClr="000000"/>
                          </a:solidFill>
                          <a:latin typeface="Cambria Math" panose="02040503050406030204" pitchFamily="18" charset="0"/>
                        </a:rPr>
                        <m:t>=</m:t>
                      </m:r>
                      <m:r>
                        <a:rPr lang="en-US" sz="1600" b="0" i="1" smtClean="0">
                          <a:solidFill>
                            <a:sysClr val="windowText" lastClr="000000"/>
                          </a:solidFill>
                          <a:latin typeface="Cambria Math" panose="02040503050406030204" pitchFamily="18" charset="0"/>
                        </a:rPr>
                        <m:t>24.70</m:t>
                      </m:r>
                    </m:oMath>
                  </m:oMathPara>
                </a14:m>
                <a:endParaRPr lang="es-EC" i="1" dirty="0">
                  <a:solidFill>
                    <a:sysClr val="windowText" lastClr="000000"/>
                  </a:solidFill>
                </a:endParaRPr>
              </a:p>
            </p:txBody>
          </p:sp>
        </mc:Choice>
        <mc:Fallback xmlns="">
          <p:sp>
            <p:nvSpPr>
              <p:cNvPr id="2" name="Rectángulo: esquinas redondeadas 1">
                <a:extLst>
                  <a:ext uri="{FF2B5EF4-FFF2-40B4-BE49-F238E27FC236}">
                    <a16:creationId xmlns:a16="http://schemas.microsoft.com/office/drawing/2014/main" id="{3105133F-BDC5-46ED-B6A0-5CBB41F3F891}"/>
                  </a:ext>
                </a:extLst>
              </p:cNvPr>
              <p:cNvSpPr>
                <a:spLocks noRot="1" noChangeAspect="1" noMove="1" noResize="1" noEditPoints="1" noAdjustHandles="1" noChangeArrowheads="1" noChangeShapeType="1" noTextEdit="1"/>
              </p:cNvSpPr>
              <p:nvPr/>
            </p:nvSpPr>
            <p:spPr>
              <a:xfrm>
                <a:off x="1224547" y="5436440"/>
                <a:ext cx="3010520" cy="728180"/>
              </a:xfrm>
              <a:prstGeom prst="roundRect">
                <a:avLst/>
              </a:prstGeom>
              <a:blipFill>
                <a:blip r:embed="rId7"/>
                <a:stretch>
                  <a:fillRect/>
                </a:stretch>
              </a:blipFill>
            </p:spPr>
            <p:txBody>
              <a:bodyPr/>
              <a:lstStyle/>
              <a:p>
                <a:r>
                  <a:rPr lang="es-EC">
                    <a:noFill/>
                  </a:rPr>
                  <a:t> </a:t>
                </a:r>
              </a:p>
            </p:txBody>
          </p:sp>
        </mc:Fallback>
      </mc:AlternateContent>
      <p:sp>
        <p:nvSpPr>
          <p:cNvPr id="3" name="Rectángulo: esquinas redondeadas 2">
            <a:extLst>
              <a:ext uri="{FF2B5EF4-FFF2-40B4-BE49-F238E27FC236}">
                <a16:creationId xmlns:a16="http://schemas.microsoft.com/office/drawing/2014/main" id="{601AD528-56EC-49EE-AC1A-DA60D8B04458}"/>
              </a:ext>
            </a:extLst>
          </p:cNvPr>
          <p:cNvSpPr/>
          <p:nvPr/>
        </p:nvSpPr>
        <p:spPr>
          <a:xfrm>
            <a:off x="1224546" y="4621122"/>
            <a:ext cx="3010521" cy="7281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ysClr val="windowText" lastClr="000000"/>
                </a:solidFill>
              </a:rPr>
              <a:t>Factor de </a:t>
            </a:r>
            <a:r>
              <a:rPr lang="en-US" dirty="0" err="1">
                <a:solidFill>
                  <a:sysClr val="windowText" lastClr="000000"/>
                </a:solidFill>
              </a:rPr>
              <a:t>Amortiguamiento</a:t>
            </a:r>
            <a:endParaRPr lang="en-US" dirty="0">
              <a:solidFill>
                <a:sysClr val="windowText" lastClr="000000"/>
              </a:solidFill>
            </a:endParaRPr>
          </a:p>
          <a:p>
            <a:pPr algn="ctr"/>
            <a:r>
              <a:rPr lang="en-US" dirty="0">
                <a:solidFill>
                  <a:sysClr val="windowText" lastClr="000000"/>
                </a:solidFill>
                <a:latin typeface="Times New Roman" panose="02020603050405020304" pitchFamily="18" charset="0"/>
                <a:cs typeface="Times New Roman" panose="02020603050405020304" pitchFamily="18" charset="0"/>
              </a:rPr>
              <a:t>ξ = 0.10</a:t>
            </a:r>
            <a:endParaRPr lang="es-EC" dirty="0">
              <a:solidFill>
                <a:sysClr val="windowText" lastClr="000000"/>
              </a:solidFill>
            </a:endParaRPr>
          </a:p>
        </p:txBody>
      </p:sp>
      <p:sp>
        <p:nvSpPr>
          <p:cNvPr id="6" name="CuadroTexto 5">
            <a:extLst>
              <a:ext uri="{FF2B5EF4-FFF2-40B4-BE49-F238E27FC236}">
                <a16:creationId xmlns:a16="http://schemas.microsoft.com/office/drawing/2014/main" id="{299DE0A6-4B12-4FF1-AA70-FF7496C96831}"/>
              </a:ext>
            </a:extLst>
          </p:cNvPr>
          <p:cNvSpPr txBox="1"/>
          <p:nvPr/>
        </p:nvSpPr>
        <p:spPr>
          <a:xfrm>
            <a:off x="116827" y="750786"/>
            <a:ext cx="5979173" cy="338554"/>
          </a:xfrm>
          <a:prstGeom prst="rect">
            <a:avLst/>
          </a:prstGeom>
          <a:noFill/>
        </p:spPr>
        <p:txBody>
          <a:bodyPr wrap="square" rtlCol="0">
            <a:spAutoFit/>
          </a:bodyPr>
          <a:lstStyle/>
          <a:p>
            <a:r>
              <a:rPr lang="en-US" sz="1600" dirty="0">
                <a:latin typeface="Eras Bold ITC" panose="020B0907030504020204" pitchFamily="34" charset="0"/>
              </a:rPr>
              <a:t>E</a:t>
            </a:r>
            <a:r>
              <a:rPr lang="es-EC" sz="1600" dirty="0">
                <a:latin typeface="Eras Bold ITC" panose="020B0907030504020204" pitchFamily="34" charset="0"/>
              </a:rPr>
              <a:t>STRUCTURA DE ACERO CON ELEMENTOS DE ENLACE</a:t>
            </a:r>
          </a:p>
        </p:txBody>
      </p:sp>
      <p:sp>
        <p:nvSpPr>
          <p:cNvPr id="7" name="CuadroTexto 6">
            <a:extLst>
              <a:ext uri="{FF2B5EF4-FFF2-40B4-BE49-F238E27FC236}">
                <a16:creationId xmlns:a16="http://schemas.microsoft.com/office/drawing/2014/main" id="{F4EA62B8-3F34-4AA9-B62E-04F2462F28FC}"/>
              </a:ext>
            </a:extLst>
          </p:cNvPr>
          <p:cNvSpPr txBox="1"/>
          <p:nvPr/>
        </p:nvSpPr>
        <p:spPr>
          <a:xfrm>
            <a:off x="116827" y="1014984"/>
            <a:ext cx="2529451" cy="276999"/>
          </a:xfrm>
          <a:prstGeom prst="rect">
            <a:avLst/>
          </a:prstGeom>
          <a:noFill/>
        </p:spPr>
        <p:txBody>
          <a:bodyPr wrap="square" rtlCol="0">
            <a:spAutoFit/>
          </a:bodyPr>
          <a:lstStyle/>
          <a:p>
            <a:r>
              <a:rPr lang="en-US" sz="1200" dirty="0">
                <a:latin typeface="Eras Bold ITC" panose="020B0907030504020204" pitchFamily="34" charset="0"/>
              </a:rPr>
              <a:t>(CARTELAS)</a:t>
            </a:r>
          </a:p>
        </p:txBody>
      </p:sp>
      <p:sp>
        <p:nvSpPr>
          <p:cNvPr id="9" name="Rectángulo 8">
            <a:extLst>
              <a:ext uri="{FF2B5EF4-FFF2-40B4-BE49-F238E27FC236}">
                <a16:creationId xmlns:a16="http://schemas.microsoft.com/office/drawing/2014/main" id="{151FED5F-BE40-4362-ACF3-02C11AC5303E}"/>
              </a:ext>
            </a:extLst>
          </p:cNvPr>
          <p:cNvSpPr/>
          <p:nvPr/>
        </p:nvSpPr>
        <p:spPr>
          <a:xfrm>
            <a:off x="582472" y="2379978"/>
            <a:ext cx="1967042" cy="1289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a:extLst>
              <a:ext uri="{FF2B5EF4-FFF2-40B4-BE49-F238E27FC236}">
                <a16:creationId xmlns:a16="http://schemas.microsoft.com/office/drawing/2014/main" id="{5705BA66-4840-4EFB-976F-727A0C58B915}"/>
              </a:ext>
            </a:extLst>
          </p:cNvPr>
          <p:cNvSpPr/>
          <p:nvPr/>
        </p:nvSpPr>
        <p:spPr>
          <a:xfrm>
            <a:off x="2742182" y="2379978"/>
            <a:ext cx="1967042" cy="1289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88326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a:extLst>
              <a:ext uri="{FF2B5EF4-FFF2-40B4-BE49-F238E27FC236}">
                <a16:creationId xmlns:a16="http://schemas.microsoft.com/office/drawing/2014/main" id="{33A1C007-6E10-4CD0-A592-39BF40D09C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7160" y="589280"/>
            <a:ext cx="4137660" cy="4917439"/>
          </a:xfrm>
          <a:custGeom>
            <a:avLst/>
            <a:gdLst>
              <a:gd name="connsiteX0" fmla="*/ 0 w 4421777"/>
              <a:gd name="connsiteY0" fmla="*/ 0 h 5214011"/>
              <a:gd name="connsiteX1" fmla="*/ 3578731 w 4421777"/>
              <a:gd name="connsiteY1" fmla="*/ 0 h 5214011"/>
              <a:gd name="connsiteX2" fmla="*/ 3714974 w 4421777"/>
              <a:gd name="connsiteY2" fmla="*/ 149905 h 5214011"/>
              <a:gd name="connsiteX3" fmla="*/ 4421777 w 4421777"/>
              <a:gd name="connsiteY3" fmla="*/ 2118767 h 5214011"/>
              <a:gd name="connsiteX4" fmla="*/ 1326533 w 4421777"/>
              <a:gd name="connsiteY4" fmla="*/ 5214011 h 5214011"/>
              <a:gd name="connsiteX5" fmla="*/ 121725 w 4421777"/>
              <a:gd name="connsiteY5" fmla="*/ 4970771 h 5214011"/>
              <a:gd name="connsiteX6" fmla="*/ 0 w 4421777"/>
              <a:gd name="connsiteY6" fmla="*/ 4912134 h 521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777" h="5214011">
                <a:moveTo>
                  <a:pt x="0" y="0"/>
                </a:moveTo>
                <a:lnTo>
                  <a:pt x="3578731" y="0"/>
                </a:lnTo>
                <a:lnTo>
                  <a:pt x="3714974" y="149905"/>
                </a:lnTo>
                <a:cubicBezTo>
                  <a:pt x="4156529" y="684945"/>
                  <a:pt x="4421777" y="1370880"/>
                  <a:pt x="4421777" y="2118767"/>
                </a:cubicBezTo>
                <a:cubicBezTo>
                  <a:pt x="4421777" y="3828223"/>
                  <a:pt x="3035989" y="5214011"/>
                  <a:pt x="1326533" y="5214011"/>
                </a:cubicBezTo>
                <a:cubicBezTo>
                  <a:pt x="899169" y="5214011"/>
                  <a:pt x="492035" y="5127400"/>
                  <a:pt x="121725" y="4970771"/>
                </a:cubicBezTo>
                <a:lnTo>
                  <a:pt x="0" y="4912134"/>
                </a:lnTo>
                <a:close/>
              </a:path>
            </a:pathLst>
          </a:custGeom>
        </p:spPr>
      </p:pic>
      <p:sp>
        <p:nvSpPr>
          <p:cNvPr id="11" name="Forma libre: forma 10">
            <a:extLst>
              <a:ext uri="{FF2B5EF4-FFF2-40B4-BE49-F238E27FC236}">
                <a16:creationId xmlns:a16="http://schemas.microsoft.com/office/drawing/2014/main" id="{B79371E5-AADD-43C8-8DC2-95B8DB6B247B}"/>
              </a:ext>
            </a:extLst>
          </p:cNvPr>
          <p:cNvSpPr/>
          <p:nvPr/>
        </p:nvSpPr>
        <p:spPr>
          <a:xfrm>
            <a:off x="0" y="589280"/>
            <a:ext cx="4805680" cy="5506720"/>
          </a:xfrm>
          <a:custGeom>
            <a:avLst/>
            <a:gdLst>
              <a:gd name="connsiteX0" fmla="*/ 3791299 w 4968240"/>
              <a:gd name="connsiteY0" fmla="*/ 0 h 5547360"/>
              <a:gd name="connsiteX1" fmla="*/ 4298571 w 4968240"/>
              <a:gd name="connsiteY1" fmla="*/ 0 h 5547360"/>
              <a:gd name="connsiteX2" fmla="*/ 4332301 w 4968240"/>
              <a:gd name="connsiteY2" fmla="*/ 42768 h 5547360"/>
              <a:gd name="connsiteX3" fmla="*/ 4968240 w 4968240"/>
              <a:gd name="connsiteY3" fmla="*/ 2016760 h 5547360"/>
              <a:gd name="connsiteX4" fmla="*/ 1244600 w 4968240"/>
              <a:gd name="connsiteY4" fmla="*/ 5547360 h 5547360"/>
              <a:gd name="connsiteX5" fmla="*/ 137303 w 4968240"/>
              <a:gd name="connsiteY5" fmla="*/ 5388631 h 5547360"/>
              <a:gd name="connsiteX6" fmla="*/ 0 w 4968240"/>
              <a:gd name="connsiteY6" fmla="*/ 5344581 h 5547360"/>
              <a:gd name="connsiteX7" fmla="*/ 0 w 4968240"/>
              <a:gd name="connsiteY7" fmla="*/ 4923250 h 5547360"/>
              <a:gd name="connsiteX8" fmla="*/ 254849 w 4968240"/>
              <a:gd name="connsiteY8" fmla="*/ 5011116 h 5547360"/>
              <a:gd name="connsiteX9" fmla="*/ 1244600 w 4968240"/>
              <a:gd name="connsiteY9" fmla="*/ 5152074 h 5547360"/>
              <a:gd name="connsiteX10" fmla="*/ 4572954 w 4968240"/>
              <a:gd name="connsiteY10" fmla="*/ 2016760 h 5547360"/>
              <a:gd name="connsiteX11" fmla="*/ 3812920 w 4968240"/>
              <a:gd name="connsiteY11" fmla="*/ 22409 h 5547360"/>
              <a:gd name="connsiteX12" fmla="*/ 3791299 w 4968240"/>
              <a:gd name="connsiteY12" fmla="*/ 0 h 554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8240" h="5547360">
                <a:moveTo>
                  <a:pt x="3791299" y="0"/>
                </a:moveTo>
                <a:lnTo>
                  <a:pt x="4298571" y="0"/>
                </a:lnTo>
                <a:lnTo>
                  <a:pt x="4332301" y="42768"/>
                </a:lnTo>
                <a:cubicBezTo>
                  <a:pt x="4733800" y="606255"/>
                  <a:pt x="4968240" y="1285549"/>
                  <a:pt x="4968240" y="2016760"/>
                </a:cubicBezTo>
                <a:cubicBezTo>
                  <a:pt x="4968240" y="3966657"/>
                  <a:pt x="3301110" y="5547360"/>
                  <a:pt x="1244600" y="5547360"/>
                </a:cubicBezTo>
                <a:cubicBezTo>
                  <a:pt x="859004" y="5547360"/>
                  <a:pt x="487098" y="5491789"/>
                  <a:pt x="137303" y="5388631"/>
                </a:cubicBezTo>
                <a:lnTo>
                  <a:pt x="0" y="5344581"/>
                </a:lnTo>
                <a:lnTo>
                  <a:pt x="0" y="4923250"/>
                </a:lnTo>
                <a:lnTo>
                  <a:pt x="254849" y="5011116"/>
                </a:lnTo>
                <a:cubicBezTo>
                  <a:pt x="567511" y="5102724"/>
                  <a:pt x="899938" y="5152074"/>
                  <a:pt x="1244600" y="5152074"/>
                </a:cubicBezTo>
                <a:cubicBezTo>
                  <a:pt x="3082799" y="5152074"/>
                  <a:pt x="4572954" y="3748346"/>
                  <a:pt x="4572954" y="2016760"/>
                </a:cubicBezTo>
                <a:cubicBezTo>
                  <a:pt x="4572954" y="1259191"/>
                  <a:pt x="4287729" y="564376"/>
                  <a:pt x="3812920" y="22409"/>
                </a:cubicBezTo>
                <a:lnTo>
                  <a:pt x="3791299" y="0"/>
                </a:lnTo>
                <a:close/>
              </a:path>
            </a:pathLst>
          </a:custGeom>
          <a:gradFill flip="none" rotWithShape="1">
            <a:gsLst>
              <a:gs pos="100000">
                <a:schemeClr val="accent1">
                  <a:lumMod val="5000"/>
                  <a:lumOff val="95000"/>
                </a:schemeClr>
              </a:gs>
              <a:gs pos="0">
                <a:srgbClr val="7C7C7C"/>
              </a:gs>
              <a:gs pos="81000">
                <a:srgbClr val="668E3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C" dirty="0">
              <a:solidFill>
                <a:schemeClr val="tx1"/>
              </a:solidFill>
            </a:endParaRPr>
          </a:p>
        </p:txBody>
      </p:sp>
      <p:sp>
        <p:nvSpPr>
          <p:cNvPr id="50" name="Forma libre: forma 49">
            <a:extLst>
              <a:ext uri="{FF2B5EF4-FFF2-40B4-BE49-F238E27FC236}">
                <a16:creationId xmlns:a16="http://schemas.microsoft.com/office/drawing/2014/main" id="{AA594577-80EC-4B06-8EAB-CF60BFE17306}"/>
              </a:ext>
            </a:extLst>
          </p:cNvPr>
          <p:cNvSpPr/>
          <p:nvPr/>
        </p:nvSpPr>
        <p:spPr>
          <a:xfrm>
            <a:off x="0" y="2045971"/>
            <a:ext cx="4972051" cy="4222751"/>
          </a:xfrm>
          <a:custGeom>
            <a:avLst/>
            <a:gdLst>
              <a:gd name="connsiteX0" fmla="*/ 4873157 w 4972051"/>
              <a:gd name="connsiteY0" fmla="*/ 0 h 4222751"/>
              <a:gd name="connsiteX1" fmla="*/ 4925486 w 4972051"/>
              <a:gd name="connsiteY1" fmla="*/ 0 h 4222751"/>
              <a:gd name="connsiteX2" fmla="*/ 4934512 w 4972051"/>
              <a:gd name="connsiteY2" fmla="*/ 48731 h 4222751"/>
              <a:gd name="connsiteX3" fmla="*/ 4972051 w 4972051"/>
              <a:gd name="connsiteY3" fmla="*/ 560852 h 4222751"/>
              <a:gd name="connsiteX4" fmla="*/ 1102703 w 4972051"/>
              <a:gd name="connsiteY4" fmla="*/ 4222751 h 4222751"/>
              <a:gd name="connsiteX5" fmla="*/ 135693 w 4972051"/>
              <a:gd name="connsiteY5" fmla="*/ 4107465 h 4222751"/>
              <a:gd name="connsiteX6" fmla="*/ 0 w 4972051"/>
              <a:gd name="connsiteY6" fmla="*/ 4070998 h 4222751"/>
              <a:gd name="connsiteX7" fmla="*/ 0 w 4972051"/>
              <a:gd name="connsiteY7" fmla="*/ 4017706 h 4222751"/>
              <a:gd name="connsiteX8" fmla="*/ 148560 w 4972051"/>
              <a:gd name="connsiteY8" fmla="*/ 4057600 h 4222751"/>
              <a:gd name="connsiteX9" fmla="*/ 1102703 w 4972051"/>
              <a:gd name="connsiteY9" fmla="*/ 4171265 h 4222751"/>
              <a:gd name="connsiteX10" fmla="*/ 4920565 w 4972051"/>
              <a:gd name="connsiteY10" fmla="*/ 560852 h 4222751"/>
              <a:gd name="connsiteX11" fmla="*/ 4883526 w 4972051"/>
              <a:gd name="connsiteY11" fmla="*/ 55931 h 422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2051" h="4222751">
                <a:moveTo>
                  <a:pt x="4873157" y="0"/>
                </a:moveTo>
                <a:lnTo>
                  <a:pt x="4925486" y="0"/>
                </a:lnTo>
                <a:lnTo>
                  <a:pt x="4934512" y="48731"/>
                </a:lnTo>
                <a:cubicBezTo>
                  <a:pt x="4959257" y="216078"/>
                  <a:pt x="4972051" y="387051"/>
                  <a:pt x="4972051" y="560852"/>
                </a:cubicBezTo>
                <a:cubicBezTo>
                  <a:pt x="4972051" y="2583263"/>
                  <a:pt x="3239685" y="4222751"/>
                  <a:pt x="1102703" y="4222751"/>
                </a:cubicBezTo>
                <a:cubicBezTo>
                  <a:pt x="768800" y="4222751"/>
                  <a:pt x="444774" y="4182725"/>
                  <a:pt x="135693" y="4107465"/>
                </a:cubicBezTo>
                <a:lnTo>
                  <a:pt x="0" y="4070998"/>
                </a:lnTo>
                <a:lnTo>
                  <a:pt x="0" y="4017706"/>
                </a:lnTo>
                <a:lnTo>
                  <a:pt x="148560" y="4057600"/>
                </a:lnTo>
                <a:cubicBezTo>
                  <a:pt x="453529" y="4131801"/>
                  <a:pt x="773243" y="4171265"/>
                  <a:pt x="1102703" y="4171265"/>
                </a:cubicBezTo>
                <a:cubicBezTo>
                  <a:pt x="3211250" y="4171265"/>
                  <a:pt x="4920565" y="2554828"/>
                  <a:pt x="4920565" y="560852"/>
                </a:cubicBezTo>
                <a:cubicBezTo>
                  <a:pt x="4920565" y="389495"/>
                  <a:pt x="4907942" y="220926"/>
                  <a:pt x="4883526" y="55931"/>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CuadroTexto 51">
            <a:extLst>
              <a:ext uri="{FF2B5EF4-FFF2-40B4-BE49-F238E27FC236}">
                <a16:creationId xmlns:a16="http://schemas.microsoft.com/office/drawing/2014/main" id="{1E68716E-A979-4736-BD29-93569E0A95A9}"/>
              </a:ext>
            </a:extLst>
          </p:cNvPr>
          <p:cNvSpPr txBox="1"/>
          <p:nvPr/>
        </p:nvSpPr>
        <p:spPr>
          <a:xfrm>
            <a:off x="4753500" y="1977390"/>
            <a:ext cx="7202469" cy="2123658"/>
          </a:xfrm>
          <a:prstGeom prst="rect">
            <a:avLst/>
          </a:prstGeom>
          <a:noFill/>
        </p:spPr>
        <p:txBody>
          <a:bodyPr wrap="square" rtlCol="0">
            <a:spAutoFit/>
          </a:bodyPr>
          <a:lstStyle/>
          <a:p>
            <a:pPr algn="r"/>
            <a:r>
              <a:rPr lang="en-US" sz="4400" dirty="0">
                <a:effectLst>
                  <a:outerShdw blurRad="38100" dist="38100" dir="2700000" algn="tl">
                    <a:srgbClr val="000000">
                      <a:alpha val="43137"/>
                    </a:srgbClr>
                  </a:outerShdw>
                </a:effectLst>
                <a:latin typeface="Eras Bold ITC" panose="020B0907030504020204" pitchFamily="34" charset="0"/>
              </a:rPr>
              <a:t>ESTRUCTURA DE ACERO CON ELEMENTOS DE ENLACE</a:t>
            </a:r>
            <a:endParaRPr lang="es-EC" sz="4400" dirty="0">
              <a:effectLst>
                <a:outerShdw blurRad="38100" dist="38100" dir="2700000" algn="tl">
                  <a:srgbClr val="000000">
                    <a:alpha val="43137"/>
                  </a:srgbClr>
                </a:outerShdw>
              </a:effectLst>
              <a:latin typeface="Eras Bold ITC" panose="020B0907030504020204" pitchFamily="34" charset="0"/>
            </a:endParaRPr>
          </a:p>
        </p:txBody>
      </p:sp>
      <p:pic>
        <p:nvPicPr>
          <p:cNvPr id="54" name="Gráfico 53" descr="Manual de estrategia">
            <a:extLst>
              <a:ext uri="{FF2B5EF4-FFF2-40B4-BE49-F238E27FC236}">
                <a16:creationId xmlns:a16="http://schemas.microsoft.com/office/drawing/2014/main" id="{5C0D2639-F56C-452D-A561-DBBB8ECB7A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24210" y="4690329"/>
            <a:ext cx="914400" cy="914400"/>
          </a:xfrm>
          <a:prstGeom prst="rect">
            <a:avLst/>
          </a:prstGeom>
        </p:spPr>
      </p:pic>
      <p:sp>
        <p:nvSpPr>
          <p:cNvPr id="2" name="CuadroTexto 1">
            <a:extLst>
              <a:ext uri="{FF2B5EF4-FFF2-40B4-BE49-F238E27FC236}">
                <a16:creationId xmlns:a16="http://schemas.microsoft.com/office/drawing/2014/main" id="{DAC28939-8023-4CD5-B0C9-628B994389FC}"/>
              </a:ext>
            </a:extLst>
          </p:cNvPr>
          <p:cNvSpPr txBox="1"/>
          <p:nvPr/>
        </p:nvSpPr>
        <p:spPr>
          <a:xfrm>
            <a:off x="4126228" y="4164856"/>
            <a:ext cx="7612381" cy="461665"/>
          </a:xfrm>
          <a:prstGeom prst="rect">
            <a:avLst/>
          </a:prstGeom>
          <a:noFill/>
        </p:spPr>
        <p:txBody>
          <a:bodyPr wrap="square" rtlCol="0">
            <a:spAutoFit/>
          </a:bodyPr>
          <a:lstStyle/>
          <a:p>
            <a:pPr algn="r"/>
            <a:r>
              <a:rPr lang="en-US" sz="2400" dirty="0">
                <a:effectLst>
                  <a:outerShdw blurRad="38100" dist="38100" dir="2700000" algn="tl">
                    <a:srgbClr val="000000">
                      <a:alpha val="43137"/>
                    </a:srgbClr>
                  </a:outerShdw>
                </a:effectLst>
                <a:latin typeface="Eras Bold ITC" panose="020B0907030504020204" pitchFamily="34" charset="0"/>
              </a:rPr>
              <a:t>(COSTADO)</a:t>
            </a:r>
            <a:endParaRPr lang="es-EC" sz="2400" dirty="0">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2883903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1592B14-2131-4A35-9FD8-25A8AEC2E261}"/>
              </a:ext>
            </a:extLst>
          </p:cNvPr>
          <p:cNvPicPr>
            <a:picLocks noChangeAspect="1"/>
          </p:cNvPicPr>
          <p:nvPr/>
        </p:nvPicPr>
        <p:blipFill>
          <a:blip r:embed="rId2"/>
          <a:stretch>
            <a:fillRect/>
          </a:stretch>
        </p:blipFill>
        <p:spPr>
          <a:xfrm>
            <a:off x="82641" y="1564690"/>
            <a:ext cx="6029137" cy="3094492"/>
          </a:xfrm>
          <a:prstGeom prst="rect">
            <a:avLst/>
          </a:prstGeom>
        </p:spPr>
      </p:pic>
      <p:pic>
        <p:nvPicPr>
          <p:cNvPr id="2" name="Imagen 1">
            <a:extLst>
              <a:ext uri="{FF2B5EF4-FFF2-40B4-BE49-F238E27FC236}">
                <a16:creationId xmlns:a16="http://schemas.microsoft.com/office/drawing/2014/main" id="{7EABC44D-0CF3-423F-8061-BCC4FD4E0B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966" y="1659519"/>
            <a:ext cx="5871689" cy="2788184"/>
          </a:xfrm>
          <a:prstGeom prst="rect">
            <a:avLst/>
          </a:prstGeom>
        </p:spPr>
      </p:pic>
      <p:pic>
        <p:nvPicPr>
          <p:cNvPr id="4" name="Imagen 3">
            <a:extLst>
              <a:ext uri="{FF2B5EF4-FFF2-40B4-BE49-F238E27FC236}">
                <a16:creationId xmlns:a16="http://schemas.microsoft.com/office/drawing/2014/main" id="{56BF58F6-D6D8-466D-AB91-96567DD983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5920" y="1597152"/>
            <a:ext cx="5762752" cy="2788184"/>
          </a:xfrm>
          <a:prstGeom prst="rect">
            <a:avLst/>
          </a:prstGeom>
        </p:spPr>
      </p:pic>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6827" y="136373"/>
            <a:ext cx="478040" cy="478040"/>
          </a:xfrm>
          <a:prstGeom prst="rect">
            <a:avLst/>
          </a:prstGeom>
        </p:spPr>
      </p:pic>
      <p:sp>
        <p:nvSpPr>
          <p:cNvPr id="7" name="Rectángulo: esquinas redondeadas 6">
            <a:extLst>
              <a:ext uri="{FF2B5EF4-FFF2-40B4-BE49-F238E27FC236}">
                <a16:creationId xmlns:a16="http://schemas.microsoft.com/office/drawing/2014/main" id="{C763D2E5-269A-45CB-9977-7F60F9067B48}"/>
              </a:ext>
            </a:extLst>
          </p:cNvPr>
          <p:cNvSpPr/>
          <p:nvPr/>
        </p:nvSpPr>
        <p:spPr>
          <a:xfrm>
            <a:off x="6400799" y="1089339"/>
            <a:ext cx="5674374" cy="4328235"/>
          </a:xfrm>
          <a:prstGeom prst="roundRect">
            <a:avLst/>
          </a:prstGeom>
          <a:blipFill>
            <a:blip r:embed="rId7"/>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2" name="CuadroTexto 11">
            <a:extLst>
              <a:ext uri="{FF2B5EF4-FFF2-40B4-BE49-F238E27FC236}">
                <a16:creationId xmlns:a16="http://schemas.microsoft.com/office/drawing/2014/main" id="{C33D30F6-5502-409D-A0D9-80012443B698}"/>
              </a:ext>
            </a:extLst>
          </p:cNvPr>
          <p:cNvSpPr txBox="1"/>
          <p:nvPr/>
        </p:nvSpPr>
        <p:spPr>
          <a:xfrm>
            <a:off x="6400799" y="1911235"/>
            <a:ext cx="5791201" cy="2862322"/>
          </a:xfrm>
          <a:prstGeom prst="rect">
            <a:avLst/>
          </a:prstGeom>
          <a:noFill/>
        </p:spPr>
        <p:txBody>
          <a:bodyPr wrap="square" rtlCol="0">
            <a:spAutoFit/>
          </a:bodyPr>
          <a:lstStyle/>
          <a:p>
            <a:r>
              <a:rPr lang="es-ES" sz="1200" b="1" dirty="0">
                <a:solidFill>
                  <a:srgbClr val="000000"/>
                </a:solidFill>
                <a:latin typeface="Courier New" panose="02070309020205020404" pitchFamily="49" charset="0"/>
              </a:rPr>
              <a:t>[</a:t>
            </a:r>
            <a:r>
              <a:rPr lang="es-ES" sz="1200" b="1" dirty="0" err="1">
                <a:solidFill>
                  <a:srgbClr val="000000"/>
                </a:solidFill>
                <a:latin typeface="Courier New" panose="02070309020205020404" pitchFamily="49" charset="0"/>
              </a:rPr>
              <a:t>nv,np,nudt,nudcol,nudvg,nod,nr</a:t>
            </a:r>
            <a:r>
              <a:rPr lang="es-ES" sz="1200" b="1" dirty="0">
                <a:solidFill>
                  <a:srgbClr val="000000"/>
                </a:solidFill>
                <a:latin typeface="Courier New" panose="02070309020205020404" pitchFamily="49" charset="0"/>
              </a:rPr>
              <a:t>]=geometria_5nudos_viga(</a:t>
            </a:r>
            <a:r>
              <a:rPr lang="es-ES" sz="1200" b="1" dirty="0" err="1">
                <a:solidFill>
                  <a:srgbClr val="000000"/>
                </a:solidFill>
                <a:latin typeface="Courier New" panose="02070309020205020404" pitchFamily="49" charset="0"/>
              </a:rPr>
              <a:t>sv,sp,mar_Enlace_diag</a:t>
            </a:r>
            <a:r>
              <a:rPr lang="es-ES" sz="1200" b="1" dirty="0">
                <a:solidFill>
                  <a:srgbClr val="000000"/>
                </a:solidFill>
                <a:latin typeface="Courier New" panose="02070309020205020404" pitchFamily="49" charset="0"/>
              </a:rPr>
              <a:t>);</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[X,Y]=glinea_portico_5nudos_viga(</a:t>
            </a:r>
            <a:r>
              <a:rPr lang="es-ES" sz="1200" b="1" dirty="0" err="1">
                <a:solidFill>
                  <a:srgbClr val="000000"/>
                </a:solidFill>
                <a:latin typeface="Courier New" panose="02070309020205020404" pitchFamily="49" charset="0"/>
              </a:rPr>
              <a:t>nv,np,sv,sp,nod,nr,Long_Enlace,mar_Enlace_diag</a:t>
            </a:r>
            <a:r>
              <a:rPr lang="es-ES" sz="1200" b="1" dirty="0">
                <a:solidFill>
                  <a:srgbClr val="000000"/>
                </a:solidFill>
                <a:latin typeface="Courier New" panose="02070309020205020404" pitchFamily="49" charset="0"/>
              </a:rPr>
              <a:t>);</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[NI,NJ]=gn_portico2(</a:t>
            </a:r>
            <a:r>
              <a:rPr lang="es-ES" sz="1200" b="1" dirty="0" err="1">
                <a:solidFill>
                  <a:srgbClr val="000000"/>
                </a:solidFill>
                <a:latin typeface="Courier New" panose="02070309020205020404" pitchFamily="49" charset="0"/>
              </a:rPr>
              <a:t>nr</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nv</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nudt</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nudcol</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nudvg</a:t>
            </a:r>
            <a:r>
              <a:rPr lang="es-ES" sz="1200" b="1" dirty="0">
                <a:solidFill>
                  <a:srgbClr val="000000"/>
                </a:solidFill>
                <a:latin typeface="Courier New" panose="02070309020205020404" pitchFamily="49" charset="0"/>
              </a:rPr>
              <a:t>);</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[NI2,NJ2]=geometria_5nudos_diagonales(</a:t>
            </a:r>
            <a:r>
              <a:rPr lang="es-ES" sz="1200" b="1" dirty="0" err="1">
                <a:solidFill>
                  <a:srgbClr val="000000"/>
                </a:solidFill>
                <a:latin typeface="Courier New" panose="02070309020205020404" pitchFamily="49" charset="0"/>
              </a:rPr>
              <a:t>nr</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nv</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np</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nudt</a:t>
            </a:r>
            <a:r>
              <a:rPr lang="es-ES" sz="1200" b="1" dirty="0">
                <a:solidFill>
                  <a:srgbClr val="000000"/>
                </a:solidFill>
                <a:latin typeface="Courier New" panose="02070309020205020404" pitchFamily="49" charset="0"/>
              </a:rPr>
              <a:t>, </a:t>
            </a:r>
            <a:r>
              <a:rPr lang="es-ES" sz="1200" b="1" dirty="0" err="1">
                <a:solidFill>
                  <a:srgbClr val="000000"/>
                </a:solidFill>
                <a:latin typeface="Courier New" panose="02070309020205020404" pitchFamily="49" charset="0"/>
              </a:rPr>
              <a:t>mar_Enlace_diag,nod</a:t>
            </a:r>
            <a:r>
              <a:rPr lang="es-ES" sz="1200" b="1" dirty="0">
                <a:solidFill>
                  <a:srgbClr val="000000"/>
                </a:solidFill>
                <a:latin typeface="Courier New" panose="02070309020205020404" pitchFamily="49" charset="0"/>
              </a:rPr>
              <a:t>);</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[NI,NJ]=gn_portico3(NI,NJ, NI2,NJ2);</a:t>
            </a:r>
          </a:p>
          <a:p>
            <a:endParaRPr lang="es-ES" sz="1200" b="1" dirty="0">
              <a:solidFill>
                <a:srgbClr val="000000"/>
              </a:solidFill>
              <a:latin typeface="Courier New" panose="02070309020205020404" pitchFamily="49" charset="0"/>
            </a:endParaRPr>
          </a:p>
          <a:p>
            <a:r>
              <a:rPr lang="es-ES" sz="1200" b="1" dirty="0">
                <a:solidFill>
                  <a:srgbClr val="000000"/>
                </a:solidFill>
                <a:latin typeface="Courier New" panose="02070309020205020404" pitchFamily="49" charset="0"/>
              </a:rPr>
              <a:t>[</a:t>
            </a:r>
            <a:r>
              <a:rPr lang="es-ES" sz="1200" b="1" dirty="0" err="1">
                <a:solidFill>
                  <a:srgbClr val="000000"/>
                </a:solidFill>
                <a:latin typeface="Courier New" panose="02070309020205020404" pitchFamily="49" charset="0"/>
              </a:rPr>
              <a:t>NI,NJ,Vigas_Interme</a:t>
            </a:r>
            <a:r>
              <a:rPr lang="es-ES" sz="1200" b="1" dirty="0">
                <a:solidFill>
                  <a:srgbClr val="000000"/>
                </a:solidFill>
                <a:latin typeface="Courier New" panose="02070309020205020404" pitchFamily="49" charset="0"/>
              </a:rPr>
              <a:t>]=rutina_paso_numeracion4(</a:t>
            </a:r>
            <a:r>
              <a:rPr lang="es-ES" sz="1200" b="1" dirty="0" err="1">
                <a:solidFill>
                  <a:srgbClr val="000000"/>
                </a:solidFill>
                <a:latin typeface="Courier New" panose="02070309020205020404" pitchFamily="49" charset="0"/>
              </a:rPr>
              <a:t>NI,NJ,nv,np,nudcol,nudvg,mar_Enlace_diag</a:t>
            </a:r>
            <a:r>
              <a:rPr lang="es-ES" sz="1200" b="1" dirty="0">
                <a:solidFill>
                  <a:srgbClr val="000000"/>
                </a:solidFill>
                <a:latin typeface="Courier New" panose="02070309020205020404" pitchFamily="49" charset="0"/>
              </a:rPr>
              <a:t>);</a:t>
            </a:r>
            <a:endParaRPr lang="es-EC" sz="1200" b="1" i="0" u="none" strike="noStrike" baseline="0" dirty="0">
              <a:solidFill>
                <a:srgbClr val="000000"/>
              </a:solidFill>
              <a:latin typeface="Courier New" panose="02070309020205020404" pitchFamily="49" charset="0"/>
            </a:endParaRPr>
          </a:p>
        </p:txBody>
      </p:sp>
      <p:sp>
        <p:nvSpPr>
          <p:cNvPr id="16" name="CuadroTexto 15">
            <a:extLst>
              <a:ext uri="{FF2B5EF4-FFF2-40B4-BE49-F238E27FC236}">
                <a16:creationId xmlns:a16="http://schemas.microsoft.com/office/drawing/2014/main" id="{68296EB4-C03D-4FC7-868C-F5ECE8AD1EB3}"/>
              </a:ext>
            </a:extLst>
          </p:cNvPr>
          <p:cNvSpPr txBox="1"/>
          <p:nvPr/>
        </p:nvSpPr>
        <p:spPr>
          <a:xfrm>
            <a:off x="7043337" y="1148767"/>
            <a:ext cx="4300805"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PROGRAMAS EN CEINCI-LAB</a:t>
            </a:r>
            <a:endParaRPr lang="es-EC" sz="2000" b="1" dirty="0">
              <a:effectLst>
                <a:outerShdw blurRad="38100" dist="38100" dir="2700000" algn="tl">
                  <a:srgbClr val="000000">
                    <a:alpha val="43137"/>
                  </a:srgbClr>
                </a:outerShdw>
              </a:effectLst>
            </a:endParaRPr>
          </a:p>
        </p:txBody>
      </p:sp>
      <p:sp>
        <p:nvSpPr>
          <p:cNvPr id="17" name="CuadroTexto 16">
            <a:extLst>
              <a:ext uri="{FF2B5EF4-FFF2-40B4-BE49-F238E27FC236}">
                <a16:creationId xmlns:a16="http://schemas.microsoft.com/office/drawing/2014/main" id="{9F6C3143-CCB2-4CF8-BD1A-2D7175119F4F}"/>
              </a:ext>
            </a:extLst>
          </p:cNvPr>
          <p:cNvSpPr txBox="1"/>
          <p:nvPr/>
        </p:nvSpPr>
        <p:spPr>
          <a:xfrm>
            <a:off x="6400799" y="1564266"/>
            <a:ext cx="3476913"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a:effectLst>
                  <a:outerShdw blurRad="38100" dist="38100" dir="2700000" algn="tl">
                    <a:srgbClr val="000000">
                      <a:alpha val="43137"/>
                    </a:srgbClr>
                  </a:outerShdw>
                </a:effectLst>
              </a:rPr>
              <a:t>GEOMETRÍA</a:t>
            </a:r>
            <a:endParaRPr lang="es-EC" sz="1600" b="1" dirty="0">
              <a:effectLst>
                <a:outerShdw blurRad="38100" dist="38100" dir="2700000" algn="tl">
                  <a:srgbClr val="000000">
                    <a:alpha val="43137"/>
                  </a:srgbClr>
                </a:outerShdw>
              </a:effectLst>
            </a:endParaRPr>
          </a:p>
        </p:txBody>
      </p:sp>
      <p:sp>
        <p:nvSpPr>
          <p:cNvPr id="3" name="CuadroTexto 2">
            <a:extLst>
              <a:ext uri="{FF2B5EF4-FFF2-40B4-BE49-F238E27FC236}">
                <a16:creationId xmlns:a16="http://schemas.microsoft.com/office/drawing/2014/main" id="{153EA2F1-A550-46C5-99A1-DB8159220BF7}"/>
              </a:ext>
            </a:extLst>
          </p:cNvPr>
          <p:cNvSpPr txBox="1"/>
          <p:nvPr/>
        </p:nvSpPr>
        <p:spPr>
          <a:xfrm>
            <a:off x="116827" y="750786"/>
            <a:ext cx="5979173" cy="338554"/>
          </a:xfrm>
          <a:prstGeom prst="rect">
            <a:avLst/>
          </a:prstGeom>
          <a:noFill/>
        </p:spPr>
        <p:txBody>
          <a:bodyPr wrap="square" rtlCol="0">
            <a:spAutoFit/>
          </a:bodyPr>
          <a:lstStyle/>
          <a:p>
            <a:r>
              <a:rPr lang="en-US" sz="1600" dirty="0">
                <a:latin typeface="Eras Bold ITC" panose="020B0907030504020204" pitchFamily="34" charset="0"/>
              </a:rPr>
              <a:t>E</a:t>
            </a:r>
            <a:r>
              <a:rPr lang="es-EC" sz="1600" dirty="0">
                <a:latin typeface="Eras Bold ITC" panose="020B0907030504020204" pitchFamily="34" charset="0"/>
              </a:rPr>
              <a:t>STRUCTURA DE ACERO CON ELEMENTOS DE ENLACE</a:t>
            </a:r>
          </a:p>
        </p:txBody>
      </p:sp>
      <p:sp>
        <p:nvSpPr>
          <p:cNvPr id="5" name="CuadroTexto 4">
            <a:extLst>
              <a:ext uri="{FF2B5EF4-FFF2-40B4-BE49-F238E27FC236}">
                <a16:creationId xmlns:a16="http://schemas.microsoft.com/office/drawing/2014/main" id="{748A1264-88D4-41A8-AE24-D13D87ACF30F}"/>
              </a:ext>
            </a:extLst>
          </p:cNvPr>
          <p:cNvSpPr txBox="1"/>
          <p:nvPr/>
        </p:nvSpPr>
        <p:spPr>
          <a:xfrm>
            <a:off x="116827" y="1014984"/>
            <a:ext cx="2529451" cy="276999"/>
          </a:xfrm>
          <a:prstGeom prst="rect">
            <a:avLst/>
          </a:prstGeom>
          <a:noFill/>
        </p:spPr>
        <p:txBody>
          <a:bodyPr wrap="square" rtlCol="0">
            <a:spAutoFit/>
          </a:bodyPr>
          <a:lstStyle/>
          <a:p>
            <a:r>
              <a:rPr lang="en-US" sz="1200" dirty="0">
                <a:latin typeface="Eras Bold ITC" panose="020B0907030504020204" pitchFamily="34" charset="0"/>
              </a:rPr>
              <a:t>(COSTADO)</a:t>
            </a:r>
          </a:p>
        </p:txBody>
      </p:sp>
    </p:spTree>
    <p:extLst>
      <p:ext uri="{BB962C8B-B14F-4D97-AF65-F5344CB8AC3E}">
        <p14:creationId xmlns:p14="http://schemas.microsoft.com/office/powerpoint/2010/main" val="2542391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58A846A-0712-48BB-9434-CC81573ADDCB}"/>
              </a:ext>
            </a:extLst>
          </p:cNvPr>
          <p:cNvSpPr/>
          <p:nvPr/>
        </p:nvSpPr>
        <p:spPr>
          <a:xfrm>
            <a:off x="559293" y="7102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3. MODELACIÓN </a:t>
            </a:r>
            <a:endParaRPr lang="es-EC" sz="1600" b="1" dirty="0">
              <a:solidFill>
                <a:schemeClr val="tx1"/>
              </a:solidFill>
            </a:endParaRPr>
          </a:p>
        </p:txBody>
      </p:sp>
      <p:sp>
        <p:nvSpPr>
          <p:cNvPr id="23" name="Elipse 22">
            <a:extLst>
              <a:ext uri="{FF2B5EF4-FFF2-40B4-BE49-F238E27FC236}">
                <a16:creationId xmlns:a16="http://schemas.microsoft.com/office/drawing/2014/main" id="{29DBBBB8-1B97-40E0-8921-4F2ED166401C}"/>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5" name="图形 119" descr="工具">
            <a:extLst>
              <a:ext uri="{FF2B5EF4-FFF2-40B4-BE49-F238E27FC236}">
                <a16:creationId xmlns:a16="http://schemas.microsoft.com/office/drawing/2014/main" id="{C66CE859-855E-4374-BFD0-00E6E38424D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827" y="136373"/>
            <a:ext cx="478040" cy="478040"/>
          </a:xfrm>
          <a:prstGeom prst="rect">
            <a:avLst/>
          </a:prstGeom>
        </p:spPr>
      </p:pic>
      <p:pic>
        <p:nvPicPr>
          <p:cNvPr id="4" name="Imagen 3">
            <a:extLst>
              <a:ext uri="{FF2B5EF4-FFF2-40B4-BE49-F238E27FC236}">
                <a16:creationId xmlns:a16="http://schemas.microsoft.com/office/drawing/2014/main" id="{B47845BC-DC90-403C-9E57-F07CB888389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82472" y="1288287"/>
            <a:ext cx="4319421" cy="3336532"/>
          </a:xfrm>
          <a:prstGeom prst="rect">
            <a:avLst/>
          </a:prstGeom>
        </p:spPr>
      </p:pic>
      <p:pic>
        <p:nvPicPr>
          <p:cNvPr id="4100" name="Imagen 98">
            <a:extLst>
              <a:ext uri="{FF2B5EF4-FFF2-40B4-BE49-F238E27FC236}">
                <a16:creationId xmlns:a16="http://schemas.microsoft.com/office/drawing/2014/main" id="{CB9517FA-29F9-46F3-8882-766397F594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583449" y="724457"/>
            <a:ext cx="4629660" cy="2307223"/>
          </a:xfrm>
          <a:prstGeom prst="rect">
            <a:avLst/>
          </a:prstGeom>
          <a:noFill/>
          <a:extLst>
            <a:ext uri="{909E8E84-426E-40DD-AFC4-6F175D3DCCD1}">
              <a14:hiddenFill xmlns:a14="http://schemas.microsoft.com/office/drawing/2010/main">
                <a:solidFill>
                  <a:srgbClr val="FFFFFF"/>
                </a:solidFill>
              </a14:hiddenFill>
            </a:ext>
          </a:extLst>
        </p:spPr>
      </p:pic>
      <p:pic>
        <p:nvPicPr>
          <p:cNvPr id="4099" name="Imagen 104">
            <a:extLst>
              <a:ext uri="{FF2B5EF4-FFF2-40B4-BE49-F238E27FC236}">
                <a16:creationId xmlns:a16="http://schemas.microsoft.com/office/drawing/2014/main" id="{0D723137-2964-4175-A9AE-1FF6D7B661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852150" y="3272261"/>
            <a:ext cx="4092255" cy="23303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5A0423D6-9ACA-4889-BF03-9CDCD55748C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mc:AlternateContent xmlns:mc="http://schemas.openxmlformats.org/markup-compatibility/2006" xmlns:a14="http://schemas.microsoft.com/office/drawing/2010/main">
        <mc:Choice Requires="a14">
          <p:sp>
            <p:nvSpPr>
              <p:cNvPr id="2" name="Rectángulo: esquinas redondeadas 1">
                <a:extLst>
                  <a:ext uri="{FF2B5EF4-FFF2-40B4-BE49-F238E27FC236}">
                    <a16:creationId xmlns:a16="http://schemas.microsoft.com/office/drawing/2014/main" id="{40211992-5CC2-45AF-A82F-1615860130F7}"/>
                  </a:ext>
                </a:extLst>
              </p:cNvPr>
              <p:cNvSpPr/>
              <p:nvPr/>
            </p:nvSpPr>
            <p:spPr>
              <a:xfrm>
                <a:off x="1224547" y="5436440"/>
                <a:ext cx="3010520" cy="7281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2000" i="1" dirty="0">
                    <a:solidFill>
                      <a:sysClr val="windowText" lastClr="000000"/>
                    </a:solidFill>
                  </a:rPr>
                  <a:t>Estructura Normal</a:t>
                </a:r>
              </a:p>
              <a:p>
                <a:pPr algn="ctr"/>
                <a14:m>
                  <m:oMathPara xmlns:m="http://schemas.openxmlformats.org/officeDocument/2006/math">
                    <m:oMathParaPr>
                      <m:jc m:val="centerGroup"/>
                    </m:oMathParaPr>
                    <m:oMath xmlns:m="http://schemas.openxmlformats.org/officeDocument/2006/math">
                      <m:f>
                        <m:fPr>
                          <m:type m:val="lin"/>
                          <m:ctrlPr>
                            <a:rPr lang="es-EC" sz="1600" i="1" smtClean="0">
                              <a:solidFill>
                                <a:sysClr val="windowText" lastClr="000000"/>
                              </a:solidFill>
                              <a:latin typeface="Cambria Math" panose="02040503050406030204" pitchFamily="18" charset="0"/>
                            </a:rPr>
                          </m:ctrlPr>
                        </m:fPr>
                        <m:num>
                          <m:r>
                            <a:rPr lang="es-EC" sz="1600" i="1" smtClean="0">
                              <a:solidFill>
                                <a:sysClr val="windowText" lastClr="000000"/>
                              </a:solidFill>
                              <a:latin typeface="Cambria Math" panose="02040503050406030204" pitchFamily="18" charset="0"/>
                            </a:rPr>
                            <m:t>𝐻</m:t>
                          </m:r>
                        </m:num>
                        <m:den>
                          <m:r>
                            <a:rPr lang="es-EC" sz="1600" i="1" smtClean="0">
                              <a:solidFill>
                                <a:sysClr val="windowText" lastClr="000000"/>
                              </a:solidFill>
                              <a:latin typeface="Cambria Math" panose="02040503050406030204" pitchFamily="18" charset="0"/>
                            </a:rPr>
                            <m:t>𝑇</m:t>
                          </m:r>
                        </m:den>
                      </m:f>
                      <m:r>
                        <a:rPr lang="es-EC" sz="1600" i="1" smtClean="0">
                          <a:solidFill>
                            <a:sysClr val="windowText" lastClr="000000"/>
                          </a:solidFill>
                          <a:latin typeface="Cambria Math" panose="02040503050406030204" pitchFamily="18" charset="0"/>
                        </a:rPr>
                        <m:t>=</m:t>
                      </m:r>
                      <m:r>
                        <a:rPr lang="en-US" sz="1600" b="0" i="1" smtClean="0">
                          <a:solidFill>
                            <a:sysClr val="windowText" lastClr="000000"/>
                          </a:solidFill>
                          <a:latin typeface="Cambria Math" panose="02040503050406030204" pitchFamily="18" charset="0"/>
                        </a:rPr>
                        <m:t>46.38</m:t>
                      </m:r>
                    </m:oMath>
                  </m:oMathPara>
                </a14:m>
                <a:endParaRPr lang="es-EC" i="1" dirty="0">
                  <a:solidFill>
                    <a:sysClr val="windowText" lastClr="000000"/>
                  </a:solidFill>
                </a:endParaRPr>
              </a:p>
            </p:txBody>
          </p:sp>
        </mc:Choice>
        <mc:Fallback xmlns="">
          <p:sp>
            <p:nvSpPr>
              <p:cNvPr id="2" name="Rectángulo: esquinas redondeadas 1">
                <a:extLst>
                  <a:ext uri="{FF2B5EF4-FFF2-40B4-BE49-F238E27FC236}">
                    <a16:creationId xmlns:a16="http://schemas.microsoft.com/office/drawing/2014/main" id="{40211992-5CC2-45AF-A82F-1615860130F7}"/>
                  </a:ext>
                </a:extLst>
              </p:cNvPr>
              <p:cNvSpPr>
                <a:spLocks noRot="1" noChangeAspect="1" noMove="1" noResize="1" noEditPoints="1" noAdjustHandles="1" noChangeArrowheads="1" noChangeShapeType="1" noTextEdit="1"/>
              </p:cNvSpPr>
              <p:nvPr/>
            </p:nvSpPr>
            <p:spPr>
              <a:xfrm>
                <a:off x="1224547" y="5436440"/>
                <a:ext cx="3010520" cy="728180"/>
              </a:xfrm>
              <a:prstGeom prst="roundRect">
                <a:avLst/>
              </a:prstGeom>
              <a:blipFill>
                <a:blip r:embed="rId7"/>
                <a:stretch>
                  <a:fillRect/>
                </a:stretch>
              </a:blipFill>
            </p:spPr>
            <p:txBody>
              <a:bodyPr/>
              <a:lstStyle/>
              <a:p>
                <a:r>
                  <a:rPr lang="es-EC">
                    <a:noFill/>
                  </a:rPr>
                  <a:t> </a:t>
                </a:r>
              </a:p>
            </p:txBody>
          </p:sp>
        </mc:Fallback>
      </mc:AlternateContent>
      <p:sp>
        <p:nvSpPr>
          <p:cNvPr id="3" name="Rectángulo: esquinas redondeadas 2">
            <a:extLst>
              <a:ext uri="{FF2B5EF4-FFF2-40B4-BE49-F238E27FC236}">
                <a16:creationId xmlns:a16="http://schemas.microsoft.com/office/drawing/2014/main" id="{4C236877-8092-472F-BF95-7C36B0AA5C34}"/>
              </a:ext>
            </a:extLst>
          </p:cNvPr>
          <p:cNvSpPr/>
          <p:nvPr/>
        </p:nvSpPr>
        <p:spPr>
          <a:xfrm>
            <a:off x="1224546" y="4621122"/>
            <a:ext cx="3010521" cy="7281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ysClr val="windowText" lastClr="000000"/>
                </a:solidFill>
              </a:rPr>
              <a:t>Factor de </a:t>
            </a:r>
            <a:r>
              <a:rPr lang="en-US" dirty="0" err="1">
                <a:solidFill>
                  <a:sysClr val="windowText" lastClr="000000"/>
                </a:solidFill>
              </a:rPr>
              <a:t>Amortiguamiento</a:t>
            </a:r>
            <a:endParaRPr lang="en-US" dirty="0">
              <a:solidFill>
                <a:sysClr val="windowText" lastClr="000000"/>
              </a:solidFill>
            </a:endParaRPr>
          </a:p>
          <a:p>
            <a:pPr algn="ctr"/>
            <a:r>
              <a:rPr lang="en-US" dirty="0">
                <a:solidFill>
                  <a:sysClr val="windowText" lastClr="000000"/>
                </a:solidFill>
                <a:latin typeface="Times New Roman" panose="02020603050405020304" pitchFamily="18" charset="0"/>
                <a:cs typeface="Times New Roman" panose="02020603050405020304" pitchFamily="18" charset="0"/>
              </a:rPr>
              <a:t>ξ = 0.10</a:t>
            </a:r>
            <a:endParaRPr lang="es-EC" dirty="0">
              <a:solidFill>
                <a:sysClr val="windowText" lastClr="000000"/>
              </a:solidFill>
            </a:endParaRPr>
          </a:p>
        </p:txBody>
      </p:sp>
      <p:sp>
        <p:nvSpPr>
          <p:cNvPr id="6" name="CuadroTexto 5">
            <a:extLst>
              <a:ext uri="{FF2B5EF4-FFF2-40B4-BE49-F238E27FC236}">
                <a16:creationId xmlns:a16="http://schemas.microsoft.com/office/drawing/2014/main" id="{66C55E4C-24A1-4BC4-ADB2-6EB357E085C9}"/>
              </a:ext>
            </a:extLst>
          </p:cNvPr>
          <p:cNvSpPr txBox="1"/>
          <p:nvPr/>
        </p:nvSpPr>
        <p:spPr>
          <a:xfrm>
            <a:off x="116827" y="750786"/>
            <a:ext cx="5979173" cy="338554"/>
          </a:xfrm>
          <a:prstGeom prst="rect">
            <a:avLst/>
          </a:prstGeom>
          <a:noFill/>
        </p:spPr>
        <p:txBody>
          <a:bodyPr wrap="square" rtlCol="0">
            <a:spAutoFit/>
          </a:bodyPr>
          <a:lstStyle/>
          <a:p>
            <a:r>
              <a:rPr lang="en-US" sz="1600" dirty="0">
                <a:latin typeface="Eras Bold ITC" panose="020B0907030504020204" pitchFamily="34" charset="0"/>
              </a:rPr>
              <a:t>E</a:t>
            </a:r>
            <a:r>
              <a:rPr lang="es-EC" sz="1600" dirty="0">
                <a:latin typeface="Eras Bold ITC" panose="020B0907030504020204" pitchFamily="34" charset="0"/>
              </a:rPr>
              <a:t>STRUCTURA DE ACERO CON ELEMENTOS DE ENLACE</a:t>
            </a:r>
          </a:p>
        </p:txBody>
      </p:sp>
      <p:sp>
        <p:nvSpPr>
          <p:cNvPr id="7" name="CuadroTexto 6">
            <a:extLst>
              <a:ext uri="{FF2B5EF4-FFF2-40B4-BE49-F238E27FC236}">
                <a16:creationId xmlns:a16="http://schemas.microsoft.com/office/drawing/2014/main" id="{D6F540ED-BA6A-4CC8-AD95-706B12E67217}"/>
              </a:ext>
            </a:extLst>
          </p:cNvPr>
          <p:cNvSpPr txBox="1"/>
          <p:nvPr/>
        </p:nvSpPr>
        <p:spPr>
          <a:xfrm>
            <a:off x="116827" y="1014984"/>
            <a:ext cx="2529451" cy="276999"/>
          </a:xfrm>
          <a:prstGeom prst="rect">
            <a:avLst/>
          </a:prstGeom>
          <a:noFill/>
        </p:spPr>
        <p:txBody>
          <a:bodyPr wrap="square" rtlCol="0">
            <a:spAutoFit/>
          </a:bodyPr>
          <a:lstStyle/>
          <a:p>
            <a:r>
              <a:rPr lang="en-US" sz="1200" dirty="0">
                <a:latin typeface="Eras Bold ITC" panose="020B0907030504020204" pitchFamily="34" charset="0"/>
              </a:rPr>
              <a:t>(COSTADO)</a:t>
            </a:r>
          </a:p>
        </p:txBody>
      </p:sp>
      <p:sp>
        <p:nvSpPr>
          <p:cNvPr id="9" name="Rectángulo 8">
            <a:extLst>
              <a:ext uri="{FF2B5EF4-FFF2-40B4-BE49-F238E27FC236}">
                <a16:creationId xmlns:a16="http://schemas.microsoft.com/office/drawing/2014/main" id="{B6D3BD4E-1063-47A6-BC89-AADE61245F4A}"/>
              </a:ext>
            </a:extLst>
          </p:cNvPr>
          <p:cNvSpPr/>
          <p:nvPr/>
        </p:nvSpPr>
        <p:spPr>
          <a:xfrm>
            <a:off x="582472" y="2310756"/>
            <a:ext cx="2159710" cy="1276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Rectángulo 28">
            <a:extLst>
              <a:ext uri="{FF2B5EF4-FFF2-40B4-BE49-F238E27FC236}">
                <a16:creationId xmlns:a16="http://schemas.microsoft.com/office/drawing/2014/main" id="{3B6146EF-ED8C-46D3-AADB-CE7AC51CC4DE}"/>
              </a:ext>
            </a:extLst>
          </p:cNvPr>
          <p:cNvSpPr/>
          <p:nvPr/>
        </p:nvSpPr>
        <p:spPr>
          <a:xfrm>
            <a:off x="2921581" y="2310756"/>
            <a:ext cx="1800914" cy="1276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595391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rma libre: forma 9">
            <a:extLst>
              <a:ext uri="{FF2B5EF4-FFF2-40B4-BE49-F238E27FC236}">
                <a16:creationId xmlns:a16="http://schemas.microsoft.com/office/drawing/2014/main" id="{F87B980F-BD77-4E7E-8290-938737DED3FB}"/>
              </a:ext>
            </a:extLst>
          </p:cNvPr>
          <p:cNvSpPr/>
          <p:nvPr/>
        </p:nvSpPr>
        <p:spPr>
          <a:xfrm>
            <a:off x="5328871" y="1051810"/>
            <a:ext cx="1121546" cy="4758636"/>
          </a:xfrm>
          <a:custGeom>
            <a:avLst/>
            <a:gdLst>
              <a:gd name="connsiteX0" fmla="*/ 0 w 1361244"/>
              <a:gd name="connsiteY0" fmla="*/ 0 h 4718892"/>
              <a:gd name="connsiteX1" fmla="*/ 157664 w 1361244"/>
              <a:gd name="connsiteY1" fmla="*/ 95784 h 4718892"/>
              <a:gd name="connsiteX2" fmla="*/ 1361244 w 1361244"/>
              <a:gd name="connsiteY2" fmla="*/ 2359446 h 4718892"/>
              <a:gd name="connsiteX3" fmla="*/ 157664 w 1361244"/>
              <a:gd name="connsiteY3" fmla="*/ 4623109 h 4718892"/>
              <a:gd name="connsiteX4" fmla="*/ 0 w 1361244"/>
              <a:gd name="connsiteY4" fmla="*/ 4718892 h 4718892"/>
              <a:gd name="connsiteX5" fmla="*/ 0 w 1361244"/>
              <a:gd name="connsiteY5" fmla="*/ 4568882 h 4718892"/>
              <a:gd name="connsiteX6" fmla="*/ 93136 w 1361244"/>
              <a:gd name="connsiteY6" fmla="*/ 4512685 h 4718892"/>
              <a:gd name="connsiteX7" fmla="*/ 1245833 w 1361244"/>
              <a:gd name="connsiteY7" fmla="*/ 2359445 h 4718892"/>
              <a:gd name="connsiteX8" fmla="*/ 93136 w 1361244"/>
              <a:gd name="connsiteY8" fmla="*/ 206206 h 4718892"/>
              <a:gd name="connsiteX9" fmla="*/ 0 w 1361244"/>
              <a:gd name="connsiteY9" fmla="*/ 150008 h 471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244" h="4718892">
                <a:moveTo>
                  <a:pt x="0" y="0"/>
                </a:moveTo>
                <a:lnTo>
                  <a:pt x="157664" y="95784"/>
                </a:lnTo>
                <a:cubicBezTo>
                  <a:pt x="883818" y="586363"/>
                  <a:pt x="1361244" y="1417151"/>
                  <a:pt x="1361244" y="2359446"/>
                </a:cubicBezTo>
                <a:cubicBezTo>
                  <a:pt x="1361244" y="3301742"/>
                  <a:pt x="883818" y="4132529"/>
                  <a:pt x="157664" y="4623109"/>
                </a:cubicBezTo>
                <a:lnTo>
                  <a:pt x="0" y="4718892"/>
                </a:lnTo>
                <a:lnTo>
                  <a:pt x="0" y="4568882"/>
                </a:lnTo>
                <a:lnTo>
                  <a:pt x="93136" y="4512685"/>
                </a:lnTo>
                <a:cubicBezTo>
                  <a:pt x="788591" y="4046036"/>
                  <a:pt x="1245833" y="3255775"/>
                  <a:pt x="1245833" y="2359445"/>
                </a:cubicBezTo>
                <a:cubicBezTo>
                  <a:pt x="1245833" y="1463115"/>
                  <a:pt x="788591" y="672855"/>
                  <a:pt x="93136" y="206206"/>
                </a:cubicBezTo>
                <a:lnTo>
                  <a:pt x="0" y="150008"/>
                </a:lnTo>
                <a:close/>
              </a:path>
            </a:pathLst>
          </a:custGeom>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s-EC"/>
          </a:p>
        </p:txBody>
      </p:sp>
      <p:sp>
        <p:nvSpPr>
          <p:cNvPr id="16" name="Rectángulo 15">
            <a:extLst>
              <a:ext uri="{FF2B5EF4-FFF2-40B4-BE49-F238E27FC236}">
                <a16:creationId xmlns:a16="http://schemas.microsoft.com/office/drawing/2014/main" id="{C3C160FB-7B57-4F9D-9F69-F2379A1C496F}"/>
              </a:ext>
            </a:extLst>
          </p:cNvPr>
          <p:cNvSpPr/>
          <p:nvPr/>
        </p:nvSpPr>
        <p:spPr>
          <a:xfrm>
            <a:off x="5891124" y="1122830"/>
            <a:ext cx="4563122" cy="603682"/>
          </a:xfrm>
          <a:prstGeom prst="rect">
            <a:avLst/>
          </a:prstGeom>
          <a:gradFill flip="none" rotWithShape="1">
            <a:gsLst>
              <a:gs pos="74000">
                <a:srgbClr val="96B566"/>
              </a:gs>
              <a:gs pos="28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1. JUSTIFICACIÓN </a:t>
            </a:r>
            <a:r>
              <a:rPr lang="en-US" sz="1600" b="1"/>
              <a:t>Y OBJETIVOS</a:t>
            </a:r>
            <a:endParaRPr lang="es-EC" sz="1600" b="1" dirty="0"/>
          </a:p>
        </p:txBody>
      </p:sp>
      <p:sp>
        <p:nvSpPr>
          <p:cNvPr id="11" name="Elipse 10">
            <a:extLst>
              <a:ext uri="{FF2B5EF4-FFF2-40B4-BE49-F238E27FC236}">
                <a16:creationId xmlns:a16="http://schemas.microsoft.com/office/drawing/2014/main" id="{76E9C20C-494A-4412-BB9B-D444E3A3F8E6}"/>
              </a:ext>
            </a:extLst>
          </p:cNvPr>
          <p:cNvSpPr/>
          <p:nvPr/>
        </p:nvSpPr>
        <p:spPr>
          <a:xfrm>
            <a:off x="5328871" y="1051810"/>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22" name="Rectángulo 21">
            <a:extLst>
              <a:ext uri="{FF2B5EF4-FFF2-40B4-BE49-F238E27FC236}">
                <a16:creationId xmlns:a16="http://schemas.microsoft.com/office/drawing/2014/main" id="{7E8C9340-F898-42BF-971B-CA2BC3B202AB}"/>
              </a:ext>
            </a:extLst>
          </p:cNvPr>
          <p:cNvSpPr/>
          <p:nvPr/>
        </p:nvSpPr>
        <p:spPr>
          <a:xfrm>
            <a:off x="6451156" y="2108038"/>
            <a:ext cx="4745854" cy="603682"/>
          </a:xfrm>
          <a:prstGeom prst="rect">
            <a:avLst/>
          </a:prstGeom>
          <a:gradFill flip="none" rotWithShape="1">
            <a:gsLst>
              <a:gs pos="74000">
                <a:srgbClr val="96B566"/>
              </a:gs>
              <a:gs pos="51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2. </a:t>
            </a:r>
            <a:r>
              <a:rPr lang="en-US" sz="1600" b="1"/>
              <a:t>MARCO TEÓRICO</a:t>
            </a:r>
            <a:endParaRPr lang="es-EC" sz="1600" b="1" dirty="0"/>
          </a:p>
        </p:txBody>
      </p:sp>
      <p:sp>
        <p:nvSpPr>
          <p:cNvPr id="24" name="Rectángulo 23">
            <a:extLst>
              <a:ext uri="{FF2B5EF4-FFF2-40B4-BE49-F238E27FC236}">
                <a16:creationId xmlns:a16="http://schemas.microsoft.com/office/drawing/2014/main" id="{16237B48-2128-4F49-9C2C-C649B71E0322}"/>
              </a:ext>
            </a:extLst>
          </p:cNvPr>
          <p:cNvSpPr/>
          <p:nvPr/>
        </p:nvSpPr>
        <p:spPr>
          <a:xfrm>
            <a:off x="6633888" y="3191112"/>
            <a:ext cx="4563122" cy="603682"/>
          </a:xfrm>
          <a:prstGeom prst="rect">
            <a:avLst/>
          </a:prstGeom>
          <a:gradFill flip="none" rotWithShape="1">
            <a:gsLst>
              <a:gs pos="74000">
                <a:srgbClr val="96B566"/>
              </a:gs>
              <a:gs pos="51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3. </a:t>
            </a:r>
            <a:r>
              <a:rPr lang="en-US" sz="1600" b="1"/>
              <a:t>MODELACIÓN </a:t>
            </a:r>
            <a:endParaRPr lang="es-EC" sz="1600" b="1" dirty="0"/>
          </a:p>
        </p:txBody>
      </p:sp>
      <p:sp>
        <p:nvSpPr>
          <p:cNvPr id="26" name="Rectángulo 25">
            <a:extLst>
              <a:ext uri="{FF2B5EF4-FFF2-40B4-BE49-F238E27FC236}">
                <a16:creationId xmlns:a16="http://schemas.microsoft.com/office/drawing/2014/main" id="{EC79F5F3-D80B-4CB6-832B-789136CB35A5}"/>
              </a:ext>
            </a:extLst>
          </p:cNvPr>
          <p:cNvSpPr/>
          <p:nvPr/>
        </p:nvSpPr>
        <p:spPr>
          <a:xfrm>
            <a:off x="6430442" y="4198885"/>
            <a:ext cx="4766568"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4</a:t>
            </a:r>
            <a:r>
              <a:rPr lang="en-US" sz="1600" b="1">
                <a:solidFill>
                  <a:schemeClr val="tx1"/>
                </a:solidFill>
              </a:rPr>
              <a:t>. RESULTADOS</a:t>
            </a:r>
            <a:endParaRPr lang="es-EC" sz="1600" b="1" dirty="0">
              <a:solidFill>
                <a:schemeClr val="tx1"/>
              </a:solidFill>
            </a:endParaRPr>
          </a:p>
        </p:txBody>
      </p:sp>
      <p:sp>
        <p:nvSpPr>
          <p:cNvPr id="28" name="Rectángulo 27">
            <a:extLst>
              <a:ext uri="{FF2B5EF4-FFF2-40B4-BE49-F238E27FC236}">
                <a16:creationId xmlns:a16="http://schemas.microsoft.com/office/drawing/2014/main" id="{ED0A5948-48EC-473B-9AF2-066BB048ADE9}"/>
              </a:ext>
            </a:extLst>
          </p:cNvPr>
          <p:cNvSpPr/>
          <p:nvPr/>
        </p:nvSpPr>
        <p:spPr>
          <a:xfrm>
            <a:off x="5891124" y="5135638"/>
            <a:ext cx="5305886" cy="603682"/>
          </a:xfrm>
          <a:prstGeom prst="rect">
            <a:avLst/>
          </a:prstGeom>
          <a:gradFill flip="none" rotWithShape="1">
            <a:gsLst>
              <a:gs pos="74000">
                <a:srgbClr val="96B566"/>
              </a:gs>
              <a:gs pos="28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5. CONCLUSIONES Y RECOMENDACIONES</a:t>
            </a:r>
            <a:endParaRPr lang="es-EC" sz="1600" b="1" dirty="0"/>
          </a:p>
        </p:txBody>
      </p:sp>
      <p:sp>
        <p:nvSpPr>
          <p:cNvPr id="12" name="Elipse 11">
            <a:extLst>
              <a:ext uri="{FF2B5EF4-FFF2-40B4-BE49-F238E27FC236}">
                <a16:creationId xmlns:a16="http://schemas.microsoft.com/office/drawing/2014/main" id="{C9315C6A-7BFB-4395-8D37-A8AA676C6E4F}"/>
              </a:ext>
            </a:extLst>
          </p:cNvPr>
          <p:cNvSpPr/>
          <p:nvPr/>
        </p:nvSpPr>
        <p:spPr>
          <a:xfrm>
            <a:off x="5328871" y="5064722"/>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13" name="Elipse 12">
            <a:extLst>
              <a:ext uri="{FF2B5EF4-FFF2-40B4-BE49-F238E27FC236}">
                <a16:creationId xmlns:a16="http://schemas.microsoft.com/office/drawing/2014/main" id="{6385D9BB-83E4-4941-94E2-C87748794DC8}"/>
              </a:ext>
            </a:extLst>
          </p:cNvPr>
          <p:cNvSpPr/>
          <p:nvPr/>
        </p:nvSpPr>
        <p:spPr>
          <a:xfrm>
            <a:off x="6074595" y="3120092"/>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14" name="Elipse 13">
            <a:extLst>
              <a:ext uri="{FF2B5EF4-FFF2-40B4-BE49-F238E27FC236}">
                <a16:creationId xmlns:a16="http://schemas.microsoft.com/office/drawing/2014/main" id="{345889E0-7F97-412A-9CAE-8CE8257FE85E}"/>
              </a:ext>
            </a:extLst>
          </p:cNvPr>
          <p:cNvSpPr/>
          <p:nvPr/>
        </p:nvSpPr>
        <p:spPr>
          <a:xfrm>
            <a:off x="5890384" y="2037018"/>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15" name="Elipse 14">
            <a:extLst>
              <a:ext uri="{FF2B5EF4-FFF2-40B4-BE49-F238E27FC236}">
                <a16:creationId xmlns:a16="http://schemas.microsoft.com/office/drawing/2014/main" id="{91EB2D09-2127-4C60-A938-C4D1F68FA4B1}"/>
              </a:ext>
            </a:extLst>
          </p:cNvPr>
          <p:cNvSpPr/>
          <p:nvPr/>
        </p:nvSpPr>
        <p:spPr>
          <a:xfrm>
            <a:off x="5869669" y="4127865"/>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32" name="图形 116" descr="剧本">
            <a:extLst>
              <a:ext uri="{FF2B5EF4-FFF2-40B4-BE49-F238E27FC236}">
                <a16:creationId xmlns:a16="http://schemas.microsoft.com/office/drawing/2014/main" id="{F09E4F88-15A8-4064-8103-815B10E2867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17472" y="1126578"/>
            <a:ext cx="558284" cy="558284"/>
          </a:xfrm>
          <a:prstGeom prst="rect">
            <a:avLst/>
          </a:prstGeom>
        </p:spPr>
      </p:pic>
      <p:pic>
        <p:nvPicPr>
          <p:cNvPr id="33" name="图形 118" descr="靶心">
            <a:extLst>
              <a:ext uri="{FF2B5EF4-FFF2-40B4-BE49-F238E27FC236}">
                <a16:creationId xmlns:a16="http://schemas.microsoft.com/office/drawing/2014/main" id="{DAFD37C6-DBD9-4646-AC33-985FA2D48C2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26739" y="2179060"/>
            <a:ext cx="473014" cy="473014"/>
          </a:xfrm>
          <a:prstGeom prst="rect">
            <a:avLst/>
          </a:prstGeom>
        </p:spPr>
      </p:pic>
      <p:pic>
        <p:nvPicPr>
          <p:cNvPr id="34" name="图形 119" descr="工具">
            <a:extLst>
              <a:ext uri="{FF2B5EF4-FFF2-40B4-BE49-F238E27FC236}">
                <a16:creationId xmlns:a16="http://schemas.microsoft.com/office/drawing/2014/main" id="{9B0414C7-0917-488D-AFCC-445C6ED988E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91422" y="3256465"/>
            <a:ext cx="478040" cy="478040"/>
          </a:xfrm>
          <a:prstGeom prst="rect">
            <a:avLst/>
          </a:prstGeom>
        </p:spPr>
      </p:pic>
      <p:pic>
        <p:nvPicPr>
          <p:cNvPr id="35" name="图形 121" descr="聊天">
            <a:extLst>
              <a:ext uri="{FF2B5EF4-FFF2-40B4-BE49-F238E27FC236}">
                <a16:creationId xmlns:a16="http://schemas.microsoft.com/office/drawing/2014/main" id="{BDC5B9D6-38FE-48D4-B86C-B8D7E347639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21713" y="4287554"/>
            <a:ext cx="478040" cy="478040"/>
          </a:xfrm>
          <a:prstGeom prst="rect">
            <a:avLst/>
          </a:prstGeom>
        </p:spPr>
      </p:pic>
      <p:pic>
        <p:nvPicPr>
          <p:cNvPr id="36" name="图形 122" descr="打开的书">
            <a:extLst>
              <a:ext uri="{FF2B5EF4-FFF2-40B4-BE49-F238E27FC236}">
                <a16:creationId xmlns:a16="http://schemas.microsoft.com/office/drawing/2014/main" id="{1DD609F8-7A32-4AC6-846B-884EF0642FF7}"/>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469221" y="5180786"/>
            <a:ext cx="477960" cy="477960"/>
          </a:xfrm>
          <a:prstGeom prst="rect">
            <a:avLst/>
          </a:prstGeom>
        </p:spPr>
      </p:pic>
      <p:sp>
        <p:nvSpPr>
          <p:cNvPr id="37" name="空心弧 7">
            <a:extLst>
              <a:ext uri="{FF2B5EF4-FFF2-40B4-BE49-F238E27FC236}">
                <a16:creationId xmlns:a16="http://schemas.microsoft.com/office/drawing/2014/main" id="{E4556FD3-5C3C-4C21-9350-607792978DA3}"/>
              </a:ext>
            </a:extLst>
          </p:cNvPr>
          <p:cNvSpPr/>
          <p:nvPr/>
        </p:nvSpPr>
        <p:spPr>
          <a:xfrm rot="16200000">
            <a:off x="346117" y="1006050"/>
            <a:ext cx="5119608" cy="4845900"/>
          </a:xfrm>
          <a:prstGeom prst="blockArc">
            <a:avLst>
              <a:gd name="adj1" fmla="val 6911917"/>
              <a:gd name="adj2" fmla="val 1412101"/>
              <a:gd name="adj3" fmla="val 4195"/>
            </a:avLst>
          </a:prstGeom>
          <a:solidFill>
            <a:srgbClr val="C3C3C3">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FF97"/>
              </a:solidFill>
              <a:cs typeface="+mn-ea"/>
              <a:sym typeface="+mn-lt"/>
            </a:endParaRPr>
          </a:p>
        </p:txBody>
      </p:sp>
      <p:pic>
        <p:nvPicPr>
          <p:cNvPr id="38" name="图片占位符 11">
            <a:extLst>
              <a:ext uri="{FF2B5EF4-FFF2-40B4-BE49-F238E27FC236}">
                <a16:creationId xmlns:a16="http://schemas.microsoft.com/office/drawing/2014/main" id="{7B1A5374-9C65-44A4-83F8-214D0F36EFB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55256" y="1087880"/>
            <a:ext cx="4029638" cy="4747649"/>
          </a:xfrm>
          <a:custGeom>
            <a:avLst/>
            <a:gdLst>
              <a:gd name="connsiteX0" fmla="*/ 2755369 w 4698826"/>
              <a:gd name="connsiteY0" fmla="*/ 1709 h 5321569"/>
              <a:gd name="connsiteX1" fmla="*/ 4698826 w 4698826"/>
              <a:gd name="connsiteY1" fmla="*/ 950552 h 5321569"/>
              <a:gd name="connsiteX2" fmla="*/ 4234122 w 4698826"/>
              <a:gd name="connsiteY2" fmla="*/ 1340485 h 5321569"/>
              <a:gd name="connsiteX3" fmla="*/ 1958133 w 4698826"/>
              <a:gd name="connsiteY3" fmla="*/ 730636 h 5321569"/>
              <a:gd name="connsiteX4" fmla="*/ 606628 w 4698826"/>
              <a:gd name="connsiteY4" fmla="*/ 2660785 h 5321569"/>
              <a:gd name="connsiteX5" fmla="*/ 1958133 w 4698826"/>
              <a:gd name="connsiteY5" fmla="*/ 4590934 h 5321569"/>
              <a:gd name="connsiteX6" fmla="*/ 4234122 w 4698826"/>
              <a:gd name="connsiteY6" fmla="*/ 3981085 h 5321569"/>
              <a:gd name="connsiteX7" fmla="*/ 4698826 w 4698826"/>
              <a:gd name="connsiteY7" fmla="*/ 4371018 h 5321569"/>
              <a:gd name="connsiteX8" fmla="*/ 1750654 w 4698826"/>
              <a:gd name="connsiteY8" fmla="*/ 5160978 h 5321569"/>
              <a:gd name="connsiteX9" fmla="*/ 0 w 4698826"/>
              <a:gd name="connsiteY9" fmla="*/ 2660785 h 5321569"/>
              <a:gd name="connsiteX10" fmla="*/ 1750654 w 4698826"/>
              <a:gd name="connsiteY10" fmla="*/ 160592 h 5321569"/>
              <a:gd name="connsiteX11" fmla="*/ 2755369 w 4698826"/>
              <a:gd name="connsiteY11" fmla="*/ 1709 h 532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8826" h="5321569">
                <a:moveTo>
                  <a:pt x="2755369" y="1709"/>
                </a:moveTo>
                <a:cubicBezTo>
                  <a:pt x="3493216" y="28177"/>
                  <a:pt x="4204528" y="361471"/>
                  <a:pt x="4698826" y="950552"/>
                </a:cubicBezTo>
                <a:lnTo>
                  <a:pt x="4234122" y="1340485"/>
                </a:lnTo>
                <a:cubicBezTo>
                  <a:pt x="3679070" y="679000"/>
                  <a:pt x="2769565" y="435299"/>
                  <a:pt x="1958133" y="730636"/>
                </a:cubicBezTo>
                <a:cubicBezTo>
                  <a:pt x="1146701" y="1025973"/>
                  <a:pt x="606628" y="1797278"/>
                  <a:pt x="606628" y="2660785"/>
                </a:cubicBezTo>
                <a:cubicBezTo>
                  <a:pt x="606628" y="3524293"/>
                  <a:pt x="1146701" y="4295597"/>
                  <a:pt x="1958133" y="4590934"/>
                </a:cubicBezTo>
                <a:cubicBezTo>
                  <a:pt x="2769565" y="4886271"/>
                  <a:pt x="3679070" y="4642570"/>
                  <a:pt x="4234122" y="3981085"/>
                </a:cubicBezTo>
                <a:lnTo>
                  <a:pt x="4698826" y="4371018"/>
                </a:lnTo>
                <a:cubicBezTo>
                  <a:pt x="3979847" y="5227864"/>
                  <a:pt x="2801731" y="5543539"/>
                  <a:pt x="1750654" y="5160978"/>
                </a:cubicBezTo>
                <a:cubicBezTo>
                  <a:pt x="699577" y="4778417"/>
                  <a:pt x="0" y="3779318"/>
                  <a:pt x="0" y="2660785"/>
                </a:cubicBezTo>
                <a:cubicBezTo>
                  <a:pt x="0" y="1542252"/>
                  <a:pt x="699577" y="543153"/>
                  <a:pt x="1750654" y="160592"/>
                </a:cubicBezTo>
                <a:cubicBezTo>
                  <a:pt x="2079116" y="41042"/>
                  <a:pt x="2419983" y="-10321"/>
                  <a:pt x="2755369" y="1709"/>
                </a:cubicBezTo>
                <a:close/>
              </a:path>
            </a:pathLst>
          </a:custGeom>
        </p:spPr>
      </p:pic>
      <p:pic>
        <p:nvPicPr>
          <p:cNvPr id="39" name="Picture 10" descr="Universidad de las Fuerzas Armadas de Ecuador - Wikipedia, la ...">
            <a:extLst>
              <a:ext uri="{FF2B5EF4-FFF2-40B4-BE49-F238E27FC236}">
                <a16:creationId xmlns:a16="http://schemas.microsoft.com/office/drawing/2014/main" id="{6E51240C-8926-4577-B3D2-C71ABAFC68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6926" y="2270299"/>
            <a:ext cx="2797988" cy="2530095"/>
          </a:xfrm>
          <a:prstGeom prst="rect">
            <a:avLst/>
          </a:prstGeom>
          <a:noFill/>
          <a:extLst>
            <a:ext uri="{909E8E84-426E-40DD-AFC4-6F175D3DCCD1}">
              <a14:hiddenFill xmlns:a14="http://schemas.microsoft.com/office/drawing/2010/main">
                <a:solidFill>
                  <a:srgbClr val="FFFFFF"/>
                </a:solidFill>
              </a14:hiddenFill>
            </a:ext>
          </a:extLst>
        </p:spPr>
      </p:pic>
      <p:sp>
        <p:nvSpPr>
          <p:cNvPr id="40" name="空心弧 1">
            <a:extLst>
              <a:ext uri="{FF2B5EF4-FFF2-40B4-BE49-F238E27FC236}">
                <a16:creationId xmlns:a16="http://schemas.microsoft.com/office/drawing/2014/main" id="{6BC1F5A9-219E-48F7-BD31-395D52E42052}"/>
              </a:ext>
            </a:extLst>
          </p:cNvPr>
          <p:cNvSpPr/>
          <p:nvPr/>
        </p:nvSpPr>
        <p:spPr>
          <a:xfrm rot="16200000">
            <a:off x="504070" y="1118501"/>
            <a:ext cx="4807646" cy="4621000"/>
          </a:xfrm>
          <a:prstGeom prst="blockArc">
            <a:avLst>
              <a:gd name="adj1" fmla="val 12274347"/>
              <a:gd name="adj2" fmla="val 3927365"/>
              <a:gd name="adj3" fmla="val 2258"/>
            </a:avLst>
          </a:prstGeom>
          <a:solidFill>
            <a:srgbClr val="668E3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rgbClr val="F6FF97"/>
              </a:solidFill>
              <a:cs typeface="+mn-ea"/>
              <a:sym typeface="+mn-lt"/>
            </a:endParaRPr>
          </a:p>
        </p:txBody>
      </p:sp>
      <p:sp>
        <p:nvSpPr>
          <p:cNvPr id="41" name="CuadroTexto 40">
            <a:extLst>
              <a:ext uri="{FF2B5EF4-FFF2-40B4-BE49-F238E27FC236}">
                <a16:creationId xmlns:a16="http://schemas.microsoft.com/office/drawing/2014/main" id="{02DBA813-91AF-4B14-8A04-5BA6766A2675}"/>
              </a:ext>
            </a:extLst>
          </p:cNvPr>
          <p:cNvSpPr txBox="1"/>
          <p:nvPr/>
        </p:nvSpPr>
        <p:spPr>
          <a:xfrm>
            <a:off x="5417472" y="0"/>
            <a:ext cx="4912024"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Lato Black" panose="020F0A02020204030203" pitchFamily="34" charset="0"/>
              </a:rPr>
              <a:t>ÍNDICE</a:t>
            </a:r>
            <a:endParaRPr lang="es-EC" sz="4000" b="1" dirty="0">
              <a:effectLst>
                <a:outerShdw blurRad="38100" dist="38100" dir="2700000" algn="tl">
                  <a:srgbClr val="000000">
                    <a:alpha val="43137"/>
                  </a:srgbClr>
                </a:outerShdw>
              </a:effectLst>
              <a:latin typeface="Lato Black" panose="020F0A02020204030203" pitchFamily="34" charset="0"/>
            </a:endParaRPr>
          </a:p>
        </p:txBody>
      </p:sp>
    </p:spTree>
    <p:extLst>
      <p:ext uri="{BB962C8B-B14F-4D97-AF65-F5344CB8AC3E}">
        <p14:creationId xmlns:p14="http://schemas.microsoft.com/office/powerpoint/2010/main" val="2760130292"/>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EC79F5F3-D80B-4CB6-832B-789136CB35A5}"/>
              </a:ext>
            </a:extLst>
          </p:cNvPr>
          <p:cNvSpPr/>
          <p:nvPr/>
        </p:nvSpPr>
        <p:spPr>
          <a:xfrm>
            <a:off x="560773" y="71020"/>
            <a:ext cx="4766568"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4</a:t>
            </a:r>
            <a:r>
              <a:rPr lang="en-US" sz="1600" b="1">
                <a:solidFill>
                  <a:schemeClr val="tx1"/>
                </a:solidFill>
              </a:rPr>
              <a:t>. RESULTADOS</a:t>
            </a:r>
            <a:endParaRPr lang="es-EC" sz="1600" b="1" dirty="0">
              <a:solidFill>
                <a:schemeClr val="tx1"/>
              </a:solidFill>
            </a:endParaRPr>
          </a:p>
        </p:txBody>
      </p:sp>
      <p:sp>
        <p:nvSpPr>
          <p:cNvPr id="15" name="Elipse 14">
            <a:extLst>
              <a:ext uri="{FF2B5EF4-FFF2-40B4-BE49-F238E27FC236}">
                <a16:creationId xmlns:a16="http://schemas.microsoft.com/office/drawing/2014/main" id="{91EB2D09-2127-4C60-A938-C4D1F68FA4B1}"/>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35" name="图形 121" descr="聊天">
            <a:extLst>
              <a:ext uri="{FF2B5EF4-FFF2-40B4-BE49-F238E27FC236}">
                <a16:creationId xmlns:a16="http://schemas.microsoft.com/office/drawing/2014/main" id="{BDC5B9D6-38FE-48D4-B86C-B8D7E347639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2044" y="159689"/>
            <a:ext cx="478040" cy="478040"/>
          </a:xfrm>
          <a:prstGeom prst="rect">
            <a:avLst/>
          </a:prstGeom>
        </p:spPr>
      </p:pic>
      <p:graphicFrame>
        <p:nvGraphicFramePr>
          <p:cNvPr id="5" name="Gráfico 4">
            <a:extLst>
              <a:ext uri="{FF2B5EF4-FFF2-40B4-BE49-F238E27FC236}">
                <a16:creationId xmlns:a16="http://schemas.microsoft.com/office/drawing/2014/main" id="{56D09DE1-5A9F-4934-A381-A13C21B87169}"/>
              </a:ext>
            </a:extLst>
          </p:cNvPr>
          <p:cNvGraphicFramePr/>
          <p:nvPr>
            <p:extLst>
              <p:ext uri="{D42A27DB-BD31-4B8C-83A1-F6EECF244321}">
                <p14:modId xmlns:p14="http://schemas.microsoft.com/office/powerpoint/2010/main" val="3909015875"/>
              </p:ext>
            </p:extLst>
          </p:nvPr>
        </p:nvGraphicFramePr>
        <p:xfrm>
          <a:off x="5844592" y="969342"/>
          <a:ext cx="5778448" cy="4252898"/>
        </p:xfrm>
        <a:graphic>
          <a:graphicData uri="http://schemas.openxmlformats.org/drawingml/2006/chart">
            <c:chart xmlns:c="http://schemas.openxmlformats.org/drawingml/2006/chart" xmlns:r="http://schemas.openxmlformats.org/officeDocument/2006/relationships" r:id="rId4"/>
          </a:graphicData>
        </a:graphic>
      </p:graphicFrame>
      <p:pic>
        <p:nvPicPr>
          <p:cNvPr id="2" name="Imagen 1">
            <a:extLst>
              <a:ext uri="{FF2B5EF4-FFF2-40B4-BE49-F238E27FC236}">
                <a16:creationId xmlns:a16="http://schemas.microsoft.com/office/drawing/2014/main" id="{A08CCC1E-AFAC-43B2-9FB8-42EA4F78256A}"/>
              </a:ext>
            </a:extLst>
          </p:cNvPr>
          <p:cNvPicPr>
            <a:picLocks noChangeAspect="1"/>
          </p:cNvPicPr>
          <p:nvPr/>
        </p:nvPicPr>
        <p:blipFill rotWithShape="1">
          <a:blip r:embed="rId5"/>
          <a:srcRect r="32093" b="8594"/>
          <a:stretch/>
        </p:blipFill>
        <p:spPr>
          <a:xfrm>
            <a:off x="217497" y="988696"/>
            <a:ext cx="5155671" cy="3331209"/>
          </a:xfrm>
          <a:prstGeom prst="rect">
            <a:avLst/>
          </a:prstGeom>
        </p:spPr>
      </p:pic>
    </p:spTree>
    <p:extLst>
      <p:ext uri="{BB962C8B-B14F-4D97-AF65-F5344CB8AC3E}">
        <p14:creationId xmlns:p14="http://schemas.microsoft.com/office/powerpoint/2010/main" val="3589075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2A63876-F023-4925-A84A-AC6D4F994F93}"/>
              </a:ext>
            </a:extLst>
          </p:cNvPr>
          <p:cNvPicPr>
            <a:picLocks noChangeAspect="1"/>
          </p:cNvPicPr>
          <p:nvPr/>
        </p:nvPicPr>
        <p:blipFill>
          <a:blip r:embed="rId2"/>
          <a:stretch>
            <a:fillRect/>
          </a:stretch>
        </p:blipFill>
        <p:spPr>
          <a:xfrm>
            <a:off x="331820" y="739445"/>
            <a:ext cx="2807208" cy="4213451"/>
          </a:xfrm>
          <a:prstGeom prst="rect">
            <a:avLst/>
          </a:prstGeom>
        </p:spPr>
      </p:pic>
      <p:pic>
        <p:nvPicPr>
          <p:cNvPr id="6" name="Imagen 5">
            <a:extLst>
              <a:ext uri="{FF2B5EF4-FFF2-40B4-BE49-F238E27FC236}">
                <a16:creationId xmlns:a16="http://schemas.microsoft.com/office/drawing/2014/main" id="{4E1A14CF-E918-4992-B67B-BE161853604C}"/>
              </a:ext>
            </a:extLst>
          </p:cNvPr>
          <p:cNvPicPr>
            <a:picLocks noChangeAspect="1"/>
          </p:cNvPicPr>
          <p:nvPr/>
        </p:nvPicPr>
        <p:blipFill rotWithShape="1">
          <a:blip r:embed="rId3"/>
          <a:srcRect l="2737"/>
          <a:stretch/>
        </p:blipFill>
        <p:spPr>
          <a:xfrm>
            <a:off x="327994" y="719124"/>
            <a:ext cx="2807208" cy="4213451"/>
          </a:xfrm>
          <a:prstGeom prst="rect">
            <a:avLst/>
          </a:prstGeom>
        </p:spPr>
      </p:pic>
      <p:pic>
        <p:nvPicPr>
          <p:cNvPr id="7" name="Imagen 6">
            <a:extLst>
              <a:ext uri="{FF2B5EF4-FFF2-40B4-BE49-F238E27FC236}">
                <a16:creationId xmlns:a16="http://schemas.microsoft.com/office/drawing/2014/main" id="{88AF909D-34D0-4563-A60F-A549EEB455F0}"/>
              </a:ext>
            </a:extLst>
          </p:cNvPr>
          <p:cNvPicPr>
            <a:picLocks noChangeAspect="1"/>
          </p:cNvPicPr>
          <p:nvPr/>
        </p:nvPicPr>
        <p:blipFill rotWithShape="1">
          <a:blip r:embed="rId4"/>
          <a:srcRect l="691" r="1458" b="509"/>
          <a:stretch/>
        </p:blipFill>
        <p:spPr>
          <a:xfrm>
            <a:off x="324168" y="729150"/>
            <a:ext cx="2807208" cy="4218770"/>
          </a:xfrm>
          <a:prstGeom prst="rect">
            <a:avLst/>
          </a:prstGeom>
        </p:spPr>
      </p:pic>
      <p:sp>
        <p:nvSpPr>
          <p:cNvPr id="10" name="CuadroTexto 9">
            <a:extLst>
              <a:ext uri="{FF2B5EF4-FFF2-40B4-BE49-F238E27FC236}">
                <a16:creationId xmlns:a16="http://schemas.microsoft.com/office/drawing/2014/main" id="{B78A7819-7B57-4EE2-81A7-245B3D2BEBE5}"/>
              </a:ext>
            </a:extLst>
          </p:cNvPr>
          <p:cNvSpPr txBox="1"/>
          <p:nvPr/>
        </p:nvSpPr>
        <p:spPr>
          <a:xfrm>
            <a:off x="1" y="6241450"/>
            <a:ext cx="4296792" cy="646331"/>
          </a:xfrm>
          <a:prstGeom prst="rect">
            <a:avLst/>
          </a:prstGeom>
          <a:noFill/>
        </p:spPr>
        <p:txBody>
          <a:bodyPr wrap="square">
            <a:spAutoFit/>
          </a:bodyPr>
          <a:lstStyle/>
          <a:p>
            <a:pPr>
              <a:defRPr/>
            </a:pPr>
            <a:r>
              <a:rPr lang="en-US" sz="1800" i="1" kern="0" dirty="0">
                <a:solidFill>
                  <a:schemeClr val="tx1"/>
                </a:solidFill>
                <a:latin typeface="Times New Roman" panose="02020603050405020304" pitchFamily="18" charset="0"/>
                <a:cs typeface="Times New Roman" panose="02020603050405020304" pitchFamily="18" charset="0"/>
              </a:rPr>
              <a:t>“</a:t>
            </a:r>
            <a:r>
              <a:rPr lang="es-ES" sz="1800" i="1" kern="0" dirty="0">
                <a:solidFill>
                  <a:schemeClr val="tx1"/>
                </a:solidFill>
                <a:latin typeface="Times New Roman" panose="02020603050405020304" pitchFamily="18" charset="0"/>
                <a:cs typeface="Times New Roman" panose="02020603050405020304" pitchFamily="18" charset="0"/>
              </a:rPr>
              <a:t>Estructuras con elementos de enlace que trabajan como disipador de energía”</a:t>
            </a:r>
          </a:p>
        </p:txBody>
      </p:sp>
      <p:sp>
        <p:nvSpPr>
          <p:cNvPr id="28" name="灯片编号占位符 2">
            <a:extLst>
              <a:ext uri="{FF2B5EF4-FFF2-40B4-BE49-F238E27FC236}">
                <a16:creationId xmlns:a16="http://schemas.microsoft.com/office/drawing/2014/main" id="{ED003043-2845-4BB0-AC4D-27E66D2FEA03}"/>
              </a:ext>
            </a:extLst>
          </p:cNvPr>
          <p:cNvSpPr txBox="1">
            <a:spLocks/>
          </p:cNvSpPr>
          <p:nvPr/>
        </p:nvSpPr>
        <p:spPr>
          <a:xfrm>
            <a:off x="11762912" y="117130"/>
            <a:ext cx="328474" cy="365125"/>
          </a:xfrm>
          <a:prstGeom prst="rect">
            <a:avLst/>
          </a:prstGeom>
        </p:spPr>
        <p:txBody>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B74810B7-83A7-424C-93C8-85BC983329C6}" type="slidenum">
              <a:rPr lang="zh-CN" altLang="en-US" sz="2000" smtClean="0">
                <a:cs typeface="+mn-ea"/>
                <a:sym typeface="+mn-lt"/>
              </a:rPr>
              <a:pPr/>
              <a:t>7</a:t>
            </a:fld>
            <a:endParaRPr lang="zh-CN" altLang="en-US" sz="2000">
              <a:cs typeface="+mn-ea"/>
              <a:sym typeface="+mn-lt"/>
            </a:endParaRPr>
          </a:p>
        </p:txBody>
      </p:sp>
      <p:sp>
        <p:nvSpPr>
          <p:cNvPr id="3" name="CuadroTexto 2">
            <a:extLst>
              <a:ext uri="{FF2B5EF4-FFF2-40B4-BE49-F238E27FC236}">
                <a16:creationId xmlns:a16="http://schemas.microsoft.com/office/drawing/2014/main" id="{38A4DCA2-7AC4-4281-8A9E-B6F987E7D7B9}"/>
              </a:ext>
            </a:extLst>
          </p:cNvPr>
          <p:cNvSpPr txBox="1"/>
          <p:nvPr/>
        </p:nvSpPr>
        <p:spPr>
          <a:xfrm>
            <a:off x="227641" y="4914992"/>
            <a:ext cx="2963234" cy="646331"/>
          </a:xfrm>
          <a:prstGeom prst="rect">
            <a:avLst/>
          </a:prstGeom>
          <a:noFill/>
        </p:spPr>
        <p:txBody>
          <a:bodyPr wrap="square">
            <a:spAutoFit/>
          </a:bodyPr>
          <a:lstStyle>
            <a:defPPr>
              <a:defRPr lang="es-ES"/>
            </a:defPPr>
            <a:lvl1pPr>
              <a:defRPr sz="1800" i="1" kern="0">
                <a:latin typeface="Times New Roman" panose="02020603050405020304" pitchFamily="18" charset="0"/>
                <a:cs typeface="Times New Roman" panose="02020603050405020304" pitchFamily="18" charset="0"/>
              </a:defRPr>
            </a:lvl1pPr>
          </a:lstStyle>
          <a:p>
            <a:r>
              <a:rPr lang="es-EC" dirty="0"/>
              <a:t>Estructura con disipadores de energía</a:t>
            </a:r>
          </a:p>
        </p:txBody>
      </p:sp>
      <p:sp>
        <p:nvSpPr>
          <p:cNvPr id="34" name="Forma libre: forma 33">
            <a:extLst>
              <a:ext uri="{FF2B5EF4-FFF2-40B4-BE49-F238E27FC236}">
                <a16:creationId xmlns:a16="http://schemas.microsoft.com/office/drawing/2014/main" id="{6EA4D939-FF2E-4116-8EAF-BA472FA8C211}"/>
              </a:ext>
            </a:extLst>
          </p:cNvPr>
          <p:cNvSpPr/>
          <p:nvPr/>
        </p:nvSpPr>
        <p:spPr>
          <a:xfrm rot="2005179">
            <a:off x="2916639" y="957617"/>
            <a:ext cx="4025117" cy="3509744"/>
          </a:xfrm>
          <a:custGeom>
            <a:avLst/>
            <a:gdLst>
              <a:gd name="connsiteX0" fmla="*/ 2291681 w 4025117"/>
              <a:gd name="connsiteY0" fmla="*/ 0 h 3509744"/>
              <a:gd name="connsiteX1" fmla="*/ 2192571 w 4025117"/>
              <a:gd name="connsiteY1" fmla="*/ 191269 h 3509744"/>
              <a:gd name="connsiteX2" fmla="*/ 2328793 w 4025117"/>
              <a:gd name="connsiteY2" fmla="*/ 2496596 h 3509744"/>
              <a:gd name="connsiteX3" fmla="*/ 3908717 w 4025117"/>
              <a:gd name="connsiteY3" fmla="*/ 3496551 h 3509744"/>
              <a:gd name="connsiteX4" fmla="*/ 4025117 w 4025117"/>
              <a:gd name="connsiteY4" fmla="*/ 3509744 h 3509744"/>
              <a:gd name="connsiteX5" fmla="*/ 0 w 4025117"/>
              <a:gd name="connsiteY5" fmla="*/ 3509744 h 350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5117" h="3509744">
                <a:moveTo>
                  <a:pt x="2291681" y="0"/>
                </a:moveTo>
                <a:lnTo>
                  <a:pt x="2192571" y="191269"/>
                </a:lnTo>
                <a:cubicBezTo>
                  <a:pt x="1849068" y="937027"/>
                  <a:pt x="1870443" y="1801991"/>
                  <a:pt x="2328793" y="2496596"/>
                </a:cubicBezTo>
                <a:cubicBezTo>
                  <a:pt x="2695473" y="3052281"/>
                  <a:pt x="3272390" y="3393723"/>
                  <a:pt x="3908717" y="3496551"/>
                </a:cubicBezTo>
                <a:lnTo>
                  <a:pt x="4025117" y="3509744"/>
                </a:lnTo>
                <a:lnTo>
                  <a:pt x="0" y="3509744"/>
                </a:lnTo>
                <a:close/>
              </a:path>
            </a:pathLst>
          </a:custGeom>
          <a:ln>
            <a:noFill/>
          </a:ln>
          <a:effectLst>
            <a:outerShdw blurRad="215900" dist="50800" dir="8100000" algn="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nchor="ctr">
            <a:noAutofit/>
          </a:bodyPr>
          <a:lstStyle/>
          <a:p>
            <a:pPr algn="ctr"/>
            <a:endParaRPr lang="es-EC"/>
          </a:p>
        </p:txBody>
      </p:sp>
      <p:sp>
        <p:nvSpPr>
          <p:cNvPr id="33" name="Elipse 32">
            <a:extLst>
              <a:ext uri="{FF2B5EF4-FFF2-40B4-BE49-F238E27FC236}">
                <a16:creationId xmlns:a16="http://schemas.microsoft.com/office/drawing/2014/main" id="{8BF4D210-C6FC-43D7-9C68-445B9A4252D5}"/>
              </a:ext>
            </a:extLst>
          </p:cNvPr>
          <p:cNvSpPr/>
          <p:nvPr/>
        </p:nvSpPr>
        <p:spPr>
          <a:xfrm>
            <a:off x="4799142" y="1092497"/>
            <a:ext cx="5243925" cy="4821878"/>
          </a:xfrm>
          <a:prstGeom prst="ellipse">
            <a:avLst/>
          </a:prstGeom>
          <a:ln>
            <a:solidFill>
              <a:schemeClr val="accent3">
                <a:lumMod val="6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pic>
        <p:nvPicPr>
          <p:cNvPr id="12" name="Imagen 11">
            <a:extLst>
              <a:ext uri="{FF2B5EF4-FFF2-40B4-BE49-F238E27FC236}">
                <a16:creationId xmlns:a16="http://schemas.microsoft.com/office/drawing/2014/main" id="{5BCB7950-F4F0-46C9-A0E0-116B0BAE54EE}"/>
              </a:ext>
            </a:extLst>
          </p:cNvPr>
          <p:cNvPicPr>
            <a:picLocks noChangeAspect="1"/>
          </p:cNvPicPr>
          <p:nvPr/>
        </p:nvPicPr>
        <p:blipFill>
          <a:blip r:embed="rId5"/>
          <a:stretch>
            <a:fillRect/>
          </a:stretch>
        </p:blipFill>
        <p:spPr>
          <a:xfrm>
            <a:off x="5505298" y="1986340"/>
            <a:ext cx="3840171" cy="3124139"/>
          </a:xfrm>
          <a:prstGeom prst="rect">
            <a:avLst/>
          </a:prstGeom>
        </p:spPr>
      </p:pic>
      <p:sp>
        <p:nvSpPr>
          <p:cNvPr id="17" name="Rectángulo 16">
            <a:extLst>
              <a:ext uri="{FF2B5EF4-FFF2-40B4-BE49-F238E27FC236}">
                <a16:creationId xmlns:a16="http://schemas.microsoft.com/office/drawing/2014/main" id="{46C3F78E-D472-4164-8EBB-8058ABD1CA57}"/>
              </a:ext>
            </a:extLst>
          </p:cNvPr>
          <p:cNvSpPr/>
          <p:nvPr/>
        </p:nvSpPr>
        <p:spPr>
          <a:xfrm>
            <a:off x="596472" y="7790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1. JUSTIFICACIÓN Y OBJETIVOS</a:t>
            </a:r>
            <a:endParaRPr lang="es-EC" sz="1600" b="1" dirty="0">
              <a:solidFill>
                <a:schemeClr val="tx1"/>
              </a:solidFill>
            </a:endParaRPr>
          </a:p>
        </p:txBody>
      </p:sp>
      <p:sp>
        <p:nvSpPr>
          <p:cNvPr id="18" name="Elipse 17">
            <a:extLst>
              <a:ext uri="{FF2B5EF4-FFF2-40B4-BE49-F238E27FC236}">
                <a16:creationId xmlns:a16="http://schemas.microsoft.com/office/drawing/2014/main" id="{2B297145-30D3-497C-832B-E6F531A0FB26}"/>
              </a:ext>
            </a:extLst>
          </p:cNvPr>
          <p:cNvSpPr/>
          <p:nvPr/>
        </p:nvSpPr>
        <p:spPr>
          <a:xfrm>
            <a:off x="34219" y="688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19" name="图形 116" descr="剧本">
            <a:extLst>
              <a:ext uri="{FF2B5EF4-FFF2-40B4-BE49-F238E27FC236}">
                <a16:creationId xmlns:a16="http://schemas.microsoft.com/office/drawing/2014/main" id="{60D18E37-17E2-4290-A124-360A0F7A3F4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2820" y="81648"/>
            <a:ext cx="558284" cy="558284"/>
          </a:xfrm>
          <a:prstGeom prst="rect">
            <a:avLst/>
          </a:prstGeom>
        </p:spPr>
      </p:pic>
    </p:spTree>
    <p:extLst>
      <p:ext uri="{BB962C8B-B14F-4D97-AF65-F5344CB8AC3E}">
        <p14:creationId xmlns:p14="http://schemas.microsoft.com/office/powerpoint/2010/main" val="983057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16784BD5-B314-4134-B108-F71BB8A5A5A1}"/>
              </a:ext>
            </a:extLst>
          </p:cNvPr>
          <p:cNvGraphicFramePr/>
          <p:nvPr>
            <p:extLst>
              <p:ext uri="{D42A27DB-BD31-4B8C-83A1-F6EECF244321}">
                <p14:modId xmlns:p14="http://schemas.microsoft.com/office/powerpoint/2010/main" val="1011342757"/>
              </p:ext>
            </p:extLst>
          </p:nvPr>
        </p:nvGraphicFramePr>
        <p:xfrm>
          <a:off x="310718" y="1167057"/>
          <a:ext cx="5399405" cy="23399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áfico 2">
            <a:extLst>
              <a:ext uri="{FF2B5EF4-FFF2-40B4-BE49-F238E27FC236}">
                <a16:creationId xmlns:a16="http://schemas.microsoft.com/office/drawing/2014/main" id="{861D3CAD-6B48-423B-877A-6CC7BEDD3E6B}"/>
              </a:ext>
            </a:extLst>
          </p:cNvPr>
          <p:cNvGraphicFramePr/>
          <p:nvPr>
            <p:extLst>
              <p:ext uri="{D42A27DB-BD31-4B8C-83A1-F6EECF244321}">
                <p14:modId xmlns:p14="http://schemas.microsoft.com/office/powerpoint/2010/main" val="1709807764"/>
              </p:ext>
            </p:extLst>
          </p:nvPr>
        </p:nvGraphicFramePr>
        <p:xfrm>
          <a:off x="310719" y="3706072"/>
          <a:ext cx="5399405" cy="23399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a:extLst>
              <a:ext uri="{FF2B5EF4-FFF2-40B4-BE49-F238E27FC236}">
                <a16:creationId xmlns:a16="http://schemas.microsoft.com/office/drawing/2014/main" id="{F7A17444-3637-4140-989E-708DFCDC08DE}"/>
              </a:ext>
            </a:extLst>
          </p:cNvPr>
          <p:cNvGraphicFramePr/>
          <p:nvPr>
            <p:extLst>
              <p:ext uri="{D42A27DB-BD31-4B8C-83A1-F6EECF244321}">
                <p14:modId xmlns:p14="http://schemas.microsoft.com/office/powerpoint/2010/main" val="197772147"/>
              </p:ext>
            </p:extLst>
          </p:nvPr>
        </p:nvGraphicFramePr>
        <p:xfrm>
          <a:off x="6406719" y="1167058"/>
          <a:ext cx="5399405" cy="23399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Gráfico 4">
            <a:extLst>
              <a:ext uri="{FF2B5EF4-FFF2-40B4-BE49-F238E27FC236}">
                <a16:creationId xmlns:a16="http://schemas.microsoft.com/office/drawing/2014/main" id="{2EFDD970-D8BE-498D-96E9-B90723C62684}"/>
              </a:ext>
            </a:extLst>
          </p:cNvPr>
          <p:cNvGraphicFramePr/>
          <p:nvPr>
            <p:extLst>
              <p:ext uri="{D42A27DB-BD31-4B8C-83A1-F6EECF244321}">
                <p14:modId xmlns:p14="http://schemas.microsoft.com/office/powerpoint/2010/main" val="2403364367"/>
              </p:ext>
            </p:extLst>
          </p:nvPr>
        </p:nvGraphicFramePr>
        <p:xfrm>
          <a:off x="6406718" y="3706072"/>
          <a:ext cx="5399405" cy="2339975"/>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ángulo 6">
            <a:extLst>
              <a:ext uri="{FF2B5EF4-FFF2-40B4-BE49-F238E27FC236}">
                <a16:creationId xmlns:a16="http://schemas.microsoft.com/office/drawing/2014/main" id="{8119FF5B-C3B6-4D0A-BE55-87DD8D01F234}"/>
              </a:ext>
            </a:extLst>
          </p:cNvPr>
          <p:cNvSpPr/>
          <p:nvPr/>
        </p:nvSpPr>
        <p:spPr>
          <a:xfrm>
            <a:off x="6040376" y="708191"/>
            <a:ext cx="111247" cy="544161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6" name="CuadroTexto 5">
            <a:extLst>
              <a:ext uri="{FF2B5EF4-FFF2-40B4-BE49-F238E27FC236}">
                <a16:creationId xmlns:a16="http://schemas.microsoft.com/office/drawing/2014/main" id="{677DD7B8-B3C8-4AC6-9EBA-6ACA7FF4366F}"/>
              </a:ext>
            </a:extLst>
          </p:cNvPr>
          <p:cNvSpPr txBox="1"/>
          <p:nvPr/>
        </p:nvSpPr>
        <p:spPr>
          <a:xfrm>
            <a:off x="310718" y="708191"/>
            <a:ext cx="5399405" cy="338554"/>
          </a:xfrm>
          <a:prstGeom prst="rect">
            <a:avLst/>
          </a:prstGeom>
          <a:noFill/>
        </p:spPr>
        <p:txBody>
          <a:bodyPr wrap="square" rtlCol="0">
            <a:spAutoFit/>
          </a:bodyPr>
          <a:lstStyle/>
          <a:p>
            <a:pPr algn="ctr"/>
            <a:r>
              <a:rPr lang="es-EC" sz="1600" b="1" dirty="0"/>
              <a:t>DERIVAS Y DESPLAZAMIENTOS </a:t>
            </a:r>
            <a:r>
              <a:rPr lang="en-US" sz="1600" b="1" dirty="0"/>
              <a:t>– SENTIDO X </a:t>
            </a:r>
            <a:endParaRPr lang="es-EC" sz="1600" b="1" dirty="0"/>
          </a:p>
        </p:txBody>
      </p:sp>
      <p:sp>
        <p:nvSpPr>
          <p:cNvPr id="9" name="CuadroTexto 8">
            <a:extLst>
              <a:ext uri="{FF2B5EF4-FFF2-40B4-BE49-F238E27FC236}">
                <a16:creationId xmlns:a16="http://schemas.microsoft.com/office/drawing/2014/main" id="{27EBDB15-7FD5-413C-9E57-F94CD492A2AF}"/>
              </a:ext>
            </a:extLst>
          </p:cNvPr>
          <p:cNvSpPr txBox="1"/>
          <p:nvPr/>
        </p:nvSpPr>
        <p:spPr>
          <a:xfrm>
            <a:off x="6481875" y="708191"/>
            <a:ext cx="5399405" cy="338554"/>
          </a:xfrm>
          <a:prstGeom prst="rect">
            <a:avLst/>
          </a:prstGeom>
          <a:noFill/>
        </p:spPr>
        <p:txBody>
          <a:bodyPr wrap="square" rtlCol="0">
            <a:spAutoFit/>
          </a:bodyPr>
          <a:lstStyle/>
          <a:p>
            <a:pPr algn="ctr"/>
            <a:r>
              <a:rPr lang="es-EC" sz="1600" b="1" dirty="0"/>
              <a:t>DERIVAS Y DESPLAZAMIENTOS </a:t>
            </a:r>
            <a:r>
              <a:rPr lang="en-US" sz="1600" b="1" dirty="0"/>
              <a:t>– SENTIDO Y </a:t>
            </a:r>
            <a:endParaRPr lang="es-EC" sz="1600" b="1" dirty="0"/>
          </a:p>
        </p:txBody>
      </p:sp>
      <p:sp>
        <p:nvSpPr>
          <p:cNvPr id="11" name="Rectángulo 10">
            <a:extLst>
              <a:ext uri="{FF2B5EF4-FFF2-40B4-BE49-F238E27FC236}">
                <a16:creationId xmlns:a16="http://schemas.microsoft.com/office/drawing/2014/main" id="{ECA5BEC6-6EA8-450F-AEF1-D5193B4DC2DA}"/>
              </a:ext>
            </a:extLst>
          </p:cNvPr>
          <p:cNvSpPr/>
          <p:nvPr/>
        </p:nvSpPr>
        <p:spPr>
          <a:xfrm>
            <a:off x="560773" y="71020"/>
            <a:ext cx="4766568"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4</a:t>
            </a:r>
            <a:r>
              <a:rPr lang="en-US" sz="1600" b="1">
                <a:solidFill>
                  <a:schemeClr val="tx1"/>
                </a:solidFill>
              </a:rPr>
              <a:t>. RESULTADOS</a:t>
            </a:r>
            <a:endParaRPr lang="es-EC" sz="1600" b="1" dirty="0">
              <a:solidFill>
                <a:schemeClr val="tx1"/>
              </a:solidFill>
            </a:endParaRPr>
          </a:p>
        </p:txBody>
      </p:sp>
      <p:sp>
        <p:nvSpPr>
          <p:cNvPr id="13" name="Elipse 12">
            <a:extLst>
              <a:ext uri="{FF2B5EF4-FFF2-40B4-BE49-F238E27FC236}">
                <a16:creationId xmlns:a16="http://schemas.microsoft.com/office/drawing/2014/main" id="{94893C5F-995A-4CF4-A474-477E08F3AFCF}"/>
              </a:ext>
            </a:extLst>
          </p:cNvPr>
          <p:cNvSpPr/>
          <p:nvPr/>
        </p:nvSpPr>
        <p:spPr>
          <a:xfrm>
            <a:off x="0" y="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15" name="图形 121" descr="聊天">
            <a:extLst>
              <a:ext uri="{FF2B5EF4-FFF2-40B4-BE49-F238E27FC236}">
                <a16:creationId xmlns:a16="http://schemas.microsoft.com/office/drawing/2014/main" id="{4EC4023C-33A8-4375-A5F9-BAFB6A8B70E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2044" y="159689"/>
            <a:ext cx="478040" cy="478040"/>
          </a:xfrm>
          <a:prstGeom prst="rect">
            <a:avLst/>
          </a:prstGeom>
        </p:spPr>
      </p:pic>
    </p:spTree>
    <p:extLst>
      <p:ext uri="{BB962C8B-B14F-4D97-AF65-F5344CB8AC3E}">
        <p14:creationId xmlns:p14="http://schemas.microsoft.com/office/powerpoint/2010/main" val="816589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rma libre: forma 9">
            <a:extLst>
              <a:ext uri="{FF2B5EF4-FFF2-40B4-BE49-F238E27FC236}">
                <a16:creationId xmlns:a16="http://schemas.microsoft.com/office/drawing/2014/main" id="{F87B980F-BD77-4E7E-8290-938737DED3FB}"/>
              </a:ext>
            </a:extLst>
          </p:cNvPr>
          <p:cNvSpPr/>
          <p:nvPr/>
        </p:nvSpPr>
        <p:spPr>
          <a:xfrm>
            <a:off x="5328871" y="1051810"/>
            <a:ext cx="1121546" cy="4758636"/>
          </a:xfrm>
          <a:custGeom>
            <a:avLst/>
            <a:gdLst>
              <a:gd name="connsiteX0" fmla="*/ 0 w 1361244"/>
              <a:gd name="connsiteY0" fmla="*/ 0 h 4718892"/>
              <a:gd name="connsiteX1" fmla="*/ 157664 w 1361244"/>
              <a:gd name="connsiteY1" fmla="*/ 95784 h 4718892"/>
              <a:gd name="connsiteX2" fmla="*/ 1361244 w 1361244"/>
              <a:gd name="connsiteY2" fmla="*/ 2359446 h 4718892"/>
              <a:gd name="connsiteX3" fmla="*/ 157664 w 1361244"/>
              <a:gd name="connsiteY3" fmla="*/ 4623109 h 4718892"/>
              <a:gd name="connsiteX4" fmla="*/ 0 w 1361244"/>
              <a:gd name="connsiteY4" fmla="*/ 4718892 h 4718892"/>
              <a:gd name="connsiteX5" fmla="*/ 0 w 1361244"/>
              <a:gd name="connsiteY5" fmla="*/ 4568882 h 4718892"/>
              <a:gd name="connsiteX6" fmla="*/ 93136 w 1361244"/>
              <a:gd name="connsiteY6" fmla="*/ 4512685 h 4718892"/>
              <a:gd name="connsiteX7" fmla="*/ 1245833 w 1361244"/>
              <a:gd name="connsiteY7" fmla="*/ 2359445 h 4718892"/>
              <a:gd name="connsiteX8" fmla="*/ 93136 w 1361244"/>
              <a:gd name="connsiteY8" fmla="*/ 206206 h 4718892"/>
              <a:gd name="connsiteX9" fmla="*/ 0 w 1361244"/>
              <a:gd name="connsiteY9" fmla="*/ 150008 h 471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244" h="4718892">
                <a:moveTo>
                  <a:pt x="0" y="0"/>
                </a:moveTo>
                <a:lnTo>
                  <a:pt x="157664" y="95784"/>
                </a:lnTo>
                <a:cubicBezTo>
                  <a:pt x="883818" y="586363"/>
                  <a:pt x="1361244" y="1417151"/>
                  <a:pt x="1361244" y="2359446"/>
                </a:cubicBezTo>
                <a:cubicBezTo>
                  <a:pt x="1361244" y="3301742"/>
                  <a:pt x="883818" y="4132529"/>
                  <a:pt x="157664" y="4623109"/>
                </a:cubicBezTo>
                <a:lnTo>
                  <a:pt x="0" y="4718892"/>
                </a:lnTo>
                <a:lnTo>
                  <a:pt x="0" y="4568882"/>
                </a:lnTo>
                <a:lnTo>
                  <a:pt x="93136" y="4512685"/>
                </a:lnTo>
                <a:cubicBezTo>
                  <a:pt x="788591" y="4046036"/>
                  <a:pt x="1245833" y="3255775"/>
                  <a:pt x="1245833" y="2359445"/>
                </a:cubicBezTo>
                <a:cubicBezTo>
                  <a:pt x="1245833" y="1463115"/>
                  <a:pt x="788591" y="672855"/>
                  <a:pt x="93136" y="206206"/>
                </a:cubicBezTo>
                <a:lnTo>
                  <a:pt x="0" y="150008"/>
                </a:lnTo>
                <a:close/>
              </a:path>
            </a:pathLst>
          </a:custGeom>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s-EC"/>
          </a:p>
        </p:txBody>
      </p:sp>
      <p:sp>
        <p:nvSpPr>
          <p:cNvPr id="16" name="Rectángulo 15">
            <a:extLst>
              <a:ext uri="{FF2B5EF4-FFF2-40B4-BE49-F238E27FC236}">
                <a16:creationId xmlns:a16="http://schemas.microsoft.com/office/drawing/2014/main" id="{C3C160FB-7B57-4F9D-9F69-F2379A1C496F}"/>
              </a:ext>
            </a:extLst>
          </p:cNvPr>
          <p:cNvSpPr/>
          <p:nvPr/>
        </p:nvSpPr>
        <p:spPr>
          <a:xfrm>
            <a:off x="5891124" y="1122830"/>
            <a:ext cx="4563122" cy="603682"/>
          </a:xfrm>
          <a:prstGeom prst="rect">
            <a:avLst/>
          </a:prstGeom>
          <a:gradFill flip="none" rotWithShape="1">
            <a:gsLst>
              <a:gs pos="74000">
                <a:srgbClr val="96B566"/>
              </a:gs>
              <a:gs pos="28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1. JUSTIFICACIÓN </a:t>
            </a:r>
            <a:r>
              <a:rPr lang="en-US" sz="1600" b="1"/>
              <a:t>Y OBJETIVOS</a:t>
            </a:r>
            <a:endParaRPr lang="es-EC" sz="1600" b="1" dirty="0"/>
          </a:p>
        </p:txBody>
      </p:sp>
      <p:sp>
        <p:nvSpPr>
          <p:cNvPr id="11" name="Elipse 10">
            <a:extLst>
              <a:ext uri="{FF2B5EF4-FFF2-40B4-BE49-F238E27FC236}">
                <a16:creationId xmlns:a16="http://schemas.microsoft.com/office/drawing/2014/main" id="{76E9C20C-494A-4412-BB9B-D444E3A3F8E6}"/>
              </a:ext>
            </a:extLst>
          </p:cNvPr>
          <p:cNvSpPr/>
          <p:nvPr/>
        </p:nvSpPr>
        <p:spPr>
          <a:xfrm>
            <a:off x="5328871" y="1051810"/>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22" name="Rectángulo 21">
            <a:extLst>
              <a:ext uri="{FF2B5EF4-FFF2-40B4-BE49-F238E27FC236}">
                <a16:creationId xmlns:a16="http://schemas.microsoft.com/office/drawing/2014/main" id="{7E8C9340-F898-42BF-971B-CA2BC3B202AB}"/>
              </a:ext>
            </a:extLst>
          </p:cNvPr>
          <p:cNvSpPr/>
          <p:nvPr/>
        </p:nvSpPr>
        <p:spPr>
          <a:xfrm>
            <a:off x="6451156" y="2108038"/>
            <a:ext cx="4745854" cy="603682"/>
          </a:xfrm>
          <a:prstGeom prst="rect">
            <a:avLst/>
          </a:prstGeom>
          <a:gradFill flip="none" rotWithShape="1">
            <a:gsLst>
              <a:gs pos="74000">
                <a:srgbClr val="96B566"/>
              </a:gs>
              <a:gs pos="51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2. </a:t>
            </a:r>
            <a:r>
              <a:rPr lang="en-US" sz="1600" b="1"/>
              <a:t>MARCO TEÓRICO</a:t>
            </a:r>
            <a:endParaRPr lang="es-EC" sz="1600" b="1" dirty="0"/>
          </a:p>
        </p:txBody>
      </p:sp>
      <p:sp>
        <p:nvSpPr>
          <p:cNvPr id="24" name="Rectángulo 23">
            <a:extLst>
              <a:ext uri="{FF2B5EF4-FFF2-40B4-BE49-F238E27FC236}">
                <a16:creationId xmlns:a16="http://schemas.microsoft.com/office/drawing/2014/main" id="{16237B48-2128-4F49-9C2C-C649B71E0322}"/>
              </a:ext>
            </a:extLst>
          </p:cNvPr>
          <p:cNvSpPr/>
          <p:nvPr/>
        </p:nvSpPr>
        <p:spPr>
          <a:xfrm>
            <a:off x="6633888" y="3191112"/>
            <a:ext cx="4563122" cy="603682"/>
          </a:xfrm>
          <a:prstGeom prst="rect">
            <a:avLst/>
          </a:prstGeom>
          <a:gradFill flip="none" rotWithShape="1">
            <a:gsLst>
              <a:gs pos="74000">
                <a:srgbClr val="96B566"/>
              </a:gs>
              <a:gs pos="51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3. </a:t>
            </a:r>
            <a:r>
              <a:rPr lang="en-US" sz="1600" b="1"/>
              <a:t>MODELACIÓN </a:t>
            </a:r>
            <a:endParaRPr lang="es-EC" sz="1600" b="1" dirty="0"/>
          </a:p>
        </p:txBody>
      </p:sp>
      <p:sp>
        <p:nvSpPr>
          <p:cNvPr id="26" name="Rectángulo 25">
            <a:extLst>
              <a:ext uri="{FF2B5EF4-FFF2-40B4-BE49-F238E27FC236}">
                <a16:creationId xmlns:a16="http://schemas.microsoft.com/office/drawing/2014/main" id="{EC79F5F3-D80B-4CB6-832B-789136CB35A5}"/>
              </a:ext>
            </a:extLst>
          </p:cNvPr>
          <p:cNvSpPr/>
          <p:nvPr/>
        </p:nvSpPr>
        <p:spPr>
          <a:xfrm>
            <a:off x="6430442" y="4198885"/>
            <a:ext cx="4766568" cy="603682"/>
          </a:xfrm>
          <a:prstGeom prst="rect">
            <a:avLst/>
          </a:prstGeom>
          <a:gradFill flip="none" rotWithShape="1">
            <a:gsLst>
              <a:gs pos="74000">
                <a:srgbClr val="96B566"/>
              </a:gs>
              <a:gs pos="51000">
                <a:srgbClr val="C3C3C3"/>
              </a:gs>
              <a:gs pos="0">
                <a:schemeClr val="accent1">
                  <a:lumMod val="5000"/>
                  <a:lumOff val="95000"/>
                  <a:alpha val="0"/>
                </a:schemeClr>
              </a:gs>
              <a:gs pos="100000">
                <a:schemeClr val="bg1"/>
              </a:gs>
              <a:gs pos="92000">
                <a:srgbClr val="BCE27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     4</a:t>
            </a:r>
            <a:r>
              <a:rPr lang="en-US" sz="1600" b="1"/>
              <a:t>. RESULTADOS</a:t>
            </a:r>
            <a:endParaRPr lang="es-EC" sz="1600" b="1" dirty="0"/>
          </a:p>
        </p:txBody>
      </p:sp>
      <p:sp>
        <p:nvSpPr>
          <p:cNvPr id="28" name="Rectángulo 27">
            <a:extLst>
              <a:ext uri="{FF2B5EF4-FFF2-40B4-BE49-F238E27FC236}">
                <a16:creationId xmlns:a16="http://schemas.microsoft.com/office/drawing/2014/main" id="{ED0A5948-48EC-473B-9AF2-066BB048ADE9}"/>
              </a:ext>
            </a:extLst>
          </p:cNvPr>
          <p:cNvSpPr/>
          <p:nvPr/>
        </p:nvSpPr>
        <p:spPr>
          <a:xfrm>
            <a:off x="5891124" y="5135638"/>
            <a:ext cx="5305886"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5. CONCLUSIONES Y RECOMENDACIONES</a:t>
            </a:r>
            <a:endParaRPr lang="es-EC" sz="1600" b="1" dirty="0">
              <a:solidFill>
                <a:schemeClr val="tx1"/>
              </a:solidFill>
            </a:endParaRPr>
          </a:p>
        </p:txBody>
      </p:sp>
      <p:sp>
        <p:nvSpPr>
          <p:cNvPr id="12" name="Elipse 11">
            <a:extLst>
              <a:ext uri="{FF2B5EF4-FFF2-40B4-BE49-F238E27FC236}">
                <a16:creationId xmlns:a16="http://schemas.microsoft.com/office/drawing/2014/main" id="{C9315C6A-7BFB-4395-8D37-A8AA676C6E4F}"/>
              </a:ext>
            </a:extLst>
          </p:cNvPr>
          <p:cNvSpPr/>
          <p:nvPr/>
        </p:nvSpPr>
        <p:spPr>
          <a:xfrm>
            <a:off x="5328871" y="5064722"/>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13" name="Elipse 12">
            <a:extLst>
              <a:ext uri="{FF2B5EF4-FFF2-40B4-BE49-F238E27FC236}">
                <a16:creationId xmlns:a16="http://schemas.microsoft.com/office/drawing/2014/main" id="{6385D9BB-83E4-4941-94E2-C87748794DC8}"/>
              </a:ext>
            </a:extLst>
          </p:cNvPr>
          <p:cNvSpPr/>
          <p:nvPr/>
        </p:nvSpPr>
        <p:spPr>
          <a:xfrm>
            <a:off x="6074595" y="3120092"/>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14" name="Elipse 13">
            <a:extLst>
              <a:ext uri="{FF2B5EF4-FFF2-40B4-BE49-F238E27FC236}">
                <a16:creationId xmlns:a16="http://schemas.microsoft.com/office/drawing/2014/main" id="{345889E0-7F97-412A-9CAE-8CE8257FE85E}"/>
              </a:ext>
            </a:extLst>
          </p:cNvPr>
          <p:cNvSpPr/>
          <p:nvPr/>
        </p:nvSpPr>
        <p:spPr>
          <a:xfrm>
            <a:off x="5890384" y="2037018"/>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sp>
        <p:nvSpPr>
          <p:cNvPr id="15" name="Elipse 14">
            <a:extLst>
              <a:ext uri="{FF2B5EF4-FFF2-40B4-BE49-F238E27FC236}">
                <a16:creationId xmlns:a16="http://schemas.microsoft.com/office/drawing/2014/main" id="{91EB2D09-2127-4C60-A938-C4D1F68FA4B1}"/>
              </a:ext>
            </a:extLst>
          </p:cNvPr>
          <p:cNvSpPr/>
          <p:nvPr/>
        </p:nvSpPr>
        <p:spPr>
          <a:xfrm>
            <a:off x="5869669" y="4127865"/>
            <a:ext cx="745724" cy="745724"/>
          </a:xfrm>
          <a:prstGeom prst="ellipse">
            <a:avLst/>
          </a:prstGeom>
          <a:ln>
            <a:solidFill>
              <a:srgbClr val="96B5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32" name="图形 116" descr="剧本">
            <a:extLst>
              <a:ext uri="{FF2B5EF4-FFF2-40B4-BE49-F238E27FC236}">
                <a16:creationId xmlns:a16="http://schemas.microsoft.com/office/drawing/2014/main" id="{F09E4F88-15A8-4064-8103-815B10E2867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17472" y="1126578"/>
            <a:ext cx="558284" cy="558284"/>
          </a:xfrm>
          <a:prstGeom prst="rect">
            <a:avLst/>
          </a:prstGeom>
        </p:spPr>
      </p:pic>
      <p:pic>
        <p:nvPicPr>
          <p:cNvPr id="33" name="图形 118" descr="靶心">
            <a:extLst>
              <a:ext uri="{FF2B5EF4-FFF2-40B4-BE49-F238E27FC236}">
                <a16:creationId xmlns:a16="http://schemas.microsoft.com/office/drawing/2014/main" id="{DAFD37C6-DBD9-4646-AC33-985FA2D48C2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26739" y="2179060"/>
            <a:ext cx="473014" cy="473014"/>
          </a:xfrm>
          <a:prstGeom prst="rect">
            <a:avLst/>
          </a:prstGeom>
        </p:spPr>
      </p:pic>
      <p:pic>
        <p:nvPicPr>
          <p:cNvPr id="34" name="图形 119" descr="工具">
            <a:extLst>
              <a:ext uri="{FF2B5EF4-FFF2-40B4-BE49-F238E27FC236}">
                <a16:creationId xmlns:a16="http://schemas.microsoft.com/office/drawing/2014/main" id="{9B0414C7-0917-488D-AFCC-445C6ED988E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91422" y="3256465"/>
            <a:ext cx="478040" cy="478040"/>
          </a:xfrm>
          <a:prstGeom prst="rect">
            <a:avLst/>
          </a:prstGeom>
        </p:spPr>
      </p:pic>
      <p:pic>
        <p:nvPicPr>
          <p:cNvPr id="35" name="图形 121" descr="聊天">
            <a:extLst>
              <a:ext uri="{FF2B5EF4-FFF2-40B4-BE49-F238E27FC236}">
                <a16:creationId xmlns:a16="http://schemas.microsoft.com/office/drawing/2014/main" id="{BDC5B9D6-38FE-48D4-B86C-B8D7E347639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21713" y="4287554"/>
            <a:ext cx="478040" cy="478040"/>
          </a:xfrm>
          <a:prstGeom prst="rect">
            <a:avLst/>
          </a:prstGeom>
        </p:spPr>
      </p:pic>
      <p:pic>
        <p:nvPicPr>
          <p:cNvPr id="36" name="图形 122" descr="打开的书">
            <a:extLst>
              <a:ext uri="{FF2B5EF4-FFF2-40B4-BE49-F238E27FC236}">
                <a16:creationId xmlns:a16="http://schemas.microsoft.com/office/drawing/2014/main" id="{1DD609F8-7A32-4AC6-846B-884EF0642FF7}"/>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469221" y="5180786"/>
            <a:ext cx="477960" cy="477960"/>
          </a:xfrm>
          <a:prstGeom prst="rect">
            <a:avLst/>
          </a:prstGeom>
        </p:spPr>
      </p:pic>
      <p:sp>
        <p:nvSpPr>
          <p:cNvPr id="37" name="空心弧 7">
            <a:extLst>
              <a:ext uri="{FF2B5EF4-FFF2-40B4-BE49-F238E27FC236}">
                <a16:creationId xmlns:a16="http://schemas.microsoft.com/office/drawing/2014/main" id="{E4556FD3-5C3C-4C21-9350-607792978DA3}"/>
              </a:ext>
            </a:extLst>
          </p:cNvPr>
          <p:cNvSpPr/>
          <p:nvPr/>
        </p:nvSpPr>
        <p:spPr>
          <a:xfrm rot="16200000">
            <a:off x="346117" y="1006050"/>
            <a:ext cx="5119608" cy="4845900"/>
          </a:xfrm>
          <a:prstGeom prst="blockArc">
            <a:avLst>
              <a:gd name="adj1" fmla="val 6911917"/>
              <a:gd name="adj2" fmla="val 1412101"/>
              <a:gd name="adj3" fmla="val 4195"/>
            </a:avLst>
          </a:prstGeom>
          <a:solidFill>
            <a:srgbClr val="C3C3C3">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FF97"/>
              </a:solidFill>
              <a:cs typeface="+mn-ea"/>
              <a:sym typeface="+mn-lt"/>
            </a:endParaRPr>
          </a:p>
        </p:txBody>
      </p:sp>
      <p:pic>
        <p:nvPicPr>
          <p:cNvPr id="38" name="图片占位符 11">
            <a:extLst>
              <a:ext uri="{FF2B5EF4-FFF2-40B4-BE49-F238E27FC236}">
                <a16:creationId xmlns:a16="http://schemas.microsoft.com/office/drawing/2014/main" id="{7B1A5374-9C65-44A4-83F8-214D0F36EFB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55256" y="1087880"/>
            <a:ext cx="4029638" cy="4747649"/>
          </a:xfrm>
          <a:custGeom>
            <a:avLst/>
            <a:gdLst>
              <a:gd name="connsiteX0" fmla="*/ 2755369 w 4698826"/>
              <a:gd name="connsiteY0" fmla="*/ 1709 h 5321569"/>
              <a:gd name="connsiteX1" fmla="*/ 4698826 w 4698826"/>
              <a:gd name="connsiteY1" fmla="*/ 950552 h 5321569"/>
              <a:gd name="connsiteX2" fmla="*/ 4234122 w 4698826"/>
              <a:gd name="connsiteY2" fmla="*/ 1340485 h 5321569"/>
              <a:gd name="connsiteX3" fmla="*/ 1958133 w 4698826"/>
              <a:gd name="connsiteY3" fmla="*/ 730636 h 5321569"/>
              <a:gd name="connsiteX4" fmla="*/ 606628 w 4698826"/>
              <a:gd name="connsiteY4" fmla="*/ 2660785 h 5321569"/>
              <a:gd name="connsiteX5" fmla="*/ 1958133 w 4698826"/>
              <a:gd name="connsiteY5" fmla="*/ 4590934 h 5321569"/>
              <a:gd name="connsiteX6" fmla="*/ 4234122 w 4698826"/>
              <a:gd name="connsiteY6" fmla="*/ 3981085 h 5321569"/>
              <a:gd name="connsiteX7" fmla="*/ 4698826 w 4698826"/>
              <a:gd name="connsiteY7" fmla="*/ 4371018 h 5321569"/>
              <a:gd name="connsiteX8" fmla="*/ 1750654 w 4698826"/>
              <a:gd name="connsiteY8" fmla="*/ 5160978 h 5321569"/>
              <a:gd name="connsiteX9" fmla="*/ 0 w 4698826"/>
              <a:gd name="connsiteY9" fmla="*/ 2660785 h 5321569"/>
              <a:gd name="connsiteX10" fmla="*/ 1750654 w 4698826"/>
              <a:gd name="connsiteY10" fmla="*/ 160592 h 5321569"/>
              <a:gd name="connsiteX11" fmla="*/ 2755369 w 4698826"/>
              <a:gd name="connsiteY11" fmla="*/ 1709 h 532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8826" h="5321569">
                <a:moveTo>
                  <a:pt x="2755369" y="1709"/>
                </a:moveTo>
                <a:cubicBezTo>
                  <a:pt x="3493216" y="28177"/>
                  <a:pt x="4204528" y="361471"/>
                  <a:pt x="4698826" y="950552"/>
                </a:cubicBezTo>
                <a:lnTo>
                  <a:pt x="4234122" y="1340485"/>
                </a:lnTo>
                <a:cubicBezTo>
                  <a:pt x="3679070" y="679000"/>
                  <a:pt x="2769565" y="435299"/>
                  <a:pt x="1958133" y="730636"/>
                </a:cubicBezTo>
                <a:cubicBezTo>
                  <a:pt x="1146701" y="1025973"/>
                  <a:pt x="606628" y="1797278"/>
                  <a:pt x="606628" y="2660785"/>
                </a:cubicBezTo>
                <a:cubicBezTo>
                  <a:pt x="606628" y="3524293"/>
                  <a:pt x="1146701" y="4295597"/>
                  <a:pt x="1958133" y="4590934"/>
                </a:cubicBezTo>
                <a:cubicBezTo>
                  <a:pt x="2769565" y="4886271"/>
                  <a:pt x="3679070" y="4642570"/>
                  <a:pt x="4234122" y="3981085"/>
                </a:cubicBezTo>
                <a:lnTo>
                  <a:pt x="4698826" y="4371018"/>
                </a:lnTo>
                <a:cubicBezTo>
                  <a:pt x="3979847" y="5227864"/>
                  <a:pt x="2801731" y="5543539"/>
                  <a:pt x="1750654" y="5160978"/>
                </a:cubicBezTo>
                <a:cubicBezTo>
                  <a:pt x="699577" y="4778417"/>
                  <a:pt x="0" y="3779318"/>
                  <a:pt x="0" y="2660785"/>
                </a:cubicBezTo>
                <a:cubicBezTo>
                  <a:pt x="0" y="1542252"/>
                  <a:pt x="699577" y="543153"/>
                  <a:pt x="1750654" y="160592"/>
                </a:cubicBezTo>
                <a:cubicBezTo>
                  <a:pt x="2079116" y="41042"/>
                  <a:pt x="2419983" y="-10321"/>
                  <a:pt x="2755369" y="1709"/>
                </a:cubicBezTo>
                <a:close/>
              </a:path>
            </a:pathLst>
          </a:custGeom>
        </p:spPr>
      </p:pic>
      <p:pic>
        <p:nvPicPr>
          <p:cNvPr id="39" name="Picture 10" descr="Universidad de las Fuerzas Armadas de Ecuador - Wikipedia, la ...">
            <a:extLst>
              <a:ext uri="{FF2B5EF4-FFF2-40B4-BE49-F238E27FC236}">
                <a16:creationId xmlns:a16="http://schemas.microsoft.com/office/drawing/2014/main" id="{6E51240C-8926-4577-B3D2-C71ABAFC68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6926" y="2270299"/>
            <a:ext cx="2797988" cy="2530095"/>
          </a:xfrm>
          <a:prstGeom prst="rect">
            <a:avLst/>
          </a:prstGeom>
          <a:noFill/>
          <a:extLst>
            <a:ext uri="{909E8E84-426E-40DD-AFC4-6F175D3DCCD1}">
              <a14:hiddenFill xmlns:a14="http://schemas.microsoft.com/office/drawing/2010/main">
                <a:solidFill>
                  <a:srgbClr val="FFFFFF"/>
                </a:solidFill>
              </a14:hiddenFill>
            </a:ext>
          </a:extLst>
        </p:spPr>
      </p:pic>
      <p:sp>
        <p:nvSpPr>
          <p:cNvPr id="40" name="空心弧 1">
            <a:extLst>
              <a:ext uri="{FF2B5EF4-FFF2-40B4-BE49-F238E27FC236}">
                <a16:creationId xmlns:a16="http://schemas.microsoft.com/office/drawing/2014/main" id="{6BC1F5A9-219E-48F7-BD31-395D52E42052}"/>
              </a:ext>
            </a:extLst>
          </p:cNvPr>
          <p:cNvSpPr/>
          <p:nvPr/>
        </p:nvSpPr>
        <p:spPr>
          <a:xfrm rot="16200000">
            <a:off x="504070" y="1118501"/>
            <a:ext cx="4807646" cy="4621000"/>
          </a:xfrm>
          <a:prstGeom prst="blockArc">
            <a:avLst>
              <a:gd name="adj1" fmla="val 12274347"/>
              <a:gd name="adj2" fmla="val 3927365"/>
              <a:gd name="adj3" fmla="val 2258"/>
            </a:avLst>
          </a:prstGeom>
          <a:solidFill>
            <a:srgbClr val="668E3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rgbClr val="F6FF97"/>
              </a:solidFill>
              <a:cs typeface="+mn-ea"/>
              <a:sym typeface="+mn-lt"/>
            </a:endParaRPr>
          </a:p>
        </p:txBody>
      </p:sp>
      <p:sp>
        <p:nvSpPr>
          <p:cNvPr id="41" name="CuadroTexto 40">
            <a:extLst>
              <a:ext uri="{FF2B5EF4-FFF2-40B4-BE49-F238E27FC236}">
                <a16:creationId xmlns:a16="http://schemas.microsoft.com/office/drawing/2014/main" id="{02DBA813-91AF-4B14-8A04-5BA6766A2675}"/>
              </a:ext>
            </a:extLst>
          </p:cNvPr>
          <p:cNvSpPr txBox="1"/>
          <p:nvPr/>
        </p:nvSpPr>
        <p:spPr>
          <a:xfrm>
            <a:off x="5417472" y="0"/>
            <a:ext cx="4912024"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Lato Black" panose="020F0A02020204030203" pitchFamily="34" charset="0"/>
              </a:rPr>
              <a:t>ÍNDICE</a:t>
            </a:r>
            <a:endParaRPr lang="es-EC" sz="4000" b="1" dirty="0">
              <a:effectLst>
                <a:outerShdw blurRad="38100" dist="38100" dir="2700000" algn="tl">
                  <a:srgbClr val="000000">
                    <a:alpha val="43137"/>
                  </a:srgbClr>
                </a:outerShdw>
              </a:effectLst>
              <a:latin typeface="Lato Black" panose="020F0A02020204030203" pitchFamily="34" charset="0"/>
            </a:endParaRPr>
          </a:p>
        </p:txBody>
      </p:sp>
    </p:spTree>
    <p:extLst>
      <p:ext uri="{BB962C8B-B14F-4D97-AF65-F5344CB8AC3E}">
        <p14:creationId xmlns:p14="http://schemas.microsoft.com/office/powerpoint/2010/main" val="986945035"/>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22DD9A2E-9F52-4F73-B860-EC89172E11B7}"/>
              </a:ext>
            </a:extLst>
          </p:cNvPr>
          <p:cNvSpPr>
            <a:spLocks noChangeArrowheads="1"/>
          </p:cNvSpPr>
          <p:nvPr/>
        </p:nvSpPr>
        <p:spPr bwMode="auto">
          <a:xfrm>
            <a:off x="140349" y="1692785"/>
            <a:ext cx="11871137"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es-EC" sz="1600" b="0" i="0" u="none" strike="noStrike" cap="none" normalizeH="0" baseline="0" dirty="0">
                <a:ln>
                  <a:noFill/>
                </a:ln>
                <a:solidFill>
                  <a:schemeClr val="tx1"/>
                </a:solidFill>
                <a:effectLst/>
                <a:ea typeface="Calibri" panose="020F0502020204030204" pitchFamily="34" charset="0"/>
                <a:cs typeface="Arial" panose="020B0604020202020204" pitchFamily="34" charset="0"/>
              </a:rPr>
              <a:t>Del análisis de la estructura sin reforzamiento, así como de los datos obtenidos mediante investigaciones anteriores, se puede observar que las derivas máximas en esta estructura son inferiores al 1% con el sismo que ocurrió en Manta en su componente EW, a pesar de que este sismo es superior al sismo de diseño de la (NEC Norma Ecuatoriana de la Construcción, 2014) como se lo puede evidenciar en la Figura 2.7. Es importante recalcar que esta edificación presentó daño entre moderado y extenso en mampostería, lo que inhabilitó ciertas áreas importantes que debían ser usadas para dar atención a las personas afectadas después del terremoto de 16 de abril.</a:t>
            </a:r>
          </a:p>
          <a:p>
            <a:pPr marL="0" marR="0" lvl="0" indent="0" algn="just" defTabSz="914400" rtl="0" eaLnBrk="0" fontAlgn="base" latinLnBrk="0" hangingPunct="0">
              <a:lnSpc>
                <a:spcPct val="100000"/>
              </a:lnSpc>
              <a:spcBef>
                <a:spcPct val="0"/>
              </a:spcBef>
              <a:spcAft>
                <a:spcPct val="0"/>
              </a:spcAft>
              <a:buClrTx/>
              <a:buSzTx/>
              <a:buFontTx/>
              <a:buChar char="•"/>
              <a:tabLst/>
            </a:pPr>
            <a:endParaRPr lang="es-EC" altLang="es-EC" sz="1600" dirty="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EC" altLang="es-EC" sz="1600" b="0" i="0" u="none" strike="noStrike" cap="none" normalizeH="0" baseline="0" dirty="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es-EC" altLang="es-EC" sz="1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es-EC" sz="1600" b="0" i="0" u="none" strike="noStrike" cap="none" normalizeH="0" baseline="0" dirty="0">
                <a:ln>
                  <a:noFill/>
                </a:ln>
                <a:solidFill>
                  <a:schemeClr val="tx1"/>
                </a:solidFill>
                <a:effectLst/>
                <a:ea typeface="Calibri" panose="020F0502020204030204" pitchFamily="34" charset="0"/>
                <a:cs typeface="Arial" panose="020B0604020202020204" pitchFamily="34" charset="0"/>
              </a:rPr>
              <a:t>Después de realizar el modelamiento de la estructura con disipadores TADAS por el método de diagonal equivalente y considerando al disipador como un elemento más de la estructura, se puede observar que no hay una variación significativa en cuanto a periodos, derivas y desplazamientos como se evidencia en la Figura 5.1, Figura 5.2 y Figura 5.3. Esto se da a pesar de que al considerar al disipador como un elemento adicional de la estructura se asemeja más a la realidad constructiva. Además, es importante señalar que las fuerzas en diagonales producto del sismo son superiores cuando se utiliza el método de diagonal equivalente.</a:t>
            </a:r>
            <a:endParaRPr kumimoji="0" lang="es-EC" altLang="es-EC" sz="1600" b="0" i="0" u="none" strike="noStrike" cap="none" normalizeH="0" baseline="0" dirty="0">
              <a:ln>
                <a:noFill/>
              </a:ln>
              <a:solidFill>
                <a:schemeClr val="tx1"/>
              </a:solidFill>
              <a:effectLst/>
            </a:endParaRPr>
          </a:p>
        </p:txBody>
      </p:sp>
      <p:sp>
        <p:nvSpPr>
          <p:cNvPr id="2" name="Rectángulo 1">
            <a:extLst>
              <a:ext uri="{FF2B5EF4-FFF2-40B4-BE49-F238E27FC236}">
                <a16:creationId xmlns:a16="http://schemas.microsoft.com/office/drawing/2014/main" id="{50933262-52B3-4F1D-8572-C303496993E9}"/>
              </a:ext>
            </a:extLst>
          </p:cNvPr>
          <p:cNvSpPr/>
          <p:nvPr/>
        </p:nvSpPr>
        <p:spPr>
          <a:xfrm>
            <a:off x="562253" y="85011"/>
            <a:ext cx="5305886"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5. CONCLUSIONES Y RECOMENDACIONES</a:t>
            </a:r>
            <a:endParaRPr lang="es-EC" sz="1600" b="1" dirty="0">
              <a:solidFill>
                <a:schemeClr val="tx1"/>
              </a:solidFill>
            </a:endParaRPr>
          </a:p>
        </p:txBody>
      </p:sp>
      <p:sp>
        <p:nvSpPr>
          <p:cNvPr id="4" name="Elipse 3">
            <a:extLst>
              <a:ext uri="{FF2B5EF4-FFF2-40B4-BE49-F238E27FC236}">
                <a16:creationId xmlns:a16="http://schemas.microsoft.com/office/drawing/2014/main" id="{CC5D8DAB-1C53-4226-BB37-E86FB96666F3}"/>
              </a:ext>
            </a:extLst>
          </p:cNvPr>
          <p:cNvSpPr/>
          <p:nvPr/>
        </p:nvSpPr>
        <p:spPr>
          <a:xfrm>
            <a:off x="0" y="14095"/>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5" name="图形 122" descr="打开的书">
            <a:extLst>
              <a:ext uri="{FF2B5EF4-FFF2-40B4-BE49-F238E27FC236}">
                <a16:creationId xmlns:a16="http://schemas.microsoft.com/office/drawing/2014/main" id="{698F9A99-0798-4B88-902E-74AFDD0D288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350" y="130159"/>
            <a:ext cx="477960" cy="477960"/>
          </a:xfrm>
          <a:prstGeom prst="rect">
            <a:avLst/>
          </a:prstGeom>
        </p:spPr>
      </p:pic>
      <p:sp>
        <p:nvSpPr>
          <p:cNvPr id="7" name="CuadroTexto 6">
            <a:extLst>
              <a:ext uri="{FF2B5EF4-FFF2-40B4-BE49-F238E27FC236}">
                <a16:creationId xmlns:a16="http://schemas.microsoft.com/office/drawing/2014/main" id="{C672C836-FE77-46A4-8009-1D4F6ECE56B0}"/>
              </a:ext>
            </a:extLst>
          </p:cNvPr>
          <p:cNvSpPr txBox="1"/>
          <p:nvPr/>
        </p:nvSpPr>
        <p:spPr>
          <a:xfrm>
            <a:off x="4475480" y="914400"/>
            <a:ext cx="3241040" cy="523220"/>
          </a:xfrm>
          <a:prstGeom prst="rect">
            <a:avLst/>
          </a:prstGeom>
          <a:noFill/>
        </p:spPr>
        <p:txBody>
          <a:bodyPr wrap="square" rtlCol="0">
            <a:spAutoFit/>
          </a:bodyPr>
          <a:lstStyle/>
          <a:p>
            <a:r>
              <a:rPr lang="es-EC" sz="2800" b="1" i="1" u="sng" dirty="0">
                <a:effectLst>
                  <a:outerShdw blurRad="38100" dist="38100" dir="2700000" algn="tl">
                    <a:srgbClr val="000000">
                      <a:alpha val="43137"/>
                    </a:srgbClr>
                  </a:outerShdw>
                </a:effectLst>
              </a:rPr>
              <a:t>CONCLUSIONES</a:t>
            </a:r>
          </a:p>
        </p:txBody>
      </p:sp>
    </p:spTree>
    <p:extLst>
      <p:ext uri="{BB962C8B-B14F-4D97-AF65-F5344CB8AC3E}">
        <p14:creationId xmlns:p14="http://schemas.microsoft.com/office/powerpoint/2010/main" val="1648591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22DD9A2E-9F52-4F73-B860-EC89172E11B7}"/>
              </a:ext>
            </a:extLst>
          </p:cNvPr>
          <p:cNvSpPr>
            <a:spLocks noChangeArrowheads="1"/>
          </p:cNvSpPr>
          <p:nvPr/>
        </p:nvSpPr>
        <p:spPr bwMode="auto">
          <a:xfrm>
            <a:off x="140350" y="1563086"/>
            <a:ext cx="11871137"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es-EC" sz="1600" b="0" i="0" u="none" strike="noStrike" cap="none" normalizeH="0" baseline="0" dirty="0">
                <a:ln>
                  <a:noFill/>
                </a:ln>
                <a:solidFill>
                  <a:schemeClr val="tx1"/>
                </a:solidFill>
                <a:effectLst/>
                <a:ea typeface="Calibri" panose="020F0502020204030204" pitchFamily="34" charset="0"/>
                <a:cs typeface="Arial" panose="020B0604020202020204" pitchFamily="34" charset="0"/>
              </a:rPr>
              <a:t>El elemento de enlace necesario para resistir las fuerzas producto del sismo que se toma en la presente investigación es una sección IPE 500, reforzado mediante placas en el alma de 2 cm de espesor. Al ser considerado un elemento de enlace corto, su falla predominante será por corte lo que provocará la disipación de energía. Al usar estas diagonales excéntricas creando este elemento de enlace se puede evidenciar que proporciona una mayor rigidez en la estructura como se evidencia en los gráficos de periodos, derivas y desplazamientos.</a:t>
            </a:r>
          </a:p>
          <a:p>
            <a:pPr marL="0" marR="0" lvl="0" indent="0" algn="just" defTabSz="914400" rtl="0" eaLnBrk="0" fontAlgn="base" latinLnBrk="0" hangingPunct="0">
              <a:lnSpc>
                <a:spcPct val="100000"/>
              </a:lnSpc>
              <a:spcBef>
                <a:spcPct val="0"/>
              </a:spcBef>
              <a:spcAft>
                <a:spcPct val="0"/>
              </a:spcAft>
              <a:buClrTx/>
              <a:buSzTx/>
              <a:buFontTx/>
              <a:buChar char="•"/>
              <a:tabLst/>
            </a:pPr>
            <a:endParaRPr lang="es-EC" altLang="es-EC" sz="1600" dirty="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es-EC" altLang="es-EC" sz="1600" b="0" i="0" u="none" strike="noStrike" cap="none" normalizeH="0" baseline="0" dirty="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EC" altLang="es-EC" sz="1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es-EC" sz="1600" b="0" i="0" u="none" strike="noStrike" cap="none" normalizeH="0" baseline="0" dirty="0">
                <a:ln>
                  <a:noFill/>
                </a:ln>
                <a:solidFill>
                  <a:schemeClr val="tx1"/>
                </a:solidFill>
                <a:effectLst/>
                <a:ea typeface="Calibri" panose="020F0502020204030204" pitchFamily="34" charset="0"/>
                <a:cs typeface="Arial" panose="020B0604020202020204" pitchFamily="34" charset="0"/>
              </a:rPr>
              <a:t>Al comparar el uso de disipadores TADAS se concluye que las derivas mejoran en un 45% cuando se analiza mediante diagonal equivalente y en un 43% analizado mediante elemento disipador; mientras que al usar elementos de enlace mejora sus derivas en un 85% al usar elementos de enlace colocados al centro, y en un 80% al colocarlos a un costado del vano. Con el uso de cartelas metálicas mejora en un 47%, aun superior en control de derivas y desplazamientos si se lo compara con el uso de disipadores TADAS.</a:t>
            </a:r>
            <a:endParaRPr kumimoji="0" lang="es-EC" altLang="es-EC" sz="1600" b="0" i="0" u="none" strike="noStrike" cap="none" normalizeH="0" baseline="0" dirty="0">
              <a:ln>
                <a:noFill/>
              </a:ln>
              <a:solidFill>
                <a:schemeClr val="tx1"/>
              </a:solidFill>
              <a:effectLst/>
            </a:endParaRPr>
          </a:p>
        </p:txBody>
      </p:sp>
      <p:sp>
        <p:nvSpPr>
          <p:cNvPr id="2" name="Rectángulo 1">
            <a:extLst>
              <a:ext uri="{FF2B5EF4-FFF2-40B4-BE49-F238E27FC236}">
                <a16:creationId xmlns:a16="http://schemas.microsoft.com/office/drawing/2014/main" id="{DB9AAD0E-1FE1-4124-931B-9C228EED3C47}"/>
              </a:ext>
            </a:extLst>
          </p:cNvPr>
          <p:cNvSpPr/>
          <p:nvPr/>
        </p:nvSpPr>
        <p:spPr>
          <a:xfrm>
            <a:off x="562253" y="85011"/>
            <a:ext cx="5305886"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5. CONCLUSIONES Y RECOMENDACIONES</a:t>
            </a:r>
            <a:endParaRPr lang="es-EC" sz="1600" b="1" dirty="0">
              <a:solidFill>
                <a:schemeClr val="tx1"/>
              </a:solidFill>
            </a:endParaRPr>
          </a:p>
        </p:txBody>
      </p:sp>
      <p:sp>
        <p:nvSpPr>
          <p:cNvPr id="4" name="Elipse 3">
            <a:extLst>
              <a:ext uri="{FF2B5EF4-FFF2-40B4-BE49-F238E27FC236}">
                <a16:creationId xmlns:a16="http://schemas.microsoft.com/office/drawing/2014/main" id="{315CDE1B-75AF-4483-8595-3C3DBBF664FD}"/>
              </a:ext>
            </a:extLst>
          </p:cNvPr>
          <p:cNvSpPr/>
          <p:nvPr/>
        </p:nvSpPr>
        <p:spPr>
          <a:xfrm>
            <a:off x="0" y="14095"/>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5" name="图形 122" descr="打开的书">
            <a:extLst>
              <a:ext uri="{FF2B5EF4-FFF2-40B4-BE49-F238E27FC236}">
                <a16:creationId xmlns:a16="http://schemas.microsoft.com/office/drawing/2014/main" id="{8B6DF0B8-6F18-45C8-87F2-C99913423A0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350" y="130159"/>
            <a:ext cx="477960" cy="477960"/>
          </a:xfrm>
          <a:prstGeom prst="rect">
            <a:avLst/>
          </a:prstGeom>
        </p:spPr>
      </p:pic>
      <p:sp>
        <p:nvSpPr>
          <p:cNvPr id="7" name="CuadroTexto 6">
            <a:extLst>
              <a:ext uri="{FF2B5EF4-FFF2-40B4-BE49-F238E27FC236}">
                <a16:creationId xmlns:a16="http://schemas.microsoft.com/office/drawing/2014/main" id="{C6F23DDD-3481-436E-9387-3B622AB3BFD3}"/>
              </a:ext>
            </a:extLst>
          </p:cNvPr>
          <p:cNvSpPr txBox="1"/>
          <p:nvPr/>
        </p:nvSpPr>
        <p:spPr>
          <a:xfrm>
            <a:off x="4475480" y="914400"/>
            <a:ext cx="3241040" cy="523220"/>
          </a:xfrm>
          <a:prstGeom prst="rect">
            <a:avLst/>
          </a:prstGeom>
          <a:noFill/>
        </p:spPr>
        <p:txBody>
          <a:bodyPr wrap="square" rtlCol="0">
            <a:spAutoFit/>
          </a:bodyPr>
          <a:lstStyle/>
          <a:p>
            <a:r>
              <a:rPr lang="es-EC" sz="2800" b="1" i="1" u="sng" dirty="0">
                <a:effectLst>
                  <a:outerShdw blurRad="38100" dist="38100" dir="2700000" algn="tl">
                    <a:srgbClr val="000000">
                      <a:alpha val="43137"/>
                    </a:srgbClr>
                  </a:outerShdw>
                </a:effectLst>
              </a:rPr>
              <a:t>CONCLUSIONES</a:t>
            </a:r>
          </a:p>
        </p:txBody>
      </p:sp>
    </p:spTree>
    <p:extLst>
      <p:ext uri="{BB962C8B-B14F-4D97-AF65-F5344CB8AC3E}">
        <p14:creationId xmlns:p14="http://schemas.microsoft.com/office/powerpoint/2010/main" val="942136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EFBC698-6126-4D8C-9ECD-683B36113D44}"/>
              </a:ext>
            </a:extLst>
          </p:cNvPr>
          <p:cNvSpPr txBox="1"/>
          <p:nvPr/>
        </p:nvSpPr>
        <p:spPr>
          <a:xfrm>
            <a:off x="458680" y="1512028"/>
            <a:ext cx="11274639" cy="4801314"/>
          </a:xfrm>
          <a:prstGeom prst="rect">
            <a:avLst/>
          </a:prstGeom>
          <a:noFill/>
        </p:spPr>
        <p:txBody>
          <a:bodyPr wrap="square">
            <a:spAutoFit/>
          </a:bodyPr>
          <a:lstStyle/>
          <a:p>
            <a:pPr marL="342900" lvl="0" indent="-342900" algn="just">
              <a:spcAft>
                <a:spcPts val="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Se recomienda hacer un análisis más detallado de las estructuras después de que haber sido afectadas por un sismo. Esto ayuda a comprender mejor el nivel de daño que se tuvo en las mismas y a proponer y diseñar el mejor tipo de reforzamiento necesario para asegurar su funcionamiento continuo.</a:t>
            </a:r>
          </a:p>
          <a:p>
            <a:pPr marL="342900" lvl="0" indent="-342900" algn="just">
              <a:spcAft>
                <a:spcPts val="0"/>
              </a:spcAft>
              <a:buFont typeface="Symbol" panose="05050102010706020507" pitchFamily="18" charset="2"/>
              <a:buChar char=""/>
            </a:pP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Se recomienda usar las fuerzas obtenidas en el modelo de diagonal equivalente para el diseño de las diagonales sobre las que va a ir el disipador TADAS, esto con el fin de que los desplazamientos del piso inferior sean igual a los desplazamientos en la base del disipador para lograr una correcta disipación de la energía.</a:t>
            </a:r>
          </a:p>
          <a:p>
            <a:pPr marL="342900" lvl="0" indent="-342900" algn="just">
              <a:spcAft>
                <a:spcPts val="0"/>
              </a:spcAft>
              <a:buFont typeface="Symbol" panose="05050102010706020507" pitchFamily="18" charset="2"/>
              <a:buChar char=""/>
            </a:pP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Como indica (American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Institute</a:t>
            </a:r>
            <a:r>
              <a:rPr lang="es-EC" sz="1800" dirty="0">
                <a:effectLst/>
                <a:latin typeface="Arial" panose="020B0604020202020204" pitchFamily="34" charset="0"/>
                <a:ea typeface="Calibri" panose="020F0502020204030204" pitchFamily="34" charset="0"/>
                <a:cs typeface="Times New Roman" panose="02020603050405020304" pitchFamily="18" charset="0"/>
              </a:rPr>
              <a:t>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of</a:t>
            </a:r>
            <a:r>
              <a:rPr lang="es-EC" sz="1800" dirty="0">
                <a:effectLst/>
                <a:latin typeface="Arial" panose="020B0604020202020204" pitchFamily="34" charset="0"/>
                <a:ea typeface="Calibri" panose="020F0502020204030204" pitchFamily="34" charset="0"/>
                <a:cs typeface="Times New Roman" panose="02020603050405020304" pitchFamily="18" charset="0"/>
              </a:rPr>
              <a:t> Steel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Construction</a:t>
            </a:r>
            <a:r>
              <a:rPr lang="es-EC" sz="1800" dirty="0">
                <a:effectLst/>
                <a:latin typeface="Arial" panose="020B0604020202020204" pitchFamily="34" charset="0"/>
                <a:ea typeface="Calibri" panose="020F0502020204030204" pitchFamily="34" charset="0"/>
                <a:cs typeface="Times New Roman" panose="02020603050405020304" pitchFamily="18" charset="0"/>
              </a:rPr>
              <a:t>, 2016) cuando se coloca diagonales excéntricas generando un elemento de enlace, los demás elementos de la estructura se deben dimensionar siguiendo el criterio de diseño por capacidad. Esto con el fin de que cuando falle el elemento de enlace, los otros elementos de la estructura sigan manteniéndose en el rango elástico.</a:t>
            </a:r>
          </a:p>
          <a:p>
            <a:pPr marL="342900" lvl="0" indent="-342900" algn="just">
              <a:spcAft>
                <a:spcPts val="0"/>
              </a:spcAft>
              <a:buFont typeface="Symbol" panose="05050102010706020507" pitchFamily="18" charset="2"/>
              <a:buChar char=""/>
            </a:pP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Se recomienda continuar las investigaciones del elemento de enlace como un dispositivo disipador de energía que pueda ser remplazado después de su falla, para así lograr verificar los valores de amortiguamiento ensayados con materiales locales.</a:t>
            </a:r>
          </a:p>
        </p:txBody>
      </p:sp>
      <p:sp>
        <p:nvSpPr>
          <p:cNvPr id="2" name="Rectángulo 1">
            <a:extLst>
              <a:ext uri="{FF2B5EF4-FFF2-40B4-BE49-F238E27FC236}">
                <a16:creationId xmlns:a16="http://schemas.microsoft.com/office/drawing/2014/main" id="{540C0C5E-5B8A-4141-9E70-80C3056B6E35}"/>
              </a:ext>
            </a:extLst>
          </p:cNvPr>
          <p:cNvSpPr/>
          <p:nvPr/>
        </p:nvSpPr>
        <p:spPr>
          <a:xfrm>
            <a:off x="562253" y="85011"/>
            <a:ext cx="5305886"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5. CONCLUSIONES Y RECOMENDACIONES</a:t>
            </a:r>
            <a:endParaRPr lang="es-EC" sz="1600" b="1" dirty="0">
              <a:solidFill>
                <a:schemeClr val="tx1"/>
              </a:solidFill>
            </a:endParaRPr>
          </a:p>
        </p:txBody>
      </p:sp>
      <p:sp>
        <p:nvSpPr>
          <p:cNvPr id="3" name="Elipse 2">
            <a:extLst>
              <a:ext uri="{FF2B5EF4-FFF2-40B4-BE49-F238E27FC236}">
                <a16:creationId xmlns:a16="http://schemas.microsoft.com/office/drawing/2014/main" id="{6E08ED8E-158E-481D-BC4F-A890FD6FE46E}"/>
              </a:ext>
            </a:extLst>
          </p:cNvPr>
          <p:cNvSpPr/>
          <p:nvPr/>
        </p:nvSpPr>
        <p:spPr>
          <a:xfrm>
            <a:off x="0" y="14095"/>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4" name="图形 122" descr="打开的书">
            <a:extLst>
              <a:ext uri="{FF2B5EF4-FFF2-40B4-BE49-F238E27FC236}">
                <a16:creationId xmlns:a16="http://schemas.microsoft.com/office/drawing/2014/main" id="{BFD3C191-C87A-40E8-A996-52FC8CA4FAC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350" y="130159"/>
            <a:ext cx="477960" cy="477960"/>
          </a:xfrm>
          <a:prstGeom prst="rect">
            <a:avLst/>
          </a:prstGeom>
        </p:spPr>
      </p:pic>
      <p:sp>
        <p:nvSpPr>
          <p:cNvPr id="5" name="CuadroTexto 4">
            <a:extLst>
              <a:ext uri="{FF2B5EF4-FFF2-40B4-BE49-F238E27FC236}">
                <a16:creationId xmlns:a16="http://schemas.microsoft.com/office/drawing/2014/main" id="{B9851BD4-E660-4274-9CF0-5310A2DFAFBC}"/>
              </a:ext>
            </a:extLst>
          </p:cNvPr>
          <p:cNvSpPr txBox="1"/>
          <p:nvPr/>
        </p:nvSpPr>
        <p:spPr>
          <a:xfrm>
            <a:off x="4130039" y="914400"/>
            <a:ext cx="3931920" cy="523220"/>
          </a:xfrm>
          <a:prstGeom prst="rect">
            <a:avLst/>
          </a:prstGeom>
          <a:noFill/>
        </p:spPr>
        <p:txBody>
          <a:bodyPr wrap="square" rtlCol="0">
            <a:spAutoFit/>
          </a:bodyPr>
          <a:lstStyle/>
          <a:p>
            <a:r>
              <a:rPr lang="es-EC" sz="2800" b="1" i="1" u="sng" dirty="0">
                <a:effectLst>
                  <a:outerShdw blurRad="38100" dist="38100" dir="2700000" algn="tl">
                    <a:srgbClr val="000000">
                      <a:alpha val="43137"/>
                    </a:srgbClr>
                  </a:outerShdw>
                </a:effectLst>
              </a:rPr>
              <a:t>RECOMENDACIONES</a:t>
            </a:r>
          </a:p>
        </p:txBody>
      </p:sp>
    </p:spTree>
    <p:extLst>
      <p:ext uri="{BB962C8B-B14F-4D97-AF65-F5344CB8AC3E}">
        <p14:creationId xmlns:p14="http://schemas.microsoft.com/office/powerpoint/2010/main" val="3636585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 importancia de la palabra GRACIAS - RAYKO LORENZO">
            <a:extLst>
              <a:ext uri="{FF2B5EF4-FFF2-40B4-BE49-F238E27FC236}">
                <a16:creationId xmlns:a16="http://schemas.microsoft.com/office/drawing/2014/main" id="{920292EE-527A-46D3-8CB2-61E9B6EB74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65" b="12076"/>
          <a:stretch/>
        </p:blipFill>
        <p:spPr bwMode="auto">
          <a:xfrm>
            <a:off x="819096" y="742950"/>
            <a:ext cx="10553808"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954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a:extLst>
              <a:ext uri="{FF2B5EF4-FFF2-40B4-BE49-F238E27FC236}">
                <a16:creationId xmlns:a16="http://schemas.microsoft.com/office/drawing/2014/main" id="{A5E2B3D7-0F6A-41F7-8B90-3AA9B8D72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296" y="0"/>
            <a:ext cx="3278150" cy="98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Subtítulo 2">
            <a:extLst>
              <a:ext uri="{FF2B5EF4-FFF2-40B4-BE49-F238E27FC236}">
                <a16:creationId xmlns:a16="http://schemas.microsoft.com/office/drawing/2014/main" id="{EAB4C2C2-29CC-496C-B6C3-CFAAE9BF18A1}"/>
              </a:ext>
            </a:extLst>
          </p:cNvPr>
          <p:cNvSpPr txBox="1">
            <a:spLocks noChangeArrowheads="1"/>
          </p:cNvSpPr>
          <p:nvPr/>
        </p:nvSpPr>
        <p:spPr bwMode="auto">
          <a:xfrm>
            <a:off x="3384153" y="1843931"/>
            <a:ext cx="6076950" cy="40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12000"/>
              </a:lnSpc>
              <a:buFont typeface="Franklin Gothic Book" panose="020B0503020102020204" pitchFamily="34" charset="0"/>
              <a:buNone/>
            </a:pPr>
            <a:r>
              <a:rPr lang="es-US" altLang="es-EC" dirty="0">
                <a:solidFill>
                  <a:schemeClr val="tx2"/>
                </a:solidFill>
                <a:latin typeface="Times New Roman" panose="02020603050405020304" pitchFamily="18" charset="0"/>
                <a:cs typeface="Times New Roman" panose="02020603050405020304" pitchFamily="18" charset="0"/>
              </a:rPr>
              <a:t>CARRERA DE INGENIERÍA CIVIL</a:t>
            </a:r>
            <a:endParaRPr lang="es-ES" altLang="es-EC" dirty="0">
              <a:solidFill>
                <a:schemeClr val="tx2"/>
              </a:solidFill>
              <a:latin typeface="Times New Roman" panose="02020603050405020304" pitchFamily="18" charset="0"/>
              <a:cs typeface="Times New Roman" panose="02020603050405020304" pitchFamily="18" charset="0"/>
            </a:endParaRPr>
          </a:p>
        </p:txBody>
      </p:sp>
      <p:sp>
        <p:nvSpPr>
          <p:cNvPr id="3076" name="Subtítulo 2">
            <a:extLst>
              <a:ext uri="{FF2B5EF4-FFF2-40B4-BE49-F238E27FC236}">
                <a16:creationId xmlns:a16="http://schemas.microsoft.com/office/drawing/2014/main" id="{76152328-29D0-4DFA-92CC-73FC84B8E497}"/>
              </a:ext>
            </a:extLst>
          </p:cNvPr>
          <p:cNvSpPr txBox="1">
            <a:spLocks noChangeArrowheads="1"/>
          </p:cNvSpPr>
          <p:nvPr/>
        </p:nvSpPr>
        <p:spPr bwMode="auto">
          <a:xfrm>
            <a:off x="4098116" y="3879662"/>
            <a:ext cx="4649024" cy="39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12000"/>
              </a:lnSpc>
              <a:buFont typeface="Franklin Gothic Book" panose="020B0503020102020204" pitchFamily="34" charset="0"/>
              <a:buNone/>
            </a:pPr>
            <a:r>
              <a:rPr lang="es-US" altLang="es-EC" b="1" dirty="0">
                <a:solidFill>
                  <a:schemeClr val="tx2"/>
                </a:solidFill>
                <a:latin typeface="Times New Roman" panose="02020603050405020304" pitchFamily="18" charset="0"/>
                <a:cs typeface="Times New Roman" panose="02020603050405020304" pitchFamily="18" charset="0"/>
              </a:rPr>
              <a:t>AUTOR: </a:t>
            </a:r>
            <a:r>
              <a:rPr lang="es-US" altLang="es-EC" dirty="0">
                <a:solidFill>
                  <a:schemeClr val="tx2"/>
                </a:solidFill>
                <a:latin typeface="Times New Roman" panose="02020603050405020304" pitchFamily="18" charset="0"/>
                <a:cs typeface="Times New Roman" panose="02020603050405020304" pitchFamily="18" charset="0"/>
              </a:rPr>
              <a:t>ROMERO ABARCA JORGE ISAAC</a:t>
            </a:r>
            <a:endParaRPr lang="es-ES" altLang="es-EC" dirty="0">
              <a:solidFill>
                <a:schemeClr val="tx2"/>
              </a:solidFill>
              <a:latin typeface="Times New Roman" panose="02020603050405020304" pitchFamily="18" charset="0"/>
              <a:cs typeface="Times New Roman" panose="02020603050405020304" pitchFamily="18" charset="0"/>
            </a:endParaRPr>
          </a:p>
        </p:txBody>
      </p:sp>
      <p:sp>
        <p:nvSpPr>
          <p:cNvPr id="3077" name="Subtítulo 2">
            <a:extLst>
              <a:ext uri="{FF2B5EF4-FFF2-40B4-BE49-F238E27FC236}">
                <a16:creationId xmlns:a16="http://schemas.microsoft.com/office/drawing/2014/main" id="{528EC6D3-631F-44ED-9D1B-539DBBB5A363}"/>
              </a:ext>
            </a:extLst>
          </p:cNvPr>
          <p:cNvSpPr txBox="1">
            <a:spLocks noChangeArrowheads="1"/>
          </p:cNvSpPr>
          <p:nvPr/>
        </p:nvSpPr>
        <p:spPr bwMode="auto">
          <a:xfrm>
            <a:off x="2967779" y="4582113"/>
            <a:ext cx="690969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12000"/>
              </a:lnSpc>
              <a:buFont typeface="Franklin Gothic Book" panose="020B0503020102020204" pitchFamily="34" charset="0"/>
              <a:buNone/>
            </a:pPr>
            <a:r>
              <a:rPr lang="es-US" altLang="es-EC" b="1" dirty="0">
                <a:solidFill>
                  <a:schemeClr val="tx2"/>
                </a:solidFill>
                <a:latin typeface="Times New Roman" panose="02020603050405020304" pitchFamily="18" charset="0"/>
                <a:cs typeface="Times New Roman" panose="02020603050405020304" pitchFamily="18" charset="0"/>
              </a:rPr>
              <a:t>DIRECTOR:</a:t>
            </a:r>
            <a:r>
              <a:rPr lang="es-US" altLang="es-EC" dirty="0">
                <a:solidFill>
                  <a:schemeClr val="tx2"/>
                </a:solidFill>
                <a:latin typeface="Times New Roman" panose="02020603050405020304" pitchFamily="18" charset="0"/>
                <a:cs typeface="Times New Roman" panose="02020603050405020304" pitchFamily="18" charset="0"/>
              </a:rPr>
              <a:t> ING. AGUIAR FALCONÍ, ROBERTO RODRIGO, PhD.</a:t>
            </a:r>
            <a:endParaRPr lang="es-ES" altLang="es-EC" dirty="0">
              <a:solidFill>
                <a:schemeClr val="tx2"/>
              </a:solidFill>
              <a:latin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07EABA9B-2893-414E-A7E0-5064DF257279}"/>
              </a:ext>
            </a:extLst>
          </p:cNvPr>
          <p:cNvSpPr txBox="1">
            <a:spLocks/>
          </p:cNvSpPr>
          <p:nvPr/>
        </p:nvSpPr>
        <p:spPr>
          <a:xfrm>
            <a:off x="2209048" y="2644465"/>
            <a:ext cx="8427160" cy="835437"/>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defRPr/>
            </a:pPr>
            <a:r>
              <a:rPr lang="en-US" sz="2400" kern="0" dirty="0">
                <a:solidFill>
                  <a:schemeClr val="tx1"/>
                </a:solidFill>
                <a:latin typeface="Times New Roman" panose="02020603050405020304" pitchFamily="18" charset="0"/>
                <a:cs typeface="Times New Roman" panose="02020603050405020304" pitchFamily="18" charset="0"/>
              </a:rPr>
              <a:t>“</a:t>
            </a:r>
            <a:r>
              <a:rPr lang="es-ES" sz="2400" kern="0" dirty="0">
                <a:solidFill>
                  <a:schemeClr val="tx1"/>
                </a:solidFill>
                <a:latin typeface="Times New Roman" panose="02020603050405020304" pitchFamily="18" charset="0"/>
                <a:cs typeface="Times New Roman" panose="02020603050405020304" pitchFamily="18" charset="0"/>
              </a:rPr>
              <a:t>ESTRUCTURAS CON ELEMENTOS DE ENLACE QUE TRABAJAN COMO DISIPADOR DE ENERGÍA”</a:t>
            </a:r>
          </a:p>
        </p:txBody>
      </p:sp>
      <p:sp>
        <p:nvSpPr>
          <p:cNvPr id="8" name="Subtítulo 2">
            <a:extLst>
              <a:ext uri="{FF2B5EF4-FFF2-40B4-BE49-F238E27FC236}">
                <a16:creationId xmlns:a16="http://schemas.microsoft.com/office/drawing/2014/main" id="{23967566-3D83-4F09-81F3-415938D26BD8}"/>
              </a:ext>
            </a:extLst>
          </p:cNvPr>
          <p:cNvSpPr txBox="1">
            <a:spLocks/>
          </p:cNvSpPr>
          <p:nvPr/>
        </p:nvSpPr>
        <p:spPr>
          <a:xfrm>
            <a:off x="2351881" y="977157"/>
            <a:ext cx="8141494" cy="835438"/>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defRPr/>
            </a:pPr>
            <a:r>
              <a:rPr lang="es-US" b="1" kern="0" dirty="0">
                <a:solidFill>
                  <a:schemeClr val="tx1"/>
                </a:solidFill>
                <a:latin typeface="Times New Roman" panose="02020603050405020304" pitchFamily="18" charset="0"/>
                <a:cs typeface="Times New Roman" panose="02020603050405020304" pitchFamily="18" charset="0"/>
              </a:rPr>
              <a:t>DEPARTAMENTO DE CIENCIAS DE LA TIERRA Y DE LA CONSTRUCCIÓN</a:t>
            </a:r>
            <a:endParaRPr lang="es-ES" b="1" kern="0" dirty="0">
              <a:solidFill>
                <a:schemeClr val="tx1"/>
              </a:solidFill>
              <a:latin typeface="Times New Roman" panose="02020603050405020304" pitchFamily="18" charset="0"/>
              <a:cs typeface="Times New Roman" panose="02020603050405020304" pitchFamily="18" charset="0"/>
            </a:endParaRPr>
          </a:p>
        </p:txBody>
      </p:sp>
      <p:pic>
        <p:nvPicPr>
          <p:cNvPr id="3081" name="Picture 9" descr="La Ingeniería Civil en el Sistema de... - Universidad de las ...">
            <a:extLst>
              <a:ext uri="{FF2B5EF4-FFF2-40B4-BE49-F238E27FC236}">
                <a16:creationId xmlns:a16="http://schemas.microsoft.com/office/drawing/2014/main" id="{722708A8-4C3F-477B-BB82-0BD7A3C0B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752" y="0"/>
            <a:ext cx="980726" cy="98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792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1C9B56BC-CB86-4CF5-ACCD-168D2AD52000}"/>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backgroundRemoval t="9475" b="98079" l="10000" r="96042">
                        <a14:foregroundMark x1="81667" y1="66453" x2="81667" y2="66453"/>
                        <a14:foregroundMark x1="96042" y1="45839" x2="96042" y2="45839"/>
                        <a14:foregroundMark x1="80313" y1="92830" x2="80313" y2="92830"/>
                        <a14:foregroundMark x1="72708" y1="98207" x2="72708" y2="98207"/>
                        <a14:foregroundMark x1="48542" y1="9475" x2="48542" y2="9475"/>
                      </a14:backgroundRemoval>
                    </a14:imgEffect>
                  </a14:imgLayer>
                </a14:imgProps>
              </a:ext>
            </a:extLst>
          </a:blip>
          <a:srcRect l="21867" t="7825"/>
          <a:stretch/>
        </p:blipFill>
        <p:spPr>
          <a:xfrm>
            <a:off x="3280525" y="574973"/>
            <a:ext cx="5904115" cy="5666477"/>
          </a:xfrm>
          <a:prstGeom prst="rect">
            <a:avLst/>
          </a:prstGeom>
        </p:spPr>
      </p:pic>
      <p:sp>
        <p:nvSpPr>
          <p:cNvPr id="10" name="CuadroTexto 9">
            <a:extLst>
              <a:ext uri="{FF2B5EF4-FFF2-40B4-BE49-F238E27FC236}">
                <a16:creationId xmlns:a16="http://schemas.microsoft.com/office/drawing/2014/main" id="{B78A7819-7B57-4EE2-81A7-245B3D2BEBE5}"/>
              </a:ext>
            </a:extLst>
          </p:cNvPr>
          <p:cNvSpPr txBox="1"/>
          <p:nvPr/>
        </p:nvSpPr>
        <p:spPr>
          <a:xfrm>
            <a:off x="1" y="6241450"/>
            <a:ext cx="4296792" cy="646331"/>
          </a:xfrm>
          <a:prstGeom prst="rect">
            <a:avLst/>
          </a:prstGeom>
          <a:noFill/>
        </p:spPr>
        <p:txBody>
          <a:bodyPr wrap="square">
            <a:spAutoFit/>
          </a:bodyPr>
          <a:lstStyle/>
          <a:p>
            <a:pPr>
              <a:defRPr/>
            </a:pPr>
            <a:r>
              <a:rPr lang="en-US" sz="1800" i="1" kern="0" dirty="0">
                <a:solidFill>
                  <a:schemeClr val="tx1"/>
                </a:solidFill>
                <a:latin typeface="Times New Roman" panose="02020603050405020304" pitchFamily="18" charset="0"/>
                <a:cs typeface="Times New Roman" panose="02020603050405020304" pitchFamily="18" charset="0"/>
              </a:rPr>
              <a:t>“</a:t>
            </a:r>
            <a:r>
              <a:rPr lang="es-ES" sz="1800" i="1" kern="0" dirty="0">
                <a:solidFill>
                  <a:schemeClr val="tx1"/>
                </a:solidFill>
                <a:latin typeface="Times New Roman" panose="02020603050405020304" pitchFamily="18" charset="0"/>
                <a:cs typeface="Times New Roman" panose="02020603050405020304" pitchFamily="18" charset="0"/>
              </a:rPr>
              <a:t>Estructuras con elementos de enlace que trabajan como disipador de energía”</a:t>
            </a:r>
          </a:p>
        </p:txBody>
      </p:sp>
      <p:sp>
        <p:nvSpPr>
          <p:cNvPr id="28" name="灯片编号占位符 2">
            <a:extLst>
              <a:ext uri="{FF2B5EF4-FFF2-40B4-BE49-F238E27FC236}">
                <a16:creationId xmlns:a16="http://schemas.microsoft.com/office/drawing/2014/main" id="{ED003043-2845-4BB0-AC4D-27E66D2FEA03}"/>
              </a:ext>
            </a:extLst>
          </p:cNvPr>
          <p:cNvSpPr txBox="1">
            <a:spLocks/>
          </p:cNvSpPr>
          <p:nvPr/>
        </p:nvSpPr>
        <p:spPr>
          <a:xfrm>
            <a:off x="11762912" y="117130"/>
            <a:ext cx="328474" cy="365125"/>
          </a:xfrm>
          <a:prstGeom prst="rect">
            <a:avLst/>
          </a:prstGeom>
        </p:spPr>
        <p:txBody>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B74810B7-83A7-424C-93C8-85BC983329C6}" type="slidenum">
              <a:rPr lang="zh-CN" altLang="en-US" sz="2000" smtClean="0">
                <a:cs typeface="+mn-ea"/>
                <a:sym typeface="+mn-lt"/>
              </a:rPr>
              <a:pPr/>
              <a:t>8</a:t>
            </a:fld>
            <a:endParaRPr lang="zh-CN" altLang="en-US" sz="2000">
              <a:cs typeface="+mn-ea"/>
              <a:sym typeface="+mn-lt"/>
            </a:endParaRPr>
          </a:p>
        </p:txBody>
      </p:sp>
      <p:sp>
        <p:nvSpPr>
          <p:cNvPr id="2" name="CuadroTexto 1">
            <a:extLst>
              <a:ext uri="{FF2B5EF4-FFF2-40B4-BE49-F238E27FC236}">
                <a16:creationId xmlns:a16="http://schemas.microsoft.com/office/drawing/2014/main" id="{397C96F9-5613-45FF-9162-7F49FDE849AA}"/>
              </a:ext>
            </a:extLst>
          </p:cNvPr>
          <p:cNvSpPr txBox="1"/>
          <p:nvPr/>
        </p:nvSpPr>
        <p:spPr>
          <a:xfrm>
            <a:off x="1266176" y="1307402"/>
            <a:ext cx="9659644" cy="923330"/>
          </a:xfrm>
          <a:prstGeom prst="rect">
            <a:avLst/>
          </a:prstGeom>
          <a:effectLst>
            <a:outerShdw blurRad="190500" dist="114300" dir="8040000" algn="tr" rotWithShape="0">
              <a:prstClr val="black">
                <a:alpha val="15000"/>
              </a:prst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EC" sz="1800" dirty="0">
                <a:effectLst/>
                <a:latin typeface="Arial" panose="020B0604020202020204" pitchFamily="34" charset="0"/>
                <a:ea typeface="Calibri" panose="020F0502020204030204" pitchFamily="34" charset="0"/>
                <a:cs typeface="Times New Roman" panose="02020603050405020304" pitchFamily="18" charset="0"/>
              </a:rPr>
              <a:t>Diseñar la estructura del Hospital Rodríguez Zambrano con elementos de enlace que trabajen como disipadores de energía, mediante el uso del software </a:t>
            </a:r>
            <a:r>
              <a:rPr lang="es-EC" sz="1800" b="1" i="1" dirty="0">
                <a:effectLst/>
                <a:latin typeface="Arial" panose="020B0604020202020204" pitchFamily="34" charset="0"/>
                <a:ea typeface="Calibri" panose="020F0502020204030204" pitchFamily="34" charset="0"/>
                <a:cs typeface="Times New Roman" panose="02020603050405020304" pitchFamily="18" charset="0"/>
              </a:rPr>
              <a:t>CEINCI-LAB</a:t>
            </a:r>
            <a:r>
              <a:rPr lang="es-EC" sz="1800" dirty="0">
                <a:effectLst/>
                <a:latin typeface="Arial" panose="020B0604020202020204" pitchFamily="34" charset="0"/>
                <a:ea typeface="Calibri" panose="020F0502020204030204" pitchFamily="34" charset="0"/>
                <a:cs typeface="Times New Roman" panose="02020603050405020304" pitchFamily="18" charset="0"/>
              </a:rPr>
              <a:t> con el fin de proponer una alternativa viable de disipador de energía funcional.</a:t>
            </a:r>
            <a:endParaRPr lang="es-EC" dirty="0"/>
          </a:p>
        </p:txBody>
      </p:sp>
      <p:sp>
        <p:nvSpPr>
          <p:cNvPr id="5" name="CuadroTexto 4">
            <a:extLst>
              <a:ext uri="{FF2B5EF4-FFF2-40B4-BE49-F238E27FC236}">
                <a16:creationId xmlns:a16="http://schemas.microsoft.com/office/drawing/2014/main" id="{A6AB9807-EA1E-4397-8284-ADF2ECA3C4B0}"/>
              </a:ext>
            </a:extLst>
          </p:cNvPr>
          <p:cNvSpPr txBox="1"/>
          <p:nvPr/>
        </p:nvSpPr>
        <p:spPr>
          <a:xfrm>
            <a:off x="4381776" y="859327"/>
            <a:ext cx="3428445" cy="400110"/>
          </a:xfrm>
          <a:prstGeom prst="rect">
            <a:avLst/>
          </a:prstGeom>
          <a:noFill/>
        </p:spPr>
        <p:txBody>
          <a:bodyPr wrap="square" rtlCol="0">
            <a:spAutoFit/>
          </a:bodyPr>
          <a:lstStyle/>
          <a:p>
            <a:pPr algn="ctr"/>
            <a:r>
              <a:rPr lang="en-US" sz="2000" b="1" u="sng" dirty="0"/>
              <a:t>OBJETIVO GENERAL</a:t>
            </a:r>
            <a:endParaRPr lang="es-EC" sz="2000" b="1" u="sng" dirty="0"/>
          </a:p>
        </p:txBody>
      </p:sp>
      <p:sp>
        <p:nvSpPr>
          <p:cNvPr id="33" name="CuadroTexto 32">
            <a:extLst>
              <a:ext uri="{FF2B5EF4-FFF2-40B4-BE49-F238E27FC236}">
                <a16:creationId xmlns:a16="http://schemas.microsoft.com/office/drawing/2014/main" id="{71F8983A-9584-4E52-81B0-6EEE8E983334}"/>
              </a:ext>
            </a:extLst>
          </p:cNvPr>
          <p:cNvSpPr txBox="1"/>
          <p:nvPr/>
        </p:nvSpPr>
        <p:spPr>
          <a:xfrm>
            <a:off x="600336" y="3003052"/>
            <a:ext cx="2377440" cy="2926080"/>
          </a:xfrm>
          <a:prstGeom prst="rect">
            <a:avLst/>
          </a:prstGeom>
          <a:effectLst>
            <a:outerShdw blurRad="190500" dist="114300" dir="8040000" algn="tr" rotWithShape="0">
              <a:prstClr val="black">
                <a:alpha val="15000"/>
              </a:prst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s-ES"/>
            </a:defPPr>
            <a:lvl1pPr algn="just">
              <a:defRPr sz="1800">
                <a:effectLst/>
                <a:latin typeface="Arial" panose="020B0604020202020204" pitchFamily="34" charset="0"/>
                <a:ea typeface="Calibri" panose="020F0502020204030204" pitchFamily="34" charset="0"/>
                <a:cs typeface="Times New Roman" panose="02020603050405020304" pitchFamily="18" charset="0"/>
              </a:defRPr>
            </a:lvl1pPr>
          </a:lstStyle>
          <a:p>
            <a:r>
              <a:rPr lang="es-EC" dirty="0"/>
              <a:t>Analizar la estructura planteada sin reforzamiento.</a:t>
            </a:r>
          </a:p>
        </p:txBody>
      </p:sp>
      <p:sp>
        <p:nvSpPr>
          <p:cNvPr id="34" name="CuadroTexto 33">
            <a:extLst>
              <a:ext uri="{FF2B5EF4-FFF2-40B4-BE49-F238E27FC236}">
                <a16:creationId xmlns:a16="http://schemas.microsoft.com/office/drawing/2014/main" id="{120DF7D3-60F8-4794-B4A9-E187893D7F89}"/>
              </a:ext>
            </a:extLst>
          </p:cNvPr>
          <p:cNvSpPr txBox="1"/>
          <p:nvPr/>
        </p:nvSpPr>
        <p:spPr>
          <a:xfrm>
            <a:off x="3528715" y="3003052"/>
            <a:ext cx="2377440" cy="2926080"/>
          </a:xfrm>
          <a:prstGeom prst="rect">
            <a:avLst/>
          </a:prstGeom>
          <a:effectLst>
            <a:outerShdw blurRad="190500" dist="114300" dir="8040000" algn="tr" rotWithShape="0">
              <a:prstClr val="black">
                <a:alpha val="15000"/>
              </a:prst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s-ES"/>
            </a:defPPr>
            <a:lvl1pPr algn="just">
              <a:defRPr sz="1800">
                <a:effectLst/>
                <a:latin typeface="Arial" panose="020B0604020202020204" pitchFamily="34" charset="0"/>
                <a:ea typeface="Calibri" panose="020F0502020204030204" pitchFamily="34" charset="0"/>
                <a:cs typeface="Times New Roman" panose="02020603050405020304" pitchFamily="18" charset="0"/>
              </a:defRPr>
            </a:lvl1pPr>
          </a:lstStyle>
          <a:p>
            <a:r>
              <a:rPr lang="es-EC" dirty="0"/>
              <a:t>Modelar la estructura mediante el uso de disipadores de energía.</a:t>
            </a:r>
          </a:p>
        </p:txBody>
      </p:sp>
      <p:sp>
        <p:nvSpPr>
          <p:cNvPr id="35" name="CuadroTexto 34">
            <a:extLst>
              <a:ext uri="{FF2B5EF4-FFF2-40B4-BE49-F238E27FC236}">
                <a16:creationId xmlns:a16="http://schemas.microsoft.com/office/drawing/2014/main" id="{F0C76DB8-B0A6-4BB5-819E-FFABC7F26DE1}"/>
              </a:ext>
            </a:extLst>
          </p:cNvPr>
          <p:cNvSpPr txBox="1"/>
          <p:nvPr/>
        </p:nvSpPr>
        <p:spPr>
          <a:xfrm>
            <a:off x="6457094" y="3003051"/>
            <a:ext cx="2377440" cy="2926080"/>
          </a:xfrm>
          <a:prstGeom prst="rect">
            <a:avLst/>
          </a:prstGeom>
          <a:effectLst>
            <a:outerShdw blurRad="190500" dist="114300" dir="8040000" algn="tr" rotWithShape="0">
              <a:prstClr val="black">
                <a:alpha val="15000"/>
              </a:prst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s-ES"/>
            </a:defPPr>
            <a:lvl1pPr algn="just">
              <a:defRPr sz="1800">
                <a:effectLst/>
                <a:latin typeface="Arial" panose="020B0604020202020204" pitchFamily="34" charset="0"/>
                <a:ea typeface="Calibri" panose="020F0502020204030204" pitchFamily="34" charset="0"/>
                <a:cs typeface="Times New Roman" panose="02020603050405020304" pitchFamily="18" charset="0"/>
              </a:defRPr>
            </a:lvl1pPr>
          </a:lstStyle>
          <a:p>
            <a:r>
              <a:rPr lang="es-EC" dirty="0"/>
              <a:t>Diseñar la estructura mediante el uso de elemento del enlace concebidos desde la fase inicial de la estructura.</a:t>
            </a:r>
          </a:p>
        </p:txBody>
      </p:sp>
      <p:sp>
        <p:nvSpPr>
          <p:cNvPr id="36" name="CuadroTexto 35">
            <a:extLst>
              <a:ext uri="{FF2B5EF4-FFF2-40B4-BE49-F238E27FC236}">
                <a16:creationId xmlns:a16="http://schemas.microsoft.com/office/drawing/2014/main" id="{12FB956A-FB23-434B-A158-B26AB7782A4A}"/>
              </a:ext>
            </a:extLst>
          </p:cNvPr>
          <p:cNvSpPr txBox="1"/>
          <p:nvPr/>
        </p:nvSpPr>
        <p:spPr>
          <a:xfrm>
            <a:off x="9385472" y="3003052"/>
            <a:ext cx="2377440" cy="2926080"/>
          </a:xfrm>
          <a:prstGeom prst="rect">
            <a:avLst/>
          </a:prstGeom>
          <a:effectLst>
            <a:outerShdw blurRad="190500" dist="114300" dir="8040000" algn="tr" rotWithShape="0">
              <a:prstClr val="black">
                <a:alpha val="15000"/>
              </a:prst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s-ES"/>
            </a:defPPr>
            <a:lvl1pPr algn="just">
              <a:defRPr sz="1800">
                <a:effectLst/>
                <a:latin typeface="Arial" panose="020B0604020202020204" pitchFamily="34" charset="0"/>
                <a:ea typeface="Calibri" panose="020F0502020204030204" pitchFamily="34" charset="0"/>
                <a:cs typeface="Times New Roman" panose="02020603050405020304" pitchFamily="18" charset="0"/>
              </a:defRPr>
            </a:lvl1pPr>
          </a:lstStyle>
          <a:p>
            <a:r>
              <a:rPr lang="es-EC" dirty="0"/>
              <a:t>Comparar los resultados de los modelos desarrollados con disipadores de energía TADAS y elementos de enlace.</a:t>
            </a:r>
          </a:p>
        </p:txBody>
      </p:sp>
      <p:sp>
        <p:nvSpPr>
          <p:cNvPr id="38" name="CuadroTexto 37">
            <a:extLst>
              <a:ext uri="{FF2B5EF4-FFF2-40B4-BE49-F238E27FC236}">
                <a16:creationId xmlns:a16="http://schemas.microsoft.com/office/drawing/2014/main" id="{9B462731-3857-4E37-9C1A-45407CC181ED}"/>
              </a:ext>
            </a:extLst>
          </p:cNvPr>
          <p:cNvSpPr txBox="1"/>
          <p:nvPr/>
        </p:nvSpPr>
        <p:spPr>
          <a:xfrm>
            <a:off x="4381775" y="2416837"/>
            <a:ext cx="3428445" cy="400110"/>
          </a:xfrm>
          <a:prstGeom prst="rect">
            <a:avLst/>
          </a:prstGeom>
          <a:noFill/>
        </p:spPr>
        <p:txBody>
          <a:bodyPr wrap="square" rtlCol="0">
            <a:spAutoFit/>
          </a:bodyPr>
          <a:lstStyle/>
          <a:p>
            <a:pPr algn="ctr"/>
            <a:r>
              <a:rPr lang="en-US" sz="2000" b="1" u="sng" dirty="0"/>
              <a:t>OBJETIVO ESPECÍFICO</a:t>
            </a:r>
            <a:endParaRPr lang="es-EC" sz="2000" b="1" u="sng" dirty="0"/>
          </a:p>
        </p:txBody>
      </p:sp>
      <p:pic>
        <p:nvPicPr>
          <p:cNvPr id="7" name="Gráfico 6" descr="Inteligencia artificial">
            <a:extLst>
              <a:ext uri="{FF2B5EF4-FFF2-40B4-BE49-F238E27FC236}">
                <a16:creationId xmlns:a16="http://schemas.microsoft.com/office/drawing/2014/main" id="{0C57825A-01A8-45CB-9D17-8C8C186769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5024" y="5245057"/>
            <a:ext cx="639947" cy="639947"/>
          </a:xfrm>
          <a:prstGeom prst="rect">
            <a:avLst/>
          </a:prstGeom>
        </p:spPr>
      </p:pic>
      <p:pic>
        <p:nvPicPr>
          <p:cNvPr id="9" name="Gráfico 8" descr="Portapapeles mezclado">
            <a:extLst>
              <a:ext uri="{FF2B5EF4-FFF2-40B4-BE49-F238E27FC236}">
                <a16:creationId xmlns:a16="http://schemas.microsoft.com/office/drawing/2014/main" id="{44E8FC13-DB60-41DF-BF0D-45B7C49ED6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76790" y="5318050"/>
            <a:ext cx="611081" cy="611081"/>
          </a:xfrm>
          <a:prstGeom prst="rect">
            <a:avLst/>
          </a:prstGeom>
        </p:spPr>
      </p:pic>
      <p:pic>
        <p:nvPicPr>
          <p:cNvPr id="12" name="Gráfico 11" descr="Diagrama de Venn">
            <a:extLst>
              <a:ext uri="{FF2B5EF4-FFF2-40B4-BE49-F238E27FC236}">
                <a16:creationId xmlns:a16="http://schemas.microsoft.com/office/drawing/2014/main" id="{E7254805-A052-48A2-9905-26A76DFA93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51829" y="5318050"/>
            <a:ext cx="611083" cy="611083"/>
          </a:xfrm>
          <a:prstGeom prst="rect">
            <a:avLst/>
          </a:prstGeom>
        </p:spPr>
      </p:pic>
      <p:pic>
        <p:nvPicPr>
          <p:cNvPr id="14" name="Gráfico 13" descr="Escena suburbana">
            <a:extLst>
              <a:ext uri="{FF2B5EF4-FFF2-40B4-BE49-F238E27FC236}">
                <a16:creationId xmlns:a16="http://schemas.microsoft.com/office/drawing/2014/main" id="{F63A0160-BBC1-4864-8BB7-034A2FABDE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66394" y="5318050"/>
            <a:ext cx="611083" cy="611083"/>
          </a:xfrm>
          <a:prstGeom prst="rect">
            <a:avLst/>
          </a:prstGeom>
        </p:spPr>
      </p:pic>
      <p:sp>
        <p:nvSpPr>
          <p:cNvPr id="20" name="Rectángulo 19">
            <a:extLst>
              <a:ext uri="{FF2B5EF4-FFF2-40B4-BE49-F238E27FC236}">
                <a16:creationId xmlns:a16="http://schemas.microsoft.com/office/drawing/2014/main" id="{618BEA8C-371C-4CCD-B41A-1AB6C81B10B8}"/>
              </a:ext>
            </a:extLst>
          </p:cNvPr>
          <p:cNvSpPr/>
          <p:nvPr/>
        </p:nvSpPr>
        <p:spPr>
          <a:xfrm>
            <a:off x="596472" y="7790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1. JUSTIFICACIÓN Y OBJETIVOS</a:t>
            </a:r>
            <a:endParaRPr lang="es-EC" sz="1600" b="1" dirty="0">
              <a:solidFill>
                <a:schemeClr val="tx1"/>
              </a:solidFill>
            </a:endParaRPr>
          </a:p>
        </p:txBody>
      </p:sp>
      <p:sp>
        <p:nvSpPr>
          <p:cNvPr id="21" name="Elipse 20">
            <a:extLst>
              <a:ext uri="{FF2B5EF4-FFF2-40B4-BE49-F238E27FC236}">
                <a16:creationId xmlns:a16="http://schemas.microsoft.com/office/drawing/2014/main" id="{DB443B02-37FA-48C5-AF80-0914E61AD601}"/>
              </a:ext>
            </a:extLst>
          </p:cNvPr>
          <p:cNvSpPr/>
          <p:nvPr/>
        </p:nvSpPr>
        <p:spPr>
          <a:xfrm>
            <a:off x="34219" y="688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2" name="图形 116" descr="剧本">
            <a:extLst>
              <a:ext uri="{FF2B5EF4-FFF2-40B4-BE49-F238E27FC236}">
                <a16:creationId xmlns:a16="http://schemas.microsoft.com/office/drawing/2014/main" id="{69D41B78-EC5A-42EF-B6F2-D0EF681CB08B}"/>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22820" y="81648"/>
            <a:ext cx="558284" cy="558284"/>
          </a:xfrm>
          <a:prstGeom prst="rect">
            <a:avLst/>
          </a:prstGeom>
        </p:spPr>
      </p:pic>
    </p:spTree>
    <p:extLst>
      <p:ext uri="{BB962C8B-B14F-4D97-AF65-F5344CB8AC3E}">
        <p14:creationId xmlns:p14="http://schemas.microsoft.com/office/powerpoint/2010/main" val="2898074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up)">
                                      <p:cBhvr>
                                        <p:cTn id="20" dur="500"/>
                                        <p:tgtEl>
                                          <p:spTgt spid="33"/>
                                        </p:tgtEl>
                                      </p:cBhvr>
                                    </p:animEffect>
                                  </p:childTnLst>
                                </p:cTn>
                              </p:par>
                              <p:par>
                                <p:cTn id="21" presetID="22" presetClass="entr" presetSubtype="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up)">
                                      <p:cBhvr>
                                        <p:cTn id="28" dur="500"/>
                                        <p:tgtEl>
                                          <p:spTgt spid="34"/>
                                        </p:tgtEl>
                                      </p:cBhvr>
                                    </p:animEffect>
                                  </p:childTnLst>
                                </p:cTn>
                              </p:par>
                              <p:par>
                                <p:cTn id="29" presetID="22" presetClass="entr" presetSubtype="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up)">
                                      <p:cBhvr>
                                        <p:cTn id="36" dur="500"/>
                                        <p:tgtEl>
                                          <p:spTgt spid="35"/>
                                        </p:tgtEl>
                                      </p:cBhvr>
                                    </p:animEffect>
                                  </p:childTnLst>
                                </p:cTn>
                              </p:par>
                              <p:par>
                                <p:cTn id="37" presetID="22" presetClass="entr" presetSubtype="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up)">
                                      <p:cBhvr>
                                        <p:cTn id="44" dur="500"/>
                                        <p:tgtEl>
                                          <p:spTgt spid="36"/>
                                        </p:tgtEl>
                                      </p:cBhvr>
                                    </p:animEffect>
                                  </p:childTnLst>
                                </p:cTn>
                              </p:par>
                              <p:par>
                                <p:cTn id="45" presetID="22" presetClass="entr" presetSubtype="1"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3" grpId="0" animBg="1"/>
      <p:bldP spid="34" grpId="0" animBg="1"/>
      <p:bldP spid="35" grpId="0" animBg="1"/>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1C9B56BC-CB86-4CF5-ACCD-168D2AD52000}"/>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backgroundRemoval t="9475" b="98079" l="10000" r="96042">
                        <a14:foregroundMark x1="81667" y1="66453" x2="81667" y2="66453"/>
                        <a14:foregroundMark x1="96042" y1="45839" x2="96042" y2="45839"/>
                        <a14:foregroundMark x1="80313" y1="92830" x2="80313" y2="92830"/>
                        <a14:foregroundMark x1="72708" y1="98207" x2="72708" y2="98207"/>
                        <a14:foregroundMark x1="48542" y1="9475" x2="48542" y2="9475"/>
                      </a14:backgroundRemoval>
                    </a14:imgEffect>
                  </a14:imgLayer>
                </a14:imgProps>
              </a:ext>
            </a:extLst>
          </a:blip>
          <a:srcRect l="21867" t="7825"/>
          <a:stretch/>
        </p:blipFill>
        <p:spPr>
          <a:xfrm>
            <a:off x="3307158" y="595761"/>
            <a:ext cx="5904115" cy="5666477"/>
          </a:xfrm>
          <a:prstGeom prst="rect">
            <a:avLst/>
          </a:prstGeom>
        </p:spPr>
      </p:pic>
      <p:sp>
        <p:nvSpPr>
          <p:cNvPr id="10" name="CuadroTexto 9">
            <a:extLst>
              <a:ext uri="{FF2B5EF4-FFF2-40B4-BE49-F238E27FC236}">
                <a16:creationId xmlns:a16="http://schemas.microsoft.com/office/drawing/2014/main" id="{B78A7819-7B57-4EE2-81A7-245B3D2BEBE5}"/>
              </a:ext>
            </a:extLst>
          </p:cNvPr>
          <p:cNvSpPr txBox="1"/>
          <p:nvPr/>
        </p:nvSpPr>
        <p:spPr>
          <a:xfrm>
            <a:off x="1" y="6241450"/>
            <a:ext cx="4296792" cy="646331"/>
          </a:xfrm>
          <a:prstGeom prst="rect">
            <a:avLst/>
          </a:prstGeom>
          <a:noFill/>
        </p:spPr>
        <p:txBody>
          <a:bodyPr wrap="square">
            <a:spAutoFit/>
          </a:bodyPr>
          <a:lstStyle/>
          <a:p>
            <a:pPr>
              <a:defRPr/>
            </a:pPr>
            <a:r>
              <a:rPr lang="en-US" sz="1800" i="1" kern="0" dirty="0">
                <a:solidFill>
                  <a:schemeClr val="tx1"/>
                </a:solidFill>
                <a:latin typeface="Times New Roman" panose="02020603050405020304" pitchFamily="18" charset="0"/>
                <a:cs typeface="Times New Roman" panose="02020603050405020304" pitchFamily="18" charset="0"/>
              </a:rPr>
              <a:t>“</a:t>
            </a:r>
            <a:r>
              <a:rPr lang="es-ES" sz="1800" i="1" kern="0" dirty="0">
                <a:solidFill>
                  <a:schemeClr val="tx1"/>
                </a:solidFill>
                <a:latin typeface="Times New Roman" panose="02020603050405020304" pitchFamily="18" charset="0"/>
                <a:cs typeface="Times New Roman" panose="02020603050405020304" pitchFamily="18" charset="0"/>
              </a:rPr>
              <a:t>Estructuras con elementos de enlace que trabajan como disipador de energía”</a:t>
            </a:r>
          </a:p>
        </p:txBody>
      </p:sp>
      <p:sp>
        <p:nvSpPr>
          <p:cNvPr id="28" name="灯片编号占位符 2">
            <a:extLst>
              <a:ext uri="{FF2B5EF4-FFF2-40B4-BE49-F238E27FC236}">
                <a16:creationId xmlns:a16="http://schemas.microsoft.com/office/drawing/2014/main" id="{ED003043-2845-4BB0-AC4D-27E66D2FEA03}"/>
              </a:ext>
            </a:extLst>
          </p:cNvPr>
          <p:cNvSpPr txBox="1">
            <a:spLocks/>
          </p:cNvSpPr>
          <p:nvPr/>
        </p:nvSpPr>
        <p:spPr>
          <a:xfrm>
            <a:off x="11762912" y="117130"/>
            <a:ext cx="328474" cy="365125"/>
          </a:xfrm>
          <a:prstGeom prst="rect">
            <a:avLst/>
          </a:prstGeom>
        </p:spPr>
        <p:txBody>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B74810B7-83A7-424C-93C8-85BC983329C6}" type="slidenum">
              <a:rPr lang="zh-CN" altLang="en-US" sz="2000" smtClean="0">
                <a:cs typeface="+mn-ea"/>
                <a:sym typeface="+mn-lt"/>
              </a:rPr>
              <a:pPr/>
              <a:t>9</a:t>
            </a:fld>
            <a:endParaRPr lang="zh-CN" altLang="en-US" sz="2000">
              <a:cs typeface="+mn-ea"/>
              <a:sym typeface="+mn-lt"/>
            </a:endParaRPr>
          </a:p>
        </p:txBody>
      </p:sp>
      <p:sp>
        <p:nvSpPr>
          <p:cNvPr id="33" name="CuadroTexto 32">
            <a:extLst>
              <a:ext uri="{FF2B5EF4-FFF2-40B4-BE49-F238E27FC236}">
                <a16:creationId xmlns:a16="http://schemas.microsoft.com/office/drawing/2014/main" id="{71F8983A-9584-4E52-81B0-6EEE8E983334}"/>
              </a:ext>
            </a:extLst>
          </p:cNvPr>
          <p:cNvSpPr txBox="1"/>
          <p:nvPr/>
        </p:nvSpPr>
        <p:spPr>
          <a:xfrm>
            <a:off x="528853" y="1096369"/>
            <a:ext cx="2560320" cy="4801314"/>
          </a:xfrm>
          <a:prstGeom prst="rect">
            <a:avLst/>
          </a:prstGeom>
          <a:effectLst>
            <a:outerShdw blurRad="190500" dist="114300" dir="8040000" algn="tr" rotWithShape="0">
              <a:prstClr val="black">
                <a:alpha val="15000"/>
              </a:prst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s-ES"/>
            </a:defPPr>
            <a:lvl1pPr algn="just">
              <a:defRPr sz="1800">
                <a:effectLst/>
                <a:latin typeface="Arial" panose="020B0604020202020204" pitchFamily="34" charset="0"/>
                <a:ea typeface="Calibri" panose="020F0502020204030204" pitchFamily="34" charset="0"/>
                <a:cs typeface="Times New Roman" panose="02020603050405020304" pitchFamily="18" charset="0"/>
              </a:defRPr>
            </a:lvl1pPr>
          </a:lstStyle>
          <a:p>
            <a:pPr lvl="0"/>
            <a:r>
              <a:rPr lang="es-EC" dirty="0"/>
              <a:t>Elaboración del modelo analítico de la estructura planteada sin reforzamiento, para obtener los resultados de desplazamientos, derivas y fuerzas con el uso del software </a:t>
            </a:r>
            <a:r>
              <a:rPr lang="es-EC" b="1" i="1" dirty="0"/>
              <a:t>CEINCI-LAB</a:t>
            </a:r>
            <a:r>
              <a:rPr lang="es-EC" dirty="0"/>
              <a:t>.</a:t>
            </a:r>
          </a:p>
          <a:p>
            <a:pPr lvl="0"/>
            <a:endParaRPr lang="es-EC" dirty="0"/>
          </a:p>
          <a:p>
            <a:pPr lvl="0"/>
            <a:endParaRPr lang="es-EC" dirty="0"/>
          </a:p>
          <a:p>
            <a:pPr lvl="0"/>
            <a:endParaRPr lang="es-EC" dirty="0"/>
          </a:p>
          <a:p>
            <a:pPr lvl="0"/>
            <a:endParaRPr lang="es-EC" dirty="0"/>
          </a:p>
          <a:p>
            <a:pPr lvl="0"/>
            <a:endParaRPr lang="es-EC" dirty="0"/>
          </a:p>
          <a:p>
            <a:pPr lvl="0"/>
            <a:endParaRPr lang="es-EC" dirty="0"/>
          </a:p>
          <a:p>
            <a:pPr lvl="0"/>
            <a:endParaRPr lang="es-EC" dirty="0"/>
          </a:p>
          <a:p>
            <a:pPr lvl="0"/>
            <a:endParaRPr lang="es-EC" dirty="0"/>
          </a:p>
        </p:txBody>
      </p:sp>
      <p:sp>
        <p:nvSpPr>
          <p:cNvPr id="34" name="CuadroTexto 33">
            <a:extLst>
              <a:ext uri="{FF2B5EF4-FFF2-40B4-BE49-F238E27FC236}">
                <a16:creationId xmlns:a16="http://schemas.microsoft.com/office/drawing/2014/main" id="{120DF7D3-60F8-4794-B4A9-E187893D7F89}"/>
              </a:ext>
            </a:extLst>
          </p:cNvPr>
          <p:cNvSpPr txBox="1"/>
          <p:nvPr/>
        </p:nvSpPr>
        <p:spPr>
          <a:xfrm>
            <a:off x="3481059" y="1096369"/>
            <a:ext cx="2560320" cy="4801314"/>
          </a:xfrm>
          <a:prstGeom prst="rect">
            <a:avLst/>
          </a:prstGeom>
          <a:effectLst>
            <a:outerShdw blurRad="190500" dist="114300" dir="8040000" algn="tr" rotWithShape="0">
              <a:prstClr val="black">
                <a:alpha val="15000"/>
              </a:prst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s-ES"/>
            </a:defPPr>
            <a:lvl1pPr algn="just">
              <a:defRPr sz="1800">
                <a:effectLst/>
                <a:latin typeface="Arial" panose="020B0604020202020204" pitchFamily="34" charset="0"/>
                <a:ea typeface="Calibri" panose="020F0502020204030204" pitchFamily="34" charset="0"/>
                <a:cs typeface="Times New Roman" panose="02020603050405020304" pitchFamily="18" charset="0"/>
              </a:defRPr>
            </a:lvl1pPr>
          </a:lstStyle>
          <a:p>
            <a:pPr lvl="0"/>
            <a:r>
              <a:rPr lang="es-EC" dirty="0"/>
              <a:t>Elaboración del modelo analítico de la estructura planteada reforzada mediante disipadores de energía TADAS, para obtener los resultados de desplazamientos, derivas y fuerzas con el uso de nuevas rutinas en </a:t>
            </a:r>
            <a:r>
              <a:rPr lang="es-EC" b="1" i="1" dirty="0"/>
              <a:t>CEINCI-LAB</a:t>
            </a:r>
            <a:r>
              <a:rPr lang="es-EC" dirty="0"/>
              <a:t>, creadas para el análisis de estructuras con este tipo de disipadores.</a:t>
            </a:r>
          </a:p>
          <a:p>
            <a:pPr lvl="0"/>
            <a:endParaRPr lang="es-EC" dirty="0"/>
          </a:p>
          <a:p>
            <a:pPr lvl="0"/>
            <a:endParaRPr lang="es-EC" dirty="0"/>
          </a:p>
        </p:txBody>
      </p:sp>
      <p:sp>
        <p:nvSpPr>
          <p:cNvPr id="35" name="CuadroTexto 34">
            <a:extLst>
              <a:ext uri="{FF2B5EF4-FFF2-40B4-BE49-F238E27FC236}">
                <a16:creationId xmlns:a16="http://schemas.microsoft.com/office/drawing/2014/main" id="{F0C76DB8-B0A6-4BB5-819E-FFABC7F26DE1}"/>
              </a:ext>
            </a:extLst>
          </p:cNvPr>
          <p:cNvSpPr txBox="1"/>
          <p:nvPr/>
        </p:nvSpPr>
        <p:spPr>
          <a:xfrm>
            <a:off x="6433265" y="1096368"/>
            <a:ext cx="2560320" cy="4801314"/>
          </a:xfrm>
          <a:prstGeom prst="rect">
            <a:avLst/>
          </a:prstGeom>
          <a:effectLst>
            <a:outerShdw blurRad="190500" dist="114300" dir="8040000" algn="tr" rotWithShape="0">
              <a:prstClr val="black">
                <a:alpha val="15000"/>
              </a:prst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s-ES"/>
            </a:defPPr>
            <a:lvl1pPr algn="just">
              <a:defRPr sz="1800">
                <a:effectLst/>
                <a:latin typeface="Arial" panose="020B0604020202020204" pitchFamily="34" charset="0"/>
                <a:ea typeface="Calibri" panose="020F0502020204030204" pitchFamily="34" charset="0"/>
                <a:cs typeface="Times New Roman" panose="02020603050405020304" pitchFamily="18" charset="0"/>
              </a:defRPr>
            </a:lvl1pPr>
          </a:lstStyle>
          <a:p>
            <a:pPr lvl="0"/>
            <a:r>
              <a:rPr lang="es-EC" dirty="0"/>
              <a:t>Elaboración del modelo analítico de la estructura planteada con elementos de enlace, para obtener los resultados de desplazamientos, derivas y fuerzas con el uso de nuevas rutinas en </a:t>
            </a:r>
            <a:r>
              <a:rPr lang="es-EC" b="1" i="1" dirty="0"/>
              <a:t>CEINCI-LAB</a:t>
            </a:r>
            <a:r>
              <a:rPr lang="es-EC" dirty="0"/>
              <a:t>, creadas para este tipo de estructuras.</a:t>
            </a:r>
          </a:p>
          <a:p>
            <a:pPr lvl="0"/>
            <a:endParaRPr lang="es-EC" dirty="0"/>
          </a:p>
          <a:p>
            <a:pPr lvl="0"/>
            <a:endParaRPr lang="es-EC" dirty="0"/>
          </a:p>
          <a:p>
            <a:pPr lvl="0"/>
            <a:endParaRPr lang="es-EC" dirty="0"/>
          </a:p>
          <a:p>
            <a:pPr lvl="0"/>
            <a:endParaRPr lang="es-EC" dirty="0"/>
          </a:p>
        </p:txBody>
      </p:sp>
      <p:sp>
        <p:nvSpPr>
          <p:cNvPr id="36" name="CuadroTexto 35">
            <a:extLst>
              <a:ext uri="{FF2B5EF4-FFF2-40B4-BE49-F238E27FC236}">
                <a16:creationId xmlns:a16="http://schemas.microsoft.com/office/drawing/2014/main" id="{12FB956A-FB23-434B-A158-B26AB7782A4A}"/>
              </a:ext>
            </a:extLst>
          </p:cNvPr>
          <p:cNvSpPr txBox="1"/>
          <p:nvPr/>
        </p:nvSpPr>
        <p:spPr>
          <a:xfrm>
            <a:off x="9385472" y="1096369"/>
            <a:ext cx="2560320" cy="4801314"/>
          </a:xfrm>
          <a:prstGeom prst="rect">
            <a:avLst/>
          </a:prstGeom>
          <a:effectLst>
            <a:outerShdw blurRad="190500" dist="114300" dir="8040000" algn="tr" rotWithShape="0">
              <a:prstClr val="black">
                <a:alpha val="15000"/>
              </a:prst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s-ES"/>
            </a:defPPr>
            <a:lvl1pPr algn="just">
              <a:defRPr sz="1800">
                <a:effectLst/>
                <a:latin typeface="Arial" panose="020B0604020202020204" pitchFamily="34" charset="0"/>
                <a:ea typeface="Calibri" panose="020F0502020204030204" pitchFamily="34" charset="0"/>
                <a:cs typeface="Times New Roman" panose="02020603050405020304" pitchFamily="18" charset="0"/>
              </a:defRPr>
            </a:lvl1pPr>
          </a:lstStyle>
          <a:p>
            <a:pPr lvl="0"/>
            <a:r>
              <a:rPr lang="es-EC" dirty="0"/>
              <a:t>Definición de las ventajas y desventajas de los tipos de reforzamiento analizados.</a:t>
            </a:r>
          </a:p>
          <a:p>
            <a:pPr lvl="0"/>
            <a:endParaRPr lang="es-EC" dirty="0"/>
          </a:p>
          <a:p>
            <a:pPr lvl="0"/>
            <a:endParaRPr lang="es-EC" dirty="0"/>
          </a:p>
          <a:p>
            <a:pPr lvl="0"/>
            <a:endParaRPr lang="es-EC" dirty="0"/>
          </a:p>
          <a:p>
            <a:pPr lvl="0"/>
            <a:endParaRPr lang="es-EC" dirty="0"/>
          </a:p>
          <a:p>
            <a:pPr lvl="0"/>
            <a:endParaRPr lang="es-EC" dirty="0"/>
          </a:p>
          <a:p>
            <a:pPr lvl="0"/>
            <a:endParaRPr lang="es-EC" dirty="0"/>
          </a:p>
          <a:p>
            <a:pPr lvl="0"/>
            <a:endParaRPr lang="es-EC" dirty="0"/>
          </a:p>
          <a:p>
            <a:pPr lvl="0"/>
            <a:endParaRPr lang="es-EC" dirty="0"/>
          </a:p>
          <a:p>
            <a:pPr lvl="0"/>
            <a:endParaRPr lang="es-EC" dirty="0"/>
          </a:p>
          <a:p>
            <a:pPr lvl="0"/>
            <a:endParaRPr lang="es-EC" dirty="0"/>
          </a:p>
          <a:p>
            <a:pPr lvl="0"/>
            <a:endParaRPr lang="es-EC" dirty="0"/>
          </a:p>
        </p:txBody>
      </p:sp>
      <p:sp>
        <p:nvSpPr>
          <p:cNvPr id="38" name="CuadroTexto 37">
            <a:extLst>
              <a:ext uri="{FF2B5EF4-FFF2-40B4-BE49-F238E27FC236}">
                <a16:creationId xmlns:a16="http://schemas.microsoft.com/office/drawing/2014/main" id="{9B462731-3857-4E37-9C1A-45407CC181ED}"/>
              </a:ext>
            </a:extLst>
          </p:cNvPr>
          <p:cNvSpPr txBox="1"/>
          <p:nvPr/>
        </p:nvSpPr>
        <p:spPr>
          <a:xfrm>
            <a:off x="4381775" y="683708"/>
            <a:ext cx="3428445" cy="400110"/>
          </a:xfrm>
          <a:prstGeom prst="rect">
            <a:avLst/>
          </a:prstGeom>
          <a:noFill/>
        </p:spPr>
        <p:txBody>
          <a:bodyPr wrap="square" rtlCol="0">
            <a:spAutoFit/>
          </a:bodyPr>
          <a:lstStyle/>
          <a:p>
            <a:pPr algn="ctr"/>
            <a:r>
              <a:rPr lang="en-US" sz="2000" b="1" u="sng" dirty="0"/>
              <a:t>METAS</a:t>
            </a:r>
            <a:endParaRPr lang="es-EC" sz="2000" b="1" u="sng" dirty="0"/>
          </a:p>
        </p:txBody>
      </p:sp>
      <p:pic>
        <p:nvPicPr>
          <p:cNvPr id="7" name="Gráfico 6" descr="Inteligencia artificial">
            <a:extLst>
              <a:ext uri="{FF2B5EF4-FFF2-40B4-BE49-F238E27FC236}">
                <a16:creationId xmlns:a16="http://schemas.microsoft.com/office/drawing/2014/main" id="{0C57825A-01A8-45CB-9D17-8C8C186769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04923" y="5194734"/>
            <a:ext cx="639947" cy="639947"/>
          </a:xfrm>
          <a:prstGeom prst="rect">
            <a:avLst/>
          </a:prstGeom>
        </p:spPr>
      </p:pic>
      <p:pic>
        <p:nvPicPr>
          <p:cNvPr id="9" name="Gráfico 8" descr="Portapapeles mezclado">
            <a:extLst>
              <a:ext uri="{FF2B5EF4-FFF2-40B4-BE49-F238E27FC236}">
                <a16:creationId xmlns:a16="http://schemas.microsoft.com/office/drawing/2014/main" id="{44E8FC13-DB60-41DF-BF0D-45B7C49ED6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6689" y="5267727"/>
            <a:ext cx="611081" cy="611081"/>
          </a:xfrm>
          <a:prstGeom prst="rect">
            <a:avLst/>
          </a:prstGeom>
        </p:spPr>
      </p:pic>
      <p:pic>
        <p:nvPicPr>
          <p:cNvPr id="12" name="Gráfico 11" descr="Diagrama de Venn">
            <a:extLst>
              <a:ext uri="{FF2B5EF4-FFF2-40B4-BE49-F238E27FC236}">
                <a16:creationId xmlns:a16="http://schemas.microsoft.com/office/drawing/2014/main" id="{E7254805-A052-48A2-9905-26A76DFA93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31728" y="5267727"/>
            <a:ext cx="611083" cy="611083"/>
          </a:xfrm>
          <a:prstGeom prst="rect">
            <a:avLst/>
          </a:prstGeom>
        </p:spPr>
      </p:pic>
      <p:pic>
        <p:nvPicPr>
          <p:cNvPr id="14" name="Gráfico 13" descr="Escena suburbana">
            <a:extLst>
              <a:ext uri="{FF2B5EF4-FFF2-40B4-BE49-F238E27FC236}">
                <a16:creationId xmlns:a16="http://schemas.microsoft.com/office/drawing/2014/main" id="{F63A0160-BBC1-4864-8BB7-034A2FABDE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46293" y="5267727"/>
            <a:ext cx="611083" cy="611083"/>
          </a:xfrm>
          <a:prstGeom prst="rect">
            <a:avLst/>
          </a:prstGeom>
        </p:spPr>
      </p:pic>
      <p:sp>
        <p:nvSpPr>
          <p:cNvPr id="20" name="Rectángulo 19">
            <a:extLst>
              <a:ext uri="{FF2B5EF4-FFF2-40B4-BE49-F238E27FC236}">
                <a16:creationId xmlns:a16="http://schemas.microsoft.com/office/drawing/2014/main" id="{618BEA8C-371C-4CCD-B41A-1AB6C81B10B8}"/>
              </a:ext>
            </a:extLst>
          </p:cNvPr>
          <p:cNvSpPr/>
          <p:nvPr/>
        </p:nvSpPr>
        <p:spPr>
          <a:xfrm>
            <a:off x="596472" y="77900"/>
            <a:ext cx="4563122" cy="60368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b="1" dirty="0">
                <a:solidFill>
                  <a:schemeClr val="tx1"/>
                </a:solidFill>
              </a:rPr>
              <a:t>     1. JUSTIFICACIÓN Y OBJETIVOS</a:t>
            </a:r>
            <a:endParaRPr lang="es-EC" sz="1600" b="1" dirty="0">
              <a:solidFill>
                <a:schemeClr val="tx1"/>
              </a:solidFill>
            </a:endParaRPr>
          </a:p>
        </p:txBody>
      </p:sp>
      <p:sp>
        <p:nvSpPr>
          <p:cNvPr id="21" name="Elipse 20">
            <a:extLst>
              <a:ext uri="{FF2B5EF4-FFF2-40B4-BE49-F238E27FC236}">
                <a16:creationId xmlns:a16="http://schemas.microsoft.com/office/drawing/2014/main" id="{DB443B02-37FA-48C5-AF80-0914E61AD601}"/>
              </a:ext>
            </a:extLst>
          </p:cNvPr>
          <p:cNvSpPr/>
          <p:nvPr/>
        </p:nvSpPr>
        <p:spPr>
          <a:xfrm>
            <a:off x="34219" y="6880"/>
            <a:ext cx="745724" cy="745724"/>
          </a:xfrm>
          <a:prstGeom prst="ellipse">
            <a:avLst/>
          </a:prstGeom>
          <a:ln>
            <a:solidFill>
              <a:srgbClr val="7C7C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rgbClr val="668E39"/>
              </a:solidFill>
            </a:endParaRPr>
          </a:p>
        </p:txBody>
      </p:sp>
      <p:pic>
        <p:nvPicPr>
          <p:cNvPr id="22" name="图形 116" descr="剧本">
            <a:extLst>
              <a:ext uri="{FF2B5EF4-FFF2-40B4-BE49-F238E27FC236}">
                <a16:creationId xmlns:a16="http://schemas.microsoft.com/office/drawing/2014/main" id="{69D41B78-EC5A-42EF-B6F2-D0EF681CB08B}"/>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22820" y="81648"/>
            <a:ext cx="558284" cy="558284"/>
          </a:xfrm>
          <a:prstGeom prst="rect">
            <a:avLst/>
          </a:prstGeom>
        </p:spPr>
      </p:pic>
    </p:spTree>
    <p:extLst>
      <p:ext uri="{BB962C8B-B14F-4D97-AF65-F5344CB8AC3E}">
        <p14:creationId xmlns:p14="http://schemas.microsoft.com/office/powerpoint/2010/main" val="2529029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500"/>
                                        <p:tgtEl>
                                          <p:spTgt spid="35"/>
                                        </p:tgtEl>
                                      </p:cBhvr>
                                    </p:animEffect>
                                  </p:childTnLst>
                                </p:cTn>
                              </p:par>
                              <p:par>
                                <p:cTn id="24" presetID="22" presetClass="entr" presetSubtype="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500"/>
                                        <p:tgtEl>
                                          <p:spTgt spid="36"/>
                                        </p:tgtEl>
                                      </p:cBhvr>
                                    </p:animEffect>
                                  </p:childTnLst>
                                </p:cTn>
                              </p:par>
                              <p:par>
                                <p:cTn id="32" presetID="22" presetClass="entr" presetSubtype="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9"/>
</p:tagLst>
</file>

<file path=ppt/theme/theme1.xml><?xml version="1.0" encoding="utf-8"?>
<a:theme xmlns:a="http://schemas.openxmlformats.org/drawingml/2006/main" name="PRESENTACIÓN FINAL">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PRESENTACIÓN FINAL</Template>
  <TotalTime>10349</TotalTime>
  <Words>3901</Words>
  <Application>Microsoft Office PowerPoint</Application>
  <PresentationFormat>Panorámica</PresentationFormat>
  <Paragraphs>520</Paragraphs>
  <Slides>76</Slides>
  <Notes>0</Notes>
  <HiddenSlides>0</HiddenSlides>
  <MMClips>0</MMClips>
  <ScaleCrop>false</ScaleCrop>
  <HeadingPairs>
    <vt:vector size="8" baseType="variant">
      <vt:variant>
        <vt:lpstr>Fuentes usadas</vt:lpstr>
      </vt:variant>
      <vt:variant>
        <vt:i4>14</vt:i4>
      </vt:variant>
      <vt:variant>
        <vt:lpstr>Tema</vt:lpstr>
      </vt:variant>
      <vt:variant>
        <vt:i4>1</vt:i4>
      </vt:variant>
      <vt:variant>
        <vt:lpstr>Servidores OLE incrustados</vt:lpstr>
      </vt:variant>
      <vt:variant>
        <vt:i4>1</vt:i4>
      </vt:variant>
      <vt:variant>
        <vt:lpstr>Títulos de diapositiva</vt:lpstr>
      </vt:variant>
      <vt:variant>
        <vt:i4>76</vt:i4>
      </vt:variant>
    </vt:vector>
  </HeadingPairs>
  <TitlesOfParts>
    <vt:vector size="92" baseType="lpstr">
      <vt:lpstr>Gungsuh</vt:lpstr>
      <vt:lpstr>Arial</vt:lpstr>
      <vt:lpstr>Bahnschrift Light</vt:lpstr>
      <vt:lpstr>Brush Script MT</vt:lpstr>
      <vt:lpstr>Calibri</vt:lpstr>
      <vt:lpstr>Cambria Math</vt:lpstr>
      <vt:lpstr>Courier New</vt:lpstr>
      <vt:lpstr>Eras Bold ITC</vt:lpstr>
      <vt:lpstr>Franklin Gothic Book</vt:lpstr>
      <vt:lpstr>Lato Black</vt:lpstr>
      <vt:lpstr>PT Serif</vt:lpstr>
      <vt:lpstr>Symbol</vt:lpstr>
      <vt:lpstr>Times New Roman</vt:lpstr>
      <vt:lpstr>var(--font-headings,"PT Serif",Times,sans-serif)</vt:lpstr>
      <vt:lpstr>PRESENTACIÓN FINAL</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Isaac Romero</dc:creator>
  <cp:lastModifiedBy>Isaac Romero</cp:lastModifiedBy>
  <cp:revision>253</cp:revision>
  <dcterms:created xsi:type="dcterms:W3CDTF">2020-06-27T20:18:59Z</dcterms:created>
  <dcterms:modified xsi:type="dcterms:W3CDTF">2020-09-16T15:56:03Z</dcterms:modified>
</cp:coreProperties>
</file>